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8" r:id="rId1"/>
    <p:sldMasterId id="2147483721" r:id="rId2"/>
  </p:sldMasterIdLst>
  <p:notesMasterIdLst>
    <p:notesMasterId r:id="rId115"/>
  </p:notesMasterIdLst>
  <p:handoutMasterIdLst>
    <p:handoutMasterId r:id="rId116"/>
  </p:handoutMasterIdLst>
  <p:sldIdLst>
    <p:sldId id="548" r:id="rId3"/>
    <p:sldId id="579" r:id="rId4"/>
    <p:sldId id="711" r:id="rId5"/>
    <p:sldId id="709" r:id="rId6"/>
    <p:sldId id="712" r:id="rId7"/>
    <p:sldId id="714" r:id="rId8"/>
    <p:sldId id="710" r:id="rId9"/>
    <p:sldId id="713" r:id="rId10"/>
    <p:sldId id="719" r:id="rId11"/>
    <p:sldId id="718" r:id="rId12"/>
    <p:sldId id="720" r:id="rId13"/>
    <p:sldId id="722" r:id="rId14"/>
    <p:sldId id="721" r:id="rId15"/>
    <p:sldId id="747" r:id="rId16"/>
    <p:sldId id="746" r:id="rId17"/>
    <p:sldId id="751" r:id="rId18"/>
    <p:sldId id="750" r:id="rId19"/>
    <p:sldId id="723" r:id="rId20"/>
    <p:sldId id="701" r:id="rId21"/>
    <p:sldId id="731" r:id="rId22"/>
    <p:sldId id="738" r:id="rId23"/>
    <p:sldId id="739" r:id="rId24"/>
    <p:sldId id="740" r:id="rId25"/>
    <p:sldId id="756" r:id="rId26"/>
    <p:sldId id="760" r:id="rId27"/>
    <p:sldId id="759" r:id="rId28"/>
    <p:sldId id="757" r:id="rId29"/>
    <p:sldId id="758" r:id="rId30"/>
    <p:sldId id="742" r:id="rId31"/>
    <p:sldId id="763" r:id="rId32"/>
    <p:sldId id="765" r:id="rId33"/>
    <p:sldId id="766" r:id="rId34"/>
    <p:sldId id="764" r:id="rId35"/>
    <p:sldId id="770" r:id="rId36"/>
    <p:sldId id="767" r:id="rId37"/>
    <p:sldId id="768" r:id="rId38"/>
    <p:sldId id="772" r:id="rId39"/>
    <p:sldId id="769" r:id="rId40"/>
    <p:sldId id="744" r:id="rId41"/>
    <p:sldId id="745" r:id="rId42"/>
    <p:sldId id="732" r:id="rId43"/>
    <p:sldId id="733" r:id="rId44"/>
    <p:sldId id="771" r:id="rId45"/>
    <p:sldId id="705" r:id="rId46"/>
    <p:sldId id="700" r:id="rId47"/>
    <p:sldId id="703" r:id="rId48"/>
    <p:sldId id="706" r:id="rId49"/>
    <p:sldId id="664" r:id="rId50"/>
    <p:sldId id="665" r:id="rId51"/>
    <p:sldId id="666" r:id="rId52"/>
    <p:sldId id="667" r:id="rId53"/>
    <p:sldId id="668" r:id="rId54"/>
    <p:sldId id="669" r:id="rId55"/>
    <p:sldId id="670" r:id="rId56"/>
    <p:sldId id="671" r:id="rId57"/>
    <p:sldId id="672" r:id="rId58"/>
    <p:sldId id="673" r:id="rId59"/>
    <p:sldId id="674" r:id="rId60"/>
    <p:sldId id="675" r:id="rId61"/>
    <p:sldId id="676" r:id="rId62"/>
    <p:sldId id="677" r:id="rId63"/>
    <p:sldId id="678" r:id="rId64"/>
    <p:sldId id="679" r:id="rId65"/>
    <p:sldId id="680" r:id="rId66"/>
    <p:sldId id="681" r:id="rId67"/>
    <p:sldId id="682" r:id="rId68"/>
    <p:sldId id="683" r:id="rId69"/>
    <p:sldId id="684" r:id="rId70"/>
    <p:sldId id="685" r:id="rId71"/>
    <p:sldId id="686" r:id="rId72"/>
    <p:sldId id="687" r:id="rId73"/>
    <p:sldId id="688" r:id="rId74"/>
    <p:sldId id="689" r:id="rId75"/>
    <p:sldId id="690" r:id="rId76"/>
    <p:sldId id="691" r:id="rId77"/>
    <p:sldId id="692" r:id="rId78"/>
    <p:sldId id="693" r:id="rId79"/>
    <p:sldId id="694" r:id="rId80"/>
    <p:sldId id="695" r:id="rId81"/>
    <p:sldId id="696" r:id="rId82"/>
    <p:sldId id="643" r:id="rId83"/>
    <p:sldId id="583" r:id="rId84"/>
    <p:sldId id="639" r:id="rId85"/>
    <p:sldId id="640" r:id="rId86"/>
    <p:sldId id="654" r:id="rId87"/>
    <p:sldId id="642" r:id="rId88"/>
    <p:sldId id="587" r:id="rId89"/>
    <p:sldId id="655" r:id="rId90"/>
    <p:sldId id="656" r:id="rId91"/>
    <p:sldId id="657" r:id="rId92"/>
    <p:sldId id="658" r:id="rId93"/>
    <p:sldId id="637" r:id="rId94"/>
    <p:sldId id="660" r:id="rId95"/>
    <p:sldId id="663" r:id="rId96"/>
    <p:sldId id="651" r:id="rId97"/>
    <p:sldId id="638" r:id="rId98"/>
    <p:sldId id="653" r:id="rId99"/>
    <p:sldId id="652" r:id="rId100"/>
    <p:sldId id="602" r:id="rId101"/>
    <p:sldId id="603" r:id="rId102"/>
    <p:sldId id="604" r:id="rId103"/>
    <p:sldId id="605" r:id="rId104"/>
    <p:sldId id="613" r:id="rId105"/>
    <p:sldId id="614" r:id="rId106"/>
    <p:sldId id="622" r:id="rId107"/>
    <p:sldId id="621" r:id="rId108"/>
    <p:sldId id="582" r:id="rId109"/>
    <p:sldId id="616" r:id="rId110"/>
    <p:sldId id="619" r:id="rId111"/>
    <p:sldId id="617" r:id="rId112"/>
    <p:sldId id="620" r:id="rId113"/>
    <p:sldId id="752" r:id="rId11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19">
          <p15:clr>
            <a:srgbClr val="000000"/>
          </p15:clr>
        </p15:guide>
        <p15:guide id="2" pos="25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8" roundtripDataSignature="AMtx7mh/QC6DhQq9hldofp4+NfBqZ2cwP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Валерий Трошин"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7224" autoAdjust="0"/>
  </p:normalViewPr>
  <p:slideViewPr>
    <p:cSldViewPr snapToGrid="0">
      <p:cViewPr>
        <p:scale>
          <a:sx n="150" d="100"/>
          <a:sy n="150" d="100"/>
        </p:scale>
        <p:origin x="-80" y="-80"/>
      </p:cViewPr>
      <p:guideLst>
        <p:guide orient="horz" pos="119"/>
        <p:guide pos="25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8448"/>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presProps" Target="presProps.xml"/><Relationship Id="rId121" Type="http://schemas.openxmlformats.org/officeDocument/2006/relationships/viewProps" Target="viewProps.xml"/><Relationship Id="rId122" Type="http://schemas.openxmlformats.org/officeDocument/2006/relationships/theme" Target="theme/theme1.xml"/><Relationship Id="rId123"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notesMaster" Target="notesMasters/notesMaster1.xml"/><Relationship Id="rId116" Type="http://schemas.openxmlformats.org/officeDocument/2006/relationships/handoutMaster" Target="handoutMasters/handoutMaster1.xml"/><Relationship Id="rId117" Type="http://schemas.openxmlformats.org/officeDocument/2006/relationships/printerSettings" Target="printerSettings/printerSettings1.bin"/><Relationship Id="rId118" Type="http://customschemas.google.com/relationships/presentationmetadata" Target="metadata"/><Relationship Id="rId119" Type="http://schemas.openxmlformats.org/officeDocument/2006/relationships/commentAuthors" Target="commentAuthors.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2-06-13T09:47:32.431" idx="1">
    <p:pos x="6000" y="0"/>
    <p:text>Показать QnAnalysis</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1.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0FC22E1-C4A9-4A4D-B1CC-6B3EC67C346A}" type="datetimeFigureOut">
              <a:rPr lang="en-US" smtClean="0"/>
              <a:t>10/11/22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872D620-FA48-5748-96F8-242C73C0E13C}" type="slidenum">
              <a:rPr lang="en-US" smtClean="0"/>
              <a:t>‹#›</a:t>
            </a:fld>
            <a:endParaRPr lang="en-US"/>
          </a:p>
        </p:txBody>
      </p:sp>
      <p:pic>
        <p:nvPicPr>
          <p:cNvPr id="6" name="Google Shape;111;p1" descr="NICA-Logo_4c"/>
          <p:cNvPicPr preferRelativeResize="0"/>
          <p:nvPr/>
        </p:nvPicPr>
        <p:blipFill rotWithShape="1">
          <a:blip r:embed="rId2">
            <a:alphaModFix/>
          </a:blip>
          <a:srcRect/>
          <a:stretch/>
        </p:blipFill>
        <p:spPr>
          <a:xfrm>
            <a:off x="5413659" y="-90754"/>
            <a:ext cx="1444341" cy="711450"/>
          </a:xfrm>
          <a:prstGeom prst="rect">
            <a:avLst/>
          </a:prstGeom>
          <a:solidFill>
            <a:schemeClr val="lt1"/>
          </a:solidFill>
          <a:ln>
            <a:noFill/>
          </a:ln>
        </p:spPr>
      </p:pic>
    </p:spTree>
    <p:extLst>
      <p:ext uri="{BB962C8B-B14F-4D97-AF65-F5344CB8AC3E}">
        <p14:creationId xmlns:p14="http://schemas.microsoft.com/office/powerpoint/2010/main" val="11857783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38110483"/>
      </p:ext>
    </p:extLst>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Calibri"/>
                <a:ea typeface="Calibri"/>
                <a:cs typeface="Calibri"/>
                <a:sym typeface="Calibri"/>
              </a:rPr>
              <a:t>1</a:t>
            </a:fld>
            <a:endParaRPr>
              <a:solidFill>
                <a:srgbClr val="000000"/>
              </a:solidFill>
              <a:latin typeface="Calibri"/>
              <a:ea typeface="Calibri"/>
              <a:cs typeface="Calibri"/>
              <a:sym typeface="Calibri"/>
            </a:endParaRPr>
          </a:p>
        </p:txBody>
      </p:sp>
      <p:sp>
        <p:nvSpPr>
          <p:cNvPr id="98" name="Google Shape;98;p1:notes"/>
          <p:cNvSpPr txBox="1"/>
          <p:nvPr/>
        </p:nvSpPr>
        <p:spPr>
          <a:xfrm>
            <a:off x="0" y="0"/>
            <a:ext cx="1588" cy="1588"/>
          </a:xfrm>
          <a:prstGeom prst="rect">
            <a:avLst/>
          </a:prstGeom>
          <a:noFill/>
          <a:ln>
            <a:noFill/>
          </a:ln>
        </p:spPr>
        <p:txBody>
          <a:bodyPr spcFirstLastPara="1" wrap="square" lIns="90000" tIns="45000" rIns="90000" bIns="45000" anchor="t" anchorCtr="0">
            <a:noAutofit/>
          </a:bodyPr>
          <a:lstStyle/>
          <a:p>
            <a:pPr marL="0" marR="0" lvl="0" indent="0" algn="l" rtl="0">
              <a:spcBef>
                <a:spcPts val="0"/>
              </a:spcBef>
              <a:spcAft>
                <a:spcPts val="0"/>
              </a:spcAft>
              <a:buNone/>
            </a:pPr>
            <a:fld id="{00000000-1234-1234-1234-123412341234}" type="slidenum">
              <a:rPr lang="en-US" sz="1800" b="0" i="0" u="none" strike="noStrike" cap="none">
                <a:solidFill>
                  <a:srgbClr val="000000"/>
                </a:solidFill>
                <a:latin typeface="Calibri"/>
                <a:ea typeface="Calibri"/>
                <a:cs typeface="Calibri"/>
                <a:sym typeface="Calibri"/>
              </a:rPr>
              <a:t>1</a:t>
            </a:fld>
            <a:endParaRPr sz="1800" b="0" i="0" u="none" strike="noStrike" cap="none">
              <a:solidFill>
                <a:srgbClr val="000000"/>
              </a:solidFill>
              <a:latin typeface="Calibri"/>
              <a:ea typeface="Calibri"/>
              <a:cs typeface="Calibri"/>
              <a:sym typeface="Calibri"/>
            </a:endParaRPr>
          </a:p>
        </p:txBody>
      </p:sp>
      <p:sp>
        <p:nvSpPr>
          <p:cNvPr id="99" name="Google Shape;99;p1:notes"/>
          <p:cNvSpPr txBox="1">
            <a:spLocks noGrp="1"/>
          </p:cNvSpPr>
          <p:nvPr>
            <p:ph type="body" idx="1"/>
          </p:nvPr>
        </p:nvSpPr>
        <p:spPr>
          <a:xfrm>
            <a:off x="685800" y="4343400"/>
            <a:ext cx="5481638" cy="41116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b="0" i="0" u="none" strike="noStrike" cap="none" dirty="0">
              <a:solidFill>
                <a:srgbClr val="000000"/>
              </a:solidFill>
              <a:latin typeface="Arial"/>
              <a:ea typeface="Arial"/>
              <a:cs typeface="Arial"/>
              <a:sym typeface="Arial"/>
            </a:endParaRPr>
          </a:p>
        </p:txBody>
      </p:sp>
      <p:sp>
        <p:nvSpPr>
          <p:cNvPr id="100" name="Google Shape;100;p1:notes"/>
          <p:cNvSpPr/>
          <p:nvPr/>
        </p:nvSpPr>
        <p:spPr>
          <a:xfrm>
            <a:off x="228600" y="1127125"/>
            <a:ext cx="4572000" cy="3444875"/>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101" name="Google Shape;10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2f9e7738fb_0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2f9e7738fb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1d369f8e50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11d369f8e5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2f9e7738fb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2f9e7738fb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2f8552d4bf_1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2f8552d4bf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2ec167bf0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2ec167bf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f4161da0bf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f4161da0b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3398537a6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3398537a6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1d369f8e50_0_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11d369f8e5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1d369f8e50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1d369f8e50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3096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53096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Образ слайда 1"/>
          <p:cNvSpPr>
            <a:spLocks noGrp="1" noRot="1" noChangeAspect="1" noTextEdit="1"/>
          </p:cNvSpPr>
          <p:nvPr>
            <p:ph type="sldImg"/>
          </p:nvPr>
        </p:nvSpPr>
        <p:spPr>
          <a:ln/>
        </p:spPr>
      </p:sp>
      <p:sp>
        <p:nvSpPr>
          <p:cNvPr id="32771"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ru-RU">
              <a:latin typeface="Times New Roman" charset="0"/>
            </a:endParaRPr>
          </a:p>
        </p:txBody>
      </p:sp>
      <p:sp>
        <p:nvSpPr>
          <p:cNvPr id="3277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1200">
                <a:solidFill>
                  <a:schemeClr val="tx1"/>
                </a:solidFill>
                <a:latin typeface="Times New Roman" charset="0"/>
                <a:ea typeface="ＭＳ Ｐゴシック" charset="0"/>
              </a:defRPr>
            </a:lvl1pPr>
            <a:lvl2pPr marL="742950" indent="-285750" defTabSz="903288">
              <a:defRPr sz="1200">
                <a:solidFill>
                  <a:schemeClr val="tx1"/>
                </a:solidFill>
                <a:latin typeface="Times New Roman" charset="0"/>
                <a:ea typeface="ＭＳ Ｐゴシック" charset="0"/>
              </a:defRPr>
            </a:lvl2pPr>
            <a:lvl3pPr marL="1143000" indent="-228600" defTabSz="903288">
              <a:defRPr sz="1200">
                <a:solidFill>
                  <a:schemeClr val="tx1"/>
                </a:solidFill>
                <a:latin typeface="Times New Roman" charset="0"/>
                <a:ea typeface="ＭＳ Ｐゴシック" charset="0"/>
              </a:defRPr>
            </a:lvl3pPr>
            <a:lvl4pPr marL="1600200" indent="-228600" defTabSz="903288">
              <a:defRPr sz="1200">
                <a:solidFill>
                  <a:schemeClr val="tx1"/>
                </a:solidFill>
                <a:latin typeface="Times New Roman" charset="0"/>
                <a:ea typeface="ＭＳ Ｐゴシック" charset="0"/>
              </a:defRPr>
            </a:lvl4pPr>
            <a:lvl5pPr marL="2057400" indent="-228600" defTabSz="903288">
              <a:defRPr sz="1200">
                <a:solidFill>
                  <a:schemeClr val="tx1"/>
                </a:solidFill>
                <a:latin typeface="Times New Roman" charset="0"/>
                <a:ea typeface="ＭＳ Ｐゴシック" charset="0"/>
              </a:defRPr>
            </a:lvl5pPr>
            <a:lvl6pPr marL="2514600" indent="-228600" defTabSz="903288" eaLnBrk="0" fontAlgn="base" hangingPunct="0">
              <a:spcBef>
                <a:spcPct val="30000"/>
              </a:spcBef>
              <a:spcAft>
                <a:spcPct val="0"/>
              </a:spcAft>
              <a:defRPr sz="1200">
                <a:solidFill>
                  <a:schemeClr val="tx1"/>
                </a:solidFill>
                <a:latin typeface="Times New Roman" charset="0"/>
                <a:ea typeface="ＭＳ Ｐゴシック" charset="0"/>
              </a:defRPr>
            </a:lvl6pPr>
            <a:lvl7pPr marL="2971800" indent="-228600" defTabSz="903288" eaLnBrk="0" fontAlgn="base" hangingPunct="0">
              <a:spcBef>
                <a:spcPct val="30000"/>
              </a:spcBef>
              <a:spcAft>
                <a:spcPct val="0"/>
              </a:spcAft>
              <a:defRPr sz="1200">
                <a:solidFill>
                  <a:schemeClr val="tx1"/>
                </a:solidFill>
                <a:latin typeface="Times New Roman" charset="0"/>
                <a:ea typeface="ＭＳ Ｐゴシック" charset="0"/>
              </a:defRPr>
            </a:lvl7pPr>
            <a:lvl8pPr marL="3429000" indent="-228600" defTabSz="903288" eaLnBrk="0" fontAlgn="base" hangingPunct="0">
              <a:spcBef>
                <a:spcPct val="30000"/>
              </a:spcBef>
              <a:spcAft>
                <a:spcPct val="0"/>
              </a:spcAft>
              <a:defRPr sz="1200">
                <a:solidFill>
                  <a:schemeClr val="tx1"/>
                </a:solidFill>
                <a:latin typeface="Times New Roman" charset="0"/>
                <a:ea typeface="ＭＳ Ｐゴシック" charset="0"/>
              </a:defRPr>
            </a:lvl8pPr>
            <a:lvl9pPr marL="3886200" indent="-228600" defTabSz="903288" eaLnBrk="0" fontAlgn="base" hangingPunct="0">
              <a:spcBef>
                <a:spcPct val="30000"/>
              </a:spcBef>
              <a:spcAft>
                <a:spcPct val="0"/>
              </a:spcAft>
              <a:defRPr sz="1200">
                <a:solidFill>
                  <a:schemeClr val="tx1"/>
                </a:solidFill>
                <a:latin typeface="Times New Roman" charset="0"/>
                <a:ea typeface="ＭＳ Ｐゴシック" charset="0"/>
              </a:defRPr>
            </a:lvl9pPr>
          </a:lstStyle>
          <a:p>
            <a:fld id="{1AF000B2-D4C1-E54B-BEC6-4B7BD4293790}" type="slidenum">
              <a:rPr lang="en-GB"/>
              <a:pPr/>
              <a:t>102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Theoretical</a:t>
            </a:r>
            <a:r>
              <a:rPr lang="en-US" baseline="0" dirty="0" smtClean="0"/>
              <a:t> studies and approaches: what is new?</a:t>
            </a:r>
          </a:p>
          <a:p>
            <a:r>
              <a:rPr lang="en-US" baseline="0" dirty="0" smtClean="0"/>
              <a:t>The </a:t>
            </a:r>
            <a:r>
              <a:rPr lang="en-US" baseline="0" dirty="0" err="1" smtClean="0"/>
              <a:t>propsal</a:t>
            </a:r>
            <a:r>
              <a:rPr lang="en-US" baseline="0" dirty="0" smtClean="0"/>
              <a:t> </a:t>
            </a:r>
          </a:p>
          <a:p>
            <a:endParaRPr lang="en-US" sz="1200" b="0" i="0" u="none" strike="noStrike" cap="none" baseline="0" dirty="0" smtClean="0">
              <a:solidFill>
                <a:schemeClr val="dk1"/>
              </a:solidFill>
              <a:latin typeface="Arial"/>
              <a:ea typeface="Arial"/>
              <a:cs typeface="Arial"/>
              <a:sym typeface="Arial"/>
            </a:endParaRPr>
          </a:p>
          <a:p>
            <a:endParaRPr lang="en-US" sz="1200" b="0" i="0" u="none" strike="noStrike" baseline="0" dirty="0" smtClean="0">
              <a:latin typeface="Arial"/>
            </a:endParaRPr>
          </a:p>
          <a:p>
            <a:r>
              <a:rPr lang="en-US" sz="1200" b="0" i="0" u="none" strike="noStrike" baseline="0" dirty="0" smtClean="0">
                <a:latin typeface="Arial"/>
              </a:rPr>
              <a:t> </a:t>
            </a:r>
            <a:r>
              <a:rPr lang="en-US" sz="1200" b="1" i="0" u="none" strike="noStrike" baseline="0" dirty="0" smtClean="0">
                <a:latin typeface="Arial"/>
              </a:rPr>
              <a:t>Clusters of cold dense nuclear matter and particle production in the cumulative region of central </a:t>
            </a:r>
            <a:r>
              <a:rPr lang="en-US" sz="1200" b="1" i="0" u="none" strike="noStrike" baseline="0" dirty="0" err="1" smtClean="0">
                <a:latin typeface="Arial"/>
              </a:rPr>
              <a:t>rapidities</a:t>
            </a:r>
            <a:r>
              <a:rPr lang="en-US" sz="1200" b="1" i="0" u="none" strike="noStrike" baseline="0" dirty="0" smtClean="0">
                <a:latin typeface="Arial"/>
              </a:rPr>
              <a:t> and large transverse momenta at NICA MPD </a:t>
            </a:r>
            <a:endParaRPr lang="en-US" sz="1200" b="0" i="0" u="none" strike="noStrike" baseline="0" dirty="0" smtClean="0">
              <a:latin typeface="Arial"/>
            </a:endParaRPr>
          </a:p>
          <a:p>
            <a:r>
              <a:rPr lang="en-US" sz="1200" b="1" i="0" u="none" strike="noStrike" baseline="0" dirty="0" smtClean="0">
                <a:latin typeface="Arial"/>
              </a:rPr>
              <a:t>Vladimir </a:t>
            </a:r>
            <a:r>
              <a:rPr lang="en-US" sz="1200" b="1" i="0" u="none" strike="noStrike" baseline="0" dirty="0" err="1" smtClean="0">
                <a:latin typeface="Arial"/>
              </a:rPr>
              <a:t>Vechernin</a:t>
            </a:r>
            <a:r>
              <a:rPr lang="en-US" sz="1200" b="1" i="0" u="none" strike="noStrike" baseline="0" dirty="0" smtClean="0">
                <a:latin typeface="Arial"/>
              </a:rPr>
              <a:t> </a:t>
            </a:r>
            <a:r>
              <a:rPr lang="en-US" sz="1200" b="0" i="1" u="none" strike="noStrike" baseline="0" dirty="0" smtClean="0">
                <a:latin typeface="Arial"/>
              </a:rPr>
              <a:t>Saint-Petersburg State University </a:t>
            </a:r>
            <a:endParaRPr lang="en-US" baseline="0" dirty="0" smtClean="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Arial"/>
                <a:ea typeface="Arial"/>
                <a:cs typeface="Arial"/>
                <a:sym typeface="Arial"/>
              </a:rPr>
              <a:t>7</a:t>
            </a:fld>
            <a:endParaRPr lang="uk-UA"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23501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Arial"/>
                <a:ea typeface="Arial"/>
                <a:cs typeface="Arial"/>
                <a:sym typeface="Arial"/>
              </a:rPr>
              <a:t>34</a:t>
            </a:fld>
            <a:endParaRPr lang="uk-UA"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18720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Include JINR</a:t>
            </a:r>
            <a:r>
              <a:rPr lang="en-US" baseline="0" dirty="0" smtClean="0"/>
              <a:t> (</a:t>
            </a:r>
            <a:r>
              <a:rPr lang="en-US" baseline="0" dirty="0" err="1" smtClean="0"/>
              <a:t>Dubna</a:t>
            </a:r>
            <a:r>
              <a:rPr lang="en-US" baseline="0" dirty="0" smtClean="0"/>
              <a:t>)</a:t>
            </a:r>
            <a:endParaRPr lang="ru-RU" dirty="0"/>
          </a:p>
        </p:txBody>
      </p:sp>
      <p:sp>
        <p:nvSpPr>
          <p:cNvPr id="4" name="Номер слайда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54311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Include JINR</a:t>
            </a:r>
            <a:r>
              <a:rPr lang="en-US" baseline="0" dirty="0" smtClean="0"/>
              <a:t> (</a:t>
            </a:r>
            <a:r>
              <a:rPr lang="en-US" baseline="0" dirty="0" err="1" smtClean="0"/>
              <a:t>Dubna</a:t>
            </a:r>
            <a:r>
              <a:rPr lang="en-US" baseline="0" dirty="0" smtClean="0"/>
              <a:t>)</a:t>
            </a:r>
            <a:endParaRPr lang="ru-RU" dirty="0"/>
          </a:p>
        </p:txBody>
      </p:sp>
      <p:sp>
        <p:nvSpPr>
          <p:cNvPr id="4" name="Номер слайда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954311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a44661b58c_2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a44661b58c_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5" name="Google Shape;485;ga44661b58c_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262de49384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262de49384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2f9e7738fb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2f9e7738fb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FEFAB6-6473-E94C-A204-2E4F0635446F}" type="datetime1">
              <a:rPr lang="en-US" smtClean="0"/>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1793498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7D9135-1B0D-1C44-95BB-3AF1437EF13D}" type="datetime1">
              <a:rPr lang="en-US" smtClean="0"/>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3424036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103497C-6143-3B4F-A989-A4676ACA857F}" type="datetime1">
              <a:rPr lang="en-US" smtClean="0"/>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1161931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
        <p:cNvGrpSpPr/>
        <p:nvPr/>
      </p:nvGrpSpPr>
      <p:grpSpPr>
        <a:xfrm>
          <a:off x="0" y="0"/>
          <a:ext cx="0" cy="0"/>
          <a:chOff x="0" y="0"/>
          <a:chExt cx="0" cy="0"/>
        </a:xfrm>
      </p:grpSpPr>
      <p:sp>
        <p:nvSpPr>
          <p:cNvPr id="16" name="Google Shape;16;p44"/>
          <p:cNvSpPr txBox="1">
            <a:spLocks noGrp="1"/>
          </p:cNvSpPr>
          <p:nvPr>
            <p:ph type="title"/>
          </p:nvPr>
        </p:nvSpPr>
        <p:spPr>
          <a:xfrm>
            <a:off x="457200" y="273050"/>
            <a:ext cx="8228013"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4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D5D4984C-B620-9241-B90E-A4DCB8B4C134}" type="datetime1">
              <a:rPr lang="en-US" smtClean="0"/>
              <a:t>10/11/22</a:t>
            </a:fld>
            <a:endParaRPr/>
          </a:p>
        </p:txBody>
      </p:sp>
      <p:sp>
        <p:nvSpPr>
          <p:cNvPr id="18" name="Google Shape;18;p4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672042" y="256043"/>
            <a:ext cx="7808492" cy="1145335"/>
          </a:xfrm>
          <a:prstGeom prst="rect">
            <a:avLst/>
          </a:prstGeom>
        </p:spPr>
        <p:txBody>
          <a:bodyPr lIns="0" tIns="0" rIns="0" bIns="0" anchor="ctr">
            <a:noAutofit/>
          </a:bodyPr>
          <a:lstStyle/>
          <a:p>
            <a:endParaRPr lang="en-US" sz="3600" b="1" i="1" strike="noStrike" spc="-1">
              <a:solidFill>
                <a:srgbClr val="000080"/>
              </a:solidFill>
              <a:latin typeface="Arial"/>
            </a:endParaRPr>
          </a:p>
        </p:txBody>
      </p:sp>
      <p:sp>
        <p:nvSpPr>
          <p:cNvPr id="45" name="PlaceHolder 2"/>
          <p:cNvSpPr>
            <a:spLocks noGrp="1"/>
          </p:cNvSpPr>
          <p:nvPr>
            <p:ph type="subTitle"/>
          </p:nvPr>
        </p:nvSpPr>
        <p:spPr>
          <a:xfrm>
            <a:off x="672042" y="1780870"/>
            <a:ext cx="7957726" cy="4479120"/>
          </a:xfrm>
          <a:prstGeom prst="rect">
            <a:avLst/>
          </a:prstGeom>
        </p:spPr>
        <p:txBody>
          <a:bodyPr lIns="0" tIns="0" rIns="0" bIns="0" anchor="ctr">
            <a:noAutofit/>
          </a:bodyPr>
          <a:lstStyle/>
          <a:p>
            <a:pPr algn="ctr"/>
            <a:endParaRPr lang="en-US" sz="2900" b="0" strike="noStrike" spc="-1">
              <a:solidFill>
                <a:srgbClr val="000000"/>
              </a:solidFill>
              <a:latin typeface="Times New Roman"/>
            </a:endParaRPr>
          </a:p>
        </p:txBody>
      </p:sp>
    </p:spTree>
    <p:extLst>
      <p:ext uri="{BB962C8B-B14F-4D97-AF65-F5344CB8AC3E}">
        <p14:creationId xmlns:p14="http://schemas.microsoft.com/office/powerpoint/2010/main" val="96159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7CFDA4-9D2C-EA42-852D-DFE8A75E1B4B}" type="datetime1">
              <a:rPr lang="en-US" smtClean="0"/>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1102794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EF2B5C-2F44-1C44-BD0F-FAFE51FEC4AE}" type="datetime1">
              <a:rPr lang="en-US" smtClean="0"/>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2479506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9CB747-D497-134E-88C1-DF785B274518}" type="datetime1">
              <a:rPr lang="en-US" smtClean="0"/>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9858041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59400C-B1DC-D44F-BE00-BEB7CE8E5ED5}" type="datetime1">
              <a:rPr lang="en-US" smtClean="0"/>
              <a:t>10/11/22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3907897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9F3004-3A90-B542-8B41-C84C34CA3BE0}" type="datetime1">
              <a:rPr lang="en-US" smtClean="0"/>
              <a:t>10/11/22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2215169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BC2E79-BE16-D04E-9CB4-E8B443746B28}" type="datetime1">
              <a:rPr lang="en-US" smtClean="0"/>
              <a:t>10/11/22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121487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2DBF4A-05F5-D64A-9CCE-C40769BF22C6}" type="datetime1">
              <a:rPr lang="en-US" smtClean="0"/>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1676885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008F87-F98E-BA4A-AC8A-4EF2B83CA7E2}" type="datetime1">
              <a:rPr lang="en-US" smtClean="0"/>
              <a:t>10/11/22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1562109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E35431-D2F5-E34B-9C3E-BC1A482846FE}" type="datetime1">
              <a:rPr lang="en-US" smtClean="0"/>
              <a:t>10/11/22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1183831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C98BB4-1319-9A4C-BB67-89FE5BF8CD33}" type="datetime1">
              <a:rPr lang="en-US" smtClean="0"/>
              <a:t>10/11/22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1553372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490F6B-2380-EB49-A74F-CAACAEB77322}" type="datetime1">
              <a:rPr lang="en-US" smtClean="0"/>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873701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DBF001-A5EA-0D48-BBB2-6D32257F4B15}" type="datetime1">
              <a:rPr lang="en-US" smtClean="0"/>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2955908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5"/>
        <p:cNvGrpSpPr/>
        <p:nvPr/>
      </p:nvGrpSpPr>
      <p:grpSpPr>
        <a:xfrm>
          <a:off x="0" y="0"/>
          <a:ext cx="0" cy="0"/>
          <a:chOff x="0" y="0"/>
          <a:chExt cx="0" cy="0"/>
        </a:xfrm>
      </p:grpSpPr>
      <p:sp>
        <p:nvSpPr>
          <p:cNvPr id="16" name="Google Shape;16;p44"/>
          <p:cNvSpPr txBox="1">
            <a:spLocks noGrp="1"/>
          </p:cNvSpPr>
          <p:nvPr>
            <p:ph type="title"/>
          </p:nvPr>
        </p:nvSpPr>
        <p:spPr>
          <a:xfrm>
            <a:off x="457200" y="273050"/>
            <a:ext cx="8228013"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4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60C89CD7-430E-BE45-A358-C3113DB62E7B}" type="datetime1">
              <a:rPr lang="en-US" smtClean="0"/>
              <a:t>10/11/22</a:t>
            </a:fld>
            <a:endParaRPr/>
          </a:p>
        </p:txBody>
      </p:sp>
      <p:sp>
        <p:nvSpPr>
          <p:cNvPr id="18" name="Google Shape;18;p4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ru"/>
              <a:t>‹#›</a:t>
            </a:fld>
            <a:endParaRPr/>
          </a:p>
        </p:txBody>
      </p:sp>
    </p:spTree>
    <p:extLst>
      <p:ext uri="{BB962C8B-B14F-4D97-AF65-F5344CB8AC3E}">
        <p14:creationId xmlns:p14="http://schemas.microsoft.com/office/powerpoint/2010/main" val="109068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A408D3-2855-4047-94F0-71DC950091BB}" type="datetime1">
              <a:rPr lang="en-US" smtClean="0"/>
              <a:t>10/11/22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3554754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9F898C-6F01-344F-8D63-4E0123847293}" type="datetime1">
              <a:rPr lang="en-US" smtClean="0"/>
              <a:t>10/11/22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2499768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A1991B-0B38-7040-90B2-D8C6AC6DE935}" type="datetime1">
              <a:rPr lang="en-US" smtClean="0"/>
              <a:t>10/11/22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3468892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94F3AD-4799-2446-95AF-26CEEC5B176D}" type="datetime1">
              <a:rPr lang="en-US" smtClean="0"/>
              <a:t>10/11/22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1199209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FF8D9-8E6C-0A4F-8447-7F1055095345}" type="datetime1">
              <a:rPr lang="en-US" smtClean="0"/>
              <a:t>10/11/22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1843414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3D006DF-8779-7446-AC8F-7323DCCCFDF1}" type="datetime1">
              <a:rPr lang="en-US" smtClean="0"/>
              <a:t>10/11/22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518641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4DCE7A-9071-4D40-8FF7-25E215899B32}" type="datetime1">
              <a:rPr lang="en-US" smtClean="0"/>
              <a:t>10/11/22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37E881-045B-2548-B32C-6541F40C73F0}" type="slidenum">
              <a:rPr lang="en-US" smtClean="0"/>
              <a:t>‹#›</a:t>
            </a:fld>
            <a:endParaRPr lang="en-US"/>
          </a:p>
        </p:txBody>
      </p:sp>
    </p:spTree>
    <p:extLst>
      <p:ext uri="{BB962C8B-B14F-4D97-AF65-F5344CB8AC3E}">
        <p14:creationId xmlns:p14="http://schemas.microsoft.com/office/powerpoint/2010/main" val="7059912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D7A3E-143D-A040-98CF-B0B0CB295B5B}" type="datetime1">
              <a:rPr lang="en-US" smtClean="0"/>
              <a:t>10/11/22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7E881-045B-2548-B32C-6541F40C73F0}" type="slidenum">
              <a:rPr lang="en-US" smtClean="0"/>
              <a:t>‹#›</a:t>
            </a:fld>
            <a:endParaRPr lang="en-US"/>
          </a:p>
        </p:txBody>
      </p:sp>
    </p:spTree>
    <p:extLst>
      <p:ext uri="{BB962C8B-B14F-4D97-AF65-F5344CB8AC3E}">
        <p14:creationId xmlns:p14="http://schemas.microsoft.com/office/powerpoint/2010/main" val="255554953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704" r:id="rId12"/>
    <p:sldLayoutId id="2147483705"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D7A3E-143D-A040-98CF-B0B0CB295B5B}" type="datetime1">
              <a:rPr lang="en-US" smtClean="0"/>
              <a:t>10/11/22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37E881-045B-2548-B32C-6541F40C73F0}" type="slidenum">
              <a:rPr lang="en-US" smtClean="0"/>
              <a:t>‹#›</a:t>
            </a:fld>
            <a:endParaRPr lang="en-US"/>
          </a:p>
        </p:txBody>
      </p:sp>
    </p:spTree>
    <p:extLst>
      <p:ext uri="{BB962C8B-B14F-4D97-AF65-F5344CB8AC3E}">
        <p14:creationId xmlns:p14="http://schemas.microsoft.com/office/powerpoint/2010/main" val="410987034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jpeg"/><Relationship Id="rId1" Type="http://schemas.openxmlformats.org/officeDocument/2006/relationships/slideLayout" Target="../slideLayouts/slideLayout2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events.sinp.msu.ru/event/8/contributions/604/" TargetMode="External"/><Relationship Id="rId4" Type="http://schemas.openxmlformats.org/officeDocument/2006/relationships/image" Target="../media/image1.png"/><Relationship Id="rId1" Type="http://schemas.openxmlformats.org/officeDocument/2006/relationships/slideLayout" Target="../slideLayouts/slideLayout15.xml"/><Relationship Id="rId2"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hyperlink" Target="https://indico.jinr.ru/event/1469/contributions/9905/attachments/8135/12126/ivashkin_RFBR_2020.pdf" TargetMode="External"/><Relationship Id="rId4" Type="http://schemas.openxmlformats.org/officeDocument/2006/relationships/hyperlink" Target="https://github.com/qweek2/Centrality_NICA/tree/master" TargetMode="External"/><Relationship Id="rId5" Type="http://schemas.openxmlformats.org/officeDocument/2006/relationships/hyperlink" Target="https://indico.jinr.ru/event/2658/" TargetMode="External"/><Relationship Id="rId6" Type="http://schemas.openxmlformats.org/officeDocument/2006/relationships/image" Target="../media/image1.png"/><Relationship Id="rId1" Type="http://schemas.openxmlformats.org/officeDocument/2006/relationships/slideLayout" Target="../slideLayouts/slideLayout15.xml"/><Relationship Id="rId2" Type="http://schemas.openxmlformats.org/officeDocument/2006/relationships/hyperlink" Target="https://indico.jinr.ru/event/2066/"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s://indico.jinr.ru/event/2658/"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indico.jinr.ru/event/2658/" TargetMode="External"/><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15.xml"/><Relationship Id="rId2" Type="http://schemas.openxmlformats.org/officeDocument/2006/relationships/notesSlide" Target="../notesSlides/notesSlide2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5.png"/><Relationship Id="rId3" Type="http://schemas.openxmlformats.org/officeDocument/2006/relationships/hyperlink" Target="https://indico.jinr.ru/event/2794/"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96.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9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 Id="rId3" Type="http://schemas.openxmlformats.org/officeDocument/2006/relationships/image" Target="../media/image9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9.png"/><Relationship Id="rId3" Type="http://schemas.openxmlformats.org/officeDocument/2006/relationships/image" Target="../media/image10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1.png"/><Relationship Id="rId3" Type="http://schemas.openxmlformats.org/officeDocument/2006/relationships/image" Target="../media/image10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2.png"/><Relationship Id="rId3" Type="http://schemas.openxmlformats.org/officeDocument/2006/relationships/image" Target="../media/image100.png"/></Relationships>
</file>

<file path=ppt/slides/_rels/slide11.xml.rels><?xml version="1.0" encoding="UTF-8" standalone="yes"?>
<Relationships xmlns="http://schemas.openxmlformats.org/package/2006/relationships"><Relationship Id="rId3" Type="http://schemas.openxmlformats.org/officeDocument/2006/relationships/hyperlink" Target="https://events.sinp.msu.ru/event/8/contributions/604/" TargetMode="External"/><Relationship Id="rId4" Type="http://schemas.openxmlformats.org/officeDocument/2006/relationships/image" Target="../media/image11.png"/><Relationship Id="rId5" Type="http://schemas.openxmlformats.org/officeDocument/2006/relationships/image" Target="../media/image1.png"/><Relationship Id="rId1" Type="http://schemas.openxmlformats.org/officeDocument/2006/relationships/slideLayout" Target="../slideLayouts/slideLayout15.xml"/><Relationship Id="rId2" Type="http://schemas.openxmlformats.org/officeDocument/2006/relationships/image" Target="../media/image1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3.png"/><Relationship Id="rId3" Type="http://schemas.openxmlformats.org/officeDocument/2006/relationships/image" Target="../media/image10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4.png"/><Relationship Id="rId3" Type="http://schemas.openxmlformats.org/officeDocument/2006/relationships/image" Target="../media/image100.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s://indico.cern.ch/event/895086/contributions/4314628/" TargetMode="External"/><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hyperlink" Target="https://link.springer.com/journal/11450" TargetMode="External"/><Relationship Id="rId4" Type="http://schemas.openxmlformats.org/officeDocument/2006/relationships/hyperlink" Target="https://link.springer.com/journal/11450/79/5/page/1" TargetMode="External"/><Relationship Id="rId1" Type="http://schemas.openxmlformats.org/officeDocument/2006/relationships/slideLayout" Target="../slideLayouts/slideLayout15.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link.springer.com/journal/11450" TargetMode="External"/><Relationship Id="rId3" Type="http://schemas.openxmlformats.org/officeDocument/2006/relationships/hyperlink" Target="https://link.springer.com/journal/11450/79/5/page/1"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hyperlink" Target="https://indico.jinr.ru/event/3120/" TargetMode="External"/><Relationship Id="rId4" Type="http://schemas.openxmlformats.org/officeDocument/2006/relationships/hyperlink" Target="https://indico.jinr.ru/event/3192/" TargetMode="External"/><Relationship Id="rId5" Type="http://schemas.openxmlformats.org/officeDocument/2006/relationships/hyperlink" Target="https://indico.jinr.ru/event/3279/" TargetMode="External"/><Relationship Id="rId6" Type="http://schemas.openxmlformats.org/officeDocument/2006/relationships/image" Target="../media/image1.png"/><Relationship Id="rId1" Type="http://schemas.openxmlformats.org/officeDocument/2006/relationships/slideLayout" Target="../slideLayouts/slideLayout15.xml"/><Relationship Id="rId2" Type="http://schemas.openxmlformats.org/officeDocument/2006/relationships/hyperlink" Target="https://indico.jinr.ru/event/3098/"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indico.jinr.ru/event/3098/" TargetMode="Externa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7.png"/><Relationship Id="rId1" Type="http://schemas.openxmlformats.org/officeDocument/2006/relationships/slideLayout" Target="../slideLayouts/slideLayout15.xml"/><Relationship Id="rId2" Type="http://schemas.openxmlformats.org/officeDocument/2006/relationships/hyperlink" Target="https://indico.jinr.ru/event/309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8.png"/><Relationship Id="rId1" Type="http://schemas.openxmlformats.org/officeDocument/2006/relationships/slideLayout" Target="../slideLayouts/slideLayout15.xml"/><Relationship Id="rId2" Type="http://schemas.openxmlformats.org/officeDocument/2006/relationships/hyperlink" Target="https://indico.jinr.ru/event/309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9.png"/><Relationship Id="rId1" Type="http://schemas.openxmlformats.org/officeDocument/2006/relationships/slideLayout" Target="../slideLayouts/slideLayout15.xml"/><Relationship Id="rId2" Type="http://schemas.openxmlformats.org/officeDocument/2006/relationships/hyperlink" Target="https://indico.jinr.ru/event/309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0.png"/><Relationship Id="rId1" Type="http://schemas.openxmlformats.org/officeDocument/2006/relationships/slideLayout" Target="../slideLayouts/slideLayout15.xml"/><Relationship Id="rId2" Type="http://schemas.openxmlformats.org/officeDocument/2006/relationships/hyperlink" Target="https://indico.jinr.ru/event/3192/"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1.png"/><Relationship Id="rId1" Type="http://schemas.openxmlformats.org/officeDocument/2006/relationships/slideLayout" Target="../slideLayouts/slideLayout15.xml"/><Relationship Id="rId2" Type="http://schemas.openxmlformats.org/officeDocument/2006/relationships/hyperlink" Target="https://indico.jinr.ru/event/319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2.png"/><Relationship Id="rId1" Type="http://schemas.openxmlformats.org/officeDocument/2006/relationships/slideLayout" Target="../slideLayouts/slideLayout15.xml"/><Relationship Id="rId2" Type="http://schemas.openxmlformats.org/officeDocument/2006/relationships/hyperlink" Target="https://indico.jinr.ru/event/3192/"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3.png"/><Relationship Id="rId1" Type="http://schemas.openxmlformats.org/officeDocument/2006/relationships/slideLayout" Target="../slideLayouts/slideLayout15.xml"/><Relationship Id="rId2" Type="http://schemas.openxmlformats.org/officeDocument/2006/relationships/hyperlink" Target="https://indico.jinr.ru/event/319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4.png"/><Relationship Id="rId1" Type="http://schemas.openxmlformats.org/officeDocument/2006/relationships/slideLayout" Target="../slideLayouts/slideLayout15.xml"/><Relationship Id="rId2" Type="http://schemas.openxmlformats.org/officeDocument/2006/relationships/hyperlink" Target="https://indico.jinr.ru/event/3192/"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5.png"/><Relationship Id="rId1" Type="http://schemas.openxmlformats.org/officeDocument/2006/relationships/slideLayout" Target="../slideLayouts/slideLayout15.xml"/><Relationship Id="rId2" Type="http://schemas.openxmlformats.org/officeDocument/2006/relationships/hyperlink" Target="https://indico.jinr.ru/event/319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6.png"/><Relationship Id="rId1" Type="http://schemas.openxmlformats.org/officeDocument/2006/relationships/slideLayout" Target="../slideLayouts/slideLayout15.xml"/><Relationship Id="rId2" Type="http://schemas.openxmlformats.org/officeDocument/2006/relationships/hyperlink" Target="https://indico.jinr.ru/event/3279/"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7.png"/><Relationship Id="rId1" Type="http://schemas.openxmlformats.org/officeDocument/2006/relationships/slideLayout" Target="../slideLayouts/slideLayout15.xml"/><Relationship Id="rId2" Type="http://schemas.openxmlformats.org/officeDocument/2006/relationships/hyperlink" Target="https://indico.jinr.ru/event/3279/"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8.png"/><Relationship Id="rId1" Type="http://schemas.openxmlformats.org/officeDocument/2006/relationships/slideLayout" Target="../slideLayouts/slideLayout15.xml"/><Relationship Id="rId2" Type="http://schemas.openxmlformats.org/officeDocument/2006/relationships/hyperlink" Target="https://indico.jinr.ru/event/3279/"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9.png"/><Relationship Id="rId1" Type="http://schemas.openxmlformats.org/officeDocument/2006/relationships/slideLayout" Target="../slideLayouts/slideLayout15.xml"/><Relationship Id="rId2" Type="http://schemas.openxmlformats.org/officeDocument/2006/relationships/hyperlink" Target="https://indico.jinr.ru/event/3279/"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30.png"/><Relationship Id="rId1" Type="http://schemas.openxmlformats.org/officeDocument/2006/relationships/slideLayout" Target="../slideLayouts/slideLayout15.xml"/><Relationship Id="rId2" Type="http://schemas.openxmlformats.org/officeDocument/2006/relationships/hyperlink" Target="https://indico.jinr.ru/event/3279/"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35.xml.rels><?xml version="1.0" encoding="UTF-8" standalone="yes"?>
<Relationships xmlns="http://schemas.openxmlformats.org/package/2006/relationships"><Relationship Id="rId3" Type="http://schemas.openxmlformats.org/officeDocument/2006/relationships/hyperlink" Target="mailto:aparin@jinr.ru" TargetMode="External"/><Relationship Id="rId4" Type="http://schemas.openxmlformats.org/officeDocument/2006/relationships/hyperlink" Target="mailto:g.feofilov@spbu.ru" TargetMode="External"/><Relationship Id="rId5" Type="http://schemas.openxmlformats.org/officeDocument/2006/relationships/hyperlink" Target="https://indico.jinr.ru/category/343/" TargetMode="External"/><Relationship Id="rId6" Type="http://schemas.openxmlformats.org/officeDocument/2006/relationships/image" Target="../media/image1.png"/><Relationship Id="rId7" Type="http://schemas.openxmlformats.org/officeDocument/2006/relationships/image" Target="../media/image2.png"/><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36.xml.rels><?xml version="1.0" encoding="UTF-8" standalone="yes"?>
<Relationships xmlns="http://schemas.openxmlformats.org/package/2006/relationships"><Relationship Id="rId3" Type="http://schemas.openxmlformats.org/officeDocument/2006/relationships/hyperlink" Target="https://indico.jinr.ru/category/343/" TargetMode="External"/><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pn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hyperlink" Target="https://indico.cern.ch/event/895086/contributions/4314628/" TargetMode="External"/><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 Id="rId3"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6.png"/><Relationship Id="rId3" Type="http://schemas.openxmlformats.org/officeDocument/2006/relationships/hyperlink" Target="https://indico.cern.ch/event/895086/contributions/4314628/"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comments" Target="../comments/comment1.xml"/><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hyperlink" Target="https://github.com/HeavyIonAnalysis/QnAnalysis" TargetMode="External"/><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gif"/><Relationship Id="rId10" Type="http://schemas.openxmlformats.org/officeDocument/2006/relationships/image" Target="../media/image53.gif"/><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1.png"/><Relationship Id="rId5" Type="http://schemas.openxmlformats.org/officeDocument/2006/relationships/image" Target="../media/image55.png"/><Relationship Id="rId6" Type="http://schemas.openxmlformats.org/officeDocument/2006/relationships/image" Target="../media/image50.png"/><Relationship Id="rId7" Type="http://schemas.openxmlformats.org/officeDocument/2006/relationships/image" Target="../media/image56.png"/><Relationship Id="rId8" Type="http://schemas.openxmlformats.org/officeDocument/2006/relationships/image" Target="../media/image49.png"/><Relationship Id="rId1" Type="http://schemas.openxmlformats.org/officeDocument/2006/relationships/slideLayout" Target="../slideLayouts/slideLayout26.xml"/><Relationship Id="rId2" Type="http://schemas.openxmlformats.org/officeDocument/2006/relationships/notesSlide" Target="../notesSlides/notesSlide13.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26.xml"/><Relationship Id="rId2" Type="http://schemas.openxmlformats.org/officeDocument/2006/relationships/notesSlide" Target="../notesSlides/notesSlide14.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51.png"/><Relationship Id="rId5" Type="http://schemas.openxmlformats.org/officeDocument/2006/relationships/image" Target="../media/image60.png"/><Relationship Id="rId6" Type="http://schemas.openxmlformats.org/officeDocument/2006/relationships/image" Target="../media/image50.png"/><Relationship Id="rId7" Type="http://schemas.openxmlformats.org/officeDocument/2006/relationships/image" Target="../media/image61.png"/><Relationship Id="rId8" Type="http://schemas.openxmlformats.org/officeDocument/2006/relationships/image" Target="../media/image49.png"/><Relationship Id="rId1" Type="http://schemas.openxmlformats.org/officeDocument/2006/relationships/slideLayout" Target="../slideLayouts/slideLayout26.xml"/><Relationship Id="rId2" Type="http://schemas.openxmlformats.org/officeDocument/2006/relationships/notesSlide" Target="../notesSlides/notesSlide15.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gif"/><Relationship Id="rId1" Type="http://schemas.openxmlformats.org/officeDocument/2006/relationships/slideLayout" Target="../slideLayouts/slideLayout26.xml"/><Relationship Id="rId2" Type="http://schemas.openxmlformats.org/officeDocument/2006/relationships/notesSlide" Target="../notesSlides/notesSlide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hyperlink" Target="https://arxiv.org/search/nucl-ex?searchtype=author&amp;query=Kumar,+L" TargetMode="External"/><Relationship Id="rId4" Type="http://schemas.openxmlformats.org/officeDocument/2006/relationships/image" Target="../media/image7.pn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4.png"/><Relationship Id="rId3"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0.xml"/><Relationship Id="rId2" Type="http://schemas.openxmlformats.org/officeDocument/2006/relationships/image" Target="../media/image6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69.emf"/><Relationship Id="rId3" Type="http://schemas.openxmlformats.org/officeDocument/2006/relationships/image" Target="../media/image70.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1.emf"/><Relationship Id="rId3" Type="http://schemas.openxmlformats.org/officeDocument/2006/relationships/image" Target="../media/image69.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4.emf"/><Relationship Id="rId3" Type="http://schemas.openxmlformats.org/officeDocument/2006/relationships/image" Target="../media/image75.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hyperlink" Target="https://pureportal.spbu.ru/en/persons/%D0%B3%D1%80%D0%B8%D0%B3%D0%BE%D1%80%D0%B8%D0%B9-%D0%B0%D0%BB%D0%B5%D0%BA%D1%81%D0%B0%D0%BD%D0%B4%D1%80%D0%BE%D0%B2%D0%B8%D1%87-%D1%84%D0%B5%D0%BE%D1%84%D0%B8%D0%BB%D0%BE%D0%B2" TargetMode="External"/><Relationship Id="rId3" Type="http://schemas.openxmlformats.org/officeDocument/2006/relationships/hyperlink" Target="https://pureportal.spbu.ru/en/persons/%D1%84%D0%B0%D1%80%D1%85%D0%B0%D1%82-%D1%84%D0%B0%D0%B3%D0%B8%D0%BC%D0%BE%D0%B2%D0%B8%D1%87-%D0%B2%D0%B0%D0%BB%D0%B8%D0%B5%D0%B2"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6.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7.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78.jpeg"/><Relationship Id="rId3" Type="http://schemas.openxmlformats.org/officeDocument/2006/relationships/image" Target="../media/image7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1.png"/><Relationship Id="rId3"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s://indico.cern.ch/event/895086/contributions/4314628/" TargetMode="External"/><Relationship Id="rId1" Type="http://schemas.openxmlformats.org/officeDocument/2006/relationships/slideLayout" Target="../slideLayouts/slideLayout15.xml"/><Relationship Id="rId2"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8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8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8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8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87.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3" Type="http://schemas.openxmlformats.org/officeDocument/2006/relationships/hyperlink" Target="https://arxiv.org/search/nucl-ex?searchtype=author&amp;query=Kumar,+L" TargetMode="External"/><Relationship Id="rId4" Type="http://schemas.openxmlformats.org/officeDocument/2006/relationships/image" Target="../media/image7.png"/><Relationship Id="rId1" Type="http://schemas.openxmlformats.org/officeDocument/2006/relationships/slideLayout" Target="../slideLayouts/slideLayout15.xml"/><Relationship Id="rId2" Type="http://schemas.openxmlformats.org/officeDocument/2006/relationships/notesSlide" Target="../notesSlides/notesSlide1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arxiv.org/abs/0907.1943v2"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arxiv.org/abs/0907.1943v2" TargetMode="External"/><Relationship Id="rId4" Type="http://schemas.openxmlformats.org/officeDocument/2006/relationships/image" Target="../media/image88.png"/><Relationship Id="rId1" Type="http://schemas.openxmlformats.org/officeDocument/2006/relationships/slideLayout" Target="../slideLayouts/slideLayout15.xml"/><Relationship Id="rId2" Type="http://schemas.openxmlformats.org/officeDocument/2006/relationships/hyperlink" Target="https://arxiv.org/search/nucl-ex?searchtype=author&amp;query=Kumar,+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s://events.sinp.msu.ru/event/8/contributions/604/attachments/586/1067/The_role_of_screening_Nucleus_2022_talk.pdf" TargetMode="External"/><Relationship Id="rId3" Type="http://schemas.openxmlformats.org/officeDocument/2006/relationships/image" Target="../media/image1.png"/></Relationships>
</file>

<file path=ppt/slides/_rels/slide90.xml.rels><?xml version="1.0" encoding="UTF-8" standalone="yes"?>
<Relationships xmlns="http://schemas.openxmlformats.org/package/2006/relationships"><Relationship Id="rId3" Type="http://schemas.openxmlformats.org/officeDocument/2006/relationships/hyperlink" Target="https://arxiv.org/abs/0907.1943v2" TargetMode="External"/><Relationship Id="rId4" Type="http://schemas.openxmlformats.org/officeDocument/2006/relationships/image" Target="../media/image89.png"/><Relationship Id="rId1" Type="http://schemas.openxmlformats.org/officeDocument/2006/relationships/slideLayout" Target="../slideLayouts/slideLayout15.xml"/><Relationship Id="rId2" Type="http://schemas.openxmlformats.org/officeDocument/2006/relationships/hyperlink" Target="https://arxiv.org/search/nucl-ex?searchtype=author&amp;query=Kumar,+L"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arxiv.org/abs/0907.1943v2" TargetMode="External"/><Relationship Id="rId4" Type="http://schemas.openxmlformats.org/officeDocument/2006/relationships/image" Target="../media/image90.png"/><Relationship Id="rId1" Type="http://schemas.openxmlformats.org/officeDocument/2006/relationships/slideLayout" Target="../slideLayouts/slideLayout15.xml"/><Relationship Id="rId2" Type="http://schemas.openxmlformats.org/officeDocument/2006/relationships/hyperlink" Target="https://arxiv.org/search/nucl-ex?searchtype=author&amp;query=Kumar,+L"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arxiv.org/search/nucl-ex?searchtype=author&amp;query=Adam,+J" TargetMode="External"/><Relationship Id="rId4" Type="http://schemas.openxmlformats.org/officeDocument/2006/relationships/hyperlink" Target="https://doi.org/10.1103/PhysRevC.102.034909" TargetMode="External"/><Relationship Id="rId5" Type="http://schemas.openxmlformats.org/officeDocument/2006/relationships/image" Target="../media/image91.png"/><Relationship Id="rId1" Type="http://schemas.openxmlformats.org/officeDocument/2006/relationships/slideLayout" Target="../slideLayouts/slideLayout15.xml"/><Relationship Id="rId2" Type="http://schemas.openxmlformats.org/officeDocument/2006/relationships/hyperlink" Target="https://arxiv.org/search/nucl-ex?searchtype=author&amp;query=STAR+Collaboration"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arxiv.org/search/nucl-ex?searchtype=author&amp;query=Adam,+J" TargetMode="External"/><Relationship Id="rId4" Type="http://schemas.openxmlformats.org/officeDocument/2006/relationships/hyperlink" Target="https://doi.org/10.1103/PhysRevC.102.034909" TargetMode="External"/><Relationship Id="rId5" Type="http://schemas.openxmlformats.org/officeDocument/2006/relationships/image" Target="../media/image92.png"/><Relationship Id="rId1" Type="http://schemas.openxmlformats.org/officeDocument/2006/relationships/slideLayout" Target="../slideLayouts/slideLayout15.xml"/><Relationship Id="rId2" Type="http://schemas.openxmlformats.org/officeDocument/2006/relationships/hyperlink" Target="https://arxiv.org/search/nucl-ex?searchtype=author&amp;query=STAR+Collaboration"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link.springer.com/journal/11450" TargetMode="External"/><Relationship Id="rId4" Type="http://schemas.openxmlformats.org/officeDocument/2006/relationships/hyperlink" Target="https://link.springer.com/journal/11450/79/5/page/1" TargetMode="External"/><Relationship Id="rId1" Type="http://schemas.openxmlformats.org/officeDocument/2006/relationships/slideLayout" Target="../slideLayouts/slideLayout15.xml"/><Relationship Id="rId2" Type="http://schemas.openxmlformats.org/officeDocument/2006/relationships/image" Target="../media/image1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png"/></Relationships>
</file>

<file path=ppt/slides/_rels/slide99.xml.rels><?xml version="1.0" encoding="UTF-8" standalone="yes"?>
<Relationships xmlns="http://schemas.openxmlformats.org/package/2006/relationships"><Relationship Id="rId3" Type="http://schemas.openxmlformats.org/officeDocument/2006/relationships/hyperlink" Target="https://github.com/FlowNICA/CentralityFramework" TargetMode="External"/><Relationship Id="rId4" Type="http://schemas.openxmlformats.org/officeDocument/2006/relationships/hyperlink" Target="https://github.com/Dim23/GammaFit" TargetMode="External"/><Relationship Id="rId5" Type="http://schemas.openxmlformats.org/officeDocument/2006/relationships/hyperlink" Target="https://github.com/FlowNICA/CentralityFramework/blob/master/Documentation/Centrality_AnalysisNote.pdf" TargetMode="External"/><Relationship Id="rId6" Type="http://schemas.openxmlformats.org/officeDocument/2006/relationships/hyperlink" Target="https://indico.jinr.ru/event/2066/" TargetMode="External"/><Relationship Id="rId7" Type="http://schemas.openxmlformats.org/officeDocument/2006/relationships/hyperlink" Target="https://indico.jinr.ru/event/1469/contributions/9905/attachments/8135/12126/ivashkin_RFBR_2020.pdf" TargetMode="External"/><Relationship Id="rId8" Type="http://schemas.openxmlformats.org/officeDocument/2006/relationships/hyperlink" Target="https://github.com/qweek2/Centrality_NICA/tree/master" TargetMode="External"/><Relationship Id="rId9" Type="http://schemas.openxmlformats.org/officeDocument/2006/relationships/image" Target="../media/image1.png"/><Relationship Id="rId1" Type="http://schemas.openxmlformats.org/officeDocument/2006/relationships/slideLayout" Target="../slideLayouts/slideLayout15.xml"/><Relationship Id="rId2" Type="http://schemas.openxmlformats.org/officeDocument/2006/relationships/hyperlink" Target="https://indico.jinr.ru/event/206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sldNum" idx="12"/>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888888"/>
                </a:solidFill>
                <a:latin typeface="Calibri"/>
                <a:ea typeface="Calibri"/>
                <a:cs typeface="Calibri"/>
                <a:sym typeface="Calibri"/>
              </a:rPr>
              <a:t>1</a:t>
            </a:fld>
            <a:endParaRPr dirty="0">
              <a:solidFill>
                <a:srgbClr val="888888"/>
              </a:solidFill>
              <a:latin typeface="Calibri"/>
              <a:ea typeface="Calibri"/>
              <a:cs typeface="Calibri"/>
              <a:sym typeface="Calibri"/>
            </a:endParaRPr>
          </a:p>
        </p:txBody>
      </p:sp>
      <p:sp>
        <p:nvSpPr>
          <p:cNvPr id="104" name="Google Shape;104;p1"/>
          <p:cNvSpPr/>
          <p:nvPr/>
        </p:nvSpPr>
        <p:spPr>
          <a:xfrm>
            <a:off x="186267" y="1147199"/>
            <a:ext cx="10202334" cy="1215001"/>
          </a:xfrm>
          <a:prstGeom prst="rect">
            <a:avLst/>
          </a:prstGeom>
          <a:noFill/>
          <a:ln>
            <a:noFill/>
          </a:ln>
        </p:spPr>
        <p:txBody>
          <a:bodyPr spcFirstLastPara="1" wrap="square" lIns="90000" tIns="45000" rIns="90000" bIns="45000" anchor="ctr" anchorCtr="0">
            <a:noAutofit/>
          </a:bodyPr>
          <a:lstStyle/>
          <a:p>
            <a:pPr algn="ctr"/>
            <a:endParaRPr lang="en-US" sz="3600" b="1" dirty="0" smtClean="0">
              <a:solidFill>
                <a:srgbClr val="0000FF"/>
              </a:solidFill>
              <a:latin typeface="Times New Roman"/>
              <a:ea typeface="Times New Roman"/>
              <a:cs typeface="Times New Roman"/>
              <a:sym typeface="Times New Roman"/>
            </a:endParaRPr>
          </a:p>
          <a:p>
            <a:pPr algn="ctr"/>
            <a:r>
              <a:rPr lang="en-US" sz="3600" b="1" dirty="0" smtClean="0">
                <a:solidFill>
                  <a:srgbClr val="0000FF"/>
                </a:solidFill>
                <a:latin typeface="Times New Roman"/>
                <a:ea typeface="Times New Roman"/>
                <a:cs typeface="Times New Roman"/>
                <a:sym typeface="Times New Roman"/>
              </a:rPr>
              <a:t>Global</a:t>
            </a:r>
            <a:r>
              <a:rPr lang="en-US" sz="4800" b="1" dirty="0" smtClean="0">
                <a:solidFill>
                  <a:srgbClr val="0000FF"/>
                </a:solidFill>
                <a:latin typeface="Times New Roman"/>
                <a:ea typeface="Times New Roman"/>
                <a:cs typeface="Times New Roman"/>
                <a:sym typeface="Times New Roman"/>
              </a:rPr>
              <a:t> </a:t>
            </a:r>
            <a:r>
              <a:rPr lang="en-US" sz="3200" b="1" dirty="0" smtClean="0">
                <a:solidFill>
                  <a:srgbClr val="0000FF"/>
                </a:solidFill>
                <a:latin typeface="Times New Roman"/>
                <a:ea typeface="Times New Roman"/>
                <a:cs typeface="Times New Roman"/>
                <a:sym typeface="Times New Roman"/>
              </a:rPr>
              <a:t>observables </a:t>
            </a:r>
          </a:p>
          <a:p>
            <a:pPr algn="ctr"/>
            <a:r>
              <a:rPr lang="en-US" sz="3200" b="1" dirty="0" smtClean="0">
                <a:solidFill>
                  <a:srgbClr val="0000FF"/>
                </a:solidFill>
                <a:latin typeface="Times New Roman"/>
                <a:ea typeface="Times New Roman"/>
                <a:cs typeface="Times New Roman"/>
                <a:sym typeface="Times New Roman"/>
              </a:rPr>
              <a:t>in </a:t>
            </a:r>
            <a:r>
              <a:rPr lang="en-US" sz="3200" b="1" dirty="0">
                <a:solidFill>
                  <a:srgbClr val="0000FF"/>
                </a:solidFill>
                <a:latin typeface="Times New Roman"/>
                <a:ea typeface="Times New Roman"/>
                <a:cs typeface="Times New Roman"/>
                <a:sym typeface="Times New Roman"/>
              </a:rPr>
              <a:t>heavy-ion collisions </a:t>
            </a:r>
            <a:r>
              <a:rPr lang="en-US" sz="3200" b="1" dirty="0" smtClean="0">
                <a:solidFill>
                  <a:srgbClr val="0000FF"/>
                </a:solidFill>
                <a:latin typeface="Times New Roman"/>
                <a:ea typeface="Times New Roman"/>
                <a:cs typeface="Times New Roman"/>
                <a:sym typeface="Times New Roman"/>
              </a:rPr>
              <a:t>at NICA</a:t>
            </a:r>
            <a:endParaRPr lang="en-US" sz="3200" b="1" dirty="0">
              <a:solidFill>
                <a:srgbClr val="0000FF"/>
              </a:solidFill>
              <a:latin typeface="Times New Roman"/>
              <a:ea typeface="Times New Roman"/>
              <a:cs typeface="Times New Roman"/>
              <a:sym typeface="Times New Roman"/>
            </a:endParaRPr>
          </a:p>
          <a:p>
            <a:pPr marL="0" marR="0" lvl="0" indent="0" algn="ctr" rtl="0">
              <a:spcBef>
                <a:spcPts val="0"/>
              </a:spcBef>
              <a:spcAft>
                <a:spcPts val="0"/>
              </a:spcAft>
              <a:buNone/>
            </a:pPr>
            <a:r>
              <a:rPr lang="en-US" sz="3200" i="1" u="none" strike="noStrike" cap="none" dirty="0" smtClean="0">
                <a:solidFill>
                  <a:srgbClr val="0000FF"/>
                </a:solidFill>
                <a:latin typeface="Times New Roman"/>
                <a:ea typeface="Times New Roman"/>
                <a:cs typeface="Times New Roman"/>
                <a:sym typeface="Times New Roman"/>
              </a:rPr>
              <a:t>PWG1 Summary</a:t>
            </a:r>
            <a:endParaRPr lang="en-US" sz="3200" i="1" dirty="0">
              <a:solidFill>
                <a:srgbClr val="0000FF"/>
              </a:solidFill>
              <a:latin typeface="Times New Roman"/>
              <a:ea typeface="Times New Roman"/>
              <a:cs typeface="Times New Roman"/>
              <a:sym typeface="Times New Roman"/>
            </a:endParaRPr>
          </a:p>
          <a:p>
            <a:pPr marL="0" marR="0" lvl="0" indent="0" algn="ctr" rtl="0">
              <a:spcBef>
                <a:spcPts val="0"/>
              </a:spcBef>
              <a:spcAft>
                <a:spcPts val="0"/>
              </a:spcAft>
              <a:buNone/>
            </a:pPr>
            <a:r>
              <a:rPr lang="en-US" sz="2800" i="0" u="none" strike="noStrike" cap="none" dirty="0" smtClean="0">
                <a:solidFill>
                  <a:srgbClr val="0070C0"/>
                </a:solidFill>
                <a:latin typeface="Times New Roman"/>
                <a:ea typeface="Times New Roman"/>
                <a:cs typeface="Times New Roman"/>
                <a:sym typeface="Times New Roman"/>
              </a:rPr>
              <a:t> </a:t>
            </a:r>
            <a:endParaRPr dirty="0">
              <a:latin typeface="Times New Roman"/>
              <a:ea typeface="Times New Roman"/>
              <a:cs typeface="Times New Roman"/>
              <a:sym typeface="Times New Roman"/>
            </a:endParaRPr>
          </a:p>
        </p:txBody>
      </p:sp>
      <p:sp>
        <p:nvSpPr>
          <p:cNvPr id="105" name="Google Shape;105;p1"/>
          <p:cNvSpPr txBox="1"/>
          <p:nvPr/>
        </p:nvSpPr>
        <p:spPr>
          <a:xfrm>
            <a:off x="5940152" y="4725144"/>
            <a:ext cx="3016108" cy="504056"/>
          </a:xfrm>
          <a:prstGeom prst="rect">
            <a:avLst/>
          </a:prstGeom>
          <a:noFill/>
          <a:ln>
            <a:noFill/>
          </a:ln>
        </p:spPr>
        <p:txBody>
          <a:bodyPr spcFirstLastPara="1" wrap="square" lIns="90000" tIns="55075" rIns="90000" bIns="45000" anchor="t" anchorCtr="0">
            <a:noAutofit/>
          </a:bodyPr>
          <a:lstStyle/>
          <a:p>
            <a:pPr marL="0" marR="0" lvl="0" indent="0" algn="ctr" rtl="0">
              <a:lnSpc>
                <a:spcPct val="92000"/>
              </a:lnSpc>
              <a:spcBef>
                <a:spcPts val="0"/>
              </a:spcBef>
              <a:spcAft>
                <a:spcPts val="0"/>
              </a:spcAft>
              <a:buNone/>
            </a:pPr>
            <a:endParaRPr sz="1000" b="1" i="0" u="none" strike="noStrike" cap="none">
              <a:solidFill>
                <a:srgbClr val="000000"/>
              </a:solidFill>
              <a:latin typeface="Calibri"/>
              <a:ea typeface="Calibri"/>
              <a:cs typeface="Calibri"/>
              <a:sym typeface="Calibri"/>
            </a:endParaRPr>
          </a:p>
        </p:txBody>
      </p:sp>
      <p:sp>
        <p:nvSpPr>
          <p:cNvPr id="106" name="Google Shape;106;p1"/>
          <p:cNvSpPr txBox="1"/>
          <p:nvPr/>
        </p:nvSpPr>
        <p:spPr>
          <a:xfrm>
            <a:off x="3081866" y="4252893"/>
            <a:ext cx="5308601" cy="1690706"/>
          </a:xfrm>
          <a:prstGeom prst="rect">
            <a:avLst/>
          </a:prstGeom>
          <a:noFill/>
          <a:ln>
            <a:noFill/>
          </a:ln>
        </p:spPr>
        <p:txBody>
          <a:bodyPr spcFirstLastPara="1" wrap="square" lIns="90000" tIns="76750" rIns="90000" bIns="45000" anchor="t" anchorCtr="0">
            <a:noAutofit/>
          </a:bodyPr>
          <a:lstStyle/>
          <a:p>
            <a:pPr marL="0" marR="0" lvl="0" indent="0" algn="ctr" rtl="0">
              <a:spcBef>
                <a:spcPts val="0"/>
              </a:spcBef>
              <a:spcAft>
                <a:spcPts val="0"/>
              </a:spcAft>
              <a:buClr>
                <a:srgbClr val="000000"/>
              </a:buClr>
              <a:buSzPts val="1400"/>
              <a:buFont typeface="Times New Roman"/>
              <a:buNone/>
            </a:pPr>
            <a:r>
              <a:rPr lang="en-US" sz="2000" b="1" dirty="0" err="1" smtClean="0">
                <a:latin typeface="Times New Roman"/>
                <a:ea typeface="Times New Roman"/>
                <a:cs typeface="Times New Roman"/>
                <a:sym typeface="Times New Roman"/>
              </a:rPr>
              <a:t>A.Aparin</a:t>
            </a:r>
            <a:r>
              <a:rPr lang="en-US" sz="2000" b="1" dirty="0" smtClean="0">
                <a:latin typeface="Times New Roman"/>
                <a:ea typeface="Times New Roman"/>
                <a:cs typeface="Times New Roman"/>
                <a:sym typeface="Times New Roman"/>
              </a:rPr>
              <a:t> (JINR), </a:t>
            </a:r>
            <a:r>
              <a:rPr lang="en-US" sz="2000" b="1" strike="noStrike" cap="none" dirty="0" smtClean="0">
                <a:latin typeface="Times New Roman"/>
                <a:ea typeface="Times New Roman"/>
                <a:cs typeface="Times New Roman"/>
                <a:sym typeface="Times New Roman"/>
              </a:rPr>
              <a:t>G</a:t>
            </a:r>
            <a:r>
              <a:rPr lang="en-US" sz="2000" b="1" dirty="0">
                <a:latin typeface="Times New Roman"/>
                <a:ea typeface="Times New Roman"/>
                <a:cs typeface="Times New Roman"/>
                <a:sym typeface="Times New Roman"/>
              </a:rPr>
              <a:t>.</a:t>
            </a:r>
            <a:r>
              <a:rPr lang="en-US" sz="2000" b="1" strike="noStrike" cap="none" dirty="0">
                <a:latin typeface="Times New Roman"/>
                <a:ea typeface="Times New Roman"/>
                <a:cs typeface="Times New Roman"/>
                <a:sym typeface="Times New Roman"/>
              </a:rPr>
              <a:t> </a:t>
            </a:r>
            <a:r>
              <a:rPr lang="en-US" sz="2000" b="1" strike="noStrike" cap="none" dirty="0" err="1" smtClean="0">
                <a:latin typeface="Times New Roman"/>
                <a:ea typeface="Times New Roman"/>
                <a:cs typeface="Times New Roman"/>
                <a:sym typeface="Times New Roman"/>
              </a:rPr>
              <a:t>Feofilov</a:t>
            </a:r>
            <a:r>
              <a:rPr lang="en-US" sz="2000" b="1" strike="noStrike" cap="none" dirty="0" smtClean="0">
                <a:latin typeface="Times New Roman"/>
                <a:ea typeface="Times New Roman"/>
                <a:cs typeface="Times New Roman"/>
                <a:sym typeface="Times New Roman"/>
              </a:rPr>
              <a:t> (</a:t>
            </a:r>
            <a:r>
              <a:rPr lang="en-US" sz="2000" b="1" strike="noStrike" cap="none" dirty="0" err="1" smtClean="0">
                <a:latin typeface="Times New Roman"/>
                <a:ea typeface="Times New Roman"/>
                <a:cs typeface="Times New Roman"/>
                <a:sym typeface="Times New Roman"/>
              </a:rPr>
              <a:t>SPbSU</a:t>
            </a:r>
            <a:r>
              <a:rPr lang="en-US" sz="2000" b="1" strike="noStrike" cap="none" dirty="0" smtClean="0">
                <a:latin typeface="Times New Roman"/>
                <a:ea typeface="Times New Roman"/>
                <a:cs typeface="Times New Roman"/>
                <a:sym typeface="Times New Roman"/>
              </a:rPr>
              <a:t>)</a:t>
            </a:r>
          </a:p>
          <a:p>
            <a:pPr marL="0" marR="0" lvl="0" indent="0" algn="ctr" rtl="0">
              <a:spcBef>
                <a:spcPts val="0"/>
              </a:spcBef>
              <a:spcAft>
                <a:spcPts val="0"/>
              </a:spcAft>
              <a:buClr>
                <a:srgbClr val="000000"/>
              </a:buClr>
              <a:buSzPts val="1400"/>
              <a:buFont typeface="Times New Roman"/>
              <a:buNone/>
            </a:pPr>
            <a:endParaRPr lang="en-US" sz="2000" b="1" strike="noStrike" cap="none" dirty="0" smtClean="0">
              <a:latin typeface="Times New Roman"/>
              <a:ea typeface="Times New Roman"/>
              <a:cs typeface="Times New Roman"/>
              <a:sym typeface="Times New Roman"/>
            </a:endParaRPr>
          </a:p>
          <a:p>
            <a:pPr marL="0" marR="0" lvl="0" indent="0" algn="ctr" rtl="0">
              <a:spcBef>
                <a:spcPts val="0"/>
              </a:spcBef>
              <a:spcAft>
                <a:spcPts val="0"/>
              </a:spcAft>
              <a:buClr>
                <a:srgbClr val="000000"/>
              </a:buClr>
              <a:buSzPts val="1400"/>
              <a:buFont typeface="Times New Roman"/>
              <a:buNone/>
            </a:pPr>
            <a:endParaRPr lang="en-US" sz="2000" b="1" strike="noStrike" cap="none" dirty="0" smtClean="0">
              <a:latin typeface="Times New Roman"/>
              <a:ea typeface="Times New Roman"/>
              <a:cs typeface="Times New Roman"/>
              <a:sym typeface="Times New Roman"/>
            </a:endParaRPr>
          </a:p>
          <a:p>
            <a:pPr algn="ctr"/>
            <a:r>
              <a:rPr lang="en-US" sz="2000" b="1" dirty="0"/>
              <a:t> </a:t>
            </a:r>
            <a:r>
              <a:rPr lang="en-US" b="1" dirty="0"/>
              <a:t>Reported by </a:t>
            </a:r>
            <a:r>
              <a:rPr lang="en-US" b="1" dirty="0">
                <a:latin typeface="Times New Roman"/>
                <a:ea typeface="Times New Roman"/>
                <a:cs typeface="Times New Roman"/>
                <a:sym typeface="Times New Roman"/>
              </a:rPr>
              <a:t>G. </a:t>
            </a:r>
            <a:r>
              <a:rPr lang="en-US" b="1" dirty="0" err="1">
                <a:latin typeface="Times New Roman"/>
                <a:ea typeface="Times New Roman"/>
                <a:cs typeface="Times New Roman"/>
                <a:sym typeface="Times New Roman"/>
              </a:rPr>
              <a:t>Feofilov</a:t>
            </a:r>
            <a:r>
              <a:rPr lang="en-US" b="1" dirty="0">
                <a:latin typeface="Times New Roman"/>
                <a:ea typeface="Times New Roman"/>
                <a:cs typeface="Times New Roman"/>
                <a:sym typeface="Times New Roman"/>
              </a:rPr>
              <a:t> (</a:t>
            </a:r>
            <a:r>
              <a:rPr lang="en-US" b="1" dirty="0" err="1">
                <a:latin typeface="Times New Roman"/>
                <a:ea typeface="Times New Roman"/>
                <a:cs typeface="Times New Roman"/>
                <a:sym typeface="Times New Roman"/>
              </a:rPr>
              <a:t>SPbSU</a:t>
            </a:r>
            <a:r>
              <a:rPr lang="en-US" b="1" dirty="0">
                <a:latin typeface="Times New Roman"/>
                <a:ea typeface="Times New Roman"/>
                <a:cs typeface="Times New Roman"/>
                <a:sym typeface="Times New Roman"/>
              </a:rPr>
              <a:t>)</a:t>
            </a:r>
          </a:p>
          <a:p>
            <a:pPr algn="ctr"/>
            <a:r>
              <a:rPr lang="en-US" b="1" dirty="0"/>
              <a:t>IX Collaboration Meeting of  the MPD Experiment </a:t>
            </a:r>
          </a:p>
          <a:p>
            <a:pPr algn="ctr"/>
            <a:r>
              <a:rPr lang="en-US" b="1" dirty="0"/>
              <a:t>at the NICA Facility</a:t>
            </a:r>
          </a:p>
          <a:p>
            <a:pPr lvl="0" algn="ctr"/>
            <a:r>
              <a:rPr lang="en-US" b="1" i="1" dirty="0" smtClean="0">
                <a:solidFill>
                  <a:schemeClr val="dk1"/>
                </a:solidFill>
                <a:latin typeface="Times New Roman"/>
                <a:ea typeface="Times New Roman"/>
                <a:cs typeface="Times New Roman"/>
                <a:sym typeface="Times New Roman"/>
              </a:rPr>
              <a:t>10.11.2022</a:t>
            </a:r>
          </a:p>
          <a:p>
            <a:pPr lvl="0" algn="ctr"/>
            <a:endParaRPr lang="en-US" b="1" i="1" dirty="0" smtClean="0">
              <a:solidFill>
                <a:schemeClr val="dk1"/>
              </a:solidFill>
              <a:latin typeface="Times New Roman"/>
              <a:ea typeface="Times New Roman"/>
              <a:cs typeface="Times New Roman"/>
              <a:sym typeface="Times New Roman"/>
            </a:endParaRPr>
          </a:p>
          <a:p>
            <a:pPr lvl="0" algn="ctr"/>
            <a:r>
              <a:rPr lang="en-US" dirty="0">
                <a:solidFill>
                  <a:srgbClr val="0000FF"/>
                </a:solidFill>
                <a:latin typeface="Times New Roman"/>
                <a:ea typeface="Times New Roman"/>
                <a:cs typeface="Times New Roman"/>
                <a:sym typeface="Times New Roman"/>
              </a:rPr>
              <a:t>https://</a:t>
            </a:r>
            <a:r>
              <a:rPr lang="en-US" dirty="0" err="1">
                <a:solidFill>
                  <a:srgbClr val="0000FF"/>
                </a:solidFill>
                <a:latin typeface="Times New Roman"/>
                <a:ea typeface="Times New Roman"/>
                <a:cs typeface="Times New Roman"/>
                <a:sym typeface="Times New Roman"/>
              </a:rPr>
              <a:t>indico.jinr.ru</a:t>
            </a:r>
            <a:r>
              <a:rPr lang="en-US" dirty="0">
                <a:solidFill>
                  <a:srgbClr val="0000FF"/>
                </a:solidFill>
                <a:latin typeface="Times New Roman"/>
                <a:ea typeface="Times New Roman"/>
                <a:cs typeface="Times New Roman"/>
                <a:sym typeface="Times New Roman"/>
              </a:rPr>
              <a:t>/event/3251/timetable/#20221109</a:t>
            </a:r>
          </a:p>
          <a:p>
            <a:pPr marL="0" marR="0" lvl="0" indent="0" algn="ctr" rtl="0">
              <a:spcBef>
                <a:spcPts val="0"/>
              </a:spcBef>
              <a:spcAft>
                <a:spcPts val="0"/>
              </a:spcAft>
              <a:buClr>
                <a:srgbClr val="000000"/>
              </a:buClr>
              <a:buSzPts val="1400"/>
              <a:buFont typeface="Times New Roman"/>
              <a:buNone/>
            </a:pPr>
            <a:endParaRPr lang="en-US" sz="2000" b="1" strike="noStrike" cap="none" dirty="0" smtClean="0">
              <a:latin typeface="Times New Roman"/>
              <a:ea typeface="Times New Roman"/>
              <a:cs typeface="Times New Roman"/>
              <a:sym typeface="Times New Roman"/>
            </a:endParaRPr>
          </a:p>
        </p:txBody>
      </p:sp>
      <p:pic>
        <p:nvPicPr>
          <p:cNvPr id="107" name="Google Shape;107;p1"/>
          <p:cNvPicPr preferRelativeResize="0"/>
          <p:nvPr/>
        </p:nvPicPr>
        <p:blipFill rotWithShape="1">
          <a:blip r:embed="rId3">
            <a:alphaModFix/>
          </a:blip>
          <a:srcRect/>
          <a:stretch/>
        </p:blipFill>
        <p:spPr>
          <a:xfrm>
            <a:off x="149024" y="124325"/>
            <a:ext cx="1020353" cy="840100"/>
          </a:xfrm>
          <a:prstGeom prst="rect">
            <a:avLst/>
          </a:prstGeom>
          <a:noFill/>
          <a:ln>
            <a:noFill/>
          </a:ln>
        </p:spPr>
      </p:pic>
      <p:sp>
        <p:nvSpPr>
          <p:cNvPr id="109" name="Google Shape;109;p1"/>
          <p:cNvSpPr/>
          <p:nvPr/>
        </p:nvSpPr>
        <p:spPr>
          <a:xfrm>
            <a:off x="6378799" y="3717032"/>
            <a:ext cx="184666" cy="207236"/>
          </a:xfrm>
          <a:prstGeom prst="rect">
            <a:avLst/>
          </a:prstGeom>
          <a:noFill/>
          <a:ln>
            <a:noFill/>
          </a:ln>
        </p:spPr>
        <p:txBody>
          <a:bodyPr spcFirstLastPara="1" wrap="square" lIns="91425" tIns="45700" rIns="91425" bIns="45700" anchor="t" anchorCtr="0">
            <a:spAutoFit/>
          </a:bodyPr>
          <a:lstStyle/>
          <a:p>
            <a:pPr marL="0" marR="0" lvl="0" indent="0" algn="ctr" rtl="0">
              <a:lnSpc>
                <a:spcPct val="92000"/>
              </a:lnSpc>
              <a:spcBef>
                <a:spcPts val="0"/>
              </a:spcBef>
              <a:spcAft>
                <a:spcPts val="0"/>
              </a:spcAft>
              <a:buNone/>
            </a:pPr>
            <a:endParaRPr sz="800" b="0" i="1" u="none" strike="noStrike" cap="none">
              <a:solidFill>
                <a:schemeClr val="dk1"/>
              </a:solidFill>
              <a:latin typeface="Calibri"/>
              <a:ea typeface="Calibri"/>
              <a:cs typeface="Calibri"/>
              <a:sym typeface="Calibri"/>
            </a:endParaRPr>
          </a:p>
        </p:txBody>
      </p:sp>
      <p:sp>
        <p:nvSpPr>
          <p:cNvPr id="110" name="Google Shape;110;p1"/>
          <p:cNvSpPr/>
          <p:nvPr/>
        </p:nvSpPr>
        <p:spPr>
          <a:xfrm>
            <a:off x="2243667" y="4497241"/>
            <a:ext cx="6510865" cy="307736"/>
          </a:xfrm>
          <a:prstGeom prst="rect">
            <a:avLst/>
          </a:prstGeom>
          <a:noFill/>
          <a:ln>
            <a:noFill/>
          </a:ln>
        </p:spPr>
        <p:txBody>
          <a:bodyPr spcFirstLastPara="1" wrap="square" lIns="91425" tIns="45700" rIns="91425" bIns="45700" anchor="t" anchorCtr="0">
            <a:spAutoFit/>
          </a:bodyPr>
          <a:lstStyle/>
          <a:p>
            <a:pPr algn="ctr"/>
            <a:r>
              <a:rPr lang="en-US" b="1" dirty="0" smtClean="0">
                <a:solidFill>
                  <a:schemeClr val="dk1"/>
                </a:solidFill>
                <a:latin typeface="Times New Roman"/>
                <a:ea typeface="Times New Roman"/>
                <a:cs typeface="Times New Roman"/>
                <a:sym typeface="Times New Roman"/>
              </a:rPr>
              <a:t> </a:t>
            </a:r>
            <a:endParaRPr lang="en-US" sz="1600" dirty="0">
              <a:solidFill>
                <a:srgbClr val="0000FF"/>
              </a:solidFill>
              <a:latin typeface="Times New Roman"/>
              <a:ea typeface="Times New Roman"/>
              <a:cs typeface="Times New Roman"/>
              <a:sym typeface="Times New Roman"/>
            </a:endParaRPr>
          </a:p>
        </p:txBody>
      </p:sp>
      <p:pic>
        <p:nvPicPr>
          <p:cNvPr id="111" name="Google Shape;111;p1" descr="NICA-Logo_4c"/>
          <p:cNvPicPr preferRelativeResize="0"/>
          <p:nvPr/>
        </p:nvPicPr>
        <p:blipFill rotWithShape="1">
          <a:blip r:embed="rId4">
            <a:alphaModFix/>
          </a:blip>
          <a:srcRect/>
          <a:stretch/>
        </p:blipFill>
        <p:spPr>
          <a:xfrm>
            <a:off x="7570171" y="188646"/>
            <a:ext cx="1444341" cy="711450"/>
          </a:xfrm>
          <a:prstGeom prst="rect">
            <a:avLst/>
          </a:prstGeom>
          <a:solidFill>
            <a:schemeClr val="lt1"/>
          </a:solidFill>
          <a:ln>
            <a:noFill/>
          </a:ln>
        </p:spPr>
      </p:pic>
      <p:pic>
        <p:nvPicPr>
          <p:cNvPr id="2" name="Picture 1" descr="IMG_20221107_141038-corr.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866" y="3104443"/>
            <a:ext cx="2573867" cy="3431823"/>
          </a:xfrm>
          <a:prstGeom prst="rect">
            <a:avLst/>
          </a:prstGeom>
        </p:spPr>
      </p:pic>
    </p:spTree>
    <p:extLst>
      <p:ext uri="{BB962C8B-B14F-4D97-AF65-F5344CB8AC3E}">
        <p14:creationId xmlns:p14="http://schemas.microsoft.com/office/powerpoint/2010/main" val="105451314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6867" y="829733"/>
            <a:ext cx="3604684" cy="614798"/>
          </a:xfrm>
        </p:spPr>
        <p:txBody>
          <a:bodyPr>
            <a:normAutofit fontScale="90000"/>
          </a:bodyPr>
          <a:lstStyle/>
          <a:p>
            <a:r>
              <a:rPr lang="en-US" dirty="0" smtClean="0"/>
              <a:t>.</a:t>
            </a:r>
            <a:endParaRPr lang="en-US" dirty="0"/>
          </a:p>
        </p:txBody>
      </p:sp>
      <p:sp>
        <p:nvSpPr>
          <p:cNvPr id="3" name="Content Placeholder 2"/>
          <p:cNvSpPr>
            <a:spLocks noGrp="1"/>
          </p:cNvSpPr>
          <p:nvPr>
            <p:ph idx="1"/>
          </p:nvPr>
        </p:nvSpPr>
        <p:spPr>
          <a:xfrm>
            <a:off x="9144000" y="4318000"/>
            <a:ext cx="675218" cy="2336800"/>
          </a:xfrm>
        </p:spPr>
        <p:txBody>
          <a:bodyPr/>
          <a:lstStyle/>
          <a:p>
            <a:pPr marL="0" indent="0">
              <a:buNone/>
            </a:pPr>
            <a:r>
              <a:rPr lang="en-US" dirty="0" smtClean="0"/>
              <a:t>.</a:t>
            </a:r>
          </a:p>
        </p:txBody>
      </p:sp>
      <p:sp>
        <p:nvSpPr>
          <p:cNvPr id="4" name="Slide Number Placeholder 3"/>
          <p:cNvSpPr>
            <a:spLocks noGrp="1"/>
          </p:cNvSpPr>
          <p:nvPr>
            <p:ph type="sldNum" sz="quarter" idx="12"/>
          </p:nvPr>
        </p:nvSpPr>
        <p:spPr/>
        <p:txBody>
          <a:bodyPr/>
          <a:lstStyle/>
          <a:p>
            <a:fld id="{0437E881-045B-2548-B32C-6541F40C73F0}" type="slidenum">
              <a:rPr lang="en-US" smtClean="0"/>
              <a:t>10</a:t>
            </a:fld>
            <a:endParaRPr lang="en-US"/>
          </a:p>
        </p:txBody>
      </p:sp>
      <p:pic>
        <p:nvPicPr>
          <p:cNvPr id="5" name="Picture 4"/>
          <p:cNvPicPr>
            <a:picLocks noChangeAspect="1"/>
          </p:cNvPicPr>
          <p:nvPr/>
        </p:nvPicPr>
        <p:blipFill>
          <a:blip r:embed="rId2"/>
          <a:stretch>
            <a:fillRect/>
          </a:stretch>
        </p:blipFill>
        <p:spPr>
          <a:xfrm>
            <a:off x="0" y="859367"/>
            <a:ext cx="9144000" cy="5659675"/>
          </a:xfrm>
          <a:prstGeom prst="rect">
            <a:avLst/>
          </a:prstGeom>
        </p:spPr>
      </p:pic>
      <p:sp>
        <p:nvSpPr>
          <p:cNvPr id="6" name="Rectangle 5"/>
          <p:cNvSpPr/>
          <p:nvPr/>
        </p:nvSpPr>
        <p:spPr>
          <a:xfrm>
            <a:off x="1902642" y="6052179"/>
            <a:ext cx="4339650" cy="523220"/>
          </a:xfrm>
          <a:prstGeom prst="rect">
            <a:avLst/>
          </a:prstGeom>
        </p:spPr>
        <p:txBody>
          <a:bodyPr wrap="none">
            <a:spAutoFit/>
          </a:bodyPr>
          <a:lstStyle/>
          <a:p>
            <a:r>
              <a:rPr lang="en-US" dirty="0">
                <a:hlinkClick r:id="rId3"/>
              </a:rPr>
              <a:t>https://events.sinp.msu.ru/event/8/contributions/604</a:t>
            </a:r>
            <a:r>
              <a:rPr lang="en-US" dirty="0" smtClean="0">
                <a:hlinkClick r:id="rId3"/>
              </a:rPr>
              <a:t>/</a:t>
            </a:r>
            <a:endParaRPr lang="en-US" dirty="0" smtClean="0"/>
          </a:p>
          <a:p>
            <a:endParaRPr lang="en-US" dirty="0"/>
          </a:p>
        </p:txBody>
      </p:sp>
      <p:cxnSp>
        <p:nvCxnSpPr>
          <p:cNvPr id="7" name="AutoShape 5"/>
          <p:cNvCxnSpPr>
            <a:cxnSpLocks noChangeShapeType="1"/>
          </p:cNvCxnSpPr>
          <p:nvPr/>
        </p:nvCxnSpPr>
        <p:spPr bwMode="auto">
          <a:xfrm>
            <a:off x="241300" y="719667"/>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8" name="Rectangle 7"/>
          <p:cNvSpPr/>
          <p:nvPr/>
        </p:nvSpPr>
        <p:spPr>
          <a:xfrm>
            <a:off x="535369" y="125512"/>
            <a:ext cx="5600687" cy="400110"/>
          </a:xfrm>
          <a:prstGeom prst="rect">
            <a:avLst/>
          </a:prstGeom>
        </p:spPr>
        <p:txBody>
          <a:bodyPr wrap="none">
            <a:spAutoFit/>
          </a:bodyPr>
          <a:lstStyle/>
          <a:p>
            <a:r>
              <a:rPr lang="en-US" sz="2000" b="1" dirty="0">
                <a:solidFill>
                  <a:srgbClr val="0000FF"/>
                </a:solidFill>
              </a:rPr>
              <a:t>F</a:t>
            </a:r>
            <a:r>
              <a:rPr lang="en-US" sz="2000" b="1" dirty="0" smtClean="0">
                <a:solidFill>
                  <a:srgbClr val="0000FF"/>
                </a:solidFill>
              </a:rPr>
              <a:t>rom the talk </a:t>
            </a:r>
            <a:r>
              <a:rPr lang="en-US" sz="2000" b="1" dirty="0">
                <a:solidFill>
                  <a:srgbClr val="0000FF"/>
                </a:solidFill>
              </a:rPr>
              <a:t>by </a:t>
            </a:r>
            <a:r>
              <a:rPr lang="en-US" sz="2000" b="1" dirty="0" err="1">
                <a:solidFill>
                  <a:srgbClr val="0000FF"/>
                </a:solidFill>
              </a:rPr>
              <a:t>A.Ayala</a:t>
            </a:r>
            <a:r>
              <a:rPr lang="en-US" sz="2000" b="1" dirty="0">
                <a:solidFill>
                  <a:srgbClr val="0000FF"/>
                </a:solidFill>
              </a:rPr>
              <a:t> at </a:t>
            </a:r>
            <a:r>
              <a:rPr lang="en-US" sz="2000" b="1" dirty="0" smtClean="0">
                <a:solidFill>
                  <a:srgbClr val="0000FF"/>
                </a:solidFill>
              </a:rPr>
              <a:t> </a:t>
            </a:r>
            <a:r>
              <a:rPr lang="en-US" sz="2000" b="1" dirty="0">
                <a:solidFill>
                  <a:srgbClr val="0000FF"/>
                </a:solidFill>
              </a:rPr>
              <a:t>NUCLEUS-</a:t>
            </a:r>
            <a:r>
              <a:rPr lang="en-US" sz="2000" b="1" dirty="0" smtClean="0">
                <a:solidFill>
                  <a:srgbClr val="0000FF"/>
                </a:solidFill>
              </a:rPr>
              <a:t>2022:</a:t>
            </a:r>
            <a:endParaRPr lang="en-US" sz="2000" b="1" dirty="0">
              <a:solidFill>
                <a:srgbClr val="0000FF"/>
              </a:solidFill>
            </a:endParaRPr>
          </a:p>
        </p:txBody>
      </p:sp>
      <p:pic>
        <p:nvPicPr>
          <p:cNvPr id="9" name="Google Shape;111;p1" descr="NICA-Logo_4c"/>
          <p:cNvPicPr preferRelativeResize="0"/>
          <p:nvPr/>
        </p:nvPicPr>
        <p:blipFill rotWithShape="1">
          <a:blip r:embed="rId4">
            <a:alphaModFix/>
          </a:blip>
          <a:srcRect/>
          <a:stretch/>
        </p:blipFill>
        <p:spPr>
          <a:xfrm>
            <a:off x="7570171" y="188646"/>
            <a:ext cx="1444341" cy="711450"/>
          </a:xfrm>
          <a:prstGeom prst="rect">
            <a:avLst/>
          </a:prstGeom>
          <a:solidFill>
            <a:schemeClr val="lt1"/>
          </a:solidFill>
          <a:ln>
            <a:noFill/>
          </a:ln>
        </p:spPr>
      </p:pic>
    </p:spTree>
    <p:extLst>
      <p:ext uri="{BB962C8B-B14F-4D97-AF65-F5344CB8AC3E}">
        <p14:creationId xmlns:p14="http://schemas.microsoft.com/office/powerpoint/2010/main" val="339123256"/>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000"/>
            <a:ext cx="8229600" cy="913300"/>
          </a:xfrm>
        </p:spPr>
        <p:txBody>
          <a:bodyPr>
            <a:normAutofit fontScale="90000"/>
          </a:bodyPr>
          <a:lstStyle/>
          <a:p>
            <a:r>
              <a:rPr lang="en-US" sz="3200" b="1" dirty="0">
                <a:solidFill>
                  <a:srgbClr val="0000FF"/>
                </a:solidFill>
              </a:rPr>
              <a:t>T</a:t>
            </a:r>
            <a:r>
              <a:rPr lang="en-US" sz="3200" b="1" dirty="0" smtClean="0">
                <a:solidFill>
                  <a:srgbClr val="0000FF"/>
                </a:solidFill>
              </a:rPr>
              <a:t>wo main approaches to   determination of classes of centrality</a:t>
            </a:r>
            <a:endParaRPr lang="en-US" sz="3200" b="1" dirty="0">
              <a:solidFill>
                <a:srgbClr val="0000FF"/>
              </a:solidFill>
            </a:endParaRPr>
          </a:p>
        </p:txBody>
      </p:sp>
      <p:sp>
        <p:nvSpPr>
          <p:cNvPr id="3" name="Content Placeholder 2"/>
          <p:cNvSpPr>
            <a:spLocks noGrp="1"/>
          </p:cNvSpPr>
          <p:nvPr>
            <p:ph idx="1"/>
          </p:nvPr>
        </p:nvSpPr>
        <p:spPr>
          <a:xfrm>
            <a:off x="9245600" y="5956300"/>
            <a:ext cx="965200" cy="474052"/>
          </a:xfrm>
        </p:spPr>
        <p:txBody>
          <a:bodyPr>
            <a:normAutofit/>
          </a:bodyPr>
          <a:lstStyle/>
          <a:p>
            <a:pPr marL="349250" lvl="1" indent="0">
              <a:lnSpc>
                <a:spcPct val="80000"/>
              </a:lnSpc>
              <a:buClrTx/>
              <a:buNone/>
            </a:pPr>
            <a:r>
              <a:rPr lang="en-US" sz="1600" dirty="0" smtClean="0">
                <a:solidFill>
                  <a:srgbClr val="008000"/>
                </a:solidFill>
              </a:rPr>
              <a:t>.</a:t>
            </a:r>
            <a:endParaRPr lang="en-US" sz="1600" dirty="0">
              <a:solidFill>
                <a:srgbClr val="008000"/>
              </a:solidFill>
            </a:endParaRPr>
          </a:p>
        </p:txBody>
      </p:sp>
      <p:sp>
        <p:nvSpPr>
          <p:cNvPr id="4" name="Slide Number Placeholder 3"/>
          <p:cNvSpPr>
            <a:spLocks noGrp="1"/>
          </p:cNvSpPr>
          <p:nvPr>
            <p:ph type="sldNum" sz="quarter" idx="12"/>
          </p:nvPr>
        </p:nvSpPr>
        <p:spPr/>
        <p:txBody>
          <a:bodyPr/>
          <a:lstStyle/>
          <a:p>
            <a:fld id="{0437E881-045B-2548-B32C-6541F40C73F0}" type="slidenum">
              <a:rPr lang="en-US" smtClean="0"/>
              <a:t>100</a:t>
            </a:fld>
            <a:endParaRPr lang="en-US"/>
          </a:p>
        </p:txBody>
      </p:sp>
      <p:cxnSp>
        <p:nvCxnSpPr>
          <p:cNvPr id="5" name="AutoShape 5"/>
          <p:cNvCxnSpPr>
            <a:cxnSpLocks noChangeShapeType="1"/>
          </p:cNvCxnSpPr>
          <p:nvPr/>
        </p:nvCxnSpPr>
        <p:spPr bwMode="auto">
          <a:xfrm>
            <a:off x="101600" y="1034806"/>
            <a:ext cx="8229600" cy="0"/>
          </a:xfrm>
          <a:prstGeom prst="straightConnector1">
            <a:avLst/>
          </a:prstGeom>
          <a:noFill/>
          <a:ln w="15875">
            <a:solidFill>
              <a:srgbClr val="0000FF"/>
            </a:solidFill>
            <a:round/>
            <a:headEnd/>
            <a:tailEnd/>
          </a:ln>
          <a:extLst>
            <a:ext uri="{909E8E84-426E-40dd-AFC4-6F175D3DCCD1}">
              <a14:hiddenFill xmlns:a14="http://schemas.microsoft.com/office/drawing/2010/main">
                <a:noFill/>
              </a14:hiddenFill>
            </a:ext>
          </a:extLst>
        </p:spPr>
      </p:cxnSp>
      <p:sp>
        <p:nvSpPr>
          <p:cNvPr id="6" name="Rectangle 5"/>
          <p:cNvSpPr/>
          <p:nvPr/>
        </p:nvSpPr>
        <p:spPr>
          <a:xfrm>
            <a:off x="0" y="1069420"/>
            <a:ext cx="9144000" cy="5324535"/>
          </a:xfrm>
          <a:prstGeom prst="rect">
            <a:avLst/>
          </a:prstGeom>
        </p:spPr>
        <p:txBody>
          <a:bodyPr wrap="square">
            <a:spAutoFit/>
          </a:bodyPr>
          <a:lstStyle/>
          <a:p>
            <a:pPr marL="342900" indent="-342900">
              <a:buClr>
                <a:srgbClr val="0000FF"/>
              </a:buClr>
              <a:buFont typeface="Wingdings" charset="2"/>
              <a:buChar char="Ø"/>
            </a:pPr>
            <a:r>
              <a:rPr lang="en-US" sz="2000" b="1" dirty="0" smtClean="0">
                <a:solidFill>
                  <a:srgbClr val="0000FF"/>
                </a:solidFill>
              </a:rPr>
              <a:t>Spectator </a:t>
            </a:r>
            <a:r>
              <a:rPr lang="en-US" sz="2000" b="1" dirty="0">
                <a:solidFill>
                  <a:srgbClr val="0000FF"/>
                </a:solidFill>
              </a:rPr>
              <a:t>nucleons with </a:t>
            </a:r>
            <a:r>
              <a:rPr lang="en-US" sz="2000" b="1" dirty="0" err="1">
                <a:solidFill>
                  <a:srgbClr val="0000FF"/>
                </a:solidFill>
              </a:rPr>
              <a:t>FHCal</a:t>
            </a:r>
            <a:r>
              <a:rPr lang="en-US" sz="2000" b="1" dirty="0">
                <a:solidFill>
                  <a:srgbClr val="0000FF"/>
                </a:solidFill>
              </a:rPr>
              <a:t> </a:t>
            </a:r>
          </a:p>
          <a:p>
            <a:r>
              <a:rPr lang="en-US" sz="2000" dirty="0"/>
              <a:t> </a:t>
            </a:r>
            <a:r>
              <a:rPr lang="en-US" sz="1800" dirty="0"/>
              <a:t>  – by the INR RAS </a:t>
            </a:r>
            <a:r>
              <a:rPr lang="en-US" sz="1800" dirty="0" smtClean="0"/>
              <a:t>team,</a:t>
            </a:r>
            <a:r>
              <a:rPr lang="en-US" sz="1800" dirty="0"/>
              <a:t> </a:t>
            </a:r>
            <a:r>
              <a:rPr lang="en-US" sz="1800" dirty="0" smtClean="0"/>
              <a:t>see </a:t>
            </a:r>
            <a:r>
              <a:rPr lang="en-US" sz="1800" dirty="0"/>
              <a:t>the PWG1 meetings </a:t>
            </a:r>
            <a:r>
              <a:rPr lang="en-US" sz="1800" dirty="0" smtClean="0"/>
              <a:t>Report  </a:t>
            </a:r>
            <a:r>
              <a:rPr lang="en-US" sz="1800" dirty="0"/>
              <a:t>by </a:t>
            </a:r>
            <a:r>
              <a:rPr lang="en-US" sz="1800" dirty="0" err="1">
                <a:latin typeface="Times New Roman"/>
                <a:cs typeface="Times New Roman"/>
              </a:rPr>
              <a:t>Vadim</a:t>
            </a:r>
            <a:r>
              <a:rPr lang="en-US" sz="1800" dirty="0">
                <a:latin typeface="Times New Roman"/>
                <a:cs typeface="Times New Roman"/>
              </a:rPr>
              <a:t> </a:t>
            </a:r>
            <a:r>
              <a:rPr lang="en-US" sz="1800" dirty="0" err="1" smtClean="0">
                <a:latin typeface="Times New Roman"/>
                <a:cs typeface="Times New Roman"/>
              </a:rPr>
              <a:t>Volkov</a:t>
            </a:r>
            <a:r>
              <a:rPr lang="en-US" sz="1800" dirty="0" smtClean="0">
                <a:latin typeface="Times New Roman"/>
                <a:cs typeface="Times New Roman"/>
              </a:rPr>
              <a:t>     at </a:t>
            </a:r>
            <a:r>
              <a:rPr lang="en-US" sz="1800" dirty="0" smtClean="0"/>
              <a:t>the </a:t>
            </a:r>
            <a:r>
              <a:rPr lang="en-US" sz="1800" dirty="0"/>
              <a:t>PWG1 </a:t>
            </a:r>
            <a:r>
              <a:rPr lang="en-US" sz="1800" dirty="0" smtClean="0"/>
              <a:t>meeting </a:t>
            </a:r>
            <a:r>
              <a:rPr lang="en-US" sz="1800" b="1" dirty="0" smtClean="0">
                <a:solidFill>
                  <a:srgbClr val="FF0000"/>
                </a:solidFill>
              </a:rPr>
              <a:t>01 </a:t>
            </a:r>
            <a:r>
              <a:rPr lang="en-US" sz="1800" b="1" dirty="0">
                <a:solidFill>
                  <a:srgbClr val="FF0000"/>
                </a:solidFill>
              </a:rPr>
              <a:t>April </a:t>
            </a:r>
            <a:r>
              <a:rPr lang="en-US" sz="1800" b="1" dirty="0" smtClean="0">
                <a:solidFill>
                  <a:srgbClr val="FF0000"/>
                </a:solidFill>
              </a:rPr>
              <a:t>2021</a:t>
            </a:r>
            <a:endParaRPr lang="en-US" sz="1800" dirty="0" smtClean="0">
              <a:latin typeface="Times New Roman"/>
              <a:cs typeface="Times New Roman"/>
            </a:endParaRPr>
          </a:p>
          <a:p>
            <a:r>
              <a:rPr lang="en-US" sz="1800" dirty="0">
                <a:hlinkClick r:id="rId2"/>
              </a:rPr>
              <a:t>https://indico.jinr.ru/event/2066</a:t>
            </a:r>
            <a:r>
              <a:rPr lang="en-US" sz="1800" dirty="0" smtClean="0">
                <a:hlinkClick r:id="rId2"/>
              </a:rPr>
              <a:t>/</a:t>
            </a:r>
            <a:endParaRPr lang="en-US" sz="1800" dirty="0" smtClean="0"/>
          </a:p>
          <a:p>
            <a:r>
              <a:rPr lang="en-US" sz="1800" dirty="0" smtClean="0"/>
              <a:t>or </a:t>
            </a:r>
            <a:r>
              <a:rPr lang="en-US" sz="1800" dirty="0"/>
              <a:t>RFBR conference: </a:t>
            </a:r>
          </a:p>
          <a:p>
            <a:r>
              <a:rPr lang="en-US" sz="1800" dirty="0" smtClean="0">
                <a:hlinkClick r:id="rId3"/>
              </a:rPr>
              <a:t>https</a:t>
            </a:r>
            <a:r>
              <a:rPr lang="en-US" sz="1800" dirty="0">
                <a:hlinkClick r:id="rId3"/>
              </a:rPr>
              <a:t>://indico.jinr.ru/event/1469/contributions/9905/attachments/8135/12126/ivashkin_RFBR_2020.</a:t>
            </a:r>
            <a:r>
              <a:rPr lang="en-US" sz="1800" dirty="0" smtClean="0">
                <a:hlinkClick r:id="rId3"/>
              </a:rPr>
              <a:t>pdf</a:t>
            </a:r>
            <a:endParaRPr lang="en-US" sz="1800" dirty="0" smtClean="0"/>
          </a:p>
          <a:p>
            <a:r>
              <a:rPr lang="en-US" sz="1800" dirty="0" smtClean="0"/>
              <a:t>Codes: </a:t>
            </a:r>
            <a:r>
              <a:rPr lang="en-US" sz="1800" dirty="0">
                <a:hlinkClick r:id="rId4"/>
              </a:rPr>
              <a:t>https://github.com/qweek2/Centrality_NICA/tree/</a:t>
            </a:r>
            <a:r>
              <a:rPr lang="en-US" sz="1800" dirty="0" smtClean="0">
                <a:hlinkClick r:id="rId4"/>
              </a:rPr>
              <a:t>master</a:t>
            </a:r>
            <a:endParaRPr lang="en-US" sz="1800" dirty="0" smtClean="0"/>
          </a:p>
          <a:p>
            <a:endParaRPr lang="en-US" sz="1800" dirty="0" smtClean="0"/>
          </a:p>
          <a:p>
            <a:endParaRPr lang="en-US" sz="1800" dirty="0"/>
          </a:p>
          <a:p>
            <a:pPr marL="285750" indent="-285750">
              <a:buFont typeface="Wingdings" charset="2"/>
              <a:buChar char="Ø"/>
            </a:pPr>
            <a:r>
              <a:rPr lang="en-US" sz="1800" b="1" dirty="0" smtClean="0">
                <a:solidFill>
                  <a:srgbClr val="FF0000"/>
                </a:solidFill>
              </a:rPr>
              <a:t>It is important to proceed with the results  presented by  </a:t>
            </a:r>
            <a:r>
              <a:rPr lang="en-US" sz="1800" b="1" dirty="0" err="1" smtClean="0">
                <a:solidFill>
                  <a:srgbClr val="FF0000"/>
                </a:solidFill>
              </a:rPr>
              <a:t>Genis</a:t>
            </a:r>
            <a:r>
              <a:rPr lang="en-US" sz="1800" b="1" dirty="0" smtClean="0">
                <a:solidFill>
                  <a:srgbClr val="FF0000"/>
                </a:solidFill>
              </a:rPr>
              <a:t> in the report</a:t>
            </a:r>
          </a:p>
          <a:p>
            <a:r>
              <a:rPr lang="en-US" sz="1800" i="1" u="sng" dirty="0">
                <a:solidFill>
                  <a:schemeClr val="accent2"/>
                </a:solidFill>
                <a:latin typeface="Times New Roman" panose="02020603050405020304" pitchFamily="18" charset="0"/>
              </a:rPr>
              <a:t>G. </a:t>
            </a:r>
            <a:r>
              <a:rPr lang="en-US" sz="1800" i="1" u="sng" dirty="0" err="1">
                <a:solidFill>
                  <a:schemeClr val="accent2"/>
                </a:solidFill>
                <a:latin typeface="Times New Roman" panose="02020603050405020304" pitchFamily="18" charset="0"/>
              </a:rPr>
              <a:t>Musulmanbekov</a:t>
            </a:r>
            <a:r>
              <a:rPr lang="en-US" sz="1800" i="1" u="sng" dirty="0">
                <a:solidFill>
                  <a:schemeClr val="accent2"/>
                </a:solidFill>
                <a:latin typeface="Times New Roman" panose="02020603050405020304" pitchFamily="18" charset="0"/>
              </a:rPr>
              <a:t>, V. </a:t>
            </a:r>
            <a:r>
              <a:rPr lang="en-US" sz="1800" i="1" u="sng" dirty="0" err="1" smtClean="0">
                <a:solidFill>
                  <a:schemeClr val="accent2"/>
                </a:solidFill>
                <a:latin typeface="Times New Roman" panose="02020603050405020304" pitchFamily="18" charset="0"/>
              </a:rPr>
              <a:t>Zhezher</a:t>
            </a:r>
            <a:r>
              <a:rPr lang="en-US" sz="1800" dirty="0" smtClean="0"/>
              <a:t> , </a:t>
            </a:r>
            <a:r>
              <a:rPr lang="en-US" sz="1800" b="1" dirty="0" smtClean="0">
                <a:solidFill>
                  <a:schemeClr val="tx1"/>
                </a:solidFill>
              </a:rPr>
              <a:t>“Nuclear </a:t>
            </a:r>
            <a:r>
              <a:rPr lang="en-US" sz="1800" b="1" dirty="0">
                <a:solidFill>
                  <a:schemeClr val="tx1"/>
                </a:solidFill>
              </a:rPr>
              <a:t>fragments deposited in </a:t>
            </a:r>
            <a:r>
              <a:rPr lang="en-US" sz="1800" b="1" dirty="0" err="1" smtClean="0">
                <a:solidFill>
                  <a:schemeClr val="tx1"/>
                </a:solidFill>
              </a:rPr>
              <a:t>FHCal</a:t>
            </a:r>
            <a:r>
              <a:rPr lang="en-US" sz="1800" b="1" dirty="0" smtClean="0">
                <a:solidFill>
                  <a:schemeClr val="tx1"/>
                </a:solidFill>
              </a:rPr>
              <a:t>. DCM</a:t>
            </a:r>
            <a:r>
              <a:rPr lang="en-US" sz="1800" b="1" dirty="0">
                <a:solidFill>
                  <a:schemeClr val="tx1"/>
                </a:solidFill>
              </a:rPr>
              <a:t>-QGSM or DCM-SMM</a:t>
            </a:r>
            <a:r>
              <a:rPr lang="en-US" sz="1800" b="1" dirty="0" smtClean="0">
                <a:solidFill>
                  <a:schemeClr val="tx1"/>
                </a:solidFill>
              </a:rPr>
              <a:t>?”</a:t>
            </a:r>
            <a:r>
              <a:rPr lang="en-US" sz="1800" b="1" dirty="0">
                <a:solidFill>
                  <a:schemeClr val="tx1"/>
                </a:solidFill>
              </a:rPr>
              <a:t>:</a:t>
            </a:r>
            <a:r>
              <a:rPr lang="en-US" sz="1800" b="1" dirty="0" smtClean="0">
                <a:solidFill>
                  <a:schemeClr val="tx1"/>
                </a:solidFill>
              </a:rPr>
              <a:t> </a:t>
            </a:r>
            <a:endParaRPr lang="en-US" sz="2000" dirty="0" smtClean="0">
              <a:latin typeface="Times New Roman" charset="0"/>
            </a:endParaRPr>
          </a:p>
          <a:p>
            <a:r>
              <a:rPr lang="en-US" sz="2000" dirty="0" smtClean="0">
                <a:latin typeface="Times New Roman" charset="0"/>
              </a:rPr>
              <a:t>“</a:t>
            </a:r>
            <a:r>
              <a:rPr lang="en-US" sz="2000" dirty="0" smtClean="0">
                <a:solidFill>
                  <a:srgbClr val="FF0000"/>
                </a:solidFill>
                <a:latin typeface="Times New Roman" charset="0"/>
              </a:rPr>
              <a:t>DCM</a:t>
            </a:r>
            <a:r>
              <a:rPr lang="en-US" sz="2000" dirty="0">
                <a:solidFill>
                  <a:srgbClr val="FF0000"/>
                </a:solidFill>
                <a:latin typeface="Times New Roman" charset="0"/>
              </a:rPr>
              <a:t>-QGSM-SMM is more reliable </a:t>
            </a:r>
            <a:r>
              <a:rPr lang="en-US" sz="2000" dirty="0">
                <a:latin typeface="Times New Roman" charset="0"/>
              </a:rPr>
              <a:t>than DCM-QGSM-GEM for description of spallation of excited </a:t>
            </a:r>
            <a:r>
              <a:rPr lang="en-US" sz="2000" b="1" dirty="0">
                <a:latin typeface="Times New Roman" charset="0"/>
              </a:rPr>
              <a:t>N</a:t>
            </a:r>
            <a:r>
              <a:rPr lang="en-US" sz="2000" dirty="0">
                <a:latin typeface="Times New Roman" charset="0"/>
              </a:rPr>
              <a:t>uclear </a:t>
            </a:r>
            <a:r>
              <a:rPr lang="en-US" sz="2000" b="1" dirty="0" smtClean="0">
                <a:latin typeface="Times New Roman" charset="0"/>
              </a:rPr>
              <a:t>R</a:t>
            </a:r>
            <a:r>
              <a:rPr lang="en-US" sz="2000" dirty="0" smtClean="0">
                <a:latin typeface="Times New Roman" charset="0"/>
              </a:rPr>
              <a:t>emnants” </a:t>
            </a:r>
          </a:p>
          <a:p>
            <a:r>
              <a:rPr lang="en-US" sz="2000" dirty="0">
                <a:solidFill>
                  <a:srgbClr val="0000FF"/>
                </a:solidFill>
              </a:rPr>
              <a:t>see</a:t>
            </a:r>
            <a:r>
              <a:rPr lang="en-US" sz="2000" dirty="0">
                <a:solidFill>
                  <a:schemeClr val="tx1"/>
                </a:solidFill>
              </a:rPr>
              <a:t> </a:t>
            </a:r>
            <a:r>
              <a:rPr lang="en-US" sz="2000" dirty="0">
                <a:solidFill>
                  <a:srgbClr val="0000FF"/>
                </a:solidFill>
                <a:hlinkClick r:id="rId5"/>
              </a:rPr>
              <a:t>https://indico.jinr.ru/event/2658/</a:t>
            </a:r>
            <a:endParaRPr lang="en-US" sz="2000" dirty="0">
              <a:solidFill>
                <a:srgbClr val="0000FF"/>
              </a:solidFill>
            </a:endParaRPr>
          </a:p>
          <a:p>
            <a:endParaRPr lang="en-US" sz="2000" dirty="0">
              <a:latin typeface="Times New Roman" charset="0"/>
            </a:endParaRPr>
          </a:p>
          <a:p>
            <a:endParaRPr lang="en-US" sz="2000" dirty="0">
              <a:solidFill>
                <a:srgbClr val="0000FF"/>
              </a:solidFill>
            </a:endParaRPr>
          </a:p>
        </p:txBody>
      </p:sp>
      <p:pic>
        <p:nvPicPr>
          <p:cNvPr id="7" name="Google Shape;111;p1" descr="NICA-Logo_4c"/>
          <p:cNvPicPr preferRelativeResize="0"/>
          <p:nvPr/>
        </p:nvPicPr>
        <p:blipFill rotWithShape="1">
          <a:blip r:embed="rId6">
            <a:alphaModFix/>
          </a:blip>
          <a:srcRect/>
          <a:stretch/>
        </p:blipFill>
        <p:spPr>
          <a:xfrm>
            <a:off x="8026400" y="0"/>
            <a:ext cx="1117600" cy="408254"/>
          </a:xfrm>
          <a:prstGeom prst="rect">
            <a:avLst/>
          </a:prstGeom>
          <a:solidFill>
            <a:schemeClr val="lt1"/>
          </a:solidFill>
          <a:ln>
            <a:noFill/>
          </a:ln>
        </p:spPr>
      </p:pic>
      <p:sp>
        <p:nvSpPr>
          <p:cNvPr id="8" name="Rectangle 7"/>
          <p:cNvSpPr/>
          <p:nvPr/>
        </p:nvSpPr>
        <p:spPr>
          <a:xfrm>
            <a:off x="279400" y="6362700"/>
            <a:ext cx="8128000" cy="523220"/>
          </a:xfrm>
          <a:prstGeom prst="rect">
            <a:avLst/>
          </a:prstGeom>
        </p:spPr>
        <p:txBody>
          <a:bodyPr wrap="square">
            <a:spAutoFit/>
          </a:bodyPr>
          <a:lstStyle/>
          <a:p>
            <a:pPr lvl="0" algn="ctr"/>
            <a:r>
              <a:rPr lang="en-US" b="1" dirty="0">
                <a:solidFill>
                  <a:srgbClr val="0000FF"/>
                </a:solidFill>
                <a:latin typeface="Times New Roman"/>
                <a:ea typeface="Times New Roman"/>
                <a:cs typeface="Times New Roman"/>
                <a:sym typeface="Times New Roman"/>
              </a:rPr>
              <a:t>Global observables in heavy-ion collisions at NICA.</a:t>
            </a:r>
          </a:p>
          <a:p>
            <a:pPr algn="ctr"/>
            <a:r>
              <a:rPr lang="en-US" b="1" dirty="0">
                <a:solidFill>
                  <a:srgbClr val="0000FF"/>
                </a:solidFill>
                <a:latin typeface="Times New Roman"/>
                <a:ea typeface="Times New Roman"/>
                <a:cs typeface="Times New Roman"/>
                <a:sym typeface="Times New Roman"/>
              </a:rPr>
              <a:t>PWG1 status report , MPD Collaboration meeting </a:t>
            </a:r>
            <a:r>
              <a:rPr lang="en-US" b="1" i="1" dirty="0">
                <a:solidFill>
                  <a:srgbClr val="0000FF"/>
                </a:solidFill>
                <a:latin typeface="Times New Roman"/>
                <a:ea typeface="Times New Roman"/>
                <a:cs typeface="Times New Roman"/>
                <a:sym typeface="Times New Roman"/>
              </a:rPr>
              <a:t>21.04.2021—23.04.2021, JINR, </a:t>
            </a:r>
            <a:r>
              <a:rPr lang="en-US" b="1" i="1" dirty="0" err="1">
                <a:solidFill>
                  <a:srgbClr val="0000FF"/>
                </a:solidFill>
                <a:latin typeface="Times New Roman"/>
                <a:ea typeface="Times New Roman"/>
                <a:cs typeface="Times New Roman"/>
                <a:sym typeface="Times New Roman"/>
              </a:rPr>
              <a:t>Dubna</a:t>
            </a:r>
            <a:endParaRPr lang="en-US" b="1" i="1" dirty="0">
              <a:solidFill>
                <a:srgbClr val="0000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06509725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Заголовок 6"/>
          <p:cNvSpPr>
            <a:spLocks noGrp="1"/>
          </p:cNvSpPr>
          <p:nvPr>
            <p:ph type="title"/>
          </p:nvPr>
        </p:nvSpPr>
        <p:spPr>
          <a:xfrm>
            <a:off x="827088" y="115888"/>
            <a:ext cx="7772400" cy="792162"/>
          </a:xfrm>
        </p:spPr>
        <p:txBody>
          <a:bodyPr/>
          <a:lstStyle/>
          <a:p>
            <a:r>
              <a:rPr lang="en-US" sz="2800">
                <a:latin typeface="Times New Roman" charset="0"/>
              </a:rPr>
              <a:t>DCM-QGSM-GEM vs DCM-QGSM-SMM</a:t>
            </a:r>
            <a:endParaRPr lang="ru-RU" sz="2800">
              <a:latin typeface="Times New Roman" charset="0"/>
            </a:endParaRPr>
          </a:p>
        </p:txBody>
      </p:sp>
      <p:sp>
        <p:nvSpPr>
          <p:cNvPr id="4" name="Объект 3"/>
          <p:cNvSpPr>
            <a:spLocks noGrp="1"/>
          </p:cNvSpPr>
          <p:nvPr>
            <p:ph sz="half" idx="1"/>
          </p:nvPr>
        </p:nvSpPr>
        <p:spPr>
          <a:xfrm>
            <a:off x="4572000" y="1125538"/>
            <a:ext cx="4392613" cy="4970462"/>
          </a:xfrm>
          <a:ln w="12700">
            <a:solidFill>
              <a:schemeClr val="tx1"/>
            </a:solidFill>
          </a:ln>
        </p:spPr>
        <p:txBody>
          <a:bodyPr>
            <a:normAutofit/>
          </a:bodyPr>
          <a:lstStyle/>
          <a:p>
            <a:pPr marL="0" indent="0">
              <a:buFontTx/>
              <a:buNone/>
              <a:defRPr/>
            </a:pPr>
            <a:r>
              <a:rPr lang="en-US" sz="2000" dirty="0" smtClean="0">
                <a:ea typeface="+mn-ea"/>
              </a:rPr>
              <a:t>	</a:t>
            </a:r>
            <a:r>
              <a:rPr lang="en-US" sz="2000" b="1" dirty="0" smtClean="0">
                <a:ea typeface="+mn-ea"/>
              </a:rPr>
              <a:t>DCM-QGSM-SMM</a:t>
            </a:r>
            <a:endParaRPr lang="en-US" sz="2000" dirty="0" smtClean="0">
              <a:ea typeface="+mn-ea"/>
            </a:endParaRPr>
          </a:p>
          <a:p>
            <a:pPr marL="0" indent="0">
              <a:buFontTx/>
              <a:buNone/>
              <a:defRPr/>
            </a:pPr>
            <a:r>
              <a:rPr lang="en-US" sz="2000" dirty="0" smtClean="0">
                <a:ea typeface="+mn-ea"/>
              </a:rPr>
              <a:t>	</a:t>
            </a:r>
            <a:r>
              <a:rPr lang="en-US" sz="2000" b="1" dirty="0" smtClean="0">
                <a:ea typeface="+mn-ea"/>
              </a:rPr>
              <a:t>Step</a:t>
            </a:r>
            <a:r>
              <a:rPr lang="ru-RU" sz="2000" b="1" dirty="0" smtClean="0">
                <a:ea typeface="+mn-ea"/>
              </a:rPr>
              <a:t> 1</a:t>
            </a:r>
            <a:endParaRPr lang="en-US" sz="2000" b="1" dirty="0" smtClean="0">
              <a:ea typeface="+mn-ea"/>
            </a:endParaRPr>
          </a:p>
          <a:p>
            <a:pPr>
              <a:defRPr/>
            </a:pPr>
            <a:r>
              <a:rPr lang="en-US" sz="2000" dirty="0" err="1" smtClean="0">
                <a:ea typeface="+mn-ea"/>
              </a:rPr>
              <a:t>Intranuclear</a:t>
            </a:r>
            <a:r>
              <a:rPr lang="en-US" sz="2000" dirty="0" smtClean="0">
                <a:ea typeface="+mn-ea"/>
              </a:rPr>
              <a:t> Cascade</a:t>
            </a:r>
          </a:p>
          <a:p>
            <a:pPr marL="0" indent="0">
              <a:buFontTx/>
              <a:buNone/>
              <a:defRPr/>
            </a:pPr>
            <a:r>
              <a:rPr lang="en-US" sz="2000" dirty="0" smtClean="0">
                <a:ea typeface="+mn-ea"/>
              </a:rPr>
              <a:t>	</a:t>
            </a:r>
            <a:r>
              <a:rPr lang="en-US" sz="2000" b="1" dirty="0" smtClean="0">
                <a:ea typeface="+mn-ea"/>
              </a:rPr>
              <a:t>Step 2</a:t>
            </a:r>
          </a:p>
          <a:p>
            <a:pPr>
              <a:defRPr/>
            </a:pPr>
            <a:r>
              <a:rPr lang="en-US" sz="2000" dirty="0" smtClean="0">
                <a:ea typeface="+mn-ea"/>
              </a:rPr>
              <a:t>Coalescence</a:t>
            </a:r>
          </a:p>
          <a:p>
            <a:pPr marL="0" indent="0">
              <a:buFontTx/>
              <a:buNone/>
              <a:defRPr/>
            </a:pPr>
            <a:r>
              <a:rPr lang="en-US" sz="2000" dirty="0">
                <a:ea typeface="+mn-ea"/>
              </a:rPr>
              <a:t>	</a:t>
            </a:r>
            <a:r>
              <a:rPr lang="en-US" sz="2000" b="1" dirty="0" smtClean="0">
                <a:ea typeface="+mn-ea"/>
              </a:rPr>
              <a:t>Step 3  </a:t>
            </a:r>
            <a:r>
              <a:rPr lang="en-US" sz="1800" dirty="0">
                <a:ea typeface="+mn-ea"/>
              </a:rPr>
              <a:t>Residual Nucleus (</a:t>
            </a:r>
            <a:r>
              <a:rPr lang="en-US" sz="1800" b="1" dirty="0">
                <a:ea typeface="+mn-ea"/>
              </a:rPr>
              <a:t>RN</a:t>
            </a:r>
            <a:r>
              <a:rPr lang="en-US" sz="1800" dirty="0" smtClean="0">
                <a:ea typeface="+mn-ea"/>
              </a:rPr>
              <a:t>)</a:t>
            </a:r>
          </a:p>
          <a:p>
            <a:pPr>
              <a:defRPr/>
            </a:pPr>
            <a:r>
              <a:rPr lang="en-US" sz="2000" dirty="0" smtClean="0">
                <a:solidFill>
                  <a:srgbClr val="C00000"/>
                </a:solidFill>
                <a:ea typeface="+mn-ea"/>
              </a:rPr>
              <a:t>None</a:t>
            </a:r>
          </a:p>
          <a:p>
            <a:pPr marL="0" indent="0">
              <a:buFontTx/>
              <a:buNone/>
              <a:defRPr/>
            </a:pPr>
            <a:r>
              <a:rPr lang="en-US" sz="2000" dirty="0" smtClean="0">
                <a:ea typeface="+mn-ea"/>
              </a:rPr>
              <a:t>	</a:t>
            </a:r>
            <a:r>
              <a:rPr lang="en-US" sz="2000" b="1" dirty="0" smtClean="0">
                <a:ea typeface="+mn-ea"/>
              </a:rPr>
              <a:t>Step </a:t>
            </a:r>
            <a:r>
              <a:rPr lang="en-US" sz="2000" b="1" dirty="0">
                <a:ea typeface="+mn-ea"/>
              </a:rPr>
              <a:t>4  </a:t>
            </a:r>
            <a:r>
              <a:rPr lang="en-US" sz="1800" dirty="0">
                <a:ea typeface="+mn-ea"/>
              </a:rPr>
              <a:t>Residual Nucleus </a:t>
            </a:r>
            <a:r>
              <a:rPr lang="en-US" sz="1800" b="1" dirty="0">
                <a:ea typeface="+mn-ea"/>
              </a:rPr>
              <a:t>(RN</a:t>
            </a:r>
            <a:r>
              <a:rPr lang="en-US" sz="1800" b="1" dirty="0" smtClean="0">
                <a:ea typeface="+mn-ea"/>
              </a:rPr>
              <a:t>)</a:t>
            </a:r>
            <a:endParaRPr lang="en-US" sz="2000" b="1" dirty="0">
              <a:ea typeface="+mn-ea"/>
            </a:endParaRPr>
          </a:p>
          <a:p>
            <a:pPr>
              <a:defRPr/>
            </a:pPr>
            <a:r>
              <a:rPr lang="en-US" sz="2000" dirty="0">
                <a:ea typeface="+mn-ea"/>
              </a:rPr>
              <a:t>Fermi break-up  if A</a:t>
            </a:r>
            <a:r>
              <a:rPr lang="en-US" sz="2000" baseline="-25000" dirty="0">
                <a:ea typeface="+mn-ea"/>
              </a:rPr>
              <a:t>res</a:t>
            </a:r>
            <a:r>
              <a:rPr lang="en-US" sz="2000" dirty="0">
                <a:ea typeface="+mn-ea"/>
              </a:rPr>
              <a:t> &lt; 13</a:t>
            </a:r>
          </a:p>
          <a:p>
            <a:pPr>
              <a:defRPr/>
            </a:pPr>
            <a:r>
              <a:rPr lang="en-US" sz="2000" dirty="0">
                <a:solidFill>
                  <a:srgbClr val="FF0000"/>
                </a:solidFill>
                <a:ea typeface="+mn-ea"/>
              </a:rPr>
              <a:t>Statistical </a:t>
            </a:r>
            <a:r>
              <a:rPr lang="en-US" sz="2000" dirty="0" err="1" smtClean="0">
                <a:solidFill>
                  <a:srgbClr val="FF0000"/>
                </a:solidFill>
                <a:ea typeface="+mn-ea"/>
              </a:rPr>
              <a:t>Multifragmentation</a:t>
            </a:r>
            <a:r>
              <a:rPr lang="en-US" sz="2000" dirty="0" smtClean="0">
                <a:solidFill>
                  <a:srgbClr val="FF0000"/>
                </a:solidFill>
                <a:ea typeface="+mn-ea"/>
              </a:rPr>
              <a:t> (SMM)</a:t>
            </a:r>
            <a:endParaRPr lang="en-US" sz="2000" dirty="0">
              <a:solidFill>
                <a:srgbClr val="FF0000"/>
              </a:solidFill>
              <a:ea typeface="+mn-ea"/>
            </a:endParaRPr>
          </a:p>
          <a:p>
            <a:pPr>
              <a:defRPr/>
            </a:pPr>
            <a:r>
              <a:rPr lang="en-US" sz="2000" dirty="0" smtClean="0">
                <a:solidFill>
                  <a:srgbClr val="FF0000"/>
                </a:solidFill>
                <a:ea typeface="+mn-ea"/>
              </a:rPr>
              <a:t>Secondary </a:t>
            </a:r>
            <a:r>
              <a:rPr lang="en-US" sz="2000" dirty="0">
                <a:solidFill>
                  <a:srgbClr val="FF0000"/>
                </a:solidFill>
                <a:ea typeface="+mn-ea"/>
              </a:rPr>
              <a:t>F</a:t>
            </a:r>
            <a:r>
              <a:rPr lang="en-US" sz="2000" dirty="0" smtClean="0">
                <a:solidFill>
                  <a:srgbClr val="FF0000"/>
                </a:solidFill>
                <a:ea typeface="+mn-ea"/>
              </a:rPr>
              <a:t>ragmentation and Evaporation of excited fragments</a:t>
            </a:r>
            <a:endParaRPr lang="en-US" sz="2000" dirty="0">
              <a:solidFill>
                <a:srgbClr val="FF0000"/>
              </a:solidFill>
              <a:ea typeface="+mn-ea"/>
            </a:endParaRPr>
          </a:p>
          <a:p>
            <a:pPr>
              <a:defRPr/>
            </a:pPr>
            <a:r>
              <a:rPr lang="en-US" sz="2000" dirty="0" smtClean="0">
                <a:ea typeface="+mn-ea"/>
              </a:rPr>
              <a:t>Fission	</a:t>
            </a:r>
            <a:endParaRPr lang="en-US" sz="2000" dirty="0">
              <a:ea typeface="+mn-ea"/>
            </a:endParaRPr>
          </a:p>
        </p:txBody>
      </p:sp>
      <p:sp>
        <p:nvSpPr>
          <p:cNvPr id="6" name="Объект 3"/>
          <p:cNvSpPr>
            <a:spLocks noGrp="1"/>
          </p:cNvSpPr>
          <p:nvPr>
            <p:ph sz="half" idx="2"/>
          </p:nvPr>
        </p:nvSpPr>
        <p:spPr>
          <a:xfrm>
            <a:off x="395288" y="1125538"/>
            <a:ext cx="4100512" cy="4970462"/>
          </a:xfrm>
          <a:ln w="12700">
            <a:solidFill>
              <a:schemeClr val="tx1"/>
            </a:solidFill>
          </a:ln>
        </p:spPr>
        <p:txBody>
          <a:bodyPr>
            <a:normAutofit/>
          </a:bodyPr>
          <a:lstStyle/>
          <a:p>
            <a:pPr marL="0" indent="0">
              <a:buFontTx/>
              <a:buNone/>
              <a:defRPr/>
            </a:pPr>
            <a:r>
              <a:rPr lang="en-US" sz="2000" dirty="0" smtClean="0">
                <a:ea typeface="+mn-ea"/>
              </a:rPr>
              <a:t>	</a:t>
            </a:r>
            <a:r>
              <a:rPr lang="en-US" sz="2000" b="1" dirty="0" smtClean="0">
                <a:ea typeface="+mn-ea"/>
              </a:rPr>
              <a:t>DCM-QGSM-GEM</a:t>
            </a:r>
          </a:p>
          <a:p>
            <a:pPr marL="0" indent="0">
              <a:buFontTx/>
              <a:buNone/>
              <a:defRPr/>
            </a:pPr>
            <a:r>
              <a:rPr lang="en-US" sz="2000" b="1" dirty="0">
                <a:ea typeface="+mn-ea"/>
              </a:rPr>
              <a:t>	</a:t>
            </a:r>
            <a:r>
              <a:rPr lang="en-US" sz="2000" b="1" dirty="0" smtClean="0">
                <a:ea typeface="+mn-ea"/>
              </a:rPr>
              <a:t>Step</a:t>
            </a:r>
            <a:r>
              <a:rPr lang="ru-RU" sz="2000" b="1" dirty="0" smtClean="0">
                <a:ea typeface="+mn-ea"/>
              </a:rPr>
              <a:t> 1</a:t>
            </a:r>
            <a:endParaRPr lang="en-US" sz="2000" b="1" dirty="0" smtClean="0">
              <a:ea typeface="+mn-ea"/>
            </a:endParaRPr>
          </a:p>
          <a:p>
            <a:pPr>
              <a:defRPr/>
            </a:pPr>
            <a:r>
              <a:rPr lang="en-US" sz="2000" dirty="0" err="1" smtClean="0">
                <a:ea typeface="+mn-ea"/>
              </a:rPr>
              <a:t>Intranuclear</a:t>
            </a:r>
            <a:r>
              <a:rPr lang="en-US" sz="2000" dirty="0" smtClean="0">
                <a:ea typeface="+mn-ea"/>
              </a:rPr>
              <a:t> Cascade</a:t>
            </a:r>
          </a:p>
          <a:p>
            <a:pPr marL="0" indent="0">
              <a:buFontTx/>
              <a:buNone/>
              <a:defRPr/>
            </a:pPr>
            <a:r>
              <a:rPr lang="en-US" sz="2000" dirty="0">
                <a:ea typeface="+mn-ea"/>
              </a:rPr>
              <a:t>	</a:t>
            </a:r>
            <a:r>
              <a:rPr lang="en-US" sz="2000" b="1" dirty="0" smtClean="0">
                <a:ea typeface="+mn-ea"/>
              </a:rPr>
              <a:t>Step</a:t>
            </a:r>
            <a:r>
              <a:rPr lang="ru-RU" sz="2000" b="1" dirty="0" smtClean="0">
                <a:ea typeface="+mn-ea"/>
              </a:rPr>
              <a:t> 2</a:t>
            </a:r>
          </a:p>
          <a:p>
            <a:pPr>
              <a:defRPr/>
            </a:pPr>
            <a:r>
              <a:rPr lang="en-US" sz="2000" dirty="0" smtClean="0">
                <a:ea typeface="+mn-ea"/>
              </a:rPr>
              <a:t>Coalescence</a:t>
            </a:r>
          </a:p>
          <a:p>
            <a:pPr marL="0" indent="0">
              <a:buFontTx/>
              <a:buNone/>
              <a:defRPr/>
            </a:pPr>
            <a:r>
              <a:rPr lang="en-US" sz="2000" dirty="0">
                <a:ea typeface="+mn-ea"/>
              </a:rPr>
              <a:t>	</a:t>
            </a:r>
            <a:r>
              <a:rPr lang="en-US" sz="2000" b="1" dirty="0" smtClean="0">
                <a:ea typeface="+mn-ea"/>
              </a:rPr>
              <a:t>Step 3 </a:t>
            </a:r>
            <a:r>
              <a:rPr lang="en-US" sz="1800" dirty="0" smtClean="0">
                <a:ea typeface="+mn-ea"/>
              </a:rPr>
              <a:t>Residual Nucleus (</a:t>
            </a:r>
            <a:r>
              <a:rPr lang="en-US" sz="1800" b="1" dirty="0" smtClean="0">
                <a:ea typeface="+mn-ea"/>
              </a:rPr>
              <a:t>RN</a:t>
            </a:r>
            <a:r>
              <a:rPr lang="en-US" sz="1800" dirty="0" smtClean="0">
                <a:ea typeface="+mn-ea"/>
              </a:rPr>
              <a:t>)</a:t>
            </a:r>
          </a:p>
          <a:p>
            <a:pPr>
              <a:defRPr/>
            </a:pPr>
            <a:r>
              <a:rPr lang="en-US" sz="2000" dirty="0" err="1">
                <a:solidFill>
                  <a:srgbClr val="FF0000"/>
                </a:solidFill>
                <a:ea typeface="+mn-ea"/>
              </a:rPr>
              <a:t>Preequlibrium</a:t>
            </a:r>
            <a:r>
              <a:rPr lang="en-US" sz="2000" dirty="0">
                <a:solidFill>
                  <a:srgbClr val="FF0000"/>
                </a:solidFill>
                <a:ea typeface="+mn-ea"/>
              </a:rPr>
              <a:t> emission</a:t>
            </a:r>
            <a:r>
              <a:rPr lang="en-US" sz="2000" dirty="0">
                <a:ea typeface="+mn-ea"/>
              </a:rPr>
              <a:t> </a:t>
            </a:r>
          </a:p>
          <a:p>
            <a:pPr marL="0" indent="0">
              <a:buFontTx/>
              <a:buNone/>
              <a:defRPr/>
            </a:pPr>
            <a:r>
              <a:rPr lang="en-US" sz="2000" dirty="0">
                <a:ea typeface="+mn-ea"/>
              </a:rPr>
              <a:t>	</a:t>
            </a:r>
            <a:r>
              <a:rPr lang="en-US" sz="2000" b="1" dirty="0" smtClean="0">
                <a:ea typeface="+mn-ea"/>
              </a:rPr>
              <a:t>Step 4</a:t>
            </a:r>
            <a:endParaRPr lang="en-US" sz="2000" dirty="0" smtClean="0">
              <a:ea typeface="+mn-ea"/>
            </a:endParaRPr>
          </a:p>
          <a:p>
            <a:pPr>
              <a:defRPr/>
            </a:pPr>
            <a:r>
              <a:rPr lang="en-US" sz="2000" dirty="0" smtClean="0">
                <a:ea typeface="+mn-ea"/>
              </a:rPr>
              <a:t>Fermi-break-up </a:t>
            </a:r>
            <a:r>
              <a:rPr lang="en-US" sz="2000" dirty="0">
                <a:ea typeface="+mn-ea"/>
              </a:rPr>
              <a:t>if A</a:t>
            </a:r>
            <a:r>
              <a:rPr lang="en-US" sz="2000" baseline="-25000" dirty="0">
                <a:ea typeface="+mn-ea"/>
              </a:rPr>
              <a:t>res</a:t>
            </a:r>
            <a:r>
              <a:rPr lang="en-US" sz="2000" dirty="0">
                <a:ea typeface="+mn-ea"/>
              </a:rPr>
              <a:t> &lt; 13 </a:t>
            </a:r>
          </a:p>
          <a:p>
            <a:pPr>
              <a:defRPr/>
            </a:pPr>
            <a:r>
              <a:rPr lang="en-US" sz="2000" dirty="0">
                <a:solidFill>
                  <a:srgbClr val="FF0000"/>
                </a:solidFill>
                <a:ea typeface="+mn-ea"/>
              </a:rPr>
              <a:t>Generalized </a:t>
            </a:r>
            <a:r>
              <a:rPr lang="en-US" sz="2000" dirty="0" smtClean="0">
                <a:solidFill>
                  <a:srgbClr val="FF0000"/>
                </a:solidFill>
                <a:ea typeface="+mn-ea"/>
              </a:rPr>
              <a:t>evaporation (GEM)</a:t>
            </a:r>
            <a:endParaRPr lang="en-US" sz="2000" dirty="0">
              <a:solidFill>
                <a:srgbClr val="FF0000"/>
              </a:solidFill>
              <a:ea typeface="+mn-ea"/>
            </a:endParaRPr>
          </a:p>
          <a:p>
            <a:pPr>
              <a:defRPr/>
            </a:pPr>
            <a:r>
              <a:rPr lang="en-US" sz="2000" dirty="0">
                <a:ea typeface="+mn-ea"/>
              </a:rPr>
              <a:t>Fission</a:t>
            </a:r>
          </a:p>
          <a:p>
            <a:pPr>
              <a:defRPr/>
            </a:pPr>
            <a:endParaRPr lang="en-US" sz="2000" dirty="0">
              <a:ea typeface="+mn-ea"/>
            </a:endParaRPr>
          </a:p>
        </p:txBody>
      </p:sp>
      <p:sp>
        <p:nvSpPr>
          <p:cNvPr id="2" name="Slide Number Placeholder 1"/>
          <p:cNvSpPr>
            <a:spLocks noGrp="1"/>
          </p:cNvSpPr>
          <p:nvPr>
            <p:ph type="sldNum" sz="quarter" idx="12"/>
          </p:nvPr>
        </p:nvSpPr>
        <p:spPr/>
        <p:txBody>
          <a:bodyPr/>
          <a:lstStyle/>
          <a:p>
            <a:fld id="{0437E881-045B-2548-B32C-6541F40C73F0}" type="slidenum">
              <a:rPr lang="en-US" smtClean="0"/>
              <a:t>101</a:t>
            </a:fld>
            <a:endParaRPr lang="en-US"/>
          </a:p>
        </p:txBody>
      </p:sp>
      <p:sp>
        <p:nvSpPr>
          <p:cNvPr id="3" name="Rectangle 2"/>
          <p:cNvSpPr/>
          <p:nvPr/>
        </p:nvSpPr>
        <p:spPr>
          <a:xfrm>
            <a:off x="1470753" y="6289246"/>
            <a:ext cx="3019026" cy="307777"/>
          </a:xfrm>
          <a:prstGeom prst="rect">
            <a:avLst/>
          </a:prstGeom>
        </p:spPr>
        <p:txBody>
          <a:bodyPr wrap="none">
            <a:spAutoFit/>
          </a:bodyPr>
          <a:lstStyle/>
          <a:p>
            <a:r>
              <a:rPr lang="en-US" dirty="0">
                <a:solidFill>
                  <a:srgbClr val="0000FF"/>
                </a:solidFill>
              </a:rPr>
              <a:t>see</a:t>
            </a:r>
            <a:r>
              <a:rPr lang="en-US" dirty="0">
                <a:solidFill>
                  <a:schemeClr val="tx1"/>
                </a:solidFill>
              </a:rPr>
              <a:t> </a:t>
            </a:r>
            <a:r>
              <a:rPr lang="en-US" dirty="0">
                <a:solidFill>
                  <a:srgbClr val="0000FF"/>
                </a:solidFill>
                <a:hlinkClick r:id="rId2"/>
              </a:rPr>
              <a:t>https://indico.jinr.ru/event/2658/</a:t>
            </a:r>
            <a:endParaRPr lang="en-US" dirty="0">
              <a:solidFill>
                <a:srgbClr val="0000FF"/>
              </a:solidFill>
            </a:endParaRPr>
          </a:p>
        </p:txBody>
      </p:sp>
    </p:spTree>
    <p:extLst>
      <p:ext uri="{BB962C8B-B14F-4D97-AF65-F5344CB8AC3E}">
        <p14:creationId xmlns:p14="http://schemas.microsoft.com/office/powerpoint/2010/main" val="1523130074"/>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188" y="249238"/>
            <a:ext cx="7772400" cy="658812"/>
          </a:xfrm>
        </p:spPr>
        <p:txBody>
          <a:bodyPr/>
          <a:lstStyle/>
          <a:p>
            <a:pPr>
              <a:defRPr/>
            </a:pPr>
            <a:r>
              <a:rPr lang="en-US" sz="3600" b="1" dirty="0" smtClean="0">
                <a:solidFill>
                  <a:schemeClr val="tx1"/>
                </a:solidFill>
                <a:effectLst>
                  <a:outerShdw blurRad="38100" dist="38100" dir="2700000" algn="tl">
                    <a:srgbClr val="C0C0C0"/>
                  </a:outerShdw>
                </a:effectLst>
                <a:ea typeface="+mj-ea"/>
              </a:rPr>
              <a:t>Conclusion</a:t>
            </a:r>
            <a:endParaRPr lang="ru-RU" sz="3600" dirty="0">
              <a:ea typeface="+mj-ea"/>
            </a:endParaRPr>
          </a:p>
        </p:txBody>
      </p:sp>
      <p:sp>
        <p:nvSpPr>
          <p:cNvPr id="31747" name="Содержимое 2"/>
          <p:cNvSpPr>
            <a:spLocks noGrp="1"/>
          </p:cNvSpPr>
          <p:nvPr>
            <p:ph idx="1"/>
          </p:nvPr>
        </p:nvSpPr>
        <p:spPr>
          <a:xfrm>
            <a:off x="177800" y="5300663"/>
            <a:ext cx="8390467" cy="1368425"/>
          </a:xfrm>
        </p:spPr>
        <p:txBody>
          <a:bodyPr>
            <a:normAutofit/>
          </a:bodyPr>
          <a:lstStyle/>
          <a:p>
            <a:pPr marL="0" indent="0" algn="ctr">
              <a:spcBef>
                <a:spcPts val="0"/>
              </a:spcBef>
              <a:buFontTx/>
              <a:buNone/>
            </a:pPr>
            <a:r>
              <a:rPr lang="en-US" sz="2000" dirty="0">
                <a:solidFill>
                  <a:schemeClr val="accent2"/>
                </a:solidFill>
                <a:latin typeface="Times New Roman" panose="02020603050405020304" pitchFamily="18" charset="0"/>
              </a:rPr>
              <a:t>G. </a:t>
            </a:r>
            <a:r>
              <a:rPr lang="en-US" sz="2000" dirty="0" err="1" smtClean="0">
                <a:solidFill>
                  <a:schemeClr val="accent2"/>
                </a:solidFill>
                <a:latin typeface="Times New Roman" panose="02020603050405020304" pitchFamily="18" charset="0"/>
              </a:rPr>
              <a:t>Musulmanbekov</a:t>
            </a:r>
            <a:r>
              <a:rPr lang="en-US" sz="2000" dirty="0" smtClean="0">
                <a:solidFill>
                  <a:schemeClr val="accent2"/>
                </a:solidFill>
                <a:latin typeface="Times New Roman" panose="02020603050405020304" pitchFamily="18" charset="0"/>
              </a:rPr>
              <a:t>: </a:t>
            </a:r>
            <a:r>
              <a:rPr lang="en-US" sz="2000" b="1" dirty="0" smtClean="0">
                <a:latin typeface="Times New Roman" charset="0"/>
              </a:rPr>
              <a:t>DCM</a:t>
            </a:r>
            <a:r>
              <a:rPr lang="en-US" sz="2000" b="1" dirty="0">
                <a:latin typeface="Times New Roman" charset="0"/>
              </a:rPr>
              <a:t>-QGSM-SMM </a:t>
            </a:r>
            <a:r>
              <a:rPr lang="en-US" sz="2000" b="1" dirty="0" smtClean="0">
                <a:latin typeface="Times New Roman" charset="0"/>
              </a:rPr>
              <a:t> is </a:t>
            </a:r>
            <a:r>
              <a:rPr lang="en-US" sz="2000" b="1" dirty="0">
                <a:solidFill>
                  <a:srgbClr val="C00000"/>
                </a:solidFill>
                <a:latin typeface="Times New Roman" charset="0"/>
              </a:rPr>
              <a:t>more reliable </a:t>
            </a:r>
            <a:r>
              <a:rPr lang="en-US" sz="2000" b="1" dirty="0">
                <a:latin typeface="Times New Roman" charset="0"/>
              </a:rPr>
              <a:t>for estimation </a:t>
            </a:r>
          </a:p>
          <a:p>
            <a:pPr marL="0" indent="0" algn="ctr">
              <a:spcBef>
                <a:spcPts val="0"/>
              </a:spcBef>
              <a:buFontTx/>
              <a:buNone/>
            </a:pPr>
            <a:r>
              <a:rPr lang="en-US" sz="2000" b="1" dirty="0" err="1">
                <a:latin typeface="Times New Roman" charset="0"/>
              </a:rPr>
              <a:t>E</a:t>
            </a:r>
            <a:r>
              <a:rPr lang="en-US" sz="2000" b="1" baseline="-25000" dirty="0" err="1">
                <a:latin typeface="Times New Roman" charset="0"/>
              </a:rPr>
              <a:t>FHCal</a:t>
            </a:r>
            <a:r>
              <a:rPr lang="en-US" sz="2000" b="1" dirty="0">
                <a:latin typeface="Times New Roman" charset="0"/>
              </a:rPr>
              <a:t> and </a:t>
            </a:r>
            <a:r>
              <a:rPr lang="en-US" sz="2000" b="1" dirty="0" smtClean="0">
                <a:latin typeface="Times New Roman" charset="0"/>
              </a:rPr>
              <a:t>Centrality</a:t>
            </a:r>
          </a:p>
          <a:p>
            <a:pPr marL="0" indent="0" algn="ctr">
              <a:spcBef>
                <a:spcPts val="0"/>
              </a:spcBef>
              <a:buNone/>
            </a:pPr>
            <a:r>
              <a:rPr lang="en-US" sz="2000" dirty="0">
                <a:solidFill>
                  <a:srgbClr val="0000FF"/>
                </a:solidFill>
              </a:rPr>
              <a:t>see</a:t>
            </a:r>
            <a:r>
              <a:rPr lang="en-US" sz="2000" dirty="0">
                <a:solidFill>
                  <a:schemeClr val="tx1"/>
                </a:solidFill>
              </a:rPr>
              <a:t> </a:t>
            </a:r>
            <a:r>
              <a:rPr lang="en-US" sz="2000" dirty="0">
                <a:solidFill>
                  <a:srgbClr val="0000FF"/>
                </a:solidFill>
                <a:hlinkClick r:id="rId3"/>
              </a:rPr>
              <a:t>https://indico.jinr.ru/event/2658/</a:t>
            </a:r>
            <a:endParaRPr lang="en-US" sz="2000" dirty="0">
              <a:solidFill>
                <a:srgbClr val="0000FF"/>
              </a:solidFill>
            </a:endParaRPr>
          </a:p>
          <a:p>
            <a:pPr marL="0" indent="0" algn="ctr">
              <a:buFontTx/>
              <a:buNone/>
            </a:pPr>
            <a:endParaRPr lang="ru-RU" sz="2000" b="1" dirty="0">
              <a:latin typeface="Times New Roman" charset="0"/>
            </a:endParaRPr>
          </a:p>
        </p:txBody>
      </p:sp>
      <p:sp>
        <p:nvSpPr>
          <p:cNvPr id="3" name="Slide Number Placeholder 2"/>
          <p:cNvSpPr>
            <a:spLocks noGrp="1"/>
          </p:cNvSpPr>
          <p:nvPr>
            <p:ph type="sldNum" sz="quarter" idx="12"/>
          </p:nvPr>
        </p:nvSpPr>
        <p:spPr/>
        <p:txBody>
          <a:bodyPr/>
          <a:lstStyle/>
          <a:p>
            <a:fld id="{0437E881-045B-2548-B32C-6541F40C73F0}" type="slidenum">
              <a:rPr lang="en-US" smtClean="0"/>
              <a:t>102</a:t>
            </a:fld>
            <a:endParaRPr lang="en-US"/>
          </a:p>
        </p:txBody>
      </p:sp>
      <p:pic>
        <p:nvPicPr>
          <p:cNvPr id="31748" name="Рисунок 4"/>
          <p:cNvPicPr>
            <a:picLocks noChangeAspect="1"/>
          </p:cNvPicPr>
          <p:nvPr/>
        </p:nvPicPr>
        <p:blipFill>
          <a:blip r:embed="rId4">
            <a:extLst>
              <a:ext uri="{28A0092B-C50C-407E-A947-70E740481C1C}">
                <a14:useLocalDpi xmlns:a14="http://schemas.microsoft.com/office/drawing/2010/main" val="0"/>
              </a:ext>
            </a:extLst>
          </a:blip>
          <a:srcRect l="67786" t="8154" b="5582"/>
          <a:stretch>
            <a:fillRect/>
          </a:stretch>
        </p:blipFill>
        <p:spPr bwMode="auto">
          <a:xfrm>
            <a:off x="265113" y="2133600"/>
            <a:ext cx="3781425"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49" name="Группа 21"/>
          <p:cNvGrpSpPr>
            <a:grpSpLocks/>
          </p:cNvGrpSpPr>
          <p:nvPr/>
        </p:nvGrpSpPr>
        <p:grpSpPr bwMode="auto">
          <a:xfrm>
            <a:off x="4884738" y="1866900"/>
            <a:ext cx="3654425" cy="3506788"/>
            <a:chOff x="4884738" y="1866310"/>
            <a:chExt cx="3654425" cy="3506906"/>
          </a:xfrm>
        </p:grpSpPr>
        <p:pic>
          <p:nvPicPr>
            <p:cNvPr id="31754" name="Рисунок 5"/>
            <p:cNvPicPr>
              <a:picLocks noChangeAspect="1"/>
            </p:cNvPicPr>
            <p:nvPr/>
          </p:nvPicPr>
          <p:blipFill>
            <a:blip r:embed="rId5">
              <a:extLst>
                <a:ext uri="{28A0092B-C50C-407E-A947-70E740481C1C}">
                  <a14:useLocalDpi xmlns:a14="http://schemas.microsoft.com/office/drawing/2010/main" val="0"/>
                </a:ext>
              </a:extLst>
            </a:blip>
            <a:srcRect l="68108" t="7169"/>
            <a:stretch>
              <a:fillRect/>
            </a:stretch>
          </p:blipFill>
          <p:spPr bwMode="auto">
            <a:xfrm>
              <a:off x="4884738" y="2133600"/>
              <a:ext cx="3654425" cy="3239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3"/>
            <p:cNvSpPr/>
            <p:nvPr/>
          </p:nvSpPr>
          <p:spPr>
            <a:xfrm>
              <a:off x="6064250" y="1866310"/>
              <a:ext cx="1992313" cy="338149"/>
            </a:xfrm>
            <a:prstGeom prst="rect">
              <a:avLst/>
            </a:prstGeom>
          </p:spPr>
          <p:txBody>
            <a:bodyPr wrap="none">
              <a:spAutoFit/>
            </a:bodyPr>
            <a:lstStyle/>
            <a:p>
              <a:pPr eaLnBrk="1" hangingPunct="1">
                <a:defRPr/>
              </a:pPr>
              <a:r>
                <a:rPr lang="en-US" altLang="ru-RU" sz="1600" kern="0" baseline="0" dirty="0">
                  <a:solidFill>
                    <a:srgbClr val="000000"/>
                  </a:solidFill>
                  <a:latin typeface="Times New Roman"/>
                  <a:ea typeface="+mn-ea"/>
                </a:rPr>
                <a:t> DCM-QGSM-SMM</a:t>
              </a:r>
              <a:endParaRPr lang="ru-RU" sz="1600" dirty="0">
                <a:latin typeface="Times New Roman" panose="02020603050405020304" pitchFamily="18" charset="0"/>
                <a:ea typeface="+mn-ea"/>
              </a:endParaRPr>
            </a:p>
          </p:txBody>
        </p:sp>
      </p:grpSp>
      <p:sp>
        <p:nvSpPr>
          <p:cNvPr id="21" name="Прямоугольник 20"/>
          <p:cNvSpPr/>
          <p:nvPr/>
        </p:nvSpPr>
        <p:spPr bwMode="auto">
          <a:xfrm>
            <a:off x="1258888" y="1795463"/>
            <a:ext cx="1982787" cy="338137"/>
          </a:xfrm>
          <a:prstGeom prst="rect">
            <a:avLst/>
          </a:prstGeom>
        </p:spPr>
        <p:txBody>
          <a:bodyPr wrap="none">
            <a:spAutoFit/>
          </a:bodyPr>
          <a:lstStyle/>
          <a:p>
            <a:pPr eaLnBrk="1" hangingPunct="1">
              <a:defRPr/>
            </a:pPr>
            <a:r>
              <a:rPr lang="en-US" altLang="ru-RU" sz="1600" kern="0" baseline="0" dirty="0">
                <a:solidFill>
                  <a:srgbClr val="000000"/>
                </a:solidFill>
                <a:latin typeface="Times New Roman"/>
                <a:ea typeface="+mn-ea"/>
              </a:rPr>
              <a:t> DCM-QGSM-GEM</a:t>
            </a:r>
            <a:endParaRPr lang="ru-RU" sz="1600" dirty="0">
              <a:latin typeface="Times New Roman" panose="02020603050405020304" pitchFamily="18" charset="0"/>
              <a:ea typeface="+mn-ea"/>
            </a:endParaRPr>
          </a:p>
        </p:txBody>
      </p:sp>
      <p:cxnSp>
        <p:nvCxnSpPr>
          <p:cNvPr id="31751" name="Прямая соединительная линия 3"/>
          <p:cNvCxnSpPr>
            <a:cxnSpLocks noChangeShapeType="1"/>
          </p:cNvCxnSpPr>
          <p:nvPr/>
        </p:nvCxnSpPr>
        <p:spPr bwMode="auto">
          <a:xfrm>
            <a:off x="1092200" y="2205038"/>
            <a:ext cx="2327275" cy="2447925"/>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cxnSp>
      <p:cxnSp>
        <p:nvCxnSpPr>
          <p:cNvPr id="31752" name="Прямая соединительная линия 25"/>
          <p:cNvCxnSpPr>
            <a:cxnSpLocks noChangeShapeType="1"/>
          </p:cNvCxnSpPr>
          <p:nvPr/>
        </p:nvCxnSpPr>
        <p:spPr bwMode="auto">
          <a:xfrm flipH="1">
            <a:off x="971550" y="2205038"/>
            <a:ext cx="2447925" cy="2447925"/>
          </a:xfrm>
          <a:prstGeom prst="line">
            <a:avLst/>
          </a:prstGeom>
          <a:noFill/>
          <a:ln w="63500">
            <a:solidFill>
              <a:srgbClr val="FF0000"/>
            </a:solidFill>
            <a:round/>
            <a:headEnd/>
            <a:tailEnd/>
          </a:ln>
          <a:extLst>
            <a:ext uri="{909E8E84-426E-40dd-AFC4-6F175D3DCCD1}">
              <a14:hiddenFill xmlns:a14="http://schemas.microsoft.com/office/drawing/2010/main">
                <a:noFill/>
              </a14:hiddenFill>
            </a:ext>
          </a:extLst>
        </p:spPr>
      </p:cxnSp>
      <p:sp>
        <p:nvSpPr>
          <p:cNvPr id="8" name="Прямоугольник 7"/>
          <p:cNvSpPr/>
          <p:nvPr/>
        </p:nvSpPr>
        <p:spPr bwMode="auto">
          <a:xfrm>
            <a:off x="265113" y="908050"/>
            <a:ext cx="1138237" cy="498475"/>
          </a:xfrm>
          <a:prstGeom prst="rect">
            <a:avLst/>
          </a:prstGeom>
          <a:solidFill>
            <a:schemeClr val="accent1"/>
          </a:solidFill>
          <a:ln w="38100" cap="flat" cmpd="sng" algn="ctr">
            <a:noFill/>
            <a:prstDash val="solid"/>
            <a:round/>
            <a:headEnd type="none" w="med" len="med"/>
            <a:tailEnd type="triangle" w="med" len="med"/>
          </a:ln>
          <a:effectLst/>
        </p:spPr>
        <p:txBody>
          <a:bodyPr/>
          <a:lstStyle/>
          <a:p>
            <a:pPr eaLnBrk="1" hangingPunct="1">
              <a:defRPr/>
            </a:pPr>
            <a:endParaRPr lang="ru-RU">
              <a:effectLst>
                <a:outerShdw blurRad="38100" dist="38100" dir="2700000" algn="tl">
                  <a:srgbClr val="000000">
                    <a:alpha val="43137"/>
                  </a:srgbClr>
                </a:outerShdw>
              </a:effectLst>
              <a:latin typeface="Times New Roman" panose="02020603050405020304" pitchFamily="18" charset="0"/>
              <a:ea typeface="+mn-ea"/>
            </a:endParaRPr>
          </a:p>
        </p:txBody>
      </p:sp>
    </p:spTree>
    <p:extLst>
      <p:ext uri="{BB962C8B-B14F-4D97-AF65-F5344CB8AC3E}">
        <p14:creationId xmlns:p14="http://schemas.microsoft.com/office/powerpoint/2010/main" val="3146621236"/>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399" y="-99751"/>
            <a:ext cx="8042276" cy="1336956"/>
          </a:xfrm>
        </p:spPr>
        <p:txBody>
          <a:bodyPr/>
          <a:lstStyle/>
          <a:p>
            <a:endParaRPr lang="en-US"/>
          </a:p>
        </p:txBody>
      </p:sp>
      <p:pic>
        <p:nvPicPr>
          <p:cNvPr id="5" name="Content Placeholder 4"/>
          <p:cNvPicPr>
            <a:picLocks noGrp="1" noChangeAspect="1"/>
          </p:cNvPicPr>
          <p:nvPr>
            <p:ph idx="1"/>
          </p:nvPr>
        </p:nvPicPr>
        <p:blipFill>
          <a:blip r:embed="rId2"/>
          <a:srcRect t="5306" b="5306"/>
          <a:stretch>
            <a:fillRect/>
          </a:stretch>
        </p:blipFill>
        <p:spPr>
          <a:xfrm>
            <a:off x="445606" y="330321"/>
            <a:ext cx="8042276" cy="4343400"/>
          </a:xfrm>
        </p:spPr>
      </p:pic>
      <p:sp>
        <p:nvSpPr>
          <p:cNvPr id="4" name="Slide Number Placeholder 3"/>
          <p:cNvSpPr>
            <a:spLocks noGrp="1"/>
          </p:cNvSpPr>
          <p:nvPr>
            <p:ph type="sldNum" sz="quarter" idx="12"/>
          </p:nvPr>
        </p:nvSpPr>
        <p:spPr/>
        <p:txBody>
          <a:bodyPr/>
          <a:lstStyle/>
          <a:p>
            <a:fld id="{0437E881-045B-2548-B32C-6541F40C73F0}" type="slidenum">
              <a:rPr lang="en-US" smtClean="0"/>
              <a:t>103</a:t>
            </a:fld>
            <a:endParaRPr lang="en-US"/>
          </a:p>
        </p:txBody>
      </p:sp>
      <p:sp>
        <p:nvSpPr>
          <p:cNvPr id="6" name="Rectangle 5"/>
          <p:cNvSpPr/>
          <p:nvPr/>
        </p:nvSpPr>
        <p:spPr>
          <a:xfrm>
            <a:off x="318236" y="5231764"/>
            <a:ext cx="7966619" cy="1169551"/>
          </a:xfrm>
          <a:prstGeom prst="rect">
            <a:avLst/>
          </a:prstGeom>
        </p:spPr>
        <p:txBody>
          <a:bodyPr wrap="none">
            <a:spAutoFit/>
          </a:bodyPr>
          <a:lstStyle/>
          <a:p>
            <a:r>
              <a:rPr lang="en-US" sz="2800" b="1" dirty="0"/>
              <a:t>PWG1 meeting Thursday the </a:t>
            </a:r>
            <a:r>
              <a:rPr lang="en-US" sz="2800" b="1" dirty="0" smtClean="0"/>
              <a:t>27th </a:t>
            </a:r>
            <a:r>
              <a:rPr lang="en-US" sz="2800" b="1" dirty="0"/>
              <a:t>of Jan </a:t>
            </a:r>
            <a:r>
              <a:rPr lang="en-US" sz="2800" b="1" dirty="0" smtClean="0"/>
              <a:t>2022</a:t>
            </a:r>
          </a:p>
          <a:p>
            <a:r>
              <a:rPr lang="en-US" sz="2800" b="1" dirty="0">
                <a:hlinkClick r:id="rId3"/>
              </a:rPr>
              <a:t>https://indico.jinr.ru/event/2794</a:t>
            </a:r>
            <a:r>
              <a:rPr lang="en-US" sz="2800" b="1" dirty="0" smtClean="0">
                <a:hlinkClick r:id="rId3"/>
              </a:rPr>
              <a:t>/</a:t>
            </a:r>
            <a:endParaRPr lang="en-US" sz="2800" b="1" dirty="0" smtClean="0"/>
          </a:p>
          <a:p>
            <a:r>
              <a:rPr lang="en-US" b="1" dirty="0" smtClean="0"/>
              <a:t> </a:t>
            </a:r>
            <a:endParaRPr lang="en-US" b="1" dirty="0"/>
          </a:p>
        </p:txBody>
      </p:sp>
    </p:spTree>
    <p:extLst>
      <p:ext uri="{BB962C8B-B14F-4D97-AF65-F5344CB8AC3E}">
        <p14:creationId xmlns:p14="http://schemas.microsoft.com/office/powerpoint/2010/main" val="2379142696"/>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3989"/>
            <a:ext cx="9017000" cy="796289"/>
          </a:xfrm>
        </p:spPr>
        <p:txBody>
          <a:bodyPr>
            <a:normAutofit/>
          </a:bodyPr>
          <a:lstStyle/>
          <a:p>
            <a:pPr lvl="0"/>
            <a:endParaRPr lang="en-US" sz="3200" b="1" dirty="0">
              <a:solidFill>
                <a:srgbClr val="0000FF"/>
              </a:solidFill>
            </a:endParaRPr>
          </a:p>
        </p:txBody>
      </p:sp>
      <p:sp>
        <p:nvSpPr>
          <p:cNvPr id="3" name="Content Placeholder 2"/>
          <p:cNvSpPr>
            <a:spLocks noGrp="1"/>
          </p:cNvSpPr>
          <p:nvPr>
            <p:ph idx="1"/>
          </p:nvPr>
        </p:nvSpPr>
        <p:spPr>
          <a:xfrm>
            <a:off x="203200" y="927100"/>
            <a:ext cx="8369299" cy="4533900"/>
          </a:xfrm>
          <a:ln>
            <a:noFill/>
          </a:ln>
        </p:spPr>
        <p:txBody>
          <a:bodyPr>
            <a:normAutofit fontScale="32500" lnSpcReduction="20000"/>
          </a:bodyPr>
          <a:lstStyle/>
          <a:p>
            <a:pPr marL="1371600" lvl="0" indent="-1371600">
              <a:lnSpc>
                <a:spcPct val="120000"/>
              </a:lnSpc>
              <a:spcBef>
                <a:spcPts val="0"/>
              </a:spcBef>
              <a:buAutoNum type="arabicParenR"/>
            </a:pPr>
            <a:endParaRPr lang="en-US" sz="11200" dirty="0" smtClean="0">
              <a:solidFill>
                <a:schemeClr val="tx1"/>
              </a:solidFill>
              <a:latin typeface="Times New Roman"/>
              <a:cs typeface="Times New Roman"/>
            </a:endParaRPr>
          </a:p>
          <a:p>
            <a:pPr marL="0" lvl="0" indent="0">
              <a:lnSpc>
                <a:spcPct val="120000"/>
              </a:lnSpc>
              <a:spcBef>
                <a:spcPts val="0"/>
              </a:spcBef>
              <a:buNone/>
            </a:pPr>
            <a:r>
              <a:rPr lang="en-US" sz="4400" dirty="0">
                <a:solidFill>
                  <a:srgbClr val="FF0000"/>
                </a:solidFill>
              </a:rPr>
              <a:t/>
            </a:r>
            <a:br>
              <a:rPr lang="en-US" sz="4400" dirty="0">
                <a:solidFill>
                  <a:srgbClr val="FF0000"/>
                </a:solidFill>
              </a:rPr>
            </a:br>
            <a:endParaRPr lang="en-US" sz="112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104</a:t>
            </a:fld>
            <a:endParaRPr lang="en-US"/>
          </a:p>
        </p:txBody>
      </p:sp>
      <p:cxnSp>
        <p:nvCxnSpPr>
          <p:cNvPr id="5" name="AutoShape 5"/>
          <p:cNvCxnSpPr>
            <a:cxnSpLocks noChangeShapeType="1"/>
          </p:cNvCxnSpPr>
          <p:nvPr/>
        </p:nvCxnSpPr>
        <p:spPr bwMode="auto">
          <a:xfrm>
            <a:off x="203200" y="829312"/>
            <a:ext cx="8229600" cy="0"/>
          </a:xfrm>
          <a:prstGeom prst="straightConnector1">
            <a:avLst/>
          </a:prstGeom>
          <a:noFill/>
          <a:ln w="15875">
            <a:solidFill>
              <a:srgbClr val="0000FF"/>
            </a:solidFill>
            <a:round/>
            <a:headEnd/>
            <a:tailEnd/>
          </a:ln>
          <a:extLst>
            <a:ext uri="{909E8E84-426E-40dd-AFC4-6F175D3DCCD1}">
              <a14:hiddenFill xmlns:a14="http://schemas.microsoft.com/office/drawing/2010/main">
                <a:noFill/>
              </a14:hiddenFill>
            </a:ext>
          </a:extLst>
        </p:spPr>
      </p:cxnSp>
      <p:pic>
        <p:nvPicPr>
          <p:cNvPr id="7" name="Google Shape;111;p1" descr="NICA-Logo_4c"/>
          <p:cNvPicPr preferRelativeResize="0"/>
          <p:nvPr/>
        </p:nvPicPr>
        <p:blipFill rotWithShape="1">
          <a:blip r:embed="rId2">
            <a:alphaModFix/>
          </a:blip>
          <a:srcRect/>
          <a:stretch/>
        </p:blipFill>
        <p:spPr>
          <a:xfrm>
            <a:off x="7570171" y="188646"/>
            <a:ext cx="1444341" cy="711450"/>
          </a:xfrm>
          <a:prstGeom prst="rect">
            <a:avLst/>
          </a:prstGeom>
          <a:solidFill>
            <a:schemeClr val="lt1"/>
          </a:solidFill>
          <a:ln>
            <a:noFill/>
          </a:ln>
        </p:spPr>
      </p:pic>
      <p:pic>
        <p:nvPicPr>
          <p:cNvPr id="4" name="Picture 3"/>
          <p:cNvPicPr>
            <a:picLocks noChangeAspect="1"/>
          </p:cNvPicPr>
          <p:nvPr/>
        </p:nvPicPr>
        <p:blipFill>
          <a:blip r:embed="rId3"/>
          <a:stretch>
            <a:fillRect/>
          </a:stretch>
        </p:blipFill>
        <p:spPr>
          <a:xfrm>
            <a:off x="0" y="0"/>
            <a:ext cx="9144000" cy="5768698"/>
          </a:xfrm>
          <a:prstGeom prst="rect">
            <a:avLst/>
          </a:prstGeom>
        </p:spPr>
      </p:pic>
    </p:spTree>
    <p:extLst>
      <p:ext uri="{BB962C8B-B14F-4D97-AF65-F5344CB8AC3E}">
        <p14:creationId xmlns:p14="http://schemas.microsoft.com/office/powerpoint/2010/main" val="1873013428"/>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3989"/>
            <a:ext cx="9017000" cy="796289"/>
          </a:xfrm>
        </p:spPr>
        <p:txBody>
          <a:bodyPr>
            <a:normAutofit/>
          </a:bodyPr>
          <a:lstStyle/>
          <a:p>
            <a:pPr lvl="0"/>
            <a:endParaRPr lang="en-US" sz="3200" b="1" dirty="0">
              <a:solidFill>
                <a:srgbClr val="0000FF"/>
              </a:solidFill>
            </a:endParaRPr>
          </a:p>
        </p:txBody>
      </p:sp>
      <p:sp>
        <p:nvSpPr>
          <p:cNvPr id="3" name="Content Placeholder 2"/>
          <p:cNvSpPr>
            <a:spLocks noGrp="1"/>
          </p:cNvSpPr>
          <p:nvPr>
            <p:ph idx="1"/>
          </p:nvPr>
        </p:nvSpPr>
        <p:spPr>
          <a:xfrm>
            <a:off x="203200" y="927100"/>
            <a:ext cx="8369299" cy="4533900"/>
          </a:xfrm>
          <a:ln>
            <a:noFill/>
          </a:ln>
        </p:spPr>
        <p:txBody>
          <a:bodyPr>
            <a:normAutofit fontScale="32500" lnSpcReduction="20000"/>
          </a:bodyPr>
          <a:lstStyle/>
          <a:p>
            <a:pPr marL="1371600" lvl="0" indent="-1371600">
              <a:lnSpc>
                <a:spcPct val="120000"/>
              </a:lnSpc>
              <a:spcBef>
                <a:spcPts val="0"/>
              </a:spcBef>
              <a:buAutoNum type="arabicParenR"/>
            </a:pPr>
            <a:endParaRPr lang="en-US" sz="11200" dirty="0" smtClean="0">
              <a:solidFill>
                <a:schemeClr val="tx1"/>
              </a:solidFill>
              <a:latin typeface="Times New Roman"/>
              <a:cs typeface="Times New Roman"/>
            </a:endParaRPr>
          </a:p>
          <a:p>
            <a:pPr marL="0" lvl="0" indent="0">
              <a:lnSpc>
                <a:spcPct val="120000"/>
              </a:lnSpc>
              <a:spcBef>
                <a:spcPts val="0"/>
              </a:spcBef>
              <a:buNone/>
            </a:pPr>
            <a:r>
              <a:rPr lang="en-US" sz="4400" dirty="0">
                <a:solidFill>
                  <a:srgbClr val="FF0000"/>
                </a:solidFill>
              </a:rPr>
              <a:t/>
            </a:r>
            <a:br>
              <a:rPr lang="en-US" sz="4400" dirty="0">
                <a:solidFill>
                  <a:srgbClr val="FF0000"/>
                </a:solidFill>
              </a:rPr>
            </a:br>
            <a:endParaRPr lang="en-US" sz="112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105</a:t>
            </a:fld>
            <a:endParaRPr lang="en-US"/>
          </a:p>
        </p:txBody>
      </p:sp>
      <p:cxnSp>
        <p:nvCxnSpPr>
          <p:cNvPr id="5" name="AutoShape 5"/>
          <p:cNvCxnSpPr>
            <a:cxnSpLocks noChangeShapeType="1"/>
          </p:cNvCxnSpPr>
          <p:nvPr/>
        </p:nvCxnSpPr>
        <p:spPr bwMode="auto">
          <a:xfrm>
            <a:off x="203200" y="829312"/>
            <a:ext cx="8229600" cy="0"/>
          </a:xfrm>
          <a:prstGeom prst="straightConnector1">
            <a:avLst/>
          </a:prstGeom>
          <a:noFill/>
          <a:ln w="15875">
            <a:solidFill>
              <a:srgbClr val="0000FF"/>
            </a:solidFill>
            <a:round/>
            <a:headEnd/>
            <a:tailEnd/>
          </a:ln>
          <a:extLst>
            <a:ext uri="{909E8E84-426E-40dd-AFC4-6F175D3DCCD1}">
              <a14:hiddenFill xmlns:a14="http://schemas.microsoft.com/office/drawing/2010/main">
                <a:noFill/>
              </a14:hiddenFill>
            </a:ext>
          </a:extLst>
        </p:spPr>
      </p:cxnSp>
      <p:pic>
        <p:nvPicPr>
          <p:cNvPr id="7" name="Google Shape;111;p1" descr="NICA-Logo_4c"/>
          <p:cNvPicPr preferRelativeResize="0"/>
          <p:nvPr/>
        </p:nvPicPr>
        <p:blipFill rotWithShape="1">
          <a:blip r:embed="rId2">
            <a:alphaModFix/>
          </a:blip>
          <a:srcRect/>
          <a:stretch/>
        </p:blipFill>
        <p:spPr>
          <a:xfrm>
            <a:off x="7570171" y="188646"/>
            <a:ext cx="1444341" cy="711450"/>
          </a:xfrm>
          <a:prstGeom prst="rect">
            <a:avLst/>
          </a:prstGeom>
          <a:solidFill>
            <a:schemeClr val="lt1"/>
          </a:solidFill>
          <a:ln>
            <a:noFill/>
          </a:ln>
        </p:spPr>
      </p:pic>
      <p:pic>
        <p:nvPicPr>
          <p:cNvPr id="4" name="Picture 3"/>
          <p:cNvPicPr>
            <a:picLocks noChangeAspect="1"/>
          </p:cNvPicPr>
          <p:nvPr/>
        </p:nvPicPr>
        <p:blipFill>
          <a:blip r:embed="rId3"/>
          <a:stretch>
            <a:fillRect/>
          </a:stretch>
        </p:blipFill>
        <p:spPr>
          <a:xfrm>
            <a:off x="0" y="0"/>
            <a:ext cx="9144000" cy="5851123"/>
          </a:xfrm>
          <a:prstGeom prst="rect">
            <a:avLst/>
          </a:prstGeom>
        </p:spPr>
      </p:pic>
    </p:spTree>
    <p:extLst>
      <p:ext uri="{BB962C8B-B14F-4D97-AF65-F5344CB8AC3E}">
        <p14:creationId xmlns:p14="http://schemas.microsoft.com/office/powerpoint/2010/main" val="2697052928"/>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3989"/>
            <a:ext cx="9017000" cy="796289"/>
          </a:xfrm>
        </p:spPr>
        <p:txBody>
          <a:bodyPr>
            <a:normAutofit/>
          </a:bodyPr>
          <a:lstStyle/>
          <a:p>
            <a:pPr lvl="0"/>
            <a:endParaRPr lang="en-US" sz="3200" b="1" dirty="0">
              <a:solidFill>
                <a:srgbClr val="0000FF"/>
              </a:solidFill>
            </a:endParaRPr>
          </a:p>
        </p:txBody>
      </p:sp>
      <p:sp>
        <p:nvSpPr>
          <p:cNvPr id="3" name="Content Placeholder 2"/>
          <p:cNvSpPr>
            <a:spLocks noGrp="1"/>
          </p:cNvSpPr>
          <p:nvPr>
            <p:ph idx="1"/>
          </p:nvPr>
        </p:nvSpPr>
        <p:spPr>
          <a:xfrm>
            <a:off x="203200" y="927100"/>
            <a:ext cx="8369299" cy="4533900"/>
          </a:xfrm>
          <a:ln>
            <a:noFill/>
          </a:ln>
        </p:spPr>
        <p:txBody>
          <a:bodyPr>
            <a:normAutofit fontScale="32500" lnSpcReduction="20000"/>
          </a:bodyPr>
          <a:lstStyle/>
          <a:p>
            <a:pPr marL="1371600" lvl="0" indent="-1371600">
              <a:lnSpc>
                <a:spcPct val="120000"/>
              </a:lnSpc>
              <a:spcBef>
                <a:spcPts val="0"/>
              </a:spcBef>
              <a:buAutoNum type="arabicParenR"/>
            </a:pPr>
            <a:endParaRPr lang="en-US" sz="11200" dirty="0" smtClean="0">
              <a:solidFill>
                <a:schemeClr val="tx1"/>
              </a:solidFill>
              <a:latin typeface="Times New Roman"/>
              <a:cs typeface="Times New Roman"/>
            </a:endParaRPr>
          </a:p>
          <a:p>
            <a:pPr marL="0" lvl="0" indent="0">
              <a:lnSpc>
                <a:spcPct val="120000"/>
              </a:lnSpc>
              <a:spcBef>
                <a:spcPts val="0"/>
              </a:spcBef>
              <a:buNone/>
            </a:pPr>
            <a:r>
              <a:rPr lang="en-US" sz="4400" dirty="0">
                <a:solidFill>
                  <a:srgbClr val="FF0000"/>
                </a:solidFill>
              </a:rPr>
              <a:t/>
            </a:r>
            <a:br>
              <a:rPr lang="en-US" sz="4400" dirty="0">
                <a:solidFill>
                  <a:srgbClr val="FF0000"/>
                </a:solidFill>
              </a:rPr>
            </a:br>
            <a:endParaRPr lang="en-US" sz="112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106</a:t>
            </a:fld>
            <a:endParaRPr lang="en-US"/>
          </a:p>
        </p:txBody>
      </p:sp>
      <p:cxnSp>
        <p:nvCxnSpPr>
          <p:cNvPr id="5" name="AutoShape 5"/>
          <p:cNvCxnSpPr>
            <a:cxnSpLocks noChangeShapeType="1"/>
          </p:cNvCxnSpPr>
          <p:nvPr/>
        </p:nvCxnSpPr>
        <p:spPr bwMode="auto">
          <a:xfrm>
            <a:off x="203200" y="829312"/>
            <a:ext cx="8229600" cy="0"/>
          </a:xfrm>
          <a:prstGeom prst="straightConnector1">
            <a:avLst/>
          </a:prstGeom>
          <a:noFill/>
          <a:ln w="15875">
            <a:solidFill>
              <a:srgbClr val="0000FF"/>
            </a:solidFill>
            <a:round/>
            <a:headEnd/>
            <a:tailEnd/>
          </a:ln>
          <a:extLst>
            <a:ext uri="{909E8E84-426E-40dd-AFC4-6F175D3DCCD1}">
              <a14:hiddenFill xmlns:a14="http://schemas.microsoft.com/office/drawing/2010/main">
                <a:noFill/>
              </a14:hiddenFill>
            </a:ext>
          </a:extLst>
        </p:spPr>
      </p:cxnSp>
      <p:pic>
        <p:nvPicPr>
          <p:cNvPr id="7" name="Google Shape;111;p1" descr="NICA-Logo_4c"/>
          <p:cNvPicPr preferRelativeResize="0"/>
          <p:nvPr/>
        </p:nvPicPr>
        <p:blipFill rotWithShape="1">
          <a:blip r:embed="rId2">
            <a:alphaModFix/>
          </a:blip>
          <a:srcRect/>
          <a:stretch/>
        </p:blipFill>
        <p:spPr>
          <a:xfrm>
            <a:off x="7570171" y="188646"/>
            <a:ext cx="1444341" cy="711450"/>
          </a:xfrm>
          <a:prstGeom prst="rect">
            <a:avLst/>
          </a:prstGeom>
          <a:solidFill>
            <a:schemeClr val="lt1"/>
          </a:solidFill>
          <a:ln>
            <a:noFill/>
          </a:ln>
        </p:spPr>
      </p:pic>
      <p:pic>
        <p:nvPicPr>
          <p:cNvPr id="4" name="Picture 3"/>
          <p:cNvPicPr>
            <a:picLocks noChangeAspect="1"/>
          </p:cNvPicPr>
          <p:nvPr/>
        </p:nvPicPr>
        <p:blipFill>
          <a:blip r:embed="rId3"/>
          <a:stretch>
            <a:fillRect/>
          </a:stretch>
        </p:blipFill>
        <p:spPr>
          <a:xfrm>
            <a:off x="0" y="0"/>
            <a:ext cx="9144000" cy="6022942"/>
          </a:xfrm>
          <a:prstGeom prst="rect">
            <a:avLst/>
          </a:prstGeom>
        </p:spPr>
      </p:pic>
    </p:spTree>
    <p:extLst>
      <p:ext uri="{BB962C8B-B14F-4D97-AF65-F5344CB8AC3E}">
        <p14:creationId xmlns:p14="http://schemas.microsoft.com/office/powerpoint/2010/main" val="3880364169"/>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rcRect t="12934" b="12934"/>
          <a:stretch>
            <a:fillRect/>
          </a:stretch>
        </p:blipFill>
        <p:spPr>
          <a:xfrm>
            <a:off x="327254" y="436584"/>
            <a:ext cx="8042276" cy="4343400"/>
          </a:xfrm>
        </p:spPr>
      </p:pic>
      <p:sp>
        <p:nvSpPr>
          <p:cNvPr id="4" name="Slide Number Placeholder 3"/>
          <p:cNvSpPr>
            <a:spLocks noGrp="1"/>
          </p:cNvSpPr>
          <p:nvPr>
            <p:ph type="sldNum" sz="quarter" idx="12"/>
          </p:nvPr>
        </p:nvSpPr>
        <p:spPr/>
        <p:txBody>
          <a:bodyPr/>
          <a:lstStyle/>
          <a:p>
            <a:fld id="{0437E881-045B-2548-B32C-6541F40C73F0}" type="slidenum">
              <a:rPr lang="en-US" smtClean="0"/>
              <a:t>107</a:t>
            </a:fld>
            <a:endParaRPr lang="en-US"/>
          </a:p>
        </p:txBody>
      </p:sp>
      <p:sp>
        <p:nvSpPr>
          <p:cNvPr id="6" name="Rectangle 5"/>
          <p:cNvSpPr/>
          <p:nvPr/>
        </p:nvSpPr>
        <p:spPr>
          <a:xfrm>
            <a:off x="1906503" y="5907842"/>
            <a:ext cx="7231066" cy="830997"/>
          </a:xfrm>
          <a:prstGeom prst="rect">
            <a:avLst/>
          </a:prstGeom>
        </p:spPr>
        <p:txBody>
          <a:bodyPr wrap="none">
            <a:spAutoFit/>
          </a:bodyPr>
          <a:lstStyle/>
          <a:p>
            <a:r>
              <a:rPr lang="en-US" sz="2400" b="1" dirty="0"/>
              <a:t>PWG1 meeting Thursday the </a:t>
            </a:r>
            <a:r>
              <a:rPr lang="en-US" sz="2400" b="1" dirty="0" smtClean="0"/>
              <a:t>24th </a:t>
            </a:r>
            <a:r>
              <a:rPr lang="en-US" sz="2400" b="1" dirty="0"/>
              <a:t>of </a:t>
            </a:r>
            <a:r>
              <a:rPr lang="en-US" sz="2400" b="1" dirty="0" smtClean="0"/>
              <a:t>March 2022 </a:t>
            </a:r>
            <a:endParaRPr lang="en-US" sz="2400" b="1" dirty="0"/>
          </a:p>
          <a:p>
            <a:r>
              <a:rPr lang="en-US" sz="2400" dirty="0" smtClean="0"/>
              <a:t>https</a:t>
            </a:r>
            <a:r>
              <a:rPr lang="en-US" sz="2400" dirty="0"/>
              <a:t>://</a:t>
            </a:r>
            <a:r>
              <a:rPr lang="en-US" sz="2400" dirty="0" err="1"/>
              <a:t>indico.jinr.ru</a:t>
            </a:r>
            <a:r>
              <a:rPr lang="en-US" sz="2400" dirty="0"/>
              <a:t>/event/2781/</a:t>
            </a:r>
          </a:p>
        </p:txBody>
      </p:sp>
      <p:pic>
        <p:nvPicPr>
          <p:cNvPr id="7" name="Picture 6"/>
          <p:cNvPicPr>
            <a:picLocks noChangeAspect="1"/>
          </p:cNvPicPr>
          <p:nvPr/>
        </p:nvPicPr>
        <p:blipFill>
          <a:blip r:embed="rId3"/>
          <a:stretch>
            <a:fillRect/>
          </a:stretch>
        </p:blipFill>
        <p:spPr>
          <a:xfrm>
            <a:off x="-90711" y="-252651"/>
            <a:ext cx="9144000" cy="6220997"/>
          </a:xfrm>
          <a:prstGeom prst="rect">
            <a:avLst/>
          </a:prstGeom>
        </p:spPr>
      </p:pic>
    </p:spTree>
    <p:extLst>
      <p:ext uri="{BB962C8B-B14F-4D97-AF65-F5344CB8AC3E}">
        <p14:creationId xmlns:p14="http://schemas.microsoft.com/office/powerpoint/2010/main" val="109230537"/>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p:cNvPicPr>
            <a:picLocks noGrp="1" noChangeAspect="1"/>
          </p:cNvPicPr>
          <p:nvPr>
            <p:ph idx="1"/>
          </p:nvPr>
        </p:nvPicPr>
        <p:blipFill rotWithShape="1">
          <a:blip r:embed="rId2"/>
          <a:srcRect t="13370" b="-10931"/>
          <a:stretch/>
        </p:blipFill>
        <p:spPr>
          <a:xfrm>
            <a:off x="510399" y="485817"/>
            <a:ext cx="8042276" cy="5785200"/>
          </a:xfrm>
        </p:spPr>
      </p:pic>
      <p:sp>
        <p:nvSpPr>
          <p:cNvPr id="4" name="Slide Number Placeholder 3"/>
          <p:cNvSpPr>
            <a:spLocks noGrp="1"/>
          </p:cNvSpPr>
          <p:nvPr>
            <p:ph type="sldNum" sz="quarter" idx="12"/>
          </p:nvPr>
        </p:nvSpPr>
        <p:spPr/>
        <p:txBody>
          <a:bodyPr/>
          <a:lstStyle/>
          <a:p>
            <a:fld id="{0437E881-045B-2548-B32C-6541F40C73F0}" type="slidenum">
              <a:rPr lang="en-US" smtClean="0"/>
              <a:t>108</a:t>
            </a:fld>
            <a:endParaRPr lang="en-US"/>
          </a:p>
        </p:txBody>
      </p:sp>
      <p:pic>
        <p:nvPicPr>
          <p:cNvPr id="8" name="Picture 7"/>
          <p:cNvPicPr>
            <a:picLocks noChangeAspect="1"/>
          </p:cNvPicPr>
          <p:nvPr/>
        </p:nvPicPr>
        <p:blipFill>
          <a:blip r:embed="rId3"/>
          <a:stretch>
            <a:fillRect/>
          </a:stretch>
        </p:blipFill>
        <p:spPr>
          <a:xfrm>
            <a:off x="-90711" y="-252651"/>
            <a:ext cx="1933166" cy="1315204"/>
          </a:xfrm>
          <a:prstGeom prst="rect">
            <a:avLst/>
          </a:prstGeom>
        </p:spPr>
      </p:pic>
    </p:spTree>
    <p:extLst>
      <p:ext uri="{BB962C8B-B14F-4D97-AF65-F5344CB8AC3E}">
        <p14:creationId xmlns:p14="http://schemas.microsoft.com/office/powerpoint/2010/main" val="3416304652"/>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5" name="Content Placeholder 4"/>
          <p:cNvPicPr>
            <a:picLocks noGrp="1" noChangeAspect="1"/>
          </p:cNvPicPr>
          <p:nvPr>
            <p:ph idx="1"/>
          </p:nvPr>
        </p:nvPicPr>
        <p:blipFill>
          <a:blip r:embed="rId2"/>
          <a:srcRect t="12235" b="12235"/>
          <a:stretch>
            <a:fillRect/>
          </a:stretch>
        </p:blipFill>
        <p:spPr>
          <a:xfrm>
            <a:off x="0" y="1483578"/>
            <a:ext cx="9081575" cy="4904695"/>
          </a:xfrm>
        </p:spPr>
      </p:pic>
      <p:sp>
        <p:nvSpPr>
          <p:cNvPr id="4" name="Slide Number Placeholder 3"/>
          <p:cNvSpPr>
            <a:spLocks noGrp="1"/>
          </p:cNvSpPr>
          <p:nvPr>
            <p:ph type="sldNum" sz="quarter" idx="12"/>
          </p:nvPr>
        </p:nvSpPr>
        <p:spPr/>
        <p:txBody>
          <a:bodyPr/>
          <a:lstStyle/>
          <a:p>
            <a:fld id="{0437E881-045B-2548-B32C-6541F40C73F0}" type="slidenum">
              <a:rPr lang="en-US" smtClean="0"/>
              <a:t>109</a:t>
            </a:fld>
            <a:endParaRPr lang="en-US"/>
          </a:p>
        </p:txBody>
      </p:sp>
      <p:pic>
        <p:nvPicPr>
          <p:cNvPr id="6" name="Picture 5"/>
          <p:cNvPicPr>
            <a:picLocks noChangeAspect="1"/>
          </p:cNvPicPr>
          <p:nvPr/>
        </p:nvPicPr>
        <p:blipFill>
          <a:blip r:embed="rId3"/>
          <a:stretch>
            <a:fillRect/>
          </a:stretch>
        </p:blipFill>
        <p:spPr>
          <a:xfrm>
            <a:off x="0" y="0"/>
            <a:ext cx="2047478" cy="1392974"/>
          </a:xfrm>
          <a:prstGeom prst="rect">
            <a:avLst/>
          </a:prstGeom>
        </p:spPr>
      </p:pic>
      <p:cxnSp>
        <p:nvCxnSpPr>
          <p:cNvPr id="7" name="Straight Arrow Connector 6"/>
          <p:cNvCxnSpPr/>
          <p:nvPr/>
        </p:nvCxnSpPr>
        <p:spPr>
          <a:xfrm flipH="1">
            <a:off x="3039632" y="4716697"/>
            <a:ext cx="2843629" cy="74594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3459979" y="4807403"/>
            <a:ext cx="2371448" cy="7645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99888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0" y="621771"/>
            <a:ext cx="8229600" cy="1143000"/>
          </a:xfrm>
        </p:spPr>
        <p:txBody>
          <a:bodyPr>
            <a:normAutofit/>
          </a:bodyPr>
          <a:lstStyle/>
          <a:p>
            <a:r>
              <a:rPr lang="en-US" sz="800" dirty="0" smtClean="0"/>
              <a:t>.</a:t>
            </a:r>
            <a:endParaRPr lang="en-US" sz="800" dirty="0"/>
          </a:p>
        </p:txBody>
      </p:sp>
      <p:sp>
        <p:nvSpPr>
          <p:cNvPr id="4" name="Slide Number Placeholder 3"/>
          <p:cNvSpPr>
            <a:spLocks noGrp="1"/>
          </p:cNvSpPr>
          <p:nvPr>
            <p:ph type="sldNum" sz="quarter" idx="12"/>
          </p:nvPr>
        </p:nvSpPr>
        <p:spPr/>
        <p:txBody>
          <a:bodyPr/>
          <a:lstStyle/>
          <a:p>
            <a:fld id="{0437E881-045B-2548-B32C-6541F40C73F0}" type="slidenum">
              <a:rPr lang="en-US" smtClean="0"/>
              <a:t>11</a:t>
            </a:fld>
            <a:endParaRPr lang="en-US"/>
          </a:p>
        </p:txBody>
      </p:sp>
      <p:pic>
        <p:nvPicPr>
          <p:cNvPr id="6" name="Picture 5"/>
          <p:cNvPicPr>
            <a:picLocks noChangeAspect="1"/>
          </p:cNvPicPr>
          <p:nvPr/>
        </p:nvPicPr>
        <p:blipFill>
          <a:blip r:embed="rId2"/>
          <a:stretch>
            <a:fillRect/>
          </a:stretch>
        </p:blipFill>
        <p:spPr>
          <a:xfrm>
            <a:off x="0" y="1185333"/>
            <a:ext cx="4837891" cy="3503490"/>
          </a:xfrm>
          <a:prstGeom prst="rect">
            <a:avLst/>
          </a:prstGeom>
        </p:spPr>
      </p:pic>
      <p:sp>
        <p:nvSpPr>
          <p:cNvPr id="8" name="Rectangle 7"/>
          <p:cNvSpPr/>
          <p:nvPr/>
        </p:nvSpPr>
        <p:spPr>
          <a:xfrm>
            <a:off x="1058332" y="5792057"/>
            <a:ext cx="7586135" cy="1138773"/>
          </a:xfrm>
          <a:prstGeom prst="rect">
            <a:avLst/>
          </a:prstGeom>
        </p:spPr>
        <p:txBody>
          <a:bodyPr wrap="square">
            <a:spAutoFit/>
          </a:bodyPr>
          <a:lstStyle/>
          <a:p>
            <a:pPr marL="285750" indent="-285750">
              <a:buFont typeface="Wingdings" charset="2"/>
              <a:buChar char="Ø"/>
            </a:pPr>
            <a:r>
              <a:rPr lang="en-US" sz="2000" b="1" dirty="0" smtClean="0">
                <a:solidFill>
                  <a:srgbClr val="FF0000"/>
                </a:solidFill>
              </a:rPr>
              <a:t>The </a:t>
            </a:r>
            <a:r>
              <a:rPr lang="en-US" sz="2000" b="1" dirty="0">
                <a:solidFill>
                  <a:srgbClr val="FF0000"/>
                </a:solidFill>
              </a:rPr>
              <a:t>CEP can be located for collision energies </a:t>
            </a:r>
            <a:r>
              <a:rPr lang="en-US" sz="2000" b="1" dirty="0" smtClean="0">
                <a:solidFill>
                  <a:srgbClr val="FF0000"/>
                </a:solidFill>
              </a:rPr>
              <a:t> </a:t>
            </a:r>
          </a:p>
          <a:p>
            <a:r>
              <a:rPr lang="en-US" sz="2000" b="1" dirty="0">
                <a:solidFill>
                  <a:srgbClr val="FF0000"/>
                </a:solidFill>
              </a:rPr>
              <a:t> </a:t>
            </a:r>
            <a:r>
              <a:rPr lang="en-US" sz="2000" b="1" dirty="0" smtClean="0">
                <a:solidFill>
                  <a:srgbClr val="FF0000"/>
                </a:solidFill>
              </a:rPr>
              <a:t>                                                           of ~ 2 </a:t>
            </a:r>
            <a:r>
              <a:rPr lang="en-US" sz="2000" b="1" dirty="0" err="1">
                <a:solidFill>
                  <a:srgbClr val="FF0000"/>
                </a:solidFill>
              </a:rPr>
              <a:t>GeV</a:t>
            </a:r>
            <a:r>
              <a:rPr lang="en-US" sz="2000" b="1" dirty="0">
                <a:solidFill>
                  <a:srgbClr val="FF0000"/>
                </a:solidFill>
              </a:rPr>
              <a:t> per </a:t>
            </a:r>
            <a:r>
              <a:rPr lang="en-US" sz="2000" b="1" dirty="0" smtClean="0">
                <a:solidFill>
                  <a:srgbClr val="FF0000"/>
                </a:solidFill>
              </a:rPr>
              <a:t>nucleon</a:t>
            </a:r>
          </a:p>
          <a:p>
            <a:pPr marL="285750" indent="-285750">
              <a:buFont typeface="Wingdings" charset="2"/>
              <a:buChar char="Ø"/>
            </a:pPr>
            <a:endParaRPr lang="en-US" b="1" dirty="0">
              <a:solidFill>
                <a:srgbClr val="FF0000"/>
              </a:solidFill>
            </a:endParaRPr>
          </a:p>
          <a:p>
            <a:pPr marL="285750" indent="-285750">
              <a:buFont typeface="Wingdings" charset="2"/>
              <a:buChar char="Ø"/>
            </a:pPr>
            <a:endParaRPr lang="en-US" b="1" dirty="0">
              <a:solidFill>
                <a:srgbClr val="FF0000"/>
              </a:solidFill>
            </a:endParaRPr>
          </a:p>
        </p:txBody>
      </p:sp>
      <p:sp>
        <p:nvSpPr>
          <p:cNvPr id="9" name="Rectangle 8"/>
          <p:cNvSpPr/>
          <p:nvPr/>
        </p:nvSpPr>
        <p:spPr>
          <a:xfrm>
            <a:off x="1978842" y="5180112"/>
            <a:ext cx="4339650" cy="307777"/>
          </a:xfrm>
          <a:prstGeom prst="rect">
            <a:avLst/>
          </a:prstGeom>
        </p:spPr>
        <p:txBody>
          <a:bodyPr wrap="none">
            <a:spAutoFit/>
          </a:bodyPr>
          <a:lstStyle/>
          <a:p>
            <a:r>
              <a:rPr lang="en-US" dirty="0">
                <a:hlinkClick r:id="rId3"/>
              </a:rPr>
              <a:t>https://events.sinp.msu.ru/event/8/contributions/604/</a:t>
            </a:r>
            <a:endParaRPr lang="en-US" dirty="0"/>
          </a:p>
        </p:txBody>
      </p:sp>
      <p:pic>
        <p:nvPicPr>
          <p:cNvPr id="10" name="Picture 9"/>
          <p:cNvPicPr>
            <a:picLocks noChangeAspect="1"/>
          </p:cNvPicPr>
          <p:nvPr/>
        </p:nvPicPr>
        <p:blipFill>
          <a:blip r:embed="rId4"/>
          <a:stretch>
            <a:fillRect/>
          </a:stretch>
        </p:blipFill>
        <p:spPr>
          <a:xfrm>
            <a:off x="4783667" y="1981202"/>
            <a:ext cx="4207344" cy="3186694"/>
          </a:xfrm>
          <a:prstGeom prst="rect">
            <a:avLst/>
          </a:prstGeom>
        </p:spPr>
      </p:pic>
      <p:sp>
        <p:nvSpPr>
          <p:cNvPr id="3" name="Rectangle 2"/>
          <p:cNvSpPr/>
          <p:nvPr/>
        </p:nvSpPr>
        <p:spPr>
          <a:xfrm>
            <a:off x="882260" y="345645"/>
            <a:ext cx="5600687" cy="400110"/>
          </a:xfrm>
          <a:prstGeom prst="rect">
            <a:avLst/>
          </a:prstGeom>
        </p:spPr>
        <p:txBody>
          <a:bodyPr wrap="none">
            <a:spAutoFit/>
          </a:bodyPr>
          <a:lstStyle/>
          <a:p>
            <a:r>
              <a:rPr lang="en-US" sz="2000" b="1" dirty="0">
                <a:solidFill>
                  <a:srgbClr val="0000FF"/>
                </a:solidFill>
              </a:rPr>
              <a:t>From the talk by </a:t>
            </a:r>
            <a:r>
              <a:rPr lang="en-US" sz="2000" b="1" dirty="0" err="1">
                <a:solidFill>
                  <a:srgbClr val="0000FF"/>
                </a:solidFill>
              </a:rPr>
              <a:t>A.Ayala</a:t>
            </a:r>
            <a:r>
              <a:rPr lang="en-US" sz="2000" b="1" dirty="0">
                <a:solidFill>
                  <a:srgbClr val="0000FF"/>
                </a:solidFill>
              </a:rPr>
              <a:t> at  NUCLEUS-2022:</a:t>
            </a:r>
          </a:p>
        </p:txBody>
      </p:sp>
      <p:cxnSp>
        <p:nvCxnSpPr>
          <p:cNvPr id="11"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12" name="Google Shape;111;p1" descr="NICA-Logo_4c"/>
          <p:cNvPicPr preferRelativeResize="0"/>
          <p:nvPr/>
        </p:nvPicPr>
        <p:blipFill rotWithShape="1">
          <a:blip r:embed="rId5">
            <a:alphaModFix/>
          </a:blip>
          <a:srcRect/>
          <a:stretch/>
        </p:blipFill>
        <p:spPr>
          <a:xfrm>
            <a:off x="7699659" y="0"/>
            <a:ext cx="1444341" cy="711450"/>
          </a:xfrm>
          <a:prstGeom prst="rect">
            <a:avLst/>
          </a:prstGeom>
          <a:solidFill>
            <a:schemeClr val="lt1"/>
          </a:solidFill>
          <a:ln>
            <a:noFill/>
          </a:ln>
        </p:spPr>
      </p:pic>
      <p:sp>
        <p:nvSpPr>
          <p:cNvPr id="7" name="Rectangle 6"/>
          <p:cNvSpPr/>
          <p:nvPr/>
        </p:nvSpPr>
        <p:spPr>
          <a:xfrm rot="19958382">
            <a:off x="-74400" y="255929"/>
            <a:ext cx="1256073" cy="584776"/>
          </a:xfrm>
          <a:prstGeom prst="rect">
            <a:avLst/>
          </a:prstGeom>
        </p:spPr>
        <p:txBody>
          <a:bodyPr wrap="none">
            <a:spAutoFit/>
          </a:bodyPr>
          <a:lstStyle/>
          <a:p>
            <a:r>
              <a:rPr lang="en-US" sz="3200" b="1" dirty="0">
                <a:solidFill>
                  <a:srgbClr val="FF0000"/>
                </a:solidFill>
              </a:rPr>
              <a:t>NEW</a:t>
            </a:r>
            <a:r>
              <a:rPr lang="en-US" sz="3200" dirty="0">
                <a:solidFill>
                  <a:srgbClr val="FF0000"/>
                </a:solidFill>
              </a:rPr>
              <a:t>!</a:t>
            </a:r>
            <a:endParaRPr lang="en-US" sz="3200" dirty="0"/>
          </a:p>
        </p:txBody>
      </p:sp>
    </p:spTree>
    <p:extLst>
      <p:ext uri="{BB962C8B-B14F-4D97-AF65-F5344CB8AC3E}">
        <p14:creationId xmlns:p14="http://schemas.microsoft.com/office/powerpoint/2010/main" val="1504673973"/>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8" name="Content Placeholder 7"/>
          <p:cNvPicPr>
            <a:picLocks noGrp="1" noChangeAspect="1"/>
          </p:cNvPicPr>
          <p:nvPr>
            <p:ph idx="1"/>
          </p:nvPr>
        </p:nvPicPr>
        <p:blipFill>
          <a:blip r:embed="rId2"/>
          <a:srcRect t="12862" b="12862"/>
          <a:stretch>
            <a:fillRect/>
          </a:stretch>
        </p:blipFill>
        <p:spPr/>
      </p:pic>
      <p:sp>
        <p:nvSpPr>
          <p:cNvPr id="4" name="Slide Number Placeholder 3"/>
          <p:cNvSpPr>
            <a:spLocks noGrp="1"/>
          </p:cNvSpPr>
          <p:nvPr>
            <p:ph type="sldNum" sz="quarter" idx="12"/>
          </p:nvPr>
        </p:nvSpPr>
        <p:spPr/>
        <p:txBody>
          <a:bodyPr/>
          <a:lstStyle/>
          <a:p>
            <a:fld id="{0437E881-045B-2548-B32C-6541F40C73F0}" type="slidenum">
              <a:rPr lang="en-US" smtClean="0"/>
              <a:t>110</a:t>
            </a:fld>
            <a:endParaRPr lang="en-US"/>
          </a:p>
        </p:txBody>
      </p:sp>
      <p:pic>
        <p:nvPicPr>
          <p:cNvPr id="6" name="Picture 5"/>
          <p:cNvPicPr>
            <a:picLocks noChangeAspect="1"/>
          </p:cNvPicPr>
          <p:nvPr/>
        </p:nvPicPr>
        <p:blipFill>
          <a:blip r:embed="rId3"/>
          <a:stretch>
            <a:fillRect/>
          </a:stretch>
        </p:blipFill>
        <p:spPr>
          <a:xfrm>
            <a:off x="0" y="0"/>
            <a:ext cx="2047478" cy="1392974"/>
          </a:xfrm>
          <a:prstGeom prst="rect">
            <a:avLst/>
          </a:prstGeom>
        </p:spPr>
      </p:pic>
    </p:spTree>
    <p:extLst>
      <p:ext uri="{BB962C8B-B14F-4D97-AF65-F5344CB8AC3E}">
        <p14:creationId xmlns:p14="http://schemas.microsoft.com/office/powerpoint/2010/main" val="2917543823"/>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
            </a:r>
            <a:endParaRPr lang="en-US" dirty="0"/>
          </a:p>
        </p:txBody>
      </p:sp>
      <p:pic>
        <p:nvPicPr>
          <p:cNvPr id="7" name="Content Placeholder 6"/>
          <p:cNvPicPr>
            <a:picLocks noGrp="1" noChangeAspect="1"/>
          </p:cNvPicPr>
          <p:nvPr>
            <p:ph idx="1"/>
          </p:nvPr>
        </p:nvPicPr>
        <p:blipFill rotWithShape="1">
          <a:blip r:embed="rId2"/>
          <a:srcRect t="-4523" b="7547"/>
          <a:stretch/>
        </p:blipFill>
        <p:spPr>
          <a:xfrm>
            <a:off x="290100" y="338400"/>
            <a:ext cx="8042276" cy="5785200"/>
          </a:xfrm>
        </p:spPr>
      </p:pic>
      <p:sp>
        <p:nvSpPr>
          <p:cNvPr id="4" name="Slide Number Placeholder 3"/>
          <p:cNvSpPr>
            <a:spLocks noGrp="1"/>
          </p:cNvSpPr>
          <p:nvPr>
            <p:ph type="sldNum" sz="quarter" idx="12"/>
          </p:nvPr>
        </p:nvSpPr>
        <p:spPr/>
        <p:txBody>
          <a:bodyPr/>
          <a:lstStyle/>
          <a:p>
            <a:fld id="{0437E881-045B-2548-B32C-6541F40C73F0}" type="slidenum">
              <a:rPr lang="en-US" smtClean="0"/>
              <a:t>111</a:t>
            </a:fld>
            <a:endParaRPr lang="en-US"/>
          </a:p>
        </p:txBody>
      </p:sp>
      <p:pic>
        <p:nvPicPr>
          <p:cNvPr id="6" name="Picture 5"/>
          <p:cNvPicPr>
            <a:picLocks noChangeAspect="1"/>
          </p:cNvPicPr>
          <p:nvPr/>
        </p:nvPicPr>
        <p:blipFill>
          <a:blip r:embed="rId3"/>
          <a:stretch>
            <a:fillRect/>
          </a:stretch>
        </p:blipFill>
        <p:spPr>
          <a:xfrm>
            <a:off x="0" y="0"/>
            <a:ext cx="2047478" cy="1392974"/>
          </a:xfrm>
          <a:prstGeom prst="rect">
            <a:avLst/>
          </a:prstGeom>
        </p:spPr>
      </p:pic>
      <p:sp>
        <p:nvSpPr>
          <p:cNvPr id="8" name="Rectangle 7"/>
          <p:cNvSpPr/>
          <p:nvPr/>
        </p:nvSpPr>
        <p:spPr>
          <a:xfrm rot="20331792">
            <a:off x="3498855" y="4703741"/>
            <a:ext cx="4678100" cy="461665"/>
          </a:xfrm>
          <a:prstGeom prst="rect">
            <a:avLst/>
          </a:prstGeom>
        </p:spPr>
        <p:txBody>
          <a:bodyPr wrap="square">
            <a:spAutoFit/>
          </a:bodyPr>
          <a:lstStyle/>
          <a:p>
            <a:r>
              <a:rPr lang="en-US" sz="2400" b="1" dirty="0" smtClean="0">
                <a:solidFill>
                  <a:srgbClr val="FF0000"/>
                </a:solidFill>
              </a:rPr>
              <a:t>WORK IN PROGRESS</a:t>
            </a:r>
            <a:endParaRPr lang="en-US" sz="2400" dirty="0">
              <a:solidFill>
                <a:srgbClr val="FF0000"/>
              </a:solidFill>
            </a:endParaRPr>
          </a:p>
        </p:txBody>
      </p:sp>
    </p:spTree>
    <p:extLst>
      <p:ext uri="{BB962C8B-B14F-4D97-AF65-F5344CB8AC3E}">
        <p14:creationId xmlns:p14="http://schemas.microsoft.com/office/powerpoint/2010/main" val="1767685682"/>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215372"/>
            <a:ext cx="8229600" cy="1143000"/>
          </a:xfrm>
        </p:spPr>
        <p:txBody>
          <a:bodyPr/>
          <a:lstStyle/>
          <a:p>
            <a:endParaRPr lang="en-US"/>
          </a:p>
        </p:txBody>
      </p:sp>
      <p:sp>
        <p:nvSpPr>
          <p:cNvPr id="4" name="Slide Number Placeholder 3"/>
          <p:cNvSpPr>
            <a:spLocks noGrp="1"/>
          </p:cNvSpPr>
          <p:nvPr>
            <p:ph type="sldNum" sz="quarter" idx="12"/>
          </p:nvPr>
        </p:nvSpPr>
        <p:spPr/>
        <p:txBody>
          <a:bodyPr/>
          <a:lstStyle/>
          <a:p>
            <a:fld id="{0437E881-045B-2548-B32C-6541F40C73F0}" type="slidenum">
              <a:rPr lang="en-US" smtClean="0"/>
              <a:t>112</a:t>
            </a:fld>
            <a:endParaRPr lang="en-US"/>
          </a:p>
        </p:txBody>
      </p:sp>
      <p:sp>
        <p:nvSpPr>
          <p:cNvPr id="3" name="Content Placeholder 2"/>
          <p:cNvSpPr>
            <a:spLocks noGrp="1"/>
          </p:cNvSpPr>
          <p:nvPr>
            <p:ph idx="1"/>
          </p:nvPr>
        </p:nvSpPr>
        <p:spPr/>
        <p:txBody>
          <a:bodyPr>
            <a:normAutofit fontScale="62500" lnSpcReduction="20000"/>
          </a:bodyPr>
          <a:lstStyle/>
          <a:p>
            <a:r>
              <a:rPr lang="en-US" dirty="0"/>
              <a:t>I show that </a:t>
            </a:r>
            <a:r>
              <a:rPr lang="en-US" dirty="0">
                <a:solidFill>
                  <a:srgbClr val="FF0000"/>
                </a:solidFill>
              </a:rPr>
              <a:t>in a strongly interacting plasma, the fluctuations responsible for deviations from those of a description based on a simple Hadron Resonance Gas Model </a:t>
            </a:r>
            <a:r>
              <a:rPr lang="en-US" dirty="0"/>
              <a:t>naturally arise from the proper inclusion of the </a:t>
            </a:r>
            <a:r>
              <a:rPr lang="en-US" dirty="0">
                <a:solidFill>
                  <a:srgbClr val="FF0000"/>
                </a:solidFill>
              </a:rPr>
              <a:t>plasma screening properties</a:t>
            </a:r>
            <a:r>
              <a:rPr lang="en-US" dirty="0"/>
              <a:t>. These are encoded in the contribution of the so called "ring diagrams" and thus in the introduction of a key feature of plasmas near phase transitions, namely, long-range correlations. </a:t>
            </a:r>
            <a:r>
              <a:rPr lang="en-US" dirty="0">
                <a:solidFill>
                  <a:srgbClr val="FF0000"/>
                </a:solidFill>
              </a:rPr>
              <a:t>I illustrate this property using the Linear Sigma Model</a:t>
            </a:r>
            <a:r>
              <a:rPr lang="en-US" dirty="0"/>
              <a:t> with quarks which in the high temperature and chiral symmetry approximations renders analytical results. After fixing the model parameters using input from LQCD for the crossover transition at vanishing baryon chemical potential, I study the location of the Critical End Point (CEP) in the effective QCD phase diagram. I use the model to study baryon number fluctuations and show that in heavy-ion collisions, the CEP can be located for collision energies of order of 2 </a:t>
            </a:r>
            <a:r>
              <a:rPr lang="en-US" dirty="0" err="1"/>
              <a:t>GeV</a:t>
            </a:r>
            <a:r>
              <a:rPr lang="en-US" dirty="0"/>
              <a:t> per nucleon, namely, in the lowest NICA or within the HADES energy domain.</a:t>
            </a:r>
          </a:p>
        </p:txBody>
      </p:sp>
    </p:spTree>
    <p:extLst>
      <p:ext uri="{BB962C8B-B14F-4D97-AF65-F5344CB8AC3E}">
        <p14:creationId xmlns:p14="http://schemas.microsoft.com/office/powerpoint/2010/main" val="326534832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lvl="0" algn="l"/>
            <a:r>
              <a:rPr lang="en-US" sz="3200" b="1" dirty="0" smtClean="0">
                <a:solidFill>
                  <a:srgbClr val="0000FF"/>
                </a:solidFill>
              </a:rPr>
              <a:t>A closer look at STAR data:</a:t>
            </a:r>
            <a:br>
              <a:rPr lang="en-US" sz="3200" b="1" dirty="0" smtClean="0">
                <a:solidFill>
                  <a:srgbClr val="0000FF"/>
                </a:solidFill>
              </a:rPr>
            </a:br>
            <a:r>
              <a:rPr lang="en-US" sz="3200" b="1" dirty="0" smtClean="0">
                <a:solidFill>
                  <a:srgbClr val="0000FF"/>
                </a:solidFill>
              </a:rPr>
              <a:t>                                             role of fluctuations</a:t>
            </a:r>
            <a:endParaRPr lang="en-US" sz="3200" b="1" dirty="0">
              <a:solidFill>
                <a:srgbClr val="0000FF"/>
              </a:solidFill>
            </a:endParaRPr>
          </a:p>
        </p:txBody>
      </p:sp>
      <p:sp>
        <p:nvSpPr>
          <p:cNvPr id="3" name="Content Placeholder 2"/>
          <p:cNvSpPr>
            <a:spLocks noGrp="1"/>
          </p:cNvSpPr>
          <p:nvPr>
            <p:ph idx="1"/>
          </p:nvPr>
        </p:nvSpPr>
        <p:spPr>
          <a:xfrm>
            <a:off x="203200" y="927100"/>
            <a:ext cx="8940800" cy="4533900"/>
          </a:xfrm>
          <a:ln>
            <a:noFill/>
          </a:ln>
        </p:spPr>
        <p:txBody>
          <a:bodyPr>
            <a:normAutofit fontScale="70000" lnSpcReduction="20000"/>
          </a:bodyPr>
          <a:lstStyle/>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12</a:t>
            </a:fld>
            <a:endParaRPr lang="en-US"/>
          </a:p>
        </p:txBody>
      </p:sp>
      <p:pic>
        <p:nvPicPr>
          <p:cNvPr id="7" name="Google Shape;111;p1" descr="NICA-Logo_4c"/>
          <p:cNvPicPr preferRelativeResize="0"/>
          <p:nvPr/>
        </p:nvPicPr>
        <p:blipFill rotWithShape="1">
          <a:blip r:embed="rId2">
            <a:alphaModFix/>
          </a:blip>
          <a:srcRect/>
          <a:stretch/>
        </p:blipFill>
        <p:spPr>
          <a:xfrm>
            <a:off x="7570171" y="188646"/>
            <a:ext cx="1444341" cy="711450"/>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9" name="Content Placeholder 4"/>
          <p:cNvPicPr>
            <a:picLocks noChangeAspect="1"/>
          </p:cNvPicPr>
          <p:nvPr/>
        </p:nvPicPr>
        <p:blipFill>
          <a:blip r:embed="rId3"/>
          <a:srcRect t="297" b="297"/>
          <a:stretch>
            <a:fillRect/>
          </a:stretch>
        </p:blipFill>
        <p:spPr>
          <a:xfrm>
            <a:off x="1219200" y="1193799"/>
            <a:ext cx="7653866" cy="4209331"/>
          </a:xfrm>
          <a:prstGeom prst="rect">
            <a:avLst/>
          </a:prstGeom>
        </p:spPr>
      </p:pic>
      <p:sp>
        <p:nvSpPr>
          <p:cNvPr id="4" name="Rectangle 3"/>
          <p:cNvSpPr/>
          <p:nvPr/>
        </p:nvSpPr>
        <p:spPr>
          <a:xfrm>
            <a:off x="2836332" y="5182456"/>
            <a:ext cx="5706533" cy="307777"/>
          </a:xfrm>
          <a:prstGeom prst="rect">
            <a:avLst/>
          </a:prstGeom>
        </p:spPr>
        <p:txBody>
          <a:bodyPr wrap="square">
            <a:spAutoFit/>
          </a:bodyPr>
          <a:lstStyle/>
          <a:p>
            <a:r>
              <a:rPr lang="en-US" dirty="0">
                <a:hlinkClick r:id="rId4"/>
              </a:rPr>
              <a:t>https://indico.cern.ch/event/895086/contributions/4314628/</a:t>
            </a:r>
            <a:endParaRPr lang="en-US" dirty="0"/>
          </a:p>
        </p:txBody>
      </p:sp>
      <p:sp>
        <p:nvSpPr>
          <p:cNvPr id="5" name="Rectangle 4"/>
          <p:cNvSpPr/>
          <p:nvPr/>
        </p:nvSpPr>
        <p:spPr>
          <a:xfrm>
            <a:off x="1396999" y="5532425"/>
            <a:ext cx="7416801" cy="820738"/>
          </a:xfrm>
          <a:prstGeom prst="rect">
            <a:avLst/>
          </a:prstGeom>
        </p:spPr>
        <p:txBody>
          <a:bodyPr wrap="square">
            <a:spAutoFit/>
          </a:bodyPr>
          <a:lstStyle/>
          <a:p>
            <a:pPr>
              <a:lnSpc>
                <a:spcPct val="120000"/>
              </a:lnSpc>
              <a:buFont typeface="Wingdings" charset="2"/>
              <a:buChar char="Ø"/>
            </a:pPr>
            <a:r>
              <a:rPr lang="en-US" sz="2000" b="1" dirty="0">
                <a:solidFill>
                  <a:srgbClr val="FF0000"/>
                </a:solidFill>
                <a:latin typeface="Times New Roman"/>
                <a:cs typeface="Times New Roman"/>
              </a:rPr>
              <a:t> </a:t>
            </a:r>
            <a:r>
              <a:rPr lang="en-US" sz="2000" b="1" dirty="0" smtClean="0">
                <a:solidFill>
                  <a:srgbClr val="FF0000"/>
                </a:solidFill>
                <a:latin typeface="Times New Roman"/>
                <a:cs typeface="Times New Roman"/>
              </a:rPr>
              <a:t>Class of 0-5% most central events </a:t>
            </a:r>
            <a:r>
              <a:rPr lang="mr-IN" sz="2000" b="1" dirty="0" smtClean="0">
                <a:solidFill>
                  <a:srgbClr val="FF0000"/>
                </a:solidFill>
                <a:latin typeface="Times New Roman"/>
                <a:cs typeface="Times New Roman"/>
              </a:rPr>
              <a:t>–</a:t>
            </a:r>
            <a:r>
              <a:rPr lang="en-US" sz="2000" b="1" dirty="0" smtClean="0">
                <a:solidFill>
                  <a:srgbClr val="FF0000"/>
                </a:solidFill>
                <a:latin typeface="Times New Roman"/>
                <a:cs typeface="Times New Roman"/>
              </a:rPr>
              <a:t> is it too narrow or too wide for studies of fluctuations?</a:t>
            </a:r>
            <a:endParaRPr lang="en-US" sz="2000" b="1" dirty="0">
              <a:solidFill>
                <a:srgbClr val="FF0000"/>
              </a:solidFill>
              <a:latin typeface="Times New Roman"/>
              <a:cs typeface="Times New Roman"/>
            </a:endParaRPr>
          </a:p>
        </p:txBody>
      </p:sp>
    </p:spTree>
    <p:extLst>
      <p:ext uri="{BB962C8B-B14F-4D97-AF65-F5344CB8AC3E}">
        <p14:creationId xmlns:p14="http://schemas.microsoft.com/office/powerpoint/2010/main" val="158268292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algn="l">
              <a:lnSpc>
                <a:spcPct val="120000"/>
              </a:lnSpc>
            </a:pPr>
            <a:r>
              <a:rPr lang="en-US" sz="3200" b="1" dirty="0">
                <a:solidFill>
                  <a:schemeClr val="tx2"/>
                </a:solidFill>
                <a:latin typeface="Times New Roman"/>
                <a:cs typeface="Times New Roman"/>
              </a:rPr>
              <a:t>What is expected to be new by the MPD  </a:t>
            </a:r>
            <a:br>
              <a:rPr lang="en-US" sz="3200" b="1" dirty="0">
                <a:solidFill>
                  <a:schemeClr val="tx2"/>
                </a:solidFill>
                <a:latin typeface="Times New Roman"/>
                <a:cs typeface="Times New Roman"/>
              </a:rPr>
            </a:br>
            <a:r>
              <a:rPr lang="en-US" sz="3200" b="1" dirty="0">
                <a:solidFill>
                  <a:schemeClr val="tx2"/>
                </a:solidFill>
                <a:latin typeface="Times New Roman"/>
                <a:cs typeface="Times New Roman"/>
              </a:rPr>
              <a:t>           </a:t>
            </a:r>
            <a:r>
              <a:rPr lang="en-US" sz="3200" b="1" dirty="0" smtClean="0">
                <a:solidFill>
                  <a:schemeClr val="tx2"/>
                </a:solidFill>
                <a:latin typeface="Times New Roman"/>
                <a:cs typeface="Times New Roman"/>
              </a:rPr>
              <a:t> </a:t>
            </a:r>
            <a:r>
              <a:rPr lang="en-US" sz="3200" b="1" dirty="0">
                <a:solidFill>
                  <a:schemeClr val="tx2"/>
                </a:solidFill>
                <a:latin typeface="Times New Roman"/>
                <a:cs typeface="Times New Roman"/>
              </a:rPr>
              <a:t>from the point of view of Global Observables?</a:t>
            </a:r>
          </a:p>
        </p:txBody>
      </p:sp>
      <p:sp>
        <p:nvSpPr>
          <p:cNvPr id="3" name="Content Placeholder 2"/>
          <p:cNvSpPr>
            <a:spLocks noGrp="1"/>
          </p:cNvSpPr>
          <p:nvPr>
            <p:ph idx="1"/>
          </p:nvPr>
        </p:nvSpPr>
        <p:spPr>
          <a:xfrm>
            <a:off x="203200" y="927100"/>
            <a:ext cx="8940800" cy="4533900"/>
          </a:xfrm>
          <a:ln>
            <a:noFill/>
          </a:ln>
        </p:spPr>
        <p:txBody>
          <a:bodyPr>
            <a:normAutofit fontScale="62500" lnSpcReduction="20000"/>
          </a:bodyPr>
          <a:lstStyle/>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b="1" dirty="0">
              <a:solidFill>
                <a:srgbClr val="FF0000"/>
              </a:solidFill>
              <a:latin typeface="Times New Roman"/>
              <a:cs typeface="Times New Roman"/>
            </a:endParaRPr>
          </a:p>
          <a:p>
            <a:pPr marL="0" indent="0">
              <a:lnSpc>
                <a:spcPct val="120000"/>
              </a:lnSpc>
              <a:spcBef>
                <a:spcPts val="0"/>
              </a:spcBef>
              <a:buNone/>
            </a:pPr>
            <a:r>
              <a:rPr lang="en-US" sz="8000" dirty="0" smtClean="0"/>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13</a:t>
            </a:fld>
            <a:endParaRPr lang="en-US"/>
          </a:p>
        </p:txBody>
      </p:sp>
      <p:pic>
        <p:nvPicPr>
          <p:cNvPr id="7" name="Google Shape;111;p1" descr="NICA-Logo_4c"/>
          <p:cNvPicPr preferRelativeResize="0"/>
          <p:nvPr/>
        </p:nvPicPr>
        <p:blipFill rotWithShape="1">
          <a:blip r:embed="rId2">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283633" y="1202267"/>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5" name="Rectangle 4"/>
          <p:cNvSpPr/>
          <p:nvPr/>
        </p:nvSpPr>
        <p:spPr>
          <a:xfrm>
            <a:off x="287865" y="1262960"/>
            <a:ext cx="8365068" cy="8355108"/>
          </a:xfrm>
          <a:prstGeom prst="rect">
            <a:avLst/>
          </a:prstGeom>
        </p:spPr>
        <p:txBody>
          <a:bodyPr wrap="square">
            <a:spAutoFit/>
          </a:bodyPr>
          <a:lstStyle/>
          <a:p>
            <a:pPr>
              <a:lnSpc>
                <a:spcPct val="120000"/>
              </a:lnSpc>
            </a:pPr>
            <a:r>
              <a:rPr lang="en-US" sz="2000" b="1" dirty="0" smtClean="0">
                <a:solidFill>
                  <a:schemeClr val="tx1"/>
                </a:solidFill>
                <a:latin typeface="Times New Roman"/>
                <a:cs typeface="Times New Roman"/>
              </a:rPr>
              <a:t> </a:t>
            </a:r>
          </a:p>
          <a:p>
            <a:pPr>
              <a:lnSpc>
                <a:spcPct val="120000"/>
              </a:lnSpc>
            </a:pPr>
            <a:r>
              <a:rPr lang="en-US" sz="2000" b="1" dirty="0" smtClean="0">
                <a:solidFill>
                  <a:schemeClr val="tx1"/>
                </a:solidFill>
                <a:latin typeface="Times New Roman"/>
                <a:cs typeface="Times New Roman"/>
              </a:rPr>
              <a:t>0-5% centrality  class is a mixture </a:t>
            </a:r>
          </a:p>
          <a:p>
            <a:pPr>
              <a:lnSpc>
                <a:spcPct val="120000"/>
              </a:lnSpc>
            </a:pPr>
            <a:r>
              <a:rPr lang="en-US" sz="2000" b="1" dirty="0" smtClean="0">
                <a:solidFill>
                  <a:schemeClr val="tx1"/>
                </a:solidFill>
                <a:latin typeface="Times New Roman"/>
                <a:cs typeface="Times New Roman"/>
              </a:rPr>
              <a:t>of different events, where the volume </a:t>
            </a:r>
          </a:p>
          <a:p>
            <a:pPr>
              <a:lnSpc>
                <a:spcPct val="120000"/>
              </a:lnSpc>
            </a:pPr>
            <a:r>
              <a:rPr lang="en-US" sz="2000" b="1" dirty="0" smtClean="0">
                <a:solidFill>
                  <a:schemeClr val="tx1"/>
                </a:solidFill>
                <a:latin typeface="Times New Roman"/>
                <a:cs typeface="Times New Roman"/>
              </a:rPr>
              <a:t>fluctuations  are dominant, so: </a:t>
            </a:r>
          </a:p>
          <a:p>
            <a:pPr>
              <a:lnSpc>
                <a:spcPct val="120000"/>
              </a:lnSpc>
            </a:pPr>
            <a:endParaRPr lang="en-US" sz="2000" b="1" dirty="0" smtClean="0">
              <a:solidFill>
                <a:srgbClr val="0000FF"/>
              </a:solidFill>
              <a:latin typeface="Times New Roman"/>
              <a:cs typeface="Times New Roman"/>
            </a:endParaRPr>
          </a:p>
          <a:p>
            <a:pPr marL="342900" indent="-342900">
              <a:lnSpc>
                <a:spcPct val="120000"/>
              </a:lnSpc>
              <a:buFont typeface="Wingdings" charset="2"/>
              <a:buChar char="Ø"/>
            </a:pPr>
            <a:r>
              <a:rPr lang="en-US" sz="2000" b="1" dirty="0" smtClean="0">
                <a:solidFill>
                  <a:srgbClr val="FF0000"/>
                </a:solidFill>
                <a:latin typeface="Times New Roman"/>
                <a:cs typeface="Times New Roman"/>
              </a:rPr>
              <a:t>we need more precise </a:t>
            </a:r>
            <a:r>
              <a:rPr lang="ru-RU" sz="2000" b="1" dirty="0" smtClean="0">
                <a:solidFill>
                  <a:srgbClr val="FF0000"/>
                </a:solidFill>
                <a:latin typeface="Times New Roman"/>
                <a:cs typeface="Times New Roman"/>
              </a:rPr>
              <a:t> </a:t>
            </a:r>
            <a:r>
              <a:rPr lang="en-US" sz="2000" b="1" dirty="0" smtClean="0">
                <a:solidFill>
                  <a:srgbClr val="FF0000"/>
                </a:solidFill>
                <a:latin typeface="Times New Roman"/>
                <a:cs typeface="Times New Roman"/>
              </a:rPr>
              <a:t>selection</a:t>
            </a:r>
          </a:p>
          <a:p>
            <a:pPr>
              <a:lnSpc>
                <a:spcPct val="120000"/>
              </a:lnSpc>
            </a:pPr>
            <a:r>
              <a:rPr lang="en-US" sz="2000" b="1" dirty="0">
                <a:latin typeface="Times New Roman"/>
                <a:cs typeface="Times New Roman"/>
              </a:rPr>
              <a:t> </a:t>
            </a:r>
            <a:r>
              <a:rPr lang="en-US" sz="2000" b="1" dirty="0" smtClean="0">
                <a:latin typeface="Times New Roman"/>
                <a:cs typeface="Times New Roman"/>
              </a:rPr>
              <a:t>   of centrality classes</a:t>
            </a:r>
          </a:p>
          <a:p>
            <a:pPr marL="342900" indent="-342900">
              <a:lnSpc>
                <a:spcPct val="120000"/>
              </a:lnSpc>
              <a:buFont typeface="Wingdings" charset="2"/>
              <a:buChar char="Ø"/>
            </a:pPr>
            <a:r>
              <a:rPr lang="en-US" sz="2000" b="1" dirty="0" smtClean="0">
                <a:latin typeface="Times New Roman"/>
                <a:cs typeface="Times New Roman"/>
              </a:rPr>
              <a:t>we </a:t>
            </a:r>
            <a:r>
              <a:rPr lang="en-US" sz="2000" b="1" dirty="0">
                <a:latin typeface="Times New Roman"/>
                <a:cs typeface="Times New Roman"/>
              </a:rPr>
              <a:t>need events </a:t>
            </a:r>
            <a:r>
              <a:rPr lang="en-US" sz="2000" b="1" dirty="0" smtClean="0">
                <a:latin typeface="Times New Roman"/>
                <a:cs typeface="Times New Roman"/>
              </a:rPr>
              <a:t>with </a:t>
            </a:r>
            <a:r>
              <a:rPr lang="en-US" sz="2000" b="1" dirty="0" smtClean="0">
                <a:solidFill>
                  <a:srgbClr val="FF0000"/>
                </a:solidFill>
                <a:latin typeface="Times New Roman"/>
                <a:cs typeface="Times New Roman"/>
              </a:rPr>
              <a:t>well defined  initial </a:t>
            </a:r>
          </a:p>
          <a:p>
            <a:pPr>
              <a:lnSpc>
                <a:spcPct val="120000"/>
              </a:lnSpc>
            </a:pPr>
            <a:r>
              <a:rPr lang="en-US" sz="2000" b="1" dirty="0">
                <a:solidFill>
                  <a:srgbClr val="FF0000"/>
                </a:solidFill>
                <a:latin typeface="Times New Roman"/>
                <a:cs typeface="Times New Roman"/>
              </a:rPr>
              <a:t> </a:t>
            </a:r>
            <a:r>
              <a:rPr lang="en-US" sz="2000" b="1" dirty="0" smtClean="0">
                <a:solidFill>
                  <a:srgbClr val="FF0000"/>
                </a:solidFill>
                <a:latin typeface="Times New Roman"/>
                <a:cs typeface="Times New Roman"/>
              </a:rPr>
              <a:t>    conditions </a:t>
            </a:r>
            <a:r>
              <a:rPr lang="en-US" sz="2000" b="1" dirty="0" smtClean="0">
                <a:latin typeface="Times New Roman"/>
                <a:cs typeface="Times New Roman"/>
              </a:rPr>
              <a:t>and optimized  class width</a:t>
            </a:r>
            <a:endParaRPr lang="en-US" sz="2000" b="1" dirty="0">
              <a:latin typeface="Times New Roman"/>
              <a:cs typeface="Times New Roman"/>
            </a:endParaRPr>
          </a:p>
          <a:p>
            <a:pPr marL="342900" indent="-342900">
              <a:lnSpc>
                <a:spcPct val="120000"/>
              </a:lnSpc>
              <a:buFont typeface="Wingdings" charset="2"/>
              <a:buChar char="Ø"/>
            </a:pPr>
            <a:r>
              <a:rPr lang="en-US" sz="2000" b="1" dirty="0" smtClean="0">
                <a:latin typeface="Times New Roman"/>
                <a:cs typeface="Times New Roman"/>
              </a:rPr>
              <a:t>we </a:t>
            </a:r>
            <a:r>
              <a:rPr lang="en-US" sz="2000" b="1" dirty="0">
                <a:latin typeface="Times New Roman"/>
                <a:cs typeface="Times New Roman"/>
              </a:rPr>
              <a:t>need combination </a:t>
            </a:r>
            <a:r>
              <a:rPr lang="en-US" sz="2000" b="1" dirty="0" smtClean="0">
                <a:latin typeface="Times New Roman"/>
                <a:cs typeface="Times New Roman"/>
              </a:rPr>
              <a:t>of </a:t>
            </a:r>
            <a:r>
              <a:rPr lang="en-US" sz="2000" b="1" dirty="0" smtClean="0">
                <a:solidFill>
                  <a:srgbClr val="FF0000"/>
                </a:solidFill>
                <a:latin typeface="Times New Roman"/>
                <a:cs typeface="Times New Roman"/>
              </a:rPr>
              <a:t>several </a:t>
            </a:r>
          </a:p>
          <a:p>
            <a:pPr>
              <a:lnSpc>
                <a:spcPct val="120000"/>
              </a:lnSpc>
            </a:pPr>
            <a:r>
              <a:rPr lang="en-US" sz="2000" b="1" dirty="0" smtClean="0">
                <a:solidFill>
                  <a:srgbClr val="FF0000"/>
                </a:solidFill>
                <a:latin typeface="Times New Roman"/>
                <a:cs typeface="Times New Roman"/>
              </a:rPr>
              <a:t> </a:t>
            </a:r>
            <a:r>
              <a:rPr lang="en-US" sz="2000" b="1" dirty="0">
                <a:solidFill>
                  <a:srgbClr val="FF0000"/>
                </a:solidFill>
                <a:latin typeface="Times New Roman"/>
                <a:cs typeface="Times New Roman"/>
              </a:rPr>
              <a:t> </a:t>
            </a:r>
            <a:r>
              <a:rPr lang="en-US" sz="2000" b="1" dirty="0" smtClean="0">
                <a:solidFill>
                  <a:srgbClr val="FF0000"/>
                </a:solidFill>
                <a:latin typeface="Times New Roman"/>
                <a:cs typeface="Times New Roman"/>
              </a:rPr>
              <a:t>    observables --</a:t>
            </a:r>
            <a:r>
              <a:rPr lang="en-US" sz="2000" b="1" dirty="0" smtClean="0">
                <a:latin typeface="Times New Roman"/>
                <a:cs typeface="Times New Roman"/>
              </a:rPr>
              <a:t> proxies of centrality, </a:t>
            </a:r>
          </a:p>
          <a:p>
            <a:pPr>
              <a:lnSpc>
                <a:spcPct val="120000"/>
              </a:lnSpc>
            </a:pPr>
            <a:r>
              <a:rPr lang="en-US" sz="2000" b="1" dirty="0" smtClean="0">
                <a:latin typeface="Times New Roman"/>
                <a:cs typeface="Times New Roman"/>
              </a:rPr>
              <a:t>      capable to minimize  trivial volume</a:t>
            </a:r>
          </a:p>
          <a:p>
            <a:pPr>
              <a:lnSpc>
                <a:spcPct val="120000"/>
              </a:lnSpc>
            </a:pPr>
            <a:r>
              <a:rPr lang="en-US" sz="2000" b="1" dirty="0" smtClean="0">
                <a:latin typeface="Times New Roman"/>
                <a:cs typeface="Times New Roman"/>
              </a:rPr>
              <a:t>      fluctuations </a:t>
            </a:r>
          </a:p>
          <a:p>
            <a:pPr>
              <a:lnSpc>
                <a:spcPct val="120000"/>
              </a:lnSpc>
            </a:pPr>
            <a:endParaRPr lang="en-US" sz="2000" b="1" dirty="0" smtClean="0">
              <a:solidFill>
                <a:srgbClr val="FF0000"/>
              </a:solidFill>
              <a:latin typeface="Times New Roman"/>
              <a:cs typeface="Times New Roman"/>
            </a:endParaRPr>
          </a:p>
          <a:p>
            <a:pPr>
              <a:lnSpc>
                <a:spcPct val="120000"/>
              </a:lnSpc>
            </a:pPr>
            <a:endParaRPr lang="en-US" sz="2000" b="1" dirty="0">
              <a:solidFill>
                <a:srgbClr val="FF0000"/>
              </a:solidFill>
              <a:latin typeface="Times New Roman"/>
              <a:cs typeface="Times New Roman"/>
            </a:endParaRPr>
          </a:p>
          <a:p>
            <a:pPr>
              <a:lnSpc>
                <a:spcPct val="120000"/>
              </a:lnSpc>
            </a:pPr>
            <a:endParaRPr lang="en-US" sz="3200" b="1" dirty="0" smtClean="0">
              <a:solidFill>
                <a:srgbClr val="FF0000"/>
              </a:solidFill>
              <a:latin typeface="Times New Roman"/>
              <a:cs typeface="Times New Roman"/>
            </a:endParaRPr>
          </a:p>
          <a:p>
            <a:pPr>
              <a:lnSpc>
                <a:spcPct val="120000"/>
              </a:lnSpc>
            </a:pPr>
            <a:endParaRPr lang="en-US" sz="3200" b="1" dirty="0" smtClean="0">
              <a:solidFill>
                <a:srgbClr val="FF0000"/>
              </a:solidFill>
              <a:latin typeface="Times New Roman"/>
              <a:cs typeface="Times New Roman"/>
            </a:endParaRPr>
          </a:p>
          <a:p>
            <a:pPr>
              <a:lnSpc>
                <a:spcPct val="120000"/>
              </a:lnSpc>
            </a:pPr>
            <a:endParaRPr lang="en-US" sz="3200" b="1" dirty="0">
              <a:solidFill>
                <a:srgbClr val="FF0000"/>
              </a:solidFill>
              <a:latin typeface="Times New Roman"/>
              <a:cs typeface="Times New Roman"/>
            </a:endParaRPr>
          </a:p>
          <a:p>
            <a:pPr>
              <a:lnSpc>
                <a:spcPct val="120000"/>
              </a:lnSpc>
            </a:pPr>
            <a:endParaRPr lang="en-US" sz="3200" b="1" dirty="0" smtClean="0">
              <a:solidFill>
                <a:srgbClr val="FF0000"/>
              </a:solidFill>
              <a:latin typeface="Times New Roman"/>
              <a:cs typeface="Times New Roman"/>
            </a:endParaRPr>
          </a:p>
          <a:p>
            <a:pPr>
              <a:lnSpc>
                <a:spcPct val="120000"/>
              </a:lnSpc>
            </a:pPr>
            <a:endParaRPr lang="en-US" sz="2000" b="1" dirty="0">
              <a:solidFill>
                <a:srgbClr val="FF0000"/>
              </a:solidFill>
              <a:latin typeface="Times New Roman"/>
              <a:cs typeface="Times New Roman"/>
            </a:endParaRPr>
          </a:p>
        </p:txBody>
      </p:sp>
      <p:pic>
        <p:nvPicPr>
          <p:cNvPr id="4" name="Picture 3"/>
          <p:cNvPicPr>
            <a:picLocks noChangeAspect="1"/>
          </p:cNvPicPr>
          <p:nvPr/>
        </p:nvPicPr>
        <p:blipFill>
          <a:blip r:embed="rId3"/>
          <a:stretch>
            <a:fillRect/>
          </a:stretch>
        </p:blipFill>
        <p:spPr>
          <a:xfrm>
            <a:off x="5207002" y="2214410"/>
            <a:ext cx="4439188" cy="3991659"/>
          </a:xfrm>
          <a:prstGeom prst="rect">
            <a:avLst/>
          </a:prstGeom>
        </p:spPr>
      </p:pic>
      <p:pic>
        <p:nvPicPr>
          <p:cNvPr id="9" name="Picture 8"/>
          <p:cNvPicPr>
            <a:picLocks noChangeAspect="1"/>
          </p:cNvPicPr>
          <p:nvPr/>
        </p:nvPicPr>
        <p:blipFill>
          <a:blip r:embed="rId4"/>
          <a:stretch>
            <a:fillRect/>
          </a:stretch>
        </p:blipFill>
        <p:spPr>
          <a:xfrm>
            <a:off x="6383867" y="2108200"/>
            <a:ext cx="2915199" cy="495301"/>
          </a:xfrm>
          <a:prstGeom prst="rect">
            <a:avLst/>
          </a:prstGeom>
        </p:spPr>
      </p:pic>
      <p:sp>
        <p:nvSpPr>
          <p:cNvPr id="10" name="Rectangle 9"/>
          <p:cNvSpPr/>
          <p:nvPr/>
        </p:nvSpPr>
        <p:spPr>
          <a:xfrm>
            <a:off x="3539067" y="3124201"/>
            <a:ext cx="274986" cy="461665"/>
          </a:xfrm>
          <a:prstGeom prst="rect">
            <a:avLst/>
          </a:prstGeom>
        </p:spPr>
        <p:txBody>
          <a:bodyPr wrap="square">
            <a:spAutoFit/>
          </a:bodyPr>
          <a:lstStyle/>
          <a:p>
            <a:endParaRPr lang="en-US" sz="2400" dirty="0"/>
          </a:p>
        </p:txBody>
      </p:sp>
      <p:sp>
        <p:nvSpPr>
          <p:cNvPr id="11" name="Rectangle 10"/>
          <p:cNvSpPr/>
          <p:nvPr/>
        </p:nvSpPr>
        <p:spPr>
          <a:xfrm rot="18581936">
            <a:off x="4522584" y="3127892"/>
            <a:ext cx="1390124" cy="602216"/>
          </a:xfrm>
          <a:prstGeom prst="rect">
            <a:avLst/>
          </a:prstGeom>
        </p:spPr>
        <p:txBody>
          <a:bodyPr wrap="none">
            <a:spAutoFit/>
          </a:bodyPr>
          <a:lstStyle/>
          <a:p>
            <a:pPr>
              <a:lnSpc>
                <a:spcPct val="120000"/>
              </a:lnSpc>
            </a:pPr>
            <a:r>
              <a:rPr lang="en-US" b="1" dirty="0">
                <a:solidFill>
                  <a:srgbClr val="FF0000"/>
                </a:solidFill>
                <a:latin typeface="Times New Roman"/>
                <a:cs typeface="Times New Roman"/>
              </a:rPr>
              <a:t>0-5% </a:t>
            </a:r>
            <a:r>
              <a:rPr lang="en-US" b="1" dirty="0" smtClean="0">
                <a:solidFill>
                  <a:srgbClr val="FF0000"/>
                </a:solidFill>
                <a:latin typeface="Times New Roman"/>
                <a:cs typeface="Times New Roman"/>
              </a:rPr>
              <a:t>centrality</a:t>
            </a:r>
          </a:p>
          <a:p>
            <a:pPr>
              <a:lnSpc>
                <a:spcPct val="120000"/>
              </a:lnSpc>
            </a:pPr>
            <a:r>
              <a:rPr lang="en-US" b="1" dirty="0" smtClean="0">
                <a:solidFill>
                  <a:srgbClr val="FF0000"/>
                </a:solidFill>
                <a:latin typeface="Times New Roman"/>
                <a:cs typeface="Times New Roman"/>
              </a:rPr>
              <a:t>  </a:t>
            </a:r>
            <a:r>
              <a:rPr lang="en-US" b="1" dirty="0">
                <a:solidFill>
                  <a:srgbClr val="FF0000"/>
                </a:solidFill>
                <a:latin typeface="Times New Roman"/>
                <a:cs typeface="Times New Roman"/>
              </a:rPr>
              <a:t>class </a:t>
            </a:r>
          </a:p>
        </p:txBody>
      </p:sp>
      <p:cxnSp>
        <p:nvCxnSpPr>
          <p:cNvPr id="13" name="Straight Arrow Connector 12"/>
          <p:cNvCxnSpPr/>
          <p:nvPr/>
        </p:nvCxnSpPr>
        <p:spPr>
          <a:xfrm>
            <a:off x="5401734" y="3589866"/>
            <a:ext cx="914400" cy="914400"/>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79455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4" y="251510"/>
            <a:ext cx="7998884" cy="1035424"/>
          </a:xfrm>
        </p:spPr>
        <p:txBody>
          <a:bodyPr>
            <a:normAutofit fontScale="90000"/>
          </a:bodyPr>
          <a:lstStyle/>
          <a:p>
            <a:r>
              <a:rPr lang="ru-RU" sz="3600" dirty="0" err="1">
                <a:solidFill>
                  <a:srgbClr val="0000FF"/>
                </a:solidFill>
              </a:rPr>
              <a:t>Centrality</a:t>
            </a:r>
            <a:r>
              <a:rPr lang="ru-RU" sz="3600" dirty="0">
                <a:solidFill>
                  <a:srgbClr val="0000FF"/>
                </a:solidFill>
              </a:rPr>
              <a:t> </a:t>
            </a:r>
            <a:r>
              <a:rPr lang="ru-RU" sz="3600" dirty="0" err="1">
                <a:solidFill>
                  <a:srgbClr val="0000FF"/>
                </a:solidFill>
              </a:rPr>
              <a:t>and</a:t>
            </a:r>
            <a:r>
              <a:rPr lang="ru-RU" sz="3600" dirty="0">
                <a:solidFill>
                  <a:srgbClr val="0000FF"/>
                </a:solidFill>
              </a:rPr>
              <a:t> </a:t>
            </a:r>
            <a:r>
              <a:rPr lang="ru-RU" sz="3600" dirty="0" err="1">
                <a:solidFill>
                  <a:srgbClr val="0000FF"/>
                </a:solidFill>
              </a:rPr>
              <a:t>multiparticle</a:t>
            </a:r>
            <a:r>
              <a:rPr lang="ru-RU" sz="3600" dirty="0">
                <a:solidFill>
                  <a:srgbClr val="0000FF"/>
                </a:solidFill>
              </a:rPr>
              <a:t> </a:t>
            </a:r>
            <a:r>
              <a:rPr lang="ru-RU" sz="3600" dirty="0" err="1">
                <a:solidFill>
                  <a:srgbClr val="0000FF"/>
                </a:solidFill>
              </a:rPr>
              <a:t>production</a:t>
            </a:r>
            <a:r>
              <a:rPr lang="ru-RU" sz="3600" dirty="0">
                <a:solidFill>
                  <a:srgbClr val="0000FF"/>
                </a:solidFill>
              </a:rPr>
              <a:t> </a:t>
            </a:r>
            <a:r>
              <a:rPr lang="ru-RU" sz="3600" dirty="0" err="1">
                <a:solidFill>
                  <a:srgbClr val="0000FF"/>
                </a:solidFill>
              </a:rPr>
              <a:t>in</a:t>
            </a:r>
            <a:r>
              <a:rPr lang="ru-RU" sz="3600" dirty="0">
                <a:solidFill>
                  <a:srgbClr val="0000FF"/>
                </a:solidFill>
              </a:rPr>
              <a:t> </a:t>
            </a:r>
            <a:r>
              <a:rPr lang="ru-RU" sz="3600" dirty="0" err="1">
                <a:solidFill>
                  <a:srgbClr val="0000FF"/>
                </a:solidFill>
              </a:rPr>
              <a:t>ultrarelativistic</a:t>
            </a:r>
            <a:r>
              <a:rPr lang="ru-RU" sz="3600" dirty="0">
                <a:solidFill>
                  <a:srgbClr val="0000FF"/>
                </a:solidFill>
              </a:rPr>
              <a:t> </a:t>
            </a:r>
            <a:r>
              <a:rPr lang="ru-RU" sz="3600" dirty="0" err="1">
                <a:solidFill>
                  <a:srgbClr val="0000FF"/>
                </a:solidFill>
              </a:rPr>
              <a:t>nuclear</a:t>
            </a:r>
            <a:r>
              <a:rPr lang="ru-RU" sz="3600" dirty="0">
                <a:solidFill>
                  <a:srgbClr val="0000FF"/>
                </a:solidFill>
              </a:rPr>
              <a:t> </a:t>
            </a:r>
            <a:r>
              <a:rPr lang="ru-RU" sz="3600" dirty="0" err="1">
                <a:solidFill>
                  <a:srgbClr val="0000FF"/>
                </a:solidFill>
              </a:rPr>
              <a:t>collisions</a:t>
            </a:r>
            <a:r>
              <a:rPr lang="ru-RU" sz="3600" dirty="0">
                <a:solidFill>
                  <a:srgbClr val="0000FF"/>
                </a:solidFill>
              </a:rPr>
              <a:t/>
            </a:r>
            <a:br>
              <a:rPr lang="ru-RU" sz="3600" dirty="0">
                <a:solidFill>
                  <a:srgbClr val="0000FF"/>
                </a:solidFill>
              </a:rPr>
            </a:br>
            <a:r>
              <a:rPr lang="en-US" sz="2000" dirty="0"/>
              <a:t>	</a:t>
            </a:r>
          </a:p>
        </p:txBody>
      </p:sp>
      <p:sp>
        <p:nvSpPr>
          <p:cNvPr id="3" name="Content Placeholder 2"/>
          <p:cNvSpPr>
            <a:spLocks noGrp="1"/>
          </p:cNvSpPr>
          <p:nvPr>
            <p:ph idx="1"/>
          </p:nvPr>
        </p:nvSpPr>
        <p:spPr>
          <a:xfrm>
            <a:off x="372532" y="1144588"/>
            <a:ext cx="8136467" cy="3334279"/>
          </a:xfrm>
        </p:spPr>
        <p:txBody>
          <a:bodyPr>
            <a:normAutofit/>
          </a:bodyPr>
          <a:lstStyle/>
          <a:p>
            <a:pPr marL="0" indent="0">
              <a:buNone/>
            </a:pPr>
            <a:r>
              <a:rPr lang="en-US" sz="2000" dirty="0" smtClean="0">
                <a:solidFill>
                  <a:srgbClr val="0000FF"/>
                </a:solidFill>
              </a:rPr>
              <a:t>.</a:t>
            </a:r>
            <a:endParaRPr lang="en-US" sz="2000" dirty="0">
              <a:solidFill>
                <a:srgbClr val="0000FF"/>
              </a:solidFill>
            </a:endParaRPr>
          </a:p>
        </p:txBody>
      </p:sp>
      <p:pic>
        <p:nvPicPr>
          <p:cNvPr id="5" name="Picture 4"/>
          <p:cNvPicPr>
            <a:picLocks noChangeAspect="1"/>
          </p:cNvPicPr>
          <p:nvPr/>
        </p:nvPicPr>
        <p:blipFill>
          <a:blip r:embed="rId2"/>
          <a:stretch>
            <a:fillRect/>
          </a:stretch>
        </p:blipFill>
        <p:spPr>
          <a:xfrm>
            <a:off x="237067" y="1406922"/>
            <a:ext cx="7442199" cy="2754445"/>
          </a:xfrm>
          <a:prstGeom prst="rect">
            <a:avLst/>
          </a:prstGeom>
        </p:spPr>
      </p:pic>
      <p:sp>
        <p:nvSpPr>
          <p:cNvPr id="6" name="Rectangle 5"/>
          <p:cNvSpPr/>
          <p:nvPr/>
        </p:nvSpPr>
        <p:spPr>
          <a:xfrm>
            <a:off x="101601" y="4258880"/>
            <a:ext cx="9308286" cy="1846659"/>
          </a:xfrm>
          <a:prstGeom prst="rect">
            <a:avLst/>
          </a:prstGeom>
        </p:spPr>
        <p:txBody>
          <a:bodyPr wrap="square">
            <a:spAutoFit/>
          </a:bodyPr>
          <a:lstStyle/>
          <a:p>
            <a:r>
              <a:rPr lang="en-US" sz="2000" u="sng" dirty="0" smtClean="0">
                <a:solidFill>
                  <a:srgbClr val="FF6600"/>
                </a:solidFill>
                <a:hlinkClick r:id="rId3"/>
              </a:rPr>
              <a:t>COMMEN</a:t>
            </a:r>
            <a:r>
              <a:rPr lang="en-US" sz="2000" u="sng" dirty="0" smtClean="0">
                <a:solidFill>
                  <a:srgbClr val="FF0000"/>
                </a:solidFill>
                <a:hlinkClick r:id="rId3"/>
              </a:rPr>
              <a:t>T : </a:t>
            </a:r>
            <a:r>
              <a:rPr lang="en-US" sz="2000" b="1" u="sng" dirty="0" smtClean="0">
                <a:solidFill>
                  <a:srgbClr val="FF0000"/>
                </a:solidFill>
                <a:hlinkClick r:id="rId3"/>
              </a:rPr>
              <a:t>Narrow distribution in Nch </a:t>
            </a:r>
            <a:r>
              <a:rPr lang="en-US" sz="2000" b="1" spc="300" dirty="0" smtClean="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hlinkClick r:id="rId3"/>
              </a:rPr>
              <a:t>DOES NOT </a:t>
            </a:r>
            <a:r>
              <a:rPr lang="en-US" sz="2000" b="1" u="sng" dirty="0" smtClean="0">
                <a:solidFill>
                  <a:srgbClr val="FF0000"/>
                </a:solidFill>
                <a:hlinkClick r:id="rId3"/>
              </a:rPr>
              <a:t>mean </a:t>
            </a:r>
          </a:p>
          <a:p>
            <a:r>
              <a:rPr lang="en-US" sz="2000" b="1" u="sng" dirty="0" smtClean="0">
                <a:solidFill>
                  <a:srgbClr val="FF0000"/>
                </a:solidFill>
                <a:hlinkClick r:id="rId3"/>
              </a:rPr>
              <a:t>narrow distribution in Npart!</a:t>
            </a:r>
          </a:p>
          <a:p>
            <a:r>
              <a:rPr lang="en-US" sz="2000" u="sng" dirty="0" smtClean="0">
                <a:hlinkClick r:id="rId3"/>
              </a:rPr>
              <a:t>                                                      https</a:t>
            </a:r>
            <a:r>
              <a:rPr lang="en-US" sz="2000" u="sng" dirty="0">
                <a:hlinkClick r:id="rId3"/>
              </a:rPr>
              <a:t>://link.springer.com/journal/</a:t>
            </a:r>
            <a:r>
              <a:rPr lang="en-US" sz="2000" u="sng" dirty="0" smtClean="0">
                <a:hlinkClick r:id="rId3"/>
              </a:rPr>
              <a:t>11450</a:t>
            </a:r>
            <a:endParaRPr lang="en-US" sz="2000" u="sng" dirty="0" smtClean="0"/>
          </a:p>
          <a:p>
            <a:endParaRPr lang="en-US" u="sng" dirty="0"/>
          </a:p>
          <a:p>
            <a:pPr marL="285750" indent="-285750">
              <a:buFont typeface="Wingdings" charset="2"/>
              <a:buChar char="Ø"/>
            </a:pPr>
            <a:r>
              <a:rPr lang="en-US" sz="2000" u="sng" dirty="0">
                <a:solidFill>
                  <a:srgbClr val="FF6600"/>
                </a:solidFill>
              </a:rPr>
              <a:t>C</a:t>
            </a:r>
            <a:r>
              <a:rPr lang="en-US" sz="2000" u="sng" dirty="0" smtClean="0">
                <a:solidFill>
                  <a:srgbClr val="FF6600"/>
                </a:solidFill>
              </a:rPr>
              <a:t>entrality determination and selection of classes  by STAR should be taken with definite concern!</a:t>
            </a:r>
            <a:endParaRPr lang="ru-RU" sz="2000" dirty="0">
              <a:solidFill>
                <a:srgbClr val="FF6600"/>
              </a:solidFill>
            </a:endParaRPr>
          </a:p>
        </p:txBody>
      </p:sp>
      <p:cxnSp>
        <p:nvCxnSpPr>
          <p:cNvPr id="7" name="AutoShape 5"/>
          <p:cNvCxnSpPr>
            <a:cxnSpLocks noChangeShapeType="1"/>
          </p:cNvCxnSpPr>
          <p:nvPr/>
        </p:nvCxnSpPr>
        <p:spPr bwMode="auto">
          <a:xfrm>
            <a:off x="232834" y="11684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4" name="Rectangle 3"/>
          <p:cNvSpPr/>
          <p:nvPr/>
        </p:nvSpPr>
        <p:spPr>
          <a:xfrm>
            <a:off x="389465" y="6257724"/>
            <a:ext cx="7958667" cy="523220"/>
          </a:xfrm>
          <a:prstGeom prst="rect">
            <a:avLst/>
          </a:prstGeom>
        </p:spPr>
        <p:txBody>
          <a:bodyPr wrap="square">
            <a:spAutoFit/>
          </a:bodyPr>
          <a:lstStyle/>
          <a:p>
            <a:pPr marL="0" indent="0">
              <a:buNone/>
            </a:pPr>
            <a:r>
              <a:rPr lang="en-US" dirty="0" smtClean="0"/>
              <a:t>[1] T</a:t>
            </a:r>
            <a:r>
              <a:rPr lang="en-US" dirty="0"/>
              <a:t>. A. </a:t>
            </a:r>
            <a:r>
              <a:rPr lang="en-US" dirty="0" err="1"/>
              <a:t>Drozhzhova,V</a:t>
            </a:r>
            <a:r>
              <a:rPr lang="en-US" dirty="0"/>
              <a:t>. N. </a:t>
            </a:r>
            <a:r>
              <a:rPr lang="en-US" dirty="0" err="1"/>
              <a:t>Kovalenko,A</a:t>
            </a:r>
            <a:r>
              <a:rPr lang="en-US" dirty="0"/>
              <a:t>. Yu. </a:t>
            </a:r>
            <a:r>
              <a:rPr lang="en-US" dirty="0" err="1"/>
              <a:t>Seryakov,G</a:t>
            </a:r>
            <a:r>
              <a:rPr lang="en-US" dirty="0"/>
              <a:t>. A. </a:t>
            </a:r>
            <a:r>
              <a:rPr lang="en-US" dirty="0" err="1" smtClean="0"/>
              <a:t>Feofilov</a:t>
            </a:r>
            <a:r>
              <a:rPr lang="en-US" dirty="0" smtClean="0"/>
              <a:t>, </a:t>
            </a:r>
            <a:r>
              <a:rPr lang="ru-RU" u="sng" dirty="0" smtClean="0">
                <a:hlinkClick r:id="rId3" tooltip="Physics of Atomic Nuclei"/>
              </a:rPr>
              <a:t>Physics </a:t>
            </a:r>
            <a:r>
              <a:rPr lang="ru-RU" u="sng" dirty="0">
                <a:hlinkClick r:id="rId3" tooltip="Physics of Atomic Nuclei"/>
              </a:rPr>
              <a:t>of Atomic Nuclei</a:t>
            </a:r>
            <a:r>
              <a:rPr lang="en-US" dirty="0"/>
              <a:t>, </a:t>
            </a:r>
            <a:r>
              <a:rPr lang="ru-RU" dirty="0" err="1"/>
              <a:t>September</a:t>
            </a:r>
            <a:r>
              <a:rPr lang="ru-RU" dirty="0"/>
              <a:t> 2016, </a:t>
            </a:r>
            <a:r>
              <a:rPr lang="ru-RU" dirty="0" err="1"/>
              <a:t>Volume</a:t>
            </a:r>
            <a:r>
              <a:rPr lang="ru-RU" dirty="0"/>
              <a:t> 79, </a:t>
            </a:r>
            <a:r>
              <a:rPr lang="ru-RU" u="sng" dirty="0">
                <a:hlinkClick r:id="rId4"/>
              </a:rPr>
              <a:t>Issue 5</a:t>
            </a:r>
            <a:r>
              <a:rPr lang="ru-RU" dirty="0"/>
              <a:t>, </a:t>
            </a:r>
            <a:r>
              <a:rPr lang="ru-RU" dirty="0" err="1"/>
              <a:t>pp</a:t>
            </a:r>
            <a:r>
              <a:rPr lang="ru-RU" dirty="0"/>
              <a:t> 737–748</a:t>
            </a:r>
            <a:endParaRPr lang="en-US" u="sng" dirty="0"/>
          </a:p>
        </p:txBody>
      </p:sp>
    </p:spTree>
    <p:extLst>
      <p:ext uri="{BB962C8B-B14F-4D97-AF65-F5344CB8AC3E}">
        <p14:creationId xmlns:p14="http://schemas.microsoft.com/office/powerpoint/2010/main" val="418311670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1504"/>
            <a:ext cx="8229600" cy="1143000"/>
          </a:xfrm>
        </p:spPr>
        <p:txBody>
          <a:bodyPr>
            <a:normAutofit fontScale="90000"/>
          </a:bodyPr>
          <a:lstStyle/>
          <a:p>
            <a:r>
              <a:rPr lang="en-US" sz="3200" b="1" dirty="0" smtClean="0">
                <a:solidFill>
                  <a:srgbClr val="0000FF"/>
                </a:solidFill>
              </a:rPr>
              <a:t>Question: with  very reach harvest of STAR data at RHIC what is expected to be new  by the MPD?  </a:t>
            </a:r>
            <a:endParaRPr lang="en-US" sz="3200" b="1" dirty="0">
              <a:solidFill>
                <a:srgbClr val="0000FF"/>
              </a:solidFill>
            </a:endParaRPr>
          </a:p>
        </p:txBody>
      </p:sp>
      <p:sp>
        <p:nvSpPr>
          <p:cNvPr id="3" name="Content Placeholder 2"/>
          <p:cNvSpPr>
            <a:spLocks noGrp="1"/>
          </p:cNvSpPr>
          <p:nvPr>
            <p:ph idx="1"/>
          </p:nvPr>
        </p:nvSpPr>
        <p:spPr/>
        <p:txBody>
          <a:bodyPr>
            <a:normAutofit/>
          </a:bodyPr>
          <a:lstStyle/>
          <a:p>
            <a:pPr>
              <a:buFont typeface="Wingdings" charset="2"/>
              <a:buChar char="Ø"/>
            </a:pPr>
            <a:r>
              <a:rPr lang="en-US" sz="2000" dirty="0" smtClean="0"/>
              <a:t>Classes of central </a:t>
            </a:r>
            <a:r>
              <a:rPr lang="en-US" sz="2000" dirty="0"/>
              <a:t>collisions  with optimized  </a:t>
            </a:r>
            <a:r>
              <a:rPr lang="en-US" sz="2000" dirty="0" smtClean="0"/>
              <a:t>width </a:t>
            </a:r>
            <a:r>
              <a:rPr lang="en-US" sz="2000" dirty="0">
                <a:solidFill>
                  <a:srgbClr val="FF0000"/>
                </a:solidFill>
              </a:rPr>
              <a:t>[1] </a:t>
            </a:r>
            <a:r>
              <a:rPr lang="en-US" sz="2000" dirty="0" smtClean="0"/>
              <a:t> </a:t>
            </a:r>
            <a:r>
              <a:rPr lang="en-US" sz="2000" dirty="0"/>
              <a:t>will </a:t>
            </a:r>
            <a:r>
              <a:rPr lang="en-US" sz="2000" dirty="0" smtClean="0"/>
              <a:t>eliminate considerably the trivial volume </a:t>
            </a:r>
            <a:r>
              <a:rPr lang="en-US" sz="2000" dirty="0" smtClean="0">
                <a:solidFill>
                  <a:srgbClr val="FF0000"/>
                </a:solidFill>
              </a:rPr>
              <a:t>fluctuations</a:t>
            </a:r>
            <a:r>
              <a:rPr lang="en-US" sz="2000" dirty="0" smtClean="0"/>
              <a:t> and allow </a:t>
            </a:r>
            <a:r>
              <a:rPr lang="en-US" sz="2000" b="1" dirty="0" smtClean="0"/>
              <a:t>to get new results </a:t>
            </a:r>
            <a:r>
              <a:rPr lang="en-US" sz="2000" dirty="0" smtClean="0">
                <a:solidFill>
                  <a:schemeClr val="tx1"/>
                </a:solidFill>
              </a:rPr>
              <a:t>at the NICA energy:</a:t>
            </a:r>
          </a:p>
          <a:p>
            <a:pPr lvl="1"/>
            <a:r>
              <a:rPr lang="en-US" sz="2000" dirty="0">
                <a:solidFill>
                  <a:srgbClr val="FF0000"/>
                </a:solidFill>
              </a:rPr>
              <a:t>in </a:t>
            </a:r>
            <a:r>
              <a:rPr lang="en-US" sz="2000" dirty="0" err="1">
                <a:solidFill>
                  <a:srgbClr val="FF0000"/>
                </a:solidFill>
              </a:rPr>
              <a:t>flucand</a:t>
            </a:r>
            <a:r>
              <a:rPr lang="en-US" sz="2000" dirty="0">
                <a:solidFill>
                  <a:srgbClr val="FF0000"/>
                </a:solidFill>
              </a:rPr>
              <a:t> long-range correlations) </a:t>
            </a:r>
            <a:r>
              <a:rPr lang="en-US" sz="2000" dirty="0" err="1">
                <a:solidFill>
                  <a:srgbClr val="FF0000"/>
                </a:solidFill>
              </a:rPr>
              <a:t>tuations</a:t>
            </a:r>
            <a:r>
              <a:rPr lang="en-US" sz="2000" dirty="0">
                <a:solidFill>
                  <a:srgbClr val="FF0000"/>
                </a:solidFill>
              </a:rPr>
              <a:t> </a:t>
            </a:r>
            <a:r>
              <a:rPr lang="en-US" sz="2000" dirty="0" smtClean="0">
                <a:solidFill>
                  <a:srgbClr val="FF0000"/>
                </a:solidFill>
              </a:rPr>
              <a:t>and correlation measurements (including short- range</a:t>
            </a:r>
          </a:p>
          <a:p>
            <a:pPr lvl="1"/>
            <a:r>
              <a:rPr lang="en-US" sz="2000" dirty="0" smtClean="0">
                <a:solidFill>
                  <a:srgbClr val="FF0000"/>
                </a:solidFill>
              </a:rPr>
              <a:t>in elliptic flow measurements, flow  fluctuations, analysis of </a:t>
            </a:r>
            <a:r>
              <a:rPr lang="en-US" sz="2000" dirty="0" err="1" smtClean="0">
                <a:solidFill>
                  <a:srgbClr val="FF0000"/>
                </a:solidFill>
              </a:rPr>
              <a:t>cumulant</a:t>
            </a:r>
            <a:r>
              <a:rPr lang="en-US" sz="2000" dirty="0" smtClean="0">
                <a:solidFill>
                  <a:srgbClr val="FF0000"/>
                </a:solidFill>
              </a:rPr>
              <a:t> </a:t>
            </a:r>
            <a:r>
              <a:rPr lang="en-US" sz="2000" dirty="0" err="1" smtClean="0">
                <a:solidFill>
                  <a:srgbClr val="FF0000"/>
                </a:solidFill>
              </a:rPr>
              <a:t>ratious</a:t>
            </a:r>
            <a:r>
              <a:rPr lang="en-US" sz="2000" dirty="0" smtClean="0">
                <a:solidFill>
                  <a:srgbClr val="FF0000"/>
                </a:solidFill>
              </a:rPr>
              <a:t>, in studies with strongly intensive observables,  etc. </a:t>
            </a:r>
          </a:p>
        </p:txBody>
      </p:sp>
      <p:sp>
        <p:nvSpPr>
          <p:cNvPr id="4" name="Slide Number Placeholder 3"/>
          <p:cNvSpPr>
            <a:spLocks noGrp="1"/>
          </p:cNvSpPr>
          <p:nvPr>
            <p:ph type="sldNum" sz="quarter" idx="12"/>
          </p:nvPr>
        </p:nvSpPr>
        <p:spPr/>
        <p:txBody>
          <a:bodyPr/>
          <a:lstStyle/>
          <a:p>
            <a:fld id="{0437E881-045B-2548-B32C-6541F40C73F0}" type="slidenum">
              <a:rPr lang="en-US" smtClean="0"/>
              <a:t>15</a:t>
            </a:fld>
            <a:endParaRPr lang="en-US"/>
          </a:p>
        </p:txBody>
      </p:sp>
      <p:cxnSp>
        <p:nvCxnSpPr>
          <p:cNvPr id="5" name="AutoShape 5"/>
          <p:cNvCxnSpPr>
            <a:cxnSpLocks noChangeShapeType="1"/>
          </p:cNvCxnSpPr>
          <p:nvPr/>
        </p:nvCxnSpPr>
        <p:spPr bwMode="auto">
          <a:xfrm>
            <a:off x="105833" y="1481667"/>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6" name="Rectangle 5"/>
          <p:cNvSpPr/>
          <p:nvPr/>
        </p:nvSpPr>
        <p:spPr>
          <a:xfrm>
            <a:off x="584199" y="6047827"/>
            <a:ext cx="6790267" cy="523220"/>
          </a:xfrm>
          <a:prstGeom prst="rect">
            <a:avLst/>
          </a:prstGeom>
        </p:spPr>
        <p:txBody>
          <a:bodyPr wrap="square">
            <a:spAutoFit/>
          </a:bodyPr>
          <a:lstStyle/>
          <a:p>
            <a:pPr marL="0" indent="0">
              <a:buNone/>
            </a:pPr>
            <a:r>
              <a:rPr lang="en-US" dirty="0"/>
              <a:t>[1] T. A. </a:t>
            </a:r>
            <a:r>
              <a:rPr lang="en-US" dirty="0" err="1"/>
              <a:t>Drozhzhova,V</a:t>
            </a:r>
            <a:r>
              <a:rPr lang="en-US" dirty="0"/>
              <a:t>. N. </a:t>
            </a:r>
            <a:r>
              <a:rPr lang="en-US" dirty="0" err="1"/>
              <a:t>Kovalenko,A</a:t>
            </a:r>
            <a:r>
              <a:rPr lang="en-US" dirty="0"/>
              <a:t>. Yu. </a:t>
            </a:r>
            <a:r>
              <a:rPr lang="en-US" dirty="0" err="1"/>
              <a:t>Seryakov,G</a:t>
            </a:r>
            <a:r>
              <a:rPr lang="en-US" dirty="0"/>
              <a:t>. A. </a:t>
            </a:r>
            <a:r>
              <a:rPr lang="en-US" dirty="0" err="1"/>
              <a:t>Feofilov</a:t>
            </a:r>
            <a:r>
              <a:rPr lang="en-US" dirty="0"/>
              <a:t>, </a:t>
            </a:r>
            <a:r>
              <a:rPr lang="ru-RU" u="sng" dirty="0">
                <a:hlinkClick r:id="rId2" tooltip="Physics of Atomic Nuclei"/>
              </a:rPr>
              <a:t>Physics of Atomic Nuclei</a:t>
            </a:r>
            <a:r>
              <a:rPr lang="en-US" dirty="0"/>
              <a:t>, </a:t>
            </a:r>
            <a:r>
              <a:rPr lang="ru-RU" dirty="0" err="1"/>
              <a:t>September</a:t>
            </a:r>
            <a:r>
              <a:rPr lang="ru-RU" dirty="0"/>
              <a:t> 2016, </a:t>
            </a:r>
            <a:r>
              <a:rPr lang="ru-RU" dirty="0" err="1"/>
              <a:t>Volume</a:t>
            </a:r>
            <a:r>
              <a:rPr lang="ru-RU" dirty="0"/>
              <a:t> 79, </a:t>
            </a:r>
            <a:r>
              <a:rPr lang="ru-RU" u="sng" dirty="0">
                <a:hlinkClick r:id="rId3"/>
              </a:rPr>
              <a:t>Issue 5</a:t>
            </a:r>
            <a:r>
              <a:rPr lang="ru-RU" dirty="0"/>
              <a:t>, </a:t>
            </a:r>
            <a:r>
              <a:rPr lang="ru-RU" dirty="0" err="1"/>
              <a:t>pp</a:t>
            </a:r>
            <a:r>
              <a:rPr lang="ru-RU" dirty="0"/>
              <a:t> 737–748</a:t>
            </a:r>
            <a:endParaRPr lang="en-US" u="sng" dirty="0"/>
          </a:p>
        </p:txBody>
      </p:sp>
    </p:spTree>
    <p:extLst>
      <p:ext uri="{BB962C8B-B14F-4D97-AF65-F5344CB8AC3E}">
        <p14:creationId xmlns:p14="http://schemas.microsoft.com/office/powerpoint/2010/main" val="29076157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333" y="872067"/>
            <a:ext cx="8136466" cy="254000"/>
          </a:xfrm>
        </p:spPr>
        <p:txBody>
          <a:bodyPr>
            <a:normAutofit fontScale="90000"/>
          </a:bodyPr>
          <a:lstStyle/>
          <a:p>
            <a:pPr algn="l"/>
            <a:r>
              <a:rPr lang="en-US" sz="2000" b="1" dirty="0" smtClean="0">
                <a:solidFill>
                  <a:srgbClr val="0000FF"/>
                </a:solidFill>
              </a:rPr>
              <a:t/>
            </a:r>
            <a:br>
              <a:rPr lang="en-US" sz="2000" b="1" dirty="0" smtClean="0">
                <a:solidFill>
                  <a:srgbClr val="0000FF"/>
                </a:solidFill>
              </a:rPr>
            </a:br>
            <a:r>
              <a:rPr lang="en-US" sz="2000" b="1" dirty="0" smtClean="0">
                <a:solidFill>
                  <a:srgbClr val="0000FF"/>
                </a:solidFill>
              </a:rPr>
              <a:t/>
            </a:r>
            <a:br>
              <a:rPr lang="en-US" sz="2000" b="1" dirty="0" smtClean="0">
                <a:solidFill>
                  <a:srgbClr val="0000FF"/>
                </a:solidFill>
              </a:rPr>
            </a:br>
            <a:endParaRPr lang="en-US" sz="2000" b="1" dirty="0">
              <a:solidFill>
                <a:srgbClr val="0000FF"/>
              </a:solidFill>
            </a:endParaRPr>
          </a:p>
        </p:txBody>
      </p:sp>
      <p:sp>
        <p:nvSpPr>
          <p:cNvPr id="3" name="Text Placeholder 2"/>
          <p:cNvSpPr>
            <a:spLocks noGrp="1"/>
          </p:cNvSpPr>
          <p:nvPr>
            <p:ph idx="1"/>
          </p:nvPr>
        </p:nvSpPr>
        <p:spPr>
          <a:xfrm flipV="1">
            <a:off x="9690099" y="6299200"/>
            <a:ext cx="1428751" cy="190500"/>
          </a:xfrm>
        </p:spPr>
        <p:txBody>
          <a:bodyPr>
            <a:normAutofit fontScale="25000" lnSpcReduction="20000"/>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pic>
        <p:nvPicPr>
          <p:cNvPr id="5" name="Picture 4"/>
          <p:cNvPicPr>
            <a:picLocks noChangeAspect="1"/>
          </p:cNvPicPr>
          <p:nvPr/>
        </p:nvPicPr>
        <p:blipFill rotWithShape="1">
          <a:blip r:embed="rId2"/>
          <a:srcRect t="19944" b="13295"/>
          <a:stretch/>
        </p:blipFill>
        <p:spPr>
          <a:xfrm>
            <a:off x="0" y="2235199"/>
            <a:ext cx="9144000" cy="3618000"/>
          </a:xfrm>
          <a:prstGeom prst="rect">
            <a:avLst/>
          </a:prstGeom>
        </p:spPr>
      </p:pic>
      <p:cxnSp>
        <p:nvCxnSpPr>
          <p:cNvPr id="6" name="AutoShape 5"/>
          <p:cNvCxnSpPr>
            <a:cxnSpLocks noChangeShapeType="1"/>
          </p:cNvCxnSpPr>
          <p:nvPr/>
        </p:nvCxnSpPr>
        <p:spPr bwMode="auto">
          <a:xfrm>
            <a:off x="300567" y="855134"/>
            <a:ext cx="8229600" cy="0"/>
          </a:xfrm>
          <a:prstGeom prst="straightConnector1">
            <a:avLst/>
          </a:prstGeom>
          <a:noFill/>
          <a:ln w="15875">
            <a:solidFill>
              <a:srgbClr val="0000FF"/>
            </a:solidFill>
            <a:round/>
            <a:headEnd/>
            <a:tailEnd/>
          </a:ln>
          <a:extLst>
            <a:ext uri="{909E8E84-426E-40dd-AFC4-6F175D3DCCD1}">
              <a14:hiddenFill xmlns:a14="http://schemas.microsoft.com/office/drawing/2010/main">
                <a:noFill/>
              </a14:hiddenFill>
            </a:ext>
          </a:extLst>
        </p:spPr>
      </p:cxnSp>
      <p:cxnSp>
        <p:nvCxnSpPr>
          <p:cNvPr id="8" name="Straight Arrow Connector 7"/>
          <p:cNvCxnSpPr/>
          <p:nvPr/>
        </p:nvCxnSpPr>
        <p:spPr>
          <a:xfrm>
            <a:off x="2628900" y="3251200"/>
            <a:ext cx="914400" cy="9144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514600" y="3302000"/>
            <a:ext cx="508000" cy="9271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413000" y="3746500"/>
            <a:ext cx="279400" cy="5842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781300" y="2425700"/>
            <a:ext cx="431800" cy="9779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2146300" y="2565400"/>
            <a:ext cx="584200" cy="14986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2501900" y="2679700"/>
            <a:ext cx="215900" cy="9144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2171700" y="3467100"/>
            <a:ext cx="266700" cy="7874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581400" y="4787900"/>
            <a:ext cx="647700" cy="12700"/>
          </a:xfrm>
          <a:prstGeom prst="straightConnector1">
            <a:avLst/>
          </a:prstGeom>
          <a:ln w="7302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1193800" y="5613400"/>
            <a:ext cx="736600" cy="0"/>
          </a:xfrm>
          <a:prstGeom prst="straightConnector1">
            <a:avLst/>
          </a:prstGeom>
          <a:ln w="7302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38667" y="187124"/>
            <a:ext cx="7069665" cy="1292662"/>
          </a:xfrm>
          <a:prstGeom prst="rect">
            <a:avLst/>
          </a:prstGeom>
        </p:spPr>
        <p:txBody>
          <a:bodyPr wrap="square">
            <a:spAutoFit/>
          </a:bodyPr>
          <a:lstStyle/>
          <a:p>
            <a:r>
              <a:rPr lang="en-US" sz="3200" b="1" dirty="0" smtClean="0">
                <a:solidFill>
                  <a:srgbClr val="0000FF"/>
                </a:solidFill>
              </a:rPr>
              <a:t>            Current  </a:t>
            </a:r>
            <a:r>
              <a:rPr lang="en-US" sz="3200" b="1" dirty="0">
                <a:solidFill>
                  <a:srgbClr val="0000FF"/>
                </a:solidFill>
              </a:rPr>
              <a:t>approaches to centrality </a:t>
            </a:r>
            <a:r>
              <a:rPr lang="en-US" sz="3200" b="1" dirty="0" smtClean="0">
                <a:solidFill>
                  <a:srgbClr val="0000FF"/>
                </a:solidFill>
              </a:rPr>
              <a:t>class </a:t>
            </a:r>
            <a:r>
              <a:rPr lang="en-US" sz="3200" b="1" dirty="0">
                <a:solidFill>
                  <a:srgbClr val="0000FF"/>
                </a:solidFill>
              </a:rPr>
              <a:t>selection:</a:t>
            </a:r>
            <a:r>
              <a:rPr lang="en-US" b="1" dirty="0">
                <a:solidFill>
                  <a:srgbClr val="0000FF"/>
                </a:solidFill>
              </a:rPr>
              <a:t/>
            </a:r>
            <a:br>
              <a:rPr lang="en-US" b="1" dirty="0">
                <a:solidFill>
                  <a:srgbClr val="0000FF"/>
                </a:solidFill>
              </a:rPr>
            </a:br>
            <a:endParaRPr lang="en-US" dirty="0"/>
          </a:p>
        </p:txBody>
      </p:sp>
      <p:sp>
        <p:nvSpPr>
          <p:cNvPr id="10" name="Rectangle 9"/>
          <p:cNvSpPr/>
          <p:nvPr/>
        </p:nvSpPr>
        <p:spPr>
          <a:xfrm>
            <a:off x="237067" y="1388533"/>
            <a:ext cx="4665133" cy="954107"/>
          </a:xfrm>
          <a:prstGeom prst="rect">
            <a:avLst/>
          </a:prstGeom>
        </p:spPr>
        <p:txBody>
          <a:bodyPr wrap="square">
            <a:spAutoFit/>
          </a:bodyPr>
          <a:lstStyle/>
          <a:p>
            <a:pPr marL="342900" indent="-342900">
              <a:buAutoNum type="arabicParenBoth"/>
            </a:pPr>
            <a:r>
              <a:rPr lang="en-US" b="1" dirty="0" smtClean="0">
                <a:solidFill>
                  <a:srgbClr val="0000FF"/>
                </a:solidFill>
              </a:rPr>
              <a:t>Charged </a:t>
            </a:r>
            <a:r>
              <a:rPr lang="en-US" b="1" dirty="0">
                <a:solidFill>
                  <a:srgbClr val="0000FF"/>
                </a:solidFill>
              </a:rPr>
              <a:t>particle Multiplicity classes by the </a:t>
            </a:r>
            <a:r>
              <a:rPr lang="en-US" b="1" dirty="0" smtClean="0">
                <a:solidFill>
                  <a:srgbClr val="0000FF"/>
                </a:solidFill>
              </a:rPr>
              <a:t>TPC</a:t>
            </a:r>
          </a:p>
          <a:p>
            <a:pPr marL="342900" indent="-342900">
              <a:buAutoNum type="arabicParenBoth"/>
            </a:pPr>
            <a:r>
              <a:rPr lang="en-US" b="1" dirty="0" smtClean="0">
                <a:solidFill>
                  <a:srgbClr val="0000FF"/>
                </a:solidFill>
              </a:rPr>
              <a:t> Spectator </a:t>
            </a:r>
            <a:r>
              <a:rPr lang="en-US" b="1" dirty="0">
                <a:solidFill>
                  <a:srgbClr val="0000FF"/>
                </a:solidFill>
              </a:rPr>
              <a:t>energy classes</a:t>
            </a:r>
            <a:r>
              <a:rPr lang="en-US" dirty="0">
                <a:solidFill>
                  <a:srgbClr val="0000FF"/>
                </a:solidFill>
              </a:rPr>
              <a:t> </a:t>
            </a:r>
            <a:r>
              <a:rPr lang="en-US" b="1" dirty="0">
                <a:solidFill>
                  <a:srgbClr val="0000FF"/>
                </a:solidFill>
              </a:rPr>
              <a:t>by </a:t>
            </a:r>
            <a:r>
              <a:rPr lang="en-US" b="1" dirty="0" err="1">
                <a:solidFill>
                  <a:srgbClr val="0000FF"/>
                </a:solidFill>
              </a:rPr>
              <a:t>FHCal</a:t>
            </a:r>
            <a:r>
              <a:rPr lang="en-US" b="1" dirty="0">
                <a:solidFill>
                  <a:srgbClr val="0000FF"/>
                </a:solidFill>
              </a:rPr>
              <a:t> </a:t>
            </a:r>
            <a:endParaRPr lang="en-US" b="1" dirty="0" smtClean="0">
              <a:solidFill>
                <a:srgbClr val="0000FF"/>
              </a:solidFill>
            </a:endParaRPr>
          </a:p>
          <a:p>
            <a:pPr marL="342900" indent="-342900">
              <a:buAutoNum type="arabicParenBoth"/>
            </a:pPr>
            <a:r>
              <a:rPr lang="en-US" b="1" dirty="0" smtClean="0">
                <a:solidFill>
                  <a:srgbClr val="0000FF"/>
                </a:solidFill>
              </a:rPr>
              <a:t>Transverse energy classes by the ECAL</a:t>
            </a:r>
          </a:p>
          <a:p>
            <a:pPr marL="342900" indent="-342900">
              <a:buAutoNum type="arabicParenBoth"/>
            </a:pPr>
            <a:r>
              <a:rPr lang="en-US" b="1" dirty="0" smtClean="0">
                <a:solidFill>
                  <a:srgbClr val="0000FF"/>
                </a:solidFill>
              </a:rPr>
              <a:t>Machine learning with TOF MCP</a:t>
            </a:r>
            <a:endParaRPr lang="en-US" b="1" dirty="0">
              <a:solidFill>
                <a:srgbClr val="0000FF"/>
              </a:solidFill>
            </a:endParaRPr>
          </a:p>
        </p:txBody>
      </p:sp>
      <p:sp>
        <p:nvSpPr>
          <p:cNvPr id="12" name="Rectangle 11"/>
          <p:cNvSpPr/>
          <p:nvPr/>
        </p:nvSpPr>
        <p:spPr>
          <a:xfrm rot="19274452">
            <a:off x="-691403" y="2013579"/>
            <a:ext cx="1223474" cy="584776"/>
          </a:xfrm>
          <a:prstGeom prst="rect">
            <a:avLst/>
          </a:prstGeom>
        </p:spPr>
        <p:txBody>
          <a:bodyPr wrap="none">
            <a:spAutoFit/>
          </a:bodyPr>
          <a:lstStyle/>
          <a:p>
            <a:r>
              <a:rPr lang="en-US" sz="3200" b="1" dirty="0" smtClean="0">
                <a:solidFill>
                  <a:srgbClr val="FF0000"/>
                </a:solidFill>
              </a:rPr>
              <a:t>     </a:t>
            </a:r>
            <a:r>
              <a:rPr lang="en-US" b="1" dirty="0" smtClean="0">
                <a:solidFill>
                  <a:srgbClr val="FF0000"/>
                </a:solidFill>
              </a:rPr>
              <a:t>NEW</a:t>
            </a:r>
            <a:r>
              <a:rPr lang="en-US" dirty="0">
                <a:solidFill>
                  <a:srgbClr val="FF0000"/>
                </a:solidFill>
              </a:rPr>
              <a:t>!</a:t>
            </a:r>
            <a:endParaRPr lang="en-US" dirty="0"/>
          </a:p>
        </p:txBody>
      </p:sp>
      <p:sp>
        <p:nvSpPr>
          <p:cNvPr id="14" name="Rectangle 13"/>
          <p:cNvSpPr/>
          <p:nvPr/>
        </p:nvSpPr>
        <p:spPr>
          <a:xfrm>
            <a:off x="4109577" y="2487712"/>
            <a:ext cx="673394" cy="307777"/>
          </a:xfrm>
          <a:prstGeom prst="rect">
            <a:avLst/>
          </a:prstGeom>
        </p:spPr>
        <p:txBody>
          <a:bodyPr wrap="none">
            <a:spAutoFit/>
          </a:bodyPr>
          <a:lstStyle/>
          <a:p>
            <a:r>
              <a:rPr lang="en-US" b="1" dirty="0">
                <a:solidFill>
                  <a:srgbClr val="0000FF"/>
                </a:solidFill>
              </a:rPr>
              <a:t>ECAL</a:t>
            </a:r>
          </a:p>
        </p:txBody>
      </p:sp>
      <p:cxnSp>
        <p:nvCxnSpPr>
          <p:cNvPr id="17" name="Straight Arrow Connector 16"/>
          <p:cNvCxnSpPr/>
          <p:nvPr/>
        </p:nvCxnSpPr>
        <p:spPr>
          <a:xfrm>
            <a:off x="4580466" y="2785534"/>
            <a:ext cx="1329267" cy="423333"/>
          </a:xfrm>
          <a:prstGeom prst="straightConnector1">
            <a:avLst/>
          </a:prstGeom>
          <a:ln w="127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659253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78" y="0"/>
            <a:ext cx="9313678" cy="1143000"/>
          </a:xfrm>
        </p:spPr>
        <p:txBody>
          <a:bodyPr/>
          <a:lstStyle/>
          <a:p>
            <a:r>
              <a:rPr lang="en-US" sz="2800" dirty="0" smtClean="0">
                <a:solidFill>
                  <a:srgbClr val="0000FF"/>
                </a:solidFill>
              </a:rPr>
              <a:t>PWG1 meetings:  Sept.2021- March 2022</a:t>
            </a:r>
            <a:endParaRPr lang="en-US" sz="2800" dirty="0">
              <a:solidFill>
                <a:srgbClr val="0000FF"/>
              </a:solidFill>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17</a:t>
            </a:fld>
            <a:endParaRPr lang="uk-UA"/>
          </a:p>
        </p:txBody>
      </p:sp>
      <p:sp>
        <p:nvSpPr>
          <p:cNvPr id="3" name="Rectangle 2"/>
          <p:cNvSpPr/>
          <p:nvPr/>
        </p:nvSpPr>
        <p:spPr>
          <a:xfrm>
            <a:off x="118534" y="1274066"/>
            <a:ext cx="9025466" cy="5847755"/>
          </a:xfrm>
          <a:prstGeom prst="rect">
            <a:avLst/>
          </a:prstGeom>
        </p:spPr>
        <p:txBody>
          <a:bodyPr wrap="square">
            <a:spAutoFit/>
          </a:bodyPr>
          <a:lstStyle/>
          <a:p>
            <a:r>
              <a:rPr lang="fi-FI" sz="2000" dirty="0" smtClean="0">
                <a:solidFill>
                  <a:srgbClr val="0000FF"/>
                </a:solidFill>
              </a:rPr>
              <a:t>24 </a:t>
            </a:r>
            <a:r>
              <a:rPr lang="fi-FI" sz="2000" dirty="0" err="1">
                <a:solidFill>
                  <a:srgbClr val="0000FF"/>
                </a:solidFill>
              </a:rPr>
              <a:t>M</a:t>
            </a:r>
            <a:r>
              <a:rPr lang="fi-FI" sz="2000" dirty="0" err="1" smtClean="0">
                <a:solidFill>
                  <a:srgbClr val="0000FF"/>
                </a:solidFill>
              </a:rPr>
              <a:t>arch</a:t>
            </a:r>
            <a:r>
              <a:rPr lang="fi-FI" sz="2000" dirty="0" smtClean="0">
                <a:solidFill>
                  <a:srgbClr val="0000FF"/>
                </a:solidFill>
              </a:rPr>
              <a:t>  2022 </a:t>
            </a:r>
            <a:r>
              <a:rPr lang="fi-FI" sz="2000" dirty="0" err="1"/>
              <a:t>Speaker</a:t>
            </a:r>
            <a:r>
              <a:rPr lang="fi-FI" sz="2000" dirty="0"/>
              <a:t>: </a:t>
            </a:r>
            <a:r>
              <a:rPr lang="fi-FI" sz="2000" dirty="0" err="1" smtClean="0"/>
              <a:t>I.Maldonado</a:t>
            </a:r>
            <a:r>
              <a:rPr lang="fi-FI" sz="2000" dirty="0" smtClean="0"/>
              <a:t> </a:t>
            </a:r>
            <a:r>
              <a:rPr lang="fi-FI" sz="2000" dirty="0"/>
              <a:t>(</a:t>
            </a:r>
            <a:r>
              <a:rPr lang="fi-FI" sz="2000" dirty="0" err="1"/>
              <a:t>Universidad</a:t>
            </a:r>
            <a:r>
              <a:rPr lang="fi-FI" sz="2000" dirty="0"/>
              <a:t> </a:t>
            </a:r>
            <a:r>
              <a:rPr lang="fi-FI" sz="2000" dirty="0" err="1"/>
              <a:t>Autónoma</a:t>
            </a:r>
            <a:r>
              <a:rPr lang="fi-FI" sz="2000" dirty="0"/>
              <a:t> de </a:t>
            </a:r>
            <a:r>
              <a:rPr lang="fi-FI" sz="2000" dirty="0" err="1"/>
              <a:t>Sinaloa</a:t>
            </a:r>
            <a:r>
              <a:rPr lang="fi-FI" sz="2000" dirty="0"/>
              <a:t>) ,</a:t>
            </a:r>
            <a:r>
              <a:rPr lang="en-US" sz="2000" dirty="0" smtClean="0"/>
              <a:t>"</a:t>
            </a:r>
            <a:r>
              <a:rPr lang="en-US" sz="2000" dirty="0"/>
              <a:t>Update </a:t>
            </a:r>
            <a:r>
              <a:rPr lang="en-US" sz="2000" dirty="0" err="1"/>
              <a:t>BiBi</a:t>
            </a:r>
            <a:r>
              <a:rPr lang="en-US" sz="2000" dirty="0"/>
              <a:t> Collisions at 9.2 </a:t>
            </a:r>
            <a:r>
              <a:rPr lang="en-US" sz="2000" dirty="0" err="1" smtClean="0"/>
              <a:t>GeV</a:t>
            </a:r>
            <a:endParaRPr lang="fi-FI" sz="2000" dirty="0" smtClean="0">
              <a:solidFill>
                <a:srgbClr val="0000FF"/>
              </a:solidFill>
            </a:endParaRPr>
          </a:p>
          <a:p>
            <a:endParaRPr lang="fi-FI" sz="2000" dirty="0" smtClean="0">
              <a:solidFill>
                <a:srgbClr val="0000FF"/>
              </a:solidFill>
            </a:endParaRPr>
          </a:p>
          <a:p>
            <a:r>
              <a:rPr lang="fi-FI" sz="2000" dirty="0" smtClean="0">
                <a:solidFill>
                  <a:srgbClr val="0000FF"/>
                </a:solidFill>
              </a:rPr>
              <a:t>27 </a:t>
            </a:r>
            <a:r>
              <a:rPr lang="fi-FI" sz="2000" dirty="0">
                <a:solidFill>
                  <a:srgbClr val="0000FF"/>
                </a:solidFill>
              </a:rPr>
              <a:t>Jan </a:t>
            </a:r>
            <a:r>
              <a:rPr lang="fi-FI" sz="2000" dirty="0" smtClean="0">
                <a:solidFill>
                  <a:srgbClr val="0000FF"/>
                </a:solidFill>
              </a:rPr>
              <a:t>2022</a:t>
            </a:r>
            <a:r>
              <a:rPr lang="fi-FI" sz="2000" dirty="0" smtClean="0"/>
              <a:t>, </a:t>
            </a:r>
            <a:r>
              <a:rPr lang="fi-FI" sz="2000" dirty="0" err="1" smtClean="0"/>
              <a:t>A.Seryakov</a:t>
            </a:r>
            <a:r>
              <a:rPr lang="fi-FI" sz="2000" dirty="0" smtClean="0"/>
              <a:t> (</a:t>
            </a:r>
            <a:r>
              <a:rPr lang="fi-FI" sz="2000" dirty="0" err="1" smtClean="0"/>
              <a:t>SPbSU</a:t>
            </a:r>
            <a:r>
              <a:rPr lang="fi-FI" sz="2000" dirty="0" smtClean="0"/>
              <a:t>),” </a:t>
            </a:r>
            <a:r>
              <a:rPr lang="en-US" sz="2000" dirty="0" smtClean="0"/>
              <a:t>Influence </a:t>
            </a:r>
            <a:r>
              <a:rPr lang="en-US" sz="2000" dirty="0"/>
              <a:t>of different centrality methods on multiplicity fluctuations: MPD </a:t>
            </a:r>
            <a:r>
              <a:rPr lang="en-US" sz="2000" dirty="0" smtClean="0"/>
              <a:t>case”</a:t>
            </a:r>
            <a:endParaRPr lang="en-US" sz="2000" dirty="0" smtClean="0">
              <a:solidFill>
                <a:srgbClr val="0000FF"/>
              </a:solidFill>
            </a:endParaRPr>
          </a:p>
          <a:p>
            <a:endParaRPr lang="en-US" sz="2000" dirty="0">
              <a:solidFill>
                <a:srgbClr val="0000FF"/>
              </a:solidFill>
            </a:endParaRPr>
          </a:p>
          <a:p>
            <a:r>
              <a:rPr lang="fi-FI" sz="2000" dirty="0" smtClean="0">
                <a:solidFill>
                  <a:srgbClr val="0000FF"/>
                </a:solidFill>
              </a:rPr>
              <a:t>20 </a:t>
            </a:r>
            <a:r>
              <a:rPr lang="fi-FI" sz="2000" dirty="0">
                <a:solidFill>
                  <a:srgbClr val="0000FF"/>
                </a:solidFill>
              </a:rPr>
              <a:t>Jan </a:t>
            </a:r>
            <a:r>
              <a:rPr lang="fi-FI" sz="2000" dirty="0" smtClean="0">
                <a:solidFill>
                  <a:srgbClr val="0000FF"/>
                </a:solidFill>
              </a:rPr>
              <a:t>2022 </a:t>
            </a:r>
          </a:p>
          <a:p>
            <a:pPr marL="342900" indent="-342900">
              <a:buFont typeface="Arial"/>
              <a:buChar char="•"/>
            </a:pPr>
            <a:r>
              <a:rPr lang="fi-FI" sz="2000" dirty="0" err="1" smtClean="0"/>
              <a:t>G.Feofilov</a:t>
            </a:r>
            <a:r>
              <a:rPr lang="fi-FI" sz="2000" dirty="0" smtClean="0"/>
              <a:t> </a:t>
            </a:r>
            <a:r>
              <a:rPr lang="fi-FI" sz="2000" dirty="0"/>
              <a:t>and </a:t>
            </a:r>
            <a:r>
              <a:rPr lang="fi-FI" sz="2000" dirty="0" err="1"/>
              <a:t>A.Aparin</a:t>
            </a:r>
            <a:r>
              <a:rPr lang="fi-FI" sz="2000" dirty="0"/>
              <a:t>. </a:t>
            </a:r>
            <a:r>
              <a:rPr lang="fi-FI" sz="2000" dirty="0" smtClean="0"/>
              <a:t>”PWG1</a:t>
            </a:r>
            <a:r>
              <a:rPr lang="fi-FI" sz="2000" dirty="0"/>
              <a:t>: </a:t>
            </a:r>
            <a:r>
              <a:rPr lang="fi-FI" sz="2000" dirty="0" err="1"/>
              <a:t>planning</a:t>
            </a:r>
            <a:r>
              <a:rPr lang="fi-FI" sz="2000" dirty="0"/>
              <a:t> of </a:t>
            </a:r>
            <a:r>
              <a:rPr lang="fi-FI" sz="2000" dirty="0" err="1"/>
              <a:t>activity</a:t>
            </a:r>
            <a:r>
              <a:rPr lang="fi-FI" sz="2000" dirty="0"/>
              <a:t> for </a:t>
            </a:r>
            <a:r>
              <a:rPr lang="fi-FI" sz="2000" dirty="0" smtClean="0"/>
              <a:t>2022”</a:t>
            </a:r>
          </a:p>
          <a:p>
            <a:pPr marL="342900" indent="-342900">
              <a:buFont typeface="Arial"/>
              <a:buChar char="•"/>
            </a:pPr>
            <a:r>
              <a:rPr lang="fi-FI" sz="2000" dirty="0" err="1" smtClean="0"/>
              <a:t>I.Maldonado</a:t>
            </a:r>
            <a:r>
              <a:rPr lang="fi-FI" sz="2000" dirty="0" smtClean="0"/>
              <a:t> </a:t>
            </a:r>
            <a:r>
              <a:rPr lang="fi-FI" sz="2000" dirty="0"/>
              <a:t>(</a:t>
            </a:r>
            <a:r>
              <a:rPr lang="fi-FI" sz="2000" dirty="0" err="1"/>
              <a:t>Universidad</a:t>
            </a:r>
            <a:r>
              <a:rPr lang="fi-FI" sz="2000" dirty="0"/>
              <a:t> </a:t>
            </a:r>
            <a:r>
              <a:rPr lang="fi-FI" sz="2000" dirty="0" err="1"/>
              <a:t>Autónoma</a:t>
            </a:r>
            <a:r>
              <a:rPr lang="fi-FI" sz="2000" dirty="0"/>
              <a:t> de </a:t>
            </a:r>
            <a:r>
              <a:rPr lang="fi-FI" sz="2000" dirty="0" err="1"/>
              <a:t>Sinaloa</a:t>
            </a:r>
            <a:r>
              <a:rPr lang="fi-FI" sz="2000" dirty="0" err="1" smtClean="0"/>
              <a:t>)”BiBi</a:t>
            </a:r>
            <a:r>
              <a:rPr lang="fi-FI" sz="2000" dirty="0" smtClean="0"/>
              <a:t> </a:t>
            </a:r>
            <a:r>
              <a:rPr lang="fi-FI" sz="2000" dirty="0" err="1"/>
              <a:t>collisions</a:t>
            </a:r>
            <a:r>
              <a:rPr lang="fi-FI" sz="2000" dirty="0"/>
              <a:t> at 9.2 </a:t>
            </a:r>
            <a:r>
              <a:rPr lang="fi-FI" sz="2000" dirty="0" err="1" smtClean="0"/>
              <a:t>GeV</a:t>
            </a:r>
            <a:r>
              <a:rPr lang="fi-FI" sz="2000" dirty="0" smtClean="0"/>
              <a:t>”</a:t>
            </a:r>
            <a:endParaRPr lang="fi-FI" sz="2000" dirty="0" smtClean="0">
              <a:solidFill>
                <a:srgbClr val="0000FF"/>
              </a:solidFill>
            </a:endParaRPr>
          </a:p>
          <a:p>
            <a:endParaRPr lang="en-US" sz="2000" dirty="0" smtClean="0">
              <a:solidFill>
                <a:srgbClr val="0000FF"/>
              </a:solidFill>
            </a:endParaRPr>
          </a:p>
          <a:p>
            <a:r>
              <a:rPr lang="en-US" sz="2000" dirty="0" smtClean="0">
                <a:solidFill>
                  <a:srgbClr val="0000FF"/>
                </a:solidFill>
              </a:rPr>
              <a:t>18 November 2021</a:t>
            </a:r>
            <a:r>
              <a:rPr lang="en-US" sz="2000" dirty="0" smtClean="0"/>
              <a:t>,</a:t>
            </a:r>
          </a:p>
          <a:p>
            <a:pPr marL="342900" indent="-342900">
              <a:buFont typeface="Arial"/>
              <a:buChar char="•"/>
            </a:pPr>
            <a:r>
              <a:rPr lang="en-US" sz="2000" dirty="0" smtClean="0"/>
              <a:t> Dr. </a:t>
            </a:r>
            <a:r>
              <a:rPr lang="en-US" sz="2000" dirty="0" err="1" smtClean="0"/>
              <a:t>G.Musulmanbekov</a:t>
            </a:r>
            <a:r>
              <a:rPr lang="en-US" sz="2000" dirty="0" smtClean="0"/>
              <a:t>,</a:t>
            </a:r>
            <a:r>
              <a:rPr lang="en-US" sz="2000" dirty="0" smtClean="0">
                <a:solidFill>
                  <a:srgbClr val="0000FF"/>
                </a:solidFill>
              </a:rPr>
              <a:t> “</a:t>
            </a:r>
            <a:r>
              <a:rPr lang="en-US" sz="2000" dirty="0" smtClean="0"/>
              <a:t>Nuclear </a:t>
            </a:r>
            <a:r>
              <a:rPr lang="en-US" sz="2000" dirty="0"/>
              <a:t>fragments deposited in </a:t>
            </a:r>
            <a:r>
              <a:rPr lang="en-US" sz="2000" dirty="0" err="1"/>
              <a:t>FHCal</a:t>
            </a:r>
            <a:r>
              <a:rPr lang="en-US" sz="2000" dirty="0"/>
              <a:t>. DCM-QGSM or DCM-SMM?</a:t>
            </a:r>
            <a:r>
              <a:rPr lang="en-US" sz="2000" dirty="0" smtClean="0"/>
              <a:t>”</a:t>
            </a:r>
          </a:p>
          <a:p>
            <a:pPr marL="342900" indent="-342900">
              <a:buFont typeface="Arial"/>
              <a:buChar char="•"/>
            </a:pPr>
            <a:r>
              <a:rPr lang="en-US" sz="2000" dirty="0" err="1" smtClean="0"/>
              <a:t>A.Aparin</a:t>
            </a:r>
            <a:r>
              <a:rPr lang="en-US" sz="2000" dirty="0" smtClean="0"/>
              <a:t>  “Discussion </a:t>
            </a:r>
            <a:r>
              <a:rPr lang="en-US" sz="2000" dirty="0"/>
              <a:t>concerning a way to establish a </a:t>
            </a:r>
            <a:r>
              <a:rPr lang="en-US" sz="2000" dirty="0" err="1"/>
              <a:t>standartized</a:t>
            </a:r>
            <a:r>
              <a:rPr lang="en-US" sz="2000" dirty="0"/>
              <a:t> procedure for basic QA”, </a:t>
            </a:r>
            <a:endParaRPr lang="en-US" sz="2000" dirty="0" smtClean="0">
              <a:solidFill>
                <a:srgbClr val="0000FF"/>
              </a:solidFill>
            </a:endParaRPr>
          </a:p>
          <a:p>
            <a:r>
              <a:rPr lang="en-US" sz="2000" dirty="0" smtClean="0">
                <a:solidFill>
                  <a:srgbClr val="0000FF"/>
                </a:solidFill>
              </a:rPr>
              <a:t>09 Sept</a:t>
            </a:r>
            <a:r>
              <a:rPr lang="en-US" sz="2000" dirty="0"/>
              <a:t>. </a:t>
            </a:r>
            <a:r>
              <a:rPr lang="en-US" sz="2000" dirty="0" smtClean="0"/>
              <a:t> 2021</a:t>
            </a:r>
          </a:p>
          <a:p>
            <a:pPr marL="342900" indent="-342900">
              <a:buFont typeface="Arial"/>
              <a:buChar char="•"/>
            </a:pPr>
            <a:r>
              <a:rPr lang="en-US" sz="2000" dirty="0" smtClean="0"/>
              <a:t>Pedro </a:t>
            </a:r>
            <a:r>
              <a:rPr lang="en-US" sz="2000" dirty="0"/>
              <a:t>Antonio Nieto </a:t>
            </a:r>
            <a:r>
              <a:rPr lang="en-US" sz="2000" dirty="0" err="1"/>
              <a:t>Marín</a:t>
            </a:r>
            <a:r>
              <a:rPr lang="en-US" sz="2000" dirty="0"/>
              <a:t> "</a:t>
            </a:r>
            <a:r>
              <a:rPr lang="en-US" sz="2000" dirty="0" smtClean="0"/>
              <a:t>Centrality determination in MPD at NICA"¶ 20m</a:t>
            </a:r>
          </a:p>
          <a:p>
            <a:r>
              <a:rPr lang="en-US" sz="2000" dirty="0" smtClean="0"/>
              <a:t>by "Centrality determination in MPD at NICA”.</a:t>
            </a:r>
            <a:endParaRPr lang="en-US" dirty="0" smtClean="0"/>
          </a:p>
          <a:p>
            <a:endParaRPr lang="en-US" dirty="0"/>
          </a:p>
        </p:txBody>
      </p:sp>
    </p:spTree>
    <p:extLst>
      <p:ext uri="{BB962C8B-B14F-4D97-AF65-F5344CB8AC3E}">
        <p14:creationId xmlns:p14="http://schemas.microsoft.com/office/powerpoint/2010/main" val="238234651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17000" cy="796289"/>
          </a:xfrm>
        </p:spPr>
        <p:txBody>
          <a:bodyPr>
            <a:normAutofit fontScale="90000"/>
          </a:bodyPr>
          <a:lstStyle/>
          <a:p>
            <a:pPr algn="l">
              <a:lnSpc>
                <a:spcPct val="120000"/>
              </a:lnSpc>
              <a:spcBef>
                <a:spcPts val="0"/>
              </a:spcBef>
            </a:pPr>
            <a:r>
              <a:rPr lang="en-US" sz="3200" b="1" dirty="0" smtClean="0">
                <a:solidFill>
                  <a:srgbClr val="FF0000"/>
                </a:solidFill>
                <a:latin typeface="Times New Roman"/>
                <a:cs typeface="Times New Roman"/>
              </a:rPr>
              <a:t>Centrality related reports</a:t>
            </a:r>
            <a:r>
              <a:rPr lang="en-US" sz="3200" b="1" dirty="0" smtClean="0">
                <a:solidFill>
                  <a:srgbClr val="0000FF"/>
                </a:solidFill>
                <a:latin typeface="Times New Roman"/>
                <a:cs typeface="Times New Roman"/>
              </a:rPr>
              <a:t> at Cross-PWG                             				 meetings in summer-autumn 2022</a:t>
            </a:r>
          </a:p>
        </p:txBody>
      </p:sp>
      <p:sp>
        <p:nvSpPr>
          <p:cNvPr id="3" name="Content Placeholder 2"/>
          <p:cNvSpPr>
            <a:spLocks noGrp="1"/>
          </p:cNvSpPr>
          <p:nvPr>
            <p:ph idx="1"/>
          </p:nvPr>
        </p:nvSpPr>
        <p:spPr>
          <a:xfrm>
            <a:off x="203200" y="927100"/>
            <a:ext cx="8940800" cy="4533900"/>
          </a:xfrm>
          <a:ln>
            <a:noFill/>
          </a:ln>
        </p:spPr>
        <p:txBody>
          <a:bodyPr>
            <a:normAutofit fontScale="25000" lnSpcReduction="20000"/>
          </a:bodyPr>
          <a:lstStyle/>
          <a:p>
            <a:pPr marL="0" indent="0">
              <a:lnSpc>
                <a:spcPct val="120000"/>
              </a:lnSpc>
              <a:spcBef>
                <a:spcPts val="0"/>
              </a:spcBef>
              <a:buNone/>
            </a:pPr>
            <a:endParaRPr lang="en-US" sz="6200" b="1" dirty="0">
              <a:solidFill>
                <a:srgbClr val="000000"/>
              </a:solidFill>
              <a:latin typeface="Times New Roman"/>
              <a:cs typeface="Times New Roman"/>
            </a:endParaRPr>
          </a:p>
          <a:p>
            <a:pPr marL="1371600" indent="-1371600">
              <a:lnSpc>
                <a:spcPct val="120000"/>
              </a:lnSpc>
              <a:spcBef>
                <a:spcPts val="0"/>
              </a:spcBef>
              <a:buFont typeface="Arial"/>
              <a:buAutoNum type="arabicParenR"/>
            </a:pPr>
            <a:r>
              <a:rPr lang="en-US" sz="8000" b="1" dirty="0" err="1">
                <a:solidFill>
                  <a:srgbClr val="000000"/>
                </a:solidFill>
                <a:latin typeface="Times New Roman"/>
                <a:cs typeface="Times New Roman"/>
              </a:rPr>
              <a:t>Andrey</a:t>
            </a:r>
            <a:r>
              <a:rPr lang="en-US" sz="8000" b="1" dirty="0">
                <a:solidFill>
                  <a:srgbClr val="000000"/>
                </a:solidFill>
                <a:latin typeface="Times New Roman"/>
                <a:cs typeface="Times New Roman"/>
              </a:rPr>
              <a:t> </a:t>
            </a:r>
            <a:r>
              <a:rPr lang="en-US" sz="8000" b="1" dirty="0" err="1">
                <a:solidFill>
                  <a:srgbClr val="000000"/>
                </a:solidFill>
                <a:latin typeface="Times New Roman"/>
                <a:cs typeface="Times New Roman"/>
              </a:rPr>
              <a:t>Seryakov</a:t>
            </a:r>
            <a:r>
              <a:rPr lang="en-US" sz="8000" b="1" dirty="0">
                <a:solidFill>
                  <a:srgbClr val="000000"/>
                </a:solidFill>
                <a:latin typeface="Times New Roman"/>
                <a:cs typeface="Times New Roman"/>
              </a:rPr>
              <a:t>, 31.05.2022, </a:t>
            </a:r>
            <a:r>
              <a:rPr lang="en-US" sz="8000" dirty="0">
                <a:solidFill>
                  <a:srgbClr val="000000"/>
                </a:solidFill>
                <a:latin typeface="Times New Roman"/>
                <a:cs typeface="Times New Roman"/>
              </a:rPr>
              <a:t>“</a:t>
            </a:r>
            <a:r>
              <a:rPr lang="en-US" sz="8000" dirty="0"/>
              <a:t>Influence of different centrality methods on multiplicity fluctuations: MPD case “ </a:t>
            </a:r>
            <a:r>
              <a:rPr lang="en-US" sz="8000" dirty="0">
                <a:hlinkClick r:id="rId2"/>
              </a:rPr>
              <a:t>https://indico.jinr.ru/event/3098/</a:t>
            </a:r>
            <a:endParaRPr lang="en-US" sz="8000" dirty="0"/>
          </a:p>
          <a:p>
            <a:pPr marL="1371600" indent="-1371600">
              <a:lnSpc>
                <a:spcPct val="120000"/>
              </a:lnSpc>
              <a:spcBef>
                <a:spcPts val="0"/>
              </a:spcBef>
              <a:buAutoNum type="arabicParenR"/>
            </a:pPr>
            <a:r>
              <a:rPr lang="ru" sz="8000" b="1" dirty="0" smtClean="0"/>
              <a:t>Valerii Troshin</a:t>
            </a:r>
            <a:r>
              <a:rPr lang="en-US" sz="8000" dirty="0" smtClean="0"/>
              <a:t>,</a:t>
            </a:r>
            <a:r>
              <a:rPr lang="ru" sz="8000" dirty="0" smtClean="0"/>
              <a:t> </a:t>
            </a:r>
            <a:r>
              <a:rPr lang="en-US" sz="8000" dirty="0" smtClean="0"/>
              <a:t>14.06.2022, “</a:t>
            </a:r>
            <a:r>
              <a:rPr lang="ru" sz="8000" dirty="0" smtClean="0"/>
              <a:t>Study of the systematics in determining the symmetry plane for Bi-Bi collisio</a:t>
            </a:r>
            <a:r>
              <a:rPr lang="en-US" sz="8000" dirty="0" smtClean="0"/>
              <a:t>n”,         </a:t>
            </a:r>
            <a:r>
              <a:rPr lang="en-US" sz="8000" dirty="0" smtClean="0">
                <a:hlinkClick r:id="rId3"/>
              </a:rPr>
              <a:t>https://indico.jinr.ru/event/3120/</a:t>
            </a:r>
            <a:endParaRPr lang="en-US" sz="8000" dirty="0" smtClean="0"/>
          </a:p>
          <a:p>
            <a:pPr marL="1371600" indent="-1371600">
              <a:lnSpc>
                <a:spcPct val="120000"/>
              </a:lnSpc>
              <a:spcBef>
                <a:spcPts val="0"/>
              </a:spcBef>
              <a:buFont typeface="Arial"/>
              <a:buAutoNum type="arabicParenR"/>
            </a:pPr>
            <a:r>
              <a:rPr lang="en-US" sz="8000" b="1" dirty="0" smtClean="0"/>
              <a:t>Viktor </a:t>
            </a:r>
            <a:r>
              <a:rPr lang="en-US" sz="8000" b="1" dirty="0" err="1" smtClean="0"/>
              <a:t>Riabov</a:t>
            </a:r>
            <a:r>
              <a:rPr lang="en-US" sz="8000" b="1" dirty="0" smtClean="0"/>
              <a:t>, </a:t>
            </a:r>
            <a:r>
              <a:rPr lang="en-US" sz="8000" dirty="0" smtClean="0"/>
              <a:t>14.06.2022, “𝐸_𝑇 distributions and event centrality”, </a:t>
            </a:r>
            <a:r>
              <a:rPr lang="en-US" sz="8000" dirty="0" smtClean="0">
                <a:hlinkClick r:id="rId3"/>
              </a:rPr>
              <a:t>https://indico.jinr.ru/event/3120/</a:t>
            </a:r>
            <a:endParaRPr lang="en-US" sz="8000" dirty="0" smtClean="0"/>
          </a:p>
          <a:p>
            <a:pPr marL="1371600" indent="-1371600">
              <a:lnSpc>
                <a:spcPct val="120000"/>
              </a:lnSpc>
              <a:spcBef>
                <a:spcPts val="0"/>
              </a:spcBef>
              <a:buAutoNum type="arabicParenR"/>
            </a:pPr>
            <a:r>
              <a:rPr lang="en-US" sz="8000" b="1" dirty="0" smtClean="0">
                <a:solidFill>
                  <a:srgbClr val="000000"/>
                </a:solidFill>
                <a:latin typeface="Times New Roman"/>
                <a:cs typeface="Times New Roman"/>
              </a:rPr>
              <a:t>Victor </a:t>
            </a:r>
            <a:r>
              <a:rPr lang="en-US" sz="8000" b="1" dirty="0" err="1" smtClean="0">
                <a:solidFill>
                  <a:srgbClr val="000000"/>
                </a:solidFill>
                <a:latin typeface="Times New Roman"/>
                <a:cs typeface="Times New Roman"/>
              </a:rPr>
              <a:t>Riabov</a:t>
            </a:r>
            <a:r>
              <a:rPr lang="en-US" sz="8000" b="1" dirty="0">
                <a:solidFill>
                  <a:srgbClr val="000000"/>
                </a:solidFill>
                <a:latin typeface="Times New Roman"/>
                <a:cs typeface="Times New Roman"/>
              </a:rPr>
              <a:t>,</a:t>
            </a:r>
            <a:r>
              <a:rPr lang="en-US" sz="8000" b="1" dirty="0" smtClean="0">
                <a:solidFill>
                  <a:srgbClr val="000000"/>
                </a:solidFill>
                <a:latin typeface="Times New Roman"/>
                <a:cs typeface="Times New Roman"/>
              </a:rPr>
              <a:t> 12.07.2022, “</a:t>
            </a:r>
            <a:r>
              <a:rPr lang="en-US" sz="8000" dirty="0" smtClean="0">
                <a:solidFill>
                  <a:srgbClr val="000000"/>
                </a:solidFill>
                <a:latin typeface="Times New Roman"/>
                <a:cs typeface="Times New Roman"/>
              </a:rPr>
              <a:t>Event </a:t>
            </a:r>
            <a:r>
              <a:rPr lang="en-US" sz="8000" dirty="0">
                <a:solidFill>
                  <a:srgbClr val="000000"/>
                </a:solidFill>
                <a:latin typeface="Times New Roman"/>
                <a:cs typeface="Times New Roman"/>
              </a:rPr>
              <a:t>centrality with TPC, ECAL and </a:t>
            </a:r>
            <a:r>
              <a:rPr lang="en-US" sz="8000" dirty="0" smtClean="0">
                <a:solidFill>
                  <a:srgbClr val="000000"/>
                </a:solidFill>
                <a:latin typeface="Times New Roman"/>
                <a:cs typeface="Times New Roman"/>
              </a:rPr>
              <a:t>FHCAL” ,</a:t>
            </a:r>
            <a:r>
              <a:rPr lang="en-US" sz="8000" b="1" dirty="0" smtClean="0">
                <a:solidFill>
                  <a:srgbClr val="000000"/>
                </a:solidFill>
                <a:latin typeface="Times New Roman"/>
                <a:cs typeface="Times New Roman"/>
              </a:rPr>
              <a:t> </a:t>
            </a:r>
            <a:r>
              <a:rPr lang="en-US" sz="8000" b="1" dirty="0" smtClean="0">
                <a:solidFill>
                  <a:srgbClr val="000000"/>
                </a:solidFill>
                <a:latin typeface="Times New Roman"/>
                <a:cs typeface="Times New Roman"/>
                <a:hlinkClick r:id="rId4"/>
              </a:rPr>
              <a:t>https</a:t>
            </a:r>
            <a:r>
              <a:rPr lang="en-US" sz="8000" b="1" dirty="0">
                <a:solidFill>
                  <a:srgbClr val="000000"/>
                </a:solidFill>
                <a:latin typeface="Times New Roman"/>
                <a:cs typeface="Times New Roman"/>
                <a:hlinkClick r:id="rId4"/>
              </a:rPr>
              <a:t>://indico.jinr.ru/event/3192/</a:t>
            </a:r>
            <a:r>
              <a:rPr lang="en-US" sz="8000" b="1" dirty="0">
                <a:solidFill>
                  <a:srgbClr val="000000"/>
                </a:solidFill>
                <a:latin typeface="Times New Roman"/>
                <a:cs typeface="Times New Roman"/>
              </a:rPr>
              <a:t> </a:t>
            </a:r>
          </a:p>
          <a:p>
            <a:pPr marL="1371600" indent="-1371600">
              <a:lnSpc>
                <a:spcPct val="120000"/>
              </a:lnSpc>
              <a:spcBef>
                <a:spcPts val="0"/>
              </a:spcBef>
              <a:buAutoNum type="arabicParenR"/>
            </a:pPr>
            <a:r>
              <a:rPr lang="en-US" sz="8000" b="1" dirty="0" smtClean="0"/>
              <a:t>Grigory </a:t>
            </a:r>
            <a:r>
              <a:rPr lang="en-US" sz="8000" b="1" dirty="0" err="1" smtClean="0"/>
              <a:t>Feofilov</a:t>
            </a:r>
            <a:r>
              <a:rPr lang="en-US" sz="8000" b="1" dirty="0" smtClean="0"/>
              <a:t>, </a:t>
            </a:r>
            <a:r>
              <a:rPr lang="en-US" sz="8000" dirty="0"/>
              <a:t> </a:t>
            </a:r>
            <a:r>
              <a:rPr lang="en-US" sz="8000" b="1" dirty="0" smtClean="0">
                <a:solidFill>
                  <a:srgbClr val="000000"/>
                </a:solidFill>
                <a:latin typeface="Times New Roman"/>
                <a:cs typeface="Times New Roman"/>
              </a:rPr>
              <a:t>31.05.2022, </a:t>
            </a:r>
            <a:r>
              <a:rPr lang="en-US" sz="8000" dirty="0" smtClean="0"/>
              <a:t> Fast </a:t>
            </a:r>
            <a:r>
              <a:rPr lang="en-US" sz="8000" dirty="0"/>
              <a:t>Beam–Beam Collision (FBBC) monitor based on Micro Channel Plate detectors (MCPs</a:t>
            </a:r>
            <a:r>
              <a:rPr lang="en-US" sz="8000" dirty="0" smtClean="0"/>
              <a:t>)</a:t>
            </a:r>
            <a:r>
              <a:rPr lang="en-US" sz="8000" dirty="0"/>
              <a:t> </a:t>
            </a:r>
            <a:r>
              <a:rPr lang="en-US" sz="8000" dirty="0" smtClean="0">
                <a:hlinkClick r:id="rId2"/>
              </a:rPr>
              <a:t>https</a:t>
            </a:r>
            <a:r>
              <a:rPr lang="en-US" sz="8000" dirty="0">
                <a:hlinkClick r:id="rId2"/>
              </a:rPr>
              <a:t>://indico.jinr.ru/event/3098/</a:t>
            </a:r>
            <a:endParaRPr lang="en-US" sz="8000" dirty="0"/>
          </a:p>
          <a:p>
            <a:pPr marL="1371600" indent="-1371600">
              <a:lnSpc>
                <a:spcPct val="120000"/>
              </a:lnSpc>
              <a:spcBef>
                <a:spcPts val="0"/>
              </a:spcBef>
              <a:buAutoNum type="arabicParenR"/>
            </a:pPr>
            <a:r>
              <a:rPr lang="en-US" sz="8000" b="1" dirty="0" smtClean="0">
                <a:solidFill>
                  <a:srgbClr val="000000"/>
                </a:solidFill>
                <a:latin typeface="Times New Roman"/>
                <a:cs typeface="Times New Roman"/>
              </a:rPr>
              <a:t>Kirill </a:t>
            </a:r>
            <a:r>
              <a:rPr lang="en-US" sz="8000" b="1" dirty="0" err="1" smtClean="0">
                <a:solidFill>
                  <a:srgbClr val="000000"/>
                </a:solidFill>
                <a:latin typeface="Times New Roman"/>
                <a:cs typeface="Times New Roman"/>
              </a:rPr>
              <a:t>Galaktionov</a:t>
            </a:r>
            <a:r>
              <a:rPr lang="en-US" sz="8000" b="1" dirty="0" smtClean="0">
                <a:solidFill>
                  <a:srgbClr val="000000"/>
                </a:solidFill>
                <a:latin typeface="Times New Roman"/>
                <a:cs typeface="Times New Roman"/>
              </a:rPr>
              <a:t>, 18.10.2022, </a:t>
            </a:r>
            <a:r>
              <a:rPr lang="en-US" sz="8000" dirty="0" smtClean="0"/>
              <a:t>”Machine </a:t>
            </a:r>
            <a:r>
              <a:rPr lang="en-US" sz="8000" dirty="0"/>
              <a:t>learning based study of </a:t>
            </a:r>
            <a:r>
              <a:rPr lang="en-US" sz="8000" dirty="0" err="1" smtClean="0"/>
              <a:t>microchannel</a:t>
            </a:r>
            <a:r>
              <a:rPr lang="en-US" sz="8000" dirty="0"/>
              <a:t> </a:t>
            </a:r>
            <a:r>
              <a:rPr lang="en-US" sz="8000" dirty="0" smtClean="0"/>
              <a:t>plate </a:t>
            </a:r>
            <a:r>
              <a:rPr lang="en-US" sz="8000" dirty="0"/>
              <a:t>detector configurations for future </a:t>
            </a:r>
            <a:r>
              <a:rPr lang="en-US" sz="8000" dirty="0" smtClean="0"/>
              <a:t>NICA experiments”, </a:t>
            </a:r>
            <a:r>
              <a:rPr lang="en-US" sz="8000" dirty="0" smtClean="0">
                <a:hlinkClick r:id="rId5"/>
              </a:rPr>
              <a:t>https://indico.jinr.ru/event/3279/</a:t>
            </a:r>
            <a:endParaRPr lang="en-US" sz="8000" dirty="0" smtClean="0"/>
          </a:p>
          <a:p>
            <a:pPr marL="1371600" indent="-1371600">
              <a:lnSpc>
                <a:spcPct val="120000"/>
              </a:lnSpc>
              <a:spcBef>
                <a:spcPts val="0"/>
              </a:spcBef>
              <a:buAutoNum type="arabicParenR"/>
            </a:pPr>
            <a:endParaRPr lang="en-US" sz="4800" b="1" dirty="0" smtClean="0">
              <a:solidFill>
                <a:srgbClr val="000000"/>
              </a:solidFill>
              <a:latin typeface="Times New Roman"/>
              <a:cs typeface="Times New Roman"/>
            </a:endParaRPr>
          </a:p>
          <a:p>
            <a:pPr marL="0" indent="0">
              <a:lnSpc>
                <a:spcPct val="120000"/>
              </a:lnSpc>
              <a:spcBef>
                <a:spcPts val="0"/>
              </a:spcBef>
              <a:buNone/>
            </a:pPr>
            <a:endParaRPr lang="en-US" sz="8000" b="1" dirty="0">
              <a:solidFill>
                <a:srgbClr val="000000"/>
              </a:solidFill>
              <a:latin typeface="Times New Roman"/>
              <a:cs typeface="Times New Roman"/>
            </a:endParaRPr>
          </a:p>
          <a:p>
            <a:pPr marL="0" indent="0">
              <a:lnSpc>
                <a:spcPct val="120000"/>
              </a:lnSpc>
              <a:spcBef>
                <a:spcPts val="0"/>
              </a:spcBef>
              <a:buNone/>
            </a:pPr>
            <a:endParaRPr lang="en-US" sz="8000" b="1" dirty="0" smtClean="0">
              <a:solidFill>
                <a:srgbClr val="000000"/>
              </a:solidFill>
              <a:latin typeface="Times New Roman"/>
              <a:cs typeface="Times New Roman"/>
            </a:endParaRPr>
          </a:p>
          <a:p>
            <a:pPr marL="0" indent="0">
              <a:lnSpc>
                <a:spcPct val="120000"/>
              </a:lnSpc>
              <a:spcBef>
                <a:spcPts val="0"/>
              </a:spcBef>
              <a:buNone/>
            </a:pPr>
            <a:endParaRPr lang="en-US" sz="8000" b="1" dirty="0">
              <a:solidFill>
                <a:srgbClr val="000000"/>
              </a:solidFill>
              <a:latin typeface="Times New Roman"/>
              <a:cs typeface="Times New Roman"/>
            </a:endParaRPr>
          </a:p>
          <a:p>
            <a:pPr marL="0" indent="0">
              <a:lnSpc>
                <a:spcPct val="120000"/>
              </a:lnSpc>
              <a:spcBef>
                <a:spcPts val="0"/>
              </a:spcBef>
              <a:buNone/>
            </a:pPr>
            <a:endParaRPr lang="en-US" sz="6200" b="1" dirty="0" smtClean="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18</a:t>
            </a:fld>
            <a:endParaRPr lang="en-US"/>
          </a:p>
        </p:txBody>
      </p:sp>
      <p:pic>
        <p:nvPicPr>
          <p:cNvPr id="7" name="Google Shape;111;p1" descr="NICA-Logo_4c"/>
          <p:cNvPicPr preferRelativeResize="0"/>
          <p:nvPr/>
        </p:nvPicPr>
        <p:blipFill rotWithShape="1">
          <a:blip r:embed="rId6">
            <a:alphaModFix/>
          </a:blip>
          <a:srcRect/>
          <a:stretch/>
        </p:blipFill>
        <p:spPr>
          <a:xfrm>
            <a:off x="7699659" y="0"/>
            <a:ext cx="1444341" cy="711450"/>
          </a:xfrm>
          <a:prstGeom prst="rect">
            <a:avLst/>
          </a:prstGeom>
          <a:solidFill>
            <a:schemeClr val="lt1"/>
          </a:solidFill>
          <a:ln>
            <a:noFill/>
          </a:ln>
        </p:spPr>
      </p:pic>
      <p:cxnSp>
        <p:nvCxnSpPr>
          <p:cNvPr id="8" name="AutoShape 5"/>
          <p:cNvCxnSpPr>
            <a:cxnSpLocks noChangeShapeType="1"/>
          </p:cNvCxnSpPr>
          <p:nvPr/>
        </p:nvCxnSpPr>
        <p:spPr bwMode="auto">
          <a:xfrm>
            <a:off x="368300" y="1032934"/>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1275658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933" y="672572"/>
            <a:ext cx="8229600" cy="1143000"/>
          </a:xfrm>
        </p:spPr>
        <p:txBody>
          <a:bodyPr>
            <a:normAutofit fontScale="90000"/>
          </a:bodyPr>
          <a:lstStyle/>
          <a:p>
            <a:r>
              <a:rPr lang="en-US" sz="3600" b="1" dirty="0" err="1">
                <a:solidFill>
                  <a:srgbClr val="000000"/>
                </a:solidFill>
                <a:latin typeface="Times New Roman"/>
                <a:cs typeface="Times New Roman"/>
              </a:rPr>
              <a:t>Andrey</a:t>
            </a:r>
            <a:r>
              <a:rPr lang="en-US" sz="3600" b="1" dirty="0">
                <a:solidFill>
                  <a:srgbClr val="000000"/>
                </a:solidFill>
                <a:latin typeface="Times New Roman"/>
                <a:cs typeface="Times New Roman"/>
              </a:rPr>
              <a:t> </a:t>
            </a:r>
            <a:r>
              <a:rPr lang="en-US" sz="3600" b="1" dirty="0" err="1">
                <a:solidFill>
                  <a:srgbClr val="000000"/>
                </a:solidFill>
                <a:latin typeface="Times New Roman"/>
                <a:cs typeface="Times New Roman"/>
              </a:rPr>
              <a:t>Seryakov</a:t>
            </a:r>
            <a:r>
              <a:rPr lang="en-US" sz="3600" b="1" dirty="0">
                <a:solidFill>
                  <a:srgbClr val="000000"/>
                </a:solidFill>
                <a:latin typeface="Times New Roman"/>
                <a:cs typeface="Times New Roman"/>
              </a:rPr>
              <a:t>, 31.05.2022, </a:t>
            </a:r>
            <a:r>
              <a:rPr lang="en-US" sz="3600" dirty="0">
                <a:solidFill>
                  <a:srgbClr val="000000"/>
                </a:solidFill>
                <a:latin typeface="Times New Roman"/>
                <a:cs typeface="Times New Roman"/>
              </a:rPr>
              <a:t>“</a:t>
            </a:r>
            <a:r>
              <a:rPr lang="en-US" sz="3600" dirty="0"/>
              <a:t>Influence of different centrality methods on multiplicity fluctuations: MPD case “ </a:t>
            </a:r>
            <a:r>
              <a:rPr lang="en-US" dirty="0">
                <a:hlinkClick r:id="rId2"/>
              </a:rPr>
              <a:t>https://indico.jinr.ru/event/3098/</a:t>
            </a: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0437E881-045B-2548-B32C-6541F40C73F0}" type="slidenum">
              <a:rPr lang="en-US" smtClean="0"/>
              <a:t>19</a:t>
            </a:fld>
            <a:endParaRPr lang="en-US"/>
          </a:p>
        </p:txBody>
      </p:sp>
      <p:sp>
        <p:nvSpPr>
          <p:cNvPr id="3" name="Rectangle 2"/>
          <p:cNvSpPr/>
          <p:nvPr/>
        </p:nvSpPr>
        <p:spPr>
          <a:xfrm rot="19732934">
            <a:off x="-106570" y="282496"/>
            <a:ext cx="1256073" cy="584776"/>
          </a:xfrm>
          <a:prstGeom prst="rect">
            <a:avLst/>
          </a:prstGeom>
        </p:spPr>
        <p:txBody>
          <a:bodyPr wrap="none">
            <a:spAutoFit/>
          </a:bodyPr>
          <a:lstStyle/>
          <a:p>
            <a:r>
              <a:rPr lang="en-US" sz="3200" b="1" dirty="0">
                <a:solidFill>
                  <a:srgbClr val="FF0000"/>
                </a:solidFill>
              </a:rPr>
              <a:t>NEW</a:t>
            </a:r>
            <a:r>
              <a:rPr lang="en-US" sz="3200" dirty="0">
                <a:solidFill>
                  <a:srgbClr val="FF0000"/>
                </a:solidFill>
              </a:rPr>
              <a:t>!</a:t>
            </a:r>
            <a:endParaRPr lang="en-US" sz="3200" dirty="0"/>
          </a:p>
        </p:txBody>
      </p:sp>
      <p:sp>
        <p:nvSpPr>
          <p:cNvPr id="6" name="Content Placeholder 5"/>
          <p:cNvSpPr>
            <a:spLocks noGrp="1"/>
          </p:cNvSpPr>
          <p:nvPr>
            <p:ph idx="1"/>
          </p:nvPr>
        </p:nvSpPr>
        <p:spPr>
          <a:xfrm>
            <a:off x="491066" y="1981200"/>
            <a:ext cx="8229600" cy="4525963"/>
          </a:xfrm>
        </p:spPr>
        <p:txBody>
          <a:bodyPr>
            <a:normAutofit/>
          </a:bodyPr>
          <a:lstStyle/>
          <a:p>
            <a:pPr marL="0" indent="0">
              <a:buNone/>
            </a:pPr>
            <a:r>
              <a:rPr lang="en-US" sz="800" dirty="0"/>
              <a:t>.</a:t>
            </a:r>
          </a:p>
        </p:txBody>
      </p:sp>
      <p:pic>
        <p:nvPicPr>
          <p:cNvPr id="7" name="Picture 6"/>
          <p:cNvPicPr>
            <a:picLocks noChangeAspect="1"/>
          </p:cNvPicPr>
          <p:nvPr/>
        </p:nvPicPr>
        <p:blipFill>
          <a:blip r:embed="rId3"/>
          <a:stretch>
            <a:fillRect/>
          </a:stretch>
        </p:blipFill>
        <p:spPr>
          <a:xfrm>
            <a:off x="406400" y="2295621"/>
            <a:ext cx="7069666" cy="3856181"/>
          </a:xfrm>
          <a:prstGeom prst="rect">
            <a:avLst/>
          </a:prstGeom>
        </p:spPr>
      </p:pic>
    </p:spTree>
    <p:extLst>
      <p:ext uri="{BB962C8B-B14F-4D97-AF65-F5344CB8AC3E}">
        <p14:creationId xmlns:p14="http://schemas.microsoft.com/office/powerpoint/2010/main" val="7470984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7744"/>
            <a:ext cx="9017000" cy="796289"/>
          </a:xfrm>
        </p:spPr>
        <p:txBody>
          <a:bodyPr>
            <a:normAutofit/>
          </a:bodyPr>
          <a:lstStyle/>
          <a:p>
            <a:pPr lvl="0"/>
            <a:r>
              <a:rPr lang="en-US" sz="3200" b="1" dirty="0" smtClean="0">
                <a:solidFill>
                  <a:srgbClr val="0000FF"/>
                </a:solidFill>
              </a:rPr>
              <a:t>Layout of the talk</a:t>
            </a:r>
            <a:endParaRPr lang="en-US" sz="3200" b="1" dirty="0">
              <a:solidFill>
                <a:srgbClr val="0000FF"/>
              </a:solidFill>
            </a:endParaRPr>
          </a:p>
        </p:txBody>
      </p:sp>
      <p:sp>
        <p:nvSpPr>
          <p:cNvPr id="3" name="Content Placeholder 2"/>
          <p:cNvSpPr>
            <a:spLocks noGrp="1"/>
          </p:cNvSpPr>
          <p:nvPr>
            <p:ph idx="1"/>
          </p:nvPr>
        </p:nvSpPr>
        <p:spPr>
          <a:xfrm>
            <a:off x="203200" y="1579033"/>
            <a:ext cx="8940800" cy="4533900"/>
          </a:xfrm>
          <a:ln>
            <a:noFill/>
          </a:ln>
        </p:spPr>
        <p:txBody>
          <a:bodyPr>
            <a:normAutofit fontScale="25000" lnSpcReduction="20000"/>
          </a:bodyPr>
          <a:lstStyle/>
          <a:p>
            <a:pPr marL="0" indent="0">
              <a:lnSpc>
                <a:spcPct val="120000"/>
              </a:lnSpc>
              <a:spcBef>
                <a:spcPts val="0"/>
              </a:spcBef>
              <a:buNone/>
            </a:pPr>
            <a:endParaRPr lang="en-US" sz="6200" b="1" dirty="0">
              <a:solidFill>
                <a:srgbClr val="000000"/>
              </a:solidFill>
              <a:latin typeface="Times New Roman"/>
              <a:cs typeface="Times New Roman"/>
            </a:endParaRPr>
          </a:p>
          <a:p>
            <a:pPr>
              <a:lnSpc>
                <a:spcPct val="120000"/>
              </a:lnSpc>
              <a:spcBef>
                <a:spcPts val="0"/>
              </a:spcBef>
              <a:buFont typeface="Wingdings" charset="2"/>
              <a:buChar char="Ø"/>
            </a:pPr>
            <a:r>
              <a:rPr lang="en-US" sz="11200" b="1" dirty="0" smtClean="0">
                <a:solidFill>
                  <a:srgbClr val="000000"/>
                </a:solidFill>
                <a:latin typeface="Times New Roman"/>
                <a:cs typeface="Times New Roman"/>
              </a:rPr>
              <a:t>Introduction. Where we are today.</a:t>
            </a:r>
          </a:p>
          <a:p>
            <a:pPr>
              <a:lnSpc>
                <a:spcPct val="120000"/>
              </a:lnSpc>
              <a:spcBef>
                <a:spcPts val="0"/>
              </a:spcBef>
              <a:buFont typeface="Wingdings" charset="2"/>
              <a:buChar char="Ø"/>
            </a:pPr>
            <a:r>
              <a:rPr lang="en-US" sz="11200" b="1" dirty="0" smtClean="0">
                <a:solidFill>
                  <a:srgbClr val="000000"/>
                </a:solidFill>
                <a:latin typeface="Times New Roman"/>
                <a:cs typeface="Times New Roman"/>
              </a:rPr>
              <a:t>Overview of some </a:t>
            </a:r>
            <a:r>
              <a:rPr lang="en-US" sz="11200" b="1" dirty="0">
                <a:solidFill>
                  <a:srgbClr val="000000"/>
                </a:solidFill>
                <a:latin typeface="Times New Roman"/>
                <a:cs typeface="Times New Roman"/>
              </a:rPr>
              <a:t>reports at Cross-PWG </a:t>
            </a:r>
            <a:r>
              <a:rPr lang="en-US" sz="11200" b="1" dirty="0" smtClean="0">
                <a:solidFill>
                  <a:srgbClr val="000000"/>
                </a:solidFill>
                <a:latin typeface="Times New Roman"/>
                <a:cs typeface="Times New Roman"/>
              </a:rPr>
              <a:t>meetings  in summer-autumn 2022</a:t>
            </a:r>
          </a:p>
          <a:p>
            <a:pPr>
              <a:lnSpc>
                <a:spcPct val="120000"/>
              </a:lnSpc>
              <a:spcBef>
                <a:spcPts val="0"/>
              </a:spcBef>
              <a:buFont typeface="Wingdings" charset="2"/>
              <a:buChar char="Ø"/>
            </a:pPr>
            <a:r>
              <a:rPr lang="en-US" sz="11200" b="1" dirty="0" smtClean="0">
                <a:latin typeface="Times New Roman"/>
                <a:cs typeface="Times New Roman"/>
              </a:rPr>
              <a:t>Activity needed for the Physics Paper</a:t>
            </a:r>
          </a:p>
          <a:p>
            <a:pPr marL="0" indent="0">
              <a:lnSpc>
                <a:spcPct val="120000"/>
              </a:lnSpc>
              <a:spcBef>
                <a:spcPts val="0"/>
              </a:spcBef>
              <a:buNone/>
            </a:pPr>
            <a:endParaRPr lang="en-US" sz="8000" b="1" dirty="0" smtClean="0"/>
          </a:p>
          <a:p>
            <a:pPr marL="1371600" indent="-1371600">
              <a:lnSpc>
                <a:spcPct val="120000"/>
              </a:lnSpc>
              <a:spcBef>
                <a:spcPts val="0"/>
              </a:spcBef>
              <a:buAutoNum type="arabicParenR"/>
            </a:pPr>
            <a:endParaRPr lang="en-US" sz="4800" b="1" dirty="0" smtClean="0">
              <a:solidFill>
                <a:srgbClr val="000000"/>
              </a:solidFill>
              <a:latin typeface="Times New Roman"/>
              <a:cs typeface="Times New Roman"/>
            </a:endParaRPr>
          </a:p>
          <a:p>
            <a:pPr marL="0" indent="0">
              <a:lnSpc>
                <a:spcPct val="120000"/>
              </a:lnSpc>
              <a:spcBef>
                <a:spcPts val="0"/>
              </a:spcBef>
              <a:buNone/>
            </a:pPr>
            <a:endParaRPr lang="en-US" sz="8000" b="1" dirty="0">
              <a:solidFill>
                <a:srgbClr val="000000"/>
              </a:solidFill>
              <a:latin typeface="Times New Roman"/>
              <a:cs typeface="Times New Roman"/>
            </a:endParaRPr>
          </a:p>
          <a:p>
            <a:pPr marL="0" indent="0">
              <a:lnSpc>
                <a:spcPct val="120000"/>
              </a:lnSpc>
              <a:spcBef>
                <a:spcPts val="0"/>
              </a:spcBef>
              <a:buNone/>
            </a:pPr>
            <a:endParaRPr lang="en-US" sz="8000" b="1" dirty="0" smtClean="0">
              <a:solidFill>
                <a:srgbClr val="000000"/>
              </a:solidFill>
              <a:latin typeface="Times New Roman"/>
              <a:cs typeface="Times New Roman"/>
            </a:endParaRPr>
          </a:p>
          <a:p>
            <a:pPr marL="0" indent="0">
              <a:lnSpc>
                <a:spcPct val="120000"/>
              </a:lnSpc>
              <a:spcBef>
                <a:spcPts val="0"/>
              </a:spcBef>
              <a:buNone/>
            </a:pPr>
            <a:endParaRPr lang="en-US" sz="8000" b="1" dirty="0">
              <a:solidFill>
                <a:srgbClr val="000000"/>
              </a:solidFill>
              <a:latin typeface="Times New Roman"/>
              <a:cs typeface="Times New Roman"/>
            </a:endParaRPr>
          </a:p>
          <a:p>
            <a:pPr>
              <a:lnSpc>
                <a:spcPct val="120000"/>
              </a:lnSpc>
              <a:spcBef>
                <a:spcPts val="0"/>
              </a:spcBef>
              <a:buFont typeface="Wingdings" charset="2"/>
              <a:buChar char="Ø"/>
            </a:pPr>
            <a:endParaRPr lang="en-US" sz="6200" b="1" dirty="0" smtClean="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2</a:t>
            </a:fld>
            <a:endParaRPr lang="en-US"/>
          </a:p>
        </p:txBody>
      </p:sp>
      <p:pic>
        <p:nvPicPr>
          <p:cNvPr id="7" name="Google Shape;111;p1" descr="NICA-Logo_4c"/>
          <p:cNvPicPr preferRelativeResize="0"/>
          <p:nvPr/>
        </p:nvPicPr>
        <p:blipFill rotWithShape="1">
          <a:blip r:embed="rId2">
            <a:alphaModFix/>
          </a:blip>
          <a:srcRect/>
          <a:stretch/>
        </p:blipFill>
        <p:spPr>
          <a:xfrm>
            <a:off x="7570171" y="188646"/>
            <a:ext cx="1444341" cy="711450"/>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538172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lvl="0"/>
            <a:r>
              <a:rPr lang="en-US" sz="3200" b="1" dirty="0" err="1">
                <a:solidFill>
                  <a:srgbClr val="000000"/>
                </a:solidFill>
                <a:latin typeface="Times New Roman"/>
                <a:cs typeface="Times New Roman"/>
              </a:rPr>
              <a:t>Andrey</a:t>
            </a:r>
            <a:r>
              <a:rPr lang="en-US" sz="3200" b="1" dirty="0">
                <a:solidFill>
                  <a:srgbClr val="000000"/>
                </a:solidFill>
                <a:latin typeface="Times New Roman"/>
                <a:cs typeface="Times New Roman"/>
              </a:rPr>
              <a:t> </a:t>
            </a:r>
            <a:r>
              <a:rPr lang="en-US" sz="3200" b="1" dirty="0" err="1">
                <a:solidFill>
                  <a:srgbClr val="000000"/>
                </a:solidFill>
                <a:latin typeface="Times New Roman"/>
                <a:cs typeface="Times New Roman"/>
              </a:rPr>
              <a:t>Seryakov</a:t>
            </a:r>
            <a:r>
              <a:rPr lang="en-US" sz="3200" b="1" dirty="0">
                <a:solidFill>
                  <a:srgbClr val="000000"/>
                </a:solidFill>
                <a:latin typeface="Times New Roman"/>
                <a:cs typeface="Times New Roman"/>
              </a:rPr>
              <a:t>, 31.05.2022, </a:t>
            </a:r>
            <a:r>
              <a:rPr lang="en-US" sz="3200" dirty="0">
                <a:solidFill>
                  <a:srgbClr val="000000"/>
                </a:solidFill>
                <a:latin typeface="Times New Roman"/>
                <a:cs typeface="Times New Roman"/>
              </a:rPr>
              <a:t>“</a:t>
            </a:r>
            <a:r>
              <a:rPr lang="en-US" sz="3200" dirty="0"/>
              <a:t>Influence of different centrality methods on multiplicity fluctuations: MPD case “ </a:t>
            </a:r>
            <a:r>
              <a:rPr lang="en-US" sz="3200" dirty="0">
                <a:hlinkClick r:id="rId2"/>
              </a:rPr>
              <a:t>https://indico.jinr.ru/event/3098/</a:t>
            </a:r>
            <a:r>
              <a:rPr lang="en-US" sz="3200" dirty="0"/>
              <a:t/>
            </a:r>
            <a:br>
              <a:rPr lang="en-US" sz="3200" dirty="0"/>
            </a:br>
            <a:endParaRPr lang="en-US" sz="3200" b="1" dirty="0">
              <a:solidFill>
                <a:srgbClr val="0000FF"/>
              </a:solidFill>
            </a:endParaRPr>
          </a:p>
        </p:txBody>
      </p:sp>
      <p:sp>
        <p:nvSpPr>
          <p:cNvPr id="3" name="Content Placeholder 2"/>
          <p:cNvSpPr>
            <a:spLocks noGrp="1"/>
          </p:cNvSpPr>
          <p:nvPr>
            <p:ph idx="1"/>
          </p:nvPr>
        </p:nvSpPr>
        <p:spPr>
          <a:xfrm>
            <a:off x="203200" y="927100"/>
            <a:ext cx="8940800" cy="4533900"/>
          </a:xfrm>
          <a:ln>
            <a:noFill/>
          </a:ln>
        </p:spPr>
        <p:txBody>
          <a:bodyPr>
            <a:normAutofit fontScale="40000" lnSpcReduction="20000"/>
          </a:bodyPr>
          <a:lstStyle/>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20</a:t>
            </a:fld>
            <a:endParaRPr lang="en-US"/>
          </a:p>
        </p:txBody>
      </p:sp>
      <p:pic>
        <p:nvPicPr>
          <p:cNvPr id="7" name="Google Shape;111;p1" descr="NICA-Logo_4c"/>
          <p:cNvPicPr preferRelativeResize="0"/>
          <p:nvPr/>
        </p:nvPicPr>
        <p:blipFill rotWithShape="1">
          <a:blip r:embed="rId3">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5" name="Rectangle 4"/>
          <p:cNvSpPr/>
          <p:nvPr/>
        </p:nvSpPr>
        <p:spPr>
          <a:xfrm>
            <a:off x="491066" y="5716426"/>
            <a:ext cx="8365068" cy="451406"/>
          </a:xfrm>
          <a:prstGeom prst="rect">
            <a:avLst/>
          </a:prstGeom>
        </p:spPr>
        <p:txBody>
          <a:bodyPr wrap="square">
            <a:spAutoFit/>
          </a:bodyPr>
          <a:lstStyle/>
          <a:p>
            <a:pPr>
              <a:lnSpc>
                <a:spcPct val="120000"/>
              </a:lnSpc>
              <a:buFont typeface="Wingdings" charset="2"/>
              <a:buChar char="Ø"/>
            </a:pPr>
            <a:r>
              <a:rPr lang="en-US" sz="2000" b="1" dirty="0" smtClean="0">
                <a:solidFill>
                  <a:srgbClr val="FF0000"/>
                </a:solidFill>
                <a:latin typeface="Times New Roman"/>
                <a:cs typeface="Times New Roman"/>
              </a:rPr>
              <a:t>What</a:t>
            </a:r>
            <a:endParaRPr lang="en-US" sz="2000" b="1" dirty="0">
              <a:solidFill>
                <a:srgbClr val="FF0000"/>
              </a:solidFill>
              <a:latin typeface="Times New Roman"/>
              <a:cs typeface="Times New Roman"/>
            </a:endParaRPr>
          </a:p>
        </p:txBody>
      </p:sp>
      <p:pic>
        <p:nvPicPr>
          <p:cNvPr id="4" name="Picture 3"/>
          <p:cNvPicPr>
            <a:picLocks noChangeAspect="1"/>
          </p:cNvPicPr>
          <p:nvPr/>
        </p:nvPicPr>
        <p:blipFill>
          <a:blip r:embed="rId4"/>
          <a:stretch>
            <a:fillRect/>
          </a:stretch>
        </p:blipFill>
        <p:spPr>
          <a:xfrm>
            <a:off x="25400" y="1993900"/>
            <a:ext cx="9080500" cy="2870200"/>
          </a:xfrm>
          <a:prstGeom prst="rect">
            <a:avLst/>
          </a:prstGeom>
        </p:spPr>
      </p:pic>
    </p:spTree>
    <p:extLst>
      <p:ext uri="{BB962C8B-B14F-4D97-AF65-F5344CB8AC3E}">
        <p14:creationId xmlns:p14="http://schemas.microsoft.com/office/powerpoint/2010/main" val="219368831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lvl="0"/>
            <a:r>
              <a:rPr lang="en-US" sz="3200" b="1" dirty="0" err="1">
                <a:solidFill>
                  <a:srgbClr val="000000"/>
                </a:solidFill>
                <a:latin typeface="Times New Roman"/>
                <a:cs typeface="Times New Roman"/>
              </a:rPr>
              <a:t>Andrey</a:t>
            </a:r>
            <a:r>
              <a:rPr lang="en-US" sz="3200" b="1" dirty="0">
                <a:solidFill>
                  <a:srgbClr val="000000"/>
                </a:solidFill>
                <a:latin typeface="Times New Roman"/>
                <a:cs typeface="Times New Roman"/>
              </a:rPr>
              <a:t> </a:t>
            </a:r>
            <a:r>
              <a:rPr lang="en-US" sz="3200" b="1" dirty="0" err="1">
                <a:solidFill>
                  <a:srgbClr val="000000"/>
                </a:solidFill>
                <a:latin typeface="Times New Roman"/>
                <a:cs typeface="Times New Roman"/>
              </a:rPr>
              <a:t>Seryakov</a:t>
            </a:r>
            <a:r>
              <a:rPr lang="en-US" sz="3200" b="1" dirty="0">
                <a:solidFill>
                  <a:srgbClr val="000000"/>
                </a:solidFill>
                <a:latin typeface="Times New Roman"/>
                <a:cs typeface="Times New Roman"/>
              </a:rPr>
              <a:t>, 31.05.2022, </a:t>
            </a:r>
            <a:r>
              <a:rPr lang="en-US" sz="3200" dirty="0">
                <a:solidFill>
                  <a:srgbClr val="000000"/>
                </a:solidFill>
                <a:latin typeface="Times New Roman"/>
                <a:cs typeface="Times New Roman"/>
              </a:rPr>
              <a:t>“</a:t>
            </a:r>
            <a:r>
              <a:rPr lang="en-US" sz="3200" dirty="0"/>
              <a:t>Influence of different centrality methods on multiplicity fluctuations: MPD case “ </a:t>
            </a:r>
            <a:r>
              <a:rPr lang="en-US" sz="3200" dirty="0">
                <a:hlinkClick r:id="rId2"/>
              </a:rPr>
              <a:t>https://indico.jinr.ru/event/3098/</a:t>
            </a:r>
            <a:r>
              <a:rPr lang="en-US" sz="3200" dirty="0"/>
              <a:t/>
            </a:r>
            <a:br>
              <a:rPr lang="en-US" sz="3200" dirty="0"/>
            </a:br>
            <a:endParaRPr lang="en-US" sz="3200" b="1" dirty="0">
              <a:solidFill>
                <a:srgbClr val="0000FF"/>
              </a:solidFill>
            </a:endParaRPr>
          </a:p>
        </p:txBody>
      </p:sp>
      <p:sp>
        <p:nvSpPr>
          <p:cNvPr id="3" name="Content Placeholder 2"/>
          <p:cNvSpPr>
            <a:spLocks noGrp="1"/>
          </p:cNvSpPr>
          <p:nvPr>
            <p:ph idx="1"/>
          </p:nvPr>
        </p:nvSpPr>
        <p:spPr>
          <a:xfrm>
            <a:off x="203200" y="927100"/>
            <a:ext cx="8940800" cy="4533900"/>
          </a:xfrm>
          <a:ln>
            <a:noFill/>
          </a:ln>
        </p:spPr>
        <p:txBody>
          <a:bodyPr>
            <a:normAutofit fontScale="40000" lnSpcReduction="20000"/>
          </a:bodyPr>
          <a:lstStyle/>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21</a:t>
            </a:fld>
            <a:endParaRPr lang="en-US"/>
          </a:p>
        </p:txBody>
      </p:sp>
      <p:pic>
        <p:nvPicPr>
          <p:cNvPr id="7" name="Google Shape;111;p1" descr="NICA-Logo_4c"/>
          <p:cNvPicPr preferRelativeResize="0"/>
          <p:nvPr/>
        </p:nvPicPr>
        <p:blipFill rotWithShape="1">
          <a:blip r:embed="rId3">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5" name="Rectangle 4"/>
          <p:cNvSpPr/>
          <p:nvPr/>
        </p:nvSpPr>
        <p:spPr>
          <a:xfrm>
            <a:off x="491066" y="5716426"/>
            <a:ext cx="8365068" cy="451406"/>
          </a:xfrm>
          <a:prstGeom prst="rect">
            <a:avLst/>
          </a:prstGeom>
        </p:spPr>
        <p:txBody>
          <a:bodyPr wrap="square">
            <a:spAutoFit/>
          </a:bodyPr>
          <a:lstStyle/>
          <a:p>
            <a:pPr>
              <a:lnSpc>
                <a:spcPct val="120000"/>
              </a:lnSpc>
              <a:buFont typeface="Wingdings" charset="2"/>
              <a:buChar char="Ø"/>
            </a:pPr>
            <a:r>
              <a:rPr lang="en-US" sz="2000" b="1" dirty="0" smtClean="0">
                <a:solidFill>
                  <a:srgbClr val="FF0000"/>
                </a:solidFill>
                <a:latin typeface="Times New Roman"/>
                <a:cs typeface="Times New Roman"/>
              </a:rPr>
              <a:t>What</a:t>
            </a:r>
            <a:endParaRPr lang="en-US" sz="2000" b="1" dirty="0">
              <a:solidFill>
                <a:srgbClr val="FF0000"/>
              </a:solidFill>
              <a:latin typeface="Times New Roman"/>
              <a:cs typeface="Times New Roman"/>
            </a:endParaRPr>
          </a:p>
        </p:txBody>
      </p:sp>
      <p:pic>
        <p:nvPicPr>
          <p:cNvPr id="4" name="Picture 3"/>
          <p:cNvPicPr>
            <a:picLocks noChangeAspect="1"/>
          </p:cNvPicPr>
          <p:nvPr/>
        </p:nvPicPr>
        <p:blipFill>
          <a:blip r:embed="rId4"/>
          <a:stretch>
            <a:fillRect/>
          </a:stretch>
        </p:blipFill>
        <p:spPr>
          <a:xfrm>
            <a:off x="0" y="1244600"/>
            <a:ext cx="9144000" cy="4364736"/>
          </a:xfrm>
          <a:prstGeom prst="rect">
            <a:avLst/>
          </a:prstGeom>
        </p:spPr>
      </p:pic>
    </p:spTree>
    <p:extLst>
      <p:ext uri="{BB962C8B-B14F-4D97-AF65-F5344CB8AC3E}">
        <p14:creationId xmlns:p14="http://schemas.microsoft.com/office/powerpoint/2010/main" val="356397162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lvl="0"/>
            <a:r>
              <a:rPr lang="en-US" sz="3200" b="1" dirty="0" err="1">
                <a:solidFill>
                  <a:srgbClr val="000000"/>
                </a:solidFill>
                <a:latin typeface="Times New Roman"/>
                <a:cs typeface="Times New Roman"/>
              </a:rPr>
              <a:t>Andrey</a:t>
            </a:r>
            <a:r>
              <a:rPr lang="en-US" sz="3200" b="1" dirty="0">
                <a:solidFill>
                  <a:srgbClr val="000000"/>
                </a:solidFill>
                <a:latin typeface="Times New Roman"/>
                <a:cs typeface="Times New Roman"/>
              </a:rPr>
              <a:t> </a:t>
            </a:r>
            <a:r>
              <a:rPr lang="en-US" sz="3200" b="1" dirty="0" err="1">
                <a:solidFill>
                  <a:srgbClr val="000000"/>
                </a:solidFill>
                <a:latin typeface="Times New Roman"/>
                <a:cs typeface="Times New Roman"/>
              </a:rPr>
              <a:t>Seryakov</a:t>
            </a:r>
            <a:r>
              <a:rPr lang="en-US" sz="3200" b="1" dirty="0">
                <a:solidFill>
                  <a:srgbClr val="000000"/>
                </a:solidFill>
                <a:latin typeface="Times New Roman"/>
                <a:cs typeface="Times New Roman"/>
              </a:rPr>
              <a:t>, 31.05.2022, </a:t>
            </a:r>
            <a:r>
              <a:rPr lang="en-US" sz="3200" dirty="0">
                <a:solidFill>
                  <a:srgbClr val="000000"/>
                </a:solidFill>
                <a:latin typeface="Times New Roman"/>
                <a:cs typeface="Times New Roman"/>
              </a:rPr>
              <a:t>“</a:t>
            </a:r>
            <a:r>
              <a:rPr lang="en-US" sz="3200" dirty="0"/>
              <a:t>Influence of different centrality methods on multiplicity fluctuations: MPD case “ </a:t>
            </a:r>
            <a:r>
              <a:rPr lang="en-US" sz="3200" dirty="0">
                <a:hlinkClick r:id="rId2"/>
              </a:rPr>
              <a:t>https://indico.jinr.ru/event/3098/</a:t>
            </a:r>
            <a:r>
              <a:rPr lang="en-US" sz="3200" dirty="0"/>
              <a:t/>
            </a:r>
            <a:br>
              <a:rPr lang="en-US" sz="3200" dirty="0"/>
            </a:br>
            <a:endParaRPr lang="en-US" sz="3200" b="1" dirty="0">
              <a:solidFill>
                <a:srgbClr val="0000FF"/>
              </a:solidFill>
            </a:endParaRPr>
          </a:p>
        </p:txBody>
      </p:sp>
      <p:sp>
        <p:nvSpPr>
          <p:cNvPr id="3" name="Content Placeholder 2"/>
          <p:cNvSpPr>
            <a:spLocks noGrp="1"/>
          </p:cNvSpPr>
          <p:nvPr>
            <p:ph idx="1"/>
          </p:nvPr>
        </p:nvSpPr>
        <p:spPr>
          <a:xfrm>
            <a:off x="203200" y="927100"/>
            <a:ext cx="8940800" cy="4533900"/>
          </a:xfrm>
          <a:ln>
            <a:noFill/>
          </a:ln>
        </p:spPr>
        <p:txBody>
          <a:bodyPr>
            <a:normAutofit fontScale="40000" lnSpcReduction="20000"/>
          </a:bodyPr>
          <a:lstStyle/>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22</a:t>
            </a:fld>
            <a:endParaRPr lang="en-US"/>
          </a:p>
        </p:txBody>
      </p:sp>
      <p:pic>
        <p:nvPicPr>
          <p:cNvPr id="7" name="Google Shape;111;p1" descr="NICA-Logo_4c"/>
          <p:cNvPicPr preferRelativeResize="0"/>
          <p:nvPr/>
        </p:nvPicPr>
        <p:blipFill rotWithShape="1">
          <a:blip r:embed="rId3">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5" name="Rectangle 4"/>
          <p:cNvSpPr/>
          <p:nvPr/>
        </p:nvSpPr>
        <p:spPr>
          <a:xfrm>
            <a:off x="491066" y="5716426"/>
            <a:ext cx="8365068" cy="451406"/>
          </a:xfrm>
          <a:prstGeom prst="rect">
            <a:avLst/>
          </a:prstGeom>
        </p:spPr>
        <p:txBody>
          <a:bodyPr wrap="square">
            <a:spAutoFit/>
          </a:bodyPr>
          <a:lstStyle/>
          <a:p>
            <a:pPr>
              <a:lnSpc>
                <a:spcPct val="120000"/>
              </a:lnSpc>
            </a:pPr>
            <a:endParaRPr lang="en-US" sz="2000" b="1" dirty="0">
              <a:solidFill>
                <a:srgbClr val="FF0000"/>
              </a:solidFill>
              <a:latin typeface="Times New Roman"/>
              <a:cs typeface="Times New Roman"/>
            </a:endParaRPr>
          </a:p>
        </p:txBody>
      </p:sp>
      <p:pic>
        <p:nvPicPr>
          <p:cNvPr id="4" name="Picture 3"/>
          <p:cNvPicPr>
            <a:picLocks noChangeAspect="1"/>
          </p:cNvPicPr>
          <p:nvPr/>
        </p:nvPicPr>
        <p:blipFill>
          <a:blip r:embed="rId4"/>
          <a:stretch>
            <a:fillRect/>
          </a:stretch>
        </p:blipFill>
        <p:spPr>
          <a:xfrm>
            <a:off x="0" y="863601"/>
            <a:ext cx="9144000" cy="5171029"/>
          </a:xfrm>
          <a:prstGeom prst="rect">
            <a:avLst/>
          </a:prstGeom>
        </p:spPr>
      </p:pic>
    </p:spTree>
    <p:extLst>
      <p:ext uri="{BB962C8B-B14F-4D97-AF65-F5344CB8AC3E}">
        <p14:creationId xmlns:p14="http://schemas.microsoft.com/office/powerpoint/2010/main" val="35639716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marL="1371600" indent="-1371600">
              <a:lnSpc>
                <a:spcPct val="120000"/>
              </a:lnSpc>
              <a:spcBef>
                <a:spcPts val="0"/>
              </a:spcBef>
            </a:pPr>
            <a:r>
              <a:rPr lang="en-US" sz="3200" b="1" dirty="0">
                <a:solidFill>
                  <a:srgbClr val="000000"/>
                </a:solidFill>
                <a:latin typeface="Times New Roman"/>
                <a:cs typeface="Times New Roman"/>
              </a:rPr>
              <a:t>Victor </a:t>
            </a:r>
            <a:r>
              <a:rPr lang="en-US" sz="3200" b="1" dirty="0" err="1">
                <a:solidFill>
                  <a:srgbClr val="000000"/>
                </a:solidFill>
                <a:latin typeface="Times New Roman"/>
                <a:cs typeface="Times New Roman"/>
              </a:rPr>
              <a:t>Riabov</a:t>
            </a:r>
            <a:r>
              <a:rPr lang="en-US" sz="3200" b="1" dirty="0">
                <a:solidFill>
                  <a:srgbClr val="000000"/>
                </a:solidFill>
                <a:latin typeface="Times New Roman"/>
                <a:cs typeface="Times New Roman"/>
              </a:rPr>
              <a:t>, 12.07.2022, “</a:t>
            </a:r>
            <a:r>
              <a:rPr lang="en-US" sz="3200" dirty="0">
                <a:solidFill>
                  <a:srgbClr val="000000"/>
                </a:solidFill>
                <a:latin typeface="Times New Roman"/>
                <a:cs typeface="Times New Roman"/>
              </a:rPr>
              <a:t>Event centrality with TPC, ECAL and FHCAL” ,</a:t>
            </a:r>
            <a:r>
              <a:rPr lang="en-US" sz="3200" b="1" dirty="0">
                <a:solidFill>
                  <a:srgbClr val="000000"/>
                </a:solidFill>
                <a:latin typeface="Times New Roman"/>
                <a:cs typeface="Times New Roman"/>
              </a:rPr>
              <a:t> </a:t>
            </a:r>
            <a:r>
              <a:rPr lang="en-US" sz="3200" b="1" dirty="0">
                <a:solidFill>
                  <a:srgbClr val="000000"/>
                </a:solidFill>
                <a:latin typeface="Times New Roman"/>
                <a:cs typeface="Times New Roman"/>
                <a:hlinkClick r:id="rId2"/>
              </a:rPr>
              <a:t>https://indico.jinr.ru/event/3192/</a:t>
            </a:r>
            <a:r>
              <a:rPr lang="en-US" sz="3200" b="1" dirty="0">
                <a:solidFill>
                  <a:srgbClr val="000000"/>
                </a:solidFill>
                <a:latin typeface="Times New Roman"/>
                <a:cs typeface="Times New Roman"/>
              </a:rPr>
              <a:t> </a:t>
            </a:r>
          </a:p>
        </p:txBody>
      </p:sp>
      <p:sp>
        <p:nvSpPr>
          <p:cNvPr id="3" name="Content Placeholder 2"/>
          <p:cNvSpPr>
            <a:spLocks noGrp="1"/>
          </p:cNvSpPr>
          <p:nvPr>
            <p:ph idx="1"/>
          </p:nvPr>
        </p:nvSpPr>
        <p:spPr>
          <a:xfrm>
            <a:off x="203200" y="927100"/>
            <a:ext cx="8940800" cy="4533900"/>
          </a:xfrm>
          <a:ln>
            <a:noFill/>
          </a:ln>
        </p:spPr>
        <p:txBody>
          <a:bodyPr>
            <a:normAutofit fontScale="40000" lnSpcReduction="20000"/>
          </a:bodyPr>
          <a:lstStyle/>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23</a:t>
            </a:fld>
            <a:endParaRPr lang="en-US"/>
          </a:p>
        </p:txBody>
      </p:sp>
      <p:pic>
        <p:nvPicPr>
          <p:cNvPr id="7" name="Google Shape;111;p1" descr="NICA-Logo_4c"/>
          <p:cNvPicPr preferRelativeResize="0"/>
          <p:nvPr/>
        </p:nvPicPr>
        <p:blipFill rotWithShape="1">
          <a:blip r:embed="rId3">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5" name="Rectangle 4"/>
          <p:cNvSpPr/>
          <p:nvPr/>
        </p:nvSpPr>
        <p:spPr>
          <a:xfrm>
            <a:off x="491066" y="5716426"/>
            <a:ext cx="8365068" cy="451406"/>
          </a:xfrm>
          <a:prstGeom prst="rect">
            <a:avLst/>
          </a:prstGeom>
        </p:spPr>
        <p:txBody>
          <a:bodyPr wrap="square">
            <a:spAutoFit/>
          </a:bodyPr>
          <a:lstStyle/>
          <a:p>
            <a:pPr>
              <a:lnSpc>
                <a:spcPct val="120000"/>
              </a:lnSpc>
              <a:buFont typeface="Wingdings" charset="2"/>
              <a:buChar char="Ø"/>
            </a:pPr>
            <a:r>
              <a:rPr lang="en-US" sz="2000" b="1" dirty="0" smtClean="0">
                <a:solidFill>
                  <a:srgbClr val="FF0000"/>
                </a:solidFill>
                <a:latin typeface="Times New Roman"/>
                <a:cs typeface="Times New Roman"/>
              </a:rPr>
              <a:t>What</a:t>
            </a:r>
            <a:endParaRPr lang="en-US" sz="2000" b="1" dirty="0">
              <a:solidFill>
                <a:srgbClr val="FF0000"/>
              </a:solidFill>
              <a:latin typeface="Times New Roman"/>
              <a:cs typeface="Times New Roman"/>
            </a:endParaRPr>
          </a:p>
        </p:txBody>
      </p:sp>
      <p:pic>
        <p:nvPicPr>
          <p:cNvPr id="4" name="Picture 3"/>
          <p:cNvPicPr>
            <a:picLocks noChangeAspect="1"/>
          </p:cNvPicPr>
          <p:nvPr/>
        </p:nvPicPr>
        <p:blipFill>
          <a:blip r:embed="rId4"/>
          <a:stretch>
            <a:fillRect/>
          </a:stretch>
        </p:blipFill>
        <p:spPr>
          <a:xfrm>
            <a:off x="169332" y="1644593"/>
            <a:ext cx="8365067" cy="5213407"/>
          </a:xfrm>
          <a:prstGeom prst="rect">
            <a:avLst/>
          </a:prstGeom>
        </p:spPr>
      </p:pic>
      <p:sp>
        <p:nvSpPr>
          <p:cNvPr id="9" name="Rectangle 8"/>
          <p:cNvSpPr/>
          <p:nvPr/>
        </p:nvSpPr>
        <p:spPr>
          <a:xfrm rot="19695895">
            <a:off x="-136970" y="351080"/>
            <a:ext cx="1256073" cy="584776"/>
          </a:xfrm>
          <a:prstGeom prst="rect">
            <a:avLst/>
          </a:prstGeom>
        </p:spPr>
        <p:txBody>
          <a:bodyPr wrap="none">
            <a:spAutoFit/>
          </a:bodyPr>
          <a:lstStyle/>
          <a:p>
            <a:r>
              <a:rPr lang="en-US" sz="3200" b="1" dirty="0">
                <a:solidFill>
                  <a:srgbClr val="FF0000"/>
                </a:solidFill>
              </a:rPr>
              <a:t>NEW</a:t>
            </a:r>
            <a:r>
              <a:rPr lang="en-US" sz="3200" dirty="0">
                <a:solidFill>
                  <a:srgbClr val="FF0000"/>
                </a:solidFill>
              </a:rPr>
              <a:t>!</a:t>
            </a:r>
            <a:endParaRPr lang="en-US" sz="3200" dirty="0"/>
          </a:p>
        </p:txBody>
      </p:sp>
    </p:spTree>
    <p:extLst>
      <p:ext uri="{BB962C8B-B14F-4D97-AF65-F5344CB8AC3E}">
        <p14:creationId xmlns:p14="http://schemas.microsoft.com/office/powerpoint/2010/main" val="35639716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marL="1371600" indent="-1371600">
              <a:lnSpc>
                <a:spcPct val="120000"/>
              </a:lnSpc>
              <a:spcBef>
                <a:spcPts val="0"/>
              </a:spcBef>
            </a:pPr>
            <a:r>
              <a:rPr lang="en-US" sz="3200" b="1" dirty="0">
                <a:solidFill>
                  <a:srgbClr val="000000"/>
                </a:solidFill>
                <a:latin typeface="Times New Roman"/>
                <a:cs typeface="Times New Roman"/>
              </a:rPr>
              <a:t>Victor </a:t>
            </a:r>
            <a:r>
              <a:rPr lang="en-US" sz="3200" b="1" dirty="0" err="1">
                <a:solidFill>
                  <a:srgbClr val="000000"/>
                </a:solidFill>
                <a:latin typeface="Times New Roman"/>
                <a:cs typeface="Times New Roman"/>
              </a:rPr>
              <a:t>Riabov</a:t>
            </a:r>
            <a:r>
              <a:rPr lang="en-US" sz="3200" b="1" dirty="0">
                <a:solidFill>
                  <a:srgbClr val="000000"/>
                </a:solidFill>
                <a:latin typeface="Times New Roman"/>
                <a:cs typeface="Times New Roman"/>
              </a:rPr>
              <a:t>, 12.07.2022, “</a:t>
            </a:r>
            <a:r>
              <a:rPr lang="en-US" sz="3200" dirty="0">
                <a:solidFill>
                  <a:srgbClr val="000000"/>
                </a:solidFill>
                <a:latin typeface="Times New Roman"/>
                <a:cs typeface="Times New Roman"/>
              </a:rPr>
              <a:t>Event centrality with TPC, ECAL and FHCAL” ,</a:t>
            </a:r>
            <a:r>
              <a:rPr lang="en-US" sz="3200" b="1" dirty="0">
                <a:solidFill>
                  <a:srgbClr val="000000"/>
                </a:solidFill>
                <a:latin typeface="Times New Roman"/>
                <a:cs typeface="Times New Roman"/>
              </a:rPr>
              <a:t> </a:t>
            </a:r>
            <a:r>
              <a:rPr lang="en-US" sz="3200" b="1" dirty="0">
                <a:solidFill>
                  <a:srgbClr val="000000"/>
                </a:solidFill>
                <a:latin typeface="Times New Roman"/>
                <a:cs typeface="Times New Roman"/>
                <a:hlinkClick r:id="rId2"/>
              </a:rPr>
              <a:t>https://indico.jinr.ru/event/3192/</a:t>
            </a:r>
            <a:r>
              <a:rPr lang="en-US" sz="3200" b="1" dirty="0">
                <a:solidFill>
                  <a:srgbClr val="000000"/>
                </a:solidFill>
                <a:latin typeface="Times New Roman"/>
                <a:cs typeface="Times New Roman"/>
              </a:rPr>
              <a:t> </a:t>
            </a:r>
          </a:p>
        </p:txBody>
      </p:sp>
      <p:sp>
        <p:nvSpPr>
          <p:cNvPr id="3" name="Content Placeholder 2"/>
          <p:cNvSpPr>
            <a:spLocks noGrp="1"/>
          </p:cNvSpPr>
          <p:nvPr>
            <p:ph idx="1"/>
          </p:nvPr>
        </p:nvSpPr>
        <p:spPr>
          <a:xfrm>
            <a:off x="203200" y="927100"/>
            <a:ext cx="8940800" cy="4533900"/>
          </a:xfrm>
          <a:ln>
            <a:noFill/>
          </a:ln>
        </p:spPr>
        <p:txBody>
          <a:bodyPr>
            <a:normAutofit fontScale="40000" lnSpcReduction="20000"/>
          </a:bodyPr>
          <a:lstStyle/>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24</a:t>
            </a:fld>
            <a:endParaRPr lang="en-US"/>
          </a:p>
        </p:txBody>
      </p:sp>
      <p:pic>
        <p:nvPicPr>
          <p:cNvPr id="7" name="Google Shape;111;p1" descr="NICA-Logo_4c"/>
          <p:cNvPicPr preferRelativeResize="0"/>
          <p:nvPr/>
        </p:nvPicPr>
        <p:blipFill rotWithShape="1">
          <a:blip r:embed="rId3">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9" name="Picture 8"/>
          <p:cNvPicPr>
            <a:picLocks noChangeAspect="1"/>
          </p:cNvPicPr>
          <p:nvPr/>
        </p:nvPicPr>
        <p:blipFill>
          <a:blip r:embed="rId4"/>
          <a:stretch>
            <a:fillRect/>
          </a:stretch>
        </p:blipFill>
        <p:spPr>
          <a:xfrm>
            <a:off x="1320800" y="1520261"/>
            <a:ext cx="7074458" cy="5307977"/>
          </a:xfrm>
          <a:prstGeom prst="rect">
            <a:avLst/>
          </a:prstGeom>
        </p:spPr>
      </p:pic>
      <p:sp>
        <p:nvSpPr>
          <p:cNvPr id="4" name="Rectangle 3"/>
          <p:cNvSpPr/>
          <p:nvPr/>
        </p:nvSpPr>
        <p:spPr>
          <a:xfrm rot="19634709">
            <a:off x="-148933" y="444213"/>
            <a:ext cx="1256073" cy="584776"/>
          </a:xfrm>
          <a:prstGeom prst="rect">
            <a:avLst/>
          </a:prstGeom>
        </p:spPr>
        <p:txBody>
          <a:bodyPr wrap="none">
            <a:spAutoFit/>
          </a:bodyPr>
          <a:lstStyle/>
          <a:p>
            <a:r>
              <a:rPr lang="en-US" sz="3200" b="1" dirty="0">
                <a:solidFill>
                  <a:srgbClr val="FF0000"/>
                </a:solidFill>
              </a:rPr>
              <a:t>NEW</a:t>
            </a:r>
            <a:r>
              <a:rPr lang="en-US" sz="3200" dirty="0">
                <a:solidFill>
                  <a:srgbClr val="FF0000"/>
                </a:solidFill>
              </a:rPr>
              <a:t>!</a:t>
            </a:r>
            <a:endParaRPr lang="en-US" sz="3200" dirty="0"/>
          </a:p>
        </p:txBody>
      </p:sp>
    </p:spTree>
    <p:extLst>
      <p:ext uri="{BB962C8B-B14F-4D97-AF65-F5344CB8AC3E}">
        <p14:creationId xmlns:p14="http://schemas.microsoft.com/office/powerpoint/2010/main" val="305322208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marL="1371600" indent="-1371600">
              <a:lnSpc>
                <a:spcPct val="120000"/>
              </a:lnSpc>
              <a:spcBef>
                <a:spcPts val="0"/>
              </a:spcBef>
            </a:pPr>
            <a:r>
              <a:rPr lang="en-US" sz="3200" b="1" dirty="0" smtClean="0">
                <a:solidFill>
                  <a:srgbClr val="000000"/>
                </a:solidFill>
                <a:latin typeface="Times New Roman"/>
                <a:cs typeface="Times New Roman"/>
              </a:rPr>
              <a:t>Victor </a:t>
            </a:r>
            <a:r>
              <a:rPr lang="en-US" sz="3200" b="1" dirty="0" err="1" smtClean="0">
                <a:solidFill>
                  <a:srgbClr val="000000"/>
                </a:solidFill>
                <a:latin typeface="Times New Roman"/>
                <a:cs typeface="Times New Roman"/>
              </a:rPr>
              <a:t>Riabov</a:t>
            </a:r>
            <a:r>
              <a:rPr lang="en-US" sz="3200" b="1" dirty="0" smtClean="0">
                <a:solidFill>
                  <a:srgbClr val="000000"/>
                </a:solidFill>
                <a:latin typeface="Times New Roman"/>
                <a:cs typeface="Times New Roman"/>
              </a:rPr>
              <a:t>, 12.07.2022, “</a:t>
            </a:r>
            <a:r>
              <a:rPr lang="en-US" sz="3200" dirty="0" smtClean="0">
                <a:solidFill>
                  <a:srgbClr val="000000"/>
                </a:solidFill>
                <a:latin typeface="Times New Roman"/>
                <a:cs typeface="Times New Roman"/>
              </a:rPr>
              <a:t>Event centrality with TPC, ECAL and FHCAL” ,</a:t>
            </a:r>
            <a:r>
              <a:rPr lang="en-US" sz="3200" b="1" dirty="0" smtClean="0">
                <a:solidFill>
                  <a:srgbClr val="000000"/>
                </a:solidFill>
                <a:latin typeface="Times New Roman"/>
                <a:cs typeface="Times New Roman"/>
              </a:rPr>
              <a:t> </a:t>
            </a:r>
            <a:r>
              <a:rPr lang="en-US" sz="3200" b="1" dirty="0" smtClean="0">
                <a:solidFill>
                  <a:srgbClr val="000000"/>
                </a:solidFill>
                <a:latin typeface="Times New Roman"/>
                <a:cs typeface="Times New Roman"/>
                <a:hlinkClick r:id="rId2"/>
              </a:rPr>
              <a:t>https://indico.jinr.ru/event/3192/</a:t>
            </a:r>
            <a:r>
              <a:rPr lang="en-US" sz="3200" b="1" dirty="0" smtClean="0">
                <a:solidFill>
                  <a:srgbClr val="000000"/>
                </a:solidFill>
                <a:latin typeface="Times New Roman"/>
                <a:cs typeface="Times New Roman"/>
              </a:rPr>
              <a:t> </a:t>
            </a:r>
            <a:endParaRPr lang="en-US" sz="3200" b="1" dirty="0">
              <a:solidFill>
                <a:srgbClr val="000000"/>
              </a:solidFill>
              <a:latin typeface="Times New Roman"/>
              <a:cs typeface="Times New Roman"/>
            </a:endParaRPr>
          </a:p>
        </p:txBody>
      </p:sp>
      <p:sp>
        <p:nvSpPr>
          <p:cNvPr id="3" name="Content Placeholder 2"/>
          <p:cNvSpPr>
            <a:spLocks noGrp="1"/>
          </p:cNvSpPr>
          <p:nvPr>
            <p:ph idx="1"/>
          </p:nvPr>
        </p:nvSpPr>
        <p:spPr>
          <a:xfrm>
            <a:off x="203200" y="927100"/>
            <a:ext cx="8940800" cy="4533900"/>
          </a:xfrm>
          <a:ln>
            <a:noFill/>
          </a:ln>
        </p:spPr>
        <p:txBody>
          <a:bodyPr>
            <a:normAutofit fontScale="40000" lnSpcReduction="20000"/>
          </a:bodyPr>
          <a:lstStyle/>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25</a:t>
            </a:fld>
            <a:endParaRPr lang="en-US"/>
          </a:p>
        </p:txBody>
      </p:sp>
      <p:pic>
        <p:nvPicPr>
          <p:cNvPr id="7" name="Google Shape;111;p1" descr="NICA-Logo_4c"/>
          <p:cNvPicPr preferRelativeResize="0"/>
          <p:nvPr/>
        </p:nvPicPr>
        <p:blipFill rotWithShape="1">
          <a:blip r:embed="rId3">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5" name="Rectangle 4"/>
          <p:cNvSpPr/>
          <p:nvPr/>
        </p:nvSpPr>
        <p:spPr>
          <a:xfrm>
            <a:off x="491066" y="5716426"/>
            <a:ext cx="8365068" cy="451406"/>
          </a:xfrm>
          <a:prstGeom prst="rect">
            <a:avLst/>
          </a:prstGeom>
        </p:spPr>
        <p:txBody>
          <a:bodyPr wrap="square">
            <a:spAutoFit/>
          </a:bodyPr>
          <a:lstStyle/>
          <a:p>
            <a:pPr>
              <a:lnSpc>
                <a:spcPct val="120000"/>
              </a:lnSpc>
              <a:buFont typeface="Wingdings" charset="2"/>
              <a:buChar char="Ø"/>
            </a:pPr>
            <a:r>
              <a:rPr lang="en-US" sz="2000" b="1" dirty="0" smtClean="0">
                <a:solidFill>
                  <a:srgbClr val="FF0000"/>
                </a:solidFill>
                <a:latin typeface="Times New Roman"/>
                <a:cs typeface="Times New Roman"/>
              </a:rPr>
              <a:t>What</a:t>
            </a:r>
            <a:endParaRPr lang="en-US" sz="2000" b="1" dirty="0">
              <a:solidFill>
                <a:srgbClr val="FF0000"/>
              </a:solidFill>
              <a:latin typeface="Times New Roman"/>
              <a:cs typeface="Times New Roman"/>
            </a:endParaRPr>
          </a:p>
        </p:txBody>
      </p:sp>
      <p:pic>
        <p:nvPicPr>
          <p:cNvPr id="4" name="Picture 3"/>
          <p:cNvPicPr>
            <a:picLocks noChangeAspect="1"/>
          </p:cNvPicPr>
          <p:nvPr/>
        </p:nvPicPr>
        <p:blipFill>
          <a:blip r:embed="rId4"/>
          <a:stretch>
            <a:fillRect/>
          </a:stretch>
        </p:blipFill>
        <p:spPr>
          <a:xfrm>
            <a:off x="135466" y="787400"/>
            <a:ext cx="9144000" cy="5367333"/>
          </a:xfrm>
          <a:prstGeom prst="rect">
            <a:avLst/>
          </a:prstGeom>
        </p:spPr>
      </p:pic>
      <p:sp>
        <p:nvSpPr>
          <p:cNvPr id="10" name="Rectangle 9"/>
          <p:cNvSpPr/>
          <p:nvPr/>
        </p:nvSpPr>
        <p:spPr>
          <a:xfrm rot="19542539">
            <a:off x="-301333" y="444213"/>
            <a:ext cx="1256073" cy="584776"/>
          </a:xfrm>
          <a:prstGeom prst="rect">
            <a:avLst/>
          </a:prstGeom>
        </p:spPr>
        <p:txBody>
          <a:bodyPr wrap="none">
            <a:spAutoFit/>
          </a:bodyPr>
          <a:lstStyle/>
          <a:p>
            <a:r>
              <a:rPr lang="en-US" sz="3200" b="1" dirty="0">
                <a:solidFill>
                  <a:srgbClr val="FF0000"/>
                </a:solidFill>
              </a:rPr>
              <a:t>NEW</a:t>
            </a:r>
            <a:r>
              <a:rPr lang="en-US" sz="3200" dirty="0">
                <a:solidFill>
                  <a:srgbClr val="FF0000"/>
                </a:solidFill>
              </a:rPr>
              <a:t>!</a:t>
            </a:r>
            <a:endParaRPr lang="en-US" sz="3200" dirty="0"/>
          </a:p>
        </p:txBody>
      </p:sp>
    </p:spTree>
    <p:extLst>
      <p:ext uri="{BB962C8B-B14F-4D97-AF65-F5344CB8AC3E}">
        <p14:creationId xmlns:p14="http://schemas.microsoft.com/office/powerpoint/2010/main" val="401516965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marL="1371600" indent="-1371600">
              <a:lnSpc>
                <a:spcPct val="120000"/>
              </a:lnSpc>
              <a:spcBef>
                <a:spcPts val="0"/>
              </a:spcBef>
            </a:pPr>
            <a:r>
              <a:rPr lang="en-US" sz="3200" b="1" dirty="0">
                <a:solidFill>
                  <a:srgbClr val="000000"/>
                </a:solidFill>
                <a:latin typeface="Times New Roman"/>
                <a:cs typeface="Times New Roman"/>
              </a:rPr>
              <a:t>Victor </a:t>
            </a:r>
            <a:r>
              <a:rPr lang="en-US" sz="3200" b="1" dirty="0" err="1">
                <a:solidFill>
                  <a:srgbClr val="000000"/>
                </a:solidFill>
                <a:latin typeface="Times New Roman"/>
                <a:cs typeface="Times New Roman"/>
              </a:rPr>
              <a:t>Riabov</a:t>
            </a:r>
            <a:r>
              <a:rPr lang="en-US" sz="3200" b="1" dirty="0">
                <a:solidFill>
                  <a:srgbClr val="000000"/>
                </a:solidFill>
                <a:latin typeface="Times New Roman"/>
                <a:cs typeface="Times New Roman"/>
              </a:rPr>
              <a:t>, 12.07.2022, “</a:t>
            </a:r>
            <a:r>
              <a:rPr lang="en-US" sz="3200" dirty="0">
                <a:solidFill>
                  <a:srgbClr val="000000"/>
                </a:solidFill>
                <a:latin typeface="Times New Roman"/>
                <a:cs typeface="Times New Roman"/>
              </a:rPr>
              <a:t>Event centrality with TPC, ECAL and FHCAL” ,</a:t>
            </a:r>
            <a:r>
              <a:rPr lang="en-US" sz="3200" b="1" dirty="0">
                <a:solidFill>
                  <a:srgbClr val="000000"/>
                </a:solidFill>
                <a:latin typeface="Times New Roman"/>
                <a:cs typeface="Times New Roman"/>
              </a:rPr>
              <a:t> </a:t>
            </a:r>
            <a:r>
              <a:rPr lang="en-US" sz="3200" b="1" dirty="0">
                <a:solidFill>
                  <a:srgbClr val="000000"/>
                </a:solidFill>
                <a:latin typeface="Times New Roman"/>
                <a:cs typeface="Times New Roman"/>
                <a:hlinkClick r:id="rId2"/>
              </a:rPr>
              <a:t>https://indico.jinr.ru/event/3192/</a:t>
            </a:r>
            <a:r>
              <a:rPr lang="en-US" sz="3200" b="1" dirty="0">
                <a:solidFill>
                  <a:srgbClr val="000000"/>
                </a:solidFill>
                <a:latin typeface="Times New Roman"/>
                <a:cs typeface="Times New Roman"/>
              </a:rPr>
              <a:t> </a:t>
            </a:r>
          </a:p>
        </p:txBody>
      </p:sp>
      <p:sp>
        <p:nvSpPr>
          <p:cNvPr id="3" name="Content Placeholder 2"/>
          <p:cNvSpPr>
            <a:spLocks noGrp="1"/>
          </p:cNvSpPr>
          <p:nvPr>
            <p:ph idx="1"/>
          </p:nvPr>
        </p:nvSpPr>
        <p:spPr>
          <a:xfrm>
            <a:off x="203200" y="927100"/>
            <a:ext cx="8940800" cy="4533900"/>
          </a:xfrm>
          <a:ln>
            <a:noFill/>
          </a:ln>
        </p:spPr>
        <p:txBody>
          <a:bodyPr>
            <a:normAutofit fontScale="40000" lnSpcReduction="20000"/>
          </a:bodyPr>
          <a:lstStyle/>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26</a:t>
            </a:fld>
            <a:endParaRPr lang="en-US"/>
          </a:p>
        </p:txBody>
      </p:sp>
      <p:pic>
        <p:nvPicPr>
          <p:cNvPr id="7" name="Google Shape;111;p1" descr="NICA-Logo_4c"/>
          <p:cNvPicPr preferRelativeResize="0"/>
          <p:nvPr/>
        </p:nvPicPr>
        <p:blipFill rotWithShape="1">
          <a:blip r:embed="rId3">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5" name="Rectangle 4"/>
          <p:cNvSpPr/>
          <p:nvPr/>
        </p:nvSpPr>
        <p:spPr>
          <a:xfrm>
            <a:off x="491066" y="5716426"/>
            <a:ext cx="8365068" cy="451406"/>
          </a:xfrm>
          <a:prstGeom prst="rect">
            <a:avLst/>
          </a:prstGeom>
        </p:spPr>
        <p:txBody>
          <a:bodyPr wrap="square">
            <a:spAutoFit/>
          </a:bodyPr>
          <a:lstStyle/>
          <a:p>
            <a:pPr>
              <a:lnSpc>
                <a:spcPct val="120000"/>
              </a:lnSpc>
              <a:buFont typeface="Wingdings" charset="2"/>
              <a:buChar char="Ø"/>
            </a:pPr>
            <a:r>
              <a:rPr lang="en-US" sz="2000" b="1" dirty="0" smtClean="0">
                <a:solidFill>
                  <a:srgbClr val="FF0000"/>
                </a:solidFill>
                <a:latin typeface="Times New Roman"/>
                <a:cs typeface="Times New Roman"/>
              </a:rPr>
              <a:t>What</a:t>
            </a:r>
            <a:endParaRPr lang="en-US" sz="2000" b="1" dirty="0">
              <a:solidFill>
                <a:srgbClr val="FF0000"/>
              </a:solidFill>
              <a:latin typeface="Times New Roman"/>
              <a:cs typeface="Times New Roman"/>
            </a:endParaRPr>
          </a:p>
        </p:txBody>
      </p:sp>
      <p:pic>
        <p:nvPicPr>
          <p:cNvPr id="4" name="Picture 3"/>
          <p:cNvPicPr>
            <a:picLocks noChangeAspect="1"/>
          </p:cNvPicPr>
          <p:nvPr/>
        </p:nvPicPr>
        <p:blipFill>
          <a:blip r:embed="rId4"/>
          <a:stretch>
            <a:fillRect/>
          </a:stretch>
        </p:blipFill>
        <p:spPr>
          <a:xfrm>
            <a:off x="0" y="736600"/>
            <a:ext cx="9144000" cy="5383568"/>
          </a:xfrm>
          <a:prstGeom prst="rect">
            <a:avLst/>
          </a:prstGeom>
        </p:spPr>
      </p:pic>
      <p:sp>
        <p:nvSpPr>
          <p:cNvPr id="10" name="Rectangle 9"/>
          <p:cNvSpPr/>
          <p:nvPr/>
        </p:nvSpPr>
        <p:spPr>
          <a:xfrm rot="19384727">
            <a:off x="-162370" y="308747"/>
            <a:ext cx="1256073" cy="584776"/>
          </a:xfrm>
          <a:prstGeom prst="rect">
            <a:avLst/>
          </a:prstGeom>
        </p:spPr>
        <p:txBody>
          <a:bodyPr wrap="none">
            <a:spAutoFit/>
          </a:bodyPr>
          <a:lstStyle/>
          <a:p>
            <a:r>
              <a:rPr lang="en-US" sz="3200" b="1" dirty="0">
                <a:solidFill>
                  <a:srgbClr val="FF0000"/>
                </a:solidFill>
              </a:rPr>
              <a:t>NEW</a:t>
            </a:r>
            <a:r>
              <a:rPr lang="en-US" sz="3200" dirty="0">
                <a:solidFill>
                  <a:srgbClr val="FF0000"/>
                </a:solidFill>
              </a:rPr>
              <a:t>!</a:t>
            </a:r>
            <a:endParaRPr lang="en-US" sz="3200" dirty="0"/>
          </a:p>
        </p:txBody>
      </p:sp>
    </p:spTree>
    <p:extLst>
      <p:ext uri="{BB962C8B-B14F-4D97-AF65-F5344CB8AC3E}">
        <p14:creationId xmlns:p14="http://schemas.microsoft.com/office/powerpoint/2010/main" val="118387433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marL="1371600" indent="-1371600">
              <a:lnSpc>
                <a:spcPct val="120000"/>
              </a:lnSpc>
              <a:spcBef>
                <a:spcPts val="0"/>
              </a:spcBef>
            </a:pPr>
            <a:r>
              <a:rPr lang="en-US" sz="3200" b="1" dirty="0">
                <a:solidFill>
                  <a:srgbClr val="000000"/>
                </a:solidFill>
                <a:latin typeface="Times New Roman"/>
                <a:cs typeface="Times New Roman"/>
              </a:rPr>
              <a:t>Victor </a:t>
            </a:r>
            <a:r>
              <a:rPr lang="en-US" sz="3200" b="1" dirty="0" err="1">
                <a:solidFill>
                  <a:srgbClr val="000000"/>
                </a:solidFill>
                <a:latin typeface="Times New Roman"/>
                <a:cs typeface="Times New Roman"/>
              </a:rPr>
              <a:t>Riabov</a:t>
            </a:r>
            <a:r>
              <a:rPr lang="en-US" sz="3200" b="1" dirty="0">
                <a:solidFill>
                  <a:srgbClr val="000000"/>
                </a:solidFill>
                <a:latin typeface="Times New Roman"/>
                <a:cs typeface="Times New Roman"/>
              </a:rPr>
              <a:t>, 12.07.2022, “</a:t>
            </a:r>
            <a:r>
              <a:rPr lang="en-US" sz="3200" dirty="0">
                <a:solidFill>
                  <a:srgbClr val="000000"/>
                </a:solidFill>
                <a:latin typeface="Times New Roman"/>
                <a:cs typeface="Times New Roman"/>
              </a:rPr>
              <a:t>Event centrality with TPC, ECAL and FHCAL” ,</a:t>
            </a:r>
            <a:r>
              <a:rPr lang="en-US" sz="3200" b="1" dirty="0">
                <a:solidFill>
                  <a:srgbClr val="000000"/>
                </a:solidFill>
                <a:latin typeface="Times New Roman"/>
                <a:cs typeface="Times New Roman"/>
              </a:rPr>
              <a:t> </a:t>
            </a:r>
            <a:r>
              <a:rPr lang="en-US" sz="3200" b="1" dirty="0">
                <a:solidFill>
                  <a:srgbClr val="000000"/>
                </a:solidFill>
                <a:latin typeface="Times New Roman"/>
                <a:cs typeface="Times New Roman"/>
                <a:hlinkClick r:id="rId2"/>
              </a:rPr>
              <a:t>https://indico.jinr.ru/event/3192/</a:t>
            </a:r>
            <a:r>
              <a:rPr lang="en-US" sz="3200" b="1" dirty="0">
                <a:solidFill>
                  <a:srgbClr val="000000"/>
                </a:solidFill>
                <a:latin typeface="Times New Roman"/>
                <a:cs typeface="Times New Roman"/>
              </a:rPr>
              <a:t> </a:t>
            </a:r>
          </a:p>
        </p:txBody>
      </p:sp>
      <p:sp>
        <p:nvSpPr>
          <p:cNvPr id="3" name="Content Placeholder 2"/>
          <p:cNvSpPr>
            <a:spLocks noGrp="1"/>
          </p:cNvSpPr>
          <p:nvPr>
            <p:ph idx="1"/>
          </p:nvPr>
        </p:nvSpPr>
        <p:spPr>
          <a:xfrm>
            <a:off x="203200" y="927100"/>
            <a:ext cx="8940800" cy="4533900"/>
          </a:xfrm>
          <a:ln>
            <a:noFill/>
          </a:ln>
        </p:spPr>
        <p:txBody>
          <a:bodyPr>
            <a:normAutofit fontScale="40000" lnSpcReduction="20000"/>
          </a:bodyPr>
          <a:lstStyle/>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27</a:t>
            </a:fld>
            <a:endParaRPr lang="en-US"/>
          </a:p>
        </p:txBody>
      </p:sp>
      <p:pic>
        <p:nvPicPr>
          <p:cNvPr id="7" name="Google Shape;111;p1" descr="NICA-Logo_4c"/>
          <p:cNvPicPr preferRelativeResize="0"/>
          <p:nvPr/>
        </p:nvPicPr>
        <p:blipFill rotWithShape="1">
          <a:blip r:embed="rId3">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5" name="Rectangle 4"/>
          <p:cNvSpPr/>
          <p:nvPr/>
        </p:nvSpPr>
        <p:spPr>
          <a:xfrm>
            <a:off x="397933" y="6165160"/>
            <a:ext cx="8365068" cy="820738"/>
          </a:xfrm>
          <a:prstGeom prst="rect">
            <a:avLst/>
          </a:prstGeom>
        </p:spPr>
        <p:txBody>
          <a:bodyPr wrap="square">
            <a:spAutoFit/>
          </a:bodyPr>
          <a:lstStyle/>
          <a:p>
            <a:pPr>
              <a:lnSpc>
                <a:spcPct val="120000"/>
              </a:lnSpc>
              <a:buFont typeface="Wingdings" charset="2"/>
              <a:buChar char="Ø"/>
            </a:pPr>
            <a:r>
              <a:rPr lang="en-US" sz="2000" b="1" dirty="0" smtClean="0">
                <a:solidFill>
                  <a:srgbClr val="FF0000"/>
                </a:solidFill>
                <a:latin typeface="Times New Roman"/>
                <a:cs typeface="Times New Roman"/>
              </a:rPr>
              <a:t>Note: the event samples appear to be different for different proxies of centrality!</a:t>
            </a:r>
            <a:endParaRPr lang="en-US" sz="2000" b="1" dirty="0">
              <a:solidFill>
                <a:srgbClr val="FF0000"/>
              </a:solidFill>
              <a:latin typeface="Times New Roman"/>
              <a:cs typeface="Times New Roman"/>
            </a:endParaRPr>
          </a:p>
        </p:txBody>
      </p:sp>
      <p:pic>
        <p:nvPicPr>
          <p:cNvPr id="4" name="Picture 3"/>
          <p:cNvPicPr>
            <a:picLocks noChangeAspect="1"/>
          </p:cNvPicPr>
          <p:nvPr/>
        </p:nvPicPr>
        <p:blipFill>
          <a:blip r:embed="rId4"/>
          <a:stretch>
            <a:fillRect/>
          </a:stretch>
        </p:blipFill>
        <p:spPr>
          <a:xfrm>
            <a:off x="677332" y="1549179"/>
            <a:ext cx="6324599" cy="4643889"/>
          </a:xfrm>
          <a:prstGeom prst="rect">
            <a:avLst/>
          </a:prstGeom>
        </p:spPr>
      </p:pic>
      <p:sp>
        <p:nvSpPr>
          <p:cNvPr id="10" name="Rectangle 9"/>
          <p:cNvSpPr/>
          <p:nvPr/>
        </p:nvSpPr>
        <p:spPr>
          <a:xfrm rot="19387814">
            <a:off x="-103104" y="520413"/>
            <a:ext cx="1256073" cy="584776"/>
          </a:xfrm>
          <a:prstGeom prst="rect">
            <a:avLst/>
          </a:prstGeom>
        </p:spPr>
        <p:txBody>
          <a:bodyPr wrap="none">
            <a:spAutoFit/>
          </a:bodyPr>
          <a:lstStyle/>
          <a:p>
            <a:r>
              <a:rPr lang="en-US" sz="3200" b="1" dirty="0">
                <a:solidFill>
                  <a:srgbClr val="FF0000"/>
                </a:solidFill>
              </a:rPr>
              <a:t>NEW</a:t>
            </a:r>
            <a:r>
              <a:rPr lang="en-US" sz="3200" dirty="0">
                <a:solidFill>
                  <a:srgbClr val="FF0000"/>
                </a:solidFill>
              </a:rPr>
              <a:t>!</a:t>
            </a:r>
            <a:endParaRPr lang="en-US" sz="3200" dirty="0"/>
          </a:p>
        </p:txBody>
      </p:sp>
    </p:spTree>
    <p:extLst>
      <p:ext uri="{BB962C8B-B14F-4D97-AF65-F5344CB8AC3E}">
        <p14:creationId xmlns:p14="http://schemas.microsoft.com/office/powerpoint/2010/main" val="129328883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marL="1371600" indent="-1371600">
              <a:lnSpc>
                <a:spcPct val="120000"/>
              </a:lnSpc>
              <a:spcBef>
                <a:spcPts val="0"/>
              </a:spcBef>
            </a:pPr>
            <a:r>
              <a:rPr lang="en-US" sz="3200" b="1" dirty="0">
                <a:solidFill>
                  <a:srgbClr val="000000"/>
                </a:solidFill>
                <a:latin typeface="Times New Roman"/>
                <a:cs typeface="Times New Roman"/>
              </a:rPr>
              <a:t>Victor </a:t>
            </a:r>
            <a:r>
              <a:rPr lang="en-US" sz="3200" b="1" dirty="0" err="1">
                <a:solidFill>
                  <a:srgbClr val="000000"/>
                </a:solidFill>
                <a:latin typeface="Times New Roman"/>
                <a:cs typeface="Times New Roman"/>
              </a:rPr>
              <a:t>Riabov</a:t>
            </a:r>
            <a:r>
              <a:rPr lang="en-US" sz="3200" b="1" dirty="0">
                <a:solidFill>
                  <a:srgbClr val="000000"/>
                </a:solidFill>
                <a:latin typeface="Times New Roman"/>
                <a:cs typeface="Times New Roman"/>
              </a:rPr>
              <a:t>, 12.07.2022, “</a:t>
            </a:r>
            <a:r>
              <a:rPr lang="en-US" sz="3200" dirty="0">
                <a:solidFill>
                  <a:srgbClr val="000000"/>
                </a:solidFill>
                <a:latin typeface="Times New Roman"/>
                <a:cs typeface="Times New Roman"/>
              </a:rPr>
              <a:t>Event centrality with TPC, ECAL and FHCAL” ,</a:t>
            </a:r>
            <a:r>
              <a:rPr lang="en-US" sz="3200" b="1" dirty="0">
                <a:solidFill>
                  <a:srgbClr val="000000"/>
                </a:solidFill>
                <a:latin typeface="Times New Roman"/>
                <a:cs typeface="Times New Roman"/>
              </a:rPr>
              <a:t> </a:t>
            </a:r>
            <a:r>
              <a:rPr lang="en-US" sz="3200" b="1" dirty="0">
                <a:solidFill>
                  <a:srgbClr val="000000"/>
                </a:solidFill>
                <a:latin typeface="Times New Roman"/>
                <a:cs typeface="Times New Roman"/>
                <a:hlinkClick r:id="rId2"/>
              </a:rPr>
              <a:t>https://indico.jinr.ru/event/3192/</a:t>
            </a:r>
            <a:r>
              <a:rPr lang="en-US" sz="3200" b="1" dirty="0">
                <a:solidFill>
                  <a:srgbClr val="000000"/>
                </a:solidFill>
                <a:latin typeface="Times New Roman"/>
                <a:cs typeface="Times New Roman"/>
              </a:rPr>
              <a:t> </a:t>
            </a:r>
          </a:p>
        </p:txBody>
      </p:sp>
      <p:sp>
        <p:nvSpPr>
          <p:cNvPr id="3" name="Content Placeholder 2"/>
          <p:cNvSpPr>
            <a:spLocks noGrp="1"/>
          </p:cNvSpPr>
          <p:nvPr>
            <p:ph idx="1"/>
          </p:nvPr>
        </p:nvSpPr>
        <p:spPr>
          <a:xfrm>
            <a:off x="0" y="833967"/>
            <a:ext cx="8940800" cy="4533900"/>
          </a:xfrm>
          <a:ln>
            <a:noFill/>
          </a:ln>
        </p:spPr>
        <p:txBody>
          <a:bodyPr>
            <a:normAutofit fontScale="40000" lnSpcReduction="20000"/>
          </a:bodyPr>
          <a:lstStyle/>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28</a:t>
            </a:fld>
            <a:endParaRPr lang="en-US"/>
          </a:p>
        </p:txBody>
      </p:sp>
      <p:pic>
        <p:nvPicPr>
          <p:cNvPr id="7" name="Google Shape;111;p1" descr="NICA-Logo_4c"/>
          <p:cNvPicPr preferRelativeResize="0"/>
          <p:nvPr/>
        </p:nvPicPr>
        <p:blipFill rotWithShape="1">
          <a:blip r:embed="rId3">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4" name="Picture 3"/>
          <p:cNvPicPr>
            <a:picLocks noChangeAspect="1"/>
          </p:cNvPicPr>
          <p:nvPr/>
        </p:nvPicPr>
        <p:blipFill>
          <a:blip r:embed="rId4"/>
          <a:stretch>
            <a:fillRect/>
          </a:stretch>
        </p:blipFill>
        <p:spPr>
          <a:xfrm>
            <a:off x="0" y="2184400"/>
            <a:ext cx="9144000" cy="2482392"/>
          </a:xfrm>
          <a:prstGeom prst="rect">
            <a:avLst/>
          </a:prstGeom>
        </p:spPr>
      </p:pic>
      <p:sp>
        <p:nvSpPr>
          <p:cNvPr id="10" name="Rectangle 9"/>
          <p:cNvSpPr/>
          <p:nvPr/>
        </p:nvSpPr>
        <p:spPr>
          <a:xfrm rot="19628224">
            <a:off x="494562" y="1581779"/>
            <a:ext cx="1256073" cy="584776"/>
          </a:xfrm>
          <a:prstGeom prst="rect">
            <a:avLst/>
          </a:prstGeom>
        </p:spPr>
        <p:txBody>
          <a:bodyPr wrap="none">
            <a:spAutoFit/>
          </a:bodyPr>
          <a:lstStyle/>
          <a:p>
            <a:r>
              <a:rPr lang="en-US" sz="3200" b="1" dirty="0">
                <a:solidFill>
                  <a:srgbClr val="FF0000"/>
                </a:solidFill>
              </a:rPr>
              <a:t>NEW</a:t>
            </a:r>
            <a:r>
              <a:rPr lang="en-US" sz="3200" dirty="0">
                <a:solidFill>
                  <a:srgbClr val="FF0000"/>
                </a:solidFill>
              </a:rPr>
              <a:t>!</a:t>
            </a:r>
            <a:endParaRPr lang="en-US" sz="3200" dirty="0"/>
          </a:p>
        </p:txBody>
      </p:sp>
      <p:sp>
        <p:nvSpPr>
          <p:cNvPr id="5" name="Rectangle 4"/>
          <p:cNvSpPr/>
          <p:nvPr/>
        </p:nvSpPr>
        <p:spPr>
          <a:xfrm>
            <a:off x="367192" y="5510311"/>
            <a:ext cx="7827784" cy="400110"/>
          </a:xfrm>
          <a:prstGeom prst="rect">
            <a:avLst/>
          </a:prstGeom>
        </p:spPr>
        <p:txBody>
          <a:bodyPr wrap="none">
            <a:spAutoFit/>
          </a:bodyPr>
          <a:lstStyle/>
          <a:p>
            <a:pPr marL="285750" indent="-285750">
              <a:buFont typeface="Wingdings" charset="2"/>
              <a:buChar char="Ø"/>
            </a:pPr>
            <a:r>
              <a:rPr lang="en-US" sz="2000" b="1" dirty="0">
                <a:solidFill>
                  <a:srgbClr val="FF0000"/>
                </a:solidFill>
                <a:latin typeface="Times New Roman"/>
                <a:cs typeface="Times New Roman"/>
              </a:rPr>
              <a:t>Note</a:t>
            </a:r>
            <a:r>
              <a:rPr lang="en-US" sz="2000" b="1" dirty="0" smtClean="0">
                <a:solidFill>
                  <a:srgbClr val="FF0000"/>
                </a:solidFill>
                <a:latin typeface="Times New Roman"/>
                <a:cs typeface="Times New Roman"/>
              </a:rPr>
              <a:t>:  these conclusions are in line with </a:t>
            </a:r>
            <a:r>
              <a:rPr lang="en-US" sz="2000" b="1" dirty="0" err="1" smtClean="0">
                <a:solidFill>
                  <a:srgbClr val="FF0000"/>
                </a:solidFill>
                <a:latin typeface="Times New Roman"/>
                <a:cs typeface="Times New Roman"/>
              </a:rPr>
              <a:t>Andrey</a:t>
            </a:r>
            <a:r>
              <a:rPr lang="en-US" sz="2000" b="1" dirty="0" smtClean="0">
                <a:solidFill>
                  <a:srgbClr val="FF0000"/>
                </a:solidFill>
                <a:latin typeface="Times New Roman"/>
                <a:cs typeface="Times New Roman"/>
              </a:rPr>
              <a:t> </a:t>
            </a:r>
            <a:r>
              <a:rPr lang="en-US" sz="2000" b="1" dirty="0" err="1" smtClean="0">
                <a:solidFill>
                  <a:srgbClr val="FF0000"/>
                </a:solidFill>
                <a:latin typeface="Times New Roman"/>
                <a:cs typeface="Times New Roman"/>
              </a:rPr>
              <a:t>Seryakov</a:t>
            </a:r>
            <a:r>
              <a:rPr lang="en-US" sz="2000" b="1" dirty="0" smtClean="0">
                <a:solidFill>
                  <a:srgbClr val="FF0000"/>
                </a:solidFill>
                <a:latin typeface="Times New Roman"/>
                <a:cs typeface="Times New Roman"/>
              </a:rPr>
              <a:t> estimates </a:t>
            </a:r>
            <a:endParaRPr lang="en-US" sz="2000" dirty="0"/>
          </a:p>
        </p:txBody>
      </p:sp>
    </p:spTree>
    <p:extLst>
      <p:ext uri="{BB962C8B-B14F-4D97-AF65-F5344CB8AC3E}">
        <p14:creationId xmlns:p14="http://schemas.microsoft.com/office/powerpoint/2010/main" val="6868047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marL="1371600" indent="-1371600" algn="l">
              <a:lnSpc>
                <a:spcPct val="120000"/>
              </a:lnSpc>
              <a:spcBef>
                <a:spcPts val="0"/>
              </a:spcBef>
            </a:pPr>
            <a:r>
              <a:rPr lang="en-US" sz="2200" b="1" dirty="0" smtClean="0">
                <a:solidFill>
                  <a:srgbClr val="000000"/>
                </a:solidFill>
                <a:latin typeface="Times New Roman"/>
                <a:cs typeface="Times New Roman"/>
              </a:rPr>
              <a:t>Kirill </a:t>
            </a:r>
            <a:r>
              <a:rPr lang="en-US" sz="2200" b="1" dirty="0" err="1" smtClean="0">
                <a:solidFill>
                  <a:srgbClr val="000000"/>
                </a:solidFill>
                <a:latin typeface="Times New Roman"/>
                <a:cs typeface="Times New Roman"/>
              </a:rPr>
              <a:t>Galaktionov</a:t>
            </a:r>
            <a:r>
              <a:rPr lang="en-US" sz="2200" b="1" dirty="0" smtClean="0">
                <a:solidFill>
                  <a:srgbClr val="000000"/>
                </a:solidFill>
                <a:latin typeface="Times New Roman"/>
                <a:cs typeface="Times New Roman"/>
              </a:rPr>
              <a:t>, 18.10.2022, </a:t>
            </a:r>
            <a:r>
              <a:rPr lang="en-US" sz="2200" dirty="0" smtClean="0"/>
              <a:t>”Machine learning based study </a:t>
            </a:r>
            <a:br>
              <a:rPr lang="en-US" sz="2200" dirty="0" smtClean="0"/>
            </a:br>
            <a:r>
              <a:rPr lang="en-US" sz="2200" dirty="0" smtClean="0"/>
              <a:t>of MCP detector configurations for future NICA experiments” </a:t>
            </a:r>
            <a:br>
              <a:rPr lang="en-US" sz="2200" dirty="0" smtClean="0"/>
            </a:br>
            <a:r>
              <a:rPr lang="en-US" sz="2200" dirty="0" smtClean="0"/>
              <a:t/>
            </a:r>
            <a:br>
              <a:rPr lang="en-US" sz="2200" dirty="0" smtClean="0"/>
            </a:br>
            <a:r>
              <a:rPr lang="en-US" sz="1600" dirty="0" smtClean="0">
                <a:hlinkClick r:id="rId2"/>
              </a:rPr>
              <a:t>https://indico.jinr.ru/event/3279/</a:t>
            </a:r>
            <a:endParaRPr lang="en-US" sz="1600" dirty="0"/>
          </a:p>
        </p:txBody>
      </p:sp>
      <p:sp>
        <p:nvSpPr>
          <p:cNvPr id="3" name="Content Placeholder 2"/>
          <p:cNvSpPr>
            <a:spLocks noGrp="1"/>
          </p:cNvSpPr>
          <p:nvPr>
            <p:ph idx="1"/>
          </p:nvPr>
        </p:nvSpPr>
        <p:spPr>
          <a:xfrm>
            <a:off x="203200" y="927100"/>
            <a:ext cx="8940800" cy="4533900"/>
          </a:xfrm>
          <a:ln>
            <a:noFill/>
          </a:ln>
        </p:spPr>
        <p:txBody>
          <a:bodyPr>
            <a:normAutofit fontScale="40000" lnSpcReduction="20000"/>
          </a:bodyPr>
          <a:lstStyle/>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29</a:t>
            </a:fld>
            <a:endParaRPr lang="en-US"/>
          </a:p>
        </p:txBody>
      </p:sp>
      <p:pic>
        <p:nvPicPr>
          <p:cNvPr id="7" name="Google Shape;111;p1" descr="NICA-Logo_4c"/>
          <p:cNvPicPr preferRelativeResize="0"/>
          <p:nvPr/>
        </p:nvPicPr>
        <p:blipFill rotWithShape="1">
          <a:blip r:embed="rId3">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9" name="Picture 8"/>
          <p:cNvPicPr>
            <a:picLocks noChangeAspect="1"/>
          </p:cNvPicPr>
          <p:nvPr/>
        </p:nvPicPr>
        <p:blipFill>
          <a:blip r:embed="rId4"/>
          <a:stretch>
            <a:fillRect/>
          </a:stretch>
        </p:blipFill>
        <p:spPr>
          <a:xfrm>
            <a:off x="1684866" y="1389114"/>
            <a:ext cx="7459133" cy="5250205"/>
          </a:xfrm>
          <a:prstGeom prst="rect">
            <a:avLst/>
          </a:prstGeom>
        </p:spPr>
      </p:pic>
      <p:sp>
        <p:nvSpPr>
          <p:cNvPr id="10" name="Rectangle 9"/>
          <p:cNvSpPr/>
          <p:nvPr/>
        </p:nvSpPr>
        <p:spPr>
          <a:xfrm rot="19268697">
            <a:off x="-111570" y="571213"/>
            <a:ext cx="1256073" cy="584776"/>
          </a:xfrm>
          <a:prstGeom prst="rect">
            <a:avLst/>
          </a:prstGeom>
        </p:spPr>
        <p:txBody>
          <a:bodyPr wrap="none">
            <a:spAutoFit/>
          </a:bodyPr>
          <a:lstStyle/>
          <a:p>
            <a:r>
              <a:rPr lang="en-US" sz="3200" b="1" dirty="0">
                <a:solidFill>
                  <a:srgbClr val="FF0000"/>
                </a:solidFill>
              </a:rPr>
              <a:t>NEW</a:t>
            </a:r>
            <a:r>
              <a:rPr lang="en-US" sz="3200" dirty="0">
                <a:solidFill>
                  <a:srgbClr val="FF0000"/>
                </a:solidFill>
              </a:rPr>
              <a:t>!</a:t>
            </a:r>
            <a:endParaRPr lang="en-US" sz="3200" dirty="0"/>
          </a:p>
        </p:txBody>
      </p:sp>
    </p:spTree>
    <p:extLst>
      <p:ext uri="{BB962C8B-B14F-4D97-AF65-F5344CB8AC3E}">
        <p14:creationId xmlns:p14="http://schemas.microsoft.com/office/powerpoint/2010/main" val="356397162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49"/>
            <a:ext cx="8228013" cy="1143000"/>
          </a:xfrm>
        </p:spPr>
        <p:txBody>
          <a:bodyPr/>
          <a:lstStyle/>
          <a:p>
            <a:r>
              <a:rPr lang="en-US" dirty="0" smtClean="0">
                <a:solidFill>
                  <a:srgbClr val="0000FF"/>
                </a:solidFill>
              </a:rPr>
              <a:t>Where are</a:t>
            </a:r>
            <a:r>
              <a:rPr lang="ru-RU" dirty="0" smtClean="0">
                <a:solidFill>
                  <a:srgbClr val="0000FF"/>
                </a:solidFill>
              </a:rPr>
              <a:t> </a:t>
            </a:r>
            <a:r>
              <a:rPr lang="en-US" dirty="0" smtClean="0">
                <a:solidFill>
                  <a:srgbClr val="0000FF"/>
                </a:solidFill>
              </a:rPr>
              <a:t>we today?</a:t>
            </a:r>
            <a:r>
              <a:rPr lang="en-US" dirty="0" smtClean="0">
                <a:solidFill>
                  <a:srgbClr val="FF0000"/>
                </a:solidFill>
              </a:rPr>
              <a:t/>
            </a:r>
            <a:br>
              <a:rPr lang="en-US" dirty="0" smtClean="0">
                <a:solidFill>
                  <a:srgbClr val="FF0000"/>
                </a:solidFill>
              </a:rPr>
            </a:br>
            <a:endParaRPr lang="en-US" sz="2000" dirty="0">
              <a:solidFill>
                <a:srgbClr val="0000FF"/>
              </a:solidFill>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3</a:t>
            </a:fld>
            <a:endParaRPr lang="uk-UA"/>
          </a:p>
        </p:txBody>
      </p:sp>
      <p:sp>
        <p:nvSpPr>
          <p:cNvPr id="3" name="Rectangle 2"/>
          <p:cNvSpPr/>
          <p:nvPr/>
        </p:nvSpPr>
        <p:spPr>
          <a:xfrm>
            <a:off x="353858" y="1253066"/>
            <a:ext cx="8527675" cy="738664"/>
          </a:xfrm>
          <a:prstGeom prst="rect">
            <a:avLst/>
          </a:prstGeom>
        </p:spPr>
        <p:txBody>
          <a:bodyPr wrap="square">
            <a:spAutoFit/>
          </a:bodyPr>
          <a:lstStyle/>
          <a:p>
            <a:endParaRPr lang="en-US" dirty="0" smtClean="0"/>
          </a:p>
          <a:p>
            <a:endParaRPr lang="en-US" dirty="0" smtClean="0"/>
          </a:p>
          <a:p>
            <a:endParaRPr lang="en-US" dirty="0"/>
          </a:p>
        </p:txBody>
      </p:sp>
      <p:cxnSp>
        <p:nvCxnSpPr>
          <p:cNvPr id="6"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7" name="Picture 6"/>
          <p:cNvPicPr>
            <a:picLocks noChangeAspect="1"/>
          </p:cNvPicPr>
          <p:nvPr/>
        </p:nvPicPr>
        <p:blipFill rotWithShape="1">
          <a:blip r:embed="rId2"/>
          <a:srcRect t="-3" r="7874" b="-16"/>
          <a:stretch/>
        </p:blipFill>
        <p:spPr>
          <a:xfrm>
            <a:off x="1473200" y="1236171"/>
            <a:ext cx="6950799" cy="4244740"/>
          </a:xfrm>
          <a:prstGeom prst="rect">
            <a:avLst/>
          </a:prstGeom>
        </p:spPr>
      </p:pic>
      <p:sp>
        <p:nvSpPr>
          <p:cNvPr id="8" name="Rectangle 7"/>
          <p:cNvSpPr/>
          <p:nvPr/>
        </p:nvSpPr>
        <p:spPr>
          <a:xfrm>
            <a:off x="583143" y="5594586"/>
            <a:ext cx="8416924" cy="1200328"/>
          </a:xfrm>
          <a:prstGeom prst="rect">
            <a:avLst/>
          </a:prstGeom>
        </p:spPr>
        <p:txBody>
          <a:bodyPr wrap="square">
            <a:spAutoFit/>
          </a:bodyPr>
          <a:lstStyle/>
          <a:p>
            <a:pPr marL="342900" indent="-342900">
              <a:buFont typeface="Wingdings" charset="2"/>
              <a:buChar char="Ø"/>
            </a:pPr>
            <a:r>
              <a:rPr lang="en-US" sz="2400" dirty="0" smtClean="0">
                <a:solidFill>
                  <a:srgbClr val="FF0000"/>
                </a:solidFill>
              </a:rPr>
              <a:t>There is a very strong competition between STAR@RHIC (BES 1 and BES II)  and       NA61/SHINE@SPS</a:t>
            </a:r>
            <a:r>
              <a:rPr lang="mr-IN" sz="2400" dirty="0" smtClean="0">
                <a:solidFill>
                  <a:srgbClr val="FF0000"/>
                </a:solidFill>
              </a:rPr>
              <a:t>…</a:t>
            </a:r>
            <a:r>
              <a:rPr lang="en-US" sz="2400" dirty="0" smtClean="0">
                <a:solidFill>
                  <a:srgbClr val="FF0000"/>
                </a:solidFill>
              </a:rPr>
              <a:t>and CBM@FAIR and MPD@NICA!</a:t>
            </a:r>
            <a:endParaRPr lang="en-US" sz="2400" dirty="0"/>
          </a:p>
        </p:txBody>
      </p:sp>
    </p:spTree>
    <p:extLst>
      <p:ext uri="{BB962C8B-B14F-4D97-AF65-F5344CB8AC3E}">
        <p14:creationId xmlns:p14="http://schemas.microsoft.com/office/powerpoint/2010/main" val="331187251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marL="1371600" indent="-1371600">
              <a:lnSpc>
                <a:spcPct val="120000"/>
              </a:lnSpc>
              <a:spcBef>
                <a:spcPts val="0"/>
              </a:spcBef>
            </a:pPr>
            <a:r>
              <a:rPr lang="en-US" sz="1300" b="1" dirty="0">
                <a:solidFill>
                  <a:srgbClr val="000000"/>
                </a:solidFill>
                <a:latin typeface="Times New Roman"/>
                <a:cs typeface="Times New Roman"/>
              </a:rPr>
              <a:t>Kirill </a:t>
            </a:r>
            <a:r>
              <a:rPr lang="en-US" sz="1300" b="1" dirty="0" err="1">
                <a:solidFill>
                  <a:srgbClr val="000000"/>
                </a:solidFill>
                <a:latin typeface="Times New Roman"/>
                <a:cs typeface="Times New Roman"/>
              </a:rPr>
              <a:t>Galaktionov</a:t>
            </a:r>
            <a:r>
              <a:rPr lang="en-US" sz="1300" b="1" dirty="0">
                <a:solidFill>
                  <a:srgbClr val="000000"/>
                </a:solidFill>
                <a:latin typeface="Times New Roman"/>
                <a:cs typeface="Times New Roman"/>
              </a:rPr>
              <a:t>, 18.10.2022, </a:t>
            </a:r>
            <a:r>
              <a:rPr lang="en-US" sz="1300" dirty="0"/>
              <a:t>”Machine learning based study of </a:t>
            </a:r>
            <a:r>
              <a:rPr lang="en-US" sz="1300" dirty="0" err="1"/>
              <a:t>microchannel</a:t>
            </a:r>
            <a:r>
              <a:rPr lang="en-US" sz="1300" dirty="0"/>
              <a:t> plate detector configurations for future NICA experiments”, </a:t>
            </a:r>
            <a:r>
              <a:rPr lang="en-US" sz="3200" dirty="0">
                <a:hlinkClick r:id="rId2"/>
              </a:rPr>
              <a:t>https://indico.jinr.ru/event/3279/</a:t>
            </a:r>
            <a:endParaRPr lang="en-US" sz="3200" dirty="0"/>
          </a:p>
        </p:txBody>
      </p:sp>
      <p:sp>
        <p:nvSpPr>
          <p:cNvPr id="3" name="Content Placeholder 2"/>
          <p:cNvSpPr>
            <a:spLocks noGrp="1"/>
          </p:cNvSpPr>
          <p:nvPr>
            <p:ph idx="1"/>
          </p:nvPr>
        </p:nvSpPr>
        <p:spPr>
          <a:xfrm>
            <a:off x="203200" y="927100"/>
            <a:ext cx="8940800" cy="4533900"/>
          </a:xfrm>
          <a:ln>
            <a:noFill/>
          </a:ln>
        </p:spPr>
        <p:txBody>
          <a:bodyPr>
            <a:normAutofit fontScale="40000" lnSpcReduction="20000"/>
          </a:bodyPr>
          <a:lstStyle/>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30</a:t>
            </a:fld>
            <a:endParaRPr lang="en-US"/>
          </a:p>
        </p:txBody>
      </p:sp>
      <p:pic>
        <p:nvPicPr>
          <p:cNvPr id="7" name="Google Shape;111;p1" descr="NICA-Logo_4c"/>
          <p:cNvPicPr preferRelativeResize="0"/>
          <p:nvPr/>
        </p:nvPicPr>
        <p:blipFill rotWithShape="1">
          <a:blip r:embed="rId3">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5" name="Rectangle 4"/>
          <p:cNvSpPr/>
          <p:nvPr/>
        </p:nvSpPr>
        <p:spPr>
          <a:xfrm>
            <a:off x="491066" y="5716426"/>
            <a:ext cx="8365068" cy="451406"/>
          </a:xfrm>
          <a:prstGeom prst="rect">
            <a:avLst/>
          </a:prstGeom>
        </p:spPr>
        <p:txBody>
          <a:bodyPr wrap="square">
            <a:spAutoFit/>
          </a:bodyPr>
          <a:lstStyle/>
          <a:p>
            <a:pPr>
              <a:lnSpc>
                <a:spcPct val="120000"/>
              </a:lnSpc>
              <a:buFont typeface="Wingdings" charset="2"/>
              <a:buChar char="Ø"/>
            </a:pPr>
            <a:r>
              <a:rPr lang="en-US" sz="2000" b="1" dirty="0" smtClean="0">
                <a:solidFill>
                  <a:srgbClr val="FF0000"/>
                </a:solidFill>
                <a:latin typeface="Times New Roman"/>
                <a:cs typeface="Times New Roman"/>
              </a:rPr>
              <a:t>What</a:t>
            </a:r>
            <a:endParaRPr lang="en-US" sz="2000" b="1" dirty="0">
              <a:solidFill>
                <a:srgbClr val="FF0000"/>
              </a:solidFill>
              <a:latin typeface="Times New Roman"/>
              <a:cs typeface="Times New Roman"/>
            </a:endParaRPr>
          </a:p>
        </p:txBody>
      </p:sp>
      <p:pic>
        <p:nvPicPr>
          <p:cNvPr id="4" name="Picture 3"/>
          <p:cNvPicPr>
            <a:picLocks noChangeAspect="1"/>
          </p:cNvPicPr>
          <p:nvPr/>
        </p:nvPicPr>
        <p:blipFill>
          <a:blip r:embed="rId4"/>
          <a:stretch>
            <a:fillRect/>
          </a:stretch>
        </p:blipFill>
        <p:spPr>
          <a:xfrm>
            <a:off x="0" y="368300"/>
            <a:ext cx="9144000" cy="6112299"/>
          </a:xfrm>
          <a:prstGeom prst="rect">
            <a:avLst/>
          </a:prstGeom>
        </p:spPr>
      </p:pic>
    </p:spTree>
    <p:extLst>
      <p:ext uri="{BB962C8B-B14F-4D97-AF65-F5344CB8AC3E}">
        <p14:creationId xmlns:p14="http://schemas.microsoft.com/office/powerpoint/2010/main" val="227352050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a:bodyPr>
          <a:lstStyle/>
          <a:p>
            <a:pPr marL="1371600" indent="-1371600">
              <a:lnSpc>
                <a:spcPct val="120000"/>
              </a:lnSpc>
              <a:spcBef>
                <a:spcPts val="0"/>
              </a:spcBef>
            </a:pPr>
            <a:r>
              <a:rPr lang="en-US" sz="1300" b="1" dirty="0">
                <a:solidFill>
                  <a:srgbClr val="000000"/>
                </a:solidFill>
                <a:latin typeface="Times New Roman"/>
                <a:cs typeface="Times New Roman"/>
              </a:rPr>
              <a:t>Kirill </a:t>
            </a:r>
            <a:r>
              <a:rPr lang="en-US" sz="1300" b="1" dirty="0" err="1">
                <a:solidFill>
                  <a:srgbClr val="000000"/>
                </a:solidFill>
                <a:latin typeface="Times New Roman"/>
                <a:cs typeface="Times New Roman"/>
              </a:rPr>
              <a:t>Galaktionov</a:t>
            </a:r>
            <a:r>
              <a:rPr lang="en-US" sz="1300" b="1" dirty="0">
                <a:solidFill>
                  <a:srgbClr val="000000"/>
                </a:solidFill>
                <a:latin typeface="Times New Roman"/>
                <a:cs typeface="Times New Roman"/>
              </a:rPr>
              <a:t>, 18.10.2022, </a:t>
            </a:r>
            <a:r>
              <a:rPr lang="en-US" sz="1300" dirty="0"/>
              <a:t>”Machine learning based study of </a:t>
            </a:r>
            <a:r>
              <a:rPr lang="en-US" sz="1300" dirty="0" err="1"/>
              <a:t>microchannel</a:t>
            </a:r>
            <a:r>
              <a:rPr lang="en-US" sz="1300" dirty="0"/>
              <a:t> plate detector configurations for future NICA experiments”, </a:t>
            </a:r>
            <a:r>
              <a:rPr lang="en-US" sz="1400" dirty="0">
                <a:hlinkClick r:id="rId2"/>
              </a:rPr>
              <a:t>https://indico.jinr.ru/event/3279/</a:t>
            </a:r>
            <a:endParaRPr lang="en-US" sz="1400" dirty="0"/>
          </a:p>
        </p:txBody>
      </p:sp>
      <p:sp>
        <p:nvSpPr>
          <p:cNvPr id="3" name="Content Placeholder 2"/>
          <p:cNvSpPr>
            <a:spLocks noGrp="1"/>
          </p:cNvSpPr>
          <p:nvPr>
            <p:ph idx="1"/>
          </p:nvPr>
        </p:nvSpPr>
        <p:spPr>
          <a:xfrm>
            <a:off x="203200" y="927100"/>
            <a:ext cx="8940800" cy="4533900"/>
          </a:xfrm>
          <a:ln>
            <a:noFill/>
          </a:ln>
        </p:spPr>
        <p:txBody>
          <a:bodyPr>
            <a:normAutofit fontScale="40000" lnSpcReduction="20000"/>
          </a:bodyPr>
          <a:lstStyle/>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31</a:t>
            </a:fld>
            <a:endParaRPr lang="en-US"/>
          </a:p>
        </p:txBody>
      </p:sp>
      <p:pic>
        <p:nvPicPr>
          <p:cNvPr id="7" name="Google Shape;111;p1" descr="NICA-Logo_4c"/>
          <p:cNvPicPr preferRelativeResize="0"/>
          <p:nvPr/>
        </p:nvPicPr>
        <p:blipFill rotWithShape="1">
          <a:blip r:embed="rId3">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5" name="Rectangle 4"/>
          <p:cNvSpPr/>
          <p:nvPr/>
        </p:nvSpPr>
        <p:spPr>
          <a:xfrm>
            <a:off x="491066" y="5716426"/>
            <a:ext cx="8365068" cy="451406"/>
          </a:xfrm>
          <a:prstGeom prst="rect">
            <a:avLst/>
          </a:prstGeom>
        </p:spPr>
        <p:txBody>
          <a:bodyPr wrap="square">
            <a:spAutoFit/>
          </a:bodyPr>
          <a:lstStyle/>
          <a:p>
            <a:pPr>
              <a:lnSpc>
                <a:spcPct val="120000"/>
              </a:lnSpc>
              <a:buFont typeface="Wingdings" charset="2"/>
              <a:buChar char="Ø"/>
            </a:pPr>
            <a:r>
              <a:rPr lang="en-US" sz="2000" b="1" dirty="0" smtClean="0">
                <a:solidFill>
                  <a:srgbClr val="FF0000"/>
                </a:solidFill>
                <a:latin typeface="Times New Roman"/>
                <a:cs typeface="Times New Roman"/>
              </a:rPr>
              <a:t>What</a:t>
            </a:r>
            <a:endParaRPr lang="en-US" sz="2000" b="1" dirty="0">
              <a:solidFill>
                <a:srgbClr val="FF0000"/>
              </a:solidFill>
              <a:latin typeface="Times New Roman"/>
              <a:cs typeface="Times New Roman"/>
            </a:endParaRPr>
          </a:p>
        </p:txBody>
      </p:sp>
      <p:pic>
        <p:nvPicPr>
          <p:cNvPr id="9" name="Picture 8"/>
          <p:cNvPicPr>
            <a:picLocks noChangeAspect="1"/>
          </p:cNvPicPr>
          <p:nvPr/>
        </p:nvPicPr>
        <p:blipFill>
          <a:blip r:embed="rId4"/>
          <a:stretch>
            <a:fillRect/>
          </a:stretch>
        </p:blipFill>
        <p:spPr>
          <a:xfrm>
            <a:off x="474132" y="1064953"/>
            <a:ext cx="7992533" cy="5482058"/>
          </a:xfrm>
          <a:prstGeom prst="rect">
            <a:avLst/>
          </a:prstGeom>
        </p:spPr>
      </p:pic>
    </p:spTree>
    <p:extLst>
      <p:ext uri="{BB962C8B-B14F-4D97-AF65-F5344CB8AC3E}">
        <p14:creationId xmlns:p14="http://schemas.microsoft.com/office/powerpoint/2010/main" val="63045290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marL="1371600" indent="-1371600">
              <a:lnSpc>
                <a:spcPct val="120000"/>
              </a:lnSpc>
              <a:spcBef>
                <a:spcPts val="0"/>
              </a:spcBef>
            </a:pPr>
            <a:r>
              <a:rPr lang="en-US" sz="1300" b="1" dirty="0">
                <a:solidFill>
                  <a:srgbClr val="000000"/>
                </a:solidFill>
                <a:latin typeface="Times New Roman"/>
                <a:cs typeface="Times New Roman"/>
              </a:rPr>
              <a:t>Kirill </a:t>
            </a:r>
            <a:r>
              <a:rPr lang="en-US" sz="1300" b="1" dirty="0" err="1">
                <a:solidFill>
                  <a:srgbClr val="000000"/>
                </a:solidFill>
                <a:latin typeface="Times New Roman"/>
                <a:cs typeface="Times New Roman"/>
              </a:rPr>
              <a:t>Galaktionov</a:t>
            </a:r>
            <a:r>
              <a:rPr lang="en-US" sz="1300" b="1" dirty="0">
                <a:solidFill>
                  <a:srgbClr val="000000"/>
                </a:solidFill>
                <a:latin typeface="Times New Roman"/>
                <a:cs typeface="Times New Roman"/>
              </a:rPr>
              <a:t>, 18.10.2022, </a:t>
            </a:r>
            <a:r>
              <a:rPr lang="en-US" sz="1300" dirty="0"/>
              <a:t>”Machine learning based study of </a:t>
            </a:r>
            <a:r>
              <a:rPr lang="en-US" sz="1300" dirty="0" err="1"/>
              <a:t>microchannel</a:t>
            </a:r>
            <a:r>
              <a:rPr lang="en-US" sz="1300" dirty="0"/>
              <a:t> plate detector configurations for future NICA experiments”</a:t>
            </a:r>
            <a:r>
              <a:rPr lang="en-US" sz="1300" dirty="0" smtClean="0"/>
              <a:t>,</a:t>
            </a:r>
            <a:br>
              <a:rPr lang="en-US" sz="1300" dirty="0" smtClean="0"/>
            </a:br>
            <a:r>
              <a:rPr lang="en-US" sz="1300" dirty="0" smtClean="0"/>
              <a:t> </a:t>
            </a:r>
            <a:r>
              <a:rPr lang="en-US" sz="1600" dirty="0">
                <a:hlinkClick r:id="rId2"/>
              </a:rPr>
              <a:t>https://indico.jinr.ru/event/3279</a:t>
            </a:r>
            <a:r>
              <a:rPr lang="en-US" sz="1600" dirty="0" smtClean="0">
                <a:hlinkClick r:id="rId2"/>
              </a:rPr>
              <a:t>/</a:t>
            </a:r>
            <a:r>
              <a:rPr lang="en-US" sz="1600" dirty="0" smtClean="0"/>
              <a:t/>
            </a:r>
            <a:br>
              <a:rPr lang="en-US" sz="1600" dirty="0" smtClean="0"/>
            </a:br>
            <a:r>
              <a:rPr lang="en-US" sz="1600" dirty="0" smtClean="0">
                <a:solidFill>
                  <a:srgbClr val="FF0000"/>
                </a:solidFill>
              </a:rPr>
              <a:t>EXAMPLE:</a:t>
            </a:r>
            <a:endParaRPr lang="en-US" sz="1600" dirty="0">
              <a:solidFill>
                <a:srgbClr val="FF0000"/>
              </a:solidFill>
            </a:endParaRPr>
          </a:p>
        </p:txBody>
      </p:sp>
      <p:sp>
        <p:nvSpPr>
          <p:cNvPr id="3" name="Content Placeholder 2"/>
          <p:cNvSpPr>
            <a:spLocks noGrp="1"/>
          </p:cNvSpPr>
          <p:nvPr>
            <p:ph idx="1"/>
          </p:nvPr>
        </p:nvSpPr>
        <p:spPr>
          <a:xfrm>
            <a:off x="203200" y="927100"/>
            <a:ext cx="8940800" cy="4533900"/>
          </a:xfrm>
          <a:ln>
            <a:noFill/>
          </a:ln>
        </p:spPr>
        <p:txBody>
          <a:bodyPr>
            <a:normAutofit fontScale="40000" lnSpcReduction="20000"/>
          </a:bodyPr>
          <a:lstStyle/>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32</a:t>
            </a:fld>
            <a:endParaRPr lang="en-US"/>
          </a:p>
        </p:txBody>
      </p:sp>
      <p:pic>
        <p:nvPicPr>
          <p:cNvPr id="7" name="Google Shape;111;p1" descr="NICA-Logo_4c"/>
          <p:cNvPicPr preferRelativeResize="0"/>
          <p:nvPr/>
        </p:nvPicPr>
        <p:blipFill rotWithShape="1">
          <a:blip r:embed="rId3">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5" name="Rectangle 4"/>
          <p:cNvSpPr/>
          <p:nvPr/>
        </p:nvSpPr>
        <p:spPr>
          <a:xfrm>
            <a:off x="491066" y="5716426"/>
            <a:ext cx="8365068" cy="451406"/>
          </a:xfrm>
          <a:prstGeom prst="rect">
            <a:avLst/>
          </a:prstGeom>
        </p:spPr>
        <p:txBody>
          <a:bodyPr wrap="square">
            <a:spAutoFit/>
          </a:bodyPr>
          <a:lstStyle/>
          <a:p>
            <a:pPr>
              <a:lnSpc>
                <a:spcPct val="120000"/>
              </a:lnSpc>
              <a:buFont typeface="Wingdings" charset="2"/>
              <a:buChar char="Ø"/>
            </a:pPr>
            <a:r>
              <a:rPr lang="en-US" sz="2000" b="1" dirty="0" smtClean="0">
                <a:solidFill>
                  <a:srgbClr val="FF0000"/>
                </a:solidFill>
                <a:latin typeface="Times New Roman"/>
                <a:cs typeface="Times New Roman"/>
              </a:rPr>
              <a:t>What</a:t>
            </a:r>
            <a:endParaRPr lang="en-US" sz="2000" b="1" dirty="0">
              <a:solidFill>
                <a:srgbClr val="FF0000"/>
              </a:solidFill>
              <a:latin typeface="Times New Roman"/>
              <a:cs typeface="Times New Roman"/>
            </a:endParaRPr>
          </a:p>
        </p:txBody>
      </p:sp>
      <p:pic>
        <p:nvPicPr>
          <p:cNvPr id="4" name="Picture 3"/>
          <p:cNvPicPr>
            <a:picLocks noChangeAspect="1"/>
          </p:cNvPicPr>
          <p:nvPr/>
        </p:nvPicPr>
        <p:blipFill>
          <a:blip r:embed="rId4"/>
          <a:stretch>
            <a:fillRect/>
          </a:stretch>
        </p:blipFill>
        <p:spPr>
          <a:xfrm>
            <a:off x="169333" y="1185334"/>
            <a:ext cx="9144000" cy="6233672"/>
          </a:xfrm>
          <a:prstGeom prst="rect">
            <a:avLst/>
          </a:prstGeom>
        </p:spPr>
      </p:pic>
      <p:sp>
        <p:nvSpPr>
          <p:cNvPr id="10" name="Rectangle 9"/>
          <p:cNvSpPr/>
          <p:nvPr/>
        </p:nvSpPr>
        <p:spPr>
          <a:xfrm rot="19363254">
            <a:off x="181295" y="557312"/>
            <a:ext cx="1256073" cy="584776"/>
          </a:xfrm>
          <a:prstGeom prst="rect">
            <a:avLst/>
          </a:prstGeom>
        </p:spPr>
        <p:txBody>
          <a:bodyPr wrap="none">
            <a:spAutoFit/>
          </a:bodyPr>
          <a:lstStyle/>
          <a:p>
            <a:r>
              <a:rPr lang="en-US" sz="3200" b="1" dirty="0">
                <a:solidFill>
                  <a:srgbClr val="FF0000"/>
                </a:solidFill>
              </a:rPr>
              <a:t>NEW</a:t>
            </a:r>
            <a:r>
              <a:rPr lang="en-US" sz="3200" dirty="0">
                <a:solidFill>
                  <a:srgbClr val="FF0000"/>
                </a:solidFill>
              </a:rPr>
              <a:t>!</a:t>
            </a:r>
            <a:endParaRPr lang="en-US" sz="3200" dirty="0"/>
          </a:p>
        </p:txBody>
      </p:sp>
    </p:spTree>
    <p:extLst>
      <p:ext uri="{BB962C8B-B14F-4D97-AF65-F5344CB8AC3E}">
        <p14:creationId xmlns:p14="http://schemas.microsoft.com/office/powerpoint/2010/main" val="167981452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marL="1371600" indent="-1371600">
              <a:lnSpc>
                <a:spcPct val="120000"/>
              </a:lnSpc>
              <a:spcBef>
                <a:spcPts val="0"/>
              </a:spcBef>
            </a:pPr>
            <a:r>
              <a:rPr lang="en-US" sz="1300" b="1" dirty="0">
                <a:solidFill>
                  <a:srgbClr val="000000"/>
                </a:solidFill>
                <a:latin typeface="Times New Roman"/>
                <a:cs typeface="Times New Roman"/>
              </a:rPr>
              <a:t>Kirill </a:t>
            </a:r>
            <a:r>
              <a:rPr lang="en-US" sz="1300" b="1" dirty="0" err="1">
                <a:solidFill>
                  <a:srgbClr val="000000"/>
                </a:solidFill>
                <a:latin typeface="Times New Roman"/>
                <a:cs typeface="Times New Roman"/>
              </a:rPr>
              <a:t>Galaktionov</a:t>
            </a:r>
            <a:r>
              <a:rPr lang="en-US" sz="1300" b="1" dirty="0">
                <a:solidFill>
                  <a:srgbClr val="000000"/>
                </a:solidFill>
                <a:latin typeface="Times New Roman"/>
                <a:cs typeface="Times New Roman"/>
              </a:rPr>
              <a:t>, 18.10.2022, </a:t>
            </a:r>
            <a:r>
              <a:rPr lang="en-US" sz="1300" dirty="0"/>
              <a:t>”Machine learning based study of </a:t>
            </a:r>
            <a:r>
              <a:rPr lang="en-US" sz="1300" dirty="0" err="1"/>
              <a:t>microchannel</a:t>
            </a:r>
            <a:r>
              <a:rPr lang="en-US" sz="1300" dirty="0"/>
              <a:t> plate detector configurations for future NICA experiments”, </a:t>
            </a:r>
            <a:r>
              <a:rPr lang="en-US" sz="3200" dirty="0">
                <a:hlinkClick r:id="rId2"/>
              </a:rPr>
              <a:t>https://indico.jinr.ru/event/3279/</a:t>
            </a:r>
            <a:endParaRPr lang="en-US" sz="3200" dirty="0"/>
          </a:p>
        </p:txBody>
      </p:sp>
      <p:sp>
        <p:nvSpPr>
          <p:cNvPr id="3" name="Content Placeholder 2"/>
          <p:cNvSpPr>
            <a:spLocks noGrp="1"/>
          </p:cNvSpPr>
          <p:nvPr>
            <p:ph idx="1"/>
          </p:nvPr>
        </p:nvSpPr>
        <p:spPr>
          <a:xfrm>
            <a:off x="203200" y="927100"/>
            <a:ext cx="8940800" cy="4533900"/>
          </a:xfrm>
          <a:ln>
            <a:noFill/>
          </a:ln>
        </p:spPr>
        <p:txBody>
          <a:bodyPr>
            <a:normAutofit fontScale="40000" lnSpcReduction="20000"/>
          </a:bodyPr>
          <a:lstStyle/>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33</a:t>
            </a:fld>
            <a:endParaRPr lang="en-US"/>
          </a:p>
        </p:txBody>
      </p:sp>
      <p:pic>
        <p:nvPicPr>
          <p:cNvPr id="7" name="Google Shape;111;p1" descr="NICA-Logo_4c"/>
          <p:cNvPicPr preferRelativeResize="0"/>
          <p:nvPr/>
        </p:nvPicPr>
        <p:blipFill rotWithShape="1">
          <a:blip r:embed="rId3">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4" name="Picture 3"/>
          <p:cNvPicPr>
            <a:picLocks noChangeAspect="1"/>
          </p:cNvPicPr>
          <p:nvPr/>
        </p:nvPicPr>
        <p:blipFill>
          <a:blip r:embed="rId4"/>
          <a:stretch>
            <a:fillRect/>
          </a:stretch>
        </p:blipFill>
        <p:spPr>
          <a:xfrm>
            <a:off x="0" y="1066800"/>
            <a:ext cx="9144000" cy="4708187"/>
          </a:xfrm>
          <a:prstGeom prst="rect">
            <a:avLst/>
          </a:prstGeom>
        </p:spPr>
      </p:pic>
    </p:spTree>
    <p:extLst>
      <p:ext uri="{BB962C8B-B14F-4D97-AF65-F5344CB8AC3E}">
        <p14:creationId xmlns:p14="http://schemas.microsoft.com/office/powerpoint/2010/main" val="101070830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975" y="0"/>
            <a:ext cx="8042276" cy="1336956"/>
          </a:xfrm>
        </p:spPr>
        <p:txBody>
          <a:bodyPr>
            <a:normAutofit/>
          </a:bodyPr>
          <a:lstStyle/>
          <a:p>
            <a:r>
              <a:rPr lang="en-US" sz="3200" b="1" dirty="0" smtClean="0">
                <a:solidFill>
                  <a:srgbClr val="0000FF"/>
                </a:solidFill>
              </a:rPr>
              <a:t>MC simulations and our activity </a:t>
            </a:r>
            <a:r>
              <a:rPr lang="en-US" sz="3200" b="1" dirty="0" smtClean="0">
                <a:solidFill>
                  <a:srgbClr val="0000FF"/>
                </a:solidFill>
                <a:latin typeface="Times New Roman"/>
                <a:cs typeface="Times New Roman"/>
              </a:rPr>
              <a:t>needed </a:t>
            </a:r>
            <a:r>
              <a:rPr lang="en-US" sz="3200" b="1" dirty="0">
                <a:solidFill>
                  <a:srgbClr val="0000FF"/>
                </a:solidFill>
                <a:latin typeface="Times New Roman"/>
                <a:cs typeface="Times New Roman"/>
              </a:rPr>
              <a:t>for the Physics </a:t>
            </a:r>
            <a:r>
              <a:rPr lang="en-US" sz="3200" b="1" dirty="0" smtClean="0">
                <a:solidFill>
                  <a:srgbClr val="0000FF"/>
                </a:solidFill>
                <a:latin typeface="Times New Roman"/>
                <a:cs typeface="Times New Roman"/>
              </a:rPr>
              <a:t>Paper</a:t>
            </a:r>
            <a:endParaRPr lang="en-US" sz="3200" b="1" dirty="0">
              <a:solidFill>
                <a:srgbClr val="0000FF"/>
              </a:solidFill>
            </a:endParaRPr>
          </a:p>
        </p:txBody>
      </p:sp>
      <p:sp>
        <p:nvSpPr>
          <p:cNvPr id="3" name="Content Placeholder 2"/>
          <p:cNvSpPr>
            <a:spLocks noGrp="1"/>
          </p:cNvSpPr>
          <p:nvPr>
            <p:ph idx="1"/>
          </p:nvPr>
        </p:nvSpPr>
        <p:spPr>
          <a:xfrm>
            <a:off x="419100" y="1511300"/>
            <a:ext cx="8070851" cy="4927599"/>
          </a:xfrm>
        </p:spPr>
        <p:txBody>
          <a:bodyPr>
            <a:normAutofit fontScale="62500" lnSpcReduction="20000"/>
          </a:bodyPr>
          <a:lstStyle/>
          <a:p>
            <a:pPr>
              <a:buFont typeface="Wingdings" charset="2"/>
              <a:buChar char="Ø"/>
            </a:pPr>
            <a:r>
              <a:rPr lang="en-US" dirty="0" smtClean="0">
                <a:solidFill>
                  <a:schemeClr val="tx1"/>
                </a:solidFill>
              </a:rPr>
              <a:t>Statistics for </a:t>
            </a:r>
            <a:r>
              <a:rPr lang="en-US" dirty="0" err="1" smtClean="0">
                <a:solidFill>
                  <a:schemeClr val="tx1"/>
                </a:solidFill>
              </a:rPr>
              <a:t>Bi+Bi</a:t>
            </a:r>
            <a:r>
              <a:rPr lang="en-US" dirty="0" smtClean="0">
                <a:solidFill>
                  <a:schemeClr val="tx1"/>
                </a:solidFill>
              </a:rPr>
              <a:t>  collisions at 9.2 </a:t>
            </a:r>
            <a:r>
              <a:rPr lang="en-US" dirty="0" err="1" smtClean="0">
                <a:solidFill>
                  <a:schemeClr val="tx1"/>
                </a:solidFill>
              </a:rPr>
              <a:t>GeV</a:t>
            </a:r>
            <a:r>
              <a:rPr lang="en-US" dirty="0" smtClean="0">
                <a:solidFill>
                  <a:schemeClr val="tx1"/>
                </a:solidFill>
              </a:rPr>
              <a:t>: </a:t>
            </a:r>
            <a:r>
              <a:rPr lang="en-US" b="1" dirty="0" smtClean="0">
                <a:solidFill>
                  <a:srgbClr val="FF0000"/>
                </a:solidFill>
              </a:rPr>
              <a:t>~ 100 </a:t>
            </a:r>
            <a:r>
              <a:rPr lang="en-US" b="1" dirty="0" err="1" smtClean="0">
                <a:solidFill>
                  <a:srgbClr val="FF0000"/>
                </a:solidFill>
              </a:rPr>
              <a:t>mln</a:t>
            </a:r>
            <a:r>
              <a:rPr lang="en-US" b="1" dirty="0" smtClean="0">
                <a:solidFill>
                  <a:srgbClr val="FF0000"/>
                </a:solidFill>
              </a:rPr>
              <a:t> </a:t>
            </a:r>
            <a:r>
              <a:rPr lang="en-US" dirty="0" smtClean="0">
                <a:solidFill>
                  <a:schemeClr val="tx1"/>
                </a:solidFill>
              </a:rPr>
              <a:t>min bias events </a:t>
            </a:r>
            <a:endParaRPr lang="en-US" dirty="0" smtClean="0">
              <a:solidFill>
                <a:srgbClr val="FF0000"/>
              </a:solidFill>
            </a:endParaRPr>
          </a:p>
          <a:p>
            <a:pPr>
              <a:buFont typeface="Wingdings" charset="2"/>
              <a:buChar char="Ø"/>
            </a:pPr>
            <a:r>
              <a:rPr lang="en-US" dirty="0"/>
              <a:t>Central </a:t>
            </a:r>
            <a:r>
              <a:rPr lang="en-US" dirty="0" err="1"/>
              <a:t>pseudorapidity</a:t>
            </a:r>
            <a:r>
              <a:rPr lang="en-US" dirty="0"/>
              <a:t> </a:t>
            </a:r>
            <a:r>
              <a:rPr lang="en-US" dirty="0" smtClean="0"/>
              <a:t>intervals for TPC physics analysis:                                                                                              </a:t>
            </a:r>
            <a:r>
              <a:rPr lang="en-US" b="1" dirty="0" smtClean="0">
                <a:solidFill>
                  <a:srgbClr val="FF0000"/>
                </a:solidFill>
              </a:rPr>
              <a:t> </a:t>
            </a:r>
            <a:r>
              <a:rPr lang="en-US" b="1" dirty="0">
                <a:solidFill>
                  <a:srgbClr val="FF0000"/>
                </a:solidFill>
              </a:rPr>
              <a:t>|</a:t>
            </a:r>
            <a:r>
              <a:rPr lang="en-US" b="1" dirty="0" err="1">
                <a:solidFill>
                  <a:srgbClr val="FF0000"/>
                </a:solidFill>
              </a:rPr>
              <a:t>η</a:t>
            </a:r>
            <a:r>
              <a:rPr lang="en-US" b="1" dirty="0">
                <a:solidFill>
                  <a:srgbClr val="FF0000"/>
                </a:solidFill>
              </a:rPr>
              <a:t>|</a:t>
            </a:r>
            <a:r>
              <a:rPr lang="en-US" b="1" dirty="0" smtClean="0">
                <a:solidFill>
                  <a:srgbClr val="FF0000"/>
                </a:solidFill>
              </a:rPr>
              <a:t>&lt;0.5 </a:t>
            </a:r>
            <a:r>
              <a:rPr lang="en-US" b="1" dirty="0">
                <a:solidFill>
                  <a:srgbClr val="FF0000"/>
                </a:solidFill>
              </a:rPr>
              <a:t>and  |</a:t>
            </a:r>
            <a:r>
              <a:rPr lang="en-US" b="1" dirty="0" err="1">
                <a:solidFill>
                  <a:srgbClr val="FF0000"/>
                </a:solidFill>
              </a:rPr>
              <a:t>η</a:t>
            </a:r>
            <a:r>
              <a:rPr lang="en-US" b="1" dirty="0">
                <a:solidFill>
                  <a:srgbClr val="FF0000"/>
                </a:solidFill>
              </a:rPr>
              <a:t>|&lt;</a:t>
            </a:r>
            <a:r>
              <a:rPr lang="en-US" b="1" dirty="0" smtClean="0">
                <a:solidFill>
                  <a:srgbClr val="FF0000"/>
                </a:solidFill>
              </a:rPr>
              <a:t>1.0</a:t>
            </a:r>
          </a:p>
          <a:p>
            <a:pPr>
              <a:buFont typeface="Wingdings" charset="2"/>
              <a:buChar char="Ø"/>
            </a:pPr>
            <a:r>
              <a:rPr lang="en-US" dirty="0" err="1"/>
              <a:t>P</a:t>
            </a:r>
            <a:r>
              <a:rPr lang="en-US" dirty="0" err="1" smtClean="0"/>
              <a:t>seudorapidity</a:t>
            </a:r>
            <a:r>
              <a:rPr lang="en-US" dirty="0" smtClean="0"/>
              <a:t> intervals should be considered,  </a:t>
            </a:r>
            <a:r>
              <a:rPr lang="en-US" dirty="0"/>
              <a:t>for multiplicity </a:t>
            </a:r>
            <a:r>
              <a:rPr lang="en-US" dirty="0" smtClean="0"/>
              <a:t>and E</a:t>
            </a:r>
            <a:r>
              <a:rPr lang="en-US" baseline="-25000" dirty="0" smtClean="0"/>
              <a:t>T</a:t>
            </a:r>
            <a:r>
              <a:rPr lang="en-US" dirty="0" smtClean="0"/>
              <a:t> classes selections,  </a:t>
            </a:r>
            <a:r>
              <a:rPr lang="en-US" b="1" dirty="0" smtClean="0">
                <a:solidFill>
                  <a:srgbClr val="FF0000"/>
                </a:solidFill>
              </a:rPr>
              <a:t>outside  the </a:t>
            </a:r>
            <a:r>
              <a:rPr lang="en-US" b="1" dirty="0" err="1" smtClean="0">
                <a:solidFill>
                  <a:srgbClr val="FF0000"/>
                </a:solidFill>
              </a:rPr>
              <a:t>midrapidity</a:t>
            </a:r>
            <a:r>
              <a:rPr lang="en-US" b="1" dirty="0" smtClean="0">
                <a:solidFill>
                  <a:srgbClr val="FF0000"/>
                </a:solidFill>
              </a:rPr>
              <a:t> region </a:t>
            </a:r>
            <a:r>
              <a:rPr lang="mr-IN" dirty="0" smtClean="0"/>
              <a:t>–</a:t>
            </a:r>
            <a:r>
              <a:rPr lang="en-US" dirty="0" smtClean="0"/>
              <a:t> this is in </a:t>
            </a:r>
            <a:r>
              <a:rPr lang="en-US" dirty="0"/>
              <a:t>order to avoid trivial </a:t>
            </a:r>
            <a:r>
              <a:rPr lang="en-US" dirty="0" smtClean="0"/>
              <a:t>autocorrelations : </a:t>
            </a:r>
          </a:p>
          <a:p>
            <a:pPr marL="0" indent="0">
              <a:buNone/>
            </a:pPr>
            <a:r>
              <a:rPr lang="en-US" dirty="0"/>
              <a:t> </a:t>
            </a:r>
            <a:r>
              <a:rPr lang="en-US" dirty="0" smtClean="0"/>
              <a:t>      </a:t>
            </a:r>
            <a:r>
              <a:rPr lang="en-US" b="1" dirty="0" smtClean="0">
                <a:solidFill>
                  <a:srgbClr val="FF0000"/>
                </a:solidFill>
              </a:rPr>
              <a:t>TPC tracks in 0.5 </a:t>
            </a:r>
            <a:r>
              <a:rPr lang="en-US" b="1" dirty="0">
                <a:solidFill>
                  <a:srgbClr val="FF0000"/>
                </a:solidFill>
              </a:rPr>
              <a:t>&lt;</a:t>
            </a:r>
            <a:r>
              <a:rPr lang="en-US" b="1" dirty="0" smtClean="0">
                <a:solidFill>
                  <a:srgbClr val="FF0000"/>
                </a:solidFill>
              </a:rPr>
              <a:t>|</a:t>
            </a:r>
            <a:r>
              <a:rPr lang="en-US" b="1" dirty="0" err="1">
                <a:solidFill>
                  <a:srgbClr val="FF0000"/>
                </a:solidFill>
              </a:rPr>
              <a:t>η</a:t>
            </a:r>
            <a:r>
              <a:rPr lang="en-US" b="1" dirty="0">
                <a:solidFill>
                  <a:srgbClr val="FF0000"/>
                </a:solidFill>
              </a:rPr>
              <a:t>|&lt;</a:t>
            </a:r>
            <a:r>
              <a:rPr lang="en-US" b="1" dirty="0" smtClean="0">
                <a:solidFill>
                  <a:srgbClr val="FF0000"/>
                </a:solidFill>
              </a:rPr>
              <a:t>1.5</a:t>
            </a:r>
          </a:p>
          <a:p>
            <a:pPr marL="0" indent="0">
              <a:buNone/>
            </a:pPr>
            <a:r>
              <a:rPr lang="en-US" b="1" dirty="0" smtClean="0">
                <a:solidFill>
                  <a:srgbClr val="FF0000"/>
                </a:solidFill>
              </a:rPr>
              <a:t>       ECAL data in </a:t>
            </a:r>
            <a:r>
              <a:rPr lang="en-US" b="1" dirty="0">
                <a:solidFill>
                  <a:srgbClr val="FF0000"/>
                </a:solidFill>
              </a:rPr>
              <a:t>0.5 &lt;|</a:t>
            </a:r>
            <a:r>
              <a:rPr lang="en-US" b="1" dirty="0" err="1">
                <a:solidFill>
                  <a:srgbClr val="FF0000"/>
                </a:solidFill>
              </a:rPr>
              <a:t>η</a:t>
            </a:r>
            <a:r>
              <a:rPr lang="en-US" b="1" dirty="0">
                <a:solidFill>
                  <a:srgbClr val="FF0000"/>
                </a:solidFill>
              </a:rPr>
              <a:t>|&lt;</a:t>
            </a:r>
            <a:r>
              <a:rPr lang="en-US" b="1" dirty="0" smtClean="0">
                <a:solidFill>
                  <a:srgbClr val="FF0000"/>
                </a:solidFill>
              </a:rPr>
              <a:t>1.5</a:t>
            </a:r>
            <a:endParaRPr lang="en-US" dirty="0" smtClean="0"/>
          </a:p>
          <a:p>
            <a:pPr>
              <a:buFont typeface="Wingdings" charset="2"/>
              <a:buChar char="Ø"/>
            </a:pPr>
            <a:r>
              <a:rPr lang="en-US" dirty="0"/>
              <a:t>O</a:t>
            </a:r>
            <a:r>
              <a:rPr lang="en-US" dirty="0" smtClean="0"/>
              <a:t>ther  </a:t>
            </a:r>
            <a:r>
              <a:rPr lang="en-US" dirty="0" err="1"/>
              <a:t>pseudorapidity</a:t>
            </a:r>
            <a:r>
              <a:rPr lang="en-US" dirty="0"/>
              <a:t> intervals: </a:t>
            </a:r>
            <a:r>
              <a:rPr lang="en-US" dirty="0" smtClean="0"/>
              <a:t>e.g. </a:t>
            </a:r>
            <a:r>
              <a:rPr lang="ru-RU" dirty="0" smtClean="0">
                <a:solidFill>
                  <a:schemeClr val="dk1"/>
                </a:solidFill>
                <a:latin typeface="Arial"/>
                <a:ea typeface="Arial"/>
                <a:cs typeface="Arial"/>
                <a:sym typeface="Arial"/>
              </a:rPr>
              <a:t>FFD</a:t>
            </a:r>
            <a:r>
              <a:rPr lang="en-US" dirty="0" smtClean="0">
                <a:solidFill>
                  <a:schemeClr val="dk1"/>
                </a:solidFill>
                <a:latin typeface="Arial"/>
                <a:ea typeface="Arial"/>
                <a:cs typeface="Arial"/>
                <a:sym typeface="Arial"/>
              </a:rPr>
              <a:t>s</a:t>
            </a:r>
            <a:r>
              <a:rPr lang="ru-RU" dirty="0">
                <a:solidFill>
                  <a:schemeClr val="dk1"/>
                </a:solidFill>
                <a:latin typeface="Arial"/>
                <a:ea typeface="Arial"/>
                <a:cs typeface="Arial"/>
                <a:sym typeface="Arial"/>
              </a:rPr>
              <a:t>, </a:t>
            </a:r>
            <a:r>
              <a:rPr lang="ru-RU" dirty="0" err="1">
                <a:solidFill>
                  <a:schemeClr val="dk1"/>
                </a:solidFill>
                <a:latin typeface="Arial"/>
                <a:ea typeface="Arial"/>
                <a:cs typeface="Arial"/>
                <a:sym typeface="Arial"/>
              </a:rPr>
              <a:t>which</a:t>
            </a:r>
            <a:r>
              <a:rPr lang="ru-RU" dirty="0">
                <a:solidFill>
                  <a:schemeClr val="dk1"/>
                </a:solidFill>
                <a:latin typeface="Arial"/>
                <a:ea typeface="Arial"/>
                <a:cs typeface="Arial"/>
                <a:sym typeface="Arial"/>
              </a:rPr>
              <a:t> </a:t>
            </a:r>
            <a:r>
              <a:rPr lang="ru-RU" dirty="0" err="1">
                <a:solidFill>
                  <a:schemeClr val="dk1"/>
                </a:solidFill>
                <a:latin typeface="Arial"/>
                <a:ea typeface="Arial"/>
                <a:cs typeface="Arial"/>
                <a:sym typeface="Arial"/>
              </a:rPr>
              <a:t>are</a:t>
            </a:r>
            <a:r>
              <a:rPr lang="ru-RU" dirty="0">
                <a:solidFill>
                  <a:schemeClr val="dk1"/>
                </a:solidFill>
                <a:latin typeface="Arial"/>
                <a:ea typeface="Arial"/>
                <a:cs typeface="Arial"/>
                <a:sym typeface="Arial"/>
              </a:rPr>
              <a:t> </a:t>
            </a:r>
            <a:r>
              <a:rPr lang="ru-RU" dirty="0" err="1">
                <a:solidFill>
                  <a:schemeClr val="dk1"/>
                </a:solidFill>
                <a:latin typeface="Arial"/>
                <a:ea typeface="Arial"/>
                <a:cs typeface="Arial"/>
                <a:sym typeface="Arial"/>
              </a:rPr>
              <a:t>symmetrically</a:t>
            </a:r>
            <a:r>
              <a:rPr lang="ru-RU" dirty="0">
                <a:solidFill>
                  <a:schemeClr val="dk1"/>
                </a:solidFill>
                <a:latin typeface="Arial"/>
                <a:ea typeface="Arial"/>
                <a:cs typeface="Arial"/>
                <a:sym typeface="Arial"/>
              </a:rPr>
              <a:t> </a:t>
            </a:r>
            <a:r>
              <a:rPr lang="ru-RU" dirty="0" err="1">
                <a:solidFill>
                  <a:schemeClr val="dk1"/>
                </a:solidFill>
                <a:latin typeface="Arial"/>
                <a:ea typeface="Arial"/>
                <a:cs typeface="Arial"/>
                <a:sym typeface="Arial"/>
              </a:rPr>
              <a:t>placed</a:t>
            </a:r>
            <a:r>
              <a:rPr lang="ru-RU" dirty="0">
                <a:solidFill>
                  <a:schemeClr val="dk1"/>
                </a:solidFill>
                <a:latin typeface="Arial"/>
                <a:ea typeface="Arial"/>
                <a:cs typeface="Arial"/>
                <a:sym typeface="Arial"/>
              </a:rPr>
              <a:t> </a:t>
            </a:r>
            <a:r>
              <a:rPr lang="ru-RU" dirty="0" err="1">
                <a:solidFill>
                  <a:schemeClr val="dk1"/>
                </a:solidFill>
                <a:latin typeface="Arial"/>
                <a:ea typeface="Arial"/>
                <a:cs typeface="Arial"/>
                <a:sym typeface="Arial"/>
              </a:rPr>
              <a:t>to</a:t>
            </a:r>
            <a:r>
              <a:rPr lang="ru-RU" dirty="0">
                <a:solidFill>
                  <a:schemeClr val="dk1"/>
                </a:solidFill>
                <a:latin typeface="Arial"/>
                <a:ea typeface="Arial"/>
                <a:cs typeface="Arial"/>
                <a:sym typeface="Arial"/>
              </a:rPr>
              <a:t> </a:t>
            </a:r>
            <a:r>
              <a:rPr lang="ru-RU" dirty="0" err="1">
                <a:solidFill>
                  <a:schemeClr val="dk1"/>
                </a:solidFill>
                <a:latin typeface="Arial"/>
                <a:ea typeface="Arial"/>
                <a:cs typeface="Arial"/>
                <a:sym typeface="Arial"/>
              </a:rPr>
              <a:t>the</a:t>
            </a:r>
            <a:r>
              <a:rPr lang="ru-RU" dirty="0">
                <a:solidFill>
                  <a:schemeClr val="dk1"/>
                </a:solidFill>
                <a:latin typeface="Arial"/>
                <a:ea typeface="Arial"/>
                <a:cs typeface="Arial"/>
                <a:sym typeface="Arial"/>
              </a:rPr>
              <a:t> MPD </a:t>
            </a:r>
            <a:r>
              <a:rPr lang="ru-RU" dirty="0" err="1">
                <a:solidFill>
                  <a:schemeClr val="dk1"/>
                </a:solidFill>
                <a:latin typeface="Arial"/>
                <a:ea typeface="Arial"/>
                <a:cs typeface="Arial"/>
                <a:sym typeface="Arial"/>
              </a:rPr>
              <a:t>center</a:t>
            </a:r>
            <a:r>
              <a:rPr lang="ru-RU" dirty="0">
                <a:solidFill>
                  <a:schemeClr val="dk1"/>
                </a:solidFill>
                <a:latin typeface="Arial"/>
                <a:ea typeface="Arial"/>
                <a:cs typeface="Arial"/>
                <a:sym typeface="Arial"/>
              </a:rPr>
              <a:t> </a:t>
            </a:r>
            <a:r>
              <a:rPr lang="ru-RU" dirty="0" err="1">
                <a:solidFill>
                  <a:schemeClr val="dk1"/>
                </a:solidFill>
                <a:latin typeface="Arial"/>
                <a:ea typeface="Arial"/>
                <a:cs typeface="Arial"/>
                <a:sym typeface="Arial"/>
              </a:rPr>
              <a:t>along</a:t>
            </a:r>
            <a:r>
              <a:rPr lang="ru-RU" dirty="0">
                <a:solidFill>
                  <a:schemeClr val="dk1"/>
                </a:solidFill>
                <a:latin typeface="Arial"/>
                <a:ea typeface="Arial"/>
                <a:cs typeface="Arial"/>
                <a:sym typeface="Arial"/>
              </a:rPr>
              <a:t> </a:t>
            </a:r>
            <a:r>
              <a:rPr lang="ru-RU" dirty="0" err="1">
                <a:solidFill>
                  <a:schemeClr val="dk1"/>
                </a:solidFill>
                <a:latin typeface="Arial"/>
                <a:ea typeface="Arial"/>
                <a:cs typeface="Arial"/>
                <a:sym typeface="Arial"/>
              </a:rPr>
              <a:t>the</a:t>
            </a:r>
            <a:r>
              <a:rPr lang="ru-RU" dirty="0">
                <a:solidFill>
                  <a:schemeClr val="dk1"/>
                </a:solidFill>
                <a:latin typeface="Arial"/>
                <a:ea typeface="Arial"/>
                <a:cs typeface="Arial"/>
                <a:sym typeface="Arial"/>
              </a:rPr>
              <a:t> </a:t>
            </a:r>
            <a:r>
              <a:rPr lang="ru-RU" dirty="0" err="1">
                <a:solidFill>
                  <a:schemeClr val="dk1"/>
                </a:solidFill>
                <a:latin typeface="Arial"/>
                <a:ea typeface="Arial"/>
                <a:cs typeface="Arial"/>
                <a:sym typeface="Arial"/>
              </a:rPr>
              <a:t>beam</a:t>
            </a:r>
            <a:r>
              <a:rPr lang="ru-RU" dirty="0">
                <a:solidFill>
                  <a:schemeClr val="dk1"/>
                </a:solidFill>
                <a:latin typeface="Arial"/>
                <a:ea typeface="Arial"/>
                <a:cs typeface="Arial"/>
                <a:sym typeface="Arial"/>
              </a:rPr>
              <a:t> </a:t>
            </a:r>
            <a:r>
              <a:rPr lang="ru-RU" dirty="0" err="1" smtClean="0">
                <a:solidFill>
                  <a:schemeClr val="dk1"/>
                </a:solidFill>
                <a:latin typeface="Arial"/>
                <a:ea typeface="Arial"/>
                <a:cs typeface="Arial"/>
                <a:sym typeface="Arial"/>
              </a:rPr>
              <a:t>line</a:t>
            </a:r>
            <a:r>
              <a:rPr lang="en-US" dirty="0" smtClean="0">
                <a:solidFill>
                  <a:schemeClr val="dk1"/>
                </a:solidFill>
                <a:latin typeface="Arial"/>
                <a:ea typeface="Arial"/>
                <a:cs typeface="Arial"/>
                <a:sym typeface="Arial"/>
              </a:rPr>
              <a:t> </a:t>
            </a:r>
            <a:r>
              <a:rPr lang="ru-RU" dirty="0" smtClean="0">
                <a:solidFill>
                  <a:schemeClr val="dk1"/>
                </a:solidFill>
                <a:latin typeface="Arial"/>
                <a:ea typeface="Arial"/>
                <a:cs typeface="Arial"/>
                <a:sym typeface="Arial"/>
              </a:rPr>
              <a:t> </a:t>
            </a:r>
            <a:r>
              <a:rPr lang="ru-RU" dirty="0" smtClean="0">
                <a:solidFill>
                  <a:srgbClr val="FF0000"/>
                </a:solidFill>
                <a:latin typeface="Arial"/>
                <a:ea typeface="Arial"/>
                <a:cs typeface="Arial"/>
                <a:sym typeface="Arial"/>
              </a:rPr>
              <a:t>2.5 </a:t>
            </a:r>
            <a:r>
              <a:rPr lang="ru-RU" dirty="0">
                <a:solidFill>
                  <a:srgbClr val="FF0000"/>
                </a:solidFill>
                <a:latin typeface="Arial"/>
                <a:ea typeface="Arial"/>
                <a:cs typeface="Arial"/>
                <a:sym typeface="Arial"/>
              </a:rPr>
              <a:t>≤| </a:t>
            </a:r>
            <a:r>
              <a:rPr lang="ru-RU" dirty="0" err="1">
                <a:solidFill>
                  <a:srgbClr val="FF0000"/>
                </a:solidFill>
                <a:latin typeface="Arial"/>
                <a:ea typeface="Arial"/>
                <a:cs typeface="Arial"/>
                <a:sym typeface="Arial"/>
              </a:rPr>
              <a:t>η</a:t>
            </a:r>
            <a:r>
              <a:rPr lang="ru-RU" dirty="0">
                <a:solidFill>
                  <a:srgbClr val="FF0000"/>
                </a:solidFill>
                <a:latin typeface="Arial"/>
                <a:ea typeface="Arial"/>
                <a:cs typeface="Arial"/>
                <a:sym typeface="Arial"/>
              </a:rPr>
              <a:t> |≤ </a:t>
            </a:r>
            <a:r>
              <a:rPr lang="ru-RU" dirty="0" smtClean="0">
                <a:solidFill>
                  <a:srgbClr val="FF0000"/>
                </a:solidFill>
                <a:latin typeface="Arial"/>
                <a:ea typeface="Arial"/>
                <a:cs typeface="Arial"/>
                <a:sym typeface="Arial"/>
              </a:rPr>
              <a:t>3.2</a:t>
            </a:r>
            <a:r>
              <a:rPr lang="en-US" dirty="0">
                <a:solidFill>
                  <a:srgbClr val="FF0000"/>
                </a:solidFill>
                <a:latin typeface="Arial"/>
                <a:ea typeface="Arial"/>
                <a:cs typeface="Arial"/>
                <a:sym typeface="Arial"/>
              </a:rPr>
              <a:t> </a:t>
            </a:r>
            <a:r>
              <a:rPr lang="en-US" dirty="0" smtClean="0">
                <a:solidFill>
                  <a:srgbClr val="FF0000"/>
                </a:solidFill>
                <a:latin typeface="Arial"/>
                <a:ea typeface="Arial"/>
                <a:cs typeface="Arial"/>
                <a:sym typeface="Arial"/>
              </a:rPr>
              <a:t> (also mini-</a:t>
            </a:r>
            <a:r>
              <a:rPr lang="en-US" dirty="0" err="1" smtClean="0">
                <a:solidFill>
                  <a:srgbClr val="FF0000"/>
                </a:solidFill>
                <a:latin typeface="Arial"/>
                <a:ea typeface="Arial"/>
                <a:cs typeface="Arial"/>
                <a:sym typeface="Arial"/>
              </a:rPr>
              <a:t>BeBe</a:t>
            </a:r>
            <a:r>
              <a:rPr lang="en-US" dirty="0" smtClean="0">
                <a:solidFill>
                  <a:srgbClr val="FF0000"/>
                </a:solidFill>
                <a:latin typeface="Arial"/>
                <a:ea typeface="Arial"/>
                <a:cs typeface="Arial"/>
                <a:sym typeface="Arial"/>
              </a:rPr>
              <a:t> – ?) </a:t>
            </a:r>
            <a:r>
              <a:rPr lang="en-US" dirty="0">
                <a:solidFill>
                  <a:srgbClr val="FF0000"/>
                </a:solidFill>
                <a:latin typeface="Arial"/>
                <a:ea typeface="Arial"/>
                <a:cs typeface="Arial"/>
                <a:sym typeface="Arial"/>
              </a:rPr>
              <a:t>c</a:t>
            </a:r>
            <a:r>
              <a:rPr lang="en-US" dirty="0" smtClean="0">
                <a:solidFill>
                  <a:srgbClr val="FF0000"/>
                </a:solidFill>
                <a:latin typeface="Arial"/>
                <a:ea typeface="Arial"/>
                <a:cs typeface="Arial"/>
                <a:sym typeface="Arial"/>
              </a:rPr>
              <a:t>ould be </a:t>
            </a:r>
            <a:r>
              <a:rPr lang="en-US" dirty="0" err="1" smtClean="0">
                <a:solidFill>
                  <a:srgbClr val="FF0000"/>
                </a:solidFill>
                <a:latin typeface="Arial"/>
                <a:ea typeface="Arial"/>
                <a:cs typeface="Arial"/>
                <a:sym typeface="Arial"/>
              </a:rPr>
              <a:t>aslo</a:t>
            </a:r>
            <a:r>
              <a:rPr lang="en-US" dirty="0" smtClean="0">
                <a:solidFill>
                  <a:srgbClr val="FF0000"/>
                </a:solidFill>
                <a:latin typeface="Arial"/>
                <a:ea typeface="Arial"/>
                <a:cs typeface="Arial"/>
                <a:sym typeface="Arial"/>
              </a:rPr>
              <a:t> considered </a:t>
            </a:r>
            <a:r>
              <a:rPr lang="en-US" dirty="0" smtClean="0"/>
              <a:t>for the  </a:t>
            </a:r>
            <a:r>
              <a:rPr lang="en-US" dirty="0"/>
              <a:t>multiplicity </a:t>
            </a:r>
            <a:r>
              <a:rPr lang="en-US" dirty="0" smtClean="0"/>
              <a:t>classes selection</a:t>
            </a:r>
            <a:endParaRPr lang="en-US" b="1" dirty="0" smtClean="0">
              <a:solidFill>
                <a:srgbClr val="FF0000"/>
              </a:solidFill>
            </a:endParaRPr>
          </a:p>
          <a:p>
            <a:pPr>
              <a:buFont typeface="Wingdings" charset="2"/>
              <a:buChar char="Ø"/>
            </a:pPr>
            <a:r>
              <a:rPr lang="en-US" dirty="0"/>
              <a:t>C</a:t>
            </a:r>
            <a:r>
              <a:rPr lang="en-US" dirty="0" smtClean="0"/>
              <a:t>lass-wise </a:t>
            </a:r>
            <a:r>
              <a:rPr lang="en-US" b="1" dirty="0" smtClean="0">
                <a:solidFill>
                  <a:srgbClr val="FF0000"/>
                </a:solidFill>
              </a:rPr>
              <a:t>optimization of the class width: </a:t>
            </a:r>
            <a:r>
              <a:rPr lang="en-US" dirty="0" smtClean="0"/>
              <a:t>MC </a:t>
            </a:r>
            <a:r>
              <a:rPr lang="en-US" dirty="0"/>
              <a:t>simulations </a:t>
            </a:r>
            <a:r>
              <a:rPr lang="en-US" dirty="0" err="1"/>
              <a:t>fo</a:t>
            </a:r>
            <a:r>
              <a:rPr lang="en-US" dirty="0"/>
              <a:t> </a:t>
            </a:r>
            <a:r>
              <a:rPr lang="en-US" dirty="0" err="1"/>
              <a:t>Bi+Bi</a:t>
            </a:r>
            <a:r>
              <a:rPr lang="en-US" dirty="0"/>
              <a:t> collisions at 9.2 </a:t>
            </a:r>
            <a:r>
              <a:rPr lang="en-US" dirty="0" err="1"/>
              <a:t>GeV</a:t>
            </a:r>
            <a:r>
              <a:rPr lang="en-US" dirty="0"/>
              <a:t> for </a:t>
            </a:r>
            <a:r>
              <a:rPr lang="en-US" dirty="0">
                <a:solidFill>
                  <a:srgbClr val="FF0000"/>
                </a:solidFill>
              </a:rPr>
              <a:t>0-</a:t>
            </a:r>
            <a:r>
              <a:rPr lang="en-US" dirty="0" smtClean="0">
                <a:solidFill>
                  <a:srgbClr val="FF0000"/>
                </a:solidFill>
              </a:rPr>
              <a:t>1%</a:t>
            </a:r>
            <a:r>
              <a:rPr lang="en-US" dirty="0">
                <a:solidFill>
                  <a:srgbClr val="FF0000"/>
                </a:solidFill>
              </a:rPr>
              <a:t>, 0-</a:t>
            </a:r>
            <a:r>
              <a:rPr lang="en-US" dirty="0" smtClean="0">
                <a:solidFill>
                  <a:srgbClr val="FF0000"/>
                </a:solidFill>
              </a:rPr>
              <a:t>3%</a:t>
            </a:r>
            <a:r>
              <a:rPr lang="en-US" dirty="0">
                <a:solidFill>
                  <a:srgbClr val="FF0000"/>
                </a:solidFill>
              </a:rPr>
              <a:t>, 0</a:t>
            </a:r>
            <a:r>
              <a:rPr lang="en-US" dirty="0" smtClean="0">
                <a:solidFill>
                  <a:srgbClr val="FF0000"/>
                </a:solidFill>
              </a:rPr>
              <a:t>-5%</a:t>
            </a:r>
            <a:r>
              <a:rPr lang="en-US" dirty="0">
                <a:solidFill>
                  <a:srgbClr val="FF0000"/>
                </a:solidFill>
              </a:rPr>
              <a:t>, 0</a:t>
            </a:r>
            <a:r>
              <a:rPr lang="en-US" dirty="0" smtClean="0">
                <a:solidFill>
                  <a:srgbClr val="FF0000"/>
                </a:solidFill>
              </a:rPr>
              <a:t>-7%</a:t>
            </a:r>
            <a:r>
              <a:rPr lang="en-US" dirty="0">
                <a:solidFill>
                  <a:srgbClr val="FF0000"/>
                </a:solidFill>
              </a:rPr>
              <a:t>, 0</a:t>
            </a:r>
            <a:r>
              <a:rPr lang="en-US" dirty="0" smtClean="0">
                <a:solidFill>
                  <a:srgbClr val="FF0000"/>
                </a:solidFill>
              </a:rPr>
              <a:t>-10%</a:t>
            </a:r>
            <a:r>
              <a:rPr lang="en-US" dirty="0">
                <a:solidFill>
                  <a:srgbClr val="FF0000"/>
                </a:solidFill>
              </a:rPr>
              <a:t>, </a:t>
            </a:r>
            <a:r>
              <a:rPr lang="en-US" dirty="0" smtClean="0">
                <a:solidFill>
                  <a:srgbClr val="FF0000"/>
                </a:solidFill>
              </a:rPr>
              <a:t>0-20</a:t>
            </a:r>
            <a:r>
              <a:rPr lang="en-US" dirty="0">
                <a:solidFill>
                  <a:srgbClr val="FF0000"/>
                </a:solidFill>
              </a:rPr>
              <a:t>%  </a:t>
            </a:r>
            <a:r>
              <a:rPr lang="en-US" dirty="0" smtClean="0"/>
              <a:t>multiplicity </a:t>
            </a:r>
            <a:r>
              <a:rPr lang="en-US" dirty="0"/>
              <a:t>based centrality </a:t>
            </a:r>
            <a:r>
              <a:rPr lang="en-US" dirty="0" smtClean="0"/>
              <a:t>classes (</a:t>
            </a:r>
            <a:r>
              <a:rPr lang="en-US" b="1" dirty="0" smtClean="0">
                <a:solidFill>
                  <a:srgbClr val="3366FF"/>
                </a:solidFill>
              </a:rPr>
              <a:t>and similar optimization for the </a:t>
            </a:r>
            <a:r>
              <a:rPr lang="en-US" b="1" dirty="0" err="1" smtClean="0">
                <a:solidFill>
                  <a:srgbClr val="3366FF"/>
                </a:solidFill>
              </a:rPr>
              <a:t>FHCal</a:t>
            </a:r>
            <a:r>
              <a:rPr lang="en-US" b="1" dirty="0" smtClean="0">
                <a:solidFill>
                  <a:srgbClr val="3366FF"/>
                </a:solidFill>
              </a:rPr>
              <a:t> classes is needed</a:t>
            </a:r>
            <a:r>
              <a:rPr lang="en-US" b="1" dirty="0" smtClean="0"/>
              <a:t>)</a:t>
            </a:r>
          </a:p>
          <a:p>
            <a:pPr>
              <a:buFont typeface="Wingdings" charset="2"/>
              <a:buChar char="Ø"/>
            </a:pPr>
            <a:r>
              <a:rPr lang="en-US" dirty="0" smtClean="0">
                <a:solidFill>
                  <a:srgbClr val="FF0000"/>
                </a:solidFill>
              </a:rPr>
              <a:t>Z-position  </a:t>
            </a:r>
            <a:r>
              <a:rPr lang="en-US" dirty="0">
                <a:solidFill>
                  <a:srgbClr val="FF0000"/>
                </a:solidFill>
              </a:rPr>
              <a:t>of the  interaction vertex </a:t>
            </a:r>
            <a:r>
              <a:rPr lang="en-US" dirty="0" smtClean="0">
                <a:solidFill>
                  <a:schemeClr val="tx1"/>
                </a:solidFill>
              </a:rPr>
              <a:t>should be taken into account in  the new MC simulations production. Studies of z-cuts are needed.</a:t>
            </a:r>
            <a:endParaRPr lang="en-US" dirty="0" smtClean="0"/>
          </a:p>
          <a:p>
            <a:pPr marL="0" indent="0">
              <a:buNone/>
            </a:pPr>
            <a:endParaRPr lang="en-US" dirty="0" smtClean="0"/>
          </a:p>
          <a:p>
            <a:pPr>
              <a:buFont typeface="Wingdings" charset="2"/>
              <a:buChar char="Ø"/>
            </a:pPr>
            <a:endParaRPr lang="en-US" dirty="0"/>
          </a:p>
          <a:p>
            <a:pPr>
              <a:buFont typeface="Wingdings" charset="2"/>
              <a:buChar char="Ø"/>
            </a:pPr>
            <a:endParaRPr lang="en-US" dirty="0" smtClean="0">
              <a:solidFill>
                <a:srgbClr val="FF0000"/>
              </a:solidFill>
            </a:endParaRPr>
          </a:p>
          <a:p>
            <a:pPr marL="0" indent="0">
              <a:buNone/>
            </a:pPr>
            <a:endParaRPr lang="en-US" b="1" dirty="0"/>
          </a:p>
          <a:p>
            <a:pPr>
              <a:buFont typeface="Wingdings" charset="2"/>
              <a:buChar char="Ø"/>
            </a:pPr>
            <a:endParaRPr lang="en-US" dirty="0" smtClean="0"/>
          </a:p>
          <a:p>
            <a:pPr>
              <a:buFont typeface="Wingdings" charset="2"/>
              <a:buChar char="Ø"/>
            </a:pPr>
            <a:endParaRPr lang="en-US" dirty="0"/>
          </a:p>
        </p:txBody>
      </p:sp>
      <p:sp>
        <p:nvSpPr>
          <p:cNvPr id="4" name="Slide Number Placeholder 3"/>
          <p:cNvSpPr>
            <a:spLocks noGrp="1"/>
          </p:cNvSpPr>
          <p:nvPr>
            <p:ph type="sldNum" sz="quarter" idx="12"/>
          </p:nvPr>
        </p:nvSpPr>
        <p:spPr/>
        <p:txBody>
          <a:bodyPr/>
          <a:lstStyle/>
          <a:p>
            <a:fld id="{0437E881-045B-2548-B32C-6541F40C73F0}" type="slidenum">
              <a:rPr lang="en-US" smtClean="0"/>
              <a:t>34</a:t>
            </a:fld>
            <a:endParaRPr lang="en-US"/>
          </a:p>
        </p:txBody>
      </p:sp>
      <p:cxnSp>
        <p:nvCxnSpPr>
          <p:cNvPr id="5" name="AutoShape 5"/>
          <p:cNvCxnSpPr>
            <a:cxnSpLocks noChangeShapeType="1"/>
          </p:cNvCxnSpPr>
          <p:nvPr/>
        </p:nvCxnSpPr>
        <p:spPr bwMode="auto">
          <a:xfrm>
            <a:off x="152400" y="1413512"/>
            <a:ext cx="8229600" cy="0"/>
          </a:xfrm>
          <a:prstGeom prst="straightConnector1">
            <a:avLst/>
          </a:prstGeom>
          <a:noFill/>
          <a:ln w="15875">
            <a:solidFill>
              <a:srgbClr val="0000F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798666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442985"/>
            <a:ext cx="8267700" cy="590708"/>
          </a:xfrm>
        </p:spPr>
        <p:txBody>
          <a:bodyPr>
            <a:normAutofit fontScale="90000"/>
          </a:bodyPr>
          <a:lstStyle/>
          <a:p>
            <a:pPr marL="0" lvl="0" indent="0" algn="l">
              <a:lnSpc>
                <a:spcPct val="70000"/>
              </a:lnSpc>
            </a:pPr>
            <a:r>
              <a:rPr lang="en-US" sz="3200" b="1" dirty="0" smtClean="0">
                <a:solidFill>
                  <a:srgbClr val="0000FF"/>
                </a:solidFill>
                <a:latin typeface="Times New Roman"/>
                <a:cs typeface="Times New Roman"/>
              </a:rPr>
              <a:t>		Institutes </a:t>
            </a:r>
            <a:r>
              <a:rPr lang="en-US" sz="3200" b="1" dirty="0">
                <a:solidFill>
                  <a:srgbClr val="0000FF"/>
                </a:solidFill>
                <a:latin typeface="Times New Roman"/>
                <a:cs typeface="Times New Roman"/>
              </a:rPr>
              <a:t>– </a:t>
            </a:r>
            <a:r>
              <a:rPr lang="en-US" sz="3200" b="1" dirty="0" smtClean="0">
                <a:solidFill>
                  <a:srgbClr val="0000FF"/>
                </a:solidFill>
                <a:latin typeface="Times New Roman"/>
                <a:cs typeface="Times New Roman"/>
              </a:rPr>
              <a:t>PWG1 participants </a:t>
            </a:r>
            <a:br>
              <a:rPr lang="en-US" sz="3200" b="1" dirty="0" smtClean="0">
                <a:solidFill>
                  <a:srgbClr val="0000FF"/>
                </a:solidFill>
                <a:latin typeface="Times New Roman"/>
                <a:cs typeface="Times New Roman"/>
              </a:rPr>
            </a:br>
            <a:endParaRPr lang="en-US" sz="3200" b="1" dirty="0">
              <a:solidFill>
                <a:srgbClr val="0000FF"/>
              </a:solidFill>
              <a:latin typeface="Times New Roman"/>
              <a:cs typeface="Times New Roman"/>
            </a:endParaRPr>
          </a:p>
        </p:txBody>
      </p:sp>
      <p:sp>
        <p:nvSpPr>
          <p:cNvPr id="3" name="Content Placeholder 2"/>
          <p:cNvSpPr>
            <a:spLocks noGrp="1"/>
          </p:cNvSpPr>
          <p:nvPr>
            <p:ph idx="1"/>
          </p:nvPr>
        </p:nvSpPr>
        <p:spPr>
          <a:xfrm>
            <a:off x="292100" y="1192510"/>
            <a:ext cx="8851900" cy="4876800"/>
          </a:xfrm>
        </p:spPr>
        <p:txBody>
          <a:bodyPr anchor="t">
            <a:normAutofit/>
          </a:bodyPr>
          <a:lstStyle/>
          <a:p>
            <a:pPr marL="0" lvl="0" indent="0">
              <a:lnSpc>
                <a:spcPct val="70000"/>
              </a:lnSpc>
              <a:buNone/>
            </a:pPr>
            <a:r>
              <a:rPr lang="en-US" sz="2900" b="1" dirty="0" smtClean="0">
                <a:solidFill>
                  <a:srgbClr val="0000FF"/>
                </a:solidFill>
                <a:latin typeface="Times New Roman"/>
                <a:cs typeface="Times New Roman"/>
              </a:rPr>
              <a:t>		</a:t>
            </a:r>
            <a:r>
              <a:rPr lang="en-US" sz="2900" dirty="0" err="1" smtClean="0">
                <a:latin typeface="Times New Roman"/>
                <a:cs typeface="Times New Roman"/>
              </a:rPr>
              <a:t>SPbSU</a:t>
            </a:r>
            <a:r>
              <a:rPr lang="en-US" sz="2900" dirty="0" smtClean="0">
                <a:latin typeface="Times New Roman"/>
                <a:cs typeface="Times New Roman"/>
              </a:rPr>
              <a:t> (</a:t>
            </a:r>
            <a:r>
              <a:rPr lang="en-US" sz="2900" dirty="0" err="1" smtClean="0">
                <a:latin typeface="Times New Roman"/>
                <a:cs typeface="Times New Roman"/>
              </a:rPr>
              <a:t>St.Petersburg</a:t>
            </a:r>
            <a:r>
              <a:rPr lang="en-US" sz="2900" dirty="0" smtClean="0">
                <a:latin typeface="Times New Roman"/>
                <a:cs typeface="Times New Roman"/>
              </a:rPr>
              <a:t>), </a:t>
            </a:r>
          </a:p>
          <a:p>
            <a:pPr marL="0" lvl="0" indent="0">
              <a:lnSpc>
                <a:spcPct val="70000"/>
              </a:lnSpc>
              <a:buNone/>
            </a:pPr>
            <a:r>
              <a:rPr lang="en-US" sz="2900" dirty="0" smtClean="0">
                <a:latin typeface="Times New Roman"/>
                <a:cs typeface="Times New Roman"/>
              </a:rPr>
              <a:t> 		JINR (</a:t>
            </a:r>
            <a:r>
              <a:rPr lang="en-US" sz="2900" dirty="0" err="1" smtClean="0">
                <a:latin typeface="Times New Roman"/>
                <a:cs typeface="Times New Roman"/>
              </a:rPr>
              <a:t>Dubna</a:t>
            </a:r>
            <a:r>
              <a:rPr lang="en-US" sz="2900" dirty="0" smtClean="0">
                <a:latin typeface="Times New Roman"/>
                <a:cs typeface="Times New Roman"/>
              </a:rPr>
              <a:t>)</a:t>
            </a:r>
          </a:p>
          <a:p>
            <a:pPr marL="0" lvl="0" indent="0">
              <a:lnSpc>
                <a:spcPct val="70000"/>
              </a:lnSpc>
              <a:buNone/>
            </a:pPr>
            <a:r>
              <a:rPr lang="en-US" sz="2900" dirty="0" smtClean="0">
                <a:latin typeface="Times New Roman"/>
                <a:cs typeface="Times New Roman"/>
              </a:rPr>
              <a:t>		INR RAS (</a:t>
            </a:r>
            <a:r>
              <a:rPr lang="en-US" sz="2900" dirty="0" err="1" smtClean="0">
                <a:latin typeface="Times New Roman"/>
                <a:cs typeface="Times New Roman"/>
              </a:rPr>
              <a:t>Troitsk</a:t>
            </a:r>
            <a:r>
              <a:rPr lang="en-US" sz="2900" dirty="0" smtClean="0">
                <a:latin typeface="Times New Roman"/>
                <a:cs typeface="Times New Roman"/>
              </a:rPr>
              <a:t>, Moscow), </a:t>
            </a:r>
          </a:p>
          <a:p>
            <a:pPr marL="0" lvl="0" indent="0">
              <a:lnSpc>
                <a:spcPct val="70000"/>
              </a:lnSpc>
              <a:buNone/>
            </a:pPr>
            <a:r>
              <a:rPr lang="en-US" sz="2900" dirty="0" smtClean="0">
                <a:latin typeface="Times New Roman"/>
                <a:cs typeface="Times New Roman"/>
              </a:rPr>
              <a:t>		</a:t>
            </a:r>
            <a:r>
              <a:rPr lang="en-US" sz="2900" dirty="0" err="1" smtClean="0">
                <a:latin typeface="Times New Roman"/>
                <a:cs typeface="Times New Roman"/>
              </a:rPr>
              <a:t>MEPhI</a:t>
            </a:r>
            <a:r>
              <a:rPr lang="en-US" sz="2900" dirty="0" smtClean="0">
                <a:latin typeface="Times New Roman"/>
                <a:cs typeface="Times New Roman"/>
              </a:rPr>
              <a:t> (Moscow) and  </a:t>
            </a:r>
          </a:p>
          <a:p>
            <a:pPr marL="0" lvl="0" indent="0">
              <a:lnSpc>
                <a:spcPct val="70000"/>
              </a:lnSpc>
              <a:buNone/>
            </a:pPr>
            <a:r>
              <a:rPr lang="en-US" sz="2900" dirty="0" smtClean="0">
                <a:latin typeface="Times New Roman"/>
                <a:cs typeface="Times New Roman"/>
              </a:rPr>
              <a:t>		</a:t>
            </a:r>
            <a:r>
              <a:rPr lang="en-US" sz="2900" dirty="0" err="1" smtClean="0">
                <a:latin typeface="Times New Roman"/>
                <a:cs typeface="Times New Roman"/>
              </a:rPr>
              <a:t>MexNICA</a:t>
            </a:r>
            <a:r>
              <a:rPr lang="en-US" sz="2900" dirty="0" smtClean="0">
                <a:latin typeface="Times New Roman"/>
                <a:cs typeface="Times New Roman"/>
              </a:rPr>
              <a:t>  Collaboration (</a:t>
            </a:r>
            <a:r>
              <a:rPr lang="ru-RU" sz="2900" dirty="0" err="1" smtClean="0">
                <a:latin typeface="Times New Roman"/>
                <a:cs typeface="Times New Roman"/>
              </a:rPr>
              <a:t>Mexic</a:t>
            </a:r>
            <a:r>
              <a:rPr lang="en-US" sz="2900" dirty="0" smtClean="0">
                <a:latin typeface="Times New Roman"/>
                <a:cs typeface="Times New Roman"/>
              </a:rPr>
              <a:t>a)</a:t>
            </a:r>
          </a:p>
          <a:p>
            <a:pPr marL="0" indent="0">
              <a:lnSpc>
                <a:spcPct val="70000"/>
              </a:lnSpc>
              <a:buNone/>
            </a:pPr>
            <a:r>
              <a:rPr lang="en-US" sz="2900" b="1" dirty="0" smtClean="0">
                <a:solidFill>
                  <a:srgbClr val="0000FF"/>
                </a:solidFill>
                <a:latin typeface="Times New Roman"/>
                <a:cs typeface="Times New Roman"/>
              </a:rPr>
              <a:t>PWG1 </a:t>
            </a:r>
            <a:r>
              <a:rPr lang="en-US" sz="2900" b="1" dirty="0">
                <a:solidFill>
                  <a:srgbClr val="0000FF"/>
                </a:solidFill>
                <a:latin typeface="Times New Roman"/>
                <a:cs typeface="Times New Roman"/>
              </a:rPr>
              <a:t>co-conveners: </a:t>
            </a:r>
          </a:p>
          <a:p>
            <a:pPr marL="0" indent="0">
              <a:lnSpc>
                <a:spcPct val="70000"/>
              </a:lnSpc>
              <a:buNone/>
            </a:pPr>
            <a:r>
              <a:rPr lang="en-US" sz="2900" dirty="0" smtClean="0">
                <a:solidFill>
                  <a:srgbClr val="0000FF"/>
                </a:solidFill>
                <a:latin typeface="Times New Roman"/>
                <a:cs typeface="Times New Roman"/>
              </a:rPr>
              <a:t>		</a:t>
            </a:r>
            <a:r>
              <a:rPr lang="en-US" sz="2900" dirty="0" smtClean="0">
                <a:solidFill>
                  <a:schemeClr val="tx1"/>
                </a:solidFill>
                <a:latin typeface="Times New Roman"/>
                <a:cs typeface="Times New Roman"/>
              </a:rPr>
              <a:t>Alexey </a:t>
            </a:r>
            <a:r>
              <a:rPr lang="en-US" sz="2900" dirty="0" err="1" smtClean="0">
                <a:solidFill>
                  <a:schemeClr val="tx1"/>
                </a:solidFill>
                <a:latin typeface="Times New Roman"/>
                <a:cs typeface="Times New Roman"/>
              </a:rPr>
              <a:t>Aparin</a:t>
            </a:r>
            <a:r>
              <a:rPr lang="en-US" sz="2900" dirty="0" smtClean="0">
                <a:solidFill>
                  <a:schemeClr val="tx1"/>
                </a:solidFill>
                <a:latin typeface="Times New Roman"/>
                <a:cs typeface="Times New Roman"/>
              </a:rPr>
              <a:t> (</a:t>
            </a:r>
            <a:r>
              <a:rPr lang="en-US" sz="2900" dirty="0">
                <a:solidFill>
                  <a:schemeClr val="tx1"/>
                </a:solidFill>
                <a:latin typeface="Times New Roman"/>
                <a:cs typeface="Times New Roman"/>
              </a:rPr>
              <a:t>JINR) </a:t>
            </a:r>
            <a:r>
              <a:rPr lang="en-US" sz="2900" dirty="0">
                <a:solidFill>
                  <a:schemeClr val="tx1"/>
                </a:solidFill>
                <a:latin typeface="Times New Roman"/>
                <a:cs typeface="Times New Roman"/>
                <a:hlinkClick r:id="rId3"/>
              </a:rPr>
              <a:t>aparin@</a:t>
            </a:r>
            <a:r>
              <a:rPr lang="en-US" sz="2900" dirty="0" smtClean="0">
                <a:solidFill>
                  <a:schemeClr val="tx1"/>
                </a:solidFill>
                <a:latin typeface="Times New Roman"/>
                <a:cs typeface="Times New Roman"/>
                <a:hlinkClick r:id="rId3"/>
              </a:rPr>
              <a:t>jinr.ru</a:t>
            </a:r>
            <a:endParaRPr lang="en-US" sz="2900" dirty="0">
              <a:solidFill>
                <a:schemeClr val="tx1"/>
              </a:solidFill>
              <a:latin typeface="Times New Roman"/>
              <a:cs typeface="Times New Roman"/>
            </a:endParaRPr>
          </a:p>
          <a:p>
            <a:pPr marL="0" indent="0">
              <a:lnSpc>
                <a:spcPct val="70000"/>
              </a:lnSpc>
              <a:buNone/>
            </a:pPr>
            <a:r>
              <a:rPr lang="en-US" sz="2900" dirty="0" smtClean="0">
                <a:solidFill>
                  <a:schemeClr val="tx1"/>
                </a:solidFill>
                <a:latin typeface="Times New Roman"/>
                <a:cs typeface="Times New Roman"/>
              </a:rPr>
              <a:t>		Grigory </a:t>
            </a:r>
            <a:r>
              <a:rPr lang="en-US" sz="2900" dirty="0" err="1" smtClean="0">
                <a:solidFill>
                  <a:schemeClr val="tx1"/>
                </a:solidFill>
                <a:latin typeface="Times New Roman"/>
                <a:cs typeface="Times New Roman"/>
              </a:rPr>
              <a:t>Feofilov</a:t>
            </a:r>
            <a:r>
              <a:rPr lang="en-US" sz="2900" dirty="0" smtClean="0">
                <a:solidFill>
                  <a:schemeClr val="tx1"/>
                </a:solidFill>
                <a:latin typeface="Times New Roman"/>
                <a:cs typeface="Times New Roman"/>
              </a:rPr>
              <a:t> (</a:t>
            </a:r>
            <a:r>
              <a:rPr lang="en-US" sz="2900" dirty="0" err="1">
                <a:solidFill>
                  <a:schemeClr val="tx1"/>
                </a:solidFill>
                <a:latin typeface="Times New Roman"/>
                <a:cs typeface="Times New Roman"/>
              </a:rPr>
              <a:t>SPbSU,RF</a:t>
            </a:r>
            <a:r>
              <a:rPr lang="en-US" sz="2900" dirty="0">
                <a:solidFill>
                  <a:schemeClr val="tx1"/>
                </a:solidFill>
                <a:latin typeface="Times New Roman"/>
                <a:cs typeface="Times New Roman"/>
              </a:rPr>
              <a:t>) </a:t>
            </a:r>
            <a:r>
              <a:rPr lang="en-US" sz="2900" dirty="0">
                <a:latin typeface="Times New Roman"/>
                <a:cs typeface="Times New Roman"/>
                <a:hlinkClick r:id="rId4"/>
              </a:rPr>
              <a:t>g.feofilov@</a:t>
            </a:r>
            <a:r>
              <a:rPr lang="en-US" sz="2900" dirty="0" smtClean="0">
                <a:latin typeface="Times New Roman"/>
                <a:cs typeface="Times New Roman"/>
                <a:hlinkClick r:id="rId4"/>
              </a:rPr>
              <a:t>spbu.ru</a:t>
            </a:r>
            <a:endParaRPr lang="en-US" sz="2900" dirty="0" smtClean="0">
              <a:latin typeface="Times New Roman"/>
              <a:cs typeface="Times New Roman"/>
            </a:endParaRPr>
          </a:p>
          <a:p>
            <a:pPr marL="0" indent="0">
              <a:lnSpc>
                <a:spcPct val="70000"/>
              </a:lnSpc>
              <a:buNone/>
            </a:pPr>
            <a:r>
              <a:rPr lang="en-US" sz="2900" b="1" dirty="0" smtClean="0">
                <a:solidFill>
                  <a:srgbClr val="0000FF"/>
                </a:solidFill>
                <a:latin typeface="Times New Roman"/>
                <a:cs typeface="Times New Roman"/>
              </a:rPr>
              <a:t>PWG1:  6 meetings </a:t>
            </a:r>
            <a:r>
              <a:rPr lang="en-US" sz="2900" b="1" dirty="0">
                <a:solidFill>
                  <a:srgbClr val="0000FF"/>
                </a:solidFill>
                <a:latin typeface="Times New Roman"/>
                <a:cs typeface="Times New Roman"/>
              </a:rPr>
              <a:t>in </a:t>
            </a:r>
            <a:r>
              <a:rPr lang="en-US" sz="2900" b="1" dirty="0" smtClean="0">
                <a:solidFill>
                  <a:srgbClr val="0000FF"/>
                </a:solidFill>
                <a:latin typeface="Times New Roman"/>
                <a:cs typeface="Times New Roman"/>
              </a:rPr>
              <a:t>the period October 2021 –April 2022</a:t>
            </a:r>
          </a:p>
          <a:p>
            <a:pPr marL="0" indent="0">
              <a:lnSpc>
                <a:spcPct val="70000"/>
              </a:lnSpc>
              <a:buNone/>
            </a:pPr>
            <a:r>
              <a:rPr lang="en-US" sz="2900" b="1" dirty="0" smtClean="0">
                <a:solidFill>
                  <a:srgbClr val="0000FF"/>
                </a:solidFill>
                <a:latin typeface="Times New Roman"/>
                <a:cs typeface="Times New Roman"/>
              </a:rPr>
              <a:t>Please, visit our PWG1 WEB page:</a:t>
            </a:r>
          </a:p>
          <a:p>
            <a:pPr marL="0" indent="0">
              <a:lnSpc>
                <a:spcPct val="70000"/>
              </a:lnSpc>
              <a:buNone/>
            </a:pPr>
            <a:r>
              <a:rPr lang="en-US" sz="2900" b="1" dirty="0" smtClean="0">
                <a:solidFill>
                  <a:srgbClr val="0000FF"/>
                </a:solidFill>
                <a:latin typeface="Times New Roman"/>
                <a:cs typeface="Times New Roman"/>
              </a:rPr>
              <a:t>     				 </a:t>
            </a:r>
            <a:r>
              <a:rPr lang="en-US" sz="2900" dirty="0" smtClean="0">
                <a:latin typeface="Times New Roman"/>
                <a:cs typeface="Times New Roman"/>
                <a:hlinkClick r:id="rId5"/>
              </a:rPr>
              <a:t>https</a:t>
            </a:r>
            <a:r>
              <a:rPr lang="en-US" sz="2900" dirty="0">
                <a:latin typeface="Times New Roman"/>
                <a:cs typeface="Times New Roman"/>
                <a:hlinkClick r:id="rId5"/>
              </a:rPr>
              <a:t>://indico.jinr.ru/category/343</a:t>
            </a:r>
            <a:r>
              <a:rPr lang="en-US" sz="2900" dirty="0" smtClean="0">
                <a:latin typeface="Times New Roman"/>
                <a:cs typeface="Times New Roman"/>
                <a:hlinkClick r:id="rId5"/>
              </a:rPr>
              <a:t>/</a:t>
            </a:r>
            <a:endParaRPr lang="ru-RU" sz="2900" dirty="0" smtClean="0">
              <a:latin typeface="Times New Roman"/>
              <a:cs typeface="Times New Roman"/>
            </a:endParaRPr>
          </a:p>
          <a:p>
            <a:pPr marL="0" indent="0">
              <a:buNone/>
            </a:pPr>
            <a:endParaRPr lang="en-US" dirty="0" smtClean="0"/>
          </a:p>
        </p:txBody>
      </p:sp>
      <p:sp>
        <p:nvSpPr>
          <p:cNvPr id="6" name="Slide Number Placeholder 5"/>
          <p:cNvSpPr>
            <a:spLocks noGrp="1"/>
          </p:cNvSpPr>
          <p:nvPr>
            <p:ph type="sldNum" sz="quarter" idx="12"/>
          </p:nvPr>
        </p:nvSpPr>
        <p:spPr/>
        <p:txBody>
          <a:bodyPr/>
          <a:lstStyle/>
          <a:p>
            <a:fld id="{483B0C10-EA00-3C44-9CB2-8D51EC53E0A4}" type="slidenum">
              <a:rPr lang="en-US" smtClean="0"/>
              <a:t>35</a:t>
            </a:fld>
            <a:endParaRPr lang="en-US"/>
          </a:p>
        </p:txBody>
      </p:sp>
      <p:cxnSp>
        <p:nvCxnSpPr>
          <p:cNvPr id="5"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7" name="Google Shape;111;p1" descr="NICA-Logo_4c"/>
          <p:cNvPicPr preferRelativeResize="0"/>
          <p:nvPr/>
        </p:nvPicPr>
        <p:blipFill rotWithShape="1">
          <a:blip r:embed="rId6">
            <a:alphaModFix/>
          </a:blip>
          <a:srcRect/>
          <a:stretch/>
        </p:blipFill>
        <p:spPr>
          <a:xfrm>
            <a:off x="7874000" y="0"/>
            <a:ext cx="1270000" cy="584200"/>
          </a:xfrm>
          <a:prstGeom prst="rect">
            <a:avLst/>
          </a:prstGeom>
          <a:solidFill>
            <a:schemeClr val="lt1"/>
          </a:solidFill>
          <a:ln>
            <a:noFill/>
          </a:ln>
        </p:spPr>
      </p:pic>
      <p:sp>
        <p:nvSpPr>
          <p:cNvPr id="8" name="Rectangle 7"/>
          <p:cNvSpPr/>
          <p:nvPr/>
        </p:nvSpPr>
        <p:spPr>
          <a:xfrm>
            <a:off x="298051" y="6103198"/>
            <a:ext cx="8203815" cy="400110"/>
          </a:xfrm>
          <a:prstGeom prst="rect">
            <a:avLst/>
          </a:prstGeom>
        </p:spPr>
        <p:txBody>
          <a:bodyPr wrap="square">
            <a:spAutoFit/>
          </a:bodyPr>
          <a:lstStyle/>
          <a:p>
            <a:pPr>
              <a:buClr>
                <a:srgbClr val="FF0000"/>
              </a:buClr>
              <a:buFont typeface="Wingdings" charset="2"/>
              <a:buChar char="Ø"/>
            </a:pPr>
            <a:r>
              <a:rPr lang="en-US" sz="2000" i="1" dirty="0">
                <a:solidFill>
                  <a:srgbClr val="FF0000"/>
                </a:solidFill>
              </a:rPr>
              <a:t>Send us an e-mail to join the </a:t>
            </a:r>
            <a:r>
              <a:rPr lang="en-US" sz="2000" i="1" dirty="0" smtClean="0">
                <a:solidFill>
                  <a:srgbClr val="FF0000"/>
                </a:solidFill>
              </a:rPr>
              <a:t>group!</a:t>
            </a:r>
            <a:endParaRPr lang="en-US" sz="2000" i="1" dirty="0">
              <a:solidFill>
                <a:srgbClr val="FF0000"/>
              </a:solidFill>
            </a:endParaRPr>
          </a:p>
        </p:txBody>
      </p:sp>
      <p:pic>
        <p:nvPicPr>
          <p:cNvPr id="9" name="Google Shape;107;p1"/>
          <p:cNvPicPr preferRelativeResize="0"/>
          <p:nvPr/>
        </p:nvPicPr>
        <p:blipFill rotWithShape="1">
          <a:blip r:embed="rId7">
            <a:alphaModFix/>
          </a:blip>
          <a:srcRect/>
          <a:stretch/>
        </p:blipFill>
        <p:spPr>
          <a:xfrm>
            <a:off x="149024" y="124325"/>
            <a:ext cx="1020353" cy="840100"/>
          </a:xfrm>
          <a:prstGeom prst="rect">
            <a:avLst/>
          </a:prstGeom>
          <a:noFill/>
          <a:ln>
            <a:noFill/>
          </a:ln>
        </p:spPr>
      </p:pic>
    </p:spTree>
    <p:extLst>
      <p:ext uri="{BB962C8B-B14F-4D97-AF65-F5344CB8AC3E}">
        <p14:creationId xmlns:p14="http://schemas.microsoft.com/office/powerpoint/2010/main" val="254259849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629" y="510718"/>
            <a:ext cx="8267700" cy="590708"/>
          </a:xfrm>
        </p:spPr>
        <p:txBody>
          <a:bodyPr>
            <a:normAutofit fontScale="90000"/>
          </a:bodyPr>
          <a:lstStyle/>
          <a:p>
            <a:pPr marL="0" lvl="0" indent="0" algn="l">
              <a:lnSpc>
                <a:spcPct val="70000"/>
              </a:lnSpc>
            </a:pPr>
            <a:r>
              <a:rPr lang="en-US" sz="3200" b="1" dirty="0" smtClean="0">
                <a:solidFill>
                  <a:srgbClr val="0000FF"/>
                </a:solidFill>
                <a:latin typeface="Times New Roman"/>
                <a:cs typeface="Times New Roman"/>
              </a:rPr>
              <a:t>		Institutes </a:t>
            </a:r>
            <a:r>
              <a:rPr lang="en-US" sz="3200" b="1" dirty="0">
                <a:solidFill>
                  <a:srgbClr val="0000FF"/>
                </a:solidFill>
                <a:latin typeface="Times New Roman"/>
                <a:cs typeface="Times New Roman"/>
              </a:rPr>
              <a:t>– </a:t>
            </a:r>
            <a:r>
              <a:rPr lang="en-US" sz="3200" b="1" dirty="0" smtClean="0">
                <a:solidFill>
                  <a:srgbClr val="0000FF"/>
                </a:solidFill>
                <a:latin typeface="Times New Roman"/>
                <a:cs typeface="Times New Roman"/>
              </a:rPr>
              <a:t>PWG1 participants </a:t>
            </a:r>
            <a:br>
              <a:rPr lang="en-US" sz="3200" b="1" dirty="0" smtClean="0">
                <a:solidFill>
                  <a:srgbClr val="0000FF"/>
                </a:solidFill>
                <a:latin typeface="Times New Roman"/>
                <a:cs typeface="Times New Roman"/>
              </a:rPr>
            </a:br>
            <a:endParaRPr lang="en-US" sz="3200" b="1" dirty="0">
              <a:solidFill>
                <a:srgbClr val="0000FF"/>
              </a:solidFill>
              <a:latin typeface="Times New Roman"/>
              <a:cs typeface="Times New Roman"/>
            </a:endParaRPr>
          </a:p>
        </p:txBody>
      </p:sp>
      <p:sp>
        <p:nvSpPr>
          <p:cNvPr id="3" name="Content Placeholder 2"/>
          <p:cNvSpPr>
            <a:spLocks noGrp="1"/>
          </p:cNvSpPr>
          <p:nvPr>
            <p:ph idx="1"/>
          </p:nvPr>
        </p:nvSpPr>
        <p:spPr>
          <a:xfrm>
            <a:off x="292100" y="1192510"/>
            <a:ext cx="8851900" cy="4876800"/>
          </a:xfrm>
        </p:spPr>
        <p:txBody>
          <a:bodyPr anchor="t">
            <a:normAutofit fontScale="70000" lnSpcReduction="20000"/>
          </a:bodyPr>
          <a:lstStyle/>
          <a:p>
            <a:pPr>
              <a:buFont typeface="Wingdings" charset="2"/>
              <a:buChar char="Ø"/>
            </a:pPr>
            <a:r>
              <a:rPr lang="en-US" sz="8000" b="1" dirty="0" smtClean="0">
                <a:solidFill>
                  <a:srgbClr val="0000FF"/>
                </a:solidFill>
                <a:latin typeface="Times New Roman"/>
                <a:cs typeface="Times New Roman"/>
              </a:rPr>
              <a:t>	</a:t>
            </a:r>
            <a:r>
              <a:rPr lang="en-US" sz="4600" dirty="0">
                <a:solidFill>
                  <a:srgbClr val="0000FF"/>
                </a:solidFill>
              </a:rPr>
              <a:t>We have the following </a:t>
            </a:r>
            <a:r>
              <a:rPr lang="en-US" sz="4600" b="1" dirty="0">
                <a:solidFill>
                  <a:srgbClr val="0000FF"/>
                </a:solidFill>
              </a:rPr>
              <a:t>experts</a:t>
            </a:r>
            <a:r>
              <a:rPr lang="en-US" sz="4600" dirty="0">
                <a:solidFill>
                  <a:srgbClr val="0000FF"/>
                </a:solidFill>
              </a:rPr>
              <a:t> today  – </a:t>
            </a:r>
            <a:r>
              <a:rPr lang="en-US" sz="4600" dirty="0" err="1">
                <a:solidFill>
                  <a:srgbClr val="0000FF"/>
                </a:solidFill>
              </a:rPr>
              <a:t>Petr</a:t>
            </a:r>
            <a:r>
              <a:rPr lang="en-US" sz="4600" dirty="0">
                <a:solidFill>
                  <a:srgbClr val="0000FF"/>
                </a:solidFill>
              </a:rPr>
              <a:t> </a:t>
            </a:r>
            <a:r>
              <a:rPr lang="en-US" sz="4600" dirty="0" err="1">
                <a:solidFill>
                  <a:srgbClr val="0000FF"/>
                </a:solidFill>
              </a:rPr>
              <a:t>Parfenov</a:t>
            </a:r>
            <a:r>
              <a:rPr lang="en-US" sz="4600" dirty="0">
                <a:solidFill>
                  <a:srgbClr val="0000FF"/>
                </a:solidFill>
              </a:rPr>
              <a:t>,  </a:t>
            </a:r>
            <a:r>
              <a:rPr lang="en-US" sz="4600" dirty="0" err="1">
                <a:solidFill>
                  <a:srgbClr val="0000FF"/>
                </a:solidFill>
              </a:rPr>
              <a:t>Vadim</a:t>
            </a:r>
            <a:r>
              <a:rPr lang="en-US" sz="4600" dirty="0">
                <a:solidFill>
                  <a:srgbClr val="0000FF"/>
                </a:solidFill>
              </a:rPr>
              <a:t> </a:t>
            </a:r>
            <a:r>
              <a:rPr lang="en-US" sz="4600" dirty="0" err="1">
                <a:solidFill>
                  <a:srgbClr val="0000FF"/>
                </a:solidFill>
              </a:rPr>
              <a:t>Volkov</a:t>
            </a:r>
            <a:r>
              <a:rPr lang="en-US" sz="4600" dirty="0">
                <a:solidFill>
                  <a:srgbClr val="0000FF"/>
                </a:solidFill>
              </a:rPr>
              <a:t>, Pedro Nieto, Mike </a:t>
            </a:r>
            <a:r>
              <a:rPr lang="en-US" sz="4600" dirty="0" smtClean="0">
                <a:solidFill>
                  <a:srgbClr val="0000FF"/>
                </a:solidFill>
              </a:rPr>
              <a:t>Medina and </a:t>
            </a:r>
            <a:r>
              <a:rPr lang="en-US" sz="4600" dirty="0" err="1">
                <a:solidFill>
                  <a:srgbClr val="0000FF"/>
                </a:solidFill>
              </a:rPr>
              <a:t>Ivonne</a:t>
            </a:r>
            <a:r>
              <a:rPr lang="en-US" sz="4600" dirty="0">
                <a:solidFill>
                  <a:srgbClr val="0000FF"/>
                </a:solidFill>
              </a:rPr>
              <a:t> Maldonado </a:t>
            </a:r>
            <a:r>
              <a:rPr lang="mr-IN" sz="4600" dirty="0" smtClean="0">
                <a:solidFill>
                  <a:srgbClr val="0000FF"/>
                </a:solidFill>
              </a:rPr>
              <a:t>……</a:t>
            </a:r>
            <a:endParaRPr lang="en-US" sz="4600" dirty="0" smtClean="0">
              <a:solidFill>
                <a:srgbClr val="0000FF"/>
              </a:solidFill>
            </a:endParaRPr>
          </a:p>
          <a:p>
            <a:pPr>
              <a:buFont typeface="Wingdings" charset="2"/>
              <a:buChar char="Ø"/>
            </a:pPr>
            <a:r>
              <a:rPr lang="en-US" sz="4600" dirty="0" smtClean="0">
                <a:solidFill>
                  <a:srgbClr val="0000FF"/>
                </a:solidFill>
              </a:rPr>
              <a:t>They </a:t>
            </a:r>
            <a:r>
              <a:rPr lang="en-US" sz="4600" dirty="0">
                <a:solidFill>
                  <a:srgbClr val="0000FF"/>
                </a:solidFill>
              </a:rPr>
              <a:t>may trigger  via the PWG1 the requests on MC production at NICA </a:t>
            </a:r>
            <a:r>
              <a:rPr lang="en-US" sz="4600" dirty="0" smtClean="0">
                <a:solidFill>
                  <a:srgbClr val="0000FF"/>
                </a:solidFill>
              </a:rPr>
              <a:t>clusters</a:t>
            </a:r>
          </a:p>
          <a:p>
            <a:pPr>
              <a:buFont typeface="Wingdings" charset="2"/>
              <a:buChar char="Ø"/>
            </a:pPr>
            <a:endParaRPr lang="en-US" sz="4600" dirty="0">
              <a:solidFill>
                <a:srgbClr val="FF0000"/>
              </a:solidFill>
            </a:endParaRPr>
          </a:p>
          <a:p>
            <a:pPr marL="0" indent="0">
              <a:lnSpc>
                <a:spcPct val="70000"/>
              </a:lnSpc>
              <a:buNone/>
            </a:pPr>
            <a:r>
              <a:rPr lang="en-US" sz="5800" b="1" dirty="0" smtClean="0">
                <a:solidFill>
                  <a:srgbClr val="0000FF"/>
                </a:solidFill>
                <a:latin typeface="Times New Roman"/>
                <a:cs typeface="Times New Roman"/>
              </a:rPr>
              <a:t> Please, visit our PWG1 WEB page:</a:t>
            </a:r>
          </a:p>
          <a:p>
            <a:pPr marL="0" indent="0">
              <a:lnSpc>
                <a:spcPct val="70000"/>
              </a:lnSpc>
              <a:buNone/>
            </a:pPr>
            <a:r>
              <a:rPr lang="en-US" sz="5800" b="1" dirty="0" smtClean="0">
                <a:solidFill>
                  <a:srgbClr val="0000FF"/>
                </a:solidFill>
                <a:latin typeface="Times New Roman"/>
                <a:cs typeface="Times New Roman"/>
              </a:rPr>
              <a:t>     				 </a:t>
            </a:r>
            <a:r>
              <a:rPr lang="en-US" sz="5800" dirty="0" smtClean="0">
                <a:latin typeface="Times New Roman"/>
                <a:cs typeface="Times New Roman"/>
                <a:hlinkClick r:id="rId3"/>
              </a:rPr>
              <a:t>https</a:t>
            </a:r>
            <a:r>
              <a:rPr lang="en-US" sz="5800" dirty="0">
                <a:latin typeface="Times New Roman"/>
                <a:cs typeface="Times New Roman"/>
                <a:hlinkClick r:id="rId3"/>
              </a:rPr>
              <a:t>://indico.jinr.ru/category/343</a:t>
            </a:r>
            <a:r>
              <a:rPr lang="en-US" sz="5800" dirty="0" smtClean="0">
                <a:latin typeface="Times New Roman"/>
                <a:cs typeface="Times New Roman"/>
                <a:hlinkClick r:id="rId3"/>
              </a:rPr>
              <a:t>/</a:t>
            </a:r>
            <a:endParaRPr lang="ru-RU" sz="5800" dirty="0" smtClean="0">
              <a:latin typeface="Times New Roman"/>
              <a:cs typeface="Times New Roman"/>
            </a:endParaRPr>
          </a:p>
        </p:txBody>
      </p:sp>
      <p:sp>
        <p:nvSpPr>
          <p:cNvPr id="6" name="Slide Number Placeholder 5"/>
          <p:cNvSpPr>
            <a:spLocks noGrp="1"/>
          </p:cNvSpPr>
          <p:nvPr>
            <p:ph type="sldNum" sz="quarter" idx="12"/>
          </p:nvPr>
        </p:nvSpPr>
        <p:spPr/>
        <p:txBody>
          <a:bodyPr/>
          <a:lstStyle/>
          <a:p>
            <a:fld id="{483B0C10-EA00-3C44-9CB2-8D51EC53E0A4}" type="slidenum">
              <a:rPr lang="en-US" smtClean="0"/>
              <a:t>36</a:t>
            </a:fld>
            <a:endParaRPr lang="en-US"/>
          </a:p>
        </p:txBody>
      </p:sp>
      <p:cxnSp>
        <p:nvCxnSpPr>
          <p:cNvPr id="5"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7" name="Google Shape;111;p1" descr="NICA-Logo_4c"/>
          <p:cNvPicPr preferRelativeResize="0"/>
          <p:nvPr/>
        </p:nvPicPr>
        <p:blipFill rotWithShape="1">
          <a:blip r:embed="rId4">
            <a:alphaModFix/>
          </a:blip>
          <a:srcRect/>
          <a:stretch/>
        </p:blipFill>
        <p:spPr>
          <a:xfrm>
            <a:off x="7874000" y="0"/>
            <a:ext cx="1270000" cy="584200"/>
          </a:xfrm>
          <a:prstGeom prst="rect">
            <a:avLst/>
          </a:prstGeom>
          <a:solidFill>
            <a:schemeClr val="lt1"/>
          </a:solidFill>
          <a:ln>
            <a:noFill/>
          </a:ln>
        </p:spPr>
      </p:pic>
      <p:sp>
        <p:nvSpPr>
          <p:cNvPr id="8" name="Rectangle 7"/>
          <p:cNvSpPr/>
          <p:nvPr/>
        </p:nvSpPr>
        <p:spPr>
          <a:xfrm>
            <a:off x="298051" y="6103198"/>
            <a:ext cx="8203815" cy="400110"/>
          </a:xfrm>
          <a:prstGeom prst="rect">
            <a:avLst/>
          </a:prstGeom>
        </p:spPr>
        <p:txBody>
          <a:bodyPr wrap="square">
            <a:spAutoFit/>
          </a:bodyPr>
          <a:lstStyle/>
          <a:p>
            <a:pPr>
              <a:buClr>
                <a:srgbClr val="FF0000"/>
              </a:buClr>
              <a:buFont typeface="Wingdings" charset="2"/>
              <a:buChar char="Ø"/>
            </a:pPr>
            <a:r>
              <a:rPr lang="en-US" sz="2000" i="1" dirty="0">
                <a:solidFill>
                  <a:srgbClr val="FF0000"/>
                </a:solidFill>
              </a:rPr>
              <a:t>Send us an e-mail to join the </a:t>
            </a:r>
            <a:r>
              <a:rPr lang="en-US" sz="2000" i="1" dirty="0" smtClean="0">
                <a:solidFill>
                  <a:srgbClr val="FF0000"/>
                </a:solidFill>
              </a:rPr>
              <a:t>group!</a:t>
            </a:r>
            <a:endParaRPr lang="en-US" sz="2000" i="1" dirty="0">
              <a:solidFill>
                <a:srgbClr val="FF0000"/>
              </a:solidFill>
            </a:endParaRPr>
          </a:p>
        </p:txBody>
      </p:sp>
      <p:pic>
        <p:nvPicPr>
          <p:cNvPr id="9" name="Google Shape;107;p1"/>
          <p:cNvPicPr preferRelativeResize="0"/>
          <p:nvPr/>
        </p:nvPicPr>
        <p:blipFill rotWithShape="1">
          <a:blip r:embed="rId5">
            <a:alphaModFix/>
          </a:blip>
          <a:srcRect/>
          <a:stretch/>
        </p:blipFill>
        <p:spPr>
          <a:xfrm>
            <a:off x="149024" y="124325"/>
            <a:ext cx="1020353" cy="840100"/>
          </a:xfrm>
          <a:prstGeom prst="rect">
            <a:avLst/>
          </a:prstGeom>
          <a:noFill/>
          <a:ln>
            <a:noFill/>
          </a:ln>
        </p:spPr>
      </p:pic>
    </p:spTree>
    <p:extLst>
      <p:ext uri="{BB962C8B-B14F-4D97-AF65-F5344CB8AC3E}">
        <p14:creationId xmlns:p14="http://schemas.microsoft.com/office/powerpoint/2010/main" val="97004393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a44661b58c_2_0"/>
          <p:cNvSpPr txBox="1">
            <a:spLocks noGrp="1"/>
          </p:cNvSpPr>
          <p:nvPr>
            <p:ph type="title"/>
          </p:nvPr>
        </p:nvSpPr>
        <p:spPr>
          <a:xfrm>
            <a:off x="568725" y="232363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latin typeface="Times New Roman"/>
                <a:ea typeface="Times New Roman"/>
                <a:cs typeface="Times New Roman"/>
                <a:sym typeface="Times New Roman"/>
              </a:rPr>
              <a:t>Thank you for your attention!</a:t>
            </a:r>
            <a:endParaRPr dirty="0">
              <a:latin typeface="Times New Roman"/>
              <a:ea typeface="Times New Roman"/>
              <a:cs typeface="Times New Roman"/>
              <a:sym typeface="Times New Roman"/>
            </a:endParaRPr>
          </a:p>
        </p:txBody>
      </p:sp>
      <p:sp>
        <p:nvSpPr>
          <p:cNvPr id="2" name="Slide Number Placeholder 1"/>
          <p:cNvSpPr>
            <a:spLocks noGrp="1"/>
          </p:cNvSpPr>
          <p:nvPr>
            <p:ph type="sldNum" sz="quarter" idx="12"/>
          </p:nvPr>
        </p:nvSpPr>
        <p:spPr/>
        <p:txBody>
          <a:bodyPr/>
          <a:lstStyle/>
          <a:p>
            <a:fld id="{0437E881-045B-2548-B32C-6541F40C73F0}" type="slidenum">
              <a:rPr lang="en-US" smtClean="0"/>
              <a:t>37</a:t>
            </a:fld>
            <a:endParaRPr lang="en-US"/>
          </a:p>
        </p:txBody>
      </p:sp>
      <p:pic>
        <p:nvPicPr>
          <p:cNvPr id="489" name="Google Shape;489;ga44661b58c_2_0"/>
          <p:cNvPicPr preferRelativeResize="0"/>
          <p:nvPr/>
        </p:nvPicPr>
        <p:blipFill rotWithShape="1">
          <a:blip r:embed="rId3">
            <a:alphaModFix/>
          </a:blip>
          <a:srcRect/>
          <a:stretch/>
        </p:blipFill>
        <p:spPr>
          <a:xfrm>
            <a:off x="149024" y="124325"/>
            <a:ext cx="1020353" cy="840100"/>
          </a:xfrm>
          <a:prstGeom prst="rect">
            <a:avLst/>
          </a:prstGeom>
          <a:noFill/>
          <a:ln>
            <a:noFill/>
          </a:ln>
        </p:spPr>
      </p:pic>
      <p:pic>
        <p:nvPicPr>
          <p:cNvPr id="491" name="Google Shape;491;ga44661b58c_2_0" descr="NICA-Logo_4c"/>
          <p:cNvPicPr preferRelativeResize="0"/>
          <p:nvPr/>
        </p:nvPicPr>
        <p:blipFill rotWithShape="1">
          <a:blip r:embed="rId4">
            <a:alphaModFix/>
          </a:blip>
          <a:srcRect/>
          <a:stretch/>
        </p:blipFill>
        <p:spPr>
          <a:xfrm>
            <a:off x="1169371" y="188646"/>
            <a:ext cx="1444341" cy="711450"/>
          </a:xfrm>
          <a:prstGeom prst="rect">
            <a:avLst/>
          </a:prstGeom>
          <a:solidFill>
            <a:schemeClr val="lt1"/>
          </a:solidFill>
          <a:ln>
            <a:noFill/>
          </a:ln>
        </p:spPr>
      </p:pic>
    </p:spTree>
    <p:extLst>
      <p:ext uri="{BB962C8B-B14F-4D97-AF65-F5344CB8AC3E}">
        <p14:creationId xmlns:p14="http://schemas.microsoft.com/office/powerpoint/2010/main" val="92658804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38</a:t>
            </a:fld>
            <a:endParaRPr lang="uk-UA"/>
          </a:p>
        </p:txBody>
      </p:sp>
      <p:pic>
        <p:nvPicPr>
          <p:cNvPr id="4" name="Picture 3"/>
          <p:cNvPicPr>
            <a:picLocks noChangeAspect="1"/>
          </p:cNvPicPr>
          <p:nvPr/>
        </p:nvPicPr>
        <p:blipFill>
          <a:blip r:embed="rId2"/>
          <a:stretch>
            <a:fillRect/>
          </a:stretch>
        </p:blipFill>
        <p:spPr>
          <a:xfrm>
            <a:off x="0" y="12700"/>
            <a:ext cx="9144000" cy="6829305"/>
          </a:xfrm>
          <a:prstGeom prst="rect">
            <a:avLst/>
          </a:prstGeom>
        </p:spPr>
      </p:pic>
    </p:spTree>
    <p:extLst>
      <p:ext uri="{BB962C8B-B14F-4D97-AF65-F5344CB8AC3E}">
        <p14:creationId xmlns:p14="http://schemas.microsoft.com/office/powerpoint/2010/main" val="180179922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a:bodyPr>
          <a:lstStyle/>
          <a:p>
            <a:pPr lvl="0"/>
            <a:r>
              <a:rPr lang="en-US" sz="3200" b="1" dirty="0" smtClean="0">
                <a:solidFill>
                  <a:srgbClr val="0000FF"/>
                </a:solidFill>
              </a:rPr>
              <a:t>AS</a:t>
            </a:r>
            <a:endParaRPr lang="en-US" sz="3200" b="1" dirty="0">
              <a:solidFill>
                <a:srgbClr val="0000FF"/>
              </a:solidFill>
            </a:endParaRPr>
          </a:p>
        </p:txBody>
      </p:sp>
      <p:sp>
        <p:nvSpPr>
          <p:cNvPr id="3" name="Content Placeholder 2"/>
          <p:cNvSpPr>
            <a:spLocks noGrp="1"/>
          </p:cNvSpPr>
          <p:nvPr>
            <p:ph idx="1"/>
          </p:nvPr>
        </p:nvSpPr>
        <p:spPr>
          <a:xfrm>
            <a:off x="203200" y="927100"/>
            <a:ext cx="8940800" cy="4533900"/>
          </a:xfrm>
          <a:ln>
            <a:noFill/>
          </a:ln>
        </p:spPr>
        <p:txBody>
          <a:bodyPr>
            <a:normAutofit fontScale="40000" lnSpcReduction="20000"/>
          </a:bodyPr>
          <a:lstStyle/>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39</a:t>
            </a:fld>
            <a:endParaRPr lang="en-US"/>
          </a:p>
        </p:txBody>
      </p:sp>
      <p:pic>
        <p:nvPicPr>
          <p:cNvPr id="7" name="Google Shape;111;p1" descr="NICA-Logo_4c"/>
          <p:cNvPicPr preferRelativeResize="0"/>
          <p:nvPr/>
        </p:nvPicPr>
        <p:blipFill rotWithShape="1">
          <a:blip r:embed="rId2">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5" name="Rectangle 4"/>
          <p:cNvSpPr/>
          <p:nvPr/>
        </p:nvSpPr>
        <p:spPr>
          <a:xfrm>
            <a:off x="491066" y="5716426"/>
            <a:ext cx="8365068" cy="451406"/>
          </a:xfrm>
          <a:prstGeom prst="rect">
            <a:avLst/>
          </a:prstGeom>
        </p:spPr>
        <p:txBody>
          <a:bodyPr wrap="square">
            <a:spAutoFit/>
          </a:bodyPr>
          <a:lstStyle/>
          <a:p>
            <a:pPr>
              <a:lnSpc>
                <a:spcPct val="120000"/>
              </a:lnSpc>
              <a:buFont typeface="Wingdings" charset="2"/>
              <a:buChar char="Ø"/>
            </a:pPr>
            <a:r>
              <a:rPr lang="en-US" sz="2000" b="1" dirty="0" smtClean="0">
                <a:solidFill>
                  <a:srgbClr val="FF0000"/>
                </a:solidFill>
                <a:latin typeface="Times New Roman"/>
                <a:cs typeface="Times New Roman"/>
              </a:rPr>
              <a:t>What</a:t>
            </a:r>
            <a:endParaRPr lang="en-US" sz="2000" b="1" dirty="0">
              <a:solidFill>
                <a:srgbClr val="FF0000"/>
              </a:solidFill>
              <a:latin typeface="Times New Roman"/>
              <a:cs typeface="Times New Roman"/>
            </a:endParaRPr>
          </a:p>
        </p:txBody>
      </p:sp>
    </p:spTree>
    <p:extLst>
      <p:ext uri="{BB962C8B-B14F-4D97-AF65-F5344CB8AC3E}">
        <p14:creationId xmlns:p14="http://schemas.microsoft.com/office/powerpoint/2010/main" val="35639716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lvl="0"/>
            <a:r>
              <a:rPr lang="en-US" sz="3200" b="1" dirty="0" smtClean="0">
                <a:solidFill>
                  <a:srgbClr val="0000FF"/>
                </a:solidFill>
                <a:latin typeface="Times New Roman"/>
                <a:cs typeface="Times New Roman"/>
              </a:rPr>
              <a:t>Some highlights</a:t>
            </a:r>
            <a:r>
              <a:rPr lang="en-US" sz="3200" b="1" dirty="0" smtClean="0">
                <a:solidFill>
                  <a:srgbClr val="000000"/>
                </a:solidFill>
                <a:latin typeface="Times New Roman"/>
                <a:cs typeface="Times New Roman"/>
              </a:rPr>
              <a:t> </a:t>
            </a:r>
            <a:r>
              <a:rPr lang="en-US" sz="3200" b="1" dirty="0" smtClean="0">
                <a:solidFill>
                  <a:srgbClr val="0000FF"/>
                </a:solidFill>
                <a:latin typeface="Times New Roman"/>
                <a:cs typeface="Times New Roman"/>
              </a:rPr>
              <a:t> from STAR@RHIC </a:t>
            </a:r>
            <a:br>
              <a:rPr lang="en-US" sz="3200" b="1" dirty="0" smtClean="0">
                <a:solidFill>
                  <a:srgbClr val="0000FF"/>
                </a:solidFill>
                <a:latin typeface="Times New Roman"/>
                <a:cs typeface="Times New Roman"/>
              </a:rPr>
            </a:br>
            <a:r>
              <a:rPr lang="en-US" sz="3200" b="1" dirty="0" smtClean="0">
                <a:solidFill>
                  <a:srgbClr val="0000FF"/>
                </a:solidFill>
              </a:rPr>
              <a:t>presented at QM-2022</a:t>
            </a:r>
            <a:endParaRPr lang="en-US" sz="3200" b="1" dirty="0">
              <a:solidFill>
                <a:srgbClr val="0000FF"/>
              </a:solidFill>
            </a:endParaRPr>
          </a:p>
        </p:txBody>
      </p:sp>
      <p:sp>
        <p:nvSpPr>
          <p:cNvPr id="3" name="Content Placeholder 2"/>
          <p:cNvSpPr>
            <a:spLocks noGrp="1"/>
          </p:cNvSpPr>
          <p:nvPr>
            <p:ph idx="1"/>
          </p:nvPr>
        </p:nvSpPr>
        <p:spPr>
          <a:xfrm>
            <a:off x="203200" y="927100"/>
            <a:ext cx="8940800" cy="4533900"/>
          </a:xfrm>
          <a:ln>
            <a:noFill/>
          </a:ln>
        </p:spPr>
        <p:txBody>
          <a:bodyPr>
            <a:normAutofit fontScale="70000" lnSpcReduction="20000"/>
          </a:bodyPr>
          <a:lstStyle/>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4</a:t>
            </a:fld>
            <a:endParaRPr lang="en-US"/>
          </a:p>
        </p:txBody>
      </p:sp>
      <p:pic>
        <p:nvPicPr>
          <p:cNvPr id="7" name="Google Shape;111;p1" descr="NICA-Logo_4c"/>
          <p:cNvPicPr preferRelativeResize="0"/>
          <p:nvPr/>
        </p:nvPicPr>
        <p:blipFill rotWithShape="1">
          <a:blip r:embed="rId2">
            <a:alphaModFix/>
          </a:blip>
          <a:srcRect/>
          <a:stretch/>
        </p:blipFill>
        <p:spPr>
          <a:xfrm>
            <a:off x="7699659" y="0"/>
            <a:ext cx="1444341" cy="711450"/>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9" name="Content Placeholder 4"/>
          <p:cNvPicPr>
            <a:picLocks noChangeAspect="1"/>
          </p:cNvPicPr>
          <p:nvPr/>
        </p:nvPicPr>
        <p:blipFill>
          <a:blip r:embed="rId3"/>
          <a:srcRect t="1960" b="1960"/>
          <a:stretch>
            <a:fillRect/>
          </a:stretch>
        </p:blipFill>
        <p:spPr>
          <a:xfrm>
            <a:off x="457200" y="1600200"/>
            <a:ext cx="8229600" cy="4525963"/>
          </a:xfrm>
          <a:prstGeom prst="rect">
            <a:avLst/>
          </a:prstGeom>
        </p:spPr>
      </p:pic>
      <p:sp>
        <p:nvSpPr>
          <p:cNvPr id="4" name="Rectangle 3"/>
          <p:cNvSpPr/>
          <p:nvPr/>
        </p:nvSpPr>
        <p:spPr>
          <a:xfrm>
            <a:off x="2294467" y="6238445"/>
            <a:ext cx="5672666" cy="523220"/>
          </a:xfrm>
          <a:prstGeom prst="rect">
            <a:avLst/>
          </a:prstGeom>
        </p:spPr>
        <p:txBody>
          <a:bodyPr wrap="square">
            <a:spAutoFit/>
          </a:bodyPr>
          <a:lstStyle/>
          <a:p>
            <a:r>
              <a:rPr lang="en-US" dirty="0">
                <a:hlinkClick r:id="rId4"/>
              </a:rPr>
              <a:t>https://indico.cern.ch/event/895086/contributions/4314628</a:t>
            </a:r>
            <a:r>
              <a:rPr lang="en-US" dirty="0" smtClean="0">
                <a:hlinkClick r:id="rId4"/>
              </a:rPr>
              <a:t>/</a:t>
            </a:r>
            <a:endParaRPr lang="en-US" dirty="0" smtClean="0"/>
          </a:p>
          <a:p>
            <a:endParaRPr lang="en-US" dirty="0"/>
          </a:p>
        </p:txBody>
      </p:sp>
    </p:spTree>
    <p:extLst>
      <p:ext uri="{BB962C8B-B14F-4D97-AF65-F5344CB8AC3E}">
        <p14:creationId xmlns:p14="http://schemas.microsoft.com/office/powerpoint/2010/main" val="362143992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a:bodyPr>
          <a:lstStyle/>
          <a:p>
            <a:pPr lvl="0"/>
            <a:r>
              <a:rPr lang="en-US" sz="3200" b="1" dirty="0" smtClean="0">
                <a:solidFill>
                  <a:srgbClr val="0000FF"/>
                </a:solidFill>
              </a:rPr>
              <a:t>AS</a:t>
            </a:r>
            <a:endParaRPr lang="en-US" sz="3200" b="1" dirty="0">
              <a:solidFill>
                <a:srgbClr val="0000FF"/>
              </a:solidFill>
            </a:endParaRPr>
          </a:p>
        </p:txBody>
      </p:sp>
      <p:sp>
        <p:nvSpPr>
          <p:cNvPr id="3" name="Content Placeholder 2"/>
          <p:cNvSpPr>
            <a:spLocks noGrp="1"/>
          </p:cNvSpPr>
          <p:nvPr>
            <p:ph idx="1"/>
          </p:nvPr>
        </p:nvSpPr>
        <p:spPr>
          <a:xfrm>
            <a:off x="203200" y="927100"/>
            <a:ext cx="8940800" cy="4533900"/>
          </a:xfrm>
          <a:ln>
            <a:noFill/>
          </a:ln>
        </p:spPr>
        <p:txBody>
          <a:bodyPr>
            <a:normAutofit fontScale="40000" lnSpcReduction="20000"/>
          </a:bodyPr>
          <a:lstStyle/>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smtClean="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40</a:t>
            </a:fld>
            <a:endParaRPr lang="en-US"/>
          </a:p>
        </p:txBody>
      </p:sp>
      <p:pic>
        <p:nvPicPr>
          <p:cNvPr id="7" name="Google Shape;111;p1" descr="NICA-Logo_4c"/>
          <p:cNvPicPr preferRelativeResize="0"/>
          <p:nvPr/>
        </p:nvPicPr>
        <p:blipFill rotWithShape="1">
          <a:blip r:embed="rId2">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5" name="Rectangle 4"/>
          <p:cNvSpPr/>
          <p:nvPr/>
        </p:nvSpPr>
        <p:spPr>
          <a:xfrm>
            <a:off x="491066" y="5716426"/>
            <a:ext cx="8365068" cy="451406"/>
          </a:xfrm>
          <a:prstGeom prst="rect">
            <a:avLst/>
          </a:prstGeom>
        </p:spPr>
        <p:txBody>
          <a:bodyPr wrap="square">
            <a:spAutoFit/>
          </a:bodyPr>
          <a:lstStyle/>
          <a:p>
            <a:pPr>
              <a:lnSpc>
                <a:spcPct val="120000"/>
              </a:lnSpc>
              <a:buFont typeface="Wingdings" charset="2"/>
              <a:buChar char="Ø"/>
            </a:pPr>
            <a:r>
              <a:rPr lang="en-US" sz="2000" b="1" dirty="0" smtClean="0">
                <a:solidFill>
                  <a:srgbClr val="FF0000"/>
                </a:solidFill>
                <a:latin typeface="Times New Roman"/>
                <a:cs typeface="Times New Roman"/>
              </a:rPr>
              <a:t>What</a:t>
            </a:r>
            <a:endParaRPr lang="en-US" sz="2000" b="1" dirty="0">
              <a:solidFill>
                <a:srgbClr val="FF0000"/>
              </a:solidFill>
              <a:latin typeface="Times New Roman"/>
              <a:cs typeface="Times New Roman"/>
            </a:endParaRPr>
          </a:p>
        </p:txBody>
      </p:sp>
    </p:spTree>
    <p:extLst>
      <p:ext uri="{BB962C8B-B14F-4D97-AF65-F5344CB8AC3E}">
        <p14:creationId xmlns:p14="http://schemas.microsoft.com/office/powerpoint/2010/main" val="356397162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lvl="0"/>
            <a:r>
              <a:rPr lang="en-US" sz="3200" b="1" dirty="0" smtClean="0">
                <a:solidFill>
                  <a:srgbClr val="0000FF"/>
                </a:solidFill>
              </a:rPr>
              <a:t>What are the novel studies and new results </a:t>
            </a:r>
            <a:br>
              <a:rPr lang="en-US" sz="3200" b="1" dirty="0" smtClean="0">
                <a:solidFill>
                  <a:srgbClr val="0000FF"/>
                </a:solidFill>
              </a:rPr>
            </a:br>
            <a:r>
              <a:rPr lang="en-US" sz="3200" b="1" dirty="0" smtClean="0">
                <a:solidFill>
                  <a:srgbClr val="0000FF"/>
                </a:solidFill>
              </a:rPr>
              <a:t>expected from the MPD@NICA?</a:t>
            </a:r>
            <a:endParaRPr lang="en-US" sz="3200" b="1" dirty="0">
              <a:solidFill>
                <a:srgbClr val="0000FF"/>
              </a:solidFill>
            </a:endParaRPr>
          </a:p>
        </p:txBody>
      </p:sp>
      <p:sp>
        <p:nvSpPr>
          <p:cNvPr id="3" name="Content Placeholder 2"/>
          <p:cNvSpPr>
            <a:spLocks noGrp="1"/>
          </p:cNvSpPr>
          <p:nvPr>
            <p:ph idx="1"/>
          </p:nvPr>
        </p:nvSpPr>
        <p:spPr>
          <a:xfrm>
            <a:off x="203200" y="927100"/>
            <a:ext cx="8940800" cy="4533900"/>
          </a:xfrm>
          <a:ln>
            <a:noFill/>
          </a:ln>
        </p:spPr>
        <p:txBody>
          <a:bodyPr>
            <a:normAutofit fontScale="70000" lnSpcReduction="20000"/>
          </a:bodyPr>
          <a:lstStyle/>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41</a:t>
            </a:fld>
            <a:endParaRPr lang="en-US"/>
          </a:p>
        </p:txBody>
      </p:sp>
      <p:pic>
        <p:nvPicPr>
          <p:cNvPr id="7" name="Google Shape;111;p1" descr="NICA-Logo_4c"/>
          <p:cNvPicPr preferRelativeResize="0"/>
          <p:nvPr/>
        </p:nvPicPr>
        <p:blipFill rotWithShape="1">
          <a:blip r:embed="rId2">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5" name="Rectangle 4"/>
          <p:cNvSpPr/>
          <p:nvPr/>
        </p:nvSpPr>
        <p:spPr>
          <a:xfrm>
            <a:off x="338665" y="1415360"/>
            <a:ext cx="8365068" cy="451406"/>
          </a:xfrm>
          <a:prstGeom prst="rect">
            <a:avLst/>
          </a:prstGeom>
        </p:spPr>
        <p:txBody>
          <a:bodyPr wrap="square">
            <a:spAutoFit/>
          </a:bodyPr>
          <a:lstStyle/>
          <a:p>
            <a:pPr>
              <a:lnSpc>
                <a:spcPct val="120000"/>
              </a:lnSpc>
              <a:buFont typeface="Wingdings" charset="2"/>
              <a:buChar char="Ø"/>
            </a:pPr>
            <a:r>
              <a:rPr lang="en-US" sz="2000" b="1" dirty="0" smtClean="0">
                <a:solidFill>
                  <a:srgbClr val="FF0000"/>
                </a:solidFill>
                <a:latin typeface="Times New Roman"/>
                <a:cs typeface="Times New Roman"/>
              </a:rPr>
              <a:t>What</a:t>
            </a:r>
            <a:endParaRPr lang="en-US" sz="2000" b="1" dirty="0">
              <a:solidFill>
                <a:srgbClr val="FF0000"/>
              </a:solidFill>
              <a:latin typeface="Times New Roman"/>
              <a:cs typeface="Times New Roman"/>
            </a:endParaRPr>
          </a:p>
        </p:txBody>
      </p:sp>
    </p:spTree>
    <p:extLst>
      <p:ext uri="{BB962C8B-B14F-4D97-AF65-F5344CB8AC3E}">
        <p14:creationId xmlns:p14="http://schemas.microsoft.com/office/powerpoint/2010/main" val="219368831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lvl="0"/>
            <a:r>
              <a:rPr lang="en-US" sz="3200" b="1" dirty="0" smtClean="0">
                <a:solidFill>
                  <a:srgbClr val="0000FF"/>
                </a:solidFill>
              </a:rPr>
              <a:t>What are the novel studies and new results </a:t>
            </a:r>
            <a:br>
              <a:rPr lang="en-US" sz="3200" b="1" dirty="0" smtClean="0">
                <a:solidFill>
                  <a:srgbClr val="0000FF"/>
                </a:solidFill>
              </a:rPr>
            </a:br>
            <a:r>
              <a:rPr lang="en-US" sz="3200" b="1" dirty="0" smtClean="0">
                <a:solidFill>
                  <a:srgbClr val="0000FF"/>
                </a:solidFill>
              </a:rPr>
              <a:t>expected from the MPD@NICA?</a:t>
            </a:r>
            <a:endParaRPr lang="en-US" sz="3200" b="1" dirty="0">
              <a:solidFill>
                <a:srgbClr val="0000FF"/>
              </a:solidFill>
            </a:endParaRPr>
          </a:p>
        </p:txBody>
      </p:sp>
      <p:sp>
        <p:nvSpPr>
          <p:cNvPr id="3" name="Content Placeholder 2"/>
          <p:cNvSpPr>
            <a:spLocks noGrp="1"/>
          </p:cNvSpPr>
          <p:nvPr>
            <p:ph idx="1"/>
          </p:nvPr>
        </p:nvSpPr>
        <p:spPr>
          <a:xfrm>
            <a:off x="203200" y="927100"/>
            <a:ext cx="8940800" cy="4533900"/>
          </a:xfrm>
          <a:ln>
            <a:noFill/>
          </a:ln>
        </p:spPr>
        <p:txBody>
          <a:bodyPr>
            <a:normAutofit fontScale="70000" lnSpcReduction="20000"/>
          </a:bodyPr>
          <a:lstStyle/>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42</a:t>
            </a:fld>
            <a:endParaRPr lang="en-US"/>
          </a:p>
        </p:txBody>
      </p:sp>
      <p:pic>
        <p:nvPicPr>
          <p:cNvPr id="7" name="Google Shape;111;p1" descr="NICA-Logo_4c"/>
          <p:cNvPicPr preferRelativeResize="0"/>
          <p:nvPr/>
        </p:nvPicPr>
        <p:blipFill rotWithShape="1">
          <a:blip r:embed="rId2">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5" name="Rectangle 4"/>
          <p:cNvSpPr/>
          <p:nvPr/>
        </p:nvSpPr>
        <p:spPr>
          <a:xfrm>
            <a:off x="338665" y="1415360"/>
            <a:ext cx="8365068" cy="451406"/>
          </a:xfrm>
          <a:prstGeom prst="rect">
            <a:avLst/>
          </a:prstGeom>
        </p:spPr>
        <p:txBody>
          <a:bodyPr wrap="square">
            <a:spAutoFit/>
          </a:bodyPr>
          <a:lstStyle/>
          <a:p>
            <a:pPr>
              <a:lnSpc>
                <a:spcPct val="120000"/>
              </a:lnSpc>
              <a:buFont typeface="Wingdings" charset="2"/>
              <a:buChar char="Ø"/>
            </a:pPr>
            <a:r>
              <a:rPr lang="en-US" sz="2000" b="1" dirty="0" smtClean="0">
                <a:solidFill>
                  <a:srgbClr val="FF0000"/>
                </a:solidFill>
                <a:latin typeface="Times New Roman"/>
                <a:cs typeface="Times New Roman"/>
              </a:rPr>
              <a:t>What</a:t>
            </a:r>
            <a:endParaRPr lang="en-US" sz="2000" b="1" dirty="0">
              <a:solidFill>
                <a:srgbClr val="FF0000"/>
              </a:solidFill>
              <a:latin typeface="Times New Roman"/>
              <a:cs typeface="Times New Roman"/>
            </a:endParaRPr>
          </a:p>
        </p:txBody>
      </p:sp>
    </p:spTree>
    <p:extLst>
      <p:ext uri="{BB962C8B-B14F-4D97-AF65-F5344CB8AC3E}">
        <p14:creationId xmlns:p14="http://schemas.microsoft.com/office/powerpoint/2010/main" val="219368831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799" y="107576"/>
            <a:ext cx="8032751" cy="756024"/>
          </a:xfrm>
        </p:spPr>
        <p:txBody>
          <a:bodyPr/>
          <a:lstStyle/>
          <a:p>
            <a:pPr marL="0" indent="0"/>
            <a:r>
              <a:rPr lang="en-US" sz="3200" dirty="0" smtClean="0">
                <a:solidFill>
                  <a:srgbClr val="0000FF"/>
                </a:solidFill>
              </a:rPr>
              <a:t>Organization of workflow:</a:t>
            </a:r>
            <a:endParaRPr lang="en-US" sz="3200" dirty="0">
              <a:solidFill>
                <a:srgbClr val="0000FF"/>
              </a:solidFill>
            </a:endParaRPr>
          </a:p>
        </p:txBody>
      </p:sp>
      <p:sp>
        <p:nvSpPr>
          <p:cNvPr id="3" name="Content Placeholder 2"/>
          <p:cNvSpPr>
            <a:spLocks noGrp="1"/>
          </p:cNvSpPr>
          <p:nvPr>
            <p:ph idx="1"/>
          </p:nvPr>
        </p:nvSpPr>
        <p:spPr>
          <a:xfrm>
            <a:off x="292100" y="1206500"/>
            <a:ext cx="8610599" cy="5651500"/>
          </a:xfrm>
        </p:spPr>
        <p:txBody>
          <a:bodyPr>
            <a:normAutofit/>
          </a:bodyPr>
          <a:lstStyle/>
          <a:p>
            <a:pPr>
              <a:buFont typeface="Wingdings" charset="2"/>
              <a:buChar char="Ø"/>
            </a:pPr>
            <a:r>
              <a:rPr lang="en-US" sz="2000" dirty="0" smtClean="0">
                <a:solidFill>
                  <a:srgbClr val="0000FF"/>
                </a:solidFill>
              </a:rPr>
              <a:t>PWG1 should prepare to provide expertise on global observables for other physics groups as soon as data are recorded</a:t>
            </a:r>
          </a:p>
          <a:p>
            <a:pPr>
              <a:buFont typeface="Wingdings" charset="2"/>
              <a:buChar char="Ø"/>
            </a:pPr>
            <a:r>
              <a:rPr lang="en-US" sz="2000" dirty="0" smtClean="0">
                <a:solidFill>
                  <a:srgbClr val="0000FF"/>
                </a:solidFill>
              </a:rPr>
              <a:t>We need intensify efforts prior to the actual data taking in order to effectively using working time to prepare for that</a:t>
            </a:r>
          </a:p>
          <a:p>
            <a:pPr>
              <a:buFont typeface="Wingdings" charset="2"/>
              <a:buChar char="Ø"/>
            </a:pPr>
            <a:r>
              <a:rPr lang="en-US" sz="2000" dirty="0" smtClean="0">
                <a:solidFill>
                  <a:srgbClr val="0000FF"/>
                </a:solidFill>
              </a:rPr>
              <a:t>Need to decide on effective way of communication of different analysis groups in PWG1 and with other PWG’s. Would it be mailing, forum, wiki-like structure, </a:t>
            </a:r>
            <a:r>
              <a:rPr lang="en-US" sz="2000" dirty="0" err="1" smtClean="0">
                <a:solidFill>
                  <a:srgbClr val="0000FF"/>
                </a:solidFill>
              </a:rPr>
              <a:t>mattermost</a:t>
            </a:r>
            <a:r>
              <a:rPr lang="en-US" sz="2000" dirty="0" smtClean="0">
                <a:solidFill>
                  <a:srgbClr val="0000FF"/>
                </a:solidFill>
              </a:rPr>
              <a:t>, etc.</a:t>
            </a:r>
          </a:p>
          <a:p>
            <a:pPr>
              <a:buFont typeface="Wingdings" charset="2"/>
              <a:buChar char="Ø"/>
            </a:pPr>
            <a:r>
              <a:rPr lang="en-US" sz="2000" dirty="0" smtClean="0">
                <a:solidFill>
                  <a:srgbClr val="0000FF"/>
                </a:solidFill>
              </a:rPr>
              <a:t>Need to find people who will lead different analysis topics. Centrality calculation has volunteers, what else?</a:t>
            </a:r>
          </a:p>
          <a:p>
            <a:pPr>
              <a:buFont typeface="Wingdings" charset="2"/>
              <a:buChar char="Ø"/>
            </a:pPr>
            <a:endParaRPr lang="en-US" sz="2000" dirty="0" smtClean="0">
              <a:solidFill>
                <a:srgbClr val="0000FF"/>
              </a:solidFill>
            </a:endParaRPr>
          </a:p>
        </p:txBody>
      </p:sp>
      <p:sp>
        <p:nvSpPr>
          <p:cNvPr id="5" name="Slide Number Placeholder 4"/>
          <p:cNvSpPr>
            <a:spLocks noGrp="1"/>
          </p:cNvSpPr>
          <p:nvPr>
            <p:ph type="sldNum" sz="quarter" idx="12"/>
          </p:nvPr>
        </p:nvSpPr>
        <p:spPr/>
        <p:txBody>
          <a:bodyPr/>
          <a:lstStyle/>
          <a:p>
            <a:fld id="{0437E881-045B-2548-B32C-6541F40C73F0}" type="slidenum">
              <a:rPr lang="en-US" smtClean="0"/>
              <a:t>43</a:t>
            </a:fld>
            <a:endParaRPr lang="en-US"/>
          </a:p>
        </p:txBody>
      </p:sp>
      <p:cxnSp>
        <p:nvCxnSpPr>
          <p:cNvPr id="4" name="AutoShape 5"/>
          <p:cNvCxnSpPr>
            <a:cxnSpLocks noChangeShapeType="1"/>
          </p:cNvCxnSpPr>
          <p:nvPr/>
        </p:nvCxnSpPr>
        <p:spPr bwMode="auto">
          <a:xfrm>
            <a:off x="190500" y="969012"/>
            <a:ext cx="8229600" cy="0"/>
          </a:xfrm>
          <a:prstGeom prst="straightConnector1">
            <a:avLst/>
          </a:prstGeom>
          <a:noFill/>
          <a:ln w="15875">
            <a:solidFill>
              <a:srgbClr val="0000F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9383794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6867" y="829733"/>
            <a:ext cx="3604684" cy="614798"/>
          </a:xfrm>
        </p:spPr>
        <p:txBody>
          <a:bodyPr>
            <a:normAutofit fontScale="90000"/>
          </a:bodyPr>
          <a:lstStyle/>
          <a:p>
            <a:r>
              <a:rPr lang="en-US" dirty="0" smtClean="0"/>
              <a:t>.</a:t>
            </a:r>
            <a:endParaRPr lang="en-US" dirty="0"/>
          </a:p>
        </p:txBody>
      </p:sp>
      <p:sp>
        <p:nvSpPr>
          <p:cNvPr id="3" name="Content Placeholder 2"/>
          <p:cNvSpPr>
            <a:spLocks noGrp="1"/>
          </p:cNvSpPr>
          <p:nvPr>
            <p:ph idx="1"/>
          </p:nvPr>
        </p:nvSpPr>
        <p:spPr>
          <a:xfrm>
            <a:off x="9144000" y="4318000"/>
            <a:ext cx="675218" cy="2336800"/>
          </a:xfrm>
        </p:spPr>
        <p:txBody>
          <a:bodyPr/>
          <a:lstStyle/>
          <a:p>
            <a:pPr marL="0" indent="0">
              <a:buNone/>
            </a:pPr>
            <a:r>
              <a:rPr lang="en-US" dirty="0" smtClean="0"/>
              <a:t>.</a:t>
            </a:r>
          </a:p>
        </p:txBody>
      </p:sp>
      <p:sp>
        <p:nvSpPr>
          <p:cNvPr id="4" name="Slide Number Placeholder 3"/>
          <p:cNvSpPr>
            <a:spLocks noGrp="1"/>
          </p:cNvSpPr>
          <p:nvPr>
            <p:ph type="sldNum" sz="quarter" idx="12"/>
          </p:nvPr>
        </p:nvSpPr>
        <p:spPr/>
        <p:txBody>
          <a:bodyPr/>
          <a:lstStyle/>
          <a:p>
            <a:fld id="{0437E881-045B-2548-B32C-6541F40C73F0}" type="slidenum">
              <a:rPr lang="en-US" smtClean="0"/>
              <a:t>44</a:t>
            </a:fld>
            <a:endParaRPr lang="en-US"/>
          </a:p>
        </p:txBody>
      </p:sp>
    </p:spTree>
    <p:extLst>
      <p:ext uri="{BB962C8B-B14F-4D97-AF65-F5344CB8AC3E}">
        <p14:creationId xmlns:p14="http://schemas.microsoft.com/office/powerpoint/2010/main" val="161932531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https://</a:t>
            </a:r>
            <a:r>
              <a:rPr lang="en-US" sz="2000" dirty="0" err="1"/>
              <a:t>indico.cern.ch</a:t>
            </a:r>
            <a:r>
              <a:rPr lang="en-US" sz="2000" dirty="0"/>
              <a:t>/event/895086/contributions/4314628/</a:t>
            </a:r>
          </a:p>
        </p:txBody>
      </p:sp>
      <p:pic>
        <p:nvPicPr>
          <p:cNvPr id="5" name="Content Placeholder 4"/>
          <p:cNvPicPr>
            <a:picLocks noGrp="1" noChangeAspect="1"/>
          </p:cNvPicPr>
          <p:nvPr>
            <p:ph idx="1"/>
          </p:nvPr>
        </p:nvPicPr>
        <p:blipFill>
          <a:blip r:embed="rId2"/>
          <a:srcRect t="297" b="297"/>
          <a:stretch>
            <a:fillRect/>
          </a:stretch>
        </p:blipFill>
        <p:spPr/>
      </p:pic>
      <p:sp>
        <p:nvSpPr>
          <p:cNvPr id="4" name="Slide Number Placeholder 3"/>
          <p:cNvSpPr>
            <a:spLocks noGrp="1"/>
          </p:cNvSpPr>
          <p:nvPr>
            <p:ph type="sldNum" sz="quarter" idx="12"/>
          </p:nvPr>
        </p:nvSpPr>
        <p:spPr/>
        <p:txBody>
          <a:bodyPr/>
          <a:lstStyle/>
          <a:p>
            <a:fld id="{0437E881-045B-2548-B32C-6541F40C73F0}" type="slidenum">
              <a:rPr lang="en-US" smtClean="0"/>
              <a:t>45</a:t>
            </a:fld>
            <a:endParaRPr lang="en-US"/>
          </a:p>
        </p:txBody>
      </p:sp>
      <p:pic>
        <p:nvPicPr>
          <p:cNvPr id="3" name="Picture 2"/>
          <p:cNvPicPr>
            <a:picLocks noChangeAspect="1"/>
          </p:cNvPicPr>
          <p:nvPr/>
        </p:nvPicPr>
        <p:blipFill>
          <a:blip r:embed="rId3"/>
          <a:stretch>
            <a:fillRect/>
          </a:stretch>
        </p:blipFill>
        <p:spPr>
          <a:xfrm>
            <a:off x="237066" y="2136845"/>
            <a:ext cx="2971802" cy="1701042"/>
          </a:xfrm>
          <a:prstGeom prst="rect">
            <a:avLst/>
          </a:prstGeom>
        </p:spPr>
      </p:pic>
    </p:spTree>
    <p:extLst>
      <p:ext uri="{BB962C8B-B14F-4D97-AF65-F5344CB8AC3E}">
        <p14:creationId xmlns:p14="http://schemas.microsoft.com/office/powerpoint/2010/main" val="155093162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6867" y="829733"/>
            <a:ext cx="3604684" cy="614798"/>
          </a:xfrm>
        </p:spPr>
        <p:txBody>
          <a:bodyPr>
            <a:normAutofit fontScale="90000"/>
          </a:bodyPr>
          <a:lstStyle/>
          <a:p>
            <a:r>
              <a:rPr lang="en-US" dirty="0" smtClean="0"/>
              <a:t>.</a:t>
            </a:r>
            <a:endParaRPr lang="en-US" dirty="0"/>
          </a:p>
        </p:txBody>
      </p:sp>
      <p:sp>
        <p:nvSpPr>
          <p:cNvPr id="3" name="Content Placeholder 2"/>
          <p:cNvSpPr>
            <a:spLocks noGrp="1"/>
          </p:cNvSpPr>
          <p:nvPr>
            <p:ph idx="1"/>
          </p:nvPr>
        </p:nvSpPr>
        <p:spPr>
          <a:xfrm>
            <a:off x="9144000" y="4318000"/>
            <a:ext cx="675218" cy="2336800"/>
          </a:xfrm>
        </p:spPr>
        <p:txBody>
          <a:bodyPr/>
          <a:lstStyle/>
          <a:p>
            <a:pPr marL="0" indent="0">
              <a:buNone/>
            </a:pPr>
            <a:r>
              <a:rPr lang="en-US" dirty="0" smtClean="0"/>
              <a:t>.</a:t>
            </a:r>
          </a:p>
        </p:txBody>
      </p:sp>
      <p:sp>
        <p:nvSpPr>
          <p:cNvPr id="4" name="Slide Number Placeholder 3"/>
          <p:cNvSpPr>
            <a:spLocks noGrp="1"/>
          </p:cNvSpPr>
          <p:nvPr>
            <p:ph type="sldNum" sz="quarter" idx="12"/>
          </p:nvPr>
        </p:nvSpPr>
        <p:spPr/>
        <p:txBody>
          <a:bodyPr/>
          <a:lstStyle/>
          <a:p>
            <a:fld id="{0437E881-045B-2548-B32C-6541F40C73F0}" type="slidenum">
              <a:rPr lang="en-US" smtClean="0"/>
              <a:t>46</a:t>
            </a:fld>
            <a:endParaRPr lang="en-US"/>
          </a:p>
        </p:txBody>
      </p:sp>
      <p:pic>
        <p:nvPicPr>
          <p:cNvPr id="5" name="Picture 4"/>
          <p:cNvPicPr>
            <a:picLocks noChangeAspect="1"/>
          </p:cNvPicPr>
          <p:nvPr/>
        </p:nvPicPr>
        <p:blipFill>
          <a:blip r:embed="rId2"/>
          <a:stretch>
            <a:fillRect/>
          </a:stretch>
        </p:blipFill>
        <p:spPr>
          <a:xfrm>
            <a:off x="-101600" y="114300"/>
            <a:ext cx="9144000" cy="6558116"/>
          </a:xfrm>
          <a:prstGeom prst="rect">
            <a:avLst/>
          </a:prstGeom>
        </p:spPr>
      </p:pic>
    </p:spTree>
    <p:extLst>
      <p:ext uri="{BB962C8B-B14F-4D97-AF65-F5344CB8AC3E}">
        <p14:creationId xmlns:p14="http://schemas.microsoft.com/office/powerpoint/2010/main" val="130289587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https://</a:t>
            </a:r>
            <a:r>
              <a:rPr lang="en-US" sz="2000" dirty="0" err="1"/>
              <a:t>indico.cern.ch</a:t>
            </a:r>
            <a:r>
              <a:rPr lang="en-US" sz="2000" dirty="0"/>
              <a:t>/event/895086/contributions/4314628/</a:t>
            </a:r>
          </a:p>
        </p:txBody>
      </p:sp>
      <p:pic>
        <p:nvPicPr>
          <p:cNvPr id="5" name="Content Placeholder 4"/>
          <p:cNvPicPr>
            <a:picLocks noGrp="1" noChangeAspect="1"/>
          </p:cNvPicPr>
          <p:nvPr>
            <p:ph idx="1"/>
          </p:nvPr>
        </p:nvPicPr>
        <p:blipFill>
          <a:blip r:embed="rId2"/>
          <a:srcRect t="297" b="297"/>
          <a:stretch>
            <a:fillRect/>
          </a:stretch>
        </p:blipFill>
        <p:spPr/>
      </p:pic>
      <p:sp>
        <p:nvSpPr>
          <p:cNvPr id="4" name="Slide Number Placeholder 3"/>
          <p:cNvSpPr>
            <a:spLocks noGrp="1"/>
          </p:cNvSpPr>
          <p:nvPr>
            <p:ph type="sldNum" sz="quarter" idx="12"/>
          </p:nvPr>
        </p:nvSpPr>
        <p:spPr/>
        <p:txBody>
          <a:bodyPr/>
          <a:lstStyle/>
          <a:p>
            <a:fld id="{0437E881-045B-2548-B32C-6541F40C73F0}" type="slidenum">
              <a:rPr lang="en-US" smtClean="0"/>
              <a:t>47</a:t>
            </a:fld>
            <a:endParaRPr lang="en-US"/>
          </a:p>
        </p:txBody>
      </p:sp>
      <p:pic>
        <p:nvPicPr>
          <p:cNvPr id="3" name="Picture 2"/>
          <p:cNvPicPr>
            <a:picLocks noChangeAspect="1"/>
          </p:cNvPicPr>
          <p:nvPr/>
        </p:nvPicPr>
        <p:blipFill>
          <a:blip r:embed="rId3"/>
          <a:stretch>
            <a:fillRect/>
          </a:stretch>
        </p:blipFill>
        <p:spPr>
          <a:xfrm>
            <a:off x="423333" y="274178"/>
            <a:ext cx="2971802" cy="1701042"/>
          </a:xfrm>
          <a:prstGeom prst="rect">
            <a:avLst/>
          </a:prstGeom>
        </p:spPr>
      </p:pic>
    </p:spTree>
    <p:extLst>
      <p:ext uri="{BB962C8B-B14F-4D97-AF65-F5344CB8AC3E}">
        <p14:creationId xmlns:p14="http://schemas.microsoft.com/office/powerpoint/2010/main" val="55482136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10100"/>
            <a:ext cx="8520600" cy="763600"/>
          </a:xfrm>
          <a:prstGeom prst="rect">
            <a:avLst/>
          </a:prstGeom>
        </p:spPr>
        <p:txBody>
          <a:bodyPr spcFirstLastPara="1" wrap="square" lIns="91425" tIns="91425" rIns="91425" bIns="91425" anchor="t" anchorCtr="0">
            <a:noAutofit/>
          </a:bodyPr>
          <a:lstStyle/>
          <a:p>
            <a:pPr marL="0" marR="0" lvl="0" indent="0" algn="ctr" rtl="0">
              <a:spcBef>
                <a:spcPts val="0"/>
              </a:spcBef>
              <a:spcAft>
                <a:spcPts val="0"/>
              </a:spcAft>
              <a:buNone/>
            </a:pPr>
            <a:r>
              <a:rPr lang="ru" sz="3000" dirty="0"/>
              <a:t>Study of the systematics in determining the symmetry plane for Bi-Bi collisions at √S</a:t>
            </a:r>
            <a:r>
              <a:rPr lang="ru" sz="1700" baseline="-25000" dirty="0"/>
              <a:t>NN</a:t>
            </a:r>
            <a:r>
              <a:rPr lang="ru" sz="3000" dirty="0"/>
              <a:t> 9.2 GeV in the DCM-QGSM-SMM model</a:t>
            </a:r>
            <a:endParaRPr sz="3000" dirty="0"/>
          </a:p>
        </p:txBody>
      </p:sp>
      <p:sp>
        <p:nvSpPr>
          <p:cNvPr id="55" name="Google Shape;55;p13"/>
          <p:cNvSpPr txBox="1">
            <a:spLocks noGrp="1"/>
          </p:cNvSpPr>
          <p:nvPr>
            <p:ph type="sldNum" idx="12"/>
          </p:nvPr>
        </p:nvSpPr>
        <p:spPr>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48</a:t>
            </a:fld>
            <a:endParaRPr/>
          </a:p>
        </p:txBody>
      </p:sp>
      <p:sp>
        <p:nvSpPr>
          <p:cNvPr id="56" name="Google Shape;56;p13"/>
          <p:cNvSpPr txBox="1"/>
          <p:nvPr/>
        </p:nvSpPr>
        <p:spPr>
          <a:xfrm>
            <a:off x="2488500" y="4576600"/>
            <a:ext cx="41670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800" dirty="0"/>
              <a:t>Valerii Troshin NRNU MEPhI</a:t>
            </a:r>
            <a:endParaRPr sz="1800" dirty="0"/>
          </a:p>
        </p:txBody>
      </p:sp>
      <p:sp>
        <p:nvSpPr>
          <p:cNvPr id="57" name="Google Shape;57;p13"/>
          <p:cNvSpPr txBox="1"/>
          <p:nvPr/>
        </p:nvSpPr>
        <p:spPr>
          <a:xfrm>
            <a:off x="2488500" y="5232433"/>
            <a:ext cx="4167000"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800"/>
              <a:t>Cross-PWG meeting in MPD</a:t>
            </a:r>
            <a:endParaRPr sz="1800"/>
          </a:p>
          <a:p>
            <a:pPr marL="0" lvl="0" indent="0" algn="ctr" rtl="0">
              <a:spcBef>
                <a:spcPts val="0"/>
              </a:spcBef>
              <a:spcAft>
                <a:spcPts val="0"/>
              </a:spcAft>
              <a:buNone/>
            </a:pPr>
            <a:r>
              <a:rPr lang="ru" sz="1800"/>
              <a:t>14.06.2022</a:t>
            </a:r>
            <a:endParaRPr sz="1800"/>
          </a:p>
        </p:txBody>
      </p:sp>
    </p:spTree>
    <p:extLst>
      <p:ext uri="{BB962C8B-B14F-4D97-AF65-F5344CB8AC3E}">
        <p14:creationId xmlns:p14="http://schemas.microsoft.com/office/powerpoint/2010/main" val="56213654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ctrTitle"/>
          </p:nvPr>
        </p:nvSpPr>
        <p:spPr>
          <a:xfrm>
            <a:off x="457200" y="332433"/>
            <a:ext cx="8229600" cy="96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ru" sz="2500"/>
              <a:t>Collective anisotropic flow</a:t>
            </a:r>
            <a:r>
              <a:rPr lang="ru" sz="2500">
                <a:solidFill>
                  <a:schemeClr val="dk1"/>
                </a:solidFill>
              </a:rPr>
              <a:t/>
            </a:r>
            <a:br>
              <a:rPr lang="ru" sz="2500">
                <a:solidFill>
                  <a:schemeClr val="dk1"/>
                </a:solidFill>
              </a:rPr>
            </a:br>
            <a:endParaRPr sz="2500">
              <a:solidFill>
                <a:schemeClr val="dk1"/>
              </a:solidFill>
            </a:endParaRPr>
          </a:p>
        </p:txBody>
      </p:sp>
      <p:sp>
        <p:nvSpPr>
          <p:cNvPr id="74" name="Google Shape;74;p14"/>
          <p:cNvSpPr txBox="1">
            <a:spLocks noGrp="1"/>
          </p:cNvSpPr>
          <p:nvPr>
            <p:ph type="sldNum" sz="quarter" idx="12"/>
          </p:nvPr>
        </p:nvSpPr>
        <p:spPr>
          <a:xfrm>
            <a:off x="8472458" y="6217623"/>
            <a:ext cx="548700" cy="5248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49</a:t>
            </a:fld>
            <a:endParaRPr/>
          </a:p>
        </p:txBody>
      </p:sp>
      <p:pic>
        <p:nvPicPr>
          <p:cNvPr id="63" name="Google Shape;63;p14" descr="E\frac{d^3N}{d^3p}=\frac{1}{2\pi}\frac{d^2N}{p_Tdp_Tdy}(1+\sum_{n=1}^{\infty}2v_n\cos(n(\phi-\Psi_{RP})))" title="MathEquation,#000000"/>
          <p:cNvPicPr preferRelativeResize="0"/>
          <p:nvPr/>
        </p:nvPicPr>
        <p:blipFill>
          <a:blip r:embed="rId3">
            <a:alphaModFix/>
          </a:blip>
          <a:stretch>
            <a:fillRect/>
          </a:stretch>
        </p:blipFill>
        <p:spPr>
          <a:xfrm>
            <a:off x="457212" y="2587977"/>
            <a:ext cx="4789714" cy="558800"/>
          </a:xfrm>
          <a:prstGeom prst="rect">
            <a:avLst/>
          </a:prstGeom>
          <a:noFill/>
          <a:ln>
            <a:noFill/>
          </a:ln>
        </p:spPr>
      </p:pic>
      <p:pic>
        <p:nvPicPr>
          <p:cNvPr id="64" name="Google Shape;64;p14" descr="v_n=\langle \cos(n(\phi-\Psi_{RP}))\rangle" title="MathEquation,#000000"/>
          <p:cNvPicPr preferRelativeResize="0"/>
          <p:nvPr/>
        </p:nvPicPr>
        <p:blipFill>
          <a:blip r:embed="rId4">
            <a:alphaModFix/>
          </a:blip>
          <a:stretch>
            <a:fillRect/>
          </a:stretch>
        </p:blipFill>
        <p:spPr>
          <a:xfrm>
            <a:off x="457203" y="3467462"/>
            <a:ext cx="2731182" cy="423333"/>
          </a:xfrm>
          <a:prstGeom prst="rect">
            <a:avLst/>
          </a:prstGeom>
          <a:noFill/>
          <a:ln>
            <a:noFill/>
          </a:ln>
        </p:spPr>
      </p:pic>
      <p:pic>
        <p:nvPicPr>
          <p:cNvPr id="65" name="Google Shape;65;p14"/>
          <p:cNvPicPr preferRelativeResize="0"/>
          <p:nvPr/>
        </p:nvPicPr>
        <p:blipFill>
          <a:blip r:embed="rId5">
            <a:alphaModFix/>
          </a:blip>
          <a:stretch>
            <a:fillRect/>
          </a:stretch>
        </p:blipFill>
        <p:spPr>
          <a:xfrm>
            <a:off x="5466398" y="5182467"/>
            <a:ext cx="3239000" cy="1363800"/>
          </a:xfrm>
          <a:prstGeom prst="rect">
            <a:avLst/>
          </a:prstGeom>
          <a:noFill/>
          <a:ln>
            <a:noFill/>
          </a:ln>
        </p:spPr>
      </p:pic>
      <p:pic>
        <p:nvPicPr>
          <p:cNvPr id="66" name="Google Shape;66;p14"/>
          <p:cNvPicPr preferRelativeResize="0"/>
          <p:nvPr/>
        </p:nvPicPr>
        <p:blipFill rotWithShape="1">
          <a:blip r:embed="rId6">
            <a:alphaModFix/>
          </a:blip>
          <a:srcRect l="1246" t="16914" r="6451" b="22064"/>
          <a:stretch/>
        </p:blipFill>
        <p:spPr>
          <a:xfrm>
            <a:off x="5336050" y="1781363"/>
            <a:ext cx="3664400" cy="2414467"/>
          </a:xfrm>
          <a:prstGeom prst="rect">
            <a:avLst/>
          </a:prstGeom>
          <a:noFill/>
          <a:ln>
            <a:noFill/>
          </a:ln>
        </p:spPr>
      </p:pic>
      <p:sp>
        <p:nvSpPr>
          <p:cNvPr id="67" name="Google Shape;67;p14"/>
          <p:cNvSpPr txBox="1"/>
          <p:nvPr/>
        </p:nvSpPr>
        <p:spPr>
          <a:xfrm>
            <a:off x="381000" y="1607833"/>
            <a:ext cx="45714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Fourier series expansion of particle distribution in azimuthal angle with respect to the reaction plane angle</a:t>
            </a:r>
            <a:endParaRPr/>
          </a:p>
        </p:txBody>
      </p:sp>
      <p:sp>
        <p:nvSpPr>
          <p:cNvPr id="68" name="Google Shape;68;p14"/>
          <p:cNvSpPr txBox="1"/>
          <p:nvPr/>
        </p:nvSpPr>
        <p:spPr>
          <a:xfrm>
            <a:off x="381000" y="625533"/>
            <a:ext cx="7177500"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ru">
                <a:solidFill>
                  <a:schemeClr val="dk1"/>
                </a:solidFill>
              </a:rPr>
              <a:t>The spatial asymmetry of the energy distribution at the initial moment of the collision of nuclei is transformed, through the strong interaction, into the momentum anisotropy of the produced particles</a:t>
            </a:r>
            <a:endParaRPr/>
          </a:p>
        </p:txBody>
      </p:sp>
      <p:sp>
        <p:nvSpPr>
          <p:cNvPr id="69" name="Google Shape;69;p14"/>
          <p:cNvSpPr txBox="1"/>
          <p:nvPr/>
        </p:nvSpPr>
        <p:spPr>
          <a:xfrm>
            <a:off x="381000" y="3076151"/>
            <a:ext cx="46284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The expansion coefficients:</a:t>
            </a:r>
            <a:endParaRPr/>
          </a:p>
        </p:txBody>
      </p:sp>
      <p:sp>
        <p:nvSpPr>
          <p:cNvPr id="70" name="Google Shape;70;p14"/>
          <p:cNvSpPr txBox="1"/>
          <p:nvPr/>
        </p:nvSpPr>
        <p:spPr>
          <a:xfrm>
            <a:off x="381000" y="3845100"/>
            <a:ext cx="4798200" cy="63091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In the experiment, we can get the event plane angle </a:t>
            </a:r>
            <a:r>
              <a:rPr lang="ru" sz="1500">
                <a:solidFill>
                  <a:schemeClr val="dk1"/>
                </a:solidFill>
                <a:latin typeface="Times New Roman"/>
                <a:ea typeface="Times New Roman"/>
                <a:cs typeface="Times New Roman"/>
                <a:sym typeface="Times New Roman"/>
              </a:rPr>
              <a:t>Φ</a:t>
            </a:r>
            <a:r>
              <a:rPr lang="ru" sz="1500" baseline="-25000">
                <a:solidFill>
                  <a:schemeClr val="dk1"/>
                </a:solidFill>
                <a:latin typeface="Times New Roman"/>
                <a:ea typeface="Times New Roman"/>
                <a:cs typeface="Times New Roman"/>
                <a:sym typeface="Times New Roman"/>
              </a:rPr>
              <a:t>n</a:t>
            </a:r>
            <a:r>
              <a:rPr lang="ru"/>
              <a:t> , relative it:</a:t>
            </a:r>
            <a:endParaRPr/>
          </a:p>
        </p:txBody>
      </p:sp>
      <p:sp>
        <p:nvSpPr>
          <p:cNvPr id="71" name="Google Shape;71;p14"/>
          <p:cNvSpPr txBox="1"/>
          <p:nvPr/>
        </p:nvSpPr>
        <p:spPr>
          <a:xfrm>
            <a:off x="457200" y="5221584"/>
            <a:ext cx="7665600"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500" i="1">
                <a:latin typeface="Times New Roman"/>
                <a:ea typeface="Times New Roman"/>
                <a:cs typeface="Times New Roman"/>
                <a:sym typeface="Times New Roman"/>
              </a:rPr>
              <a:t>R</a:t>
            </a:r>
            <a:r>
              <a:rPr lang="ru" sz="1500" i="1" baseline="-25000">
                <a:latin typeface="Times New Roman"/>
                <a:ea typeface="Times New Roman"/>
                <a:cs typeface="Times New Roman"/>
                <a:sym typeface="Times New Roman"/>
              </a:rPr>
              <a:t>n</a:t>
            </a:r>
            <a:r>
              <a:rPr lang="ru"/>
              <a:t> — Resolution of</a:t>
            </a:r>
            <a:r>
              <a:rPr lang="ru" sz="1500">
                <a:latin typeface="Times New Roman"/>
                <a:ea typeface="Times New Roman"/>
                <a:cs typeface="Times New Roman"/>
                <a:sym typeface="Times New Roman"/>
              </a:rPr>
              <a:t> Φ</a:t>
            </a:r>
            <a:r>
              <a:rPr lang="ru" sz="1500" baseline="-25000">
                <a:latin typeface="Times New Roman"/>
                <a:ea typeface="Times New Roman"/>
                <a:cs typeface="Times New Roman"/>
                <a:sym typeface="Times New Roman"/>
              </a:rPr>
              <a:t>n</a:t>
            </a:r>
            <a:r>
              <a:rPr lang="ru" sz="1500">
                <a:latin typeface="Times New Roman"/>
                <a:ea typeface="Times New Roman"/>
                <a:cs typeface="Times New Roman"/>
                <a:sym typeface="Times New Roman"/>
              </a:rPr>
              <a:t> </a:t>
            </a:r>
            <a:endParaRPr sz="1500">
              <a:latin typeface="Times New Roman"/>
              <a:ea typeface="Times New Roman"/>
              <a:cs typeface="Times New Roman"/>
              <a:sym typeface="Times New Roman"/>
            </a:endParaRPr>
          </a:p>
          <a:p>
            <a:pPr marL="0" lvl="0" indent="0" algn="l" rtl="0">
              <a:spcBef>
                <a:spcPts val="0"/>
              </a:spcBef>
              <a:spcAft>
                <a:spcPts val="0"/>
              </a:spcAft>
              <a:buNone/>
            </a:pPr>
            <a:r>
              <a:rPr lang="ru"/>
              <a:t>for the reaction plane angle </a:t>
            </a:r>
            <a:r>
              <a:rPr lang="ru" sz="1500">
                <a:solidFill>
                  <a:schemeClr val="dk1"/>
                </a:solidFill>
                <a:latin typeface="Times New Roman"/>
                <a:ea typeface="Times New Roman"/>
                <a:cs typeface="Times New Roman"/>
                <a:sym typeface="Times New Roman"/>
              </a:rPr>
              <a:t>Ψ</a:t>
            </a:r>
            <a:r>
              <a:rPr lang="ru" sz="1500" baseline="-25000">
                <a:solidFill>
                  <a:schemeClr val="dk1"/>
                </a:solidFill>
                <a:latin typeface="Times New Roman"/>
                <a:ea typeface="Times New Roman"/>
                <a:cs typeface="Times New Roman"/>
                <a:sym typeface="Times New Roman"/>
              </a:rPr>
              <a:t>RP</a:t>
            </a:r>
            <a:r>
              <a:rPr lang="ru"/>
              <a:t>:</a:t>
            </a:r>
            <a:endParaRPr/>
          </a:p>
        </p:txBody>
      </p:sp>
      <p:pic>
        <p:nvPicPr>
          <p:cNvPr id="72" name="Google Shape;72;p14" descr="v_n=\frac{\langle \cos n(\phi-\Phi_n)\rangle}{R_n}" title="MathEquation,#000000"/>
          <p:cNvPicPr preferRelativeResize="0"/>
          <p:nvPr/>
        </p:nvPicPr>
        <p:blipFill>
          <a:blip r:embed="rId7">
            <a:alphaModFix/>
          </a:blip>
          <a:stretch>
            <a:fillRect/>
          </a:stretch>
        </p:blipFill>
        <p:spPr>
          <a:xfrm>
            <a:off x="457207" y="4637440"/>
            <a:ext cx="1870248" cy="626533"/>
          </a:xfrm>
          <a:prstGeom prst="rect">
            <a:avLst/>
          </a:prstGeom>
          <a:noFill/>
          <a:ln>
            <a:noFill/>
          </a:ln>
        </p:spPr>
      </p:pic>
      <p:pic>
        <p:nvPicPr>
          <p:cNvPr id="73" name="Google Shape;73;p14" descr="R_n=\langle \cos n(\Phi_n-\Psi_{RP})\rangle" title="MathEquation,#000000"/>
          <p:cNvPicPr preferRelativeResize="0"/>
          <p:nvPr/>
        </p:nvPicPr>
        <p:blipFill>
          <a:blip r:embed="rId8">
            <a:alphaModFix/>
          </a:blip>
          <a:stretch>
            <a:fillRect/>
          </a:stretch>
        </p:blipFill>
        <p:spPr>
          <a:xfrm>
            <a:off x="457200" y="6010603"/>
            <a:ext cx="2483556" cy="372533"/>
          </a:xfrm>
          <a:prstGeom prst="rect">
            <a:avLst/>
          </a:prstGeom>
          <a:noFill/>
          <a:ln>
            <a:noFill/>
          </a:ln>
        </p:spPr>
      </p:pic>
    </p:spTree>
    <p:extLst>
      <p:ext uri="{BB962C8B-B14F-4D97-AF65-F5344CB8AC3E}">
        <p14:creationId xmlns:p14="http://schemas.microsoft.com/office/powerpoint/2010/main" val="283455576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849"/>
            <a:ext cx="8380413" cy="1143000"/>
          </a:xfrm>
        </p:spPr>
        <p:txBody>
          <a:bodyPr/>
          <a:lstStyle/>
          <a:p>
            <a:r>
              <a:rPr lang="en-US" sz="3200" b="1" dirty="0">
                <a:solidFill>
                  <a:srgbClr val="0000FF"/>
                </a:solidFill>
                <a:latin typeface="Times New Roman"/>
                <a:cs typeface="Times New Roman"/>
              </a:rPr>
              <a:t>Some highlights</a:t>
            </a:r>
            <a:r>
              <a:rPr lang="en-US" sz="3200" b="1" dirty="0">
                <a:solidFill>
                  <a:srgbClr val="000000"/>
                </a:solidFill>
                <a:latin typeface="Times New Roman"/>
                <a:cs typeface="Times New Roman"/>
              </a:rPr>
              <a:t> </a:t>
            </a:r>
            <a:r>
              <a:rPr lang="en-US" sz="3200" b="1" dirty="0">
                <a:solidFill>
                  <a:srgbClr val="0000FF"/>
                </a:solidFill>
                <a:latin typeface="Times New Roman"/>
                <a:cs typeface="Times New Roman"/>
              </a:rPr>
              <a:t> from STAR@</a:t>
            </a:r>
            <a:r>
              <a:rPr lang="en-US" sz="3200" b="1" dirty="0" smtClean="0">
                <a:solidFill>
                  <a:srgbClr val="0000FF"/>
                </a:solidFill>
                <a:latin typeface="Times New Roman"/>
                <a:cs typeface="Times New Roman"/>
              </a:rPr>
              <a:t>RHIC </a:t>
            </a:r>
            <a:r>
              <a:rPr lang="en-US" sz="3200" b="1" dirty="0" smtClean="0">
                <a:solidFill>
                  <a:srgbClr val="0000FF"/>
                </a:solidFill>
              </a:rPr>
              <a:t>presented </a:t>
            </a:r>
            <a:r>
              <a:rPr lang="en-US" sz="3200" b="1" dirty="0">
                <a:solidFill>
                  <a:srgbClr val="0000FF"/>
                </a:solidFill>
              </a:rPr>
              <a:t>at QM-2022</a:t>
            </a:r>
            <a:r>
              <a:rPr lang="en-US" dirty="0" smtClean="0">
                <a:solidFill>
                  <a:srgbClr val="FF0000"/>
                </a:solidFill>
              </a:rPr>
              <a:t/>
            </a:r>
            <a:br>
              <a:rPr lang="en-US" dirty="0" smtClean="0">
                <a:solidFill>
                  <a:srgbClr val="FF0000"/>
                </a:solidFill>
              </a:rPr>
            </a:br>
            <a:endParaRPr lang="en-US" sz="2000" dirty="0">
              <a:solidFill>
                <a:srgbClr val="0000FF"/>
              </a:solidFill>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5</a:t>
            </a:fld>
            <a:endParaRPr lang="uk-UA"/>
          </a:p>
        </p:txBody>
      </p:sp>
      <p:sp>
        <p:nvSpPr>
          <p:cNvPr id="3" name="Rectangle 2"/>
          <p:cNvSpPr/>
          <p:nvPr/>
        </p:nvSpPr>
        <p:spPr>
          <a:xfrm>
            <a:off x="353858" y="1253066"/>
            <a:ext cx="8527675" cy="738664"/>
          </a:xfrm>
          <a:prstGeom prst="rect">
            <a:avLst/>
          </a:prstGeom>
        </p:spPr>
        <p:txBody>
          <a:bodyPr wrap="square">
            <a:spAutoFit/>
          </a:bodyPr>
          <a:lstStyle/>
          <a:p>
            <a:endParaRPr lang="en-US" dirty="0" smtClean="0"/>
          </a:p>
          <a:p>
            <a:endParaRPr lang="en-US" dirty="0" smtClean="0"/>
          </a:p>
          <a:p>
            <a:endParaRPr lang="en-US" dirty="0"/>
          </a:p>
        </p:txBody>
      </p:sp>
      <p:cxnSp>
        <p:nvCxnSpPr>
          <p:cNvPr id="6" name="AutoShape 5"/>
          <p:cNvCxnSpPr>
            <a:cxnSpLocks noChangeShapeType="1"/>
          </p:cNvCxnSpPr>
          <p:nvPr/>
        </p:nvCxnSpPr>
        <p:spPr bwMode="auto">
          <a:xfrm>
            <a:off x="0" y="1049867"/>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4" name="Picture 3"/>
          <p:cNvPicPr>
            <a:picLocks noChangeAspect="1"/>
          </p:cNvPicPr>
          <p:nvPr/>
        </p:nvPicPr>
        <p:blipFill>
          <a:blip r:embed="rId2"/>
          <a:stretch>
            <a:fillRect/>
          </a:stretch>
        </p:blipFill>
        <p:spPr>
          <a:xfrm>
            <a:off x="364066" y="1202746"/>
            <a:ext cx="8779933" cy="5111946"/>
          </a:xfrm>
          <a:prstGeom prst="rect">
            <a:avLst/>
          </a:prstGeom>
        </p:spPr>
      </p:pic>
      <p:sp>
        <p:nvSpPr>
          <p:cNvPr id="7" name="Rectangle 6"/>
          <p:cNvSpPr/>
          <p:nvPr/>
        </p:nvSpPr>
        <p:spPr>
          <a:xfrm>
            <a:off x="2852963" y="6550223"/>
            <a:ext cx="4839786" cy="307777"/>
          </a:xfrm>
          <a:prstGeom prst="rect">
            <a:avLst/>
          </a:prstGeom>
        </p:spPr>
        <p:txBody>
          <a:bodyPr wrap="none">
            <a:spAutoFit/>
          </a:bodyPr>
          <a:lstStyle/>
          <a:p>
            <a:r>
              <a:rPr lang="en-US" dirty="0">
                <a:hlinkClick r:id="rId3"/>
              </a:rPr>
              <a:t>https://indico.cern.ch/event/895086/contributions/4314628/</a:t>
            </a:r>
            <a:endParaRPr lang="en-US" dirty="0"/>
          </a:p>
        </p:txBody>
      </p:sp>
    </p:spTree>
    <p:extLst>
      <p:ext uri="{BB962C8B-B14F-4D97-AF65-F5344CB8AC3E}">
        <p14:creationId xmlns:p14="http://schemas.microsoft.com/office/powerpoint/2010/main" val="195485508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5" descr="Q_n=\sum{u_n}=\sum(\cos n\phi + i\sin n\phi)=X_n+iY_n=|Q_n|exp(in\Psi_{EP}^n)" title="MathEquation,#000000"/>
          <p:cNvPicPr preferRelativeResize="0"/>
          <p:nvPr/>
        </p:nvPicPr>
        <p:blipFill>
          <a:blip r:embed="rId3">
            <a:alphaModFix/>
          </a:blip>
          <a:stretch>
            <a:fillRect/>
          </a:stretch>
        </p:blipFill>
        <p:spPr>
          <a:xfrm>
            <a:off x="207575" y="2405668"/>
            <a:ext cx="6199426" cy="361633"/>
          </a:xfrm>
          <a:prstGeom prst="rect">
            <a:avLst/>
          </a:prstGeom>
          <a:noFill/>
          <a:ln>
            <a:noFill/>
          </a:ln>
        </p:spPr>
      </p:pic>
      <p:pic>
        <p:nvPicPr>
          <p:cNvPr id="80" name="Google Shape;80;p15" descr="u_n=x_n+iy_n=\cos(n\phi) +i\sin(n\phi)=exp(in\phi)" title="MathEquation,#000000"/>
          <p:cNvPicPr preferRelativeResize="0"/>
          <p:nvPr/>
        </p:nvPicPr>
        <p:blipFill>
          <a:blip r:embed="rId4">
            <a:alphaModFix/>
          </a:blip>
          <a:stretch>
            <a:fillRect/>
          </a:stretch>
        </p:blipFill>
        <p:spPr>
          <a:xfrm>
            <a:off x="207563" y="1257000"/>
            <a:ext cx="4716674" cy="361619"/>
          </a:xfrm>
          <a:prstGeom prst="rect">
            <a:avLst/>
          </a:prstGeom>
          <a:noFill/>
          <a:ln>
            <a:noFill/>
          </a:ln>
        </p:spPr>
      </p:pic>
      <p:pic>
        <p:nvPicPr>
          <p:cNvPr id="81" name="Google Shape;81;p15" descr="v_n=\frac{\langle x_nX_n\rangle}{\sqrt{2\langle X_n^aX_n^b\rangle}}=\frac{\langle y_nY_n\rangle}{\sqrt{2\langle Y_n^aY_n^b\rangle}}" title="MathEquation,#000000"/>
          <p:cNvPicPr preferRelativeResize="0"/>
          <p:nvPr/>
        </p:nvPicPr>
        <p:blipFill>
          <a:blip r:embed="rId5">
            <a:alphaModFix/>
          </a:blip>
          <a:stretch>
            <a:fillRect/>
          </a:stretch>
        </p:blipFill>
        <p:spPr>
          <a:xfrm>
            <a:off x="207586" y="4581655"/>
            <a:ext cx="2837988" cy="846667"/>
          </a:xfrm>
          <a:prstGeom prst="rect">
            <a:avLst/>
          </a:prstGeom>
          <a:noFill/>
          <a:ln>
            <a:noFill/>
          </a:ln>
        </p:spPr>
      </p:pic>
      <p:sp>
        <p:nvSpPr>
          <p:cNvPr id="82" name="Google Shape;82;p15"/>
          <p:cNvSpPr txBox="1"/>
          <p:nvPr/>
        </p:nvSpPr>
        <p:spPr>
          <a:xfrm>
            <a:off x="3379675" y="4674233"/>
            <a:ext cx="31251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a,b - sub-events</a:t>
            </a:r>
            <a:endParaRPr/>
          </a:p>
        </p:txBody>
      </p:sp>
      <p:pic>
        <p:nvPicPr>
          <p:cNvPr id="83" name="Google Shape;83;p15" descr="\langle u_nQ_n \rangle=\langle x_nX_n \rangle + \langle y_nY_n \rangle = \int_0^{2\pi} \frac{d\Psi_{RP}}{2\pi} \langle u_n \rangle_{\Psi_{RP}} \langle Q_n\rangle_{\Psi_{RP}}=v_nV_n" title="MathEquation,#000000"/>
          <p:cNvPicPr preferRelativeResize="0"/>
          <p:nvPr/>
        </p:nvPicPr>
        <p:blipFill>
          <a:blip r:embed="rId6">
            <a:alphaModFix/>
          </a:blip>
          <a:stretch>
            <a:fillRect/>
          </a:stretch>
        </p:blipFill>
        <p:spPr>
          <a:xfrm>
            <a:off x="207570" y="3446947"/>
            <a:ext cx="5080000" cy="406400"/>
          </a:xfrm>
          <a:prstGeom prst="rect">
            <a:avLst/>
          </a:prstGeom>
          <a:noFill/>
          <a:ln>
            <a:noFill/>
          </a:ln>
        </p:spPr>
      </p:pic>
      <p:pic>
        <p:nvPicPr>
          <p:cNvPr id="84" name="Google Shape;84;p15" descr="\langle Q_n^aQ_n^{b} \rangle =\frac{1}{4} V_n^2" title="MathEquation,#000000"/>
          <p:cNvPicPr preferRelativeResize="0"/>
          <p:nvPr/>
        </p:nvPicPr>
        <p:blipFill>
          <a:blip r:embed="rId7">
            <a:alphaModFix/>
          </a:blip>
          <a:stretch>
            <a:fillRect/>
          </a:stretch>
        </p:blipFill>
        <p:spPr>
          <a:xfrm>
            <a:off x="207571" y="4048067"/>
            <a:ext cx="1417674" cy="406400"/>
          </a:xfrm>
          <a:prstGeom prst="rect">
            <a:avLst/>
          </a:prstGeom>
          <a:noFill/>
          <a:ln>
            <a:noFill/>
          </a:ln>
        </p:spPr>
      </p:pic>
      <p:sp>
        <p:nvSpPr>
          <p:cNvPr id="85" name="Google Shape;85;p15"/>
          <p:cNvSpPr txBox="1">
            <a:spLocks noGrp="1"/>
          </p:cNvSpPr>
          <p:nvPr>
            <p:ph type="ctrTitle"/>
          </p:nvPr>
        </p:nvSpPr>
        <p:spPr>
          <a:xfrm>
            <a:off x="295925" y="67297"/>
            <a:ext cx="8229600" cy="62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u" sz="2500">
                <a:solidFill>
                  <a:srgbClr val="000000"/>
                </a:solidFill>
              </a:rPr>
              <a:t>Scalar product method</a:t>
            </a:r>
            <a:endParaRPr sz="2500">
              <a:solidFill>
                <a:srgbClr val="000000"/>
              </a:solidFill>
            </a:endParaRPr>
          </a:p>
        </p:txBody>
      </p:sp>
      <p:sp>
        <p:nvSpPr>
          <p:cNvPr id="89" name="Google Shape;89;p15"/>
          <p:cNvSpPr txBox="1">
            <a:spLocks noGrp="1"/>
          </p:cNvSpPr>
          <p:nvPr>
            <p:ph type="sldNum" sz="quarter" idx="12"/>
          </p:nvPr>
        </p:nvSpPr>
        <p:spPr>
          <a:xfrm>
            <a:off x="8472458" y="6217623"/>
            <a:ext cx="548700" cy="5248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50</a:t>
            </a:fld>
            <a:endParaRPr/>
          </a:p>
        </p:txBody>
      </p:sp>
      <p:sp>
        <p:nvSpPr>
          <p:cNvPr id="86" name="Google Shape;86;p15"/>
          <p:cNvSpPr txBox="1"/>
          <p:nvPr/>
        </p:nvSpPr>
        <p:spPr>
          <a:xfrm>
            <a:off x="207575" y="654600"/>
            <a:ext cx="61815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Each particle with an azimuthal angle </a:t>
            </a:r>
            <a:r>
              <a:rPr lang="ru" i="1">
                <a:solidFill>
                  <a:schemeClr val="dk1"/>
                </a:solidFill>
                <a:latin typeface="Times New Roman"/>
                <a:ea typeface="Times New Roman"/>
                <a:cs typeface="Times New Roman"/>
                <a:sym typeface="Times New Roman"/>
              </a:rPr>
              <a:t>ϕ</a:t>
            </a:r>
            <a:r>
              <a:rPr lang="ru"/>
              <a:t>  is assigned a vector u:</a:t>
            </a:r>
            <a:endParaRPr/>
          </a:p>
        </p:txBody>
      </p:sp>
      <p:sp>
        <p:nvSpPr>
          <p:cNvPr id="87" name="Google Shape;87;p15"/>
          <p:cNvSpPr txBox="1"/>
          <p:nvPr/>
        </p:nvSpPr>
        <p:spPr>
          <a:xfrm>
            <a:off x="242725" y="1774433"/>
            <a:ext cx="61815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The sum of these vectors determines the Q-vector of the event</a:t>
            </a:r>
            <a:endParaRPr/>
          </a:p>
        </p:txBody>
      </p:sp>
      <p:sp>
        <p:nvSpPr>
          <p:cNvPr id="88" name="Google Shape;88;p15"/>
          <p:cNvSpPr txBox="1"/>
          <p:nvPr/>
        </p:nvSpPr>
        <p:spPr>
          <a:xfrm>
            <a:off x="207575" y="2879633"/>
            <a:ext cx="56292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Event-averaged correlation of u-vectors with Q-vector depends on </a:t>
            </a:r>
            <a:r>
              <a:rPr lang="ru">
                <a:solidFill>
                  <a:schemeClr val="dk1"/>
                </a:solidFill>
                <a:latin typeface="Times New Roman"/>
                <a:ea typeface="Times New Roman"/>
                <a:cs typeface="Times New Roman"/>
                <a:sym typeface="Times New Roman"/>
              </a:rPr>
              <a:t>v</a:t>
            </a:r>
            <a:r>
              <a:rPr lang="ru" baseline="-25000">
                <a:solidFill>
                  <a:schemeClr val="dk1"/>
                </a:solidFill>
                <a:latin typeface="Times New Roman"/>
                <a:ea typeface="Times New Roman"/>
                <a:cs typeface="Times New Roman"/>
                <a:sym typeface="Times New Roman"/>
              </a:rPr>
              <a:t>n</a:t>
            </a:r>
            <a:endParaRPr/>
          </a:p>
        </p:txBody>
      </p:sp>
      <p:pic>
        <p:nvPicPr>
          <p:cNvPr id="90" name="Google Shape;90;p15"/>
          <p:cNvPicPr preferRelativeResize="0"/>
          <p:nvPr/>
        </p:nvPicPr>
        <p:blipFill>
          <a:blip r:embed="rId8">
            <a:alphaModFix/>
          </a:blip>
          <a:stretch>
            <a:fillRect/>
          </a:stretch>
        </p:blipFill>
        <p:spPr>
          <a:xfrm>
            <a:off x="6504776" y="693700"/>
            <a:ext cx="2639225" cy="3788472"/>
          </a:xfrm>
          <a:prstGeom prst="rect">
            <a:avLst/>
          </a:prstGeom>
          <a:noFill/>
          <a:ln>
            <a:noFill/>
          </a:ln>
        </p:spPr>
      </p:pic>
      <p:sp>
        <p:nvSpPr>
          <p:cNvPr id="91" name="Google Shape;91;p15"/>
          <p:cNvSpPr txBox="1"/>
          <p:nvPr/>
        </p:nvSpPr>
        <p:spPr>
          <a:xfrm>
            <a:off x="6554175" y="125833"/>
            <a:ext cx="2589900"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sz="1500">
                <a:solidFill>
                  <a:schemeClr val="dk1"/>
                </a:solidFill>
              </a:rPr>
              <a:t>Corrections for non-uniform acceptance</a:t>
            </a:r>
            <a:endParaRPr sz="1500"/>
          </a:p>
        </p:txBody>
      </p:sp>
      <p:sp>
        <p:nvSpPr>
          <p:cNvPr id="92" name="Google Shape;92;p15"/>
          <p:cNvSpPr txBox="1"/>
          <p:nvPr/>
        </p:nvSpPr>
        <p:spPr>
          <a:xfrm>
            <a:off x="7306575" y="987867"/>
            <a:ext cx="1085100" cy="33852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000"/>
              <a:t>recentering</a:t>
            </a:r>
            <a:endParaRPr sz="1000"/>
          </a:p>
        </p:txBody>
      </p:sp>
      <p:sp>
        <p:nvSpPr>
          <p:cNvPr id="93" name="Google Shape;93;p15"/>
          <p:cNvSpPr txBox="1"/>
          <p:nvPr/>
        </p:nvSpPr>
        <p:spPr>
          <a:xfrm>
            <a:off x="7306575" y="2095517"/>
            <a:ext cx="1085100" cy="33852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000"/>
              <a:t>twist</a:t>
            </a:r>
            <a:endParaRPr sz="1000"/>
          </a:p>
        </p:txBody>
      </p:sp>
      <p:sp>
        <p:nvSpPr>
          <p:cNvPr id="94" name="Google Shape;94;p15"/>
          <p:cNvSpPr txBox="1"/>
          <p:nvPr/>
        </p:nvSpPr>
        <p:spPr>
          <a:xfrm>
            <a:off x="7306575" y="3203200"/>
            <a:ext cx="1085100" cy="33852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sz="1000"/>
              <a:t>rescale</a:t>
            </a:r>
            <a:endParaRPr sz="1000"/>
          </a:p>
        </p:txBody>
      </p:sp>
    </p:spTree>
    <p:extLst>
      <p:ext uri="{BB962C8B-B14F-4D97-AF65-F5344CB8AC3E}">
        <p14:creationId xmlns:p14="http://schemas.microsoft.com/office/powerpoint/2010/main" val="136758548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17"/>
          <p:cNvSpPr txBox="1">
            <a:spLocks noGrp="1"/>
          </p:cNvSpPr>
          <p:nvPr>
            <p:ph type="subTitle" idx="1"/>
          </p:nvPr>
        </p:nvSpPr>
        <p:spPr>
          <a:xfrm>
            <a:off x="311700" y="171367"/>
            <a:ext cx="8520600" cy="1056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ru" sz="2500">
                <a:solidFill>
                  <a:schemeClr val="dk1"/>
                </a:solidFill>
              </a:rPr>
              <a:t>The QnAnalysis package</a:t>
            </a:r>
            <a:endParaRPr sz="2500"/>
          </a:p>
        </p:txBody>
      </p:sp>
      <p:sp>
        <p:nvSpPr>
          <p:cNvPr id="119" name="Google Shape;119;p17"/>
          <p:cNvSpPr txBox="1"/>
          <p:nvPr/>
        </p:nvSpPr>
        <p:spPr>
          <a:xfrm>
            <a:off x="210425" y="1006300"/>
            <a:ext cx="5388900" cy="1992823"/>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1100"/>
              <a:buFont typeface="Arial"/>
              <a:buNone/>
            </a:pPr>
            <a:r>
              <a:rPr lang="ru" b="1">
                <a:solidFill>
                  <a:schemeClr val="dk1"/>
                </a:solidFill>
              </a:rPr>
              <a:t>Motivation:</a:t>
            </a:r>
            <a:endParaRPr b="1">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ru">
                <a:solidFill>
                  <a:schemeClr val="dk1"/>
                </a:solidFill>
              </a:rPr>
              <a:t>•Decoupling configuration from implementation</a:t>
            </a:r>
            <a:endParaRPr>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ru">
                <a:solidFill>
                  <a:schemeClr val="dk1"/>
                </a:solidFill>
              </a:rPr>
              <a:t>•Persistency of analysis setup</a:t>
            </a:r>
            <a:endParaRPr>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ru">
                <a:solidFill>
                  <a:schemeClr val="dk1"/>
                </a:solidFill>
              </a:rPr>
              <a:t>•Co-existence of different setups (easy systematics study)</a:t>
            </a:r>
            <a:endParaRPr>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ru">
                <a:solidFill>
                  <a:schemeClr val="dk1"/>
                </a:solidFill>
              </a:rPr>
              <a:t>•Unification of analysis methods</a:t>
            </a:r>
            <a:endParaRPr>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ru">
                <a:solidFill>
                  <a:schemeClr val="dk1"/>
                </a:solidFill>
              </a:rPr>
              <a:t>•Self-descriptiveness of the analysis results</a:t>
            </a:r>
            <a:endParaRPr>
              <a:solidFill>
                <a:schemeClr val="dk1"/>
              </a:solidFill>
            </a:endParaRPr>
          </a:p>
        </p:txBody>
      </p:sp>
      <p:pic>
        <p:nvPicPr>
          <p:cNvPr id="120" name="Google Shape;120;p17"/>
          <p:cNvPicPr preferRelativeResize="0"/>
          <p:nvPr/>
        </p:nvPicPr>
        <p:blipFill>
          <a:blip r:embed="rId3">
            <a:alphaModFix/>
          </a:blip>
          <a:stretch>
            <a:fillRect/>
          </a:stretch>
        </p:blipFill>
        <p:spPr>
          <a:xfrm>
            <a:off x="6236400" y="1006300"/>
            <a:ext cx="2641668" cy="5223435"/>
          </a:xfrm>
          <a:prstGeom prst="rect">
            <a:avLst/>
          </a:prstGeom>
          <a:noFill/>
          <a:ln>
            <a:noFill/>
          </a:ln>
        </p:spPr>
      </p:pic>
      <p:sp>
        <p:nvSpPr>
          <p:cNvPr id="121" name="Google Shape;121;p17"/>
          <p:cNvSpPr txBox="1"/>
          <p:nvPr/>
        </p:nvSpPr>
        <p:spPr>
          <a:xfrm>
            <a:off x="210425" y="3831500"/>
            <a:ext cx="5106600" cy="188664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ru">
                <a:solidFill>
                  <a:schemeClr val="dk1"/>
                </a:solidFill>
              </a:rPr>
              <a:t>QnAnalysis requirements: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ru">
                <a:solidFill>
                  <a:schemeClr val="dk1"/>
                </a:solidFill>
              </a:rPr>
              <a:t>•ROOT ver. ≧ 6.20 (with MathMore library)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ru">
                <a:solidFill>
                  <a:schemeClr val="dk1"/>
                </a:solidFill>
              </a:rPr>
              <a:t>•C++17 compatible compiler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ru">
                <a:solidFill>
                  <a:schemeClr val="dk1"/>
                </a:solidFill>
              </a:rPr>
              <a:t>•CMake ver. ≧ 3.13</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ru" b="1">
                <a:solidFill>
                  <a:schemeClr val="dk1"/>
                </a:solidFill>
              </a:rPr>
              <a:t>Can be easily installed on NICA cluster using ROOT and CMake modules</a:t>
            </a:r>
            <a:endParaRPr b="1">
              <a:solidFill>
                <a:schemeClr val="dk1"/>
              </a:solidFill>
            </a:endParaRPr>
          </a:p>
          <a:p>
            <a:pPr marL="0" lvl="0" indent="0" algn="l" rtl="0">
              <a:spcBef>
                <a:spcPts val="0"/>
              </a:spcBef>
              <a:spcAft>
                <a:spcPts val="0"/>
              </a:spcAft>
              <a:buNone/>
            </a:pPr>
            <a:endParaRPr/>
          </a:p>
        </p:txBody>
      </p:sp>
      <p:sp>
        <p:nvSpPr>
          <p:cNvPr id="122" name="Google Shape;122;p17"/>
          <p:cNvSpPr txBox="1"/>
          <p:nvPr/>
        </p:nvSpPr>
        <p:spPr>
          <a:xfrm>
            <a:off x="210425" y="5989900"/>
            <a:ext cx="4167000" cy="89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ru">
                <a:solidFill>
                  <a:schemeClr val="dk1"/>
                </a:solidFill>
              </a:rPr>
              <a:t>Git repository:</a:t>
            </a:r>
            <a:r>
              <a:rPr lang="ru">
                <a:solidFill>
                  <a:schemeClr val="dk1"/>
                </a:solidFill>
                <a:uFill>
                  <a:noFill/>
                </a:uFil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ru" u="sng">
                <a:solidFill>
                  <a:schemeClr val="hlink"/>
                </a:solidFill>
                <a:hlinkClick r:id="rId4"/>
              </a:rPr>
              <a:t>https://github.com/HeavyIonAnalysis/QnAnalysis</a:t>
            </a:r>
            <a:endParaRPr u="sng">
              <a:solidFill>
                <a:schemeClr val="hlink"/>
              </a:solidFill>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224390351"/>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95925" y="67297"/>
            <a:ext cx="8229600" cy="62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ru" sz="2500">
                <a:solidFill>
                  <a:srgbClr val="000000"/>
                </a:solidFill>
              </a:rPr>
              <a:t>FHCal’s role in scalar product method</a:t>
            </a:r>
            <a:endParaRPr sz="2500">
              <a:solidFill>
                <a:srgbClr val="000000"/>
              </a:solidFill>
            </a:endParaRPr>
          </a:p>
        </p:txBody>
      </p:sp>
      <p:sp>
        <p:nvSpPr>
          <p:cNvPr id="111" name="Google Shape;111;p16"/>
          <p:cNvSpPr txBox="1">
            <a:spLocks noGrp="1"/>
          </p:cNvSpPr>
          <p:nvPr>
            <p:ph type="sldNum" sz="quarter" idx="12"/>
          </p:nvPr>
        </p:nvSpPr>
        <p:spPr>
          <a:xfrm>
            <a:off x="8472458" y="6217623"/>
            <a:ext cx="548700" cy="5248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52</a:t>
            </a:fld>
            <a:endParaRPr/>
          </a:p>
        </p:txBody>
      </p:sp>
      <p:pic>
        <p:nvPicPr>
          <p:cNvPr id="100" name="Google Shape;100;p16"/>
          <p:cNvPicPr preferRelativeResize="0"/>
          <p:nvPr/>
        </p:nvPicPr>
        <p:blipFill>
          <a:blip r:embed="rId3">
            <a:alphaModFix/>
          </a:blip>
          <a:stretch>
            <a:fillRect/>
          </a:stretch>
        </p:blipFill>
        <p:spPr>
          <a:xfrm>
            <a:off x="6997149" y="693701"/>
            <a:ext cx="1879550" cy="2344967"/>
          </a:xfrm>
          <a:prstGeom prst="rect">
            <a:avLst/>
          </a:prstGeom>
          <a:noFill/>
          <a:ln>
            <a:noFill/>
          </a:ln>
        </p:spPr>
      </p:pic>
      <p:sp>
        <p:nvSpPr>
          <p:cNvPr id="101" name="Google Shape;101;p16"/>
          <p:cNvSpPr txBox="1"/>
          <p:nvPr/>
        </p:nvSpPr>
        <p:spPr>
          <a:xfrm>
            <a:off x="143900" y="2112900"/>
            <a:ext cx="63873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i="1">
                <a:latin typeface="Times New Roman"/>
                <a:ea typeface="Times New Roman"/>
                <a:cs typeface="Times New Roman"/>
                <a:sym typeface="Times New Roman"/>
              </a:rPr>
              <a:t>ϕ</a:t>
            </a:r>
            <a:r>
              <a:rPr lang="ru" i="1" baseline="-25000">
                <a:latin typeface="Times New Roman"/>
                <a:ea typeface="Times New Roman"/>
                <a:cs typeface="Times New Roman"/>
                <a:sym typeface="Times New Roman"/>
              </a:rPr>
              <a:t>i</a:t>
            </a:r>
            <a:r>
              <a:rPr lang="ru">
                <a:solidFill>
                  <a:srgbClr val="FF0000"/>
                </a:solidFill>
              </a:rPr>
              <a:t> </a:t>
            </a:r>
            <a:r>
              <a:rPr lang="ru">
                <a:solidFill>
                  <a:schemeClr val="dk1"/>
                </a:solidFill>
              </a:rPr>
              <a:t>—azimuthal angle of modules № i in FHCal, </a:t>
            </a:r>
            <a:r>
              <a:rPr lang="ru">
                <a:solidFill>
                  <a:schemeClr val="dk1"/>
                </a:solidFill>
                <a:latin typeface="Times New Roman"/>
                <a:ea typeface="Times New Roman"/>
                <a:cs typeface="Times New Roman"/>
                <a:sym typeface="Times New Roman"/>
              </a:rPr>
              <a:t>w</a:t>
            </a:r>
            <a:r>
              <a:rPr lang="ru" baseline="-25000">
                <a:solidFill>
                  <a:schemeClr val="dk1"/>
                </a:solidFill>
                <a:latin typeface="Times New Roman"/>
                <a:ea typeface="Times New Roman"/>
                <a:cs typeface="Times New Roman"/>
                <a:sym typeface="Times New Roman"/>
              </a:rPr>
              <a:t>i</a:t>
            </a:r>
            <a:r>
              <a:rPr lang="ru">
                <a:solidFill>
                  <a:schemeClr val="dk1"/>
                </a:solidFill>
              </a:rPr>
              <a:t> — energy in module</a:t>
            </a:r>
            <a:endParaRPr>
              <a:solidFill>
                <a:schemeClr val="dk1"/>
              </a:solidFill>
            </a:endParaRPr>
          </a:p>
          <a:p>
            <a:pPr marL="0" lvl="0" indent="0" algn="l" rtl="0">
              <a:spcBef>
                <a:spcPts val="0"/>
              </a:spcBef>
              <a:spcAft>
                <a:spcPts val="0"/>
              </a:spcAft>
              <a:buNone/>
            </a:pPr>
            <a:endParaRPr/>
          </a:p>
        </p:txBody>
      </p:sp>
      <p:pic>
        <p:nvPicPr>
          <p:cNvPr id="102" name="Google Shape;102;p16" descr="Q_{n,x}=\sum _i\ w_i\cos(n\phi_i)" title="MathEquation,#000000"/>
          <p:cNvPicPr preferRelativeResize="0"/>
          <p:nvPr/>
        </p:nvPicPr>
        <p:blipFill>
          <a:blip r:embed="rId4">
            <a:alphaModFix/>
          </a:blip>
          <a:stretch>
            <a:fillRect/>
          </a:stretch>
        </p:blipFill>
        <p:spPr>
          <a:xfrm>
            <a:off x="463627" y="1606091"/>
            <a:ext cx="2183926" cy="389467"/>
          </a:xfrm>
          <a:prstGeom prst="rect">
            <a:avLst/>
          </a:prstGeom>
          <a:noFill/>
          <a:ln>
            <a:noFill/>
          </a:ln>
        </p:spPr>
      </p:pic>
      <p:pic>
        <p:nvPicPr>
          <p:cNvPr id="103" name="Google Shape;103;p16" descr="Q_{n,y}=\sum _iw_i\sin(n\phi_i)" title="MathEquation,#000000"/>
          <p:cNvPicPr preferRelativeResize="0"/>
          <p:nvPr/>
        </p:nvPicPr>
        <p:blipFill>
          <a:blip r:embed="rId5">
            <a:alphaModFix/>
          </a:blip>
          <a:stretch>
            <a:fillRect/>
          </a:stretch>
        </p:blipFill>
        <p:spPr>
          <a:xfrm>
            <a:off x="2904124" y="1650346"/>
            <a:ext cx="2213070" cy="372533"/>
          </a:xfrm>
          <a:prstGeom prst="rect">
            <a:avLst/>
          </a:prstGeom>
          <a:noFill/>
          <a:ln>
            <a:noFill/>
          </a:ln>
        </p:spPr>
      </p:pic>
      <p:sp>
        <p:nvSpPr>
          <p:cNvPr id="104" name="Google Shape;104;p16"/>
          <p:cNvSpPr txBox="1"/>
          <p:nvPr/>
        </p:nvSpPr>
        <p:spPr>
          <a:xfrm>
            <a:off x="143900" y="739500"/>
            <a:ext cx="61815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FHCal is used to form Q-vectors of sub-events according to the angular distribution of spectator energy in modules:</a:t>
            </a:r>
            <a:endParaRPr/>
          </a:p>
        </p:txBody>
      </p:sp>
      <p:sp>
        <p:nvSpPr>
          <p:cNvPr id="105" name="Google Shape;105;p16"/>
          <p:cNvSpPr txBox="1"/>
          <p:nvPr/>
        </p:nvSpPr>
        <p:spPr>
          <a:xfrm>
            <a:off x="207775" y="2653733"/>
            <a:ext cx="71133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Sub-events can be formed by Right(South) and Left(North) FHCal and also by the rings of FHCal modules</a:t>
            </a:r>
            <a:endParaRPr/>
          </a:p>
        </p:txBody>
      </p:sp>
      <p:pic>
        <p:nvPicPr>
          <p:cNvPr id="106" name="Google Shape;106;p16"/>
          <p:cNvPicPr preferRelativeResize="0"/>
          <p:nvPr/>
        </p:nvPicPr>
        <p:blipFill>
          <a:blip r:embed="rId6">
            <a:alphaModFix/>
          </a:blip>
          <a:stretch>
            <a:fillRect/>
          </a:stretch>
        </p:blipFill>
        <p:spPr>
          <a:xfrm>
            <a:off x="295926" y="3598833"/>
            <a:ext cx="1175501" cy="1448000"/>
          </a:xfrm>
          <a:prstGeom prst="rect">
            <a:avLst/>
          </a:prstGeom>
          <a:noFill/>
          <a:ln>
            <a:noFill/>
          </a:ln>
        </p:spPr>
      </p:pic>
      <p:pic>
        <p:nvPicPr>
          <p:cNvPr id="107" name="Google Shape;107;p16"/>
          <p:cNvPicPr preferRelativeResize="0"/>
          <p:nvPr/>
        </p:nvPicPr>
        <p:blipFill>
          <a:blip r:embed="rId7">
            <a:alphaModFix/>
          </a:blip>
          <a:stretch>
            <a:fillRect/>
          </a:stretch>
        </p:blipFill>
        <p:spPr>
          <a:xfrm>
            <a:off x="2081330" y="3602637"/>
            <a:ext cx="1175502" cy="1440441"/>
          </a:xfrm>
          <a:prstGeom prst="rect">
            <a:avLst/>
          </a:prstGeom>
          <a:noFill/>
          <a:ln>
            <a:noFill/>
          </a:ln>
        </p:spPr>
      </p:pic>
      <p:pic>
        <p:nvPicPr>
          <p:cNvPr id="108" name="Google Shape;108;p16"/>
          <p:cNvPicPr preferRelativeResize="0"/>
          <p:nvPr/>
        </p:nvPicPr>
        <p:blipFill>
          <a:blip r:embed="rId8">
            <a:alphaModFix/>
          </a:blip>
          <a:stretch>
            <a:fillRect/>
          </a:stretch>
        </p:blipFill>
        <p:spPr>
          <a:xfrm>
            <a:off x="3944452" y="3598833"/>
            <a:ext cx="1092922" cy="1372539"/>
          </a:xfrm>
          <a:prstGeom prst="rect">
            <a:avLst/>
          </a:prstGeom>
          <a:noFill/>
          <a:ln>
            <a:noFill/>
          </a:ln>
        </p:spPr>
      </p:pic>
      <p:sp>
        <p:nvSpPr>
          <p:cNvPr id="109" name="Google Shape;109;p16"/>
          <p:cNvSpPr txBox="1"/>
          <p:nvPr/>
        </p:nvSpPr>
        <p:spPr>
          <a:xfrm>
            <a:off x="295925" y="2907967"/>
            <a:ext cx="57084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
            </a:r>
            <a:br>
              <a:rPr lang="ru"/>
            </a:br>
            <a:r>
              <a:rPr lang="ru"/>
              <a:t>     Inner                            Middle                          Outer</a:t>
            </a:r>
            <a:endParaRPr/>
          </a:p>
        </p:txBody>
      </p:sp>
      <p:sp>
        <p:nvSpPr>
          <p:cNvPr id="110" name="Google Shape;110;p16"/>
          <p:cNvSpPr txBox="1"/>
          <p:nvPr/>
        </p:nvSpPr>
        <p:spPr>
          <a:xfrm>
            <a:off x="207775" y="5019467"/>
            <a:ext cx="68247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When studying correlations, the following values is also considered:</a:t>
            </a:r>
            <a:endParaRPr/>
          </a:p>
        </p:txBody>
      </p:sp>
      <p:pic>
        <p:nvPicPr>
          <p:cNvPr id="112" name="Google Shape;112;p16" descr="\frac{1}{2}R_n^2= \langle X_n^aX_n^b \rangle=\langle Y_n^aY_n^b \rangle ; R_n- RecoResolution"/>
          <p:cNvPicPr preferRelativeResize="0"/>
          <p:nvPr/>
        </p:nvPicPr>
        <p:blipFill>
          <a:blip r:embed="rId9">
            <a:alphaModFix/>
          </a:blip>
          <a:stretch>
            <a:fillRect/>
          </a:stretch>
        </p:blipFill>
        <p:spPr>
          <a:xfrm>
            <a:off x="339325" y="6111734"/>
            <a:ext cx="6265575" cy="736567"/>
          </a:xfrm>
          <a:prstGeom prst="rect">
            <a:avLst/>
          </a:prstGeom>
          <a:noFill/>
          <a:ln>
            <a:noFill/>
          </a:ln>
        </p:spPr>
      </p:pic>
      <p:pic>
        <p:nvPicPr>
          <p:cNvPr id="113" name="Google Shape;113;p16" descr="\frac{1}{2}R_n^T=\langle  X_n^{a,b}X_{RP} \rangle =\langle Y_n^{a,b}Y_{RP} \rangle ;R_n^T-TrueResolution"/>
          <p:cNvPicPr preferRelativeResize="0"/>
          <p:nvPr/>
        </p:nvPicPr>
        <p:blipFill>
          <a:blip r:embed="rId10">
            <a:alphaModFix/>
          </a:blip>
          <a:stretch>
            <a:fillRect/>
          </a:stretch>
        </p:blipFill>
        <p:spPr>
          <a:xfrm>
            <a:off x="339325" y="5434567"/>
            <a:ext cx="6300824" cy="626400"/>
          </a:xfrm>
          <a:prstGeom prst="rect">
            <a:avLst/>
          </a:prstGeom>
          <a:noFill/>
          <a:ln>
            <a:noFill/>
          </a:ln>
        </p:spPr>
      </p:pic>
    </p:spTree>
    <p:extLst>
      <p:ext uri="{BB962C8B-B14F-4D97-AF65-F5344CB8AC3E}">
        <p14:creationId xmlns:p14="http://schemas.microsoft.com/office/powerpoint/2010/main" val="325868364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409200" y="0"/>
            <a:ext cx="8520600" cy="1226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ru"/>
              <a:t>Correlation of Q-vectors in FHCal’s rings with reaction plane angle PhiRp</a:t>
            </a:r>
            <a:endParaRPr/>
          </a:p>
        </p:txBody>
      </p:sp>
      <p:sp>
        <p:nvSpPr>
          <p:cNvPr id="140" name="Google Shape;140;p18"/>
          <p:cNvSpPr txBox="1">
            <a:spLocks noGrp="1"/>
          </p:cNvSpPr>
          <p:nvPr>
            <p:ph type="sldNum" idx="12"/>
          </p:nvPr>
        </p:nvSpPr>
        <p:spPr>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53</a:t>
            </a:fld>
            <a:endParaRPr/>
          </a:p>
        </p:txBody>
      </p:sp>
      <p:sp>
        <p:nvSpPr>
          <p:cNvPr id="128" name="Google Shape;128;p18"/>
          <p:cNvSpPr txBox="1"/>
          <p:nvPr/>
        </p:nvSpPr>
        <p:spPr>
          <a:xfrm>
            <a:off x="1089525" y="1239100"/>
            <a:ext cx="12270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Inner ring</a:t>
            </a:r>
            <a:endParaRPr/>
          </a:p>
        </p:txBody>
      </p:sp>
      <p:sp>
        <p:nvSpPr>
          <p:cNvPr id="129" name="Google Shape;129;p18"/>
          <p:cNvSpPr txBox="1"/>
          <p:nvPr/>
        </p:nvSpPr>
        <p:spPr>
          <a:xfrm>
            <a:off x="4224025" y="1239100"/>
            <a:ext cx="13752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Middle ring</a:t>
            </a:r>
            <a:endParaRPr/>
          </a:p>
        </p:txBody>
      </p:sp>
      <p:sp>
        <p:nvSpPr>
          <p:cNvPr id="130" name="Google Shape;130;p18"/>
          <p:cNvSpPr txBox="1"/>
          <p:nvPr/>
        </p:nvSpPr>
        <p:spPr>
          <a:xfrm>
            <a:off x="7333800" y="1118467"/>
            <a:ext cx="15555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Outer ring</a:t>
            </a:r>
            <a:endParaRPr/>
          </a:p>
        </p:txBody>
      </p:sp>
      <p:grpSp>
        <p:nvGrpSpPr>
          <p:cNvPr id="131" name="Google Shape;131;p18"/>
          <p:cNvGrpSpPr/>
          <p:nvPr/>
        </p:nvGrpSpPr>
        <p:grpSpPr>
          <a:xfrm>
            <a:off x="6124750" y="1784967"/>
            <a:ext cx="3019250" cy="4161200"/>
            <a:chOff x="6124750" y="1338725"/>
            <a:chExt cx="3019250" cy="3120900"/>
          </a:xfrm>
        </p:grpSpPr>
        <p:pic>
          <p:nvPicPr>
            <p:cNvPr id="132" name="Google Shape;132;p18"/>
            <p:cNvPicPr preferRelativeResize="0"/>
            <p:nvPr/>
          </p:nvPicPr>
          <p:blipFill rotWithShape="1">
            <a:blip r:embed="rId3">
              <a:alphaModFix/>
            </a:blip>
            <a:srcRect l="2794" r="2794"/>
            <a:stretch/>
          </p:blipFill>
          <p:spPr>
            <a:xfrm>
              <a:off x="6124750" y="1338725"/>
              <a:ext cx="3019250" cy="3120900"/>
            </a:xfrm>
            <a:prstGeom prst="rect">
              <a:avLst/>
            </a:prstGeom>
            <a:noFill/>
            <a:ln>
              <a:noFill/>
            </a:ln>
          </p:spPr>
        </p:pic>
        <p:pic>
          <p:nvPicPr>
            <p:cNvPr id="133" name="Google Shape;133;p18"/>
            <p:cNvPicPr preferRelativeResize="0"/>
            <p:nvPr/>
          </p:nvPicPr>
          <p:blipFill>
            <a:blip r:embed="rId4">
              <a:alphaModFix/>
            </a:blip>
            <a:stretch>
              <a:fillRect/>
            </a:stretch>
          </p:blipFill>
          <p:spPr>
            <a:xfrm>
              <a:off x="6613200" y="1701900"/>
              <a:ext cx="601200" cy="604550"/>
            </a:xfrm>
            <a:prstGeom prst="rect">
              <a:avLst/>
            </a:prstGeom>
            <a:noFill/>
            <a:ln>
              <a:noFill/>
            </a:ln>
          </p:spPr>
        </p:pic>
      </p:grpSp>
      <p:grpSp>
        <p:nvGrpSpPr>
          <p:cNvPr id="134" name="Google Shape;134;p18"/>
          <p:cNvGrpSpPr/>
          <p:nvPr/>
        </p:nvGrpSpPr>
        <p:grpSpPr>
          <a:xfrm>
            <a:off x="2973987" y="1784967"/>
            <a:ext cx="3196025" cy="4161171"/>
            <a:chOff x="2973986" y="1338725"/>
            <a:chExt cx="3196025" cy="3120878"/>
          </a:xfrm>
        </p:grpSpPr>
        <p:pic>
          <p:nvPicPr>
            <p:cNvPr id="135" name="Google Shape;135;p18"/>
            <p:cNvPicPr preferRelativeResize="0"/>
            <p:nvPr/>
          </p:nvPicPr>
          <p:blipFill rotWithShape="1">
            <a:blip r:embed="rId5">
              <a:alphaModFix/>
            </a:blip>
            <a:srcRect l="29" r="29"/>
            <a:stretch/>
          </p:blipFill>
          <p:spPr>
            <a:xfrm>
              <a:off x="2973986" y="1338725"/>
              <a:ext cx="3196025" cy="3120878"/>
            </a:xfrm>
            <a:prstGeom prst="rect">
              <a:avLst/>
            </a:prstGeom>
            <a:noFill/>
            <a:ln>
              <a:noFill/>
            </a:ln>
          </p:spPr>
        </p:pic>
        <p:pic>
          <p:nvPicPr>
            <p:cNvPr id="136" name="Google Shape;136;p18"/>
            <p:cNvPicPr preferRelativeResize="0"/>
            <p:nvPr/>
          </p:nvPicPr>
          <p:blipFill>
            <a:blip r:embed="rId6">
              <a:alphaModFix/>
            </a:blip>
            <a:stretch>
              <a:fillRect/>
            </a:stretch>
          </p:blipFill>
          <p:spPr>
            <a:xfrm>
              <a:off x="3577400" y="1737800"/>
              <a:ext cx="646625" cy="634458"/>
            </a:xfrm>
            <a:prstGeom prst="rect">
              <a:avLst/>
            </a:prstGeom>
            <a:noFill/>
            <a:ln>
              <a:noFill/>
            </a:ln>
          </p:spPr>
        </p:pic>
      </p:grpSp>
      <p:grpSp>
        <p:nvGrpSpPr>
          <p:cNvPr id="137" name="Google Shape;137;p18"/>
          <p:cNvGrpSpPr/>
          <p:nvPr/>
        </p:nvGrpSpPr>
        <p:grpSpPr>
          <a:xfrm>
            <a:off x="-186900" y="1784967"/>
            <a:ext cx="3196025" cy="4161200"/>
            <a:chOff x="-186900" y="1338725"/>
            <a:chExt cx="3196025" cy="3120900"/>
          </a:xfrm>
        </p:grpSpPr>
        <p:pic>
          <p:nvPicPr>
            <p:cNvPr id="138" name="Google Shape;138;p18"/>
            <p:cNvPicPr preferRelativeResize="0"/>
            <p:nvPr/>
          </p:nvPicPr>
          <p:blipFill rotWithShape="1">
            <a:blip r:embed="rId7">
              <a:alphaModFix/>
            </a:blip>
            <a:srcRect l="29" r="29"/>
            <a:stretch/>
          </p:blipFill>
          <p:spPr>
            <a:xfrm>
              <a:off x="-186900" y="1338725"/>
              <a:ext cx="3196025" cy="3120900"/>
            </a:xfrm>
            <a:prstGeom prst="rect">
              <a:avLst/>
            </a:prstGeom>
            <a:noFill/>
            <a:ln>
              <a:noFill/>
            </a:ln>
          </p:spPr>
        </p:pic>
        <p:pic>
          <p:nvPicPr>
            <p:cNvPr id="139" name="Google Shape;139;p18"/>
            <p:cNvPicPr preferRelativeResize="0"/>
            <p:nvPr/>
          </p:nvPicPr>
          <p:blipFill>
            <a:blip r:embed="rId8">
              <a:alphaModFix/>
            </a:blip>
            <a:stretch>
              <a:fillRect/>
            </a:stretch>
          </p:blipFill>
          <p:spPr>
            <a:xfrm>
              <a:off x="409201" y="1685275"/>
              <a:ext cx="646625" cy="637788"/>
            </a:xfrm>
            <a:prstGeom prst="rect">
              <a:avLst/>
            </a:prstGeom>
            <a:noFill/>
            <a:ln>
              <a:noFill/>
            </a:ln>
          </p:spPr>
        </p:pic>
      </p:grpSp>
      <p:sp>
        <p:nvSpPr>
          <p:cNvPr id="141" name="Google Shape;141;p18"/>
          <p:cNvSpPr txBox="1"/>
          <p:nvPr/>
        </p:nvSpPr>
        <p:spPr>
          <a:xfrm>
            <a:off x="1621225" y="6046000"/>
            <a:ext cx="2715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42" name="Google Shape;142;p18"/>
          <p:cNvSpPr txBox="1"/>
          <p:nvPr/>
        </p:nvSpPr>
        <p:spPr>
          <a:xfrm>
            <a:off x="1357875" y="6013100"/>
            <a:ext cx="6624900" cy="40007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
              <a:t>XX and YY components diverge for outer ring</a:t>
            </a:r>
            <a:endParaRPr/>
          </a:p>
        </p:txBody>
      </p:sp>
    </p:spTree>
    <p:extLst>
      <p:ext uri="{BB962C8B-B14F-4D97-AF65-F5344CB8AC3E}">
        <p14:creationId xmlns:p14="http://schemas.microsoft.com/office/powerpoint/2010/main" val="50311625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19"/>
          <p:cNvSpPr txBox="1">
            <a:spLocks noGrp="1"/>
          </p:cNvSpPr>
          <p:nvPr>
            <p:ph type="title"/>
          </p:nvPr>
        </p:nvSpPr>
        <p:spPr>
          <a:xfrm>
            <a:off x="695750" y="207533"/>
            <a:ext cx="8520600" cy="763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ru"/>
              <a:t> FHCal Module numbering </a:t>
            </a:r>
            <a:endParaRPr/>
          </a:p>
        </p:txBody>
      </p:sp>
      <p:sp>
        <p:nvSpPr>
          <p:cNvPr id="150" name="Google Shape;150;p19"/>
          <p:cNvSpPr txBox="1">
            <a:spLocks noGrp="1"/>
          </p:cNvSpPr>
          <p:nvPr>
            <p:ph type="sldNum" idx="12"/>
          </p:nvPr>
        </p:nvSpPr>
        <p:spPr>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54</a:t>
            </a:fld>
            <a:endParaRPr/>
          </a:p>
        </p:txBody>
      </p:sp>
      <p:pic>
        <p:nvPicPr>
          <p:cNvPr id="148" name="Google Shape;148;p19"/>
          <p:cNvPicPr preferRelativeResize="0"/>
          <p:nvPr/>
        </p:nvPicPr>
        <p:blipFill rotWithShape="1">
          <a:blip r:embed="rId3">
            <a:alphaModFix/>
          </a:blip>
          <a:srcRect/>
          <a:stretch/>
        </p:blipFill>
        <p:spPr>
          <a:xfrm>
            <a:off x="4483478" y="1535366"/>
            <a:ext cx="3542822" cy="4047581"/>
          </a:xfrm>
          <a:prstGeom prst="rect">
            <a:avLst/>
          </a:prstGeom>
          <a:noFill/>
          <a:ln>
            <a:noFill/>
          </a:ln>
        </p:spPr>
      </p:pic>
      <p:pic>
        <p:nvPicPr>
          <p:cNvPr id="149" name="Google Shape;149;p19"/>
          <p:cNvPicPr preferRelativeResize="0"/>
          <p:nvPr/>
        </p:nvPicPr>
        <p:blipFill rotWithShape="1">
          <a:blip r:embed="rId4">
            <a:alphaModFix/>
          </a:blip>
          <a:srcRect/>
          <a:stretch/>
        </p:blipFill>
        <p:spPr>
          <a:xfrm>
            <a:off x="989450" y="1535386"/>
            <a:ext cx="3542822" cy="4047581"/>
          </a:xfrm>
          <a:prstGeom prst="rect">
            <a:avLst/>
          </a:prstGeom>
          <a:noFill/>
          <a:ln>
            <a:noFill/>
          </a:ln>
        </p:spPr>
      </p:pic>
      <p:sp>
        <p:nvSpPr>
          <p:cNvPr id="151" name="Google Shape;151;p19"/>
          <p:cNvSpPr txBox="1"/>
          <p:nvPr/>
        </p:nvSpPr>
        <p:spPr>
          <a:xfrm>
            <a:off x="989450" y="5722633"/>
            <a:ext cx="68742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The first and last lines are numbered in the wrong direction. Can we obtain module coordinates from MPDROOT? </a:t>
            </a:r>
            <a:endParaRPr/>
          </a:p>
        </p:txBody>
      </p:sp>
      <p:sp>
        <p:nvSpPr>
          <p:cNvPr id="152" name="Google Shape;152;p19"/>
          <p:cNvSpPr txBox="1"/>
          <p:nvPr/>
        </p:nvSpPr>
        <p:spPr>
          <a:xfrm>
            <a:off x="1880875" y="1427533"/>
            <a:ext cx="41670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Left</a:t>
            </a:r>
            <a:endParaRPr/>
          </a:p>
        </p:txBody>
      </p:sp>
      <p:sp>
        <p:nvSpPr>
          <p:cNvPr id="153" name="Google Shape;153;p19"/>
          <p:cNvSpPr txBox="1"/>
          <p:nvPr/>
        </p:nvSpPr>
        <p:spPr>
          <a:xfrm>
            <a:off x="5186925" y="1292533"/>
            <a:ext cx="41670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Right</a:t>
            </a:r>
            <a:endParaRPr/>
          </a:p>
        </p:txBody>
      </p:sp>
      <p:sp>
        <p:nvSpPr>
          <p:cNvPr id="154" name="Google Shape;154;p19"/>
          <p:cNvSpPr/>
          <p:nvPr/>
        </p:nvSpPr>
        <p:spPr>
          <a:xfrm>
            <a:off x="1787800" y="1961133"/>
            <a:ext cx="1946100" cy="250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u="sng">
              <a:highlight>
                <a:schemeClr val="lt1"/>
              </a:highlight>
            </a:endParaRPr>
          </a:p>
        </p:txBody>
      </p:sp>
      <p:sp>
        <p:nvSpPr>
          <p:cNvPr id="155" name="Google Shape;155;p19"/>
          <p:cNvSpPr/>
          <p:nvPr/>
        </p:nvSpPr>
        <p:spPr>
          <a:xfrm>
            <a:off x="1787813" y="4827800"/>
            <a:ext cx="1946100" cy="250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u="sng">
              <a:highlight>
                <a:schemeClr val="lt1"/>
              </a:highlight>
            </a:endParaRPr>
          </a:p>
        </p:txBody>
      </p:sp>
      <p:sp>
        <p:nvSpPr>
          <p:cNvPr id="156" name="Google Shape;156;p19"/>
          <p:cNvSpPr/>
          <p:nvPr/>
        </p:nvSpPr>
        <p:spPr>
          <a:xfrm>
            <a:off x="5246725" y="1961133"/>
            <a:ext cx="1946100" cy="250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u="sng">
              <a:highlight>
                <a:schemeClr val="lt1"/>
              </a:highlight>
            </a:endParaRPr>
          </a:p>
        </p:txBody>
      </p:sp>
      <p:sp>
        <p:nvSpPr>
          <p:cNvPr id="157" name="Google Shape;157;p19"/>
          <p:cNvSpPr/>
          <p:nvPr/>
        </p:nvSpPr>
        <p:spPr>
          <a:xfrm>
            <a:off x="5281838" y="4827800"/>
            <a:ext cx="1946100" cy="2508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u="sng">
              <a:highlight>
                <a:schemeClr val="lt1"/>
              </a:highlight>
            </a:endParaRPr>
          </a:p>
        </p:txBody>
      </p:sp>
      <p:cxnSp>
        <p:nvCxnSpPr>
          <p:cNvPr id="158" name="Google Shape;158;p19"/>
          <p:cNvCxnSpPr/>
          <p:nvPr/>
        </p:nvCxnSpPr>
        <p:spPr>
          <a:xfrm>
            <a:off x="1815775" y="2363167"/>
            <a:ext cx="1909800" cy="0"/>
          </a:xfrm>
          <a:prstGeom prst="straightConnector1">
            <a:avLst/>
          </a:prstGeom>
          <a:noFill/>
          <a:ln w="9525" cap="flat" cmpd="sng">
            <a:solidFill>
              <a:srgbClr val="FF0000"/>
            </a:solidFill>
            <a:prstDash val="solid"/>
            <a:round/>
            <a:headEnd type="none" w="med" len="med"/>
            <a:tailEnd type="triangle" w="med" len="med"/>
          </a:ln>
        </p:spPr>
      </p:cxnSp>
      <p:cxnSp>
        <p:nvCxnSpPr>
          <p:cNvPr id="159" name="Google Shape;159;p19"/>
          <p:cNvCxnSpPr/>
          <p:nvPr/>
        </p:nvCxnSpPr>
        <p:spPr>
          <a:xfrm flipH="1">
            <a:off x="3566525" y="2766000"/>
            <a:ext cx="492300" cy="2400"/>
          </a:xfrm>
          <a:prstGeom prst="straightConnector1">
            <a:avLst/>
          </a:prstGeom>
          <a:noFill/>
          <a:ln w="9525" cap="flat" cmpd="sng">
            <a:solidFill>
              <a:srgbClr val="FF0000"/>
            </a:solidFill>
            <a:prstDash val="solid"/>
            <a:round/>
            <a:headEnd type="none" w="med" len="med"/>
            <a:tailEnd type="triangle" w="med" len="med"/>
          </a:ln>
        </p:spPr>
      </p:cxnSp>
      <p:cxnSp>
        <p:nvCxnSpPr>
          <p:cNvPr id="160" name="Google Shape;160;p19"/>
          <p:cNvCxnSpPr/>
          <p:nvPr/>
        </p:nvCxnSpPr>
        <p:spPr>
          <a:xfrm>
            <a:off x="1815775" y="4717333"/>
            <a:ext cx="1909800" cy="0"/>
          </a:xfrm>
          <a:prstGeom prst="straightConnector1">
            <a:avLst/>
          </a:prstGeom>
          <a:noFill/>
          <a:ln w="9525" cap="flat" cmpd="sng">
            <a:solidFill>
              <a:srgbClr val="FF0000"/>
            </a:solidFill>
            <a:prstDash val="solid"/>
            <a:round/>
            <a:headEnd type="none" w="med" len="med"/>
            <a:tailEnd type="triangle" w="med" len="med"/>
          </a:ln>
        </p:spPr>
      </p:cxnSp>
      <p:cxnSp>
        <p:nvCxnSpPr>
          <p:cNvPr id="161" name="Google Shape;161;p19"/>
          <p:cNvCxnSpPr/>
          <p:nvPr/>
        </p:nvCxnSpPr>
        <p:spPr>
          <a:xfrm flipH="1">
            <a:off x="5242075" y="2346933"/>
            <a:ext cx="1955400" cy="6000"/>
          </a:xfrm>
          <a:prstGeom prst="straightConnector1">
            <a:avLst/>
          </a:prstGeom>
          <a:noFill/>
          <a:ln w="9525" cap="flat" cmpd="sng">
            <a:solidFill>
              <a:srgbClr val="FF0000"/>
            </a:solidFill>
            <a:prstDash val="solid"/>
            <a:round/>
            <a:headEnd type="none" w="med" len="med"/>
            <a:tailEnd type="triangle" w="med" len="med"/>
          </a:ln>
        </p:spPr>
      </p:cxnSp>
      <p:cxnSp>
        <p:nvCxnSpPr>
          <p:cNvPr id="162" name="Google Shape;162;p19"/>
          <p:cNvCxnSpPr/>
          <p:nvPr/>
        </p:nvCxnSpPr>
        <p:spPr>
          <a:xfrm flipH="1">
            <a:off x="5288150" y="4717733"/>
            <a:ext cx="1939800" cy="8800"/>
          </a:xfrm>
          <a:prstGeom prst="straightConnector1">
            <a:avLst/>
          </a:prstGeom>
          <a:noFill/>
          <a:ln w="9525" cap="flat" cmpd="sng">
            <a:solidFill>
              <a:srgbClr val="FF0000"/>
            </a:solidFill>
            <a:prstDash val="solid"/>
            <a:round/>
            <a:headEnd type="none" w="med" len="med"/>
            <a:tailEnd type="triangle" w="med" len="med"/>
          </a:ln>
        </p:spPr>
      </p:cxnSp>
      <p:cxnSp>
        <p:nvCxnSpPr>
          <p:cNvPr id="163" name="Google Shape;163;p19"/>
          <p:cNvCxnSpPr/>
          <p:nvPr/>
        </p:nvCxnSpPr>
        <p:spPr>
          <a:xfrm>
            <a:off x="4933725" y="2745533"/>
            <a:ext cx="585900" cy="3600"/>
          </a:xfrm>
          <a:prstGeom prst="straightConnector1">
            <a:avLst/>
          </a:prstGeom>
          <a:noFill/>
          <a:ln w="9525" cap="flat" cmpd="sng">
            <a:solidFill>
              <a:srgbClr val="FF0000"/>
            </a:solidFill>
            <a:prstDash val="solid"/>
            <a:round/>
            <a:headEnd type="none" w="med" len="med"/>
            <a:tailEnd type="triangle" w="med" len="med"/>
          </a:ln>
        </p:spPr>
      </p:cxnSp>
    </p:spTree>
    <p:extLst>
      <p:ext uri="{BB962C8B-B14F-4D97-AF65-F5344CB8AC3E}">
        <p14:creationId xmlns:p14="http://schemas.microsoft.com/office/powerpoint/2010/main" val="68203740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txBox="1">
            <a:spLocks noGrp="1"/>
          </p:cNvSpPr>
          <p:nvPr>
            <p:ph type="title"/>
          </p:nvPr>
        </p:nvSpPr>
        <p:spPr>
          <a:xfrm>
            <a:off x="409200" y="0"/>
            <a:ext cx="8520600" cy="1226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ru"/>
              <a:t>Correlation of Q-vectors in FHCal’s rings with reaction plane angle PhiRp</a:t>
            </a:r>
            <a:endParaRPr/>
          </a:p>
        </p:txBody>
      </p:sp>
      <p:sp>
        <p:nvSpPr>
          <p:cNvPr id="181" name="Google Shape;181;p20"/>
          <p:cNvSpPr txBox="1">
            <a:spLocks noGrp="1"/>
          </p:cNvSpPr>
          <p:nvPr>
            <p:ph type="sldNum" idx="12"/>
          </p:nvPr>
        </p:nvSpPr>
        <p:spPr>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55</a:t>
            </a:fld>
            <a:endParaRPr/>
          </a:p>
        </p:txBody>
      </p:sp>
      <p:sp>
        <p:nvSpPr>
          <p:cNvPr id="169" name="Google Shape;169;p20"/>
          <p:cNvSpPr txBox="1"/>
          <p:nvPr/>
        </p:nvSpPr>
        <p:spPr>
          <a:xfrm>
            <a:off x="1089525" y="1239100"/>
            <a:ext cx="12270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Inner ring</a:t>
            </a:r>
            <a:endParaRPr/>
          </a:p>
        </p:txBody>
      </p:sp>
      <p:sp>
        <p:nvSpPr>
          <p:cNvPr id="170" name="Google Shape;170;p20"/>
          <p:cNvSpPr txBox="1"/>
          <p:nvPr/>
        </p:nvSpPr>
        <p:spPr>
          <a:xfrm>
            <a:off x="4224025" y="1239100"/>
            <a:ext cx="13752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Middle ring</a:t>
            </a:r>
            <a:endParaRPr/>
          </a:p>
        </p:txBody>
      </p:sp>
      <p:sp>
        <p:nvSpPr>
          <p:cNvPr id="171" name="Google Shape;171;p20"/>
          <p:cNvSpPr txBox="1"/>
          <p:nvPr/>
        </p:nvSpPr>
        <p:spPr>
          <a:xfrm>
            <a:off x="7333800" y="1118467"/>
            <a:ext cx="15555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ru"/>
              <a:t>Outer ring</a:t>
            </a:r>
            <a:endParaRPr/>
          </a:p>
        </p:txBody>
      </p:sp>
      <p:grpSp>
        <p:nvGrpSpPr>
          <p:cNvPr id="172" name="Google Shape;172;p20"/>
          <p:cNvGrpSpPr/>
          <p:nvPr/>
        </p:nvGrpSpPr>
        <p:grpSpPr>
          <a:xfrm>
            <a:off x="6124750" y="1784967"/>
            <a:ext cx="3019250" cy="4161200"/>
            <a:chOff x="6124750" y="1338725"/>
            <a:chExt cx="3019250" cy="3120900"/>
          </a:xfrm>
        </p:grpSpPr>
        <p:pic>
          <p:nvPicPr>
            <p:cNvPr id="173" name="Google Shape;173;p20"/>
            <p:cNvPicPr preferRelativeResize="0"/>
            <p:nvPr/>
          </p:nvPicPr>
          <p:blipFill rotWithShape="1">
            <a:blip r:embed="rId3">
              <a:alphaModFix/>
            </a:blip>
            <a:srcRect l="2794" r="2794"/>
            <a:stretch/>
          </p:blipFill>
          <p:spPr>
            <a:xfrm>
              <a:off x="6124750" y="1338725"/>
              <a:ext cx="3019250" cy="3120900"/>
            </a:xfrm>
            <a:prstGeom prst="rect">
              <a:avLst/>
            </a:prstGeom>
            <a:noFill/>
            <a:ln>
              <a:noFill/>
            </a:ln>
          </p:spPr>
        </p:pic>
        <p:pic>
          <p:nvPicPr>
            <p:cNvPr id="174" name="Google Shape;174;p20"/>
            <p:cNvPicPr preferRelativeResize="0"/>
            <p:nvPr/>
          </p:nvPicPr>
          <p:blipFill>
            <a:blip r:embed="rId4">
              <a:alphaModFix/>
            </a:blip>
            <a:stretch>
              <a:fillRect/>
            </a:stretch>
          </p:blipFill>
          <p:spPr>
            <a:xfrm>
              <a:off x="6613200" y="1701900"/>
              <a:ext cx="601200" cy="604550"/>
            </a:xfrm>
            <a:prstGeom prst="rect">
              <a:avLst/>
            </a:prstGeom>
            <a:noFill/>
            <a:ln>
              <a:noFill/>
            </a:ln>
          </p:spPr>
        </p:pic>
      </p:grpSp>
      <p:grpSp>
        <p:nvGrpSpPr>
          <p:cNvPr id="175" name="Google Shape;175;p20"/>
          <p:cNvGrpSpPr/>
          <p:nvPr/>
        </p:nvGrpSpPr>
        <p:grpSpPr>
          <a:xfrm>
            <a:off x="2973987" y="1784967"/>
            <a:ext cx="3196025" cy="4161171"/>
            <a:chOff x="2973986" y="1338725"/>
            <a:chExt cx="3196025" cy="3120878"/>
          </a:xfrm>
        </p:grpSpPr>
        <p:pic>
          <p:nvPicPr>
            <p:cNvPr id="176" name="Google Shape;176;p20"/>
            <p:cNvPicPr preferRelativeResize="0"/>
            <p:nvPr/>
          </p:nvPicPr>
          <p:blipFill rotWithShape="1">
            <a:blip r:embed="rId5">
              <a:alphaModFix/>
            </a:blip>
            <a:srcRect l="29" r="29"/>
            <a:stretch/>
          </p:blipFill>
          <p:spPr>
            <a:xfrm>
              <a:off x="2973986" y="1338725"/>
              <a:ext cx="3196025" cy="3120878"/>
            </a:xfrm>
            <a:prstGeom prst="rect">
              <a:avLst/>
            </a:prstGeom>
            <a:noFill/>
            <a:ln>
              <a:noFill/>
            </a:ln>
          </p:spPr>
        </p:pic>
        <p:pic>
          <p:nvPicPr>
            <p:cNvPr id="177" name="Google Shape;177;p20"/>
            <p:cNvPicPr preferRelativeResize="0"/>
            <p:nvPr/>
          </p:nvPicPr>
          <p:blipFill>
            <a:blip r:embed="rId6">
              <a:alphaModFix/>
            </a:blip>
            <a:stretch>
              <a:fillRect/>
            </a:stretch>
          </p:blipFill>
          <p:spPr>
            <a:xfrm>
              <a:off x="3577400" y="1737800"/>
              <a:ext cx="646625" cy="634458"/>
            </a:xfrm>
            <a:prstGeom prst="rect">
              <a:avLst/>
            </a:prstGeom>
            <a:noFill/>
            <a:ln>
              <a:noFill/>
            </a:ln>
          </p:spPr>
        </p:pic>
      </p:grpSp>
      <p:grpSp>
        <p:nvGrpSpPr>
          <p:cNvPr id="178" name="Google Shape;178;p20"/>
          <p:cNvGrpSpPr/>
          <p:nvPr/>
        </p:nvGrpSpPr>
        <p:grpSpPr>
          <a:xfrm>
            <a:off x="-186900" y="1786225"/>
            <a:ext cx="3196025" cy="4158683"/>
            <a:chOff x="-186900" y="1339669"/>
            <a:chExt cx="3196025" cy="3119012"/>
          </a:xfrm>
        </p:grpSpPr>
        <p:pic>
          <p:nvPicPr>
            <p:cNvPr id="179" name="Google Shape;179;p20"/>
            <p:cNvPicPr preferRelativeResize="0"/>
            <p:nvPr/>
          </p:nvPicPr>
          <p:blipFill rotWithShape="1">
            <a:blip r:embed="rId7">
              <a:alphaModFix/>
            </a:blip>
            <a:srcRect/>
            <a:stretch/>
          </p:blipFill>
          <p:spPr>
            <a:xfrm>
              <a:off x="-186900" y="1339669"/>
              <a:ext cx="3196025" cy="3119012"/>
            </a:xfrm>
            <a:prstGeom prst="rect">
              <a:avLst/>
            </a:prstGeom>
            <a:noFill/>
            <a:ln>
              <a:noFill/>
            </a:ln>
          </p:spPr>
        </p:pic>
        <p:pic>
          <p:nvPicPr>
            <p:cNvPr id="180" name="Google Shape;180;p20"/>
            <p:cNvPicPr preferRelativeResize="0"/>
            <p:nvPr/>
          </p:nvPicPr>
          <p:blipFill>
            <a:blip r:embed="rId8">
              <a:alphaModFix/>
            </a:blip>
            <a:stretch>
              <a:fillRect/>
            </a:stretch>
          </p:blipFill>
          <p:spPr>
            <a:xfrm>
              <a:off x="409201" y="1685275"/>
              <a:ext cx="646625" cy="637788"/>
            </a:xfrm>
            <a:prstGeom prst="rect">
              <a:avLst/>
            </a:prstGeom>
            <a:noFill/>
            <a:ln>
              <a:noFill/>
            </a:ln>
          </p:spPr>
        </p:pic>
      </p:grpSp>
      <p:sp>
        <p:nvSpPr>
          <p:cNvPr id="182" name="Google Shape;182;p20"/>
          <p:cNvSpPr txBox="1"/>
          <p:nvPr/>
        </p:nvSpPr>
        <p:spPr>
          <a:xfrm>
            <a:off x="1621225" y="6046000"/>
            <a:ext cx="2715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873936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1"/>
          <p:cNvSpPr txBox="1">
            <a:spLocks noGrp="1"/>
          </p:cNvSpPr>
          <p:nvPr>
            <p:ph type="title"/>
          </p:nvPr>
        </p:nvSpPr>
        <p:spPr>
          <a:xfrm>
            <a:off x="409200" y="289367"/>
            <a:ext cx="8520600" cy="1226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ru" sz="2500"/>
              <a:t>Ratio of True Resolution and Reco Resolution</a:t>
            </a:r>
            <a:endParaRPr sz="2500"/>
          </a:p>
        </p:txBody>
      </p:sp>
      <p:sp>
        <p:nvSpPr>
          <p:cNvPr id="188" name="Google Shape;188;p21"/>
          <p:cNvSpPr txBox="1">
            <a:spLocks noGrp="1"/>
          </p:cNvSpPr>
          <p:nvPr>
            <p:ph type="sldNum" idx="12"/>
          </p:nvPr>
        </p:nvSpPr>
        <p:spPr>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56</a:t>
            </a:fld>
            <a:endParaRPr/>
          </a:p>
        </p:txBody>
      </p:sp>
      <p:sp>
        <p:nvSpPr>
          <p:cNvPr id="189" name="Google Shape;189;p21"/>
          <p:cNvSpPr txBox="1"/>
          <p:nvPr/>
        </p:nvSpPr>
        <p:spPr>
          <a:xfrm>
            <a:off x="1621225" y="6046000"/>
            <a:ext cx="2715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90" name="Google Shape;190;p21"/>
          <p:cNvPicPr preferRelativeResize="0"/>
          <p:nvPr/>
        </p:nvPicPr>
        <p:blipFill rotWithShape="1">
          <a:blip r:embed="rId3">
            <a:alphaModFix/>
          </a:blip>
          <a:srcRect/>
          <a:stretch/>
        </p:blipFill>
        <p:spPr>
          <a:xfrm>
            <a:off x="1335128" y="1657134"/>
            <a:ext cx="3543487" cy="5085300"/>
          </a:xfrm>
          <a:prstGeom prst="rect">
            <a:avLst/>
          </a:prstGeom>
          <a:noFill/>
          <a:ln>
            <a:noFill/>
          </a:ln>
        </p:spPr>
      </p:pic>
      <p:pic>
        <p:nvPicPr>
          <p:cNvPr id="191" name="Google Shape;191;p21" descr="R_1=\langle \cos(\Phi_1-\Psi_{RP}) \rangle"/>
          <p:cNvPicPr preferRelativeResize="0"/>
          <p:nvPr/>
        </p:nvPicPr>
        <p:blipFill>
          <a:blip r:embed="rId4">
            <a:alphaModFix/>
          </a:blip>
          <a:stretch>
            <a:fillRect/>
          </a:stretch>
        </p:blipFill>
        <p:spPr>
          <a:xfrm>
            <a:off x="2056025" y="1143634"/>
            <a:ext cx="2579076" cy="372533"/>
          </a:xfrm>
          <a:prstGeom prst="rect">
            <a:avLst/>
          </a:prstGeom>
          <a:noFill/>
          <a:ln>
            <a:noFill/>
          </a:ln>
        </p:spPr>
      </p:pic>
      <p:sp>
        <p:nvSpPr>
          <p:cNvPr id="192" name="Google Shape;192;p21"/>
          <p:cNvSpPr txBox="1"/>
          <p:nvPr/>
        </p:nvSpPr>
        <p:spPr>
          <a:xfrm>
            <a:off x="4919250" y="1657133"/>
            <a:ext cx="4314600" cy="830966"/>
          </a:xfrm>
          <a:prstGeom prst="rect">
            <a:avLst/>
          </a:prstGeom>
          <a:noFill/>
          <a:ln>
            <a:noFill/>
          </a:ln>
        </p:spPr>
        <p:txBody>
          <a:bodyPr spcFirstLastPara="1" wrap="square" lIns="91425" tIns="91425" rIns="91425" bIns="91425" anchor="t" anchorCtr="0">
            <a:spAutoFit/>
          </a:bodyPr>
          <a:lstStyle/>
          <a:p>
            <a:pPr marL="457200" lvl="0" indent="-292100" algn="l" rtl="0">
              <a:spcBef>
                <a:spcPts val="0"/>
              </a:spcBef>
              <a:spcAft>
                <a:spcPts val="0"/>
              </a:spcAft>
              <a:buSzPts val="1000"/>
              <a:buChar char="●"/>
            </a:pPr>
            <a:r>
              <a:rPr lang="ru"/>
              <a:t>good agreement for mid-central collisions</a:t>
            </a:r>
            <a:endParaRPr/>
          </a:p>
          <a:p>
            <a:pPr marL="457200" lvl="0" indent="-292100" algn="l" rtl="0">
              <a:spcBef>
                <a:spcPts val="0"/>
              </a:spcBef>
              <a:spcAft>
                <a:spcPts val="0"/>
              </a:spcAft>
              <a:buSzPts val="1000"/>
              <a:buChar char="●"/>
            </a:pPr>
            <a:r>
              <a:rPr lang="ru"/>
              <a:t>necessary to study difference for central collisions</a:t>
            </a:r>
            <a:endParaRPr/>
          </a:p>
        </p:txBody>
      </p:sp>
    </p:spTree>
    <p:extLst>
      <p:ext uri="{BB962C8B-B14F-4D97-AF65-F5344CB8AC3E}">
        <p14:creationId xmlns:p14="http://schemas.microsoft.com/office/powerpoint/2010/main" val="182385709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2"/>
          <p:cNvSpPr txBox="1">
            <a:spLocks noGrp="1"/>
          </p:cNvSpPr>
          <p:nvPr>
            <p:ph type="title"/>
          </p:nvPr>
        </p:nvSpPr>
        <p:spPr>
          <a:xfrm>
            <a:off x="311700" y="294367"/>
            <a:ext cx="8520600" cy="763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ru" sz="2500"/>
              <a:t>Summary</a:t>
            </a:r>
            <a:endParaRPr sz="2500"/>
          </a:p>
        </p:txBody>
      </p:sp>
      <p:sp>
        <p:nvSpPr>
          <p:cNvPr id="198" name="Google Shape;198;p22"/>
          <p:cNvSpPr txBox="1">
            <a:spLocks noGrp="1"/>
          </p:cNvSpPr>
          <p:nvPr>
            <p:ph type="body" idx="1"/>
          </p:nvPr>
        </p:nvSpPr>
        <p:spPr>
          <a:xfrm>
            <a:off x="311700" y="1151400"/>
            <a:ext cx="8520600" cy="45552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1"/>
              </a:buClr>
              <a:buSzPts val="1800"/>
              <a:buChar char="●"/>
            </a:pPr>
            <a:r>
              <a:rPr lang="ru">
                <a:solidFill>
                  <a:schemeClr val="dk1"/>
                </a:solidFill>
              </a:rPr>
              <a:t>An error was detected in the calculation of FHCal module coordinates</a:t>
            </a:r>
            <a:endParaRPr>
              <a:solidFill>
                <a:schemeClr val="dk1"/>
              </a:solidFill>
            </a:endParaRPr>
          </a:p>
          <a:p>
            <a:pPr marL="457200" lvl="0" indent="-342900" algn="l" rtl="0">
              <a:spcBef>
                <a:spcPts val="0"/>
              </a:spcBef>
              <a:spcAft>
                <a:spcPts val="0"/>
              </a:spcAft>
              <a:buClr>
                <a:schemeClr val="dk1"/>
              </a:buClr>
              <a:buSzPts val="1800"/>
              <a:buChar char="●"/>
            </a:pPr>
            <a:r>
              <a:rPr lang="ru">
                <a:solidFill>
                  <a:schemeClr val="dk1"/>
                </a:solidFill>
              </a:rPr>
              <a:t>Two sub-events method is applicable to calculate first harmonic Resolution for mid-central collisions</a:t>
            </a:r>
            <a:endParaRPr>
              <a:solidFill>
                <a:schemeClr val="dk1"/>
              </a:solidFill>
            </a:endParaRPr>
          </a:p>
          <a:p>
            <a:pPr marL="457200" lvl="0" indent="-342900" algn="l" rtl="0">
              <a:spcBef>
                <a:spcPts val="0"/>
              </a:spcBef>
              <a:spcAft>
                <a:spcPts val="0"/>
              </a:spcAft>
              <a:buClr>
                <a:schemeClr val="dk1"/>
              </a:buClr>
              <a:buSzPts val="1800"/>
              <a:buChar char="●"/>
            </a:pPr>
            <a:r>
              <a:rPr lang="ru">
                <a:solidFill>
                  <a:schemeClr val="dk1"/>
                </a:solidFill>
              </a:rPr>
              <a:t>It is necessary to study difference for central collisions</a:t>
            </a:r>
            <a:endParaRPr>
              <a:solidFill>
                <a:schemeClr val="dk1"/>
              </a:solidFill>
            </a:endParaRPr>
          </a:p>
          <a:p>
            <a:pPr marL="457200" lvl="0" indent="-342900" algn="l" rtl="0">
              <a:spcBef>
                <a:spcPts val="0"/>
              </a:spcBef>
              <a:spcAft>
                <a:spcPts val="0"/>
              </a:spcAft>
              <a:buClr>
                <a:schemeClr val="dk1"/>
              </a:buClr>
              <a:buSzPts val="1800"/>
              <a:buChar char="●"/>
            </a:pPr>
            <a:r>
              <a:rPr lang="ru">
                <a:solidFill>
                  <a:schemeClr val="dk1"/>
                </a:solidFill>
              </a:rPr>
              <a:t>Three sub-events method is needed to study further</a:t>
            </a:r>
            <a:endParaRPr>
              <a:solidFill>
                <a:schemeClr val="dk1"/>
              </a:solidFill>
            </a:endParaRPr>
          </a:p>
        </p:txBody>
      </p:sp>
      <p:sp>
        <p:nvSpPr>
          <p:cNvPr id="199" name="Google Shape;199;p22"/>
          <p:cNvSpPr txBox="1">
            <a:spLocks noGrp="1"/>
          </p:cNvSpPr>
          <p:nvPr>
            <p:ph type="sldNum" idx="12"/>
          </p:nvPr>
        </p:nvSpPr>
        <p:spPr>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57</a:t>
            </a:fld>
            <a:endParaRPr/>
          </a:p>
        </p:txBody>
      </p:sp>
    </p:spTree>
    <p:extLst>
      <p:ext uri="{BB962C8B-B14F-4D97-AF65-F5344CB8AC3E}">
        <p14:creationId xmlns:p14="http://schemas.microsoft.com/office/powerpoint/2010/main" val="31026883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3"/>
          <p:cNvSpPr txBox="1">
            <a:spLocks noGrp="1"/>
          </p:cNvSpPr>
          <p:nvPr>
            <p:ph type="title"/>
          </p:nvPr>
        </p:nvSpPr>
        <p:spPr>
          <a:xfrm>
            <a:off x="239350" y="1750833"/>
            <a:ext cx="8520600" cy="7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ru" sz="3420"/>
              <a:t>Thanks for your attention!</a:t>
            </a:r>
            <a:endParaRPr sz="3420"/>
          </a:p>
        </p:txBody>
      </p:sp>
      <p:sp>
        <p:nvSpPr>
          <p:cNvPr id="205" name="Google Shape;205;p23"/>
          <p:cNvSpPr txBox="1">
            <a:spLocks noGrp="1"/>
          </p:cNvSpPr>
          <p:nvPr>
            <p:ph type="sldNum" idx="12"/>
          </p:nvPr>
        </p:nvSpPr>
        <p:spPr>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ru"/>
              <a:t>58</a:t>
            </a:fld>
            <a:endParaRPr/>
          </a:p>
        </p:txBody>
      </p:sp>
    </p:spTree>
    <p:extLst>
      <p:ext uri="{BB962C8B-B14F-4D97-AF65-F5344CB8AC3E}">
        <p14:creationId xmlns:p14="http://schemas.microsoft.com/office/powerpoint/2010/main" val="357662486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F35E9F-E4DA-7346-884E-AA62B4C1EE49}" type="slidenum">
              <a:rPr lang="ru-RU" smtClean="0"/>
              <a:pPr>
                <a:defRPr/>
              </a:pPr>
              <a:t>59</a:t>
            </a:fld>
            <a:endParaRPr lang="ru-RU"/>
          </a:p>
        </p:txBody>
      </p:sp>
      <p:sp>
        <p:nvSpPr>
          <p:cNvPr id="3" name="Rectangle 2"/>
          <p:cNvSpPr/>
          <p:nvPr/>
        </p:nvSpPr>
        <p:spPr>
          <a:xfrm>
            <a:off x="539552" y="476672"/>
            <a:ext cx="8280920" cy="2185214"/>
          </a:xfrm>
          <a:prstGeom prst="rect">
            <a:avLst/>
          </a:prstGeom>
        </p:spPr>
        <p:txBody>
          <a:bodyPr wrap="square">
            <a:spAutoFit/>
          </a:bodyPr>
          <a:lstStyle/>
          <a:p>
            <a:pPr algn="ctr"/>
            <a:r>
              <a:rPr lang="en-US" sz="3200" dirty="0">
                <a:solidFill>
                  <a:srgbClr val="0000FF"/>
                </a:solidFill>
              </a:rPr>
              <a:t>Application of neural networks for event-</a:t>
            </a:r>
            <a:r>
              <a:rPr lang="en-US" sz="3200" dirty="0" smtClean="0">
                <a:solidFill>
                  <a:srgbClr val="0000FF"/>
                </a:solidFill>
              </a:rPr>
              <a:t>wise evaluation </a:t>
            </a:r>
            <a:r>
              <a:rPr lang="en-US" sz="3200" dirty="0">
                <a:solidFill>
                  <a:srgbClr val="0000FF"/>
                </a:solidFill>
              </a:rPr>
              <a:t>of the impact parameter</a:t>
            </a:r>
          </a:p>
          <a:p>
            <a:pPr algn="ctr"/>
            <a:r>
              <a:rPr lang="en-US" dirty="0" err="1"/>
              <a:t>K.Galaktionov</a:t>
            </a:r>
            <a:r>
              <a:rPr lang="en-US" dirty="0"/>
              <a:t>, V. </a:t>
            </a:r>
            <a:r>
              <a:rPr lang="en-US" dirty="0" err="1"/>
              <a:t>Roudnev</a:t>
            </a:r>
            <a:r>
              <a:rPr lang="en-US" dirty="0"/>
              <a:t>, F. </a:t>
            </a:r>
            <a:r>
              <a:rPr lang="en-US" dirty="0" err="1" smtClean="0"/>
              <a:t>Valiev</a:t>
            </a:r>
            <a:endParaRPr lang="en-US" dirty="0" smtClean="0"/>
          </a:p>
          <a:p>
            <a:pPr algn="ctr"/>
            <a:r>
              <a:rPr lang="en-US" dirty="0"/>
              <a:t>(St. Petersburg State University</a:t>
            </a:r>
            <a:r>
              <a:rPr lang="en-US" dirty="0" smtClean="0"/>
              <a:t>)</a:t>
            </a:r>
          </a:p>
          <a:p>
            <a:pPr algn="ctr"/>
            <a:r>
              <a:rPr lang="en-US" dirty="0" smtClean="0"/>
              <a:t>(Paper was submitted to PEPAN)</a:t>
            </a:r>
          </a:p>
          <a:p>
            <a:endParaRPr lang="en-US" dirty="0"/>
          </a:p>
        </p:txBody>
      </p:sp>
      <p:sp>
        <p:nvSpPr>
          <p:cNvPr id="4" name="Rectangle 3"/>
          <p:cNvSpPr/>
          <p:nvPr/>
        </p:nvSpPr>
        <p:spPr>
          <a:xfrm>
            <a:off x="611560" y="2564904"/>
            <a:ext cx="8064896" cy="2031325"/>
          </a:xfrm>
          <a:prstGeom prst="rect">
            <a:avLst/>
          </a:prstGeom>
        </p:spPr>
        <p:txBody>
          <a:bodyPr wrap="square">
            <a:spAutoFit/>
          </a:bodyPr>
          <a:lstStyle/>
          <a:p>
            <a:pPr algn="just"/>
            <a:r>
              <a:rPr lang="en-US" dirty="0" smtClean="0"/>
              <a:t>	Evaluation </a:t>
            </a:r>
            <a:r>
              <a:rPr lang="en-US" dirty="0"/>
              <a:t>of the impact parameter in a single event is crucial for </a:t>
            </a:r>
            <a:r>
              <a:rPr lang="en-US" dirty="0" smtClean="0"/>
              <a:t>correct and efficient </a:t>
            </a:r>
            <a:r>
              <a:rPr lang="en-US" dirty="0"/>
              <a:t>data processing in collision-based nuclear and particle </a:t>
            </a:r>
            <a:r>
              <a:rPr lang="en-US" dirty="0" smtClean="0"/>
              <a:t>physics experiments</a:t>
            </a:r>
            <a:r>
              <a:rPr lang="en-US" dirty="0"/>
              <a:t>. Real-time estimates of the impact parameter allows </a:t>
            </a:r>
            <a:r>
              <a:rPr lang="en-US" dirty="0" smtClean="0"/>
              <a:t>experimentalists to </a:t>
            </a:r>
            <a:r>
              <a:rPr lang="en-US" dirty="0"/>
              <a:t>preselect the most informative events at the data acquisition stage, </a:t>
            </a:r>
            <a:r>
              <a:rPr lang="en-US" dirty="0" smtClean="0"/>
              <a:t>before any </a:t>
            </a:r>
            <a:r>
              <a:rPr lang="en-US" dirty="0"/>
              <a:t>processing. The presented computational experiments prove </a:t>
            </a:r>
            <a:r>
              <a:rPr lang="en-US" dirty="0" smtClean="0"/>
              <a:t>application of </a:t>
            </a:r>
            <a:r>
              <a:rPr lang="en-US" dirty="0"/>
              <a:t>neural network techniques for direct impact parameter evaluation </a:t>
            </a:r>
            <a:r>
              <a:rPr lang="en-US" dirty="0" smtClean="0"/>
              <a:t>useful for </a:t>
            </a:r>
            <a:r>
              <a:rPr lang="en-US" dirty="0"/>
              <a:t>future experimental setups.</a:t>
            </a:r>
          </a:p>
        </p:txBody>
      </p:sp>
    </p:spTree>
    <p:extLst>
      <p:ext uri="{BB962C8B-B14F-4D97-AF65-F5344CB8AC3E}">
        <p14:creationId xmlns:p14="http://schemas.microsoft.com/office/powerpoint/2010/main" val="28844431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029701" cy="794124"/>
          </a:xfrm>
        </p:spPr>
        <p:txBody>
          <a:bodyPr>
            <a:normAutofit/>
          </a:bodyPr>
          <a:lstStyle/>
          <a:p>
            <a:r>
              <a:rPr lang="en-US" sz="3600" dirty="0" smtClean="0">
                <a:solidFill>
                  <a:srgbClr val="0000FF"/>
                </a:solidFill>
              </a:rPr>
              <a:t>Very </a:t>
            </a:r>
            <a:r>
              <a:rPr lang="en-US" sz="3600" dirty="0">
                <a:solidFill>
                  <a:srgbClr val="0000FF"/>
                </a:solidFill>
              </a:rPr>
              <a:t>reach harvest </a:t>
            </a:r>
            <a:r>
              <a:rPr lang="en-US" sz="3600" dirty="0" smtClean="0">
                <a:solidFill>
                  <a:srgbClr val="0000FF"/>
                </a:solidFill>
              </a:rPr>
              <a:t>by STAR@RHIC </a:t>
            </a:r>
            <a:r>
              <a:rPr lang="en-US" sz="3200" b="1" dirty="0" smtClean="0">
                <a:solidFill>
                  <a:srgbClr val="0000FF"/>
                </a:solidFill>
              </a:rPr>
              <a:t>[</a:t>
            </a:r>
            <a:r>
              <a:rPr lang="en-US" sz="3200" b="1" dirty="0">
                <a:solidFill>
                  <a:srgbClr val="0000FF"/>
                </a:solidFill>
              </a:rPr>
              <a:t>1</a:t>
            </a:r>
            <a:r>
              <a:rPr lang="en-US" sz="3200" b="1" dirty="0" smtClean="0">
                <a:solidFill>
                  <a:srgbClr val="0000FF"/>
                </a:solidFill>
              </a:rPr>
              <a:t>]</a:t>
            </a:r>
            <a:endParaRPr lang="en-US" sz="3200" b="1" dirty="0">
              <a:solidFill>
                <a:srgbClr val="0000FF"/>
              </a:solidFill>
            </a:endParaRPr>
          </a:p>
        </p:txBody>
      </p:sp>
      <p:sp>
        <p:nvSpPr>
          <p:cNvPr id="3" name="Content Placeholder 2"/>
          <p:cNvSpPr>
            <a:spLocks noGrp="1"/>
          </p:cNvSpPr>
          <p:nvPr>
            <p:ph idx="1"/>
          </p:nvPr>
        </p:nvSpPr>
        <p:spPr>
          <a:xfrm>
            <a:off x="173565" y="5686778"/>
            <a:ext cx="8809567" cy="647700"/>
          </a:xfrm>
        </p:spPr>
        <p:txBody>
          <a:bodyPr>
            <a:normAutofit fontScale="25000" lnSpcReduction="20000"/>
          </a:bodyPr>
          <a:lstStyle/>
          <a:p>
            <a:pPr>
              <a:buFont typeface="Wingdings" charset="2"/>
              <a:buChar char="Ø"/>
            </a:pPr>
            <a:r>
              <a:rPr lang="en-US" sz="8000" dirty="0" smtClean="0">
                <a:solidFill>
                  <a:srgbClr val="FF0000"/>
                </a:solidFill>
                <a:hlinkClick r:id="rId3"/>
              </a:rPr>
              <a:t>[1] https</a:t>
            </a:r>
            <a:r>
              <a:rPr lang="en-US" sz="8000" dirty="0">
                <a:solidFill>
                  <a:srgbClr val="FF0000"/>
                </a:solidFill>
                <a:hlinkClick r:id="rId3"/>
              </a:rPr>
              <a:t>://www.osti.gov/servlets/purl/</a:t>
            </a:r>
            <a:r>
              <a:rPr lang="en-US" sz="8000" dirty="0" smtClean="0">
                <a:solidFill>
                  <a:srgbClr val="FF0000"/>
                </a:solidFill>
                <a:hlinkClick r:id="rId3"/>
              </a:rPr>
              <a:t>1762771                     		</a:t>
            </a:r>
            <a:endParaRPr lang="en-US" sz="8000" b="1" dirty="0" smtClean="0">
              <a:solidFill>
                <a:srgbClr val="FF0000"/>
              </a:solidFill>
              <a:latin typeface="Times New Roman"/>
              <a:cs typeface="Times New Roman"/>
            </a:endParaRPr>
          </a:p>
          <a:p>
            <a:pPr>
              <a:lnSpc>
                <a:spcPct val="120000"/>
              </a:lnSpc>
              <a:spcBef>
                <a:spcPts val="0"/>
              </a:spcBef>
              <a:buFont typeface="Wingdings" charset="2"/>
              <a:buChar char="Ø"/>
            </a:pPr>
            <a:r>
              <a:rPr lang="en-US" sz="8000" b="1" dirty="0" smtClean="0">
                <a:solidFill>
                  <a:srgbClr val="FF0000"/>
                </a:solidFill>
              </a:rPr>
              <a:t>See also later today the  talk by Alexey </a:t>
            </a:r>
            <a:r>
              <a:rPr lang="en-US" sz="8000" b="1" dirty="0" err="1" smtClean="0">
                <a:solidFill>
                  <a:srgbClr val="FF0000"/>
                </a:solidFill>
              </a:rPr>
              <a:t>Aparin</a:t>
            </a:r>
            <a:r>
              <a:rPr lang="en-US" sz="8000" b="1" dirty="0" smtClean="0">
                <a:solidFill>
                  <a:srgbClr val="FF0000"/>
                </a:solidFill>
              </a:rPr>
              <a:t> :</a:t>
            </a:r>
          </a:p>
          <a:p>
            <a:pPr marL="0" indent="0">
              <a:lnSpc>
                <a:spcPct val="120000"/>
              </a:lnSpc>
              <a:spcBef>
                <a:spcPts val="0"/>
              </a:spcBef>
              <a:buNone/>
            </a:pPr>
            <a:r>
              <a:rPr lang="en-US" sz="8000" b="1" dirty="0" smtClean="0">
                <a:solidFill>
                  <a:srgbClr val="FF0000"/>
                </a:solidFill>
              </a:rPr>
              <a:t>                                  ”Identified particle production at STAR (BES)”</a:t>
            </a:r>
            <a:endParaRPr lang="en-US" sz="8000" b="1" dirty="0" smtClean="0">
              <a:solidFill>
                <a:srgbClr val="FF0000"/>
              </a:solidFill>
              <a:latin typeface="Times New Roman"/>
              <a:cs typeface="Times New Roman"/>
            </a:endParaRPr>
          </a:p>
          <a:p>
            <a:pPr>
              <a:buFont typeface="Wingdings" charset="2"/>
              <a:buChar char="Ø"/>
            </a:pPr>
            <a:endParaRPr lang="en-US" b="1" dirty="0" smtClean="0">
              <a:solidFill>
                <a:srgbClr val="FF0000"/>
              </a:solidFill>
              <a:hlinkClick r:id="rId3"/>
            </a:endParaRPr>
          </a:p>
          <a:p>
            <a:pPr>
              <a:buFont typeface="Wingdings" charset="2"/>
              <a:buChar char="Ø"/>
            </a:pPr>
            <a:endParaRPr lang="en-US" b="1" dirty="0" smtClean="0">
              <a:solidFill>
                <a:srgbClr val="FF0000"/>
              </a:solidFill>
              <a:hlinkClick r:id="rId3"/>
            </a:endParaRPr>
          </a:p>
          <a:p>
            <a:endParaRPr lang="en-US" dirty="0" smtClean="0">
              <a:hlinkClick r:id="rId3"/>
            </a:endParaRPr>
          </a:p>
          <a:p>
            <a:endParaRPr lang="en-US" dirty="0">
              <a:hlinkClick r:id="rId3"/>
            </a:endParaRPr>
          </a:p>
          <a:p>
            <a:endParaRPr lang="en-US" dirty="0" smtClean="0">
              <a:hlinkClick r:id="rId3"/>
            </a:endParaRPr>
          </a:p>
          <a:p>
            <a:endParaRPr lang="en-US" dirty="0">
              <a:hlinkClick r:id="rId3"/>
            </a:endParaRPr>
          </a:p>
          <a:p>
            <a:endParaRPr lang="en-US" dirty="0"/>
          </a:p>
        </p:txBody>
      </p:sp>
      <p:sp>
        <p:nvSpPr>
          <p:cNvPr id="4" name="Slide Number Placeholder 3"/>
          <p:cNvSpPr>
            <a:spLocks noGrp="1"/>
          </p:cNvSpPr>
          <p:nvPr>
            <p:ph type="sldNum" sz="quarter" idx="12"/>
          </p:nvPr>
        </p:nvSpPr>
        <p:spPr/>
        <p:txBody>
          <a:bodyPr/>
          <a:lstStyle/>
          <a:p>
            <a:fld id="{0437E881-045B-2548-B32C-6541F40C73F0}" type="slidenum">
              <a:rPr lang="en-US" smtClean="0"/>
              <a:t>6</a:t>
            </a:fld>
            <a:endParaRPr lang="en-US"/>
          </a:p>
        </p:txBody>
      </p:sp>
      <p:pic>
        <p:nvPicPr>
          <p:cNvPr id="5" name="Picture 4"/>
          <p:cNvPicPr>
            <a:picLocks noChangeAspect="1"/>
          </p:cNvPicPr>
          <p:nvPr/>
        </p:nvPicPr>
        <p:blipFill>
          <a:blip r:embed="rId4"/>
          <a:stretch>
            <a:fillRect/>
          </a:stretch>
        </p:blipFill>
        <p:spPr>
          <a:xfrm>
            <a:off x="1159934" y="1048982"/>
            <a:ext cx="6949732" cy="4395086"/>
          </a:xfrm>
          <a:prstGeom prst="rect">
            <a:avLst/>
          </a:prstGeom>
        </p:spPr>
      </p:pic>
      <p:cxnSp>
        <p:nvCxnSpPr>
          <p:cNvPr id="6" name="AutoShape 5"/>
          <p:cNvCxnSpPr>
            <a:cxnSpLocks noChangeShapeType="1"/>
          </p:cNvCxnSpPr>
          <p:nvPr/>
        </p:nvCxnSpPr>
        <p:spPr bwMode="auto">
          <a:xfrm>
            <a:off x="165100" y="1045212"/>
            <a:ext cx="8229600" cy="0"/>
          </a:xfrm>
          <a:prstGeom prst="straightConnector1">
            <a:avLst/>
          </a:prstGeom>
          <a:noFill/>
          <a:ln w="15875">
            <a:solidFill>
              <a:srgbClr val="0000FF"/>
            </a:solidFill>
            <a:round/>
            <a:headEnd/>
            <a:tailEnd/>
          </a:ln>
          <a:extLst>
            <a:ext uri="{909E8E84-426E-40dd-AFC4-6F175D3DCCD1}">
              <a14:hiddenFill xmlns:a14="http://schemas.microsoft.com/office/drawing/2010/main">
                <a:noFill/>
              </a14:hiddenFill>
            </a:ext>
          </a:extLst>
        </p:spPr>
      </p:cxnSp>
      <p:cxnSp>
        <p:nvCxnSpPr>
          <p:cNvPr id="7"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3697860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F35E9F-E4DA-7346-884E-AA62B4C1EE49}" type="slidenum">
              <a:rPr lang="ru-RU" smtClean="0"/>
              <a:pPr>
                <a:defRPr/>
              </a:pPr>
              <a:t>60</a:t>
            </a:fld>
            <a:endParaRPr lang="ru-RU"/>
          </a:p>
        </p:txBody>
      </p:sp>
      <p:sp>
        <p:nvSpPr>
          <p:cNvPr id="3" name="Rectangle 2"/>
          <p:cNvSpPr/>
          <p:nvPr/>
        </p:nvSpPr>
        <p:spPr>
          <a:xfrm>
            <a:off x="539552" y="476672"/>
            <a:ext cx="8280920" cy="1631216"/>
          </a:xfrm>
          <a:prstGeom prst="rect">
            <a:avLst/>
          </a:prstGeom>
        </p:spPr>
        <p:txBody>
          <a:bodyPr wrap="square">
            <a:spAutoFit/>
          </a:bodyPr>
          <a:lstStyle/>
          <a:p>
            <a:pPr algn="ctr"/>
            <a:r>
              <a:rPr lang="en-US" sz="3200" dirty="0">
                <a:solidFill>
                  <a:srgbClr val="0000FF"/>
                </a:solidFill>
              </a:rPr>
              <a:t>Application of neural networks for event-</a:t>
            </a:r>
            <a:r>
              <a:rPr lang="en-US" sz="3200" dirty="0" smtClean="0">
                <a:solidFill>
                  <a:srgbClr val="0000FF"/>
                </a:solidFill>
              </a:rPr>
              <a:t>wise evaluation </a:t>
            </a:r>
            <a:r>
              <a:rPr lang="en-US" sz="3200" dirty="0">
                <a:solidFill>
                  <a:srgbClr val="0000FF"/>
                </a:solidFill>
              </a:rPr>
              <a:t>of the impact parameter</a:t>
            </a:r>
          </a:p>
          <a:p>
            <a:endParaRPr lang="en-US" dirty="0" smtClean="0"/>
          </a:p>
          <a:p>
            <a:endParaRPr lang="en-US" dirty="0"/>
          </a:p>
        </p:txBody>
      </p:sp>
      <p:sp>
        <p:nvSpPr>
          <p:cNvPr id="4" name="Rectangle 3"/>
          <p:cNvSpPr/>
          <p:nvPr/>
        </p:nvSpPr>
        <p:spPr>
          <a:xfrm>
            <a:off x="611560" y="2564904"/>
            <a:ext cx="8064896" cy="369332"/>
          </a:xfrm>
          <a:prstGeom prst="rect">
            <a:avLst/>
          </a:prstGeom>
        </p:spPr>
        <p:txBody>
          <a:bodyPr wrap="square">
            <a:spAutoFit/>
          </a:bodyPr>
          <a:lstStyle/>
          <a:p>
            <a:pPr algn="just"/>
            <a:r>
              <a:rPr lang="en-US" dirty="0" smtClean="0"/>
              <a:t>	</a:t>
            </a:r>
            <a:endParaRPr lang="en-US" dirty="0"/>
          </a:p>
        </p:txBody>
      </p:sp>
      <p:pic>
        <p:nvPicPr>
          <p:cNvPr id="5" name="Picture 4" descr="time_of_flight_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3848" y="1700808"/>
            <a:ext cx="5180729" cy="3421236"/>
          </a:xfrm>
          <a:prstGeom prst="rect">
            <a:avLst/>
          </a:prstGeom>
        </p:spPr>
      </p:pic>
      <p:pic>
        <p:nvPicPr>
          <p:cNvPr id="7" name="Picture 6" descr="One_detector_fi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556792"/>
            <a:ext cx="2232248" cy="2232248"/>
          </a:xfrm>
          <a:prstGeom prst="rect">
            <a:avLst/>
          </a:prstGeom>
        </p:spPr>
      </p:pic>
      <p:sp>
        <p:nvSpPr>
          <p:cNvPr id="12" name="Rectangle 11"/>
          <p:cNvSpPr/>
          <p:nvPr/>
        </p:nvSpPr>
        <p:spPr>
          <a:xfrm>
            <a:off x="611560" y="5373216"/>
            <a:ext cx="6552728" cy="1200329"/>
          </a:xfrm>
          <a:prstGeom prst="rect">
            <a:avLst/>
          </a:prstGeom>
        </p:spPr>
        <p:txBody>
          <a:bodyPr wrap="square">
            <a:spAutoFit/>
          </a:bodyPr>
          <a:lstStyle/>
          <a:p>
            <a:r>
              <a:rPr lang="en-US" dirty="0" smtClean="0"/>
              <a:t>Fig.15</a:t>
            </a:r>
            <a:r>
              <a:rPr lang="en-US" dirty="0"/>
              <a:t>. </a:t>
            </a:r>
            <a:endParaRPr lang="en-US" dirty="0" smtClean="0"/>
          </a:p>
          <a:p>
            <a:r>
              <a:rPr lang="en-US" dirty="0" smtClean="0"/>
              <a:t>(a)Segmentation according </a:t>
            </a:r>
            <a:r>
              <a:rPr lang="en-US" dirty="0"/>
              <a:t>to </a:t>
            </a:r>
            <a:r>
              <a:rPr lang="en-US" dirty="0" smtClean="0"/>
              <a:t>angle and radius </a:t>
            </a:r>
            <a:r>
              <a:rPr lang="en-US" dirty="0"/>
              <a:t>of </a:t>
            </a:r>
            <a:r>
              <a:rPr lang="en-US" dirty="0" smtClean="0"/>
              <a:t>ring MCP detector.  </a:t>
            </a:r>
          </a:p>
          <a:p>
            <a:r>
              <a:rPr lang="en-US" dirty="0" smtClean="0"/>
              <a:t>(b)Timing  information obtained from  detectors.</a:t>
            </a:r>
          </a:p>
        </p:txBody>
      </p:sp>
    </p:spTree>
    <p:extLst>
      <p:ext uri="{BB962C8B-B14F-4D97-AF65-F5344CB8AC3E}">
        <p14:creationId xmlns:p14="http://schemas.microsoft.com/office/powerpoint/2010/main" val="50285369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F35E9F-E4DA-7346-884E-AA62B4C1EE49}" type="slidenum">
              <a:rPr lang="ru-RU" smtClean="0"/>
              <a:pPr>
                <a:defRPr/>
              </a:pPr>
              <a:t>61</a:t>
            </a:fld>
            <a:endParaRPr lang="ru-RU"/>
          </a:p>
        </p:txBody>
      </p:sp>
      <p:sp>
        <p:nvSpPr>
          <p:cNvPr id="3" name="Rectangle 2"/>
          <p:cNvSpPr/>
          <p:nvPr/>
        </p:nvSpPr>
        <p:spPr>
          <a:xfrm>
            <a:off x="539552" y="476672"/>
            <a:ext cx="8280920" cy="1631216"/>
          </a:xfrm>
          <a:prstGeom prst="rect">
            <a:avLst/>
          </a:prstGeom>
        </p:spPr>
        <p:txBody>
          <a:bodyPr wrap="square">
            <a:spAutoFit/>
          </a:bodyPr>
          <a:lstStyle/>
          <a:p>
            <a:pPr algn="ctr"/>
            <a:r>
              <a:rPr lang="en-US" sz="3200" dirty="0">
                <a:solidFill>
                  <a:srgbClr val="0000FF"/>
                </a:solidFill>
              </a:rPr>
              <a:t>Application of neural networks for event-</a:t>
            </a:r>
            <a:r>
              <a:rPr lang="en-US" sz="3200" dirty="0" smtClean="0">
                <a:solidFill>
                  <a:srgbClr val="0000FF"/>
                </a:solidFill>
              </a:rPr>
              <a:t>wise evaluation </a:t>
            </a:r>
            <a:r>
              <a:rPr lang="en-US" sz="3200" dirty="0">
                <a:solidFill>
                  <a:srgbClr val="0000FF"/>
                </a:solidFill>
              </a:rPr>
              <a:t>of the impact parameter</a:t>
            </a:r>
          </a:p>
          <a:p>
            <a:endParaRPr lang="en-US" dirty="0" smtClean="0"/>
          </a:p>
          <a:p>
            <a:endParaRPr lang="en-US" dirty="0"/>
          </a:p>
        </p:txBody>
      </p:sp>
      <p:sp>
        <p:nvSpPr>
          <p:cNvPr id="4" name="Rectangle 3"/>
          <p:cNvSpPr/>
          <p:nvPr/>
        </p:nvSpPr>
        <p:spPr>
          <a:xfrm>
            <a:off x="611560" y="2564904"/>
            <a:ext cx="8064896" cy="369332"/>
          </a:xfrm>
          <a:prstGeom prst="rect">
            <a:avLst/>
          </a:prstGeom>
        </p:spPr>
        <p:txBody>
          <a:bodyPr wrap="square">
            <a:spAutoFit/>
          </a:bodyPr>
          <a:lstStyle/>
          <a:p>
            <a:pPr algn="just"/>
            <a:r>
              <a:rPr lang="en-US" dirty="0" smtClean="0"/>
              <a:t>	</a:t>
            </a:r>
            <a:endParaRPr lang="en-US" dirty="0"/>
          </a:p>
        </p:txBody>
      </p:sp>
      <p:pic>
        <p:nvPicPr>
          <p:cNvPr id="8" name="Picture 7" descr="binary_7_gree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176" y="3573016"/>
            <a:ext cx="2648009" cy="2793504"/>
          </a:xfrm>
          <a:prstGeom prst="rect">
            <a:avLst/>
          </a:prstGeom>
        </p:spPr>
      </p:pic>
      <p:pic>
        <p:nvPicPr>
          <p:cNvPr id="9" name="Picture 8" descr="2a_ma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032" y="1340768"/>
            <a:ext cx="2525531" cy="2664296"/>
          </a:xfrm>
          <a:prstGeom prst="rect">
            <a:avLst/>
          </a:prstGeom>
        </p:spPr>
      </p:pic>
      <p:pic>
        <p:nvPicPr>
          <p:cNvPr id="10" name="Picture 9" descr="2b_ma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952" y="1268760"/>
            <a:ext cx="2386980" cy="2518133"/>
          </a:xfrm>
          <a:prstGeom prst="rect">
            <a:avLst/>
          </a:prstGeom>
        </p:spPr>
      </p:pic>
      <p:sp>
        <p:nvSpPr>
          <p:cNvPr id="13" name="Rectangle 12"/>
          <p:cNvSpPr/>
          <p:nvPr/>
        </p:nvSpPr>
        <p:spPr>
          <a:xfrm>
            <a:off x="1187624" y="4365104"/>
            <a:ext cx="4572000" cy="1754327"/>
          </a:xfrm>
          <a:prstGeom prst="rect">
            <a:avLst/>
          </a:prstGeom>
        </p:spPr>
        <p:txBody>
          <a:bodyPr>
            <a:spAutoFit/>
          </a:bodyPr>
          <a:lstStyle/>
          <a:p>
            <a:r>
              <a:rPr lang="ru-RU" dirty="0"/>
              <a:t>Рис.16. Матрицы ошибок: (а) - для сбора детектора в виде трех пар колец с учетом времени прилета, (б) - для сбора детектора в виде трех пар колец с учетом разниц времени прилета пионов и протонов.</a:t>
            </a:r>
            <a:endParaRPr lang="en-US" dirty="0"/>
          </a:p>
        </p:txBody>
      </p:sp>
      <p:sp>
        <p:nvSpPr>
          <p:cNvPr id="14" name="Rectangle 13"/>
          <p:cNvSpPr/>
          <p:nvPr/>
        </p:nvSpPr>
        <p:spPr>
          <a:xfrm>
            <a:off x="1763688" y="6021288"/>
            <a:ext cx="6624736" cy="923330"/>
          </a:xfrm>
          <a:prstGeom prst="rect">
            <a:avLst/>
          </a:prstGeom>
        </p:spPr>
        <p:txBody>
          <a:bodyPr wrap="square">
            <a:spAutoFit/>
          </a:bodyPr>
          <a:lstStyle/>
          <a:p>
            <a:r>
              <a:rPr lang="ru-RU" b="1" dirty="0"/>
              <a:t>Рис._17. </a:t>
            </a:r>
            <a:r>
              <a:rPr lang="ru-RU" dirty="0"/>
              <a:t>Матрица _ошибок._ _Матрица _ошибок _для _бинарного _классификатора _с _границей _между _классами _в _7_ _ферми._</a:t>
            </a:r>
            <a:endParaRPr lang="en-US" dirty="0"/>
          </a:p>
        </p:txBody>
      </p:sp>
    </p:spTree>
    <p:extLst>
      <p:ext uri="{BB962C8B-B14F-4D97-AF65-F5344CB8AC3E}">
        <p14:creationId xmlns:p14="http://schemas.microsoft.com/office/powerpoint/2010/main" val="165347745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F35E9F-E4DA-7346-884E-AA62B4C1EE49}" type="slidenum">
              <a:rPr lang="ru-RU" smtClean="0"/>
              <a:pPr>
                <a:defRPr/>
              </a:pPr>
              <a:t>62</a:t>
            </a:fld>
            <a:endParaRPr lang="ru-RU"/>
          </a:p>
        </p:txBody>
      </p:sp>
      <p:sp>
        <p:nvSpPr>
          <p:cNvPr id="5" name="Rectangle 4"/>
          <p:cNvSpPr/>
          <p:nvPr/>
        </p:nvSpPr>
        <p:spPr>
          <a:xfrm>
            <a:off x="323528" y="116632"/>
            <a:ext cx="8712968" cy="4801315"/>
          </a:xfrm>
          <a:prstGeom prst="rect">
            <a:avLst/>
          </a:prstGeom>
        </p:spPr>
        <p:txBody>
          <a:bodyPr wrap="square">
            <a:spAutoFit/>
          </a:bodyPr>
          <a:lstStyle/>
          <a:p>
            <a:r>
              <a:rPr lang="en-US" dirty="0">
                <a:solidFill>
                  <a:srgbClr val="0000FF"/>
                </a:solidFill>
              </a:rPr>
              <a:t>I</a:t>
            </a:r>
            <a:r>
              <a:rPr lang="en-US" dirty="0" smtClean="0">
                <a:solidFill>
                  <a:srgbClr val="0000FF"/>
                </a:solidFill>
              </a:rPr>
              <a:t>mpact </a:t>
            </a:r>
            <a:r>
              <a:rPr lang="en-US" dirty="0">
                <a:solidFill>
                  <a:srgbClr val="0000FF"/>
                </a:solidFill>
              </a:rPr>
              <a:t>parameter</a:t>
            </a:r>
            <a:r>
              <a:rPr lang="en-US" dirty="0"/>
              <a:t>. </a:t>
            </a:r>
            <a:endParaRPr lang="en-US" dirty="0" smtClean="0"/>
          </a:p>
          <a:p>
            <a:pPr algn="just"/>
            <a:r>
              <a:rPr lang="en-US" sz="1600" dirty="0" smtClean="0">
                <a:latin typeface="Times New Roman"/>
                <a:cs typeface="Times New Roman"/>
              </a:rPr>
              <a:t>The </a:t>
            </a:r>
            <a:r>
              <a:rPr lang="en-US" sz="1600" dirty="0">
                <a:latin typeface="Times New Roman"/>
                <a:cs typeface="Times New Roman"/>
              </a:rPr>
              <a:t>application of neural networks for </a:t>
            </a:r>
            <a:r>
              <a:rPr lang="en-US" sz="1600" dirty="0" smtClean="0">
                <a:latin typeface="Times New Roman"/>
                <a:cs typeface="Times New Roman"/>
              </a:rPr>
              <a:t>the event</a:t>
            </a:r>
            <a:r>
              <a:rPr lang="en-US" sz="1600" dirty="0">
                <a:latin typeface="Times New Roman"/>
                <a:cs typeface="Times New Roman"/>
              </a:rPr>
              <a:t>-wise estimation of the impact parameter from the data obtained from the MCP-based </a:t>
            </a:r>
            <a:r>
              <a:rPr lang="en-US" sz="1600" dirty="0" smtClean="0">
                <a:solidFill>
                  <a:srgbClr val="0000FF"/>
                </a:solidFill>
                <a:latin typeface="Times New Roman"/>
                <a:cs typeface="Times New Roman"/>
              </a:rPr>
              <a:t>FBBC </a:t>
            </a:r>
            <a:r>
              <a:rPr lang="en-US" sz="1600" dirty="0">
                <a:latin typeface="Times New Roman"/>
                <a:cs typeface="Times New Roman"/>
              </a:rPr>
              <a:t>was tried out numerically. </a:t>
            </a:r>
            <a:r>
              <a:rPr lang="en-US" sz="1600" dirty="0" err="1">
                <a:latin typeface="Times New Roman"/>
                <a:cs typeface="Times New Roman"/>
              </a:rPr>
              <a:t>Au+Au</a:t>
            </a:r>
            <a:r>
              <a:rPr lang="en-US" sz="1600" dirty="0">
                <a:latin typeface="Times New Roman"/>
                <a:cs typeface="Times New Roman"/>
              </a:rPr>
              <a:t> collisions at √s=11 </a:t>
            </a:r>
            <a:r>
              <a:rPr lang="en-US" sz="1600" dirty="0" err="1">
                <a:latin typeface="Times New Roman"/>
                <a:cs typeface="Times New Roman"/>
              </a:rPr>
              <a:t>GeV</a:t>
            </a:r>
            <a:r>
              <a:rPr lang="en-US" sz="1600" dirty="0">
                <a:latin typeface="Times New Roman"/>
                <a:cs typeface="Times New Roman"/>
              </a:rPr>
              <a:t> were simulated using QGSM event generator. The simulated data set was divided into the reference and test samples with a ratio of 80/20. The reference sample was used to determination of the weights in the artificial neural network to match the given parameters in the best way. Then the network parameters were fixed and it was applied to processing the test sample. The obtained error matrix provided information on the network operation efficiency. </a:t>
            </a:r>
            <a:endParaRPr lang="ru-RU" sz="1600" dirty="0" smtClean="0">
              <a:latin typeface="Times New Roman"/>
              <a:cs typeface="Times New Roman"/>
            </a:endParaRPr>
          </a:p>
          <a:p>
            <a:pPr algn="just"/>
            <a:r>
              <a:rPr lang="en-US" sz="1600" dirty="0" smtClean="0">
                <a:latin typeface="Times New Roman"/>
                <a:cs typeface="Times New Roman"/>
              </a:rPr>
              <a:t>On </a:t>
            </a:r>
            <a:r>
              <a:rPr lang="en-US" sz="1600" dirty="0">
                <a:latin typeface="Times New Roman"/>
                <a:cs typeface="Times New Roman"/>
              </a:rPr>
              <a:t>the whole, the general accuracy of correct event identification in a certain class (part of the detector) was about 80%. Taking into account that average times of pion and proton arrival are close, an additional possibility of distinguishing between these types of particles would increase the network efficiency. It should also be noted that this approach proved quite efficient for separation between events with large and small impact parameters, demonstrating the highest error in the intermediate interval of impact parameters. For small impact parameters, which are of most interest in collision experiments, an additional binary classifier was constructed. This increased the accuracy of the network operation to 93%.</a:t>
            </a:r>
          </a:p>
          <a:p>
            <a:pPr marL="285750" indent="-285750" algn="just">
              <a:buFont typeface="Wingdings" charset="2"/>
              <a:buChar char="Ø"/>
            </a:pPr>
            <a:r>
              <a:rPr lang="en-US" sz="1600" dirty="0">
                <a:solidFill>
                  <a:srgbClr val="0000FF"/>
                </a:solidFill>
                <a:latin typeface="Times New Roman"/>
                <a:cs typeface="Times New Roman"/>
              </a:rPr>
              <a:t>Thus, it is possible to use the developed numerical tools for processing experimental data from MCP-based BBC detector at SPD in order to select central collisions both on-line and in post-processing.</a:t>
            </a:r>
          </a:p>
        </p:txBody>
      </p:sp>
    </p:spTree>
    <p:extLst>
      <p:ext uri="{BB962C8B-B14F-4D97-AF65-F5344CB8AC3E}">
        <p14:creationId xmlns:p14="http://schemas.microsoft.com/office/powerpoint/2010/main" val="226363185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F35E9F-E4DA-7346-884E-AA62B4C1EE49}" type="slidenum">
              <a:rPr lang="ru-RU" smtClean="0"/>
              <a:pPr>
                <a:defRPr/>
              </a:pPr>
              <a:t>63</a:t>
            </a:fld>
            <a:endParaRPr lang="ru-RU"/>
          </a:p>
        </p:txBody>
      </p:sp>
      <p:sp>
        <p:nvSpPr>
          <p:cNvPr id="3" name="Rectangle 2"/>
          <p:cNvSpPr/>
          <p:nvPr/>
        </p:nvSpPr>
        <p:spPr>
          <a:xfrm>
            <a:off x="251520" y="548680"/>
            <a:ext cx="8424936" cy="584776"/>
          </a:xfrm>
          <a:prstGeom prst="rect">
            <a:avLst/>
          </a:prstGeom>
        </p:spPr>
        <p:txBody>
          <a:bodyPr wrap="square">
            <a:spAutoFit/>
          </a:bodyPr>
          <a:lstStyle/>
          <a:p>
            <a:r>
              <a:rPr lang="en-US" sz="3200" b="1" dirty="0">
                <a:solidFill>
                  <a:srgbClr val="0000FF"/>
                </a:solidFill>
              </a:rPr>
              <a:t>Testing </a:t>
            </a:r>
            <a:r>
              <a:rPr lang="en-US" sz="3200" b="1" dirty="0" smtClean="0">
                <a:solidFill>
                  <a:srgbClr val="0000FF"/>
                </a:solidFill>
              </a:rPr>
              <a:t>in-lab</a:t>
            </a:r>
            <a:endParaRPr lang="en-US" sz="3200" dirty="0">
              <a:solidFill>
                <a:srgbClr val="0000FF"/>
              </a:solidFill>
            </a:endParaRPr>
          </a:p>
        </p:txBody>
      </p:sp>
      <p:sp>
        <p:nvSpPr>
          <p:cNvPr id="4" name="Rectangle 3"/>
          <p:cNvSpPr/>
          <p:nvPr/>
        </p:nvSpPr>
        <p:spPr>
          <a:xfrm>
            <a:off x="395536" y="1628800"/>
            <a:ext cx="8496944" cy="1477328"/>
          </a:xfrm>
          <a:prstGeom prst="rect">
            <a:avLst/>
          </a:prstGeom>
        </p:spPr>
        <p:txBody>
          <a:bodyPr wrap="square">
            <a:spAutoFit/>
          </a:bodyPr>
          <a:lstStyle/>
          <a:p>
            <a:endParaRPr lang="en-US" dirty="0"/>
          </a:p>
          <a:p>
            <a:r>
              <a:rPr lang="en-US" dirty="0" smtClean="0"/>
              <a:t> </a:t>
            </a:r>
            <a:r>
              <a:rPr lang="en-US" dirty="0" err="1"/>
              <a:t>M</a:t>
            </a:r>
            <a:r>
              <a:rPr lang="en-US" dirty="0" err="1" smtClean="0"/>
              <a:t>icrochannel</a:t>
            </a:r>
            <a:r>
              <a:rPr lang="en-US" dirty="0" smtClean="0"/>
              <a:t> </a:t>
            </a:r>
            <a:r>
              <a:rPr lang="en-US" dirty="0"/>
              <a:t>plates </a:t>
            </a:r>
            <a:r>
              <a:rPr lang="en-US" dirty="0" smtClean="0"/>
              <a:t>circular </a:t>
            </a:r>
            <a:r>
              <a:rPr lang="en-US" dirty="0"/>
              <a:t>plates with diameters of 18 mm and 25 mm. </a:t>
            </a:r>
            <a:endParaRPr lang="ru-RU" dirty="0" smtClean="0"/>
          </a:p>
          <a:p>
            <a:r>
              <a:rPr lang="en-US" dirty="0" smtClean="0"/>
              <a:t>MCPs were </a:t>
            </a:r>
            <a:r>
              <a:rPr lang="en-US" dirty="0"/>
              <a:t>manufactured by VTC “</a:t>
            </a:r>
            <a:r>
              <a:rPr lang="en-US" dirty="0" err="1"/>
              <a:t>Baspik</a:t>
            </a:r>
            <a:r>
              <a:rPr lang="en-US" dirty="0"/>
              <a:t>” (</a:t>
            </a:r>
            <a:r>
              <a:rPr lang="en-US" dirty="0" err="1"/>
              <a:t>Vladikavkaz</a:t>
            </a:r>
            <a:r>
              <a:rPr lang="en-US" dirty="0"/>
              <a:t>, Russia) </a:t>
            </a:r>
            <a:endParaRPr lang="en-US" dirty="0" smtClean="0"/>
          </a:p>
          <a:p>
            <a:r>
              <a:rPr lang="en-US" dirty="0"/>
              <a:t>C</a:t>
            </a:r>
            <a:r>
              <a:rPr lang="en-US" dirty="0" smtClean="0"/>
              <a:t>hevron </a:t>
            </a:r>
            <a:r>
              <a:rPr lang="en-US" dirty="0"/>
              <a:t>MCP </a:t>
            </a:r>
            <a:r>
              <a:rPr lang="en-US" dirty="0" smtClean="0"/>
              <a:t>setups.</a:t>
            </a:r>
          </a:p>
          <a:p>
            <a:endParaRPr lang="en-US" dirty="0"/>
          </a:p>
        </p:txBody>
      </p:sp>
    </p:spTree>
    <p:extLst>
      <p:ext uri="{BB962C8B-B14F-4D97-AF65-F5344CB8AC3E}">
        <p14:creationId xmlns:p14="http://schemas.microsoft.com/office/powerpoint/2010/main" val="7726071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F35E9F-E4DA-7346-884E-AA62B4C1EE49}" type="slidenum">
              <a:rPr lang="ru-RU" smtClean="0"/>
              <a:pPr>
                <a:defRPr/>
              </a:pPr>
              <a:t>64</a:t>
            </a:fld>
            <a:endParaRPr lang="ru-RU"/>
          </a:p>
        </p:txBody>
      </p:sp>
      <p:pic>
        <p:nvPicPr>
          <p:cNvPr id="3" name="Рисунок 4"/>
          <p:cNvPicPr/>
          <p:nvPr/>
        </p:nvPicPr>
        <p:blipFill>
          <a:blip r:embed="rId2">
            <a:extLst>
              <a:ext uri="{28A0092B-C50C-407E-A947-70E740481C1C}">
                <a14:useLocalDpi xmlns:a14="http://schemas.microsoft.com/office/drawing/2010/main" val="0"/>
              </a:ext>
            </a:extLst>
          </a:blip>
          <a:srcRect/>
          <a:stretch>
            <a:fillRect/>
          </a:stretch>
        </p:blipFill>
        <p:spPr bwMode="auto">
          <a:xfrm>
            <a:off x="827584" y="2852936"/>
            <a:ext cx="4942840" cy="3274695"/>
          </a:xfrm>
          <a:prstGeom prst="rect">
            <a:avLst/>
          </a:prstGeom>
          <a:noFill/>
          <a:ln>
            <a:noFill/>
          </a:ln>
        </p:spPr>
      </p:pic>
      <p:pic>
        <p:nvPicPr>
          <p:cNvPr id="4" name="Рисунок 1"/>
          <p:cNvPicPr/>
          <p:nvPr/>
        </p:nvPicPr>
        <p:blipFill>
          <a:blip r:embed="rId3">
            <a:extLst>
              <a:ext uri="{28A0092B-C50C-407E-A947-70E740481C1C}">
                <a14:useLocalDpi xmlns:a14="http://schemas.microsoft.com/office/drawing/2010/main" val="0"/>
              </a:ext>
            </a:extLst>
          </a:blip>
          <a:srcRect/>
          <a:stretch>
            <a:fillRect/>
          </a:stretch>
        </p:blipFill>
        <p:spPr bwMode="auto">
          <a:xfrm>
            <a:off x="3091180" y="-913447"/>
            <a:ext cx="4942840" cy="3274695"/>
          </a:xfrm>
          <a:prstGeom prst="rect">
            <a:avLst/>
          </a:prstGeom>
          <a:noFill/>
          <a:ln>
            <a:noFill/>
          </a:ln>
        </p:spPr>
      </p:pic>
    </p:spTree>
    <p:extLst>
      <p:ext uri="{BB962C8B-B14F-4D97-AF65-F5344CB8AC3E}">
        <p14:creationId xmlns:p14="http://schemas.microsoft.com/office/powerpoint/2010/main" val="1210511507"/>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F35E9F-E4DA-7346-884E-AA62B4C1EE49}" type="slidenum">
              <a:rPr lang="ru-RU" smtClean="0"/>
              <a:pPr>
                <a:defRPr/>
              </a:pPr>
              <a:t>65</a:t>
            </a:fld>
            <a:endParaRPr lang="ru-RU"/>
          </a:p>
        </p:txBody>
      </p:sp>
      <p:sp>
        <p:nvSpPr>
          <p:cNvPr id="3" name="Rectangle 2"/>
          <p:cNvSpPr/>
          <p:nvPr/>
        </p:nvSpPr>
        <p:spPr>
          <a:xfrm>
            <a:off x="251520" y="332656"/>
            <a:ext cx="3948116" cy="584776"/>
          </a:xfrm>
          <a:prstGeom prst="rect">
            <a:avLst/>
          </a:prstGeom>
        </p:spPr>
        <p:txBody>
          <a:bodyPr wrap="none">
            <a:spAutoFit/>
          </a:bodyPr>
          <a:lstStyle/>
          <a:p>
            <a:r>
              <a:rPr lang="en-US" sz="3200" dirty="0" smtClean="0">
                <a:solidFill>
                  <a:srgbClr val="0000FF"/>
                </a:solidFill>
              </a:rPr>
              <a:t>FBBC developments</a:t>
            </a:r>
            <a:endParaRPr lang="en-US" sz="3200" dirty="0"/>
          </a:p>
        </p:txBody>
      </p:sp>
      <p:pic>
        <p:nvPicPr>
          <p:cNvPr id="7" name="Рисунок 2"/>
          <p:cNvPicPr/>
          <p:nvPr/>
        </p:nvPicPr>
        <p:blipFill>
          <a:blip r:embed="rId2">
            <a:extLst>
              <a:ext uri="{28A0092B-C50C-407E-A947-70E740481C1C}">
                <a14:useLocalDpi xmlns:a14="http://schemas.microsoft.com/office/drawing/2010/main" val="0"/>
              </a:ext>
            </a:extLst>
          </a:blip>
          <a:srcRect/>
          <a:stretch>
            <a:fillRect/>
          </a:stretch>
        </p:blipFill>
        <p:spPr bwMode="auto">
          <a:xfrm>
            <a:off x="5724128" y="2204864"/>
            <a:ext cx="3250525" cy="2851924"/>
          </a:xfrm>
          <a:prstGeom prst="rect">
            <a:avLst/>
          </a:prstGeom>
          <a:noFill/>
          <a:ln>
            <a:noFill/>
          </a:ln>
        </p:spPr>
      </p:pic>
      <p:sp>
        <p:nvSpPr>
          <p:cNvPr id="9" name="Rectangle 8"/>
          <p:cNvSpPr/>
          <p:nvPr/>
        </p:nvSpPr>
        <p:spPr>
          <a:xfrm>
            <a:off x="107504" y="5157192"/>
            <a:ext cx="4572000" cy="646331"/>
          </a:xfrm>
          <a:prstGeom prst="rect">
            <a:avLst/>
          </a:prstGeom>
        </p:spPr>
        <p:txBody>
          <a:bodyPr>
            <a:spAutoFit/>
          </a:bodyPr>
          <a:lstStyle/>
          <a:p>
            <a:r>
              <a:rPr lang="en-US" dirty="0"/>
              <a:t>Fig.20. Photograph of </a:t>
            </a:r>
            <a:r>
              <a:rPr lang="en-US" dirty="0" smtClean="0"/>
              <a:t>three MCP detectors in </a:t>
            </a:r>
            <a:r>
              <a:rPr lang="en-US" dirty="0"/>
              <a:t>a chevron assembly</a:t>
            </a:r>
          </a:p>
        </p:txBody>
      </p:sp>
      <p:sp>
        <p:nvSpPr>
          <p:cNvPr id="10" name="Rectangle 9"/>
          <p:cNvSpPr/>
          <p:nvPr/>
        </p:nvSpPr>
        <p:spPr>
          <a:xfrm>
            <a:off x="4499992" y="5157192"/>
            <a:ext cx="4788024" cy="1200329"/>
          </a:xfrm>
          <a:prstGeom prst="rect">
            <a:avLst/>
          </a:prstGeom>
        </p:spPr>
        <p:txBody>
          <a:bodyPr wrap="square">
            <a:spAutoFit/>
          </a:bodyPr>
          <a:lstStyle/>
          <a:p>
            <a:r>
              <a:rPr lang="en-US" dirty="0"/>
              <a:t>Fig.21. Pulse </a:t>
            </a:r>
            <a:r>
              <a:rPr lang="en-US" dirty="0" smtClean="0"/>
              <a:t>shape </a:t>
            </a:r>
            <a:r>
              <a:rPr lang="en-US" dirty="0"/>
              <a:t>from </a:t>
            </a:r>
            <a:r>
              <a:rPr lang="en-US" dirty="0" smtClean="0"/>
              <a:t>MCP detector.</a:t>
            </a:r>
            <a:endParaRPr lang="en-US" dirty="0"/>
          </a:p>
          <a:p>
            <a:r>
              <a:rPr lang="en-US" dirty="0"/>
              <a:t>The voltage at the MCP assembly is 1.8 kV. The </a:t>
            </a:r>
            <a:r>
              <a:rPr lang="en-US" dirty="0" smtClean="0"/>
              <a:t>anode area </a:t>
            </a:r>
            <a:r>
              <a:rPr lang="en-US" dirty="0"/>
              <a:t>is 0.25 cm2.</a:t>
            </a:r>
          </a:p>
          <a:p>
            <a:r>
              <a:rPr lang="en-US" dirty="0"/>
              <a:t>Signal edge &lt;1 </a:t>
            </a:r>
            <a:r>
              <a:rPr lang="en-US" dirty="0" err="1"/>
              <a:t>nsec</a:t>
            </a:r>
            <a:r>
              <a:rPr lang="en-US" dirty="0"/>
              <a:t>, amplitude 300 </a:t>
            </a:r>
            <a:r>
              <a:rPr lang="en-US" b="1" dirty="0"/>
              <a:t>mV</a:t>
            </a:r>
            <a:endParaRPr lang="en-US" dirty="0"/>
          </a:p>
        </p:txBody>
      </p:sp>
      <p:pic>
        <p:nvPicPr>
          <p:cNvPr id="11"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0" y="2564904"/>
            <a:ext cx="4006736" cy="2626623"/>
          </a:xfrm>
          <a:prstGeom prst="rect">
            <a:avLst/>
          </a:prstGeom>
          <a:noFill/>
          <a:ln>
            <a:noFill/>
          </a:ln>
        </p:spPr>
      </p:pic>
    </p:spTree>
    <p:extLst>
      <p:ext uri="{BB962C8B-B14F-4D97-AF65-F5344CB8AC3E}">
        <p14:creationId xmlns:p14="http://schemas.microsoft.com/office/powerpoint/2010/main" val="200715641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F35E9F-E4DA-7346-884E-AA62B4C1EE49}" type="slidenum">
              <a:rPr lang="ru-RU" smtClean="0"/>
              <a:pPr>
                <a:defRPr/>
              </a:pPr>
              <a:t>66</a:t>
            </a:fld>
            <a:endParaRPr lang="ru-RU"/>
          </a:p>
        </p:txBody>
      </p:sp>
      <p:sp>
        <p:nvSpPr>
          <p:cNvPr id="3" name="Rectangle 2"/>
          <p:cNvSpPr/>
          <p:nvPr/>
        </p:nvSpPr>
        <p:spPr>
          <a:xfrm>
            <a:off x="251520" y="692696"/>
            <a:ext cx="8737188" cy="1661994"/>
          </a:xfrm>
          <a:prstGeom prst="rect">
            <a:avLst/>
          </a:prstGeom>
        </p:spPr>
        <p:txBody>
          <a:bodyPr wrap="none">
            <a:spAutoFit/>
          </a:bodyPr>
          <a:lstStyle/>
          <a:p>
            <a:r>
              <a:rPr lang="en-US" sz="3200" dirty="0" smtClean="0">
                <a:solidFill>
                  <a:srgbClr val="0000FF"/>
                </a:solidFill>
              </a:rPr>
              <a:t>FBBC developments: electronics</a:t>
            </a:r>
            <a:endParaRPr lang="ru-RU" sz="3200" dirty="0" smtClean="0">
              <a:solidFill>
                <a:srgbClr val="0000FF"/>
              </a:solidFill>
            </a:endParaRPr>
          </a:p>
          <a:p>
            <a:r>
              <a:rPr lang="en-US" sz="1400" dirty="0" smtClean="0"/>
              <a:t>A </a:t>
            </a:r>
            <a:r>
              <a:rPr lang="en-US" sz="1400" dirty="0"/>
              <a:t>differential matched </a:t>
            </a:r>
            <a:r>
              <a:rPr lang="en-US" sz="1400" dirty="0" smtClean="0"/>
              <a:t>scheme </a:t>
            </a:r>
            <a:r>
              <a:rPr lang="en-US" sz="1400" dirty="0"/>
              <a:t>is </a:t>
            </a:r>
            <a:r>
              <a:rPr lang="en-US" sz="1400" dirty="0" smtClean="0"/>
              <a:t>selected as </a:t>
            </a:r>
            <a:r>
              <a:rPr lang="en-US" sz="1400" dirty="0"/>
              <a:t>a result of testing </a:t>
            </a:r>
            <a:r>
              <a:rPr lang="en-US" sz="1400" dirty="0" smtClean="0"/>
              <a:t>of the MCP detectors with </a:t>
            </a:r>
            <a:r>
              <a:rPr lang="en-US" sz="1400" dirty="0"/>
              <a:t>different </a:t>
            </a:r>
            <a:r>
              <a:rPr lang="en-US" sz="1400" dirty="0" smtClean="0"/>
              <a:t> readout</a:t>
            </a:r>
          </a:p>
          <a:p>
            <a:r>
              <a:rPr lang="en-US" sz="1400" dirty="0" smtClean="0"/>
              <a:t>systems.</a:t>
            </a:r>
            <a:endParaRPr lang="en-US" sz="1400" dirty="0"/>
          </a:p>
          <a:p>
            <a:endParaRPr lang="en-US" sz="1400" dirty="0"/>
          </a:p>
          <a:p>
            <a:r>
              <a:rPr lang="en-US" sz="1400" dirty="0" smtClean="0"/>
              <a:t>This </a:t>
            </a:r>
            <a:r>
              <a:rPr lang="en-US" sz="1400" dirty="0"/>
              <a:t>choice is associated with a lower sensitivity</a:t>
            </a:r>
          </a:p>
          <a:p>
            <a:r>
              <a:rPr lang="en-US" sz="1400" dirty="0"/>
              <a:t>t</a:t>
            </a:r>
            <a:r>
              <a:rPr lang="en-US" sz="1400" dirty="0" smtClean="0"/>
              <a:t>o pickups </a:t>
            </a:r>
            <a:r>
              <a:rPr lang="en-US" sz="1400" dirty="0"/>
              <a:t>up of </a:t>
            </a:r>
            <a:r>
              <a:rPr lang="en-US" sz="1400" dirty="0" smtClean="0"/>
              <a:t>the UHF </a:t>
            </a:r>
            <a:r>
              <a:rPr lang="en-US" sz="1400" dirty="0"/>
              <a:t>noise signals </a:t>
            </a:r>
            <a:r>
              <a:rPr lang="en-US" sz="1400" dirty="0" smtClean="0"/>
              <a:t> by the fast  readout electronics.</a:t>
            </a:r>
            <a:endParaRPr lang="en-US" sz="1400" dirty="0"/>
          </a:p>
        </p:txBody>
      </p:sp>
      <p:sp>
        <p:nvSpPr>
          <p:cNvPr id="4" name="Rectangle 3"/>
          <p:cNvSpPr/>
          <p:nvPr/>
        </p:nvSpPr>
        <p:spPr>
          <a:xfrm>
            <a:off x="179512" y="5373216"/>
            <a:ext cx="8568952" cy="369332"/>
          </a:xfrm>
          <a:prstGeom prst="rect">
            <a:avLst/>
          </a:prstGeom>
        </p:spPr>
        <p:txBody>
          <a:bodyPr wrap="square">
            <a:spAutoFit/>
          </a:bodyPr>
          <a:lstStyle/>
          <a:p>
            <a:endParaRPr lang="en-US" dirty="0"/>
          </a:p>
        </p:txBody>
      </p:sp>
      <p:sp>
        <p:nvSpPr>
          <p:cNvPr id="5" name="Rectangle 4"/>
          <p:cNvSpPr/>
          <p:nvPr/>
        </p:nvSpPr>
        <p:spPr>
          <a:xfrm>
            <a:off x="539552" y="5661248"/>
            <a:ext cx="7848872" cy="369332"/>
          </a:xfrm>
          <a:prstGeom prst="rect">
            <a:avLst/>
          </a:prstGeom>
        </p:spPr>
        <p:txBody>
          <a:bodyPr wrap="square">
            <a:spAutoFit/>
          </a:bodyPr>
          <a:lstStyle/>
          <a:p>
            <a:endParaRPr lang="en-US" dirty="0"/>
          </a:p>
        </p:txBody>
      </p:sp>
      <p:pic>
        <p:nvPicPr>
          <p:cNvPr id="7" name="Picture 6"/>
          <p:cNvPicPr>
            <a:picLocks noChangeAspect="1"/>
          </p:cNvPicPr>
          <p:nvPr/>
        </p:nvPicPr>
        <p:blipFill>
          <a:blip r:embed="rId2"/>
          <a:stretch>
            <a:fillRect/>
          </a:stretch>
        </p:blipFill>
        <p:spPr>
          <a:xfrm>
            <a:off x="323528" y="2780928"/>
            <a:ext cx="8608088" cy="3384376"/>
          </a:xfrm>
          <a:prstGeom prst="rect">
            <a:avLst/>
          </a:prstGeom>
        </p:spPr>
      </p:pic>
    </p:spTree>
    <p:extLst>
      <p:ext uri="{BB962C8B-B14F-4D97-AF65-F5344CB8AC3E}">
        <p14:creationId xmlns:p14="http://schemas.microsoft.com/office/powerpoint/2010/main" val="223837028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F35E9F-E4DA-7346-884E-AA62B4C1EE49}" type="slidenum">
              <a:rPr lang="ru-RU" smtClean="0"/>
              <a:pPr>
                <a:defRPr/>
              </a:pPr>
              <a:t>67</a:t>
            </a:fld>
            <a:endParaRPr lang="ru-RU"/>
          </a:p>
        </p:txBody>
      </p:sp>
      <p:sp>
        <p:nvSpPr>
          <p:cNvPr id="3" name="Rectangle 2"/>
          <p:cNvSpPr/>
          <p:nvPr/>
        </p:nvSpPr>
        <p:spPr>
          <a:xfrm>
            <a:off x="323528" y="332656"/>
            <a:ext cx="6137618" cy="584776"/>
          </a:xfrm>
          <a:prstGeom prst="rect">
            <a:avLst/>
          </a:prstGeom>
        </p:spPr>
        <p:txBody>
          <a:bodyPr wrap="none">
            <a:spAutoFit/>
          </a:bodyPr>
          <a:lstStyle/>
          <a:p>
            <a:r>
              <a:rPr lang="en-US" sz="3200" dirty="0" smtClean="0">
                <a:solidFill>
                  <a:srgbClr val="0000FF"/>
                </a:solidFill>
              </a:rPr>
              <a:t>FBBC developments: electronics</a:t>
            </a:r>
            <a:endParaRPr lang="en-US" sz="3200" dirty="0"/>
          </a:p>
        </p:txBody>
      </p:sp>
      <p:sp>
        <p:nvSpPr>
          <p:cNvPr id="4" name="Rectangle 3"/>
          <p:cNvSpPr/>
          <p:nvPr/>
        </p:nvSpPr>
        <p:spPr>
          <a:xfrm>
            <a:off x="-180528" y="5373216"/>
            <a:ext cx="8568952" cy="369332"/>
          </a:xfrm>
          <a:prstGeom prst="rect">
            <a:avLst/>
          </a:prstGeom>
        </p:spPr>
        <p:txBody>
          <a:bodyPr wrap="square">
            <a:spAutoFit/>
          </a:bodyPr>
          <a:lstStyle/>
          <a:p>
            <a:endParaRPr lang="en-US" dirty="0"/>
          </a:p>
        </p:txBody>
      </p:sp>
      <p:sp>
        <p:nvSpPr>
          <p:cNvPr id="5" name="Rectangle 4"/>
          <p:cNvSpPr/>
          <p:nvPr/>
        </p:nvSpPr>
        <p:spPr>
          <a:xfrm>
            <a:off x="539552" y="5661248"/>
            <a:ext cx="7848872" cy="369332"/>
          </a:xfrm>
          <a:prstGeom prst="rect">
            <a:avLst/>
          </a:prstGeom>
        </p:spPr>
        <p:txBody>
          <a:bodyPr wrap="square">
            <a:spAutoFit/>
          </a:bodyPr>
          <a:lstStyle/>
          <a:p>
            <a:endParaRPr lang="en-US" dirty="0"/>
          </a:p>
        </p:txBody>
      </p:sp>
      <p:sp>
        <p:nvSpPr>
          <p:cNvPr id="15" name="Rectangle 14"/>
          <p:cNvSpPr/>
          <p:nvPr/>
        </p:nvSpPr>
        <p:spPr>
          <a:xfrm>
            <a:off x="899592" y="4365104"/>
            <a:ext cx="7344816" cy="646331"/>
          </a:xfrm>
          <a:prstGeom prst="rect">
            <a:avLst/>
          </a:prstGeom>
        </p:spPr>
        <p:txBody>
          <a:bodyPr wrap="square">
            <a:spAutoFit/>
          </a:bodyPr>
          <a:lstStyle/>
          <a:p>
            <a:r>
              <a:rPr lang="ru-RU" dirty="0"/>
              <a:t> </a:t>
            </a:r>
            <a:r>
              <a:rPr lang="en-US" dirty="0" smtClean="0">
                <a:solidFill>
                  <a:srgbClr val="6600FF"/>
                </a:solidFill>
              </a:rPr>
              <a:t>Fig. 26</a:t>
            </a:r>
            <a:r>
              <a:rPr lang="en-US" dirty="0">
                <a:solidFill>
                  <a:srgbClr val="6600FF"/>
                </a:solidFill>
              </a:rPr>
              <a:t>. Block </a:t>
            </a:r>
            <a:r>
              <a:rPr lang="en-US" dirty="0" smtClean="0">
                <a:solidFill>
                  <a:srgbClr val="6600FF"/>
                </a:solidFill>
              </a:rPr>
              <a:t> diagram </a:t>
            </a:r>
            <a:r>
              <a:rPr lang="en-US" dirty="0">
                <a:solidFill>
                  <a:srgbClr val="6600FF"/>
                </a:solidFill>
              </a:rPr>
              <a:t>of  </a:t>
            </a:r>
            <a:r>
              <a:rPr lang="en-US" dirty="0" smtClean="0">
                <a:solidFill>
                  <a:srgbClr val="6600FF"/>
                </a:solidFill>
              </a:rPr>
              <a:t>fast electronics  and  detailed diagram </a:t>
            </a:r>
            <a:r>
              <a:rPr lang="en-US" dirty="0">
                <a:solidFill>
                  <a:srgbClr val="6600FF"/>
                </a:solidFill>
              </a:rPr>
              <a:t>of  </a:t>
            </a:r>
            <a:r>
              <a:rPr lang="en-US" dirty="0" smtClean="0">
                <a:solidFill>
                  <a:srgbClr val="6600FF"/>
                </a:solidFill>
              </a:rPr>
              <a:t>one registration channel</a:t>
            </a:r>
            <a:endParaRPr lang="en-US" dirty="0">
              <a:solidFill>
                <a:srgbClr val="6600FF"/>
              </a:solidFill>
            </a:endParaRPr>
          </a:p>
        </p:txBody>
      </p:sp>
      <p:pic>
        <p:nvPicPr>
          <p:cNvPr id="16" name="Picture 15"/>
          <p:cNvPicPr>
            <a:picLocks noChangeAspect="1"/>
          </p:cNvPicPr>
          <p:nvPr/>
        </p:nvPicPr>
        <p:blipFill>
          <a:blip r:embed="rId2"/>
          <a:stretch>
            <a:fillRect/>
          </a:stretch>
        </p:blipFill>
        <p:spPr>
          <a:xfrm>
            <a:off x="2843808" y="980728"/>
            <a:ext cx="5076056" cy="3346972"/>
          </a:xfrm>
          <a:prstGeom prst="rect">
            <a:avLst/>
          </a:prstGeom>
        </p:spPr>
      </p:pic>
      <p:sp>
        <p:nvSpPr>
          <p:cNvPr id="6" name="Rectangle 5"/>
          <p:cNvSpPr/>
          <p:nvPr/>
        </p:nvSpPr>
        <p:spPr>
          <a:xfrm>
            <a:off x="323528" y="5157192"/>
            <a:ext cx="8712968" cy="1569660"/>
          </a:xfrm>
          <a:prstGeom prst="rect">
            <a:avLst/>
          </a:prstGeom>
        </p:spPr>
        <p:txBody>
          <a:bodyPr wrap="square">
            <a:spAutoFit/>
          </a:bodyPr>
          <a:lstStyle/>
          <a:p>
            <a:pPr marL="285750" indent="-285750">
              <a:buFont typeface="Arial"/>
              <a:buChar char="•"/>
            </a:pPr>
            <a:r>
              <a:rPr lang="en-US" sz="1600" dirty="0"/>
              <a:t>We </a:t>
            </a:r>
            <a:r>
              <a:rPr lang="en-US" sz="1600" dirty="0" smtClean="0"/>
              <a:t>propose </a:t>
            </a:r>
            <a:r>
              <a:rPr lang="en-US" sz="1600" dirty="0"/>
              <a:t>to develop a next prototype of a registration system basing on high-speed discrete comparators of the </a:t>
            </a:r>
            <a:r>
              <a:rPr lang="en-US" sz="1600" b="1" dirty="0"/>
              <a:t>ADCMP572 / ADCMP573 type </a:t>
            </a:r>
            <a:r>
              <a:rPr lang="en-US" sz="1600" dirty="0"/>
              <a:t>as primary recorders in a multichannel time-code converter based on the FPGA. These ADCMP572 / ADCMP573 type comparators feature a </a:t>
            </a:r>
            <a:r>
              <a:rPr lang="en-US" sz="1600" dirty="0">
                <a:solidFill>
                  <a:srgbClr val="0000FF"/>
                </a:solidFill>
              </a:rPr>
              <a:t>high switching rates (35 </a:t>
            </a:r>
            <a:r>
              <a:rPr lang="en-US" sz="1600" dirty="0" err="1">
                <a:solidFill>
                  <a:srgbClr val="0000FF"/>
                </a:solidFill>
              </a:rPr>
              <a:t>ps</a:t>
            </a:r>
            <a:r>
              <a:rPr lang="en-US" sz="1600" dirty="0"/>
              <a:t>) with </a:t>
            </a:r>
            <a:r>
              <a:rPr lang="en-US" sz="1600" dirty="0">
                <a:solidFill>
                  <a:srgbClr val="0000FF"/>
                </a:solidFill>
              </a:rPr>
              <a:t>jitter of the order of 15 </a:t>
            </a:r>
            <a:r>
              <a:rPr lang="en-US" sz="1600" dirty="0" err="1">
                <a:solidFill>
                  <a:srgbClr val="0000FF"/>
                </a:solidFill>
              </a:rPr>
              <a:t>ps</a:t>
            </a:r>
            <a:r>
              <a:rPr lang="en-US" sz="1600" dirty="0">
                <a:solidFill>
                  <a:srgbClr val="0000FF"/>
                </a:solidFill>
              </a:rPr>
              <a:t> </a:t>
            </a:r>
            <a:r>
              <a:rPr lang="en-US" sz="1600" dirty="0"/>
              <a:t>with a minimum signal duration of 85 ps</a:t>
            </a:r>
            <a:r>
              <a:rPr lang="en-US" sz="1600" dirty="0" smtClean="0"/>
              <a:t>.</a:t>
            </a:r>
          </a:p>
          <a:p>
            <a:pPr marL="285750" indent="-285750">
              <a:buFont typeface="Arial"/>
              <a:buChar char="•"/>
            </a:pPr>
            <a:r>
              <a:rPr lang="en-US" sz="1600" dirty="0" smtClean="0"/>
              <a:t>Work is in progress.</a:t>
            </a:r>
            <a:endParaRPr lang="en-US" sz="1600" dirty="0"/>
          </a:p>
        </p:txBody>
      </p:sp>
    </p:spTree>
    <p:extLst>
      <p:ext uri="{BB962C8B-B14F-4D97-AF65-F5344CB8AC3E}">
        <p14:creationId xmlns:p14="http://schemas.microsoft.com/office/powerpoint/2010/main" val="29699148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F35E9F-E4DA-7346-884E-AA62B4C1EE49}" type="slidenum">
              <a:rPr lang="ru-RU" smtClean="0"/>
              <a:pPr>
                <a:defRPr/>
              </a:pPr>
              <a:t>68</a:t>
            </a:fld>
            <a:endParaRPr lang="ru-RU" dirty="0"/>
          </a:p>
        </p:txBody>
      </p:sp>
      <p:sp>
        <p:nvSpPr>
          <p:cNvPr id="3" name="Rectangle 2"/>
          <p:cNvSpPr/>
          <p:nvPr/>
        </p:nvSpPr>
        <p:spPr>
          <a:xfrm>
            <a:off x="251520" y="692696"/>
            <a:ext cx="7117854" cy="1077218"/>
          </a:xfrm>
          <a:prstGeom prst="rect">
            <a:avLst/>
          </a:prstGeom>
        </p:spPr>
        <p:txBody>
          <a:bodyPr wrap="none">
            <a:spAutoFit/>
          </a:bodyPr>
          <a:lstStyle/>
          <a:p>
            <a:r>
              <a:rPr lang="en-US" sz="3200" dirty="0" smtClean="0">
                <a:solidFill>
                  <a:srgbClr val="0000FF"/>
                </a:solidFill>
              </a:rPr>
              <a:t>FBBC developments: </a:t>
            </a:r>
          </a:p>
          <a:p>
            <a:r>
              <a:rPr lang="en-US" sz="3200" dirty="0">
                <a:solidFill>
                  <a:srgbClr val="0000FF"/>
                </a:solidFill>
              </a:rPr>
              <a:t> </a:t>
            </a:r>
            <a:r>
              <a:rPr lang="en-US" sz="3200" dirty="0" smtClean="0">
                <a:solidFill>
                  <a:srgbClr val="0000FF"/>
                </a:solidFill>
              </a:rPr>
              <a:t>              first prototypes of electronics</a:t>
            </a:r>
            <a:endParaRPr lang="en-US" sz="3200" dirty="0"/>
          </a:p>
        </p:txBody>
      </p:sp>
      <p:sp>
        <p:nvSpPr>
          <p:cNvPr id="4" name="Rectangle 3"/>
          <p:cNvSpPr/>
          <p:nvPr/>
        </p:nvSpPr>
        <p:spPr>
          <a:xfrm>
            <a:off x="179512" y="5373216"/>
            <a:ext cx="8568952" cy="369332"/>
          </a:xfrm>
          <a:prstGeom prst="rect">
            <a:avLst/>
          </a:prstGeom>
        </p:spPr>
        <p:txBody>
          <a:bodyPr wrap="square">
            <a:spAutoFit/>
          </a:bodyPr>
          <a:lstStyle/>
          <a:p>
            <a:endParaRPr lang="en-US" dirty="0"/>
          </a:p>
        </p:txBody>
      </p:sp>
      <p:sp>
        <p:nvSpPr>
          <p:cNvPr id="5" name="Rectangle 4"/>
          <p:cNvSpPr/>
          <p:nvPr/>
        </p:nvSpPr>
        <p:spPr>
          <a:xfrm>
            <a:off x="539552" y="5661248"/>
            <a:ext cx="7848872" cy="369332"/>
          </a:xfrm>
          <a:prstGeom prst="rect">
            <a:avLst/>
          </a:prstGeom>
        </p:spPr>
        <p:txBody>
          <a:bodyPr wrap="square">
            <a:spAutoFit/>
          </a:bodyPr>
          <a:lstStyle/>
          <a:p>
            <a:endParaRPr lang="en-US" dirty="0"/>
          </a:p>
        </p:txBody>
      </p:sp>
      <p:pic>
        <p:nvPicPr>
          <p:cNvPr id="11" name="Рисунок 5"/>
          <p:cNvPicPr/>
          <p:nvPr/>
        </p:nvPicPr>
        <p:blipFill rotWithShape="1">
          <a:blip r:embed="rId2">
            <a:extLst>
              <a:ext uri="{28A0092B-C50C-407E-A947-70E740481C1C}">
                <a14:useLocalDpi xmlns:a14="http://schemas.microsoft.com/office/drawing/2010/main" val="0"/>
              </a:ext>
            </a:extLst>
          </a:blip>
          <a:srcRect l="7283" r="14567"/>
          <a:stretch/>
        </p:blipFill>
        <p:spPr bwMode="auto">
          <a:xfrm>
            <a:off x="467544" y="2060848"/>
            <a:ext cx="3862800" cy="3274695"/>
          </a:xfrm>
          <a:prstGeom prst="rect">
            <a:avLst/>
          </a:prstGeom>
          <a:noFill/>
          <a:ln>
            <a:noFill/>
          </a:ln>
        </p:spPr>
      </p:pic>
      <p:pic>
        <p:nvPicPr>
          <p:cNvPr id="12" name="Рисунок 6"/>
          <p:cNvPicPr/>
          <p:nvPr/>
        </p:nvPicPr>
        <p:blipFill rotWithShape="1">
          <a:blip r:embed="rId3">
            <a:extLst>
              <a:ext uri="{28A0092B-C50C-407E-A947-70E740481C1C}">
                <a14:useLocalDpi xmlns:a14="http://schemas.microsoft.com/office/drawing/2010/main" val="0"/>
              </a:ext>
            </a:extLst>
          </a:blip>
          <a:srcRect l="-1" t="3" r="36371" b="47"/>
          <a:stretch/>
        </p:blipFill>
        <p:spPr bwMode="auto">
          <a:xfrm>
            <a:off x="4788024" y="1988840"/>
            <a:ext cx="3780000" cy="3315600"/>
          </a:xfrm>
          <a:prstGeom prst="rect">
            <a:avLst/>
          </a:prstGeom>
          <a:noFill/>
          <a:ln>
            <a:noFill/>
          </a:ln>
        </p:spPr>
      </p:pic>
      <p:sp>
        <p:nvSpPr>
          <p:cNvPr id="6" name="Rectangle 5"/>
          <p:cNvSpPr/>
          <p:nvPr/>
        </p:nvSpPr>
        <p:spPr>
          <a:xfrm>
            <a:off x="179512" y="5445224"/>
            <a:ext cx="4248472" cy="1200329"/>
          </a:xfrm>
          <a:prstGeom prst="rect">
            <a:avLst/>
          </a:prstGeom>
        </p:spPr>
        <p:txBody>
          <a:bodyPr wrap="square">
            <a:spAutoFit/>
          </a:bodyPr>
          <a:lstStyle/>
          <a:p>
            <a:r>
              <a:rPr lang="en-US" dirty="0"/>
              <a:t>Fig.29. Four-channel </a:t>
            </a:r>
            <a:r>
              <a:rPr lang="en-US" dirty="0" smtClean="0"/>
              <a:t>electronics module on discrete </a:t>
            </a:r>
            <a:r>
              <a:rPr lang="en-US" dirty="0"/>
              <a:t>comparators </a:t>
            </a:r>
            <a:r>
              <a:rPr lang="en-US" dirty="0" smtClean="0"/>
              <a:t>with </a:t>
            </a:r>
            <a:r>
              <a:rPr lang="en-US" dirty="0"/>
              <a:t>differential inputs for timing measurements.</a:t>
            </a:r>
          </a:p>
        </p:txBody>
      </p:sp>
      <p:sp>
        <p:nvSpPr>
          <p:cNvPr id="13" name="Rectangle 12"/>
          <p:cNvSpPr/>
          <p:nvPr/>
        </p:nvSpPr>
        <p:spPr>
          <a:xfrm>
            <a:off x="4427984" y="5373216"/>
            <a:ext cx="4572000" cy="1200329"/>
          </a:xfrm>
          <a:prstGeom prst="rect">
            <a:avLst/>
          </a:prstGeom>
        </p:spPr>
        <p:txBody>
          <a:bodyPr>
            <a:spAutoFit/>
          </a:bodyPr>
          <a:lstStyle/>
          <a:p>
            <a:r>
              <a:rPr lang="en-US" dirty="0"/>
              <a:t>Fig.34. Photo of the device of the two-channel fast electronics </a:t>
            </a:r>
            <a:r>
              <a:rPr lang="en-US" dirty="0" smtClean="0"/>
              <a:t>module based on discrete comparators. </a:t>
            </a:r>
            <a:r>
              <a:rPr lang="en-US" dirty="0"/>
              <a:t>Work is in progress.</a:t>
            </a:r>
          </a:p>
          <a:p>
            <a:endParaRPr lang="en-US" dirty="0"/>
          </a:p>
        </p:txBody>
      </p:sp>
    </p:spTree>
    <p:extLst>
      <p:ext uri="{BB962C8B-B14F-4D97-AF65-F5344CB8AC3E}">
        <p14:creationId xmlns:p14="http://schemas.microsoft.com/office/powerpoint/2010/main" val="1454762848"/>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875" y="188913"/>
            <a:ext cx="8219256" cy="1143000"/>
          </a:xfrm>
        </p:spPr>
        <p:txBody>
          <a:bodyPr/>
          <a:lstStyle/>
          <a:p>
            <a:r>
              <a:rPr lang="en-US" sz="3200" dirty="0" smtClean="0">
                <a:solidFill>
                  <a:srgbClr val="0000FF"/>
                </a:solidFill>
              </a:rPr>
              <a:t>Conclusions-1</a:t>
            </a:r>
            <a:r>
              <a:rPr lang="ru-RU" sz="3200" dirty="0"/>
              <a:t> </a:t>
            </a:r>
            <a:r>
              <a:rPr lang="en-US" sz="3200" dirty="0" smtClean="0">
                <a:solidFill>
                  <a:srgbClr val="0000FF"/>
                </a:solidFill>
              </a:rPr>
              <a:t/>
            </a:r>
            <a:br>
              <a:rPr lang="en-US" sz="3200" dirty="0" smtClean="0">
                <a:solidFill>
                  <a:srgbClr val="0000FF"/>
                </a:solidFill>
              </a:rPr>
            </a:br>
            <a:endParaRPr lang="en-US" sz="3200" dirty="0">
              <a:solidFill>
                <a:srgbClr val="0000FF"/>
              </a:solidFill>
            </a:endParaRPr>
          </a:p>
        </p:txBody>
      </p:sp>
      <p:sp>
        <p:nvSpPr>
          <p:cNvPr id="3" name="Content Placeholder 2"/>
          <p:cNvSpPr>
            <a:spLocks noGrp="1"/>
          </p:cNvSpPr>
          <p:nvPr>
            <p:ph idx="1"/>
          </p:nvPr>
        </p:nvSpPr>
        <p:spPr>
          <a:xfrm>
            <a:off x="107504" y="980728"/>
            <a:ext cx="9026624" cy="5112568"/>
          </a:xfrm>
        </p:spPr>
        <p:txBody>
          <a:bodyPr>
            <a:normAutofit/>
          </a:bodyPr>
          <a:lstStyle/>
          <a:p>
            <a:pPr>
              <a:buFont typeface="Wingdings" charset="2"/>
              <a:buChar char="Ø"/>
            </a:pPr>
            <a:r>
              <a:rPr lang="en-US" sz="2000" dirty="0"/>
              <a:t>T</a:t>
            </a:r>
            <a:r>
              <a:rPr lang="en-US" sz="2000" dirty="0">
                <a:latin typeface="Times New Roman"/>
                <a:cs typeface="Times New Roman"/>
              </a:rPr>
              <a:t>wo compact systems based on MCPs are proposed for the fast beam-beam collisions monitoring, event selection and determination of the precise timing signal (T0) of the collisions, </a:t>
            </a:r>
            <a:r>
              <a:rPr lang="en-US" sz="2000" dirty="0" smtClean="0">
                <a:solidFill>
                  <a:srgbClr val="0000FF"/>
                </a:solidFill>
                <a:latin typeface="Times New Roman"/>
                <a:cs typeface="Times New Roman"/>
              </a:rPr>
              <a:t>We propose to use the MCP</a:t>
            </a:r>
            <a:r>
              <a:rPr lang="en-US" sz="2000" dirty="0">
                <a:solidFill>
                  <a:srgbClr val="0000FF"/>
                </a:solidFill>
                <a:latin typeface="Times New Roman"/>
                <a:cs typeface="Times New Roman"/>
              </a:rPr>
              <a:t>-based </a:t>
            </a:r>
            <a:r>
              <a:rPr lang="en-US" sz="2000" dirty="0" smtClean="0">
                <a:solidFill>
                  <a:srgbClr val="0000FF"/>
                </a:solidFill>
                <a:latin typeface="Times New Roman"/>
                <a:cs typeface="Times New Roman"/>
              </a:rPr>
              <a:t>Beam </a:t>
            </a:r>
            <a:r>
              <a:rPr lang="en-US" sz="2000" dirty="0" err="1" smtClean="0">
                <a:solidFill>
                  <a:srgbClr val="0000FF"/>
                </a:solidFill>
                <a:latin typeface="Times New Roman"/>
                <a:cs typeface="Times New Roman"/>
              </a:rPr>
              <a:t>Profilometer</a:t>
            </a:r>
            <a:r>
              <a:rPr lang="en-US" sz="2000" dirty="0" smtClean="0">
                <a:solidFill>
                  <a:srgbClr val="0000FF"/>
                </a:solidFill>
                <a:latin typeface="Times New Roman"/>
                <a:cs typeface="Times New Roman"/>
              </a:rPr>
              <a:t> and the Fast </a:t>
            </a:r>
            <a:r>
              <a:rPr lang="en-US" sz="2000" dirty="0">
                <a:solidFill>
                  <a:srgbClr val="0000FF"/>
                </a:solidFill>
                <a:latin typeface="Times New Roman"/>
                <a:cs typeface="Times New Roman"/>
              </a:rPr>
              <a:t>Beam-Beam Collisions counters (FBBC</a:t>
            </a:r>
            <a:r>
              <a:rPr lang="en-US" sz="2000" dirty="0" smtClean="0">
                <a:solidFill>
                  <a:srgbClr val="0000FF"/>
                </a:solidFill>
                <a:latin typeface="Times New Roman"/>
                <a:cs typeface="Times New Roman"/>
              </a:rPr>
              <a:t>) as devices potentially capable to extend the performance and the physics outreach  of  experiments  at NICA.  </a:t>
            </a:r>
          </a:p>
          <a:p>
            <a:pPr>
              <a:buFont typeface="Wingdings" charset="2"/>
              <a:buChar char="Ø"/>
            </a:pPr>
            <a:r>
              <a:rPr lang="en-US" sz="2000" dirty="0" smtClean="0">
                <a:solidFill>
                  <a:srgbClr val="000000"/>
                </a:solidFill>
                <a:latin typeface="Times New Roman"/>
                <a:cs typeface="Times New Roman"/>
              </a:rPr>
              <a:t>This includes </a:t>
            </a:r>
            <a:r>
              <a:rPr lang="en-US" sz="2000" dirty="0" smtClean="0">
                <a:latin typeface="Times New Roman"/>
                <a:cs typeface="Times New Roman"/>
              </a:rPr>
              <a:t>the </a:t>
            </a:r>
            <a:r>
              <a:rPr lang="en-US" sz="2000" dirty="0">
                <a:latin typeface="Times New Roman"/>
                <a:cs typeface="Times New Roman"/>
              </a:rPr>
              <a:t>event-by-event measurements of:</a:t>
            </a:r>
          </a:p>
          <a:p>
            <a:pPr lvl="1">
              <a:buFont typeface="Arial"/>
              <a:buChar char="•"/>
            </a:pPr>
            <a:r>
              <a:rPr lang="en-US" sz="2000" dirty="0" smtClean="0">
                <a:latin typeface="Times New Roman"/>
                <a:cs typeface="Times New Roman"/>
              </a:rPr>
              <a:t>Beam-beam  IP  </a:t>
            </a:r>
            <a:r>
              <a:rPr lang="en-US" sz="2000" dirty="0">
                <a:latin typeface="Times New Roman"/>
                <a:cs typeface="Times New Roman"/>
              </a:rPr>
              <a:t>location </a:t>
            </a:r>
            <a:r>
              <a:rPr lang="en-US" sz="2000" dirty="0" smtClean="0">
                <a:latin typeface="Times New Roman"/>
                <a:cs typeface="Times New Roman"/>
              </a:rPr>
              <a:t>in z-coordinate</a:t>
            </a:r>
          </a:p>
          <a:p>
            <a:pPr lvl="1">
              <a:buFont typeface="Arial"/>
              <a:buChar char="•"/>
            </a:pPr>
            <a:r>
              <a:rPr lang="en-US" sz="2000" dirty="0" smtClean="0">
                <a:latin typeface="Times New Roman"/>
                <a:cs typeface="Times New Roman"/>
              </a:rPr>
              <a:t>3D</a:t>
            </a:r>
            <a:r>
              <a:rPr lang="en-US" sz="2000" dirty="0">
                <a:latin typeface="Times New Roman"/>
                <a:cs typeface="Times New Roman"/>
              </a:rPr>
              <a:t>-beam profile  (2 dimensional + time structure) </a:t>
            </a:r>
            <a:endParaRPr lang="en-US" sz="2000" dirty="0" smtClean="0">
              <a:latin typeface="Times New Roman"/>
              <a:cs typeface="Times New Roman"/>
            </a:endParaRPr>
          </a:p>
          <a:p>
            <a:pPr lvl="1">
              <a:buFont typeface="Arial"/>
              <a:buChar char="•"/>
            </a:pPr>
            <a:r>
              <a:rPr lang="en-US" sz="2000" dirty="0">
                <a:latin typeface="Times New Roman"/>
                <a:cs typeface="Times New Roman"/>
              </a:rPr>
              <a:t>L</a:t>
            </a:r>
            <a:r>
              <a:rPr lang="en-US" sz="2000" dirty="0" smtClean="0">
                <a:latin typeface="Times New Roman"/>
                <a:cs typeface="Times New Roman"/>
              </a:rPr>
              <a:t>uminosity </a:t>
            </a:r>
          </a:p>
          <a:p>
            <a:pPr lvl="1">
              <a:buFont typeface="Arial"/>
              <a:buChar char="•"/>
            </a:pPr>
            <a:r>
              <a:rPr lang="en-US" sz="2000" dirty="0" smtClean="0">
                <a:latin typeface="Times New Roman"/>
                <a:cs typeface="Times New Roman"/>
              </a:rPr>
              <a:t>Reaction plane  </a:t>
            </a:r>
          </a:p>
          <a:p>
            <a:pPr lvl="1">
              <a:buFont typeface="Arial"/>
              <a:buChar char="•"/>
            </a:pPr>
            <a:r>
              <a:rPr lang="en-US" sz="2000" dirty="0">
                <a:latin typeface="Times New Roman"/>
                <a:cs typeface="Times New Roman"/>
              </a:rPr>
              <a:t>E</a:t>
            </a:r>
            <a:r>
              <a:rPr lang="en-US" sz="2000" dirty="0" smtClean="0">
                <a:latin typeface="Times New Roman"/>
                <a:cs typeface="Times New Roman"/>
              </a:rPr>
              <a:t>vent </a:t>
            </a:r>
            <a:r>
              <a:rPr lang="en-US" sz="2000" dirty="0">
                <a:latin typeface="Times New Roman"/>
                <a:cs typeface="Times New Roman"/>
              </a:rPr>
              <a:t>centrality </a:t>
            </a:r>
            <a:r>
              <a:rPr lang="en-US" sz="2000" dirty="0" smtClean="0">
                <a:latin typeface="Times New Roman"/>
                <a:cs typeface="Times New Roman"/>
              </a:rPr>
              <a:t> class in  A-A collisions  </a:t>
            </a:r>
          </a:p>
          <a:p>
            <a:pPr lvl="1">
              <a:buFont typeface="Arial"/>
              <a:buChar char="•"/>
            </a:pPr>
            <a:r>
              <a:rPr lang="en-US" sz="2000" dirty="0" smtClean="0">
                <a:latin typeface="Times New Roman"/>
                <a:cs typeface="Times New Roman"/>
              </a:rPr>
              <a:t>Precise </a:t>
            </a:r>
            <a:r>
              <a:rPr lang="en-US" sz="2000" dirty="0">
                <a:latin typeface="Times New Roman"/>
                <a:cs typeface="Times New Roman"/>
              </a:rPr>
              <a:t>timing signal (T0) of the </a:t>
            </a:r>
            <a:r>
              <a:rPr lang="en-US" sz="2000" dirty="0" smtClean="0">
                <a:latin typeface="Times New Roman"/>
                <a:cs typeface="Times New Roman"/>
              </a:rPr>
              <a:t>collisions</a:t>
            </a:r>
          </a:p>
          <a:p>
            <a:pPr lvl="1">
              <a:buFont typeface="Arial"/>
              <a:buChar char="•"/>
            </a:pPr>
            <a:r>
              <a:rPr lang="en-US" sz="2000" dirty="0" smtClean="0">
                <a:latin typeface="Times New Roman"/>
                <a:cs typeface="Times New Roman"/>
              </a:rPr>
              <a:t>Beam-gas events suppression</a:t>
            </a:r>
          </a:p>
          <a:p>
            <a:pPr marL="457200" lvl="1" indent="0">
              <a:buNone/>
            </a:pPr>
            <a:endParaRPr lang="en-US" sz="2000" dirty="0">
              <a:solidFill>
                <a:srgbClr val="000000"/>
              </a:solidFill>
            </a:endParaRPr>
          </a:p>
        </p:txBody>
      </p:sp>
      <p:sp>
        <p:nvSpPr>
          <p:cNvPr id="5" name="Slide Number Placeholder 4"/>
          <p:cNvSpPr>
            <a:spLocks noGrp="1"/>
          </p:cNvSpPr>
          <p:nvPr>
            <p:ph type="sldNum" sz="quarter" idx="12"/>
          </p:nvPr>
        </p:nvSpPr>
        <p:spPr/>
        <p:txBody>
          <a:bodyPr/>
          <a:lstStyle/>
          <a:p>
            <a:pPr>
              <a:defRPr/>
            </a:pPr>
            <a:fld id="{B7B3A4E1-0B3C-A74A-8D1A-EAD4B42BF1B2}" type="slidenum">
              <a:rPr lang="ru-RU" smtClean="0"/>
              <a:pPr>
                <a:defRPr/>
              </a:pPr>
              <a:t>69</a:t>
            </a:fld>
            <a:endParaRPr lang="ru-RU"/>
          </a:p>
        </p:txBody>
      </p:sp>
    </p:spTree>
    <p:extLst>
      <p:ext uri="{BB962C8B-B14F-4D97-AF65-F5344CB8AC3E}">
        <p14:creationId xmlns:p14="http://schemas.microsoft.com/office/powerpoint/2010/main" val="27076387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a:bodyPr>
          <a:lstStyle/>
          <a:p>
            <a:pPr lvl="0" algn="l"/>
            <a:r>
              <a:rPr lang="en-US" sz="3200" b="1" dirty="0" smtClean="0">
                <a:solidFill>
                  <a:srgbClr val="0000FF"/>
                </a:solidFill>
              </a:rPr>
              <a:t>    Important questions:</a:t>
            </a:r>
            <a:endParaRPr lang="en-US" sz="3200" b="1" dirty="0">
              <a:solidFill>
                <a:srgbClr val="0000FF"/>
              </a:solidFill>
            </a:endParaRPr>
          </a:p>
        </p:txBody>
      </p:sp>
      <p:sp>
        <p:nvSpPr>
          <p:cNvPr id="3" name="Content Placeholder 2"/>
          <p:cNvSpPr>
            <a:spLocks noGrp="1"/>
          </p:cNvSpPr>
          <p:nvPr>
            <p:ph idx="1"/>
          </p:nvPr>
        </p:nvSpPr>
        <p:spPr>
          <a:xfrm>
            <a:off x="203200" y="927100"/>
            <a:ext cx="8940800" cy="4533900"/>
          </a:xfrm>
          <a:ln>
            <a:noFill/>
          </a:ln>
        </p:spPr>
        <p:txBody>
          <a:bodyPr>
            <a:normAutofit fontScale="70000" lnSpcReduction="20000"/>
          </a:bodyPr>
          <a:lstStyle/>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7</a:t>
            </a:fld>
            <a:endParaRPr lang="en-US"/>
          </a:p>
        </p:txBody>
      </p:sp>
      <p:pic>
        <p:nvPicPr>
          <p:cNvPr id="7" name="Google Shape;111;p1" descr="NICA-Logo_4c"/>
          <p:cNvPicPr preferRelativeResize="0"/>
          <p:nvPr/>
        </p:nvPicPr>
        <p:blipFill rotWithShape="1">
          <a:blip r:embed="rId3">
            <a:alphaModFix/>
          </a:blip>
          <a:srcRect/>
          <a:stretch/>
        </p:blipFill>
        <p:spPr>
          <a:xfrm>
            <a:off x="7992533" y="0"/>
            <a:ext cx="1151467" cy="440267"/>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5" name="Rectangle 4"/>
          <p:cNvSpPr/>
          <p:nvPr/>
        </p:nvSpPr>
        <p:spPr>
          <a:xfrm>
            <a:off x="347131" y="2109627"/>
            <a:ext cx="8712201" cy="2663293"/>
          </a:xfrm>
          <a:prstGeom prst="rect">
            <a:avLst/>
          </a:prstGeom>
        </p:spPr>
        <p:txBody>
          <a:bodyPr wrap="square">
            <a:spAutoFit/>
          </a:bodyPr>
          <a:lstStyle/>
          <a:p>
            <a:pPr>
              <a:lnSpc>
                <a:spcPct val="120000"/>
              </a:lnSpc>
              <a:buFont typeface="Wingdings" charset="2"/>
              <a:buChar char="Ø"/>
            </a:pPr>
            <a:r>
              <a:rPr lang="en-US" sz="2800" b="1" dirty="0">
                <a:solidFill>
                  <a:srgbClr val="FF0000"/>
                </a:solidFill>
                <a:latin typeface="Times New Roman"/>
                <a:cs typeface="Times New Roman"/>
              </a:rPr>
              <a:t>What is expected to </a:t>
            </a:r>
            <a:r>
              <a:rPr lang="en-US" sz="2800" b="1" dirty="0" smtClean="0">
                <a:solidFill>
                  <a:srgbClr val="FF0000"/>
                </a:solidFill>
                <a:latin typeface="Times New Roman"/>
                <a:cs typeface="Times New Roman"/>
              </a:rPr>
              <a:t>be new by </a:t>
            </a:r>
            <a:r>
              <a:rPr lang="en-US" sz="2800" b="1" dirty="0">
                <a:solidFill>
                  <a:srgbClr val="FF0000"/>
                </a:solidFill>
                <a:latin typeface="Times New Roman"/>
                <a:cs typeface="Times New Roman"/>
              </a:rPr>
              <a:t>the </a:t>
            </a:r>
            <a:r>
              <a:rPr lang="en-US" sz="2800" b="1" dirty="0" smtClean="0">
                <a:solidFill>
                  <a:srgbClr val="FF0000"/>
                </a:solidFill>
                <a:latin typeface="Times New Roman"/>
                <a:cs typeface="Times New Roman"/>
              </a:rPr>
              <a:t>MPD,</a:t>
            </a:r>
          </a:p>
          <a:p>
            <a:pPr>
              <a:lnSpc>
                <a:spcPct val="120000"/>
              </a:lnSpc>
            </a:pPr>
            <a:r>
              <a:rPr lang="en-US" sz="2800" b="1" dirty="0">
                <a:solidFill>
                  <a:srgbClr val="FF0000"/>
                </a:solidFill>
                <a:latin typeface="Times New Roman"/>
                <a:cs typeface="Times New Roman"/>
              </a:rPr>
              <a:t> </a:t>
            </a:r>
            <a:r>
              <a:rPr lang="en-US" sz="2800" b="1" dirty="0" smtClean="0">
                <a:solidFill>
                  <a:srgbClr val="FF0000"/>
                </a:solidFill>
                <a:latin typeface="Times New Roman"/>
                <a:cs typeface="Times New Roman"/>
              </a:rPr>
              <a:t>                                                       compared to STAR ?</a:t>
            </a:r>
          </a:p>
          <a:p>
            <a:pPr>
              <a:lnSpc>
                <a:spcPct val="120000"/>
              </a:lnSpc>
            </a:pPr>
            <a:r>
              <a:rPr lang="en-US" sz="2800" b="1" dirty="0" smtClean="0">
                <a:solidFill>
                  <a:srgbClr val="FF0000"/>
                </a:solidFill>
                <a:latin typeface="Times New Roman"/>
                <a:cs typeface="Times New Roman"/>
              </a:rPr>
              <a:t>	</a:t>
            </a:r>
            <a:endParaRPr lang="en-US" sz="2800" b="1" dirty="0">
              <a:solidFill>
                <a:srgbClr val="FF0000"/>
              </a:solidFill>
              <a:latin typeface="Times New Roman"/>
              <a:cs typeface="Times New Roman"/>
            </a:endParaRPr>
          </a:p>
          <a:p>
            <a:pPr>
              <a:lnSpc>
                <a:spcPct val="120000"/>
              </a:lnSpc>
              <a:buFont typeface="Wingdings" charset="2"/>
              <a:buChar char="Ø"/>
            </a:pPr>
            <a:r>
              <a:rPr lang="en-US" sz="2800" b="1" dirty="0" smtClean="0">
                <a:solidFill>
                  <a:srgbClr val="FF0000"/>
                </a:solidFill>
                <a:latin typeface="Times New Roman"/>
                <a:cs typeface="Times New Roman"/>
              </a:rPr>
              <a:t>What are the tasks needed </a:t>
            </a:r>
            <a:r>
              <a:rPr lang="en-US" sz="2800" b="1" dirty="0">
                <a:solidFill>
                  <a:srgbClr val="FF0000"/>
                </a:solidFill>
                <a:latin typeface="Times New Roman"/>
                <a:cs typeface="Times New Roman"/>
              </a:rPr>
              <a:t>for the Physics </a:t>
            </a:r>
            <a:r>
              <a:rPr lang="en-US" sz="2800" b="1" dirty="0" smtClean="0">
                <a:solidFill>
                  <a:srgbClr val="FF0000"/>
                </a:solidFill>
                <a:latin typeface="Times New Roman"/>
                <a:cs typeface="Times New Roman"/>
              </a:rPr>
              <a:t>Paper</a:t>
            </a:r>
          </a:p>
          <a:p>
            <a:pPr>
              <a:lnSpc>
                <a:spcPct val="120000"/>
              </a:lnSpc>
            </a:pPr>
            <a:r>
              <a:rPr lang="en-US" sz="2800" b="1" dirty="0" smtClean="0">
                <a:solidFill>
                  <a:srgbClr val="FF0000"/>
                </a:solidFill>
                <a:latin typeface="Times New Roman"/>
                <a:cs typeface="Times New Roman"/>
              </a:rPr>
              <a:t>                                  in view </a:t>
            </a:r>
            <a:r>
              <a:rPr lang="en-US" sz="2800" b="1" dirty="0">
                <a:solidFill>
                  <a:srgbClr val="FF0000"/>
                </a:solidFill>
                <a:latin typeface="Times New Roman"/>
                <a:cs typeface="Times New Roman"/>
              </a:rPr>
              <a:t>of the</a:t>
            </a:r>
            <a:r>
              <a:rPr lang="ru-RU" sz="2800" b="1" dirty="0">
                <a:solidFill>
                  <a:srgbClr val="FF0000"/>
                </a:solidFill>
                <a:latin typeface="Times New Roman"/>
                <a:cs typeface="Times New Roman"/>
              </a:rPr>
              <a:t> </a:t>
            </a:r>
            <a:r>
              <a:rPr lang="en-US" sz="2800" b="1" dirty="0">
                <a:solidFill>
                  <a:srgbClr val="FF0000"/>
                </a:solidFill>
                <a:latin typeface="Times New Roman"/>
                <a:cs typeface="Times New Roman"/>
              </a:rPr>
              <a:t>Global Observables</a:t>
            </a:r>
            <a:r>
              <a:rPr lang="en-US" sz="2800" b="1" dirty="0" smtClean="0">
                <a:solidFill>
                  <a:srgbClr val="FF0000"/>
                </a:solidFill>
                <a:latin typeface="Times New Roman"/>
                <a:cs typeface="Times New Roman"/>
              </a:rPr>
              <a:t>?</a:t>
            </a:r>
            <a:endParaRPr lang="en-US" sz="2800" b="1" dirty="0">
              <a:solidFill>
                <a:srgbClr val="FF0000"/>
              </a:solidFill>
              <a:latin typeface="Times New Roman"/>
              <a:cs typeface="Times New Roman"/>
            </a:endParaRPr>
          </a:p>
        </p:txBody>
      </p:sp>
    </p:spTree>
    <p:extLst>
      <p:ext uri="{BB962C8B-B14F-4D97-AF65-F5344CB8AC3E}">
        <p14:creationId xmlns:p14="http://schemas.microsoft.com/office/powerpoint/2010/main" val="314889135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875" y="188913"/>
            <a:ext cx="8219256" cy="1143000"/>
          </a:xfrm>
        </p:spPr>
        <p:txBody>
          <a:bodyPr/>
          <a:lstStyle/>
          <a:p>
            <a:r>
              <a:rPr lang="en-US" sz="3200" dirty="0" smtClean="0">
                <a:solidFill>
                  <a:srgbClr val="0000FF"/>
                </a:solidFill>
              </a:rPr>
              <a:t>Conclusions-2</a:t>
            </a:r>
            <a:r>
              <a:rPr lang="ru-RU" sz="3200" dirty="0"/>
              <a:t> </a:t>
            </a:r>
            <a:r>
              <a:rPr lang="en-US" sz="3200" dirty="0" smtClean="0">
                <a:solidFill>
                  <a:srgbClr val="0000FF"/>
                </a:solidFill>
              </a:rPr>
              <a:t/>
            </a:r>
            <a:br>
              <a:rPr lang="en-US" sz="3200" dirty="0" smtClean="0">
                <a:solidFill>
                  <a:srgbClr val="0000FF"/>
                </a:solidFill>
              </a:rPr>
            </a:br>
            <a:endParaRPr lang="en-US" sz="3200" dirty="0">
              <a:solidFill>
                <a:srgbClr val="0000FF"/>
              </a:solidFill>
            </a:endParaRPr>
          </a:p>
        </p:txBody>
      </p:sp>
      <p:sp>
        <p:nvSpPr>
          <p:cNvPr id="3" name="Content Placeholder 2"/>
          <p:cNvSpPr>
            <a:spLocks noGrp="1"/>
          </p:cNvSpPr>
          <p:nvPr>
            <p:ph idx="1"/>
          </p:nvPr>
        </p:nvSpPr>
        <p:spPr>
          <a:xfrm>
            <a:off x="0" y="764704"/>
            <a:ext cx="8856984" cy="4104455"/>
          </a:xfrm>
        </p:spPr>
        <p:txBody>
          <a:bodyPr>
            <a:normAutofit lnSpcReduction="10000"/>
          </a:bodyPr>
          <a:lstStyle/>
          <a:p>
            <a:pPr>
              <a:buFont typeface="Wingdings" charset="2"/>
              <a:buChar char="Ø"/>
            </a:pPr>
            <a:r>
              <a:rPr lang="en-US" sz="2000" dirty="0" smtClean="0">
                <a:solidFill>
                  <a:srgbClr val="000000"/>
                </a:solidFill>
                <a:latin typeface="Times New Roman"/>
                <a:cs typeface="Times New Roman"/>
              </a:rPr>
              <a:t>We evaluated the  </a:t>
            </a:r>
            <a:r>
              <a:rPr lang="en-US" sz="2000" dirty="0">
                <a:solidFill>
                  <a:srgbClr val="000000"/>
                </a:solidFill>
                <a:latin typeface="Times New Roman"/>
                <a:cs typeface="Times New Roman"/>
              </a:rPr>
              <a:t>effectiveness of the conceptual design of the proposed FBBC system </a:t>
            </a:r>
            <a:r>
              <a:rPr lang="en-US" sz="2000" dirty="0" smtClean="0">
                <a:solidFill>
                  <a:srgbClr val="000000"/>
                </a:solidFill>
                <a:latin typeface="Times New Roman"/>
                <a:cs typeface="Times New Roman"/>
              </a:rPr>
              <a:t>using Monte </a:t>
            </a:r>
            <a:r>
              <a:rPr lang="en-US" sz="2000" dirty="0">
                <a:solidFill>
                  <a:srgbClr val="000000"/>
                </a:solidFill>
                <a:latin typeface="Times New Roman"/>
                <a:cs typeface="Times New Roman"/>
              </a:rPr>
              <a:t>Carlo simulation based on event generators </a:t>
            </a:r>
            <a:r>
              <a:rPr lang="en-US" sz="2000" dirty="0" smtClean="0">
                <a:solidFill>
                  <a:srgbClr val="000000"/>
                </a:solidFill>
                <a:latin typeface="Times New Roman"/>
                <a:cs typeface="Times New Roman"/>
              </a:rPr>
              <a:t>SMASH, LAQGSM</a:t>
            </a:r>
            <a:r>
              <a:rPr lang="en-US" sz="2000" dirty="0">
                <a:solidFill>
                  <a:srgbClr val="000000"/>
                </a:solidFill>
                <a:latin typeface="Times New Roman"/>
                <a:cs typeface="Times New Roman"/>
              </a:rPr>
              <a:t> </a:t>
            </a:r>
            <a:r>
              <a:rPr lang="en-US" sz="2000" dirty="0" smtClean="0">
                <a:solidFill>
                  <a:srgbClr val="000000"/>
                </a:solidFill>
                <a:latin typeface="Times New Roman"/>
                <a:cs typeface="Times New Roman"/>
              </a:rPr>
              <a:t>and</a:t>
            </a:r>
            <a:r>
              <a:rPr lang="en-US" sz="2000" dirty="0" smtClean="0">
                <a:latin typeface="Times New Roman"/>
                <a:cs typeface="Times New Roman"/>
              </a:rPr>
              <a:t> </a:t>
            </a:r>
            <a:r>
              <a:rPr lang="en-US" sz="2000" dirty="0" err="1" smtClean="0">
                <a:latin typeface="Times New Roman"/>
                <a:cs typeface="Times New Roman"/>
              </a:rPr>
              <a:t>UrQMD</a:t>
            </a:r>
            <a:endParaRPr lang="en-US" sz="2000" dirty="0" smtClean="0">
              <a:solidFill>
                <a:srgbClr val="000000"/>
              </a:solidFill>
              <a:latin typeface="Times New Roman"/>
              <a:cs typeface="Times New Roman"/>
            </a:endParaRPr>
          </a:p>
          <a:p>
            <a:pPr>
              <a:buFont typeface="Wingdings" charset="2"/>
              <a:buChar char="Ø"/>
            </a:pPr>
            <a:r>
              <a:rPr lang="en-US" sz="2000" dirty="0" smtClean="0">
                <a:solidFill>
                  <a:srgbClr val="000000"/>
                </a:solidFill>
                <a:latin typeface="Times New Roman"/>
                <a:cs typeface="Times New Roman"/>
              </a:rPr>
              <a:t>We show the  </a:t>
            </a:r>
            <a:r>
              <a:rPr lang="en-US" sz="2000" dirty="0">
                <a:solidFill>
                  <a:srgbClr val="000000"/>
                </a:solidFill>
                <a:latin typeface="Times New Roman"/>
                <a:cs typeface="Times New Roman"/>
              </a:rPr>
              <a:t>possibility of increasing the acceptance of the </a:t>
            </a:r>
            <a:r>
              <a:rPr lang="en-US" sz="2000" dirty="0" smtClean="0">
                <a:solidFill>
                  <a:srgbClr val="000000"/>
                </a:solidFill>
                <a:latin typeface="Times New Roman"/>
                <a:cs typeface="Times New Roman"/>
              </a:rPr>
              <a:t>SPD  setup </a:t>
            </a:r>
            <a:r>
              <a:rPr lang="en-US" sz="2000" dirty="0">
                <a:solidFill>
                  <a:srgbClr val="000000"/>
                </a:solidFill>
                <a:latin typeface="Times New Roman"/>
                <a:cs typeface="Times New Roman"/>
              </a:rPr>
              <a:t>up to 6 units of </a:t>
            </a:r>
            <a:r>
              <a:rPr lang="en-US" sz="2000" dirty="0" err="1">
                <a:solidFill>
                  <a:srgbClr val="000000"/>
                </a:solidFill>
                <a:latin typeface="Times New Roman"/>
                <a:cs typeface="Times New Roman"/>
              </a:rPr>
              <a:t>pseudorapidity</a:t>
            </a:r>
            <a:r>
              <a:rPr lang="en-US" sz="2000" dirty="0">
                <a:solidFill>
                  <a:srgbClr val="000000"/>
                </a:solidFill>
                <a:latin typeface="Times New Roman"/>
                <a:cs typeface="Times New Roman"/>
              </a:rPr>
              <a:t> </a:t>
            </a:r>
            <a:r>
              <a:rPr lang="en-US" sz="2000" dirty="0" smtClean="0">
                <a:solidFill>
                  <a:srgbClr val="000000"/>
                </a:solidFill>
                <a:latin typeface="Times New Roman"/>
                <a:cs typeface="Times New Roman"/>
              </a:rPr>
              <a:t>by </a:t>
            </a:r>
            <a:r>
              <a:rPr lang="en-US" sz="2000" dirty="0">
                <a:solidFill>
                  <a:srgbClr val="000000"/>
                </a:solidFill>
                <a:latin typeface="Times New Roman"/>
                <a:cs typeface="Times New Roman"/>
              </a:rPr>
              <a:t>using several MCP-based ring detectors located inside the </a:t>
            </a:r>
            <a:r>
              <a:rPr lang="en-US" sz="2000" dirty="0" smtClean="0">
                <a:solidFill>
                  <a:srgbClr val="000000"/>
                </a:solidFill>
                <a:latin typeface="Times New Roman"/>
                <a:cs typeface="Times New Roman"/>
              </a:rPr>
              <a:t>beam pipe of </a:t>
            </a:r>
            <a:r>
              <a:rPr lang="en-US" sz="2000" dirty="0">
                <a:solidFill>
                  <a:srgbClr val="000000"/>
                </a:solidFill>
                <a:latin typeface="Times New Roman"/>
                <a:cs typeface="Times New Roman"/>
              </a:rPr>
              <a:t>the NICA collider. This also provides an extension of the possibilities for physical measurements.</a:t>
            </a:r>
            <a:endParaRPr lang="en-US" sz="2000" dirty="0" smtClean="0">
              <a:solidFill>
                <a:srgbClr val="000000"/>
              </a:solidFill>
              <a:latin typeface="Times New Roman"/>
              <a:cs typeface="Times New Roman"/>
            </a:endParaRPr>
          </a:p>
          <a:p>
            <a:pPr>
              <a:buFont typeface="Wingdings" charset="2"/>
              <a:buChar char="Ø"/>
            </a:pPr>
            <a:r>
              <a:rPr lang="en-US" sz="2000" dirty="0" smtClean="0">
                <a:solidFill>
                  <a:srgbClr val="000000"/>
                </a:solidFill>
                <a:latin typeface="Times New Roman"/>
                <a:cs typeface="Times New Roman"/>
              </a:rPr>
              <a:t>The Beam </a:t>
            </a:r>
            <a:r>
              <a:rPr lang="en-US" sz="2000" dirty="0" err="1">
                <a:solidFill>
                  <a:srgbClr val="000000"/>
                </a:solidFill>
                <a:latin typeface="Times New Roman"/>
                <a:cs typeface="Times New Roman"/>
              </a:rPr>
              <a:t>Profilometer</a:t>
            </a:r>
            <a:r>
              <a:rPr lang="en-US" sz="2000" dirty="0">
                <a:solidFill>
                  <a:srgbClr val="000000"/>
                </a:solidFill>
                <a:latin typeface="Times New Roman"/>
                <a:cs typeface="Times New Roman"/>
              </a:rPr>
              <a:t> </a:t>
            </a:r>
            <a:r>
              <a:rPr lang="en-US" sz="2000" dirty="0" smtClean="0">
                <a:solidFill>
                  <a:srgbClr val="000000"/>
                </a:solidFill>
                <a:latin typeface="Times New Roman"/>
                <a:cs typeface="Times New Roman"/>
              </a:rPr>
              <a:t> was </a:t>
            </a:r>
            <a:r>
              <a:rPr lang="en-US" sz="2000" dirty="0" err="1" smtClean="0">
                <a:solidFill>
                  <a:srgbClr val="000000"/>
                </a:solidFill>
                <a:latin typeface="Times New Roman"/>
                <a:cs typeface="Times New Roman"/>
              </a:rPr>
              <a:t>succesfully</a:t>
            </a:r>
            <a:r>
              <a:rPr lang="en-US" sz="2000" dirty="0" smtClean="0">
                <a:solidFill>
                  <a:srgbClr val="000000"/>
                </a:solidFill>
                <a:latin typeface="Times New Roman"/>
                <a:cs typeface="Times New Roman"/>
              </a:rPr>
              <a:t> tested at the NUCLOTRON beams,</a:t>
            </a:r>
          </a:p>
          <a:p>
            <a:pPr>
              <a:buFont typeface="Wingdings" charset="2"/>
              <a:buChar char="Ø"/>
            </a:pPr>
            <a:r>
              <a:rPr lang="en-US" sz="2000" dirty="0" smtClean="0">
                <a:solidFill>
                  <a:srgbClr val="000000"/>
                </a:solidFill>
                <a:latin typeface="Times New Roman"/>
                <a:cs typeface="Times New Roman"/>
              </a:rPr>
              <a:t> </a:t>
            </a:r>
            <a:r>
              <a:rPr lang="en-US" sz="2000" dirty="0">
                <a:solidFill>
                  <a:srgbClr val="000000"/>
                </a:solidFill>
                <a:latin typeface="Times New Roman"/>
                <a:cs typeface="Times New Roman"/>
              </a:rPr>
              <a:t>At the end of December 2020, the first test of a prototype multi-anode detector of the MCP system, made in the design of ultrahigh vacuum, was carried out on the line of the circulating helium ion beam of the NICA collider </a:t>
            </a:r>
            <a:r>
              <a:rPr lang="en-US" sz="2000" dirty="0" smtClean="0">
                <a:solidFill>
                  <a:srgbClr val="000000"/>
                </a:solidFill>
                <a:latin typeface="Times New Roman"/>
                <a:cs typeface="Times New Roman"/>
              </a:rPr>
              <a:t>booster</a:t>
            </a:r>
          </a:p>
          <a:p>
            <a:pPr>
              <a:buFont typeface="Wingdings" charset="2"/>
              <a:buChar char="Ø"/>
            </a:pPr>
            <a:r>
              <a:rPr lang="en-US" sz="2000" dirty="0" smtClean="0">
                <a:solidFill>
                  <a:srgbClr val="000000"/>
                </a:solidFill>
                <a:latin typeface="Times New Roman"/>
                <a:cs typeface="Times New Roman"/>
              </a:rPr>
              <a:t>Another test </a:t>
            </a:r>
            <a:r>
              <a:rPr lang="en-US" sz="2000" dirty="0">
                <a:solidFill>
                  <a:srgbClr val="000000"/>
                </a:solidFill>
                <a:latin typeface="Times New Roman"/>
                <a:cs typeface="Times New Roman"/>
              </a:rPr>
              <a:t>of a prototype </a:t>
            </a:r>
            <a:r>
              <a:rPr lang="en-US" sz="2000" dirty="0" smtClean="0">
                <a:solidFill>
                  <a:srgbClr val="000000"/>
                </a:solidFill>
                <a:latin typeface="Times New Roman"/>
                <a:cs typeface="Times New Roman"/>
              </a:rPr>
              <a:t>was done during </a:t>
            </a:r>
            <a:r>
              <a:rPr lang="en-US" sz="2000" dirty="0" smtClean="0"/>
              <a:t>the </a:t>
            </a:r>
            <a:r>
              <a:rPr lang="en-US" sz="2000" dirty="0"/>
              <a:t>latest Booster and </a:t>
            </a:r>
            <a:r>
              <a:rPr lang="en-US" sz="2000" dirty="0" err="1"/>
              <a:t>Nuclotron</a:t>
            </a:r>
            <a:r>
              <a:rPr lang="en-US" sz="2000" dirty="0"/>
              <a:t> run in January, 2022. </a:t>
            </a:r>
            <a:endParaRPr lang="en-US" sz="2000" dirty="0" smtClean="0">
              <a:solidFill>
                <a:srgbClr val="000000"/>
              </a:solidFill>
              <a:latin typeface="Times New Roman"/>
              <a:cs typeface="Times New Roman"/>
            </a:endParaRPr>
          </a:p>
        </p:txBody>
      </p:sp>
      <p:sp>
        <p:nvSpPr>
          <p:cNvPr id="5" name="Slide Number Placeholder 4"/>
          <p:cNvSpPr>
            <a:spLocks noGrp="1"/>
          </p:cNvSpPr>
          <p:nvPr>
            <p:ph type="sldNum" sz="quarter" idx="12"/>
          </p:nvPr>
        </p:nvSpPr>
        <p:spPr/>
        <p:txBody>
          <a:bodyPr/>
          <a:lstStyle/>
          <a:p>
            <a:pPr>
              <a:defRPr/>
            </a:pPr>
            <a:fld id="{B7B3A4E1-0B3C-A74A-8D1A-EAD4B42BF1B2}" type="slidenum">
              <a:rPr lang="ru-RU" smtClean="0"/>
              <a:pPr>
                <a:defRPr/>
              </a:pPr>
              <a:t>70</a:t>
            </a:fld>
            <a:endParaRPr lang="ru-RU"/>
          </a:p>
        </p:txBody>
      </p:sp>
    </p:spTree>
    <p:extLst>
      <p:ext uri="{BB962C8B-B14F-4D97-AF65-F5344CB8AC3E}">
        <p14:creationId xmlns:p14="http://schemas.microsoft.com/office/powerpoint/2010/main" val="277606630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875" y="188913"/>
            <a:ext cx="8219256" cy="1143000"/>
          </a:xfrm>
        </p:spPr>
        <p:txBody>
          <a:bodyPr/>
          <a:lstStyle/>
          <a:p>
            <a:r>
              <a:rPr lang="en-US" sz="3200" dirty="0" smtClean="0">
                <a:solidFill>
                  <a:srgbClr val="0000FF"/>
                </a:solidFill>
              </a:rPr>
              <a:t>Conclusions-3</a:t>
            </a:r>
            <a:r>
              <a:rPr lang="ru-RU" sz="3200" dirty="0"/>
              <a:t> </a:t>
            </a:r>
            <a:r>
              <a:rPr lang="en-US" sz="3200" dirty="0" smtClean="0">
                <a:solidFill>
                  <a:srgbClr val="0000FF"/>
                </a:solidFill>
              </a:rPr>
              <a:t/>
            </a:r>
            <a:br>
              <a:rPr lang="en-US" sz="3200" dirty="0" smtClean="0">
                <a:solidFill>
                  <a:srgbClr val="0000FF"/>
                </a:solidFill>
              </a:rPr>
            </a:br>
            <a:endParaRPr lang="en-US" sz="3200" dirty="0">
              <a:solidFill>
                <a:srgbClr val="0000FF"/>
              </a:solidFill>
            </a:endParaRPr>
          </a:p>
        </p:txBody>
      </p:sp>
      <p:sp>
        <p:nvSpPr>
          <p:cNvPr id="3" name="Content Placeholder 2"/>
          <p:cNvSpPr>
            <a:spLocks noGrp="1"/>
          </p:cNvSpPr>
          <p:nvPr>
            <p:ph idx="1"/>
          </p:nvPr>
        </p:nvSpPr>
        <p:spPr>
          <a:xfrm>
            <a:off x="0" y="764704"/>
            <a:ext cx="8856984" cy="4104455"/>
          </a:xfrm>
        </p:spPr>
        <p:txBody>
          <a:bodyPr>
            <a:normAutofit fontScale="92500" lnSpcReduction="20000"/>
          </a:bodyPr>
          <a:lstStyle/>
          <a:p>
            <a:pPr>
              <a:buFont typeface="Wingdings" charset="2"/>
              <a:buChar char="Ø"/>
            </a:pPr>
            <a:r>
              <a:rPr lang="en-US" sz="2000" dirty="0" smtClean="0">
                <a:solidFill>
                  <a:srgbClr val="000000"/>
                </a:solidFill>
              </a:rPr>
              <a:t>The  technology for ultra-high vacuum (UHV) design of MCP detectors </a:t>
            </a:r>
            <a:r>
              <a:rPr lang="en-US" sz="2000" dirty="0" smtClean="0">
                <a:solidFill>
                  <a:srgbClr val="000000"/>
                </a:solidFill>
                <a:latin typeface="Times New Roman"/>
                <a:cs typeface="Times New Roman"/>
              </a:rPr>
              <a:t>was tested. It allows the application of the MCP detectors inside the vacuum beam line. </a:t>
            </a:r>
          </a:p>
          <a:p>
            <a:pPr>
              <a:buFont typeface="Wingdings" charset="2"/>
              <a:buChar char="Ø"/>
            </a:pPr>
            <a:r>
              <a:rPr lang="en-US" sz="2000" dirty="0" smtClean="0">
                <a:solidFill>
                  <a:srgbClr val="000000"/>
                </a:solidFill>
                <a:latin typeface="Times New Roman"/>
                <a:cs typeface="Times New Roman"/>
              </a:rPr>
              <a:t>The first prototypes were prepared in the UHV and UHF  design. </a:t>
            </a:r>
            <a:r>
              <a:rPr lang="en-US" sz="2000" dirty="0">
                <a:solidFill>
                  <a:srgbClr val="000000"/>
                </a:solidFill>
                <a:latin typeface="Times New Roman"/>
                <a:cs typeface="Times New Roman"/>
              </a:rPr>
              <a:t>T</a:t>
            </a:r>
            <a:r>
              <a:rPr lang="en-US" sz="2000" dirty="0" smtClean="0">
                <a:solidFill>
                  <a:srgbClr val="000000"/>
                </a:solidFill>
                <a:latin typeface="Times New Roman"/>
                <a:cs typeface="Times New Roman"/>
              </a:rPr>
              <a:t>he in-lab and in-beam tests show </a:t>
            </a:r>
            <a:r>
              <a:rPr lang="en-US" sz="2000" dirty="0" err="1" smtClean="0">
                <a:solidFill>
                  <a:srgbClr val="0000FF"/>
                </a:solidFill>
                <a:latin typeface="Times New Roman"/>
                <a:cs typeface="Times New Roman"/>
              </a:rPr>
              <a:t>subnanosecond</a:t>
            </a:r>
            <a:r>
              <a:rPr lang="en-US" sz="2000" dirty="0" smtClean="0">
                <a:solidFill>
                  <a:srgbClr val="0000FF"/>
                </a:solidFill>
                <a:latin typeface="Times New Roman"/>
                <a:cs typeface="Times New Roman"/>
              </a:rPr>
              <a:t> MCP signal rise time  (&lt;800 </a:t>
            </a:r>
            <a:r>
              <a:rPr lang="en-US" sz="2000" dirty="0" err="1" smtClean="0">
                <a:solidFill>
                  <a:srgbClr val="0000FF"/>
                </a:solidFill>
                <a:latin typeface="Times New Roman"/>
                <a:cs typeface="Times New Roman"/>
              </a:rPr>
              <a:t>ps</a:t>
            </a:r>
            <a:r>
              <a:rPr lang="en-US" sz="2000" dirty="0" smtClean="0">
                <a:solidFill>
                  <a:srgbClr val="0000FF"/>
                </a:solidFill>
                <a:latin typeface="Times New Roman"/>
                <a:cs typeface="Times New Roman"/>
              </a:rPr>
              <a:t>)</a:t>
            </a:r>
          </a:p>
          <a:p>
            <a:pPr>
              <a:buFont typeface="Wingdings" charset="2"/>
              <a:buChar char="Ø"/>
            </a:pPr>
            <a:r>
              <a:rPr lang="en-US" sz="2000" dirty="0" smtClean="0">
                <a:solidFill>
                  <a:srgbClr val="000000"/>
                </a:solidFill>
                <a:latin typeface="Times New Roman"/>
                <a:cs typeface="Times New Roman"/>
              </a:rPr>
              <a:t>We produced, </a:t>
            </a:r>
            <a:r>
              <a:rPr lang="en-US" sz="2000" dirty="0">
                <a:latin typeface="Times New Roman"/>
                <a:cs typeface="Times New Roman"/>
              </a:rPr>
              <a:t>using modern high-speed discrete </a:t>
            </a:r>
            <a:r>
              <a:rPr lang="en-US" sz="2000" dirty="0" smtClean="0">
                <a:latin typeface="Times New Roman"/>
                <a:cs typeface="Times New Roman"/>
              </a:rPr>
              <a:t>comparators, </a:t>
            </a:r>
            <a:r>
              <a:rPr lang="en-US" sz="2000" dirty="0" smtClean="0">
                <a:solidFill>
                  <a:srgbClr val="000000"/>
                </a:solidFill>
                <a:latin typeface="Times New Roman"/>
                <a:cs typeface="Times New Roman"/>
              </a:rPr>
              <a:t> the </a:t>
            </a:r>
            <a:r>
              <a:rPr lang="en-US" sz="2000" dirty="0" smtClean="0">
                <a:latin typeface="Times New Roman"/>
                <a:cs typeface="Times New Roman"/>
              </a:rPr>
              <a:t>prototype </a:t>
            </a:r>
            <a:r>
              <a:rPr lang="en-US" sz="2000" dirty="0">
                <a:latin typeface="Times New Roman"/>
                <a:cs typeface="Times New Roman"/>
              </a:rPr>
              <a:t>of a multichannel fast electronics module for time reference to signals from MCP </a:t>
            </a:r>
            <a:r>
              <a:rPr lang="en-US" sz="2000" dirty="0" smtClean="0">
                <a:latin typeface="Times New Roman"/>
                <a:cs typeface="Times New Roman"/>
              </a:rPr>
              <a:t>detectors</a:t>
            </a:r>
          </a:p>
          <a:p>
            <a:r>
              <a:rPr lang="en-US" sz="2000" dirty="0" smtClean="0">
                <a:latin typeface="Times New Roman"/>
                <a:cs typeface="Times New Roman"/>
              </a:rPr>
              <a:t>We proposed </a:t>
            </a:r>
            <a:r>
              <a:rPr lang="en-US" sz="2000" dirty="0">
                <a:latin typeface="Times New Roman"/>
                <a:cs typeface="Times New Roman"/>
              </a:rPr>
              <a:t>to develop a </a:t>
            </a:r>
            <a:r>
              <a:rPr lang="en-US" sz="2000" dirty="0" smtClean="0">
                <a:latin typeface="Times New Roman"/>
                <a:cs typeface="Times New Roman"/>
              </a:rPr>
              <a:t>next prototype </a:t>
            </a:r>
            <a:r>
              <a:rPr lang="en-US" sz="2000" dirty="0">
                <a:latin typeface="Times New Roman"/>
                <a:cs typeface="Times New Roman"/>
              </a:rPr>
              <a:t>of a registration system </a:t>
            </a:r>
            <a:r>
              <a:rPr lang="en-US" sz="2000" dirty="0" smtClean="0">
                <a:latin typeface="Times New Roman"/>
                <a:cs typeface="Times New Roman"/>
              </a:rPr>
              <a:t>basing </a:t>
            </a:r>
            <a:r>
              <a:rPr lang="en-US" sz="2000" dirty="0">
                <a:latin typeface="Times New Roman"/>
                <a:cs typeface="Times New Roman"/>
              </a:rPr>
              <a:t>on high-speed discrete comparators of the </a:t>
            </a:r>
            <a:r>
              <a:rPr lang="en-US" sz="2000" b="1" dirty="0">
                <a:latin typeface="Times New Roman"/>
                <a:cs typeface="Times New Roman"/>
              </a:rPr>
              <a:t>ADCMP572 / ADCMP573 type </a:t>
            </a:r>
            <a:r>
              <a:rPr lang="en-US" sz="2000" dirty="0">
                <a:latin typeface="Times New Roman"/>
                <a:cs typeface="Times New Roman"/>
              </a:rPr>
              <a:t>as primary recorders in a multichannel time-code converter based on the </a:t>
            </a:r>
            <a:r>
              <a:rPr lang="en-US" sz="2000" dirty="0" smtClean="0">
                <a:latin typeface="Times New Roman"/>
                <a:cs typeface="Times New Roman"/>
              </a:rPr>
              <a:t>FPGA. These </a:t>
            </a:r>
            <a:r>
              <a:rPr lang="en-US" sz="2000" dirty="0">
                <a:latin typeface="Times New Roman"/>
                <a:cs typeface="Times New Roman"/>
              </a:rPr>
              <a:t>ADCMP572 / ADCMP573 type comparators feature a high switching </a:t>
            </a:r>
            <a:r>
              <a:rPr lang="en-US" sz="2000" dirty="0" smtClean="0">
                <a:latin typeface="Times New Roman"/>
                <a:cs typeface="Times New Roman"/>
              </a:rPr>
              <a:t>rates       (~35 </a:t>
            </a:r>
            <a:r>
              <a:rPr lang="en-US" sz="2000" dirty="0" err="1">
                <a:latin typeface="Times New Roman"/>
                <a:cs typeface="Times New Roman"/>
              </a:rPr>
              <a:t>ps</a:t>
            </a:r>
            <a:r>
              <a:rPr lang="en-US" sz="2000" dirty="0">
                <a:latin typeface="Times New Roman"/>
                <a:cs typeface="Times New Roman"/>
              </a:rPr>
              <a:t>) with jitter of the order of 15 </a:t>
            </a:r>
            <a:r>
              <a:rPr lang="en-US" sz="2000" dirty="0" err="1">
                <a:latin typeface="Times New Roman"/>
                <a:cs typeface="Times New Roman"/>
              </a:rPr>
              <a:t>ps</a:t>
            </a:r>
            <a:r>
              <a:rPr lang="en-US" sz="2000" dirty="0">
                <a:latin typeface="Times New Roman"/>
                <a:cs typeface="Times New Roman"/>
              </a:rPr>
              <a:t> with a minimum signal duration of 85 ps</a:t>
            </a:r>
            <a:r>
              <a:rPr lang="en-US" sz="2000" dirty="0" smtClean="0">
                <a:latin typeface="Times New Roman"/>
                <a:cs typeface="Times New Roman"/>
              </a:rPr>
              <a:t>.</a:t>
            </a:r>
          </a:p>
          <a:p>
            <a:pPr>
              <a:buFont typeface="Wingdings" charset="2"/>
              <a:buChar char="Ø"/>
            </a:pPr>
            <a:r>
              <a:rPr lang="en-US" sz="2000" dirty="0">
                <a:solidFill>
                  <a:srgbClr val="000000"/>
                </a:solidFill>
                <a:latin typeface="Times New Roman"/>
                <a:cs typeface="Times New Roman"/>
              </a:rPr>
              <a:t>We applied the machine learning method using event-by-event information from MCP detectors in our studies of event-by-event selection of the primary collision vertex and for </a:t>
            </a:r>
            <a:r>
              <a:rPr lang="en-US" sz="2000" dirty="0" smtClean="0">
                <a:solidFill>
                  <a:srgbClr val="000000"/>
                </a:solidFill>
                <a:latin typeface="Times New Roman"/>
                <a:cs typeface="Times New Roman"/>
              </a:rPr>
              <a:t>the fast selection of collision centrality class. We show the method to be feasible for the bunch-by-bunch crossing analysis at NICA.</a:t>
            </a:r>
            <a:endParaRPr lang="en-US" sz="2000" dirty="0">
              <a:solidFill>
                <a:srgbClr val="000000"/>
              </a:solidFill>
              <a:latin typeface="Times New Roman"/>
              <a:cs typeface="Times New Roman"/>
            </a:endParaRPr>
          </a:p>
          <a:p>
            <a:pPr>
              <a:buFont typeface="Wingdings" charset="2"/>
              <a:buChar char="Ø"/>
            </a:pPr>
            <a:endParaRPr lang="en-US" sz="2000" dirty="0" smtClean="0">
              <a:solidFill>
                <a:srgbClr val="000000"/>
              </a:solidFill>
            </a:endParaRPr>
          </a:p>
        </p:txBody>
      </p:sp>
      <p:sp>
        <p:nvSpPr>
          <p:cNvPr id="5" name="Slide Number Placeholder 4"/>
          <p:cNvSpPr>
            <a:spLocks noGrp="1"/>
          </p:cNvSpPr>
          <p:nvPr>
            <p:ph type="sldNum" sz="quarter" idx="12"/>
          </p:nvPr>
        </p:nvSpPr>
        <p:spPr/>
        <p:txBody>
          <a:bodyPr/>
          <a:lstStyle/>
          <a:p>
            <a:pPr>
              <a:defRPr/>
            </a:pPr>
            <a:fld id="{B7B3A4E1-0B3C-A74A-8D1A-EAD4B42BF1B2}" type="slidenum">
              <a:rPr lang="ru-RU" smtClean="0"/>
              <a:pPr>
                <a:defRPr/>
              </a:pPr>
              <a:t>71</a:t>
            </a:fld>
            <a:endParaRPr lang="ru-RU"/>
          </a:p>
        </p:txBody>
      </p:sp>
    </p:spTree>
    <p:extLst>
      <p:ext uri="{BB962C8B-B14F-4D97-AF65-F5344CB8AC3E}">
        <p14:creationId xmlns:p14="http://schemas.microsoft.com/office/powerpoint/2010/main" val="653376775"/>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229600" cy="1143000"/>
          </a:xfrm>
        </p:spPr>
        <p:txBody>
          <a:bodyPr/>
          <a:lstStyle/>
          <a:p>
            <a:r>
              <a:rPr lang="en-US" sz="6000" dirty="0" smtClean="0">
                <a:solidFill>
                  <a:srgbClr val="6600FF"/>
                </a:solidFill>
              </a:rPr>
              <a:t>BACK-UP SLIDES</a:t>
            </a:r>
            <a:endParaRPr lang="en-US" sz="6000" dirty="0">
              <a:solidFill>
                <a:srgbClr val="6600FF"/>
              </a:solidFill>
            </a:endParaRPr>
          </a:p>
        </p:txBody>
      </p:sp>
      <p:sp>
        <p:nvSpPr>
          <p:cNvPr id="3" name="Content Placeholder 2"/>
          <p:cNvSpPr>
            <a:spLocks noGrp="1"/>
          </p:cNvSpPr>
          <p:nvPr>
            <p:ph idx="1"/>
          </p:nvPr>
        </p:nvSpPr>
        <p:spPr>
          <a:xfrm>
            <a:off x="9144000" y="5949280"/>
            <a:ext cx="2242592" cy="464915"/>
          </a:xfrm>
        </p:spPr>
        <p:txBody>
          <a:bodyPr>
            <a:normAutofit fontScale="92500" lnSpcReduction="20000"/>
          </a:bodyPr>
          <a:lstStyle/>
          <a:p>
            <a:endParaRPr lang="en-US" dirty="0"/>
          </a:p>
        </p:txBody>
      </p:sp>
      <p:sp>
        <p:nvSpPr>
          <p:cNvPr id="5" name="Slide Number Placeholder 4"/>
          <p:cNvSpPr>
            <a:spLocks noGrp="1"/>
          </p:cNvSpPr>
          <p:nvPr>
            <p:ph type="sldNum" sz="quarter" idx="12"/>
          </p:nvPr>
        </p:nvSpPr>
        <p:spPr/>
        <p:txBody>
          <a:bodyPr/>
          <a:lstStyle/>
          <a:p>
            <a:pPr>
              <a:defRPr/>
            </a:pPr>
            <a:fld id="{B7B3A4E1-0B3C-A74A-8D1A-EAD4B42BF1B2}" type="slidenum">
              <a:rPr lang="ru-RU" smtClean="0"/>
              <a:pPr>
                <a:defRPr/>
              </a:pPr>
              <a:t>72</a:t>
            </a:fld>
            <a:endParaRPr lang="ru-RU"/>
          </a:p>
        </p:txBody>
      </p:sp>
    </p:spTree>
    <p:extLst>
      <p:ext uri="{BB962C8B-B14F-4D97-AF65-F5344CB8AC3E}">
        <p14:creationId xmlns:p14="http://schemas.microsoft.com/office/powerpoint/2010/main" val="242687457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60648"/>
            <a:ext cx="8136904" cy="6247863"/>
          </a:xfrm>
          <a:prstGeom prst="rect">
            <a:avLst/>
          </a:prstGeom>
        </p:spPr>
        <p:txBody>
          <a:bodyPr wrap="square">
            <a:spAutoFit/>
          </a:bodyPr>
          <a:lstStyle/>
          <a:p>
            <a:pPr lvl="0"/>
            <a:r>
              <a:rPr lang="en-US" sz="3200" b="1" dirty="0">
                <a:solidFill>
                  <a:srgbClr val="0000FF"/>
                </a:solidFill>
              </a:rPr>
              <a:t>Micro Channel Plates (MCPs</a:t>
            </a:r>
            <a:r>
              <a:rPr lang="en-US" sz="3200" b="1" dirty="0" smtClean="0">
                <a:solidFill>
                  <a:srgbClr val="0000FF"/>
                </a:solidFill>
              </a:rPr>
              <a:t>) </a:t>
            </a:r>
          </a:p>
          <a:p>
            <a:pPr lvl="0"/>
            <a:r>
              <a:rPr lang="en-US" sz="3200" b="1" dirty="0">
                <a:solidFill>
                  <a:srgbClr val="0000FF"/>
                </a:solidFill>
              </a:rPr>
              <a:t> </a:t>
            </a:r>
            <a:r>
              <a:rPr lang="en-US" sz="3200" b="1" dirty="0" smtClean="0">
                <a:solidFill>
                  <a:srgbClr val="0000FF"/>
                </a:solidFill>
              </a:rPr>
              <a:t>                                   as a MIP detector</a:t>
            </a:r>
          </a:p>
          <a:p>
            <a:pPr lvl="0"/>
            <a:endParaRPr lang="en-US" sz="1400" dirty="0" smtClean="0">
              <a:solidFill>
                <a:srgbClr val="6600FF"/>
              </a:solidFill>
            </a:endParaRPr>
          </a:p>
          <a:p>
            <a:pPr lvl="0" algn="just"/>
            <a:r>
              <a:rPr lang="en-US" sz="1200" dirty="0">
                <a:solidFill>
                  <a:srgbClr val="000000"/>
                </a:solidFill>
                <a:latin typeface="Times New Roman"/>
                <a:cs typeface="Times New Roman"/>
              </a:rPr>
              <a:t>[1]</a:t>
            </a:r>
            <a:r>
              <a:rPr lang="en-US" sz="1200" dirty="0" err="1">
                <a:solidFill>
                  <a:srgbClr val="000000"/>
                </a:solidFill>
                <a:latin typeface="Times New Roman"/>
                <a:cs typeface="Times New Roman"/>
              </a:rPr>
              <a:t>A.Baldin,G.Feofilov,F.F.Valiev</a:t>
            </a:r>
            <a:r>
              <a:rPr lang="en-US" sz="1200" dirty="0">
                <a:solidFill>
                  <a:srgbClr val="000000"/>
                </a:solidFill>
                <a:latin typeface="Times New Roman"/>
                <a:cs typeface="Times New Roman"/>
              </a:rPr>
              <a:t> et al. </a:t>
            </a:r>
            <a:r>
              <a:rPr lang="en-US" sz="1200" dirty="0" smtClean="0">
                <a:solidFill>
                  <a:srgbClr val="000000"/>
                </a:solidFill>
                <a:latin typeface="Times New Roman"/>
                <a:cs typeface="Times New Roman"/>
              </a:rPr>
              <a:t>,”</a:t>
            </a:r>
            <a:r>
              <a:rPr lang="en-US" sz="1200" dirty="0" err="1" smtClean="0">
                <a:solidFill>
                  <a:srgbClr val="000000"/>
                </a:solidFill>
                <a:latin typeface="Times New Roman"/>
                <a:cs typeface="Times New Roman"/>
              </a:rPr>
              <a:t>Microchannel</a:t>
            </a:r>
            <a:r>
              <a:rPr lang="en-US" sz="1200" dirty="0" smtClean="0">
                <a:solidFill>
                  <a:srgbClr val="000000"/>
                </a:solidFill>
                <a:latin typeface="Times New Roman"/>
                <a:cs typeface="Times New Roman"/>
              </a:rPr>
              <a:t> </a:t>
            </a:r>
            <a:r>
              <a:rPr lang="en-US" sz="1200" dirty="0">
                <a:solidFill>
                  <a:srgbClr val="000000"/>
                </a:solidFill>
                <a:latin typeface="Times New Roman"/>
                <a:cs typeface="Times New Roman"/>
              </a:rPr>
              <a:t>plates as a detector for 800 MeV/c charged </a:t>
            </a:r>
            <a:r>
              <a:rPr lang="en-US" sz="1200" dirty="0" err="1">
                <a:solidFill>
                  <a:srgbClr val="000000"/>
                </a:solidFill>
                <a:latin typeface="Times New Roman"/>
                <a:cs typeface="Times New Roman"/>
              </a:rPr>
              <a:t>pions</a:t>
            </a:r>
            <a:r>
              <a:rPr lang="en-US" sz="1200" dirty="0">
                <a:solidFill>
                  <a:srgbClr val="000000"/>
                </a:solidFill>
                <a:latin typeface="Times New Roman"/>
                <a:cs typeface="Times New Roman"/>
              </a:rPr>
              <a:t> </a:t>
            </a:r>
            <a:r>
              <a:rPr lang="en-US" sz="1200" dirty="0" smtClean="0">
                <a:solidFill>
                  <a:srgbClr val="000000"/>
                </a:solidFill>
                <a:latin typeface="Times New Roman"/>
                <a:cs typeface="Times New Roman"/>
              </a:rPr>
              <a:t> and </a:t>
            </a:r>
            <a:r>
              <a:rPr lang="en-US" sz="1200" dirty="0">
                <a:solidFill>
                  <a:srgbClr val="000000"/>
                </a:solidFill>
                <a:latin typeface="Times New Roman"/>
                <a:cs typeface="Times New Roman"/>
              </a:rPr>
              <a:t>protons</a:t>
            </a:r>
            <a:r>
              <a:rPr lang="en-US" sz="1200" dirty="0" smtClean="0">
                <a:solidFill>
                  <a:srgbClr val="000000"/>
                </a:solidFill>
                <a:latin typeface="Times New Roman"/>
                <a:cs typeface="Times New Roman"/>
              </a:rPr>
              <a:t>.”  </a:t>
            </a:r>
            <a:r>
              <a:rPr lang="en-US" sz="1200" dirty="0">
                <a:solidFill>
                  <a:srgbClr val="000000"/>
                </a:solidFill>
                <a:latin typeface="Times New Roman"/>
                <a:cs typeface="Times New Roman"/>
              </a:rPr>
              <a:t>// JINR Rapid Communications. 1991. No 4/50/-91. p.27-36. </a:t>
            </a:r>
          </a:p>
          <a:p>
            <a:pPr lvl="0" algn="just"/>
            <a:r>
              <a:rPr lang="en-US" sz="1200" dirty="0">
                <a:solidFill>
                  <a:srgbClr val="000000"/>
                </a:solidFill>
                <a:latin typeface="Times New Roman"/>
                <a:cs typeface="Times New Roman"/>
              </a:rPr>
              <a:t>[2] </a:t>
            </a:r>
            <a:r>
              <a:rPr lang="en-US" sz="1200" dirty="0" err="1">
                <a:solidFill>
                  <a:srgbClr val="000000"/>
                </a:solidFill>
                <a:latin typeface="Times New Roman"/>
                <a:cs typeface="Times New Roman"/>
              </a:rPr>
              <a:t>A.A.Baldin</a:t>
            </a:r>
            <a:r>
              <a:rPr lang="en-US" sz="1200" dirty="0">
                <a:solidFill>
                  <a:srgbClr val="000000"/>
                </a:solidFill>
                <a:latin typeface="Times New Roman"/>
                <a:cs typeface="Times New Roman"/>
              </a:rPr>
              <a:t>, </a:t>
            </a:r>
            <a:r>
              <a:rPr lang="en-US" sz="1200" dirty="0" err="1">
                <a:solidFill>
                  <a:srgbClr val="000000"/>
                </a:solidFill>
                <a:latin typeface="Times New Roman"/>
                <a:cs typeface="Times New Roman"/>
              </a:rPr>
              <a:t>G.Feofilov,Yu.Gavrilov</a:t>
            </a:r>
            <a:r>
              <a:rPr lang="en-US" sz="1200" dirty="0">
                <a:solidFill>
                  <a:srgbClr val="000000"/>
                </a:solidFill>
                <a:latin typeface="Times New Roman"/>
                <a:cs typeface="Times New Roman"/>
              </a:rPr>
              <a:t>, </a:t>
            </a:r>
            <a:r>
              <a:rPr lang="en-US" sz="1200" dirty="0" err="1">
                <a:solidFill>
                  <a:srgbClr val="000000"/>
                </a:solidFill>
                <a:latin typeface="Times New Roman"/>
                <a:cs typeface="Times New Roman"/>
              </a:rPr>
              <a:t>A.Tsvinev,F.Valiev</a:t>
            </a:r>
            <a:r>
              <a:rPr lang="en-US" sz="1200" dirty="0" smtClean="0">
                <a:solidFill>
                  <a:srgbClr val="000000"/>
                </a:solidFill>
                <a:latin typeface="Times New Roman"/>
                <a:cs typeface="Times New Roman"/>
              </a:rPr>
              <a:t>, “Proposals </a:t>
            </a:r>
            <a:r>
              <a:rPr lang="en-US" sz="1200" dirty="0">
                <a:solidFill>
                  <a:srgbClr val="000000"/>
                </a:solidFill>
                <a:latin typeface="Times New Roman"/>
                <a:cs typeface="Times New Roman"/>
              </a:rPr>
              <a:t>for a new type of </a:t>
            </a:r>
            <a:r>
              <a:rPr lang="en-US" sz="1200" dirty="0" err="1">
                <a:solidFill>
                  <a:srgbClr val="000000"/>
                </a:solidFill>
                <a:latin typeface="Times New Roman"/>
                <a:cs typeface="Times New Roman"/>
              </a:rPr>
              <a:t>microchannel</a:t>
            </a:r>
            <a:r>
              <a:rPr lang="en-US" sz="1200" dirty="0">
                <a:solidFill>
                  <a:srgbClr val="000000"/>
                </a:solidFill>
                <a:latin typeface="Times New Roman"/>
                <a:cs typeface="Times New Roman"/>
              </a:rPr>
              <a:t>-plate-</a:t>
            </a:r>
            <a:r>
              <a:rPr lang="en-US" sz="1200" dirty="0" smtClean="0">
                <a:solidFill>
                  <a:srgbClr val="000000"/>
                </a:solidFill>
                <a:latin typeface="Times New Roman"/>
                <a:cs typeface="Times New Roman"/>
              </a:rPr>
              <a:t>based vertex detector”, /</a:t>
            </a:r>
            <a:r>
              <a:rPr lang="en-US" sz="1200" dirty="0">
                <a:solidFill>
                  <a:srgbClr val="000000"/>
                </a:solidFill>
                <a:latin typeface="Times New Roman"/>
                <a:cs typeface="Times New Roman"/>
              </a:rPr>
              <a:t>/ NIM A323. 1992.  p. 439-444</a:t>
            </a:r>
            <a:r>
              <a:rPr lang="en-US" sz="1200" dirty="0" smtClean="0">
                <a:solidFill>
                  <a:srgbClr val="000000"/>
                </a:solidFill>
                <a:latin typeface="Times New Roman"/>
                <a:cs typeface="Times New Roman"/>
              </a:rPr>
              <a:t>.</a:t>
            </a:r>
          </a:p>
          <a:p>
            <a:pPr lvl="0" algn="just"/>
            <a:r>
              <a:rPr lang="en-US" sz="1200" dirty="0" smtClean="0">
                <a:solidFill>
                  <a:srgbClr val="000000"/>
                </a:solidFill>
                <a:latin typeface="Times New Roman"/>
                <a:cs typeface="Times New Roman"/>
              </a:rPr>
              <a:t>…</a:t>
            </a:r>
            <a:endParaRPr lang="en-US" sz="1200" dirty="0">
              <a:solidFill>
                <a:srgbClr val="000000"/>
              </a:solidFill>
              <a:latin typeface="Times New Roman"/>
              <a:cs typeface="Times New Roman"/>
            </a:endParaRPr>
          </a:p>
          <a:p>
            <a:pPr lvl="0" algn="just"/>
            <a:r>
              <a:rPr lang="en-US" sz="1200" dirty="0" smtClean="0">
                <a:solidFill>
                  <a:srgbClr val="000000"/>
                </a:solidFill>
                <a:latin typeface="Times New Roman"/>
                <a:cs typeface="Times New Roman"/>
              </a:rPr>
              <a:t>[</a:t>
            </a:r>
            <a:r>
              <a:rPr lang="en-US" sz="1200" dirty="0">
                <a:solidFill>
                  <a:srgbClr val="000000"/>
                </a:solidFill>
                <a:latin typeface="Times New Roman"/>
                <a:cs typeface="Times New Roman"/>
              </a:rPr>
              <a:t>3]</a:t>
            </a:r>
            <a:r>
              <a:rPr lang="en-US" sz="1200" dirty="0" err="1" smtClean="0">
                <a:solidFill>
                  <a:srgbClr val="000000"/>
                </a:solidFill>
                <a:latin typeface="Times New Roman"/>
                <a:cs typeface="Times New Roman"/>
              </a:rPr>
              <a:t>V.Bondila</a:t>
            </a:r>
            <a:r>
              <a:rPr lang="en-US" sz="1200" dirty="0" smtClean="0">
                <a:solidFill>
                  <a:srgbClr val="000000"/>
                </a:solidFill>
                <a:latin typeface="Times New Roman"/>
                <a:cs typeface="Times New Roman"/>
              </a:rPr>
              <a:t>, </a:t>
            </a:r>
            <a:r>
              <a:rPr lang="en-US" sz="1200" dirty="0" err="1" smtClean="0">
                <a:solidFill>
                  <a:srgbClr val="000000"/>
                </a:solidFill>
                <a:latin typeface="Times New Roman"/>
                <a:cs typeface="Times New Roman"/>
              </a:rPr>
              <a:t>L.Efimov</a:t>
            </a:r>
            <a:r>
              <a:rPr lang="en-US" sz="1200" dirty="0" smtClean="0">
                <a:solidFill>
                  <a:srgbClr val="000000"/>
                </a:solidFill>
                <a:latin typeface="Times New Roman"/>
                <a:cs typeface="Times New Roman"/>
              </a:rPr>
              <a:t> </a:t>
            </a:r>
            <a:r>
              <a:rPr lang="en-US" sz="1200" dirty="0" err="1">
                <a:solidFill>
                  <a:srgbClr val="000000"/>
                </a:solidFill>
                <a:latin typeface="Times New Roman"/>
                <a:cs typeface="Times New Roman"/>
              </a:rPr>
              <a:t>D.Hatzifotiadou</a:t>
            </a:r>
            <a:r>
              <a:rPr lang="en-US" sz="1200" dirty="0">
                <a:solidFill>
                  <a:srgbClr val="000000"/>
                </a:solidFill>
                <a:latin typeface="Times New Roman"/>
                <a:cs typeface="Times New Roman"/>
              </a:rPr>
              <a:t>, </a:t>
            </a:r>
            <a:r>
              <a:rPr lang="en-US" sz="1200" dirty="0" err="1">
                <a:solidFill>
                  <a:srgbClr val="000000"/>
                </a:solidFill>
                <a:latin typeface="Times New Roman"/>
                <a:cs typeface="Times New Roman"/>
              </a:rPr>
              <a:t>G.Feofilov</a:t>
            </a:r>
            <a:r>
              <a:rPr lang="en-US" sz="1200" dirty="0" smtClean="0">
                <a:solidFill>
                  <a:srgbClr val="000000"/>
                </a:solidFill>
                <a:latin typeface="Times New Roman"/>
                <a:cs typeface="Times New Roman"/>
              </a:rPr>
              <a:t>,  </a:t>
            </a:r>
            <a:r>
              <a:rPr lang="en-US" sz="1200" dirty="0" err="1" smtClean="0">
                <a:solidFill>
                  <a:srgbClr val="000000"/>
                </a:solidFill>
                <a:latin typeface="Times New Roman"/>
                <a:cs typeface="Times New Roman"/>
              </a:rPr>
              <a:t>V.Kondratiev</a:t>
            </a:r>
            <a:r>
              <a:rPr lang="en-US" sz="1200" dirty="0" smtClean="0">
                <a:solidFill>
                  <a:srgbClr val="000000"/>
                </a:solidFill>
                <a:latin typeface="Times New Roman"/>
                <a:cs typeface="Times New Roman"/>
              </a:rPr>
              <a:t>, </a:t>
            </a:r>
            <a:r>
              <a:rPr lang="en-US" sz="1200" dirty="0" err="1" smtClean="0">
                <a:solidFill>
                  <a:srgbClr val="000000"/>
                </a:solidFill>
                <a:latin typeface="Times New Roman"/>
                <a:cs typeface="Times New Roman"/>
              </a:rPr>
              <a:t>V.Lyapin</a:t>
            </a:r>
            <a:r>
              <a:rPr lang="en-US" sz="1200" dirty="0" smtClean="0">
                <a:solidFill>
                  <a:srgbClr val="000000"/>
                </a:solidFill>
                <a:latin typeface="Times New Roman"/>
                <a:cs typeface="Times New Roman"/>
              </a:rPr>
              <a:t>, </a:t>
            </a:r>
            <a:r>
              <a:rPr lang="en-US" sz="1200" dirty="0" err="1" smtClean="0">
                <a:solidFill>
                  <a:srgbClr val="000000"/>
                </a:solidFill>
                <a:latin typeface="Times New Roman"/>
                <a:cs typeface="Times New Roman"/>
              </a:rPr>
              <a:t>J.Nysten</a:t>
            </a:r>
            <a:r>
              <a:rPr lang="en-US" sz="1200" dirty="0" smtClean="0">
                <a:solidFill>
                  <a:srgbClr val="000000"/>
                </a:solidFill>
                <a:latin typeface="Times New Roman"/>
                <a:cs typeface="Times New Roman"/>
              </a:rPr>
              <a:t>, </a:t>
            </a:r>
            <a:r>
              <a:rPr lang="en-US" sz="1200" dirty="0" err="1" smtClean="0">
                <a:solidFill>
                  <a:srgbClr val="000000"/>
                </a:solidFill>
                <a:latin typeface="Times New Roman"/>
                <a:cs typeface="Times New Roman"/>
              </a:rPr>
              <a:t>P.Otiougova</a:t>
            </a:r>
            <a:r>
              <a:rPr lang="en-US" sz="1200" dirty="0" smtClean="0">
                <a:solidFill>
                  <a:srgbClr val="000000"/>
                </a:solidFill>
                <a:latin typeface="Times New Roman"/>
                <a:cs typeface="Times New Roman"/>
              </a:rPr>
              <a:t>, </a:t>
            </a:r>
            <a:r>
              <a:rPr lang="en-US" sz="1200" dirty="0" err="1" smtClean="0">
                <a:solidFill>
                  <a:srgbClr val="000000"/>
                </a:solidFill>
                <a:latin typeface="Times New Roman"/>
                <a:cs typeface="Times New Roman"/>
              </a:rPr>
              <a:t>T.A.Tulina</a:t>
            </a:r>
            <a:r>
              <a:rPr lang="en-US" sz="1200" dirty="0" smtClean="0">
                <a:solidFill>
                  <a:srgbClr val="000000"/>
                </a:solidFill>
                <a:latin typeface="Times New Roman"/>
                <a:cs typeface="Times New Roman"/>
              </a:rPr>
              <a:t>, </a:t>
            </a:r>
            <a:r>
              <a:rPr lang="en-US" sz="1200" dirty="0" err="1" smtClean="0">
                <a:solidFill>
                  <a:srgbClr val="000000"/>
                </a:solidFill>
                <a:latin typeface="Times New Roman"/>
                <a:cs typeface="Times New Roman"/>
              </a:rPr>
              <a:t>W.H.Trzaska</a:t>
            </a:r>
            <a:r>
              <a:rPr lang="en-US" sz="1200" dirty="0" smtClean="0">
                <a:solidFill>
                  <a:srgbClr val="000000"/>
                </a:solidFill>
                <a:latin typeface="Times New Roman"/>
                <a:cs typeface="Times New Roman"/>
              </a:rPr>
              <a:t>, </a:t>
            </a:r>
            <a:r>
              <a:rPr lang="en-US" sz="1200" dirty="0" err="1" smtClean="0">
                <a:solidFill>
                  <a:srgbClr val="000000"/>
                </a:solidFill>
                <a:latin typeface="Times New Roman"/>
                <a:cs typeface="Times New Roman"/>
              </a:rPr>
              <a:t>F.Tsimbal</a:t>
            </a:r>
            <a:r>
              <a:rPr lang="en-US" sz="1200" dirty="0" smtClean="0">
                <a:solidFill>
                  <a:srgbClr val="000000"/>
                </a:solidFill>
                <a:latin typeface="Times New Roman"/>
                <a:cs typeface="Times New Roman"/>
              </a:rPr>
              <a:t>, </a:t>
            </a:r>
            <a:r>
              <a:rPr lang="en-US" sz="1200" dirty="0" err="1" smtClean="0">
                <a:solidFill>
                  <a:srgbClr val="000000"/>
                </a:solidFill>
                <a:latin typeface="Times New Roman"/>
                <a:cs typeface="Times New Roman"/>
              </a:rPr>
              <a:t>L.Vinogradov</a:t>
            </a:r>
            <a:r>
              <a:rPr lang="en-US" sz="1200" dirty="0" smtClean="0">
                <a:solidFill>
                  <a:srgbClr val="000000"/>
                </a:solidFill>
                <a:latin typeface="Times New Roman"/>
                <a:cs typeface="Times New Roman"/>
              </a:rPr>
              <a:t>, </a:t>
            </a:r>
            <a:r>
              <a:rPr lang="en-US" sz="1200" dirty="0" err="1" smtClean="0">
                <a:solidFill>
                  <a:srgbClr val="000000"/>
                </a:solidFill>
                <a:latin typeface="Times New Roman"/>
                <a:cs typeface="Times New Roman"/>
              </a:rPr>
              <a:t>C.Williams</a:t>
            </a:r>
            <a:r>
              <a:rPr lang="en-US" sz="1200" dirty="0">
                <a:solidFill>
                  <a:srgbClr val="000000"/>
                </a:solidFill>
                <a:latin typeface="Times New Roman"/>
                <a:cs typeface="Times New Roman"/>
              </a:rPr>
              <a:t>, Results of in-beam tests of an MCP-based vacuum sector prototype of the T0/centrality detector for ALICE, NIM A, Volume 478, Issues 1–2, 1 February 2002, Pages 220-</a:t>
            </a:r>
            <a:r>
              <a:rPr lang="en-US" sz="1200" dirty="0" smtClean="0">
                <a:solidFill>
                  <a:srgbClr val="000000"/>
                </a:solidFill>
                <a:latin typeface="Times New Roman"/>
                <a:cs typeface="Times New Roman"/>
              </a:rPr>
              <a:t>224.</a:t>
            </a:r>
          </a:p>
          <a:p>
            <a:pPr lvl="0" algn="just"/>
            <a:r>
              <a:rPr lang="en-US" sz="1200" dirty="0" smtClean="0">
                <a:solidFill>
                  <a:srgbClr val="000000"/>
                </a:solidFill>
                <a:latin typeface="Times New Roman"/>
                <a:cs typeface="Times New Roman"/>
              </a:rPr>
              <a:t>…</a:t>
            </a:r>
          </a:p>
          <a:p>
            <a:pPr lvl="0"/>
            <a:r>
              <a:rPr lang="en-US" sz="1200" dirty="0" smtClean="0">
                <a:solidFill>
                  <a:srgbClr val="000000"/>
                </a:solidFill>
                <a:latin typeface="Times New Roman"/>
                <a:cs typeface="Times New Roman"/>
              </a:rPr>
              <a:t>[4] G</a:t>
            </a:r>
            <a:r>
              <a:rPr lang="en-US" sz="1200" dirty="0">
                <a:solidFill>
                  <a:srgbClr val="000000"/>
                </a:solidFill>
                <a:latin typeface="Times New Roman"/>
                <a:cs typeface="Times New Roman"/>
              </a:rPr>
              <a:t>. </a:t>
            </a:r>
            <a:r>
              <a:rPr lang="en-US" sz="1200" dirty="0" err="1">
                <a:solidFill>
                  <a:srgbClr val="000000"/>
                </a:solidFill>
                <a:latin typeface="Times New Roman"/>
                <a:cs typeface="Times New Roman"/>
              </a:rPr>
              <a:t>Feofilov</a:t>
            </a:r>
            <a:r>
              <a:rPr lang="en-US" sz="1200" dirty="0">
                <a:solidFill>
                  <a:srgbClr val="000000"/>
                </a:solidFill>
                <a:latin typeface="Times New Roman"/>
                <a:cs typeface="Times New Roman"/>
              </a:rPr>
              <a:t>, V. </a:t>
            </a:r>
            <a:r>
              <a:rPr lang="en-US" sz="1200" dirty="0" err="1">
                <a:solidFill>
                  <a:srgbClr val="000000"/>
                </a:solidFill>
                <a:latin typeface="Times New Roman"/>
                <a:cs typeface="Times New Roman"/>
              </a:rPr>
              <a:t>Kondratev</a:t>
            </a:r>
            <a:r>
              <a:rPr lang="en-US" sz="1200" dirty="0">
                <a:solidFill>
                  <a:srgbClr val="000000"/>
                </a:solidFill>
                <a:latin typeface="Times New Roman"/>
                <a:cs typeface="Times New Roman"/>
              </a:rPr>
              <a:t>, O. </a:t>
            </a:r>
            <a:r>
              <a:rPr lang="en-US" sz="1200" dirty="0" err="1">
                <a:solidFill>
                  <a:srgbClr val="000000"/>
                </a:solidFill>
                <a:latin typeface="Times New Roman"/>
                <a:cs typeface="Times New Roman"/>
              </a:rPr>
              <a:t>Stolyarov</a:t>
            </a:r>
            <a:r>
              <a:rPr lang="en-US" sz="1200" dirty="0">
                <a:solidFill>
                  <a:srgbClr val="000000"/>
                </a:solidFill>
                <a:latin typeface="Times New Roman"/>
                <a:cs typeface="Times New Roman"/>
              </a:rPr>
              <a:t>, T. </a:t>
            </a:r>
            <a:r>
              <a:rPr lang="en-US" sz="1200" dirty="0" err="1">
                <a:solidFill>
                  <a:srgbClr val="000000"/>
                </a:solidFill>
                <a:latin typeface="Times New Roman"/>
                <a:cs typeface="Times New Roman"/>
              </a:rPr>
              <a:t>Tulina</a:t>
            </a:r>
            <a:r>
              <a:rPr lang="en-US" sz="1200" dirty="0">
                <a:solidFill>
                  <a:srgbClr val="000000"/>
                </a:solidFill>
                <a:latin typeface="Times New Roman"/>
                <a:cs typeface="Times New Roman"/>
              </a:rPr>
              <a:t>, F. </a:t>
            </a:r>
            <a:r>
              <a:rPr lang="en-US" sz="1200" dirty="0" err="1">
                <a:solidFill>
                  <a:srgbClr val="000000"/>
                </a:solidFill>
                <a:latin typeface="Times New Roman"/>
                <a:cs typeface="Times New Roman"/>
              </a:rPr>
              <a:t>Valiev</a:t>
            </a:r>
            <a:r>
              <a:rPr lang="en-US" sz="1200" dirty="0">
                <a:solidFill>
                  <a:srgbClr val="000000"/>
                </a:solidFill>
                <a:latin typeface="Times New Roman"/>
                <a:cs typeface="Times New Roman"/>
              </a:rPr>
              <a:t>, and L. </a:t>
            </a:r>
            <a:r>
              <a:rPr lang="en-US" sz="1200" dirty="0" err="1">
                <a:solidFill>
                  <a:srgbClr val="000000"/>
                </a:solidFill>
                <a:latin typeface="Times New Roman"/>
                <a:cs typeface="Times New Roman"/>
              </a:rPr>
              <a:t>Vinogradov</a:t>
            </a:r>
            <a:r>
              <a:rPr lang="en-US" sz="1200" dirty="0">
                <a:solidFill>
                  <a:srgbClr val="000000"/>
                </a:solidFill>
                <a:latin typeface="Times New Roman"/>
                <a:cs typeface="Times New Roman"/>
              </a:rPr>
              <a:t>, Development and Tests of MCP Based Timing and Multiplicity Detector for MIPs, ISSN 1547-4771, Physics of Particles and Nuclei Letters, 2017, Vol. 14, No. 1, pp. 150–159. © Pleiades Publishing, Ltd., 2017.</a:t>
            </a:r>
            <a:endParaRPr lang="ru-RU" sz="1200" dirty="0">
              <a:solidFill>
                <a:srgbClr val="000000"/>
              </a:solidFill>
              <a:latin typeface="Times New Roman"/>
              <a:cs typeface="Times New Roman"/>
            </a:endParaRPr>
          </a:p>
          <a:p>
            <a:r>
              <a:rPr lang="mr-IN" sz="1200" dirty="0" smtClean="0">
                <a:solidFill>
                  <a:srgbClr val="000000"/>
                </a:solidFill>
                <a:latin typeface="Times New Roman"/>
                <a:cs typeface="Times New Roman"/>
              </a:rPr>
              <a:t>…</a:t>
            </a:r>
            <a:endParaRPr lang="ru-RU" sz="1200" dirty="0" smtClean="0">
              <a:solidFill>
                <a:srgbClr val="000000"/>
              </a:solidFill>
              <a:latin typeface="Times New Roman"/>
              <a:cs typeface="Times New Roman"/>
            </a:endParaRPr>
          </a:p>
          <a:p>
            <a:pPr lvl="0"/>
            <a:r>
              <a:rPr lang="en-US" sz="1200" dirty="0" smtClean="0">
                <a:solidFill>
                  <a:srgbClr val="000000"/>
                </a:solidFill>
                <a:latin typeface="Times New Roman"/>
                <a:cs typeface="Times New Roman"/>
              </a:rPr>
              <a:t>[5] A. </a:t>
            </a:r>
            <a:r>
              <a:rPr lang="en-GB" sz="1200" dirty="0" err="1" smtClean="0">
                <a:solidFill>
                  <a:srgbClr val="000000"/>
                </a:solidFill>
                <a:latin typeface="Times New Roman"/>
                <a:cs typeface="Times New Roman"/>
              </a:rPr>
              <a:t>Baldin</a:t>
            </a:r>
            <a:r>
              <a:rPr lang="en-GB" sz="1200" dirty="0">
                <a:solidFill>
                  <a:srgbClr val="000000"/>
                </a:solidFill>
                <a:latin typeface="Times New Roman"/>
                <a:cs typeface="Times New Roman"/>
              </a:rPr>
              <a:t>, </a:t>
            </a:r>
            <a:r>
              <a:rPr lang="ru-RU" sz="1200" u="sng" dirty="0">
                <a:solidFill>
                  <a:srgbClr val="000000"/>
                </a:solidFill>
                <a:latin typeface="Times New Roman"/>
                <a:cs typeface="Times New Roman"/>
                <a:hlinkClick r:id="rId2"/>
              </a:rPr>
              <a:t>G. A. Feofilov</a:t>
            </a:r>
            <a:r>
              <a:rPr lang="en-GB" sz="1200" dirty="0">
                <a:solidFill>
                  <a:srgbClr val="000000"/>
                </a:solidFill>
                <a:latin typeface="Times New Roman"/>
                <a:cs typeface="Times New Roman"/>
              </a:rPr>
              <a:t>, P. </a:t>
            </a:r>
            <a:r>
              <a:rPr lang="en-GB" sz="1200" dirty="0" err="1">
                <a:solidFill>
                  <a:srgbClr val="000000"/>
                </a:solidFill>
                <a:latin typeface="Times New Roman"/>
                <a:cs typeface="Times New Roman"/>
              </a:rPr>
              <a:t>Har'yuzov</a:t>
            </a:r>
            <a:r>
              <a:rPr lang="en-GB" sz="1200" dirty="0">
                <a:solidFill>
                  <a:srgbClr val="000000"/>
                </a:solidFill>
                <a:latin typeface="Times New Roman"/>
                <a:cs typeface="Times New Roman"/>
              </a:rPr>
              <a:t>, </a:t>
            </a:r>
            <a:r>
              <a:rPr lang="en-GB" sz="1200" u="sng" dirty="0">
                <a:solidFill>
                  <a:srgbClr val="000000"/>
                </a:solidFill>
                <a:latin typeface="Times New Roman"/>
                <a:cs typeface="Times New Roman"/>
                <a:hlinkClick r:id="rId3"/>
              </a:rPr>
              <a:t>F. F. Valiev</a:t>
            </a:r>
            <a:endParaRPr lang="en-US" sz="1200" dirty="0">
              <a:solidFill>
                <a:srgbClr val="000000"/>
              </a:solidFill>
              <a:latin typeface="Times New Roman"/>
              <a:cs typeface="Times New Roman"/>
            </a:endParaRPr>
          </a:p>
          <a:p>
            <a:pPr lvl="0"/>
            <a:r>
              <a:rPr lang="ru-RU" sz="1200" dirty="0">
                <a:solidFill>
                  <a:srgbClr val="000000"/>
                </a:solidFill>
                <a:latin typeface="Times New Roman"/>
                <a:cs typeface="Times New Roman"/>
              </a:rPr>
              <a:t> NIMA, 958, 162154, </a:t>
            </a:r>
            <a:r>
              <a:rPr lang="ru-RU" sz="1200" dirty="0" smtClean="0">
                <a:solidFill>
                  <a:srgbClr val="000000"/>
                </a:solidFill>
                <a:latin typeface="Times New Roman"/>
                <a:cs typeface="Times New Roman"/>
              </a:rPr>
              <a:t>2019</a:t>
            </a:r>
            <a:r>
              <a:rPr lang="en-US" sz="1200" dirty="0" smtClean="0">
                <a:solidFill>
                  <a:srgbClr val="000000"/>
                </a:solidFill>
                <a:latin typeface="Times New Roman"/>
                <a:cs typeface="Times New Roman"/>
              </a:rPr>
              <a:t>,  </a:t>
            </a:r>
            <a:r>
              <a:rPr lang="hr-HR" sz="1200" dirty="0" smtClean="0">
                <a:solidFill>
                  <a:srgbClr val="000000"/>
                </a:solidFill>
                <a:latin typeface="Times New Roman"/>
                <a:cs typeface="Times New Roman"/>
              </a:rPr>
              <a:t>Reported </a:t>
            </a:r>
            <a:r>
              <a:rPr lang="hr-HR" sz="1200" dirty="0">
                <a:solidFill>
                  <a:srgbClr val="000000"/>
                </a:solidFill>
                <a:latin typeface="Times New Roman"/>
                <a:cs typeface="Times New Roman"/>
              </a:rPr>
              <a:t>at  the VCI2019</a:t>
            </a:r>
            <a:endParaRPr lang="ru-RU" sz="1200" dirty="0">
              <a:solidFill>
                <a:srgbClr val="000000"/>
              </a:solidFill>
              <a:latin typeface="Times New Roman"/>
              <a:cs typeface="Times New Roman"/>
            </a:endParaRPr>
          </a:p>
          <a:p>
            <a:r>
              <a:rPr lang="hr-HR" sz="1200" dirty="0">
                <a:solidFill>
                  <a:srgbClr val="000000"/>
                </a:solidFill>
                <a:latin typeface="Times New Roman"/>
                <a:cs typeface="Times New Roman"/>
              </a:rPr>
              <a:t>DOI:10.1016/j.nima.</a:t>
            </a:r>
            <a:r>
              <a:rPr lang="hr-HR" sz="1200" dirty="0" smtClean="0">
                <a:solidFill>
                  <a:srgbClr val="000000"/>
                </a:solidFill>
                <a:latin typeface="Times New Roman"/>
                <a:cs typeface="Times New Roman"/>
              </a:rPr>
              <a:t>2019.04.108</a:t>
            </a:r>
          </a:p>
          <a:p>
            <a:r>
              <a:rPr lang="hr-HR" sz="1200" dirty="0" smtClean="0">
                <a:solidFill>
                  <a:srgbClr val="000000"/>
                </a:solidFill>
                <a:latin typeface="Times New Roman"/>
                <a:cs typeface="Times New Roman"/>
              </a:rPr>
              <a:t>...</a:t>
            </a:r>
          </a:p>
          <a:p>
            <a:r>
              <a:rPr lang="hr-HR" sz="1200" dirty="0" smtClean="0">
                <a:solidFill>
                  <a:srgbClr val="000000"/>
                </a:solidFill>
                <a:latin typeface="Times New Roman"/>
                <a:cs typeface="Times New Roman"/>
              </a:rPr>
              <a:t>[6]</a:t>
            </a:r>
            <a:r>
              <a:rPr lang="en-US" sz="1200" dirty="0">
                <a:solidFill>
                  <a:srgbClr val="0000FF"/>
                </a:solidFill>
                <a:latin typeface="Times New Roman"/>
                <a:cs typeface="Times New Roman"/>
              </a:rPr>
              <a:t> NONDESTRUCTIVE DIAGNOSTICS OF ACCELERATED ION BEAMS</a:t>
            </a:r>
            <a:br>
              <a:rPr lang="en-US" sz="1200" dirty="0">
                <a:solidFill>
                  <a:srgbClr val="0000FF"/>
                </a:solidFill>
                <a:latin typeface="Times New Roman"/>
                <a:cs typeface="Times New Roman"/>
              </a:rPr>
            </a:br>
            <a:r>
              <a:rPr lang="en-US" sz="1200" dirty="0">
                <a:solidFill>
                  <a:srgbClr val="0000FF"/>
                </a:solidFill>
                <a:latin typeface="Times New Roman"/>
                <a:cs typeface="Times New Roman"/>
              </a:rPr>
              <a:t>WITH MCP-BASED DETECTORS AT THE ACCELERATOR COMPLEX</a:t>
            </a:r>
            <a:br>
              <a:rPr lang="en-US" sz="1200" dirty="0">
                <a:solidFill>
                  <a:srgbClr val="0000FF"/>
                </a:solidFill>
                <a:latin typeface="Times New Roman"/>
                <a:cs typeface="Times New Roman"/>
              </a:rPr>
            </a:br>
            <a:r>
              <a:rPr lang="en-US" sz="1200" dirty="0">
                <a:solidFill>
                  <a:srgbClr val="0000FF"/>
                </a:solidFill>
                <a:latin typeface="Times New Roman"/>
                <a:cs typeface="Times New Roman"/>
              </a:rPr>
              <a:t>NICA. EXPERIMENTAL RESULTS AND PROSPECTS</a:t>
            </a:r>
            <a:br>
              <a:rPr lang="en-US" sz="1200" dirty="0">
                <a:solidFill>
                  <a:srgbClr val="0000FF"/>
                </a:solidFill>
                <a:latin typeface="Times New Roman"/>
                <a:cs typeface="Times New Roman"/>
              </a:rPr>
            </a:br>
            <a:r>
              <a:rPr lang="en-US" sz="1200" dirty="0">
                <a:latin typeface="Times New Roman"/>
                <a:cs typeface="Times New Roman"/>
              </a:rPr>
              <a:t>A. A. </a:t>
            </a:r>
            <a:r>
              <a:rPr lang="en-US" sz="1200" dirty="0" err="1">
                <a:latin typeface="Times New Roman"/>
                <a:cs typeface="Times New Roman"/>
              </a:rPr>
              <a:t>Baldin</a:t>
            </a:r>
            <a:r>
              <a:rPr lang="en-US" sz="1200" dirty="0">
                <a:latin typeface="Times New Roman"/>
                <a:cs typeface="Times New Roman"/>
              </a:rPr>
              <a:t>, V. I. </a:t>
            </a:r>
            <a:r>
              <a:rPr lang="en-US" sz="1200" dirty="0" err="1">
                <a:latin typeface="Times New Roman"/>
                <a:cs typeface="Times New Roman"/>
              </a:rPr>
              <a:t>Astakhov</a:t>
            </a:r>
            <a:r>
              <a:rPr lang="en-US" sz="1200" dirty="0">
                <a:latin typeface="Times New Roman"/>
                <a:cs typeface="Times New Roman"/>
              </a:rPr>
              <a:t>, A. V. </a:t>
            </a:r>
            <a:r>
              <a:rPr lang="en-US" sz="1200" dirty="0" err="1">
                <a:latin typeface="Times New Roman"/>
                <a:cs typeface="Times New Roman"/>
              </a:rPr>
              <a:t>Beloborodov</a:t>
            </a:r>
            <a:r>
              <a:rPr lang="en-US" sz="1200" dirty="0">
                <a:latin typeface="Times New Roman"/>
                <a:cs typeface="Times New Roman"/>
              </a:rPr>
              <a:t>, D. N. </a:t>
            </a:r>
            <a:r>
              <a:rPr lang="en-US" sz="1200" dirty="0" err="1">
                <a:latin typeface="Times New Roman"/>
                <a:cs typeface="Times New Roman"/>
              </a:rPr>
              <a:t>Bogoslovsky</a:t>
            </a:r>
            <a:r>
              <a:rPr lang="en-US" sz="1200" dirty="0">
                <a:latin typeface="Times New Roman"/>
                <a:cs typeface="Times New Roman"/>
              </a:rPr>
              <a:t>, A. N. </a:t>
            </a:r>
            <a:r>
              <a:rPr lang="en-US" sz="1200" dirty="0" err="1">
                <a:latin typeface="Times New Roman"/>
                <a:cs typeface="Times New Roman"/>
              </a:rPr>
              <a:t>Fedorov</a:t>
            </a:r>
            <a:r>
              <a:rPr lang="en-US" sz="1200" dirty="0">
                <a:latin typeface="Times New Roman"/>
                <a:cs typeface="Times New Roman"/>
              </a:rPr>
              <a:t>,</a:t>
            </a:r>
            <a:br>
              <a:rPr lang="en-US" sz="1200" dirty="0">
                <a:latin typeface="Times New Roman"/>
                <a:cs typeface="Times New Roman"/>
              </a:rPr>
            </a:br>
            <a:r>
              <a:rPr lang="en-US" sz="1200" dirty="0">
                <a:latin typeface="Times New Roman"/>
                <a:cs typeface="Times New Roman"/>
              </a:rPr>
              <a:t>P. R. </a:t>
            </a:r>
            <a:r>
              <a:rPr lang="en-US" sz="1200" dirty="0" err="1">
                <a:latin typeface="Times New Roman"/>
                <a:cs typeface="Times New Roman"/>
              </a:rPr>
              <a:t>Kharyuzov</a:t>
            </a:r>
            <a:r>
              <a:rPr lang="en-US" sz="1200" dirty="0">
                <a:latin typeface="Times New Roman"/>
                <a:cs typeface="Times New Roman"/>
              </a:rPr>
              <a:t>, A. P. </a:t>
            </a:r>
            <a:r>
              <a:rPr lang="en-US" sz="1200" dirty="0" err="1">
                <a:latin typeface="Times New Roman"/>
                <a:cs typeface="Times New Roman"/>
              </a:rPr>
              <a:t>Kharyuzova</a:t>
            </a:r>
            <a:r>
              <a:rPr lang="en-US" sz="1200" dirty="0">
                <a:latin typeface="Times New Roman"/>
                <a:cs typeface="Times New Roman"/>
              </a:rPr>
              <a:t>, D. S. </a:t>
            </a:r>
            <a:r>
              <a:rPr lang="en-US" sz="1200" dirty="0" err="1">
                <a:latin typeface="Times New Roman"/>
                <a:cs typeface="Times New Roman"/>
              </a:rPr>
              <a:t>Korovkin</a:t>
            </a:r>
            <a:r>
              <a:rPr lang="en-US" sz="1200" dirty="0">
                <a:latin typeface="Times New Roman"/>
                <a:cs typeface="Times New Roman"/>
              </a:rPr>
              <a:t>, A. B. </a:t>
            </a:r>
            <a:r>
              <a:rPr lang="en-US" sz="1200" dirty="0" err="1">
                <a:latin typeface="Times New Roman"/>
                <a:cs typeface="Times New Roman"/>
              </a:rPr>
              <a:t>Safonov</a:t>
            </a:r>
            <a:r>
              <a:rPr lang="en-US" sz="1200" dirty="0">
                <a:latin typeface="Times New Roman"/>
                <a:cs typeface="Times New Roman"/>
              </a:rPr>
              <a:t>, Joint Institute for Nuclear Research, </a:t>
            </a:r>
            <a:r>
              <a:rPr lang="en-US" sz="1200" dirty="0" err="1">
                <a:latin typeface="Times New Roman"/>
                <a:cs typeface="Times New Roman"/>
              </a:rPr>
              <a:t>Dubna</a:t>
            </a:r>
            <a:r>
              <a:rPr lang="en-US" sz="1200" dirty="0">
                <a:latin typeface="Times New Roman"/>
                <a:cs typeface="Times New Roman"/>
              </a:rPr>
              <a:t>, Russia</a:t>
            </a:r>
          </a:p>
          <a:p>
            <a:r>
              <a:rPr lang="en-US" sz="1200" dirty="0">
                <a:latin typeface="Times New Roman"/>
                <a:cs typeface="Times New Roman"/>
              </a:rPr>
              <a:t>27th Russian Particle Acc. Conf. RuPAC2021, </a:t>
            </a:r>
            <a:r>
              <a:rPr lang="en-US" sz="1200" dirty="0" err="1">
                <a:latin typeface="Times New Roman"/>
                <a:cs typeface="Times New Roman"/>
              </a:rPr>
              <a:t>Alushta</a:t>
            </a:r>
            <a:r>
              <a:rPr lang="en-US" sz="1200" dirty="0">
                <a:latin typeface="Times New Roman"/>
                <a:cs typeface="Times New Roman"/>
              </a:rPr>
              <a:t>, Russia </a:t>
            </a:r>
            <a:r>
              <a:rPr lang="en-US" sz="1200" dirty="0" err="1">
                <a:latin typeface="Times New Roman"/>
                <a:cs typeface="Times New Roman"/>
              </a:rPr>
              <a:t>JACoW</a:t>
            </a:r>
            <a:r>
              <a:rPr lang="en-US" sz="1200" dirty="0">
                <a:latin typeface="Times New Roman"/>
                <a:cs typeface="Times New Roman"/>
              </a:rPr>
              <a:t> Publishing</a:t>
            </a:r>
            <a:br>
              <a:rPr lang="en-US" sz="1200" dirty="0">
                <a:latin typeface="Times New Roman"/>
                <a:cs typeface="Times New Roman"/>
              </a:rPr>
            </a:br>
            <a:r>
              <a:rPr lang="en-US" sz="1200" dirty="0">
                <a:latin typeface="Times New Roman"/>
                <a:cs typeface="Times New Roman"/>
              </a:rPr>
              <a:t>ISBN: 978-3-95450-240-0 ISSN: 2673-5539 doi:10.18429/JACoW-RuPAC2021-WED05</a:t>
            </a:r>
          </a:p>
          <a:p>
            <a:endParaRPr lang="en-US" sz="1600" dirty="0">
              <a:solidFill>
                <a:srgbClr val="000000"/>
              </a:solidFill>
            </a:endParaRPr>
          </a:p>
          <a:p>
            <a:endParaRPr lang="ru-RU" dirty="0"/>
          </a:p>
        </p:txBody>
      </p:sp>
      <p:sp>
        <p:nvSpPr>
          <p:cNvPr id="4" name="Rectangle 3"/>
          <p:cNvSpPr/>
          <p:nvPr/>
        </p:nvSpPr>
        <p:spPr>
          <a:xfrm>
            <a:off x="467544" y="2780928"/>
            <a:ext cx="8352928" cy="646331"/>
          </a:xfrm>
          <a:prstGeom prst="rect">
            <a:avLst/>
          </a:prstGeom>
        </p:spPr>
        <p:txBody>
          <a:bodyPr wrap="square">
            <a:spAutoFit/>
          </a:bodyPr>
          <a:lstStyle/>
          <a:p>
            <a:endParaRPr lang="en-US" dirty="0"/>
          </a:p>
          <a:p>
            <a:pPr marL="342900" indent="-342900">
              <a:buAutoNum type="arabicParenR"/>
            </a:pPr>
            <a:endParaRPr lang="en-US" dirty="0"/>
          </a:p>
        </p:txBody>
      </p:sp>
      <p:sp>
        <p:nvSpPr>
          <p:cNvPr id="5" name="Slide Number Placeholder 4"/>
          <p:cNvSpPr>
            <a:spLocks noGrp="1"/>
          </p:cNvSpPr>
          <p:nvPr>
            <p:ph type="sldNum" sz="quarter" idx="12"/>
          </p:nvPr>
        </p:nvSpPr>
        <p:spPr/>
        <p:txBody>
          <a:bodyPr/>
          <a:lstStyle/>
          <a:p>
            <a:pPr>
              <a:defRPr/>
            </a:pPr>
            <a:fld id="{EBF35E9F-E4DA-7346-884E-AA62B4C1EE49}" type="slidenum">
              <a:rPr lang="ru-RU" smtClean="0"/>
              <a:pPr>
                <a:defRPr/>
              </a:pPr>
              <a:t>73</a:t>
            </a:fld>
            <a:endParaRPr lang="ru-RU"/>
          </a:p>
        </p:txBody>
      </p:sp>
    </p:spTree>
    <p:extLst>
      <p:ext uri="{BB962C8B-B14F-4D97-AF65-F5344CB8AC3E}">
        <p14:creationId xmlns:p14="http://schemas.microsoft.com/office/powerpoint/2010/main" val="1016942986"/>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F35E9F-E4DA-7346-884E-AA62B4C1EE49}" type="slidenum">
              <a:rPr lang="ru-RU" smtClean="0"/>
              <a:pPr>
                <a:defRPr/>
              </a:pPr>
              <a:t>74</a:t>
            </a:fld>
            <a:endParaRPr lang="ru-RU"/>
          </a:p>
        </p:txBody>
      </p:sp>
      <p:sp>
        <p:nvSpPr>
          <p:cNvPr id="3" name="Rectangle 2"/>
          <p:cNvSpPr/>
          <p:nvPr/>
        </p:nvSpPr>
        <p:spPr>
          <a:xfrm>
            <a:off x="611560" y="1166842"/>
            <a:ext cx="8280920" cy="1200329"/>
          </a:xfrm>
          <a:prstGeom prst="rect">
            <a:avLst/>
          </a:prstGeom>
        </p:spPr>
        <p:txBody>
          <a:bodyPr wrap="square">
            <a:spAutoFit/>
          </a:bodyPr>
          <a:lstStyle/>
          <a:p>
            <a:r>
              <a:rPr lang="en-US" dirty="0" smtClean="0"/>
              <a:t>In </a:t>
            </a:r>
            <a:r>
              <a:rPr lang="en-US" dirty="0" smtClean="0">
                <a:solidFill>
                  <a:srgbClr val="FF0000"/>
                </a:solidFill>
              </a:rPr>
              <a:t>2021 </a:t>
            </a:r>
            <a:r>
              <a:rPr lang="en-US" dirty="0" smtClean="0"/>
              <a:t>: The </a:t>
            </a:r>
            <a:r>
              <a:rPr lang="en-US" dirty="0"/>
              <a:t>loading characteristics were studied in a range from single pulses to 5∙10</a:t>
            </a:r>
            <a:r>
              <a:rPr lang="en-US" baseline="30000" dirty="0"/>
              <a:t>6</a:t>
            </a:r>
            <a:r>
              <a:rPr lang="en-US" dirty="0"/>
              <a:t> particles/cm</a:t>
            </a:r>
            <a:r>
              <a:rPr lang="en-US" baseline="30000" dirty="0"/>
              <a:t>2</a:t>
            </a:r>
            <a:r>
              <a:rPr lang="en-US" dirty="0"/>
              <a:t> s. </a:t>
            </a:r>
            <a:r>
              <a:rPr lang="en-US" dirty="0" smtClean="0"/>
              <a:t>Thus</a:t>
            </a:r>
            <a:r>
              <a:rPr lang="en-US" dirty="0"/>
              <a:t>, the possibility of application of detectors of this type for BBC SPD was demonstrated. </a:t>
            </a:r>
            <a:endParaRPr lang="en-US" dirty="0" smtClean="0"/>
          </a:p>
          <a:p>
            <a:endParaRPr lang="en-US" dirty="0"/>
          </a:p>
        </p:txBody>
      </p:sp>
    </p:spTree>
    <p:extLst>
      <p:ext uri="{BB962C8B-B14F-4D97-AF65-F5344CB8AC3E}">
        <p14:creationId xmlns:p14="http://schemas.microsoft.com/office/powerpoint/2010/main" val="3911808078"/>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F35E9F-E4DA-7346-884E-AA62B4C1EE49}" type="slidenum">
              <a:rPr lang="ru-RU" smtClean="0"/>
              <a:pPr>
                <a:defRPr/>
              </a:pPr>
              <a:t>75</a:t>
            </a:fld>
            <a:endParaRPr lang="ru-RU"/>
          </a:p>
        </p:txBody>
      </p:sp>
      <p:sp>
        <p:nvSpPr>
          <p:cNvPr id="3" name="Rectangle 2"/>
          <p:cNvSpPr/>
          <p:nvPr/>
        </p:nvSpPr>
        <p:spPr>
          <a:xfrm>
            <a:off x="4644008" y="260648"/>
            <a:ext cx="3960440" cy="4524316"/>
          </a:xfrm>
          <a:prstGeom prst="rect">
            <a:avLst/>
          </a:prstGeom>
        </p:spPr>
        <p:txBody>
          <a:bodyPr wrap="square">
            <a:spAutoFit/>
          </a:bodyPr>
          <a:lstStyle/>
          <a:p>
            <a:r>
              <a:rPr lang="en-US" dirty="0"/>
              <a:t>A specialized portable vacuum chamber with thin (50 </a:t>
            </a:r>
            <a:r>
              <a:rPr lang="en-US" dirty="0" err="1"/>
              <a:t>mkm</a:t>
            </a:r>
            <a:r>
              <a:rPr lang="en-US" dirty="0"/>
              <a:t>) Ti windows was manufactured for investigation of particle registration efficiency by chevron MCPs in the case of particles with minimum ionizing power; two independent prototypes of MCP detectors can be installed in this vacuum chamber. It is planned to perform full-scale testing of registration efficiency, time resolution, and loading characteristics of such detectors at extracted beams of </a:t>
            </a:r>
            <a:r>
              <a:rPr lang="en-US" dirty="0" err="1"/>
              <a:t>Nuclotron</a:t>
            </a:r>
            <a:r>
              <a:rPr lang="en-US" dirty="0"/>
              <a:t> and electron beams of the linear accelerator LINAC-200 (LNP JINR)</a:t>
            </a:r>
            <a:r>
              <a:rPr lang="en-US" dirty="0" smtClean="0"/>
              <a:t>.</a:t>
            </a:r>
            <a:endParaRPr lang="en-US" dirty="0"/>
          </a:p>
        </p:txBody>
      </p:sp>
      <p:pic>
        <p:nvPicPr>
          <p:cNvPr id="4" name="Рисунок 10" descr="M:\ДОГОВОРЫ\Феофилов\2022 ОМЕГА\картинки\20220211_161831.jpg"/>
          <p:cNvPicPr/>
          <p:nvPr/>
        </p:nvPicPr>
        <p:blipFill>
          <a:blip r:embed="rId2" cstate="print"/>
          <a:srcRect/>
          <a:stretch>
            <a:fillRect/>
          </a:stretch>
        </p:blipFill>
        <p:spPr bwMode="auto">
          <a:xfrm rot="5400000">
            <a:off x="16630" y="855579"/>
            <a:ext cx="4183380" cy="3137535"/>
          </a:xfrm>
          <a:prstGeom prst="rect">
            <a:avLst/>
          </a:prstGeom>
          <a:noFill/>
          <a:ln w="9525">
            <a:noFill/>
            <a:miter lim="800000"/>
            <a:headEnd/>
            <a:tailEnd/>
          </a:ln>
        </p:spPr>
      </p:pic>
      <p:sp>
        <p:nvSpPr>
          <p:cNvPr id="5" name="Rectangle 4"/>
          <p:cNvSpPr/>
          <p:nvPr/>
        </p:nvSpPr>
        <p:spPr>
          <a:xfrm>
            <a:off x="251520" y="5229200"/>
            <a:ext cx="4572000" cy="923330"/>
          </a:xfrm>
          <a:prstGeom prst="rect">
            <a:avLst/>
          </a:prstGeom>
        </p:spPr>
        <p:txBody>
          <a:bodyPr>
            <a:spAutoFit/>
          </a:bodyPr>
          <a:lstStyle/>
          <a:p>
            <a:r>
              <a:rPr lang="en-US" dirty="0"/>
              <a:t>Figure </a:t>
            </a:r>
            <a:endParaRPr lang="en-US" dirty="0" smtClean="0"/>
          </a:p>
          <a:p>
            <a:r>
              <a:rPr lang="en-US" dirty="0" smtClean="0"/>
              <a:t> </a:t>
            </a:r>
            <a:r>
              <a:rPr lang="en-US" dirty="0"/>
              <a:t>shows the photo of the specialized vacuum chamber and its flanges.</a:t>
            </a:r>
          </a:p>
        </p:txBody>
      </p:sp>
    </p:spTree>
    <p:extLst>
      <p:ext uri="{BB962C8B-B14F-4D97-AF65-F5344CB8AC3E}">
        <p14:creationId xmlns:p14="http://schemas.microsoft.com/office/powerpoint/2010/main" val="1671997907"/>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F35E9F-E4DA-7346-884E-AA62B4C1EE49}" type="slidenum">
              <a:rPr lang="ru-RU" smtClean="0"/>
              <a:pPr>
                <a:defRPr/>
              </a:pPr>
              <a:t>76</a:t>
            </a:fld>
            <a:endParaRPr lang="ru-RU"/>
          </a:p>
        </p:txBody>
      </p:sp>
      <p:pic>
        <p:nvPicPr>
          <p:cNvPr id="3" name="Рисунок 3"/>
          <p:cNvPicPr/>
          <p:nvPr/>
        </p:nvPicPr>
        <p:blipFill>
          <a:blip r:embed="rId2">
            <a:extLst>
              <a:ext uri="{28A0092B-C50C-407E-A947-70E740481C1C}">
                <a14:useLocalDpi xmlns:a14="http://schemas.microsoft.com/office/drawing/2010/main" val="0"/>
              </a:ext>
            </a:extLst>
          </a:blip>
          <a:srcRect/>
          <a:stretch>
            <a:fillRect/>
          </a:stretch>
        </p:blipFill>
        <p:spPr bwMode="auto">
          <a:xfrm>
            <a:off x="395536" y="764704"/>
            <a:ext cx="5940425" cy="4497705"/>
          </a:xfrm>
          <a:prstGeom prst="rect">
            <a:avLst/>
          </a:prstGeom>
          <a:noFill/>
          <a:ln>
            <a:noFill/>
          </a:ln>
        </p:spPr>
      </p:pic>
    </p:spTree>
    <p:extLst>
      <p:ext uri="{BB962C8B-B14F-4D97-AF65-F5344CB8AC3E}">
        <p14:creationId xmlns:p14="http://schemas.microsoft.com/office/powerpoint/2010/main" val="9439263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F35E9F-E4DA-7346-884E-AA62B4C1EE49}" type="slidenum">
              <a:rPr lang="ru-RU" smtClean="0"/>
              <a:pPr>
                <a:defRPr/>
              </a:pPr>
              <a:t>77</a:t>
            </a:fld>
            <a:endParaRPr lang="ru-RU"/>
          </a:p>
        </p:txBody>
      </p:sp>
      <p:pic>
        <p:nvPicPr>
          <p:cNvPr id="3" name="Рисунок 1" descr="M:\ДОГОВОРЫ\Кубанкин\2022 камеры для колец\IMG_20220124_182030.jpg"/>
          <p:cNvPicPr/>
          <p:nvPr/>
        </p:nvPicPr>
        <p:blipFill>
          <a:blip r:embed="rId2" cstate="print"/>
          <a:srcRect/>
          <a:stretch>
            <a:fillRect/>
          </a:stretch>
        </p:blipFill>
        <p:spPr bwMode="auto">
          <a:xfrm>
            <a:off x="251520" y="692696"/>
            <a:ext cx="3746500" cy="2809875"/>
          </a:xfrm>
          <a:prstGeom prst="rect">
            <a:avLst/>
          </a:prstGeom>
          <a:noFill/>
          <a:ln w="9525">
            <a:noFill/>
            <a:miter lim="800000"/>
            <a:headEnd/>
            <a:tailEnd/>
          </a:ln>
        </p:spPr>
      </p:pic>
      <p:pic>
        <p:nvPicPr>
          <p:cNvPr id="4" name="Рисунок 2" descr="M:\ДОГОВОРЫ\Кубанкин\2022 камеры для колец\IMG_20220127_200423.jpg"/>
          <p:cNvPicPr/>
          <p:nvPr/>
        </p:nvPicPr>
        <p:blipFill>
          <a:blip r:embed="rId3"/>
          <a:srcRect l="66863" t="21367" b="40171"/>
          <a:stretch>
            <a:fillRect/>
          </a:stretch>
        </p:blipFill>
        <p:spPr bwMode="auto">
          <a:xfrm>
            <a:off x="4283968" y="404664"/>
            <a:ext cx="3800475" cy="3304540"/>
          </a:xfrm>
          <a:prstGeom prst="rect">
            <a:avLst/>
          </a:prstGeom>
          <a:noFill/>
          <a:ln w="9525">
            <a:noFill/>
            <a:miter lim="800000"/>
            <a:headEnd/>
            <a:tailEnd/>
          </a:ln>
        </p:spPr>
      </p:pic>
      <p:sp>
        <p:nvSpPr>
          <p:cNvPr id="5" name="Rectangle 4"/>
          <p:cNvSpPr/>
          <p:nvPr/>
        </p:nvSpPr>
        <p:spPr>
          <a:xfrm>
            <a:off x="1835696" y="4293096"/>
            <a:ext cx="4572000" cy="923330"/>
          </a:xfrm>
          <a:prstGeom prst="rect">
            <a:avLst/>
          </a:prstGeom>
        </p:spPr>
        <p:txBody>
          <a:bodyPr>
            <a:spAutoFit/>
          </a:bodyPr>
          <a:lstStyle/>
          <a:p>
            <a:r>
              <a:rPr lang="ru-RU" dirty="0"/>
              <a:t>Вакуумные испытания камеры с  прогревом.</a:t>
            </a:r>
            <a:endParaRPr lang="en-US" dirty="0"/>
          </a:p>
          <a:p>
            <a:r>
              <a:rPr lang="ru-RU" dirty="0"/>
              <a:t>Достигнут вакуум  5*10</a:t>
            </a:r>
            <a:r>
              <a:rPr lang="ru-RU" baseline="30000" dirty="0"/>
              <a:t>-10 </a:t>
            </a:r>
            <a:r>
              <a:rPr lang="ru-RU" dirty="0" err="1"/>
              <a:t>Торр</a:t>
            </a:r>
            <a:endParaRPr lang="en-US" dirty="0"/>
          </a:p>
        </p:txBody>
      </p:sp>
    </p:spTree>
    <p:extLst>
      <p:ext uri="{BB962C8B-B14F-4D97-AF65-F5344CB8AC3E}">
        <p14:creationId xmlns:p14="http://schemas.microsoft.com/office/powerpoint/2010/main" val="2460592066"/>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F35E9F-E4DA-7346-884E-AA62B4C1EE49}" type="slidenum">
              <a:rPr lang="ru-RU" smtClean="0"/>
              <a:pPr>
                <a:defRPr/>
              </a:pPr>
              <a:t>78</a:t>
            </a:fld>
            <a:endParaRPr lang="ru-RU"/>
          </a:p>
        </p:txBody>
      </p:sp>
      <p:pic>
        <p:nvPicPr>
          <p:cNvPr id="3" name="Рисунок 11"/>
          <p:cNvPicPr/>
          <p:nvPr/>
        </p:nvPicPr>
        <p:blipFill rotWithShape="1">
          <a:blip r:embed="rId2"/>
          <a:srcRect l="10714" t="16561" r="28594" b="9622"/>
          <a:stretch/>
        </p:blipFill>
        <p:spPr bwMode="auto">
          <a:xfrm>
            <a:off x="1259632" y="620688"/>
            <a:ext cx="5708015" cy="3905250"/>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611560" y="5301208"/>
            <a:ext cx="7848872" cy="1477328"/>
          </a:xfrm>
          <a:prstGeom prst="rect">
            <a:avLst/>
          </a:prstGeom>
        </p:spPr>
        <p:txBody>
          <a:bodyPr wrap="square">
            <a:spAutoFit/>
          </a:bodyPr>
          <a:lstStyle/>
          <a:p>
            <a:r>
              <a:rPr lang="en-US" dirty="0"/>
              <a:t>Figure 8 shows an example of C beam acceleration in the Booster from injection to transmission into </a:t>
            </a:r>
            <a:r>
              <a:rPr lang="en-US" dirty="0" err="1"/>
              <a:t>Nuclotron</a:t>
            </a:r>
            <a:r>
              <a:rPr lang="en-US" dirty="0"/>
              <a:t> (a total time of about 1.5 s)</a:t>
            </a:r>
            <a:r>
              <a:rPr lang="en-US" dirty="0" smtClean="0"/>
              <a:t>.</a:t>
            </a:r>
          </a:p>
          <a:p>
            <a:r>
              <a:rPr lang="en-US" dirty="0"/>
              <a:t>Rice. Fig. 17. Horizontal (x) and vertical (y) beam profile versus time, measured with an MCP XY </a:t>
            </a:r>
            <a:r>
              <a:rPr lang="en-US" dirty="0" err="1"/>
              <a:t>profilometer</a:t>
            </a:r>
            <a:r>
              <a:rPr lang="en-US" dirty="0"/>
              <a:t> installed in the booster UHV </a:t>
            </a:r>
            <a:r>
              <a:rPr lang="en-US" dirty="0" err="1"/>
              <a:t>beamline</a:t>
            </a:r>
            <a:r>
              <a:rPr lang="en-US" dirty="0"/>
              <a:t>.</a:t>
            </a:r>
          </a:p>
        </p:txBody>
      </p:sp>
    </p:spTree>
    <p:extLst>
      <p:ext uri="{BB962C8B-B14F-4D97-AF65-F5344CB8AC3E}">
        <p14:creationId xmlns:p14="http://schemas.microsoft.com/office/powerpoint/2010/main" val="1778328351"/>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F35E9F-E4DA-7346-884E-AA62B4C1EE49}" type="slidenum">
              <a:rPr lang="ru-RU" smtClean="0"/>
              <a:pPr>
                <a:defRPr/>
              </a:pPr>
              <a:t>79</a:t>
            </a:fld>
            <a:endParaRPr lang="ru-RU"/>
          </a:p>
        </p:txBody>
      </p:sp>
      <p:pic>
        <p:nvPicPr>
          <p:cNvPr id="3" name="Picture 2"/>
          <p:cNvPicPr>
            <a:picLocks noChangeAspect="1"/>
          </p:cNvPicPr>
          <p:nvPr/>
        </p:nvPicPr>
        <p:blipFill>
          <a:blip r:embed="rId2"/>
          <a:stretch>
            <a:fillRect/>
          </a:stretch>
        </p:blipFill>
        <p:spPr>
          <a:xfrm>
            <a:off x="683568" y="188640"/>
            <a:ext cx="7236296" cy="3516704"/>
          </a:xfrm>
          <a:prstGeom prst="rect">
            <a:avLst/>
          </a:prstGeom>
        </p:spPr>
      </p:pic>
      <p:pic>
        <p:nvPicPr>
          <p:cNvPr id="4" name="Picture 3"/>
          <p:cNvPicPr>
            <a:picLocks noChangeAspect="1"/>
          </p:cNvPicPr>
          <p:nvPr/>
        </p:nvPicPr>
        <p:blipFill>
          <a:blip r:embed="rId3"/>
          <a:stretch>
            <a:fillRect/>
          </a:stretch>
        </p:blipFill>
        <p:spPr>
          <a:xfrm>
            <a:off x="755576" y="3596372"/>
            <a:ext cx="7199784" cy="3261628"/>
          </a:xfrm>
          <a:prstGeom prst="rect">
            <a:avLst/>
          </a:prstGeom>
        </p:spPr>
      </p:pic>
    </p:spTree>
    <p:extLst>
      <p:ext uri="{BB962C8B-B14F-4D97-AF65-F5344CB8AC3E}">
        <p14:creationId xmlns:p14="http://schemas.microsoft.com/office/powerpoint/2010/main" val="192343348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677"/>
            <a:ext cx="9017000" cy="796289"/>
          </a:xfrm>
        </p:spPr>
        <p:txBody>
          <a:bodyPr>
            <a:normAutofit fontScale="90000"/>
          </a:bodyPr>
          <a:lstStyle/>
          <a:p>
            <a:pPr lvl="0" algn="l"/>
            <a:r>
              <a:rPr lang="en-US" sz="3200" b="1" dirty="0" smtClean="0">
                <a:solidFill>
                  <a:srgbClr val="0000FF"/>
                </a:solidFill>
              </a:rPr>
              <a:t>Some new STAR data:</a:t>
            </a:r>
            <a:br>
              <a:rPr lang="en-US" sz="3200" b="1" dirty="0" smtClean="0">
                <a:solidFill>
                  <a:srgbClr val="0000FF"/>
                </a:solidFill>
              </a:rPr>
            </a:br>
            <a:r>
              <a:rPr lang="en-US" sz="3200" b="1" dirty="0" smtClean="0">
                <a:solidFill>
                  <a:srgbClr val="0000FF"/>
                </a:solidFill>
              </a:rPr>
              <a:t>                                 role of proton fluctuations</a:t>
            </a:r>
            <a:endParaRPr lang="en-US" sz="3200" b="1" dirty="0">
              <a:solidFill>
                <a:srgbClr val="0000FF"/>
              </a:solidFill>
            </a:endParaRPr>
          </a:p>
        </p:txBody>
      </p:sp>
      <p:sp>
        <p:nvSpPr>
          <p:cNvPr id="3" name="Content Placeholder 2"/>
          <p:cNvSpPr>
            <a:spLocks noGrp="1"/>
          </p:cNvSpPr>
          <p:nvPr>
            <p:ph idx="1"/>
          </p:nvPr>
        </p:nvSpPr>
        <p:spPr>
          <a:xfrm>
            <a:off x="203200" y="927100"/>
            <a:ext cx="8940800" cy="4533900"/>
          </a:xfrm>
          <a:ln>
            <a:noFill/>
          </a:ln>
        </p:spPr>
        <p:txBody>
          <a:bodyPr>
            <a:normAutofit fontScale="70000" lnSpcReduction="20000"/>
          </a:bodyPr>
          <a:lstStyle/>
          <a:p>
            <a:pPr marL="0" indent="0">
              <a:lnSpc>
                <a:spcPct val="120000"/>
              </a:lnSpc>
              <a:spcBef>
                <a:spcPts val="0"/>
              </a:spcBef>
              <a:buNone/>
            </a:pPr>
            <a:endParaRPr lang="en-US" sz="6200" b="1" dirty="0">
              <a:solidFill>
                <a:srgbClr val="000000"/>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smtClean="0">
              <a:solidFill>
                <a:schemeClr val="tx1"/>
              </a:solidFill>
              <a:latin typeface="Times New Roman"/>
              <a:cs typeface="Times New Roman"/>
            </a:endParaRPr>
          </a:p>
          <a:p>
            <a:pPr marL="0" lvl="0" indent="0">
              <a:lnSpc>
                <a:spcPct val="120000"/>
              </a:lnSpc>
              <a:spcBef>
                <a:spcPts val="0"/>
              </a:spcBef>
              <a:buFont typeface="Wingdings" charset="2"/>
              <a:buChar char="Ø"/>
            </a:pPr>
            <a:endParaRPr lang="en-US" sz="8000" dirty="0">
              <a:solidFill>
                <a:schemeClr val="tx1"/>
              </a:solidFill>
              <a:latin typeface="Times New Roman"/>
              <a:cs typeface="Times New Roman"/>
            </a:endParaRPr>
          </a:p>
          <a:p>
            <a:pPr marL="0" indent="0">
              <a:lnSpc>
                <a:spcPct val="120000"/>
              </a:lnSpc>
              <a:spcBef>
                <a:spcPts val="0"/>
              </a:spcBef>
              <a:buNone/>
            </a:pPr>
            <a:r>
              <a:rPr lang="en-US" sz="8000" dirty="0">
                <a:solidFill>
                  <a:schemeClr val="tx1"/>
                </a:solidFill>
                <a:latin typeface="Times New Roman"/>
                <a:cs typeface="Times New Roman"/>
              </a:rPr>
              <a:t>      </a:t>
            </a:r>
            <a:endParaRPr lang="en-US" sz="8000" dirty="0"/>
          </a:p>
        </p:txBody>
      </p:sp>
      <p:sp>
        <p:nvSpPr>
          <p:cNvPr id="6" name="Slide Number Placeholder 5"/>
          <p:cNvSpPr>
            <a:spLocks noGrp="1"/>
          </p:cNvSpPr>
          <p:nvPr>
            <p:ph type="sldNum" sz="quarter" idx="12"/>
          </p:nvPr>
        </p:nvSpPr>
        <p:spPr/>
        <p:txBody>
          <a:bodyPr/>
          <a:lstStyle/>
          <a:p>
            <a:fld id="{483B0C10-EA00-3C44-9CB2-8D51EC53E0A4}" type="slidenum">
              <a:rPr lang="en-US" smtClean="0"/>
              <a:t>8</a:t>
            </a:fld>
            <a:endParaRPr lang="en-US"/>
          </a:p>
        </p:txBody>
      </p:sp>
      <p:pic>
        <p:nvPicPr>
          <p:cNvPr id="7" name="Google Shape;111;p1" descr="NICA-Logo_4c"/>
          <p:cNvPicPr preferRelativeResize="0"/>
          <p:nvPr/>
        </p:nvPicPr>
        <p:blipFill rotWithShape="1">
          <a:blip r:embed="rId2">
            <a:alphaModFix/>
          </a:blip>
          <a:srcRect/>
          <a:stretch/>
        </p:blipFill>
        <p:spPr>
          <a:xfrm>
            <a:off x="7570171" y="188646"/>
            <a:ext cx="1444341" cy="711450"/>
          </a:xfrm>
          <a:prstGeom prst="rect">
            <a:avLst/>
          </a:prstGeom>
          <a:solidFill>
            <a:schemeClr val="lt1"/>
          </a:solidFill>
          <a:ln>
            <a:noFill/>
          </a:ln>
        </p:spPr>
      </p:pic>
      <p:cxnSp>
        <p:nvCxnSpPr>
          <p:cNvPr id="8"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9" name="Content Placeholder 4"/>
          <p:cNvPicPr>
            <a:picLocks noChangeAspect="1"/>
          </p:cNvPicPr>
          <p:nvPr/>
        </p:nvPicPr>
        <p:blipFill>
          <a:blip r:embed="rId3"/>
          <a:srcRect t="297" b="297"/>
          <a:stretch>
            <a:fillRect/>
          </a:stretch>
        </p:blipFill>
        <p:spPr>
          <a:xfrm>
            <a:off x="1219200" y="1193799"/>
            <a:ext cx="7653866" cy="4209331"/>
          </a:xfrm>
          <a:prstGeom prst="rect">
            <a:avLst/>
          </a:prstGeom>
        </p:spPr>
      </p:pic>
      <p:sp>
        <p:nvSpPr>
          <p:cNvPr id="4" name="Rectangle 3"/>
          <p:cNvSpPr/>
          <p:nvPr/>
        </p:nvSpPr>
        <p:spPr>
          <a:xfrm>
            <a:off x="2836332" y="5182456"/>
            <a:ext cx="5706533" cy="307777"/>
          </a:xfrm>
          <a:prstGeom prst="rect">
            <a:avLst/>
          </a:prstGeom>
        </p:spPr>
        <p:txBody>
          <a:bodyPr wrap="square">
            <a:spAutoFit/>
          </a:bodyPr>
          <a:lstStyle/>
          <a:p>
            <a:r>
              <a:rPr lang="en-US" dirty="0">
                <a:hlinkClick r:id="rId4"/>
              </a:rPr>
              <a:t>https://indico.cern.ch/event/895086/contributions/4314628/</a:t>
            </a:r>
            <a:endParaRPr lang="en-US" dirty="0"/>
          </a:p>
        </p:txBody>
      </p:sp>
      <p:sp>
        <p:nvSpPr>
          <p:cNvPr id="5" name="Rectangle 4"/>
          <p:cNvSpPr/>
          <p:nvPr/>
        </p:nvSpPr>
        <p:spPr>
          <a:xfrm>
            <a:off x="1396999" y="5532425"/>
            <a:ext cx="6536267" cy="1190069"/>
          </a:xfrm>
          <a:prstGeom prst="rect">
            <a:avLst/>
          </a:prstGeom>
        </p:spPr>
        <p:txBody>
          <a:bodyPr wrap="square">
            <a:spAutoFit/>
          </a:bodyPr>
          <a:lstStyle/>
          <a:p>
            <a:pPr>
              <a:lnSpc>
                <a:spcPct val="120000"/>
              </a:lnSpc>
              <a:buFont typeface="Wingdings" charset="2"/>
              <a:buChar char="Ø"/>
            </a:pPr>
            <a:r>
              <a:rPr lang="en-US" sz="2000" b="1" dirty="0" smtClean="0">
                <a:solidFill>
                  <a:srgbClr val="FF0000"/>
                </a:solidFill>
                <a:latin typeface="Times New Roman"/>
                <a:cs typeface="Times New Roman"/>
              </a:rPr>
              <a:t>Non-monotonic energy dependence </a:t>
            </a:r>
            <a:r>
              <a:rPr lang="en-US" sz="2000" b="1" dirty="0">
                <a:solidFill>
                  <a:srgbClr val="FF0000"/>
                </a:solidFill>
                <a:latin typeface="Times New Roman"/>
                <a:cs typeface="Times New Roman"/>
              </a:rPr>
              <a:t>o</a:t>
            </a:r>
            <a:r>
              <a:rPr lang="en-US" sz="2000" b="1" dirty="0" smtClean="0">
                <a:solidFill>
                  <a:srgbClr val="FF0000"/>
                </a:solidFill>
                <a:latin typeface="Times New Roman"/>
                <a:cs typeface="Times New Roman"/>
              </a:rPr>
              <a:t>f net-proton kσ</a:t>
            </a:r>
            <a:r>
              <a:rPr lang="en-US" sz="2000" b="1" baseline="30000" dirty="0" smtClean="0">
                <a:solidFill>
                  <a:srgbClr val="FF0000"/>
                </a:solidFill>
                <a:latin typeface="Times New Roman"/>
                <a:cs typeface="Times New Roman"/>
              </a:rPr>
              <a:t>2 </a:t>
            </a:r>
            <a:r>
              <a:rPr lang="en-US" sz="2000" b="1" dirty="0" smtClean="0">
                <a:solidFill>
                  <a:srgbClr val="FF0000"/>
                </a:solidFill>
                <a:latin typeface="Times New Roman"/>
                <a:cs typeface="Times New Roman"/>
              </a:rPr>
              <a:t>for 5% most central events</a:t>
            </a:r>
            <a:endParaRPr lang="en-US" sz="2000" b="1" dirty="0">
              <a:solidFill>
                <a:srgbClr val="FF0000"/>
              </a:solidFill>
              <a:latin typeface="Times New Roman"/>
              <a:cs typeface="Times New Roman"/>
            </a:endParaRPr>
          </a:p>
          <a:p>
            <a:pPr>
              <a:lnSpc>
                <a:spcPct val="120000"/>
              </a:lnSpc>
              <a:buFont typeface="Wingdings" charset="2"/>
              <a:buChar char="Ø"/>
            </a:pPr>
            <a:r>
              <a:rPr lang="en-US" sz="2000" b="1" dirty="0" smtClean="0">
                <a:solidFill>
                  <a:srgbClr val="FF0000"/>
                </a:solidFill>
                <a:latin typeface="Times New Roman"/>
                <a:cs typeface="Times New Roman"/>
              </a:rPr>
              <a:t>Not </a:t>
            </a:r>
            <a:r>
              <a:rPr lang="en-US" sz="2000" b="1" dirty="0" err="1" smtClean="0">
                <a:solidFill>
                  <a:srgbClr val="FF0000"/>
                </a:solidFill>
                <a:latin typeface="Times New Roman"/>
                <a:cs typeface="Times New Roman"/>
              </a:rPr>
              <a:t>decribed</a:t>
            </a:r>
            <a:r>
              <a:rPr lang="en-US" sz="2000" b="1" dirty="0" smtClean="0">
                <a:solidFill>
                  <a:srgbClr val="FF0000"/>
                </a:solidFill>
                <a:latin typeface="Times New Roman"/>
                <a:cs typeface="Times New Roman"/>
              </a:rPr>
              <a:t> by  the HRG model </a:t>
            </a:r>
            <a:endParaRPr lang="en-US" sz="2000" b="1" dirty="0">
              <a:solidFill>
                <a:srgbClr val="FF0000"/>
              </a:solidFill>
              <a:latin typeface="Times New Roman"/>
              <a:cs typeface="Times New Roman"/>
            </a:endParaRPr>
          </a:p>
        </p:txBody>
      </p:sp>
    </p:spTree>
    <p:extLst>
      <p:ext uri="{BB962C8B-B14F-4D97-AF65-F5344CB8AC3E}">
        <p14:creationId xmlns:p14="http://schemas.microsoft.com/office/powerpoint/2010/main" val="246347177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F35E9F-E4DA-7346-884E-AA62B4C1EE49}" type="slidenum">
              <a:rPr lang="ru-RU" smtClean="0"/>
              <a:pPr>
                <a:defRPr/>
              </a:pPr>
              <a:t>80</a:t>
            </a:fld>
            <a:endParaRPr lang="ru-RU"/>
          </a:p>
        </p:txBody>
      </p:sp>
      <p:sp>
        <p:nvSpPr>
          <p:cNvPr id="3" name="Rectangle 2"/>
          <p:cNvSpPr/>
          <p:nvPr/>
        </p:nvSpPr>
        <p:spPr>
          <a:xfrm>
            <a:off x="1331640" y="620688"/>
            <a:ext cx="3948116" cy="584776"/>
          </a:xfrm>
          <a:prstGeom prst="rect">
            <a:avLst/>
          </a:prstGeom>
        </p:spPr>
        <p:txBody>
          <a:bodyPr wrap="none">
            <a:spAutoFit/>
          </a:bodyPr>
          <a:lstStyle/>
          <a:p>
            <a:r>
              <a:rPr lang="en-US" sz="3200" dirty="0" smtClean="0">
                <a:solidFill>
                  <a:srgbClr val="0000FF"/>
                </a:solidFill>
              </a:rPr>
              <a:t>FBBC developments</a:t>
            </a:r>
            <a:endParaRPr lang="en-US" sz="3200" dirty="0"/>
          </a:p>
        </p:txBody>
      </p:sp>
      <p:pic>
        <p:nvPicPr>
          <p:cNvPr id="4" name="Picture 3"/>
          <p:cNvPicPr/>
          <p:nvPr/>
        </p:nvPicPr>
        <p:blipFill>
          <a:blip r:embed="rId2" cstate="print"/>
          <a:stretch>
            <a:fillRect/>
          </a:stretch>
        </p:blipFill>
        <p:spPr>
          <a:xfrm>
            <a:off x="110808" y="1558608"/>
            <a:ext cx="2724785" cy="2191385"/>
          </a:xfrm>
          <a:prstGeom prst="rect">
            <a:avLst/>
          </a:prstGeom>
        </p:spPr>
      </p:pic>
      <p:sp>
        <p:nvSpPr>
          <p:cNvPr id="5" name="Rectangle 4"/>
          <p:cNvSpPr/>
          <p:nvPr/>
        </p:nvSpPr>
        <p:spPr>
          <a:xfrm>
            <a:off x="3419872" y="2060848"/>
            <a:ext cx="5328592" cy="2031325"/>
          </a:xfrm>
          <a:prstGeom prst="rect">
            <a:avLst/>
          </a:prstGeom>
        </p:spPr>
        <p:txBody>
          <a:bodyPr wrap="square">
            <a:spAutoFit/>
          </a:bodyPr>
          <a:lstStyle/>
          <a:p>
            <a:r>
              <a:rPr lang="en-US" dirty="0"/>
              <a:t>Figure </a:t>
            </a:r>
            <a:r>
              <a:rPr lang="en-US" dirty="0" smtClean="0"/>
              <a:t>: </a:t>
            </a:r>
            <a:r>
              <a:rPr lang="en-US" dirty="0"/>
              <a:t>Compact module of the Fast Beam-Beam Collision Monitor (FBBC) based on the circular MCPs. Sector cathode readout pads and two MCP set-ups are embedded into a separate flange with hermetic 50 Ohm signal </a:t>
            </a:r>
            <a:r>
              <a:rPr lang="en-US" dirty="0" err="1"/>
              <a:t>feedthroughs</a:t>
            </a:r>
            <a:r>
              <a:rPr lang="en-US" dirty="0"/>
              <a:t> </a:t>
            </a:r>
            <a:endParaRPr lang="en-US" dirty="0" smtClean="0"/>
          </a:p>
          <a:p>
            <a:r>
              <a:rPr lang="en-US" dirty="0" smtClean="0"/>
              <a:t>and </a:t>
            </a:r>
          </a:p>
          <a:p>
            <a:r>
              <a:rPr lang="en-US" dirty="0" smtClean="0"/>
              <a:t>HV </a:t>
            </a:r>
            <a:r>
              <a:rPr lang="en-US" dirty="0" err="1" smtClean="0"/>
              <a:t>feedthroughs</a:t>
            </a:r>
            <a:r>
              <a:rPr lang="en-US" dirty="0" smtClean="0"/>
              <a:t> </a:t>
            </a:r>
            <a:r>
              <a:rPr lang="en-US" dirty="0"/>
              <a:t>(the last ones are not shown).</a:t>
            </a:r>
          </a:p>
        </p:txBody>
      </p:sp>
    </p:spTree>
    <p:extLst>
      <p:ext uri="{BB962C8B-B14F-4D97-AF65-F5344CB8AC3E}">
        <p14:creationId xmlns:p14="http://schemas.microsoft.com/office/powerpoint/2010/main" val="4222173647"/>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49"/>
            <a:ext cx="8228013" cy="1143000"/>
          </a:xfrm>
        </p:spPr>
        <p:txBody>
          <a:bodyPr/>
          <a:lstStyle/>
          <a:p>
            <a:r>
              <a:rPr lang="en-US" b="1" dirty="0" smtClean="0">
                <a:solidFill>
                  <a:srgbClr val="0000FF"/>
                </a:solidFill>
              </a:rPr>
              <a:t>Where are</a:t>
            </a:r>
            <a:r>
              <a:rPr lang="ru-RU" b="1" dirty="0" smtClean="0">
                <a:solidFill>
                  <a:srgbClr val="0000FF"/>
                </a:solidFill>
              </a:rPr>
              <a:t> </a:t>
            </a:r>
            <a:r>
              <a:rPr lang="en-US" b="1" dirty="0" smtClean="0">
                <a:solidFill>
                  <a:srgbClr val="0000FF"/>
                </a:solidFill>
              </a:rPr>
              <a:t>we today?</a:t>
            </a:r>
            <a:r>
              <a:rPr lang="en-US" dirty="0" smtClean="0">
                <a:solidFill>
                  <a:srgbClr val="FF0000"/>
                </a:solidFill>
              </a:rPr>
              <a:t/>
            </a:r>
            <a:br>
              <a:rPr lang="en-US" dirty="0" smtClean="0">
                <a:solidFill>
                  <a:srgbClr val="FF0000"/>
                </a:solidFill>
              </a:rPr>
            </a:br>
            <a:endParaRPr lang="en-US" sz="2000" dirty="0">
              <a:solidFill>
                <a:srgbClr val="0000FF"/>
              </a:solidFill>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81</a:t>
            </a:fld>
            <a:endParaRPr lang="uk-UA"/>
          </a:p>
        </p:txBody>
      </p:sp>
      <p:sp>
        <p:nvSpPr>
          <p:cNvPr id="3" name="Rectangle 2"/>
          <p:cNvSpPr/>
          <p:nvPr/>
        </p:nvSpPr>
        <p:spPr>
          <a:xfrm>
            <a:off x="353858" y="1253066"/>
            <a:ext cx="8527675" cy="738664"/>
          </a:xfrm>
          <a:prstGeom prst="rect">
            <a:avLst/>
          </a:prstGeom>
        </p:spPr>
        <p:txBody>
          <a:bodyPr wrap="square">
            <a:spAutoFit/>
          </a:bodyPr>
          <a:lstStyle/>
          <a:p>
            <a:endParaRPr lang="en-US" dirty="0" smtClean="0"/>
          </a:p>
          <a:p>
            <a:endParaRPr lang="en-US" dirty="0" smtClean="0"/>
          </a:p>
          <a:p>
            <a:endParaRPr lang="en-US" dirty="0"/>
          </a:p>
        </p:txBody>
      </p:sp>
      <p:cxnSp>
        <p:nvCxnSpPr>
          <p:cNvPr id="6"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8" name="Rectangle 7"/>
          <p:cNvSpPr/>
          <p:nvPr/>
        </p:nvSpPr>
        <p:spPr>
          <a:xfrm>
            <a:off x="583144" y="5594586"/>
            <a:ext cx="7736358" cy="461665"/>
          </a:xfrm>
          <a:prstGeom prst="rect">
            <a:avLst/>
          </a:prstGeom>
        </p:spPr>
        <p:txBody>
          <a:bodyPr wrap="square">
            <a:spAutoFit/>
          </a:bodyPr>
          <a:lstStyle/>
          <a:p>
            <a:pPr marL="342900" indent="-342900">
              <a:spcAft>
                <a:spcPts val="600"/>
              </a:spcAft>
              <a:buFont typeface="Wingdings" charset="2"/>
              <a:buChar char="Ø"/>
            </a:pPr>
            <a:r>
              <a:rPr lang="en-US" sz="2400" b="1" dirty="0" smtClean="0">
                <a:solidFill>
                  <a:srgbClr val="FF0000"/>
                </a:solidFill>
                <a:latin typeface="Times New Roman"/>
                <a:cs typeface="Times New Roman"/>
              </a:rPr>
              <a:t>MPD collaboration is in preparations to start</a:t>
            </a:r>
            <a:r>
              <a:rPr lang="mr-IN" sz="2400" b="1" dirty="0" smtClean="0">
                <a:solidFill>
                  <a:srgbClr val="FF0000"/>
                </a:solidFill>
                <a:latin typeface="Times New Roman"/>
                <a:cs typeface="Times New Roman"/>
              </a:rPr>
              <a:t>…</a:t>
            </a:r>
            <a:endParaRPr lang="en-US" sz="2400" dirty="0">
              <a:solidFill>
                <a:srgbClr val="FF0000"/>
              </a:solidFill>
            </a:endParaRPr>
          </a:p>
        </p:txBody>
      </p:sp>
      <p:pic>
        <p:nvPicPr>
          <p:cNvPr id="4" name="Picture 3"/>
          <p:cNvPicPr>
            <a:picLocks noChangeAspect="1"/>
          </p:cNvPicPr>
          <p:nvPr/>
        </p:nvPicPr>
        <p:blipFill>
          <a:blip r:embed="rId2"/>
          <a:stretch>
            <a:fillRect/>
          </a:stretch>
        </p:blipFill>
        <p:spPr>
          <a:xfrm>
            <a:off x="1574800" y="1359962"/>
            <a:ext cx="6045448" cy="4318177"/>
          </a:xfrm>
          <a:prstGeom prst="rect">
            <a:avLst/>
          </a:prstGeom>
        </p:spPr>
      </p:pic>
    </p:spTree>
    <p:extLst>
      <p:ext uri="{BB962C8B-B14F-4D97-AF65-F5344CB8AC3E}">
        <p14:creationId xmlns:p14="http://schemas.microsoft.com/office/powerpoint/2010/main" val="48737621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33" y="170781"/>
            <a:ext cx="9050867" cy="1143000"/>
          </a:xfrm>
        </p:spPr>
        <p:txBody>
          <a:bodyPr/>
          <a:lstStyle/>
          <a:p>
            <a:r>
              <a:rPr lang="en-US" sz="3200" b="1" dirty="0">
                <a:solidFill>
                  <a:srgbClr val="0000FF"/>
                </a:solidFill>
                <a:latin typeface="Times New Roman"/>
                <a:cs typeface="Times New Roman"/>
              </a:rPr>
              <a:t>Some </a:t>
            </a:r>
            <a:r>
              <a:rPr lang="en-US" sz="3200" b="1" dirty="0" smtClean="0">
                <a:solidFill>
                  <a:srgbClr val="0000FF"/>
                </a:solidFill>
                <a:latin typeface="Times New Roman"/>
                <a:cs typeface="Times New Roman"/>
              </a:rPr>
              <a:t>highlights</a:t>
            </a:r>
            <a:r>
              <a:rPr lang="en-US" sz="3200" b="1" dirty="0" smtClean="0">
                <a:solidFill>
                  <a:srgbClr val="000000"/>
                </a:solidFill>
                <a:latin typeface="Times New Roman"/>
                <a:cs typeface="Times New Roman"/>
              </a:rPr>
              <a:t> </a:t>
            </a:r>
            <a:r>
              <a:rPr lang="en-US" sz="3200" b="1" dirty="0" smtClean="0">
                <a:solidFill>
                  <a:srgbClr val="0000FF"/>
                </a:solidFill>
                <a:latin typeface="Times New Roman"/>
                <a:cs typeface="Times New Roman"/>
              </a:rPr>
              <a:t> from STAR</a:t>
            </a:r>
            <a:r>
              <a:rPr lang="en-US" sz="3200" b="1" dirty="0">
                <a:solidFill>
                  <a:srgbClr val="0000FF"/>
                </a:solidFill>
                <a:latin typeface="Times New Roman"/>
                <a:cs typeface="Times New Roman"/>
              </a:rPr>
              <a:t>@RHIC </a:t>
            </a:r>
            <a:r>
              <a:rPr lang="en-US" dirty="0" smtClean="0">
                <a:solidFill>
                  <a:srgbClr val="FF0000"/>
                </a:solidFill>
              </a:rPr>
              <a:t/>
            </a:r>
            <a:br>
              <a:rPr lang="en-US" dirty="0" smtClean="0">
                <a:solidFill>
                  <a:srgbClr val="FF0000"/>
                </a:solidFill>
              </a:rPr>
            </a:br>
            <a:r>
              <a:rPr lang="en-US" sz="2800" b="1" dirty="0" smtClean="0">
                <a:solidFill>
                  <a:srgbClr val="0000FF"/>
                </a:solidFill>
              </a:rPr>
              <a:t>presented at QM-2022</a:t>
            </a:r>
            <a:endParaRPr lang="en-US" sz="2800" b="1" dirty="0">
              <a:solidFill>
                <a:srgbClr val="0000FF"/>
              </a:solidFill>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82</a:t>
            </a:fld>
            <a:endParaRPr lang="uk-UA"/>
          </a:p>
        </p:txBody>
      </p:sp>
      <p:sp>
        <p:nvSpPr>
          <p:cNvPr id="3" name="Rectangle 2"/>
          <p:cNvSpPr/>
          <p:nvPr/>
        </p:nvSpPr>
        <p:spPr>
          <a:xfrm>
            <a:off x="353858" y="1253066"/>
            <a:ext cx="8527675" cy="738664"/>
          </a:xfrm>
          <a:prstGeom prst="rect">
            <a:avLst/>
          </a:prstGeom>
        </p:spPr>
        <p:txBody>
          <a:bodyPr wrap="square">
            <a:spAutoFit/>
          </a:bodyPr>
          <a:lstStyle/>
          <a:p>
            <a:endParaRPr lang="en-US" dirty="0" smtClean="0"/>
          </a:p>
          <a:p>
            <a:endParaRPr lang="en-US" dirty="0" smtClean="0"/>
          </a:p>
          <a:p>
            <a:endParaRPr lang="en-US" dirty="0"/>
          </a:p>
        </p:txBody>
      </p:sp>
      <p:cxnSp>
        <p:nvCxnSpPr>
          <p:cNvPr id="6" name="AutoShape 5"/>
          <p:cNvCxnSpPr>
            <a:cxnSpLocks noChangeShapeType="1"/>
          </p:cNvCxnSpPr>
          <p:nvPr/>
        </p:nvCxnSpPr>
        <p:spPr bwMode="auto">
          <a:xfrm>
            <a:off x="232834" y="1439333"/>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8" name="Picture 7"/>
          <p:cNvPicPr>
            <a:picLocks noChangeAspect="1"/>
          </p:cNvPicPr>
          <p:nvPr/>
        </p:nvPicPr>
        <p:blipFill>
          <a:blip r:embed="rId2"/>
          <a:stretch>
            <a:fillRect/>
          </a:stretch>
        </p:blipFill>
        <p:spPr>
          <a:xfrm>
            <a:off x="1659467" y="1716223"/>
            <a:ext cx="6999814" cy="4662026"/>
          </a:xfrm>
          <a:prstGeom prst="rect">
            <a:avLst/>
          </a:prstGeom>
        </p:spPr>
      </p:pic>
    </p:spTree>
    <p:extLst>
      <p:ext uri="{BB962C8B-B14F-4D97-AF65-F5344CB8AC3E}">
        <p14:creationId xmlns:p14="http://schemas.microsoft.com/office/powerpoint/2010/main" val="3569887153"/>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849"/>
            <a:ext cx="9076267" cy="1143000"/>
          </a:xfrm>
        </p:spPr>
        <p:txBody>
          <a:bodyPr/>
          <a:lstStyle/>
          <a:p>
            <a:r>
              <a:rPr lang="en-US" sz="3200" b="1" dirty="0">
                <a:solidFill>
                  <a:srgbClr val="0000FF"/>
                </a:solidFill>
                <a:latin typeface="Times New Roman"/>
                <a:cs typeface="Times New Roman"/>
              </a:rPr>
              <a:t>Some highlights</a:t>
            </a:r>
            <a:r>
              <a:rPr lang="en-US" sz="3200" b="1" dirty="0">
                <a:solidFill>
                  <a:srgbClr val="000000"/>
                </a:solidFill>
                <a:latin typeface="Times New Roman"/>
                <a:cs typeface="Times New Roman"/>
              </a:rPr>
              <a:t> </a:t>
            </a:r>
            <a:r>
              <a:rPr lang="en-US" sz="3200" b="1" dirty="0">
                <a:solidFill>
                  <a:srgbClr val="0000FF"/>
                </a:solidFill>
                <a:latin typeface="Times New Roman"/>
                <a:cs typeface="Times New Roman"/>
              </a:rPr>
              <a:t> from STAR@RHIC </a:t>
            </a:r>
            <a:r>
              <a:rPr lang="en-US" sz="3200" b="1" dirty="0" smtClean="0">
                <a:solidFill>
                  <a:srgbClr val="0000FF"/>
                </a:solidFill>
                <a:latin typeface="Times New Roman"/>
                <a:cs typeface="Times New Roman"/>
              </a:rPr>
              <a:t>          </a:t>
            </a:r>
            <a:r>
              <a:rPr lang="en-US" sz="3200" b="1" dirty="0" smtClean="0">
                <a:solidFill>
                  <a:srgbClr val="0000FF"/>
                </a:solidFill>
              </a:rPr>
              <a:t>presented </a:t>
            </a:r>
            <a:r>
              <a:rPr lang="en-US" sz="3200" b="1" dirty="0">
                <a:solidFill>
                  <a:srgbClr val="0000FF"/>
                </a:solidFill>
              </a:rPr>
              <a:t>at QM-2022</a:t>
            </a:r>
            <a:r>
              <a:rPr lang="en-US" dirty="0" smtClean="0">
                <a:solidFill>
                  <a:srgbClr val="FF0000"/>
                </a:solidFill>
              </a:rPr>
              <a:t/>
            </a:r>
            <a:br>
              <a:rPr lang="en-US" dirty="0" smtClean="0">
                <a:solidFill>
                  <a:srgbClr val="FF0000"/>
                </a:solidFill>
              </a:rPr>
            </a:br>
            <a:endParaRPr lang="en-US" sz="2000" dirty="0">
              <a:solidFill>
                <a:srgbClr val="0000FF"/>
              </a:solidFill>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83</a:t>
            </a:fld>
            <a:endParaRPr lang="uk-UA"/>
          </a:p>
        </p:txBody>
      </p:sp>
      <p:sp>
        <p:nvSpPr>
          <p:cNvPr id="3" name="Rectangle 2"/>
          <p:cNvSpPr/>
          <p:nvPr/>
        </p:nvSpPr>
        <p:spPr>
          <a:xfrm>
            <a:off x="353858" y="1253066"/>
            <a:ext cx="8527675" cy="738664"/>
          </a:xfrm>
          <a:prstGeom prst="rect">
            <a:avLst/>
          </a:prstGeom>
        </p:spPr>
        <p:txBody>
          <a:bodyPr wrap="square">
            <a:spAutoFit/>
          </a:bodyPr>
          <a:lstStyle/>
          <a:p>
            <a:endParaRPr lang="en-US" dirty="0" smtClean="0"/>
          </a:p>
          <a:p>
            <a:endParaRPr lang="en-US" dirty="0" smtClean="0"/>
          </a:p>
          <a:p>
            <a:endParaRPr lang="en-US" dirty="0"/>
          </a:p>
        </p:txBody>
      </p:sp>
      <p:cxnSp>
        <p:nvCxnSpPr>
          <p:cNvPr id="6" name="AutoShape 5"/>
          <p:cNvCxnSpPr>
            <a:cxnSpLocks noChangeShapeType="1"/>
          </p:cNvCxnSpPr>
          <p:nvPr/>
        </p:nvCxnSpPr>
        <p:spPr bwMode="auto">
          <a:xfrm>
            <a:off x="215900" y="897467"/>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4" name="Picture 3"/>
          <p:cNvPicPr>
            <a:picLocks noChangeAspect="1"/>
          </p:cNvPicPr>
          <p:nvPr/>
        </p:nvPicPr>
        <p:blipFill>
          <a:blip r:embed="rId2"/>
          <a:stretch>
            <a:fillRect/>
          </a:stretch>
        </p:blipFill>
        <p:spPr>
          <a:xfrm>
            <a:off x="0" y="1026412"/>
            <a:ext cx="9144000" cy="5831588"/>
          </a:xfrm>
          <a:prstGeom prst="rect">
            <a:avLst/>
          </a:prstGeom>
        </p:spPr>
      </p:pic>
    </p:spTree>
    <p:extLst>
      <p:ext uri="{BB962C8B-B14F-4D97-AF65-F5344CB8AC3E}">
        <p14:creationId xmlns:p14="http://schemas.microsoft.com/office/powerpoint/2010/main" val="33085312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849"/>
            <a:ext cx="8380413" cy="1143000"/>
          </a:xfrm>
        </p:spPr>
        <p:txBody>
          <a:bodyPr/>
          <a:lstStyle/>
          <a:p>
            <a:r>
              <a:rPr lang="en-US" sz="3200" b="1" dirty="0">
                <a:solidFill>
                  <a:srgbClr val="0000FF"/>
                </a:solidFill>
                <a:latin typeface="Times New Roman"/>
                <a:cs typeface="Times New Roman"/>
              </a:rPr>
              <a:t>Some highlights</a:t>
            </a:r>
            <a:r>
              <a:rPr lang="en-US" sz="3200" b="1" dirty="0">
                <a:solidFill>
                  <a:srgbClr val="000000"/>
                </a:solidFill>
                <a:latin typeface="Times New Roman"/>
                <a:cs typeface="Times New Roman"/>
              </a:rPr>
              <a:t> </a:t>
            </a:r>
            <a:r>
              <a:rPr lang="en-US" sz="3200" b="1" dirty="0">
                <a:solidFill>
                  <a:srgbClr val="0000FF"/>
                </a:solidFill>
                <a:latin typeface="Times New Roman"/>
                <a:cs typeface="Times New Roman"/>
              </a:rPr>
              <a:t> from STAR@</a:t>
            </a:r>
            <a:r>
              <a:rPr lang="en-US" sz="3200" b="1" dirty="0" smtClean="0">
                <a:solidFill>
                  <a:srgbClr val="0000FF"/>
                </a:solidFill>
                <a:latin typeface="Times New Roman"/>
                <a:cs typeface="Times New Roman"/>
              </a:rPr>
              <a:t>RHIC </a:t>
            </a:r>
            <a:r>
              <a:rPr lang="en-US" sz="3200" b="1" dirty="0" smtClean="0">
                <a:solidFill>
                  <a:srgbClr val="0000FF"/>
                </a:solidFill>
              </a:rPr>
              <a:t>presented </a:t>
            </a:r>
            <a:r>
              <a:rPr lang="en-US" sz="3200" b="1" dirty="0">
                <a:solidFill>
                  <a:srgbClr val="0000FF"/>
                </a:solidFill>
              </a:rPr>
              <a:t>at QM-2022</a:t>
            </a:r>
            <a:r>
              <a:rPr lang="en-US" dirty="0" smtClean="0">
                <a:solidFill>
                  <a:srgbClr val="FF0000"/>
                </a:solidFill>
              </a:rPr>
              <a:t/>
            </a:r>
            <a:br>
              <a:rPr lang="en-US" dirty="0" smtClean="0">
                <a:solidFill>
                  <a:srgbClr val="FF0000"/>
                </a:solidFill>
              </a:rPr>
            </a:br>
            <a:endParaRPr lang="en-US" sz="2000" dirty="0">
              <a:solidFill>
                <a:srgbClr val="0000FF"/>
              </a:solidFill>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84</a:t>
            </a:fld>
            <a:endParaRPr lang="uk-UA"/>
          </a:p>
        </p:txBody>
      </p:sp>
      <p:sp>
        <p:nvSpPr>
          <p:cNvPr id="3" name="Rectangle 2"/>
          <p:cNvSpPr/>
          <p:nvPr/>
        </p:nvSpPr>
        <p:spPr>
          <a:xfrm>
            <a:off x="353858" y="1253066"/>
            <a:ext cx="8527675" cy="738664"/>
          </a:xfrm>
          <a:prstGeom prst="rect">
            <a:avLst/>
          </a:prstGeom>
        </p:spPr>
        <p:txBody>
          <a:bodyPr wrap="square">
            <a:spAutoFit/>
          </a:bodyPr>
          <a:lstStyle/>
          <a:p>
            <a:endParaRPr lang="en-US" dirty="0" smtClean="0"/>
          </a:p>
          <a:p>
            <a:endParaRPr lang="en-US" dirty="0" smtClean="0"/>
          </a:p>
          <a:p>
            <a:endParaRPr lang="en-US" dirty="0"/>
          </a:p>
        </p:txBody>
      </p:sp>
      <p:cxnSp>
        <p:nvCxnSpPr>
          <p:cNvPr id="6" name="AutoShape 5"/>
          <p:cNvCxnSpPr>
            <a:cxnSpLocks noChangeShapeType="1"/>
          </p:cNvCxnSpPr>
          <p:nvPr/>
        </p:nvCxnSpPr>
        <p:spPr bwMode="auto">
          <a:xfrm>
            <a:off x="0" y="1049867"/>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4" name="Picture 3"/>
          <p:cNvPicPr>
            <a:picLocks noChangeAspect="1"/>
          </p:cNvPicPr>
          <p:nvPr/>
        </p:nvPicPr>
        <p:blipFill>
          <a:blip r:embed="rId2"/>
          <a:stretch>
            <a:fillRect/>
          </a:stretch>
        </p:blipFill>
        <p:spPr>
          <a:xfrm>
            <a:off x="0" y="1202745"/>
            <a:ext cx="9144000" cy="5323917"/>
          </a:xfrm>
          <a:prstGeom prst="rect">
            <a:avLst/>
          </a:prstGeom>
        </p:spPr>
      </p:pic>
    </p:spTree>
    <p:extLst>
      <p:ext uri="{BB962C8B-B14F-4D97-AF65-F5344CB8AC3E}">
        <p14:creationId xmlns:p14="http://schemas.microsoft.com/office/powerpoint/2010/main" val="97906392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6849"/>
            <a:ext cx="8380413" cy="1143000"/>
          </a:xfrm>
        </p:spPr>
        <p:txBody>
          <a:bodyPr/>
          <a:lstStyle/>
          <a:p>
            <a:r>
              <a:rPr lang="en-US" sz="3200" b="1" dirty="0">
                <a:solidFill>
                  <a:srgbClr val="0000FF"/>
                </a:solidFill>
                <a:latin typeface="Times New Roman"/>
                <a:cs typeface="Times New Roman"/>
              </a:rPr>
              <a:t>Some highlights</a:t>
            </a:r>
            <a:r>
              <a:rPr lang="en-US" sz="3200" b="1" dirty="0">
                <a:solidFill>
                  <a:srgbClr val="000000"/>
                </a:solidFill>
                <a:latin typeface="Times New Roman"/>
                <a:cs typeface="Times New Roman"/>
              </a:rPr>
              <a:t> </a:t>
            </a:r>
            <a:r>
              <a:rPr lang="en-US" sz="3200" b="1" dirty="0">
                <a:solidFill>
                  <a:srgbClr val="0000FF"/>
                </a:solidFill>
                <a:latin typeface="Times New Roman"/>
                <a:cs typeface="Times New Roman"/>
              </a:rPr>
              <a:t> from STAR@</a:t>
            </a:r>
            <a:r>
              <a:rPr lang="en-US" sz="3200" b="1" dirty="0" smtClean="0">
                <a:solidFill>
                  <a:srgbClr val="0000FF"/>
                </a:solidFill>
                <a:latin typeface="Times New Roman"/>
                <a:cs typeface="Times New Roman"/>
              </a:rPr>
              <a:t>RHIC </a:t>
            </a:r>
            <a:r>
              <a:rPr lang="en-US" sz="3200" b="1" dirty="0">
                <a:solidFill>
                  <a:srgbClr val="0000FF"/>
                </a:solidFill>
              </a:rPr>
              <a:t>presented at QM-2022</a:t>
            </a:r>
            <a:r>
              <a:rPr lang="en-US" sz="3200" b="1" dirty="0" smtClean="0">
                <a:solidFill>
                  <a:srgbClr val="0000FF"/>
                </a:solidFill>
                <a:latin typeface="Times New Roman"/>
                <a:cs typeface="Times New Roman"/>
              </a:rPr>
              <a:t>: </a:t>
            </a:r>
            <a:r>
              <a:rPr lang="en-US" sz="3200" b="1" dirty="0" smtClean="0">
                <a:solidFill>
                  <a:srgbClr val="FF0000"/>
                </a:solidFill>
                <a:latin typeface="Times New Roman"/>
                <a:cs typeface="Times New Roman"/>
              </a:rPr>
              <a:t>example</a:t>
            </a:r>
            <a:r>
              <a:rPr lang="en-US" dirty="0" smtClean="0">
                <a:solidFill>
                  <a:srgbClr val="FF0000"/>
                </a:solidFill>
              </a:rPr>
              <a:t/>
            </a:r>
            <a:br>
              <a:rPr lang="en-US" dirty="0" smtClean="0">
                <a:solidFill>
                  <a:srgbClr val="FF0000"/>
                </a:solidFill>
              </a:rPr>
            </a:br>
            <a:endParaRPr lang="en-US" sz="2000" dirty="0">
              <a:solidFill>
                <a:srgbClr val="0000FF"/>
              </a:solidFill>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85</a:t>
            </a:fld>
            <a:endParaRPr lang="uk-UA"/>
          </a:p>
        </p:txBody>
      </p:sp>
      <p:sp>
        <p:nvSpPr>
          <p:cNvPr id="3" name="Rectangle 2"/>
          <p:cNvSpPr/>
          <p:nvPr/>
        </p:nvSpPr>
        <p:spPr>
          <a:xfrm>
            <a:off x="353858" y="1253066"/>
            <a:ext cx="8527675" cy="738664"/>
          </a:xfrm>
          <a:prstGeom prst="rect">
            <a:avLst/>
          </a:prstGeom>
        </p:spPr>
        <p:txBody>
          <a:bodyPr wrap="square">
            <a:spAutoFit/>
          </a:bodyPr>
          <a:lstStyle/>
          <a:p>
            <a:endParaRPr lang="en-US" dirty="0" smtClean="0"/>
          </a:p>
          <a:p>
            <a:endParaRPr lang="en-US" dirty="0" smtClean="0"/>
          </a:p>
          <a:p>
            <a:endParaRPr lang="en-US" dirty="0"/>
          </a:p>
        </p:txBody>
      </p:sp>
      <p:cxnSp>
        <p:nvCxnSpPr>
          <p:cNvPr id="6"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7" name="Picture 6"/>
          <p:cNvPicPr>
            <a:picLocks noChangeAspect="1"/>
          </p:cNvPicPr>
          <p:nvPr/>
        </p:nvPicPr>
        <p:blipFill>
          <a:blip r:embed="rId2"/>
          <a:stretch>
            <a:fillRect/>
          </a:stretch>
        </p:blipFill>
        <p:spPr>
          <a:xfrm>
            <a:off x="152400" y="1293291"/>
            <a:ext cx="9144000" cy="5141343"/>
          </a:xfrm>
          <a:prstGeom prst="rect">
            <a:avLst/>
          </a:prstGeom>
        </p:spPr>
      </p:pic>
    </p:spTree>
    <p:extLst>
      <p:ext uri="{BB962C8B-B14F-4D97-AF65-F5344CB8AC3E}">
        <p14:creationId xmlns:p14="http://schemas.microsoft.com/office/powerpoint/2010/main" val="1535338253"/>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0000FF"/>
                </a:solidFill>
              </a:rPr>
              <a:t>Comments to STAR data</a:t>
            </a:r>
            <a:br>
              <a:rPr lang="en-US" sz="3200" b="1" dirty="0" smtClean="0">
                <a:solidFill>
                  <a:srgbClr val="0000FF"/>
                </a:solidFill>
              </a:rPr>
            </a:br>
            <a:r>
              <a:rPr lang="en-US" sz="3200" b="1" dirty="0" smtClean="0">
                <a:solidFill>
                  <a:srgbClr val="0000FF"/>
                </a:solidFill>
              </a:rPr>
              <a:t>on chiral magnetic effect search in isobar collisions</a:t>
            </a:r>
            <a:endParaRPr lang="en-US" sz="3200" b="1" dirty="0">
              <a:solidFill>
                <a:srgbClr val="0000FF"/>
              </a:solidFill>
            </a:endParaRPr>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86</a:t>
            </a:fld>
            <a:endParaRPr lang="uk-UA"/>
          </a:p>
        </p:txBody>
      </p:sp>
      <p:sp>
        <p:nvSpPr>
          <p:cNvPr id="5" name="Rectangle 4"/>
          <p:cNvSpPr/>
          <p:nvPr/>
        </p:nvSpPr>
        <p:spPr>
          <a:xfrm>
            <a:off x="436775" y="2055913"/>
            <a:ext cx="7945225" cy="2862322"/>
          </a:xfrm>
          <a:prstGeom prst="rect">
            <a:avLst/>
          </a:prstGeom>
        </p:spPr>
        <p:txBody>
          <a:bodyPr wrap="square">
            <a:spAutoFit/>
          </a:bodyPr>
          <a:lstStyle/>
          <a:p>
            <a:r>
              <a:rPr lang="en-US" sz="2000" dirty="0" smtClean="0"/>
              <a:t>Comment 1:  it is a very interesting idea!</a:t>
            </a:r>
          </a:p>
          <a:p>
            <a:r>
              <a:rPr lang="en-US" sz="2000" dirty="0" smtClean="0"/>
              <a:t>Comment 2:  but, as one may see, the narrow centrality class selection is important  to ensure the high resolution</a:t>
            </a:r>
          </a:p>
          <a:p>
            <a:endParaRPr lang="en-US" sz="2000" dirty="0" smtClean="0">
              <a:solidFill>
                <a:srgbClr val="FF0000"/>
              </a:solidFill>
            </a:endParaRPr>
          </a:p>
          <a:p>
            <a:endParaRPr lang="en-US" sz="2000" dirty="0">
              <a:solidFill>
                <a:srgbClr val="FF0000"/>
              </a:solidFill>
            </a:endParaRPr>
          </a:p>
          <a:p>
            <a:endParaRPr lang="en-US" sz="2000" dirty="0" smtClean="0">
              <a:solidFill>
                <a:srgbClr val="FF0000"/>
              </a:solidFill>
            </a:endParaRPr>
          </a:p>
          <a:p>
            <a:r>
              <a:rPr lang="en-US" sz="2000" dirty="0" smtClean="0">
                <a:solidFill>
                  <a:srgbClr val="FF0000"/>
                </a:solidFill>
              </a:rPr>
              <a:t>Comment 3:  first of all, the MPD has </a:t>
            </a:r>
            <a:r>
              <a:rPr lang="en-US" sz="2000" b="1" dirty="0" smtClean="0">
                <a:solidFill>
                  <a:srgbClr val="FF0000"/>
                </a:solidFill>
                <a:latin typeface="Times New Roman"/>
                <a:cs typeface="Times New Roman"/>
              </a:rPr>
              <a:t> </a:t>
            </a:r>
            <a:r>
              <a:rPr lang="en-US" sz="2000" dirty="0">
                <a:solidFill>
                  <a:srgbClr val="FF0000"/>
                </a:solidFill>
              </a:rPr>
              <a:t>to start and compare </a:t>
            </a:r>
            <a:r>
              <a:rPr lang="en-US" sz="2000" dirty="0" smtClean="0">
                <a:solidFill>
                  <a:srgbClr val="FF0000"/>
                </a:solidFill>
              </a:rPr>
              <a:t> results</a:t>
            </a:r>
          </a:p>
          <a:p>
            <a:r>
              <a:rPr lang="en-US" sz="2000" dirty="0" smtClean="0">
                <a:solidFill>
                  <a:srgbClr val="FF0000"/>
                </a:solidFill>
              </a:rPr>
              <a:t>of measurements  in </a:t>
            </a:r>
            <a:r>
              <a:rPr lang="en-US" sz="2000" dirty="0" err="1" smtClean="0">
                <a:solidFill>
                  <a:srgbClr val="FF0000"/>
                </a:solidFill>
              </a:rPr>
              <a:t>Bi+Bi</a:t>
            </a:r>
            <a:r>
              <a:rPr lang="en-US" sz="2000" dirty="0" smtClean="0">
                <a:solidFill>
                  <a:srgbClr val="FF0000"/>
                </a:solidFill>
              </a:rPr>
              <a:t> collisions at 9.2 </a:t>
            </a:r>
            <a:r>
              <a:rPr lang="en-US" sz="2000" dirty="0" err="1" smtClean="0">
                <a:solidFill>
                  <a:srgbClr val="FF0000"/>
                </a:solidFill>
              </a:rPr>
              <a:t>GeV</a:t>
            </a:r>
            <a:r>
              <a:rPr lang="en-US" sz="2000" dirty="0" smtClean="0">
                <a:solidFill>
                  <a:srgbClr val="FF0000"/>
                </a:solidFill>
              </a:rPr>
              <a:t> with  available  </a:t>
            </a:r>
            <a:r>
              <a:rPr lang="en-US" sz="2000" dirty="0" err="1" smtClean="0">
                <a:solidFill>
                  <a:srgbClr val="FF0000"/>
                </a:solidFill>
              </a:rPr>
              <a:t>Au+Au</a:t>
            </a:r>
            <a:r>
              <a:rPr lang="en-US" sz="2000" dirty="0" smtClean="0">
                <a:solidFill>
                  <a:srgbClr val="FF0000"/>
                </a:solidFill>
              </a:rPr>
              <a:t>  data by with STAR</a:t>
            </a:r>
            <a:r>
              <a:rPr lang="en-US" sz="2000" dirty="0">
                <a:solidFill>
                  <a:srgbClr val="FF0000"/>
                </a:solidFill>
              </a:rPr>
              <a:t>@</a:t>
            </a:r>
            <a:r>
              <a:rPr lang="en-US" sz="2000" dirty="0" smtClean="0">
                <a:solidFill>
                  <a:srgbClr val="FF0000"/>
                </a:solidFill>
              </a:rPr>
              <a:t>RHIC</a:t>
            </a:r>
            <a:endParaRPr lang="en-US" sz="2000" dirty="0"/>
          </a:p>
        </p:txBody>
      </p:sp>
      <p:cxnSp>
        <p:nvCxnSpPr>
          <p:cNvPr id="6" name="AutoShape 5"/>
          <p:cNvCxnSpPr>
            <a:cxnSpLocks noChangeShapeType="1"/>
          </p:cNvCxnSpPr>
          <p:nvPr/>
        </p:nvCxnSpPr>
        <p:spPr bwMode="auto">
          <a:xfrm>
            <a:off x="351366" y="1651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13619488"/>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029701" cy="794124"/>
          </a:xfrm>
        </p:spPr>
        <p:txBody>
          <a:bodyPr>
            <a:normAutofit fontScale="90000"/>
          </a:bodyPr>
          <a:lstStyle/>
          <a:p>
            <a:r>
              <a:rPr lang="en-US" sz="3200" dirty="0" smtClean="0">
                <a:solidFill>
                  <a:srgbClr val="0000FF"/>
                </a:solidFill>
              </a:rPr>
              <a:t>Very </a:t>
            </a:r>
            <a:r>
              <a:rPr lang="en-US" sz="3200" dirty="0">
                <a:solidFill>
                  <a:srgbClr val="0000FF"/>
                </a:solidFill>
              </a:rPr>
              <a:t>reach harvest of STAR data at RHIC </a:t>
            </a:r>
            <a:r>
              <a:rPr lang="en-US" sz="3200" dirty="0" smtClean="0">
                <a:solidFill>
                  <a:srgbClr val="FF0000"/>
                </a:solidFill>
              </a:rPr>
              <a:t/>
            </a:r>
            <a:br>
              <a:rPr lang="en-US" sz="3200" dirty="0" smtClean="0">
                <a:solidFill>
                  <a:srgbClr val="FF0000"/>
                </a:solidFill>
              </a:rPr>
            </a:br>
            <a:r>
              <a:rPr lang="en-US" sz="3200" b="1" dirty="0" smtClean="0">
                <a:solidFill>
                  <a:srgbClr val="0000FF"/>
                </a:solidFill>
              </a:rPr>
              <a:t> [</a:t>
            </a:r>
            <a:r>
              <a:rPr lang="en-US" sz="3200" b="1" dirty="0">
                <a:solidFill>
                  <a:srgbClr val="0000FF"/>
                </a:solidFill>
              </a:rPr>
              <a:t>1</a:t>
            </a:r>
            <a:r>
              <a:rPr lang="en-US" sz="3200" b="1" dirty="0" smtClean="0">
                <a:solidFill>
                  <a:srgbClr val="0000FF"/>
                </a:solidFill>
              </a:rPr>
              <a:t>]</a:t>
            </a:r>
            <a:endParaRPr lang="en-US" sz="3200" b="1" dirty="0">
              <a:solidFill>
                <a:srgbClr val="0000FF"/>
              </a:solidFill>
            </a:endParaRPr>
          </a:p>
        </p:txBody>
      </p:sp>
      <p:sp>
        <p:nvSpPr>
          <p:cNvPr id="3" name="Content Placeholder 2"/>
          <p:cNvSpPr>
            <a:spLocks noGrp="1"/>
          </p:cNvSpPr>
          <p:nvPr>
            <p:ph idx="1"/>
          </p:nvPr>
        </p:nvSpPr>
        <p:spPr>
          <a:xfrm>
            <a:off x="173566" y="5686778"/>
            <a:ext cx="8280400" cy="647700"/>
          </a:xfrm>
        </p:spPr>
        <p:txBody>
          <a:bodyPr>
            <a:normAutofit fontScale="70000" lnSpcReduction="20000"/>
          </a:bodyPr>
          <a:lstStyle/>
          <a:p>
            <a:pPr>
              <a:buFont typeface="Wingdings" charset="2"/>
              <a:buChar char="Ø"/>
            </a:pPr>
            <a:r>
              <a:rPr lang="en-US" dirty="0" smtClean="0">
                <a:hlinkClick r:id="rId3"/>
              </a:rPr>
              <a:t>[1] https</a:t>
            </a:r>
            <a:r>
              <a:rPr lang="en-US" dirty="0">
                <a:hlinkClick r:id="rId3"/>
              </a:rPr>
              <a:t>://www.osti.gov/servlets/purl/</a:t>
            </a:r>
            <a:r>
              <a:rPr lang="en-US" dirty="0" smtClean="0">
                <a:hlinkClick r:id="rId3"/>
              </a:rPr>
              <a:t>1762771                     		</a:t>
            </a:r>
            <a:r>
              <a:rPr lang="en-US" b="1" dirty="0" smtClean="0">
                <a:solidFill>
                  <a:srgbClr val="FF0000"/>
                </a:solidFill>
                <a:hlinkClick r:id="rId3"/>
              </a:rPr>
              <a:t>--we have to check the data-sets available!</a:t>
            </a:r>
          </a:p>
          <a:p>
            <a:endParaRPr lang="en-US" dirty="0" smtClean="0">
              <a:hlinkClick r:id="rId3"/>
            </a:endParaRPr>
          </a:p>
          <a:p>
            <a:endParaRPr lang="en-US" dirty="0">
              <a:hlinkClick r:id="rId3"/>
            </a:endParaRPr>
          </a:p>
          <a:p>
            <a:endParaRPr lang="en-US" dirty="0" smtClean="0">
              <a:hlinkClick r:id="rId3"/>
            </a:endParaRPr>
          </a:p>
          <a:p>
            <a:endParaRPr lang="en-US" dirty="0">
              <a:hlinkClick r:id="rId3"/>
            </a:endParaRPr>
          </a:p>
          <a:p>
            <a:endParaRPr lang="en-US" dirty="0"/>
          </a:p>
        </p:txBody>
      </p:sp>
      <p:sp>
        <p:nvSpPr>
          <p:cNvPr id="4" name="Slide Number Placeholder 3"/>
          <p:cNvSpPr>
            <a:spLocks noGrp="1"/>
          </p:cNvSpPr>
          <p:nvPr>
            <p:ph type="sldNum" sz="quarter" idx="12"/>
          </p:nvPr>
        </p:nvSpPr>
        <p:spPr/>
        <p:txBody>
          <a:bodyPr/>
          <a:lstStyle/>
          <a:p>
            <a:fld id="{0437E881-045B-2548-B32C-6541F40C73F0}" type="slidenum">
              <a:rPr lang="en-US" smtClean="0"/>
              <a:t>87</a:t>
            </a:fld>
            <a:endParaRPr lang="en-US"/>
          </a:p>
        </p:txBody>
      </p:sp>
      <p:pic>
        <p:nvPicPr>
          <p:cNvPr id="5" name="Picture 4"/>
          <p:cNvPicPr>
            <a:picLocks noChangeAspect="1"/>
          </p:cNvPicPr>
          <p:nvPr/>
        </p:nvPicPr>
        <p:blipFill>
          <a:blip r:embed="rId4"/>
          <a:stretch>
            <a:fillRect/>
          </a:stretch>
        </p:blipFill>
        <p:spPr>
          <a:xfrm>
            <a:off x="1159933" y="1048981"/>
            <a:ext cx="7374467" cy="4663693"/>
          </a:xfrm>
          <a:prstGeom prst="rect">
            <a:avLst/>
          </a:prstGeom>
        </p:spPr>
      </p:pic>
      <p:cxnSp>
        <p:nvCxnSpPr>
          <p:cNvPr id="6" name="AutoShape 5"/>
          <p:cNvCxnSpPr>
            <a:cxnSpLocks noChangeShapeType="1"/>
          </p:cNvCxnSpPr>
          <p:nvPr/>
        </p:nvCxnSpPr>
        <p:spPr bwMode="auto">
          <a:xfrm>
            <a:off x="165100" y="1045212"/>
            <a:ext cx="8229600" cy="0"/>
          </a:xfrm>
          <a:prstGeom prst="straightConnector1">
            <a:avLst/>
          </a:prstGeom>
          <a:noFill/>
          <a:ln w="15875">
            <a:solidFill>
              <a:srgbClr val="0000FF"/>
            </a:solidFill>
            <a:round/>
            <a:headEnd/>
            <a:tailEnd/>
          </a:ln>
          <a:extLst>
            <a:ext uri="{909E8E84-426E-40dd-AFC4-6F175D3DCCD1}">
              <a14:hiddenFill xmlns:a14="http://schemas.microsoft.com/office/drawing/2010/main">
                <a:noFill/>
              </a14:hiddenFill>
            </a:ext>
          </a:extLst>
        </p:spPr>
      </p:cxnSp>
      <p:cxnSp>
        <p:nvCxnSpPr>
          <p:cNvPr id="7"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7196900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67" y="319242"/>
            <a:ext cx="9203267" cy="1026958"/>
          </a:xfrm>
        </p:spPr>
        <p:txBody>
          <a:bodyPr>
            <a:normAutofit fontScale="90000"/>
          </a:bodyPr>
          <a:lstStyle/>
          <a:p>
            <a:r>
              <a:rPr lang="en-US" sz="3200" b="1" dirty="0">
                <a:solidFill>
                  <a:srgbClr val="0000FF"/>
                </a:solidFill>
                <a:latin typeface="Times New Roman"/>
                <a:cs typeface="Times New Roman"/>
              </a:rPr>
              <a:t>Discussion of the MC </a:t>
            </a:r>
            <a:r>
              <a:rPr lang="en-US" sz="3200" b="1" dirty="0" smtClean="0">
                <a:solidFill>
                  <a:srgbClr val="0000FF"/>
                </a:solidFill>
                <a:latin typeface="Times New Roman"/>
                <a:cs typeface="Times New Roman"/>
              </a:rPr>
              <a:t>production</a:t>
            </a:r>
            <a:br>
              <a:rPr lang="en-US" sz="3200" b="1" dirty="0" smtClean="0">
                <a:solidFill>
                  <a:srgbClr val="0000FF"/>
                </a:solidFill>
                <a:latin typeface="Times New Roman"/>
                <a:cs typeface="Times New Roman"/>
              </a:rPr>
            </a:br>
            <a:r>
              <a:rPr lang="en-US" sz="3200" b="1" dirty="0" smtClean="0">
                <a:solidFill>
                  <a:srgbClr val="FF0000"/>
                </a:solidFill>
                <a:latin typeface="Times New Roman"/>
                <a:cs typeface="Times New Roman"/>
              </a:rPr>
              <a:t>Task 1: </a:t>
            </a:r>
            <a:r>
              <a:rPr lang="en-US" sz="3200" dirty="0" smtClean="0">
                <a:solidFill>
                  <a:srgbClr val="FF0000"/>
                </a:solidFill>
              </a:rPr>
              <a:t>to </a:t>
            </a:r>
            <a:r>
              <a:rPr lang="en-US" sz="3200" dirty="0">
                <a:solidFill>
                  <a:srgbClr val="FF0000"/>
                </a:solidFill>
              </a:rPr>
              <a:t>start and compare with STAR@RHIC</a:t>
            </a:r>
            <a:r>
              <a:rPr lang="en-US" sz="3200" dirty="0" smtClean="0">
                <a:solidFill>
                  <a:srgbClr val="FF0000"/>
                </a:solidFill>
              </a:rPr>
              <a:t>)</a:t>
            </a:r>
            <a:endParaRPr lang="en-US" sz="2000" b="1" dirty="0">
              <a:solidFill>
                <a:srgbClr val="0000FF"/>
              </a:solidFill>
            </a:endParaRPr>
          </a:p>
        </p:txBody>
      </p:sp>
      <p:sp>
        <p:nvSpPr>
          <p:cNvPr id="3" name="Content Placeholder 2"/>
          <p:cNvSpPr>
            <a:spLocks noGrp="1"/>
          </p:cNvSpPr>
          <p:nvPr>
            <p:ph idx="1"/>
          </p:nvPr>
        </p:nvSpPr>
        <p:spPr>
          <a:xfrm>
            <a:off x="0" y="1418168"/>
            <a:ext cx="8970433" cy="5202766"/>
          </a:xfrm>
        </p:spPr>
        <p:txBody>
          <a:bodyPr>
            <a:normAutofit/>
          </a:bodyPr>
          <a:lstStyle/>
          <a:p>
            <a:pPr marL="0" indent="0">
              <a:buNone/>
            </a:pPr>
            <a:r>
              <a:rPr lang="en-US" sz="2600" b="1" dirty="0">
                <a:solidFill>
                  <a:srgbClr val="0000FF"/>
                </a:solidFill>
              </a:rPr>
              <a:t>Selection of the </a:t>
            </a:r>
            <a:r>
              <a:rPr lang="en-US" sz="2600" b="1" dirty="0" err="1">
                <a:solidFill>
                  <a:srgbClr val="0000FF"/>
                </a:solidFill>
              </a:rPr>
              <a:t>pseudorapidity</a:t>
            </a:r>
            <a:r>
              <a:rPr lang="en-US" sz="2600" b="1" dirty="0">
                <a:solidFill>
                  <a:srgbClr val="0000FF"/>
                </a:solidFill>
              </a:rPr>
              <a:t> </a:t>
            </a:r>
            <a:r>
              <a:rPr lang="en-US" sz="2600" b="1" dirty="0" smtClean="0">
                <a:solidFill>
                  <a:srgbClr val="0000FF"/>
                </a:solidFill>
              </a:rPr>
              <a:t>intervals and centrality classes  with </a:t>
            </a:r>
            <a:r>
              <a:rPr lang="en-US" sz="2600" b="1" dirty="0" err="1" smtClean="0">
                <a:solidFill>
                  <a:srgbClr val="0000FF"/>
                </a:solidFill>
              </a:rPr>
              <a:t>Bi+Bi</a:t>
            </a:r>
            <a:r>
              <a:rPr lang="en-US" sz="2600" b="1" dirty="0" smtClean="0">
                <a:solidFill>
                  <a:srgbClr val="0000FF"/>
                </a:solidFill>
              </a:rPr>
              <a:t> at MPD to compare with STAR</a:t>
            </a:r>
          </a:p>
          <a:p>
            <a:pPr marL="0" indent="0" algn="just">
              <a:buNone/>
            </a:pPr>
            <a:r>
              <a:rPr lang="en-US" sz="2000" b="1" dirty="0" smtClean="0">
                <a:solidFill>
                  <a:srgbClr val="0000FF"/>
                </a:solidFill>
              </a:rPr>
              <a:t>STAR@RHIC</a:t>
            </a:r>
            <a:r>
              <a:rPr lang="en-US" sz="2000" dirty="0" smtClean="0"/>
              <a:t>: </a:t>
            </a:r>
            <a:r>
              <a:rPr lang="en-US" sz="2000" dirty="0" err="1" smtClean="0"/>
              <a:t>Au+Au</a:t>
            </a:r>
            <a:r>
              <a:rPr lang="en-US" sz="2000" dirty="0" smtClean="0"/>
              <a:t> collisions at √s </a:t>
            </a:r>
            <a:r>
              <a:rPr lang="en-US" sz="2000" baseline="-25000" dirty="0" smtClean="0"/>
              <a:t>NN</a:t>
            </a:r>
            <a:r>
              <a:rPr lang="en-US" sz="2000" dirty="0" smtClean="0"/>
              <a:t>=9.2GeV, year 2008 , a short test run of </a:t>
            </a:r>
            <a:r>
              <a:rPr lang="en-US" sz="2000" dirty="0"/>
              <a:t>~</a:t>
            </a:r>
            <a:r>
              <a:rPr lang="en-US" sz="2000" dirty="0" smtClean="0"/>
              <a:t>3000 good events </a:t>
            </a:r>
            <a:r>
              <a:rPr lang="en-US" sz="2000" dirty="0" smtClean="0">
                <a:solidFill>
                  <a:srgbClr val="0000FF"/>
                </a:solidFill>
              </a:rPr>
              <a:t>[2]</a:t>
            </a:r>
          </a:p>
          <a:p>
            <a:pPr algn="just">
              <a:buFont typeface="Wingdings" charset="2"/>
              <a:buChar char="u"/>
            </a:pPr>
            <a:r>
              <a:rPr lang="en-US" sz="2000" dirty="0" smtClean="0"/>
              <a:t>Energy </a:t>
            </a:r>
            <a:r>
              <a:rPr lang="en-US" sz="2000" dirty="0"/>
              <a:t>dependence of particle ratios,π−/π+, </a:t>
            </a:r>
            <a:r>
              <a:rPr lang="en-US" sz="2000" dirty="0" smtClean="0"/>
              <a:t>p</a:t>
            </a:r>
            <a:r>
              <a:rPr lang="en-US" sz="2000" dirty="0"/>
              <a:t>/p</a:t>
            </a:r>
            <a:r>
              <a:rPr lang="en-US" sz="2000" dirty="0" smtClean="0"/>
              <a:t>, K</a:t>
            </a:r>
            <a:r>
              <a:rPr lang="en-US" sz="2000" dirty="0"/>
              <a:t>−/K</a:t>
            </a:r>
            <a:r>
              <a:rPr lang="en-US" sz="2000" dirty="0" smtClean="0"/>
              <a:t>+ and K</a:t>
            </a:r>
            <a:r>
              <a:rPr lang="en-US" sz="2000" dirty="0"/>
              <a:t>/π, plotted as a function </a:t>
            </a:r>
            <a:r>
              <a:rPr lang="en-US" sz="2000" dirty="0" smtClean="0"/>
              <a:t>of √</a:t>
            </a:r>
            <a:r>
              <a:rPr lang="en-US" sz="2000" dirty="0" err="1"/>
              <a:t>sNN</a:t>
            </a:r>
            <a:r>
              <a:rPr lang="en-US" sz="2000" dirty="0"/>
              <a:t>.  </a:t>
            </a:r>
            <a:r>
              <a:rPr lang="en-US" sz="2000" dirty="0" smtClean="0"/>
              <a:t>       </a:t>
            </a:r>
            <a:r>
              <a:rPr lang="en-US" sz="2000" b="1" dirty="0" smtClean="0">
                <a:solidFill>
                  <a:srgbClr val="0000FF"/>
                </a:solidFill>
              </a:rPr>
              <a:t>Results </a:t>
            </a:r>
            <a:r>
              <a:rPr lang="en-US" sz="2000" b="1" dirty="0">
                <a:solidFill>
                  <a:srgbClr val="0000FF"/>
                </a:solidFill>
              </a:rPr>
              <a:t>from 0–10% </a:t>
            </a:r>
            <a:r>
              <a:rPr lang="en-US" sz="2000" dirty="0"/>
              <a:t>central </a:t>
            </a:r>
            <a:r>
              <a:rPr lang="en-US" sz="2000" dirty="0" err="1"/>
              <a:t>Au+Au</a:t>
            </a:r>
            <a:r>
              <a:rPr lang="en-US" sz="2000" dirty="0"/>
              <a:t> collisions at 9.2 </a:t>
            </a:r>
            <a:r>
              <a:rPr lang="en-US" sz="2000" dirty="0" err="1"/>
              <a:t>GeV</a:t>
            </a:r>
            <a:r>
              <a:rPr lang="en-US" sz="2000" dirty="0"/>
              <a:t> at </a:t>
            </a:r>
            <a:r>
              <a:rPr lang="en-US" sz="2000" dirty="0" err="1"/>
              <a:t>midrapidity</a:t>
            </a:r>
            <a:r>
              <a:rPr lang="en-US" sz="2000" dirty="0"/>
              <a:t> </a:t>
            </a:r>
            <a:r>
              <a:rPr lang="en-US" sz="2000" dirty="0" smtClean="0"/>
              <a:t>                  (</a:t>
            </a:r>
            <a:r>
              <a:rPr lang="en-US" sz="2000" b="1" dirty="0">
                <a:solidFill>
                  <a:srgbClr val="0000FF"/>
                </a:solidFill>
              </a:rPr>
              <a:t>|y|&lt;0.5</a:t>
            </a:r>
            <a:r>
              <a:rPr lang="en-US" sz="2000" dirty="0" smtClean="0"/>
              <a:t>)  are </a:t>
            </a:r>
            <a:r>
              <a:rPr lang="en-US" sz="2000" dirty="0"/>
              <a:t>compared with those from AGS, SPS and RHIC. </a:t>
            </a:r>
            <a:endParaRPr lang="en-US" sz="2000" dirty="0" smtClean="0"/>
          </a:p>
          <a:p>
            <a:pPr algn="just">
              <a:buFont typeface="Wingdings" charset="2"/>
              <a:buChar char="u"/>
            </a:pPr>
            <a:r>
              <a:rPr lang="en-US" sz="2000" dirty="0" smtClean="0"/>
              <a:t>Azimuthal </a:t>
            </a:r>
            <a:r>
              <a:rPr lang="en-US" sz="2000" dirty="0"/>
              <a:t>anisotropy </a:t>
            </a:r>
            <a:r>
              <a:rPr lang="en-US" sz="2000" dirty="0" smtClean="0"/>
              <a:t>measurements</a:t>
            </a:r>
          </a:p>
          <a:p>
            <a:pPr algn="just">
              <a:buFont typeface="Wingdings" charset="2"/>
              <a:buChar char="u"/>
            </a:pPr>
            <a:r>
              <a:rPr lang="en-US" sz="2000" dirty="0"/>
              <a:t>Pion interferometry measurements</a:t>
            </a:r>
            <a:endParaRPr lang="en-US" sz="2000" baseline="-25000" dirty="0"/>
          </a:p>
          <a:p>
            <a:pPr marL="0" indent="0">
              <a:buNone/>
            </a:pPr>
            <a:r>
              <a:rPr lang="en-US" sz="1700" b="1" dirty="0" smtClean="0">
                <a:solidFill>
                  <a:srgbClr val="0000FF"/>
                </a:solidFill>
              </a:rPr>
              <a:t>[2] STAR Collaboration, </a:t>
            </a:r>
            <a:r>
              <a:rPr lang="en-US" sz="1700" b="1" dirty="0" smtClean="0"/>
              <a:t>Bulk </a:t>
            </a:r>
            <a:r>
              <a:rPr lang="en-US" sz="1700" b="1" dirty="0"/>
              <a:t>Properties in </a:t>
            </a:r>
            <a:r>
              <a:rPr lang="en-US" sz="1700" b="1" dirty="0" err="1"/>
              <a:t>Au+Au</a:t>
            </a:r>
            <a:r>
              <a:rPr lang="en-US" sz="1700" b="1" dirty="0"/>
              <a:t> Collisions at </a:t>
            </a:r>
            <a:r>
              <a:rPr lang="en-US" sz="1700" b="1" dirty="0" smtClean="0"/>
              <a:t>√ </a:t>
            </a:r>
            <a:r>
              <a:rPr lang="en-US" sz="1700" b="1" i="1" dirty="0" err="1" smtClean="0"/>
              <a:t>s</a:t>
            </a:r>
            <a:r>
              <a:rPr lang="en-US" sz="1700" b="1" i="1" baseline="-25000" dirty="0" err="1" smtClean="0"/>
              <a:t>NN</a:t>
            </a:r>
            <a:r>
              <a:rPr lang="en-US" sz="1700" b="1" dirty="0" smtClean="0"/>
              <a:t>= </a:t>
            </a:r>
            <a:r>
              <a:rPr lang="en-US" sz="1700" b="1" dirty="0"/>
              <a:t>9.2 </a:t>
            </a:r>
            <a:r>
              <a:rPr lang="en-US" sz="1700" b="1" dirty="0" err="1"/>
              <a:t>GeV</a:t>
            </a:r>
            <a:r>
              <a:rPr lang="en-US" sz="1700" b="1" dirty="0"/>
              <a:t> in STAR Experiment at </a:t>
            </a:r>
            <a:r>
              <a:rPr lang="en-US" sz="1700" b="1" dirty="0" smtClean="0"/>
              <a:t>RHIC,</a:t>
            </a:r>
            <a:r>
              <a:rPr lang="en-US" sz="1700" dirty="0"/>
              <a:t> Nucl.Phys.A830:275c-278c,</a:t>
            </a:r>
            <a:r>
              <a:rPr lang="en-US" sz="1700" dirty="0" smtClean="0"/>
              <a:t>2009;</a:t>
            </a:r>
            <a:r>
              <a:rPr lang="en-US" sz="1700" dirty="0">
                <a:hlinkClick r:id="rId2"/>
              </a:rPr>
              <a:t> arXiv:</a:t>
            </a:r>
            <a:r>
              <a:rPr lang="en-US" sz="1700" dirty="0" smtClean="0">
                <a:hlinkClick r:id="rId2"/>
              </a:rPr>
              <a:t>0907.1943v2</a:t>
            </a:r>
            <a:endParaRPr lang="en-US" sz="1700" b="1" dirty="0"/>
          </a:p>
        </p:txBody>
      </p:sp>
      <p:sp>
        <p:nvSpPr>
          <p:cNvPr id="4" name="Slide Number Placeholder 3"/>
          <p:cNvSpPr>
            <a:spLocks noGrp="1"/>
          </p:cNvSpPr>
          <p:nvPr>
            <p:ph type="sldNum" sz="quarter" idx="12"/>
          </p:nvPr>
        </p:nvSpPr>
        <p:spPr/>
        <p:txBody>
          <a:bodyPr/>
          <a:lstStyle/>
          <a:p>
            <a:fld id="{0437E881-045B-2548-B32C-6541F40C73F0}" type="slidenum">
              <a:rPr lang="en-US" smtClean="0"/>
              <a:t>88</a:t>
            </a:fld>
            <a:endParaRPr lang="en-US"/>
          </a:p>
        </p:txBody>
      </p:sp>
      <p:cxnSp>
        <p:nvCxnSpPr>
          <p:cNvPr id="6" name="AutoShape 5"/>
          <p:cNvCxnSpPr>
            <a:cxnSpLocks noChangeShapeType="1"/>
          </p:cNvCxnSpPr>
          <p:nvPr/>
        </p:nvCxnSpPr>
        <p:spPr bwMode="auto">
          <a:xfrm>
            <a:off x="182033" y="12954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8547990"/>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144000" cy="1124324"/>
          </a:xfrm>
        </p:spPr>
        <p:txBody>
          <a:bodyPr/>
          <a:lstStyle/>
          <a:p>
            <a:r>
              <a:rPr lang="en-US" sz="3200" b="1" dirty="0">
                <a:solidFill>
                  <a:srgbClr val="0000FF"/>
                </a:solidFill>
              </a:rPr>
              <a:t>W</a:t>
            </a:r>
            <a:r>
              <a:rPr lang="en-US" sz="3200" b="1" dirty="0" smtClean="0">
                <a:solidFill>
                  <a:srgbClr val="0000FF"/>
                </a:solidFill>
              </a:rPr>
              <a:t>e </a:t>
            </a:r>
            <a:r>
              <a:rPr lang="en-US" sz="3200" b="1" dirty="0">
                <a:solidFill>
                  <a:srgbClr val="0000FF"/>
                </a:solidFill>
              </a:rPr>
              <a:t>have to start and compare with STAR@</a:t>
            </a:r>
            <a:r>
              <a:rPr lang="en-US" sz="3200" b="1" dirty="0" smtClean="0">
                <a:solidFill>
                  <a:srgbClr val="0000FF"/>
                </a:solidFill>
              </a:rPr>
              <a:t>RHIC  [2]   </a:t>
            </a:r>
            <a:r>
              <a:rPr lang="en-US" sz="2000" b="1" dirty="0">
                <a:solidFill>
                  <a:srgbClr val="FF6600"/>
                </a:solidFill>
              </a:rPr>
              <a:t/>
            </a:r>
            <a:br>
              <a:rPr lang="en-US" sz="2000" b="1" dirty="0">
                <a:solidFill>
                  <a:srgbClr val="FF6600"/>
                </a:solidFill>
              </a:rPr>
            </a:br>
            <a:endParaRPr lang="en-US" sz="2000" b="1" dirty="0">
              <a:solidFill>
                <a:srgbClr val="FF0000"/>
              </a:solidFill>
            </a:endParaRPr>
          </a:p>
        </p:txBody>
      </p:sp>
      <p:sp>
        <p:nvSpPr>
          <p:cNvPr id="3" name="Content Placeholder 2"/>
          <p:cNvSpPr>
            <a:spLocks noGrp="1"/>
          </p:cNvSpPr>
          <p:nvPr>
            <p:ph idx="1"/>
          </p:nvPr>
        </p:nvSpPr>
        <p:spPr>
          <a:xfrm>
            <a:off x="304800" y="927100"/>
            <a:ext cx="7797800" cy="5816599"/>
          </a:xfrm>
        </p:spPr>
        <p:txBody>
          <a:bodyPr>
            <a:normAutofit fontScale="85000" lnSpcReduction="20000"/>
          </a:bodyPr>
          <a:lstStyle/>
          <a:p>
            <a:endParaRPr lang="en-US" dirty="0" smtClean="0">
              <a:hlinkClick r:id="rId2"/>
            </a:endParaRPr>
          </a:p>
          <a:p>
            <a:endParaRPr lang="en-US" dirty="0">
              <a:hlinkClick r:id="rId2"/>
            </a:endParaRPr>
          </a:p>
          <a:p>
            <a:endParaRPr lang="en-US" dirty="0" smtClean="0">
              <a:hlinkClick r:id="rId2"/>
            </a:endParaRPr>
          </a:p>
          <a:p>
            <a:endParaRPr lang="en-US" dirty="0" smtClean="0">
              <a:hlinkClick r:id="rId2"/>
            </a:endParaRPr>
          </a:p>
          <a:p>
            <a:endParaRPr lang="en-US" dirty="0">
              <a:hlinkClick r:id="rId2"/>
            </a:endParaRPr>
          </a:p>
          <a:p>
            <a:endParaRPr lang="en-US" dirty="0" smtClean="0">
              <a:hlinkClick r:id="rId2"/>
            </a:endParaRPr>
          </a:p>
          <a:p>
            <a:endParaRPr lang="en-US" dirty="0">
              <a:hlinkClick r:id="rId2"/>
            </a:endParaRPr>
          </a:p>
          <a:p>
            <a:endParaRPr lang="en-US" dirty="0" smtClean="0">
              <a:hlinkClick r:id="rId2"/>
            </a:endParaRPr>
          </a:p>
          <a:p>
            <a:endParaRPr lang="en-US" dirty="0">
              <a:hlinkClick r:id="rId2"/>
            </a:endParaRPr>
          </a:p>
          <a:p>
            <a:endParaRPr lang="en-US" dirty="0" smtClean="0">
              <a:hlinkClick r:id="rId2"/>
            </a:endParaRPr>
          </a:p>
          <a:p>
            <a:pPr marL="0" indent="0">
              <a:buNone/>
            </a:pPr>
            <a:r>
              <a:rPr lang="en-US" b="1" dirty="0" smtClean="0">
                <a:solidFill>
                  <a:srgbClr val="0000FF"/>
                </a:solidFill>
              </a:rPr>
              <a:t>[2] </a:t>
            </a:r>
            <a:r>
              <a:rPr lang="en-US" b="1" dirty="0">
                <a:solidFill>
                  <a:srgbClr val="0000FF"/>
                </a:solidFill>
              </a:rPr>
              <a:t>STAR Collaboration, </a:t>
            </a:r>
            <a:r>
              <a:rPr lang="en-US" b="1" dirty="0"/>
              <a:t>Bulk Properties in </a:t>
            </a:r>
            <a:r>
              <a:rPr lang="en-US" b="1" dirty="0" err="1"/>
              <a:t>Au+Au</a:t>
            </a:r>
            <a:r>
              <a:rPr lang="en-US" b="1" dirty="0"/>
              <a:t> Collisions at √ </a:t>
            </a:r>
            <a:r>
              <a:rPr lang="en-US" b="1" i="1" dirty="0" err="1"/>
              <a:t>s</a:t>
            </a:r>
            <a:r>
              <a:rPr lang="en-US" b="1" i="1" baseline="-25000" dirty="0" err="1"/>
              <a:t>NN</a:t>
            </a:r>
            <a:r>
              <a:rPr lang="en-US" b="1" dirty="0"/>
              <a:t>= 9.2 </a:t>
            </a:r>
            <a:r>
              <a:rPr lang="en-US" b="1" dirty="0" err="1"/>
              <a:t>GeV</a:t>
            </a:r>
            <a:r>
              <a:rPr lang="en-US" b="1" dirty="0"/>
              <a:t> in STAR Experiment at RHIC,</a:t>
            </a:r>
            <a:r>
              <a:rPr lang="en-US" dirty="0"/>
              <a:t> Nucl.Phys.A830:275c-278c,2009;</a:t>
            </a:r>
            <a:r>
              <a:rPr lang="en-US" dirty="0">
                <a:hlinkClick r:id="rId3"/>
              </a:rPr>
              <a:t> arXiv:0907.1943v2</a:t>
            </a:r>
            <a:endParaRPr lang="en-US" b="1" dirty="0"/>
          </a:p>
          <a:p>
            <a:endParaRPr lang="en-US" dirty="0"/>
          </a:p>
        </p:txBody>
      </p:sp>
      <p:sp>
        <p:nvSpPr>
          <p:cNvPr id="5" name="Slide Number Placeholder 4"/>
          <p:cNvSpPr>
            <a:spLocks noGrp="1"/>
          </p:cNvSpPr>
          <p:nvPr>
            <p:ph type="sldNum" sz="quarter" idx="12"/>
          </p:nvPr>
        </p:nvSpPr>
        <p:spPr/>
        <p:txBody>
          <a:bodyPr/>
          <a:lstStyle/>
          <a:p>
            <a:fld id="{0437E881-045B-2548-B32C-6541F40C73F0}" type="slidenum">
              <a:rPr lang="en-US" smtClean="0"/>
              <a:t>89</a:t>
            </a:fld>
            <a:endParaRPr lang="en-US"/>
          </a:p>
        </p:txBody>
      </p:sp>
      <p:pic>
        <p:nvPicPr>
          <p:cNvPr id="4" name="Picture 3"/>
          <p:cNvPicPr>
            <a:picLocks noChangeAspect="1"/>
          </p:cNvPicPr>
          <p:nvPr/>
        </p:nvPicPr>
        <p:blipFill>
          <a:blip r:embed="rId4"/>
          <a:stretch>
            <a:fillRect/>
          </a:stretch>
        </p:blipFill>
        <p:spPr>
          <a:xfrm>
            <a:off x="330201" y="1174592"/>
            <a:ext cx="6578599" cy="4765793"/>
          </a:xfrm>
          <a:prstGeom prst="rect">
            <a:avLst/>
          </a:prstGeom>
        </p:spPr>
      </p:pic>
      <p:sp>
        <p:nvSpPr>
          <p:cNvPr id="6" name="Rectangle 5"/>
          <p:cNvSpPr/>
          <p:nvPr/>
        </p:nvSpPr>
        <p:spPr>
          <a:xfrm>
            <a:off x="7848600" y="1033790"/>
            <a:ext cx="1295400" cy="523220"/>
          </a:xfrm>
          <a:prstGeom prst="rect">
            <a:avLst/>
          </a:prstGeom>
        </p:spPr>
        <p:txBody>
          <a:bodyPr wrap="square">
            <a:spAutoFit/>
          </a:bodyPr>
          <a:lstStyle/>
          <a:p>
            <a:r>
              <a:rPr lang="ru-RU" b="1" dirty="0">
                <a:solidFill>
                  <a:srgbClr val="FF0000"/>
                </a:solidFill>
              </a:rPr>
              <a:t/>
            </a:r>
            <a:br>
              <a:rPr lang="ru-RU" b="1" dirty="0">
                <a:solidFill>
                  <a:srgbClr val="FF0000"/>
                </a:solidFill>
              </a:rPr>
            </a:br>
            <a:endParaRPr lang="en-US" dirty="0"/>
          </a:p>
        </p:txBody>
      </p:sp>
      <p:sp>
        <p:nvSpPr>
          <p:cNvPr id="7" name="Rectangle 6"/>
          <p:cNvSpPr/>
          <p:nvPr/>
        </p:nvSpPr>
        <p:spPr>
          <a:xfrm>
            <a:off x="6896100" y="2005112"/>
            <a:ext cx="2247900" cy="1938992"/>
          </a:xfrm>
          <a:prstGeom prst="rect">
            <a:avLst/>
          </a:prstGeom>
        </p:spPr>
        <p:txBody>
          <a:bodyPr wrap="square">
            <a:spAutoFit/>
          </a:bodyPr>
          <a:lstStyle/>
          <a:p>
            <a:r>
              <a:rPr lang="en-US" sz="2400" b="1" dirty="0" smtClean="0"/>
              <a:t>At </a:t>
            </a:r>
            <a:r>
              <a:rPr lang="en-US" sz="2400" b="1" dirty="0" err="1" smtClean="0"/>
              <a:t>midrapidity</a:t>
            </a:r>
            <a:endParaRPr lang="en-US" sz="2400" b="1" dirty="0" smtClean="0"/>
          </a:p>
          <a:p>
            <a:r>
              <a:rPr lang="en-US" sz="2400" b="1" dirty="0" smtClean="0">
                <a:solidFill>
                  <a:srgbClr val="FF0000"/>
                </a:solidFill>
              </a:rPr>
              <a:t> </a:t>
            </a:r>
            <a:r>
              <a:rPr lang="en-US" sz="2400" b="1" dirty="0">
                <a:solidFill>
                  <a:srgbClr val="FF0000"/>
                </a:solidFill>
              </a:rPr>
              <a:t>(|y|&lt;0.5</a:t>
            </a:r>
            <a:r>
              <a:rPr lang="en-US" sz="2400" b="1" dirty="0" smtClean="0">
                <a:solidFill>
                  <a:srgbClr val="FF0000"/>
                </a:solidFill>
              </a:rPr>
              <a:t>)</a:t>
            </a:r>
          </a:p>
          <a:p>
            <a:r>
              <a:rPr lang="en-US" sz="2400" b="1" dirty="0" smtClean="0"/>
              <a:t>Centrality </a:t>
            </a:r>
          </a:p>
          <a:p>
            <a:r>
              <a:rPr lang="en-US" sz="2400" b="1" dirty="0" smtClean="0"/>
              <a:t>Class</a:t>
            </a:r>
          </a:p>
          <a:p>
            <a:r>
              <a:rPr lang="en-US" sz="2400" b="1" dirty="0"/>
              <a:t> </a:t>
            </a:r>
            <a:r>
              <a:rPr lang="en-US" sz="2400" b="1" dirty="0" smtClean="0"/>
              <a:t>        </a:t>
            </a:r>
            <a:r>
              <a:rPr lang="en-US" sz="2400" b="1" dirty="0" smtClean="0">
                <a:solidFill>
                  <a:srgbClr val="FF0000"/>
                </a:solidFill>
              </a:rPr>
              <a:t>0-10%</a:t>
            </a:r>
            <a:endParaRPr lang="en-US" sz="2400" dirty="0">
              <a:solidFill>
                <a:srgbClr val="FF0000"/>
              </a:solidFill>
            </a:endParaRPr>
          </a:p>
        </p:txBody>
      </p:sp>
      <p:sp>
        <p:nvSpPr>
          <p:cNvPr id="8" name="Rectangle 7"/>
          <p:cNvSpPr/>
          <p:nvPr/>
        </p:nvSpPr>
        <p:spPr>
          <a:xfrm>
            <a:off x="4199075" y="747812"/>
            <a:ext cx="4738484" cy="400110"/>
          </a:xfrm>
          <a:prstGeom prst="rect">
            <a:avLst/>
          </a:prstGeom>
        </p:spPr>
        <p:txBody>
          <a:bodyPr wrap="none">
            <a:spAutoFit/>
          </a:bodyPr>
          <a:lstStyle/>
          <a:p>
            <a:r>
              <a:rPr lang="en-US" dirty="0"/>
              <a:t> </a:t>
            </a:r>
            <a:r>
              <a:rPr lang="en-US" sz="2000" b="1" dirty="0">
                <a:solidFill>
                  <a:srgbClr val="FF0000"/>
                </a:solidFill>
              </a:rPr>
              <a:t>Energy dependence of particle ratios</a:t>
            </a:r>
          </a:p>
        </p:txBody>
      </p:sp>
      <p:cxnSp>
        <p:nvCxnSpPr>
          <p:cNvPr id="10" name="AutoShape 5"/>
          <p:cNvCxnSpPr>
            <a:cxnSpLocks noChangeShapeType="1"/>
          </p:cNvCxnSpPr>
          <p:nvPr/>
        </p:nvCxnSpPr>
        <p:spPr bwMode="auto">
          <a:xfrm>
            <a:off x="317500" y="1202268"/>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6585993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9453788">
            <a:off x="57874" y="110068"/>
            <a:ext cx="2167466" cy="897466"/>
          </a:xfrm>
        </p:spPr>
        <p:txBody>
          <a:bodyPr>
            <a:normAutofit/>
          </a:bodyPr>
          <a:lstStyle/>
          <a:p>
            <a:r>
              <a:rPr lang="en-US" dirty="0">
                <a:solidFill>
                  <a:srgbClr val="FF0000"/>
                </a:solidFill>
              </a:rPr>
              <a:t>NEW!</a:t>
            </a:r>
          </a:p>
        </p:txBody>
      </p:sp>
      <p:sp>
        <p:nvSpPr>
          <p:cNvPr id="3" name="Content Placeholder 2"/>
          <p:cNvSpPr>
            <a:spLocks noGrp="1"/>
          </p:cNvSpPr>
          <p:nvPr>
            <p:ph idx="1"/>
          </p:nvPr>
        </p:nvSpPr>
        <p:spPr>
          <a:xfrm>
            <a:off x="914400" y="1041400"/>
            <a:ext cx="8229600" cy="4525963"/>
          </a:xfrm>
        </p:spPr>
        <p:txBody>
          <a:bodyPr>
            <a:normAutofit fontScale="70000" lnSpcReduction="20000"/>
          </a:bodyPr>
          <a:lstStyle/>
          <a:p>
            <a:pPr>
              <a:buFont typeface="Wingdings" charset="2"/>
              <a:buChar char="Ø"/>
            </a:pPr>
            <a:r>
              <a:rPr lang="en-US" dirty="0"/>
              <a:t>Deviations from </a:t>
            </a:r>
            <a:r>
              <a:rPr lang="en-US" dirty="0" smtClean="0"/>
              <a:t>the HRG behavior  by STAR</a:t>
            </a:r>
          </a:p>
          <a:p>
            <a:pPr>
              <a:buFont typeface="Wingdings" charset="2"/>
              <a:buChar char="Ø"/>
            </a:pPr>
            <a:r>
              <a:rPr lang="en-US" dirty="0" smtClean="0"/>
              <a:t> One of the possible theoretical explanations - </a:t>
            </a:r>
          </a:p>
          <a:p>
            <a:pPr marL="0" indent="0">
              <a:buNone/>
            </a:pPr>
            <a:r>
              <a:rPr lang="en-US" dirty="0" smtClean="0"/>
              <a:t>(by </a:t>
            </a:r>
            <a:r>
              <a:rPr lang="en-US" dirty="0"/>
              <a:t>inclusion of the </a:t>
            </a:r>
            <a:r>
              <a:rPr lang="en-US" dirty="0">
                <a:solidFill>
                  <a:srgbClr val="FF0000"/>
                </a:solidFill>
              </a:rPr>
              <a:t>strongly interacting </a:t>
            </a:r>
            <a:r>
              <a:rPr lang="en-US" dirty="0" smtClean="0">
                <a:solidFill>
                  <a:srgbClr val="FF0000"/>
                </a:solidFill>
              </a:rPr>
              <a:t>plasma </a:t>
            </a:r>
            <a:r>
              <a:rPr lang="en-US" dirty="0">
                <a:solidFill>
                  <a:srgbClr val="FF0000"/>
                </a:solidFill>
              </a:rPr>
              <a:t>screening </a:t>
            </a:r>
            <a:r>
              <a:rPr lang="en-US" dirty="0" smtClean="0">
                <a:solidFill>
                  <a:srgbClr val="FF0000"/>
                </a:solidFill>
              </a:rPr>
              <a:t>properties)</a:t>
            </a:r>
            <a:r>
              <a:rPr lang="en-US" dirty="0" smtClean="0"/>
              <a:t> </a:t>
            </a:r>
          </a:p>
          <a:p>
            <a:pPr marL="0" indent="0">
              <a:buNone/>
            </a:pPr>
            <a:r>
              <a:rPr lang="en-US" dirty="0" smtClean="0"/>
              <a:t>-- could be found  in the approach by Alejandro </a:t>
            </a:r>
            <a:r>
              <a:rPr lang="en-US" dirty="0"/>
              <a:t>Ayala</a:t>
            </a:r>
            <a:br>
              <a:rPr lang="en-US" dirty="0"/>
            </a:br>
            <a:r>
              <a:rPr lang="en-US" dirty="0" smtClean="0"/>
              <a:t>using </a:t>
            </a:r>
            <a:r>
              <a:rPr lang="en-US" dirty="0" err="1" smtClean="0"/>
              <a:t>LSMq</a:t>
            </a:r>
            <a:r>
              <a:rPr lang="en-US" dirty="0" smtClean="0"/>
              <a:t>  (the </a:t>
            </a:r>
            <a:r>
              <a:rPr lang="en-US" dirty="0" smtClean="0">
                <a:solidFill>
                  <a:srgbClr val="FF0000"/>
                </a:solidFill>
              </a:rPr>
              <a:t>Linear </a:t>
            </a:r>
            <a:r>
              <a:rPr lang="en-US" dirty="0">
                <a:solidFill>
                  <a:srgbClr val="FF0000"/>
                </a:solidFill>
              </a:rPr>
              <a:t>Sigma Model</a:t>
            </a:r>
            <a:r>
              <a:rPr lang="en-US" dirty="0"/>
              <a:t> </a:t>
            </a:r>
            <a:r>
              <a:rPr lang="en-US" dirty="0">
                <a:solidFill>
                  <a:srgbClr val="FF0000"/>
                </a:solidFill>
              </a:rPr>
              <a:t>with </a:t>
            </a:r>
            <a:r>
              <a:rPr lang="en-US" dirty="0" smtClean="0">
                <a:solidFill>
                  <a:srgbClr val="FF0000"/>
                </a:solidFill>
              </a:rPr>
              <a:t>quarks</a:t>
            </a:r>
            <a:r>
              <a:rPr lang="en-US" dirty="0" smtClean="0"/>
              <a:t>)  </a:t>
            </a:r>
            <a:r>
              <a:rPr lang="en-US" sz="3600" dirty="0" smtClean="0"/>
              <a:t>as </a:t>
            </a:r>
            <a:r>
              <a:rPr lang="en-US" sz="3600" dirty="0"/>
              <a:t>an effective QCD </a:t>
            </a:r>
            <a:r>
              <a:rPr lang="en-US" sz="3600" dirty="0" smtClean="0"/>
              <a:t>model. </a:t>
            </a:r>
          </a:p>
          <a:p>
            <a:pPr marL="0" indent="0">
              <a:buNone/>
            </a:pPr>
            <a:r>
              <a:rPr lang="en-US" sz="2000" dirty="0" smtClean="0"/>
              <a:t>.</a:t>
            </a:r>
            <a:endParaRPr lang="en-US" sz="2400" dirty="0"/>
          </a:p>
          <a:p>
            <a:pPr marL="400050" lvl="1" indent="0">
              <a:buNone/>
            </a:pPr>
            <a:r>
              <a:rPr lang="en-US" dirty="0"/>
              <a:t>Talk by </a:t>
            </a:r>
            <a:r>
              <a:rPr lang="en-US" dirty="0" err="1" smtClean="0"/>
              <a:t>A.Ayala</a:t>
            </a:r>
            <a:r>
              <a:rPr lang="en-US" dirty="0" smtClean="0"/>
              <a:t> at  NUCLEUS-2022:</a:t>
            </a:r>
          </a:p>
          <a:p>
            <a:pPr marL="0" indent="0">
              <a:buNone/>
            </a:pPr>
            <a:r>
              <a:rPr lang="en-US" dirty="0">
                <a:hlinkClick r:id="rId2"/>
              </a:rPr>
              <a:t>https://events.sinp.msu.ru/event/8/contributions/604/attachments/586/1067/The_role_of_screening_Nucleus_2022_talk.pdf</a:t>
            </a:r>
            <a:endParaRPr lang="en-US" dirty="0"/>
          </a:p>
          <a:p>
            <a:pPr marL="0" indent="0">
              <a:buNone/>
            </a:pPr>
            <a:r>
              <a:rPr lang="en-US" dirty="0"/>
              <a:t/>
            </a:r>
            <a:br>
              <a:rPr lang="en-US" dirty="0"/>
            </a:br>
            <a:r>
              <a:rPr lang="en-US" dirty="0"/>
              <a:t>Eur. Phys. J. A 58 (2022), 87; e-Print:2108.02362 [</a:t>
            </a:r>
            <a:r>
              <a:rPr lang="en-US" dirty="0" err="1"/>
              <a:t>hep-ph</a:t>
            </a:r>
            <a:r>
              <a:rPr lang="en-US" dirty="0"/>
              <a:t>]</a:t>
            </a:r>
          </a:p>
        </p:txBody>
      </p:sp>
      <p:sp>
        <p:nvSpPr>
          <p:cNvPr id="4" name="Slide Number Placeholder 3"/>
          <p:cNvSpPr>
            <a:spLocks noGrp="1"/>
          </p:cNvSpPr>
          <p:nvPr>
            <p:ph type="sldNum" sz="quarter" idx="12"/>
          </p:nvPr>
        </p:nvSpPr>
        <p:spPr/>
        <p:txBody>
          <a:bodyPr/>
          <a:lstStyle/>
          <a:p>
            <a:fld id="{0437E881-045B-2548-B32C-6541F40C73F0}" type="slidenum">
              <a:rPr lang="en-US" smtClean="0"/>
              <a:t>9</a:t>
            </a:fld>
            <a:endParaRPr lang="en-US"/>
          </a:p>
        </p:txBody>
      </p:sp>
      <p:cxnSp>
        <p:nvCxnSpPr>
          <p:cNvPr id="5"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6" name="Google Shape;111;p1" descr="NICA-Logo_4c"/>
          <p:cNvPicPr preferRelativeResize="0"/>
          <p:nvPr/>
        </p:nvPicPr>
        <p:blipFill rotWithShape="1">
          <a:blip r:embed="rId3">
            <a:alphaModFix/>
          </a:blip>
          <a:srcRect/>
          <a:stretch/>
        </p:blipFill>
        <p:spPr>
          <a:xfrm>
            <a:off x="7570171" y="188646"/>
            <a:ext cx="1444341" cy="711450"/>
          </a:xfrm>
          <a:prstGeom prst="rect">
            <a:avLst/>
          </a:prstGeom>
          <a:solidFill>
            <a:schemeClr val="lt1"/>
          </a:solidFill>
          <a:ln>
            <a:noFill/>
          </a:ln>
        </p:spPr>
      </p:pic>
    </p:spTree>
    <p:extLst>
      <p:ext uri="{BB962C8B-B14F-4D97-AF65-F5344CB8AC3E}">
        <p14:creationId xmlns:p14="http://schemas.microsoft.com/office/powerpoint/2010/main" val="1153017946"/>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144000" cy="1124324"/>
          </a:xfrm>
        </p:spPr>
        <p:txBody>
          <a:bodyPr/>
          <a:lstStyle/>
          <a:p>
            <a:r>
              <a:rPr lang="en-US" sz="3200" b="1" dirty="0">
                <a:solidFill>
                  <a:srgbClr val="0000FF"/>
                </a:solidFill>
              </a:rPr>
              <a:t>W</a:t>
            </a:r>
            <a:r>
              <a:rPr lang="en-US" sz="3200" b="1" dirty="0" smtClean="0">
                <a:solidFill>
                  <a:srgbClr val="0000FF"/>
                </a:solidFill>
              </a:rPr>
              <a:t>e </a:t>
            </a:r>
            <a:r>
              <a:rPr lang="en-US" sz="3200" b="1" dirty="0">
                <a:solidFill>
                  <a:srgbClr val="0000FF"/>
                </a:solidFill>
              </a:rPr>
              <a:t>have to start and compare with STAR@</a:t>
            </a:r>
            <a:r>
              <a:rPr lang="en-US" sz="3200" b="1" dirty="0" smtClean="0">
                <a:solidFill>
                  <a:srgbClr val="0000FF"/>
                </a:solidFill>
              </a:rPr>
              <a:t>RHIC  [2]   </a:t>
            </a:r>
            <a:r>
              <a:rPr lang="en-US" sz="2000" b="1" dirty="0">
                <a:solidFill>
                  <a:srgbClr val="FF6600"/>
                </a:solidFill>
              </a:rPr>
              <a:t/>
            </a:r>
            <a:br>
              <a:rPr lang="en-US" sz="2000" b="1" dirty="0">
                <a:solidFill>
                  <a:srgbClr val="FF6600"/>
                </a:solidFill>
              </a:rPr>
            </a:br>
            <a:endParaRPr lang="en-US" sz="2000" b="1" dirty="0">
              <a:solidFill>
                <a:srgbClr val="FF6600"/>
              </a:solidFill>
            </a:endParaRPr>
          </a:p>
        </p:txBody>
      </p:sp>
      <p:sp>
        <p:nvSpPr>
          <p:cNvPr id="3" name="Content Placeholder 2"/>
          <p:cNvSpPr>
            <a:spLocks noGrp="1"/>
          </p:cNvSpPr>
          <p:nvPr>
            <p:ph idx="1"/>
          </p:nvPr>
        </p:nvSpPr>
        <p:spPr>
          <a:xfrm>
            <a:off x="304800" y="927100"/>
            <a:ext cx="7797800" cy="5816599"/>
          </a:xfrm>
        </p:spPr>
        <p:txBody>
          <a:bodyPr>
            <a:normAutofit fontScale="85000" lnSpcReduction="20000"/>
          </a:bodyPr>
          <a:lstStyle/>
          <a:p>
            <a:endParaRPr lang="en-US" dirty="0" smtClean="0">
              <a:hlinkClick r:id="rId2"/>
            </a:endParaRPr>
          </a:p>
          <a:p>
            <a:endParaRPr lang="en-US" dirty="0">
              <a:hlinkClick r:id="rId2"/>
            </a:endParaRPr>
          </a:p>
          <a:p>
            <a:endParaRPr lang="en-US" dirty="0" smtClean="0">
              <a:hlinkClick r:id="rId2"/>
            </a:endParaRPr>
          </a:p>
          <a:p>
            <a:endParaRPr lang="en-US" dirty="0" smtClean="0">
              <a:hlinkClick r:id="rId2"/>
            </a:endParaRPr>
          </a:p>
          <a:p>
            <a:endParaRPr lang="en-US" dirty="0">
              <a:hlinkClick r:id="rId2"/>
            </a:endParaRPr>
          </a:p>
          <a:p>
            <a:endParaRPr lang="en-US" dirty="0" smtClean="0">
              <a:hlinkClick r:id="rId2"/>
            </a:endParaRPr>
          </a:p>
          <a:p>
            <a:endParaRPr lang="en-US" dirty="0">
              <a:hlinkClick r:id="rId2"/>
            </a:endParaRPr>
          </a:p>
          <a:p>
            <a:endParaRPr lang="en-US" dirty="0" smtClean="0">
              <a:hlinkClick r:id="rId2"/>
            </a:endParaRPr>
          </a:p>
          <a:p>
            <a:endParaRPr lang="en-US" dirty="0">
              <a:hlinkClick r:id="rId2"/>
            </a:endParaRPr>
          </a:p>
          <a:p>
            <a:endParaRPr lang="en-US" dirty="0" smtClean="0">
              <a:hlinkClick r:id="rId2"/>
            </a:endParaRPr>
          </a:p>
          <a:p>
            <a:pPr marL="0" indent="0">
              <a:buNone/>
            </a:pPr>
            <a:r>
              <a:rPr lang="en-US" b="1" dirty="0" smtClean="0">
                <a:solidFill>
                  <a:srgbClr val="0000FF"/>
                </a:solidFill>
              </a:rPr>
              <a:t>[2] STAR </a:t>
            </a:r>
            <a:r>
              <a:rPr lang="en-US" b="1" dirty="0">
                <a:solidFill>
                  <a:srgbClr val="0000FF"/>
                </a:solidFill>
              </a:rPr>
              <a:t>Collaboration, </a:t>
            </a:r>
            <a:r>
              <a:rPr lang="en-US" b="1" dirty="0"/>
              <a:t>Bulk Properties in </a:t>
            </a:r>
            <a:r>
              <a:rPr lang="en-US" b="1" dirty="0" err="1"/>
              <a:t>Au+Au</a:t>
            </a:r>
            <a:r>
              <a:rPr lang="en-US" b="1" dirty="0"/>
              <a:t> Collisions at </a:t>
            </a:r>
            <a:r>
              <a:rPr lang="en-US" b="1" dirty="0" smtClean="0"/>
              <a:t>‾</a:t>
            </a:r>
            <a:r>
              <a:rPr lang="en-US" b="1" dirty="0"/>
              <a:t>‾</a:t>
            </a:r>
            <a:r>
              <a:rPr lang="en-US" b="1" dirty="0" smtClean="0"/>
              <a:t>‾√ </a:t>
            </a:r>
            <a:r>
              <a:rPr lang="en-US" b="1" i="1" dirty="0" err="1" smtClean="0"/>
              <a:t>sNN</a:t>
            </a:r>
            <a:r>
              <a:rPr lang="en-US" b="1" dirty="0" smtClean="0"/>
              <a:t>‾= 9.2 </a:t>
            </a:r>
            <a:r>
              <a:rPr lang="en-US" b="1" dirty="0" err="1"/>
              <a:t>GeV</a:t>
            </a:r>
            <a:r>
              <a:rPr lang="en-US" b="1" dirty="0"/>
              <a:t> in STAR Experiment at RHIC,</a:t>
            </a:r>
            <a:r>
              <a:rPr lang="en-US" dirty="0"/>
              <a:t> Nucl.Phys.A830:275c-278c,2009;</a:t>
            </a:r>
            <a:r>
              <a:rPr lang="en-US" dirty="0">
                <a:hlinkClick r:id="rId3"/>
              </a:rPr>
              <a:t> arXiv:0907.1943v2</a:t>
            </a:r>
            <a:endParaRPr lang="en-US" b="1" dirty="0"/>
          </a:p>
          <a:p>
            <a:endParaRPr lang="en-US" dirty="0"/>
          </a:p>
        </p:txBody>
      </p:sp>
      <p:sp>
        <p:nvSpPr>
          <p:cNvPr id="5" name="Slide Number Placeholder 4"/>
          <p:cNvSpPr>
            <a:spLocks noGrp="1"/>
          </p:cNvSpPr>
          <p:nvPr>
            <p:ph type="sldNum" sz="quarter" idx="12"/>
          </p:nvPr>
        </p:nvSpPr>
        <p:spPr/>
        <p:txBody>
          <a:bodyPr/>
          <a:lstStyle/>
          <a:p>
            <a:fld id="{0437E881-045B-2548-B32C-6541F40C73F0}" type="slidenum">
              <a:rPr lang="en-US" smtClean="0"/>
              <a:t>90</a:t>
            </a:fld>
            <a:endParaRPr lang="en-US"/>
          </a:p>
        </p:txBody>
      </p:sp>
      <p:sp>
        <p:nvSpPr>
          <p:cNvPr id="6" name="Rectangle 5"/>
          <p:cNvSpPr/>
          <p:nvPr/>
        </p:nvSpPr>
        <p:spPr>
          <a:xfrm>
            <a:off x="6769100" y="4183390"/>
            <a:ext cx="2044700" cy="1200328"/>
          </a:xfrm>
          <a:prstGeom prst="rect">
            <a:avLst/>
          </a:prstGeom>
        </p:spPr>
        <p:txBody>
          <a:bodyPr wrap="square">
            <a:spAutoFit/>
          </a:bodyPr>
          <a:lstStyle/>
          <a:p>
            <a:r>
              <a:rPr lang="en-US" sz="2400" b="1" dirty="0">
                <a:solidFill>
                  <a:srgbClr val="FF0000"/>
                </a:solidFill>
              </a:rPr>
              <a:t>Centrality </a:t>
            </a:r>
          </a:p>
          <a:p>
            <a:r>
              <a:rPr lang="en-US" sz="2400" b="1" dirty="0">
                <a:solidFill>
                  <a:srgbClr val="FF0000"/>
                </a:solidFill>
              </a:rPr>
              <a:t>class </a:t>
            </a:r>
            <a:r>
              <a:rPr lang="en-US" sz="2400" b="1" dirty="0" smtClean="0">
                <a:solidFill>
                  <a:srgbClr val="FF0000"/>
                </a:solidFill>
              </a:rPr>
              <a:t>   0-30</a:t>
            </a:r>
            <a:r>
              <a:rPr lang="en-US" sz="2400" b="1" dirty="0">
                <a:solidFill>
                  <a:srgbClr val="FF0000"/>
                </a:solidFill>
              </a:rPr>
              <a:t>%</a:t>
            </a:r>
            <a:endParaRPr lang="en-US" sz="2400" dirty="0">
              <a:solidFill>
                <a:srgbClr val="FF0000"/>
              </a:solidFill>
            </a:endParaRPr>
          </a:p>
        </p:txBody>
      </p:sp>
      <p:pic>
        <p:nvPicPr>
          <p:cNvPr id="4" name="Picture 3"/>
          <p:cNvPicPr>
            <a:picLocks noChangeAspect="1"/>
          </p:cNvPicPr>
          <p:nvPr/>
        </p:nvPicPr>
        <p:blipFill>
          <a:blip r:embed="rId4"/>
          <a:stretch>
            <a:fillRect/>
          </a:stretch>
        </p:blipFill>
        <p:spPr>
          <a:xfrm>
            <a:off x="0" y="2108702"/>
            <a:ext cx="9258300" cy="2031498"/>
          </a:xfrm>
          <a:prstGeom prst="rect">
            <a:avLst/>
          </a:prstGeom>
        </p:spPr>
      </p:pic>
      <p:sp>
        <p:nvSpPr>
          <p:cNvPr id="7" name="Rectangle 6"/>
          <p:cNvSpPr/>
          <p:nvPr/>
        </p:nvSpPr>
        <p:spPr>
          <a:xfrm>
            <a:off x="4182640" y="1332012"/>
            <a:ext cx="4503507" cy="400110"/>
          </a:xfrm>
          <a:prstGeom prst="rect">
            <a:avLst/>
          </a:prstGeom>
        </p:spPr>
        <p:txBody>
          <a:bodyPr wrap="none">
            <a:spAutoFit/>
          </a:bodyPr>
          <a:lstStyle/>
          <a:p>
            <a:r>
              <a:rPr lang="en-US" sz="2000" b="1" dirty="0">
                <a:solidFill>
                  <a:srgbClr val="FF0000"/>
                </a:solidFill>
              </a:rPr>
              <a:t> Pion interferometry measurements</a:t>
            </a:r>
          </a:p>
        </p:txBody>
      </p:sp>
      <p:cxnSp>
        <p:nvCxnSpPr>
          <p:cNvPr id="9"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01591476"/>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144000" cy="1124324"/>
          </a:xfrm>
        </p:spPr>
        <p:txBody>
          <a:bodyPr/>
          <a:lstStyle/>
          <a:p>
            <a:r>
              <a:rPr lang="en-US" sz="3200" b="1" dirty="0">
                <a:solidFill>
                  <a:srgbClr val="0000FF"/>
                </a:solidFill>
              </a:rPr>
              <a:t>W</a:t>
            </a:r>
            <a:r>
              <a:rPr lang="en-US" sz="3200" b="1" dirty="0" smtClean="0">
                <a:solidFill>
                  <a:srgbClr val="0000FF"/>
                </a:solidFill>
              </a:rPr>
              <a:t>e </a:t>
            </a:r>
            <a:r>
              <a:rPr lang="en-US" sz="3200" b="1" dirty="0">
                <a:solidFill>
                  <a:srgbClr val="0000FF"/>
                </a:solidFill>
              </a:rPr>
              <a:t>have to start and compare with STAR@</a:t>
            </a:r>
            <a:r>
              <a:rPr lang="en-US" sz="3200" b="1" dirty="0" smtClean="0">
                <a:solidFill>
                  <a:srgbClr val="0000FF"/>
                </a:solidFill>
              </a:rPr>
              <a:t>RHIC  [2]   </a:t>
            </a:r>
            <a:r>
              <a:rPr lang="en-US" sz="2000" b="1" dirty="0">
                <a:solidFill>
                  <a:srgbClr val="FF6600"/>
                </a:solidFill>
              </a:rPr>
              <a:t/>
            </a:r>
            <a:br>
              <a:rPr lang="en-US" sz="2000" b="1" dirty="0">
                <a:solidFill>
                  <a:srgbClr val="FF6600"/>
                </a:solidFill>
              </a:rPr>
            </a:br>
            <a:r>
              <a:rPr lang="en-US" sz="2000" dirty="0"/>
              <a:t> </a:t>
            </a:r>
            <a:r>
              <a:rPr lang="en-US" sz="2000" dirty="0" smtClean="0"/>
              <a:t>                                                     </a:t>
            </a:r>
            <a:r>
              <a:rPr lang="en-US" sz="2000" b="1" dirty="0" smtClean="0">
                <a:solidFill>
                  <a:srgbClr val="FF0000"/>
                </a:solidFill>
              </a:rPr>
              <a:t>Azimuthal </a:t>
            </a:r>
            <a:r>
              <a:rPr lang="en-US" sz="2000" b="1" dirty="0">
                <a:solidFill>
                  <a:srgbClr val="FF0000"/>
                </a:solidFill>
              </a:rPr>
              <a:t>anisotropy measurements</a:t>
            </a:r>
          </a:p>
        </p:txBody>
      </p:sp>
      <p:sp>
        <p:nvSpPr>
          <p:cNvPr id="3" name="Content Placeholder 2"/>
          <p:cNvSpPr>
            <a:spLocks noGrp="1"/>
          </p:cNvSpPr>
          <p:nvPr>
            <p:ph idx="1"/>
          </p:nvPr>
        </p:nvSpPr>
        <p:spPr>
          <a:xfrm>
            <a:off x="292100" y="1358900"/>
            <a:ext cx="7797800" cy="5816599"/>
          </a:xfrm>
        </p:spPr>
        <p:txBody>
          <a:bodyPr>
            <a:normAutofit fontScale="92500" lnSpcReduction="20000"/>
          </a:bodyPr>
          <a:lstStyle/>
          <a:p>
            <a:endParaRPr lang="en-US" dirty="0" smtClean="0">
              <a:hlinkClick r:id="rId2"/>
            </a:endParaRPr>
          </a:p>
          <a:p>
            <a:endParaRPr lang="en-US" dirty="0">
              <a:hlinkClick r:id="rId2"/>
            </a:endParaRPr>
          </a:p>
          <a:p>
            <a:endParaRPr lang="en-US" dirty="0" smtClean="0">
              <a:hlinkClick r:id="rId2"/>
            </a:endParaRPr>
          </a:p>
          <a:p>
            <a:endParaRPr lang="en-US" dirty="0" smtClean="0">
              <a:hlinkClick r:id="rId2"/>
            </a:endParaRPr>
          </a:p>
          <a:p>
            <a:endParaRPr lang="en-US" dirty="0">
              <a:hlinkClick r:id="rId2"/>
            </a:endParaRPr>
          </a:p>
          <a:p>
            <a:endParaRPr lang="en-US" dirty="0" smtClean="0">
              <a:hlinkClick r:id="rId2"/>
            </a:endParaRPr>
          </a:p>
          <a:p>
            <a:endParaRPr lang="en-US" dirty="0">
              <a:hlinkClick r:id="rId2"/>
            </a:endParaRPr>
          </a:p>
          <a:p>
            <a:endParaRPr lang="en-US" dirty="0" smtClean="0">
              <a:hlinkClick r:id="rId2"/>
            </a:endParaRPr>
          </a:p>
          <a:p>
            <a:pPr marL="0" indent="0">
              <a:buNone/>
            </a:pPr>
            <a:endParaRPr lang="en-US" dirty="0" smtClean="0">
              <a:hlinkClick r:id="rId2"/>
            </a:endParaRPr>
          </a:p>
          <a:p>
            <a:pPr marL="0" indent="0">
              <a:buNone/>
            </a:pPr>
            <a:r>
              <a:rPr lang="en-US" b="1" dirty="0" smtClean="0">
                <a:solidFill>
                  <a:srgbClr val="0000FF"/>
                </a:solidFill>
              </a:rPr>
              <a:t>[2] </a:t>
            </a:r>
            <a:r>
              <a:rPr lang="en-US" b="1" dirty="0">
                <a:solidFill>
                  <a:srgbClr val="0000FF"/>
                </a:solidFill>
              </a:rPr>
              <a:t>STAR Collaboration, </a:t>
            </a:r>
            <a:r>
              <a:rPr lang="en-US" b="1" dirty="0"/>
              <a:t>Bulk Properties in </a:t>
            </a:r>
            <a:r>
              <a:rPr lang="en-US" b="1" dirty="0" err="1"/>
              <a:t>Au+Au</a:t>
            </a:r>
            <a:r>
              <a:rPr lang="en-US" b="1" dirty="0"/>
              <a:t> Collisions at √ </a:t>
            </a:r>
            <a:r>
              <a:rPr lang="en-US" b="1" i="1" dirty="0" err="1"/>
              <a:t>s</a:t>
            </a:r>
            <a:r>
              <a:rPr lang="en-US" b="1" i="1" baseline="-25000" dirty="0" err="1"/>
              <a:t>NN</a:t>
            </a:r>
            <a:r>
              <a:rPr lang="en-US" b="1" dirty="0"/>
              <a:t>= 9.2 </a:t>
            </a:r>
            <a:r>
              <a:rPr lang="en-US" b="1" dirty="0" err="1"/>
              <a:t>GeV</a:t>
            </a:r>
            <a:r>
              <a:rPr lang="en-US" b="1" dirty="0"/>
              <a:t> in STAR Experiment at RHIC,</a:t>
            </a:r>
            <a:r>
              <a:rPr lang="en-US" dirty="0"/>
              <a:t> Nucl.Phys.A830:275c-278c,2009;</a:t>
            </a:r>
            <a:r>
              <a:rPr lang="en-US" dirty="0">
                <a:hlinkClick r:id="rId3"/>
              </a:rPr>
              <a:t> arXiv:0907.1943v2</a:t>
            </a:r>
            <a:endParaRPr lang="en-US" b="1" dirty="0"/>
          </a:p>
          <a:p>
            <a:endParaRPr lang="en-US" dirty="0"/>
          </a:p>
        </p:txBody>
      </p:sp>
      <p:sp>
        <p:nvSpPr>
          <p:cNvPr id="4" name="Slide Number Placeholder 3"/>
          <p:cNvSpPr>
            <a:spLocks noGrp="1"/>
          </p:cNvSpPr>
          <p:nvPr>
            <p:ph type="sldNum" sz="quarter" idx="12"/>
          </p:nvPr>
        </p:nvSpPr>
        <p:spPr/>
        <p:txBody>
          <a:bodyPr/>
          <a:lstStyle/>
          <a:p>
            <a:fld id="{0437E881-045B-2548-B32C-6541F40C73F0}" type="slidenum">
              <a:rPr lang="en-US" smtClean="0"/>
              <a:t>91</a:t>
            </a:fld>
            <a:endParaRPr lang="en-US"/>
          </a:p>
        </p:txBody>
      </p:sp>
      <p:pic>
        <p:nvPicPr>
          <p:cNvPr id="5" name="Picture 4"/>
          <p:cNvPicPr>
            <a:picLocks noChangeAspect="1"/>
          </p:cNvPicPr>
          <p:nvPr/>
        </p:nvPicPr>
        <p:blipFill>
          <a:blip r:embed="rId4"/>
          <a:stretch>
            <a:fillRect/>
          </a:stretch>
        </p:blipFill>
        <p:spPr>
          <a:xfrm>
            <a:off x="0" y="1409700"/>
            <a:ext cx="7823200" cy="4304848"/>
          </a:xfrm>
          <a:prstGeom prst="rect">
            <a:avLst/>
          </a:prstGeom>
        </p:spPr>
      </p:pic>
      <p:sp>
        <p:nvSpPr>
          <p:cNvPr id="6" name="Rectangle 5"/>
          <p:cNvSpPr/>
          <p:nvPr/>
        </p:nvSpPr>
        <p:spPr>
          <a:xfrm>
            <a:off x="7315200" y="2049790"/>
            <a:ext cx="1828800" cy="1938992"/>
          </a:xfrm>
          <a:prstGeom prst="rect">
            <a:avLst/>
          </a:prstGeom>
        </p:spPr>
        <p:txBody>
          <a:bodyPr wrap="square">
            <a:spAutoFit/>
          </a:bodyPr>
          <a:lstStyle/>
          <a:p>
            <a:r>
              <a:rPr lang="en-US" sz="2000" b="1" dirty="0">
                <a:solidFill>
                  <a:schemeClr val="tx1"/>
                </a:solidFill>
              </a:rPr>
              <a:t>At </a:t>
            </a:r>
            <a:r>
              <a:rPr lang="en-US" sz="2000" b="1" dirty="0" err="1" smtClean="0">
                <a:solidFill>
                  <a:schemeClr val="tx1"/>
                </a:solidFill>
              </a:rPr>
              <a:t>midrapidity</a:t>
            </a:r>
            <a:endParaRPr lang="en-US" sz="2000" b="1" dirty="0" smtClean="0">
              <a:solidFill>
                <a:schemeClr val="tx1"/>
              </a:solidFill>
            </a:endParaRPr>
          </a:p>
          <a:p>
            <a:r>
              <a:rPr lang="en-US" sz="2000" b="1" dirty="0">
                <a:solidFill>
                  <a:srgbClr val="FF0000"/>
                </a:solidFill>
              </a:rPr>
              <a:t>(</a:t>
            </a:r>
            <a:r>
              <a:rPr lang="en-US" sz="2000" b="1" dirty="0" smtClean="0">
                <a:solidFill>
                  <a:srgbClr val="FF0000"/>
                </a:solidFill>
              </a:rPr>
              <a:t>|</a:t>
            </a:r>
            <a:r>
              <a:rPr lang="en-US" sz="2000" b="1" dirty="0" err="1" smtClean="0">
                <a:solidFill>
                  <a:srgbClr val="FF0000"/>
                </a:solidFill>
              </a:rPr>
              <a:t>η</a:t>
            </a:r>
            <a:r>
              <a:rPr lang="en-US" sz="2000" b="1" dirty="0" smtClean="0">
                <a:solidFill>
                  <a:srgbClr val="FF0000"/>
                </a:solidFill>
              </a:rPr>
              <a:t>|&lt;1.0)</a:t>
            </a:r>
            <a:endParaRPr lang="en-US" sz="2000" b="1" dirty="0"/>
          </a:p>
          <a:p>
            <a:r>
              <a:rPr lang="en-US" sz="2000" b="1" dirty="0" smtClean="0"/>
              <a:t>Centrality </a:t>
            </a:r>
            <a:endParaRPr lang="en-US" sz="2000" b="1" dirty="0"/>
          </a:p>
          <a:p>
            <a:r>
              <a:rPr lang="en-US" sz="2000" b="1" dirty="0"/>
              <a:t>class </a:t>
            </a:r>
            <a:r>
              <a:rPr lang="en-US" sz="2000" b="1" dirty="0" smtClean="0"/>
              <a:t>   </a:t>
            </a:r>
            <a:r>
              <a:rPr lang="en-US" sz="2000" b="1" dirty="0" smtClean="0">
                <a:solidFill>
                  <a:srgbClr val="FF0000"/>
                </a:solidFill>
              </a:rPr>
              <a:t>0-60</a:t>
            </a:r>
            <a:r>
              <a:rPr lang="en-US" sz="2000" b="1" dirty="0">
                <a:solidFill>
                  <a:srgbClr val="FF0000"/>
                </a:solidFill>
              </a:rPr>
              <a:t>%</a:t>
            </a:r>
            <a:endParaRPr lang="en-US" sz="2000" dirty="0">
              <a:solidFill>
                <a:srgbClr val="FF0000"/>
              </a:solidFill>
            </a:endParaRPr>
          </a:p>
        </p:txBody>
      </p:sp>
      <p:cxnSp>
        <p:nvCxnSpPr>
          <p:cNvPr id="9"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32617157"/>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964" y="604287"/>
            <a:ext cx="8042276" cy="1336956"/>
          </a:xfrm>
        </p:spPr>
        <p:txBody>
          <a:bodyPr>
            <a:normAutofit fontScale="90000"/>
          </a:bodyPr>
          <a:lstStyle/>
          <a:p>
            <a:r>
              <a:rPr lang="en-US" sz="3200" b="1" dirty="0" smtClean="0">
                <a:solidFill>
                  <a:srgbClr val="0000FF"/>
                </a:solidFill>
              </a:rPr>
              <a:t>Strange </a:t>
            </a:r>
            <a:r>
              <a:rPr lang="en-US" sz="3200" b="1" dirty="0">
                <a:solidFill>
                  <a:srgbClr val="0000FF"/>
                </a:solidFill>
              </a:rPr>
              <a:t>hadron production in </a:t>
            </a:r>
            <a:r>
              <a:rPr lang="en-US" sz="3200" b="1" dirty="0" err="1">
                <a:solidFill>
                  <a:srgbClr val="0000FF"/>
                </a:solidFill>
              </a:rPr>
              <a:t>Au+Au</a:t>
            </a:r>
            <a:r>
              <a:rPr lang="en-US" sz="3200" b="1" dirty="0">
                <a:solidFill>
                  <a:srgbClr val="0000FF"/>
                </a:solidFill>
              </a:rPr>
              <a:t> collisions at </a:t>
            </a:r>
            <a:r>
              <a:rPr lang="en-US" sz="3200" b="1" dirty="0" smtClean="0">
                <a:solidFill>
                  <a:srgbClr val="0000FF"/>
                </a:solidFill>
              </a:rPr>
              <a:t>√</a:t>
            </a:r>
            <a:r>
              <a:rPr lang="en-US" sz="3200" b="1" i="1" dirty="0" err="1">
                <a:solidFill>
                  <a:srgbClr val="0000FF"/>
                </a:solidFill>
              </a:rPr>
              <a:t>s</a:t>
            </a:r>
            <a:r>
              <a:rPr lang="en-US" sz="3200" b="1" baseline="-25000" dirty="0" err="1">
                <a:solidFill>
                  <a:srgbClr val="0000FF"/>
                </a:solidFill>
              </a:rPr>
              <a:t>NN</a:t>
            </a:r>
            <a:r>
              <a:rPr lang="en-US" sz="3200" b="1" dirty="0" smtClean="0">
                <a:solidFill>
                  <a:srgbClr val="0000FF"/>
                </a:solidFill>
              </a:rPr>
              <a:t> </a:t>
            </a:r>
            <a:r>
              <a:rPr lang="en-US" sz="3200" b="1" dirty="0">
                <a:solidFill>
                  <a:srgbClr val="0000FF"/>
                </a:solidFill>
              </a:rPr>
              <a:t>= 7.7, 11.5, 19.6, 27, and 39 </a:t>
            </a:r>
            <a:r>
              <a:rPr lang="en-US" sz="3200" b="1" dirty="0" err="1" smtClean="0">
                <a:solidFill>
                  <a:srgbClr val="0000FF"/>
                </a:solidFill>
              </a:rPr>
              <a:t>GeV</a:t>
            </a:r>
            <a:r>
              <a:rPr lang="en-US" sz="3200" b="1" dirty="0" smtClean="0">
                <a:solidFill>
                  <a:srgbClr val="0000FF"/>
                </a:solidFill>
              </a:rPr>
              <a:t> with STAR</a:t>
            </a:r>
            <a:r>
              <a:rPr lang="en-US" sz="3200" b="1" dirty="0">
                <a:solidFill>
                  <a:srgbClr val="0000FF"/>
                </a:solidFill>
              </a:rPr>
              <a:t>@RHIC </a:t>
            </a:r>
            <a:r>
              <a:rPr lang="en-US" sz="3200" b="1" dirty="0" smtClean="0">
                <a:solidFill>
                  <a:srgbClr val="0000FF"/>
                </a:solidFill>
              </a:rPr>
              <a:t>[3]</a:t>
            </a:r>
            <a:r>
              <a:rPr lang="en-US" b="1" dirty="0"/>
              <a:t/>
            </a:r>
            <a:br>
              <a:rPr lang="en-US" b="1" dirty="0"/>
            </a:br>
            <a:endParaRPr lang="en-US" sz="3200" dirty="0"/>
          </a:p>
        </p:txBody>
      </p:sp>
      <p:sp>
        <p:nvSpPr>
          <p:cNvPr id="3" name="Content Placeholder 2"/>
          <p:cNvSpPr>
            <a:spLocks noGrp="1"/>
          </p:cNvSpPr>
          <p:nvPr>
            <p:ph idx="1"/>
          </p:nvPr>
        </p:nvSpPr>
        <p:spPr>
          <a:xfrm>
            <a:off x="506941" y="2667001"/>
            <a:ext cx="8042276" cy="4343400"/>
          </a:xfrm>
        </p:spPr>
        <p:txBody>
          <a:bodyPr>
            <a:normAutofit fontScale="85000" lnSpcReduction="20000"/>
          </a:bodyPr>
          <a:lstStyle/>
          <a:p>
            <a:endParaRPr lang="en-US" dirty="0" smtClean="0"/>
          </a:p>
          <a:p>
            <a:pPr marL="0" indent="0">
              <a:buNone/>
            </a:pPr>
            <a:endParaRPr lang="en-US" dirty="0" smtClean="0"/>
          </a:p>
          <a:p>
            <a:pPr marL="0" indent="0">
              <a:buNone/>
            </a:pPr>
            <a:r>
              <a:rPr lang="en-US" dirty="0" smtClean="0"/>
              <a:t>One may include  later in the analysis recent STAR </a:t>
            </a:r>
            <a:r>
              <a:rPr lang="en-US" dirty="0"/>
              <a:t>measurements of strange hadron (</a:t>
            </a:r>
            <a:r>
              <a:rPr lang="en-US" dirty="0" smtClean="0"/>
              <a:t>K</a:t>
            </a:r>
            <a:r>
              <a:rPr lang="en-US" baseline="30000" dirty="0" smtClean="0"/>
              <a:t>0</a:t>
            </a:r>
            <a:r>
              <a:rPr lang="en-US" baseline="-25000" dirty="0" smtClean="0"/>
              <a:t>S</a:t>
            </a:r>
            <a:r>
              <a:rPr lang="en-US" dirty="0" smtClean="0"/>
              <a:t> </a:t>
            </a:r>
            <a:r>
              <a:rPr lang="en-US" dirty="0"/>
              <a:t>and </a:t>
            </a:r>
            <a:r>
              <a:rPr lang="en-US" i="1" dirty="0" err="1"/>
              <a:t>ϕ</a:t>
            </a:r>
            <a:r>
              <a:rPr lang="en-US" dirty="0"/>
              <a:t>) production at mid-rapidity (|</a:t>
            </a:r>
            <a:r>
              <a:rPr lang="en-US" i="1" dirty="0"/>
              <a:t>y</a:t>
            </a:r>
            <a:r>
              <a:rPr lang="en-US" dirty="0"/>
              <a:t>|&lt;0.5) in </a:t>
            </a:r>
            <a:r>
              <a:rPr lang="en-US" dirty="0" err="1"/>
              <a:t>Au+Au</a:t>
            </a:r>
            <a:r>
              <a:rPr lang="en-US" dirty="0"/>
              <a:t> collisions at </a:t>
            </a:r>
            <a:r>
              <a:rPr lang="en-US" dirty="0" smtClean="0"/>
              <a:t>from √</a:t>
            </a:r>
            <a:r>
              <a:rPr lang="en-US" dirty="0" err="1" smtClean="0"/>
              <a:t>sNN</a:t>
            </a:r>
            <a:r>
              <a:rPr lang="en-US" dirty="0" smtClean="0"/>
              <a:t> </a:t>
            </a:r>
            <a:r>
              <a:rPr lang="en-US" dirty="0"/>
              <a:t>= 7.7 </a:t>
            </a:r>
            <a:r>
              <a:rPr lang="en-US" dirty="0" smtClean="0"/>
              <a:t> to  </a:t>
            </a:r>
            <a:r>
              <a:rPr lang="en-US" dirty="0"/>
              <a:t>39 </a:t>
            </a:r>
            <a:r>
              <a:rPr lang="en-US" dirty="0" err="1"/>
              <a:t>GeV</a:t>
            </a:r>
            <a:r>
              <a:rPr lang="en-US" dirty="0"/>
              <a:t> </a:t>
            </a:r>
            <a:endParaRPr lang="en-US" dirty="0">
              <a:hlinkClick r:id="rId2"/>
            </a:endParaRPr>
          </a:p>
          <a:p>
            <a:endParaRPr lang="en-US" dirty="0" smtClean="0">
              <a:hlinkClick r:id="rId2"/>
            </a:endParaRPr>
          </a:p>
          <a:p>
            <a:pPr marL="0" indent="0">
              <a:buNone/>
            </a:pPr>
            <a:r>
              <a:rPr lang="en-US" dirty="0" smtClean="0">
                <a:hlinkClick r:id="rId2"/>
              </a:rPr>
              <a:t>[3] STAR </a:t>
            </a:r>
            <a:r>
              <a:rPr lang="en-US" dirty="0">
                <a:hlinkClick r:id="rId2"/>
              </a:rPr>
              <a:t>Collaboration</a:t>
            </a:r>
            <a:r>
              <a:rPr lang="en-US" dirty="0"/>
              <a:t>: </a:t>
            </a:r>
            <a:r>
              <a:rPr lang="en-US" dirty="0">
                <a:hlinkClick r:id="rId3"/>
              </a:rPr>
              <a:t>J. Adam</a:t>
            </a:r>
            <a:r>
              <a:rPr lang="en-US" dirty="0"/>
              <a:t>, </a:t>
            </a:r>
            <a:r>
              <a:rPr lang="ru-RU" dirty="0" smtClean="0"/>
              <a:t> </a:t>
            </a:r>
            <a:r>
              <a:rPr lang="en-US" dirty="0" smtClean="0"/>
              <a:t>et al., </a:t>
            </a:r>
            <a:r>
              <a:rPr lang="fi-FI" dirty="0" err="1"/>
              <a:t>Phys</a:t>
            </a:r>
            <a:r>
              <a:rPr lang="fi-FI" dirty="0"/>
              <a:t>. </a:t>
            </a:r>
            <a:r>
              <a:rPr lang="fi-FI" dirty="0" err="1"/>
              <a:t>Rev</a:t>
            </a:r>
            <a:r>
              <a:rPr lang="fi-FI" dirty="0"/>
              <a:t>. C 102, 034909 (2020) </a:t>
            </a:r>
            <a:r>
              <a:rPr lang="fi-FI" dirty="0" err="1"/>
              <a:t>Related</a:t>
            </a:r>
            <a:r>
              <a:rPr lang="fi-FI" dirty="0"/>
              <a:t> DOI: </a:t>
            </a:r>
            <a:r>
              <a:rPr lang="fi-FI" dirty="0">
                <a:hlinkClick r:id="rId4"/>
              </a:rPr>
              <a:t>https://doi.org/10.1103/PhysRevC.102.034909</a:t>
            </a:r>
            <a:endParaRPr lang="en-US" dirty="0" smtClean="0"/>
          </a:p>
          <a:p>
            <a:pPr marL="0" indent="0">
              <a:buNone/>
            </a:pPr>
            <a:r>
              <a:rPr lang="mr-IN" dirty="0" smtClean="0"/>
              <a:t>https</a:t>
            </a:r>
            <a:r>
              <a:rPr lang="mr-IN" dirty="0"/>
              <a:t>://arxiv.org/abs/1906.03732</a:t>
            </a:r>
            <a:endParaRPr lang="en-US" dirty="0"/>
          </a:p>
        </p:txBody>
      </p:sp>
      <p:sp>
        <p:nvSpPr>
          <p:cNvPr id="4" name="Slide Number Placeholder 3"/>
          <p:cNvSpPr>
            <a:spLocks noGrp="1"/>
          </p:cNvSpPr>
          <p:nvPr>
            <p:ph type="sldNum" sz="quarter" idx="12"/>
          </p:nvPr>
        </p:nvSpPr>
        <p:spPr/>
        <p:txBody>
          <a:bodyPr/>
          <a:lstStyle/>
          <a:p>
            <a:fld id="{0437E881-045B-2548-B32C-6541F40C73F0}" type="slidenum">
              <a:rPr lang="en-US" smtClean="0"/>
              <a:t>92</a:t>
            </a:fld>
            <a:endParaRPr lang="en-US"/>
          </a:p>
        </p:txBody>
      </p:sp>
      <p:cxnSp>
        <p:nvCxnSpPr>
          <p:cNvPr id="5" name="AutoShape 5"/>
          <p:cNvCxnSpPr>
            <a:cxnSpLocks noChangeShapeType="1"/>
          </p:cNvCxnSpPr>
          <p:nvPr/>
        </p:nvCxnSpPr>
        <p:spPr bwMode="auto">
          <a:xfrm>
            <a:off x="309034" y="1837266"/>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6" name="Picture 5"/>
          <p:cNvPicPr>
            <a:picLocks noChangeAspect="1"/>
          </p:cNvPicPr>
          <p:nvPr/>
        </p:nvPicPr>
        <p:blipFill>
          <a:blip r:embed="rId5"/>
          <a:stretch>
            <a:fillRect/>
          </a:stretch>
        </p:blipFill>
        <p:spPr>
          <a:xfrm>
            <a:off x="50800" y="2125133"/>
            <a:ext cx="9093200" cy="203200"/>
          </a:xfrm>
          <a:prstGeom prst="rect">
            <a:avLst/>
          </a:prstGeom>
        </p:spPr>
      </p:pic>
    </p:spTree>
    <p:extLst>
      <p:ext uri="{BB962C8B-B14F-4D97-AF65-F5344CB8AC3E}">
        <p14:creationId xmlns:p14="http://schemas.microsoft.com/office/powerpoint/2010/main" val="2082036618"/>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364" y="561953"/>
            <a:ext cx="8042276" cy="1336956"/>
          </a:xfrm>
        </p:spPr>
        <p:txBody>
          <a:bodyPr>
            <a:normAutofit fontScale="90000"/>
          </a:bodyPr>
          <a:lstStyle/>
          <a:p>
            <a:r>
              <a:rPr lang="en-US" sz="2400" b="1" dirty="0" smtClean="0">
                <a:solidFill>
                  <a:srgbClr val="0000FF"/>
                </a:solidFill>
              </a:rPr>
              <a:t>Strange </a:t>
            </a:r>
            <a:r>
              <a:rPr lang="en-US" sz="2400" b="1" dirty="0">
                <a:solidFill>
                  <a:srgbClr val="0000FF"/>
                </a:solidFill>
              </a:rPr>
              <a:t>hadron production in </a:t>
            </a:r>
            <a:r>
              <a:rPr lang="en-US" sz="2400" b="1" dirty="0" err="1">
                <a:solidFill>
                  <a:srgbClr val="0000FF"/>
                </a:solidFill>
              </a:rPr>
              <a:t>Au+Au</a:t>
            </a:r>
            <a:r>
              <a:rPr lang="en-US" sz="2400" b="1" dirty="0">
                <a:solidFill>
                  <a:srgbClr val="0000FF"/>
                </a:solidFill>
              </a:rPr>
              <a:t> collisions at </a:t>
            </a:r>
            <a:r>
              <a:rPr lang="en-US" sz="2400" b="1" dirty="0" smtClean="0">
                <a:solidFill>
                  <a:srgbClr val="0000FF"/>
                </a:solidFill>
              </a:rPr>
              <a:t>‾</a:t>
            </a:r>
            <a:r>
              <a:rPr lang="en-US" sz="2400" b="1" dirty="0">
                <a:solidFill>
                  <a:srgbClr val="0000FF"/>
                </a:solidFill>
              </a:rPr>
              <a:t>‾</a:t>
            </a:r>
            <a:r>
              <a:rPr lang="en-US" sz="2400" b="1" dirty="0" smtClean="0">
                <a:solidFill>
                  <a:srgbClr val="0000FF"/>
                </a:solidFill>
              </a:rPr>
              <a:t>√</a:t>
            </a:r>
            <a:r>
              <a:rPr lang="en-US" sz="2400" b="1" i="1" dirty="0" err="1">
                <a:solidFill>
                  <a:srgbClr val="0000FF"/>
                </a:solidFill>
              </a:rPr>
              <a:t>s</a:t>
            </a:r>
            <a:r>
              <a:rPr lang="en-US" sz="2400" b="1" dirty="0" err="1">
                <a:solidFill>
                  <a:srgbClr val="0000FF"/>
                </a:solidFill>
              </a:rPr>
              <a:t>NN</a:t>
            </a:r>
            <a:r>
              <a:rPr lang="en-US" sz="2400" b="1" dirty="0">
                <a:solidFill>
                  <a:srgbClr val="0000FF"/>
                </a:solidFill>
              </a:rPr>
              <a:t>‾</a:t>
            </a:r>
            <a:r>
              <a:rPr lang="en-US" sz="2400" b="1" dirty="0" smtClean="0">
                <a:solidFill>
                  <a:srgbClr val="0000FF"/>
                </a:solidFill>
              </a:rPr>
              <a:t> </a:t>
            </a:r>
            <a:r>
              <a:rPr lang="en-US" sz="2400" b="1" dirty="0">
                <a:solidFill>
                  <a:srgbClr val="0000FF"/>
                </a:solidFill>
              </a:rPr>
              <a:t>= 7.7, 11.5, 19.6, 27, and 39 </a:t>
            </a:r>
            <a:r>
              <a:rPr lang="en-US" sz="2400" b="1" dirty="0" err="1" smtClean="0">
                <a:solidFill>
                  <a:srgbClr val="0000FF"/>
                </a:solidFill>
              </a:rPr>
              <a:t>GeV</a:t>
            </a:r>
            <a:r>
              <a:rPr lang="en-US" sz="2400" b="1" dirty="0" smtClean="0">
                <a:solidFill>
                  <a:srgbClr val="0000FF"/>
                </a:solidFill>
              </a:rPr>
              <a:t> [3]</a:t>
            </a:r>
            <a:r>
              <a:rPr lang="en-US" b="1" dirty="0"/>
              <a:t/>
            </a:r>
            <a:br>
              <a:rPr lang="en-US" b="1" dirty="0"/>
            </a:br>
            <a:endParaRPr lang="en-US" dirty="0"/>
          </a:p>
        </p:txBody>
      </p:sp>
      <p:sp>
        <p:nvSpPr>
          <p:cNvPr id="3" name="Content Placeholder 2"/>
          <p:cNvSpPr>
            <a:spLocks noGrp="1"/>
          </p:cNvSpPr>
          <p:nvPr>
            <p:ph idx="1"/>
          </p:nvPr>
        </p:nvSpPr>
        <p:spPr>
          <a:xfrm>
            <a:off x="381000" y="1600200"/>
            <a:ext cx="8210551" cy="4851399"/>
          </a:xfrm>
        </p:spPr>
        <p:txBody>
          <a:bodyPr>
            <a:normAutofit fontScale="25000" lnSpcReduction="20000"/>
          </a:bodyPr>
          <a:lstStyle/>
          <a:p>
            <a:endParaRPr lang="en-US" dirty="0" smtClean="0">
              <a:hlinkClick r:id="rId2"/>
            </a:endParaRPr>
          </a:p>
          <a:p>
            <a:pPr marL="0" indent="0">
              <a:buNone/>
            </a:pPr>
            <a:endParaRPr lang="en-US" dirty="0" smtClean="0"/>
          </a:p>
          <a:p>
            <a:pPr marL="0" indent="0">
              <a:buNone/>
            </a:pPr>
            <a:r>
              <a:rPr lang="en-US" b="1" dirty="0" smtClean="0">
                <a:solidFill>
                  <a:srgbClr val="0000FF"/>
                </a:solidFill>
              </a:rPr>
              <a:t>					</a:t>
            </a:r>
            <a:r>
              <a:rPr lang="en-US" b="1" dirty="0">
                <a:solidFill>
                  <a:srgbClr val="0000FF"/>
                </a:solidFill>
              </a:rPr>
              <a:t>	</a:t>
            </a:r>
            <a:r>
              <a:rPr lang="en-US" b="1" dirty="0" smtClean="0">
                <a:solidFill>
                  <a:srgbClr val="0000FF"/>
                </a:solidFill>
              </a:rPr>
              <a:t>			                                                			 </a:t>
            </a:r>
            <a:r>
              <a:rPr lang="en-US" sz="8000" b="1" dirty="0" smtClean="0">
                <a:solidFill>
                  <a:srgbClr val="0000FF"/>
                </a:solidFill>
              </a:rPr>
              <a:t>Strange hadrons           						production </a:t>
            </a:r>
            <a:r>
              <a:rPr lang="en-US" sz="8000" b="1" dirty="0">
                <a:solidFill>
                  <a:srgbClr val="0000FF"/>
                </a:solidFill>
              </a:rPr>
              <a:t>in </a:t>
            </a:r>
            <a:r>
              <a:rPr lang="en-US" sz="8000" b="1" dirty="0" err="1" smtClean="0">
                <a:solidFill>
                  <a:srgbClr val="0000FF"/>
                </a:solidFill>
              </a:rPr>
              <a:t>Bi+Bi</a:t>
            </a:r>
            <a:r>
              <a:rPr lang="en-US" sz="8000" b="1" dirty="0" smtClean="0">
                <a:solidFill>
                  <a:srgbClr val="0000FF"/>
                </a:solidFill>
              </a:rPr>
              <a:t> 						collisions at NICA:</a:t>
            </a:r>
          </a:p>
          <a:p>
            <a:pPr marL="0" indent="0">
              <a:buNone/>
            </a:pPr>
            <a:r>
              <a:rPr lang="en-US" sz="8000" b="1" dirty="0">
                <a:solidFill>
                  <a:srgbClr val="0000FF"/>
                </a:solidFill>
              </a:rPr>
              <a:t>	</a:t>
            </a:r>
            <a:r>
              <a:rPr lang="en-US" sz="8000" b="1" dirty="0" smtClean="0">
                <a:solidFill>
                  <a:srgbClr val="0000FF"/>
                </a:solidFill>
              </a:rPr>
              <a:t>					</a:t>
            </a:r>
            <a:r>
              <a:rPr lang="en-US" sz="8000" b="1" dirty="0" smtClean="0">
                <a:solidFill>
                  <a:srgbClr val="FF0000"/>
                </a:solidFill>
              </a:rPr>
              <a:t>it is very 							interesting!</a:t>
            </a:r>
          </a:p>
          <a:p>
            <a:pPr marL="0" indent="0">
              <a:buNone/>
            </a:pPr>
            <a:r>
              <a:rPr lang="en-US" sz="8000" b="1" dirty="0">
                <a:solidFill>
                  <a:srgbClr val="0000FF"/>
                </a:solidFill>
              </a:rPr>
              <a:t>	</a:t>
            </a:r>
            <a:r>
              <a:rPr lang="en-US" sz="8000" b="1" dirty="0" smtClean="0">
                <a:solidFill>
                  <a:srgbClr val="0000FF"/>
                </a:solidFill>
              </a:rPr>
              <a:t>					and it may be 							considered 						           at later stages and 						added to STAR  analysis 	</a:t>
            </a:r>
            <a:endParaRPr lang="en-US" sz="8000" dirty="0" smtClean="0"/>
          </a:p>
          <a:p>
            <a:pPr marL="0" indent="0">
              <a:buNone/>
            </a:pPr>
            <a:r>
              <a:rPr lang="en-US" sz="8000" dirty="0" smtClean="0">
                <a:hlinkClick r:id="rId2"/>
              </a:rPr>
              <a:t>[3] STAR </a:t>
            </a:r>
            <a:r>
              <a:rPr lang="en-US" sz="8000" dirty="0">
                <a:hlinkClick r:id="rId2"/>
              </a:rPr>
              <a:t>Collaboration</a:t>
            </a:r>
            <a:r>
              <a:rPr lang="en-US" sz="8000" dirty="0"/>
              <a:t>: </a:t>
            </a:r>
            <a:r>
              <a:rPr lang="en-US" sz="8000" dirty="0">
                <a:hlinkClick r:id="rId3"/>
              </a:rPr>
              <a:t>J. Adam</a:t>
            </a:r>
            <a:r>
              <a:rPr lang="en-US" sz="8000" dirty="0"/>
              <a:t>, </a:t>
            </a:r>
            <a:r>
              <a:rPr lang="ru-RU" sz="8000" dirty="0"/>
              <a:t> </a:t>
            </a:r>
            <a:r>
              <a:rPr lang="en-US" sz="8000" dirty="0"/>
              <a:t>et al., </a:t>
            </a:r>
            <a:r>
              <a:rPr lang="fi-FI" sz="8000" dirty="0" err="1"/>
              <a:t>Phys</a:t>
            </a:r>
            <a:r>
              <a:rPr lang="fi-FI" sz="8000" dirty="0"/>
              <a:t>. </a:t>
            </a:r>
            <a:r>
              <a:rPr lang="fi-FI" sz="8000" dirty="0" err="1"/>
              <a:t>Rev</a:t>
            </a:r>
            <a:r>
              <a:rPr lang="fi-FI" sz="8000" dirty="0"/>
              <a:t>. C 102, 034909 (2020) </a:t>
            </a:r>
            <a:r>
              <a:rPr lang="fi-FI" sz="8000" dirty="0" err="1"/>
              <a:t>Related</a:t>
            </a:r>
            <a:r>
              <a:rPr lang="fi-FI" sz="8000" dirty="0"/>
              <a:t> DOI: </a:t>
            </a:r>
            <a:r>
              <a:rPr lang="fi-FI" sz="8000" dirty="0">
                <a:hlinkClick r:id="rId4"/>
              </a:rPr>
              <a:t>https://doi.org/10.1103/PhysRevC.102.034909</a:t>
            </a:r>
            <a:endParaRPr lang="en-US" sz="8000" dirty="0"/>
          </a:p>
          <a:p>
            <a:pPr marL="0" indent="0">
              <a:buNone/>
            </a:pPr>
            <a:endParaRPr lang="en-US" sz="8000"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endParaRPr lang="en-US" dirty="0"/>
          </a:p>
          <a:p>
            <a:pPr marL="0" indent="0">
              <a:lnSpc>
                <a:spcPct val="120000"/>
              </a:lnSpc>
              <a:spcBef>
                <a:spcPts val="0"/>
              </a:spcBef>
              <a:buNone/>
            </a:pPr>
            <a:endParaRPr lang="en-US" sz="6200" dirty="0" smtClean="0"/>
          </a:p>
          <a:p>
            <a:pPr marL="0" indent="0">
              <a:lnSpc>
                <a:spcPct val="120000"/>
              </a:lnSpc>
              <a:spcBef>
                <a:spcPts val="0"/>
              </a:spcBef>
              <a:buNone/>
            </a:pPr>
            <a:endParaRPr lang="en-US" sz="6200" dirty="0"/>
          </a:p>
          <a:p>
            <a:pPr marL="0" indent="0">
              <a:lnSpc>
                <a:spcPct val="120000"/>
              </a:lnSpc>
              <a:spcBef>
                <a:spcPts val="0"/>
              </a:spcBef>
              <a:buNone/>
            </a:pPr>
            <a:endParaRPr lang="en-US" sz="6200" dirty="0" smtClean="0"/>
          </a:p>
          <a:p>
            <a:pPr marL="0" indent="0">
              <a:lnSpc>
                <a:spcPct val="120000"/>
              </a:lnSpc>
              <a:spcBef>
                <a:spcPts val="0"/>
              </a:spcBef>
              <a:buNone/>
            </a:pPr>
            <a:r>
              <a:rPr lang="en-US" sz="6200" dirty="0" smtClean="0"/>
              <a:t>FIG</a:t>
            </a:r>
            <a:r>
              <a:rPr lang="en-US" sz="6200" dirty="0"/>
              <a:t>. 27: Energy dependence of </a:t>
            </a:r>
            <a:r>
              <a:rPr lang="en-US" sz="6200" dirty="0" err="1"/>
              <a:t>Λ</a:t>
            </a:r>
            <a:r>
              <a:rPr lang="en-US" sz="6200" dirty="0"/>
              <a:t>, </a:t>
            </a:r>
            <a:r>
              <a:rPr lang="en-US" sz="6200" dirty="0" err="1"/>
              <a:t>antiΛ</a:t>
            </a:r>
            <a:r>
              <a:rPr lang="en-US" sz="6200" dirty="0"/>
              <a:t>--, </a:t>
            </a:r>
            <a:r>
              <a:rPr lang="en-US" sz="6200" dirty="0" err="1"/>
              <a:t>Ξ</a:t>
            </a:r>
            <a:r>
              <a:rPr lang="en-US" sz="6200" baseline="30000" dirty="0"/>
              <a:t>−</a:t>
            </a:r>
            <a:r>
              <a:rPr lang="en-US" sz="6200" dirty="0"/>
              <a:t>, </a:t>
            </a:r>
            <a:r>
              <a:rPr lang="en-US" sz="6200" dirty="0" err="1"/>
              <a:t>antiΞ</a:t>
            </a:r>
            <a:r>
              <a:rPr lang="en-US" sz="6200" b="1" baseline="30000" dirty="0"/>
              <a:t>+</a:t>
            </a:r>
            <a:r>
              <a:rPr lang="en-US" sz="6200" dirty="0"/>
              <a:t>, </a:t>
            </a:r>
            <a:r>
              <a:rPr lang="en-US" sz="6200" dirty="0" err="1"/>
              <a:t>Ω</a:t>
            </a:r>
            <a:r>
              <a:rPr lang="en-US" sz="6200" baseline="30000" dirty="0"/>
              <a:t>−</a:t>
            </a:r>
            <a:r>
              <a:rPr lang="en-US" sz="6200" dirty="0"/>
              <a:t>, </a:t>
            </a:r>
            <a:r>
              <a:rPr lang="en-US" sz="6200" dirty="0" err="1"/>
              <a:t>antiΩ</a:t>
            </a:r>
            <a:r>
              <a:rPr lang="en-US" sz="6200" baseline="30000" dirty="0"/>
              <a:t>+</a:t>
            </a:r>
            <a:r>
              <a:rPr lang="en-US" sz="6200" dirty="0"/>
              <a:t> to </a:t>
            </a:r>
            <a:r>
              <a:rPr lang="en-US" sz="6200" dirty="0" err="1"/>
              <a:t>pions</a:t>
            </a:r>
            <a:endParaRPr lang="en-US" sz="6200" dirty="0"/>
          </a:p>
          <a:p>
            <a:pPr marL="0" indent="0">
              <a:lnSpc>
                <a:spcPct val="120000"/>
              </a:lnSpc>
              <a:spcBef>
                <a:spcPts val="0"/>
              </a:spcBef>
              <a:buNone/>
            </a:pPr>
            <a:r>
              <a:rPr lang="en-US" sz="6200" dirty="0" smtClean="0"/>
              <a:t>ratios </a:t>
            </a:r>
            <a:r>
              <a:rPr lang="en-US" sz="6200" dirty="0"/>
              <a:t>at mid-rapidity in central </a:t>
            </a:r>
            <a:r>
              <a:rPr lang="en-US" sz="6200" dirty="0" err="1"/>
              <a:t>Au+Au</a:t>
            </a:r>
            <a:r>
              <a:rPr lang="en-US" sz="6200" dirty="0"/>
              <a:t> collisions from STAR Beam Energy Scan (solid symbols). The STAR BES mid-rapidity pion yields are taken from [7].</a:t>
            </a:r>
          </a:p>
          <a:p>
            <a:pPr marL="0" indent="0">
              <a:lnSpc>
                <a:spcPct val="120000"/>
              </a:lnSpc>
              <a:spcBef>
                <a:spcPts val="0"/>
              </a:spcBef>
              <a:buNone/>
            </a:pPr>
            <a:r>
              <a:rPr lang="en-US" sz="6200" dirty="0" smtClean="0"/>
              <a:t>[</a:t>
            </a:r>
            <a:r>
              <a:rPr lang="en-US" sz="6200" dirty="0"/>
              <a:t>7] L. </a:t>
            </a:r>
            <a:r>
              <a:rPr lang="en-US" sz="6200" dirty="0" err="1"/>
              <a:t>Adamczyk</a:t>
            </a:r>
            <a:r>
              <a:rPr lang="en-US" sz="6200" dirty="0"/>
              <a:t> et al. (STAR Collaboration), Phys. Rev. </a:t>
            </a:r>
            <a:r>
              <a:rPr lang="en-US" sz="6200" dirty="0" smtClean="0"/>
              <a:t>C </a:t>
            </a:r>
            <a:r>
              <a:rPr lang="is-IS" sz="6200" dirty="0" smtClean="0"/>
              <a:t>96</a:t>
            </a:r>
            <a:r>
              <a:rPr lang="is-IS" sz="6200" dirty="0"/>
              <a:t>, 044904 (2017).</a:t>
            </a:r>
            <a:endParaRPr lang="en-US" sz="6200" dirty="0" smtClean="0"/>
          </a:p>
          <a:p>
            <a:pPr marL="0" indent="0">
              <a:lnSpc>
                <a:spcPct val="120000"/>
              </a:lnSpc>
              <a:spcBef>
                <a:spcPts val="0"/>
              </a:spcBef>
              <a:buNone/>
            </a:pPr>
            <a:r>
              <a:rPr lang="mr-IN" sz="6200" dirty="0" smtClean="0"/>
              <a:t>https</a:t>
            </a:r>
            <a:r>
              <a:rPr lang="mr-IN" sz="6200" dirty="0"/>
              <a:t>://arxiv.org/abs/1906.03732</a:t>
            </a:r>
            <a:endParaRPr lang="en-US" sz="6200" dirty="0"/>
          </a:p>
        </p:txBody>
      </p:sp>
      <p:sp>
        <p:nvSpPr>
          <p:cNvPr id="4" name="Slide Number Placeholder 3"/>
          <p:cNvSpPr>
            <a:spLocks noGrp="1"/>
          </p:cNvSpPr>
          <p:nvPr>
            <p:ph type="sldNum" sz="quarter" idx="12"/>
          </p:nvPr>
        </p:nvSpPr>
        <p:spPr/>
        <p:txBody>
          <a:bodyPr/>
          <a:lstStyle/>
          <a:p>
            <a:fld id="{0437E881-045B-2548-B32C-6541F40C73F0}" type="slidenum">
              <a:rPr lang="en-US" smtClean="0"/>
              <a:t>93</a:t>
            </a:fld>
            <a:endParaRPr lang="en-US"/>
          </a:p>
        </p:txBody>
      </p:sp>
      <p:cxnSp>
        <p:nvCxnSpPr>
          <p:cNvPr id="5" name="AutoShape 5"/>
          <p:cNvCxnSpPr>
            <a:cxnSpLocks noChangeShapeType="1"/>
          </p:cNvCxnSpPr>
          <p:nvPr/>
        </p:nvCxnSpPr>
        <p:spPr bwMode="auto">
          <a:xfrm>
            <a:off x="207434" y="1388533"/>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pic>
        <p:nvPicPr>
          <p:cNvPr id="7" name="Picture 6"/>
          <p:cNvPicPr>
            <a:picLocks noChangeAspect="1"/>
          </p:cNvPicPr>
          <p:nvPr/>
        </p:nvPicPr>
        <p:blipFill>
          <a:blip r:embed="rId5"/>
          <a:stretch>
            <a:fillRect/>
          </a:stretch>
        </p:blipFill>
        <p:spPr>
          <a:xfrm>
            <a:off x="646491" y="1634067"/>
            <a:ext cx="4151496" cy="3589866"/>
          </a:xfrm>
          <a:prstGeom prst="rect">
            <a:avLst/>
          </a:prstGeom>
        </p:spPr>
      </p:pic>
    </p:spTree>
    <p:extLst>
      <p:ext uri="{BB962C8B-B14F-4D97-AF65-F5344CB8AC3E}">
        <p14:creationId xmlns:p14="http://schemas.microsoft.com/office/powerpoint/2010/main" val="3400877792"/>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734" y="251510"/>
            <a:ext cx="7998884" cy="1035424"/>
          </a:xfrm>
        </p:spPr>
        <p:txBody>
          <a:bodyPr>
            <a:normAutofit fontScale="90000"/>
          </a:bodyPr>
          <a:lstStyle/>
          <a:p>
            <a:r>
              <a:rPr lang="ru-RU" sz="3600" dirty="0" err="1">
                <a:solidFill>
                  <a:srgbClr val="0000FF"/>
                </a:solidFill>
              </a:rPr>
              <a:t>Centrality</a:t>
            </a:r>
            <a:r>
              <a:rPr lang="ru-RU" sz="3600" dirty="0">
                <a:solidFill>
                  <a:srgbClr val="0000FF"/>
                </a:solidFill>
              </a:rPr>
              <a:t> </a:t>
            </a:r>
            <a:r>
              <a:rPr lang="ru-RU" sz="3600" dirty="0" err="1">
                <a:solidFill>
                  <a:srgbClr val="0000FF"/>
                </a:solidFill>
              </a:rPr>
              <a:t>and</a:t>
            </a:r>
            <a:r>
              <a:rPr lang="ru-RU" sz="3600" dirty="0">
                <a:solidFill>
                  <a:srgbClr val="0000FF"/>
                </a:solidFill>
              </a:rPr>
              <a:t> </a:t>
            </a:r>
            <a:r>
              <a:rPr lang="ru-RU" sz="3600" dirty="0" err="1">
                <a:solidFill>
                  <a:srgbClr val="0000FF"/>
                </a:solidFill>
              </a:rPr>
              <a:t>multiparticle</a:t>
            </a:r>
            <a:r>
              <a:rPr lang="ru-RU" sz="3600" dirty="0">
                <a:solidFill>
                  <a:srgbClr val="0000FF"/>
                </a:solidFill>
              </a:rPr>
              <a:t> </a:t>
            </a:r>
            <a:r>
              <a:rPr lang="ru-RU" sz="3600" dirty="0" err="1">
                <a:solidFill>
                  <a:srgbClr val="0000FF"/>
                </a:solidFill>
              </a:rPr>
              <a:t>production</a:t>
            </a:r>
            <a:r>
              <a:rPr lang="ru-RU" sz="3600" dirty="0">
                <a:solidFill>
                  <a:srgbClr val="0000FF"/>
                </a:solidFill>
              </a:rPr>
              <a:t> </a:t>
            </a:r>
            <a:r>
              <a:rPr lang="ru-RU" sz="3600" dirty="0" err="1">
                <a:solidFill>
                  <a:srgbClr val="0000FF"/>
                </a:solidFill>
              </a:rPr>
              <a:t>in</a:t>
            </a:r>
            <a:r>
              <a:rPr lang="ru-RU" sz="3600" dirty="0">
                <a:solidFill>
                  <a:srgbClr val="0000FF"/>
                </a:solidFill>
              </a:rPr>
              <a:t> </a:t>
            </a:r>
            <a:r>
              <a:rPr lang="ru-RU" sz="3600" dirty="0" err="1">
                <a:solidFill>
                  <a:srgbClr val="0000FF"/>
                </a:solidFill>
              </a:rPr>
              <a:t>ultrarelativistic</a:t>
            </a:r>
            <a:r>
              <a:rPr lang="ru-RU" sz="3600" dirty="0">
                <a:solidFill>
                  <a:srgbClr val="0000FF"/>
                </a:solidFill>
              </a:rPr>
              <a:t> </a:t>
            </a:r>
            <a:r>
              <a:rPr lang="ru-RU" sz="3600" dirty="0" err="1">
                <a:solidFill>
                  <a:srgbClr val="0000FF"/>
                </a:solidFill>
              </a:rPr>
              <a:t>nuclear</a:t>
            </a:r>
            <a:r>
              <a:rPr lang="ru-RU" sz="3600" dirty="0">
                <a:solidFill>
                  <a:srgbClr val="0000FF"/>
                </a:solidFill>
              </a:rPr>
              <a:t> </a:t>
            </a:r>
            <a:r>
              <a:rPr lang="ru-RU" sz="3600" dirty="0" err="1">
                <a:solidFill>
                  <a:srgbClr val="0000FF"/>
                </a:solidFill>
              </a:rPr>
              <a:t>collisions</a:t>
            </a:r>
            <a:r>
              <a:rPr lang="ru-RU" sz="3600" dirty="0">
                <a:solidFill>
                  <a:srgbClr val="0000FF"/>
                </a:solidFill>
              </a:rPr>
              <a:t/>
            </a:r>
            <a:br>
              <a:rPr lang="ru-RU" sz="3600" dirty="0">
                <a:solidFill>
                  <a:srgbClr val="0000FF"/>
                </a:solidFill>
              </a:rPr>
            </a:br>
            <a:r>
              <a:rPr lang="en-US" sz="2000" dirty="0"/>
              <a:t>	</a:t>
            </a:r>
          </a:p>
        </p:txBody>
      </p:sp>
      <p:sp>
        <p:nvSpPr>
          <p:cNvPr id="3" name="Content Placeholder 2"/>
          <p:cNvSpPr>
            <a:spLocks noGrp="1"/>
          </p:cNvSpPr>
          <p:nvPr>
            <p:ph idx="1"/>
          </p:nvPr>
        </p:nvSpPr>
        <p:spPr>
          <a:xfrm>
            <a:off x="372532" y="1144588"/>
            <a:ext cx="8136467" cy="3334279"/>
          </a:xfrm>
        </p:spPr>
        <p:txBody>
          <a:bodyPr>
            <a:normAutofit/>
          </a:bodyPr>
          <a:lstStyle/>
          <a:p>
            <a:pPr marL="0" indent="0">
              <a:buNone/>
            </a:pPr>
            <a:r>
              <a:rPr lang="en-US" sz="2000" dirty="0" smtClean="0">
                <a:solidFill>
                  <a:srgbClr val="0000FF"/>
                </a:solidFill>
              </a:rPr>
              <a:t>.</a:t>
            </a:r>
            <a:endParaRPr lang="en-US" sz="2000" dirty="0">
              <a:solidFill>
                <a:srgbClr val="0000FF"/>
              </a:solidFill>
            </a:endParaRPr>
          </a:p>
        </p:txBody>
      </p:sp>
      <p:pic>
        <p:nvPicPr>
          <p:cNvPr id="5" name="Picture 4"/>
          <p:cNvPicPr>
            <a:picLocks noChangeAspect="1"/>
          </p:cNvPicPr>
          <p:nvPr/>
        </p:nvPicPr>
        <p:blipFill>
          <a:blip r:embed="rId2"/>
          <a:stretch>
            <a:fillRect/>
          </a:stretch>
        </p:blipFill>
        <p:spPr>
          <a:xfrm>
            <a:off x="237067" y="1406922"/>
            <a:ext cx="7442199" cy="2754445"/>
          </a:xfrm>
          <a:prstGeom prst="rect">
            <a:avLst/>
          </a:prstGeom>
        </p:spPr>
      </p:pic>
      <p:sp>
        <p:nvSpPr>
          <p:cNvPr id="6" name="Rectangle 5"/>
          <p:cNvSpPr/>
          <p:nvPr/>
        </p:nvSpPr>
        <p:spPr>
          <a:xfrm>
            <a:off x="101601" y="4258880"/>
            <a:ext cx="9308286" cy="1846659"/>
          </a:xfrm>
          <a:prstGeom prst="rect">
            <a:avLst/>
          </a:prstGeom>
        </p:spPr>
        <p:txBody>
          <a:bodyPr wrap="square">
            <a:spAutoFit/>
          </a:bodyPr>
          <a:lstStyle/>
          <a:p>
            <a:r>
              <a:rPr lang="en-US" sz="2000" u="sng" dirty="0" smtClean="0">
                <a:solidFill>
                  <a:srgbClr val="FF6600"/>
                </a:solidFill>
                <a:hlinkClick r:id="rId3"/>
              </a:rPr>
              <a:t>COMMEN</a:t>
            </a:r>
            <a:r>
              <a:rPr lang="en-US" sz="2000" u="sng" dirty="0" smtClean="0">
                <a:solidFill>
                  <a:srgbClr val="FF0000"/>
                </a:solidFill>
                <a:hlinkClick r:id="rId3"/>
              </a:rPr>
              <a:t>T : Narrow distribution in Nch </a:t>
            </a:r>
            <a:r>
              <a:rPr lang="en-US" sz="20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hlinkClick r:id="rId3"/>
              </a:rPr>
              <a:t>DOES NOT </a:t>
            </a:r>
            <a:r>
              <a:rPr lang="en-US" sz="2000" u="sng" dirty="0" smtClean="0">
                <a:solidFill>
                  <a:srgbClr val="FF0000"/>
                </a:solidFill>
                <a:hlinkClick r:id="rId3"/>
              </a:rPr>
              <a:t>mean </a:t>
            </a:r>
          </a:p>
          <a:p>
            <a:r>
              <a:rPr lang="en-US" sz="2000" u="sng" dirty="0" smtClean="0">
                <a:solidFill>
                  <a:srgbClr val="FF0000"/>
                </a:solidFill>
                <a:hlinkClick r:id="rId3"/>
              </a:rPr>
              <a:t>narrow distribution in Npart!</a:t>
            </a:r>
          </a:p>
          <a:p>
            <a:r>
              <a:rPr lang="en-US" sz="2000" u="sng" dirty="0" smtClean="0">
                <a:hlinkClick r:id="rId3"/>
              </a:rPr>
              <a:t>                                                      https</a:t>
            </a:r>
            <a:r>
              <a:rPr lang="en-US" sz="2000" u="sng" dirty="0">
                <a:hlinkClick r:id="rId3"/>
              </a:rPr>
              <a:t>://link.springer.com/journal/</a:t>
            </a:r>
            <a:r>
              <a:rPr lang="en-US" sz="2000" u="sng" dirty="0" smtClean="0">
                <a:hlinkClick r:id="rId3"/>
              </a:rPr>
              <a:t>11450</a:t>
            </a:r>
            <a:endParaRPr lang="en-US" sz="2000" u="sng" dirty="0" smtClean="0"/>
          </a:p>
          <a:p>
            <a:endParaRPr lang="en-US" u="sng" dirty="0"/>
          </a:p>
          <a:p>
            <a:pPr marL="285750" indent="-285750">
              <a:buFont typeface="Wingdings" charset="2"/>
              <a:buChar char="Ø"/>
            </a:pPr>
            <a:r>
              <a:rPr lang="en-US" sz="2000" u="sng" dirty="0" smtClean="0">
                <a:solidFill>
                  <a:srgbClr val="FF6600"/>
                </a:solidFill>
              </a:rPr>
              <a:t>So, centrality determination and selection of classes  by STAR should be taken with definite concern!</a:t>
            </a:r>
            <a:endParaRPr lang="ru-RU" sz="2000" dirty="0">
              <a:solidFill>
                <a:srgbClr val="FF6600"/>
              </a:solidFill>
            </a:endParaRPr>
          </a:p>
        </p:txBody>
      </p:sp>
      <p:cxnSp>
        <p:nvCxnSpPr>
          <p:cNvPr id="7" name="AutoShape 5"/>
          <p:cNvCxnSpPr>
            <a:cxnSpLocks noChangeShapeType="1"/>
          </p:cNvCxnSpPr>
          <p:nvPr/>
        </p:nvCxnSpPr>
        <p:spPr bwMode="auto">
          <a:xfrm>
            <a:off x="232834" y="11684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
        <p:nvSpPr>
          <p:cNvPr id="4" name="Rectangle 3"/>
          <p:cNvSpPr/>
          <p:nvPr/>
        </p:nvSpPr>
        <p:spPr>
          <a:xfrm>
            <a:off x="389465" y="6257724"/>
            <a:ext cx="7958667" cy="523220"/>
          </a:xfrm>
          <a:prstGeom prst="rect">
            <a:avLst/>
          </a:prstGeom>
        </p:spPr>
        <p:txBody>
          <a:bodyPr wrap="square">
            <a:spAutoFit/>
          </a:bodyPr>
          <a:lstStyle/>
          <a:p>
            <a:pPr marL="0" indent="0">
              <a:buNone/>
            </a:pPr>
            <a:r>
              <a:rPr lang="en-US" dirty="0"/>
              <a:t>T. A. </a:t>
            </a:r>
            <a:r>
              <a:rPr lang="en-US" dirty="0" err="1"/>
              <a:t>Drozhzhova,V</a:t>
            </a:r>
            <a:r>
              <a:rPr lang="en-US" dirty="0"/>
              <a:t>. N. </a:t>
            </a:r>
            <a:r>
              <a:rPr lang="en-US" dirty="0" err="1"/>
              <a:t>Kovalenko,A</a:t>
            </a:r>
            <a:r>
              <a:rPr lang="en-US" dirty="0"/>
              <a:t>. Yu. </a:t>
            </a:r>
            <a:r>
              <a:rPr lang="en-US" dirty="0" err="1"/>
              <a:t>Seryakov,G</a:t>
            </a:r>
            <a:r>
              <a:rPr lang="en-US" dirty="0"/>
              <a:t>. A. </a:t>
            </a:r>
            <a:r>
              <a:rPr lang="en-US" dirty="0" err="1" smtClean="0"/>
              <a:t>Feofilov</a:t>
            </a:r>
            <a:r>
              <a:rPr lang="en-US" dirty="0" smtClean="0"/>
              <a:t>, </a:t>
            </a:r>
            <a:r>
              <a:rPr lang="ru-RU" u="sng" dirty="0" smtClean="0">
                <a:hlinkClick r:id="rId3" tooltip="Physics of Atomic Nuclei"/>
              </a:rPr>
              <a:t>Physics </a:t>
            </a:r>
            <a:r>
              <a:rPr lang="ru-RU" u="sng" dirty="0">
                <a:hlinkClick r:id="rId3" tooltip="Physics of Atomic Nuclei"/>
              </a:rPr>
              <a:t>of Atomic Nuclei</a:t>
            </a:r>
            <a:r>
              <a:rPr lang="en-US" dirty="0"/>
              <a:t>, </a:t>
            </a:r>
            <a:r>
              <a:rPr lang="ru-RU" dirty="0" err="1"/>
              <a:t>September</a:t>
            </a:r>
            <a:r>
              <a:rPr lang="ru-RU" dirty="0"/>
              <a:t> 2016, </a:t>
            </a:r>
            <a:r>
              <a:rPr lang="ru-RU" dirty="0" err="1"/>
              <a:t>Volume</a:t>
            </a:r>
            <a:r>
              <a:rPr lang="ru-RU" dirty="0"/>
              <a:t> 79, </a:t>
            </a:r>
            <a:r>
              <a:rPr lang="ru-RU" u="sng" dirty="0">
                <a:hlinkClick r:id="rId4"/>
              </a:rPr>
              <a:t>Issue 5</a:t>
            </a:r>
            <a:r>
              <a:rPr lang="ru-RU" dirty="0"/>
              <a:t>, </a:t>
            </a:r>
            <a:r>
              <a:rPr lang="ru-RU" dirty="0" err="1"/>
              <a:t>pp</a:t>
            </a:r>
            <a:r>
              <a:rPr lang="ru-RU" dirty="0"/>
              <a:t> 737–748</a:t>
            </a:r>
            <a:endParaRPr lang="en-US" u="sng" dirty="0"/>
          </a:p>
        </p:txBody>
      </p:sp>
    </p:spTree>
    <p:extLst>
      <p:ext uri="{BB962C8B-B14F-4D97-AF65-F5344CB8AC3E}">
        <p14:creationId xmlns:p14="http://schemas.microsoft.com/office/powerpoint/2010/main" val="2473415818"/>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b="1" dirty="0" smtClean="0">
                <a:solidFill>
                  <a:srgbClr val="0000FF"/>
                </a:solidFill>
              </a:rPr>
              <a:t>Question: with  very reach harvest of STAR data at RHIC what is expected</a:t>
            </a:r>
            <a:br>
              <a:rPr lang="en-US" sz="3200" b="1" dirty="0" smtClean="0">
                <a:solidFill>
                  <a:srgbClr val="0000FF"/>
                </a:solidFill>
              </a:rPr>
            </a:br>
            <a:r>
              <a:rPr lang="en-US" sz="3200" b="1" dirty="0" smtClean="0">
                <a:solidFill>
                  <a:srgbClr val="0000FF"/>
                </a:solidFill>
              </a:rPr>
              <a:t>to be new  by the MPD?  </a:t>
            </a:r>
            <a:endParaRPr lang="en-US" sz="3200" b="1" dirty="0">
              <a:solidFill>
                <a:srgbClr val="0000FF"/>
              </a:solidFill>
            </a:endParaRPr>
          </a:p>
        </p:txBody>
      </p:sp>
      <p:sp>
        <p:nvSpPr>
          <p:cNvPr id="3" name="Content Placeholder 2"/>
          <p:cNvSpPr>
            <a:spLocks noGrp="1"/>
          </p:cNvSpPr>
          <p:nvPr>
            <p:ph idx="1"/>
          </p:nvPr>
        </p:nvSpPr>
        <p:spPr/>
        <p:txBody>
          <a:bodyPr>
            <a:normAutofit fontScale="92500" lnSpcReduction="10000"/>
          </a:bodyPr>
          <a:lstStyle/>
          <a:p>
            <a:pPr>
              <a:buFont typeface="Wingdings" charset="2"/>
              <a:buChar char="Ø"/>
            </a:pPr>
            <a:r>
              <a:rPr lang="en-US" b="1" dirty="0" smtClean="0"/>
              <a:t>More precise selection of the centrality class </a:t>
            </a:r>
            <a:r>
              <a:rPr lang="en-US" dirty="0" smtClean="0"/>
              <a:t>in the MPD vs. STAR</a:t>
            </a:r>
          </a:p>
          <a:p>
            <a:pPr lvl="1"/>
            <a:r>
              <a:rPr lang="en-US" dirty="0">
                <a:solidFill>
                  <a:srgbClr val="FF0000"/>
                </a:solidFill>
              </a:rPr>
              <a:t>w</a:t>
            </a:r>
            <a:r>
              <a:rPr lang="en-US" dirty="0" smtClean="0">
                <a:solidFill>
                  <a:srgbClr val="FF0000"/>
                </a:solidFill>
              </a:rPr>
              <a:t>ill provide </a:t>
            </a:r>
            <a:r>
              <a:rPr lang="en-US" dirty="0">
                <a:solidFill>
                  <a:srgbClr val="FF0000"/>
                </a:solidFill>
              </a:rPr>
              <a:t>more accurate determination of the number of binary collisions and of the RAA </a:t>
            </a:r>
            <a:r>
              <a:rPr lang="en-US" dirty="0" smtClean="0">
                <a:solidFill>
                  <a:srgbClr val="FF0000"/>
                </a:solidFill>
              </a:rPr>
              <a:t>factor</a:t>
            </a:r>
            <a:endParaRPr lang="en-US" dirty="0" smtClean="0"/>
          </a:p>
          <a:p>
            <a:pPr>
              <a:buFont typeface="Wingdings" charset="2"/>
              <a:buChar char="Ø"/>
            </a:pPr>
            <a:r>
              <a:rPr lang="en-US" dirty="0" smtClean="0"/>
              <a:t>Classes </a:t>
            </a:r>
            <a:r>
              <a:rPr lang="en-US" dirty="0"/>
              <a:t>with narrow width </a:t>
            </a:r>
            <a:r>
              <a:rPr lang="en-US" dirty="0" smtClean="0"/>
              <a:t>of </a:t>
            </a:r>
            <a:r>
              <a:rPr lang="en-US" dirty="0"/>
              <a:t>central collisions  </a:t>
            </a:r>
            <a:r>
              <a:rPr lang="en-US" dirty="0" smtClean="0"/>
              <a:t>will eliminate considerably the trivial volume </a:t>
            </a:r>
            <a:r>
              <a:rPr lang="en-US" dirty="0" smtClean="0">
                <a:solidFill>
                  <a:srgbClr val="FF0000"/>
                </a:solidFill>
              </a:rPr>
              <a:t>fluctuations</a:t>
            </a:r>
            <a:r>
              <a:rPr lang="en-US" dirty="0" smtClean="0"/>
              <a:t> and allow </a:t>
            </a:r>
            <a:r>
              <a:rPr lang="en-US" b="1" dirty="0" smtClean="0"/>
              <a:t>to get new results </a:t>
            </a:r>
            <a:r>
              <a:rPr lang="en-US" dirty="0">
                <a:solidFill>
                  <a:schemeClr val="tx1"/>
                </a:solidFill>
              </a:rPr>
              <a:t>at the NICA </a:t>
            </a:r>
            <a:r>
              <a:rPr lang="en-US" dirty="0" smtClean="0">
                <a:solidFill>
                  <a:schemeClr val="tx1"/>
                </a:solidFill>
              </a:rPr>
              <a:t>energy:</a:t>
            </a:r>
          </a:p>
          <a:p>
            <a:pPr lvl="1"/>
            <a:r>
              <a:rPr lang="en-US" dirty="0" smtClean="0">
                <a:solidFill>
                  <a:srgbClr val="FF0000"/>
                </a:solidFill>
              </a:rPr>
              <a:t>in fluctuations and correlation measurements, </a:t>
            </a:r>
          </a:p>
          <a:p>
            <a:pPr lvl="1"/>
            <a:r>
              <a:rPr lang="en-US" dirty="0" smtClean="0">
                <a:solidFill>
                  <a:srgbClr val="FF0000"/>
                </a:solidFill>
              </a:rPr>
              <a:t>in </a:t>
            </a:r>
            <a:r>
              <a:rPr lang="en-US" dirty="0">
                <a:solidFill>
                  <a:srgbClr val="FF0000"/>
                </a:solidFill>
              </a:rPr>
              <a:t>elliptic flow measurements </a:t>
            </a:r>
            <a:r>
              <a:rPr lang="en-US" dirty="0" smtClean="0">
                <a:solidFill>
                  <a:srgbClr val="FF0000"/>
                </a:solidFill>
              </a:rPr>
              <a:t>and flow  fluctuations</a:t>
            </a:r>
          </a:p>
        </p:txBody>
      </p:sp>
      <p:sp>
        <p:nvSpPr>
          <p:cNvPr id="4" name="Slide Number Placeholder 3"/>
          <p:cNvSpPr>
            <a:spLocks noGrp="1"/>
          </p:cNvSpPr>
          <p:nvPr>
            <p:ph type="sldNum" sz="quarter" idx="12"/>
          </p:nvPr>
        </p:nvSpPr>
        <p:spPr/>
        <p:txBody>
          <a:bodyPr/>
          <a:lstStyle/>
          <a:p>
            <a:fld id="{0437E881-045B-2548-B32C-6541F40C73F0}" type="slidenum">
              <a:rPr lang="en-US" smtClean="0"/>
              <a:t>95</a:t>
            </a:fld>
            <a:endParaRPr lang="en-US"/>
          </a:p>
        </p:txBody>
      </p:sp>
      <p:cxnSp>
        <p:nvCxnSpPr>
          <p:cNvPr id="5" name="AutoShape 5"/>
          <p:cNvCxnSpPr>
            <a:cxnSpLocks noChangeShapeType="1"/>
          </p:cNvCxnSpPr>
          <p:nvPr/>
        </p:nvCxnSpPr>
        <p:spPr bwMode="auto">
          <a:xfrm>
            <a:off x="105833" y="1481667"/>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08918448"/>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49"/>
            <a:ext cx="8228013" cy="1143000"/>
          </a:xfrm>
        </p:spPr>
        <p:txBody>
          <a:bodyPr/>
          <a:lstStyle/>
          <a:p>
            <a:r>
              <a:rPr lang="en-US" dirty="0" smtClean="0">
                <a:solidFill>
                  <a:srgbClr val="FF0000"/>
                </a:solidFill>
              </a:rPr>
              <a:t>Where are</a:t>
            </a:r>
            <a:r>
              <a:rPr lang="ru-RU" dirty="0" smtClean="0">
                <a:solidFill>
                  <a:srgbClr val="FF0000"/>
                </a:solidFill>
              </a:rPr>
              <a:t> </a:t>
            </a:r>
            <a:r>
              <a:rPr lang="en-US" dirty="0" smtClean="0">
                <a:solidFill>
                  <a:srgbClr val="FF0000"/>
                </a:solidFill>
              </a:rPr>
              <a:t>we today?</a:t>
            </a:r>
            <a:br>
              <a:rPr lang="en-US" dirty="0" smtClean="0">
                <a:solidFill>
                  <a:srgbClr val="FF0000"/>
                </a:solidFill>
              </a:rPr>
            </a:br>
            <a:endParaRPr lang="en-US" sz="2000" dirty="0">
              <a:solidFill>
                <a:srgbClr val="0000FF"/>
              </a:solidFill>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96</a:t>
            </a:fld>
            <a:endParaRPr lang="uk-UA"/>
          </a:p>
        </p:txBody>
      </p:sp>
      <p:sp>
        <p:nvSpPr>
          <p:cNvPr id="3" name="Rectangle 2"/>
          <p:cNvSpPr/>
          <p:nvPr/>
        </p:nvSpPr>
        <p:spPr>
          <a:xfrm>
            <a:off x="353858" y="1253066"/>
            <a:ext cx="8527675" cy="738664"/>
          </a:xfrm>
          <a:prstGeom prst="rect">
            <a:avLst/>
          </a:prstGeom>
        </p:spPr>
        <p:txBody>
          <a:bodyPr wrap="square">
            <a:spAutoFit/>
          </a:bodyPr>
          <a:lstStyle/>
          <a:p>
            <a:endParaRPr lang="en-US" dirty="0" smtClean="0"/>
          </a:p>
          <a:p>
            <a:endParaRPr lang="en-US" dirty="0" smtClean="0"/>
          </a:p>
          <a:p>
            <a:endParaRPr lang="en-US" dirty="0"/>
          </a:p>
        </p:txBody>
      </p:sp>
      <p:cxnSp>
        <p:nvCxnSpPr>
          <p:cNvPr id="6" name="AutoShape 5"/>
          <p:cNvCxnSpPr>
            <a:cxnSpLocks noChangeShapeType="1"/>
          </p:cNvCxnSpPr>
          <p:nvPr/>
        </p:nvCxnSpPr>
        <p:spPr bwMode="auto">
          <a:xfrm>
            <a:off x="317500" y="1016000"/>
            <a:ext cx="8229600" cy="0"/>
          </a:xfrm>
          <a:prstGeom prst="straightConnector1">
            <a:avLst/>
          </a:prstGeom>
          <a:noFill/>
          <a:ln w="50800">
            <a:solidFill>
              <a:srgbClr val="0000FF"/>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45138908"/>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78" y="0"/>
            <a:ext cx="9313678" cy="1143000"/>
          </a:xfrm>
        </p:spPr>
        <p:txBody>
          <a:bodyPr/>
          <a:lstStyle/>
          <a:p>
            <a:r>
              <a:rPr lang="en-US" sz="2800" dirty="0" smtClean="0">
                <a:solidFill>
                  <a:srgbClr val="FF0000"/>
                </a:solidFill>
              </a:rPr>
              <a:t>Where are</a:t>
            </a:r>
            <a:r>
              <a:rPr lang="ru-RU" sz="2800" dirty="0" smtClean="0">
                <a:solidFill>
                  <a:srgbClr val="FF0000"/>
                </a:solidFill>
              </a:rPr>
              <a:t> </a:t>
            </a:r>
            <a:r>
              <a:rPr lang="en-US" sz="2800" dirty="0" smtClean="0">
                <a:solidFill>
                  <a:srgbClr val="FF0000"/>
                </a:solidFill>
              </a:rPr>
              <a:t>we today?                                              </a:t>
            </a:r>
            <a:r>
              <a:rPr lang="en-US" sz="2800" dirty="0" smtClean="0">
                <a:solidFill>
                  <a:srgbClr val="0000FF"/>
                </a:solidFill>
              </a:rPr>
              <a:t>PWG1 meetings:  Sept.2021- March 2022</a:t>
            </a:r>
            <a:endParaRPr lang="en-US" sz="2800" dirty="0">
              <a:solidFill>
                <a:srgbClr val="0000FF"/>
              </a:solidFill>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uk-UA" smtClean="0"/>
              <a:t>97</a:t>
            </a:fld>
            <a:endParaRPr lang="uk-UA"/>
          </a:p>
        </p:txBody>
      </p:sp>
      <p:sp>
        <p:nvSpPr>
          <p:cNvPr id="3" name="Rectangle 2"/>
          <p:cNvSpPr/>
          <p:nvPr/>
        </p:nvSpPr>
        <p:spPr>
          <a:xfrm>
            <a:off x="118534" y="1274066"/>
            <a:ext cx="9025466" cy="5847755"/>
          </a:xfrm>
          <a:prstGeom prst="rect">
            <a:avLst/>
          </a:prstGeom>
        </p:spPr>
        <p:txBody>
          <a:bodyPr wrap="square">
            <a:spAutoFit/>
          </a:bodyPr>
          <a:lstStyle/>
          <a:p>
            <a:r>
              <a:rPr lang="fi-FI" sz="2000" dirty="0" smtClean="0">
                <a:solidFill>
                  <a:srgbClr val="0000FF"/>
                </a:solidFill>
              </a:rPr>
              <a:t>24 </a:t>
            </a:r>
            <a:r>
              <a:rPr lang="fi-FI" sz="2000" dirty="0" err="1">
                <a:solidFill>
                  <a:srgbClr val="0000FF"/>
                </a:solidFill>
              </a:rPr>
              <a:t>M</a:t>
            </a:r>
            <a:r>
              <a:rPr lang="fi-FI" sz="2000" dirty="0" err="1" smtClean="0">
                <a:solidFill>
                  <a:srgbClr val="0000FF"/>
                </a:solidFill>
              </a:rPr>
              <a:t>arch</a:t>
            </a:r>
            <a:r>
              <a:rPr lang="fi-FI" sz="2000" dirty="0" smtClean="0">
                <a:solidFill>
                  <a:srgbClr val="0000FF"/>
                </a:solidFill>
              </a:rPr>
              <a:t>  2022 </a:t>
            </a:r>
            <a:r>
              <a:rPr lang="fi-FI" sz="2000" dirty="0" err="1"/>
              <a:t>Speaker</a:t>
            </a:r>
            <a:r>
              <a:rPr lang="fi-FI" sz="2000" dirty="0"/>
              <a:t>: </a:t>
            </a:r>
            <a:r>
              <a:rPr lang="fi-FI" sz="2000" dirty="0" err="1" smtClean="0"/>
              <a:t>I.Maldonado</a:t>
            </a:r>
            <a:r>
              <a:rPr lang="fi-FI" sz="2000" dirty="0" smtClean="0"/>
              <a:t> </a:t>
            </a:r>
            <a:r>
              <a:rPr lang="fi-FI" sz="2000" dirty="0"/>
              <a:t>(</a:t>
            </a:r>
            <a:r>
              <a:rPr lang="fi-FI" sz="2000" dirty="0" err="1"/>
              <a:t>Universidad</a:t>
            </a:r>
            <a:r>
              <a:rPr lang="fi-FI" sz="2000" dirty="0"/>
              <a:t> </a:t>
            </a:r>
            <a:r>
              <a:rPr lang="fi-FI" sz="2000" dirty="0" err="1"/>
              <a:t>Autónoma</a:t>
            </a:r>
            <a:r>
              <a:rPr lang="fi-FI" sz="2000" dirty="0"/>
              <a:t> de </a:t>
            </a:r>
            <a:r>
              <a:rPr lang="fi-FI" sz="2000" dirty="0" err="1"/>
              <a:t>Sinaloa</a:t>
            </a:r>
            <a:r>
              <a:rPr lang="fi-FI" sz="2000" dirty="0"/>
              <a:t>) ,</a:t>
            </a:r>
            <a:r>
              <a:rPr lang="en-US" sz="2000" dirty="0" smtClean="0"/>
              <a:t>"</a:t>
            </a:r>
            <a:r>
              <a:rPr lang="en-US" sz="2000" dirty="0"/>
              <a:t>Update </a:t>
            </a:r>
            <a:r>
              <a:rPr lang="en-US" sz="2000" dirty="0" err="1"/>
              <a:t>BiBi</a:t>
            </a:r>
            <a:r>
              <a:rPr lang="en-US" sz="2000" dirty="0"/>
              <a:t> Collisions at 9.2 </a:t>
            </a:r>
            <a:r>
              <a:rPr lang="en-US" sz="2000" dirty="0" err="1" smtClean="0"/>
              <a:t>GeV</a:t>
            </a:r>
            <a:endParaRPr lang="fi-FI" sz="2000" dirty="0" smtClean="0">
              <a:solidFill>
                <a:srgbClr val="0000FF"/>
              </a:solidFill>
            </a:endParaRPr>
          </a:p>
          <a:p>
            <a:endParaRPr lang="fi-FI" sz="2000" dirty="0" smtClean="0">
              <a:solidFill>
                <a:srgbClr val="0000FF"/>
              </a:solidFill>
            </a:endParaRPr>
          </a:p>
          <a:p>
            <a:r>
              <a:rPr lang="fi-FI" sz="2000" dirty="0" smtClean="0">
                <a:solidFill>
                  <a:srgbClr val="0000FF"/>
                </a:solidFill>
              </a:rPr>
              <a:t>27 </a:t>
            </a:r>
            <a:r>
              <a:rPr lang="fi-FI" sz="2000" dirty="0">
                <a:solidFill>
                  <a:srgbClr val="0000FF"/>
                </a:solidFill>
              </a:rPr>
              <a:t>Jan </a:t>
            </a:r>
            <a:r>
              <a:rPr lang="fi-FI" sz="2000" dirty="0" smtClean="0">
                <a:solidFill>
                  <a:srgbClr val="0000FF"/>
                </a:solidFill>
              </a:rPr>
              <a:t>2022</a:t>
            </a:r>
            <a:r>
              <a:rPr lang="fi-FI" sz="2000" dirty="0" smtClean="0"/>
              <a:t>, </a:t>
            </a:r>
            <a:r>
              <a:rPr lang="fi-FI" sz="2000" dirty="0" err="1" smtClean="0"/>
              <a:t>A.Seryakov</a:t>
            </a:r>
            <a:r>
              <a:rPr lang="fi-FI" sz="2000" dirty="0" smtClean="0"/>
              <a:t> (</a:t>
            </a:r>
            <a:r>
              <a:rPr lang="fi-FI" sz="2000" dirty="0" err="1" smtClean="0"/>
              <a:t>SPbSU</a:t>
            </a:r>
            <a:r>
              <a:rPr lang="fi-FI" sz="2000" dirty="0" smtClean="0"/>
              <a:t>),” </a:t>
            </a:r>
            <a:r>
              <a:rPr lang="en-US" sz="2000" dirty="0" smtClean="0"/>
              <a:t>Influence </a:t>
            </a:r>
            <a:r>
              <a:rPr lang="en-US" sz="2000" dirty="0"/>
              <a:t>of different centrality methods on multiplicity fluctuations: MPD </a:t>
            </a:r>
            <a:r>
              <a:rPr lang="en-US" sz="2000" dirty="0" smtClean="0"/>
              <a:t>case”</a:t>
            </a:r>
            <a:endParaRPr lang="en-US" sz="2000" dirty="0" smtClean="0">
              <a:solidFill>
                <a:srgbClr val="0000FF"/>
              </a:solidFill>
            </a:endParaRPr>
          </a:p>
          <a:p>
            <a:endParaRPr lang="en-US" sz="2000" dirty="0">
              <a:solidFill>
                <a:srgbClr val="0000FF"/>
              </a:solidFill>
            </a:endParaRPr>
          </a:p>
          <a:p>
            <a:r>
              <a:rPr lang="fi-FI" sz="2000" dirty="0" smtClean="0">
                <a:solidFill>
                  <a:srgbClr val="0000FF"/>
                </a:solidFill>
              </a:rPr>
              <a:t>20 </a:t>
            </a:r>
            <a:r>
              <a:rPr lang="fi-FI" sz="2000" dirty="0">
                <a:solidFill>
                  <a:srgbClr val="0000FF"/>
                </a:solidFill>
              </a:rPr>
              <a:t>Jan </a:t>
            </a:r>
            <a:r>
              <a:rPr lang="fi-FI" sz="2000" dirty="0" smtClean="0">
                <a:solidFill>
                  <a:srgbClr val="0000FF"/>
                </a:solidFill>
              </a:rPr>
              <a:t>2022 </a:t>
            </a:r>
          </a:p>
          <a:p>
            <a:pPr marL="342900" indent="-342900">
              <a:buFont typeface="Arial"/>
              <a:buChar char="•"/>
            </a:pPr>
            <a:r>
              <a:rPr lang="fi-FI" sz="2000" dirty="0" err="1" smtClean="0"/>
              <a:t>G.Feofilov</a:t>
            </a:r>
            <a:r>
              <a:rPr lang="fi-FI" sz="2000" dirty="0" smtClean="0"/>
              <a:t> </a:t>
            </a:r>
            <a:r>
              <a:rPr lang="fi-FI" sz="2000" dirty="0"/>
              <a:t>and </a:t>
            </a:r>
            <a:r>
              <a:rPr lang="fi-FI" sz="2000" dirty="0" err="1"/>
              <a:t>A.Aparin</a:t>
            </a:r>
            <a:r>
              <a:rPr lang="fi-FI" sz="2000" dirty="0"/>
              <a:t>. </a:t>
            </a:r>
            <a:r>
              <a:rPr lang="fi-FI" sz="2000" dirty="0" smtClean="0"/>
              <a:t>”PWG1</a:t>
            </a:r>
            <a:r>
              <a:rPr lang="fi-FI" sz="2000" dirty="0"/>
              <a:t>: </a:t>
            </a:r>
            <a:r>
              <a:rPr lang="fi-FI" sz="2000" dirty="0" err="1"/>
              <a:t>planning</a:t>
            </a:r>
            <a:r>
              <a:rPr lang="fi-FI" sz="2000" dirty="0"/>
              <a:t> of </a:t>
            </a:r>
            <a:r>
              <a:rPr lang="fi-FI" sz="2000" dirty="0" err="1"/>
              <a:t>activity</a:t>
            </a:r>
            <a:r>
              <a:rPr lang="fi-FI" sz="2000" dirty="0"/>
              <a:t> for </a:t>
            </a:r>
            <a:r>
              <a:rPr lang="fi-FI" sz="2000" dirty="0" smtClean="0"/>
              <a:t>2022”</a:t>
            </a:r>
          </a:p>
          <a:p>
            <a:pPr marL="342900" indent="-342900">
              <a:buFont typeface="Arial"/>
              <a:buChar char="•"/>
            </a:pPr>
            <a:r>
              <a:rPr lang="fi-FI" sz="2000" dirty="0" err="1" smtClean="0"/>
              <a:t>I.Maldonado</a:t>
            </a:r>
            <a:r>
              <a:rPr lang="fi-FI" sz="2000" dirty="0" smtClean="0"/>
              <a:t> </a:t>
            </a:r>
            <a:r>
              <a:rPr lang="fi-FI" sz="2000" dirty="0"/>
              <a:t>(</a:t>
            </a:r>
            <a:r>
              <a:rPr lang="fi-FI" sz="2000" dirty="0" err="1"/>
              <a:t>Universidad</a:t>
            </a:r>
            <a:r>
              <a:rPr lang="fi-FI" sz="2000" dirty="0"/>
              <a:t> </a:t>
            </a:r>
            <a:r>
              <a:rPr lang="fi-FI" sz="2000" dirty="0" err="1"/>
              <a:t>Autónoma</a:t>
            </a:r>
            <a:r>
              <a:rPr lang="fi-FI" sz="2000" dirty="0"/>
              <a:t> de </a:t>
            </a:r>
            <a:r>
              <a:rPr lang="fi-FI" sz="2000" dirty="0" err="1"/>
              <a:t>Sinaloa</a:t>
            </a:r>
            <a:r>
              <a:rPr lang="fi-FI" sz="2000" dirty="0" err="1" smtClean="0"/>
              <a:t>)”BiBi</a:t>
            </a:r>
            <a:r>
              <a:rPr lang="fi-FI" sz="2000" dirty="0" smtClean="0"/>
              <a:t> </a:t>
            </a:r>
            <a:r>
              <a:rPr lang="fi-FI" sz="2000" dirty="0" err="1"/>
              <a:t>collisions</a:t>
            </a:r>
            <a:r>
              <a:rPr lang="fi-FI" sz="2000" dirty="0"/>
              <a:t> at 9.2 </a:t>
            </a:r>
            <a:r>
              <a:rPr lang="fi-FI" sz="2000" dirty="0" err="1" smtClean="0"/>
              <a:t>GeV</a:t>
            </a:r>
            <a:r>
              <a:rPr lang="fi-FI" sz="2000" dirty="0" smtClean="0"/>
              <a:t>”</a:t>
            </a:r>
            <a:endParaRPr lang="fi-FI" sz="2000" dirty="0" smtClean="0">
              <a:solidFill>
                <a:srgbClr val="0000FF"/>
              </a:solidFill>
            </a:endParaRPr>
          </a:p>
          <a:p>
            <a:endParaRPr lang="en-US" sz="2000" dirty="0" smtClean="0">
              <a:solidFill>
                <a:srgbClr val="0000FF"/>
              </a:solidFill>
            </a:endParaRPr>
          </a:p>
          <a:p>
            <a:r>
              <a:rPr lang="en-US" sz="2000" dirty="0" smtClean="0">
                <a:solidFill>
                  <a:srgbClr val="0000FF"/>
                </a:solidFill>
              </a:rPr>
              <a:t>18 November 2021</a:t>
            </a:r>
            <a:r>
              <a:rPr lang="en-US" sz="2000" dirty="0" smtClean="0"/>
              <a:t>,</a:t>
            </a:r>
          </a:p>
          <a:p>
            <a:pPr marL="342900" indent="-342900">
              <a:buFont typeface="Arial"/>
              <a:buChar char="•"/>
            </a:pPr>
            <a:r>
              <a:rPr lang="en-US" sz="2000" dirty="0" smtClean="0"/>
              <a:t> Dr. </a:t>
            </a:r>
            <a:r>
              <a:rPr lang="en-US" sz="2000" dirty="0" err="1" smtClean="0"/>
              <a:t>G.Musulmanbekov</a:t>
            </a:r>
            <a:r>
              <a:rPr lang="en-US" sz="2000" dirty="0" smtClean="0"/>
              <a:t>,</a:t>
            </a:r>
            <a:r>
              <a:rPr lang="en-US" sz="2000" dirty="0" smtClean="0">
                <a:solidFill>
                  <a:srgbClr val="0000FF"/>
                </a:solidFill>
              </a:rPr>
              <a:t> “</a:t>
            </a:r>
            <a:r>
              <a:rPr lang="en-US" sz="2000" dirty="0" smtClean="0"/>
              <a:t>Nuclear </a:t>
            </a:r>
            <a:r>
              <a:rPr lang="en-US" sz="2000" dirty="0"/>
              <a:t>fragments deposited in </a:t>
            </a:r>
            <a:r>
              <a:rPr lang="en-US" sz="2000" dirty="0" err="1"/>
              <a:t>FHCal</a:t>
            </a:r>
            <a:r>
              <a:rPr lang="en-US" sz="2000" dirty="0"/>
              <a:t>. DCM-QGSM or DCM-SMM?</a:t>
            </a:r>
            <a:r>
              <a:rPr lang="en-US" sz="2000" dirty="0" smtClean="0"/>
              <a:t>”</a:t>
            </a:r>
          </a:p>
          <a:p>
            <a:pPr marL="342900" indent="-342900">
              <a:buFont typeface="Arial"/>
              <a:buChar char="•"/>
            </a:pPr>
            <a:r>
              <a:rPr lang="en-US" sz="2000" dirty="0" err="1" smtClean="0"/>
              <a:t>A.Aparin</a:t>
            </a:r>
            <a:r>
              <a:rPr lang="en-US" sz="2000" dirty="0" smtClean="0"/>
              <a:t>  “Discussion </a:t>
            </a:r>
            <a:r>
              <a:rPr lang="en-US" sz="2000" dirty="0"/>
              <a:t>concerning a way to establish a </a:t>
            </a:r>
            <a:r>
              <a:rPr lang="en-US" sz="2000" dirty="0" err="1"/>
              <a:t>standartized</a:t>
            </a:r>
            <a:r>
              <a:rPr lang="en-US" sz="2000" dirty="0"/>
              <a:t> procedure for basic QA”, </a:t>
            </a:r>
            <a:endParaRPr lang="en-US" sz="2000" dirty="0" smtClean="0">
              <a:solidFill>
                <a:srgbClr val="0000FF"/>
              </a:solidFill>
            </a:endParaRPr>
          </a:p>
          <a:p>
            <a:r>
              <a:rPr lang="en-US" sz="2000" dirty="0" smtClean="0">
                <a:solidFill>
                  <a:srgbClr val="0000FF"/>
                </a:solidFill>
              </a:rPr>
              <a:t>09 Sept</a:t>
            </a:r>
            <a:r>
              <a:rPr lang="en-US" sz="2000" dirty="0"/>
              <a:t>. </a:t>
            </a:r>
            <a:r>
              <a:rPr lang="en-US" sz="2000" dirty="0" smtClean="0"/>
              <a:t> 2021</a:t>
            </a:r>
          </a:p>
          <a:p>
            <a:pPr marL="342900" indent="-342900">
              <a:buFont typeface="Arial"/>
              <a:buChar char="•"/>
            </a:pPr>
            <a:r>
              <a:rPr lang="en-US" sz="2000" dirty="0" smtClean="0"/>
              <a:t>Pedro </a:t>
            </a:r>
            <a:r>
              <a:rPr lang="en-US" sz="2000" dirty="0"/>
              <a:t>Antonio Nieto </a:t>
            </a:r>
            <a:r>
              <a:rPr lang="en-US" sz="2000" dirty="0" err="1"/>
              <a:t>Marín</a:t>
            </a:r>
            <a:r>
              <a:rPr lang="en-US" sz="2000" dirty="0"/>
              <a:t> "</a:t>
            </a:r>
            <a:r>
              <a:rPr lang="en-US" sz="2000" dirty="0" smtClean="0"/>
              <a:t>Centrality determination in MPD at NICA"¶ 20m</a:t>
            </a:r>
          </a:p>
          <a:p>
            <a:r>
              <a:rPr lang="en-US" sz="2000" dirty="0" smtClean="0"/>
              <a:t>by "Centrality determination in MPD at NICA”.</a:t>
            </a:r>
            <a:endParaRPr lang="en-US" dirty="0" smtClean="0"/>
          </a:p>
          <a:p>
            <a:endParaRPr lang="en-US" dirty="0"/>
          </a:p>
        </p:txBody>
      </p:sp>
    </p:spTree>
    <p:extLst>
      <p:ext uri="{BB962C8B-B14F-4D97-AF65-F5344CB8AC3E}">
        <p14:creationId xmlns:p14="http://schemas.microsoft.com/office/powerpoint/2010/main" val="3681865430"/>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787400"/>
            <a:ext cx="8724900" cy="1320800"/>
          </a:xfrm>
        </p:spPr>
        <p:txBody>
          <a:bodyPr>
            <a:normAutofit fontScale="90000"/>
          </a:bodyPr>
          <a:lstStyle/>
          <a:p>
            <a:pPr algn="l"/>
            <a:r>
              <a:rPr lang="en-US" sz="3200" b="1" dirty="0">
                <a:solidFill>
                  <a:srgbClr val="0000FF"/>
                </a:solidFill>
              </a:rPr>
              <a:t>Two main </a:t>
            </a:r>
            <a:r>
              <a:rPr lang="en-US" sz="3200" b="1" dirty="0" smtClean="0">
                <a:solidFill>
                  <a:srgbClr val="0000FF"/>
                </a:solidFill>
              </a:rPr>
              <a:t>approaches to centrality class(</a:t>
            </a:r>
            <a:r>
              <a:rPr lang="en-US" sz="3200" b="1" dirty="0" err="1" smtClean="0">
                <a:solidFill>
                  <a:srgbClr val="0000FF"/>
                </a:solidFill>
              </a:rPr>
              <a:t>es</a:t>
            </a:r>
            <a:r>
              <a:rPr lang="en-US" sz="3200" b="1" dirty="0" smtClean="0">
                <a:solidFill>
                  <a:srgbClr val="0000FF"/>
                </a:solidFill>
              </a:rPr>
              <a:t> selection:</a:t>
            </a:r>
            <a:br>
              <a:rPr lang="en-US" sz="3200" b="1" dirty="0" smtClean="0">
                <a:solidFill>
                  <a:srgbClr val="0000FF"/>
                </a:solidFill>
              </a:rPr>
            </a:br>
            <a:r>
              <a:rPr lang="en-US" sz="2000" b="1" dirty="0" smtClean="0">
                <a:solidFill>
                  <a:srgbClr val="0000FF"/>
                </a:solidFill>
              </a:rPr>
              <a:t> </a:t>
            </a:r>
            <a:br>
              <a:rPr lang="en-US" sz="2000" b="1" dirty="0" smtClean="0">
                <a:solidFill>
                  <a:srgbClr val="0000FF"/>
                </a:solidFill>
              </a:rPr>
            </a:br>
            <a:r>
              <a:rPr lang="en-US" sz="2000" b="1" dirty="0" smtClean="0">
                <a:solidFill>
                  <a:srgbClr val="0000FF"/>
                </a:solidFill>
              </a:rPr>
              <a:t>1) Charged particle Multiplicity classes by the TPC (or…)</a:t>
            </a:r>
            <a:br>
              <a:rPr lang="en-US" sz="2000" b="1" dirty="0" smtClean="0">
                <a:solidFill>
                  <a:srgbClr val="0000FF"/>
                </a:solidFill>
              </a:rPr>
            </a:br>
            <a:r>
              <a:rPr lang="en-US" sz="2000" b="1" dirty="0" smtClean="0">
                <a:solidFill>
                  <a:srgbClr val="0000FF"/>
                </a:solidFill>
              </a:rPr>
              <a:t> and </a:t>
            </a:r>
            <a:br>
              <a:rPr lang="en-US" sz="2000" b="1" dirty="0" smtClean="0">
                <a:solidFill>
                  <a:srgbClr val="0000FF"/>
                </a:solidFill>
              </a:rPr>
            </a:br>
            <a:r>
              <a:rPr lang="en-US" sz="2000" b="1" dirty="0" smtClean="0">
                <a:solidFill>
                  <a:srgbClr val="0000FF"/>
                </a:solidFill>
              </a:rPr>
              <a:t>2) Spectator energy classes</a:t>
            </a:r>
            <a:r>
              <a:rPr lang="en-US" sz="2000" dirty="0" smtClean="0">
                <a:solidFill>
                  <a:srgbClr val="0000FF"/>
                </a:solidFill>
              </a:rPr>
              <a:t> </a:t>
            </a:r>
            <a:r>
              <a:rPr lang="en-US" sz="2000" b="1" dirty="0" smtClean="0">
                <a:solidFill>
                  <a:srgbClr val="0000FF"/>
                </a:solidFill>
              </a:rPr>
              <a:t>by </a:t>
            </a:r>
            <a:r>
              <a:rPr lang="en-US" sz="2000" b="1" dirty="0" err="1" smtClean="0">
                <a:solidFill>
                  <a:srgbClr val="0000FF"/>
                </a:solidFill>
              </a:rPr>
              <a:t>FHCal</a:t>
            </a:r>
            <a:r>
              <a:rPr lang="en-US" sz="2000" b="1" dirty="0" smtClean="0">
                <a:solidFill>
                  <a:srgbClr val="0000FF"/>
                </a:solidFill>
              </a:rPr>
              <a:t>                      </a:t>
            </a:r>
            <a:endParaRPr lang="en-US" sz="2000" b="1" dirty="0">
              <a:solidFill>
                <a:srgbClr val="0000FF"/>
              </a:solidFill>
            </a:endParaRPr>
          </a:p>
        </p:txBody>
      </p:sp>
      <p:sp>
        <p:nvSpPr>
          <p:cNvPr id="3" name="Text Placeholder 2"/>
          <p:cNvSpPr>
            <a:spLocks noGrp="1"/>
          </p:cNvSpPr>
          <p:nvPr>
            <p:ph idx="1"/>
          </p:nvPr>
        </p:nvSpPr>
        <p:spPr>
          <a:xfrm flipV="1">
            <a:off x="9690099" y="6299200"/>
            <a:ext cx="1428751" cy="190500"/>
          </a:xfrm>
        </p:spPr>
        <p:txBody>
          <a:bodyPr>
            <a:normAutofit fontScale="25000" lnSpcReduction="20000"/>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98</a:t>
            </a:fld>
            <a:endParaRPr lang="en-US"/>
          </a:p>
        </p:txBody>
      </p:sp>
      <p:pic>
        <p:nvPicPr>
          <p:cNvPr id="5" name="Picture 4"/>
          <p:cNvPicPr>
            <a:picLocks noChangeAspect="1"/>
          </p:cNvPicPr>
          <p:nvPr/>
        </p:nvPicPr>
        <p:blipFill rotWithShape="1">
          <a:blip r:embed="rId2"/>
          <a:srcRect t="19944" b="13295"/>
          <a:stretch/>
        </p:blipFill>
        <p:spPr>
          <a:xfrm>
            <a:off x="0" y="2387600"/>
            <a:ext cx="9144000" cy="3618000"/>
          </a:xfrm>
          <a:prstGeom prst="rect">
            <a:avLst/>
          </a:prstGeom>
        </p:spPr>
      </p:pic>
      <p:cxnSp>
        <p:nvCxnSpPr>
          <p:cNvPr id="6" name="AutoShape 5"/>
          <p:cNvCxnSpPr>
            <a:cxnSpLocks noChangeShapeType="1"/>
          </p:cNvCxnSpPr>
          <p:nvPr/>
        </p:nvCxnSpPr>
        <p:spPr bwMode="auto">
          <a:xfrm>
            <a:off x="317500" y="1016000"/>
            <a:ext cx="8229600" cy="0"/>
          </a:xfrm>
          <a:prstGeom prst="straightConnector1">
            <a:avLst/>
          </a:prstGeom>
          <a:noFill/>
          <a:ln w="15875">
            <a:solidFill>
              <a:srgbClr val="0000FF"/>
            </a:solidFill>
            <a:round/>
            <a:headEnd/>
            <a:tailEnd/>
          </a:ln>
          <a:extLst>
            <a:ext uri="{909E8E84-426E-40dd-AFC4-6F175D3DCCD1}">
              <a14:hiddenFill xmlns:a14="http://schemas.microsoft.com/office/drawing/2010/main">
                <a:noFill/>
              </a14:hiddenFill>
            </a:ext>
          </a:extLst>
        </p:spPr>
      </p:cxnSp>
      <p:cxnSp>
        <p:nvCxnSpPr>
          <p:cNvPr id="8" name="Straight Arrow Connector 7"/>
          <p:cNvCxnSpPr/>
          <p:nvPr/>
        </p:nvCxnSpPr>
        <p:spPr>
          <a:xfrm>
            <a:off x="2628900" y="3251200"/>
            <a:ext cx="914400" cy="9144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514600" y="3302000"/>
            <a:ext cx="508000" cy="9271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2413000" y="3746500"/>
            <a:ext cx="279400" cy="5842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2781300" y="2425700"/>
            <a:ext cx="431800" cy="9779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2146300" y="2565400"/>
            <a:ext cx="584200" cy="14986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flipV="1">
            <a:off x="2501900" y="2679700"/>
            <a:ext cx="215900" cy="9144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2171700" y="3467100"/>
            <a:ext cx="266700" cy="78740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3581400" y="4787900"/>
            <a:ext cx="647700" cy="12700"/>
          </a:xfrm>
          <a:prstGeom prst="straightConnector1">
            <a:avLst/>
          </a:prstGeom>
          <a:ln w="73025">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1193800" y="5613400"/>
            <a:ext cx="736600" cy="0"/>
          </a:xfrm>
          <a:prstGeom prst="straightConnector1">
            <a:avLst/>
          </a:prstGeom>
          <a:ln w="73025">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0571686"/>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000"/>
            <a:ext cx="8229600" cy="913300"/>
          </a:xfrm>
        </p:spPr>
        <p:txBody>
          <a:bodyPr>
            <a:normAutofit fontScale="90000"/>
          </a:bodyPr>
          <a:lstStyle/>
          <a:p>
            <a:r>
              <a:rPr lang="en-US" sz="3200" b="1" dirty="0">
                <a:solidFill>
                  <a:srgbClr val="0000FF"/>
                </a:solidFill>
              </a:rPr>
              <a:t>T</a:t>
            </a:r>
            <a:r>
              <a:rPr lang="en-US" sz="3200" b="1" dirty="0" smtClean="0">
                <a:solidFill>
                  <a:srgbClr val="0000FF"/>
                </a:solidFill>
              </a:rPr>
              <a:t>wo main approaches to   determination of classes of centrality</a:t>
            </a:r>
            <a:endParaRPr lang="en-US" sz="3200" b="1" dirty="0">
              <a:solidFill>
                <a:srgbClr val="0000FF"/>
              </a:solidFill>
            </a:endParaRPr>
          </a:p>
        </p:txBody>
      </p:sp>
      <p:sp>
        <p:nvSpPr>
          <p:cNvPr id="3" name="Content Placeholder 2"/>
          <p:cNvSpPr>
            <a:spLocks noGrp="1"/>
          </p:cNvSpPr>
          <p:nvPr>
            <p:ph idx="1"/>
          </p:nvPr>
        </p:nvSpPr>
        <p:spPr>
          <a:xfrm>
            <a:off x="9245600" y="5956300"/>
            <a:ext cx="965200" cy="474052"/>
          </a:xfrm>
        </p:spPr>
        <p:txBody>
          <a:bodyPr>
            <a:normAutofit/>
          </a:bodyPr>
          <a:lstStyle/>
          <a:p>
            <a:pPr marL="349250" lvl="1" indent="0">
              <a:lnSpc>
                <a:spcPct val="80000"/>
              </a:lnSpc>
              <a:buClrTx/>
              <a:buNone/>
            </a:pPr>
            <a:r>
              <a:rPr lang="en-US" sz="1600" dirty="0" smtClean="0">
                <a:solidFill>
                  <a:srgbClr val="008000"/>
                </a:solidFill>
              </a:rPr>
              <a:t>.</a:t>
            </a:r>
            <a:endParaRPr lang="en-US" sz="1600" dirty="0">
              <a:solidFill>
                <a:srgbClr val="008000"/>
              </a:solidFill>
            </a:endParaRPr>
          </a:p>
        </p:txBody>
      </p:sp>
      <p:sp>
        <p:nvSpPr>
          <p:cNvPr id="4" name="Slide Number Placeholder 3"/>
          <p:cNvSpPr>
            <a:spLocks noGrp="1"/>
          </p:cNvSpPr>
          <p:nvPr>
            <p:ph type="sldNum" sz="quarter" idx="12"/>
          </p:nvPr>
        </p:nvSpPr>
        <p:spPr/>
        <p:txBody>
          <a:bodyPr/>
          <a:lstStyle/>
          <a:p>
            <a:fld id="{0437E881-045B-2548-B32C-6541F40C73F0}" type="slidenum">
              <a:rPr lang="en-US" smtClean="0"/>
              <a:t>99</a:t>
            </a:fld>
            <a:endParaRPr lang="en-US"/>
          </a:p>
        </p:txBody>
      </p:sp>
      <p:cxnSp>
        <p:nvCxnSpPr>
          <p:cNvPr id="5" name="AutoShape 5"/>
          <p:cNvCxnSpPr>
            <a:cxnSpLocks noChangeShapeType="1"/>
          </p:cNvCxnSpPr>
          <p:nvPr/>
        </p:nvCxnSpPr>
        <p:spPr bwMode="auto">
          <a:xfrm>
            <a:off x="101600" y="1034806"/>
            <a:ext cx="8229600" cy="0"/>
          </a:xfrm>
          <a:prstGeom prst="straightConnector1">
            <a:avLst/>
          </a:prstGeom>
          <a:noFill/>
          <a:ln w="15875">
            <a:solidFill>
              <a:srgbClr val="0000FF"/>
            </a:solidFill>
            <a:round/>
            <a:headEnd/>
            <a:tailEnd/>
          </a:ln>
          <a:extLst>
            <a:ext uri="{909E8E84-426E-40dd-AFC4-6F175D3DCCD1}">
              <a14:hiddenFill xmlns:a14="http://schemas.microsoft.com/office/drawing/2010/main">
                <a:noFill/>
              </a14:hiddenFill>
            </a:ext>
          </a:extLst>
        </p:spPr>
      </p:cxnSp>
      <p:sp>
        <p:nvSpPr>
          <p:cNvPr id="6" name="Rectangle 5"/>
          <p:cNvSpPr/>
          <p:nvPr/>
        </p:nvSpPr>
        <p:spPr>
          <a:xfrm>
            <a:off x="0" y="1069420"/>
            <a:ext cx="9144000" cy="5509201"/>
          </a:xfrm>
          <a:prstGeom prst="rect">
            <a:avLst/>
          </a:prstGeom>
        </p:spPr>
        <p:txBody>
          <a:bodyPr wrap="square">
            <a:spAutoFit/>
          </a:bodyPr>
          <a:lstStyle/>
          <a:p>
            <a:pPr marL="342900" indent="-342900">
              <a:buClr>
                <a:srgbClr val="0000FF"/>
              </a:buClr>
              <a:buFont typeface="Wingdings" charset="2"/>
              <a:buChar char="Ø"/>
            </a:pPr>
            <a:r>
              <a:rPr lang="en-US" sz="2000" b="1" dirty="0">
                <a:solidFill>
                  <a:srgbClr val="0000FF"/>
                </a:solidFill>
              </a:rPr>
              <a:t>Multiplicity in TPC as centrality </a:t>
            </a:r>
            <a:r>
              <a:rPr lang="en-US" sz="2000" b="1" dirty="0" smtClean="0">
                <a:solidFill>
                  <a:srgbClr val="0000FF"/>
                </a:solidFill>
              </a:rPr>
              <a:t>class estimator </a:t>
            </a:r>
            <a:endParaRPr lang="en-US" sz="2000" b="1" dirty="0">
              <a:solidFill>
                <a:srgbClr val="0000FF"/>
              </a:solidFill>
            </a:endParaRPr>
          </a:p>
          <a:p>
            <a:r>
              <a:rPr lang="en-US" sz="2000" dirty="0"/>
              <a:t> 	</a:t>
            </a:r>
            <a:r>
              <a:rPr lang="en-US" sz="1800" dirty="0"/>
              <a:t>-- method was suggested by MEPHI/GSI </a:t>
            </a:r>
            <a:r>
              <a:rPr lang="en-US" sz="1800" dirty="0" smtClean="0"/>
              <a:t>team</a:t>
            </a:r>
          </a:p>
          <a:p>
            <a:r>
              <a:rPr lang="en-US" sz="1800" dirty="0"/>
              <a:t>R</a:t>
            </a:r>
            <a:r>
              <a:rPr lang="en-US" sz="1800" dirty="0" smtClean="0"/>
              <a:t>eport  by </a:t>
            </a:r>
            <a:r>
              <a:rPr lang="en-US" sz="1800" dirty="0" err="1" smtClean="0"/>
              <a:t>Petr</a:t>
            </a:r>
            <a:r>
              <a:rPr lang="en-US" sz="1800" dirty="0" smtClean="0"/>
              <a:t> </a:t>
            </a:r>
            <a:r>
              <a:rPr lang="en-US" sz="1800" dirty="0" err="1" smtClean="0"/>
              <a:t>Parfenov</a:t>
            </a:r>
            <a:r>
              <a:rPr lang="en-US" sz="1800" dirty="0" smtClean="0"/>
              <a:t> at the MPD </a:t>
            </a:r>
            <a:r>
              <a:rPr lang="en-US" sz="1800" dirty="0"/>
              <a:t>Physics </a:t>
            </a:r>
            <a:r>
              <a:rPr lang="en-US" sz="1800" dirty="0" smtClean="0">
                <a:solidFill>
                  <a:schemeClr val="tx1"/>
                </a:solidFill>
              </a:rPr>
              <a:t>forum </a:t>
            </a:r>
            <a:r>
              <a:rPr lang="en-US" sz="1800" dirty="0" smtClean="0">
                <a:solidFill>
                  <a:srgbClr val="FF0000"/>
                </a:solidFill>
              </a:rPr>
              <a:t>15.04.2021r</a:t>
            </a:r>
            <a:r>
              <a:rPr lang="en-US" sz="1800" dirty="0"/>
              <a:t>:   </a:t>
            </a:r>
            <a:endParaRPr lang="en-US" sz="1800" dirty="0" smtClean="0"/>
          </a:p>
          <a:p>
            <a:r>
              <a:rPr lang="en-US" sz="1800" dirty="0" smtClean="0"/>
              <a:t>See  	</a:t>
            </a:r>
            <a:r>
              <a:rPr lang="en-US" sz="1800" dirty="0" smtClean="0">
                <a:hlinkClick r:id="rId2"/>
              </a:rPr>
              <a:t>https</a:t>
            </a:r>
            <a:r>
              <a:rPr lang="en-US" sz="1800" dirty="0">
                <a:hlinkClick r:id="rId2"/>
              </a:rPr>
              <a:t>://indico.jinr.ru/event/2065</a:t>
            </a:r>
            <a:r>
              <a:rPr lang="en-US" sz="1800" dirty="0" smtClean="0">
                <a:hlinkClick r:id="rId2"/>
              </a:rPr>
              <a:t>/</a:t>
            </a:r>
            <a:endParaRPr lang="en-US" sz="1800" dirty="0" smtClean="0"/>
          </a:p>
          <a:p>
            <a:r>
              <a:rPr lang="en-US" sz="1800" dirty="0">
                <a:hlinkClick r:id="rId3"/>
              </a:rPr>
              <a:t>https://github.com/FlowNICA/</a:t>
            </a:r>
            <a:r>
              <a:rPr lang="en-US" sz="1800" dirty="0" smtClean="0">
                <a:hlinkClick r:id="rId3"/>
              </a:rPr>
              <a:t>CentralityFramework</a:t>
            </a:r>
            <a:endParaRPr lang="en-US" sz="1800" dirty="0" smtClean="0"/>
          </a:p>
          <a:p>
            <a:r>
              <a:rPr lang="en-US" sz="1800" dirty="0">
                <a:hlinkClick r:id="rId4"/>
              </a:rPr>
              <a:t>https://github.com/Dim23/</a:t>
            </a:r>
            <a:r>
              <a:rPr lang="en-US" sz="1800" dirty="0" smtClean="0">
                <a:hlinkClick r:id="rId4"/>
              </a:rPr>
              <a:t>GammaFit</a:t>
            </a:r>
            <a:endParaRPr lang="en-US" sz="1800" dirty="0" smtClean="0"/>
          </a:p>
          <a:p>
            <a:r>
              <a:rPr lang="en-US" sz="1800" dirty="0" smtClean="0"/>
              <a:t>      </a:t>
            </a:r>
            <a:r>
              <a:rPr lang="en-US" sz="1800" dirty="0"/>
              <a:t>Draft of analysis note: </a:t>
            </a:r>
            <a:r>
              <a:rPr lang="en-US" sz="1800" dirty="0" smtClean="0"/>
              <a:t>   </a:t>
            </a:r>
          </a:p>
          <a:p>
            <a:r>
              <a:rPr lang="en-US" sz="1800" dirty="0">
                <a:hlinkClick r:id="rId5"/>
              </a:rPr>
              <a:t>https://github.com/FlowNICA/CentralityFramework/blob/master/Documentation/</a:t>
            </a:r>
            <a:r>
              <a:rPr lang="en-US" sz="1800" dirty="0" smtClean="0">
                <a:hlinkClick r:id="rId5"/>
              </a:rPr>
              <a:t>Centrality_AnalysisNote.pdf</a:t>
            </a:r>
            <a:endParaRPr lang="en-US" sz="1800" dirty="0" smtClean="0"/>
          </a:p>
          <a:p>
            <a:endParaRPr lang="en-US" sz="1800" dirty="0"/>
          </a:p>
          <a:p>
            <a:pPr marL="342900" indent="-342900">
              <a:buClr>
                <a:srgbClr val="0000FF"/>
              </a:buClr>
              <a:buFont typeface="Wingdings" charset="2"/>
              <a:buChar char="Ø"/>
            </a:pPr>
            <a:r>
              <a:rPr lang="en-US" sz="2000" b="1" dirty="0">
                <a:solidFill>
                  <a:srgbClr val="0000FF"/>
                </a:solidFill>
              </a:rPr>
              <a:t>Spectator nucleons with </a:t>
            </a:r>
            <a:r>
              <a:rPr lang="en-US" sz="2000" b="1" dirty="0" err="1">
                <a:solidFill>
                  <a:srgbClr val="0000FF"/>
                </a:solidFill>
              </a:rPr>
              <a:t>FHCal</a:t>
            </a:r>
            <a:r>
              <a:rPr lang="en-US" sz="2000" b="1" dirty="0">
                <a:solidFill>
                  <a:srgbClr val="0000FF"/>
                </a:solidFill>
              </a:rPr>
              <a:t> </a:t>
            </a:r>
          </a:p>
          <a:p>
            <a:r>
              <a:rPr lang="en-US" sz="2000" dirty="0"/>
              <a:t> </a:t>
            </a:r>
            <a:r>
              <a:rPr lang="en-US" sz="1800" dirty="0"/>
              <a:t>  – by the INR RAS </a:t>
            </a:r>
            <a:r>
              <a:rPr lang="en-US" sz="1800" dirty="0" smtClean="0"/>
              <a:t>team,</a:t>
            </a:r>
            <a:r>
              <a:rPr lang="en-US" sz="1800" dirty="0"/>
              <a:t> </a:t>
            </a:r>
            <a:r>
              <a:rPr lang="en-US" sz="1800" dirty="0" smtClean="0"/>
              <a:t>see </a:t>
            </a:r>
            <a:r>
              <a:rPr lang="en-US" sz="1800" dirty="0"/>
              <a:t>the PWG1 meetings </a:t>
            </a:r>
            <a:r>
              <a:rPr lang="en-US" sz="1800" dirty="0" smtClean="0"/>
              <a:t>Report  </a:t>
            </a:r>
            <a:r>
              <a:rPr lang="en-US" sz="1800" dirty="0"/>
              <a:t>by </a:t>
            </a:r>
            <a:r>
              <a:rPr lang="en-US" sz="1800" dirty="0" err="1">
                <a:latin typeface="Times New Roman"/>
                <a:cs typeface="Times New Roman"/>
              </a:rPr>
              <a:t>Vadim</a:t>
            </a:r>
            <a:r>
              <a:rPr lang="en-US" sz="1800" dirty="0">
                <a:latin typeface="Times New Roman"/>
                <a:cs typeface="Times New Roman"/>
              </a:rPr>
              <a:t> </a:t>
            </a:r>
            <a:r>
              <a:rPr lang="en-US" sz="1800" dirty="0" err="1" smtClean="0">
                <a:latin typeface="Times New Roman"/>
                <a:cs typeface="Times New Roman"/>
              </a:rPr>
              <a:t>Volkov</a:t>
            </a:r>
            <a:r>
              <a:rPr lang="en-US" sz="1800" dirty="0" smtClean="0">
                <a:latin typeface="Times New Roman"/>
                <a:cs typeface="Times New Roman"/>
              </a:rPr>
              <a:t>     at </a:t>
            </a:r>
            <a:r>
              <a:rPr lang="en-US" sz="1800" dirty="0" smtClean="0"/>
              <a:t>the </a:t>
            </a:r>
            <a:r>
              <a:rPr lang="en-US" sz="1800" dirty="0"/>
              <a:t>PWG1 </a:t>
            </a:r>
            <a:r>
              <a:rPr lang="en-US" sz="1800" dirty="0" smtClean="0"/>
              <a:t>meeting </a:t>
            </a:r>
            <a:r>
              <a:rPr lang="en-US" sz="1800" b="1" dirty="0" smtClean="0">
                <a:solidFill>
                  <a:srgbClr val="FF0000"/>
                </a:solidFill>
              </a:rPr>
              <a:t>01 </a:t>
            </a:r>
            <a:r>
              <a:rPr lang="en-US" sz="1800" b="1" dirty="0">
                <a:solidFill>
                  <a:srgbClr val="FF0000"/>
                </a:solidFill>
              </a:rPr>
              <a:t>April </a:t>
            </a:r>
            <a:r>
              <a:rPr lang="en-US" sz="1800" b="1" dirty="0" smtClean="0">
                <a:solidFill>
                  <a:srgbClr val="FF0000"/>
                </a:solidFill>
              </a:rPr>
              <a:t>2021</a:t>
            </a:r>
            <a:endParaRPr lang="en-US" sz="1800" dirty="0" smtClean="0">
              <a:latin typeface="Times New Roman"/>
              <a:cs typeface="Times New Roman"/>
            </a:endParaRPr>
          </a:p>
          <a:p>
            <a:r>
              <a:rPr lang="en-US" sz="1800" dirty="0">
                <a:hlinkClick r:id="rId6"/>
              </a:rPr>
              <a:t>https://indico.jinr.ru/event/2066</a:t>
            </a:r>
            <a:r>
              <a:rPr lang="en-US" sz="1800" dirty="0" smtClean="0">
                <a:hlinkClick r:id="rId6"/>
              </a:rPr>
              <a:t>/</a:t>
            </a:r>
            <a:endParaRPr lang="en-US" sz="1800" dirty="0" smtClean="0"/>
          </a:p>
          <a:p>
            <a:r>
              <a:rPr lang="en-US" sz="1800" dirty="0" smtClean="0"/>
              <a:t>or </a:t>
            </a:r>
            <a:r>
              <a:rPr lang="en-US" sz="1800" dirty="0"/>
              <a:t>RFBR conference: </a:t>
            </a:r>
          </a:p>
          <a:p>
            <a:r>
              <a:rPr lang="en-US" sz="1800" dirty="0" smtClean="0">
                <a:hlinkClick r:id="rId7"/>
              </a:rPr>
              <a:t>https</a:t>
            </a:r>
            <a:r>
              <a:rPr lang="en-US" sz="1800" dirty="0">
                <a:hlinkClick r:id="rId7"/>
              </a:rPr>
              <a:t>://indico.jinr.ru/event/1469/contributions/9905/attachments/8135/12126/ivashkin_RFBR_2020.</a:t>
            </a:r>
            <a:r>
              <a:rPr lang="en-US" sz="1800" dirty="0" smtClean="0">
                <a:hlinkClick r:id="rId7"/>
              </a:rPr>
              <a:t>pdf</a:t>
            </a:r>
            <a:endParaRPr lang="en-US" sz="1800" dirty="0" smtClean="0"/>
          </a:p>
          <a:p>
            <a:r>
              <a:rPr lang="en-US" sz="1800" dirty="0" smtClean="0"/>
              <a:t>Codes: </a:t>
            </a:r>
            <a:r>
              <a:rPr lang="en-US" sz="1800" dirty="0">
                <a:hlinkClick r:id="rId8"/>
              </a:rPr>
              <a:t>https://github.com/qweek2/Centrality_NICA/tree/</a:t>
            </a:r>
            <a:r>
              <a:rPr lang="en-US" sz="1800" dirty="0" smtClean="0">
                <a:hlinkClick r:id="rId8"/>
              </a:rPr>
              <a:t>master</a:t>
            </a:r>
            <a:endParaRPr lang="en-US" sz="1800" dirty="0" smtClean="0"/>
          </a:p>
          <a:p>
            <a:endParaRPr lang="en-US" sz="2000" dirty="0"/>
          </a:p>
        </p:txBody>
      </p:sp>
      <p:pic>
        <p:nvPicPr>
          <p:cNvPr id="7" name="Google Shape;111;p1" descr="NICA-Logo_4c"/>
          <p:cNvPicPr preferRelativeResize="0"/>
          <p:nvPr/>
        </p:nvPicPr>
        <p:blipFill rotWithShape="1">
          <a:blip r:embed="rId9">
            <a:alphaModFix/>
          </a:blip>
          <a:srcRect/>
          <a:stretch/>
        </p:blipFill>
        <p:spPr>
          <a:xfrm>
            <a:off x="8026400" y="0"/>
            <a:ext cx="1117600" cy="408254"/>
          </a:xfrm>
          <a:prstGeom prst="rect">
            <a:avLst/>
          </a:prstGeom>
          <a:solidFill>
            <a:schemeClr val="lt1"/>
          </a:solidFill>
          <a:ln>
            <a:noFill/>
          </a:ln>
        </p:spPr>
      </p:pic>
      <p:sp>
        <p:nvSpPr>
          <p:cNvPr id="8" name="Rectangle 7"/>
          <p:cNvSpPr/>
          <p:nvPr/>
        </p:nvSpPr>
        <p:spPr>
          <a:xfrm>
            <a:off x="279400" y="6362700"/>
            <a:ext cx="8128000" cy="523220"/>
          </a:xfrm>
          <a:prstGeom prst="rect">
            <a:avLst/>
          </a:prstGeom>
        </p:spPr>
        <p:txBody>
          <a:bodyPr wrap="square">
            <a:spAutoFit/>
          </a:bodyPr>
          <a:lstStyle/>
          <a:p>
            <a:pPr lvl="0" algn="ctr"/>
            <a:r>
              <a:rPr lang="en-US" b="1" dirty="0">
                <a:solidFill>
                  <a:srgbClr val="0000FF"/>
                </a:solidFill>
                <a:latin typeface="Times New Roman"/>
                <a:ea typeface="Times New Roman"/>
                <a:cs typeface="Times New Roman"/>
                <a:sym typeface="Times New Roman"/>
              </a:rPr>
              <a:t>Global observables in heavy-ion collisions at NICA.</a:t>
            </a:r>
          </a:p>
          <a:p>
            <a:pPr algn="ctr"/>
            <a:r>
              <a:rPr lang="en-US" b="1" dirty="0">
                <a:solidFill>
                  <a:srgbClr val="0000FF"/>
                </a:solidFill>
                <a:latin typeface="Times New Roman"/>
                <a:ea typeface="Times New Roman"/>
                <a:cs typeface="Times New Roman"/>
                <a:sym typeface="Times New Roman"/>
              </a:rPr>
              <a:t>PWG1 status report , MPD Collaboration meeting </a:t>
            </a:r>
            <a:r>
              <a:rPr lang="en-US" b="1" i="1" dirty="0">
                <a:solidFill>
                  <a:srgbClr val="0000FF"/>
                </a:solidFill>
                <a:latin typeface="Times New Roman"/>
                <a:ea typeface="Times New Roman"/>
                <a:cs typeface="Times New Roman"/>
                <a:sym typeface="Times New Roman"/>
              </a:rPr>
              <a:t>21.04.2021—23.04.2021, JINR, </a:t>
            </a:r>
            <a:r>
              <a:rPr lang="en-US" b="1" i="1" dirty="0" err="1">
                <a:solidFill>
                  <a:srgbClr val="0000FF"/>
                </a:solidFill>
                <a:latin typeface="Times New Roman"/>
                <a:ea typeface="Times New Roman"/>
                <a:cs typeface="Times New Roman"/>
                <a:sym typeface="Times New Roman"/>
              </a:rPr>
              <a:t>Dubna</a:t>
            </a:r>
            <a:endParaRPr lang="en-US" b="1" i="1" dirty="0">
              <a:solidFill>
                <a:srgbClr val="0000FF"/>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1819798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14624</TotalTime>
  <Words>5640</Words>
  <Application>Microsoft Macintosh PowerPoint</Application>
  <PresentationFormat>On-screen Show (4:3)</PresentationFormat>
  <Paragraphs>945</Paragraphs>
  <Slides>112</Slides>
  <Notes>20</Notes>
  <HiddenSlides>0</HiddenSlides>
  <MMClips>0</MMClips>
  <ScaleCrop>false</ScaleCrop>
  <HeadingPairs>
    <vt:vector size="4" baseType="variant">
      <vt:variant>
        <vt:lpstr>Theme</vt:lpstr>
      </vt:variant>
      <vt:variant>
        <vt:i4>2</vt:i4>
      </vt:variant>
      <vt:variant>
        <vt:lpstr>Slide Titles</vt:lpstr>
      </vt:variant>
      <vt:variant>
        <vt:i4>112</vt:i4>
      </vt:variant>
    </vt:vector>
  </HeadingPairs>
  <TitlesOfParts>
    <vt:vector size="114" baseType="lpstr">
      <vt:lpstr>Custom Design</vt:lpstr>
      <vt:lpstr>Office Theme</vt:lpstr>
      <vt:lpstr>PowerPoint Presentation</vt:lpstr>
      <vt:lpstr>Layout of the talk</vt:lpstr>
      <vt:lpstr>Where are we today? </vt:lpstr>
      <vt:lpstr>Some highlights  from STAR@RHIC  presented at QM-2022</vt:lpstr>
      <vt:lpstr>Some highlights  from STAR@RHIC presented at QM-2022 </vt:lpstr>
      <vt:lpstr>Very reach harvest by STAR@RHIC [1]</vt:lpstr>
      <vt:lpstr>    Important questions:</vt:lpstr>
      <vt:lpstr>Some new STAR data:                                  role of proton fluctuations</vt:lpstr>
      <vt:lpstr>NEW!</vt:lpstr>
      <vt:lpstr>.</vt:lpstr>
      <vt:lpstr>.</vt:lpstr>
      <vt:lpstr>A closer look at STAR data:                                              role of fluctuations</vt:lpstr>
      <vt:lpstr>What is expected to be new by the MPD               from the point of view of Global Observables?</vt:lpstr>
      <vt:lpstr>Centrality and multiparticle production in ultrarelativistic nuclear collisions  </vt:lpstr>
      <vt:lpstr>Question: with  very reach harvest of STAR data at RHIC what is expected to be new  by the MPD?  </vt:lpstr>
      <vt:lpstr>  </vt:lpstr>
      <vt:lpstr>PWG1 meetings:  Sept.2021- March 2022</vt:lpstr>
      <vt:lpstr>Centrality related reports at Cross-PWG                                  meetings in summer-autumn 2022</vt:lpstr>
      <vt:lpstr>Andrey Seryakov, 31.05.2022, “Influence of different centrality methods on multiplicity fluctuations: MPD case “ https://indico.jinr.ru/event/3098/ </vt:lpstr>
      <vt:lpstr>Andrey Seryakov, 31.05.2022, “Influence of different centrality methods on multiplicity fluctuations: MPD case “ https://indico.jinr.ru/event/3098/ </vt:lpstr>
      <vt:lpstr>Andrey Seryakov, 31.05.2022, “Influence of different centrality methods on multiplicity fluctuations: MPD case “ https://indico.jinr.ru/event/3098/ </vt:lpstr>
      <vt:lpstr>Andrey Seryakov, 31.05.2022, “Influence of different centrality methods on multiplicity fluctuations: MPD case “ https://indico.jinr.ru/event/3098/ </vt:lpstr>
      <vt:lpstr>Victor Riabov, 12.07.2022, “Event centrality with TPC, ECAL and FHCAL” , https://indico.jinr.ru/event/3192/ </vt:lpstr>
      <vt:lpstr>Victor Riabov, 12.07.2022, “Event centrality with TPC, ECAL and FHCAL” , https://indico.jinr.ru/event/3192/ </vt:lpstr>
      <vt:lpstr>Victor Riabov, 12.07.2022, “Event centrality with TPC, ECAL and FHCAL” , https://indico.jinr.ru/event/3192/ </vt:lpstr>
      <vt:lpstr>Victor Riabov, 12.07.2022, “Event centrality with TPC, ECAL and FHCAL” , https://indico.jinr.ru/event/3192/ </vt:lpstr>
      <vt:lpstr>Victor Riabov, 12.07.2022, “Event centrality with TPC, ECAL and FHCAL” , https://indico.jinr.ru/event/3192/ </vt:lpstr>
      <vt:lpstr>Victor Riabov, 12.07.2022, “Event centrality with TPC, ECAL and FHCAL” , https://indico.jinr.ru/event/3192/ </vt:lpstr>
      <vt:lpstr>Kirill Galaktionov, 18.10.2022, ”Machine learning based study  of MCP detector configurations for future NICA experiments”   https://indico.jinr.ru/event/3279/</vt:lpstr>
      <vt:lpstr>Kirill Galaktionov, 18.10.2022, ”Machine learning based study of microchannel plate detector configurations for future NICA experiments”, https://indico.jinr.ru/event/3279/</vt:lpstr>
      <vt:lpstr>Kirill Galaktionov, 18.10.2022, ”Machine learning based study of microchannel plate detector configurations for future NICA experiments”, https://indico.jinr.ru/event/3279/</vt:lpstr>
      <vt:lpstr>Kirill Galaktionov, 18.10.2022, ”Machine learning based study of microchannel plate detector configurations for future NICA experiments”,  https://indico.jinr.ru/event/3279/ EXAMPLE:</vt:lpstr>
      <vt:lpstr>Kirill Galaktionov, 18.10.2022, ”Machine learning based study of microchannel plate detector configurations for future NICA experiments”, https://indico.jinr.ru/event/3279/</vt:lpstr>
      <vt:lpstr>MC simulations and our activity needed for the Physics Paper</vt:lpstr>
      <vt:lpstr>  Institutes – PWG1 participants  </vt:lpstr>
      <vt:lpstr>  Institutes – PWG1 participants  </vt:lpstr>
      <vt:lpstr>Thank you for your attention!</vt:lpstr>
      <vt:lpstr>PowerPoint Presentation</vt:lpstr>
      <vt:lpstr>AS</vt:lpstr>
      <vt:lpstr>AS</vt:lpstr>
      <vt:lpstr>What are the novel studies and new results  expected from the MPD@NICA?</vt:lpstr>
      <vt:lpstr>What are the novel studies and new results  expected from the MPD@NICA?</vt:lpstr>
      <vt:lpstr>Organization of workflow:</vt:lpstr>
      <vt:lpstr>.</vt:lpstr>
      <vt:lpstr>https://indico.cern.ch/event/895086/contributions/4314628/</vt:lpstr>
      <vt:lpstr>.</vt:lpstr>
      <vt:lpstr>https://indico.cern.ch/event/895086/contributions/4314628/</vt:lpstr>
      <vt:lpstr>Study of the systematics in determining the symmetry plane for Bi-Bi collisions at √SNN 9.2 GeV in the DCM-QGSM-SMM model</vt:lpstr>
      <vt:lpstr>Collective anisotropic flow </vt:lpstr>
      <vt:lpstr>Scalar product method</vt:lpstr>
      <vt:lpstr>PowerPoint Presentation</vt:lpstr>
      <vt:lpstr>FHCal’s role in scalar product method</vt:lpstr>
      <vt:lpstr>Correlation of Q-vectors in FHCal’s rings with reaction plane angle PhiRp</vt:lpstr>
      <vt:lpstr> FHCal Module numbering </vt:lpstr>
      <vt:lpstr>Correlation of Q-vectors in FHCal’s rings with reaction plane angle PhiRp</vt:lpstr>
      <vt:lpstr>Ratio of True Resolution and Reco Resolution</vt:lpstr>
      <vt:lpstr>Summary</vt:lpstr>
      <vt:lpstr>Thanks for your attention!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Conclusions-1  </vt:lpstr>
      <vt:lpstr>Conclusions-2  </vt:lpstr>
      <vt:lpstr>Conclusions-3  </vt:lpstr>
      <vt:lpstr>BACK-UP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are we today? </vt:lpstr>
      <vt:lpstr>Some highlights  from STAR@RHIC  presented at QM-2022</vt:lpstr>
      <vt:lpstr>Some highlights  from STAR@RHIC           presented at QM-2022 </vt:lpstr>
      <vt:lpstr>Some highlights  from STAR@RHIC presented at QM-2022 </vt:lpstr>
      <vt:lpstr>Some highlights  from STAR@RHIC presented at QM-2022: example </vt:lpstr>
      <vt:lpstr>Comments to STAR data on chiral magnetic effect search in isobar collisions</vt:lpstr>
      <vt:lpstr>Very reach harvest of STAR data at RHIC   [1]</vt:lpstr>
      <vt:lpstr>Discussion of the MC production Task 1: to start and compare with STAR@RHIC)</vt:lpstr>
      <vt:lpstr>We have to start and compare with STAR@RHIC  [2]    </vt:lpstr>
      <vt:lpstr>We have to start and compare with STAR@RHIC  [2]    </vt:lpstr>
      <vt:lpstr>We have to start and compare with STAR@RHIC  [2]                                                          Azimuthal anisotropy measurements</vt:lpstr>
      <vt:lpstr>Strange hadron production in Au+Au collisions at √sNN = 7.7, 11.5, 19.6, 27, and 39 GeV with STAR@RHIC [3] </vt:lpstr>
      <vt:lpstr>Strange hadron production in Au+Au collisions at ‾‾√sNN‾ = 7.7, 11.5, 19.6, 27, and 39 GeV [3] </vt:lpstr>
      <vt:lpstr>Centrality and multiparticle production in ultrarelativistic nuclear collisions  </vt:lpstr>
      <vt:lpstr>Question: with  very reach harvest of STAR data at RHIC what is expected to be new  by the MPD?  </vt:lpstr>
      <vt:lpstr>Where are we today? </vt:lpstr>
      <vt:lpstr>Where are we today?                                              PWG1 meetings:  Sept.2021- March 2022</vt:lpstr>
      <vt:lpstr>Two main approaches to centrality class(es selection:   1) Charged particle Multiplicity classes by the TPC (or…)  and  2) Spectator energy classes by FHCal                      </vt:lpstr>
      <vt:lpstr>Two main approaches to   determination of classes of centrality</vt:lpstr>
      <vt:lpstr>Two main approaches to   determination of classes of centrality</vt:lpstr>
      <vt:lpstr>DCM-QGSM-GEM vs DCM-QGSM-SMM</vt:lpstr>
      <vt:lpstr>Conclusion</vt:lpstr>
      <vt:lpstr>PowerPoint Presentation</vt:lpstr>
      <vt:lpstr>PowerPoint Presentation</vt:lpstr>
      <vt:lpstr>PowerPoint Presentation</vt:lpstr>
      <vt:lpstr>PowerPoint Presentation</vt:lpstr>
      <vt:lpstr>PowerPoint Presentation</vt:lpstr>
      <vt:lpstr>PowerPoint Presentation</vt:lpstr>
      <vt:lpstr>.</vt:lpstr>
      <vt:lpstr>.</vt:lpstr>
      <vt:lpst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feofilov</dc:creator>
  <cp:lastModifiedBy>Grigory</cp:lastModifiedBy>
  <cp:revision>339</cp:revision>
  <dcterms:created xsi:type="dcterms:W3CDTF">2003-08-29T19:31:55Z</dcterms:created>
  <dcterms:modified xsi:type="dcterms:W3CDTF">2022-11-10T08:51:51Z</dcterms:modified>
</cp:coreProperties>
</file>