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7" r:id="rId2"/>
    <p:sldId id="298" r:id="rId3"/>
    <p:sldId id="282" r:id="rId4"/>
    <p:sldId id="292" r:id="rId5"/>
    <p:sldId id="281" r:id="rId6"/>
    <p:sldId id="278" r:id="rId7"/>
    <p:sldId id="276" r:id="rId8"/>
    <p:sldId id="295" r:id="rId9"/>
    <p:sldId id="296" r:id="rId10"/>
    <p:sldId id="269" r:id="rId11"/>
    <p:sldId id="258" r:id="rId12"/>
    <p:sldId id="287" r:id="rId13"/>
    <p:sldId id="273" r:id="rId14"/>
    <p:sldId id="272" r:id="rId15"/>
    <p:sldId id="275" r:id="rId16"/>
    <p:sldId id="271" r:id="rId17"/>
    <p:sldId id="284" r:id="rId18"/>
    <p:sldId id="285" r:id="rId19"/>
    <p:sldId id="286" r:id="rId20"/>
    <p:sldId id="277" r:id="rId21"/>
    <p:sldId id="297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27" userDrawn="1">
          <p15:clr>
            <a:srgbClr val="A4A3A4"/>
          </p15:clr>
        </p15:guide>
        <p15:guide id="2" pos="38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6" autoAdjust="0"/>
    <p:restoredTop sz="96684" autoAdjust="0"/>
  </p:normalViewPr>
  <p:slideViewPr>
    <p:cSldViewPr showGuides="1">
      <p:cViewPr varScale="1">
        <p:scale>
          <a:sx n="123" d="100"/>
          <a:sy n="123" d="100"/>
        </p:scale>
        <p:origin x="138" y="156"/>
      </p:cViewPr>
      <p:guideLst>
        <p:guide orient="horz" pos="2727"/>
        <p:guide pos="38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94" d="100"/>
          <a:sy n="94" d="100"/>
        </p:scale>
        <p:origin x="4080" y="72"/>
      </p:cViewPr>
      <p:guideLst/>
    </p:cSldViewPr>
  </p:notes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="" xmlns:a16="http://schemas.microsoft.com/office/drawing/2014/main" id="{94B820AE-1B2A-445C-A4B2-53F384576E5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935BC12C-CF8A-4105-A637-3CBF4726041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4BB132-54F2-4220-ACD1-3781FBD8318F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32E1266E-0183-4E8F-B15A-84742DCE612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72778227-954E-404E-AF04-7C532D66E78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5F62D6-C5AE-49CC-9150-67E0182FD5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81702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2A1D22-1F7A-47D7-A98F-A499276C0C54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4C5E60-49D1-4363-9B79-9934BF440D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5264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4C5E60-49D1-4363-9B79-9934BF440D5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82026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4C5E60-49D1-4363-9B79-9934BF440D5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51107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4C5E60-49D1-4363-9B79-9934BF440D52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74446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4C5E60-49D1-4363-9B79-9934BF440D52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25198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4C5E60-49D1-4363-9B79-9934BF440D52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91376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4C5E60-49D1-4363-9B79-9934BF440D52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15945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4C5E60-49D1-4363-9B79-9934BF440D52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04103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4C5E60-49D1-4363-9B79-9934BF440D52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9091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4CC1583-19C2-445C-95FA-A70871E05F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03A5486A-C161-425C-A383-9D1AA1977D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2C422A5-B09C-47C4-9C8A-9B9C05176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08.11.2022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B7E6C82-6792-4FBB-A79A-3F80C4AF2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4855793-DEBA-4AE8-B065-700CB9549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24E6-770A-4943-8DFB-C07B33ECB3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2433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06AB12F-3919-42A5-9D52-28C1DE361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B5FE983-91ED-40FC-9704-B9703B862A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35FD293-9E72-4E85-80A3-FF4D8D8E6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08.11.2022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323688E-55E4-4D81-890E-EC336702E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47A172E-A83B-408A-B0A4-2E5F7035D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24E6-770A-4943-8DFB-C07B33ECB3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8512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3533554-5169-4CC7-A4B9-9D141DCB4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E108A324-4A63-43E6-9BBD-85864AB686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77C24C4-894C-409E-9E39-69CFA6E20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08.11.2022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0037769-3786-46C2-A86D-ED5F8347B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481EAF2-D9EA-4EE8-B9A7-F2E9680D8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24E6-770A-4943-8DFB-C07B33ECB3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962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5679DA0-77CA-42D1-9E41-301657ACE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3C4ACEA-FC89-4D93-8E7C-FE16DB6CBD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4D149FBB-7482-43D8-98B8-BF5BFD0528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795205ED-E192-4047-A673-F6E4B0004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08.11.2022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2878A468-C1C1-4B5B-B81A-B95CA4BF0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B74FA79D-0246-4C47-B9A0-628545E61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24E6-770A-4943-8DFB-C07B33ECB3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7607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A2D9698-40DB-4AB0-BD05-36AA0D1E7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FB14F902-6425-4FA6-93D4-724C523F5F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7A049BD2-C62A-4E57-B887-C32B05B19F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37E74049-94B3-49AA-8CD7-9172B01C5E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17109F05-4687-4CFD-A436-163973A05E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4EAC0CE0-2AB5-4CBD-8E60-2ABDF6570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08.11.2022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3B3D1275-E8E5-480E-90E1-4EADE740B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1BCDE941-E13C-4D42-AF56-C64BB08DF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24E6-770A-4943-8DFB-C07B33ECB3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0445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770D95C-0797-4F7D-BC50-20E74033F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16A4E088-2564-49AE-8E4F-8DD392A1C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08.11.2022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01D8E9E9-6661-4367-AB64-688C61CDF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E15DA628-06E5-4D9C-A79C-DB0B4A4F2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24E6-770A-4943-8DFB-C07B33ECB3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6673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1F5E2C55-0969-41E2-8FFB-082F86A7F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08.11.2022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62CE4470-2816-455C-8E37-FC40595D6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10095C40-48B2-41DD-A014-024576B7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24E6-770A-4943-8DFB-C07B33ECB3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7554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55042B5-EF30-4606-8317-A279D26E4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AA24599-6234-48CF-AD9E-314A84EAE2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C3D57904-A3CD-4307-A279-44285096DA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1EA95DA4-8BB1-4E7F-AF48-045C67366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08.11.2022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1465630F-C522-48EC-9F1F-E5EB23601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7721C11B-307E-411A-A095-F9ECC0B47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24E6-770A-4943-8DFB-C07B33ECB3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3670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3431920-2195-4E28-AA90-D5435E4BA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091F81EF-CBFD-4115-A513-0A50A4CDC8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7AC7EBD3-6E69-4898-8DE6-878FC9E5FD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1E07ABFA-DDA1-49CD-87EA-ED4C52707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08.11.2022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73580AF6-21B1-4083-AAB1-2DACA204B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38C60580-281C-47D0-9648-B147512E3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24E6-770A-4943-8DFB-C07B33ECB3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19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ACEC1A4-0E58-49C3-B439-240A1A987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8D451F3B-FD5E-4E7C-85E3-1969A7FCC1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8B9DA68-4033-4F4D-BA02-F06DD5780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08.11.2022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E2F5F98-4F93-4447-9EB7-B7EBA2455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E1C79D1-9967-4DDF-A07B-505B1BB8B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24E6-770A-4943-8DFB-C07B33ECB3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2377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20057E58-D846-4199-8F9E-1C0B7031A8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B14FF0D0-E51B-4909-9B60-E67E657A99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3366614-09B2-4A72-B948-DF23AB341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08.11.2022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5A4C8D8-0894-4668-A55F-A450833BE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EE9E2D4-6B9E-42F2-85D8-22619C9B4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24E6-770A-4943-8DFB-C07B33ECB3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305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3721462-A9E1-4536-9F2D-B2F8F2185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599" cy="1325563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1D1B458C-BFE5-4FED-890B-A3C81CBD9E00}"/>
              </a:ext>
            </a:extLst>
          </p:cNvPr>
          <p:cNvSpPr/>
          <p:nvPr userDrawn="1"/>
        </p:nvSpPr>
        <p:spPr>
          <a:xfrm>
            <a:off x="0" y="0"/>
            <a:ext cx="12192000" cy="9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474EC097-BE1E-47C5-A4A4-558BFD9F9C06}"/>
              </a:ext>
            </a:extLst>
          </p:cNvPr>
          <p:cNvSpPr/>
          <p:nvPr userDrawn="1"/>
        </p:nvSpPr>
        <p:spPr>
          <a:xfrm>
            <a:off x="12450" y="6772425"/>
            <a:ext cx="12192000" cy="9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>
            <a:extLst>
              <a:ext uri="{FF2B5EF4-FFF2-40B4-BE49-F238E27FC236}">
                <a16:creationId xmlns="" xmlns:a16="http://schemas.microsoft.com/office/drawing/2014/main" id="{ECD6CA42-8F84-4EF7-AC44-C6D7CA7B5256}"/>
              </a:ext>
            </a:extLst>
          </p:cNvPr>
          <p:cNvGrpSpPr/>
          <p:nvPr userDrawn="1"/>
        </p:nvGrpSpPr>
        <p:grpSpPr>
          <a:xfrm>
            <a:off x="0" y="49500"/>
            <a:ext cx="2844750" cy="274500"/>
            <a:chOff x="5228062" y="49500"/>
            <a:chExt cx="2844750" cy="274500"/>
          </a:xfrm>
          <a:solidFill>
            <a:schemeClr val="tx2"/>
          </a:solidFill>
        </p:grpSpPr>
        <p:sp>
          <p:nvSpPr>
            <p:cNvPr id="10" name="Прямоугольник 9">
              <a:extLst>
                <a:ext uri="{FF2B5EF4-FFF2-40B4-BE49-F238E27FC236}">
                  <a16:creationId xmlns="" xmlns:a16="http://schemas.microsoft.com/office/drawing/2014/main" id="{EF73193D-4957-4A8F-A457-261D1530DEC3}"/>
                </a:ext>
              </a:extLst>
            </p:cNvPr>
            <p:cNvSpPr/>
            <p:nvPr userDrawn="1"/>
          </p:nvSpPr>
          <p:spPr>
            <a:xfrm>
              <a:off x="5228062" y="49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" name="Блок-схема: объединение 10">
              <a:extLst>
                <a:ext uri="{FF2B5EF4-FFF2-40B4-BE49-F238E27FC236}">
                  <a16:creationId xmlns="" xmlns:a16="http://schemas.microsoft.com/office/drawing/2014/main" id="{9CA2CB59-7E2E-4FE6-B4DA-BC82267C4973}"/>
                </a:ext>
              </a:extLst>
            </p:cNvPr>
            <p:cNvSpPr/>
            <p:nvPr userDrawn="1"/>
          </p:nvSpPr>
          <p:spPr>
            <a:xfrm>
              <a:off x="7465312" y="495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="" xmlns:a16="http://schemas.microsoft.com/office/drawing/2014/main" id="{F77822EB-8A6C-4A70-8594-303E6651250C}"/>
              </a:ext>
            </a:extLst>
          </p:cNvPr>
          <p:cNvGrpSpPr/>
          <p:nvPr userDrawn="1"/>
        </p:nvGrpSpPr>
        <p:grpSpPr>
          <a:xfrm>
            <a:off x="9382650" y="6596925"/>
            <a:ext cx="2844750" cy="274500"/>
            <a:chOff x="9347250" y="6571200"/>
            <a:chExt cx="2844750" cy="274500"/>
          </a:xfrm>
          <a:solidFill>
            <a:schemeClr val="tx2"/>
          </a:solidFill>
        </p:grpSpPr>
        <p:sp>
          <p:nvSpPr>
            <p:cNvPr id="13" name="Прямоугольник 12">
              <a:extLst>
                <a:ext uri="{FF2B5EF4-FFF2-40B4-BE49-F238E27FC236}">
                  <a16:creationId xmlns="" xmlns:a16="http://schemas.microsoft.com/office/drawing/2014/main" id="{1DA2A97F-749F-48D2-AE48-5762F540EF28}"/>
                </a:ext>
              </a:extLst>
            </p:cNvPr>
            <p:cNvSpPr/>
            <p:nvPr userDrawn="1"/>
          </p:nvSpPr>
          <p:spPr>
            <a:xfrm>
              <a:off x="9651000" y="65712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4" name="Блок-схема: объединение 13">
              <a:extLst>
                <a:ext uri="{FF2B5EF4-FFF2-40B4-BE49-F238E27FC236}">
                  <a16:creationId xmlns="" xmlns:a16="http://schemas.microsoft.com/office/drawing/2014/main" id="{3E93E1D6-3B3B-47F6-966E-B20E50008B90}"/>
                </a:ext>
              </a:extLst>
            </p:cNvPr>
            <p:cNvSpPr/>
            <p:nvPr userDrawn="1"/>
          </p:nvSpPr>
          <p:spPr>
            <a:xfrm rot="10800000">
              <a:off x="9347250" y="65712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6" name="Текст 18">
            <a:extLst>
              <a:ext uri="{FF2B5EF4-FFF2-40B4-BE49-F238E27FC236}">
                <a16:creationId xmlns="" xmlns:a16="http://schemas.microsoft.com/office/drawing/2014/main" id="{57C0137E-3F0D-4D70-B2CA-0E5AD27AD1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2033588"/>
            <a:ext cx="10444163" cy="4049712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457200" indent="0">
              <a:buNone/>
              <a:defRPr>
                <a:solidFill>
                  <a:schemeClr val="accent1"/>
                </a:solidFill>
              </a:defRPr>
            </a:lvl2pPr>
            <a:lvl3pPr marL="914400" indent="0">
              <a:buNone/>
              <a:defRPr>
                <a:solidFill>
                  <a:schemeClr val="accent1"/>
                </a:solidFill>
              </a:defRPr>
            </a:lvl3pPr>
            <a:lvl4pPr marL="1371600" indent="0">
              <a:buNone/>
              <a:defRPr>
                <a:solidFill>
                  <a:schemeClr val="accent1"/>
                </a:solidFill>
              </a:defRPr>
            </a:lvl4pPr>
            <a:lvl5pPr marL="1828800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347060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CBB7FDFF-D2AD-4235-A46C-DC66DD4D1013}"/>
              </a:ext>
            </a:extLst>
          </p:cNvPr>
          <p:cNvSpPr/>
          <p:nvPr userDrawn="1"/>
        </p:nvSpPr>
        <p:spPr>
          <a:xfrm>
            <a:off x="0" y="0"/>
            <a:ext cx="12192000" cy="2349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3"/>
              </a:solidFill>
            </a:endParaRPr>
          </a:p>
        </p:txBody>
      </p:sp>
      <p:sp>
        <p:nvSpPr>
          <p:cNvPr id="10" name="Текст 9">
            <a:extLst>
              <a:ext uri="{FF2B5EF4-FFF2-40B4-BE49-F238E27FC236}">
                <a16:creationId xmlns="" xmlns:a16="http://schemas.microsoft.com/office/drawing/2014/main" id="{4070D4A9-B599-4348-B256-0E428B8B82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85813" y="1314450"/>
            <a:ext cx="10664825" cy="1035050"/>
          </a:xfrm>
        </p:spPr>
        <p:txBody>
          <a:bodyPr/>
          <a:lstStyle>
            <a:lvl1pPr marL="0" indent="0" algn="l">
              <a:buNone/>
              <a:defRPr/>
            </a:lvl1pPr>
            <a:lvl2pPr marL="457200" indent="0" algn="l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="" xmlns:a16="http://schemas.microsoft.com/office/drawing/2014/main" id="{6EF77BD0-0A00-4EB4-9CDD-5A98ACBE159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843213"/>
            <a:ext cx="10612438" cy="37814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3" name="Заголовок 12">
            <a:extLst>
              <a:ext uri="{FF2B5EF4-FFF2-40B4-BE49-F238E27FC236}">
                <a16:creationId xmlns="" xmlns:a16="http://schemas.microsoft.com/office/drawing/2014/main" id="{A9322F2F-857E-4FE4-BE4D-D21B4515E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352163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CBB7FDFF-D2AD-4235-A46C-DC66DD4D1013}"/>
              </a:ext>
            </a:extLst>
          </p:cNvPr>
          <p:cNvSpPr/>
          <p:nvPr userDrawn="1"/>
        </p:nvSpPr>
        <p:spPr>
          <a:xfrm>
            <a:off x="0" y="4509000"/>
            <a:ext cx="12192000" cy="2349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3"/>
              </a:solidFill>
            </a:endParaRPr>
          </a:p>
        </p:txBody>
      </p:sp>
      <p:sp>
        <p:nvSpPr>
          <p:cNvPr id="10" name="Текст 9">
            <a:extLst>
              <a:ext uri="{FF2B5EF4-FFF2-40B4-BE49-F238E27FC236}">
                <a16:creationId xmlns="" xmlns:a16="http://schemas.microsoft.com/office/drawing/2014/main" id="{4070D4A9-B599-4348-B256-0E428B8B82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85813" y="1314450"/>
            <a:ext cx="10664825" cy="2924550"/>
          </a:xfrm>
        </p:spPr>
        <p:txBody>
          <a:bodyPr/>
          <a:lstStyle>
            <a:lvl1pPr marL="0" indent="0" algn="l">
              <a:buNone/>
              <a:defRPr/>
            </a:lvl1pPr>
            <a:lvl2pPr marL="457200" indent="0" algn="l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1D6F7538-3390-41DD-B230-F5083FB82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813" y="55937"/>
            <a:ext cx="10515600" cy="91793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82573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DAB6D58-97DC-44E4-9E0A-561EED96B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1000" y="365125"/>
            <a:ext cx="7732800" cy="103887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CBB7FDFF-D2AD-4235-A46C-DC66DD4D1013}"/>
              </a:ext>
            </a:extLst>
          </p:cNvPr>
          <p:cNvSpPr/>
          <p:nvPr userDrawn="1"/>
        </p:nvSpPr>
        <p:spPr>
          <a:xfrm>
            <a:off x="0" y="0"/>
            <a:ext cx="285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3E46014F-1F57-473C-840B-91CF6FA9A7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76638" y="1673225"/>
            <a:ext cx="7785100" cy="4951413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395687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3721462-A9E1-4536-9F2D-B2F8F2185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8" y="365125"/>
            <a:ext cx="5257801" cy="1325563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A18D8509-D379-49B3-A4FE-EDBEE0641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ru-RU"/>
              <a:t>08.11.2022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1D1B458C-BFE5-4FED-890B-A3C81CBD9E00}"/>
              </a:ext>
            </a:extLst>
          </p:cNvPr>
          <p:cNvSpPr/>
          <p:nvPr userDrawn="1"/>
        </p:nvSpPr>
        <p:spPr>
          <a:xfrm>
            <a:off x="0" y="0"/>
            <a:ext cx="12192000" cy="9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474EC097-BE1E-47C5-A4A4-558BFD9F9C06}"/>
              </a:ext>
            </a:extLst>
          </p:cNvPr>
          <p:cNvSpPr/>
          <p:nvPr userDrawn="1"/>
        </p:nvSpPr>
        <p:spPr>
          <a:xfrm>
            <a:off x="12450" y="6772425"/>
            <a:ext cx="12192000" cy="9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8" name="Рисунок 2">
            <a:extLst>
              <a:ext uri="{FF2B5EF4-FFF2-40B4-BE49-F238E27FC236}">
                <a16:creationId xmlns="" xmlns:a16="http://schemas.microsoft.com/office/drawing/2014/main" id="{17DD4B55-CA6E-4B68-97C9-646C6EC1FBE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0850" y="-575"/>
            <a:ext cx="5186362" cy="6858575"/>
          </a:xfrm>
          <a:solidFill>
            <a:schemeClr val="bg1"/>
          </a:solidFill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grpSp>
        <p:nvGrpSpPr>
          <p:cNvPr id="9" name="Группа 8">
            <a:extLst>
              <a:ext uri="{FF2B5EF4-FFF2-40B4-BE49-F238E27FC236}">
                <a16:creationId xmlns="" xmlns:a16="http://schemas.microsoft.com/office/drawing/2014/main" id="{ECD6CA42-8F84-4EF7-AC44-C6D7CA7B5256}"/>
              </a:ext>
            </a:extLst>
          </p:cNvPr>
          <p:cNvGrpSpPr/>
          <p:nvPr userDrawn="1"/>
        </p:nvGrpSpPr>
        <p:grpSpPr>
          <a:xfrm>
            <a:off x="5207212" y="36075"/>
            <a:ext cx="2844750" cy="274500"/>
            <a:chOff x="5228062" y="49500"/>
            <a:chExt cx="2844750" cy="274500"/>
          </a:xfrm>
          <a:solidFill>
            <a:schemeClr val="accent1"/>
          </a:solidFill>
        </p:grpSpPr>
        <p:sp>
          <p:nvSpPr>
            <p:cNvPr id="10" name="Прямоугольник 9">
              <a:extLst>
                <a:ext uri="{FF2B5EF4-FFF2-40B4-BE49-F238E27FC236}">
                  <a16:creationId xmlns="" xmlns:a16="http://schemas.microsoft.com/office/drawing/2014/main" id="{EF73193D-4957-4A8F-A457-261D1530DEC3}"/>
                </a:ext>
              </a:extLst>
            </p:cNvPr>
            <p:cNvSpPr/>
            <p:nvPr userDrawn="1"/>
          </p:nvSpPr>
          <p:spPr>
            <a:xfrm>
              <a:off x="5228062" y="49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1"/>
                </a:solidFill>
              </a:endParaRPr>
            </a:p>
          </p:txBody>
        </p:sp>
        <p:sp>
          <p:nvSpPr>
            <p:cNvPr id="11" name="Блок-схема: объединение 10">
              <a:extLst>
                <a:ext uri="{FF2B5EF4-FFF2-40B4-BE49-F238E27FC236}">
                  <a16:creationId xmlns="" xmlns:a16="http://schemas.microsoft.com/office/drawing/2014/main" id="{9CA2CB59-7E2E-4FE6-B4DA-BC82267C4973}"/>
                </a:ext>
              </a:extLst>
            </p:cNvPr>
            <p:cNvSpPr/>
            <p:nvPr userDrawn="1"/>
          </p:nvSpPr>
          <p:spPr>
            <a:xfrm>
              <a:off x="7465312" y="495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1"/>
                </a:solidFill>
              </a:endParaRPr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="" xmlns:a16="http://schemas.microsoft.com/office/drawing/2014/main" id="{F77822EB-8A6C-4A70-8594-303E6651250C}"/>
              </a:ext>
            </a:extLst>
          </p:cNvPr>
          <p:cNvGrpSpPr/>
          <p:nvPr userDrawn="1"/>
        </p:nvGrpSpPr>
        <p:grpSpPr>
          <a:xfrm>
            <a:off x="9382650" y="6596925"/>
            <a:ext cx="2844750" cy="274500"/>
            <a:chOff x="9347250" y="6571200"/>
            <a:chExt cx="2844750" cy="274500"/>
          </a:xfrm>
          <a:solidFill>
            <a:schemeClr val="accent1"/>
          </a:solidFill>
        </p:grpSpPr>
        <p:sp>
          <p:nvSpPr>
            <p:cNvPr id="13" name="Прямоугольник 12">
              <a:extLst>
                <a:ext uri="{FF2B5EF4-FFF2-40B4-BE49-F238E27FC236}">
                  <a16:creationId xmlns="" xmlns:a16="http://schemas.microsoft.com/office/drawing/2014/main" id="{1DA2A97F-749F-48D2-AE48-5762F540EF28}"/>
                </a:ext>
              </a:extLst>
            </p:cNvPr>
            <p:cNvSpPr/>
            <p:nvPr userDrawn="1"/>
          </p:nvSpPr>
          <p:spPr>
            <a:xfrm>
              <a:off x="9651000" y="65712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1"/>
                </a:solidFill>
              </a:endParaRPr>
            </a:p>
          </p:txBody>
        </p:sp>
        <p:sp>
          <p:nvSpPr>
            <p:cNvPr id="14" name="Блок-схема: объединение 13">
              <a:extLst>
                <a:ext uri="{FF2B5EF4-FFF2-40B4-BE49-F238E27FC236}">
                  <a16:creationId xmlns="" xmlns:a16="http://schemas.microsoft.com/office/drawing/2014/main" id="{3E93E1D6-3B3B-47F6-966E-B20E50008B90}"/>
                </a:ext>
              </a:extLst>
            </p:cNvPr>
            <p:cNvSpPr/>
            <p:nvPr userDrawn="1"/>
          </p:nvSpPr>
          <p:spPr>
            <a:xfrm rot="10800000">
              <a:off x="9347250" y="65712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1"/>
                </a:solidFill>
              </a:endParaRPr>
            </a:p>
          </p:txBody>
        </p:sp>
      </p:grpSp>
      <p:sp>
        <p:nvSpPr>
          <p:cNvPr id="16" name="Текст 18">
            <a:extLst>
              <a:ext uri="{FF2B5EF4-FFF2-40B4-BE49-F238E27FC236}">
                <a16:creationId xmlns="" xmlns:a16="http://schemas.microsoft.com/office/drawing/2014/main" id="{57C0137E-3F0D-4D70-B2CA-0E5AD27AD1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0" y="2033588"/>
            <a:ext cx="5186363" cy="4049712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844596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595E16D1-998B-48A7-9C66-2F192101B82F}"/>
              </a:ext>
            </a:extLst>
          </p:cNvPr>
          <p:cNvSpPr/>
          <p:nvPr userDrawn="1"/>
        </p:nvSpPr>
        <p:spPr>
          <a:xfrm>
            <a:off x="0" y="0"/>
            <a:ext cx="12192000" cy="9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548120B5-0C92-46E1-BAA0-BA8A5399D9C2}"/>
              </a:ext>
            </a:extLst>
          </p:cNvPr>
          <p:cNvSpPr/>
          <p:nvPr userDrawn="1"/>
        </p:nvSpPr>
        <p:spPr>
          <a:xfrm>
            <a:off x="0" y="6759000"/>
            <a:ext cx="12192000" cy="9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grpSp>
        <p:nvGrpSpPr>
          <p:cNvPr id="7" name="Группа 6">
            <a:extLst>
              <a:ext uri="{FF2B5EF4-FFF2-40B4-BE49-F238E27FC236}">
                <a16:creationId xmlns="" xmlns:a16="http://schemas.microsoft.com/office/drawing/2014/main" id="{7BF0CE19-D07F-45F4-8B53-F4AE3EAC0AF5}"/>
              </a:ext>
            </a:extLst>
          </p:cNvPr>
          <p:cNvGrpSpPr/>
          <p:nvPr userDrawn="1"/>
        </p:nvGrpSpPr>
        <p:grpSpPr>
          <a:xfrm>
            <a:off x="4161000" y="150"/>
            <a:ext cx="2844750" cy="286020"/>
            <a:chOff x="9347250" y="37980"/>
            <a:chExt cx="2844750" cy="286020"/>
          </a:xfrm>
          <a:solidFill>
            <a:schemeClr val="accent1"/>
          </a:solidFill>
        </p:grpSpPr>
        <p:sp>
          <p:nvSpPr>
            <p:cNvPr id="8" name="Прямоугольник 7">
              <a:extLst>
                <a:ext uri="{FF2B5EF4-FFF2-40B4-BE49-F238E27FC236}">
                  <a16:creationId xmlns="" xmlns:a16="http://schemas.microsoft.com/office/drawing/2014/main" id="{56D0ED7C-6F6D-4A0C-B5BF-D4C886121974}"/>
                </a:ext>
              </a:extLst>
            </p:cNvPr>
            <p:cNvSpPr/>
            <p:nvPr userDrawn="1"/>
          </p:nvSpPr>
          <p:spPr>
            <a:xfrm>
              <a:off x="9651000" y="49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1"/>
                </a:solidFill>
              </a:endParaRPr>
            </a:p>
          </p:txBody>
        </p:sp>
        <p:sp>
          <p:nvSpPr>
            <p:cNvPr id="9" name="Блок-схема: объединение 8">
              <a:extLst>
                <a:ext uri="{FF2B5EF4-FFF2-40B4-BE49-F238E27FC236}">
                  <a16:creationId xmlns="" xmlns:a16="http://schemas.microsoft.com/office/drawing/2014/main" id="{F6313D72-2173-410E-9DAC-5F683BF77D8C}"/>
                </a:ext>
              </a:extLst>
            </p:cNvPr>
            <p:cNvSpPr/>
            <p:nvPr userDrawn="1"/>
          </p:nvSpPr>
          <p:spPr>
            <a:xfrm>
              <a:off x="9347250" y="3798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1"/>
                </a:solidFill>
              </a:endParaRPr>
            </a:p>
          </p:txBody>
        </p:sp>
      </p:grpSp>
      <p:grpSp>
        <p:nvGrpSpPr>
          <p:cNvPr id="10" name="Группа 9">
            <a:extLst>
              <a:ext uri="{FF2B5EF4-FFF2-40B4-BE49-F238E27FC236}">
                <a16:creationId xmlns="" xmlns:a16="http://schemas.microsoft.com/office/drawing/2014/main" id="{9D0FFF0F-DED0-4533-AA04-278237E63B65}"/>
              </a:ext>
            </a:extLst>
          </p:cNvPr>
          <p:cNvGrpSpPr/>
          <p:nvPr userDrawn="1"/>
        </p:nvGrpSpPr>
        <p:grpSpPr>
          <a:xfrm>
            <a:off x="-35250" y="6583500"/>
            <a:ext cx="2844750" cy="274500"/>
            <a:chOff x="-35250" y="6583500"/>
            <a:chExt cx="2844750" cy="274500"/>
          </a:xfrm>
          <a:solidFill>
            <a:schemeClr val="accent1"/>
          </a:solidFill>
        </p:grpSpPr>
        <p:sp>
          <p:nvSpPr>
            <p:cNvPr id="11" name="Прямоугольник 10">
              <a:extLst>
                <a:ext uri="{FF2B5EF4-FFF2-40B4-BE49-F238E27FC236}">
                  <a16:creationId xmlns="" xmlns:a16="http://schemas.microsoft.com/office/drawing/2014/main" id="{01E034F0-B288-495E-B8C4-5A4D6270B72C}"/>
                </a:ext>
              </a:extLst>
            </p:cNvPr>
            <p:cNvSpPr/>
            <p:nvPr userDrawn="1"/>
          </p:nvSpPr>
          <p:spPr>
            <a:xfrm>
              <a:off x="-35250" y="6583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1"/>
                </a:solidFill>
              </a:endParaRPr>
            </a:p>
          </p:txBody>
        </p:sp>
        <p:sp>
          <p:nvSpPr>
            <p:cNvPr id="12" name="Блок-схема: объединение 11">
              <a:extLst>
                <a:ext uri="{FF2B5EF4-FFF2-40B4-BE49-F238E27FC236}">
                  <a16:creationId xmlns="" xmlns:a16="http://schemas.microsoft.com/office/drawing/2014/main" id="{7F3095C1-9AE8-47F3-8F8B-8B149C02C892}"/>
                </a:ext>
              </a:extLst>
            </p:cNvPr>
            <p:cNvSpPr/>
            <p:nvPr userDrawn="1"/>
          </p:nvSpPr>
          <p:spPr>
            <a:xfrm rot="10800000">
              <a:off x="2202000" y="65835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1"/>
                </a:solidFill>
              </a:endParaRPr>
            </a:p>
          </p:txBody>
        </p:sp>
      </p:grpSp>
      <p:sp>
        <p:nvSpPr>
          <p:cNvPr id="13" name="Рисунок 2">
            <a:extLst>
              <a:ext uri="{FF2B5EF4-FFF2-40B4-BE49-F238E27FC236}">
                <a16:creationId xmlns="" xmlns:a16="http://schemas.microsoft.com/office/drawing/2014/main" id="{9563E350-4964-48DA-95EE-507A76F6014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005638" y="9000"/>
            <a:ext cx="5186362" cy="3330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14" name="Заголовок 16">
            <a:extLst>
              <a:ext uri="{FF2B5EF4-FFF2-40B4-BE49-F238E27FC236}">
                <a16:creationId xmlns="" xmlns:a16="http://schemas.microsoft.com/office/drawing/2014/main" id="{E44DF226-C979-4C53-9AB3-F30F19A61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987" y="485501"/>
            <a:ext cx="5257800" cy="1325563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5" name="Текст 18">
            <a:extLst>
              <a:ext uri="{FF2B5EF4-FFF2-40B4-BE49-F238E27FC236}">
                <a16:creationId xmlns="" xmlns:a16="http://schemas.microsoft.com/office/drawing/2014/main" id="{C0D997C5-63D2-40A5-8978-8A0E7A482F3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4987" y="2153964"/>
            <a:ext cx="5186363" cy="4049712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6" name="Рисунок 2">
            <a:extLst>
              <a:ext uri="{FF2B5EF4-FFF2-40B4-BE49-F238E27FC236}">
                <a16:creationId xmlns="" xmlns:a16="http://schemas.microsoft.com/office/drawing/2014/main" id="{0DC8507B-223A-4D10-9873-5F8CBA1FA68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984638" y="3519000"/>
            <a:ext cx="5186362" cy="3330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2639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4C31BDB-50F3-43CA-877E-F9C7672D8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="" xmlns:a16="http://schemas.microsoft.com/office/drawing/2014/main" id="{74453DF6-9509-45CB-BD4E-84F90C1C94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8AF27442-62D0-4CA6-81B4-B7FDDA51A9A2}"/>
              </a:ext>
            </a:extLst>
          </p:cNvPr>
          <p:cNvSpPr/>
          <p:nvPr userDrawn="1"/>
        </p:nvSpPr>
        <p:spPr>
          <a:xfrm>
            <a:off x="0" y="0"/>
            <a:ext cx="12192000" cy="9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E1FD6AC4-0F96-4D40-B8AD-EF85E9EDE11D}"/>
              </a:ext>
            </a:extLst>
          </p:cNvPr>
          <p:cNvSpPr/>
          <p:nvPr userDrawn="1"/>
        </p:nvSpPr>
        <p:spPr>
          <a:xfrm>
            <a:off x="0" y="6759000"/>
            <a:ext cx="12192000" cy="9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grpSp>
        <p:nvGrpSpPr>
          <p:cNvPr id="12" name="Группа 11">
            <a:extLst>
              <a:ext uri="{FF2B5EF4-FFF2-40B4-BE49-F238E27FC236}">
                <a16:creationId xmlns="" xmlns:a16="http://schemas.microsoft.com/office/drawing/2014/main" id="{73640FF5-D492-4210-9DE4-D7B66426125F}"/>
              </a:ext>
            </a:extLst>
          </p:cNvPr>
          <p:cNvGrpSpPr/>
          <p:nvPr userDrawn="1"/>
        </p:nvGrpSpPr>
        <p:grpSpPr>
          <a:xfrm>
            <a:off x="9347250" y="37980"/>
            <a:ext cx="2844750" cy="286020"/>
            <a:chOff x="9347250" y="37980"/>
            <a:chExt cx="2844750" cy="286020"/>
          </a:xfrm>
          <a:solidFill>
            <a:schemeClr val="accent1"/>
          </a:solidFill>
        </p:grpSpPr>
        <p:sp>
          <p:nvSpPr>
            <p:cNvPr id="13" name="Прямоугольник 12">
              <a:extLst>
                <a:ext uri="{FF2B5EF4-FFF2-40B4-BE49-F238E27FC236}">
                  <a16:creationId xmlns="" xmlns:a16="http://schemas.microsoft.com/office/drawing/2014/main" id="{062B47E0-EF90-4ECC-A73E-6E5DA1F62FCD}"/>
                </a:ext>
              </a:extLst>
            </p:cNvPr>
            <p:cNvSpPr/>
            <p:nvPr userDrawn="1"/>
          </p:nvSpPr>
          <p:spPr>
            <a:xfrm>
              <a:off x="9651000" y="49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1"/>
                </a:solidFill>
              </a:endParaRPr>
            </a:p>
          </p:txBody>
        </p:sp>
        <p:sp>
          <p:nvSpPr>
            <p:cNvPr id="14" name="Блок-схема: объединение 13">
              <a:extLst>
                <a:ext uri="{FF2B5EF4-FFF2-40B4-BE49-F238E27FC236}">
                  <a16:creationId xmlns="" xmlns:a16="http://schemas.microsoft.com/office/drawing/2014/main" id="{2FC4DE4B-558A-425B-A23E-B63E93533558}"/>
                </a:ext>
              </a:extLst>
            </p:cNvPr>
            <p:cNvSpPr/>
            <p:nvPr userDrawn="1"/>
          </p:nvSpPr>
          <p:spPr>
            <a:xfrm>
              <a:off x="9347250" y="3798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1"/>
                </a:solidFill>
              </a:endParaRPr>
            </a:p>
          </p:txBody>
        </p:sp>
      </p:grpSp>
      <p:grpSp>
        <p:nvGrpSpPr>
          <p:cNvPr id="15" name="Группа 14">
            <a:extLst>
              <a:ext uri="{FF2B5EF4-FFF2-40B4-BE49-F238E27FC236}">
                <a16:creationId xmlns="" xmlns:a16="http://schemas.microsoft.com/office/drawing/2014/main" id="{D1C3AA05-E7C7-4C27-A908-2E47AFEBA600}"/>
              </a:ext>
            </a:extLst>
          </p:cNvPr>
          <p:cNvGrpSpPr/>
          <p:nvPr userDrawn="1"/>
        </p:nvGrpSpPr>
        <p:grpSpPr>
          <a:xfrm>
            <a:off x="-35250" y="6583500"/>
            <a:ext cx="2844750" cy="274500"/>
            <a:chOff x="-35250" y="6583500"/>
            <a:chExt cx="2844750" cy="274500"/>
          </a:xfrm>
          <a:solidFill>
            <a:schemeClr val="accent1"/>
          </a:solidFill>
        </p:grpSpPr>
        <p:sp>
          <p:nvSpPr>
            <p:cNvPr id="16" name="Прямоугольник 15">
              <a:extLst>
                <a:ext uri="{FF2B5EF4-FFF2-40B4-BE49-F238E27FC236}">
                  <a16:creationId xmlns="" xmlns:a16="http://schemas.microsoft.com/office/drawing/2014/main" id="{D94BF255-53E4-439B-83D0-7DE93A9900DD}"/>
                </a:ext>
              </a:extLst>
            </p:cNvPr>
            <p:cNvSpPr/>
            <p:nvPr userDrawn="1"/>
          </p:nvSpPr>
          <p:spPr>
            <a:xfrm>
              <a:off x="-35250" y="6583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1"/>
                </a:solidFill>
              </a:endParaRPr>
            </a:p>
          </p:txBody>
        </p:sp>
        <p:sp>
          <p:nvSpPr>
            <p:cNvPr id="17" name="Блок-схема: объединение 16">
              <a:extLst>
                <a:ext uri="{FF2B5EF4-FFF2-40B4-BE49-F238E27FC236}">
                  <a16:creationId xmlns="" xmlns:a16="http://schemas.microsoft.com/office/drawing/2014/main" id="{E38044D4-D5F4-4E1E-8B74-E24D6E7B2929}"/>
                </a:ext>
              </a:extLst>
            </p:cNvPr>
            <p:cNvSpPr/>
            <p:nvPr userDrawn="1"/>
          </p:nvSpPr>
          <p:spPr>
            <a:xfrm rot="10800000">
              <a:off x="2202000" y="65835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19083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1">
            <a:extLst>
              <a:ext uri="{FF2B5EF4-FFF2-40B4-BE49-F238E27FC236}">
                <a16:creationId xmlns="" xmlns:a16="http://schemas.microsoft.com/office/drawing/2014/main" id="{AC7B45C4-0029-484F-BC10-E13FF5623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450" y="234000"/>
            <a:ext cx="11341100" cy="1035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7" name="Рисунок 2">
            <a:extLst>
              <a:ext uri="{FF2B5EF4-FFF2-40B4-BE49-F238E27FC236}">
                <a16:creationId xmlns="" xmlns:a16="http://schemas.microsoft.com/office/drawing/2014/main" id="{F8FF044D-1DB9-4B7C-9D24-F0D3A3DD3C0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5450" y="2303463"/>
            <a:ext cx="4005550" cy="162083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Рисунок 2">
            <a:extLst>
              <a:ext uri="{FF2B5EF4-FFF2-40B4-BE49-F238E27FC236}">
                <a16:creationId xmlns="" xmlns:a16="http://schemas.microsoft.com/office/drawing/2014/main" id="{738784A2-81B9-4C54-8F48-52CB72EF971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95341" y="2303463"/>
            <a:ext cx="4005550" cy="162083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19" name="Рисунок 2">
            <a:extLst>
              <a:ext uri="{FF2B5EF4-FFF2-40B4-BE49-F238E27FC236}">
                <a16:creationId xmlns="" xmlns:a16="http://schemas.microsoft.com/office/drawing/2014/main" id="{21C4B4FC-EB7C-4B83-9B03-36AC76ADC66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761675" y="2303463"/>
            <a:ext cx="3004875" cy="162083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20" name="Рисунок 2">
            <a:extLst>
              <a:ext uri="{FF2B5EF4-FFF2-40B4-BE49-F238E27FC236}">
                <a16:creationId xmlns="" xmlns:a16="http://schemas.microsoft.com/office/drawing/2014/main" id="{FC421DAD-9956-40BC-B396-121BDF52207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25450" y="4058163"/>
            <a:ext cx="3004875" cy="162083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21" name="Рисунок 2">
            <a:extLst>
              <a:ext uri="{FF2B5EF4-FFF2-40B4-BE49-F238E27FC236}">
                <a16:creationId xmlns="" xmlns:a16="http://schemas.microsoft.com/office/drawing/2014/main" id="{0596AFFC-6327-4316-8A52-555C5499A3E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606109" y="4058163"/>
            <a:ext cx="4005550" cy="162083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Рисунок 2">
            <a:extLst>
              <a:ext uri="{FF2B5EF4-FFF2-40B4-BE49-F238E27FC236}">
                <a16:creationId xmlns="" xmlns:a16="http://schemas.microsoft.com/office/drawing/2014/main" id="{709A8CBC-B10E-4729-8664-C17D4F6947A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776000" y="4058163"/>
            <a:ext cx="4005550" cy="162083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Текст 4">
            <a:extLst>
              <a:ext uri="{FF2B5EF4-FFF2-40B4-BE49-F238E27FC236}">
                <a16:creationId xmlns="" xmlns:a16="http://schemas.microsoft.com/office/drawing/2014/main" id="{05550F69-FB7F-4160-902B-8FE3C5C275B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39739" y="1493838"/>
            <a:ext cx="11341100" cy="627062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457200" indent="0">
              <a:buNone/>
              <a:defRPr>
                <a:solidFill>
                  <a:schemeClr val="accent1"/>
                </a:solidFill>
              </a:defRPr>
            </a:lvl2pPr>
            <a:lvl3pPr marL="914400" indent="0">
              <a:buNone/>
              <a:defRPr>
                <a:solidFill>
                  <a:schemeClr val="accent1"/>
                </a:solidFill>
              </a:defRPr>
            </a:lvl3pPr>
            <a:lvl4pPr marL="1371600" indent="0">
              <a:buNone/>
              <a:defRPr>
                <a:solidFill>
                  <a:schemeClr val="accent1"/>
                </a:solidFill>
              </a:defRPr>
            </a:lvl4pPr>
            <a:lvl5pPr marL="1828800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770359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hyperlink" Target="https://presentation-creation.ru/" TargetMode="Externa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48E8430-DDB9-4451-9D36-B3AF2E769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BE93D94-3035-46FC-A88F-4C3D803A53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FC1E060-1FC4-4335-BB7B-E97E627FA9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08.11.2022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6DED04A-12F8-4119-ACB5-AA522965E3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DF0D0D2-7346-4BE2-B3F5-7DE8403A21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7424E6-770A-4943-8DFB-C07B33ECB3B4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>
            <a:hlinkClick r:id="rId21"/>
            <a:extLst>
              <a:ext uri="{FF2B5EF4-FFF2-40B4-BE49-F238E27FC236}">
                <a16:creationId xmlns="" xmlns:a16="http://schemas.microsoft.com/office/drawing/2014/main" id="{43780347-ADC3-4039-95E5-9DAF405C2D48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94000" y="367393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689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5" r:id="rId3"/>
    <p:sldLayoutId id="2147483667" r:id="rId4"/>
    <p:sldLayoutId id="2147483666" r:id="rId5"/>
    <p:sldLayoutId id="2147483661" r:id="rId6"/>
    <p:sldLayoutId id="2147483662" r:id="rId7"/>
    <p:sldLayoutId id="2147483663" r:id="rId8"/>
    <p:sldLayoutId id="2147483664" r:id="rId9"/>
    <p:sldLayoutId id="2147483650" r:id="rId10"/>
    <p:sldLayoutId id="2147483651" r:id="rId11"/>
    <p:sldLayoutId id="2147483652" r:id="rId12"/>
    <p:sldLayoutId id="2147483653" r:id="rId13"/>
    <p:sldLayoutId id="2147483654" r:id="rId14"/>
    <p:sldLayoutId id="2147483655" r:id="rId15"/>
    <p:sldLayoutId id="2147483656" r:id="rId16"/>
    <p:sldLayoutId id="2147483657" r:id="rId17"/>
    <p:sldLayoutId id="2147483658" r:id="rId18"/>
    <p:sldLayoutId id="2147483659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sv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netbox.he.jinr.ru/dcim/racks/45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netbox.he.jinr.ru/dcim/racks/47/" TargetMode="External"/><Relationship Id="rId2" Type="http://schemas.openxmlformats.org/officeDocument/2006/relationships/hyperlink" Target="http://netbox.he.jinr.ru/dcim/racks/77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netbox.he.jinr.ru/dcim/racks/79/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C3A62C24-D04B-48C3-AA2C-139B09BA2CCB}"/>
              </a:ext>
            </a:extLst>
          </p:cNvPr>
          <p:cNvSpPr/>
          <p:nvPr/>
        </p:nvSpPr>
        <p:spPr>
          <a:xfrm>
            <a:off x="7792" y="0"/>
            <a:ext cx="5683208" cy="6858000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6">
            <a:extLst>
              <a:ext uri="{FF2B5EF4-FFF2-40B4-BE49-F238E27FC236}">
                <a16:creationId xmlns="" xmlns:a16="http://schemas.microsoft.com/office/drawing/2014/main" id="{F517E966-A564-45E1-84EA-531571F522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14000" y="944962"/>
            <a:ext cx="5736901" cy="2250000"/>
          </a:xfrm>
        </p:spPr>
        <p:txBody>
          <a:bodyPr>
            <a:normAutofit fontScale="90000"/>
          </a:bodyPr>
          <a:lstStyle/>
          <a:p>
            <a:r>
              <a:rPr lang="en-GB" sz="5400" b="1" dirty="0">
                <a:solidFill>
                  <a:schemeClr val="accent3"/>
                </a:solidFill>
              </a:rPr>
              <a:t>STATUS OF THE </a:t>
            </a:r>
            <a:br>
              <a:rPr lang="en-GB" sz="5400" b="1" dirty="0">
                <a:solidFill>
                  <a:schemeClr val="accent3"/>
                </a:solidFill>
              </a:rPr>
            </a:br>
            <a:r>
              <a:rPr lang="en-GB" sz="5400" b="1" dirty="0">
                <a:solidFill>
                  <a:schemeClr val="accent3"/>
                </a:solidFill>
              </a:rPr>
              <a:t/>
            </a:r>
            <a:br>
              <a:rPr lang="en-GB" sz="5400" b="1" dirty="0">
                <a:solidFill>
                  <a:schemeClr val="accent3"/>
                </a:solidFill>
              </a:rPr>
            </a:br>
            <a:r>
              <a:rPr lang="en-GB" sz="5400" b="1" dirty="0">
                <a:solidFill>
                  <a:schemeClr val="accent3"/>
                </a:solidFill>
              </a:rPr>
              <a:t>NICA-MPD-PLATFORM</a:t>
            </a:r>
            <a:endParaRPr lang="ru-RU" sz="5400" b="1" dirty="0">
              <a:solidFill>
                <a:schemeClr val="accent3"/>
              </a:solidFill>
            </a:endParaRPr>
          </a:p>
        </p:txBody>
      </p:sp>
      <p:sp>
        <p:nvSpPr>
          <p:cNvPr id="8" name="Подзаголовок 7">
            <a:extLst>
              <a:ext uri="{FF2B5EF4-FFF2-40B4-BE49-F238E27FC236}">
                <a16:creationId xmlns="" xmlns:a16="http://schemas.microsoft.com/office/drawing/2014/main" id="{E2BDACE4-4494-4579-AE66-C36AE5DA67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1000" y="4788038"/>
            <a:ext cx="4050000" cy="1655762"/>
          </a:xfrm>
        </p:spPr>
        <p:txBody>
          <a:bodyPr>
            <a:normAutofit/>
          </a:bodyPr>
          <a:lstStyle/>
          <a:p>
            <a:pPr algn="l"/>
            <a:r>
              <a:rPr lang="en-GB" sz="1800" dirty="0">
                <a:solidFill>
                  <a:schemeClr val="bg1"/>
                </a:solidFill>
              </a:rPr>
              <a:t>Author:</a:t>
            </a:r>
          </a:p>
          <a:p>
            <a:pPr algn="l"/>
            <a:r>
              <a:rPr lang="en-US" sz="1800" b="1" dirty="0">
                <a:solidFill>
                  <a:schemeClr val="bg1"/>
                </a:solidFill>
              </a:rPr>
              <a:t>Alexander Fedunin</a:t>
            </a:r>
            <a:endParaRPr lang="en-GB" sz="1800" b="1" dirty="0">
              <a:solidFill>
                <a:schemeClr val="bg1"/>
              </a:solidFill>
            </a:endParaRPr>
          </a:p>
          <a:p>
            <a:pPr algn="l"/>
            <a:r>
              <a:rPr lang="en-GB" sz="1800" dirty="0">
                <a:solidFill>
                  <a:schemeClr val="bg1"/>
                </a:solidFill>
              </a:rPr>
              <a:t>Sector No 3; Engineering Support Group</a:t>
            </a:r>
          </a:p>
          <a:p>
            <a:pPr algn="l"/>
            <a:r>
              <a:rPr lang="en-GB" sz="1800" dirty="0">
                <a:solidFill>
                  <a:schemeClr val="bg1"/>
                </a:solidFill>
              </a:rPr>
              <a:t>Joint Institute for Nuclear Research</a:t>
            </a:r>
          </a:p>
          <a:p>
            <a:endParaRPr lang="ru-RU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613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FEF12A41-9FF9-41B9-8523-327DD9044A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1581" y="82965"/>
            <a:ext cx="4455001" cy="310492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84199403-28B9-4AD7-A033-7E50A6B37F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8007" y="3698999"/>
            <a:ext cx="4455001" cy="307603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FAC23EE-C4AB-46BB-8D62-891F7EF65EEE}"/>
              </a:ext>
            </a:extLst>
          </p:cNvPr>
          <p:cNvSpPr txBox="1"/>
          <p:nvPr/>
        </p:nvSpPr>
        <p:spPr>
          <a:xfrm>
            <a:off x="3292157" y="836"/>
            <a:ext cx="2385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accent1"/>
                </a:solidFill>
              </a:rPr>
              <a:t>List of cables and pipes </a:t>
            </a:r>
            <a:endParaRPr lang="ru-RU" b="1" dirty="0">
              <a:solidFill>
                <a:schemeClr val="accent1"/>
              </a:solidFill>
            </a:endParaRPr>
          </a:p>
          <a:p>
            <a:endParaRPr lang="ru-RU" dirty="0"/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="" xmlns:a16="http://schemas.microsoft.com/office/drawing/2014/main" id="{EE772043-A405-4833-9FB7-D1CBCCBF93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9158527"/>
              </p:ext>
            </p:extLst>
          </p:nvPr>
        </p:nvGraphicFramePr>
        <p:xfrm>
          <a:off x="8992" y="324002"/>
          <a:ext cx="7719020" cy="6451014"/>
        </p:xfrm>
        <a:graphic>
          <a:graphicData uri="http://schemas.openxmlformats.org/drawingml/2006/table">
            <a:tbl>
              <a:tblPr/>
              <a:tblGrid>
                <a:gridCol w="373835">
                  <a:extLst>
                    <a:ext uri="{9D8B030D-6E8A-4147-A177-3AD203B41FA5}">
                      <a16:colId xmlns="" xmlns:a16="http://schemas.microsoft.com/office/drawing/2014/main" val="1639260919"/>
                    </a:ext>
                  </a:extLst>
                </a:gridCol>
                <a:gridCol w="2789918">
                  <a:extLst>
                    <a:ext uri="{9D8B030D-6E8A-4147-A177-3AD203B41FA5}">
                      <a16:colId xmlns="" xmlns:a16="http://schemas.microsoft.com/office/drawing/2014/main" val="1763591178"/>
                    </a:ext>
                  </a:extLst>
                </a:gridCol>
                <a:gridCol w="872287">
                  <a:extLst>
                    <a:ext uri="{9D8B030D-6E8A-4147-A177-3AD203B41FA5}">
                      <a16:colId xmlns="" xmlns:a16="http://schemas.microsoft.com/office/drawing/2014/main" val="1304207102"/>
                    </a:ext>
                  </a:extLst>
                </a:gridCol>
                <a:gridCol w="263070">
                  <a:extLst>
                    <a:ext uri="{9D8B030D-6E8A-4147-A177-3AD203B41FA5}">
                      <a16:colId xmlns="" xmlns:a16="http://schemas.microsoft.com/office/drawing/2014/main" val="315524975"/>
                    </a:ext>
                  </a:extLst>
                </a:gridCol>
                <a:gridCol w="263070">
                  <a:extLst>
                    <a:ext uri="{9D8B030D-6E8A-4147-A177-3AD203B41FA5}">
                      <a16:colId xmlns="" xmlns:a16="http://schemas.microsoft.com/office/drawing/2014/main" val="2217694229"/>
                    </a:ext>
                  </a:extLst>
                </a:gridCol>
                <a:gridCol w="263070">
                  <a:extLst>
                    <a:ext uri="{9D8B030D-6E8A-4147-A177-3AD203B41FA5}">
                      <a16:colId xmlns="" xmlns:a16="http://schemas.microsoft.com/office/drawing/2014/main" val="2835473354"/>
                    </a:ext>
                  </a:extLst>
                </a:gridCol>
                <a:gridCol w="263070">
                  <a:extLst>
                    <a:ext uri="{9D8B030D-6E8A-4147-A177-3AD203B41FA5}">
                      <a16:colId xmlns="" xmlns:a16="http://schemas.microsoft.com/office/drawing/2014/main" val="2913666201"/>
                    </a:ext>
                  </a:extLst>
                </a:gridCol>
                <a:gridCol w="263070">
                  <a:extLst>
                    <a:ext uri="{9D8B030D-6E8A-4147-A177-3AD203B41FA5}">
                      <a16:colId xmlns="" xmlns:a16="http://schemas.microsoft.com/office/drawing/2014/main" val="685877297"/>
                    </a:ext>
                  </a:extLst>
                </a:gridCol>
                <a:gridCol w="263070">
                  <a:extLst>
                    <a:ext uri="{9D8B030D-6E8A-4147-A177-3AD203B41FA5}">
                      <a16:colId xmlns="" xmlns:a16="http://schemas.microsoft.com/office/drawing/2014/main" val="2190384002"/>
                    </a:ext>
                  </a:extLst>
                </a:gridCol>
                <a:gridCol w="263070">
                  <a:extLst>
                    <a:ext uri="{9D8B030D-6E8A-4147-A177-3AD203B41FA5}">
                      <a16:colId xmlns="" xmlns:a16="http://schemas.microsoft.com/office/drawing/2014/main" val="1806925939"/>
                    </a:ext>
                  </a:extLst>
                </a:gridCol>
                <a:gridCol w="263070">
                  <a:extLst>
                    <a:ext uri="{9D8B030D-6E8A-4147-A177-3AD203B41FA5}">
                      <a16:colId xmlns="" xmlns:a16="http://schemas.microsoft.com/office/drawing/2014/main" val="2284730833"/>
                    </a:ext>
                  </a:extLst>
                </a:gridCol>
                <a:gridCol w="263070">
                  <a:extLst>
                    <a:ext uri="{9D8B030D-6E8A-4147-A177-3AD203B41FA5}">
                      <a16:colId xmlns="" xmlns:a16="http://schemas.microsoft.com/office/drawing/2014/main" val="2017459693"/>
                    </a:ext>
                  </a:extLst>
                </a:gridCol>
                <a:gridCol w="263070">
                  <a:extLst>
                    <a:ext uri="{9D8B030D-6E8A-4147-A177-3AD203B41FA5}">
                      <a16:colId xmlns="" xmlns:a16="http://schemas.microsoft.com/office/drawing/2014/main" val="3513335298"/>
                    </a:ext>
                  </a:extLst>
                </a:gridCol>
                <a:gridCol w="263070">
                  <a:extLst>
                    <a:ext uri="{9D8B030D-6E8A-4147-A177-3AD203B41FA5}">
                      <a16:colId xmlns="" xmlns:a16="http://schemas.microsoft.com/office/drawing/2014/main" val="3886328889"/>
                    </a:ext>
                  </a:extLst>
                </a:gridCol>
                <a:gridCol w="263070">
                  <a:extLst>
                    <a:ext uri="{9D8B030D-6E8A-4147-A177-3AD203B41FA5}">
                      <a16:colId xmlns="" xmlns:a16="http://schemas.microsoft.com/office/drawing/2014/main" val="2666441486"/>
                    </a:ext>
                  </a:extLst>
                </a:gridCol>
                <a:gridCol w="263070">
                  <a:extLst>
                    <a:ext uri="{9D8B030D-6E8A-4147-A177-3AD203B41FA5}">
                      <a16:colId xmlns="" xmlns:a16="http://schemas.microsoft.com/office/drawing/2014/main" val="1404561923"/>
                    </a:ext>
                  </a:extLst>
                </a:gridCol>
                <a:gridCol w="263070">
                  <a:extLst>
                    <a:ext uri="{9D8B030D-6E8A-4147-A177-3AD203B41FA5}">
                      <a16:colId xmlns="" xmlns:a16="http://schemas.microsoft.com/office/drawing/2014/main" val="1360457175"/>
                    </a:ext>
                  </a:extLst>
                </a:gridCol>
              </a:tblGrid>
              <a:tr h="127315">
                <a:tc>
                  <a:txBody>
                    <a:bodyPr/>
                    <a:lstStyle/>
                    <a:p>
                      <a:pPr rtl="0" fontAlgn="b"/>
                      <a:endParaRPr lang="ru-RU" sz="700" dirty="0">
                        <a:effectLst/>
                      </a:endParaRP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A7C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700" dirty="0">
                        <a:effectLst/>
                      </a:endParaRP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A7C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700" dirty="0">
                        <a:effectLst/>
                      </a:endParaRP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A7C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b="1">
                          <a:solidFill>
                            <a:srgbClr val="FFFFFF"/>
                          </a:solidFill>
                          <a:effectLst/>
                        </a:rPr>
                        <a:t>14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A7C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b="1">
                          <a:solidFill>
                            <a:srgbClr val="FFFFFF"/>
                          </a:solidFill>
                          <a:effectLst/>
                        </a:rPr>
                        <a:t>12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A7C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b="1">
                          <a:solidFill>
                            <a:srgbClr val="FFFFFF"/>
                          </a:solidFill>
                          <a:effectLst/>
                        </a:rPr>
                        <a:t>10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A7C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b="1">
                          <a:solidFill>
                            <a:srgbClr val="FFFFFF"/>
                          </a:solidFill>
                          <a:effectLst/>
                        </a:rPr>
                        <a:t>8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A7C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b="1">
                          <a:solidFill>
                            <a:srgbClr val="FFFFFF"/>
                          </a:solidFill>
                          <a:effectLst/>
                        </a:rPr>
                        <a:t>6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A7C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b="1">
                          <a:solidFill>
                            <a:srgbClr val="FFFFFF"/>
                          </a:solidFill>
                          <a:effectLst/>
                        </a:rPr>
                        <a:t>4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A7C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b="1">
                          <a:solidFill>
                            <a:srgbClr val="FFFFFF"/>
                          </a:solidFill>
                          <a:effectLst/>
                        </a:rPr>
                        <a:t>2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A7C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b="1">
                          <a:solidFill>
                            <a:srgbClr val="FFFFFF"/>
                          </a:solidFill>
                          <a:effectLst/>
                        </a:rPr>
                        <a:t>1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A7C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b="1">
                          <a:solidFill>
                            <a:srgbClr val="FFFFFF"/>
                          </a:solidFill>
                          <a:effectLst/>
                        </a:rPr>
                        <a:t>3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A7C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b="1">
                          <a:solidFill>
                            <a:srgbClr val="FFFFFF"/>
                          </a:solidFill>
                          <a:effectLst/>
                        </a:rPr>
                        <a:t>5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A7C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b="1">
                          <a:solidFill>
                            <a:srgbClr val="FFFFFF"/>
                          </a:solidFill>
                          <a:effectLst/>
                        </a:rPr>
                        <a:t>7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A7C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b="1" dirty="0">
                          <a:solidFill>
                            <a:srgbClr val="FFFFFF"/>
                          </a:solidFill>
                          <a:effectLst/>
                        </a:rPr>
                        <a:t>9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A7C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b="1" dirty="0">
                          <a:solidFill>
                            <a:srgbClr val="FFFFFF"/>
                          </a:solidFill>
                          <a:effectLst/>
                        </a:rPr>
                        <a:t>11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A7C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b="1" dirty="0">
                          <a:solidFill>
                            <a:srgbClr val="FFFFFF"/>
                          </a:solidFill>
                          <a:effectLst/>
                        </a:rPr>
                        <a:t>13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A7C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04816070"/>
                  </a:ext>
                </a:extLst>
              </a:tr>
              <a:tr h="115862">
                <a:tc>
                  <a:txBody>
                    <a:bodyPr/>
                    <a:lstStyle/>
                    <a:p>
                      <a:pPr rtl="0" fontAlgn="b"/>
                      <a:endParaRPr lang="ru-RU" sz="700">
                        <a:effectLst/>
                      </a:endParaRP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768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1">
                          <a:solidFill>
                            <a:srgbClr val="FFFFFF"/>
                          </a:solidFill>
                          <a:effectLst/>
                        </a:rPr>
                        <a:t>Purpose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768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1">
                          <a:solidFill>
                            <a:srgbClr val="FFFFFF"/>
                          </a:solidFill>
                          <a:effectLst/>
                        </a:rPr>
                        <a:t>Diameter, mm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768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1" dirty="0">
                          <a:solidFill>
                            <a:srgbClr val="FFFFFF"/>
                          </a:solidFill>
                          <a:effectLst/>
                        </a:rPr>
                        <a:t>Qty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768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1" dirty="0">
                          <a:solidFill>
                            <a:srgbClr val="FFFFFF"/>
                          </a:solidFill>
                          <a:effectLst/>
                        </a:rPr>
                        <a:t>Qty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768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1">
                          <a:solidFill>
                            <a:srgbClr val="FFFFFF"/>
                          </a:solidFill>
                          <a:effectLst/>
                        </a:rPr>
                        <a:t>Qty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768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1" dirty="0">
                          <a:solidFill>
                            <a:srgbClr val="FFFFFF"/>
                          </a:solidFill>
                          <a:effectLst/>
                        </a:rPr>
                        <a:t>Qty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768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1" dirty="0">
                          <a:solidFill>
                            <a:srgbClr val="FFFFFF"/>
                          </a:solidFill>
                          <a:effectLst/>
                        </a:rPr>
                        <a:t>Qty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768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1" dirty="0">
                          <a:solidFill>
                            <a:srgbClr val="FFFFFF"/>
                          </a:solidFill>
                          <a:effectLst/>
                        </a:rPr>
                        <a:t>Qty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768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1">
                          <a:solidFill>
                            <a:srgbClr val="FFFFFF"/>
                          </a:solidFill>
                          <a:effectLst/>
                        </a:rPr>
                        <a:t>Qty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768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1" dirty="0">
                          <a:solidFill>
                            <a:srgbClr val="FFFFFF"/>
                          </a:solidFill>
                          <a:effectLst/>
                        </a:rPr>
                        <a:t>Qty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768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1" dirty="0">
                          <a:solidFill>
                            <a:srgbClr val="FFFFFF"/>
                          </a:solidFill>
                          <a:effectLst/>
                        </a:rPr>
                        <a:t>Qty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768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1" dirty="0">
                          <a:solidFill>
                            <a:srgbClr val="FFFFFF"/>
                          </a:solidFill>
                          <a:effectLst/>
                        </a:rPr>
                        <a:t>Qty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768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1" dirty="0">
                          <a:solidFill>
                            <a:srgbClr val="FFFFFF"/>
                          </a:solidFill>
                          <a:effectLst/>
                        </a:rPr>
                        <a:t>Qty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768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1">
                          <a:solidFill>
                            <a:srgbClr val="FFFFFF"/>
                          </a:solidFill>
                          <a:effectLst/>
                        </a:rPr>
                        <a:t>Qty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768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1">
                          <a:solidFill>
                            <a:srgbClr val="FFFFFF"/>
                          </a:solidFill>
                          <a:effectLst/>
                        </a:rPr>
                        <a:t>Qty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768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1" dirty="0">
                          <a:solidFill>
                            <a:srgbClr val="FFFFFF"/>
                          </a:solidFill>
                          <a:effectLst/>
                        </a:rPr>
                        <a:t>Qty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768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24684588"/>
                  </a:ext>
                </a:extLst>
              </a:tr>
              <a:tr h="100344">
                <a:tc>
                  <a:txBody>
                    <a:bodyPr/>
                    <a:lstStyle/>
                    <a:p>
                      <a:pPr rtl="0" fontAlgn="b"/>
                      <a:r>
                        <a:rPr lang="en-US" sz="600">
                          <a:effectLst/>
                        </a:rPr>
                        <a:t>EDTC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600">
                          <a:effectLst/>
                        </a:rPr>
                        <a:t>Data cable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3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0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6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12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18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24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30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36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42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48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54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60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66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72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dirty="0">
                          <a:effectLst/>
                        </a:rPr>
                        <a:t>78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41488042"/>
                  </a:ext>
                </a:extLst>
              </a:tr>
              <a:tr h="100344">
                <a:tc>
                  <a:txBody>
                    <a:bodyPr/>
                    <a:lstStyle/>
                    <a:p>
                      <a:pPr rtl="0" fontAlgn="b"/>
                      <a:r>
                        <a:rPr lang="en-US" sz="600">
                          <a:effectLst/>
                        </a:rPr>
                        <a:t>ESNC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600">
                          <a:effectLst/>
                        </a:rPr>
                        <a:t>Sense cable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9,4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0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3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6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9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12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15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18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21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24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27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30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33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36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39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71479248"/>
                  </a:ext>
                </a:extLst>
              </a:tr>
              <a:tr h="100344">
                <a:tc>
                  <a:txBody>
                    <a:bodyPr/>
                    <a:lstStyle/>
                    <a:p>
                      <a:pPr rtl="0" fontAlgn="b"/>
                      <a:r>
                        <a:rPr lang="en-US" sz="600">
                          <a:effectLst/>
                        </a:rPr>
                        <a:t>EPWC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600" dirty="0">
                          <a:effectLst/>
                        </a:rPr>
                        <a:t>Power cable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14,7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0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3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6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9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12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15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18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21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24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27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30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33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36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39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03059604"/>
                  </a:ext>
                </a:extLst>
              </a:tr>
              <a:tr h="100344">
                <a:tc>
                  <a:txBody>
                    <a:bodyPr/>
                    <a:lstStyle/>
                    <a:p>
                      <a:pPr rtl="0" fontAlgn="b"/>
                      <a:r>
                        <a:rPr lang="en-US" sz="600">
                          <a:effectLst/>
                        </a:rPr>
                        <a:t>ESRL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600">
                          <a:effectLst/>
                        </a:rPr>
                        <a:t>Service cable(1)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1х13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0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3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6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9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12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15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18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21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24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27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30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33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36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39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5826945"/>
                  </a:ext>
                </a:extLst>
              </a:tr>
              <a:tr h="100344">
                <a:tc>
                  <a:txBody>
                    <a:bodyPr/>
                    <a:lstStyle/>
                    <a:p>
                      <a:pPr rtl="0" fontAlgn="b"/>
                      <a:r>
                        <a:rPr lang="en-US" sz="600">
                          <a:effectLst/>
                        </a:rPr>
                        <a:t>EWCT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600">
                          <a:effectLst/>
                        </a:rPr>
                        <a:t>Wotercooling tubes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~20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0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2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4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6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8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10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12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14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16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18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20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22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24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26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EE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51808074"/>
                  </a:ext>
                </a:extLst>
              </a:tr>
              <a:tr h="100344">
                <a:tc>
                  <a:txBody>
                    <a:bodyPr/>
                    <a:lstStyle/>
                    <a:p>
                      <a:pPr rtl="0" fontAlgn="b"/>
                      <a:r>
                        <a:rPr lang="en-US" sz="600">
                          <a:effectLst/>
                        </a:rPr>
                        <a:t>EACT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600">
                          <a:effectLst/>
                        </a:rPr>
                        <a:t>Air cooling tubes for FE and BOX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~20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0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2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4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6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8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10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12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14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16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18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20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22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24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26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EE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100490"/>
                  </a:ext>
                </a:extLst>
              </a:tr>
              <a:tr h="100141">
                <a:tc>
                  <a:txBody>
                    <a:bodyPr/>
                    <a:lstStyle/>
                    <a:p>
                      <a:pPr rtl="0" fontAlgn="b"/>
                      <a:r>
                        <a:rPr lang="en-US" sz="600">
                          <a:effectLst/>
                        </a:rPr>
                        <a:t>TSGC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600" dirty="0">
                          <a:effectLst/>
                        </a:rPr>
                        <a:t>Signal</a:t>
                      </a:r>
                      <a:endParaRPr lang="ru-RU" sz="600" dirty="0">
                        <a:effectLst/>
                      </a:endParaRP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13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solidFill>
                            <a:srgbClr val="FF0000"/>
                          </a:solidFill>
                          <a:effectLst/>
                        </a:rPr>
                        <a:t>10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solidFill>
                            <a:srgbClr val="FF0000"/>
                          </a:solidFill>
                          <a:effectLst/>
                        </a:rPr>
                        <a:t>20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solidFill>
                            <a:srgbClr val="FF0000"/>
                          </a:solidFill>
                          <a:effectLst/>
                        </a:rPr>
                        <a:t>30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solidFill>
                            <a:srgbClr val="FF0000"/>
                          </a:solidFill>
                          <a:effectLst/>
                        </a:rPr>
                        <a:t>40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solidFill>
                            <a:srgbClr val="FF0000"/>
                          </a:solidFill>
                          <a:effectLst/>
                        </a:rPr>
                        <a:t>50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solidFill>
                            <a:srgbClr val="FF0000"/>
                          </a:solidFill>
                          <a:effectLst/>
                        </a:rPr>
                        <a:t>60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solidFill>
                            <a:srgbClr val="FF0000"/>
                          </a:solidFill>
                          <a:effectLst/>
                        </a:rPr>
                        <a:t>70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solidFill>
                            <a:srgbClr val="FF0000"/>
                          </a:solidFill>
                          <a:effectLst/>
                        </a:rPr>
                        <a:t>80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solidFill>
                            <a:srgbClr val="FF0000"/>
                          </a:solidFill>
                          <a:effectLst/>
                        </a:rPr>
                        <a:t>90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solidFill>
                            <a:srgbClr val="FF0000"/>
                          </a:solidFill>
                          <a:effectLst/>
                        </a:rPr>
                        <a:t>100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solidFill>
                            <a:srgbClr val="FF0000"/>
                          </a:solidFill>
                          <a:effectLst/>
                        </a:rPr>
                        <a:t>110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solidFill>
                            <a:srgbClr val="FF0000"/>
                          </a:solidFill>
                          <a:effectLst/>
                        </a:rPr>
                        <a:t>120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solidFill>
                            <a:srgbClr val="FF0000"/>
                          </a:solidFill>
                          <a:effectLst/>
                        </a:rPr>
                        <a:t>130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solidFill>
                            <a:srgbClr val="FF0000"/>
                          </a:solidFill>
                          <a:effectLst/>
                        </a:rPr>
                        <a:t>150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88251913"/>
                  </a:ext>
                </a:extLst>
              </a:tr>
              <a:tr h="100344">
                <a:tc>
                  <a:txBody>
                    <a:bodyPr/>
                    <a:lstStyle/>
                    <a:p>
                      <a:pPr rtl="0" fontAlgn="b"/>
                      <a:r>
                        <a:rPr lang="en-US" sz="600">
                          <a:effectLst/>
                        </a:rPr>
                        <a:t>THVC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600" dirty="0">
                          <a:effectLst/>
                        </a:rPr>
                        <a:t>HV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8,5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0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4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4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8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8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12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12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16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16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20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20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24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24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28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2739735"/>
                  </a:ext>
                </a:extLst>
              </a:tr>
              <a:tr h="100344">
                <a:tc>
                  <a:txBody>
                    <a:bodyPr/>
                    <a:lstStyle/>
                    <a:p>
                      <a:pPr rtl="0" fontAlgn="b"/>
                      <a:r>
                        <a:rPr lang="en-US" sz="600">
                          <a:effectLst/>
                        </a:rPr>
                        <a:t>TLVC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600" dirty="0">
                          <a:effectLst/>
                        </a:rPr>
                        <a:t>LV Cable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13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1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1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2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2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3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3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4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4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5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5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6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6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7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8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85604360"/>
                  </a:ext>
                </a:extLst>
              </a:tr>
              <a:tr h="100344">
                <a:tc>
                  <a:txBody>
                    <a:bodyPr/>
                    <a:lstStyle/>
                    <a:p>
                      <a:pPr rtl="0" fontAlgn="b"/>
                      <a:r>
                        <a:rPr lang="en-US" sz="600">
                          <a:effectLst/>
                        </a:rPr>
                        <a:t>TUTC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600" dirty="0">
                          <a:effectLst/>
                        </a:rPr>
                        <a:t>UTP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6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1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1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2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2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3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3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4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4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5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5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6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6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7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8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0161478"/>
                  </a:ext>
                </a:extLst>
              </a:tr>
              <a:tr h="100344">
                <a:tc>
                  <a:txBody>
                    <a:bodyPr/>
                    <a:lstStyle/>
                    <a:p>
                      <a:pPr rtl="0" fontAlgn="b"/>
                      <a:r>
                        <a:rPr lang="en-US" sz="600">
                          <a:effectLst/>
                        </a:rPr>
                        <a:t>TTRL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600" dirty="0">
                          <a:effectLst/>
                        </a:rPr>
                        <a:t>Trigger</a:t>
                      </a:r>
                      <a:r>
                        <a:rPr lang="ru-RU" sz="600" dirty="0">
                          <a:effectLst/>
                        </a:rPr>
                        <a:t> (</a:t>
                      </a:r>
                      <a:r>
                        <a:rPr lang="en-US" sz="600" dirty="0">
                          <a:effectLst/>
                        </a:rPr>
                        <a:t>OR)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10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2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2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4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4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6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6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8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8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10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10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12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12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14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16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22414710"/>
                  </a:ext>
                </a:extLst>
              </a:tr>
              <a:tr h="100344">
                <a:tc>
                  <a:txBody>
                    <a:bodyPr/>
                    <a:lstStyle/>
                    <a:p>
                      <a:pPr rtl="0" fontAlgn="b"/>
                      <a:r>
                        <a:rPr lang="en-US" sz="600">
                          <a:effectLst/>
                        </a:rPr>
                        <a:t>TGST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600" dirty="0">
                          <a:effectLst/>
                        </a:rPr>
                        <a:t>Gas Pipes</a:t>
                      </a:r>
                      <a:endParaRPr lang="ru-RU" sz="600" dirty="0">
                        <a:effectLst/>
                      </a:endParaRP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12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2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2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4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4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6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6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8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8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10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10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12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12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14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16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14313512"/>
                  </a:ext>
                </a:extLst>
              </a:tr>
              <a:tr h="100344"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1">
                          <a:solidFill>
                            <a:srgbClr val="FF0000"/>
                          </a:solidFill>
                          <a:effectLst/>
                        </a:rPr>
                        <a:t>TPC gas system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600" b="1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600" b="1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600" b="1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600" b="1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600" b="1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600" b="1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600" b="1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600" b="1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600" b="1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600" b="1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600" b="1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600" b="1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600" b="1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600" b="1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600" b="1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38154317"/>
                  </a:ext>
                </a:extLst>
              </a:tr>
              <a:tr h="100344">
                <a:tc>
                  <a:txBody>
                    <a:bodyPr/>
                    <a:lstStyle/>
                    <a:p>
                      <a:pPr rtl="0" fontAlgn="b"/>
                      <a:r>
                        <a:rPr lang="en-US" sz="600">
                          <a:effectLst/>
                        </a:rPr>
                        <a:t>TGTT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600" dirty="0">
                          <a:effectLst/>
                        </a:rPr>
                        <a:t>Purge</a:t>
                      </a:r>
                      <a:r>
                        <a:rPr lang="ru-RU" sz="600" dirty="0">
                          <a:effectLst/>
                        </a:rPr>
                        <a:t> </a:t>
                      </a:r>
                      <a:r>
                        <a:rPr lang="en-US" sz="600" dirty="0">
                          <a:effectLst/>
                        </a:rPr>
                        <a:t>TPC (in</a:t>
                      </a:r>
                      <a:r>
                        <a:rPr lang="ru-RU" sz="600" dirty="0">
                          <a:effectLst/>
                        </a:rPr>
                        <a:t>/</a:t>
                      </a:r>
                      <a:r>
                        <a:rPr lang="en-US" sz="600" dirty="0">
                          <a:effectLst/>
                        </a:rPr>
                        <a:t>out</a:t>
                      </a:r>
                      <a:r>
                        <a:rPr lang="ru-RU" sz="600" dirty="0">
                          <a:effectLst/>
                        </a:rPr>
                        <a:t>)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40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0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0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0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0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0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0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0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1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1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1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1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1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1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1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624029141"/>
                  </a:ext>
                </a:extLst>
              </a:tr>
              <a:tr h="100344"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1">
                          <a:solidFill>
                            <a:srgbClr val="FF0000"/>
                          </a:solidFill>
                          <a:effectLst/>
                        </a:rPr>
                        <a:t>LV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600" b="1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88250284"/>
                  </a:ext>
                </a:extLst>
              </a:tr>
              <a:tr h="100344">
                <a:tc>
                  <a:txBody>
                    <a:bodyPr/>
                    <a:lstStyle/>
                    <a:p>
                      <a:pPr rtl="0" fontAlgn="b"/>
                      <a:r>
                        <a:rPr lang="en-US" sz="600">
                          <a:effectLst/>
                        </a:rPr>
                        <a:t>TLPC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600" dirty="0">
                          <a:effectLst/>
                        </a:rPr>
                        <a:t>LVDB: low-voltage cable supply</a:t>
                      </a:r>
                      <a:endParaRPr lang="ru-RU" sz="600" dirty="0">
                        <a:effectLst/>
                      </a:endParaRP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12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0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8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8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16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16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24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32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32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32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32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40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40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48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48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918202509"/>
                  </a:ext>
                </a:extLst>
              </a:tr>
              <a:tr h="100344">
                <a:tc>
                  <a:txBody>
                    <a:bodyPr/>
                    <a:lstStyle/>
                    <a:p>
                      <a:pPr rtl="0" fontAlgn="b"/>
                      <a:r>
                        <a:rPr lang="en-US" sz="600">
                          <a:effectLst/>
                        </a:rPr>
                        <a:t>TLSC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600" dirty="0">
                          <a:effectLst/>
                        </a:rPr>
                        <a:t>LVDB: sense wire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2,5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0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4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4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8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8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12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16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16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16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16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20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20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24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24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261094715"/>
                  </a:ext>
                </a:extLst>
              </a:tr>
              <a:tr h="100344">
                <a:tc>
                  <a:txBody>
                    <a:bodyPr/>
                    <a:lstStyle/>
                    <a:p>
                      <a:pPr rtl="0" fontAlgn="b"/>
                      <a:r>
                        <a:rPr lang="en-US" sz="600">
                          <a:effectLst/>
                        </a:rPr>
                        <a:t>TCPC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600" dirty="0">
                          <a:effectLst/>
                        </a:rPr>
                        <a:t>Controller</a:t>
                      </a:r>
                      <a:r>
                        <a:rPr lang="ru-RU" sz="600" dirty="0">
                          <a:effectLst/>
                        </a:rPr>
                        <a:t>: </a:t>
                      </a:r>
                      <a:r>
                        <a:rPr lang="en-US" sz="600" dirty="0">
                          <a:effectLst/>
                        </a:rPr>
                        <a:t>low-voltage cable supply</a:t>
                      </a:r>
                      <a:endParaRPr lang="ru-RU" sz="600" dirty="0">
                        <a:effectLst/>
                      </a:endParaRP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12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0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2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2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4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4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6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8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8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8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8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10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10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12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12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357209075"/>
                  </a:ext>
                </a:extLst>
              </a:tr>
              <a:tr h="100344">
                <a:tc>
                  <a:txBody>
                    <a:bodyPr/>
                    <a:lstStyle/>
                    <a:p>
                      <a:pPr rtl="0" fontAlgn="b"/>
                      <a:r>
                        <a:rPr lang="en-US" sz="600">
                          <a:effectLst/>
                        </a:rPr>
                        <a:t>TCSC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600" dirty="0">
                          <a:effectLst/>
                        </a:rPr>
                        <a:t>Controller</a:t>
                      </a:r>
                      <a:r>
                        <a:rPr lang="ru-RU" sz="600" dirty="0">
                          <a:effectLst/>
                        </a:rPr>
                        <a:t>: </a:t>
                      </a:r>
                      <a:r>
                        <a:rPr lang="en-US" sz="600" dirty="0">
                          <a:effectLst/>
                        </a:rPr>
                        <a:t>sense wire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2,5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0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1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1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2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2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3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4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4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4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4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5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5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6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6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350868926"/>
                  </a:ext>
                </a:extLst>
              </a:tr>
              <a:tr h="100344">
                <a:tc>
                  <a:txBody>
                    <a:bodyPr/>
                    <a:lstStyle/>
                    <a:p>
                      <a:pPr rtl="0" fontAlgn="b"/>
                      <a:r>
                        <a:rPr lang="en-US" sz="600">
                          <a:effectLst/>
                        </a:rPr>
                        <a:t>TLCC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600" dirty="0">
                          <a:effectLst/>
                        </a:rPr>
                        <a:t>LVDB: slow control cable</a:t>
                      </a:r>
                      <a:endParaRPr lang="ru-RU" sz="600" dirty="0">
                        <a:effectLst/>
                      </a:endParaRP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9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0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2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2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4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4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6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8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8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8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8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10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10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12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12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345984966"/>
                  </a:ext>
                </a:extLst>
              </a:tr>
              <a:tr h="100344"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1">
                          <a:solidFill>
                            <a:srgbClr val="FF0000"/>
                          </a:solidFill>
                          <a:effectLst/>
                        </a:rPr>
                        <a:t>DAQ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600" b="1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21946399"/>
                  </a:ext>
                </a:extLst>
              </a:tr>
              <a:tr h="100344">
                <a:tc>
                  <a:txBody>
                    <a:bodyPr/>
                    <a:lstStyle/>
                    <a:p>
                      <a:pPr rtl="0" fontAlgn="b"/>
                      <a:r>
                        <a:rPr lang="en-US" sz="600">
                          <a:effectLst/>
                        </a:rPr>
                        <a:t>TDCC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600" dirty="0">
                          <a:effectLst/>
                        </a:rPr>
                        <a:t>Controller</a:t>
                      </a:r>
                      <a:r>
                        <a:rPr lang="ru-RU" sz="600" dirty="0">
                          <a:effectLst/>
                        </a:rPr>
                        <a:t>: </a:t>
                      </a:r>
                      <a:r>
                        <a:rPr lang="en-US" sz="600" dirty="0">
                          <a:effectLst/>
                        </a:rPr>
                        <a:t>slow control</a:t>
                      </a:r>
                      <a:endParaRPr lang="ru-RU" sz="600" dirty="0">
                        <a:effectLst/>
                      </a:endParaRP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7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0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2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2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4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4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6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8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8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8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8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10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10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12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12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494531713"/>
                  </a:ext>
                </a:extLst>
              </a:tr>
              <a:tr h="100344">
                <a:tc>
                  <a:txBody>
                    <a:bodyPr/>
                    <a:lstStyle/>
                    <a:p>
                      <a:pPr rtl="0" fontAlgn="b"/>
                      <a:r>
                        <a:rPr lang="en-US" sz="600">
                          <a:effectLst/>
                        </a:rPr>
                        <a:t>TDDO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600" dirty="0">
                          <a:effectLst/>
                        </a:rPr>
                        <a:t>Controller</a:t>
                      </a:r>
                      <a:r>
                        <a:rPr lang="ru-RU" sz="600" dirty="0">
                          <a:effectLst/>
                        </a:rPr>
                        <a:t>: </a:t>
                      </a:r>
                      <a:r>
                        <a:rPr lang="en-US" sz="600" dirty="0">
                          <a:effectLst/>
                        </a:rPr>
                        <a:t>DATA QSFP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dirty="0">
                          <a:effectLst/>
                        </a:rPr>
                        <a:t>opt</a:t>
                      </a:r>
                      <a:r>
                        <a:rPr lang="ru-RU" sz="600" dirty="0">
                          <a:effectLst/>
                        </a:rPr>
                        <a:t>. 3.3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0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1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1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2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2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3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4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4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4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4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5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5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6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6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053328564"/>
                  </a:ext>
                </a:extLst>
              </a:tr>
              <a:tr h="184624">
                <a:tc>
                  <a:txBody>
                    <a:bodyPr/>
                    <a:lstStyle/>
                    <a:p>
                      <a:pPr rtl="0" fontAlgn="b"/>
                      <a:r>
                        <a:rPr lang="en-US" sz="600">
                          <a:effectLst/>
                        </a:rPr>
                        <a:t>TDTO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600" dirty="0">
                          <a:effectLst/>
                        </a:rPr>
                        <a:t>Controller</a:t>
                      </a:r>
                      <a:r>
                        <a:rPr lang="ru-RU" sz="600" dirty="0">
                          <a:effectLst/>
                        </a:rPr>
                        <a:t>: </a:t>
                      </a:r>
                      <a:r>
                        <a:rPr lang="en-US" sz="600" dirty="0">
                          <a:effectLst/>
                        </a:rPr>
                        <a:t>data and trigger</a:t>
                      </a:r>
                      <a:r>
                        <a:rPr lang="ru-RU" sz="600" dirty="0">
                          <a:effectLst/>
                        </a:rPr>
                        <a:t>/</a:t>
                      </a:r>
                      <a:r>
                        <a:rPr lang="en-US" sz="600" dirty="0">
                          <a:effectLst/>
                        </a:rPr>
                        <a:t> sync</a:t>
                      </a:r>
                      <a:r>
                        <a:rPr lang="ru-RU" sz="600" dirty="0">
                          <a:effectLst/>
                        </a:rPr>
                        <a:t> SFP+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dirty="0">
                          <a:effectLst/>
                        </a:rPr>
                        <a:t>opt</a:t>
                      </a:r>
                      <a:r>
                        <a:rPr lang="ru-RU" sz="600" dirty="0">
                          <a:effectLst/>
                        </a:rPr>
                        <a:t>. 3,9</a:t>
                      </a:r>
                      <a:r>
                        <a:rPr lang="en-US" sz="600" dirty="0">
                          <a:effectLst/>
                        </a:rPr>
                        <a:t>x1,8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0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1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1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2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2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3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4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4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4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4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5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5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6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6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257767913"/>
                  </a:ext>
                </a:extLst>
              </a:tr>
              <a:tr h="100344">
                <a:tc>
                  <a:txBody>
                    <a:bodyPr/>
                    <a:lstStyle/>
                    <a:p>
                      <a:pPr rtl="0" fontAlgn="b"/>
                      <a:r>
                        <a:rPr lang="en-US" sz="600">
                          <a:effectLst/>
                        </a:rPr>
                        <a:t>TDTC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600" dirty="0">
                          <a:effectLst/>
                        </a:rPr>
                        <a:t>Controller</a:t>
                      </a:r>
                      <a:r>
                        <a:rPr lang="ru-RU" sz="600" dirty="0">
                          <a:effectLst/>
                        </a:rPr>
                        <a:t>: </a:t>
                      </a:r>
                      <a:r>
                        <a:rPr lang="en-US" sz="600" dirty="0">
                          <a:effectLst/>
                        </a:rPr>
                        <a:t>trigger</a:t>
                      </a:r>
                      <a:endParaRPr lang="ru-RU" sz="600" dirty="0">
                        <a:effectLst/>
                      </a:endParaRP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dirty="0">
                          <a:effectLst/>
                        </a:rPr>
                        <a:t>6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0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1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1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2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2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3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4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4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4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4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5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5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dirty="0">
                          <a:effectLst/>
                        </a:rPr>
                        <a:t>6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6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194316862"/>
                  </a:ext>
                </a:extLst>
              </a:tr>
              <a:tr h="100344">
                <a:tc>
                  <a:txBody>
                    <a:bodyPr/>
                    <a:lstStyle/>
                    <a:p>
                      <a:pPr rtl="0" fontAlgn="b"/>
                      <a:r>
                        <a:rPr lang="en-US" sz="600">
                          <a:effectLst/>
                        </a:rPr>
                        <a:t>TDRC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600" dirty="0">
                          <a:effectLst/>
                        </a:rPr>
                        <a:t>Controller</a:t>
                      </a:r>
                      <a:r>
                        <a:rPr lang="ru-RU" sz="600" dirty="0">
                          <a:effectLst/>
                        </a:rPr>
                        <a:t>: </a:t>
                      </a:r>
                      <a:r>
                        <a:rPr lang="en-US" sz="600" dirty="0">
                          <a:effectLst/>
                        </a:rPr>
                        <a:t>Reset</a:t>
                      </a:r>
                      <a:endParaRPr lang="ru-RU" sz="600" dirty="0">
                        <a:effectLst/>
                      </a:endParaRP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dirty="0">
                          <a:effectLst/>
                        </a:rPr>
                        <a:t>6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0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1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1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2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2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3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4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4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4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4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5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5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6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6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715616189"/>
                  </a:ext>
                </a:extLst>
              </a:tr>
              <a:tr h="100344">
                <a:tc>
                  <a:txBody>
                    <a:bodyPr/>
                    <a:lstStyle/>
                    <a:p>
                      <a:pPr rtl="0" fontAlgn="b"/>
                      <a:r>
                        <a:rPr lang="en-US" sz="600">
                          <a:effectLst/>
                        </a:rPr>
                        <a:t>TDSC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600" dirty="0">
                          <a:effectLst/>
                        </a:rPr>
                        <a:t>Controller</a:t>
                      </a:r>
                      <a:r>
                        <a:rPr lang="ru-RU" sz="600" dirty="0">
                          <a:effectLst/>
                        </a:rPr>
                        <a:t>: </a:t>
                      </a:r>
                      <a:r>
                        <a:rPr lang="en-US" sz="600" dirty="0">
                          <a:effectLst/>
                        </a:rPr>
                        <a:t>Sync</a:t>
                      </a:r>
                      <a:endParaRPr lang="ru-RU" sz="600" dirty="0">
                        <a:effectLst/>
                      </a:endParaRP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dirty="0">
                          <a:effectLst/>
                        </a:rPr>
                        <a:t>6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0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1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dirty="0">
                          <a:effectLst/>
                        </a:rPr>
                        <a:t>1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2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2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3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4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4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4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4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5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5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6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6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327016203"/>
                  </a:ext>
                </a:extLst>
              </a:tr>
              <a:tr h="100344">
                <a:tc>
                  <a:txBody>
                    <a:bodyPr/>
                    <a:lstStyle/>
                    <a:p>
                      <a:pPr rtl="0" fontAlgn="b"/>
                      <a:r>
                        <a:rPr lang="en-US" sz="600">
                          <a:effectLst/>
                        </a:rPr>
                        <a:t>TDQO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600" dirty="0">
                          <a:effectLst/>
                        </a:rPr>
                        <a:t>Reserve cables</a:t>
                      </a:r>
                      <a:r>
                        <a:rPr lang="ru-RU" sz="600" dirty="0">
                          <a:effectLst/>
                        </a:rPr>
                        <a:t> </a:t>
                      </a:r>
                      <a:r>
                        <a:rPr lang="en-US" sz="600" dirty="0">
                          <a:effectLst/>
                        </a:rPr>
                        <a:t>QSFP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dirty="0">
                          <a:effectLst/>
                        </a:rPr>
                        <a:t>opt</a:t>
                      </a:r>
                      <a:r>
                        <a:rPr lang="ru-RU" sz="600" dirty="0">
                          <a:effectLst/>
                        </a:rPr>
                        <a:t>. 3.3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0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1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1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1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1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1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2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2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2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2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2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2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2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2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1243567"/>
                  </a:ext>
                </a:extLst>
              </a:tr>
              <a:tr h="100344">
                <a:tc>
                  <a:txBody>
                    <a:bodyPr/>
                    <a:lstStyle/>
                    <a:p>
                      <a:pPr rtl="0" fontAlgn="b"/>
                      <a:r>
                        <a:rPr lang="en-US" sz="600">
                          <a:effectLst/>
                        </a:rPr>
                        <a:t>TDSO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600" dirty="0">
                          <a:effectLst/>
                        </a:rPr>
                        <a:t>Reserve cables</a:t>
                      </a:r>
                      <a:r>
                        <a:rPr lang="ru-RU" sz="600" dirty="0">
                          <a:effectLst/>
                        </a:rPr>
                        <a:t> </a:t>
                      </a:r>
                      <a:r>
                        <a:rPr lang="en-US" sz="600" dirty="0">
                          <a:effectLst/>
                        </a:rPr>
                        <a:t>SFP+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dirty="0">
                          <a:effectLst/>
                        </a:rPr>
                        <a:t>opt</a:t>
                      </a:r>
                      <a:r>
                        <a:rPr lang="ru-RU" sz="600" dirty="0">
                          <a:effectLst/>
                        </a:rPr>
                        <a:t>. 3,9</a:t>
                      </a:r>
                      <a:r>
                        <a:rPr lang="en-US" sz="600" dirty="0">
                          <a:effectLst/>
                        </a:rPr>
                        <a:t>x1,8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0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1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1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1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1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1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2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2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2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2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2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2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2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2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43505794"/>
                  </a:ext>
                </a:extLst>
              </a:tr>
              <a:tr h="100344"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1" dirty="0">
                          <a:solidFill>
                            <a:srgbClr val="FF0000"/>
                          </a:solidFill>
                          <a:effectLst/>
                        </a:rPr>
                        <a:t>ROC chamber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600" b="1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27918543"/>
                  </a:ext>
                </a:extLst>
              </a:tr>
              <a:tr h="100344">
                <a:tc>
                  <a:txBody>
                    <a:bodyPr/>
                    <a:lstStyle/>
                    <a:p>
                      <a:pPr rtl="0" fontAlgn="b"/>
                      <a:r>
                        <a:rPr lang="en-US" sz="600">
                          <a:effectLst/>
                        </a:rPr>
                        <a:t>TRAC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ru-RU" sz="600" dirty="0">
                          <a:effectLst/>
                        </a:rPr>
                        <a:t>for ROC: HV </a:t>
                      </a:r>
                      <a:r>
                        <a:rPr lang="en-US" sz="600" dirty="0">
                          <a:effectLst/>
                        </a:rPr>
                        <a:t>power supply for anode sections</a:t>
                      </a:r>
                      <a:endParaRPr lang="ru-RU" sz="600" dirty="0">
                        <a:effectLst/>
                      </a:endParaRP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4,1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0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0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4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4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8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8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8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8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12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16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16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20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20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24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847828960"/>
                  </a:ext>
                </a:extLst>
              </a:tr>
              <a:tr h="100344">
                <a:tc>
                  <a:txBody>
                    <a:bodyPr/>
                    <a:lstStyle/>
                    <a:p>
                      <a:pPr rtl="0" fontAlgn="b"/>
                      <a:r>
                        <a:rPr lang="en-US" sz="600">
                          <a:effectLst/>
                        </a:rPr>
                        <a:t>TREC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ru-RU" sz="600" dirty="0">
                          <a:effectLst/>
                        </a:rPr>
                        <a:t>for ROC: HV </a:t>
                      </a:r>
                      <a:r>
                        <a:rPr lang="en-US" sz="600" dirty="0">
                          <a:effectLst/>
                        </a:rPr>
                        <a:t>electrode adjusting supply</a:t>
                      </a:r>
                      <a:endParaRPr lang="ru-RU" sz="600" dirty="0">
                        <a:effectLst/>
                      </a:endParaRP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4,1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0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0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1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1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2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2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2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2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3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4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4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5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5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6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594381706"/>
                  </a:ext>
                </a:extLst>
              </a:tr>
              <a:tr h="100344">
                <a:tc>
                  <a:txBody>
                    <a:bodyPr/>
                    <a:lstStyle/>
                    <a:p>
                      <a:pPr rtl="0" fontAlgn="b"/>
                      <a:r>
                        <a:rPr lang="en-US" sz="600">
                          <a:effectLst/>
                        </a:rPr>
                        <a:t>TRNC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ru-RU" sz="600" dirty="0">
                          <a:effectLst/>
                        </a:rPr>
                        <a:t>for ROC: HV </a:t>
                      </a:r>
                      <a:r>
                        <a:rPr lang="en-US" sz="600" dirty="0">
                          <a:effectLst/>
                        </a:rPr>
                        <a:t>locking grid</a:t>
                      </a:r>
                      <a:endParaRPr lang="ru-RU" sz="600" dirty="0">
                        <a:effectLst/>
                      </a:endParaRP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4,1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0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0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2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2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4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4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4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4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6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8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8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10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10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12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872932262"/>
                  </a:ext>
                </a:extLst>
              </a:tr>
              <a:tr h="100344">
                <a:tc>
                  <a:txBody>
                    <a:bodyPr/>
                    <a:lstStyle/>
                    <a:p>
                      <a:pPr rtl="0" fontAlgn="b"/>
                      <a:r>
                        <a:rPr lang="en-US" sz="600">
                          <a:effectLst/>
                        </a:rPr>
                        <a:t>TRCC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ru-RU" sz="600" dirty="0">
                          <a:effectLst/>
                        </a:rPr>
                        <a:t>for ROC: </a:t>
                      </a:r>
                      <a:r>
                        <a:rPr lang="en-US" sz="600" dirty="0">
                          <a:effectLst/>
                        </a:rPr>
                        <a:t>cameras electrode</a:t>
                      </a:r>
                      <a:r>
                        <a:rPr lang="ru-RU" sz="600" dirty="0">
                          <a:effectLst/>
                        </a:rPr>
                        <a:t> (</a:t>
                      </a:r>
                      <a:r>
                        <a:rPr lang="en-US" sz="600" dirty="0">
                          <a:effectLst/>
                        </a:rPr>
                        <a:t>cathode</a:t>
                      </a:r>
                      <a:r>
                        <a:rPr lang="ru-RU" sz="600" dirty="0">
                          <a:effectLst/>
                        </a:rPr>
                        <a:t>), </a:t>
                      </a:r>
                      <a:r>
                        <a:rPr lang="ru-RU" sz="600" dirty="0" err="1">
                          <a:effectLst/>
                        </a:rPr>
                        <a:t>test</a:t>
                      </a:r>
                      <a:r>
                        <a:rPr lang="ru-RU" sz="600" dirty="0">
                          <a:effectLst/>
                        </a:rPr>
                        <a:t> </a:t>
                      </a:r>
                      <a:r>
                        <a:rPr lang="ru-RU" sz="600" dirty="0" err="1">
                          <a:effectLst/>
                        </a:rPr>
                        <a:t>signal</a:t>
                      </a:r>
                      <a:endParaRPr lang="ru-RU" sz="600" dirty="0">
                        <a:effectLst/>
                      </a:endParaRP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4,1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0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0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1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1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2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2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2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2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3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4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4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5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5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6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858472092"/>
                  </a:ext>
                </a:extLst>
              </a:tr>
              <a:tr h="100344">
                <a:tc>
                  <a:txBody>
                    <a:bodyPr/>
                    <a:lstStyle/>
                    <a:p>
                      <a:pPr rtl="0" fontAlgn="b"/>
                      <a:r>
                        <a:rPr lang="en-US" sz="600">
                          <a:effectLst/>
                        </a:rPr>
                        <a:t>TRSC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ru-RU" sz="600" dirty="0" err="1">
                          <a:effectLst/>
                        </a:rPr>
                        <a:t>from</a:t>
                      </a:r>
                      <a:r>
                        <a:rPr lang="ru-RU" sz="600" dirty="0">
                          <a:effectLst/>
                        </a:rPr>
                        <a:t> ROC: </a:t>
                      </a:r>
                      <a:r>
                        <a:rPr lang="en-US" sz="600" dirty="0">
                          <a:effectLst/>
                        </a:rPr>
                        <a:t>signal cable</a:t>
                      </a:r>
                      <a:r>
                        <a:rPr lang="ru-RU" sz="600" dirty="0">
                          <a:effectLst/>
                        </a:rPr>
                        <a:t> (</a:t>
                      </a:r>
                      <a:r>
                        <a:rPr lang="en-US" sz="600" dirty="0">
                          <a:effectLst/>
                        </a:rPr>
                        <a:t>anode</a:t>
                      </a:r>
                      <a:r>
                        <a:rPr lang="ru-RU" sz="600" dirty="0">
                          <a:effectLst/>
                        </a:rPr>
                        <a:t>)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4,1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0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0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4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4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8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8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8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8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12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16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16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20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20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24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341544914"/>
                  </a:ext>
                </a:extLst>
              </a:tr>
              <a:tr h="100344"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1" dirty="0">
                          <a:solidFill>
                            <a:srgbClr val="FF0000"/>
                          </a:solidFill>
                          <a:effectLst/>
                        </a:rPr>
                        <a:t>Sensors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600" b="1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07883426"/>
                  </a:ext>
                </a:extLst>
              </a:tr>
              <a:tr h="100344">
                <a:tc>
                  <a:txBody>
                    <a:bodyPr/>
                    <a:lstStyle/>
                    <a:p>
                      <a:pPr rtl="0" fontAlgn="b"/>
                      <a:r>
                        <a:rPr lang="en-US" sz="600">
                          <a:effectLst/>
                        </a:rPr>
                        <a:t>TSSC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600" dirty="0">
                          <a:effectLst/>
                        </a:rPr>
                        <a:t>Temperature sensor cable </a:t>
                      </a:r>
                      <a:r>
                        <a:rPr lang="ru-RU" sz="600" dirty="0">
                          <a:effectLst/>
                        </a:rPr>
                        <a:t>Pt100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8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0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0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3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3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6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6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6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6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9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12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12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15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15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18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322191189"/>
                  </a:ext>
                </a:extLst>
              </a:tr>
              <a:tr h="184624">
                <a:tc>
                  <a:txBody>
                    <a:bodyPr/>
                    <a:lstStyle/>
                    <a:p>
                      <a:pPr rtl="0" fontAlgn="b"/>
                      <a:r>
                        <a:rPr lang="en-US" sz="600">
                          <a:effectLst/>
                        </a:rPr>
                        <a:t>TSPC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600" dirty="0">
                          <a:effectLst/>
                        </a:rPr>
                        <a:t>Cables from pressure sensers on pipes cooling + stabilization</a:t>
                      </a:r>
                      <a:endParaRPr lang="ru-RU" sz="600" dirty="0">
                        <a:effectLst/>
                      </a:endParaRP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7,8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0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0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4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4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8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8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8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8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12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16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16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20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20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24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850470626"/>
                  </a:ext>
                </a:extLst>
              </a:tr>
              <a:tr h="159190">
                <a:tc>
                  <a:txBody>
                    <a:bodyPr/>
                    <a:lstStyle/>
                    <a:p>
                      <a:pPr rtl="0" fontAlgn="b"/>
                      <a:r>
                        <a:rPr lang="en-US" sz="600">
                          <a:effectLst/>
                        </a:rPr>
                        <a:t>TSTC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600" dirty="0">
                          <a:effectLst/>
                        </a:rPr>
                        <a:t>Cables from temperature sensers on pipes cooling + stabilization</a:t>
                      </a:r>
                      <a:endParaRPr lang="ru-RU" sz="600" dirty="0">
                        <a:effectLst/>
                      </a:endParaRP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7,8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0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0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4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4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8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8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8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8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12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16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16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20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20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24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396180846"/>
                  </a:ext>
                </a:extLst>
              </a:tr>
              <a:tr h="100344"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1">
                          <a:solidFill>
                            <a:srgbClr val="FF0000"/>
                          </a:solidFill>
                          <a:effectLst/>
                        </a:rPr>
                        <a:t>HV TPC central membrane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600" b="1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42912388"/>
                  </a:ext>
                </a:extLst>
              </a:tr>
              <a:tr h="100344">
                <a:tc>
                  <a:txBody>
                    <a:bodyPr/>
                    <a:lstStyle/>
                    <a:p>
                      <a:pPr rtl="0" fontAlgn="b"/>
                      <a:r>
                        <a:rPr lang="en-US" sz="600">
                          <a:effectLst/>
                        </a:rPr>
                        <a:t>THEC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600" dirty="0">
                          <a:effectLst/>
                        </a:rPr>
                        <a:t>Central</a:t>
                      </a:r>
                      <a:r>
                        <a:rPr lang="ru-RU" sz="600" dirty="0">
                          <a:effectLst/>
                        </a:rPr>
                        <a:t> </a:t>
                      </a:r>
                      <a:r>
                        <a:rPr lang="en-US" sz="600" dirty="0">
                          <a:effectLst/>
                        </a:rPr>
                        <a:t>HV electrode</a:t>
                      </a:r>
                      <a:r>
                        <a:rPr lang="ru-RU" sz="600" dirty="0">
                          <a:effectLst/>
                        </a:rPr>
                        <a:t> </a:t>
                      </a:r>
                      <a:r>
                        <a:rPr lang="en-US" sz="600" dirty="0">
                          <a:effectLst/>
                        </a:rPr>
                        <a:t>TPC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8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0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0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0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0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0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0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0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0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1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1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1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1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1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1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30200813"/>
                  </a:ext>
                </a:extLst>
              </a:tr>
              <a:tr h="184624">
                <a:tc>
                  <a:txBody>
                    <a:bodyPr/>
                    <a:lstStyle/>
                    <a:p>
                      <a:pPr rtl="0" fontAlgn="b"/>
                      <a:r>
                        <a:rPr lang="en-US" sz="600">
                          <a:effectLst/>
                        </a:rPr>
                        <a:t>THRC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600" dirty="0">
                          <a:effectLst/>
                        </a:rPr>
                        <a:t>low-voltage cable</a:t>
                      </a:r>
                      <a:r>
                        <a:rPr lang="ru-RU" sz="600" dirty="0">
                          <a:effectLst/>
                        </a:rPr>
                        <a:t> </a:t>
                      </a:r>
                      <a:r>
                        <a:rPr lang="en-US" sz="600" dirty="0">
                          <a:effectLst/>
                        </a:rPr>
                        <a:t>input for resistors (</a:t>
                      </a:r>
                      <a:r>
                        <a:rPr lang="en-US" sz="600" dirty="0" err="1">
                          <a:effectLst/>
                        </a:rPr>
                        <a:t>centr</a:t>
                      </a:r>
                      <a:r>
                        <a:rPr lang="en-US" sz="600" dirty="0">
                          <a:effectLst/>
                        </a:rPr>
                        <a:t>)</a:t>
                      </a:r>
                      <a:r>
                        <a:rPr lang="ru-RU" sz="600" dirty="0">
                          <a:effectLst/>
                        </a:rPr>
                        <a:t>. HV </a:t>
                      </a:r>
                      <a:r>
                        <a:rPr lang="en-US" sz="600" dirty="0">
                          <a:effectLst/>
                        </a:rPr>
                        <a:t>electrode</a:t>
                      </a:r>
                      <a:endParaRPr lang="ru-RU" sz="600" dirty="0">
                        <a:effectLst/>
                      </a:endParaRP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10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0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0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0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0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0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0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0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0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1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1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1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1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1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1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562248229"/>
                  </a:ext>
                </a:extLst>
              </a:tr>
              <a:tr h="100344"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1">
                          <a:solidFill>
                            <a:srgbClr val="FF0000"/>
                          </a:solidFill>
                          <a:effectLst/>
                        </a:rPr>
                        <a:t>Thermostabilization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600" b="1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96754262"/>
                  </a:ext>
                </a:extLst>
              </a:tr>
              <a:tr h="100344">
                <a:tc>
                  <a:txBody>
                    <a:bodyPr/>
                    <a:lstStyle/>
                    <a:p>
                      <a:pPr rtl="0" fontAlgn="b"/>
                      <a:r>
                        <a:rPr lang="en-US" sz="600">
                          <a:effectLst/>
                        </a:rPr>
                        <a:t>TTOT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GB" sz="600" dirty="0"/>
                        <a:t>external thermal screen stabilization pipes</a:t>
                      </a:r>
                      <a:endParaRPr lang="ru-RU" sz="600" dirty="0">
                        <a:effectLst/>
                      </a:endParaRP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32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0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0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2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2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2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4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4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6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6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7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8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8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10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10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496682689"/>
                  </a:ext>
                </a:extLst>
              </a:tr>
              <a:tr h="100141">
                <a:tc>
                  <a:txBody>
                    <a:bodyPr/>
                    <a:lstStyle/>
                    <a:p>
                      <a:pPr rtl="0" fontAlgn="b"/>
                      <a:r>
                        <a:rPr lang="en-US" sz="600">
                          <a:effectLst/>
                        </a:rPr>
                        <a:t>TTTT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GB" sz="600" dirty="0"/>
                        <a:t>end Thermal Shield Stabilization Pipes</a:t>
                      </a:r>
                      <a:endParaRPr lang="ru-RU" sz="600" dirty="0">
                        <a:effectLst/>
                      </a:endParaRP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32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0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0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0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0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1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2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2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2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2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2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2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3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4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4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532845613"/>
                  </a:ext>
                </a:extLst>
              </a:tr>
              <a:tr h="100344">
                <a:tc>
                  <a:txBody>
                    <a:bodyPr/>
                    <a:lstStyle/>
                    <a:p>
                      <a:pPr rtl="0" fontAlgn="b"/>
                      <a:r>
                        <a:rPr lang="en-US" sz="600">
                          <a:effectLst/>
                        </a:rPr>
                        <a:t>TTIT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GB" sz="600" dirty="0"/>
                        <a:t>inner thermal shield stabilization pipes</a:t>
                      </a:r>
                      <a:endParaRPr lang="ru-RU" sz="600" dirty="0">
                        <a:effectLst/>
                      </a:endParaRP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32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0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0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2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2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2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2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2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2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2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2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2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2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2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2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382926574"/>
                  </a:ext>
                </a:extLst>
              </a:tr>
              <a:tr h="100141">
                <a:tc>
                  <a:txBody>
                    <a:bodyPr/>
                    <a:lstStyle/>
                    <a:p>
                      <a:pPr rtl="0" fontAlgn="b"/>
                      <a:r>
                        <a:rPr lang="en-US" sz="600">
                          <a:effectLst/>
                        </a:rPr>
                        <a:t>TTRT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600" dirty="0"/>
                        <a:t>Pipes</a:t>
                      </a:r>
                      <a:r>
                        <a:rPr lang="pl-PL" sz="600" dirty="0"/>
                        <a:t> stabilisation ROC chambers housings</a:t>
                      </a:r>
                      <a:endParaRPr lang="ru-RU" sz="600" dirty="0">
                        <a:effectLst/>
                      </a:endParaRP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32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0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0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0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0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0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0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0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0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0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2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2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2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2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2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976834618"/>
                  </a:ext>
                </a:extLst>
              </a:tr>
              <a:tr h="100344">
                <a:tc>
                  <a:txBody>
                    <a:bodyPr/>
                    <a:lstStyle/>
                    <a:p>
                      <a:pPr rtl="0" fontAlgn="b"/>
                      <a:r>
                        <a:rPr lang="en-US" sz="600">
                          <a:effectLst/>
                        </a:rPr>
                        <a:t>TTFT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GB" sz="600" dirty="0"/>
                        <a:t>TPC flange stabilisation pipes with spokes</a:t>
                      </a:r>
                      <a:endParaRPr lang="ru-RU" sz="600" dirty="0">
                        <a:effectLst/>
                      </a:endParaRP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dirty="0">
                          <a:effectLst/>
                        </a:rPr>
                        <a:t>32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0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0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0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0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0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0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1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3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4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4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4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4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4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4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266253928"/>
                  </a:ext>
                </a:extLst>
              </a:tr>
              <a:tr h="100344">
                <a:tc>
                  <a:txBody>
                    <a:bodyPr/>
                    <a:lstStyle/>
                    <a:p>
                      <a:pPr rtl="0" fontAlgn="b"/>
                      <a:r>
                        <a:rPr lang="en-US" sz="600">
                          <a:effectLst/>
                        </a:rPr>
                        <a:t>TTST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600" dirty="0">
                          <a:effectLst/>
                        </a:rPr>
                        <a:t>Stabilization pipes FE SAMPA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dirty="0">
                          <a:effectLst/>
                        </a:rPr>
                        <a:t>32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0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4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4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6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8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9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12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12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15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16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17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20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20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24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861049999"/>
                  </a:ext>
                </a:extLst>
              </a:tr>
              <a:tr h="100344"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1">
                          <a:solidFill>
                            <a:srgbClr val="FF0000"/>
                          </a:solidFill>
                          <a:effectLst/>
                        </a:rPr>
                        <a:t>Cooling (12 loops)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600" b="1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57047868"/>
                  </a:ext>
                </a:extLst>
              </a:tr>
              <a:tr h="184624">
                <a:tc>
                  <a:txBody>
                    <a:bodyPr/>
                    <a:lstStyle/>
                    <a:p>
                      <a:pPr rtl="0" fontAlgn="b"/>
                      <a:r>
                        <a:rPr lang="en-US" sz="600">
                          <a:effectLst/>
                        </a:rPr>
                        <a:t>TCLT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600" dirty="0">
                          <a:effectLst/>
                        </a:rPr>
                        <a:t>Cooling pipes </a:t>
                      </a:r>
                      <a:r>
                        <a:rPr lang="ru-RU" sz="600" dirty="0">
                          <a:effectLst/>
                        </a:rPr>
                        <a:t>LVDB, </a:t>
                      </a:r>
                      <a:r>
                        <a:rPr lang="en-US" sz="600" dirty="0">
                          <a:effectLst/>
                        </a:rPr>
                        <a:t>controllers &amp; </a:t>
                      </a:r>
                      <a:r>
                        <a:rPr lang="ru-RU" sz="600" dirty="0">
                          <a:effectLst/>
                        </a:rPr>
                        <a:t>FE FPGA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32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0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0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0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1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2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2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2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2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2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2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3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3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4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4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147728858"/>
                  </a:ext>
                </a:extLst>
              </a:tr>
              <a:tr h="100344"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1">
                          <a:solidFill>
                            <a:srgbClr val="FF0000"/>
                          </a:solidFill>
                          <a:effectLst/>
                        </a:rPr>
                        <a:t>TPC laser system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30D2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600" b="1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47983352"/>
                  </a:ext>
                </a:extLst>
              </a:tr>
              <a:tr h="193216">
                <a:tc>
                  <a:txBody>
                    <a:bodyPr/>
                    <a:lstStyle/>
                    <a:p>
                      <a:pPr rtl="0" fontAlgn="b"/>
                      <a:r>
                        <a:rPr lang="en-US" sz="600">
                          <a:effectLst/>
                        </a:rPr>
                        <a:t>TLWC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30D2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GB" sz="600" dirty="0"/>
                        <a:t>Cable for WEB camera control system floor laser beam</a:t>
                      </a:r>
                      <a:endParaRPr lang="ru-RU" sz="600" dirty="0">
                        <a:effectLst/>
                      </a:endParaRP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30D2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30D2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7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0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0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1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1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1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1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1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1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1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2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2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2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2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2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444285765"/>
                  </a:ext>
                </a:extLst>
              </a:tr>
              <a:tr h="100344"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1">
                          <a:solidFill>
                            <a:srgbClr val="FF0000"/>
                          </a:solidFill>
                          <a:effectLst/>
                        </a:rPr>
                        <a:t>TPC gas system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600" b="1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78855982"/>
                  </a:ext>
                </a:extLst>
              </a:tr>
              <a:tr h="100344">
                <a:tc>
                  <a:txBody>
                    <a:bodyPr/>
                    <a:lstStyle/>
                    <a:p>
                      <a:pPr rtl="0" fontAlgn="b"/>
                      <a:r>
                        <a:rPr lang="en-US" sz="600">
                          <a:effectLst/>
                        </a:rPr>
                        <a:t>TGST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GB" sz="600" dirty="0"/>
                        <a:t>Purge of C1C2 and C3C4 (input/output)</a:t>
                      </a:r>
                      <a:endParaRPr lang="ru-RU" sz="600" dirty="0">
                        <a:effectLst/>
                      </a:endParaRP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solidFill>
                            <a:srgbClr val="FF0000"/>
                          </a:solidFill>
                          <a:effectLst/>
                        </a:rPr>
                        <a:t>12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0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0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0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0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0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0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0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0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0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0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1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1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1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1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652627702"/>
                  </a:ext>
                </a:extLst>
              </a:tr>
              <a:tr h="100344"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1" dirty="0">
                          <a:solidFill>
                            <a:srgbClr val="FF0000"/>
                          </a:solidFill>
                          <a:effectLst/>
                        </a:rPr>
                        <a:t>Hydraulic actuators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600" b="1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52094239"/>
                  </a:ext>
                </a:extLst>
              </a:tr>
              <a:tr h="100344">
                <a:tc>
                  <a:txBody>
                    <a:bodyPr/>
                    <a:lstStyle/>
                    <a:p>
                      <a:pPr rtl="0" fontAlgn="b"/>
                      <a:r>
                        <a:rPr lang="en-US" sz="600">
                          <a:effectLst/>
                        </a:rPr>
                        <a:t>TSGC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600" dirty="0">
                          <a:effectLst/>
                        </a:rPr>
                        <a:t>Position centers hydraulic cylinder</a:t>
                      </a:r>
                      <a:endParaRPr lang="ru-RU" sz="600" dirty="0">
                        <a:effectLst/>
                      </a:endParaRP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dirty="0">
                          <a:effectLst/>
                        </a:rPr>
                        <a:t>6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dirty="0">
                          <a:effectLst/>
                        </a:rPr>
                        <a:t>0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4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4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4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4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4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4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4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dirty="0">
                          <a:effectLst/>
                        </a:rPr>
                        <a:t>4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4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4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4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4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dirty="0">
                          <a:effectLst/>
                        </a:rPr>
                        <a:t>8</a:t>
                      </a:r>
                    </a:p>
                  </a:txBody>
                  <a:tcPr marL="5333" marR="5333" marT="3555" marB="3555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5601530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4469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8AE3AC5-8DCB-496C-8E63-AC9FF0F46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9000"/>
            <a:ext cx="10837800" cy="96556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The design of full-size model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B407606A-3E7B-4CA8-A44B-A758816619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157" y="1134000"/>
            <a:ext cx="4938843" cy="437437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8F7225DF-4E9A-469C-8201-B64F7FCAA6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6788" y="1304628"/>
            <a:ext cx="5154212" cy="43293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0E358BAE-9068-4BFE-BD3F-EA329B515CCC}"/>
              </a:ext>
            </a:extLst>
          </p:cNvPr>
          <p:cNvSpPr txBox="1"/>
          <p:nvPr/>
        </p:nvSpPr>
        <p:spPr>
          <a:xfrm>
            <a:off x="381000" y="4899930"/>
            <a:ext cx="4200317" cy="15393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Description</a:t>
            </a:r>
            <a:r>
              <a:rPr lang="ru-RU" sz="12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1200" b="1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US" sz="12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Power frame</a:t>
            </a:r>
            <a:endParaRPr lang="ru-RU" sz="1200" b="1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US" sz="12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Cryostat</a:t>
            </a:r>
            <a:endParaRPr lang="ru-RU" sz="1200" b="1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US" sz="12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Simulation of the inner side of the magnetic circuit flange</a:t>
            </a:r>
            <a:endParaRPr lang="ru-RU" sz="1200" b="1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sz="1200" b="1" dirty="0">
                <a:solidFill>
                  <a:schemeClr val="tx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Magnetic circut beams</a:t>
            </a:r>
            <a:endParaRPr lang="ru-RU" sz="1200" b="1" dirty="0">
              <a:solidFill>
                <a:schemeClr val="tx2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1200" b="1" dirty="0">
                <a:solidFill>
                  <a:schemeClr val="tx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Flanges on the end parts of </a:t>
            </a:r>
            <a:r>
              <a:rPr lang="en-US" sz="1200" b="1" dirty="0">
                <a:solidFill>
                  <a:schemeClr val="tx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ru-RU" sz="1200" b="1" dirty="0">
                <a:solidFill>
                  <a:schemeClr val="tx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cryostat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200" b="1" dirty="0">
                <a:solidFill>
                  <a:schemeClr val="tx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Simulation of </a:t>
            </a:r>
            <a:r>
              <a:rPr lang="en-US" sz="1200" b="1" dirty="0">
                <a:solidFill>
                  <a:schemeClr val="tx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welded c</a:t>
            </a:r>
            <a:r>
              <a:rPr lang="ru-RU" sz="1200" b="1" dirty="0">
                <a:solidFill>
                  <a:schemeClr val="tx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ryostat </a:t>
            </a:r>
            <a:r>
              <a:rPr lang="en-US" sz="1200" b="1" dirty="0">
                <a:solidFill>
                  <a:schemeClr val="tx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ru-RU" sz="1200" b="1" dirty="0">
                <a:solidFill>
                  <a:schemeClr val="tx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lugs</a:t>
            </a:r>
          </a:p>
        </p:txBody>
      </p:sp>
      <p:sp>
        <p:nvSpPr>
          <p:cNvPr id="9" name="Date Placeholder 1">
            <a:extLst>
              <a:ext uri="{FF2B5EF4-FFF2-40B4-BE49-F238E27FC236}">
                <a16:creationId xmlns="" xmlns:a16="http://schemas.microsoft.com/office/drawing/2014/main" id="{CB8C7DA3-B56F-47A7-A84A-292C227A7869}"/>
              </a:ext>
            </a:extLst>
          </p:cNvPr>
          <p:cNvSpPr>
            <a:spLocks noGrp="1"/>
          </p:cNvSpPr>
          <p:nvPr/>
        </p:nvSpPr>
        <p:spPr>
          <a:xfrm>
            <a:off x="11358154" y="6310999"/>
            <a:ext cx="905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x-non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08.11.2022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099046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="" xmlns:a16="http://schemas.microsoft.com/office/drawing/2014/main" id="{7194A4E3-5AD2-417E-8A8A-F82C06AC8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448" y="349603"/>
            <a:ext cx="4754552" cy="605563"/>
          </a:xfrm>
        </p:spPr>
        <p:txBody>
          <a:bodyPr>
            <a:normAutofit fontScale="90000"/>
          </a:bodyPr>
          <a:lstStyle/>
          <a:p>
            <a:r>
              <a:rPr lang="en-US" sz="4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Completed  work: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F3A0586E-DD9A-41B9-9F00-12870B47ABCC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42" b="7342"/>
          <a:stretch>
            <a:fillRect/>
          </a:stretch>
        </p:blipFill>
        <p:spPr>
          <a:xfrm>
            <a:off x="6411000" y="34963"/>
            <a:ext cx="5781000" cy="3402497"/>
          </a:xfr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7F496FF7-E371-4603-B40B-DF77598615F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000" y="3429000"/>
            <a:ext cx="5781000" cy="33389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E681E03-5451-45A8-B04D-F7F102774B45}"/>
              </a:ext>
            </a:extLst>
          </p:cNvPr>
          <p:cNvSpPr txBox="1"/>
          <p:nvPr/>
        </p:nvSpPr>
        <p:spPr>
          <a:xfrm>
            <a:off x="201271" y="920621"/>
            <a:ext cx="6075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20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Cable tray rack prototype was assembled and adjusted for allocated space for cable routes.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en-US" sz="20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Cable groups are distributed by trays according to detector groups Ecal, ToF, TPC and FFD installation order, and type of cables.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en-US" sz="20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There have been laid cables and pipes from the windows of the power frame and to the yoke of the magnetic circuit for determining an occupied volume and free space.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en-US" sz="20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We estimated the volume occupied by cable groups in windows and cable trays, and also the best way of their installation in a limited space.</a:t>
            </a:r>
          </a:p>
        </p:txBody>
      </p:sp>
      <p:sp>
        <p:nvSpPr>
          <p:cNvPr id="8" name="Date Placeholder 1">
            <a:extLst>
              <a:ext uri="{FF2B5EF4-FFF2-40B4-BE49-F238E27FC236}">
                <a16:creationId xmlns="" xmlns:a16="http://schemas.microsoft.com/office/drawing/2014/main" id="{34A5CD8A-47E0-4E7C-9F35-CC37EE412C78}"/>
              </a:ext>
            </a:extLst>
          </p:cNvPr>
          <p:cNvSpPr>
            <a:spLocks noGrp="1"/>
          </p:cNvSpPr>
          <p:nvPr/>
        </p:nvSpPr>
        <p:spPr>
          <a:xfrm>
            <a:off x="111000" y="6531437"/>
            <a:ext cx="905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x-non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08.11.2022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177723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>
            <a:extLst>
              <a:ext uri="{FF2B5EF4-FFF2-40B4-BE49-F238E27FC236}">
                <a16:creationId xmlns="" xmlns:a16="http://schemas.microsoft.com/office/drawing/2014/main" id="{38022A2A-50B5-4871-A59F-ABCA1427D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8712"/>
            <a:ext cx="10567800" cy="1035288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Solutions </a:t>
            </a:r>
            <a:endParaRPr lang="ru-RU" sz="5400" b="1" dirty="0">
              <a:solidFill>
                <a:schemeClr val="tx2"/>
              </a:solidFill>
            </a:endParaRPr>
          </a:p>
        </p:txBody>
      </p:sp>
      <p:sp>
        <p:nvSpPr>
          <p:cNvPr id="2" name="Текст 1">
            <a:extLst>
              <a:ext uri="{FF2B5EF4-FFF2-40B4-BE49-F238E27FC236}">
                <a16:creationId xmlns="" xmlns:a16="http://schemas.microsoft.com/office/drawing/2014/main" id="{6F2C4DE2-A0D7-43B1-B2CD-2DFBE7AD22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6000" y="1089000"/>
            <a:ext cx="5670000" cy="5220000"/>
          </a:xfrm>
        </p:spPr>
        <p:txBody>
          <a:bodyPr>
            <a:no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The power cables of the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TPC detector have been replaced with more flexible </a:t>
            </a:r>
            <a:r>
              <a:rPr lang="en-US" sz="2000" dirty="0" smtClean="0">
                <a:solidFill>
                  <a:schemeClr val="tx1"/>
                </a:solidFill>
              </a:rPr>
              <a:t>wires</a:t>
            </a:r>
            <a:r>
              <a:rPr lang="ru-RU" sz="2000" dirty="0" smtClean="0">
                <a:solidFill>
                  <a:schemeClr val="tx1"/>
                </a:solidFill>
              </a:rPr>
              <a:t>.</a:t>
            </a:r>
            <a:endParaRPr lang="en-US" sz="2000" dirty="0" smtClean="0">
              <a:solidFill>
                <a:schemeClr val="tx1"/>
              </a:solidFill>
            </a:endParaRPr>
          </a:p>
          <a:p>
            <a:pPr lvl="0" algn="just"/>
            <a:endParaRPr lang="ru-RU" sz="2000" dirty="0" smtClean="0">
              <a:solidFill>
                <a:schemeClr val="tx1"/>
              </a:solidFill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It was decided to use soft self-winding cable bandage for groups of cables with a small cross section when they go between windows of the power frame and the magnetic circuit. </a:t>
            </a:r>
          </a:p>
          <a:p>
            <a:pPr lvl="0" algn="just"/>
            <a:endParaRPr lang="en-US" sz="2000" dirty="0" smtClean="0">
              <a:solidFill>
                <a:schemeClr val="tx1"/>
              </a:solidFill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The width of the cable trays was increased from 150 mm to 200 mm after the route left the area with limited space (seventh magnetic circuit window).</a:t>
            </a:r>
            <a:endParaRPr lang="ru-RU" sz="2000" dirty="0" smtClean="0">
              <a:solidFill>
                <a:schemeClr val="tx1"/>
              </a:solidFill>
            </a:endParaRPr>
          </a:p>
          <a:p>
            <a:pPr lvl="0" algn="just"/>
            <a:endParaRPr lang="ru-RU" sz="2000" dirty="0" smtClean="0">
              <a:solidFill>
                <a:schemeClr val="tx1"/>
              </a:solidFill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We have identified entry points in the NMP for subsequent distribution of cables on the floors.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0DA24515-186E-4317-AC1C-81926F1D930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1" t="398" r="11466" b="398"/>
          <a:stretch/>
        </p:blipFill>
        <p:spPr>
          <a:xfrm>
            <a:off x="5968723" y="1089000"/>
            <a:ext cx="6220176" cy="5625000"/>
          </a:xfrm>
          <a:prstGeom prst="rect">
            <a:avLst/>
          </a:prstGeom>
        </p:spPr>
      </p:pic>
      <p:sp>
        <p:nvSpPr>
          <p:cNvPr id="5" name="Date Placeholder 1">
            <a:extLst>
              <a:ext uri="{FF2B5EF4-FFF2-40B4-BE49-F238E27FC236}">
                <a16:creationId xmlns="" xmlns:a16="http://schemas.microsoft.com/office/drawing/2014/main" id="{3824D2F2-BE71-4267-9505-8FBF61519FC4}"/>
              </a:ext>
            </a:extLst>
          </p:cNvPr>
          <p:cNvSpPr>
            <a:spLocks noGrp="1"/>
          </p:cNvSpPr>
          <p:nvPr/>
        </p:nvSpPr>
        <p:spPr>
          <a:xfrm>
            <a:off x="111000" y="6399000"/>
            <a:ext cx="905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x-non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08.11.2022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01237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>
            <a:extLst>
              <a:ext uri="{FF2B5EF4-FFF2-40B4-BE49-F238E27FC236}">
                <a16:creationId xmlns="" xmlns:a16="http://schemas.microsoft.com/office/drawing/2014/main" id="{0ED081E3-0EEC-47D6-8B2C-F43BA7232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26000"/>
            <a:ext cx="12192000" cy="1325563"/>
          </a:xfrm>
          <a:solidFill>
            <a:schemeClr val="tx2"/>
          </a:solidFill>
        </p:spPr>
        <p:txBody>
          <a:bodyPr>
            <a:noAutofit/>
          </a:bodyPr>
          <a:lstStyle/>
          <a:p>
            <a:pPr algn="ctr"/>
            <a:r>
              <a:rPr lang="en-US" sz="3600" dirty="0">
                <a:solidFill>
                  <a:schemeClr val="accent3"/>
                </a:solidFill>
              </a:rPr>
              <a:t>The cable trays system modeling</a:t>
            </a:r>
            <a:endParaRPr lang="ru-RU" sz="3600" b="1" dirty="0">
              <a:solidFill>
                <a:schemeClr val="accent3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AC8710E-08C9-47FE-BB03-F5ADA08BCB27}"/>
              </a:ext>
            </a:extLst>
          </p:cNvPr>
          <p:cNvSpPr txBox="1"/>
          <p:nvPr/>
        </p:nvSpPr>
        <p:spPr>
          <a:xfrm>
            <a:off x="381000" y="6085800"/>
            <a:ext cx="2902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General view of cable routes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342CDDF-298B-449E-A2B7-C43CA6944452}"/>
              </a:ext>
            </a:extLst>
          </p:cNvPr>
          <p:cNvSpPr txBox="1"/>
          <p:nvPr/>
        </p:nvSpPr>
        <p:spPr>
          <a:xfrm>
            <a:off x="7176000" y="6084000"/>
            <a:ext cx="3962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The cable tray in window </a:t>
            </a:r>
            <a:r>
              <a:rPr lang="ru-RU" b="1" dirty="0">
                <a:solidFill>
                  <a:schemeClr val="accent1"/>
                </a:solidFill>
              </a:rPr>
              <a:t>№</a:t>
            </a:r>
            <a:r>
              <a:rPr lang="en-US" b="1" dirty="0">
                <a:solidFill>
                  <a:schemeClr val="accent1"/>
                </a:solidFill>
              </a:rPr>
              <a:t>13</a:t>
            </a:r>
            <a:endParaRPr lang="ru-RU" b="1" dirty="0">
              <a:solidFill>
                <a:schemeClr val="accent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3A53989D-63F6-4D84-886C-874863892E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9000"/>
            <a:ext cx="7207958" cy="5130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BFA0FA20-7406-4ED0-94E4-7878B303AE9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0" r="35341"/>
          <a:stretch/>
        </p:blipFill>
        <p:spPr>
          <a:xfrm>
            <a:off x="7207958" y="997199"/>
            <a:ext cx="4794036" cy="5131801"/>
          </a:xfrm>
          <a:prstGeom prst="rect">
            <a:avLst/>
          </a:prstGeom>
        </p:spPr>
      </p:pic>
      <p:sp>
        <p:nvSpPr>
          <p:cNvPr id="7" name="Date Placeholder 1">
            <a:extLst>
              <a:ext uri="{FF2B5EF4-FFF2-40B4-BE49-F238E27FC236}">
                <a16:creationId xmlns="" xmlns:a16="http://schemas.microsoft.com/office/drawing/2014/main" id="{41190815-13E9-430D-BCC3-A1F8960FBA58}"/>
              </a:ext>
            </a:extLst>
          </p:cNvPr>
          <p:cNvSpPr>
            <a:spLocks noGrp="1"/>
          </p:cNvSpPr>
          <p:nvPr/>
        </p:nvSpPr>
        <p:spPr>
          <a:xfrm>
            <a:off x="111000" y="6399000"/>
            <a:ext cx="905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x-non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08.11.2022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782084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12">
            <a:extLst>
              <a:ext uri="{FF2B5EF4-FFF2-40B4-BE49-F238E27FC236}">
                <a16:creationId xmlns="" xmlns:a16="http://schemas.microsoft.com/office/drawing/2014/main" id="{352D1394-ECF3-4B9F-88E4-F7CF9D6B27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49696" y="1471500"/>
            <a:ext cx="10664825" cy="2837562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/>
              <a:t>Absence or irregular supply of equipment (cables, …. </a:t>
            </a:r>
            <a:r>
              <a:rPr lang="en-US" sz="3600" dirty="0" err="1"/>
              <a:t>etc</a:t>
            </a:r>
            <a:r>
              <a:rPr lang="en-US" sz="3600" dirty="0"/>
              <a:t>) from abroad</a:t>
            </a:r>
            <a:r>
              <a:rPr lang="ru-RU" sz="3600" dirty="0"/>
              <a:t>.</a:t>
            </a:r>
            <a:endParaRPr lang="en-US" sz="36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/>
              <a:t>Sub-detector’s groups introduce changes in cable types, bend radius, diameter and quantity.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dirty="0"/>
          </a:p>
          <a:p>
            <a:endParaRPr lang="ru-RU" dirty="0"/>
          </a:p>
          <a:p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dirty="0"/>
          </a:p>
          <a:p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7E2F3EA-0F0D-4EB2-B829-47F909A87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87" y="234000"/>
            <a:ext cx="10837044" cy="130500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accent1"/>
                </a:solidFill>
              </a:rPr>
              <a:t>Current difficulties</a:t>
            </a:r>
            <a:endParaRPr lang="ru-RU" sz="4800" b="1" dirty="0">
              <a:solidFill>
                <a:schemeClr val="accent1"/>
              </a:solidFill>
            </a:endParaRPr>
          </a:p>
        </p:txBody>
      </p:sp>
      <p:sp>
        <p:nvSpPr>
          <p:cNvPr id="3" name="Date Placeholder 1">
            <a:extLst>
              <a:ext uri="{FF2B5EF4-FFF2-40B4-BE49-F238E27FC236}">
                <a16:creationId xmlns="" xmlns:a16="http://schemas.microsoft.com/office/drawing/2014/main" id="{861AC175-5DB0-494F-AE92-D4DC4E3793C5}"/>
              </a:ext>
            </a:extLst>
          </p:cNvPr>
          <p:cNvSpPr>
            <a:spLocks noGrp="1"/>
          </p:cNvSpPr>
          <p:nvPr/>
        </p:nvSpPr>
        <p:spPr>
          <a:xfrm>
            <a:off x="111000" y="6399000"/>
            <a:ext cx="905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x-non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08.11.2022</a:t>
            </a:r>
            <a:endParaRPr lang="x-none" dirty="0"/>
          </a:p>
        </p:txBody>
      </p:sp>
      <p:pic>
        <p:nvPicPr>
          <p:cNvPr id="5" name="Рисунок 4" descr="Восклицательный знак со сплошной заливкой">
            <a:extLst>
              <a:ext uri="{FF2B5EF4-FFF2-40B4-BE49-F238E27FC236}">
                <a16:creationId xmlns="" xmlns:a16="http://schemas.microsoft.com/office/drawing/2014/main" id="{E323905A-2CFD-4BE3-AA58-66D31CA6B4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11000" y="4601562"/>
            <a:ext cx="2112438" cy="2112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958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9">
            <a:extLst>
              <a:ext uri="{FF2B5EF4-FFF2-40B4-BE49-F238E27FC236}">
                <a16:creationId xmlns="" xmlns:a16="http://schemas.microsoft.com/office/drawing/2014/main" id="{E893E3A9-6396-47AA-8648-E22DFF86D681}"/>
              </a:ext>
            </a:extLst>
          </p:cNvPr>
          <p:cNvSpPr txBox="1">
            <a:spLocks/>
          </p:cNvSpPr>
          <p:nvPr/>
        </p:nvSpPr>
        <p:spPr>
          <a:xfrm>
            <a:off x="2811000" y="1179000"/>
            <a:ext cx="9265127" cy="396683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b="1" dirty="0">
                <a:solidFill>
                  <a:schemeClr val="accent1"/>
                </a:solidFill>
              </a:rPr>
              <a:t>Thank you</a:t>
            </a:r>
          </a:p>
          <a:p>
            <a:pPr algn="ctr"/>
            <a:r>
              <a:rPr lang="en-US" sz="8000" b="1" dirty="0">
                <a:solidFill>
                  <a:schemeClr val="accent1"/>
                </a:solidFill>
              </a:rPr>
              <a:t>For</a:t>
            </a:r>
          </a:p>
          <a:p>
            <a:pPr algn="ctr"/>
            <a:r>
              <a:rPr lang="en-US" sz="8000" b="1" dirty="0">
                <a:solidFill>
                  <a:schemeClr val="accent1"/>
                </a:solidFill>
              </a:rPr>
              <a:t>Attention </a:t>
            </a:r>
            <a:endParaRPr lang="ru-RU" sz="8000" b="1" dirty="0">
              <a:solidFill>
                <a:schemeClr val="accent1"/>
              </a:solidFill>
            </a:endParaRPr>
          </a:p>
        </p:txBody>
      </p:sp>
      <p:sp>
        <p:nvSpPr>
          <p:cNvPr id="11" name="Текст 11">
            <a:extLst>
              <a:ext uri="{FF2B5EF4-FFF2-40B4-BE49-F238E27FC236}">
                <a16:creationId xmlns="" xmlns:a16="http://schemas.microsoft.com/office/drawing/2014/main" id="{2038F74A-EA8F-439E-9748-492716191358}"/>
              </a:ext>
            </a:extLst>
          </p:cNvPr>
          <p:cNvSpPr txBox="1">
            <a:spLocks/>
          </p:cNvSpPr>
          <p:nvPr/>
        </p:nvSpPr>
        <p:spPr>
          <a:xfrm>
            <a:off x="536820" y="2557844"/>
            <a:ext cx="3883104" cy="170572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1600" dirty="0">
              <a:solidFill>
                <a:schemeClr val="accent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88E6D92C-E5E1-4BB9-9392-9B8F1D18A50D}"/>
              </a:ext>
            </a:extLst>
          </p:cNvPr>
          <p:cNvSpPr txBox="1"/>
          <p:nvPr/>
        </p:nvSpPr>
        <p:spPr>
          <a:xfrm>
            <a:off x="3036000" y="5752669"/>
            <a:ext cx="31451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dirty="0">
                <a:solidFill>
                  <a:schemeClr val="tx2"/>
                </a:solidFill>
              </a:rPr>
              <a:t>Author</a:t>
            </a:r>
            <a:r>
              <a:rPr lang="pl-PL" dirty="0">
                <a:solidFill>
                  <a:schemeClr val="tx2"/>
                </a:solidFill>
              </a:rPr>
              <a:t>: </a:t>
            </a:r>
            <a:r>
              <a:rPr lang="en-US" dirty="0">
                <a:solidFill>
                  <a:schemeClr val="tx2"/>
                </a:solidFill>
              </a:rPr>
              <a:t>Alexander Fedunin</a:t>
            </a:r>
            <a:endParaRPr lang="en-GB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pl-PL" dirty="0">
                <a:solidFill>
                  <a:schemeClr val="tx2"/>
                </a:solidFill>
              </a:rPr>
              <a:t>Email:</a:t>
            </a:r>
            <a:r>
              <a:rPr lang="en-US" dirty="0">
                <a:solidFill>
                  <a:schemeClr val="tx2"/>
                </a:solidFill>
              </a:rPr>
              <a:t> fediunin@lhep.ru</a:t>
            </a:r>
            <a:endParaRPr lang="pl-PL" dirty="0">
              <a:solidFill>
                <a:schemeClr val="tx2"/>
              </a:solidFill>
            </a:endParaRPr>
          </a:p>
        </p:txBody>
      </p:sp>
      <p:sp>
        <p:nvSpPr>
          <p:cNvPr id="6" name="Date Placeholder 1">
            <a:extLst>
              <a:ext uri="{FF2B5EF4-FFF2-40B4-BE49-F238E27FC236}">
                <a16:creationId xmlns="" xmlns:a16="http://schemas.microsoft.com/office/drawing/2014/main" id="{8A7A7D70-37B9-4F48-BF33-0D64F58C7B6F}"/>
              </a:ext>
            </a:extLst>
          </p:cNvPr>
          <p:cNvSpPr>
            <a:spLocks noGrp="1"/>
          </p:cNvSpPr>
          <p:nvPr/>
        </p:nvSpPr>
        <p:spPr>
          <a:xfrm>
            <a:off x="111000" y="6399000"/>
            <a:ext cx="905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x-non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08.11.2022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510694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>
            <a:extLst>
              <a:ext uri="{FF2B5EF4-FFF2-40B4-BE49-F238E27FC236}">
                <a16:creationId xmlns="" xmlns:a16="http://schemas.microsoft.com/office/drawing/2014/main" id="{E121FCFD-BF11-4209-AF95-48E8CCC158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6529070"/>
              </p:ext>
            </p:extLst>
          </p:nvPr>
        </p:nvGraphicFramePr>
        <p:xfrm>
          <a:off x="336000" y="819000"/>
          <a:ext cx="11610003" cy="5830115"/>
        </p:xfrm>
        <a:graphic>
          <a:graphicData uri="http://schemas.openxmlformats.org/drawingml/2006/table">
            <a:tbl>
              <a:tblPr/>
              <a:tblGrid>
                <a:gridCol w="225000">
                  <a:extLst>
                    <a:ext uri="{9D8B030D-6E8A-4147-A177-3AD203B41FA5}">
                      <a16:colId xmlns="" xmlns:a16="http://schemas.microsoft.com/office/drawing/2014/main" val="2762345069"/>
                    </a:ext>
                  </a:extLst>
                </a:gridCol>
                <a:gridCol w="1185739">
                  <a:extLst>
                    <a:ext uri="{9D8B030D-6E8A-4147-A177-3AD203B41FA5}">
                      <a16:colId xmlns="" xmlns:a16="http://schemas.microsoft.com/office/drawing/2014/main" val="3479189369"/>
                    </a:ext>
                  </a:extLst>
                </a:gridCol>
                <a:gridCol w="164261">
                  <a:extLst>
                    <a:ext uri="{9D8B030D-6E8A-4147-A177-3AD203B41FA5}">
                      <a16:colId xmlns="" xmlns:a16="http://schemas.microsoft.com/office/drawing/2014/main" val="2545684991"/>
                    </a:ext>
                  </a:extLst>
                </a:gridCol>
                <a:gridCol w="225000">
                  <a:extLst>
                    <a:ext uri="{9D8B030D-6E8A-4147-A177-3AD203B41FA5}">
                      <a16:colId xmlns="" xmlns:a16="http://schemas.microsoft.com/office/drawing/2014/main" val="244006255"/>
                    </a:ext>
                  </a:extLst>
                </a:gridCol>
                <a:gridCol w="1170000">
                  <a:extLst>
                    <a:ext uri="{9D8B030D-6E8A-4147-A177-3AD203B41FA5}">
                      <a16:colId xmlns="" xmlns:a16="http://schemas.microsoft.com/office/drawing/2014/main" val="2536934358"/>
                    </a:ext>
                  </a:extLst>
                </a:gridCol>
                <a:gridCol w="190492">
                  <a:extLst>
                    <a:ext uri="{9D8B030D-6E8A-4147-A177-3AD203B41FA5}">
                      <a16:colId xmlns="" xmlns:a16="http://schemas.microsoft.com/office/drawing/2014/main" val="197751963"/>
                    </a:ext>
                  </a:extLst>
                </a:gridCol>
                <a:gridCol w="146571">
                  <a:extLst>
                    <a:ext uri="{9D8B030D-6E8A-4147-A177-3AD203B41FA5}">
                      <a16:colId xmlns="" xmlns:a16="http://schemas.microsoft.com/office/drawing/2014/main" val="240342647"/>
                    </a:ext>
                  </a:extLst>
                </a:gridCol>
                <a:gridCol w="1147937">
                  <a:extLst>
                    <a:ext uri="{9D8B030D-6E8A-4147-A177-3AD203B41FA5}">
                      <a16:colId xmlns="" xmlns:a16="http://schemas.microsoft.com/office/drawing/2014/main" val="3634324531"/>
                    </a:ext>
                  </a:extLst>
                </a:gridCol>
                <a:gridCol w="195622">
                  <a:extLst>
                    <a:ext uri="{9D8B030D-6E8A-4147-A177-3AD203B41FA5}">
                      <a16:colId xmlns="" xmlns:a16="http://schemas.microsoft.com/office/drawing/2014/main" val="4107092512"/>
                    </a:ext>
                  </a:extLst>
                </a:gridCol>
                <a:gridCol w="143587">
                  <a:extLst>
                    <a:ext uri="{9D8B030D-6E8A-4147-A177-3AD203B41FA5}">
                      <a16:colId xmlns="" xmlns:a16="http://schemas.microsoft.com/office/drawing/2014/main" val="3356178592"/>
                    </a:ext>
                  </a:extLst>
                </a:gridCol>
                <a:gridCol w="1100791">
                  <a:extLst>
                    <a:ext uri="{9D8B030D-6E8A-4147-A177-3AD203B41FA5}">
                      <a16:colId xmlns="" xmlns:a16="http://schemas.microsoft.com/office/drawing/2014/main" val="2550760922"/>
                    </a:ext>
                  </a:extLst>
                </a:gridCol>
                <a:gridCol w="224447">
                  <a:extLst>
                    <a:ext uri="{9D8B030D-6E8A-4147-A177-3AD203B41FA5}">
                      <a16:colId xmlns="" xmlns:a16="http://schemas.microsoft.com/office/drawing/2014/main" val="2529989875"/>
                    </a:ext>
                  </a:extLst>
                </a:gridCol>
                <a:gridCol w="143587">
                  <a:extLst>
                    <a:ext uri="{9D8B030D-6E8A-4147-A177-3AD203B41FA5}">
                      <a16:colId xmlns="" xmlns:a16="http://schemas.microsoft.com/office/drawing/2014/main" val="4265376152"/>
                    </a:ext>
                  </a:extLst>
                </a:gridCol>
                <a:gridCol w="1071966">
                  <a:extLst>
                    <a:ext uri="{9D8B030D-6E8A-4147-A177-3AD203B41FA5}">
                      <a16:colId xmlns="" xmlns:a16="http://schemas.microsoft.com/office/drawing/2014/main" val="1557703344"/>
                    </a:ext>
                  </a:extLst>
                </a:gridCol>
                <a:gridCol w="198310">
                  <a:extLst>
                    <a:ext uri="{9D8B030D-6E8A-4147-A177-3AD203B41FA5}">
                      <a16:colId xmlns="" xmlns:a16="http://schemas.microsoft.com/office/drawing/2014/main" val="3088284004"/>
                    </a:ext>
                  </a:extLst>
                </a:gridCol>
                <a:gridCol w="143587">
                  <a:extLst>
                    <a:ext uri="{9D8B030D-6E8A-4147-A177-3AD203B41FA5}">
                      <a16:colId xmlns="" xmlns:a16="http://schemas.microsoft.com/office/drawing/2014/main" val="2671458343"/>
                    </a:ext>
                  </a:extLst>
                </a:gridCol>
                <a:gridCol w="1143103">
                  <a:extLst>
                    <a:ext uri="{9D8B030D-6E8A-4147-A177-3AD203B41FA5}">
                      <a16:colId xmlns="" xmlns:a16="http://schemas.microsoft.com/office/drawing/2014/main" val="363927145"/>
                    </a:ext>
                  </a:extLst>
                </a:gridCol>
                <a:gridCol w="230992">
                  <a:extLst>
                    <a:ext uri="{9D8B030D-6E8A-4147-A177-3AD203B41FA5}">
                      <a16:colId xmlns="" xmlns:a16="http://schemas.microsoft.com/office/drawing/2014/main" val="3975649891"/>
                    </a:ext>
                  </a:extLst>
                </a:gridCol>
                <a:gridCol w="143587">
                  <a:extLst>
                    <a:ext uri="{9D8B030D-6E8A-4147-A177-3AD203B41FA5}">
                      <a16:colId xmlns="" xmlns:a16="http://schemas.microsoft.com/office/drawing/2014/main" val="1256544124"/>
                    </a:ext>
                  </a:extLst>
                </a:gridCol>
                <a:gridCol w="1155421">
                  <a:extLst>
                    <a:ext uri="{9D8B030D-6E8A-4147-A177-3AD203B41FA5}">
                      <a16:colId xmlns="" xmlns:a16="http://schemas.microsoft.com/office/drawing/2014/main" val="1951497655"/>
                    </a:ext>
                  </a:extLst>
                </a:gridCol>
                <a:gridCol w="163708">
                  <a:extLst>
                    <a:ext uri="{9D8B030D-6E8A-4147-A177-3AD203B41FA5}">
                      <a16:colId xmlns="" xmlns:a16="http://schemas.microsoft.com/office/drawing/2014/main" val="3392341943"/>
                    </a:ext>
                  </a:extLst>
                </a:gridCol>
                <a:gridCol w="143587">
                  <a:extLst>
                    <a:ext uri="{9D8B030D-6E8A-4147-A177-3AD203B41FA5}">
                      <a16:colId xmlns="" xmlns:a16="http://schemas.microsoft.com/office/drawing/2014/main" val="73247573"/>
                    </a:ext>
                  </a:extLst>
                </a:gridCol>
                <a:gridCol w="952708">
                  <a:extLst>
                    <a:ext uri="{9D8B030D-6E8A-4147-A177-3AD203B41FA5}">
                      <a16:colId xmlns="" xmlns:a16="http://schemas.microsoft.com/office/drawing/2014/main" val="58781146"/>
                    </a:ext>
                  </a:extLst>
                </a:gridCol>
              </a:tblGrid>
              <a:tr h="101145"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1">
                          <a:solidFill>
                            <a:srgbClr val="9EC5FE"/>
                          </a:solidFill>
                          <a:effectLst/>
                          <a:latin typeface="system-ui"/>
                        </a:rPr>
                        <a:t>F2-R1 Platform-ECAL-LV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1">
                          <a:solidFill>
                            <a:srgbClr val="9EC5FE"/>
                          </a:solidFill>
                          <a:effectLst/>
                          <a:hlinkClick r:id="rId2"/>
                        </a:rPr>
                        <a:t>F2-R2 Platform-ECAL</a:t>
                      </a:r>
                      <a:endParaRPr lang="en-US" sz="600" b="1">
                        <a:solidFill>
                          <a:srgbClr val="9EC5FE"/>
                        </a:solidFill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1">
                          <a:solidFill>
                            <a:srgbClr val="9EC5FE"/>
                          </a:solidFill>
                          <a:effectLst/>
                        </a:rPr>
                        <a:t>F2-R3 Platform-ECALStage2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1">
                          <a:solidFill>
                            <a:srgbClr val="9EC5FE"/>
                          </a:solidFill>
                          <a:effectLst/>
                        </a:rPr>
                        <a:t>F2-R4 Platform-Switching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1">
                          <a:solidFill>
                            <a:srgbClr val="9EC5FE"/>
                          </a:solidFill>
                          <a:effectLst/>
                          <a:latin typeface="system-ui"/>
                        </a:rPr>
                        <a:t>F2-R5 Platform-FHCAL-FFD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1">
                          <a:solidFill>
                            <a:srgbClr val="9EC5FE"/>
                          </a:solidFill>
                          <a:effectLst/>
                        </a:rPr>
                        <a:t>F2-R6 Platform-ECALStage2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1">
                          <a:solidFill>
                            <a:srgbClr val="9EC5FE"/>
                          </a:solidFill>
                          <a:effectLst/>
                        </a:rPr>
                        <a:t>F2-R7 Platform-ECAL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1">
                          <a:solidFill>
                            <a:srgbClr val="9EC5FE"/>
                          </a:solidFill>
                          <a:effectLst/>
                        </a:rPr>
                        <a:t>F2-R8 Platform-ECAL-LV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90371024"/>
                  </a:ext>
                </a:extLst>
              </a:tr>
              <a:tr h="101145"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47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1F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47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1F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47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1F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47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1F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47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8">
                  <a:txBody>
                    <a:bodyPr/>
                    <a:lstStyle/>
                    <a:p>
                      <a:pPr algn="ctr" rtl="0" fontAlgn="ctr"/>
                      <a:r>
                        <a:rPr lang="en-US" sz="600">
                          <a:effectLst/>
                        </a:rPr>
                        <a:t>Wiener VXS crate</a:t>
                      </a:r>
                      <a:br>
                        <a:rPr lang="en-US" sz="600">
                          <a:effectLst/>
                        </a:rPr>
                      </a:br>
                      <a:r>
                        <a:rPr lang="en-US" sz="600">
                          <a:effectLst/>
                        </a:rPr>
                        <a:t>VXS6021x617 (max 3kW)</a:t>
                      </a:r>
                      <a:br>
                        <a:rPr lang="en-US" sz="600">
                          <a:effectLst/>
                        </a:rPr>
                      </a:br>
                      <a:r>
                        <a:rPr lang="en-US" sz="600">
                          <a:effectLst/>
                        </a:rPr>
                        <a:t>Reserved </a:t>
                      </a:r>
                    </a:p>
                  </a:txBody>
                  <a:tcPr marL="4351" marR="4351" marT="2901" marB="2901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1F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47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1F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47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1F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47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1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66992781"/>
                  </a:ext>
                </a:extLst>
              </a:tr>
              <a:tr h="101145"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46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1F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46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1F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46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1F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46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1F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46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46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1F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46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1F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46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1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28955673"/>
                  </a:ext>
                </a:extLst>
              </a:tr>
              <a:tr h="101145"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45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1F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45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1F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45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1F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45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1F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45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45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1F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45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1F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45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1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69649036"/>
                  </a:ext>
                </a:extLst>
              </a:tr>
              <a:tr h="101145"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44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1F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44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1F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44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1F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44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1F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44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44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1F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44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1F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44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1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0479695"/>
                  </a:ext>
                </a:extLst>
              </a:tr>
              <a:tr h="101145"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43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1F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43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 dirty="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1F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43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1F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43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1F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43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43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1F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43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1F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43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1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1567701"/>
                  </a:ext>
                </a:extLst>
              </a:tr>
              <a:tr h="101145"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42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1F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42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1F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42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1F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42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1F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42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42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1F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42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1F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42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1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35687924"/>
                  </a:ext>
                </a:extLst>
              </a:tr>
              <a:tr h="101145"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41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1F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41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1F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41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1F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41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1F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41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41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1F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41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1F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41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1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90522503"/>
                  </a:ext>
                </a:extLst>
              </a:tr>
              <a:tr h="101145"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40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1F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40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1F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40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1F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40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1F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40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40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1F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40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1F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40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1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90853097"/>
                  </a:ext>
                </a:extLst>
              </a:tr>
              <a:tr h="123711"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39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>
                          <a:effectLst/>
                        </a:rPr>
                        <a:t>Cable organizer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232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39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>
                          <a:effectLst/>
                        </a:rPr>
                        <a:t>Cable organizer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232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39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>
                          <a:effectLst/>
                        </a:rPr>
                        <a:t>Cable organizer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232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39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>
                          <a:effectLst/>
                        </a:rPr>
                        <a:t>Cable organizer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232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39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dirty="0">
                          <a:effectLst/>
                        </a:rPr>
                        <a:t>Cable organizer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232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39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>
                          <a:effectLst/>
                        </a:rPr>
                        <a:t>Cable organizer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232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39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>
                          <a:effectLst/>
                        </a:rPr>
                        <a:t>Cable organizer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232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39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>
                          <a:effectLst/>
                        </a:rPr>
                        <a:t>Cable organizer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23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6316902"/>
                  </a:ext>
                </a:extLst>
              </a:tr>
              <a:tr h="123711"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38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</a:rPr>
                        <a:t>Patch Panel Fiber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38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</a:rPr>
                        <a:t>Patch Panel Fiber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38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</a:rPr>
                        <a:t>Patch Panel Fiber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38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</a:rPr>
                        <a:t>Patch Panel Fiber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38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dirty="0">
                          <a:solidFill>
                            <a:srgbClr val="FFFFFF"/>
                          </a:solidFill>
                          <a:effectLst/>
                        </a:rPr>
                        <a:t>Patch Panel Fiber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38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</a:rPr>
                        <a:t>Patch Panel Fiber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38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</a:rPr>
                        <a:t>Patch Panel Fiber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38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</a:rPr>
                        <a:t>Patch Panel Fiber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11759001"/>
                  </a:ext>
                </a:extLst>
              </a:tr>
              <a:tr h="101145"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37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</a:rPr>
                        <a:t>Aruba 3810M 24G (146W)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1B1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37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</a:rPr>
                        <a:t>Aruba 3810M 24G (146W)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1B1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37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</a:rPr>
                        <a:t>Aruba 3810M 24G (146W)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1B1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37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</a:rPr>
                        <a:t>Aruba 3810M 24G (146W)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1B1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37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dirty="0">
                          <a:solidFill>
                            <a:srgbClr val="FFFFFF"/>
                          </a:solidFill>
                          <a:effectLst/>
                        </a:rPr>
                        <a:t>Aruba 3810M 24G (146W)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1B1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37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</a:rPr>
                        <a:t>Aruba 3810M 24G (146W)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1B1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37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</a:rPr>
                        <a:t>Aruba 3810M 24G (146W)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1B1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37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</a:rPr>
                        <a:t>Aruba 3810M 24G (146W)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1B1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03281946"/>
                  </a:ext>
                </a:extLst>
              </a:tr>
              <a:tr h="123711"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36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36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36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36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>
                          <a:effectLst/>
                        </a:rPr>
                        <a:t>Cable organizer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232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36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rtl="0" fontAlgn="ctr"/>
                      <a:r>
                        <a:rPr lang="pl-PL" sz="600" dirty="0">
                          <a:solidFill>
                            <a:srgbClr val="FFFFFF"/>
                          </a:solidFill>
                          <a:effectLst/>
                        </a:rPr>
                        <a:t>Wiener MPOD Mini Crate </a:t>
                      </a:r>
                      <a:br>
                        <a:rPr lang="pl-PL" sz="600" dirty="0">
                          <a:solidFill>
                            <a:srgbClr val="FFFFFF"/>
                          </a:solidFill>
                          <a:effectLst/>
                        </a:rPr>
                      </a:br>
                      <a:r>
                        <a:rPr lang="pl-PL" sz="600" dirty="0">
                          <a:solidFill>
                            <a:srgbClr val="FFFFFF"/>
                          </a:solidFill>
                          <a:effectLst/>
                        </a:rPr>
                        <a:t>(nom.600W)</a:t>
                      </a:r>
                    </a:p>
                  </a:txBody>
                  <a:tcPr marL="4351" marR="4351" marT="2901" marB="2901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3F04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36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36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36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34128792"/>
                  </a:ext>
                </a:extLst>
              </a:tr>
              <a:tr h="123711"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35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3F04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35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>
                          <a:effectLst/>
                        </a:rPr>
                        <a:t>Cable organizer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232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35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1F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35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</a:rPr>
                        <a:t>Cisco 93180YC-EX (470W)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35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35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1F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35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>
                          <a:effectLst/>
                        </a:rPr>
                        <a:t>Cable organizer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232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35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3F0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41940439"/>
                  </a:ext>
                </a:extLst>
              </a:tr>
              <a:tr h="101145"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34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3F04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34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34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1F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34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34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34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1F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34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34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3F0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69262485"/>
                  </a:ext>
                </a:extLst>
              </a:tr>
              <a:tr h="101145"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33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3F04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33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>
                          <a:effectLst/>
                        </a:rPr>
                        <a:t>Cisco 9336C-FX2 (800W)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33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1F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33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33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33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1F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33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33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</a:rPr>
                        <a:t>Caen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3F0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05049427"/>
                  </a:ext>
                </a:extLst>
              </a:tr>
              <a:tr h="183346"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32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</a:rPr>
                        <a:t>Caen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3F04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32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>
                          <a:effectLst/>
                        </a:rPr>
                        <a:t>WRS-3/18 (80W)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32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1F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32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32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32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1F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32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>
                          <a:effectLst/>
                        </a:rPr>
                        <a:t>WRS-3/18 (80W)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32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</a:rPr>
                        <a:t>SY4527(3500W, 4200W max )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3F0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7571928"/>
                  </a:ext>
                </a:extLst>
              </a:tr>
              <a:tr h="183346"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31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</a:rPr>
                        <a:t>SY4527(3500W, 4200W max )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3F04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31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>
                          <a:effectLst/>
                        </a:rPr>
                        <a:t>WRS-3/18 (80W)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31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 dirty="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1F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31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</a:rPr>
                        <a:t>Patch Panel Fiber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31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>
                          <a:effectLst/>
                        </a:rPr>
                        <a:t>Cable organizer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232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31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1F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31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>
                          <a:effectLst/>
                        </a:rPr>
                        <a:t>WRS-3/18 (80W)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31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3F0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77447470"/>
                  </a:ext>
                </a:extLst>
              </a:tr>
              <a:tr h="123711"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30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 dirty="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3F04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30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30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1F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30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>
                          <a:effectLst/>
                        </a:rPr>
                        <a:t>Cable organizer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232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30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8">
                  <a:txBody>
                    <a:bodyPr/>
                    <a:lstStyle/>
                    <a:p>
                      <a:pPr algn="ctr" rtl="0" fontAlgn="ctr"/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</a:rPr>
                        <a:t>Wiener VME 6023 </a:t>
                      </a:r>
                      <a:br>
                        <a:rPr lang="en-US" sz="600">
                          <a:solidFill>
                            <a:srgbClr val="FFFFFF"/>
                          </a:solidFill>
                          <a:effectLst/>
                        </a:rPr>
                      </a:b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</a:rPr>
                        <a:t>custom crate</a:t>
                      </a:r>
                      <a:br>
                        <a:rPr lang="en-US" sz="600">
                          <a:solidFill>
                            <a:srgbClr val="FFFFFF"/>
                          </a:solidFill>
                          <a:effectLst/>
                        </a:rPr>
                      </a:b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</a:rPr>
                        <a:t>(nom. 1.5kW max 3kW)</a:t>
                      </a:r>
                    </a:p>
                  </a:txBody>
                  <a:tcPr marL="4351" marR="4351" marT="2901" marB="2901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3F04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30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1F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30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30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3F0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29205076"/>
                  </a:ext>
                </a:extLst>
              </a:tr>
              <a:tr h="123711"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29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3F04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29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>
                          <a:effectLst/>
                        </a:rPr>
                        <a:t>Cable organizer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232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29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1F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29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</a:rPr>
                        <a:t>Patch Panel Fiber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29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29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1F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29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>
                          <a:effectLst/>
                        </a:rPr>
                        <a:t>Cable organizer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232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29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3F0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78167861"/>
                  </a:ext>
                </a:extLst>
              </a:tr>
              <a:tr h="123711"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28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3F04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28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28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1F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28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</a:rPr>
                        <a:t>Patch Panel Fiber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28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28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1F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28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28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3F0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4883150"/>
                  </a:ext>
                </a:extLst>
              </a:tr>
              <a:tr h="123711"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27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27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A5A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27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1F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27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>
                          <a:effectLst/>
                        </a:rPr>
                        <a:t>Cable organizer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232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27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27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1F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27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8">
                  <a:txBody>
                    <a:bodyPr/>
                    <a:lstStyle/>
                    <a:p>
                      <a:pPr algn="ctr" rtl="0" fontAlgn="ctr"/>
                      <a:r>
                        <a:rPr lang="pl-PL" sz="600">
                          <a:effectLst/>
                        </a:rPr>
                        <a:t>VXS 6021 (1.5kW, 3.5kW max)</a:t>
                      </a:r>
                    </a:p>
                  </a:txBody>
                  <a:tcPr marL="4351" marR="4351" marT="2901" marB="2901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A5A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27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513506862"/>
                  </a:ext>
                </a:extLst>
              </a:tr>
              <a:tr h="123711"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26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>
                          <a:effectLst/>
                        </a:rPr>
                        <a:t>Cable organizer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232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26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A5A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26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1F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26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</a:rPr>
                        <a:t>Patch Panel Fiber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26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26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1F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26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26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>
                          <a:effectLst/>
                        </a:rPr>
                        <a:t>Cable organizer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23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16232773"/>
                  </a:ext>
                </a:extLst>
              </a:tr>
              <a:tr h="123711"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25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25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A5A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25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1F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25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</a:rPr>
                        <a:t>Patch Panel Fiber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25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25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1F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25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25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429144561"/>
                  </a:ext>
                </a:extLst>
              </a:tr>
              <a:tr h="123711"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24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3F04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24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>
                          <a:effectLst/>
                        </a:rPr>
                        <a:t>Wiener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A5A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24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1F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24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>
                          <a:effectLst/>
                        </a:rPr>
                        <a:t>Cable organizer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232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24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24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1F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24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24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3F0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80199264"/>
                  </a:ext>
                </a:extLst>
              </a:tr>
              <a:tr h="183346"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23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3F04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23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600">
                          <a:effectLst/>
                        </a:rPr>
                        <a:t>VXS 6021 (1.5kW, 3.5kW max)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A5A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23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1F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23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</a:rPr>
                        <a:t>Patch Panel Fiber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23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23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1F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23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23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3F0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33607094"/>
                  </a:ext>
                </a:extLst>
              </a:tr>
              <a:tr h="123711"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22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</a:rPr>
                        <a:t>Caen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3F04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22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A5A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22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1F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22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</a:rPr>
                        <a:t>Patch Panel Fiber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22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>
                          <a:effectLst/>
                        </a:rPr>
                        <a:t>Cable organizer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232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22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1F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22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22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</a:rPr>
                        <a:t>Caen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3F0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73210510"/>
                  </a:ext>
                </a:extLst>
              </a:tr>
              <a:tr h="183346"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21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</a:rPr>
                        <a:t>SY4527(3500W, 4200W max )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3F04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21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A5A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21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1F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 dirty="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21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>
                          <a:effectLst/>
                        </a:rPr>
                        <a:t>Cable organizer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232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21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7">
                  <a:txBody>
                    <a:bodyPr/>
                    <a:lstStyle/>
                    <a:p>
                      <a:pPr algn="ctr" rtl="0" fontAlgn="ctr"/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</a:rPr>
                        <a:t>NIM600LCE </a:t>
                      </a:r>
                      <a:br>
                        <a:rPr lang="en-US" sz="600">
                          <a:solidFill>
                            <a:srgbClr val="FFFFFF"/>
                          </a:solidFill>
                          <a:effectLst/>
                        </a:rPr>
                      </a:b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</a:rPr>
                        <a:t>(nom.600W)</a:t>
                      </a:r>
                    </a:p>
                  </a:txBody>
                  <a:tcPr marL="4351" marR="4351" marT="2901" marB="2901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3F04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21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1F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21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21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</a:rPr>
                        <a:t>SY4527(3500W, 4200W max )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3F0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84532624"/>
                  </a:ext>
                </a:extLst>
              </a:tr>
              <a:tr h="123711"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20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3F04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20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A5A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20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1F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20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</a:rPr>
                        <a:t>Patch Panel Fiber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20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20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1F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20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20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3F0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40269725"/>
                  </a:ext>
                </a:extLst>
              </a:tr>
              <a:tr h="123711"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19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3F04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19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19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1F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19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</a:rPr>
                        <a:t>Patch Panel Fiber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19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19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1F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19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19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3F0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79218382"/>
                  </a:ext>
                </a:extLst>
              </a:tr>
              <a:tr h="123711"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18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3F04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18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>
                          <a:effectLst/>
                        </a:rPr>
                        <a:t>Cable organizer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232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18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1F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18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>
                          <a:effectLst/>
                        </a:rPr>
                        <a:t>Cable organizer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232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18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18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1F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18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>
                          <a:effectLst/>
                        </a:rPr>
                        <a:t>Cable organizer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232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18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3F0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89396952"/>
                  </a:ext>
                </a:extLst>
              </a:tr>
              <a:tr h="123711"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17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3F04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17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17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1F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17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</a:rPr>
                        <a:t>Patch Panel Fiber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17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17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1F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17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17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3F0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34189571"/>
                  </a:ext>
                </a:extLst>
              </a:tr>
              <a:tr h="123711"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16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16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A5A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16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1F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16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</a:rPr>
                        <a:t>Patch Panel Fiber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16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16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1F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16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8">
                  <a:txBody>
                    <a:bodyPr/>
                    <a:lstStyle/>
                    <a:p>
                      <a:pPr algn="ctr" rtl="0" fontAlgn="ctr"/>
                      <a:r>
                        <a:rPr lang="pl-PL" sz="600">
                          <a:effectLst/>
                        </a:rPr>
                        <a:t>VXS 6021 (1.5kW, 3.5kW max)</a:t>
                      </a:r>
                    </a:p>
                  </a:txBody>
                  <a:tcPr marL="4351" marR="4351" marT="2901" marB="2901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A5A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16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035357978"/>
                  </a:ext>
                </a:extLst>
              </a:tr>
              <a:tr h="123711"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15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15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A5A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15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1F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15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>
                          <a:effectLst/>
                        </a:rPr>
                        <a:t>Cable organizer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232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15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15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1F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15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15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933014627"/>
                  </a:ext>
                </a:extLst>
              </a:tr>
              <a:tr h="123711"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14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14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A5A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14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14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</a:rPr>
                        <a:t>Patch Panel Fiber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14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>
                          <a:effectLst/>
                        </a:rPr>
                        <a:t>Cable organizer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232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14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1F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14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14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79094143"/>
                  </a:ext>
                </a:extLst>
              </a:tr>
              <a:tr h="123711"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13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13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>
                          <a:effectLst/>
                        </a:rPr>
                        <a:t>Wiener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A5A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13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13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</a:rPr>
                        <a:t>Patch Panel Fiber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13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>
                          <a:effectLst/>
                        </a:rPr>
                        <a:t>patch panel 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13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1F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13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13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589862519"/>
                  </a:ext>
                </a:extLst>
              </a:tr>
              <a:tr h="183346"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12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12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600">
                          <a:effectLst/>
                        </a:rPr>
                        <a:t>VXS 6021 (1.5kW, 3.5kW max)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A5A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12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12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>
                          <a:effectLst/>
                        </a:rPr>
                        <a:t>Cable organizer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232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12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>
                          <a:effectLst/>
                        </a:rPr>
                        <a:t>patch panel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12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1F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12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12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733052807"/>
                  </a:ext>
                </a:extLst>
              </a:tr>
              <a:tr h="123711"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11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11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A5A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11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11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</a:rPr>
                        <a:t>Patch Panel Fiber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11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NPort 5650-16 (25W)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11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1F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11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11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552374703"/>
                  </a:ext>
                </a:extLst>
              </a:tr>
              <a:tr h="123711"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10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10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A5A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10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10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</a:rPr>
                        <a:t>Patch Panel Fiber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10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600" b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FFD Analog multiplexer</a:t>
                      </a:r>
                      <a:br>
                        <a:rPr lang="en-US" sz="600" b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600" b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15W</a:t>
                      </a:r>
                    </a:p>
                  </a:txBody>
                  <a:tcPr marL="4351" marR="4351" marT="2901" marB="2901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3F04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10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1F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10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10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012775929"/>
                  </a:ext>
                </a:extLst>
              </a:tr>
              <a:tr h="123711"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9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9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A5A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9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9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>
                          <a:effectLst/>
                        </a:rPr>
                        <a:t>Cable organizer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232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9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9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1F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9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9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103322794"/>
                  </a:ext>
                </a:extLst>
              </a:tr>
              <a:tr h="123711"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8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8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8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8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</a:rPr>
                        <a:t>Patch Panel Fiber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8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600" b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FFD Analog multiplexer </a:t>
                      </a:r>
                      <a:br>
                        <a:rPr lang="en-US" sz="600" b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600" b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15W</a:t>
                      </a:r>
                    </a:p>
                  </a:txBody>
                  <a:tcPr marL="4351" marR="4351" marT="2901" marB="2901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3F04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8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1F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8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8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536410650"/>
                  </a:ext>
                </a:extLst>
              </a:tr>
              <a:tr h="123711"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7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7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7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7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>
                          <a:effectLst/>
                        </a:rPr>
                        <a:t>Cable organizer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232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7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7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1F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7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7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80780532"/>
                  </a:ext>
                </a:extLst>
              </a:tr>
              <a:tr h="101145"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6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6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6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6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6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US" sz="600" b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FFD Laser block (100W)</a:t>
                      </a:r>
                    </a:p>
                  </a:txBody>
                  <a:tcPr marL="4351" marR="4351" marT="2901" marB="2901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3F04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6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1F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6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6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181366065"/>
                  </a:ext>
                </a:extLst>
              </a:tr>
              <a:tr h="101145"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5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5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5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5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>
                          <a:effectLst/>
                        </a:rPr>
                        <a:t>Wiener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A5A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5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5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1F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5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5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824213223"/>
                  </a:ext>
                </a:extLst>
              </a:tr>
              <a:tr h="101145"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4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4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4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4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>
                          <a:effectLst/>
                        </a:rPr>
                        <a:t>VME64X Mini Crate (500W)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A5A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4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4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4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4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374338782"/>
                  </a:ext>
                </a:extLst>
              </a:tr>
              <a:tr h="101145"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3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1F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3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1F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3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1F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3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1F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3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1F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3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1F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3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1F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3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1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22058139"/>
                  </a:ext>
                </a:extLst>
              </a:tr>
              <a:tr h="101145"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2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1F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2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1F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2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1F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2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1F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2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1F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2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1F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2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1F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2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1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32295946"/>
                  </a:ext>
                </a:extLst>
              </a:tr>
              <a:tr h="101145"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1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1F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1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1F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1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1F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1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1F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1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1F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1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1F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1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1F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1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 dirty="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1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56918124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09DE8D72-28C0-4DDE-8143-E9493F08A7D3}"/>
              </a:ext>
            </a:extLst>
          </p:cNvPr>
          <p:cNvSpPr txBox="1"/>
          <p:nvPr/>
        </p:nvSpPr>
        <p:spPr>
          <a:xfrm>
            <a:off x="245995" y="99000"/>
            <a:ext cx="117000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Equipment</a:t>
            </a:r>
            <a:r>
              <a:rPr lang="ru-RU" sz="3600" b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</a:t>
            </a:r>
            <a:r>
              <a:rPr lang="en-US" sz="36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racks on</a:t>
            </a:r>
            <a:r>
              <a:rPr lang="en-US" sz="3600" b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2</a:t>
            </a:r>
            <a:r>
              <a:rPr lang="en-US" sz="3600" b="1" baseline="300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nd</a:t>
            </a:r>
            <a:r>
              <a:rPr lang="en-US" sz="3600" b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floor</a:t>
            </a:r>
            <a:endParaRPr lang="ru-RU" sz="3600" dirty="0">
              <a:solidFill>
                <a:schemeClr val="accent1"/>
              </a:solidFill>
            </a:endParaRPr>
          </a:p>
        </p:txBody>
      </p:sp>
      <p:sp>
        <p:nvSpPr>
          <p:cNvPr id="5" name="Date Placeholder 1">
            <a:extLst>
              <a:ext uri="{FF2B5EF4-FFF2-40B4-BE49-F238E27FC236}">
                <a16:creationId xmlns="" xmlns:a16="http://schemas.microsoft.com/office/drawing/2014/main" id="{51325907-5CD8-44C2-8FEA-088E26CC90BE}"/>
              </a:ext>
            </a:extLst>
          </p:cNvPr>
          <p:cNvSpPr>
            <a:spLocks noGrp="1"/>
          </p:cNvSpPr>
          <p:nvPr/>
        </p:nvSpPr>
        <p:spPr>
          <a:xfrm>
            <a:off x="11040312" y="234000"/>
            <a:ext cx="905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x-non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08.11.2022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352402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>
            <a:extLst>
              <a:ext uri="{FF2B5EF4-FFF2-40B4-BE49-F238E27FC236}">
                <a16:creationId xmlns="" xmlns:a16="http://schemas.microsoft.com/office/drawing/2014/main" id="{0F1D26B5-DC6C-4022-B698-8CD377D324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2205679"/>
              </p:ext>
            </p:extLst>
          </p:nvPr>
        </p:nvGraphicFramePr>
        <p:xfrm>
          <a:off x="336000" y="880331"/>
          <a:ext cx="11789996" cy="5923683"/>
        </p:xfrm>
        <a:graphic>
          <a:graphicData uri="http://schemas.openxmlformats.org/drawingml/2006/table">
            <a:tbl>
              <a:tblPr/>
              <a:tblGrid>
                <a:gridCol w="375204">
                  <a:extLst>
                    <a:ext uri="{9D8B030D-6E8A-4147-A177-3AD203B41FA5}">
                      <a16:colId xmlns="" xmlns:a16="http://schemas.microsoft.com/office/drawing/2014/main" val="128443427"/>
                    </a:ext>
                  </a:extLst>
                </a:gridCol>
                <a:gridCol w="1072850">
                  <a:extLst>
                    <a:ext uri="{9D8B030D-6E8A-4147-A177-3AD203B41FA5}">
                      <a16:colId xmlns="" xmlns:a16="http://schemas.microsoft.com/office/drawing/2014/main" val="129678885"/>
                    </a:ext>
                  </a:extLst>
                </a:gridCol>
                <a:gridCol w="322443">
                  <a:extLst>
                    <a:ext uri="{9D8B030D-6E8A-4147-A177-3AD203B41FA5}">
                      <a16:colId xmlns="" xmlns:a16="http://schemas.microsoft.com/office/drawing/2014/main" val="3133376513"/>
                    </a:ext>
                  </a:extLst>
                </a:gridCol>
                <a:gridCol w="137837">
                  <a:extLst>
                    <a:ext uri="{9D8B030D-6E8A-4147-A177-3AD203B41FA5}">
                      <a16:colId xmlns="" xmlns:a16="http://schemas.microsoft.com/office/drawing/2014/main" val="2070557240"/>
                    </a:ext>
                  </a:extLst>
                </a:gridCol>
                <a:gridCol w="1002496">
                  <a:extLst>
                    <a:ext uri="{9D8B030D-6E8A-4147-A177-3AD203B41FA5}">
                      <a16:colId xmlns="" xmlns:a16="http://schemas.microsoft.com/office/drawing/2014/main" val="2550491615"/>
                    </a:ext>
                  </a:extLst>
                </a:gridCol>
                <a:gridCol w="304852">
                  <a:extLst>
                    <a:ext uri="{9D8B030D-6E8A-4147-A177-3AD203B41FA5}">
                      <a16:colId xmlns="" xmlns:a16="http://schemas.microsoft.com/office/drawing/2014/main" val="370683544"/>
                    </a:ext>
                  </a:extLst>
                </a:gridCol>
                <a:gridCol w="137837">
                  <a:extLst>
                    <a:ext uri="{9D8B030D-6E8A-4147-A177-3AD203B41FA5}">
                      <a16:colId xmlns="" xmlns:a16="http://schemas.microsoft.com/office/drawing/2014/main" val="3353843423"/>
                    </a:ext>
                  </a:extLst>
                </a:gridCol>
                <a:gridCol w="1002496">
                  <a:extLst>
                    <a:ext uri="{9D8B030D-6E8A-4147-A177-3AD203B41FA5}">
                      <a16:colId xmlns="" xmlns:a16="http://schemas.microsoft.com/office/drawing/2014/main" val="2787427574"/>
                    </a:ext>
                  </a:extLst>
                </a:gridCol>
                <a:gridCol w="287265">
                  <a:extLst>
                    <a:ext uri="{9D8B030D-6E8A-4147-A177-3AD203B41FA5}">
                      <a16:colId xmlns="" xmlns:a16="http://schemas.microsoft.com/office/drawing/2014/main" val="3184345146"/>
                    </a:ext>
                  </a:extLst>
                </a:gridCol>
                <a:gridCol w="137837">
                  <a:extLst>
                    <a:ext uri="{9D8B030D-6E8A-4147-A177-3AD203B41FA5}">
                      <a16:colId xmlns="" xmlns:a16="http://schemas.microsoft.com/office/drawing/2014/main" val="1012738871"/>
                    </a:ext>
                  </a:extLst>
                </a:gridCol>
                <a:gridCol w="1096296">
                  <a:extLst>
                    <a:ext uri="{9D8B030D-6E8A-4147-A177-3AD203B41FA5}">
                      <a16:colId xmlns="" xmlns:a16="http://schemas.microsoft.com/office/drawing/2014/main" val="2732247237"/>
                    </a:ext>
                  </a:extLst>
                </a:gridCol>
                <a:gridCol w="304852">
                  <a:extLst>
                    <a:ext uri="{9D8B030D-6E8A-4147-A177-3AD203B41FA5}">
                      <a16:colId xmlns="" xmlns:a16="http://schemas.microsoft.com/office/drawing/2014/main" val="2779001628"/>
                    </a:ext>
                  </a:extLst>
                </a:gridCol>
                <a:gridCol w="137837">
                  <a:extLst>
                    <a:ext uri="{9D8B030D-6E8A-4147-A177-3AD203B41FA5}">
                      <a16:colId xmlns="" xmlns:a16="http://schemas.microsoft.com/office/drawing/2014/main" val="3263090873"/>
                    </a:ext>
                  </a:extLst>
                </a:gridCol>
                <a:gridCol w="1037671">
                  <a:extLst>
                    <a:ext uri="{9D8B030D-6E8A-4147-A177-3AD203B41FA5}">
                      <a16:colId xmlns="" xmlns:a16="http://schemas.microsoft.com/office/drawing/2014/main" val="2606863843"/>
                    </a:ext>
                  </a:extLst>
                </a:gridCol>
                <a:gridCol w="293126">
                  <a:extLst>
                    <a:ext uri="{9D8B030D-6E8A-4147-A177-3AD203B41FA5}">
                      <a16:colId xmlns="" xmlns:a16="http://schemas.microsoft.com/office/drawing/2014/main" val="3220545843"/>
                    </a:ext>
                  </a:extLst>
                </a:gridCol>
                <a:gridCol w="137837">
                  <a:extLst>
                    <a:ext uri="{9D8B030D-6E8A-4147-A177-3AD203B41FA5}">
                      <a16:colId xmlns="" xmlns:a16="http://schemas.microsoft.com/office/drawing/2014/main" val="2208580324"/>
                    </a:ext>
                  </a:extLst>
                </a:gridCol>
                <a:gridCol w="1020087">
                  <a:extLst>
                    <a:ext uri="{9D8B030D-6E8A-4147-A177-3AD203B41FA5}">
                      <a16:colId xmlns="" xmlns:a16="http://schemas.microsoft.com/office/drawing/2014/main" val="3541937868"/>
                    </a:ext>
                  </a:extLst>
                </a:gridCol>
                <a:gridCol w="293126">
                  <a:extLst>
                    <a:ext uri="{9D8B030D-6E8A-4147-A177-3AD203B41FA5}">
                      <a16:colId xmlns="" xmlns:a16="http://schemas.microsoft.com/office/drawing/2014/main" val="3470428165"/>
                    </a:ext>
                  </a:extLst>
                </a:gridCol>
                <a:gridCol w="137837">
                  <a:extLst>
                    <a:ext uri="{9D8B030D-6E8A-4147-A177-3AD203B41FA5}">
                      <a16:colId xmlns="" xmlns:a16="http://schemas.microsoft.com/office/drawing/2014/main" val="1628040819"/>
                    </a:ext>
                  </a:extLst>
                </a:gridCol>
                <a:gridCol w="1002496">
                  <a:extLst>
                    <a:ext uri="{9D8B030D-6E8A-4147-A177-3AD203B41FA5}">
                      <a16:colId xmlns="" xmlns:a16="http://schemas.microsoft.com/office/drawing/2014/main" val="1981941457"/>
                    </a:ext>
                  </a:extLst>
                </a:gridCol>
                <a:gridCol w="298991">
                  <a:extLst>
                    <a:ext uri="{9D8B030D-6E8A-4147-A177-3AD203B41FA5}">
                      <a16:colId xmlns="" xmlns:a16="http://schemas.microsoft.com/office/drawing/2014/main" val="1422104393"/>
                    </a:ext>
                  </a:extLst>
                </a:gridCol>
                <a:gridCol w="140701">
                  <a:extLst>
                    <a:ext uri="{9D8B030D-6E8A-4147-A177-3AD203B41FA5}">
                      <a16:colId xmlns="" xmlns:a16="http://schemas.microsoft.com/office/drawing/2014/main" val="1591366487"/>
                    </a:ext>
                  </a:extLst>
                </a:gridCol>
                <a:gridCol w="1108022">
                  <a:extLst>
                    <a:ext uri="{9D8B030D-6E8A-4147-A177-3AD203B41FA5}">
                      <a16:colId xmlns="" xmlns:a16="http://schemas.microsoft.com/office/drawing/2014/main" val="3678985851"/>
                    </a:ext>
                  </a:extLst>
                </a:gridCol>
              </a:tblGrid>
              <a:tr h="101834"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1">
                          <a:solidFill>
                            <a:srgbClr val="9EC5FE"/>
                          </a:solidFill>
                          <a:effectLst/>
                        </a:rPr>
                        <a:t>F3-R1 Platform-TOF-HV-LV-1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1">
                          <a:solidFill>
                            <a:srgbClr val="9EC5FE"/>
                          </a:solidFill>
                          <a:effectLst/>
                          <a:latin typeface="system-ui"/>
                        </a:rPr>
                        <a:t>F3-R2 Platform-REZERV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1">
                          <a:solidFill>
                            <a:srgbClr val="9EC5FE"/>
                          </a:solidFill>
                          <a:effectLst/>
                          <a:latin typeface="system-ui"/>
                          <a:hlinkClick r:id="rId2"/>
                        </a:rPr>
                        <a:t>F3-R3 Platform-REZERV</a:t>
                      </a:r>
                      <a:endParaRPr lang="en-US" sz="600" b="1">
                        <a:solidFill>
                          <a:srgbClr val="9EC5FE"/>
                        </a:solidFill>
                        <a:effectLst/>
                        <a:latin typeface="system-ui"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1">
                          <a:solidFill>
                            <a:srgbClr val="9EC5FE"/>
                          </a:solidFill>
                          <a:effectLst/>
                          <a:latin typeface="system-ui"/>
                          <a:hlinkClick r:id="rId3"/>
                        </a:rPr>
                        <a:t>F3-R4 Platform-Switching</a:t>
                      </a:r>
                      <a:endParaRPr lang="en-US" sz="600" b="1">
                        <a:solidFill>
                          <a:srgbClr val="9EC5FE"/>
                        </a:solidFill>
                        <a:effectLst/>
                        <a:latin typeface="system-ui"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1">
                          <a:solidFill>
                            <a:srgbClr val="9EC5FE"/>
                          </a:solidFill>
                          <a:effectLst/>
                          <a:latin typeface="system-ui"/>
                        </a:rPr>
                        <a:t>F3-R5 Platform-TOF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1">
                          <a:solidFill>
                            <a:srgbClr val="9EC5FE"/>
                          </a:solidFill>
                          <a:effectLst/>
                          <a:latin typeface="system-ui"/>
                        </a:rPr>
                        <a:t>F3-R6 Platform-TPC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1">
                          <a:solidFill>
                            <a:srgbClr val="9EC5FE"/>
                          </a:solidFill>
                          <a:effectLst/>
                          <a:latin typeface="system-ui"/>
                          <a:hlinkClick r:id="rId4"/>
                        </a:rPr>
                        <a:t>F3-R7 Platform-REZERV</a:t>
                      </a:r>
                      <a:endParaRPr lang="en-US" sz="600" b="1">
                        <a:solidFill>
                          <a:srgbClr val="9EC5FE"/>
                        </a:solidFill>
                        <a:effectLst/>
                        <a:latin typeface="system-ui"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1">
                          <a:solidFill>
                            <a:srgbClr val="9EC5FE"/>
                          </a:solidFill>
                          <a:effectLst/>
                          <a:latin typeface="system-ui"/>
                        </a:rPr>
                        <a:t>F3-R8 Platform-TOF-HV-LV-2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21373706"/>
                  </a:ext>
                </a:extLst>
              </a:tr>
              <a:tr h="101834"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47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1F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47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1F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47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1F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47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1F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47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1F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47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1F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47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1F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47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1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47339832"/>
                  </a:ext>
                </a:extLst>
              </a:tr>
              <a:tr h="101834"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46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1F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46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1F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46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1F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46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1F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46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1F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46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1F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46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1F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46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1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40659105"/>
                  </a:ext>
                </a:extLst>
              </a:tr>
              <a:tr h="101834"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45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1F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45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1F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45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1F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45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1F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45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1F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45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1F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45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1F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45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1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33641617"/>
                  </a:ext>
                </a:extLst>
              </a:tr>
              <a:tr h="101834"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44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1F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44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1F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44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1F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44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1F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44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1F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44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1F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44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1F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44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1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13956171"/>
                  </a:ext>
                </a:extLst>
              </a:tr>
              <a:tr h="101834"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43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1F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43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1F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43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1F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43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1F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43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1F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43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1F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43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1F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43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1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09041320"/>
                  </a:ext>
                </a:extLst>
              </a:tr>
              <a:tr h="101834"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42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1F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42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1F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42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1F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42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1F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42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1F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42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1F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42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1F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42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1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26267330"/>
                  </a:ext>
                </a:extLst>
              </a:tr>
              <a:tr h="101834"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41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1F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41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1F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41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1F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41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1F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41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1F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41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1F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41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1F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41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1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73173596"/>
                  </a:ext>
                </a:extLst>
              </a:tr>
              <a:tr h="101834"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40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1F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40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1F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40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1F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40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1F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40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1F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40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1F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40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1F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40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1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21969326"/>
                  </a:ext>
                </a:extLst>
              </a:tr>
              <a:tr h="134758"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39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>
                          <a:effectLst/>
                        </a:rPr>
                        <a:t>Cable organizer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232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39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dirty="0">
                          <a:effectLst/>
                        </a:rPr>
                        <a:t>Cable organizer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232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39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>
                          <a:effectLst/>
                        </a:rPr>
                        <a:t>Cable organizer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232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39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>
                          <a:effectLst/>
                        </a:rPr>
                        <a:t>Cable organizer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232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39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>
                          <a:effectLst/>
                        </a:rPr>
                        <a:t>Cable organizer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232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39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>
                          <a:effectLst/>
                        </a:rPr>
                        <a:t>Cable organizer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232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39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>
                          <a:effectLst/>
                        </a:rPr>
                        <a:t>Cable organizer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232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39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>
                          <a:effectLst/>
                        </a:rPr>
                        <a:t>Cable organizer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23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70086382"/>
                  </a:ext>
                </a:extLst>
              </a:tr>
              <a:tr h="134758"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38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</a:rPr>
                        <a:t>Patch Panel Fiber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38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dirty="0">
                          <a:solidFill>
                            <a:srgbClr val="FFFFFF"/>
                          </a:solidFill>
                          <a:effectLst/>
                        </a:rPr>
                        <a:t>Patch Panel Fiber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38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</a:rPr>
                        <a:t>Patch Panel Fiber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38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</a:rPr>
                        <a:t>Patch Panel Fiber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38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</a:rPr>
                        <a:t>Patch Panel Fiber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38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</a:rPr>
                        <a:t>Patch Panel Fiber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38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</a:rPr>
                        <a:t>Patch Panel Fiber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38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</a:rPr>
                        <a:t>Patch Panel Fiber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52608275"/>
                  </a:ext>
                </a:extLst>
              </a:tr>
              <a:tr h="101834"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37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</a:rPr>
                        <a:t>Aruba 3810M 24G (146W)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1B1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37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dirty="0">
                          <a:solidFill>
                            <a:srgbClr val="FFFFFF"/>
                          </a:solidFill>
                          <a:effectLst/>
                        </a:rPr>
                        <a:t>Aruba 3810M 24G (146W)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1B1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37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</a:rPr>
                        <a:t>Aruba 3810M 24G (146W)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1B1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37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</a:rPr>
                        <a:t>Aruba 3810M 24G (146W)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1B1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37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</a:rPr>
                        <a:t>Aruba 3810M 24G (146W)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1B1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37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</a:rPr>
                        <a:t>Aruba 3810M 24G (146W)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1B1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37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</a:rPr>
                        <a:t>Aruba 3810M 24G (146W)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1B1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37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</a:rPr>
                        <a:t>Aruba 3810M 24G (146W)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1B1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07395480"/>
                  </a:ext>
                </a:extLst>
              </a:tr>
              <a:tr h="101834"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36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36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 dirty="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36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36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36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36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36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36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33025527"/>
                  </a:ext>
                </a:extLst>
              </a:tr>
              <a:tr h="134758"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35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3F04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35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 dirty="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35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35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>
                          <a:effectLst/>
                        </a:rPr>
                        <a:t>Cable organizer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232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35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</a:rPr>
                        <a:t>Cisco 93180YC-EX (470W)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35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>
                          <a:effectLst/>
                        </a:rPr>
                        <a:t>Cable organizer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232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35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35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3F0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72638655"/>
                  </a:ext>
                </a:extLst>
              </a:tr>
              <a:tr h="101834"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34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3F04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34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 dirty="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34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34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</a:rPr>
                        <a:t>Cisco 93180YC-EX (470W)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34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34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34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34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3F0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57858736"/>
                  </a:ext>
                </a:extLst>
              </a:tr>
              <a:tr h="134758"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33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</a:rPr>
                        <a:t>Wiener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3F04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33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 dirty="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33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33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33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>
                          <a:effectLst/>
                        </a:rPr>
                        <a:t>Cable organizer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232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33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</a:rPr>
                        <a:t>Patch Panel Fiber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33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33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</a:rPr>
                        <a:t>Wiener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3F0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34633361"/>
                  </a:ext>
                </a:extLst>
              </a:tr>
              <a:tr h="134758"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32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</a:rPr>
                        <a:t>MPOD crate HV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3F04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32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 dirty="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32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32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32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32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32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32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</a:rPr>
                        <a:t>MPOD crate HV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3F0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41363455"/>
                  </a:ext>
                </a:extLst>
              </a:tr>
              <a:tr h="134758"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31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solidFill>
                            <a:srgbClr val="FFFFFF"/>
                          </a:solidFill>
                          <a:effectLst/>
                        </a:rPr>
                        <a:t>7х</a:t>
                      </a: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</a:rPr>
                        <a:t>EHS 4080p(n):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3F04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31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 dirty="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31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31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</a:rPr>
                        <a:t>Patch Panel Fiber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31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</a:rPr>
                        <a:t>Cisco 93180YC-EX (470W)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31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31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31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solidFill>
                            <a:srgbClr val="FFFFFF"/>
                          </a:solidFill>
                          <a:effectLst/>
                        </a:rPr>
                        <a:t>7х</a:t>
                      </a: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</a:rPr>
                        <a:t>EHS 4080p(n):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3F0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61077011"/>
                  </a:ext>
                </a:extLst>
              </a:tr>
              <a:tr h="134758"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30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</a:rPr>
                        <a:t>150W (600W Max)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3F04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30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 dirty="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30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30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>
                          <a:effectLst/>
                        </a:rPr>
                        <a:t>Cable organizer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232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30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>
                          <a:effectLst/>
                        </a:rPr>
                        <a:t>WRS-3/18 (80W)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30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30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30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</a:rPr>
                        <a:t>150W (600W Max)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3F0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22141601"/>
                  </a:ext>
                </a:extLst>
              </a:tr>
              <a:tr h="134758"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29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3F04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29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 dirty="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29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29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</a:rPr>
                        <a:t>Patch Panel Fiber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29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29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29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29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3F0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61287753"/>
                  </a:ext>
                </a:extLst>
              </a:tr>
              <a:tr h="134758"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28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3F04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28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 dirty="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28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28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</a:rPr>
                        <a:t>Patch Panel Fiber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28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</a:rPr>
                        <a:t>Patch Panel Fiber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28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28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28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3F0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42718281"/>
                  </a:ext>
                </a:extLst>
              </a:tr>
              <a:tr h="134758"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27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27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 dirty="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27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27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>
                          <a:effectLst/>
                        </a:rPr>
                        <a:t>Cable organizer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232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27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</a:rPr>
                        <a:t>Patch Panel Fiber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27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27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27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144060588"/>
                  </a:ext>
                </a:extLst>
              </a:tr>
              <a:tr h="134758"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26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>
                          <a:effectLst/>
                        </a:rPr>
                        <a:t>Cable organizer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232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26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26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26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</a:rPr>
                        <a:t>Patch Panel Fiber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26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</a:rPr>
                        <a:t>Patch Panel Fiber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26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26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26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>
                          <a:effectLst/>
                        </a:rPr>
                        <a:t>Cable organizer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23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25426822"/>
                  </a:ext>
                </a:extLst>
              </a:tr>
              <a:tr h="134758"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25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25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25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25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</a:rPr>
                        <a:t>Patch Panel Fiber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25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</a:rPr>
                        <a:t>Patch Panel Fiber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25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25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25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85983224"/>
                  </a:ext>
                </a:extLst>
              </a:tr>
              <a:tr h="134758"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24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3F04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24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24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24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>
                          <a:effectLst/>
                        </a:rPr>
                        <a:t>Cable organizer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232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24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24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24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24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3F0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17615547"/>
                  </a:ext>
                </a:extLst>
              </a:tr>
              <a:tr h="134758"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23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3F04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23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23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23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</a:rPr>
                        <a:t>Patch Panel Fiber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23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A5A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23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23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23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3F0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81572964"/>
                  </a:ext>
                </a:extLst>
              </a:tr>
              <a:tr h="134758"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22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</a:rPr>
                        <a:t>Wiener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3F04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22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22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22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</a:rPr>
                        <a:t>Patch Panel Fiber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22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A5A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22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22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22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3F0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93556722"/>
                  </a:ext>
                </a:extLst>
              </a:tr>
              <a:tr h="134758"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21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</a:rPr>
                        <a:t>MPOD crate HV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3F04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21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21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21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>
                          <a:effectLst/>
                        </a:rPr>
                        <a:t>Cable organizer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232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21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A5A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21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21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21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</a:rPr>
                        <a:t>Wiener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3F0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22654780"/>
                  </a:ext>
                </a:extLst>
              </a:tr>
              <a:tr h="134758"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20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solidFill>
                            <a:srgbClr val="FFFFFF"/>
                          </a:solidFill>
                          <a:effectLst/>
                        </a:rPr>
                        <a:t>7х</a:t>
                      </a: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</a:rPr>
                        <a:t>EHS 4080p(n)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3F04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20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20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20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</a:rPr>
                        <a:t>Patch Panel Fiber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20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>
                          <a:effectLst/>
                        </a:rPr>
                        <a:t>Wiener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A5A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20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20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20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</a:rPr>
                        <a:t>MPOD crate HV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3F0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21529315"/>
                  </a:ext>
                </a:extLst>
              </a:tr>
              <a:tr h="182689"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19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</a:rPr>
                        <a:t>150W (600W Max)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3F04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19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19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19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</a:rPr>
                        <a:t>Patch Panel Fiber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19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600">
                          <a:effectLst/>
                        </a:rPr>
                        <a:t>VXS 6021 (1.5kW, 3.5kW max)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A5A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19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19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19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solidFill>
                            <a:srgbClr val="FFFFFF"/>
                          </a:solidFill>
                          <a:effectLst/>
                        </a:rPr>
                        <a:t>7х</a:t>
                      </a: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</a:rPr>
                        <a:t>EHS 4080p(n)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3F0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73017503"/>
                  </a:ext>
                </a:extLst>
              </a:tr>
              <a:tr h="134758"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18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3F04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18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18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18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>
                          <a:effectLst/>
                        </a:rPr>
                        <a:t>Cable organizer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232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18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A5A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18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18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18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</a:rPr>
                        <a:t>150W (600W Max)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3F0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48731556"/>
                  </a:ext>
                </a:extLst>
              </a:tr>
              <a:tr h="134758"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17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3F04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17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17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17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</a:rPr>
                        <a:t>Patch Panel Fiber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17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A5A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17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17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17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60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3F0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00451743"/>
                  </a:ext>
                </a:extLst>
              </a:tr>
              <a:tr h="134758"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16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16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16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16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</a:rPr>
                        <a:t>Patch Panel Fiber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16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A5A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16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16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16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432835343"/>
                  </a:ext>
                </a:extLst>
              </a:tr>
              <a:tr h="134758"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15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>
                          <a:effectLst/>
                        </a:rPr>
                        <a:t>Cable organizer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232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15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15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15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>
                          <a:effectLst/>
                        </a:rPr>
                        <a:t>Cable organizer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232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15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15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15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15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>
                          <a:effectLst/>
                        </a:rPr>
                        <a:t>Cable organizer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23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14996551"/>
                  </a:ext>
                </a:extLst>
              </a:tr>
              <a:tr h="134758"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14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14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14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14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</a:rPr>
                        <a:t>Patch Panel Fiber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14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>
                          <a:effectLst/>
                        </a:rPr>
                        <a:t>Cable organizer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232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14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14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14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707658173"/>
                  </a:ext>
                </a:extLst>
              </a:tr>
              <a:tr h="134758"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13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3F04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13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13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13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</a:rPr>
                        <a:t>Patch Panel Fiber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13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13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13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13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3F0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43406087"/>
                  </a:ext>
                </a:extLst>
              </a:tr>
              <a:tr h="134758"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12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</a:rPr>
                        <a:t>Wiener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3F04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12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12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12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>
                          <a:effectLst/>
                        </a:rPr>
                        <a:t>Cable organizer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232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12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12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12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12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3F0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03185376"/>
                  </a:ext>
                </a:extLst>
              </a:tr>
              <a:tr h="134758"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11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</a:rPr>
                        <a:t>MPOD crate LV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3F04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11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11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11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</a:rPr>
                        <a:t>Patch Panel Fiber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11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 dirty="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11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11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11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3F0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45528517"/>
                  </a:ext>
                </a:extLst>
              </a:tr>
              <a:tr h="134758"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10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3F04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10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10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10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</a:rPr>
                        <a:t>Patch Panel Fiber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10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10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10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10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</a:rPr>
                        <a:t>Wiener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3F0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71761843"/>
                  </a:ext>
                </a:extLst>
              </a:tr>
              <a:tr h="134758"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9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solidFill>
                            <a:srgbClr val="FFFFFF"/>
                          </a:solidFill>
                          <a:effectLst/>
                        </a:rPr>
                        <a:t>7х</a:t>
                      </a: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</a:rPr>
                        <a:t>MPV8016l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3F04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9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9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9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>
                          <a:effectLst/>
                        </a:rPr>
                        <a:t>Cable organizer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232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9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9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9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9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</a:rPr>
                        <a:t>MPOD crate LV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3F0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66199613"/>
                  </a:ext>
                </a:extLst>
              </a:tr>
              <a:tr h="134758"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8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</a:rPr>
                        <a:t>14x41W = 574 W ≈ 600W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3F04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8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8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8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</a:rPr>
                        <a:t>Patch Panel Fiber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8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8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8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8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solidFill>
                            <a:srgbClr val="FFFFFF"/>
                          </a:solidFill>
                          <a:effectLst/>
                        </a:rPr>
                        <a:t>7х</a:t>
                      </a: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</a:rPr>
                        <a:t>MPV8016l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3F0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84490101"/>
                  </a:ext>
                </a:extLst>
              </a:tr>
              <a:tr h="134758"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7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</a:rPr>
                        <a:t>1200W max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3F04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7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7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7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7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7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7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7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</a:rPr>
                        <a:t>14x41W = 574 W ≈ 600W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3F0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01793182"/>
                  </a:ext>
                </a:extLst>
              </a:tr>
              <a:tr h="101834"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6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60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3F04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6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6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6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 dirty="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6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6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6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6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60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3F0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75610265"/>
                  </a:ext>
                </a:extLst>
              </a:tr>
              <a:tr h="101834"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5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5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5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5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5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5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5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5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687568474"/>
                  </a:ext>
                </a:extLst>
              </a:tr>
              <a:tr h="101834"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4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4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4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4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4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4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4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4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743159919"/>
                  </a:ext>
                </a:extLst>
              </a:tr>
              <a:tr h="101834"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3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1F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3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1F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3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1F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3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1F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3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1F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3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1F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3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1F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3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1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68256964"/>
                  </a:ext>
                </a:extLst>
              </a:tr>
              <a:tr h="101834"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2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1F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2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1F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2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1F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2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1F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2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1F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2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1F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2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1F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2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1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49453992"/>
                  </a:ext>
                </a:extLst>
              </a:tr>
              <a:tr h="101834"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1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1F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1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1F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1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1F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1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1F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1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1F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1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1F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1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1F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1</a:t>
                      </a: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 dirty="0">
                        <a:effectLst/>
                      </a:endParaRPr>
                    </a:p>
                  </a:txBody>
                  <a:tcPr marL="4351" marR="4351" marT="2901" marB="290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1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201434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0EB9625-9427-4415-8227-924BBC3AC0D0}"/>
              </a:ext>
            </a:extLst>
          </p:cNvPr>
          <p:cNvSpPr txBox="1"/>
          <p:nvPr/>
        </p:nvSpPr>
        <p:spPr>
          <a:xfrm>
            <a:off x="245995" y="234000"/>
            <a:ext cx="117000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Equipment in </a:t>
            </a:r>
            <a:r>
              <a:rPr lang="en-US" sz="36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racks on</a:t>
            </a:r>
            <a:r>
              <a:rPr lang="en-US" sz="3600" b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3</a:t>
            </a:r>
            <a:r>
              <a:rPr lang="en-US" sz="3600" b="1" baseline="300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rd</a:t>
            </a:r>
            <a:r>
              <a:rPr lang="en-US" sz="3600" b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floor</a:t>
            </a:r>
            <a:endParaRPr lang="ru-RU" sz="3600" dirty="0">
              <a:solidFill>
                <a:schemeClr val="accent1"/>
              </a:solidFill>
            </a:endParaRPr>
          </a:p>
        </p:txBody>
      </p:sp>
      <p:sp>
        <p:nvSpPr>
          <p:cNvPr id="5" name="Date Placeholder 1">
            <a:extLst>
              <a:ext uri="{FF2B5EF4-FFF2-40B4-BE49-F238E27FC236}">
                <a16:creationId xmlns="" xmlns:a16="http://schemas.microsoft.com/office/drawing/2014/main" id="{5697D155-ED93-44FE-8641-6B1DAD52C02C}"/>
              </a:ext>
            </a:extLst>
          </p:cNvPr>
          <p:cNvSpPr>
            <a:spLocks noGrp="1"/>
          </p:cNvSpPr>
          <p:nvPr/>
        </p:nvSpPr>
        <p:spPr>
          <a:xfrm>
            <a:off x="11067368" y="234000"/>
            <a:ext cx="905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x-non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08.11.2022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256730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>
            <a:extLst>
              <a:ext uri="{FF2B5EF4-FFF2-40B4-BE49-F238E27FC236}">
                <a16:creationId xmlns="" xmlns:a16="http://schemas.microsoft.com/office/drawing/2014/main" id="{0A6577D6-8CE6-414A-B669-5A19D082DC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0578883"/>
              </p:ext>
            </p:extLst>
          </p:nvPr>
        </p:nvGraphicFramePr>
        <p:xfrm>
          <a:off x="381000" y="880332"/>
          <a:ext cx="11565001" cy="5923463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="" xmlns:a16="http://schemas.microsoft.com/office/drawing/2014/main" val="2714970171"/>
                    </a:ext>
                  </a:extLst>
                </a:gridCol>
                <a:gridCol w="1163061">
                  <a:extLst>
                    <a:ext uri="{9D8B030D-6E8A-4147-A177-3AD203B41FA5}">
                      <a16:colId xmlns="" xmlns:a16="http://schemas.microsoft.com/office/drawing/2014/main" val="4092120445"/>
                    </a:ext>
                  </a:extLst>
                </a:gridCol>
                <a:gridCol w="175462">
                  <a:extLst>
                    <a:ext uri="{9D8B030D-6E8A-4147-A177-3AD203B41FA5}">
                      <a16:colId xmlns="" xmlns:a16="http://schemas.microsoft.com/office/drawing/2014/main" val="3207409776"/>
                    </a:ext>
                  </a:extLst>
                </a:gridCol>
                <a:gridCol w="105278">
                  <a:extLst>
                    <a:ext uri="{9D8B030D-6E8A-4147-A177-3AD203B41FA5}">
                      <a16:colId xmlns="" xmlns:a16="http://schemas.microsoft.com/office/drawing/2014/main" val="2209866496"/>
                    </a:ext>
                  </a:extLst>
                </a:gridCol>
                <a:gridCol w="1132980">
                  <a:extLst>
                    <a:ext uri="{9D8B030D-6E8A-4147-A177-3AD203B41FA5}">
                      <a16:colId xmlns="" xmlns:a16="http://schemas.microsoft.com/office/drawing/2014/main" val="173926660"/>
                    </a:ext>
                  </a:extLst>
                </a:gridCol>
                <a:gridCol w="165437">
                  <a:extLst>
                    <a:ext uri="{9D8B030D-6E8A-4147-A177-3AD203B41FA5}">
                      <a16:colId xmlns="" xmlns:a16="http://schemas.microsoft.com/office/drawing/2014/main" val="389588906"/>
                    </a:ext>
                  </a:extLst>
                </a:gridCol>
                <a:gridCol w="110289">
                  <a:extLst>
                    <a:ext uri="{9D8B030D-6E8A-4147-A177-3AD203B41FA5}">
                      <a16:colId xmlns="" xmlns:a16="http://schemas.microsoft.com/office/drawing/2014/main" val="406348991"/>
                    </a:ext>
                  </a:extLst>
                </a:gridCol>
                <a:gridCol w="1102902">
                  <a:extLst>
                    <a:ext uri="{9D8B030D-6E8A-4147-A177-3AD203B41FA5}">
                      <a16:colId xmlns="" xmlns:a16="http://schemas.microsoft.com/office/drawing/2014/main" val="3590929244"/>
                    </a:ext>
                  </a:extLst>
                </a:gridCol>
                <a:gridCol w="185488">
                  <a:extLst>
                    <a:ext uri="{9D8B030D-6E8A-4147-A177-3AD203B41FA5}">
                      <a16:colId xmlns="" xmlns:a16="http://schemas.microsoft.com/office/drawing/2014/main" val="3192987960"/>
                    </a:ext>
                  </a:extLst>
                </a:gridCol>
                <a:gridCol w="100263">
                  <a:extLst>
                    <a:ext uri="{9D8B030D-6E8A-4147-A177-3AD203B41FA5}">
                      <a16:colId xmlns="" xmlns:a16="http://schemas.microsoft.com/office/drawing/2014/main" val="2726572389"/>
                    </a:ext>
                  </a:extLst>
                </a:gridCol>
                <a:gridCol w="1178100">
                  <a:extLst>
                    <a:ext uri="{9D8B030D-6E8A-4147-A177-3AD203B41FA5}">
                      <a16:colId xmlns="" xmlns:a16="http://schemas.microsoft.com/office/drawing/2014/main" val="1865210644"/>
                    </a:ext>
                  </a:extLst>
                </a:gridCol>
                <a:gridCol w="205541">
                  <a:extLst>
                    <a:ext uri="{9D8B030D-6E8A-4147-A177-3AD203B41FA5}">
                      <a16:colId xmlns="" xmlns:a16="http://schemas.microsoft.com/office/drawing/2014/main" val="787899014"/>
                    </a:ext>
                  </a:extLst>
                </a:gridCol>
                <a:gridCol w="98905">
                  <a:extLst>
                    <a:ext uri="{9D8B030D-6E8A-4147-A177-3AD203B41FA5}">
                      <a16:colId xmlns="" xmlns:a16="http://schemas.microsoft.com/office/drawing/2014/main" val="3409039623"/>
                    </a:ext>
                  </a:extLst>
                </a:gridCol>
                <a:gridCol w="1137992">
                  <a:extLst>
                    <a:ext uri="{9D8B030D-6E8A-4147-A177-3AD203B41FA5}">
                      <a16:colId xmlns="" xmlns:a16="http://schemas.microsoft.com/office/drawing/2014/main" val="3718571572"/>
                    </a:ext>
                  </a:extLst>
                </a:gridCol>
                <a:gridCol w="225595">
                  <a:extLst>
                    <a:ext uri="{9D8B030D-6E8A-4147-A177-3AD203B41FA5}">
                      <a16:colId xmlns="" xmlns:a16="http://schemas.microsoft.com/office/drawing/2014/main" val="58561586"/>
                    </a:ext>
                  </a:extLst>
                </a:gridCol>
                <a:gridCol w="98905">
                  <a:extLst>
                    <a:ext uri="{9D8B030D-6E8A-4147-A177-3AD203B41FA5}">
                      <a16:colId xmlns="" xmlns:a16="http://schemas.microsoft.com/office/drawing/2014/main" val="2382622653"/>
                    </a:ext>
                  </a:extLst>
                </a:gridCol>
                <a:gridCol w="1137992">
                  <a:extLst>
                    <a:ext uri="{9D8B030D-6E8A-4147-A177-3AD203B41FA5}">
                      <a16:colId xmlns="" xmlns:a16="http://schemas.microsoft.com/office/drawing/2014/main" val="2514001666"/>
                    </a:ext>
                  </a:extLst>
                </a:gridCol>
                <a:gridCol w="220579">
                  <a:extLst>
                    <a:ext uri="{9D8B030D-6E8A-4147-A177-3AD203B41FA5}">
                      <a16:colId xmlns="" xmlns:a16="http://schemas.microsoft.com/office/drawing/2014/main" val="3580576763"/>
                    </a:ext>
                  </a:extLst>
                </a:gridCol>
                <a:gridCol w="98905">
                  <a:extLst>
                    <a:ext uri="{9D8B030D-6E8A-4147-A177-3AD203B41FA5}">
                      <a16:colId xmlns="" xmlns:a16="http://schemas.microsoft.com/office/drawing/2014/main" val="1825549369"/>
                    </a:ext>
                  </a:extLst>
                </a:gridCol>
                <a:gridCol w="1097889">
                  <a:extLst>
                    <a:ext uri="{9D8B030D-6E8A-4147-A177-3AD203B41FA5}">
                      <a16:colId xmlns="" xmlns:a16="http://schemas.microsoft.com/office/drawing/2014/main" val="3996953552"/>
                    </a:ext>
                  </a:extLst>
                </a:gridCol>
                <a:gridCol w="205541">
                  <a:extLst>
                    <a:ext uri="{9D8B030D-6E8A-4147-A177-3AD203B41FA5}">
                      <a16:colId xmlns="" xmlns:a16="http://schemas.microsoft.com/office/drawing/2014/main" val="573113376"/>
                    </a:ext>
                  </a:extLst>
                </a:gridCol>
                <a:gridCol w="98905">
                  <a:extLst>
                    <a:ext uri="{9D8B030D-6E8A-4147-A177-3AD203B41FA5}">
                      <a16:colId xmlns="" xmlns:a16="http://schemas.microsoft.com/office/drawing/2014/main" val="2949922196"/>
                    </a:ext>
                  </a:extLst>
                </a:gridCol>
                <a:gridCol w="1137992">
                  <a:extLst>
                    <a:ext uri="{9D8B030D-6E8A-4147-A177-3AD203B41FA5}">
                      <a16:colId xmlns="" xmlns:a16="http://schemas.microsoft.com/office/drawing/2014/main" val="2039894305"/>
                    </a:ext>
                  </a:extLst>
                </a:gridCol>
              </a:tblGrid>
              <a:tr h="100861"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1">
                          <a:solidFill>
                            <a:srgbClr val="9EC5FE"/>
                          </a:solidFill>
                          <a:effectLst/>
                        </a:rPr>
                        <a:t>F4-R1 </a:t>
                      </a:r>
                      <a:r>
                        <a:rPr lang="ru-RU" sz="600" b="1">
                          <a:solidFill>
                            <a:srgbClr val="9EC5FE"/>
                          </a:solidFill>
                          <a:effectLst/>
                        </a:rPr>
                        <a:t>левый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1">
                          <a:solidFill>
                            <a:srgbClr val="9EC5FE"/>
                          </a:solidFill>
                          <a:effectLst/>
                        </a:rPr>
                        <a:t>F4-R2 LV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1">
                          <a:solidFill>
                            <a:srgbClr val="9EC5FE"/>
                          </a:solidFill>
                          <a:effectLst/>
                        </a:rPr>
                        <a:t>F4-R3 LV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1">
                          <a:solidFill>
                            <a:srgbClr val="9EC5FE"/>
                          </a:solidFill>
                          <a:effectLst/>
                        </a:rPr>
                        <a:t>F4-R4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1">
                          <a:solidFill>
                            <a:srgbClr val="9EC5FE"/>
                          </a:solidFill>
                          <a:effectLst/>
                        </a:rPr>
                        <a:t>F4-R5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1">
                          <a:solidFill>
                            <a:srgbClr val="9EC5FE"/>
                          </a:solidFill>
                          <a:effectLst/>
                        </a:rPr>
                        <a:t>F4-R6 (LV)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1">
                          <a:solidFill>
                            <a:srgbClr val="9EC5FE"/>
                          </a:solidFill>
                          <a:effectLst/>
                        </a:rPr>
                        <a:t>F4-R7 (LV)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1">
                          <a:solidFill>
                            <a:srgbClr val="9EC5FE"/>
                          </a:solidFill>
                          <a:effectLst/>
                        </a:rPr>
                        <a:t>F4-R8 (</a:t>
                      </a:r>
                      <a:r>
                        <a:rPr lang="ru-RU" sz="600" b="1">
                          <a:solidFill>
                            <a:srgbClr val="9EC5FE"/>
                          </a:solidFill>
                          <a:effectLst/>
                        </a:rPr>
                        <a:t>правый)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44575090"/>
                  </a:ext>
                </a:extLst>
              </a:tr>
              <a:tr h="100861"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47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1F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47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1F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47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1F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47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1F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47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1F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47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1F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47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1F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47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1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98703556"/>
                  </a:ext>
                </a:extLst>
              </a:tr>
              <a:tr h="100861"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46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1">
                          <a:effectLst/>
                        </a:rPr>
                        <a:t>Cable organizer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232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46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1">
                          <a:effectLst/>
                        </a:rPr>
                        <a:t>Cable organizer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232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46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1">
                          <a:effectLst/>
                        </a:rPr>
                        <a:t>Cable organizer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232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46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1">
                          <a:effectLst/>
                        </a:rPr>
                        <a:t>Cable organizer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232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46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1">
                          <a:effectLst/>
                        </a:rPr>
                        <a:t>Cable organizer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232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46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1">
                          <a:effectLst/>
                        </a:rPr>
                        <a:t>Cable organizer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232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46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1">
                          <a:effectLst/>
                        </a:rPr>
                        <a:t>Cable organizer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232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46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1">
                          <a:effectLst/>
                        </a:rPr>
                        <a:t>Cable organizer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23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49213389"/>
                  </a:ext>
                </a:extLst>
              </a:tr>
              <a:tr h="161813"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45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1">
                          <a:solidFill>
                            <a:srgbClr val="FFFFFF"/>
                          </a:solidFill>
                          <a:effectLst/>
                        </a:rPr>
                        <a:t>Patch Panel Fiber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45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1">
                          <a:solidFill>
                            <a:srgbClr val="FFFFFF"/>
                          </a:solidFill>
                          <a:effectLst/>
                        </a:rPr>
                        <a:t>Patch Panel Fiber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45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1">
                          <a:solidFill>
                            <a:srgbClr val="FFFFFF"/>
                          </a:solidFill>
                          <a:effectLst/>
                        </a:rPr>
                        <a:t>Patch Panel Fiber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45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1">
                          <a:solidFill>
                            <a:srgbClr val="FFFFFF"/>
                          </a:solidFill>
                          <a:effectLst/>
                        </a:rPr>
                        <a:t>Patch Panel Fiber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45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1">
                          <a:solidFill>
                            <a:srgbClr val="FFFFFF"/>
                          </a:solidFill>
                          <a:effectLst/>
                        </a:rPr>
                        <a:t>Patch Panel Fiber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45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1">
                          <a:solidFill>
                            <a:srgbClr val="FFFFFF"/>
                          </a:solidFill>
                          <a:effectLst/>
                        </a:rPr>
                        <a:t>Patch Panel Fiber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45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1">
                          <a:solidFill>
                            <a:srgbClr val="FFFFFF"/>
                          </a:solidFill>
                          <a:effectLst/>
                        </a:rPr>
                        <a:t>Patch Panel Fiber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45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1">
                          <a:solidFill>
                            <a:srgbClr val="FFFFFF"/>
                          </a:solidFill>
                          <a:effectLst/>
                        </a:rPr>
                        <a:t>Patch Panel Fiber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95766254"/>
                  </a:ext>
                </a:extLst>
              </a:tr>
              <a:tr h="166729"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44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600" b="1">
                          <a:solidFill>
                            <a:srgbClr val="FFFFFF"/>
                          </a:solidFill>
                          <a:effectLst/>
                        </a:rPr>
                        <a:t>Aruba 3810M 24G (146W) 6kg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1B1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44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600" b="1" i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Aruba 3810M 24G (146W) 6kg</a:t>
                      </a:r>
                      <a:endParaRPr lang="pl-PL" sz="600" b="1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1B1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44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600" b="1" i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Aruba 3810M 24G (146W) 6kg</a:t>
                      </a:r>
                      <a:endParaRPr lang="pl-PL" sz="600" b="1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1B1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44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600" b="1" i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Aruba 3810M 24G (146W) 6kg</a:t>
                      </a:r>
                      <a:endParaRPr lang="pl-PL" sz="600" b="1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1B1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44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600" b="1" i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Aruba 3810M 24G (146W) 6kg</a:t>
                      </a:r>
                      <a:endParaRPr lang="pl-PL" sz="600" b="1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1B1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44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600" b="1" i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Aruba 3810M 24G (146W) 6kg</a:t>
                      </a:r>
                      <a:endParaRPr lang="pl-PL" sz="600" b="1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1B1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44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600" b="1" i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Aruba 3810M 24G (146W) 6kg</a:t>
                      </a:r>
                      <a:endParaRPr lang="pl-PL" sz="600" b="1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1B1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44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600" b="1" i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Aruba 3810M 24G (146W) 6kg</a:t>
                      </a:r>
                      <a:endParaRPr lang="pl-PL" sz="600" b="1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1B1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38103427"/>
                  </a:ext>
                </a:extLst>
              </a:tr>
              <a:tr h="100861"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43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1F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43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43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43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43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 dirty="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43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43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43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67294449"/>
                  </a:ext>
                </a:extLst>
              </a:tr>
              <a:tr h="161813"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42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b="1">
                          <a:effectLst/>
                        </a:rPr>
                        <a:t>Система </a:t>
                      </a:r>
                      <a:r>
                        <a:rPr lang="en-US" sz="600" b="1">
                          <a:effectLst/>
                        </a:rPr>
                        <a:t>GATE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42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1">
                          <a:effectLst/>
                        </a:rPr>
                        <a:t>A3486 №1 (380VAC-40VDC)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42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1">
                          <a:effectLst/>
                        </a:rPr>
                        <a:t>A3486 №4 (380VAC-40VDC)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42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1">
                          <a:effectLst/>
                        </a:rPr>
                        <a:t>A3486 №7 (380VAC-40VDC)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42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1">
                          <a:effectLst/>
                        </a:rPr>
                        <a:t>A3486 №8 (380VAC-40VDC)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42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1">
                          <a:effectLst/>
                        </a:rPr>
                        <a:t>A3486 №9 (380VAC-40VDC)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42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1">
                          <a:effectLst/>
                        </a:rPr>
                        <a:t>A3486 №12 (380VAC-40VDC)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42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1">
                          <a:effectLst/>
                        </a:rPr>
                        <a:t>A3486 №15 (380VAC-40VDC)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913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07274407"/>
                  </a:ext>
                </a:extLst>
              </a:tr>
              <a:tr h="100861"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41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600">
                          <a:effectLst/>
                        </a:rPr>
                        <a:t>40W x 12 камер = 500W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41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600">
                          <a:effectLst/>
                        </a:rPr>
                        <a:t>3kW, max.4kW 380V/15A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41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600">
                          <a:effectLst/>
                        </a:rPr>
                        <a:t>3kW, max.4kW 380V/15A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41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Питание SC для всех крейтов EASY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41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600">
                          <a:effectLst/>
                        </a:rPr>
                        <a:t>3kW, max.4kW 380V/15A 30kg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41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600">
                          <a:effectLst/>
                        </a:rPr>
                        <a:t>3kW, max.4kW 380V/15A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41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600">
                          <a:effectLst/>
                        </a:rPr>
                        <a:t>3kW, max.4kW 380V/15A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41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>
                          <a:effectLst/>
                        </a:rPr>
                        <a:t>max.3.5kW 380V/15A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913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55980852"/>
                  </a:ext>
                </a:extLst>
              </a:tr>
              <a:tr h="194170"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40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>
                          <a:effectLst/>
                        </a:rPr>
                        <a:t>220V/10A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40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>
                          <a:effectLst/>
                        </a:rPr>
                        <a:t>30kg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40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>
                          <a:effectLst/>
                        </a:rPr>
                        <a:t>30kg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40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600">
                          <a:effectLst/>
                        </a:rPr>
                        <a:t>380V/15A, 3 kW (max 4 kW), 30kg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40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Питание+48V 2х крейтов EASY 3000 (HV)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40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>
                          <a:effectLst/>
                        </a:rPr>
                        <a:t>30kg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40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>
                          <a:effectLst/>
                        </a:rPr>
                        <a:t>30kg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40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>
                          <a:effectLst/>
                        </a:rPr>
                        <a:t>30kg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913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29006773"/>
                  </a:ext>
                </a:extLst>
              </a:tr>
              <a:tr h="100861"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39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>
                          <a:effectLst/>
                        </a:rPr>
                        <a:t>20kg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39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39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39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39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39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39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39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90457955"/>
                  </a:ext>
                </a:extLst>
              </a:tr>
              <a:tr h="161813"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38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38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1" dirty="0">
                          <a:effectLst/>
                        </a:rPr>
                        <a:t>Crate EASY 3000 №1 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38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1" dirty="0">
                          <a:effectLst/>
                        </a:rPr>
                        <a:t>Crate EASY 3000 №4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38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1">
                          <a:effectLst/>
                        </a:rPr>
                        <a:t>Crate EASY 3000 №8а (HV)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38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1">
                          <a:effectLst/>
                        </a:rPr>
                        <a:t>Crate EASY 3000 №8в (HV)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38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1">
                          <a:effectLst/>
                        </a:rPr>
                        <a:t>Crate EASY 3000 №9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38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1">
                          <a:effectLst/>
                        </a:rPr>
                        <a:t>Crate EASY 3000 №12 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38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1">
                          <a:effectLst/>
                        </a:rPr>
                        <a:t>Crate EASY 3000 №15 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913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66481986"/>
                  </a:ext>
                </a:extLst>
              </a:tr>
              <a:tr h="194170"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37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b="1">
                          <a:effectLst/>
                        </a:rPr>
                        <a:t>Система </a:t>
                      </a:r>
                      <a:r>
                        <a:rPr lang="en-US" sz="600" b="1">
                          <a:effectLst/>
                        </a:rPr>
                        <a:t>GATE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37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питание + 48V берется от А3486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37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питание + 48V берется от А3486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37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питание + 48V берется от А3486 №8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37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питание + 48V берется от А3486 №14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37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питание + 48V берется от А3486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37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питание + 48V берется от А3486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37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питание + 48V берется от А3486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913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88131672"/>
                  </a:ext>
                </a:extLst>
              </a:tr>
              <a:tr h="100861"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36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600">
                          <a:effectLst/>
                        </a:rPr>
                        <a:t>40W x 12 камер = 500W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36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36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36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36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36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36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36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913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35213281"/>
                  </a:ext>
                </a:extLst>
              </a:tr>
              <a:tr h="100861"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35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>
                          <a:effectLst/>
                        </a:rPr>
                        <a:t>220V/10A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35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35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35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35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35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35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35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913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45826427"/>
                  </a:ext>
                </a:extLst>
              </a:tr>
              <a:tr h="100861"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34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>
                          <a:effectLst/>
                        </a:rPr>
                        <a:t>20kg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34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>
                          <a:effectLst/>
                        </a:rPr>
                        <a:t>42.5kg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34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>
                          <a:effectLst/>
                        </a:rPr>
                        <a:t>42.5kg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34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>
                          <a:effectLst/>
                        </a:rPr>
                        <a:t>42.5kg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34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>
                          <a:effectLst/>
                        </a:rPr>
                        <a:t>42.5kg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34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>
                          <a:effectLst/>
                        </a:rPr>
                        <a:t>42.5kg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34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>
                          <a:effectLst/>
                        </a:rPr>
                        <a:t>42.5kg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34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>
                          <a:effectLst/>
                        </a:rPr>
                        <a:t>42.5kg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913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92106064"/>
                  </a:ext>
                </a:extLst>
              </a:tr>
              <a:tr h="100861"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33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33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33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33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33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33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33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33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913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78602071"/>
                  </a:ext>
                </a:extLst>
              </a:tr>
              <a:tr h="100861"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32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5F0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32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5F0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32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5F0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32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5F0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32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5F0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32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5F0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32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5F0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32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5F0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33306483"/>
                  </a:ext>
                </a:extLst>
              </a:tr>
              <a:tr h="100861"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31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b="1">
                          <a:effectLst/>
                        </a:rPr>
                        <a:t>вент. панель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5F0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31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b="1" dirty="0">
                          <a:effectLst/>
                        </a:rPr>
                        <a:t>вент. панель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5F0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31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b="1">
                          <a:effectLst/>
                        </a:rPr>
                        <a:t>вент. панель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5F0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31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b="1">
                          <a:effectLst/>
                        </a:rPr>
                        <a:t>вент. панель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5F0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31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b="1">
                          <a:effectLst/>
                        </a:rPr>
                        <a:t>вент. панель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5F0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31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b="1">
                          <a:effectLst/>
                        </a:rPr>
                        <a:t>вент. панель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5F0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31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b="1">
                          <a:effectLst/>
                        </a:rPr>
                        <a:t>вент. панель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5F0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31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b="1">
                          <a:effectLst/>
                        </a:rPr>
                        <a:t>вент. панель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5F0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13642785"/>
                  </a:ext>
                </a:extLst>
              </a:tr>
              <a:tr h="100861"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30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30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30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30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30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30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30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30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79984819"/>
                  </a:ext>
                </a:extLst>
              </a:tr>
              <a:tr h="161813"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29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b="1">
                          <a:effectLst/>
                        </a:rPr>
                        <a:t>Система </a:t>
                      </a:r>
                      <a:r>
                        <a:rPr lang="en-US" sz="600" b="1">
                          <a:effectLst/>
                        </a:rPr>
                        <a:t>SPECTRA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29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1">
                          <a:effectLst/>
                        </a:rPr>
                        <a:t>A3486 №2 (380VAC-40VDC)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29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1">
                          <a:effectLst/>
                        </a:rPr>
                        <a:t>A3486 №5 (380VAC-40VDC)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29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1">
                          <a:effectLst/>
                        </a:rPr>
                        <a:t>Crate SC </a:t>
                      </a:r>
                      <a:r>
                        <a:rPr lang="ru-RU" sz="600" b="1">
                          <a:effectLst/>
                        </a:rPr>
                        <a:t>для </a:t>
                      </a:r>
                      <a:r>
                        <a:rPr lang="en-US" sz="600" b="1">
                          <a:effectLst/>
                        </a:rPr>
                        <a:t>LVN9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29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1">
                          <a:effectLst/>
                        </a:rPr>
                        <a:t>Crate SY4527 (HV)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29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1">
                          <a:effectLst/>
                        </a:rPr>
                        <a:t>A3486 №10 (380VAC-40VDC)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29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1">
                          <a:effectLst/>
                        </a:rPr>
                        <a:t>A3486 №13 (380VAC-40VDC)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29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b="1">
                          <a:effectLst/>
                        </a:rPr>
                        <a:t>Система </a:t>
                      </a:r>
                      <a:r>
                        <a:rPr lang="en-US" sz="600" b="1">
                          <a:effectLst/>
                        </a:rPr>
                        <a:t>GATE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913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9829312"/>
                  </a:ext>
                </a:extLst>
              </a:tr>
              <a:tr h="100861"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28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>
                          <a:effectLst/>
                        </a:rPr>
                        <a:t>1050W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28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600">
                          <a:effectLst/>
                        </a:rPr>
                        <a:t>3kW, max.4kW 380V/15A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28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600">
                          <a:effectLst/>
                        </a:rPr>
                        <a:t>3kW, max.4kW 380V/15A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28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>
                          <a:effectLst/>
                        </a:rPr>
                        <a:t>300W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28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>
                          <a:effectLst/>
                        </a:rPr>
                        <a:t>700W, max. 1.2kW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28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600">
                          <a:effectLst/>
                        </a:rPr>
                        <a:t>3kW, max.4kW 380V/15A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28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600">
                          <a:effectLst/>
                        </a:rPr>
                        <a:t>3kW, max.4kW 380V/15A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28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600">
                          <a:effectLst/>
                        </a:rPr>
                        <a:t>40W x 12 камер = 500W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913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65750295"/>
                  </a:ext>
                </a:extLst>
              </a:tr>
              <a:tr h="100861"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 dirty="0">
                          <a:effectLst/>
                        </a:rPr>
                        <a:t>27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>
                          <a:effectLst/>
                        </a:rPr>
                        <a:t>220V/15A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27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>
                          <a:effectLst/>
                        </a:rPr>
                        <a:t>30kg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27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>
                          <a:effectLst/>
                        </a:rPr>
                        <a:t>30kg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27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>
                          <a:effectLst/>
                        </a:rPr>
                        <a:t>220V/10A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27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>
                          <a:effectLst/>
                        </a:rPr>
                        <a:t>220V/10A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27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>
                          <a:effectLst/>
                        </a:rPr>
                        <a:t>30kg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27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>
                          <a:effectLst/>
                        </a:rPr>
                        <a:t>30kg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27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>
                          <a:effectLst/>
                        </a:rPr>
                        <a:t>220V/10A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913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66982629"/>
                  </a:ext>
                </a:extLst>
              </a:tr>
              <a:tr h="194170"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 dirty="0">
                          <a:effectLst/>
                        </a:rPr>
                        <a:t>26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>
                          <a:effectLst/>
                        </a:rPr>
                        <a:t>50kg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26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26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26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>
                          <a:effectLst/>
                        </a:rPr>
                        <a:t>6kg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26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(8 модуле х 12ch=96ch+3.5kV/1mA +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26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26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26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>
                          <a:effectLst/>
                        </a:rPr>
                        <a:t>20kg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913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79049866"/>
                  </a:ext>
                </a:extLst>
              </a:tr>
              <a:tr h="166729"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 dirty="0">
                          <a:effectLst/>
                        </a:rPr>
                        <a:t>25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25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1">
                          <a:effectLst/>
                        </a:rPr>
                        <a:t>Crate EASY 3000 №2 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25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1">
                          <a:effectLst/>
                        </a:rPr>
                        <a:t>Crate EASY 3000 №5 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25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(система медленного контроля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25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600">
                          <a:effectLst/>
                        </a:rPr>
                        <a:t>2 модуля х 12ch = 24ch-500V/1mA)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25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1">
                          <a:effectLst/>
                        </a:rPr>
                        <a:t>Crate EASY 3000 №10 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25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1">
                          <a:effectLst/>
                        </a:rPr>
                        <a:t>Crate EASY 3000 №13 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25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913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65677184"/>
                  </a:ext>
                </a:extLst>
              </a:tr>
              <a:tr h="100861"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 dirty="0">
                          <a:effectLst/>
                        </a:rPr>
                        <a:t>24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24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питание + 48V берется от А3486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24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питание + 48V берется от А3486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24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платами </a:t>
                      </a:r>
                      <a:r>
                        <a:rPr lang="en-US" sz="600">
                          <a:effectLst/>
                        </a:rPr>
                        <a:t>LVN9 - 48 </a:t>
                      </a:r>
                      <a:r>
                        <a:rPr lang="ru-RU" sz="600">
                          <a:effectLst/>
                        </a:rPr>
                        <a:t>шт.)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24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>
                          <a:effectLst/>
                        </a:rPr>
                        <a:t>45kg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24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питание + 48V берется от А3486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24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питание + 48V берется от А3486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24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b="1" dirty="0">
                          <a:effectLst/>
                        </a:rPr>
                        <a:t>Система </a:t>
                      </a:r>
                      <a:r>
                        <a:rPr lang="en-US" sz="600" b="1" dirty="0">
                          <a:effectLst/>
                        </a:rPr>
                        <a:t>GATE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913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210284"/>
                  </a:ext>
                </a:extLst>
              </a:tr>
              <a:tr h="100861"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23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5F0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23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23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23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23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5F0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23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23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23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600" dirty="0">
                          <a:effectLst/>
                        </a:rPr>
                        <a:t>40W x 12 камер = 500W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913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55190467"/>
                  </a:ext>
                </a:extLst>
              </a:tr>
              <a:tr h="161813"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22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b="1" dirty="0">
                          <a:effectLst/>
                        </a:rPr>
                        <a:t>вент. панель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5F0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22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22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22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1">
                          <a:effectLst/>
                        </a:rPr>
                        <a:t>Crate VME8100/11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22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b="1">
                          <a:effectLst/>
                        </a:rPr>
                        <a:t>вент. панель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5F0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22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22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22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>
                          <a:effectLst/>
                        </a:rPr>
                        <a:t>220V/10A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913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44912481"/>
                  </a:ext>
                </a:extLst>
              </a:tr>
              <a:tr h="100861"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21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21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>
                          <a:effectLst/>
                        </a:rPr>
                        <a:t>42.5kg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21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>
                          <a:effectLst/>
                        </a:rPr>
                        <a:t>42.5kg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21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>
                          <a:effectLst/>
                        </a:rPr>
                        <a:t>1.1kW, max. 2.5kW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21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21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>
                          <a:effectLst/>
                        </a:rPr>
                        <a:t>42.5kg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21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>
                          <a:effectLst/>
                        </a:rPr>
                        <a:t>42.5kg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21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>
                          <a:effectLst/>
                        </a:rPr>
                        <a:t>20kg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913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09805041"/>
                  </a:ext>
                </a:extLst>
              </a:tr>
              <a:tr h="161813"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20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b="1">
                          <a:effectLst/>
                        </a:rPr>
                        <a:t>Модуль термометрии </a:t>
                      </a:r>
                      <a:r>
                        <a:rPr lang="en-US" sz="600" b="1">
                          <a:effectLst/>
                        </a:rPr>
                        <a:t>NI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20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20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20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>
                          <a:effectLst/>
                        </a:rPr>
                        <a:t>220V/15A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20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1">
                          <a:effectLst/>
                        </a:rPr>
                        <a:t>Crate VME8100/11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20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20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20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913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93294427"/>
                  </a:ext>
                </a:extLst>
              </a:tr>
              <a:tr h="100861"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19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>
                          <a:effectLst/>
                        </a:rPr>
                        <a:t>200W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19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5F0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19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5F0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19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>
                          <a:effectLst/>
                        </a:rPr>
                        <a:t>30kg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19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>
                          <a:effectLst/>
                        </a:rPr>
                        <a:t>1.1kW, max.2.5W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19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5F0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19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5F0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19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5F0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68338990"/>
                  </a:ext>
                </a:extLst>
              </a:tr>
              <a:tr h="100861"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18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>
                          <a:effectLst/>
                        </a:rPr>
                        <a:t>220V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18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b="1">
                          <a:effectLst/>
                        </a:rPr>
                        <a:t>вент. панель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5F0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18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b="1">
                          <a:effectLst/>
                        </a:rPr>
                        <a:t>вент. панель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5F0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18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18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>
                          <a:effectLst/>
                        </a:rPr>
                        <a:t>220V/15A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18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b="1">
                          <a:effectLst/>
                        </a:rPr>
                        <a:t>вент. панель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5F0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18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b="1">
                          <a:effectLst/>
                        </a:rPr>
                        <a:t>вент. панель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5F0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18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b="1">
                          <a:effectLst/>
                        </a:rPr>
                        <a:t>вент. панель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5F0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6565639"/>
                  </a:ext>
                </a:extLst>
              </a:tr>
              <a:tr h="100861"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17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>
                          <a:effectLst/>
                        </a:rPr>
                        <a:t>5kg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17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17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17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17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>
                          <a:effectLst/>
                        </a:rPr>
                        <a:t>30kg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17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17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17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30616580"/>
                  </a:ext>
                </a:extLst>
              </a:tr>
              <a:tr h="161813"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16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16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1">
                          <a:effectLst/>
                        </a:rPr>
                        <a:t>A3486 №3 (380VAC-40VDC)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16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1">
                          <a:effectLst/>
                        </a:rPr>
                        <a:t>A3486 №6 (380VAC-40VDC)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16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5F0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16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16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1">
                          <a:effectLst/>
                        </a:rPr>
                        <a:t>A3486 №11 (380VAC-40VDC)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16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1">
                          <a:effectLst/>
                        </a:rPr>
                        <a:t>A3486 №14 (380VAC-40VDC)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16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1">
                          <a:effectLst/>
                        </a:rPr>
                        <a:t>Spare: </a:t>
                      </a:r>
                      <a:r>
                        <a:rPr lang="ru-RU" sz="600" b="1">
                          <a:effectLst/>
                        </a:rPr>
                        <a:t>Система </a:t>
                      </a:r>
                      <a:r>
                        <a:rPr lang="en-US" sz="600" b="1">
                          <a:effectLst/>
                        </a:rPr>
                        <a:t>SPECTRA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913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02974448"/>
                  </a:ext>
                </a:extLst>
              </a:tr>
              <a:tr h="100861"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15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15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600">
                          <a:effectLst/>
                        </a:rPr>
                        <a:t>3kW, max.4kW 380V/15A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15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600">
                          <a:effectLst/>
                        </a:rPr>
                        <a:t>3kW, max.4kW 380V/15A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15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b="1">
                          <a:effectLst/>
                        </a:rPr>
                        <a:t>вент. панель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5F0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15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15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600">
                          <a:effectLst/>
                        </a:rPr>
                        <a:t>3kW, max.4kW 380V/15A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15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600">
                          <a:effectLst/>
                        </a:rPr>
                        <a:t>3kW, max.4kW 380V/15A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15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>
                          <a:effectLst/>
                        </a:rPr>
                        <a:t>500W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913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28543240"/>
                  </a:ext>
                </a:extLst>
              </a:tr>
              <a:tr h="161813"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14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600">
                          <a:effectLst/>
                        </a:rPr>
                        <a:t>TPC Laser system synchronization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14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>
                          <a:effectLst/>
                        </a:rPr>
                        <a:t>30kg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14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>
                          <a:effectLst/>
                        </a:rPr>
                        <a:t>30kg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14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14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5F0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14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>
                          <a:effectLst/>
                        </a:rPr>
                        <a:t>30kg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14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>
                          <a:effectLst/>
                        </a:rPr>
                        <a:t>30kg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14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>
                          <a:effectLst/>
                        </a:rPr>
                        <a:t>220V/15A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913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05079132"/>
                  </a:ext>
                </a:extLst>
              </a:tr>
              <a:tr h="100861"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13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>
                          <a:effectLst/>
                        </a:rPr>
                        <a:t>200W, 220V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13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13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13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1">
                          <a:effectLst/>
                        </a:rPr>
                        <a:t>Crate NIM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13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b="1">
                          <a:effectLst/>
                        </a:rPr>
                        <a:t>вент. панель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5F0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13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13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13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>
                          <a:effectLst/>
                        </a:rPr>
                        <a:t>50kg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913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41896997"/>
                  </a:ext>
                </a:extLst>
              </a:tr>
              <a:tr h="161813"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12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>
                          <a:effectLst/>
                        </a:rPr>
                        <a:t>5kg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12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1">
                          <a:effectLst/>
                        </a:rPr>
                        <a:t>Crate EASY 3000 №3 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12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1">
                          <a:effectLst/>
                        </a:rPr>
                        <a:t>Crate EASY 3000 №6 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12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>
                          <a:effectLst/>
                        </a:rPr>
                        <a:t>610W, max. 1.15kW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12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12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1">
                          <a:effectLst/>
                        </a:rPr>
                        <a:t>Crate EASY 3000 №11 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12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1">
                          <a:effectLst/>
                        </a:rPr>
                        <a:t>Crate EASY 3000 №14 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12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913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05530617"/>
                  </a:ext>
                </a:extLst>
              </a:tr>
              <a:tr h="100861"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11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11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питание + 48V берется от А3486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11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питание + 48V берется от А3486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11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>
                          <a:effectLst/>
                        </a:rPr>
                        <a:t>220V/10A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11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1">
                          <a:effectLst/>
                        </a:rPr>
                        <a:t>Crate NIM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11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питание + 48V берется от А3486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11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>
                          <a:effectLst/>
                        </a:rPr>
                        <a:t>питание + 48V берется от А3486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11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913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52658446"/>
                  </a:ext>
                </a:extLst>
              </a:tr>
              <a:tr h="161813"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10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 b="1">
                          <a:effectLst/>
                        </a:rPr>
                        <a:t>TPC HV membrane - 30kV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10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10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10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>
                          <a:effectLst/>
                        </a:rPr>
                        <a:t>30kg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10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>
                          <a:effectLst/>
                        </a:rPr>
                        <a:t>610W, max. 1.15kW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10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10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10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5F0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61566"/>
                  </a:ext>
                </a:extLst>
              </a:tr>
              <a:tr h="100861"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9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>
                          <a:effectLst/>
                        </a:rPr>
                        <a:t>350W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9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9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9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9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>
                          <a:effectLst/>
                        </a:rPr>
                        <a:t>220V/10A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9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9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9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b="1">
                          <a:effectLst/>
                        </a:rPr>
                        <a:t>вент. панель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5F0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33021456"/>
                  </a:ext>
                </a:extLst>
              </a:tr>
              <a:tr h="100861"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8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>
                          <a:effectLst/>
                        </a:rPr>
                        <a:t>220V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8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>
                          <a:effectLst/>
                        </a:rPr>
                        <a:t>42.5kg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8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>
                          <a:effectLst/>
                        </a:rPr>
                        <a:t>42.5kg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8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5F0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8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>
                          <a:effectLst/>
                        </a:rPr>
                        <a:t>30kg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8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>
                          <a:effectLst/>
                        </a:rPr>
                        <a:t>42.5kg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8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>
                          <a:effectLst/>
                        </a:rPr>
                        <a:t>42.5kg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8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55242441"/>
                  </a:ext>
                </a:extLst>
              </a:tr>
              <a:tr h="161813"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7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>
                          <a:effectLst/>
                        </a:rPr>
                        <a:t>7kg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7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7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7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b="1">
                          <a:effectLst/>
                        </a:rPr>
                        <a:t>вент. панель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5F0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7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7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7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7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b="1">
                          <a:effectLst/>
                        </a:rPr>
                        <a:t>Модуль термометрии </a:t>
                      </a:r>
                      <a:r>
                        <a:rPr lang="en-US" sz="600" b="1">
                          <a:effectLst/>
                        </a:rPr>
                        <a:t>NI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913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90394476"/>
                  </a:ext>
                </a:extLst>
              </a:tr>
              <a:tr h="100861"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6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6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5F0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6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5F0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6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6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5F0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6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5F0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6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5F0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6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>
                          <a:effectLst/>
                        </a:rPr>
                        <a:t>200W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913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53861718"/>
                  </a:ext>
                </a:extLst>
              </a:tr>
              <a:tr h="100861"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5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5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b="1">
                          <a:effectLst/>
                        </a:rPr>
                        <a:t>вент. панель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5F0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5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b="1">
                          <a:effectLst/>
                        </a:rPr>
                        <a:t>вент. панель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5F0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5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5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b="1">
                          <a:effectLst/>
                        </a:rPr>
                        <a:t>вент. панель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5F0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5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b="1">
                          <a:effectLst/>
                        </a:rPr>
                        <a:t>вент. панель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5F0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5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b="1">
                          <a:effectLst/>
                        </a:rPr>
                        <a:t>вент. панель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5F0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5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>
                          <a:effectLst/>
                        </a:rPr>
                        <a:t>220V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913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09240639"/>
                  </a:ext>
                </a:extLst>
              </a:tr>
              <a:tr h="100861"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4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4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4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4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4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4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4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4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600">
                          <a:effectLst/>
                        </a:rPr>
                        <a:t>5kg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913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28328203"/>
                  </a:ext>
                </a:extLst>
              </a:tr>
              <a:tr h="100861"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3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1F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3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1F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3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1F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3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1F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3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1F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3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1F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3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1F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3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913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22306888"/>
                  </a:ext>
                </a:extLst>
              </a:tr>
              <a:tr h="100861"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2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1F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2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1F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2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1F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2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1F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2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1F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2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1F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2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1F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2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1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04766272"/>
                  </a:ext>
                </a:extLst>
              </a:tr>
              <a:tr h="100861"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1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1F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1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 dirty="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1F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1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1F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1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1F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1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1F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1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1F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1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1F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>
                          <a:effectLst/>
                        </a:rPr>
                        <a:t>1</a:t>
                      </a: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ru-RU" sz="600" dirty="0">
                        <a:effectLst/>
                      </a:endParaRPr>
                    </a:p>
                  </a:txBody>
                  <a:tcPr marL="5550" marR="5550" marT="3700" marB="370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1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01816586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8DFF42C-9B0A-4234-AB8B-AA18F4EFE251}"/>
              </a:ext>
            </a:extLst>
          </p:cNvPr>
          <p:cNvSpPr txBox="1"/>
          <p:nvPr/>
        </p:nvSpPr>
        <p:spPr>
          <a:xfrm>
            <a:off x="245995" y="234000"/>
            <a:ext cx="117000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Equipment in </a:t>
            </a:r>
            <a:r>
              <a:rPr lang="en-US" sz="36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racks on </a:t>
            </a:r>
            <a:r>
              <a:rPr lang="en-US" sz="3600" b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4</a:t>
            </a:r>
            <a:r>
              <a:rPr lang="en-US" sz="3600" b="1" baseline="300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3600" b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floor</a:t>
            </a:r>
            <a:endParaRPr lang="ru-RU" sz="3600" dirty="0">
              <a:solidFill>
                <a:schemeClr val="accent1"/>
              </a:solidFill>
            </a:endParaRPr>
          </a:p>
        </p:txBody>
      </p:sp>
      <p:sp>
        <p:nvSpPr>
          <p:cNvPr id="5" name="Date Placeholder 1">
            <a:extLst>
              <a:ext uri="{FF2B5EF4-FFF2-40B4-BE49-F238E27FC236}">
                <a16:creationId xmlns="" xmlns:a16="http://schemas.microsoft.com/office/drawing/2014/main" id="{9AE815B4-2E90-482C-9DE5-42B0979FB1FD}"/>
              </a:ext>
            </a:extLst>
          </p:cNvPr>
          <p:cNvSpPr>
            <a:spLocks noGrp="1"/>
          </p:cNvSpPr>
          <p:nvPr/>
        </p:nvSpPr>
        <p:spPr>
          <a:xfrm>
            <a:off x="11136000" y="190240"/>
            <a:ext cx="905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x-non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08.11.2022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814944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71000" y="189000"/>
            <a:ext cx="3907799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PARTS of NMP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2" name="Текст 1"/>
          <p:cNvSpPr>
            <a:spLocks noGrp="1"/>
          </p:cNvSpPr>
          <p:nvPr>
            <p:ph type="body" sz="quarter" idx="14"/>
          </p:nvPr>
        </p:nvSpPr>
        <p:spPr>
          <a:xfrm>
            <a:off x="471000" y="1424562"/>
            <a:ext cx="5152501" cy="4479437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IT RACKS on the NMP,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Raised floor,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Power Supply,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Cooling System,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Structed Cabling,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Access control and management system,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CCTV video surveillance system,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Fire extinguishing system,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Monitoring</a:t>
            </a:r>
            <a:r>
              <a:rPr lang="ru-RU" sz="2400" dirty="0"/>
              <a:t> </a:t>
            </a:r>
            <a:r>
              <a:rPr lang="en-US" sz="2400" dirty="0"/>
              <a:t>system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D01CEE1B-2573-4ECC-A3C7-D938B4F5B6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000" y="99000"/>
            <a:ext cx="5226674" cy="64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816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8483E163-9300-40EC-AD7B-6179982C8B4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09636" y="324000"/>
            <a:ext cx="10444163" cy="495000"/>
          </a:xfrm>
        </p:spPr>
        <p:txBody>
          <a:bodyPr/>
          <a:lstStyle/>
          <a:p>
            <a:pPr algn="ctr"/>
            <a:r>
              <a:rPr lang="en-US" dirty="0"/>
              <a:t>Racks connection diagram</a:t>
            </a:r>
            <a:r>
              <a:rPr lang="ru-RU" dirty="0"/>
              <a:t> </a:t>
            </a:r>
            <a:r>
              <a:rPr lang="en-US" dirty="0"/>
              <a:t>(3rd floor)</a:t>
            </a: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B57C13B2-F843-4ACA-BBB6-7520C2F4FC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000" y="788908"/>
            <a:ext cx="9180000" cy="566698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2C29E451-F63F-4A33-ADA0-F371C7102F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29089" r="3322" b="4654"/>
          <a:stretch/>
        </p:blipFill>
        <p:spPr>
          <a:xfrm>
            <a:off x="10707000" y="5783249"/>
            <a:ext cx="1485000" cy="810000"/>
          </a:xfrm>
          <a:prstGeom prst="rect">
            <a:avLst/>
          </a:prstGeom>
        </p:spPr>
      </p:pic>
      <p:sp>
        <p:nvSpPr>
          <p:cNvPr id="7" name="Date Placeholder 1">
            <a:extLst>
              <a:ext uri="{FF2B5EF4-FFF2-40B4-BE49-F238E27FC236}">
                <a16:creationId xmlns="" xmlns:a16="http://schemas.microsoft.com/office/drawing/2014/main" id="{3CBCC49F-E32F-4A4B-B376-EA848ECEA8DE}"/>
              </a:ext>
            </a:extLst>
          </p:cNvPr>
          <p:cNvSpPr>
            <a:spLocks noGrp="1"/>
          </p:cNvSpPr>
          <p:nvPr/>
        </p:nvSpPr>
        <p:spPr>
          <a:xfrm>
            <a:off x="111000" y="6399000"/>
            <a:ext cx="905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x-non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08.11.2022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72405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08474D5-F994-4632-A317-E82C2B798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5392"/>
            <a:ext cx="12189547" cy="819000"/>
          </a:xfrm>
          <a:solidFill>
            <a:schemeClr val="tx2"/>
          </a:solidFill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accent3"/>
                </a:solidFill>
              </a:rPr>
              <a:t>Structured Cabling System</a:t>
            </a:r>
            <a:endParaRPr lang="ru-RU" dirty="0">
              <a:solidFill>
                <a:schemeClr val="accent3"/>
              </a:solidFill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8483E163-9300-40EC-AD7B-6179982C8B4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5748" y="884392"/>
            <a:ext cx="10444163" cy="495000"/>
          </a:xfrm>
        </p:spPr>
        <p:txBody>
          <a:bodyPr/>
          <a:lstStyle/>
          <a:p>
            <a:pPr algn="ctr"/>
            <a:r>
              <a:rPr lang="en-US" dirty="0"/>
              <a:t>Racks connection diagram</a:t>
            </a:r>
            <a:r>
              <a:rPr lang="ru-RU" dirty="0"/>
              <a:t> </a:t>
            </a:r>
            <a:r>
              <a:rPr lang="en-US" dirty="0"/>
              <a:t>(2nd floor</a:t>
            </a:r>
            <a:r>
              <a:rPr lang="ru-RU" dirty="0"/>
              <a:t>, </a:t>
            </a:r>
            <a:r>
              <a:rPr lang="en-US" dirty="0"/>
              <a:t>)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71A39905-03F8-4AA7-A5D8-F8BBEA1088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000" y="1295738"/>
            <a:ext cx="9315000" cy="537326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6ECF2653-B686-498B-BEB4-27A5A9A4D88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2" t="22758" r="3314" b="6411"/>
          <a:stretch/>
        </p:blipFill>
        <p:spPr>
          <a:xfrm>
            <a:off x="91183" y="5562262"/>
            <a:ext cx="1900431" cy="1115738"/>
          </a:xfrm>
          <a:prstGeom prst="rect">
            <a:avLst/>
          </a:prstGeom>
        </p:spPr>
      </p:pic>
      <p:sp>
        <p:nvSpPr>
          <p:cNvPr id="6" name="Date Placeholder 1">
            <a:extLst>
              <a:ext uri="{FF2B5EF4-FFF2-40B4-BE49-F238E27FC236}">
                <a16:creationId xmlns="" xmlns:a16="http://schemas.microsoft.com/office/drawing/2014/main" id="{8E133384-AEB5-41B4-BB48-728077D56641}"/>
              </a:ext>
            </a:extLst>
          </p:cNvPr>
          <p:cNvSpPr>
            <a:spLocks noGrp="1"/>
          </p:cNvSpPr>
          <p:nvPr/>
        </p:nvSpPr>
        <p:spPr>
          <a:xfrm>
            <a:off x="11215213" y="6303875"/>
            <a:ext cx="905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x-non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08.11.2022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400621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9C63B10F-3781-4017-9435-7BFB66BF949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6000" y="4811327"/>
            <a:ext cx="11520000" cy="141487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concept of equipment cooling is a separate clean room with cold and hot corridors on each floor.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DEF547E-8155-494D-921F-E21C4BD2A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Concept (currently under modeling)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0A846EC6-9239-4120-B32B-25F8DB5194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056" y="999000"/>
            <a:ext cx="6307944" cy="3467662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906BFCD8-5E35-47A4-82F8-F751949C12B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871000" y="999000"/>
            <a:ext cx="6168828" cy="346766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Date Placeholder 1">
            <a:extLst>
              <a:ext uri="{FF2B5EF4-FFF2-40B4-BE49-F238E27FC236}">
                <a16:creationId xmlns="" xmlns:a16="http://schemas.microsoft.com/office/drawing/2014/main" id="{D0F611E5-360D-41DC-89E1-D216589D8712}"/>
              </a:ext>
            </a:extLst>
          </p:cNvPr>
          <p:cNvSpPr>
            <a:spLocks noGrp="1"/>
          </p:cNvSpPr>
          <p:nvPr/>
        </p:nvSpPr>
        <p:spPr>
          <a:xfrm>
            <a:off x="111000" y="6399000"/>
            <a:ext cx="905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x-non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08.11.2022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811020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ADA610D1-8C1C-4F12-AFAB-15D22467E8A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6000" y="2484000"/>
            <a:ext cx="11385000" cy="3781425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ru-RU" sz="3500" b="1" dirty="0">
                <a:latin typeface="+mj-lt"/>
                <a:ea typeface="+mj-ea"/>
                <a:cs typeface="+mj-cs"/>
              </a:rPr>
              <a:t>1 </a:t>
            </a:r>
            <a:r>
              <a:rPr lang="en-US" sz="3500" b="1" dirty="0">
                <a:latin typeface="+mj-lt"/>
                <a:ea typeface="+mj-ea"/>
                <a:cs typeface="+mj-cs"/>
              </a:rPr>
              <a:t>floor</a:t>
            </a:r>
            <a:r>
              <a:rPr lang="ru-RU" sz="3500" b="1" dirty="0">
                <a:latin typeface="+mj-lt"/>
                <a:ea typeface="+mj-ea"/>
                <a:cs typeface="+mj-cs"/>
              </a:rPr>
              <a:t>: </a:t>
            </a:r>
            <a:r>
              <a:rPr lang="en-US" dirty="0">
                <a:solidFill>
                  <a:srgbClr val="0071D0"/>
                </a:solidFill>
                <a:latin typeface="Arial" panose="020B0604020202020204" pitchFamily="34" charset="0"/>
              </a:rPr>
              <a:t>Sub-detector </a:t>
            </a:r>
            <a:r>
              <a:rPr lang="en-US" b="0" i="0" dirty="0">
                <a:solidFill>
                  <a:srgbClr val="0071D0"/>
                </a:solidFill>
                <a:effectLst/>
                <a:latin typeface="Arial" panose="020B0604020202020204" pitchFamily="34" charset="0"/>
              </a:rPr>
              <a:t>cooling </a:t>
            </a:r>
            <a:r>
              <a:rPr lang="en-US" b="0" i="0" strike="noStrike" dirty="0">
                <a:solidFill>
                  <a:srgbClr val="0071D0"/>
                </a:solidFill>
                <a:effectLst/>
                <a:latin typeface="Arial" panose="020B0604020202020204" pitchFamily="34" charset="0"/>
              </a:rPr>
              <a:t>system (design stage)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endParaRPr lang="ru-RU" dirty="0"/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ru-RU" sz="3500" b="1" dirty="0">
                <a:latin typeface="+mj-lt"/>
                <a:ea typeface="+mj-ea"/>
                <a:cs typeface="+mj-cs"/>
              </a:rPr>
              <a:t>2 </a:t>
            </a:r>
            <a:r>
              <a:rPr lang="en-US" sz="3500" b="1" dirty="0">
                <a:latin typeface="+mj-lt"/>
                <a:ea typeface="+mj-ea"/>
                <a:cs typeface="+mj-cs"/>
              </a:rPr>
              <a:t>floor</a:t>
            </a:r>
            <a:r>
              <a:rPr lang="ru-RU" sz="3500" b="1" dirty="0">
                <a:latin typeface="+mj-lt"/>
                <a:ea typeface="+mj-ea"/>
                <a:cs typeface="+mj-cs"/>
              </a:rPr>
              <a:t>: </a:t>
            </a:r>
            <a:r>
              <a:rPr lang="en-US" b="0" i="0" dirty="0">
                <a:solidFill>
                  <a:srgbClr val="0071D0"/>
                </a:solidFill>
                <a:effectLst/>
                <a:latin typeface="Arial" panose="020B0604020202020204" pitchFamily="34" charset="0"/>
              </a:rPr>
              <a:t>FFD </a:t>
            </a:r>
            <a:r>
              <a:rPr lang="en-US" b="0" i="0" u="none" strike="noStrike" dirty="0">
                <a:solidFill>
                  <a:srgbClr val="0071D0"/>
                </a:solidFill>
                <a:effectLst/>
                <a:latin typeface="Arial" panose="020B0604020202020204" pitchFamily="34" charset="0"/>
              </a:rPr>
              <a:t>and</a:t>
            </a:r>
            <a:r>
              <a:rPr lang="en-US" b="0" i="0" dirty="0">
                <a:solidFill>
                  <a:srgbClr val="0071D0"/>
                </a:solidFill>
                <a:effectLst/>
                <a:latin typeface="Arial" panose="020B0604020202020204" pitchFamily="34" charset="0"/>
              </a:rPr>
              <a:t> ECAL </a:t>
            </a:r>
            <a:r>
              <a:rPr lang="en-US" b="0" i="0" u="none" strike="noStrike" dirty="0">
                <a:solidFill>
                  <a:srgbClr val="0071D0"/>
                </a:solidFill>
                <a:effectLst/>
                <a:latin typeface="Arial" panose="020B0604020202020204" pitchFamily="34" charset="0"/>
              </a:rPr>
              <a:t>detector equipment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endParaRPr lang="en-US" sz="3500" dirty="0">
              <a:solidFill>
                <a:srgbClr val="0071D0"/>
              </a:solidFill>
              <a:latin typeface="Arial" panose="020B0604020202020204" pitchFamily="34" charset="0"/>
              <a:ea typeface="+mj-ea"/>
              <a:cs typeface="+mj-cs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ru-RU" sz="3500" b="1" dirty="0">
                <a:latin typeface="+mj-lt"/>
                <a:ea typeface="+mj-ea"/>
                <a:cs typeface="+mj-cs"/>
              </a:rPr>
              <a:t>3 </a:t>
            </a:r>
            <a:r>
              <a:rPr lang="en-US" sz="3500" b="1" dirty="0">
                <a:latin typeface="+mj-lt"/>
                <a:ea typeface="+mj-ea"/>
                <a:cs typeface="+mj-cs"/>
              </a:rPr>
              <a:t>floor</a:t>
            </a:r>
            <a:r>
              <a:rPr lang="ru-RU" sz="3500" b="1" dirty="0">
                <a:latin typeface="+mj-lt"/>
                <a:ea typeface="+mj-ea"/>
                <a:cs typeface="+mj-cs"/>
              </a:rPr>
              <a:t>: </a:t>
            </a:r>
            <a:r>
              <a:rPr lang="en-US" dirty="0">
                <a:solidFill>
                  <a:srgbClr val="0071D0"/>
                </a:solidFill>
                <a:latin typeface="Arial" panose="020B0604020202020204" pitchFamily="34" charset="0"/>
              </a:rPr>
              <a:t>TOF</a:t>
            </a:r>
            <a:r>
              <a:rPr lang="en-US" dirty="0"/>
              <a:t> </a:t>
            </a:r>
            <a:r>
              <a:rPr lang="en-US" b="0" i="0" u="none" strike="noStrike" dirty="0">
                <a:solidFill>
                  <a:srgbClr val="0071D0"/>
                </a:solidFill>
                <a:effectLst/>
                <a:latin typeface="Arial" panose="020B0604020202020204" pitchFamily="34" charset="0"/>
              </a:rPr>
              <a:t>detector equipment</a:t>
            </a:r>
            <a:endParaRPr lang="ru-RU" dirty="0"/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endParaRPr lang="ru-RU" dirty="0"/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sz="3500" b="1" dirty="0">
                <a:latin typeface="+mj-lt"/>
                <a:ea typeface="+mj-ea"/>
                <a:cs typeface="+mj-cs"/>
              </a:rPr>
              <a:t>4</a:t>
            </a:r>
            <a:r>
              <a:rPr lang="ru-RU" sz="3500" b="1" dirty="0">
                <a:latin typeface="+mj-lt"/>
                <a:ea typeface="+mj-ea"/>
                <a:cs typeface="+mj-cs"/>
              </a:rPr>
              <a:t> </a:t>
            </a:r>
            <a:r>
              <a:rPr lang="en-US" sz="3500" b="1" dirty="0">
                <a:latin typeface="+mj-lt"/>
                <a:ea typeface="+mj-ea"/>
                <a:cs typeface="+mj-cs"/>
              </a:rPr>
              <a:t>floor</a:t>
            </a:r>
            <a:r>
              <a:rPr lang="ru-RU" sz="3500" b="1" dirty="0">
                <a:latin typeface="+mj-lt"/>
                <a:ea typeface="+mj-ea"/>
                <a:cs typeface="+mj-cs"/>
              </a:rPr>
              <a:t>: </a:t>
            </a:r>
            <a:r>
              <a:rPr lang="en-US" dirty="0">
                <a:solidFill>
                  <a:srgbClr val="0071D0"/>
                </a:solidFill>
                <a:latin typeface="Arial" panose="020B0604020202020204" pitchFamily="34" charset="0"/>
              </a:rPr>
              <a:t>TPC</a:t>
            </a:r>
            <a:r>
              <a:rPr lang="en-US" dirty="0"/>
              <a:t> </a:t>
            </a:r>
            <a:r>
              <a:rPr lang="en-US" b="0" i="0" u="none" strike="noStrike" dirty="0">
                <a:solidFill>
                  <a:srgbClr val="0071D0"/>
                </a:solidFill>
                <a:effectLst/>
                <a:latin typeface="Arial" panose="020B0604020202020204" pitchFamily="34" charset="0"/>
              </a:rPr>
              <a:t>detector equipment</a:t>
            </a:r>
            <a:endParaRPr lang="ru-RU" dirty="0"/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endParaRPr 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001EABF4-45D1-42AC-82FC-AACEAE25C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/>
              <a:t>Location of sub-detector equipment</a:t>
            </a:r>
            <a:endParaRPr lang="ru-RU" sz="4000" b="1" dirty="0"/>
          </a:p>
        </p:txBody>
      </p:sp>
      <p:sp>
        <p:nvSpPr>
          <p:cNvPr id="5" name="Date Placeholder 1">
            <a:extLst>
              <a:ext uri="{FF2B5EF4-FFF2-40B4-BE49-F238E27FC236}">
                <a16:creationId xmlns="" xmlns:a16="http://schemas.microsoft.com/office/drawing/2014/main" id="{78F2AD05-8AED-4C9E-8151-64A3254A4513}"/>
              </a:ext>
            </a:extLst>
          </p:cNvPr>
          <p:cNvSpPr>
            <a:spLocks noGrp="1"/>
          </p:cNvSpPr>
          <p:nvPr/>
        </p:nvSpPr>
        <p:spPr>
          <a:xfrm>
            <a:off x="111000" y="6399000"/>
            <a:ext cx="905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x-non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08.11.2022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811450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C0AA2344-E223-4C50-A3B0-49ADFDD15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07" y="279000"/>
            <a:ext cx="2855999" cy="1845000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chemeClr val="accent3"/>
                </a:solidFill>
              </a:rPr>
              <a:t>Power consumption calculation</a:t>
            </a:r>
            <a:endParaRPr lang="ru-RU" sz="4000" b="1" dirty="0">
              <a:solidFill>
                <a:schemeClr val="accent3"/>
              </a:solidFill>
            </a:endParaRPr>
          </a:p>
        </p:txBody>
      </p:sp>
      <p:pic>
        <p:nvPicPr>
          <p:cNvPr id="8" name="Рисунок 7" descr="Лампочка со сплошной заливкой">
            <a:extLst>
              <a:ext uri="{FF2B5EF4-FFF2-40B4-BE49-F238E27FC236}">
                <a16:creationId xmlns="" xmlns:a16="http://schemas.microsoft.com/office/drawing/2014/main" id="{E76B93FA-6A8C-4F2B-A2B6-88E53D9F42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06600" y="5634000"/>
            <a:ext cx="914400" cy="914400"/>
          </a:xfrm>
          <a:prstGeom prst="rect">
            <a:avLst/>
          </a:prstGeom>
        </p:spPr>
      </p:pic>
      <p:sp>
        <p:nvSpPr>
          <p:cNvPr id="5" name="Date Placeholder 1">
            <a:extLst>
              <a:ext uri="{FF2B5EF4-FFF2-40B4-BE49-F238E27FC236}">
                <a16:creationId xmlns="" xmlns:a16="http://schemas.microsoft.com/office/drawing/2014/main" id="{D13023F6-2048-4BE7-8FE0-4664773BC7CD}"/>
              </a:ext>
            </a:extLst>
          </p:cNvPr>
          <p:cNvSpPr>
            <a:spLocks noGrp="1"/>
          </p:cNvSpPr>
          <p:nvPr/>
        </p:nvSpPr>
        <p:spPr>
          <a:xfrm>
            <a:off x="111000" y="6399000"/>
            <a:ext cx="905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x-non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08.11.2022</a:t>
            </a:r>
            <a:endParaRPr lang="x-none" dirty="0"/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="" xmlns:a16="http://schemas.microsoft.com/office/drawing/2014/main" id="{467916A7-54FB-40E4-A5CF-960CADEE4E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5800178"/>
              </p:ext>
            </p:extLst>
          </p:nvPr>
        </p:nvGraphicFramePr>
        <p:xfrm>
          <a:off x="2966998" y="0"/>
          <a:ext cx="9114001" cy="68580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70466">
                  <a:extLst>
                    <a:ext uri="{9D8B030D-6E8A-4147-A177-3AD203B41FA5}">
                      <a16:colId xmlns="" xmlns:a16="http://schemas.microsoft.com/office/drawing/2014/main" val="2038908269"/>
                    </a:ext>
                  </a:extLst>
                </a:gridCol>
                <a:gridCol w="1010390">
                  <a:extLst>
                    <a:ext uri="{9D8B030D-6E8A-4147-A177-3AD203B41FA5}">
                      <a16:colId xmlns="" xmlns:a16="http://schemas.microsoft.com/office/drawing/2014/main" val="3824539917"/>
                    </a:ext>
                  </a:extLst>
                </a:gridCol>
                <a:gridCol w="907963">
                  <a:extLst>
                    <a:ext uri="{9D8B030D-6E8A-4147-A177-3AD203B41FA5}">
                      <a16:colId xmlns="" xmlns:a16="http://schemas.microsoft.com/office/drawing/2014/main" val="3289595432"/>
                    </a:ext>
                  </a:extLst>
                </a:gridCol>
                <a:gridCol w="575317">
                  <a:extLst>
                    <a:ext uri="{9D8B030D-6E8A-4147-A177-3AD203B41FA5}">
                      <a16:colId xmlns="" xmlns:a16="http://schemas.microsoft.com/office/drawing/2014/main" val="4198657378"/>
                    </a:ext>
                  </a:extLst>
                </a:gridCol>
                <a:gridCol w="517789">
                  <a:extLst>
                    <a:ext uri="{9D8B030D-6E8A-4147-A177-3AD203B41FA5}">
                      <a16:colId xmlns="" xmlns:a16="http://schemas.microsoft.com/office/drawing/2014/main" val="966907267"/>
                    </a:ext>
                  </a:extLst>
                </a:gridCol>
                <a:gridCol w="671204">
                  <a:extLst>
                    <a:ext uri="{9D8B030D-6E8A-4147-A177-3AD203B41FA5}">
                      <a16:colId xmlns="" xmlns:a16="http://schemas.microsoft.com/office/drawing/2014/main" val="1595027098"/>
                    </a:ext>
                  </a:extLst>
                </a:gridCol>
                <a:gridCol w="560933">
                  <a:extLst>
                    <a:ext uri="{9D8B030D-6E8A-4147-A177-3AD203B41FA5}">
                      <a16:colId xmlns="" xmlns:a16="http://schemas.microsoft.com/office/drawing/2014/main" val="454104995"/>
                    </a:ext>
                  </a:extLst>
                </a:gridCol>
                <a:gridCol w="556141">
                  <a:extLst>
                    <a:ext uri="{9D8B030D-6E8A-4147-A177-3AD203B41FA5}">
                      <a16:colId xmlns="" xmlns:a16="http://schemas.microsoft.com/office/drawing/2014/main" val="35137474"/>
                    </a:ext>
                  </a:extLst>
                </a:gridCol>
                <a:gridCol w="843798">
                  <a:extLst>
                    <a:ext uri="{9D8B030D-6E8A-4147-A177-3AD203B41FA5}">
                      <a16:colId xmlns="" xmlns:a16="http://schemas.microsoft.com/office/drawing/2014/main" val="3951456770"/>
                    </a:ext>
                  </a:extLst>
                </a:gridCol>
              </a:tblGrid>
              <a:tr h="449384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u="none" strike="noStrike" dirty="0">
                          <a:effectLst/>
                        </a:rPr>
                        <a:t>Title:</a:t>
                      </a:r>
                      <a:endParaRPr lang="pl-PL" sz="1200" b="1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198" marR="6198" marT="61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u="none" strike="noStrike" dirty="0">
                          <a:effectLst/>
                        </a:rPr>
                        <a:t>installed power</a:t>
                      </a:r>
                      <a:endParaRPr lang="pl-PL" sz="1200" b="1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198" marR="6198" marT="61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u="none" strike="noStrike" dirty="0">
                          <a:effectLst/>
                        </a:rPr>
                        <a:t>demand coefficient</a:t>
                      </a:r>
                      <a:endParaRPr lang="pl-PL" sz="1200" b="1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198" marR="6198" marT="61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u="none" strike="noStrike" dirty="0">
                          <a:effectLst/>
                        </a:rPr>
                        <a:t>Cos j</a:t>
                      </a:r>
                      <a:endParaRPr lang="pl-PL" sz="1200" b="1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198" marR="6198" marT="61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u="none" strike="noStrike" dirty="0">
                          <a:effectLst/>
                        </a:rPr>
                        <a:t>tg j</a:t>
                      </a:r>
                      <a:endParaRPr lang="pl-PL" sz="1200" b="1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198" marR="6198" marT="61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u="none" strike="noStrike" dirty="0">
                          <a:effectLst/>
                        </a:rPr>
                        <a:t>required power</a:t>
                      </a:r>
                      <a:endParaRPr lang="pl-PL" sz="1200" b="1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198" marR="6198" marT="61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u="none" strike="noStrike" dirty="0">
                          <a:effectLst/>
                        </a:rPr>
                        <a:t> </a:t>
                      </a:r>
                      <a:endParaRPr lang="pl-PL" sz="1200" b="1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198" marR="6198" marT="61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u="none" strike="noStrike" dirty="0">
                          <a:effectLst/>
                        </a:rPr>
                        <a:t> </a:t>
                      </a:r>
                      <a:endParaRPr lang="pl-PL" sz="1200" b="1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198" marR="6198" marT="61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u="none" strike="noStrike" dirty="0">
                          <a:effectLst/>
                        </a:rPr>
                        <a:t>Peak  current  </a:t>
                      </a:r>
                      <a:endParaRPr lang="pl-PL" sz="1200" b="1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198" marR="6198" marT="6198" marB="0" anchor="ctr"/>
                </a:tc>
                <a:extLst>
                  <a:ext uri="{0D108BD9-81ED-4DB2-BD59-A6C34878D82A}">
                    <a16:rowId xmlns="" xmlns:a16="http://schemas.microsoft.com/office/drawing/2014/main" val="438755480"/>
                  </a:ext>
                </a:extLst>
              </a:tr>
              <a:tr h="293077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 </a:t>
                      </a:r>
                      <a:endParaRPr lang="pl-PL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198" marR="6198" marT="61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 dirty="0">
                          <a:effectLst/>
                        </a:rPr>
                        <a:t>kW</a:t>
                      </a:r>
                      <a:endParaRPr lang="pl-PL" sz="12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198" marR="6198" marT="61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 dirty="0">
                          <a:effectLst/>
                        </a:rPr>
                        <a:t>coefficient</a:t>
                      </a:r>
                      <a:endParaRPr lang="pl-PL" sz="12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198" marR="6198" marT="61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 dirty="0">
                          <a:effectLst/>
                        </a:rPr>
                        <a:t> </a:t>
                      </a:r>
                      <a:endParaRPr lang="pl-PL" sz="12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198" marR="6198" marT="61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 dirty="0">
                          <a:effectLst/>
                        </a:rPr>
                        <a:t> </a:t>
                      </a:r>
                      <a:endParaRPr lang="pl-PL" sz="12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198" marR="6198" marT="61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 dirty="0">
                          <a:effectLst/>
                        </a:rPr>
                        <a:t>kW</a:t>
                      </a:r>
                      <a:endParaRPr lang="pl-PL" sz="12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198" marR="6198" marT="61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>
                          <a:effectLst/>
                        </a:rPr>
                        <a:t>Q, kVA</a:t>
                      </a:r>
                      <a:endParaRPr lang="pl-PL" sz="12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198" marR="6198" marT="61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 dirty="0">
                          <a:effectLst/>
                        </a:rPr>
                        <a:t>S, kVA</a:t>
                      </a:r>
                      <a:endParaRPr lang="pl-PL" sz="12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198" marR="6198" marT="61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 dirty="0">
                          <a:effectLst/>
                        </a:rPr>
                        <a:t>I, 3phase, </a:t>
                      </a:r>
                      <a:r>
                        <a:rPr lang="ru-RU" sz="1200" u="none" strike="noStrike" dirty="0">
                          <a:effectLst/>
                        </a:rPr>
                        <a:t>А</a:t>
                      </a:r>
                      <a:endParaRPr lang="ru-RU" sz="12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198" marR="6198" marT="6198" marB="0" anchor="ctr"/>
                </a:tc>
                <a:extLst>
                  <a:ext uri="{0D108BD9-81ED-4DB2-BD59-A6C34878D82A}">
                    <a16:rowId xmlns="" xmlns:a16="http://schemas.microsoft.com/office/drawing/2014/main" val="675715648"/>
                  </a:ext>
                </a:extLst>
              </a:tr>
              <a:tr h="166077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Nominal mode</a:t>
                      </a:r>
                      <a:endParaRPr lang="pl-PL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198" marR="6198" marT="61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 </a:t>
                      </a:r>
                      <a:endParaRPr lang="pl-PL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198" marR="6198" marT="61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 </a:t>
                      </a:r>
                      <a:endParaRPr lang="pl-PL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198" marR="6198" marT="61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 </a:t>
                      </a:r>
                      <a:endParaRPr lang="pl-PL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198" marR="6198" marT="61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 </a:t>
                      </a:r>
                      <a:endParaRPr lang="pl-PL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198" marR="6198" marT="61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 </a:t>
                      </a:r>
                      <a:endParaRPr lang="pl-PL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198" marR="6198" marT="61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 </a:t>
                      </a:r>
                      <a:endParaRPr lang="pl-PL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198" marR="6198" marT="61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 </a:t>
                      </a:r>
                      <a:endParaRPr lang="pl-PL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198" marR="6198" marT="61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 </a:t>
                      </a:r>
                      <a:endParaRPr lang="pl-PL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198" marR="6198" marT="6198" marB="0" anchor="ctr"/>
                </a:tc>
                <a:extLst>
                  <a:ext uri="{0D108BD9-81ED-4DB2-BD59-A6C34878D82A}">
                    <a16:rowId xmlns="" xmlns:a16="http://schemas.microsoft.com/office/drawing/2014/main" val="421394681"/>
                  </a:ext>
                </a:extLst>
              </a:tr>
              <a:tr h="166077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1" u="none" strike="noStrike" dirty="0">
                          <a:effectLst/>
                        </a:rPr>
                        <a:t>1st Floor</a:t>
                      </a:r>
                      <a:endParaRPr lang="pl-PL" sz="1000" b="1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198" marR="6198" marT="61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 </a:t>
                      </a:r>
                      <a:endParaRPr lang="pl-PL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198" marR="6198" marT="61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 </a:t>
                      </a:r>
                      <a:endParaRPr lang="pl-PL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198" marR="6198" marT="61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 </a:t>
                      </a:r>
                      <a:endParaRPr lang="pl-PL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198" marR="6198" marT="61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 </a:t>
                      </a:r>
                      <a:endParaRPr lang="pl-PL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198" marR="6198" marT="61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 </a:t>
                      </a:r>
                      <a:endParaRPr lang="pl-PL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198" marR="6198" marT="61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 </a:t>
                      </a:r>
                      <a:endParaRPr lang="pl-PL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198" marR="6198" marT="61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 </a:t>
                      </a:r>
                      <a:endParaRPr lang="pl-PL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198" marR="6198" marT="61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 </a:t>
                      </a:r>
                      <a:endParaRPr lang="pl-PL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198" marR="6198" marT="6198" marB="0" anchor="ctr"/>
                </a:tc>
                <a:extLst>
                  <a:ext uri="{0D108BD9-81ED-4DB2-BD59-A6C34878D82A}">
                    <a16:rowId xmlns="" xmlns:a16="http://schemas.microsoft.com/office/drawing/2014/main" val="3935421240"/>
                  </a:ext>
                </a:extLst>
              </a:tr>
              <a:tr h="166077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 dirty="0">
                          <a:effectLst/>
                        </a:rPr>
                        <a:t>Racks (with equipment), 1 х 9 kW</a:t>
                      </a:r>
                      <a:endParaRPr lang="en-GB" sz="10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198" marR="6198" marT="61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15,00</a:t>
                      </a:r>
                      <a:endParaRPr lang="pl-PL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198" marR="6198" marT="61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0,60</a:t>
                      </a:r>
                      <a:endParaRPr lang="pl-PL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198" marR="6198" marT="61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0,95</a:t>
                      </a:r>
                      <a:endParaRPr lang="pl-PL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198" marR="6198" marT="61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0,3</a:t>
                      </a:r>
                      <a:endParaRPr lang="pl-PL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198" marR="6198" marT="61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9,0</a:t>
                      </a:r>
                      <a:endParaRPr lang="pl-PL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198" marR="6198" marT="61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3,0</a:t>
                      </a:r>
                      <a:endParaRPr lang="pl-PL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198" marR="6198" marT="61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9,5</a:t>
                      </a:r>
                      <a:endParaRPr lang="pl-PL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98" marR="6198" marT="61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13,7</a:t>
                      </a:r>
                      <a:endParaRPr lang="pl-PL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98" marR="6198" marT="6198" marB="0" anchor="ctr"/>
                </a:tc>
                <a:extLst>
                  <a:ext uri="{0D108BD9-81ED-4DB2-BD59-A6C34878D82A}">
                    <a16:rowId xmlns="" xmlns:a16="http://schemas.microsoft.com/office/drawing/2014/main" val="4110214682"/>
                  </a:ext>
                </a:extLst>
              </a:tr>
              <a:tr h="166077">
                <a:tc>
                  <a:txBody>
                    <a:bodyPr/>
                    <a:lstStyle/>
                    <a:p>
                      <a:pPr algn="l" fontAlgn="ctr"/>
                      <a:r>
                        <a:rPr lang="pl-PL" sz="1000" u="none" strike="noStrike" dirty="0">
                          <a:effectLst/>
                        </a:rPr>
                        <a:t>Water preparation</a:t>
                      </a:r>
                      <a:endParaRPr lang="pl-PL" sz="10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198" marR="6198" marT="61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30,00</a:t>
                      </a:r>
                      <a:endParaRPr lang="pl-PL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198" marR="6198" marT="61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0,70</a:t>
                      </a:r>
                      <a:endParaRPr lang="pl-PL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198" marR="6198" marT="61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0,90</a:t>
                      </a:r>
                      <a:endParaRPr lang="pl-PL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198" marR="6198" marT="61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0,5</a:t>
                      </a:r>
                      <a:endParaRPr lang="pl-PL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198" marR="6198" marT="61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21,0</a:t>
                      </a:r>
                      <a:endParaRPr lang="pl-PL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198" marR="6198" marT="61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10,2</a:t>
                      </a:r>
                      <a:endParaRPr lang="pl-PL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198" marR="6198" marT="61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23,3</a:t>
                      </a:r>
                      <a:endParaRPr lang="pl-PL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98" marR="6198" marT="61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33,8</a:t>
                      </a:r>
                      <a:endParaRPr lang="pl-PL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98" marR="6198" marT="6198" marB="0" anchor="ctr"/>
                </a:tc>
                <a:extLst>
                  <a:ext uri="{0D108BD9-81ED-4DB2-BD59-A6C34878D82A}">
                    <a16:rowId xmlns="" xmlns:a16="http://schemas.microsoft.com/office/drawing/2014/main" val="1080917721"/>
                  </a:ext>
                </a:extLst>
              </a:tr>
              <a:tr h="166077">
                <a:tc>
                  <a:txBody>
                    <a:bodyPr/>
                    <a:lstStyle/>
                    <a:p>
                      <a:pPr algn="l" fontAlgn="ctr"/>
                      <a:r>
                        <a:rPr lang="pl-PL" sz="1000" u="none" strike="noStrike">
                          <a:effectLst/>
                        </a:rPr>
                        <a:t>Air preparation</a:t>
                      </a:r>
                      <a:endParaRPr lang="pl-PL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198" marR="6198" marT="61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30,00</a:t>
                      </a:r>
                      <a:endParaRPr lang="pl-PL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198" marR="6198" marT="61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0,70</a:t>
                      </a:r>
                      <a:endParaRPr lang="pl-PL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198" marR="6198" marT="61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0,90</a:t>
                      </a:r>
                      <a:endParaRPr lang="pl-PL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198" marR="6198" marT="61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0,5</a:t>
                      </a:r>
                      <a:endParaRPr lang="pl-PL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198" marR="6198" marT="61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21,0</a:t>
                      </a:r>
                      <a:endParaRPr lang="pl-PL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198" marR="6198" marT="61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10,2</a:t>
                      </a:r>
                      <a:endParaRPr lang="pl-PL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198" marR="6198" marT="61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23,3</a:t>
                      </a:r>
                      <a:endParaRPr lang="pl-PL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98" marR="6198" marT="61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33,8</a:t>
                      </a:r>
                      <a:endParaRPr lang="pl-PL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98" marR="6198" marT="6198" marB="0" anchor="ctr"/>
                </a:tc>
                <a:extLst>
                  <a:ext uri="{0D108BD9-81ED-4DB2-BD59-A6C34878D82A}">
                    <a16:rowId xmlns="" xmlns:a16="http://schemas.microsoft.com/office/drawing/2014/main" val="3673228313"/>
                  </a:ext>
                </a:extLst>
              </a:tr>
              <a:tr h="166077">
                <a:tc>
                  <a:txBody>
                    <a:bodyPr/>
                    <a:lstStyle/>
                    <a:p>
                      <a:pPr algn="l" fontAlgn="ctr"/>
                      <a:r>
                        <a:rPr lang="pl-PL" sz="1000" u="none" strike="noStrike">
                          <a:effectLst/>
                        </a:rPr>
                        <a:t>Cooling Air System</a:t>
                      </a:r>
                      <a:endParaRPr lang="pl-PL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198" marR="6198" marT="61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1,00</a:t>
                      </a:r>
                      <a:endParaRPr lang="pl-PL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198" marR="6198" marT="61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0,60</a:t>
                      </a:r>
                      <a:endParaRPr lang="pl-PL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198" marR="6198" marT="61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0,90</a:t>
                      </a:r>
                      <a:endParaRPr lang="pl-PL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198" marR="6198" marT="61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0,5</a:t>
                      </a:r>
                      <a:endParaRPr lang="pl-PL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198" marR="6198" marT="61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0,6</a:t>
                      </a:r>
                      <a:endParaRPr lang="pl-PL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198" marR="6198" marT="61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0,3</a:t>
                      </a:r>
                      <a:endParaRPr lang="pl-PL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198" marR="6198" marT="61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0,7</a:t>
                      </a:r>
                      <a:endParaRPr lang="pl-PL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98" marR="6198" marT="61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1,0</a:t>
                      </a:r>
                      <a:endParaRPr lang="pl-PL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98" marR="6198" marT="6198" marB="0" anchor="ctr"/>
                </a:tc>
                <a:extLst>
                  <a:ext uri="{0D108BD9-81ED-4DB2-BD59-A6C34878D82A}">
                    <a16:rowId xmlns="" xmlns:a16="http://schemas.microsoft.com/office/drawing/2014/main" val="2978713322"/>
                  </a:ext>
                </a:extLst>
              </a:tr>
              <a:tr h="293077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>
                          <a:effectLst/>
                        </a:rPr>
                        <a:t>Engineering systems (lightning, access contol sys, and go on)</a:t>
                      </a:r>
                      <a:endParaRPr lang="en-GB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198" marR="6198" marT="61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1,00</a:t>
                      </a:r>
                      <a:endParaRPr lang="pl-PL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198" marR="6198" marT="61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1,00</a:t>
                      </a:r>
                      <a:endParaRPr lang="pl-PL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198" marR="6198" marT="61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0,95</a:t>
                      </a:r>
                      <a:endParaRPr lang="pl-PL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198" marR="6198" marT="61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0,3</a:t>
                      </a:r>
                      <a:endParaRPr lang="pl-PL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198" marR="6198" marT="61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1,0</a:t>
                      </a:r>
                      <a:endParaRPr lang="pl-PL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198" marR="6198" marT="61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0,3</a:t>
                      </a:r>
                      <a:endParaRPr lang="pl-PL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198" marR="6198" marT="61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1,1</a:t>
                      </a:r>
                      <a:endParaRPr lang="pl-PL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98" marR="6198" marT="61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1,5</a:t>
                      </a:r>
                      <a:endParaRPr lang="pl-PL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98" marR="6198" marT="6198" marB="0" anchor="ctr"/>
                </a:tc>
                <a:extLst>
                  <a:ext uri="{0D108BD9-81ED-4DB2-BD59-A6C34878D82A}">
                    <a16:rowId xmlns="" xmlns:a16="http://schemas.microsoft.com/office/drawing/2014/main" val="1953723788"/>
                  </a:ext>
                </a:extLst>
              </a:tr>
              <a:tr h="166077">
                <a:tc>
                  <a:txBody>
                    <a:bodyPr/>
                    <a:lstStyle/>
                    <a:p>
                      <a:pPr algn="l" fontAlgn="ctr"/>
                      <a:r>
                        <a:rPr lang="pl-PL" sz="1000" u="none" strike="noStrike">
                          <a:effectLst/>
                        </a:rPr>
                        <a:t>Elevator</a:t>
                      </a:r>
                      <a:endParaRPr lang="pl-PL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198" marR="6198" marT="61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5,50</a:t>
                      </a:r>
                      <a:endParaRPr lang="pl-PL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198" marR="6198" marT="61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1,00</a:t>
                      </a:r>
                      <a:endParaRPr lang="pl-PL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198" marR="6198" marT="61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0,90</a:t>
                      </a:r>
                      <a:endParaRPr lang="pl-PL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198" marR="6198" marT="61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0,5</a:t>
                      </a:r>
                      <a:endParaRPr lang="pl-PL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198" marR="6198" marT="61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5,5</a:t>
                      </a:r>
                      <a:endParaRPr lang="pl-PL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198" marR="6198" marT="61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2,7</a:t>
                      </a:r>
                      <a:endParaRPr lang="pl-PL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198" marR="6198" marT="61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6,1</a:t>
                      </a:r>
                      <a:endParaRPr lang="pl-PL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98" marR="6198" marT="61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8,9</a:t>
                      </a:r>
                      <a:endParaRPr lang="pl-PL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98" marR="6198" marT="6198" marB="0" anchor="ctr"/>
                </a:tc>
                <a:extLst>
                  <a:ext uri="{0D108BD9-81ED-4DB2-BD59-A6C34878D82A}">
                    <a16:rowId xmlns="" xmlns:a16="http://schemas.microsoft.com/office/drawing/2014/main" val="1269191491"/>
                  </a:ext>
                </a:extLst>
              </a:tr>
              <a:tr h="166077">
                <a:tc>
                  <a:txBody>
                    <a:bodyPr/>
                    <a:lstStyle/>
                    <a:p>
                      <a:pPr algn="l" fontAlgn="ctr"/>
                      <a:r>
                        <a:rPr lang="pl-PL" sz="1000" u="none" strike="noStrike">
                          <a:effectLst/>
                        </a:rPr>
                        <a:t>Other consumption</a:t>
                      </a:r>
                      <a:endParaRPr lang="pl-PL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198" marR="6198" marT="61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2,00</a:t>
                      </a:r>
                      <a:endParaRPr lang="pl-PL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198" marR="6198" marT="61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0,30</a:t>
                      </a:r>
                      <a:endParaRPr lang="pl-PL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198" marR="6198" marT="61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0,95</a:t>
                      </a:r>
                      <a:endParaRPr lang="pl-PL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198" marR="6198" marT="61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0,3</a:t>
                      </a:r>
                      <a:endParaRPr lang="pl-PL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198" marR="6198" marT="61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0,6</a:t>
                      </a:r>
                      <a:endParaRPr lang="pl-PL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198" marR="6198" marT="61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0,2</a:t>
                      </a:r>
                      <a:endParaRPr lang="pl-PL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198" marR="6198" marT="61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0,6</a:t>
                      </a:r>
                      <a:endParaRPr lang="pl-PL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98" marR="6198" marT="61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0,9</a:t>
                      </a:r>
                      <a:endParaRPr lang="pl-PL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98" marR="6198" marT="6198" marB="0" anchor="ctr"/>
                </a:tc>
                <a:extLst>
                  <a:ext uri="{0D108BD9-81ED-4DB2-BD59-A6C34878D82A}">
                    <a16:rowId xmlns="" xmlns:a16="http://schemas.microsoft.com/office/drawing/2014/main" val="568325411"/>
                  </a:ext>
                </a:extLst>
              </a:tr>
              <a:tr h="166077">
                <a:tc>
                  <a:txBody>
                    <a:bodyPr/>
                    <a:lstStyle/>
                    <a:p>
                      <a:pPr algn="l" fontAlgn="ctr"/>
                      <a:r>
                        <a:rPr lang="pl-PL" sz="1000" u="none" strike="noStrike">
                          <a:effectLst/>
                        </a:rPr>
                        <a:t> General consumption 1st Floor</a:t>
                      </a:r>
                      <a:endParaRPr lang="pl-PL" sz="10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198" marR="6198" marT="61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84,50</a:t>
                      </a:r>
                      <a:endParaRPr lang="pl-PL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98" marR="6198" marT="61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0,69</a:t>
                      </a:r>
                      <a:endParaRPr lang="pl-PL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98" marR="6198" marT="61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0,91</a:t>
                      </a:r>
                      <a:endParaRPr lang="pl-PL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98" marR="6198" marT="61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0,5</a:t>
                      </a:r>
                      <a:endParaRPr lang="pl-PL" sz="10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198" marR="6198" marT="61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58,70</a:t>
                      </a:r>
                      <a:endParaRPr lang="pl-PL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98" marR="6198" marT="61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26,78</a:t>
                      </a:r>
                      <a:endParaRPr lang="pl-PL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98" marR="6198" marT="61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64,5</a:t>
                      </a:r>
                      <a:endParaRPr lang="pl-PL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98" marR="6198" marT="61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93,63</a:t>
                      </a:r>
                      <a:endParaRPr lang="pl-PL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98" marR="6198" marT="6198" marB="0" anchor="ctr"/>
                </a:tc>
                <a:extLst>
                  <a:ext uri="{0D108BD9-81ED-4DB2-BD59-A6C34878D82A}">
                    <a16:rowId xmlns="" xmlns:a16="http://schemas.microsoft.com/office/drawing/2014/main" val="2053512990"/>
                  </a:ext>
                </a:extLst>
              </a:tr>
              <a:tr h="166077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1" u="none" strike="noStrike" dirty="0">
                          <a:effectLst/>
                        </a:rPr>
                        <a:t>2nd Floor</a:t>
                      </a:r>
                      <a:endParaRPr lang="pl-PL" sz="1000" b="1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198" marR="6198" marT="61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 </a:t>
                      </a:r>
                      <a:endParaRPr lang="pl-PL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198" marR="6198" marT="61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 </a:t>
                      </a:r>
                      <a:endParaRPr lang="pl-PL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198" marR="6198" marT="61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 </a:t>
                      </a:r>
                      <a:endParaRPr lang="pl-PL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198" marR="6198" marT="61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 </a:t>
                      </a:r>
                      <a:endParaRPr lang="pl-PL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198" marR="6198" marT="61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 </a:t>
                      </a:r>
                      <a:endParaRPr lang="pl-PL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198" marR="6198" marT="61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 </a:t>
                      </a:r>
                      <a:endParaRPr lang="pl-PL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198" marR="6198" marT="61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 </a:t>
                      </a:r>
                      <a:endParaRPr lang="pl-PL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198" marR="6198" marT="61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 </a:t>
                      </a:r>
                      <a:endParaRPr lang="pl-PL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198" marR="6198" marT="6198" marB="0" anchor="ctr"/>
                </a:tc>
                <a:extLst>
                  <a:ext uri="{0D108BD9-81ED-4DB2-BD59-A6C34878D82A}">
                    <a16:rowId xmlns="" xmlns:a16="http://schemas.microsoft.com/office/drawing/2014/main" val="1155675294"/>
                  </a:ext>
                </a:extLst>
              </a:tr>
              <a:tr h="166077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 dirty="0">
                          <a:effectLst/>
                        </a:rPr>
                        <a:t>Racks (with equipment), 8 х 9 kW</a:t>
                      </a:r>
                      <a:endParaRPr lang="en-GB" sz="10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198" marR="6198" marT="61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120,00</a:t>
                      </a:r>
                      <a:endParaRPr lang="pl-PL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198" marR="6198" marT="61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0,60</a:t>
                      </a:r>
                      <a:endParaRPr lang="pl-PL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198" marR="6198" marT="61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0,95</a:t>
                      </a:r>
                      <a:endParaRPr lang="pl-PL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198" marR="6198" marT="61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0,3</a:t>
                      </a:r>
                      <a:endParaRPr lang="pl-PL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198" marR="6198" marT="61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72,0</a:t>
                      </a:r>
                      <a:endParaRPr lang="pl-PL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198" marR="6198" marT="61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23,7</a:t>
                      </a:r>
                      <a:endParaRPr lang="pl-PL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198" marR="6198" marT="61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75,8</a:t>
                      </a:r>
                      <a:endParaRPr lang="pl-PL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98" marR="6198" marT="61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109,8</a:t>
                      </a:r>
                      <a:endParaRPr lang="pl-PL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98" marR="6198" marT="6198" marB="0" anchor="ctr"/>
                </a:tc>
                <a:extLst>
                  <a:ext uri="{0D108BD9-81ED-4DB2-BD59-A6C34878D82A}">
                    <a16:rowId xmlns="" xmlns:a16="http://schemas.microsoft.com/office/drawing/2014/main" val="1532296603"/>
                  </a:ext>
                </a:extLst>
              </a:tr>
              <a:tr h="166077">
                <a:tc>
                  <a:txBody>
                    <a:bodyPr/>
                    <a:lstStyle/>
                    <a:p>
                      <a:pPr algn="l" fontAlgn="ctr"/>
                      <a:r>
                        <a:rPr lang="pl-PL" sz="1000" u="none" strike="noStrike">
                          <a:effectLst/>
                        </a:rPr>
                        <a:t>Cooling Air System</a:t>
                      </a:r>
                      <a:endParaRPr lang="pl-PL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198" marR="6198" marT="61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4,00</a:t>
                      </a:r>
                      <a:endParaRPr lang="pl-PL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198" marR="6198" marT="61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0,60</a:t>
                      </a:r>
                      <a:endParaRPr lang="pl-PL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198" marR="6198" marT="61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0,90</a:t>
                      </a:r>
                      <a:endParaRPr lang="pl-PL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198" marR="6198" marT="61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0,5</a:t>
                      </a:r>
                      <a:endParaRPr lang="pl-PL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198" marR="6198" marT="61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2,4</a:t>
                      </a:r>
                      <a:endParaRPr lang="pl-PL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198" marR="6198" marT="61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1,2</a:t>
                      </a:r>
                      <a:endParaRPr lang="pl-PL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198" marR="6198" marT="61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2,7</a:t>
                      </a:r>
                      <a:endParaRPr lang="pl-PL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98" marR="6198" marT="61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3,9</a:t>
                      </a:r>
                      <a:endParaRPr lang="pl-PL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98" marR="6198" marT="6198" marB="0" anchor="ctr"/>
                </a:tc>
                <a:extLst>
                  <a:ext uri="{0D108BD9-81ED-4DB2-BD59-A6C34878D82A}">
                    <a16:rowId xmlns="" xmlns:a16="http://schemas.microsoft.com/office/drawing/2014/main" val="3767966922"/>
                  </a:ext>
                </a:extLst>
              </a:tr>
              <a:tr h="293077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 dirty="0">
                          <a:effectLst/>
                        </a:rPr>
                        <a:t>Engineering systems (lightning, access </a:t>
                      </a:r>
                      <a:r>
                        <a:rPr lang="en-GB" sz="1000" u="none" strike="noStrike" dirty="0" err="1">
                          <a:effectLst/>
                        </a:rPr>
                        <a:t>conrtol</a:t>
                      </a:r>
                      <a:r>
                        <a:rPr lang="en-GB" sz="1000" u="none" strike="noStrike" dirty="0">
                          <a:effectLst/>
                        </a:rPr>
                        <a:t> sys and go on)</a:t>
                      </a:r>
                      <a:endParaRPr lang="en-GB" sz="10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198" marR="6198" marT="61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1,00</a:t>
                      </a:r>
                      <a:endParaRPr lang="pl-PL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198" marR="6198" marT="61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1,00</a:t>
                      </a:r>
                      <a:endParaRPr lang="pl-PL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198" marR="6198" marT="61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0,95</a:t>
                      </a:r>
                      <a:endParaRPr lang="pl-PL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198" marR="6198" marT="61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0,3</a:t>
                      </a:r>
                      <a:endParaRPr lang="pl-PL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198" marR="6198" marT="61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1,0</a:t>
                      </a:r>
                      <a:endParaRPr lang="pl-PL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198" marR="6198" marT="61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0,3</a:t>
                      </a:r>
                      <a:endParaRPr lang="pl-PL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198" marR="6198" marT="61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1,1</a:t>
                      </a:r>
                      <a:endParaRPr lang="pl-PL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98" marR="6198" marT="61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1,5</a:t>
                      </a:r>
                      <a:endParaRPr lang="pl-PL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98" marR="6198" marT="6198" marB="0" anchor="ctr"/>
                </a:tc>
                <a:extLst>
                  <a:ext uri="{0D108BD9-81ED-4DB2-BD59-A6C34878D82A}">
                    <a16:rowId xmlns="" xmlns:a16="http://schemas.microsoft.com/office/drawing/2014/main" val="309383113"/>
                  </a:ext>
                </a:extLst>
              </a:tr>
              <a:tr h="166077">
                <a:tc>
                  <a:txBody>
                    <a:bodyPr/>
                    <a:lstStyle/>
                    <a:p>
                      <a:pPr algn="l" fontAlgn="ctr"/>
                      <a:r>
                        <a:rPr lang="pl-PL" sz="1000" u="none" strike="noStrike">
                          <a:effectLst/>
                        </a:rPr>
                        <a:t>Other consumption</a:t>
                      </a:r>
                      <a:endParaRPr lang="pl-PL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198" marR="6198" marT="61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2,00</a:t>
                      </a:r>
                      <a:endParaRPr lang="pl-PL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198" marR="6198" marT="61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0,30</a:t>
                      </a:r>
                      <a:endParaRPr lang="pl-PL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198" marR="6198" marT="61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0,95</a:t>
                      </a:r>
                      <a:endParaRPr lang="pl-PL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198" marR="6198" marT="61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0,3</a:t>
                      </a:r>
                      <a:endParaRPr lang="pl-PL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198" marR="6198" marT="61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0,6</a:t>
                      </a:r>
                      <a:endParaRPr lang="pl-PL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198" marR="6198" marT="61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0,2</a:t>
                      </a:r>
                      <a:endParaRPr lang="pl-PL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198" marR="6198" marT="61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0,6</a:t>
                      </a:r>
                      <a:endParaRPr lang="pl-PL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98" marR="6198" marT="61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0,9</a:t>
                      </a:r>
                      <a:endParaRPr lang="pl-PL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98" marR="6198" marT="6198" marB="0" anchor="ctr"/>
                </a:tc>
                <a:extLst>
                  <a:ext uri="{0D108BD9-81ED-4DB2-BD59-A6C34878D82A}">
                    <a16:rowId xmlns="" xmlns:a16="http://schemas.microsoft.com/office/drawing/2014/main" val="548361904"/>
                  </a:ext>
                </a:extLst>
              </a:tr>
              <a:tr h="166077">
                <a:tc>
                  <a:txBody>
                    <a:bodyPr/>
                    <a:lstStyle/>
                    <a:p>
                      <a:pPr algn="l" fontAlgn="ctr"/>
                      <a:r>
                        <a:rPr lang="pl-PL" sz="1000" u="none" strike="noStrike">
                          <a:effectLst/>
                        </a:rPr>
                        <a:t>General consumption 2nd Floor</a:t>
                      </a:r>
                      <a:endParaRPr lang="pl-PL" sz="10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198" marR="6198" marT="61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127,00</a:t>
                      </a:r>
                      <a:endParaRPr lang="pl-PL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98" marR="6198" marT="61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0,60</a:t>
                      </a:r>
                      <a:endParaRPr lang="pl-PL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98" marR="6198" marT="61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0,95</a:t>
                      </a:r>
                      <a:endParaRPr lang="pl-PL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98" marR="6198" marT="61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0,3</a:t>
                      </a:r>
                      <a:endParaRPr lang="pl-PL" sz="10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198" marR="6198" marT="61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76,00</a:t>
                      </a:r>
                      <a:endParaRPr lang="pl-PL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98" marR="6198" marT="61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25,35</a:t>
                      </a:r>
                      <a:endParaRPr lang="pl-PL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98" marR="6198" marT="61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80,1</a:t>
                      </a:r>
                      <a:endParaRPr lang="pl-PL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98" marR="6198" marT="61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116,15</a:t>
                      </a:r>
                      <a:endParaRPr lang="pl-PL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98" marR="6198" marT="6198" marB="0" anchor="ctr"/>
                </a:tc>
                <a:extLst>
                  <a:ext uri="{0D108BD9-81ED-4DB2-BD59-A6C34878D82A}">
                    <a16:rowId xmlns="" xmlns:a16="http://schemas.microsoft.com/office/drawing/2014/main" val="1962020535"/>
                  </a:ext>
                </a:extLst>
              </a:tr>
              <a:tr h="166077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1" u="none" strike="noStrike" dirty="0">
                          <a:effectLst/>
                        </a:rPr>
                        <a:t>3rd Floor</a:t>
                      </a:r>
                      <a:endParaRPr lang="pl-PL" sz="1000" b="1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198" marR="6198" marT="61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 </a:t>
                      </a:r>
                      <a:endParaRPr lang="pl-PL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198" marR="6198" marT="61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 </a:t>
                      </a:r>
                      <a:endParaRPr lang="pl-PL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198" marR="6198" marT="61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 </a:t>
                      </a:r>
                      <a:endParaRPr lang="pl-PL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198" marR="6198" marT="61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 </a:t>
                      </a:r>
                      <a:endParaRPr lang="pl-PL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198" marR="6198" marT="61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 </a:t>
                      </a:r>
                      <a:endParaRPr lang="pl-PL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198" marR="6198" marT="61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 </a:t>
                      </a:r>
                      <a:endParaRPr lang="pl-PL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198" marR="6198" marT="61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 </a:t>
                      </a:r>
                      <a:endParaRPr lang="pl-PL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198" marR="6198" marT="61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 </a:t>
                      </a:r>
                      <a:endParaRPr lang="pl-PL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198" marR="6198" marT="6198" marB="0" anchor="ctr"/>
                </a:tc>
                <a:extLst>
                  <a:ext uri="{0D108BD9-81ED-4DB2-BD59-A6C34878D82A}">
                    <a16:rowId xmlns="" xmlns:a16="http://schemas.microsoft.com/office/drawing/2014/main" val="709434616"/>
                  </a:ext>
                </a:extLst>
              </a:tr>
              <a:tr h="166077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>
                          <a:effectLst/>
                        </a:rPr>
                        <a:t>Racks (with equipment), 8 х 9 kW</a:t>
                      </a:r>
                      <a:endParaRPr lang="en-GB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198" marR="6198" marT="61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120,00</a:t>
                      </a:r>
                      <a:endParaRPr lang="pl-PL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198" marR="6198" marT="61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0,60</a:t>
                      </a:r>
                      <a:endParaRPr lang="pl-PL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198" marR="6198" marT="61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0,95</a:t>
                      </a:r>
                      <a:endParaRPr lang="pl-PL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198" marR="6198" marT="61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0,3</a:t>
                      </a:r>
                      <a:endParaRPr lang="pl-PL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198" marR="6198" marT="61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72,0</a:t>
                      </a:r>
                      <a:endParaRPr lang="pl-PL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198" marR="6198" marT="61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23,7</a:t>
                      </a:r>
                      <a:endParaRPr lang="pl-PL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198" marR="6198" marT="61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75,8</a:t>
                      </a:r>
                      <a:endParaRPr lang="pl-PL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98" marR="6198" marT="61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109,8</a:t>
                      </a:r>
                      <a:endParaRPr lang="pl-PL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98" marR="6198" marT="6198" marB="0" anchor="ctr"/>
                </a:tc>
                <a:extLst>
                  <a:ext uri="{0D108BD9-81ED-4DB2-BD59-A6C34878D82A}">
                    <a16:rowId xmlns="" xmlns:a16="http://schemas.microsoft.com/office/drawing/2014/main" val="398467517"/>
                  </a:ext>
                </a:extLst>
              </a:tr>
              <a:tr h="166077">
                <a:tc>
                  <a:txBody>
                    <a:bodyPr/>
                    <a:lstStyle/>
                    <a:p>
                      <a:pPr algn="l" fontAlgn="ctr"/>
                      <a:r>
                        <a:rPr lang="pl-PL" sz="1000" u="none" strike="noStrike">
                          <a:effectLst/>
                        </a:rPr>
                        <a:t>Cooling Air System</a:t>
                      </a:r>
                      <a:endParaRPr lang="pl-PL" sz="10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198" marR="6198" marT="61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4,00</a:t>
                      </a:r>
                      <a:endParaRPr lang="pl-PL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198" marR="6198" marT="61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0,60</a:t>
                      </a:r>
                      <a:endParaRPr lang="pl-PL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198" marR="6198" marT="61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0,90</a:t>
                      </a:r>
                      <a:endParaRPr lang="pl-PL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198" marR="6198" marT="61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0,5</a:t>
                      </a:r>
                      <a:endParaRPr lang="pl-PL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198" marR="6198" marT="61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2,4</a:t>
                      </a:r>
                      <a:endParaRPr lang="pl-PL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198" marR="6198" marT="61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1,2</a:t>
                      </a:r>
                      <a:endParaRPr lang="pl-PL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198" marR="6198" marT="61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2,7</a:t>
                      </a:r>
                      <a:endParaRPr lang="pl-PL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98" marR="6198" marT="61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3,9</a:t>
                      </a:r>
                      <a:endParaRPr lang="pl-PL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98" marR="6198" marT="6198" marB="0" anchor="ctr"/>
                </a:tc>
                <a:extLst>
                  <a:ext uri="{0D108BD9-81ED-4DB2-BD59-A6C34878D82A}">
                    <a16:rowId xmlns="" xmlns:a16="http://schemas.microsoft.com/office/drawing/2014/main" val="3553001060"/>
                  </a:ext>
                </a:extLst>
              </a:tr>
              <a:tr h="293077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>
                          <a:effectLst/>
                        </a:rPr>
                        <a:t>Engineering systems (lightning, access contol sys and go on)</a:t>
                      </a:r>
                      <a:endParaRPr lang="en-GB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198" marR="6198" marT="61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1,00</a:t>
                      </a:r>
                      <a:endParaRPr lang="pl-PL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198" marR="6198" marT="61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1,00</a:t>
                      </a:r>
                      <a:endParaRPr lang="pl-PL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198" marR="6198" marT="61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0,95</a:t>
                      </a:r>
                      <a:endParaRPr lang="pl-PL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198" marR="6198" marT="61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0,3</a:t>
                      </a:r>
                      <a:endParaRPr lang="pl-PL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198" marR="6198" marT="61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1,0</a:t>
                      </a:r>
                      <a:endParaRPr lang="pl-PL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198" marR="6198" marT="61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0,3</a:t>
                      </a:r>
                      <a:endParaRPr lang="pl-PL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198" marR="6198" marT="61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1,1</a:t>
                      </a:r>
                      <a:endParaRPr lang="pl-PL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98" marR="6198" marT="61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1,5</a:t>
                      </a:r>
                      <a:endParaRPr lang="pl-PL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98" marR="6198" marT="6198" marB="0" anchor="ctr"/>
                </a:tc>
                <a:extLst>
                  <a:ext uri="{0D108BD9-81ED-4DB2-BD59-A6C34878D82A}">
                    <a16:rowId xmlns="" xmlns:a16="http://schemas.microsoft.com/office/drawing/2014/main" val="2631090674"/>
                  </a:ext>
                </a:extLst>
              </a:tr>
              <a:tr h="166077">
                <a:tc>
                  <a:txBody>
                    <a:bodyPr/>
                    <a:lstStyle/>
                    <a:p>
                      <a:pPr algn="l" fontAlgn="ctr"/>
                      <a:r>
                        <a:rPr lang="pl-PL" sz="1000" u="none" strike="noStrike" dirty="0">
                          <a:effectLst/>
                        </a:rPr>
                        <a:t>Other consumption</a:t>
                      </a:r>
                      <a:endParaRPr lang="pl-PL" sz="10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198" marR="6198" marT="61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2,00</a:t>
                      </a:r>
                      <a:endParaRPr lang="pl-PL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198" marR="6198" marT="61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0,30</a:t>
                      </a:r>
                      <a:endParaRPr lang="pl-PL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198" marR="6198" marT="61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0,95</a:t>
                      </a:r>
                      <a:endParaRPr lang="pl-PL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198" marR="6198" marT="61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0,3</a:t>
                      </a:r>
                      <a:endParaRPr lang="pl-PL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198" marR="6198" marT="61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0,6</a:t>
                      </a:r>
                      <a:endParaRPr lang="pl-PL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198" marR="6198" marT="61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0,2</a:t>
                      </a:r>
                      <a:endParaRPr lang="pl-PL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198" marR="6198" marT="61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0,6</a:t>
                      </a:r>
                      <a:endParaRPr lang="pl-PL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98" marR="6198" marT="61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0,9</a:t>
                      </a:r>
                      <a:endParaRPr lang="pl-PL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98" marR="6198" marT="6198" marB="0" anchor="ctr"/>
                </a:tc>
                <a:extLst>
                  <a:ext uri="{0D108BD9-81ED-4DB2-BD59-A6C34878D82A}">
                    <a16:rowId xmlns="" xmlns:a16="http://schemas.microsoft.com/office/drawing/2014/main" val="2238009024"/>
                  </a:ext>
                </a:extLst>
              </a:tr>
              <a:tr h="166077">
                <a:tc>
                  <a:txBody>
                    <a:bodyPr/>
                    <a:lstStyle/>
                    <a:p>
                      <a:pPr algn="l" fontAlgn="ctr"/>
                      <a:r>
                        <a:rPr lang="pl-PL" sz="1000" u="none" strike="noStrike">
                          <a:effectLst/>
                        </a:rPr>
                        <a:t>General consumption 3rd Floor</a:t>
                      </a:r>
                      <a:endParaRPr lang="pl-PL" sz="10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198" marR="6198" marT="61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127,00</a:t>
                      </a:r>
                      <a:endParaRPr lang="pl-PL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98" marR="6198" marT="61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0,60</a:t>
                      </a:r>
                      <a:endParaRPr lang="pl-PL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98" marR="6198" marT="61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0,95</a:t>
                      </a:r>
                      <a:endParaRPr lang="pl-PL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98" marR="6198" marT="61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0,3</a:t>
                      </a:r>
                      <a:endParaRPr lang="pl-PL" sz="10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198" marR="6198" marT="61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76,00</a:t>
                      </a:r>
                      <a:endParaRPr lang="pl-PL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98" marR="6198" marT="61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25,35</a:t>
                      </a:r>
                      <a:endParaRPr lang="pl-PL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98" marR="6198" marT="61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80,1</a:t>
                      </a:r>
                      <a:endParaRPr lang="pl-PL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98" marR="6198" marT="61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116,15</a:t>
                      </a:r>
                      <a:endParaRPr lang="pl-PL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98" marR="6198" marT="6198" marB="0" anchor="ctr"/>
                </a:tc>
                <a:extLst>
                  <a:ext uri="{0D108BD9-81ED-4DB2-BD59-A6C34878D82A}">
                    <a16:rowId xmlns="" xmlns:a16="http://schemas.microsoft.com/office/drawing/2014/main" val="2122778580"/>
                  </a:ext>
                </a:extLst>
              </a:tr>
              <a:tr h="166077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1" u="none" strike="noStrike" dirty="0">
                          <a:effectLst/>
                        </a:rPr>
                        <a:t>4th Floor</a:t>
                      </a:r>
                      <a:endParaRPr lang="pl-PL" sz="1000" b="1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198" marR="6198" marT="61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 </a:t>
                      </a:r>
                      <a:endParaRPr lang="pl-PL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198" marR="6198" marT="61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 </a:t>
                      </a:r>
                      <a:endParaRPr lang="pl-PL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198" marR="6198" marT="61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 </a:t>
                      </a:r>
                      <a:endParaRPr lang="pl-PL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198" marR="6198" marT="61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 </a:t>
                      </a:r>
                      <a:endParaRPr lang="pl-PL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198" marR="6198" marT="61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 </a:t>
                      </a:r>
                      <a:endParaRPr lang="pl-PL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198" marR="6198" marT="61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 </a:t>
                      </a:r>
                      <a:endParaRPr lang="pl-PL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198" marR="6198" marT="61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 </a:t>
                      </a:r>
                      <a:endParaRPr lang="pl-PL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198" marR="6198" marT="61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 </a:t>
                      </a:r>
                      <a:endParaRPr lang="pl-PL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198" marR="6198" marT="6198" marB="0" anchor="ctr"/>
                </a:tc>
                <a:extLst>
                  <a:ext uri="{0D108BD9-81ED-4DB2-BD59-A6C34878D82A}">
                    <a16:rowId xmlns="" xmlns:a16="http://schemas.microsoft.com/office/drawing/2014/main" val="1555571634"/>
                  </a:ext>
                </a:extLst>
              </a:tr>
              <a:tr h="166077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>
                          <a:effectLst/>
                        </a:rPr>
                        <a:t>Racks (with equipment), 8 х 12 kW</a:t>
                      </a:r>
                      <a:endParaRPr lang="en-GB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198" marR="6198" marT="61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120,00</a:t>
                      </a:r>
                      <a:endParaRPr lang="pl-PL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198" marR="6198" marT="61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0,80</a:t>
                      </a:r>
                      <a:endParaRPr lang="pl-PL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198" marR="6198" marT="61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0,95</a:t>
                      </a:r>
                      <a:endParaRPr lang="pl-PL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198" marR="6198" marT="61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0,3</a:t>
                      </a:r>
                      <a:endParaRPr lang="pl-PL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198" marR="6198" marT="61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96,0</a:t>
                      </a:r>
                      <a:endParaRPr lang="pl-PL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198" marR="6198" marT="61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31,6</a:t>
                      </a:r>
                      <a:endParaRPr lang="pl-PL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198" marR="6198" marT="61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101,1</a:t>
                      </a:r>
                      <a:endParaRPr lang="pl-PL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98" marR="6198" marT="61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146,5</a:t>
                      </a:r>
                      <a:endParaRPr lang="pl-PL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98" marR="6198" marT="6198" marB="0" anchor="ctr"/>
                </a:tc>
                <a:extLst>
                  <a:ext uri="{0D108BD9-81ED-4DB2-BD59-A6C34878D82A}">
                    <a16:rowId xmlns="" xmlns:a16="http://schemas.microsoft.com/office/drawing/2014/main" val="3631324690"/>
                  </a:ext>
                </a:extLst>
              </a:tr>
              <a:tr h="166077">
                <a:tc>
                  <a:txBody>
                    <a:bodyPr/>
                    <a:lstStyle/>
                    <a:p>
                      <a:pPr algn="l" fontAlgn="ctr"/>
                      <a:r>
                        <a:rPr lang="pl-PL" sz="1000" u="none" strike="noStrike">
                          <a:effectLst/>
                        </a:rPr>
                        <a:t>Cooling Air System</a:t>
                      </a:r>
                      <a:endParaRPr lang="pl-PL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198" marR="6198" marT="61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4,00</a:t>
                      </a:r>
                      <a:endParaRPr lang="pl-PL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198" marR="6198" marT="61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0,80</a:t>
                      </a:r>
                      <a:endParaRPr lang="pl-PL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198" marR="6198" marT="61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0,90</a:t>
                      </a:r>
                      <a:endParaRPr lang="pl-PL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198" marR="6198" marT="61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0,5</a:t>
                      </a:r>
                      <a:endParaRPr lang="pl-PL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198" marR="6198" marT="61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3,2</a:t>
                      </a:r>
                      <a:endParaRPr lang="pl-PL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198" marR="6198" marT="61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1,5</a:t>
                      </a:r>
                      <a:endParaRPr lang="pl-PL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198" marR="6198" marT="61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3,6</a:t>
                      </a:r>
                      <a:endParaRPr lang="pl-PL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98" marR="6198" marT="61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5,2</a:t>
                      </a:r>
                      <a:endParaRPr lang="pl-PL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98" marR="6198" marT="6198" marB="0" anchor="ctr"/>
                </a:tc>
                <a:extLst>
                  <a:ext uri="{0D108BD9-81ED-4DB2-BD59-A6C34878D82A}">
                    <a16:rowId xmlns="" xmlns:a16="http://schemas.microsoft.com/office/drawing/2014/main" val="1797453409"/>
                  </a:ext>
                </a:extLst>
              </a:tr>
              <a:tr h="293077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>
                          <a:effectLst/>
                        </a:rPr>
                        <a:t>Engineering systems (lightning, access contol sys and go on)</a:t>
                      </a:r>
                      <a:endParaRPr lang="en-GB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198" marR="6198" marT="61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1,00</a:t>
                      </a:r>
                      <a:endParaRPr lang="pl-PL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198" marR="6198" marT="61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1,00</a:t>
                      </a:r>
                      <a:endParaRPr lang="pl-PL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198" marR="6198" marT="61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0,95</a:t>
                      </a:r>
                      <a:endParaRPr lang="pl-PL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198" marR="6198" marT="61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0,3</a:t>
                      </a:r>
                      <a:endParaRPr lang="pl-PL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198" marR="6198" marT="61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1,0</a:t>
                      </a:r>
                      <a:endParaRPr lang="pl-PL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198" marR="6198" marT="61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0,3</a:t>
                      </a:r>
                      <a:endParaRPr lang="pl-PL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198" marR="6198" marT="61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1,1</a:t>
                      </a:r>
                      <a:endParaRPr lang="pl-PL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98" marR="6198" marT="61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1,5</a:t>
                      </a:r>
                      <a:endParaRPr lang="pl-PL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98" marR="6198" marT="6198" marB="0" anchor="ctr"/>
                </a:tc>
                <a:extLst>
                  <a:ext uri="{0D108BD9-81ED-4DB2-BD59-A6C34878D82A}">
                    <a16:rowId xmlns="" xmlns:a16="http://schemas.microsoft.com/office/drawing/2014/main" val="3893616008"/>
                  </a:ext>
                </a:extLst>
              </a:tr>
              <a:tr h="166077">
                <a:tc>
                  <a:txBody>
                    <a:bodyPr/>
                    <a:lstStyle/>
                    <a:p>
                      <a:pPr algn="l" fontAlgn="ctr"/>
                      <a:r>
                        <a:rPr lang="pl-PL" sz="1000" u="none" strike="noStrike">
                          <a:effectLst/>
                        </a:rPr>
                        <a:t>Other consumption</a:t>
                      </a:r>
                      <a:endParaRPr lang="pl-PL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198" marR="6198" marT="61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2,00</a:t>
                      </a:r>
                      <a:endParaRPr lang="pl-PL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198" marR="6198" marT="61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0,30</a:t>
                      </a:r>
                      <a:endParaRPr lang="pl-PL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198" marR="6198" marT="61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0,95</a:t>
                      </a:r>
                      <a:endParaRPr lang="pl-PL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198" marR="6198" marT="61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0,3</a:t>
                      </a:r>
                      <a:endParaRPr lang="pl-PL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198" marR="6198" marT="61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0,6</a:t>
                      </a:r>
                      <a:endParaRPr lang="pl-PL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198" marR="6198" marT="61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0,2</a:t>
                      </a:r>
                      <a:endParaRPr lang="pl-PL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198" marR="6198" marT="61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0,6</a:t>
                      </a:r>
                      <a:endParaRPr lang="pl-PL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98" marR="6198" marT="61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0,9</a:t>
                      </a:r>
                      <a:endParaRPr lang="pl-PL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98" marR="6198" marT="6198" marB="0" anchor="ctr"/>
                </a:tc>
                <a:extLst>
                  <a:ext uri="{0D108BD9-81ED-4DB2-BD59-A6C34878D82A}">
                    <a16:rowId xmlns="" xmlns:a16="http://schemas.microsoft.com/office/drawing/2014/main" val="3366492520"/>
                  </a:ext>
                </a:extLst>
              </a:tr>
              <a:tr h="166077">
                <a:tc>
                  <a:txBody>
                    <a:bodyPr/>
                    <a:lstStyle/>
                    <a:p>
                      <a:pPr algn="l" fontAlgn="ctr"/>
                      <a:r>
                        <a:rPr lang="pl-PL" sz="1000" u="none" strike="noStrike">
                          <a:effectLst/>
                        </a:rPr>
                        <a:t>General consumption 4th Floor</a:t>
                      </a:r>
                      <a:endParaRPr lang="pl-PL" sz="10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198" marR="6198" marT="61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127,00</a:t>
                      </a:r>
                      <a:endParaRPr lang="pl-PL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98" marR="6198" marT="61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0,79</a:t>
                      </a:r>
                      <a:endParaRPr lang="pl-PL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98" marR="6198" marT="61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0,95</a:t>
                      </a:r>
                      <a:endParaRPr lang="pl-PL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98" marR="6198" marT="61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0,3</a:t>
                      </a:r>
                      <a:endParaRPr lang="pl-PL" sz="10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198" marR="6198" marT="61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100,80</a:t>
                      </a:r>
                      <a:endParaRPr lang="pl-PL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98" marR="6198" marT="61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33,63</a:t>
                      </a:r>
                      <a:endParaRPr lang="pl-PL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98" marR="6198" marT="61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106,3</a:t>
                      </a:r>
                      <a:endParaRPr lang="pl-PL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98" marR="6198" marT="61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154,05</a:t>
                      </a:r>
                      <a:endParaRPr lang="pl-PL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98" marR="6198" marT="6198" marB="0" anchor="ctr"/>
                </a:tc>
                <a:extLst>
                  <a:ext uri="{0D108BD9-81ED-4DB2-BD59-A6C34878D82A}">
                    <a16:rowId xmlns="" xmlns:a16="http://schemas.microsoft.com/office/drawing/2014/main" val="2619621763"/>
                  </a:ext>
                </a:extLst>
              </a:tr>
              <a:tr h="166077">
                <a:tc>
                  <a:txBody>
                    <a:bodyPr/>
                    <a:lstStyle/>
                    <a:p>
                      <a:pPr algn="l" fontAlgn="ctr"/>
                      <a:r>
                        <a:rPr lang="pl-PL" sz="1000" u="none" strike="noStrike">
                          <a:effectLst/>
                        </a:rPr>
                        <a:t>Other consumption</a:t>
                      </a:r>
                      <a:endParaRPr lang="pl-PL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198" marR="6198" marT="61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 </a:t>
                      </a:r>
                      <a:endParaRPr lang="pl-PL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98" marR="6198" marT="61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 </a:t>
                      </a:r>
                      <a:endParaRPr lang="pl-PL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98" marR="6198" marT="61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 </a:t>
                      </a:r>
                      <a:endParaRPr lang="pl-PL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98" marR="6198" marT="61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 </a:t>
                      </a:r>
                      <a:endParaRPr lang="pl-PL" sz="10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198" marR="6198" marT="61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 </a:t>
                      </a:r>
                      <a:endParaRPr lang="pl-PL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98" marR="6198" marT="61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 </a:t>
                      </a:r>
                      <a:endParaRPr lang="pl-PL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98" marR="6198" marT="61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 </a:t>
                      </a:r>
                      <a:endParaRPr lang="pl-PL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98" marR="6198" marT="61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 </a:t>
                      </a:r>
                      <a:endParaRPr lang="pl-PL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98" marR="6198" marT="6198" marB="0" anchor="ctr"/>
                </a:tc>
                <a:extLst>
                  <a:ext uri="{0D108BD9-81ED-4DB2-BD59-A6C34878D82A}">
                    <a16:rowId xmlns="" xmlns:a16="http://schemas.microsoft.com/office/drawing/2014/main" val="4258596203"/>
                  </a:ext>
                </a:extLst>
              </a:tr>
              <a:tr h="166077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>
                          <a:effectLst/>
                        </a:rPr>
                        <a:t>Cryogenic Plant Power Shield 4th Floor</a:t>
                      </a:r>
                      <a:endParaRPr lang="en-GB" sz="10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198" marR="6198" marT="61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65,00</a:t>
                      </a:r>
                      <a:endParaRPr lang="pl-PL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198" marR="6198" marT="61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1,00</a:t>
                      </a:r>
                      <a:endParaRPr lang="pl-PL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198" marR="6198" marT="61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0,95</a:t>
                      </a:r>
                      <a:endParaRPr lang="pl-PL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198" marR="6198" marT="61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0,3</a:t>
                      </a:r>
                      <a:endParaRPr lang="pl-PL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198" marR="6198" marT="61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65,0</a:t>
                      </a:r>
                      <a:endParaRPr lang="pl-PL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198" marR="6198" marT="61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21,4</a:t>
                      </a:r>
                      <a:endParaRPr lang="pl-PL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198" marR="6198" marT="61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68,4</a:t>
                      </a:r>
                      <a:endParaRPr lang="pl-PL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98" marR="6198" marT="61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99,2</a:t>
                      </a:r>
                      <a:endParaRPr lang="pl-PL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98" marR="6198" marT="6198" marB="0" anchor="ctr"/>
                </a:tc>
                <a:extLst>
                  <a:ext uri="{0D108BD9-81ED-4DB2-BD59-A6C34878D82A}">
                    <a16:rowId xmlns="" xmlns:a16="http://schemas.microsoft.com/office/drawing/2014/main" val="886544420"/>
                  </a:ext>
                </a:extLst>
              </a:tr>
              <a:tr h="166077">
                <a:tc>
                  <a:txBody>
                    <a:bodyPr/>
                    <a:lstStyle/>
                    <a:p>
                      <a:pPr algn="l" fontAlgn="ctr"/>
                      <a:r>
                        <a:rPr lang="pl-PL" sz="1000" u="none" strike="noStrike">
                          <a:effectLst/>
                        </a:rPr>
                        <a:t>Fire alarm control panel</a:t>
                      </a:r>
                      <a:endParaRPr lang="pl-PL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198" marR="6198" marT="61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1,00</a:t>
                      </a:r>
                      <a:endParaRPr lang="pl-PL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198" marR="6198" marT="61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1,00</a:t>
                      </a:r>
                      <a:endParaRPr lang="pl-PL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198" marR="6198" marT="61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0,95</a:t>
                      </a:r>
                      <a:endParaRPr lang="pl-PL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198" marR="6198" marT="61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0,3</a:t>
                      </a:r>
                      <a:endParaRPr lang="pl-PL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198" marR="6198" marT="61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1,0</a:t>
                      </a:r>
                      <a:endParaRPr lang="pl-PL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198" marR="6198" marT="61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0,3</a:t>
                      </a:r>
                      <a:endParaRPr lang="pl-PL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198" marR="6198" marT="61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1,1</a:t>
                      </a:r>
                      <a:endParaRPr lang="pl-PL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98" marR="6198" marT="61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1,5</a:t>
                      </a:r>
                      <a:endParaRPr lang="pl-PL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98" marR="6198" marT="6198" marB="0" anchor="ctr"/>
                </a:tc>
                <a:extLst>
                  <a:ext uri="{0D108BD9-81ED-4DB2-BD59-A6C34878D82A}">
                    <a16:rowId xmlns="" xmlns:a16="http://schemas.microsoft.com/office/drawing/2014/main" val="3388116304"/>
                  </a:ext>
                </a:extLst>
              </a:tr>
              <a:tr h="166077">
                <a:tc>
                  <a:txBody>
                    <a:bodyPr/>
                    <a:lstStyle/>
                    <a:p>
                      <a:pPr algn="l" fontAlgn="ctr"/>
                      <a:r>
                        <a:rPr lang="pl-PL" sz="1000" u="none" strike="noStrike">
                          <a:effectLst/>
                        </a:rPr>
                        <a:t>Other general consumption</a:t>
                      </a:r>
                      <a:endParaRPr lang="pl-PL" sz="10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198" marR="6198" marT="61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66,00</a:t>
                      </a:r>
                      <a:endParaRPr lang="pl-PL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98" marR="6198" marT="61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1,00</a:t>
                      </a:r>
                      <a:endParaRPr lang="pl-PL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98" marR="6198" marT="61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0,95</a:t>
                      </a:r>
                      <a:endParaRPr lang="pl-PL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98" marR="6198" marT="61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0,3</a:t>
                      </a:r>
                      <a:endParaRPr lang="pl-PL" sz="10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198" marR="6198" marT="61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66,00</a:t>
                      </a:r>
                      <a:endParaRPr lang="pl-PL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98" marR="6198" marT="61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21,69</a:t>
                      </a:r>
                      <a:endParaRPr lang="pl-PL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98" marR="6198" marT="61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69,5</a:t>
                      </a:r>
                      <a:endParaRPr lang="pl-PL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98" marR="6198" marT="61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100,69</a:t>
                      </a:r>
                      <a:endParaRPr lang="pl-PL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98" marR="6198" marT="6198" marB="0" anchor="ctr"/>
                </a:tc>
                <a:extLst>
                  <a:ext uri="{0D108BD9-81ED-4DB2-BD59-A6C34878D82A}">
                    <a16:rowId xmlns="" xmlns:a16="http://schemas.microsoft.com/office/drawing/2014/main" val="3134986929"/>
                  </a:ext>
                </a:extLst>
              </a:tr>
              <a:tr h="293077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1" u="none" strike="noStrike" dirty="0">
                          <a:effectLst/>
                        </a:rPr>
                        <a:t>Total general consumption on </a:t>
                      </a:r>
                      <a:r>
                        <a:rPr lang="en-US" sz="1200" b="1" u="none" strike="noStrike" dirty="0" smtClean="0">
                          <a:effectLst/>
                        </a:rPr>
                        <a:t>NMP</a:t>
                      </a:r>
                      <a:endParaRPr lang="en-GB" sz="1200" b="1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198" marR="6198" marT="61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u="none" strike="noStrike">
                          <a:effectLst/>
                        </a:rPr>
                        <a:t>531,50</a:t>
                      </a:r>
                      <a:endParaRPr lang="pl-PL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98" marR="6198" marT="61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u="none" strike="noStrike" dirty="0">
                          <a:effectLst/>
                        </a:rPr>
                        <a:t>0,71</a:t>
                      </a:r>
                      <a:endParaRPr lang="pl-PL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98" marR="6198" marT="61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u="none" strike="noStrike" dirty="0">
                          <a:effectLst/>
                        </a:rPr>
                        <a:t>0,94</a:t>
                      </a:r>
                      <a:endParaRPr lang="pl-PL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98" marR="6198" marT="61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u="none" strike="noStrike" dirty="0">
                          <a:effectLst/>
                        </a:rPr>
                        <a:t>0,4</a:t>
                      </a:r>
                      <a:endParaRPr lang="pl-PL" sz="1200" b="1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198" marR="6198" marT="61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u="none" strike="noStrike" dirty="0">
                          <a:effectLst/>
                        </a:rPr>
                        <a:t>377,50</a:t>
                      </a:r>
                      <a:endParaRPr lang="pl-PL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98" marR="6198" marT="61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u="none" strike="noStrike" dirty="0">
                          <a:effectLst/>
                        </a:rPr>
                        <a:t>132,81</a:t>
                      </a:r>
                      <a:endParaRPr lang="pl-PL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98" marR="6198" marT="61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u="none" strike="noStrike" dirty="0">
                          <a:effectLst/>
                        </a:rPr>
                        <a:t>400,2</a:t>
                      </a:r>
                      <a:endParaRPr lang="pl-PL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98" marR="6198" marT="61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u="none" strike="noStrike" dirty="0">
                          <a:effectLst/>
                        </a:rPr>
                        <a:t>580,65</a:t>
                      </a:r>
                      <a:endParaRPr lang="pl-PL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98" marR="6198" marT="6198" marB="0" anchor="ctr"/>
                </a:tc>
                <a:extLst>
                  <a:ext uri="{0D108BD9-81ED-4DB2-BD59-A6C34878D82A}">
                    <a16:rowId xmlns="" xmlns:a16="http://schemas.microsoft.com/office/drawing/2014/main" val="17042809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1097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5F0DDBB-F0AF-4F37-9FDF-DD807D63F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0125"/>
            <a:ext cx="10515599" cy="678875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Air flows Visualization (4th floor)</a:t>
            </a:r>
            <a:endParaRPr lang="ru-RU" sz="3200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2A928158-7277-4DE8-8320-51C5AFF3FD27}"/>
              </a:ext>
            </a:extLst>
          </p:cNvPr>
          <p:cNvSpPr txBox="1"/>
          <p:nvPr/>
        </p:nvSpPr>
        <p:spPr>
          <a:xfrm>
            <a:off x="921001" y="5840336"/>
            <a:ext cx="719834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Nominal </a:t>
            </a:r>
            <a:r>
              <a:rPr lang="en-US" sz="1400" dirty="0">
                <a:latin typeface="Calibri" panose="020F0502020204030204" pitchFamily="34" charset="0"/>
                <a:ea typeface="Times New Roman" panose="02020603050405020304" pitchFamily="18" charset="0"/>
              </a:rPr>
              <a:t>power </a:t>
            </a:r>
            <a:r>
              <a:rPr lang="en-US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consumption</a:t>
            </a:r>
            <a:r>
              <a:rPr lang="ru-RU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of </a:t>
            </a:r>
            <a:r>
              <a:rPr lang="ru-RU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8 </a:t>
            </a:r>
            <a:r>
              <a:rPr lang="en-US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racks on the </a:t>
            </a:r>
            <a:r>
              <a:rPr lang="en-US" sz="1400" dirty="0">
                <a:latin typeface="Calibri" panose="020F0502020204030204" pitchFamily="34" charset="0"/>
                <a:ea typeface="Times New Roman" panose="02020603050405020304" pitchFamily="18" charset="0"/>
              </a:rPr>
              <a:t>4</a:t>
            </a:r>
            <a:r>
              <a:rPr lang="en-US" sz="1400" baseline="30000" dirty="0">
                <a:latin typeface="Calibri" panose="020F0502020204030204" pitchFamily="34" charset="0"/>
                <a:ea typeface="Times New Roman" panose="02020603050405020304" pitchFamily="18" charset="0"/>
              </a:rPr>
              <a:t>th</a:t>
            </a:r>
            <a:r>
              <a:rPr lang="en-US" sz="14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floor</a:t>
            </a:r>
            <a:r>
              <a:rPr lang="ru-RU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sz="1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-</a:t>
            </a:r>
            <a:r>
              <a:rPr lang="ru-RU" sz="14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55,396 </a:t>
            </a:r>
            <a:r>
              <a:rPr lang="ru-RU" sz="1400" b="1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kW</a:t>
            </a:r>
            <a:endParaRPr lang="ru-RU" sz="1400" b="1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ru-RU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Max </a:t>
            </a:r>
            <a:r>
              <a:rPr lang="en-US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power</a:t>
            </a:r>
            <a:r>
              <a:rPr lang="ru-RU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consumption</a:t>
            </a:r>
            <a:r>
              <a:rPr lang="ru-RU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sz="1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-</a:t>
            </a:r>
            <a:r>
              <a:rPr lang="en-US" sz="1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ru-RU" sz="14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73,55 </a:t>
            </a:r>
            <a:r>
              <a:rPr lang="ru-RU" sz="1400" b="1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kW</a:t>
            </a:r>
            <a:endParaRPr lang="ru-RU" sz="1400" b="1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 nominal</a:t>
            </a:r>
            <a:r>
              <a:rPr lang="ru-RU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weight</a:t>
            </a:r>
            <a:r>
              <a:rPr lang="ru-RU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of the equipment on the 4</a:t>
            </a:r>
            <a:r>
              <a:rPr lang="en-US" sz="1400" baseline="30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</a:t>
            </a:r>
            <a:r>
              <a:rPr lang="en-US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floor of the platform </a:t>
            </a:r>
            <a:r>
              <a:rPr lang="ru-RU" sz="1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–</a:t>
            </a:r>
            <a:r>
              <a:rPr lang="en-US" sz="1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ru-RU" sz="14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1 481,5 </a:t>
            </a:r>
            <a:r>
              <a:rPr lang="ru-RU" sz="1400" b="1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kg</a:t>
            </a:r>
            <a:endParaRPr lang="ru-RU" sz="1400" dirty="0"/>
          </a:p>
        </p:txBody>
      </p:sp>
      <p:sp>
        <p:nvSpPr>
          <p:cNvPr id="6" name="Date Placeholder 1">
            <a:extLst>
              <a:ext uri="{FF2B5EF4-FFF2-40B4-BE49-F238E27FC236}">
                <a16:creationId xmlns="" xmlns:a16="http://schemas.microsoft.com/office/drawing/2014/main" id="{B0E2A265-2965-4324-B175-736B1C862A7E}"/>
              </a:ext>
            </a:extLst>
          </p:cNvPr>
          <p:cNvSpPr>
            <a:spLocks noGrp="1"/>
          </p:cNvSpPr>
          <p:nvPr/>
        </p:nvSpPr>
        <p:spPr>
          <a:xfrm>
            <a:off x="66000" y="6471833"/>
            <a:ext cx="905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x-non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08.11.2022</a:t>
            </a:r>
            <a:endParaRPr lang="x-none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10066DCC-F890-4FED-9B65-55BC3F13DD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803" y="774000"/>
            <a:ext cx="4528197" cy="514165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77558A30-844A-4A94-BAC3-511B0DDC05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1000" y="820850"/>
            <a:ext cx="4427674" cy="5283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48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08474D5-F994-4632-A317-E82C2B798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5392"/>
            <a:ext cx="12189547" cy="819000"/>
          </a:xfrm>
          <a:solidFill>
            <a:schemeClr val="tx2"/>
          </a:solidFill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accent3"/>
                </a:solidFill>
              </a:rPr>
              <a:t>Structured Cabling System</a:t>
            </a:r>
            <a:endParaRPr lang="ru-RU" dirty="0">
              <a:solidFill>
                <a:schemeClr val="accent3"/>
              </a:solidFill>
            </a:endParaRPr>
          </a:p>
        </p:txBody>
      </p:sp>
      <p:sp>
        <p:nvSpPr>
          <p:cNvPr id="6" name="Date Placeholder 1">
            <a:extLst>
              <a:ext uri="{FF2B5EF4-FFF2-40B4-BE49-F238E27FC236}">
                <a16:creationId xmlns="" xmlns:a16="http://schemas.microsoft.com/office/drawing/2014/main" id="{8E133384-AEB5-41B4-BB48-728077D56641}"/>
              </a:ext>
            </a:extLst>
          </p:cNvPr>
          <p:cNvSpPr>
            <a:spLocks noGrp="1"/>
          </p:cNvSpPr>
          <p:nvPr/>
        </p:nvSpPr>
        <p:spPr>
          <a:xfrm>
            <a:off x="11215213" y="6303875"/>
            <a:ext cx="905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x-non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08.11.2022</a:t>
            </a:r>
            <a:endParaRPr lang="x-none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237" y="947737"/>
            <a:ext cx="6877763" cy="559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024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07B57CD8-078A-40F9-A248-41C21D304D1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35999" y="4761484"/>
            <a:ext cx="6615000" cy="1682516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tx2"/>
                </a:solidFill>
              </a:rPr>
              <a:t>The platform's switching unit will be connected to the MPD Data Center.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AF3B3258-4B0E-4467-ABED-2C82ECBA574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3" t="7349" r="4473" b="12599"/>
          <a:stretch/>
        </p:blipFill>
        <p:spPr>
          <a:xfrm>
            <a:off x="156001" y="99000"/>
            <a:ext cx="5579999" cy="354562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5EAA83ED-71E1-4042-9DD0-D2FE926A22A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" b="13913"/>
          <a:stretch/>
        </p:blipFill>
        <p:spPr>
          <a:xfrm>
            <a:off x="156000" y="3612472"/>
            <a:ext cx="5579999" cy="3068999"/>
          </a:xfrm>
          <a:prstGeom prst="rect">
            <a:avLst/>
          </a:prstGeom>
        </p:spPr>
      </p:pic>
      <p:sp>
        <p:nvSpPr>
          <p:cNvPr id="8" name="Date Placeholder 1">
            <a:extLst>
              <a:ext uri="{FF2B5EF4-FFF2-40B4-BE49-F238E27FC236}">
                <a16:creationId xmlns="" xmlns:a16="http://schemas.microsoft.com/office/drawing/2014/main" id="{2A61B8D8-4473-4182-9DC5-6B2ACA2C7CB8}"/>
              </a:ext>
            </a:extLst>
          </p:cNvPr>
          <p:cNvSpPr>
            <a:spLocks noGrp="1"/>
          </p:cNvSpPr>
          <p:nvPr/>
        </p:nvSpPr>
        <p:spPr>
          <a:xfrm>
            <a:off x="11286546" y="6503954"/>
            <a:ext cx="905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x-non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08.11.2022</a:t>
            </a:r>
            <a:endParaRPr lang="x-none" dirty="0"/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A48970A9-6599-47A9-85AA-67666F67A80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7" b="12319"/>
          <a:stretch/>
        </p:blipFill>
        <p:spPr>
          <a:xfrm>
            <a:off x="5736000" y="197547"/>
            <a:ext cx="6390000" cy="3951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806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36F24D0-60CE-47CC-A5D3-71EDF87AB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9000"/>
            <a:ext cx="10515599" cy="813875"/>
          </a:xfrm>
        </p:spPr>
        <p:txBody>
          <a:bodyPr/>
          <a:lstStyle/>
          <a:p>
            <a:pPr algn="ctr"/>
            <a:r>
              <a:rPr lang="en-US" dirty="0"/>
              <a:t>Project status NMP</a:t>
            </a:r>
            <a:endParaRPr lang="ru-RU" dirty="0"/>
          </a:p>
        </p:txBody>
      </p:sp>
      <p:sp>
        <p:nvSpPr>
          <p:cNvPr id="5" name="Date Placeholder 1">
            <a:extLst>
              <a:ext uri="{FF2B5EF4-FFF2-40B4-BE49-F238E27FC236}">
                <a16:creationId xmlns="" xmlns:a16="http://schemas.microsoft.com/office/drawing/2014/main" id="{1753C00A-DE6E-1241-A66A-4AD475A5E5B7}"/>
              </a:ext>
            </a:extLst>
          </p:cNvPr>
          <p:cNvSpPr>
            <a:spLocks noGrp="1"/>
          </p:cNvSpPr>
          <p:nvPr/>
        </p:nvSpPr>
        <p:spPr>
          <a:xfrm>
            <a:off x="111000" y="6399000"/>
            <a:ext cx="905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x-non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08.11.2022</a:t>
            </a:r>
            <a:endParaRPr lang="x-none" dirty="0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="" xmlns:a16="http://schemas.microsoft.com/office/drawing/2014/main" id="{B36C1204-0783-4A5A-9A4D-75DBBECAC7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1484349"/>
              </p:ext>
            </p:extLst>
          </p:nvPr>
        </p:nvGraphicFramePr>
        <p:xfrm>
          <a:off x="426000" y="1134000"/>
          <a:ext cx="11609997" cy="4169247"/>
        </p:xfrm>
        <a:graphic>
          <a:graphicData uri="http://schemas.openxmlformats.org/drawingml/2006/table">
            <a:tbl>
              <a:tblPr/>
              <a:tblGrid>
                <a:gridCol w="281582">
                  <a:extLst>
                    <a:ext uri="{9D8B030D-6E8A-4147-A177-3AD203B41FA5}">
                      <a16:colId xmlns="" xmlns:a16="http://schemas.microsoft.com/office/drawing/2014/main" val="1823059338"/>
                    </a:ext>
                  </a:extLst>
                </a:gridCol>
                <a:gridCol w="2252655">
                  <a:extLst>
                    <a:ext uri="{9D8B030D-6E8A-4147-A177-3AD203B41FA5}">
                      <a16:colId xmlns="" xmlns:a16="http://schemas.microsoft.com/office/drawing/2014/main" val="1022119090"/>
                    </a:ext>
                  </a:extLst>
                </a:gridCol>
                <a:gridCol w="628019">
                  <a:extLst>
                    <a:ext uri="{9D8B030D-6E8A-4147-A177-3AD203B41FA5}">
                      <a16:colId xmlns="" xmlns:a16="http://schemas.microsoft.com/office/drawing/2014/main" val="2909815102"/>
                    </a:ext>
                  </a:extLst>
                </a:gridCol>
                <a:gridCol w="339917">
                  <a:extLst>
                    <a:ext uri="{9D8B030D-6E8A-4147-A177-3AD203B41FA5}">
                      <a16:colId xmlns="" xmlns:a16="http://schemas.microsoft.com/office/drawing/2014/main" val="1206205493"/>
                    </a:ext>
                  </a:extLst>
                </a:gridCol>
                <a:gridCol w="351977">
                  <a:extLst>
                    <a:ext uri="{9D8B030D-6E8A-4147-A177-3AD203B41FA5}">
                      <a16:colId xmlns="" xmlns:a16="http://schemas.microsoft.com/office/drawing/2014/main" val="2208570781"/>
                    </a:ext>
                  </a:extLst>
                </a:gridCol>
                <a:gridCol w="255184">
                  <a:extLst>
                    <a:ext uri="{9D8B030D-6E8A-4147-A177-3AD203B41FA5}">
                      <a16:colId xmlns="" xmlns:a16="http://schemas.microsoft.com/office/drawing/2014/main" val="2738206035"/>
                    </a:ext>
                  </a:extLst>
                </a:gridCol>
                <a:gridCol w="255184">
                  <a:extLst>
                    <a:ext uri="{9D8B030D-6E8A-4147-A177-3AD203B41FA5}">
                      <a16:colId xmlns="" xmlns:a16="http://schemas.microsoft.com/office/drawing/2014/main" val="3816691537"/>
                    </a:ext>
                  </a:extLst>
                </a:gridCol>
                <a:gridCol w="255184">
                  <a:extLst>
                    <a:ext uri="{9D8B030D-6E8A-4147-A177-3AD203B41FA5}">
                      <a16:colId xmlns="" xmlns:a16="http://schemas.microsoft.com/office/drawing/2014/main" val="1733464074"/>
                    </a:ext>
                  </a:extLst>
                </a:gridCol>
                <a:gridCol w="219987">
                  <a:extLst>
                    <a:ext uri="{9D8B030D-6E8A-4147-A177-3AD203B41FA5}">
                      <a16:colId xmlns="" xmlns:a16="http://schemas.microsoft.com/office/drawing/2014/main" val="3820792375"/>
                    </a:ext>
                  </a:extLst>
                </a:gridCol>
                <a:gridCol w="255184">
                  <a:extLst>
                    <a:ext uri="{9D8B030D-6E8A-4147-A177-3AD203B41FA5}">
                      <a16:colId xmlns="" xmlns:a16="http://schemas.microsoft.com/office/drawing/2014/main" val="2462540594"/>
                    </a:ext>
                  </a:extLst>
                </a:gridCol>
                <a:gridCol w="255184">
                  <a:extLst>
                    <a:ext uri="{9D8B030D-6E8A-4147-A177-3AD203B41FA5}">
                      <a16:colId xmlns="" xmlns:a16="http://schemas.microsoft.com/office/drawing/2014/main" val="4194047258"/>
                    </a:ext>
                  </a:extLst>
                </a:gridCol>
                <a:gridCol w="255184">
                  <a:extLst>
                    <a:ext uri="{9D8B030D-6E8A-4147-A177-3AD203B41FA5}">
                      <a16:colId xmlns="" xmlns:a16="http://schemas.microsoft.com/office/drawing/2014/main" val="3512230941"/>
                    </a:ext>
                  </a:extLst>
                </a:gridCol>
                <a:gridCol w="255184">
                  <a:extLst>
                    <a:ext uri="{9D8B030D-6E8A-4147-A177-3AD203B41FA5}">
                      <a16:colId xmlns="" xmlns:a16="http://schemas.microsoft.com/office/drawing/2014/main" val="2000336030"/>
                    </a:ext>
                  </a:extLst>
                </a:gridCol>
                <a:gridCol w="255184">
                  <a:extLst>
                    <a:ext uri="{9D8B030D-6E8A-4147-A177-3AD203B41FA5}">
                      <a16:colId xmlns="" xmlns:a16="http://schemas.microsoft.com/office/drawing/2014/main" val="1138611002"/>
                    </a:ext>
                  </a:extLst>
                </a:gridCol>
                <a:gridCol w="255184">
                  <a:extLst>
                    <a:ext uri="{9D8B030D-6E8A-4147-A177-3AD203B41FA5}">
                      <a16:colId xmlns="" xmlns:a16="http://schemas.microsoft.com/office/drawing/2014/main" val="2151730236"/>
                    </a:ext>
                  </a:extLst>
                </a:gridCol>
                <a:gridCol w="255184">
                  <a:extLst>
                    <a:ext uri="{9D8B030D-6E8A-4147-A177-3AD203B41FA5}">
                      <a16:colId xmlns="" xmlns:a16="http://schemas.microsoft.com/office/drawing/2014/main" val="3665668628"/>
                    </a:ext>
                  </a:extLst>
                </a:gridCol>
                <a:gridCol w="255184">
                  <a:extLst>
                    <a:ext uri="{9D8B030D-6E8A-4147-A177-3AD203B41FA5}">
                      <a16:colId xmlns="" xmlns:a16="http://schemas.microsoft.com/office/drawing/2014/main" val="2875778523"/>
                    </a:ext>
                  </a:extLst>
                </a:gridCol>
                <a:gridCol w="255184">
                  <a:extLst>
                    <a:ext uri="{9D8B030D-6E8A-4147-A177-3AD203B41FA5}">
                      <a16:colId xmlns="" xmlns:a16="http://schemas.microsoft.com/office/drawing/2014/main" val="4149691867"/>
                    </a:ext>
                  </a:extLst>
                </a:gridCol>
                <a:gridCol w="255184">
                  <a:extLst>
                    <a:ext uri="{9D8B030D-6E8A-4147-A177-3AD203B41FA5}">
                      <a16:colId xmlns="" xmlns:a16="http://schemas.microsoft.com/office/drawing/2014/main" val="3093977993"/>
                    </a:ext>
                  </a:extLst>
                </a:gridCol>
                <a:gridCol w="255184">
                  <a:extLst>
                    <a:ext uri="{9D8B030D-6E8A-4147-A177-3AD203B41FA5}">
                      <a16:colId xmlns="" xmlns:a16="http://schemas.microsoft.com/office/drawing/2014/main" val="2986518210"/>
                    </a:ext>
                  </a:extLst>
                </a:gridCol>
                <a:gridCol w="255184">
                  <a:extLst>
                    <a:ext uri="{9D8B030D-6E8A-4147-A177-3AD203B41FA5}">
                      <a16:colId xmlns="" xmlns:a16="http://schemas.microsoft.com/office/drawing/2014/main" val="1235952451"/>
                    </a:ext>
                  </a:extLst>
                </a:gridCol>
                <a:gridCol w="255184">
                  <a:extLst>
                    <a:ext uri="{9D8B030D-6E8A-4147-A177-3AD203B41FA5}">
                      <a16:colId xmlns="" xmlns:a16="http://schemas.microsoft.com/office/drawing/2014/main" val="3016301554"/>
                    </a:ext>
                  </a:extLst>
                </a:gridCol>
                <a:gridCol w="255184">
                  <a:extLst>
                    <a:ext uri="{9D8B030D-6E8A-4147-A177-3AD203B41FA5}">
                      <a16:colId xmlns="" xmlns:a16="http://schemas.microsoft.com/office/drawing/2014/main" val="3357998249"/>
                    </a:ext>
                  </a:extLst>
                </a:gridCol>
                <a:gridCol w="255184">
                  <a:extLst>
                    <a:ext uri="{9D8B030D-6E8A-4147-A177-3AD203B41FA5}">
                      <a16:colId xmlns="" xmlns:a16="http://schemas.microsoft.com/office/drawing/2014/main" val="1453562418"/>
                    </a:ext>
                  </a:extLst>
                </a:gridCol>
                <a:gridCol w="255184">
                  <a:extLst>
                    <a:ext uri="{9D8B030D-6E8A-4147-A177-3AD203B41FA5}">
                      <a16:colId xmlns="" xmlns:a16="http://schemas.microsoft.com/office/drawing/2014/main" val="3393139128"/>
                    </a:ext>
                  </a:extLst>
                </a:gridCol>
                <a:gridCol w="255184">
                  <a:extLst>
                    <a:ext uri="{9D8B030D-6E8A-4147-A177-3AD203B41FA5}">
                      <a16:colId xmlns="" xmlns:a16="http://schemas.microsoft.com/office/drawing/2014/main" val="1904714970"/>
                    </a:ext>
                  </a:extLst>
                </a:gridCol>
                <a:gridCol w="255184">
                  <a:extLst>
                    <a:ext uri="{9D8B030D-6E8A-4147-A177-3AD203B41FA5}">
                      <a16:colId xmlns="" xmlns:a16="http://schemas.microsoft.com/office/drawing/2014/main" val="2462186056"/>
                    </a:ext>
                  </a:extLst>
                </a:gridCol>
                <a:gridCol w="255184">
                  <a:extLst>
                    <a:ext uri="{9D8B030D-6E8A-4147-A177-3AD203B41FA5}">
                      <a16:colId xmlns="" xmlns:a16="http://schemas.microsoft.com/office/drawing/2014/main" val="460630431"/>
                    </a:ext>
                  </a:extLst>
                </a:gridCol>
                <a:gridCol w="255184">
                  <a:extLst>
                    <a:ext uri="{9D8B030D-6E8A-4147-A177-3AD203B41FA5}">
                      <a16:colId xmlns="" xmlns:a16="http://schemas.microsoft.com/office/drawing/2014/main" val="923869068"/>
                    </a:ext>
                  </a:extLst>
                </a:gridCol>
                <a:gridCol w="221026">
                  <a:extLst>
                    <a:ext uri="{9D8B030D-6E8A-4147-A177-3AD203B41FA5}">
                      <a16:colId xmlns="" xmlns:a16="http://schemas.microsoft.com/office/drawing/2014/main" val="2120512514"/>
                    </a:ext>
                  </a:extLst>
                </a:gridCol>
                <a:gridCol w="289342">
                  <a:extLst>
                    <a:ext uri="{9D8B030D-6E8A-4147-A177-3AD203B41FA5}">
                      <a16:colId xmlns="" xmlns:a16="http://schemas.microsoft.com/office/drawing/2014/main" val="1688922921"/>
                    </a:ext>
                  </a:extLst>
                </a:gridCol>
                <a:gridCol w="255184">
                  <a:extLst>
                    <a:ext uri="{9D8B030D-6E8A-4147-A177-3AD203B41FA5}">
                      <a16:colId xmlns="" xmlns:a16="http://schemas.microsoft.com/office/drawing/2014/main" val="1026498378"/>
                    </a:ext>
                  </a:extLst>
                </a:gridCol>
                <a:gridCol w="255184">
                  <a:extLst>
                    <a:ext uri="{9D8B030D-6E8A-4147-A177-3AD203B41FA5}">
                      <a16:colId xmlns="" xmlns:a16="http://schemas.microsoft.com/office/drawing/2014/main" val="3147283281"/>
                    </a:ext>
                  </a:extLst>
                </a:gridCol>
                <a:gridCol w="255184">
                  <a:extLst>
                    <a:ext uri="{9D8B030D-6E8A-4147-A177-3AD203B41FA5}">
                      <a16:colId xmlns="" xmlns:a16="http://schemas.microsoft.com/office/drawing/2014/main" val="4270635404"/>
                    </a:ext>
                  </a:extLst>
                </a:gridCol>
                <a:gridCol w="390708">
                  <a:extLst>
                    <a:ext uri="{9D8B030D-6E8A-4147-A177-3AD203B41FA5}">
                      <a16:colId xmlns="" xmlns:a16="http://schemas.microsoft.com/office/drawing/2014/main" val="4136676915"/>
                    </a:ext>
                  </a:extLst>
                </a:gridCol>
              </a:tblGrid>
              <a:tr h="418347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8" marR="4838" marT="483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October 2022</a:t>
                      </a:r>
                    </a:p>
                  </a:txBody>
                  <a:tcPr marL="4838" marR="4838" marT="4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November 2022</a:t>
                      </a:r>
                    </a:p>
                  </a:txBody>
                  <a:tcPr marL="4838" marR="4838" marT="4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December 2022</a:t>
                      </a:r>
                    </a:p>
                  </a:txBody>
                  <a:tcPr marL="4838" marR="4838" marT="4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January 2023</a:t>
                      </a:r>
                    </a:p>
                  </a:txBody>
                  <a:tcPr marL="4838" marR="4838" marT="4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February 2023</a:t>
                      </a:r>
                    </a:p>
                  </a:txBody>
                  <a:tcPr marL="4838" marR="4838" marT="4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March 2023</a:t>
                      </a:r>
                    </a:p>
                  </a:txBody>
                  <a:tcPr marL="4838" marR="4838" marT="4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April 2023</a:t>
                      </a:r>
                    </a:p>
                  </a:txBody>
                  <a:tcPr marL="4838" marR="4838" marT="4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May 2023</a:t>
                      </a:r>
                    </a:p>
                  </a:txBody>
                  <a:tcPr marL="4838" marR="4838" marT="4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66306245"/>
                  </a:ext>
                </a:extLst>
              </a:tr>
              <a:tr h="6251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8" marR="4838" marT="4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8" marR="4838" marT="4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week progress </a:t>
                      </a:r>
                    </a:p>
                  </a:txBody>
                  <a:tcPr marL="4838" marR="4838" marT="48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38" marR="4838" marT="4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838" marR="4838" marT="4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838" marR="4838" marT="4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838" marR="4838" marT="4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4838" marR="4838" marT="4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4838" marR="4838" marT="4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4838" marR="4838" marT="4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4838" marR="4838" marT="4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4838" marR="4838" marT="4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4838" marR="4838" marT="4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4838" marR="4838" marT="4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4838" marR="4838" marT="4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4838" marR="4838" marT="4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4838" marR="4838" marT="4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4838" marR="4838" marT="4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4838" marR="4838" marT="4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4838" marR="4838" marT="4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4838" marR="4838" marT="4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4838" marR="4838" marT="4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4838" marR="4838" marT="4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4838" marR="4838" marT="4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4838" marR="4838" marT="4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4838" marR="4838" marT="4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4838" marR="4838" marT="4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4838" marR="4838" marT="4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4838" marR="4838" marT="4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4838" marR="4838" marT="4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4838" marR="4838" marT="4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4838" marR="4838" marT="4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4838" marR="4838" marT="4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4838" marR="4838" marT="4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4838" marR="4838" marT="4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43557105"/>
                  </a:ext>
                </a:extLst>
              </a:tr>
              <a:tr h="2115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№</a:t>
                      </a:r>
                    </a:p>
                  </a:txBody>
                  <a:tcPr marL="4838" marR="4838" marT="4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Stage</a:t>
                      </a:r>
                    </a:p>
                  </a:txBody>
                  <a:tcPr marL="4838" marR="4838" marT="4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8" marR="4838" marT="4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8" marR="4838" marT="48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8" marR="4838" marT="48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8" marR="4838" marT="48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8" marR="4838" marT="48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8" marR="4838" marT="48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8" marR="4838" marT="48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8" marR="4838" marT="48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8" marR="4838" marT="48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8" marR="4838" marT="48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8" marR="4838" marT="48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8" marR="4838" marT="48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8" marR="4838" marT="48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8" marR="4838" marT="48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8" marR="4838" marT="48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8" marR="4838" marT="48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8" marR="4838" marT="48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8" marR="4838" marT="48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8" marR="4838" marT="48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8" marR="4838" marT="48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8" marR="4838" marT="48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8" marR="4838" marT="48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8" marR="4838" marT="48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8" marR="4838" marT="48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8" marR="4838" marT="48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8" marR="4838" marT="48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8" marR="4838" marT="48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8" marR="4838" marT="48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8" marR="4838" marT="48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8" marR="4838" marT="48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8" marR="4838" marT="48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8" marR="4838" marT="48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8" marR="4838" marT="48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48842007"/>
                  </a:ext>
                </a:extLst>
              </a:tr>
              <a:tr h="54135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38" marR="4838" marT="4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Design and modeling</a:t>
                      </a:r>
                    </a:p>
                  </a:txBody>
                  <a:tcPr marL="4838" marR="4838" marT="4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4838" marR="4838" marT="4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38" marR="4838" marT="4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838" marR="4838" marT="4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838" marR="4838" marT="4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838" marR="4838" marT="4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4838" marR="4838" marT="4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4838" marR="4838" marT="4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4838" marR="4838" marT="4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4838" marR="4838" marT="4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8" marR="4838" marT="4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8" marR="4838" marT="4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8" marR="4838" marT="4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8" marR="4838" marT="4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8" marR="4838" marT="4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8" marR="4838" marT="4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8" marR="4838" marT="4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8" marR="4838" marT="4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8" marR="4838" marT="4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8" marR="4838" marT="4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8" marR="4838" marT="4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8" marR="4838" marT="4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8" marR="4838" marT="4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8" marR="4838" marT="4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8" marR="4838" marT="4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8" marR="4838" marT="4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8" marR="4838" marT="4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8" marR="4838" marT="4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8" marR="4838" marT="4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8" marR="4838" marT="4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8" marR="4838" marT="4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8" marR="4838" marT="4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8" marR="4838" marT="4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8" marR="4838" marT="4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192780338"/>
                  </a:ext>
                </a:extLst>
              </a:tr>
              <a:tr h="7562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838" marR="4838" marT="4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Manufacturing</a:t>
                      </a:r>
                    </a:p>
                  </a:txBody>
                  <a:tcPr marL="4838" marR="4838" marT="4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4838" marR="4838" marT="4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8" marR="4838" marT="4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8" marR="4838" marT="4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8" marR="4838" marT="4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8" marR="4838" marT="4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8" marR="4838" marT="4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8" marR="4838" marT="4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8" marR="4838" marT="4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8" marR="4838" marT="4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38" marR="4838" marT="4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838" marR="4838" marT="4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838" marR="4838" marT="4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838" marR="4838" marT="4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4838" marR="4838" marT="4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4838" marR="4838" marT="4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4838" marR="4838" marT="4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4838" marR="4838" marT="4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4838" marR="4838" marT="4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4838" marR="4838" marT="4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4838" marR="4838" marT="4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4838" marR="4838" marT="4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4838" marR="4838" marT="4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4838" marR="4838" marT="4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4838" marR="4838" marT="4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4838" marR="4838" marT="4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8" marR="4838" marT="48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8" marR="4838" marT="4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8" marR="4838" marT="4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8" marR="4838" marT="4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8" marR="4838" marT="4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8" marR="4838" marT="4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8" marR="4838" marT="4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8" marR="4838" marT="4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582417153"/>
                  </a:ext>
                </a:extLst>
              </a:tr>
              <a:tr h="5434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838" marR="4838" marT="4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Cooling system supply</a:t>
                      </a:r>
                    </a:p>
                  </a:txBody>
                  <a:tcPr marL="4838" marR="4838" marT="4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4838" marR="4838" marT="4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8" marR="4838" marT="4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8" marR="4838" marT="4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38" marR="4838" marT="4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838" marR="4838" marT="4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838" marR="4838" marT="4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838" marR="4838" marT="4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4838" marR="4838" marT="4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4838" marR="4838" marT="4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4838" marR="4838" marT="4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4838" marR="4838" marT="4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4838" marR="4838" marT="4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4838" marR="4838" marT="4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4838" marR="4838" marT="4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4838" marR="4838" marT="4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4838" marR="4838" marT="4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4838" marR="4838" marT="4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4838" marR="4838" marT="4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4838" marR="4838" marT="4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4838" marR="4838" marT="4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4838" marR="4838" marT="4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4838" marR="4838" marT="4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4838" marR="4838" marT="4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4838" marR="4838" marT="4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4838" marR="4838" marT="4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8" marR="4838" marT="4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8" marR="4838" marT="4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8" marR="4838" marT="48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8" marR="4838" marT="48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8" marR="4838" marT="4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8" marR="4838" marT="4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8" marR="4838" marT="4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8" marR="4838" marT="4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383346897"/>
                  </a:ext>
                </a:extLst>
              </a:tr>
              <a:tr h="5081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838" marR="4838" marT="4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Equipment supply</a:t>
                      </a:r>
                    </a:p>
                  </a:txBody>
                  <a:tcPr marL="4838" marR="4838" marT="4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38" marR="4838" marT="4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8" marR="4838" marT="4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8" marR="4838" marT="4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8" marR="4838" marT="4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8" marR="4838" marT="4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8" marR="4838" marT="4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8" marR="4838" marT="4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8" marR="4838" marT="4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8" marR="4838" marT="4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8" marR="4838" marT="4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8" marR="4838" marT="4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8" marR="4838" marT="4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8" marR="4838" marT="4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8" marR="4838" marT="4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8" marR="4838" marT="4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8" marR="4838" marT="4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8" marR="4838" marT="4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8" marR="4838" marT="4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8" marR="4838" marT="4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8" marR="4838" marT="4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8" marR="4838" marT="4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8" marR="4838" marT="4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8" marR="4838" marT="4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8" marR="4838" marT="4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8" marR="4838" marT="4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38" marR="4838" marT="4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8" marR="4838" marT="4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8" marR="4838" marT="4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8" marR="4838" marT="4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8" marR="4838" marT="4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8" marR="4838" marT="4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8" marR="4838" marT="4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8" marR="4838" marT="4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783618922"/>
                  </a:ext>
                </a:extLst>
              </a:tr>
              <a:tr h="5254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4838" marR="4838" marT="4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Assembly and testing of all     systems </a:t>
                      </a:r>
                    </a:p>
                  </a:txBody>
                  <a:tcPr marL="4838" marR="4838" marT="4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4838" marR="4838" marT="4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8" marR="4838" marT="4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8" marR="4838" marT="4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8" marR="4838" marT="4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8" marR="4838" marT="4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8" marR="4838" marT="4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8" marR="4838" marT="4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8" marR="4838" marT="4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8" marR="4838" marT="4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8" marR="4838" marT="4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8" marR="4838" marT="4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8" marR="4838" marT="4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8" marR="4838" marT="4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8" marR="4838" marT="4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8" marR="4838" marT="4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8" marR="4838" marT="4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8" marR="4838" marT="4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8" marR="4838" marT="4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8" marR="4838" marT="4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8" marR="4838" marT="4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8" marR="4838" marT="4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8" marR="4838" marT="4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8" marR="4838" marT="4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8" marR="4838" marT="4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8" marR="4838" marT="4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38" marR="4838" marT="4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38" marR="4838" marT="4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838" marR="4838" marT="4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838" marR="4838" marT="4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838" marR="4838" marT="4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4838" marR="4838" marT="4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4838" marR="4838" marT="4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4838" marR="4838" marT="4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62982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1462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Другая 2">
      <a:dk1>
        <a:sysClr val="windowText" lastClr="000000"/>
      </a:dk1>
      <a:lt1>
        <a:sysClr val="window" lastClr="FFFFFF"/>
      </a:lt1>
      <a:dk2>
        <a:srgbClr val="025373"/>
      </a:dk2>
      <a:lt2>
        <a:srgbClr val="E7E6E6"/>
      </a:lt2>
      <a:accent1>
        <a:srgbClr val="025373"/>
      </a:accent1>
      <a:accent2>
        <a:srgbClr val="0378A6"/>
      </a:accent2>
      <a:accent3>
        <a:srgbClr val="F2CB05"/>
      </a:accent3>
      <a:accent4>
        <a:srgbClr val="D6D6D6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4766</TotalTime>
  <Words>4554</Words>
  <Application>Microsoft Office PowerPoint</Application>
  <PresentationFormat>Широкоэкранный</PresentationFormat>
  <Paragraphs>3039</Paragraphs>
  <Slides>21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8" baseType="lpstr">
      <vt:lpstr>Arial</vt:lpstr>
      <vt:lpstr>Arial Cyr</vt:lpstr>
      <vt:lpstr>Calibri</vt:lpstr>
      <vt:lpstr>Calibri Light</vt:lpstr>
      <vt:lpstr>system-ui</vt:lpstr>
      <vt:lpstr>Times New Roman</vt:lpstr>
      <vt:lpstr>Тема Office</vt:lpstr>
      <vt:lpstr>STATUS OF THE   NICA-MPD-PLATFORM</vt:lpstr>
      <vt:lpstr>PARTS of NMP</vt:lpstr>
      <vt:lpstr>Concept (currently under modeling)</vt:lpstr>
      <vt:lpstr>Location of sub-detector equipment</vt:lpstr>
      <vt:lpstr>Power consumption calculation</vt:lpstr>
      <vt:lpstr>Air flows Visualization (4th floor)</vt:lpstr>
      <vt:lpstr>Structured Cabling System</vt:lpstr>
      <vt:lpstr>Презентация PowerPoint</vt:lpstr>
      <vt:lpstr>Project status NMP</vt:lpstr>
      <vt:lpstr>Презентация PowerPoint</vt:lpstr>
      <vt:lpstr>The design of full-size model</vt:lpstr>
      <vt:lpstr>Completed  work:</vt:lpstr>
      <vt:lpstr>Solutions </vt:lpstr>
      <vt:lpstr>The cable trays system modeling</vt:lpstr>
      <vt:lpstr>Current difficulties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Structured Cabling System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Юрий Козырев</dc:creator>
  <cp:lastModifiedBy>Администратор</cp:lastModifiedBy>
  <cp:revision>113</cp:revision>
  <dcterms:created xsi:type="dcterms:W3CDTF">2020-06-21T13:18:43Z</dcterms:created>
  <dcterms:modified xsi:type="dcterms:W3CDTF">2022-11-08T07:36:21Z</dcterms:modified>
</cp:coreProperties>
</file>