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  <p:sldMasterId id="2147484056" r:id="rId2"/>
    <p:sldMasterId id="2147484069" r:id="rId3"/>
    <p:sldMasterId id="2147484083" r:id="rId4"/>
  </p:sldMasterIdLst>
  <p:notesMasterIdLst>
    <p:notesMasterId r:id="rId21"/>
  </p:notesMasterIdLst>
  <p:handoutMasterIdLst>
    <p:handoutMasterId r:id="rId22"/>
  </p:handoutMasterIdLst>
  <p:sldIdLst>
    <p:sldId id="602" r:id="rId5"/>
    <p:sldId id="603" r:id="rId6"/>
    <p:sldId id="616" r:id="rId7"/>
    <p:sldId id="604" r:id="rId8"/>
    <p:sldId id="613" r:id="rId9"/>
    <p:sldId id="605" r:id="rId10"/>
    <p:sldId id="617" r:id="rId11"/>
    <p:sldId id="608" r:id="rId12"/>
    <p:sldId id="619" r:id="rId13"/>
    <p:sldId id="618" r:id="rId14"/>
    <p:sldId id="614" r:id="rId15"/>
    <p:sldId id="611" r:id="rId16"/>
    <p:sldId id="620" r:id="rId17"/>
    <p:sldId id="610" r:id="rId18"/>
    <p:sldId id="621" r:id="rId19"/>
    <p:sldId id="622" r:id="rId20"/>
  </p:sldIdLst>
  <p:sldSz cx="12192000" cy="6858000"/>
  <p:notesSz cx="6858000" cy="96615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FFFF66"/>
    <a:srgbClr val="008000"/>
    <a:srgbClr val="663300"/>
    <a:srgbClr val="FFFFCC"/>
    <a:srgbClr val="000000"/>
    <a:srgbClr val="CCCCFF"/>
    <a:srgbClr val="FFFF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2" autoAdjust="0"/>
    <p:restoredTop sz="96433" autoAdjust="0"/>
  </p:normalViewPr>
  <p:slideViewPr>
    <p:cSldViewPr>
      <p:cViewPr varScale="1">
        <p:scale>
          <a:sx n="116" d="100"/>
          <a:sy n="116" d="100"/>
        </p:scale>
        <p:origin x="38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7338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177338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3E50625-DF02-4E04-B185-6D9537F3C4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808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279BA-18CF-48F9-8247-1518F89B5488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7963" y="723900"/>
            <a:ext cx="6442075" cy="3624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589463"/>
            <a:ext cx="5486400" cy="434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177338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177338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50180-6DB5-4181-85CE-288C9063B8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605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7350" y="327025"/>
            <a:ext cx="6140450" cy="3454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99580" y="4001449"/>
            <a:ext cx="6205314" cy="5719657"/>
          </a:xfrm>
        </p:spPr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3CD76-ADC9-4E19-A1C1-C97D169DD60D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8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principle, this method can also be used for elements with Z &gt; 112. The problem is that with an increase in the atomic number of an element, its half-life rapidly decreases (see table), which requires a hundreds of times increase in the rate of transfer of heaviest atoms to Au- surface.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784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453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7350" y="327025"/>
            <a:ext cx="6140450" cy="3454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99580" y="4001449"/>
            <a:ext cx="6205314" cy="5719657"/>
          </a:xfrm>
        </p:spPr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3CD76-ADC9-4E19-A1C1-C97D169DD60D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25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14C3B-04D8-4B3A-B8DE-F66AEC73E7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766D8-5667-46EE-AB43-2109329B44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CD7C3-B243-41EB-A013-68002D5396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14C3B-04D8-4B3A-B8DE-F66AEC73E70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93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67FC6-845F-41BB-892F-C83AE27B7C9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6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A13FB-36CD-469F-B6B7-ABA151CEDE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5D0D1-1D77-41C8-8562-7C89981D000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18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B1718-AAAB-4E4B-BF68-A76C17A3E7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60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528DEC-06F7-49CE-B47C-CF7715CE4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08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18234-1F14-4FCC-93A4-3C7784A039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75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15B00C-E686-4100-A636-5DDBE84A17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49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67FC6-845F-41BB-892F-C83AE27B7C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5224CD-81FB-4C5A-98DF-79B9AB01A9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27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766D8-5667-46EE-AB43-2109329B44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95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CD7C3-B243-41EB-A013-68002D5396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42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154F5-B115-4680-9E2B-0BB0DE47D2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92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 userDrawn="1"/>
        </p:nvSpPr>
        <p:spPr bwMode="gray">
          <a:xfrm>
            <a:off x="0" y="1077914"/>
            <a:ext cx="12192000" cy="246221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zh-CN" altLang="zh-CN" sz="1000" b="1">
              <a:solidFill>
                <a:srgbClr val="FFFFFF"/>
              </a:solidFill>
              <a:latin typeface="Verdana" pitchFamily="34" charset="0"/>
              <a:ea typeface="宋体" charset="-122"/>
            </a:endParaRPr>
          </a:p>
        </p:txBody>
      </p:sp>
      <p:sp>
        <p:nvSpPr>
          <p:cNvPr id="5" name="Freeform 17"/>
          <p:cNvSpPr>
            <a:spLocks/>
          </p:cNvSpPr>
          <p:nvPr userDrawn="1"/>
        </p:nvSpPr>
        <p:spPr bwMode="gray">
          <a:xfrm>
            <a:off x="0" y="0"/>
            <a:ext cx="1023620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272" y="0"/>
              </a:cxn>
              <a:cxn ang="0">
                <a:pos x="2832" y="4320"/>
              </a:cxn>
              <a:cxn ang="0">
                <a:pos x="0" y="4320"/>
              </a:cxn>
              <a:cxn ang="0">
                <a:pos x="0" y="0"/>
              </a:cxn>
            </a:cxnLst>
            <a:rect l="0" t="0" r="r" b="b"/>
            <a:pathLst>
              <a:path w="4272" h="4320">
                <a:moveTo>
                  <a:pt x="0" y="0"/>
                </a:moveTo>
                <a:lnTo>
                  <a:pt x="4272" y="0"/>
                </a:lnTo>
                <a:lnTo>
                  <a:pt x="2832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94B1EC">
                  <a:gamma/>
                  <a:tint val="19216"/>
                  <a:invGamma/>
                </a:srgbClr>
              </a:gs>
              <a:gs pos="100000">
                <a:srgbClr val="94B1EC">
                  <a:alpha val="23000"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ea typeface="宋体" pitchFamily="2" charset="-122"/>
            </a:endParaRPr>
          </a:p>
        </p:txBody>
      </p:sp>
      <p:sp>
        <p:nvSpPr>
          <p:cNvPr id="6" name="Rectangle 18"/>
          <p:cNvSpPr>
            <a:spLocks noChangeArrowheads="1"/>
          </p:cNvSpPr>
          <p:nvPr userDrawn="1"/>
        </p:nvSpPr>
        <p:spPr bwMode="gray">
          <a:xfrm>
            <a:off x="0" y="1785938"/>
            <a:ext cx="12192000" cy="2957512"/>
          </a:xfrm>
          <a:prstGeom prst="rect">
            <a:avLst/>
          </a:prstGeom>
          <a:solidFill>
            <a:srgbClr val="5FB6F1">
              <a:alpha val="96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ea typeface="宋体" pitchFamily="2" charset="-122"/>
            </a:endParaRPr>
          </a:p>
        </p:txBody>
      </p:sp>
      <p:sp>
        <p:nvSpPr>
          <p:cNvPr id="7" name="Rectangle 18"/>
          <p:cNvSpPr>
            <a:spLocks noChangeArrowheads="1"/>
          </p:cNvSpPr>
          <p:nvPr userDrawn="1"/>
        </p:nvSpPr>
        <p:spPr bwMode="ltGray">
          <a:xfrm>
            <a:off x="0" y="6611938"/>
            <a:ext cx="12192000" cy="2460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CN" altLang="en-US" dirty="0">
              <a:solidFill>
                <a:srgbClr val="FFFFFF"/>
              </a:solidFill>
              <a:latin typeface="Arial" pitchFamily="34" charset="0"/>
              <a:ea typeface="华文新魏" pitchFamily="2" charset="-122"/>
              <a:cs typeface="Arial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904971" y="5072074"/>
            <a:ext cx="87376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zh-CN" altLang="en-US"/>
              <a:t>单击此处编辑母版副标题样式</a:t>
            </a:r>
            <a:endParaRPr lang="en-US" altLang="zh-CN"/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0" y="1208078"/>
            <a:ext cx="12192000" cy="863601"/>
          </a:xfr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</p:spPr>
        <p:txBody>
          <a:bodyPr/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14722155"/>
      </p:ext>
    </p:extLst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CED02-F932-4E56-9C59-237D7D366DB2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54522"/>
      </p:ext>
    </p:extLst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35713-1C79-4053-9A7D-B5338FCA0B3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87660"/>
      </p:ext>
    </p:extLst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152526"/>
            <a:ext cx="53848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152526"/>
            <a:ext cx="53848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17B68-AD84-4CAE-BDF2-8DE517E01D94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58148"/>
      </p:ext>
    </p:extLst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CE452-DA3B-4C84-BD60-5C680705E3CC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9175"/>
      </p:ext>
    </p:extLst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aseline="0">
                <a:latin typeface="Arial" pitchFamily="34" charset="0"/>
                <a:ea typeface="华文楷体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2317-C48D-48A3-8B66-E8D70065CB3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72304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A13FB-36CD-469F-B6B7-ABA151CEDE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E9964-84DC-4FD5-BBC6-65ED314A2CEE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90856"/>
      </p:ext>
    </p:extLst>
  </p:cSld>
  <p:clrMapOvr>
    <a:masterClrMapping/>
  </p:clrMapOvr>
  <p:transition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BCCB5-72BA-4F47-97CD-5E8B3443594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9200"/>
      </p:ext>
    </p:extLst>
  </p:cSld>
  <p:clrMapOvr>
    <a:masterClrMapping/>
  </p:clrMapOvr>
  <p:transition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2A6A8-83F6-4794-9C0F-8279C7AB0EF0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62937"/>
      </p:ext>
    </p:extLst>
  </p:cSld>
  <p:clrMapOvr>
    <a:masterClrMapping/>
  </p:clrMapOvr>
  <p:transition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9B174-CAF4-452C-9B28-C2D3BECB5DB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93220"/>
      </p:ext>
    </p:extLst>
  </p:cSld>
  <p:clrMapOvr>
    <a:masterClrMapping/>
  </p:clrMapOvr>
  <p:transition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64600" y="152400"/>
            <a:ext cx="2819400" cy="6248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06400" y="152400"/>
            <a:ext cx="8255000" cy="6248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84362-4C87-4E6F-822D-B200493AE0E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04717"/>
      </p:ext>
    </p:extLst>
  </p:cSld>
  <p:clrMapOvr>
    <a:masterClrMapping/>
  </p:clrMapOvr>
  <p:transition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6400" y="152401"/>
            <a:ext cx="11277600" cy="563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152526"/>
            <a:ext cx="10972800" cy="5248275"/>
          </a:xfrm>
        </p:spPr>
        <p:txBody>
          <a:bodyPr/>
          <a:lstStyle/>
          <a:p>
            <a:pPr lvl="0"/>
            <a:r>
              <a:rPr lang="zh-CN" altLang="en-US" noProof="0"/>
              <a:t>单击图标添加表格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B8092-5856-4926-8052-564FA552C5CA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>
              <a:solidFill>
                <a:srgbClr val="16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93128"/>
      </p:ext>
    </p:extLst>
  </p:cSld>
  <p:clrMapOvr>
    <a:masterClrMapping/>
  </p:clrMapOvr>
  <p:transition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+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标题 1"/>
          <p:cNvSpPr>
            <a:spLocks noGrp="1"/>
          </p:cNvSpPr>
          <p:nvPr>
            <p:ph type="title"/>
          </p:nvPr>
        </p:nvSpPr>
        <p:spPr>
          <a:xfrm>
            <a:off x="38681" y="174194"/>
            <a:ext cx="10850219" cy="417140"/>
          </a:xfrm>
          <a:prstGeom prst="roundRect">
            <a:avLst/>
          </a:prstGeom>
          <a:noFill/>
          <a:ln w="6350">
            <a:noFill/>
            <a:bevel/>
          </a:ln>
        </p:spPr>
        <p:txBody>
          <a:bodyPr wrap="square" lIns="68582" tIns="34292" rIns="68582" bIns="34292">
            <a:spAutoFit/>
          </a:bodyPr>
          <a:lstStyle>
            <a:lvl1pPr algn="ctr">
              <a:defRPr lang="zh-CN" altLang="en-US" sz="2000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16" name="圆角矩形 9">
            <a:extLst>
              <a:ext uri="{FF2B5EF4-FFF2-40B4-BE49-F238E27FC236}">
                <a16:creationId xmlns="" xmlns:a16="http://schemas.microsoft.com/office/drawing/2014/main" id="{DDF9D5C2-510D-431A-9DDA-1F83313A7D6A}"/>
              </a:ext>
            </a:extLst>
          </p:cNvPr>
          <p:cNvSpPr/>
          <p:nvPr userDrawn="1"/>
        </p:nvSpPr>
        <p:spPr>
          <a:xfrm>
            <a:off x="9552384" y="94340"/>
            <a:ext cx="1800000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7" name="圆角矩形 10">
            <a:extLst>
              <a:ext uri="{FF2B5EF4-FFF2-40B4-BE49-F238E27FC236}">
                <a16:creationId xmlns="" xmlns:a16="http://schemas.microsoft.com/office/drawing/2014/main" id="{085788B5-33A1-408F-969F-33D50CC99DAC}"/>
              </a:ext>
            </a:extLst>
          </p:cNvPr>
          <p:cNvSpPr/>
          <p:nvPr userDrawn="1"/>
        </p:nvSpPr>
        <p:spPr>
          <a:xfrm>
            <a:off x="9120336" y="291919"/>
            <a:ext cx="2160000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8" name="圆角矩形 11">
            <a:extLst>
              <a:ext uri="{FF2B5EF4-FFF2-40B4-BE49-F238E27FC236}">
                <a16:creationId xmlns="" xmlns:a16="http://schemas.microsoft.com/office/drawing/2014/main" id="{3172997C-EB78-4137-A75F-7D3D0E2FF6EB}"/>
              </a:ext>
            </a:extLst>
          </p:cNvPr>
          <p:cNvSpPr/>
          <p:nvPr userDrawn="1"/>
        </p:nvSpPr>
        <p:spPr>
          <a:xfrm>
            <a:off x="8544192" y="489496"/>
            <a:ext cx="2880000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9" name="圆角矩形 12">
            <a:extLst>
              <a:ext uri="{FF2B5EF4-FFF2-40B4-BE49-F238E27FC236}">
                <a16:creationId xmlns="" xmlns:a16="http://schemas.microsoft.com/office/drawing/2014/main" id="{5F47B649-DE25-4643-804D-00331A596F90}"/>
              </a:ext>
            </a:extLst>
          </p:cNvPr>
          <p:cNvSpPr/>
          <p:nvPr userDrawn="1"/>
        </p:nvSpPr>
        <p:spPr>
          <a:xfrm>
            <a:off x="8040616" y="687073"/>
            <a:ext cx="3600000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  <p:pic>
        <p:nvPicPr>
          <p:cNvPr id="20" name="图片 13">
            <a:extLst>
              <a:ext uri="{FF2B5EF4-FFF2-40B4-BE49-F238E27FC236}">
                <a16:creationId xmlns="" xmlns:a16="http://schemas.microsoft.com/office/drawing/2014/main" id="{7D60DA29-69BB-455C-B8C4-366BFAE6F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9241" y="26332"/>
            <a:ext cx="850459" cy="66365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CECB928F-291D-4F7A-9225-105B22F4E800}"/>
              </a:ext>
            </a:extLst>
          </p:cNvPr>
          <p:cNvSpPr txBox="1"/>
          <p:nvPr userDrawn="1"/>
        </p:nvSpPr>
        <p:spPr>
          <a:xfrm>
            <a:off x="11564897" y="6596390"/>
            <a:ext cx="6222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0C935485-BB89-47B6-89B4-D5E974172EA8}" type="slidenum">
              <a:rPr lang="zh-CN" altLang="en-US" sz="1050" smtClean="0">
                <a:solidFill>
                  <a:srgbClr val="163794">
                    <a:lumMod val="50000"/>
                    <a:lumOff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‹#›</a:t>
            </a:fld>
            <a:r>
              <a:rPr lang="zh-CN" altLang="en-US" sz="1050" dirty="0">
                <a:solidFill>
                  <a:srgbClr val="163794">
                    <a:lumMod val="50000"/>
                    <a:lumOff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050" dirty="0">
                <a:solidFill>
                  <a:srgbClr val="163794">
                    <a:lumMod val="50000"/>
                    <a:lumOff val="5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 23</a:t>
            </a:r>
            <a:endParaRPr lang="zh-CN" altLang="en-US" sz="1050" dirty="0">
              <a:solidFill>
                <a:srgbClr val="163794">
                  <a:lumMod val="50000"/>
                  <a:lumOff val="50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44FD65-A0A9-4B46-97B1-0F3BFEFBC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349" y="871548"/>
            <a:ext cx="11329259" cy="470404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5" name="圆角矩形 7">
            <a:extLst>
              <a:ext uri="{FF2B5EF4-FFF2-40B4-BE49-F238E27FC236}">
                <a16:creationId xmlns="" xmlns:a16="http://schemas.microsoft.com/office/drawing/2014/main" id="{D0F00BB7-D76B-4362-97DC-DF57ACD3A52F}"/>
              </a:ext>
            </a:extLst>
          </p:cNvPr>
          <p:cNvSpPr/>
          <p:nvPr userDrawn="1"/>
        </p:nvSpPr>
        <p:spPr>
          <a:xfrm>
            <a:off x="38680" y="644486"/>
            <a:ext cx="8352928" cy="141405"/>
          </a:xfrm>
          <a:prstGeom prst="roundRect">
            <a:avLst>
              <a:gd name="adj" fmla="val 50000"/>
            </a:avLst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7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9550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849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872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25D0D1-1D77-41C8-8562-7C89981D00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6261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620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813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2398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0833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5353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2772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B1718-AAAB-4E4B-BF68-A76C17A3E7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528DEC-06F7-49CE-B47C-CF7715CE48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18234-1F14-4FCC-93A4-3C7784A039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15B00C-E686-4100-A636-5DDBE84A17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5224CD-81FB-4C5A-98DF-79B9AB01A9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63B9BC-658C-46BE-B388-948FC9E7B6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63B9BC-658C-46BE-B388-948FC9E7B6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1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ltGray">
          <a:xfrm>
            <a:off x="0" y="1"/>
            <a:ext cx="12192000" cy="836613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dirty="0">
              <a:solidFill>
                <a:srgbClr val="163794"/>
              </a:solidFill>
              <a:ea typeface="华文楷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52526"/>
            <a:ext cx="109728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06400" y="152401"/>
            <a:ext cx="11277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gray">
          <a:xfrm>
            <a:off x="0" y="785814"/>
            <a:ext cx="12192000" cy="107722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zh-CN" altLang="zh-CN" sz="100" b="1">
              <a:solidFill>
                <a:srgbClr val="FFFFFF"/>
              </a:solidFill>
              <a:latin typeface="Verdana" pitchFamily="34" charset="0"/>
              <a:ea typeface="宋体" charset="-122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ltGray">
          <a:xfrm>
            <a:off x="0" y="6611938"/>
            <a:ext cx="12192000" cy="2460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zh-CN" sz="1200" b="1" dirty="0">
                <a:solidFill>
                  <a:srgbClr val="FFFFFF"/>
                </a:solidFill>
                <a:latin typeface="Arial" pitchFamily="34" charset="0"/>
                <a:ea typeface="华文新魏" pitchFamily="2" charset="-122"/>
                <a:cs typeface="Arial" pitchFamily="34" charset="0"/>
              </a:rPr>
              <a:t>Institute of Modern Physics, Chinese Academy of Sciences                                                </a:t>
            </a:r>
            <a:r>
              <a:rPr lang="en-US" altLang="zh-CN" sz="1200" b="1" dirty="0">
                <a:solidFill>
                  <a:srgbClr val="FFFFFF"/>
                </a:solidFill>
                <a:ea typeface="宋体" pitchFamily="2" charset="-122"/>
                <a:cs typeface="Arial" pitchFamily="34" charset="0"/>
              </a:rPr>
              <a:t>IMP-FLNR/JINR Virtual Workshop, Sep. 15, 2022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25251" y="6608764"/>
            <a:ext cx="666749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Times New Roman" pitchFamily="18" charset="0"/>
                <a:ea typeface="宋体" charset="-122"/>
                <a:cs typeface="Times New Roman" pitchFamily="18" charset="0"/>
              </a:defRPr>
            </a:lvl1pPr>
          </a:lstStyle>
          <a:p>
            <a:pPr>
              <a:defRPr/>
            </a:pPr>
            <a:fld id="{49805395-7FFA-4FEB-94FB-C831B231BF20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8" name="Picture 2" descr="C:\Users\zzy\Desktop\cn74toplogo01.png">
            <a:extLst>
              <a:ext uri="{FF2B5EF4-FFF2-40B4-BE49-F238E27FC236}">
                <a16:creationId xmlns="" xmlns:a16="http://schemas.microsoft.com/office/drawing/2014/main" id="{0B43D0F2-588C-497F-827C-CC3CDEAF90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92"/>
          <a:stretch/>
        </p:blipFill>
        <p:spPr bwMode="auto">
          <a:xfrm>
            <a:off x="11132009" y="10111"/>
            <a:ext cx="1059991" cy="883426"/>
          </a:xfrm>
          <a:prstGeom prst="rect">
            <a:avLst/>
          </a:prstGeom>
          <a:noFill/>
          <a:effectLst>
            <a:glow rad="152400">
              <a:schemeClr val="bg1">
                <a:lumMod val="95000"/>
                <a:alpha val="5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6120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</p:sldLayoutIdLst>
  <p:transition>
    <p:wip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Arial" pitchFamily="34" charset="0"/>
          <a:ea typeface="华文楷体" pitchFamily="2" charset="-122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宋体" charset="-122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宋体" charset="-122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宋体" charset="-122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宋体" charset="-122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fontAlgn="auto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fontAlgn="auto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fontAlgn="auto"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 kern="0"/>
              <a:pPr fontAlgn="auto"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0909320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4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268760"/>
            <a:ext cx="10363200" cy="1470025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сотрудничество между ЛЯР и китайскими институтами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501008"/>
            <a:ext cx="8534400" cy="302433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Карпов</a:t>
            </a:r>
          </a:p>
          <a:p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октября 2022 г.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0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9576" y="237655"/>
            <a:ext cx="64331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0066"/>
                </a:solidFill>
                <a:latin typeface="Comic Sans MS" panose="030F0702030302020204" pitchFamily="66" charset="0"/>
              </a:rPr>
              <a:t>The relativistic effect and </a:t>
            </a:r>
            <a:r>
              <a:rPr lang="en-US" sz="2200" b="1" dirty="0" smtClean="0">
                <a:solidFill>
                  <a:srgbClr val="000066"/>
                </a:solidFill>
                <a:latin typeface="Comic Sans MS" panose="030F0702030302020204" pitchFamily="66" charset="0"/>
              </a:rPr>
              <a:t>chemistry </a:t>
            </a:r>
            <a:r>
              <a:rPr lang="en-US" sz="2200" b="1" dirty="0">
                <a:solidFill>
                  <a:srgbClr val="000066"/>
                </a:solidFill>
                <a:latin typeface="Comic Sans MS" panose="030F0702030302020204" pitchFamily="66" charset="0"/>
              </a:rPr>
              <a:t>of SHE</a:t>
            </a:r>
            <a:endParaRPr lang="ru-RU" sz="2200" b="1" u="sng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5904" y="1002794"/>
            <a:ext cx="8964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 experiments (R. </a:t>
            </a:r>
            <a:r>
              <a:rPr lang="en-US" sz="2200" dirty="0" err="1"/>
              <a:t>Eichler</a:t>
            </a:r>
            <a:r>
              <a:rPr lang="en-US" sz="2200" dirty="0"/>
              <a:t> et al., 2007), the influence of the relativistic effect on the formation of the compound [</a:t>
            </a:r>
            <a:r>
              <a:rPr lang="en-US" sz="2200" dirty="0" err="1"/>
              <a:t>CnAu</a:t>
            </a:r>
            <a:r>
              <a:rPr lang="en-US" sz="2200" dirty="0"/>
              <a:t>] was studied in comparison with its light homologue [</a:t>
            </a:r>
            <a:r>
              <a:rPr lang="en-US" sz="2200" dirty="0" err="1"/>
              <a:t>HgAu</a:t>
            </a:r>
            <a:r>
              <a:rPr lang="en-US" sz="2200" dirty="0"/>
              <a:t>] at different temperatures. </a:t>
            </a:r>
            <a:endParaRPr lang="ru-RU" sz="22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7464152" y="2132856"/>
          <a:ext cx="3170066" cy="439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502"/>
                <a:gridCol w="1253282"/>
                <a:gridCol w="1253282"/>
              </a:tblGrid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Z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Isotope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Half-life</a:t>
                      </a:r>
                      <a:endParaRPr lang="ru-RU" sz="2000" dirty="0"/>
                    </a:p>
                  </a:txBody>
                  <a:tcPr/>
                </a:tc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112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 smtClean="0"/>
                        <a:t>283</a:t>
                      </a:r>
                      <a:r>
                        <a:rPr lang="en-US" sz="2400" b="1" dirty="0" smtClean="0"/>
                        <a:t>Cn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3.6 s</a:t>
                      </a:r>
                      <a:endParaRPr lang="ru-RU" sz="2200" b="1" dirty="0"/>
                    </a:p>
                  </a:txBody>
                  <a:tcPr/>
                </a:tc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113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 smtClean="0"/>
                        <a:t>284</a:t>
                      </a:r>
                      <a:r>
                        <a:rPr lang="en-US" sz="2400" b="1" dirty="0" smtClean="0"/>
                        <a:t>Nh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/>
                        <a:t>0.9 s</a:t>
                      </a:r>
                      <a:endParaRPr lang="ru-RU" sz="2200" b="1" dirty="0" smtClean="0"/>
                    </a:p>
                  </a:txBody>
                  <a:tcPr/>
                </a:tc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114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 smtClean="0"/>
                        <a:t>287</a:t>
                      </a:r>
                      <a:r>
                        <a:rPr lang="en-US" sz="2400" b="1" dirty="0" smtClean="0"/>
                        <a:t>Fl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0.5 s</a:t>
                      </a:r>
                      <a:endParaRPr lang="ru-RU" sz="2200" b="1" dirty="0"/>
                    </a:p>
                  </a:txBody>
                  <a:tcPr/>
                </a:tc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115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 smtClean="0"/>
                        <a:t>288</a:t>
                      </a:r>
                      <a:r>
                        <a:rPr lang="en-US" sz="2400" b="1" dirty="0" smtClean="0"/>
                        <a:t>Mc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0,16 s</a:t>
                      </a:r>
                      <a:endParaRPr lang="ru-RU" sz="2200" b="1" dirty="0"/>
                    </a:p>
                  </a:txBody>
                  <a:tcPr/>
                </a:tc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116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 smtClean="0"/>
                        <a:t>293</a:t>
                      </a:r>
                      <a:r>
                        <a:rPr lang="en-US" sz="2400" b="1" dirty="0" smtClean="0"/>
                        <a:t>Lv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57</a:t>
                      </a:r>
                      <a:r>
                        <a:rPr lang="en-US" sz="2200" b="1" baseline="0" dirty="0" smtClean="0"/>
                        <a:t> ms</a:t>
                      </a:r>
                      <a:endParaRPr lang="ru-RU" sz="2200" b="1" dirty="0"/>
                    </a:p>
                  </a:txBody>
                  <a:tcPr/>
                </a:tc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117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 smtClean="0"/>
                        <a:t>294</a:t>
                      </a:r>
                      <a:r>
                        <a:rPr lang="en-US" sz="2400" b="1" dirty="0" smtClean="0"/>
                        <a:t>Ts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51</a:t>
                      </a:r>
                      <a:r>
                        <a:rPr lang="en-US" sz="2200" b="1" baseline="0" dirty="0" smtClean="0"/>
                        <a:t> ms</a:t>
                      </a:r>
                      <a:endParaRPr lang="ru-RU" sz="2200" b="1" dirty="0"/>
                    </a:p>
                  </a:txBody>
                  <a:tcPr/>
                </a:tc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118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 smtClean="0"/>
                        <a:t>294</a:t>
                      </a:r>
                      <a:r>
                        <a:rPr lang="en-US" sz="2400" b="1" dirty="0" smtClean="0"/>
                        <a:t>Og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0.6</a:t>
                      </a:r>
                      <a:r>
                        <a:rPr lang="en-US" sz="2200" b="1" baseline="0" dirty="0" smtClean="0"/>
                        <a:t> ms</a:t>
                      </a:r>
                      <a:endParaRPr lang="ru-RU" sz="2200" b="1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3215680" y="2636913"/>
            <a:ext cx="7380312" cy="543013"/>
            <a:chOff x="1691680" y="2420888"/>
            <a:chExt cx="7380312" cy="543013"/>
          </a:xfrm>
        </p:grpSpPr>
        <p:sp>
          <p:nvSpPr>
            <p:cNvPr id="3" name="TextBox 2"/>
            <p:cNvSpPr txBox="1"/>
            <p:nvPr/>
          </p:nvSpPr>
          <p:spPr>
            <a:xfrm>
              <a:off x="1691680" y="2461561"/>
              <a:ext cx="28360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F</a:t>
              </a:r>
              <a:r>
                <a:rPr lang="en-US" sz="2400" b="1" dirty="0" smtClean="0">
                  <a:solidFill>
                    <a:srgbClr val="C00000"/>
                  </a:solidFill>
                </a:rPr>
                <a:t>irst </a:t>
              </a:r>
              <a:r>
                <a:rPr lang="en-US" sz="2400" b="1" dirty="0" smtClean="0">
                  <a:solidFill>
                    <a:srgbClr val="C00000"/>
                  </a:solidFill>
                </a:rPr>
                <a:t>experiments 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Скругленная прямоугольная выноска 6"/>
            <p:cNvSpPr/>
            <p:nvPr/>
          </p:nvSpPr>
          <p:spPr>
            <a:xfrm flipH="1">
              <a:off x="5940152" y="2420888"/>
              <a:ext cx="3131840" cy="543013"/>
            </a:xfrm>
            <a:prstGeom prst="wedgeRoundRectCallout">
              <a:avLst>
                <a:gd name="adj1" fmla="val 81905"/>
                <a:gd name="adj2" fmla="val 9996"/>
                <a:gd name="adj3" fmla="val 16667"/>
              </a:avLst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15904" y="3566626"/>
            <a:ext cx="5048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effect is expected to increase rapidly with increasing atomic number of SHE. In principle it may be observed today for all SHE from Z=112 to 118.</a:t>
            </a:r>
            <a:endParaRPr lang="ru-RU" sz="2200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 flipH="1">
            <a:off x="7464152" y="3798517"/>
            <a:ext cx="3131840" cy="543013"/>
          </a:xfrm>
          <a:prstGeom prst="wedgeRoundRectCallout">
            <a:avLst>
              <a:gd name="adj1" fmla="val 82431"/>
              <a:gd name="adj2" fmla="val -164466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2063552" y="139340"/>
            <a:ext cx="78988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2800" b="1" kern="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Химия </a:t>
            </a:r>
            <a:r>
              <a:rPr lang="ru-RU" sz="2800" b="1" kern="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113 элемента</a:t>
            </a:r>
            <a:endParaRPr lang="ru-RU" sz="2800" kern="0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grpSp>
        <p:nvGrpSpPr>
          <p:cNvPr id="85" name="Google Shape;85;p1"/>
          <p:cNvGrpSpPr/>
          <p:nvPr/>
        </p:nvGrpSpPr>
        <p:grpSpPr>
          <a:xfrm>
            <a:off x="599620" y="4430450"/>
            <a:ext cx="4905982" cy="1692852"/>
            <a:chOff x="72008" y="1729230"/>
            <a:chExt cx="4905982" cy="1692852"/>
          </a:xfrm>
        </p:grpSpPr>
        <p:pic>
          <p:nvPicPr>
            <p:cNvPr id="86" name="Google Shape;86;p1"/>
            <p:cNvPicPr preferRelativeResize="0"/>
            <p:nvPr/>
          </p:nvPicPr>
          <p:blipFill rotWithShape="1">
            <a:blip r:embed="rId3">
              <a:alphaModFix/>
            </a:blip>
            <a:srcRect b="61838"/>
            <a:stretch/>
          </p:blipFill>
          <p:spPr>
            <a:xfrm>
              <a:off x="107504" y="1772816"/>
              <a:ext cx="4870486" cy="1538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87;p1"/>
            <p:cNvSpPr/>
            <p:nvPr/>
          </p:nvSpPr>
          <p:spPr>
            <a:xfrm>
              <a:off x="72008" y="1729230"/>
              <a:ext cx="323528" cy="28803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89742" y="3134050"/>
              <a:ext cx="233772" cy="28803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1"/>
          <p:cNvGrpSpPr/>
          <p:nvPr/>
        </p:nvGrpSpPr>
        <p:grpSpPr>
          <a:xfrm>
            <a:off x="6686400" y="4709564"/>
            <a:ext cx="4905982" cy="1413738"/>
            <a:chOff x="72008" y="3410129"/>
            <a:chExt cx="4905982" cy="1413738"/>
          </a:xfrm>
        </p:grpSpPr>
        <p:pic>
          <p:nvPicPr>
            <p:cNvPr id="90" name="Google Shape;90;p1"/>
            <p:cNvPicPr preferRelativeResize="0"/>
            <p:nvPr/>
          </p:nvPicPr>
          <p:blipFill rotWithShape="1">
            <a:blip r:embed="rId4">
              <a:alphaModFix/>
            </a:blip>
            <a:srcRect t="38905" b="29606"/>
            <a:stretch/>
          </p:blipFill>
          <p:spPr>
            <a:xfrm>
              <a:off x="107504" y="3554145"/>
              <a:ext cx="4870486" cy="12697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1"/>
            <p:cNvSpPr/>
            <p:nvPr/>
          </p:nvSpPr>
          <p:spPr>
            <a:xfrm>
              <a:off x="72008" y="3410129"/>
              <a:ext cx="233772" cy="288032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7368" y="960320"/>
            <a:ext cx="4750069" cy="2787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23992" y="1052737"/>
            <a:ext cx="5397446" cy="271519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1725029" y="3926113"/>
            <a:ext cx="26305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У-400: </a:t>
            </a:r>
            <a:r>
              <a:rPr lang="ru-RU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криодетектор ЛЯР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7073267" y="3941423"/>
            <a:ext cx="42735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У-400: </a:t>
            </a:r>
            <a:r>
              <a:rPr lang="ru-RU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сепаратор ГНС + криодетектор ЛЯР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23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9922A43-8A8E-4668-BED6-62193646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/>
              <a:t>Outlook to Nh adsorption experiments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DD3516E-5E5A-4978-BA29-59DD5E582E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New gas-filled separator SHANS2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A5271A6-7890-4492-B542-A6873993E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360" y="1409114"/>
            <a:ext cx="4248472" cy="214331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F0ECB8C-7E0C-4CEA-8324-2FA9EDD3B46E}"/>
              </a:ext>
            </a:extLst>
          </p:cNvPr>
          <p:cNvSpPr txBox="1"/>
          <p:nvPr/>
        </p:nvSpPr>
        <p:spPr>
          <a:xfrm>
            <a:off x="4871865" y="809771"/>
            <a:ext cx="6696743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CAFE2 project with a new gas-filled recoil separator SHANS2 is carrying out at IMP.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heavy ion beams with high intensity up to 3 </a:t>
            </a:r>
            <a:r>
              <a:rPr lang="en-US" altLang="zh-CN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pμA</a:t>
            </a:r>
            <a:r>
              <a:rPr lang="en-US" altLang="zh-CN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been used for the testing of the setup.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verification experiment for element 115 with </a:t>
            </a:r>
            <a:r>
              <a:rPr lang="en-US" altLang="zh-CN" sz="1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altLang="zh-CN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Ca+</a:t>
            </a:r>
            <a:r>
              <a:rPr lang="en-US" altLang="zh-CN" sz="1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en-US" altLang="zh-CN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reaction will be performed in next year.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SHE chemistry studies for the element 113 are under planning.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3455EC6A-17F0-43C0-95BC-E28366AD14AC}"/>
              </a:ext>
            </a:extLst>
          </p:cNvPr>
          <p:cNvGrpSpPr/>
          <p:nvPr/>
        </p:nvGrpSpPr>
        <p:grpSpPr>
          <a:xfrm>
            <a:off x="1127447" y="3712561"/>
            <a:ext cx="2933537" cy="2273892"/>
            <a:chOff x="1986381" y="2849763"/>
            <a:chExt cx="2916997" cy="2375118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BD2FFA85-858E-40B6-9153-2DD7E650D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6381" y="2849763"/>
              <a:ext cx="2916997" cy="2375118"/>
            </a:xfrm>
            <a:prstGeom prst="rect">
              <a:avLst/>
            </a:prstGeom>
          </p:spPr>
        </p:pic>
        <p:sp>
          <p:nvSpPr>
            <p:cNvPr id="10" name="对话气泡: 圆角矩形 9">
              <a:extLst>
                <a:ext uri="{FF2B5EF4-FFF2-40B4-BE49-F238E27FC236}">
                  <a16:creationId xmlns="" xmlns:a16="http://schemas.microsoft.com/office/drawing/2014/main" id="{AFF3A2BC-A1F9-4980-9AE5-C9A604802B40}"/>
                </a:ext>
              </a:extLst>
            </p:cNvPr>
            <p:cNvSpPr/>
            <p:nvPr/>
          </p:nvSpPr>
          <p:spPr>
            <a:xfrm>
              <a:off x="2122375" y="2993103"/>
              <a:ext cx="1229917" cy="320044"/>
            </a:xfrm>
            <a:prstGeom prst="wedgeRoundRectCallout">
              <a:avLst>
                <a:gd name="adj1" fmla="val 67193"/>
                <a:gd name="adj2" fmla="val 54323"/>
                <a:gd name="adj3" fmla="val 1666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zh-CN" sz="1050" i="1" dirty="0">
                  <a:solidFill>
                    <a:srgbClr val="263A64"/>
                  </a:solidFill>
                  <a:ea typeface="黑体" panose="02010609060101010101" pitchFamily="49" charset="-122"/>
                  <a:cs typeface="Arial" panose="020B0604020202020204" pitchFamily="34" charset="0"/>
                </a:rPr>
                <a:t>T</a:t>
              </a:r>
              <a:r>
                <a:rPr lang="en-US" altLang="zh-CN" sz="1050" baseline="-25000" dirty="0">
                  <a:solidFill>
                    <a:srgbClr val="263A64"/>
                  </a:solidFill>
                  <a:ea typeface="黑体" panose="02010609060101010101" pitchFamily="49" charset="-122"/>
                  <a:cs typeface="Arial" panose="020B0604020202020204" pitchFamily="34" charset="0"/>
                </a:rPr>
                <a:t>1/2</a:t>
              </a:r>
              <a:r>
                <a:rPr lang="en-US" altLang="zh-CN" sz="1050" dirty="0">
                  <a:solidFill>
                    <a:srgbClr val="263A64"/>
                  </a:solidFill>
                  <a:ea typeface="黑体" panose="02010609060101010101" pitchFamily="49" charset="-122"/>
                  <a:cs typeface="Arial" panose="020B0604020202020204" pitchFamily="34" charset="0"/>
                </a:rPr>
                <a:t> = 0.91 s</a:t>
              </a:r>
              <a:endParaRPr lang="zh-CN" altLang="en-US" sz="1050" dirty="0">
                <a:solidFill>
                  <a:srgbClr val="263A64"/>
                </a:solidFill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626E3BB-5972-42DA-B654-DDF84D47AE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22" y="3800401"/>
            <a:ext cx="698912" cy="18956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F84A1E7B-A2AD-4456-8A2C-210F557E9B87}"/>
              </a:ext>
            </a:extLst>
          </p:cNvPr>
          <p:cNvGrpSpPr/>
          <p:nvPr/>
        </p:nvGrpSpPr>
        <p:grpSpPr>
          <a:xfrm>
            <a:off x="5231904" y="2599709"/>
            <a:ext cx="6110818" cy="3386744"/>
            <a:chOff x="3906709" y="3429000"/>
            <a:chExt cx="4113081" cy="2397311"/>
          </a:xfrm>
        </p:grpSpPr>
        <p:grpSp>
          <p:nvGrpSpPr>
            <p:cNvPr id="13" name="组合 12">
              <a:extLst>
                <a:ext uri="{FF2B5EF4-FFF2-40B4-BE49-F238E27FC236}">
                  <a16:creationId xmlns="" xmlns:a16="http://schemas.microsoft.com/office/drawing/2014/main" id="{89911CBC-C1B2-45D8-85AD-BF0F7EC05475}"/>
                </a:ext>
              </a:extLst>
            </p:cNvPr>
            <p:cNvGrpSpPr/>
            <p:nvPr/>
          </p:nvGrpSpPr>
          <p:grpSpPr>
            <a:xfrm>
              <a:off x="3906709" y="3429000"/>
              <a:ext cx="4113081" cy="2397311"/>
              <a:chOff x="4277419" y="3813443"/>
              <a:chExt cx="4751055" cy="2769154"/>
            </a:xfrm>
          </p:grpSpPr>
          <p:sp>
            <p:nvSpPr>
              <p:cNvPr id="20" name="矩形 19">
                <a:extLst>
                  <a:ext uri="{FF2B5EF4-FFF2-40B4-BE49-F238E27FC236}">
                    <a16:creationId xmlns="" xmlns:a16="http://schemas.microsoft.com/office/drawing/2014/main" id="{9F83A772-05FB-444D-8392-EDB76820B8E5}"/>
                  </a:ext>
                </a:extLst>
              </p:cNvPr>
              <p:cNvSpPr/>
              <p:nvPr/>
            </p:nvSpPr>
            <p:spPr>
              <a:xfrm>
                <a:off x="4371295" y="4069127"/>
                <a:ext cx="4657179" cy="2513470"/>
              </a:xfrm>
              <a:prstGeom prst="rect">
                <a:avLst/>
              </a:prstGeom>
              <a:solidFill>
                <a:schemeClr val="bg1">
                  <a:lumMod val="75000"/>
                  <a:alpha val="37000"/>
                </a:schemeClr>
              </a:solidFill>
              <a:ln w="19050">
                <a:solidFill>
                  <a:srgbClr val="0000FF"/>
                </a:solidFill>
                <a:prstDash val="sysDash"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solidFill>
                    <a:srgbClr val="163794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="" xmlns:a16="http://schemas.microsoft.com/office/drawing/2014/main" id="{AC9E8336-8392-4D3D-BBDF-DC43985C7E11}"/>
                  </a:ext>
                </a:extLst>
              </p:cNvPr>
              <p:cNvSpPr txBox="1"/>
              <p:nvPr/>
            </p:nvSpPr>
            <p:spPr>
              <a:xfrm>
                <a:off x="4371295" y="3813443"/>
                <a:ext cx="4657179" cy="293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050" dirty="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LEGEND system</a:t>
                </a:r>
                <a:endParaRPr lang="zh-CN" altLang="en-US" sz="1050" dirty="0">
                  <a:solidFill>
                    <a:srgbClr val="163794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箭头: 下 21">
                <a:extLst>
                  <a:ext uri="{FF2B5EF4-FFF2-40B4-BE49-F238E27FC236}">
                    <a16:creationId xmlns="" xmlns:a16="http://schemas.microsoft.com/office/drawing/2014/main" id="{9E9470D3-A740-428C-8B97-07CE5D1DA8B7}"/>
                  </a:ext>
                </a:extLst>
              </p:cNvPr>
              <p:cNvSpPr/>
              <p:nvPr/>
            </p:nvSpPr>
            <p:spPr>
              <a:xfrm rot="16200000" flipV="1">
                <a:off x="7501833" y="4190693"/>
                <a:ext cx="65688" cy="120825"/>
              </a:xfrm>
              <a:prstGeom prst="downArrow">
                <a:avLst>
                  <a:gd name="adj1" fmla="val 42779"/>
                  <a:gd name="adj2" fmla="val 63152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箭头: 下 22">
                <a:extLst>
                  <a:ext uri="{FF2B5EF4-FFF2-40B4-BE49-F238E27FC236}">
                    <a16:creationId xmlns="" xmlns:a16="http://schemas.microsoft.com/office/drawing/2014/main" id="{2856C166-10AD-4C94-8895-8C7B2AFE320A}"/>
                  </a:ext>
                </a:extLst>
              </p:cNvPr>
              <p:cNvSpPr/>
              <p:nvPr/>
            </p:nvSpPr>
            <p:spPr>
              <a:xfrm rot="5400000" flipV="1">
                <a:off x="7502134" y="4517574"/>
                <a:ext cx="65688" cy="120825"/>
              </a:xfrm>
              <a:prstGeom prst="downArrow">
                <a:avLst>
                  <a:gd name="adj1" fmla="val 42779"/>
                  <a:gd name="adj2" fmla="val 63152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="" xmlns:a16="http://schemas.microsoft.com/office/drawing/2014/main" id="{9E29386D-3DC5-45C1-81D8-4D3886776F77}"/>
                  </a:ext>
                </a:extLst>
              </p:cNvPr>
              <p:cNvSpPr txBox="1"/>
              <p:nvPr/>
            </p:nvSpPr>
            <p:spPr>
              <a:xfrm>
                <a:off x="4277419" y="5224595"/>
                <a:ext cx="790496" cy="2666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zh-CN" sz="900" dirty="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SHANS2</a:t>
                </a:r>
                <a:endParaRPr lang="zh-CN" altLang="en-US" sz="900" dirty="0">
                  <a:solidFill>
                    <a:srgbClr val="163794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="" xmlns:a16="http://schemas.microsoft.com/office/drawing/2014/main" id="{CE8F3C1F-B4E7-45F0-91ED-32D92DC6648F}"/>
                  </a:ext>
                </a:extLst>
              </p:cNvPr>
              <p:cNvSpPr txBox="1"/>
              <p:nvPr/>
            </p:nvSpPr>
            <p:spPr>
              <a:xfrm>
                <a:off x="7551071" y="5830992"/>
                <a:ext cx="921312" cy="426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900" dirty="0">
                    <a:solidFill>
                      <a:srgbClr val="33333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Vacuum system</a:t>
                </a:r>
                <a:endParaRPr lang="zh-CN" altLang="en-US" sz="900" dirty="0">
                  <a:solidFill>
                    <a:srgbClr val="163794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26" name="组合 25">
                <a:extLst>
                  <a:ext uri="{FF2B5EF4-FFF2-40B4-BE49-F238E27FC236}">
                    <a16:creationId xmlns="" xmlns:a16="http://schemas.microsoft.com/office/drawing/2014/main" id="{9D247520-AEAD-4AB6-AE83-AF799F7163C9}"/>
                  </a:ext>
                </a:extLst>
              </p:cNvPr>
              <p:cNvGrpSpPr/>
              <p:nvPr/>
            </p:nvGrpSpPr>
            <p:grpSpPr>
              <a:xfrm>
                <a:off x="7850387" y="4179403"/>
                <a:ext cx="884651" cy="627165"/>
                <a:chOff x="8557792" y="1700808"/>
                <a:chExt cx="2866800" cy="1580307"/>
              </a:xfrm>
            </p:grpSpPr>
            <p:sp>
              <p:nvSpPr>
                <p:cNvPr id="112" name="矩形 111">
                  <a:extLst>
                    <a:ext uri="{FF2B5EF4-FFF2-40B4-BE49-F238E27FC236}">
                      <a16:creationId xmlns="" xmlns:a16="http://schemas.microsoft.com/office/drawing/2014/main" id="{344C3508-ABA5-4209-8CDD-AEFE3AD8822E}"/>
                    </a:ext>
                  </a:extLst>
                </p:cNvPr>
                <p:cNvSpPr/>
                <p:nvPr/>
              </p:nvSpPr>
              <p:spPr>
                <a:xfrm>
                  <a:off x="8616280" y="1700808"/>
                  <a:ext cx="2808312" cy="1379732"/>
                </a:xfrm>
                <a:prstGeom prst="rect">
                  <a:avLst/>
                </a:prstGeom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grpSp>
              <p:nvGrpSpPr>
                <p:cNvPr id="113" name="组合 112">
                  <a:extLst>
                    <a:ext uri="{FF2B5EF4-FFF2-40B4-BE49-F238E27FC236}">
                      <a16:creationId xmlns="" xmlns:a16="http://schemas.microsoft.com/office/drawing/2014/main" id="{D6F9CC74-D775-4FFA-834D-CF0EEC1BA594}"/>
                    </a:ext>
                  </a:extLst>
                </p:cNvPr>
                <p:cNvGrpSpPr/>
                <p:nvPr/>
              </p:nvGrpSpPr>
              <p:grpSpPr>
                <a:xfrm>
                  <a:off x="8959061" y="2967640"/>
                  <a:ext cx="2122754" cy="313475"/>
                  <a:chOff x="8946123" y="2967640"/>
                  <a:chExt cx="2122754" cy="313475"/>
                </a:xfrm>
              </p:grpSpPr>
              <p:sp>
                <p:nvSpPr>
                  <p:cNvPr id="117" name="椭圆 116">
                    <a:extLst>
                      <a:ext uri="{FF2B5EF4-FFF2-40B4-BE49-F238E27FC236}">
                        <a16:creationId xmlns="" xmlns:a16="http://schemas.microsoft.com/office/drawing/2014/main" id="{5A667A54-F82A-4DEA-BF95-2502F0C0A13C}"/>
                      </a:ext>
                    </a:extLst>
                  </p:cNvPr>
                  <p:cNvSpPr/>
                  <p:nvPr/>
                </p:nvSpPr>
                <p:spPr>
                  <a:xfrm>
                    <a:off x="10653626" y="2967640"/>
                    <a:ext cx="415251" cy="313475"/>
                  </a:xfrm>
                  <a:prstGeom prst="ellips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rgbClr val="163794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18" name="椭圆 117">
                    <a:extLst>
                      <a:ext uri="{FF2B5EF4-FFF2-40B4-BE49-F238E27FC236}">
                        <a16:creationId xmlns="" xmlns:a16="http://schemas.microsoft.com/office/drawing/2014/main" id="{FC72E53E-A516-4DC8-9966-16EF69C84B12}"/>
                      </a:ext>
                    </a:extLst>
                  </p:cNvPr>
                  <p:cNvSpPr/>
                  <p:nvPr/>
                </p:nvSpPr>
                <p:spPr>
                  <a:xfrm>
                    <a:off x="8946123" y="2967640"/>
                    <a:ext cx="415251" cy="313475"/>
                  </a:xfrm>
                  <a:prstGeom prst="ellips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solidFill>
                        <a:srgbClr val="163794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  <p:sp>
              <p:nvSpPr>
                <p:cNvPr id="114" name="矩形 113">
                  <a:extLst>
                    <a:ext uri="{FF2B5EF4-FFF2-40B4-BE49-F238E27FC236}">
                      <a16:creationId xmlns="" xmlns:a16="http://schemas.microsoft.com/office/drawing/2014/main" id="{288EB78D-162A-4B7A-9419-D191849B11F2}"/>
                    </a:ext>
                  </a:extLst>
                </p:cNvPr>
                <p:cNvSpPr/>
                <p:nvPr/>
              </p:nvSpPr>
              <p:spPr>
                <a:xfrm>
                  <a:off x="9866217" y="1809802"/>
                  <a:ext cx="1431776" cy="672464"/>
                </a:xfrm>
                <a:prstGeom prst="rect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15" name="矩形 114">
                  <a:extLst>
                    <a:ext uri="{FF2B5EF4-FFF2-40B4-BE49-F238E27FC236}">
                      <a16:creationId xmlns="" xmlns:a16="http://schemas.microsoft.com/office/drawing/2014/main" id="{9223226E-93B7-441D-A226-03399F462E01}"/>
                    </a:ext>
                  </a:extLst>
                </p:cNvPr>
                <p:cNvSpPr/>
                <p:nvPr/>
              </p:nvSpPr>
              <p:spPr>
                <a:xfrm>
                  <a:off x="8557792" y="1978793"/>
                  <a:ext cx="385039" cy="97864"/>
                </a:xfrm>
                <a:prstGeom prst="rect">
                  <a:avLst/>
                </a:prstGeom>
                <a:solidFill>
                  <a:srgbClr val="F2F2F2"/>
                </a:solidFill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16" name="矩形 115">
                  <a:extLst>
                    <a:ext uri="{FF2B5EF4-FFF2-40B4-BE49-F238E27FC236}">
                      <a16:creationId xmlns="" xmlns:a16="http://schemas.microsoft.com/office/drawing/2014/main" id="{10CC9895-EFD0-49E0-89A8-964EAB28ADBE}"/>
                    </a:ext>
                  </a:extLst>
                </p:cNvPr>
                <p:cNvSpPr/>
                <p:nvPr/>
              </p:nvSpPr>
              <p:spPr>
                <a:xfrm>
                  <a:off x="8557792" y="2380273"/>
                  <a:ext cx="385039" cy="97864"/>
                </a:xfrm>
                <a:prstGeom prst="rect">
                  <a:avLst/>
                </a:prstGeom>
                <a:solidFill>
                  <a:srgbClr val="F2F2F2"/>
                </a:solidFill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27" name="组合 26">
                <a:extLst>
                  <a:ext uri="{FF2B5EF4-FFF2-40B4-BE49-F238E27FC236}">
                    <a16:creationId xmlns="" xmlns:a16="http://schemas.microsoft.com/office/drawing/2014/main" id="{F99EA067-03DF-412F-A73B-7CB7B7A19DE9}"/>
                  </a:ext>
                </a:extLst>
              </p:cNvPr>
              <p:cNvGrpSpPr/>
              <p:nvPr/>
            </p:nvGrpSpPr>
            <p:grpSpPr>
              <a:xfrm>
                <a:off x="8795212" y="5157941"/>
                <a:ext cx="142659" cy="591467"/>
                <a:chOff x="9809338" y="3510875"/>
                <a:chExt cx="541175" cy="2243725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10" name="矩形: 圆角 109">
                  <a:extLst>
                    <a:ext uri="{FF2B5EF4-FFF2-40B4-BE49-F238E27FC236}">
                      <a16:creationId xmlns="" xmlns:a16="http://schemas.microsoft.com/office/drawing/2014/main" id="{28B0647C-DA8D-427D-B4B4-62BDF34E9BA3}"/>
                    </a:ext>
                  </a:extLst>
                </p:cNvPr>
                <p:cNvSpPr/>
                <p:nvPr/>
              </p:nvSpPr>
              <p:spPr>
                <a:xfrm>
                  <a:off x="9809338" y="3726788"/>
                  <a:ext cx="541175" cy="202781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11" name="矩形: 圆角 110">
                  <a:extLst>
                    <a:ext uri="{FF2B5EF4-FFF2-40B4-BE49-F238E27FC236}">
                      <a16:creationId xmlns="" xmlns:a16="http://schemas.microsoft.com/office/drawing/2014/main" id="{528B24C6-AFF1-4AF6-A309-A2375284D64D}"/>
                    </a:ext>
                  </a:extLst>
                </p:cNvPr>
                <p:cNvSpPr/>
                <p:nvPr/>
              </p:nvSpPr>
              <p:spPr>
                <a:xfrm>
                  <a:off x="9960161" y="3510875"/>
                  <a:ext cx="239564" cy="374334"/>
                </a:xfrm>
                <a:prstGeom prst="roundRect">
                  <a:avLst>
                    <a:gd name="adj" fmla="val 37277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cxnSp>
            <p:nvCxnSpPr>
              <p:cNvPr id="28" name="连接符: 肘形 27">
                <a:extLst>
                  <a:ext uri="{FF2B5EF4-FFF2-40B4-BE49-F238E27FC236}">
                    <a16:creationId xmlns="" xmlns:a16="http://schemas.microsoft.com/office/drawing/2014/main" id="{FE614566-2AC4-488C-9E54-9CE4EC0CD18F}"/>
                  </a:ext>
                </a:extLst>
              </p:cNvPr>
              <p:cNvCxnSpPr>
                <a:cxnSpLocks/>
                <a:stCxn id="111" idx="0"/>
                <a:endCxn id="112" idx="3"/>
              </p:cNvCxnSpPr>
              <p:nvPr/>
            </p:nvCxnSpPr>
            <p:spPr>
              <a:xfrm rot="16200000" flipV="1">
                <a:off x="8448414" y="4739810"/>
                <a:ext cx="704755" cy="131508"/>
              </a:xfrm>
              <a:prstGeom prst="bentConnector2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连接符: 肘形 28">
                <a:extLst>
                  <a:ext uri="{FF2B5EF4-FFF2-40B4-BE49-F238E27FC236}">
                    <a16:creationId xmlns="" xmlns:a16="http://schemas.microsoft.com/office/drawing/2014/main" id="{160CBA3B-184C-4169-AB97-D8C296834BE2}"/>
                  </a:ext>
                </a:extLst>
              </p:cNvPr>
              <p:cNvCxnSpPr>
                <a:cxnSpLocks/>
                <a:stCxn id="65" idx="0"/>
                <a:endCxn id="31" idx="1"/>
              </p:cNvCxnSpPr>
              <p:nvPr/>
            </p:nvCxnSpPr>
            <p:spPr>
              <a:xfrm rot="5400000" flipH="1" flipV="1">
                <a:off x="5690124" y="3966680"/>
                <a:ext cx="627655" cy="1312564"/>
              </a:xfrm>
              <a:prstGeom prst="bentConnector2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连接符: 肘形 29">
                <a:extLst>
                  <a:ext uri="{FF2B5EF4-FFF2-40B4-BE49-F238E27FC236}">
                    <a16:creationId xmlns="" xmlns:a16="http://schemas.microsoft.com/office/drawing/2014/main" id="{D32F289F-D9F3-4A6C-8F9E-C92723859193}"/>
                  </a:ext>
                </a:extLst>
              </p:cNvPr>
              <p:cNvCxnSpPr>
                <a:cxnSpLocks/>
                <a:stCxn id="44" idx="2"/>
                <a:endCxn id="116" idx="1"/>
              </p:cNvCxnSpPr>
              <p:nvPr/>
            </p:nvCxnSpPr>
            <p:spPr>
              <a:xfrm flipV="1">
                <a:off x="7497491" y="4468477"/>
                <a:ext cx="352895" cy="862869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矩形 30">
                <a:extLst>
                  <a:ext uri="{FF2B5EF4-FFF2-40B4-BE49-F238E27FC236}">
                    <a16:creationId xmlns="" xmlns:a16="http://schemas.microsoft.com/office/drawing/2014/main" id="{435FEDB3-97D4-4C0A-AA31-0174EAEE51CE}"/>
                  </a:ext>
                </a:extLst>
              </p:cNvPr>
              <p:cNvSpPr/>
              <p:nvPr/>
            </p:nvSpPr>
            <p:spPr>
              <a:xfrm>
                <a:off x="6660233" y="4227305"/>
                <a:ext cx="497880" cy="163657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900" dirty="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MFC</a:t>
                </a:r>
                <a:endParaRPr lang="zh-CN" altLang="en-US" sz="900" dirty="0">
                  <a:solidFill>
                    <a:srgbClr val="163794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32" name="连接符: 肘形 31">
                <a:extLst>
                  <a:ext uri="{FF2B5EF4-FFF2-40B4-BE49-F238E27FC236}">
                    <a16:creationId xmlns="" xmlns:a16="http://schemas.microsoft.com/office/drawing/2014/main" id="{1FBDD40C-420A-4D6F-9E31-2D755EC436B0}"/>
                  </a:ext>
                </a:extLst>
              </p:cNvPr>
              <p:cNvCxnSpPr>
                <a:cxnSpLocks/>
                <a:stCxn id="31" idx="3"/>
                <a:endCxn id="115" idx="1"/>
              </p:cNvCxnSpPr>
              <p:nvPr/>
            </p:nvCxnSpPr>
            <p:spPr>
              <a:xfrm>
                <a:off x="7158113" y="4309134"/>
                <a:ext cx="692274" cy="11"/>
              </a:xfrm>
              <a:prstGeom prst="bentConnector3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3" name="组合 32">
                <a:extLst>
                  <a:ext uri="{FF2B5EF4-FFF2-40B4-BE49-F238E27FC236}">
                    <a16:creationId xmlns="" xmlns:a16="http://schemas.microsoft.com/office/drawing/2014/main" id="{0343D5AC-5882-4196-867E-00887B571EB7}"/>
                  </a:ext>
                </a:extLst>
              </p:cNvPr>
              <p:cNvGrpSpPr/>
              <p:nvPr/>
            </p:nvGrpSpPr>
            <p:grpSpPr>
              <a:xfrm>
                <a:off x="7278819" y="5770424"/>
                <a:ext cx="460380" cy="460380"/>
                <a:chOff x="9480378" y="4195214"/>
                <a:chExt cx="1080000" cy="1080001"/>
              </a:xfrm>
            </p:grpSpPr>
            <p:sp>
              <p:nvSpPr>
                <p:cNvPr id="108" name="矩形: 圆角 107">
                  <a:extLst>
                    <a:ext uri="{FF2B5EF4-FFF2-40B4-BE49-F238E27FC236}">
                      <a16:creationId xmlns="" xmlns:a16="http://schemas.microsoft.com/office/drawing/2014/main" id="{D50B4961-A431-4C71-B7ED-4A96DB3DDF6E}"/>
                    </a:ext>
                  </a:extLst>
                </p:cNvPr>
                <p:cNvSpPr/>
                <p:nvPr/>
              </p:nvSpPr>
              <p:spPr>
                <a:xfrm>
                  <a:off x="9480378" y="4195214"/>
                  <a:ext cx="1080000" cy="1080001"/>
                </a:xfrm>
                <a:prstGeom prst="round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09" name="流程图: 汇总连接 108">
                  <a:extLst>
                    <a:ext uri="{FF2B5EF4-FFF2-40B4-BE49-F238E27FC236}">
                      <a16:creationId xmlns="" xmlns:a16="http://schemas.microsoft.com/office/drawing/2014/main" id="{958A4FD0-8676-4CDC-9A1A-01F835B3FEE5}"/>
                    </a:ext>
                  </a:extLst>
                </p:cNvPr>
                <p:cNvSpPr/>
                <p:nvPr/>
              </p:nvSpPr>
              <p:spPr>
                <a:xfrm>
                  <a:off x="9660667" y="4375502"/>
                  <a:ext cx="719419" cy="719419"/>
                </a:xfrm>
                <a:prstGeom prst="flowChartSummingJunction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cxnSp>
            <p:nvCxnSpPr>
              <p:cNvPr id="34" name="连接符: 肘形 33">
                <a:extLst>
                  <a:ext uri="{FF2B5EF4-FFF2-40B4-BE49-F238E27FC236}">
                    <a16:creationId xmlns="" xmlns:a16="http://schemas.microsoft.com/office/drawing/2014/main" id="{12144CB9-1BF3-4184-A23B-132A9FC41C83}"/>
                  </a:ext>
                </a:extLst>
              </p:cNvPr>
              <p:cNvCxnSpPr>
                <a:cxnSpLocks/>
                <a:stCxn id="64" idx="0"/>
                <a:endCxn id="108" idx="0"/>
              </p:cNvCxnSpPr>
              <p:nvPr/>
            </p:nvCxnSpPr>
            <p:spPr>
              <a:xfrm>
                <a:off x="6956072" y="5577729"/>
                <a:ext cx="552937" cy="192695"/>
              </a:xfrm>
              <a:prstGeom prst="bentConnector2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矩形 34">
                <a:extLst>
                  <a:ext uri="{FF2B5EF4-FFF2-40B4-BE49-F238E27FC236}">
                    <a16:creationId xmlns="" xmlns:a16="http://schemas.microsoft.com/office/drawing/2014/main" id="{3A72917A-0318-438A-9199-670C1C325F18}"/>
                  </a:ext>
                </a:extLst>
              </p:cNvPr>
              <p:cNvSpPr/>
              <p:nvPr/>
            </p:nvSpPr>
            <p:spPr>
              <a:xfrm>
                <a:off x="6145768" y="5938689"/>
                <a:ext cx="1018520" cy="386251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900" dirty="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Temperature indicator</a:t>
                </a:r>
                <a:endParaRPr lang="zh-CN" altLang="en-US" sz="900" dirty="0">
                  <a:solidFill>
                    <a:srgbClr val="163794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36" name="组合 35">
                <a:extLst>
                  <a:ext uri="{FF2B5EF4-FFF2-40B4-BE49-F238E27FC236}">
                    <a16:creationId xmlns="" xmlns:a16="http://schemas.microsoft.com/office/drawing/2014/main" id="{E066BC2B-78B9-4FBF-AED3-D3E59D228295}"/>
                  </a:ext>
                </a:extLst>
              </p:cNvPr>
              <p:cNvGrpSpPr/>
              <p:nvPr/>
            </p:nvGrpSpPr>
            <p:grpSpPr>
              <a:xfrm>
                <a:off x="8814287" y="4750961"/>
                <a:ext cx="104178" cy="148951"/>
                <a:chOff x="8385189" y="4969817"/>
                <a:chExt cx="569316" cy="813988"/>
              </a:xfrm>
            </p:grpSpPr>
            <p:sp>
              <p:nvSpPr>
                <p:cNvPr id="106" name="等腰三角形 105">
                  <a:extLst>
                    <a:ext uri="{FF2B5EF4-FFF2-40B4-BE49-F238E27FC236}">
                      <a16:creationId xmlns="" xmlns:a16="http://schemas.microsoft.com/office/drawing/2014/main" id="{F224FAB3-EFD9-492C-B069-5C594330BE7F}"/>
                    </a:ext>
                  </a:extLst>
                </p:cNvPr>
                <p:cNvSpPr/>
                <p:nvPr/>
              </p:nvSpPr>
              <p:spPr>
                <a:xfrm>
                  <a:off x="8385190" y="5382302"/>
                  <a:ext cx="569315" cy="401503"/>
                </a:xfrm>
                <a:prstGeom prst="triangl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07" name="等腰三角形 106">
                  <a:extLst>
                    <a:ext uri="{FF2B5EF4-FFF2-40B4-BE49-F238E27FC236}">
                      <a16:creationId xmlns="" xmlns:a16="http://schemas.microsoft.com/office/drawing/2014/main" id="{94CA8D0E-70DC-43ED-AC5B-0AF11ABB60EB}"/>
                    </a:ext>
                  </a:extLst>
                </p:cNvPr>
                <p:cNvSpPr/>
                <p:nvPr/>
              </p:nvSpPr>
              <p:spPr>
                <a:xfrm rot="10800000">
                  <a:off x="8385189" y="4969817"/>
                  <a:ext cx="569315" cy="401503"/>
                </a:xfrm>
                <a:prstGeom prst="triangl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37" name="矩形 36">
                <a:extLst>
                  <a:ext uri="{FF2B5EF4-FFF2-40B4-BE49-F238E27FC236}">
                    <a16:creationId xmlns="" xmlns:a16="http://schemas.microsoft.com/office/drawing/2014/main" id="{95551743-2D6E-47EF-8675-406F52C6621B}"/>
                  </a:ext>
                </a:extLst>
              </p:cNvPr>
              <p:cNvSpPr/>
              <p:nvPr/>
            </p:nvSpPr>
            <p:spPr>
              <a:xfrm>
                <a:off x="5430734" y="4975133"/>
                <a:ext cx="1470727" cy="73666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5000"/>
                      <a:lumOff val="95000"/>
                    </a:schemeClr>
                  </a:gs>
                  <a:gs pos="74000">
                    <a:schemeClr val="accent5">
                      <a:lumMod val="45000"/>
                      <a:lumOff val="55000"/>
                    </a:schemeClr>
                  </a:gs>
                  <a:gs pos="83000">
                    <a:schemeClr val="accent5">
                      <a:lumMod val="45000"/>
                      <a:lumOff val="55000"/>
                    </a:schemeClr>
                  </a:gs>
                  <a:gs pos="100000">
                    <a:schemeClr val="accent5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rgbClr val="163794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38" name="组合 37">
                <a:extLst>
                  <a:ext uri="{FF2B5EF4-FFF2-40B4-BE49-F238E27FC236}">
                    <a16:creationId xmlns="" xmlns:a16="http://schemas.microsoft.com/office/drawing/2014/main" id="{0973495E-337C-4ED2-AFED-EA6DF1A726D1}"/>
                  </a:ext>
                </a:extLst>
              </p:cNvPr>
              <p:cNvGrpSpPr/>
              <p:nvPr/>
            </p:nvGrpSpPr>
            <p:grpSpPr>
              <a:xfrm>
                <a:off x="5460240" y="5209072"/>
                <a:ext cx="1216777" cy="268785"/>
                <a:chOff x="2812652" y="4725405"/>
                <a:chExt cx="5083548" cy="1122950"/>
              </a:xfrm>
            </p:grpSpPr>
            <p:sp>
              <p:nvSpPr>
                <p:cNvPr id="67" name="矩形 66">
                  <a:extLst>
                    <a:ext uri="{FF2B5EF4-FFF2-40B4-BE49-F238E27FC236}">
                      <a16:creationId xmlns="" xmlns:a16="http://schemas.microsoft.com/office/drawing/2014/main" id="{DEF51F40-D857-43EC-A22B-C59FE5ADB62C}"/>
                    </a:ext>
                  </a:extLst>
                </p:cNvPr>
                <p:cNvSpPr/>
                <p:nvPr/>
              </p:nvSpPr>
              <p:spPr>
                <a:xfrm>
                  <a:off x="2812652" y="4725405"/>
                  <a:ext cx="5083548" cy="1122950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73A1FF"/>
                    </a:gs>
                    <a:gs pos="0">
                      <a:srgbClr val="FFFF00"/>
                    </a:gs>
                  </a:gsLst>
                  <a:lin ang="0" scaled="0"/>
                  <a:tileRect/>
                </a:gradFill>
                <a:ln w="1905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/>
                <a:lstStyle/>
                <a:p>
                  <a:pPr algn="ctr"/>
                  <a:endParaRPr lang="zh-CN" altLang="en-US" sz="1050" dirty="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grpSp>
              <p:nvGrpSpPr>
                <p:cNvPr id="68" name="组合 67">
                  <a:extLst>
                    <a:ext uri="{FF2B5EF4-FFF2-40B4-BE49-F238E27FC236}">
                      <a16:creationId xmlns="" xmlns:a16="http://schemas.microsoft.com/office/drawing/2014/main" id="{36B9CD54-3148-4448-ADDB-1B541A906BFD}"/>
                    </a:ext>
                  </a:extLst>
                </p:cNvPr>
                <p:cNvGrpSpPr/>
                <p:nvPr/>
              </p:nvGrpSpPr>
              <p:grpSpPr>
                <a:xfrm>
                  <a:off x="3066984" y="4948247"/>
                  <a:ext cx="2304256" cy="677265"/>
                  <a:chOff x="3575721" y="4911943"/>
                  <a:chExt cx="2304256" cy="677265"/>
                </a:xfrm>
              </p:grpSpPr>
              <p:grpSp>
                <p:nvGrpSpPr>
                  <p:cNvPr id="88" name="组合 87">
                    <a:extLst>
                      <a:ext uri="{FF2B5EF4-FFF2-40B4-BE49-F238E27FC236}">
                        <a16:creationId xmlns="" xmlns:a16="http://schemas.microsoft.com/office/drawing/2014/main" id="{0C87DB25-7957-4513-ABC9-7E0FB7136974}"/>
                      </a:ext>
                    </a:extLst>
                  </p:cNvPr>
                  <p:cNvGrpSpPr/>
                  <p:nvPr/>
                </p:nvGrpSpPr>
                <p:grpSpPr>
                  <a:xfrm>
                    <a:off x="3575721" y="4911943"/>
                    <a:ext cx="2304256" cy="288000"/>
                    <a:chOff x="3575721" y="4911943"/>
                    <a:chExt cx="2304256" cy="288000"/>
                  </a:xfrm>
                </p:grpSpPr>
                <p:sp>
                  <p:nvSpPr>
                    <p:cNvPr id="98" name="矩形 97">
                      <a:extLst>
                        <a:ext uri="{FF2B5EF4-FFF2-40B4-BE49-F238E27FC236}">
                          <a16:creationId xmlns="" xmlns:a16="http://schemas.microsoft.com/office/drawing/2014/main" id="{C375FA32-91D8-43EE-B72B-AFE891FCA2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7572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99" name="矩形 98">
                      <a:extLst>
                        <a:ext uri="{FF2B5EF4-FFF2-40B4-BE49-F238E27FC236}">
                          <a16:creationId xmlns="" xmlns:a16="http://schemas.microsoft.com/office/drawing/2014/main" id="{E9FA788F-BD2D-40E2-AB47-67B3BF2F0F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375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00" name="矩形 99">
                      <a:extLst>
                        <a:ext uri="{FF2B5EF4-FFF2-40B4-BE49-F238E27FC236}">
                          <a16:creationId xmlns="" xmlns:a16="http://schemas.microsoft.com/office/drawing/2014/main" id="{AA25C95C-602D-4D33-9A11-6C06A72551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178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01" name="矩形 100">
                      <a:extLst>
                        <a:ext uri="{FF2B5EF4-FFF2-40B4-BE49-F238E27FC236}">
                          <a16:creationId xmlns="" xmlns:a16="http://schemas.microsoft.com/office/drawing/2014/main" id="{5D1AC9C3-2E35-439A-9FE7-417F0AFA12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9817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02" name="矩形 101">
                      <a:extLst>
                        <a:ext uri="{FF2B5EF4-FFF2-40B4-BE49-F238E27FC236}">
                          <a16:creationId xmlns="" xmlns:a16="http://schemas.microsoft.com/office/drawing/2014/main" id="{04E1ACD0-FDEA-4348-9EB5-B00C023034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7849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03" name="矩形 102">
                      <a:extLst>
                        <a:ext uri="{FF2B5EF4-FFF2-40B4-BE49-F238E27FC236}">
                          <a16:creationId xmlns="" xmlns:a16="http://schemas.microsoft.com/office/drawing/2014/main" id="{239B2687-28F9-47AA-8027-3F94C52216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588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04" name="矩形 103">
                      <a:extLst>
                        <a:ext uri="{FF2B5EF4-FFF2-40B4-BE49-F238E27FC236}">
                          <a16:creationId xmlns="" xmlns:a16="http://schemas.microsoft.com/office/drawing/2014/main" id="{A23FBBAA-A9C5-40C9-A1C5-0638B74B9F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391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05" name="矩形 104">
                      <a:extLst>
                        <a:ext uri="{FF2B5EF4-FFF2-40B4-BE49-F238E27FC236}">
                          <a16:creationId xmlns="" xmlns:a16="http://schemas.microsoft.com/office/drawing/2014/main" id="{892A9619-9C95-44A8-BB57-C3F010F210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194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</p:grpSp>
              <p:grpSp>
                <p:nvGrpSpPr>
                  <p:cNvPr id="89" name="组合 88">
                    <a:extLst>
                      <a:ext uri="{FF2B5EF4-FFF2-40B4-BE49-F238E27FC236}">
                        <a16:creationId xmlns="" xmlns:a16="http://schemas.microsoft.com/office/drawing/2014/main" id="{C8FE6053-ADF4-489C-94B4-240B7DBEE4A3}"/>
                      </a:ext>
                    </a:extLst>
                  </p:cNvPr>
                  <p:cNvGrpSpPr/>
                  <p:nvPr/>
                </p:nvGrpSpPr>
                <p:grpSpPr>
                  <a:xfrm>
                    <a:off x="3575721" y="5301208"/>
                    <a:ext cx="2304256" cy="288000"/>
                    <a:chOff x="3575721" y="4911943"/>
                    <a:chExt cx="2304256" cy="288000"/>
                  </a:xfrm>
                </p:grpSpPr>
                <p:sp>
                  <p:nvSpPr>
                    <p:cNvPr id="90" name="矩形 89">
                      <a:extLst>
                        <a:ext uri="{FF2B5EF4-FFF2-40B4-BE49-F238E27FC236}">
                          <a16:creationId xmlns="" xmlns:a16="http://schemas.microsoft.com/office/drawing/2014/main" id="{923963EB-E035-405A-8289-9222FEFD48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7572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91" name="矩形 90">
                      <a:extLst>
                        <a:ext uri="{FF2B5EF4-FFF2-40B4-BE49-F238E27FC236}">
                          <a16:creationId xmlns="" xmlns:a16="http://schemas.microsoft.com/office/drawing/2014/main" id="{A048ED81-E969-422D-90C9-B719280166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375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92" name="矩形 91">
                      <a:extLst>
                        <a:ext uri="{FF2B5EF4-FFF2-40B4-BE49-F238E27FC236}">
                          <a16:creationId xmlns="" xmlns:a16="http://schemas.microsoft.com/office/drawing/2014/main" id="{486B43BA-65C3-4441-BB20-EB42F196C7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178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93" name="矩形 92">
                      <a:extLst>
                        <a:ext uri="{FF2B5EF4-FFF2-40B4-BE49-F238E27FC236}">
                          <a16:creationId xmlns="" xmlns:a16="http://schemas.microsoft.com/office/drawing/2014/main" id="{B6F1107B-6C76-4E1F-9507-F6D0490603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9817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94" name="矩形 93">
                      <a:extLst>
                        <a:ext uri="{FF2B5EF4-FFF2-40B4-BE49-F238E27FC236}">
                          <a16:creationId xmlns="" xmlns:a16="http://schemas.microsoft.com/office/drawing/2014/main" id="{6AFC87EA-FE9C-431C-AD23-C7C536C06A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7849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95" name="矩形 94">
                      <a:extLst>
                        <a:ext uri="{FF2B5EF4-FFF2-40B4-BE49-F238E27FC236}">
                          <a16:creationId xmlns="" xmlns:a16="http://schemas.microsoft.com/office/drawing/2014/main" id="{DE1A8E21-CFDF-44F1-AD6A-CAD84830E2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588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96" name="矩形 95">
                      <a:extLst>
                        <a:ext uri="{FF2B5EF4-FFF2-40B4-BE49-F238E27FC236}">
                          <a16:creationId xmlns="" xmlns:a16="http://schemas.microsoft.com/office/drawing/2014/main" id="{DE1D505E-C342-457E-9818-9088EA5A0C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391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97" name="矩形 96">
                      <a:extLst>
                        <a:ext uri="{FF2B5EF4-FFF2-40B4-BE49-F238E27FC236}">
                          <a16:creationId xmlns="" xmlns:a16="http://schemas.microsoft.com/office/drawing/2014/main" id="{6C339FEE-1B70-422A-9200-4DA8B469C4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194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</p:grpSp>
            </p:grpSp>
            <p:grpSp>
              <p:nvGrpSpPr>
                <p:cNvPr id="69" name="组合 68">
                  <a:extLst>
                    <a:ext uri="{FF2B5EF4-FFF2-40B4-BE49-F238E27FC236}">
                      <a16:creationId xmlns="" xmlns:a16="http://schemas.microsoft.com/office/drawing/2014/main" id="{19612CB8-322D-43AB-BDFC-AF4F25ED7549}"/>
                    </a:ext>
                  </a:extLst>
                </p:cNvPr>
                <p:cNvGrpSpPr/>
                <p:nvPr/>
              </p:nvGrpSpPr>
              <p:grpSpPr>
                <a:xfrm>
                  <a:off x="5379769" y="4948247"/>
                  <a:ext cx="2304256" cy="677265"/>
                  <a:chOff x="3575721" y="4911943"/>
                  <a:chExt cx="2304256" cy="677265"/>
                </a:xfrm>
              </p:grpSpPr>
              <p:grpSp>
                <p:nvGrpSpPr>
                  <p:cNvPr id="70" name="组合 69">
                    <a:extLst>
                      <a:ext uri="{FF2B5EF4-FFF2-40B4-BE49-F238E27FC236}">
                        <a16:creationId xmlns="" xmlns:a16="http://schemas.microsoft.com/office/drawing/2014/main" id="{A1758973-2843-408B-8B29-4938CC74F662}"/>
                      </a:ext>
                    </a:extLst>
                  </p:cNvPr>
                  <p:cNvGrpSpPr/>
                  <p:nvPr/>
                </p:nvGrpSpPr>
                <p:grpSpPr>
                  <a:xfrm>
                    <a:off x="3575721" y="4911943"/>
                    <a:ext cx="2304256" cy="288000"/>
                    <a:chOff x="3575721" y="4911943"/>
                    <a:chExt cx="2304256" cy="288000"/>
                  </a:xfrm>
                </p:grpSpPr>
                <p:sp>
                  <p:nvSpPr>
                    <p:cNvPr id="80" name="矩形 79">
                      <a:extLst>
                        <a:ext uri="{FF2B5EF4-FFF2-40B4-BE49-F238E27FC236}">
                          <a16:creationId xmlns="" xmlns:a16="http://schemas.microsoft.com/office/drawing/2014/main" id="{9202A306-BC30-435B-91EE-A870E005EA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7572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81" name="矩形 80">
                      <a:extLst>
                        <a:ext uri="{FF2B5EF4-FFF2-40B4-BE49-F238E27FC236}">
                          <a16:creationId xmlns="" xmlns:a16="http://schemas.microsoft.com/office/drawing/2014/main" id="{DF2BC391-1E69-4B02-8532-FE6380BDAC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375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82" name="矩形 81">
                      <a:extLst>
                        <a:ext uri="{FF2B5EF4-FFF2-40B4-BE49-F238E27FC236}">
                          <a16:creationId xmlns="" xmlns:a16="http://schemas.microsoft.com/office/drawing/2014/main" id="{B72F75DE-DE6D-4E2F-AE09-324968C120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178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83" name="矩形 82">
                      <a:extLst>
                        <a:ext uri="{FF2B5EF4-FFF2-40B4-BE49-F238E27FC236}">
                          <a16:creationId xmlns="" xmlns:a16="http://schemas.microsoft.com/office/drawing/2014/main" id="{DA0DEA77-42BF-427A-8E01-D702D93A6A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9817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84" name="矩形 83">
                      <a:extLst>
                        <a:ext uri="{FF2B5EF4-FFF2-40B4-BE49-F238E27FC236}">
                          <a16:creationId xmlns="" xmlns:a16="http://schemas.microsoft.com/office/drawing/2014/main" id="{FEC0A5A6-FBFE-47FF-BB05-817F2747C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7849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85" name="矩形 84">
                      <a:extLst>
                        <a:ext uri="{FF2B5EF4-FFF2-40B4-BE49-F238E27FC236}">
                          <a16:creationId xmlns="" xmlns:a16="http://schemas.microsoft.com/office/drawing/2014/main" id="{AAB75D96-2A1F-48E9-B8B0-E453B2E977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588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86" name="矩形 85">
                      <a:extLst>
                        <a:ext uri="{FF2B5EF4-FFF2-40B4-BE49-F238E27FC236}">
                          <a16:creationId xmlns="" xmlns:a16="http://schemas.microsoft.com/office/drawing/2014/main" id="{A2332B25-7839-4959-95B5-B8F3552479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391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87" name="矩形 86">
                      <a:extLst>
                        <a:ext uri="{FF2B5EF4-FFF2-40B4-BE49-F238E27FC236}">
                          <a16:creationId xmlns="" xmlns:a16="http://schemas.microsoft.com/office/drawing/2014/main" id="{A6419556-9583-4CEF-98B2-ACF73B3E32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194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</p:grpSp>
              <p:grpSp>
                <p:nvGrpSpPr>
                  <p:cNvPr id="71" name="组合 70">
                    <a:extLst>
                      <a:ext uri="{FF2B5EF4-FFF2-40B4-BE49-F238E27FC236}">
                        <a16:creationId xmlns="" xmlns:a16="http://schemas.microsoft.com/office/drawing/2014/main" id="{AD4B26A0-A6F4-4D3D-A69E-DCF92C685EEA}"/>
                      </a:ext>
                    </a:extLst>
                  </p:cNvPr>
                  <p:cNvGrpSpPr/>
                  <p:nvPr/>
                </p:nvGrpSpPr>
                <p:grpSpPr>
                  <a:xfrm>
                    <a:off x="3575721" y="5301208"/>
                    <a:ext cx="2304256" cy="288000"/>
                    <a:chOff x="3575721" y="4911943"/>
                    <a:chExt cx="2304256" cy="288000"/>
                  </a:xfrm>
                </p:grpSpPr>
                <p:sp>
                  <p:nvSpPr>
                    <p:cNvPr id="72" name="矩形 71">
                      <a:extLst>
                        <a:ext uri="{FF2B5EF4-FFF2-40B4-BE49-F238E27FC236}">
                          <a16:creationId xmlns="" xmlns:a16="http://schemas.microsoft.com/office/drawing/2014/main" id="{72A361F9-D308-4D1B-BAE9-CBC5A70AD7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7572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73" name="矩形 72">
                      <a:extLst>
                        <a:ext uri="{FF2B5EF4-FFF2-40B4-BE49-F238E27FC236}">
                          <a16:creationId xmlns="" xmlns:a16="http://schemas.microsoft.com/office/drawing/2014/main" id="{41D6AB03-A73D-411F-9F3C-A991A090DC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375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74" name="矩形 73">
                      <a:extLst>
                        <a:ext uri="{FF2B5EF4-FFF2-40B4-BE49-F238E27FC236}">
                          <a16:creationId xmlns="" xmlns:a16="http://schemas.microsoft.com/office/drawing/2014/main" id="{0883F197-7851-4E9F-9D58-9288B6FB6A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178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75" name="矩形 74">
                      <a:extLst>
                        <a:ext uri="{FF2B5EF4-FFF2-40B4-BE49-F238E27FC236}">
                          <a16:creationId xmlns="" xmlns:a16="http://schemas.microsoft.com/office/drawing/2014/main" id="{DD136EA2-2C4E-4644-ACE5-854865FDD4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9817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76" name="矩形 75">
                      <a:extLst>
                        <a:ext uri="{FF2B5EF4-FFF2-40B4-BE49-F238E27FC236}">
                          <a16:creationId xmlns="" xmlns:a16="http://schemas.microsoft.com/office/drawing/2014/main" id="{7D14044F-5C3D-46A8-B261-66848B2680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7849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77" name="矩形 76">
                      <a:extLst>
                        <a:ext uri="{FF2B5EF4-FFF2-40B4-BE49-F238E27FC236}">
                          <a16:creationId xmlns="" xmlns:a16="http://schemas.microsoft.com/office/drawing/2014/main" id="{B16780D8-C4E0-428D-A3C3-83E4ABE771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588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78" name="矩形 77">
                      <a:extLst>
                        <a:ext uri="{FF2B5EF4-FFF2-40B4-BE49-F238E27FC236}">
                          <a16:creationId xmlns="" xmlns:a16="http://schemas.microsoft.com/office/drawing/2014/main" id="{5713055E-033B-414F-8462-DC3B7A44C7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391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79" name="矩形 78">
                      <a:extLst>
                        <a:ext uri="{FF2B5EF4-FFF2-40B4-BE49-F238E27FC236}">
                          <a16:creationId xmlns="" xmlns:a16="http://schemas.microsoft.com/office/drawing/2014/main" id="{34A3FB9D-A8D4-498F-8145-D3E9836503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194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solidFill>
                          <a:srgbClr val="163794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39" name="箭头: 右 38">
                <a:extLst>
                  <a:ext uri="{FF2B5EF4-FFF2-40B4-BE49-F238E27FC236}">
                    <a16:creationId xmlns="" xmlns:a16="http://schemas.microsoft.com/office/drawing/2014/main" id="{4FCC660A-034E-4228-ADD8-7B798B6146A7}"/>
                  </a:ext>
                </a:extLst>
              </p:cNvPr>
              <p:cNvSpPr/>
              <p:nvPr/>
            </p:nvSpPr>
            <p:spPr>
              <a:xfrm>
                <a:off x="5036019" y="5230547"/>
                <a:ext cx="201465" cy="268785"/>
              </a:xfrm>
              <a:prstGeom prst="rightArrow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rgbClr val="163794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40" name="组合 39">
                <a:extLst>
                  <a:ext uri="{FF2B5EF4-FFF2-40B4-BE49-F238E27FC236}">
                    <a16:creationId xmlns="" xmlns:a16="http://schemas.microsoft.com/office/drawing/2014/main" id="{E9B033DD-BBA7-4402-A977-BA82F1EFEBD0}"/>
                  </a:ext>
                </a:extLst>
              </p:cNvPr>
              <p:cNvGrpSpPr/>
              <p:nvPr/>
            </p:nvGrpSpPr>
            <p:grpSpPr>
              <a:xfrm>
                <a:off x="5306742" y="4936789"/>
                <a:ext cx="81870" cy="818515"/>
                <a:chOff x="2168401" y="2374309"/>
                <a:chExt cx="216077" cy="3162808"/>
              </a:xfrm>
              <a:solidFill>
                <a:schemeClr val="accent4">
                  <a:lumMod val="40000"/>
                  <a:lumOff val="60000"/>
                </a:schemeClr>
              </a:solidFill>
            </p:grpSpPr>
            <p:sp>
              <p:nvSpPr>
                <p:cNvPr id="65" name="箭头: 下 64">
                  <a:extLst>
                    <a:ext uri="{FF2B5EF4-FFF2-40B4-BE49-F238E27FC236}">
                      <a16:creationId xmlns="" xmlns:a16="http://schemas.microsoft.com/office/drawing/2014/main" id="{1204E482-3FE9-4AEE-9DFE-ABEF6BFE88C5}"/>
                    </a:ext>
                  </a:extLst>
                </p:cNvPr>
                <p:cNvSpPr/>
                <p:nvPr/>
              </p:nvSpPr>
              <p:spPr>
                <a:xfrm>
                  <a:off x="2168401" y="2374309"/>
                  <a:ext cx="216029" cy="739044"/>
                </a:xfrm>
                <a:prstGeom prst="downArrow">
                  <a:avLst>
                    <a:gd name="adj1" fmla="val 42779"/>
                    <a:gd name="adj2" fmla="val 63152"/>
                  </a:avLst>
                </a:prstGeom>
                <a:grpFill/>
                <a:ln w="63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 dirty="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6" name="箭头: 下 65">
                  <a:extLst>
                    <a:ext uri="{FF2B5EF4-FFF2-40B4-BE49-F238E27FC236}">
                      <a16:creationId xmlns="" xmlns:a16="http://schemas.microsoft.com/office/drawing/2014/main" id="{819A20E8-B77A-418F-9C55-05CDD1F1905A}"/>
                    </a:ext>
                  </a:extLst>
                </p:cNvPr>
                <p:cNvSpPr/>
                <p:nvPr/>
              </p:nvSpPr>
              <p:spPr>
                <a:xfrm flipV="1">
                  <a:off x="2168449" y="4798073"/>
                  <a:ext cx="216029" cy="739044"/>
                </a:xfrm>
                <a:prstGeom prst="downArrow">
                  <a:avLst>
                    <a:gd name="adj1" fmla="val 42779"/>
                    <a:gd name="adj2" fmla="val 63152"/>
                  </a:avLst>
                </a:prstGeom>
                <a:grpFill/>
                <a:ln w="63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1" name="组合 40">
                <a:extLst>
                  <a:ext uri="{FF2B5EF4-FFF2-40B4-BE49-F238E27FC236}">
                    <a16:creationId xmlns="" xmlns:a16="http://schemas.microsoft.com/office/drawing/2014/main" id="{E465169F-7C35-4678-97A2-116700B14725}"/>
                  </a:ext>
                </a:extLst>
              </p:cNvPr>
              <p:cNvGrpSpPr/>
              <p:nvPr/>
            </p:nvGrpSpPr>
            <p:grpSpPr>
              <a:xfrm rot="5400000">
                <a:off x="6845639" y="5543360"/>
                <a:ext cx="152128" cy="68738"/>
                <a:chOff x="5159507" y="3039257"/>
                <a:chExt cx="618644" cy="787453"/>
              </a:xfrm>
            </p:grpSpPr>
            <p:sp>
              <p:nvSpPr>
                <p:cNvPr id="63" name="矩形 62">
                  <a:extLst>
                    <a:ext uri="{FF2B5EF4-FFF2-40B4-BE49-F238E27FC236}">
                      <a16:creationId xmlns="" xmlns:a16="http://schemas.microsoft.com/office/drawing/2014/main" id="{EB7E72F9-39F0-4DEC-B501-E97A1C897191}"/>
                    </a:ext>
                  </a:extLst>
                </p:cNvPr>
                <p:cNvSpPr/>
                <p:nvPr/>
              </p:nvSpPr>
              <p:spPr>
                <a:xfrm>
                  <a:off x="5312091" y="3278092"/>
                  <a:ext cx="313475" cy="548618"/>
                </a:xfrm>
                <a:prstGeom prst="rect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4" name="矩形 63">
                  <a:extLst>
                    <a:ext uri="{FF2B5EF4-FFF2-40B4-BE49-F238E27FC236}">
                      <a16:creationId xmlns="" xmlns:a16="http://schemas.microsoft.com/office/drawing/2014/main" id="{BCF0A367-3955-46D7-97CE-499FC4BE62E7}"/>
                    </a:ext>
                  </a:extLst>
                </p:cNvPr>
                <p:cNvSpPr/>
                <p:nvPr/>
              </p:nvSpPr>
              <p:spPr>
                <a:xfrm>
                  <a:off x="5159507" y="3039257"/>
                  <a:ext cx="618644" cy="167777"/>
                </a:xfrm>
                <a:prstGeom prst="rect">
                  <a:avLst/>
                </a:prstGeom>
                <a:ln w="254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2" name="组合 41">
                <a:extLst>
                  <a:ext uri="{FF2B5EF4-FFF2-40B4-BE49-F238E27FC236}">
                    <a16:creationId xmlns="" xmlns:a16="http://schemas.microsoft.com/office/drawing/2014/main" id="{61659D55-64F7-4C73-9FB1-355BE381A465}"/>
                  </a:ext>
                </a:extLst>
              </p:cNvPr>
              <p:cNvGrpSpPr/>
              <p:nvPr/>
            </p:nvGrpSpPr>
            <p:grpSpPr>
              <a:xfrm rot="10800000">
                <a:off x="6373631" y="5678780"/>
                <a:ext cx="129359" cy="58516"/>
                <a:chOff x="8089014" y="2131670"/>
                <a:chExt cx="618646" cy="1428758"/>
              </a:xfrm>
            </p:grpSpPr>
            <p:sp>
              <p:nvSpPr>
                <p:cNvPr id="61" name="矩形 60">
                  <a:extLst>
                    <a:ext uri="{FF2B5EF4-FFF2-40B4-BE49-F238E27FC236}">
                      <a16:creationId xmlns="" xmlns:a16="http://schemas.microsoft.com/office/drawing/2014/main" id="{F8393A88-1918-4E73-98FA-A808F23BEC06}"/>
                    </a:ext>
                  </a:extLst>
                </p:cNvPr>
                <p:cNvSpPr/>
                <p:nvPr/>
              </p:nvSpPr>
              <p:spPr>
                <a:xfrm>
                  <a:off x="8241598" y="2491326"/>
                  <a:ext cx="313476" cy="1069102"/>
                </a:xfrm>
                <a:prstGeom prst="rect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2" name="矩形 61">
                  <a:extLst>
                    <a:ext uri="{FF2B5EF4-FFF2-40B4-BE49-F238E27FC236}">
                      <a16:creationId xmlns="" xmlns:a16="http://schemas.microsoft.com/office/drawing/2014/main" id="{AF8FDEB1-720C-45FA-BDF2-43F0F08A5B10}"/>
                    </a:ext>
                  </a:extLst>
                </p:cNvPr>
                <p:cNvSpPr/>
                <p:nvPr/>
              </p:nvSpPr>
              <p:spPr>
                <a:xfrm>
                  <a:off x="8089014" y="2131670"/>
                  <a:ext cx="618646" cy="359656"/>
                </a:xfrm>
                <a:prstGeom prst="rect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3" name="组合 42">
                <a:extLst>
                  <a:ext uri="{FF2B5EF4-FFF2-40B4-BE49-F238E27FC236}">
                    <a16:creationId xmlns="" xmlns:a16="http://schemas.microsoft.com/office/drawing/2014/main" id="{C0A281F1-4AC2-461E-85F6-4BAE02B89F21}"/>
                  </a:ext>
                </a:extLst>
              </p:cNvPr>
              <p:cNvGrpSpPr/>
              <p:nvPr/>
            </p:nvGrpSpPr>
            <p:grpSpPr>
              <a:xfrm rot="10800000">
                <a:off x="6001480" y="5681132"/>
                <a:ext cx="129360" cy="58516"/>
                <a:chOff x="6058070" y="2131670"/>
                <a:chExt cx="618648" cy="1428758"/>
              </a:xfrm>
            </p:grpSpPr>
            <p:sp>
              <p:nvSpPr>
                <p:cNvPr id="59" name="矩形 58">
                  <a:extLst>
                    <a:ext uri="{FF2B5EF4-FFF2-40B4-BE49-F238E27FC236}">
                      <a16:creationId xmlns="" xmlns:a16="http://schemas.microsoft.com/office/drawing/2014/main" id="{B5434E92-71C1-4C67-AA2E-269702A6043B}"/>
                    </a:ext>
                  </a:extLst>
                </p:cNvPr>
                <p:cNvSpPr/>
                <p:nvPr/>
              </p:nvSpPr>
              <p:spPr>
                <a:xfrm>
                  <a:off x="6210676" y="2491326"/>
                  <a:ext cx="313474" cy="1069102"/>
                </a:xfrm>
                <a:prstGeom prst="rect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0" name="矩形 59">
                  <a:extLst>
                    <a:ext uri="{FF2B5EF4-FFF2-40B4-BE49-F238E27FC236}">
                      <a16:creationId xmlns="" xmlns:a16="http://schemas.microsoft.com/office/drawing/2014/main" id="{0588596E-FC5C-4BC0-B53D-D168B85E3196}"/>
                    </a:ext>
                  </a:extLst>
                </p:cNvPr>
                <p:cNvSpPr/>
                <p:nvPr/>
              </p:nvSpPr>
              <p:spPr>
                <a:xfrm>
                  <a:off x="6058070" y="2131670"/>
                  <a:ext cx="618648" cy="359656"/>
                </a:xfrm>
                <a:prstGeom prst="rect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44" name="箭头: 下 43">
                <a:extLst>
                  <a:ext uri="{FF2B5EF4-FFF2-40B4-BE49-F238E27FC236}">
                    <a16:creationId xmlns="" xmlns:a16="http://schemas.microsoft.com/office/drawing/2014/main" id="{8C1A1E91-B56F-4F8C-91CE-04B2A20C20E8}"/>
                  </a:ext>
                </a:extLst>
              </p:cNvPr>
              <p:cNvSpPr/>
              <p:nvPr/>
            </p:nvSpPr>
            <p:spPr>
              <a:xfrm rot="5400000" flipV="1">
                <a:off x="7040184" y="4922088"/>
                <a:ext cx="96098" cy="818515"/>
              </a:xfrm>
              <a:prstGeom prst="downArrow">
                <a:avLst>
                  <a:gd name="adj1" fmla="val 42779"/>
                  <a:gd name="adj2" fmla="val 6315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="" xmlns:a16="http://schemas.microsoft.com/office/drawing/2014/main" id="{F0F67F31-C120-45B0-A8B9-0E76A3C615EF}"/>
                  </a:ext>
                </a:extLst>
              </p:cNvPr>
              <p:cNvSpPr/>
              <p:nvPr/>
            </p:nvSpPr>
            <p:spPr>
              <a:xfrm>
                <a:off x="4568949" y="5951858"/>
                <a:ext cx="816064" cy="4587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900" dirty="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Data acquisition  system</a:t>
                </a:r>
              </a:p>
            </p:txBody>
          </p:sp>
          <p:cxnSp>
            <p:nvCxnSpPr>
              <p:cNvPr id="46" name="连接符: 肘形 45">
                <a:extLst>
                  <a:ext uri="{FF2B5EF4-FFF2-40B4-BE49-F238E27FC236}">
                    <a16:creationId xmlns="" xmlns:a16="http://schemas.microsoft.com/office/drawing/2014/main" id="{35CE984D-9A83-4649-BD39-718534E3EA8D}"/>
                  </a:ext>
                </a:extLst>
              </p:cNvPr>
              <p:cNvCxnSpPr>
                <a:cxnSpLocks/>
                <a:stCxn id="67" idx="2"/>
                <a:endCxn id="45" idx="3"/>
              </p:cNvCxnSpPr>
              <p:nvPr/>
            </p:nvCxnSpPr>
            <p:spPr>
              <a:xfrm rot="5400000">
                <a:off x="5375139" y="5487731"/>
                <a:ext cx="703364" cy="683616"/>
              </a:xfrm>
              <a:prstGeom prst="bentConnector2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连接符: 肘形 46">
                <a:extLst>
                  <a:ext uri="{FF2B5EF4-FFF2-40B4-BE49-F238E27FC236}">
                    <a16:creationId xmlns="" xmlns:a16="http://schemas.microsoft.com/office/drawing/2014/main" id="{114C2E8E-B8D5-47BE-BDAC-D7F59FEF89DC}"/>
                  </a:ext>
                </a:extLst>
              </p:cNvPr>
              <p:cNvCxnSpPr>
                <a:cxnSpLocks/>
                <a:stCxn id="62" idx="0"/>
                <a:endCxn id="35" idx="0"/>
              </p:cNvCxnSpPr>
              <p:nvPr/>
            </p:nvCxnSpPr>
            <p:spPr>
              <a:xfrm rot="16200000" flipH="1">
                <a:off x="6445973" y="5729633"/>
                <a:ext cx="201393" cy="216718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文本框 47">
                <a:extLst>
                  <a:ext uri="{FF2B5EF4-FFF2-40B4-BE49-F238E27FC236}">
                    <a16:creationId xmlns="" xmlns:a16="http://schemas.microsoft.com/office/drawing/2014/main" id="{0636444C-8E5B-4313-81EF-5067F3EDF3D8}"/>
                  </a:ext>
                </a:extLst>
              </p:cNvPr>
              <p:cNvSpPr txBox="1"/>
              <p:nvPr/>
            </p:nvSpPr>
            <p:spPr>
              <a:xfrm>
                <a:off x="7283209" y="5787983"/>
                <a:ext cx="460380" cy="394782"/>
              </a:xfrm>
              <a:prstGeom prst="rect">
                <a:avLst/>
              </a:prstGeom>
              <a:gradFill flip="none" rotWithShape="1">
                <a:gsLst>
                  <a:gs pos="20000">
                    <a:schemeClr val="bg1">
                      <a:lumMod val="95000"/>
                    </a:schemeClr>
                  </a:gs>
                  <a:gs pos="80000">
                    <a:schemeClr val="bg1">
                      <a:alpha val="0"/>
                    </a:schemeClr>
                  </a:gs>
                  <a:gs pos="50000">
                    <a:srgbClr val="FFFF00">
                      <a:alpha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txBody>
              <a:bodyPr wrap="square" lIns="0" tIns="0" rIns="0" bIns="0" anchor="ctr">
                <a:noAutofit/>
              </a:bodyPr>
              <a:lstStyle/>
              <a:p>
                <a:pPr algn="ctr"/>
                <a:r>
                  <a:rPr lang="en-US" altLang="zh-CN" sz="1600" dirty="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③</a:t>
                </a:r>
                <a:endParaRPr lang="zh-CN" altLang="en-US" sz="1600" dirty="0">
                  <a:solidFill>
                    <a:srgbClr val="163794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="" xmlns:a16="http://schemas.microsoft.com/office/drawing/2014/main" id="{712836AC-69AA-4CE1-9D02-8C485BA08280}"/>
                  </a:ext>
                </a:extLst>
              </p:cNvPr>
              <p:cNvSpPr txBox="1"/>
              <p:nvPr/>
            </p:nvSpPr>
            <p:spPr>
              <a:xfrm>
                <a:off x="8006079" y="4296514"/>
                <a:ext cx="377629" cy="413835"/>
              </a:xfrm>
              <a:prstGeom prst="rect">
                <a:avLst/>
              </a:prstGeom>
              <a:gradFill flip="none" rotWithShape="1">
                <a:gsLst>
                  <a:gs pos="20000">
                    <a:schemeClr val="bg1">
                      <a:lumMod val="95000"/>
                    </a:schemeClr>
                  </a:gs>
                  <a:gs pos="80000">
                    <a:schemeClr val="bg1">
                      <a:alpha val="0"/>
                    </a:schemeClr>
                  </a:gs>
                  <a:gs pos="50000">
                    <a:srgbClr val="FFFF00">
                      <a:alpha val="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en-US" altLang="zh-CN" sz="1600" dirty="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④</a:t>
                </a:r>
                <a:endParaRPr lang="zh-CN" altLang="en-US" sz="1600" dirty="0">
                  <a:solidFill>
                    <a:srgbClr val="163794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50" name="组合 49">
                <a:extLst>
                  <a:ext uri="{FF2B5EF4-FFF2-40B4-BE49-F238E27FC236}">
                    <a16:creationId xmlns="" xmlns:a16="http://schemas.microsoft.com/office/drawing/2014/main" id="{B8CD333A-7AF0-40C3-9602-8FDF1E508CB4}"/>
                  </a:ext>
                </a:extLst>
              </p:cNvPr>
              <p:cNvGrpSpPr/>
              <p:nvPr/>
            </p:nvGrpSpPr>
            <p:grpSpPr>
              <a:xfrm rot="5400000">
                <a:off x="7662186" y="4236595"/>
                <a:ext cx="104179" cy="148950"/>
                <a:chOff x="8385189" y="4969817"/>
                <a:chExt cx="569316" cy="813988"/>
              </a:xfrm>
              <a:solidFill>
                <a:schemeClr val="bg1"/>
              </a:solidFill>
            </p:grpSpPr>
            <p:sp>
              <p:nvSpPr>
                <p:cNvPr id="57" name="等腰三角形 56">
                  <a:extLst>
                    <a:ext uri="{FF2B5EF4-FFF2-40B4-BE49-F238E27FC236}">
                      <a16:creationId xmlns="" xmlns:a16="http://schemas.microsoft.com/office/drawing/2014/main" id="{524987CC-C676-42C1-93D4-D3FB59E58814}"/>
                    </a:ext>
                  </a:extLst>
                </p:cNvPr>
                <p:cNvSpPr/>
                <p:nvPr/>
              </p:nvSpPr>
              <p:spPr>
                <a:xfrm>
                  <a:off x="8385190" y="5382302"/>
                  <a:ext cx="569315" cy="401503"/>
                </a:xfrm>
                <a:prstGeom prst="triangle">
                  <a:avLst/>
                </a:prstGeom>
                <a:grpFill/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8" name="等腰三角形 57">
                  <a:extLst>
                    <a:ext uri="{FF2B5EF4-FFF2-40B4-BE49-F238E27FC236}">
                      <a16:creationId xmlns="" xmlns:a16="http://schemas.microsoft.com/office/drawing/2014/main" id="{A60515D2-028A-4C2F-9565-84E2B9C311EB}"/>
                    </a:ext>
                  </a:extLst>
                </p:cNvPr>
                <p:cNvSpPr/>
                <p:nvPr/>
              </p:nvSpPr>
              <p:spPr>
                <a:xfrm rot="10800000">
                  <a:off x="8385189" y="4969817"/>
                  <a:ext cx="569315" cy="401503"/>
                </a:xfrm>
                <a:prstGeom prst="triangle">
                  <a:avLst/>
                </a:prstGeom>
                <a:grpFill/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51" name="组合 50">
                <a:extLst>
                  <a:ext uri="{FF2B5EF4-FFF2-40B4-BE49-F238E27FC236}">
                    <a16:creationId xmlns="" xmlns:a16="http://schemas.microsoft.com/office/drawing/2014/main" id="{A1E785D2-03E0-44E5-950A-745801CD134C}"/>
                  </a:ext>
                </a:extLst>
              </p:cNvPr>
              <p:cNvGrpSpPr/>
              <p:nvPr/>
            </p:nvGrpSpPr>
            <p:grpSpPr>
              <a:xfrm rot="5400000">
                <a:off x="7659474" y="4390926"/>
                <a:ext cx="104179" cy="148950"/>
                <a:chOff x="8385189" y="4969817"/>
                <a:chExt cx="569316" cy="813988"/>
              </a:xfrm>
              <a:solidFill>
                <a:schemeClr val="bg1"/>
              </a:solidFill>
            </p:grpSpPr>
            <p:sp>
              <p:nvSpPr>
                <p:cNvPr id="55" name="等腰三角形 54">
                  <a:extLst>
                    <a:ext uri="{FF2B5EF4-FFF2-40B4-BE49-F238E27FC236}">
                      <a16:creationId xmlns="" xmlns:a16="http://schemas.microsoft.com/office/drawing/2014/main" id="{F836DA66-AE74-4593-93BD-7F345F6523F7}"/>
                    </a:ext>
                  </a:extLst>
                </p:cNvPr>
                <p:cNvSpPr/>
                <p:nvPr/>
              </p:nvSpPr>
              <p:spPr>
                <a:xfrm>
                  <a:off x="8385190" y="5382302"/>
                  <a:ext cx="569315" cy="401503"/>
                </a:xfrm>
                <a:prstGeom prst="triangle">
                  <a:avLst/>
                </a:prstGeom>
                <a:grpFill/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6" name="等腰三角形 55">
                  <a:extLst>
                    <a:ext uri="{FF2B5EF4-FFF2-40B4-BE49-F238E27FC236}">
                      <a16:creationId xmlns="" xmlns:a16="http://schemas.microsoft.com/office/drawing/2014/main" id="{F332BF14-CF00-4E60-83BC-B776D0AEDDA1}"/>
                    </a:ext>
                  </a:extLst>
                </p:cNvPr>
                <p:cNvSpPr/>
                <p:nvPr/>
              </p:nvSpPr>
              <p:spPr>
                <a:xfrm rot="10800000">
                  <a:off x="8385189" y="4969817"/>
                  <a:ext cx="569315" cy="401503"/>
                </a:xfrm>
                <a:prstGeom prst="triangle">
                  <a:avLst/>
                </a:prstGeom>
                <a:grpFill/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52" name="文本框 51">
                <a:extLst>
                  <a:ext uri="{FF2B5EF4-FFF2-40B4-BE49-F238E27FC236}">
                    <a16:creationId xmlns="" xmlns:a16="http://schemas.microsoft.com/office/drawing/2014/main" id="{378C64F6-8B72-40F2-AE2D-152F3C744967}"/>
                  </a:ext>
                </a:extLst>
              </p:cNvPr>
              <p:cNvSpPr txBox="1"/>
              <p:nvPr/>
            </p:nvSpPr>
            <p:spPr>
              <a:xfrm>
                <a:off x="7862142" y="4803171"/>
                <a:ext cx="921312" cy="426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900" dirty="0">
                    <a:solidFill>
                      <a:srgbClr val="333333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Gas loop &amp; purification</a:t>
                </a:r>
                <a:endParaRPr lang="zh-CN" altLang="en-US" sz="900" dirty="0">
                  <a:solidFill>
                    <a:srgbClr val="163794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="" xmlns:a16="http://schemas.microsoft.com/office/drawing/2014/main" id="{50CD13F9-664B-4400-9C0B-31C6EE99386B}"/>
                  </a:ext>
                </a:extLst>
              </p:cNvPr>
              <p:cNvSpPr txBox="1"/>
              <p:nvPr/>
            </p:nvSpPr>
            <p:spPr>
              <a:xfrm>
                <a:off x="5499837" y="4985039"/>
                <a:ext cx="1500017" cy="2666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900" dirty="0">
                    <a:solidFill>
                      <a:srgbClr val="163794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LEGEND Detector</a:t>
                </a:r>
                <a:endParaRPr lang="zh-CN" altLang="en-US" sz="900" dirty="0">
                  <a:solidFill>
                    <a:srgbClr val="163794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="" xmlns:a16="http://schemas.microsoft.com/office/drawing/2014/main" id="{B53179F6-8023-4057-8692-174B21766596}"/>
                  </a:ext>
                </a:extLst>
              </p:cNvPr>
              <p:cNvSpPr/>
              <p:nvPr/>
            </p:nvSpPr>
            <p:spPr>
              <a:xfrm>
                <a:off x="5278541" y="5131046"/>
                <a:ext cx="196038" cy="424838"/>
              </a:xfrm>
              <a:prstGeom prst="rect">
                <a:avLst/>
              </a:prstGeom>
              <a:solidFill>
                <a:srgbClr val="FFFF1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="" xmlns:a16="http://schemas.microsoft.com/office/drawing/2014/main" id="{E034A747-F9BD-4645-993F-460E7A2DF855}"/>
                </a:ext>
              </a:extLst>
            </p:cNvPr>
            <p:cNvGrpSpPr/>
            <p:nvPr/>
          </p:nvGrpSpPr>
          <p:grpSpPr>
            <a:xfrm>
              <a:off x="4779887" y="3809443"/>
              <a:ext cx="1258280" cy="557652"/>
              <a:chOff x="4779887" y="3809443"/>
              <a:chExt cx="1258280" cy="557652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="" xmlns:a16="http://schemas.microsoft.com/office/drawing/2014/main" id="{F1F7F431-62A2-4BA6-BBB6-E90086A68CB8}"/>
                  </a:ext>
                </a:extLst>
              </p:cNvPr>
              <p:cNvGrpSpPr/>
              <p:nvPr/>
            </p:nvGrpSpPr>
            <p:grpSpPr>
              <a:xfrm>
                <a:off x="4955915" y="3955568"/>
                <a:ext cx="1082252" cy="411527"/>
                <a:chOff x="3423920" y="2433700"/>
                <a:chExt cx="1798320" cy="995300"/>
              </a:xfrm>
            </p:grpSpPr>
            <p:cxnSp>
              <p:nvCxnSpPr>
                <p:cNvPr id="17" name="直接箭头连接符 16">
                  <a:extLst>
                    <a:ext uri="{FF2B5EF4-FFF2-40B4-BE49-F238E27FC236}">
                      <a16:creationId xmlns="" xmlns:a16="http://schemas.microsoft.com/office/drawing/2014/main" id="{A7F156E7-E4F3-4BCF-9E17-339EA303E616}"/>
                    </a:ext>
                  </a:extLst>
                </p:cNvPr>
                <p:cNvCxnSpPr/>
                <p:nvPr/>
              </p:nvCxnSpPr>
              <p:spPr>
                <a:xfrm>
                  <a:off x="3423920" y="3429000"/>
                  <a:ext cx="179832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箭头连接符 17">
                  <a:extLst>
                    <a:ext uri="{FF2B5EF4-FFF2-40B4-BE49-F238E27FC236}">
                      <a16:creationId xmlns="" xmlns:a16="http://schemas.microsoft.com/office/drawing/2014/main" id="{4480C604-19FC-4D4B-89DC-8BD5FC11C594}"/>
                    </a:ext>
                  </a:extLst>
                </p:cNvPr>
                <p:cNvCxnSpPr/>
                <p:nvPr/>
              </p:nvCxnSpPr>
              <p:spPr>
                <a:xfrm flipV="1">
                  <a:off x="3423920" y="2433700"/>
                  <a:ext cx="0" cy="9953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任意多边形: 形状 18">
                  <a:extLst>
                    <a:ext uri="{FF2B5EF4-FFF2-40B4-BE49-F238E27FC236}">
                      <a16:creationId xmlns="" xmlns:a16="http://schemas.microsoft.com/office/drawing/2014/main" id="{3B110F11-A2FB-4855-BB85-589D53D82FFD}"/>
                    </a:ext>
                  </a:extLst>
                </p:cNvPr>
                <p:cNvSpPr/>
                <p:nvPr/>
              </p:nvSpPr>
              <p:spPr>
                <a:xfrm>
                  <a:off x="3561080" y="2606040"/>
                  <a:ext cx="1447800" cy="690880"/>
                </a:xfrm>
                <a:custGeom>
                  <a:avLst/>
                  <a:gdLst>
                    <a:gd name="connsiteX0" fmla="*/ 0 w 1447800"/>
                    <a:gd name="connsiteY0" fmla="*/ 0 h 690880"/>
                    <a:gd name="connsiteX1" fmla="*/ 660400 w 1447800"/>
                    <a:gd name="connsiteY1" fmla="*/ 182880 h 690880"/>
                    <a:gd name="connsiteX2" fmla="*/ 1447800 w 1447800"/>
                    <a:gd name="connsiteY2" fmla="*/ 690880 h 690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7800" h="690880">
                      <a:moveTo>
                        <a:pt x="0" y="0"/>
                      </a:moveTo>
                      <a:cubicBezTo>
                        <a:pt x="209550" y="33866"/>
                        <a:pt x="419100" y="67733"/>
                        <a:pt x="660400" y="182880"/>
                      </a:cubicBezTo>
                      <a:cubicBezTo>
                        <a:pt x="901700" y="298027"/>
                        <a:pt x="1174750" y="494453"/>
                        <a:pt x="1447800" y="690880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6" name="文本框 15">
                <a:extLst>
                  <a:ext uri="{FF2B5EF4-FFF2-40B4-BE49-F238E27FC236}">
                    <a16:creationId xmlns="" xmlns:a16="http://schemas.microsoft.com/office/drawing/2014/main" id="{C674FCC1-A113-4292-9DE6-359038994D81}"/>
                  </a:ext>
                </a:extLst>
              </p:cNvPr>
              <p:cNvSpPr txBox="1"/>
              <p:nvPr/>
            </p:nvSpPr>
            <p:spPr>
              <a:xfrm>
                <a:off x="4779887" y="3809443"/>
                <a:ext cx="27122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i="1" dirty="0">
                    <a:solidFill>
                      <a:srgbClr val="163794"/>
                    </a:solidFill>
                  </a:rPr>
                  <a:t>T</a:t>
                </a:r>
                <a:endParaRPr lang="zh-CN" altLang="en-US" sz="1100" i="1" dirty="0">
                  <a:solidFill>
                    <a:srgbClr val="163794"/>
                  </a:solidFill>
                </a:endParaRPr>
              </a:p>
            </p:txBody>
          </p:sp>
        </p:grpSp>
      </p:grpSp>
      <p:sp>
        <p:nvSpPr>
          <p:cNvPr id="119" name="文本框 118">
            <a:extLst>
              <a:ext uri="{FF2B5EF4-FFF2-40B4-BE49-F238E27FC236}">
                <a16:creationId xmlns="" xmlns:a16="http://schemas.microsoft.com/office/drawing/2014/main" id="{9B45C793-9212-4B66-A17C-D03A37C2DEF2}"/>
              </a:ext>
            </a:extLst>
          </p:cNvPr>
          <p:cNvSpPr txBox="1"/>
          <p:nvPr/>
        </p:nvSpPr>
        <p:spPr>
          <a:xfrm>
            <a:off x="1055441" y="6100322"/>
            <a:ext cx="929889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200" kern="0" dirty="0">
                <a:solidFill>
                  <a:srgbClr val="163794"/>
                </a:solidFill>
                <a:sym typeface="Symbol" panose="05050102010706020507" pitchFamily="18" charset="2"/>
              </a:rPr>
              <a:t>On-</a:t>
            </a:r>
            <a:r>
              <a:rPr lang="en-US" altLang="zh-CN" sz="1200" kern="0" dirty="0">
                <a:solidFill>
                  <a:srgbClr val="2F19FB"/>
                </a:solidFill>
                <a:sym typeface="Symbol" panose="05050102010706020507" pitchFamily="18" charset="2"/>
              </a:rPr>
              <a:t>L</a:t>
            </a:r>
            <a:r>
              <a:rPr lang="en-US" altLang="zh-CN" sz="1200" kern="0" dirty="0">
                <a:solidFill>
                  <a:srgbClr val="163794"/>
                </a:solidFill>
                <a:sym typeface="Symbol" panose="05050102010706020507" pitchFamily="18" charset="2"/>
              </a:rPr>
              <a:t>ine </a:t>
            </a:r>
            <a:r>
              <a:rPr lang="en-US" altLang="zh-CN" sz="1200" kern="0" dirty="0">
                <a:solidFill>
                  <a:srgbClr val="2F19FB"/>
                </a:solidFill>
                <a:sym typeface="Symbol" panose="05050102010706020507" pitchFamily="18" charset="2"/>
              </a:rPr>
              <a:t>E</a:t>
            </a:r>
            <a:r>
              <a:rPr lang="en-US" altLang="zh-CN" sz="1200" kern="0" dirty="0">
                <a:solidFill>
                  <a:srgbClr val="163794"/>
                </a:solidFill>
                <a:sym typeface="Symbol" panose="05050102010706020507" pitchFamily="18" charset="2"/>
              </a:rPr>
              <a:t>xperiment in </a:t>
            </a:r>
            <a:r>
              <a:rPr lang="en-US" altLang="zh-CN" sz="1200" kern="0" dirty="0">
                <a:solidFill>
                  <a:srgbClr val="2F19FB"/>
                </a:solidFill>
                <a:sym typeface="Symbol" panose="05050102010706020507" pitchFamily="18" charset="2"/>
              </a:rPr>
              <a:t>G</a:t>
            </a:r>
            <a:r>
              <a:rPr lang="en-US" altLang="zh-CN" sz="1200" kern="0" dirty="0">
                <a:solidFill>
                  <a:srgbClr val="163794"/>
                </a:solidFill>
                <a:sym typeface="Symbol" panose="05050102010706020507" pitchFamily="18" charset="2"/>
              </a:rPr>
              <a:t>as-</a:t>
            </a:r>
            <a:r>
              <a:rPr lang="en-US" altLang="zh-CN" sz="1200" kern="0" dirty="0" err="1">
                <a:solidFill>
                  <a:srgbClr val="163794"/>
                </a:solidFill>
                <a:sym typeface="Symbol" panose="05050102010706020507" pitchFamily="18" charset="2"/>
              </a:rPr>
              <a:t>phas</a:t>
            </a:r>
            <a:r>
              <a:rPr lang="en-US" altLang="zh-CN" sz="1200" kern="0" dirty="0" err="1">
                <a:solidFill>
                  <a:srgbClr val="2F19FB"/>
                </a:solidFill>
                <a:sym typeface="Symbol" panose="05050102010706020507" pitchFamily="18" charset="2"/>
              </a:rPr>
              <a:t>E</a:t>
            </a:r>
            <a:r>
              <a:rPr lang="en-US" altLang="zh-CN" sz="1200" kern="0" dirty="0">
                <a:solidFill>
                  <a:srgbClr val="163794"/>
                </a:solidFill>
                <a:sym typeface="Symbol" panose="05050102010706020507" pitchFamily="18" charset="2"/>
              </a:rPr>
              <a:t> for </a:t>
            </a:r>
            <a:r>
              <a:rPr lang="en-US" altLang="zh-CN" sz="1200" kern="0" dirty="0">
                <a:solidFill>
                  <a:srgbClr val="2F19FB"/>
                </a:solidFill>
                <a:sym typeface="Symbol" panose="05050102010706020507" pitchFamily="18" charset="2"/>
              </a:rPr>
              <a:t>N</a:t>
            </a:r>
            <a:r>
              <a:rPr lang="en-US" altLang="zh-CN" sz="1200" kern="0" dirty="0">
                <a:solidFill>
                  <a:srgbClr val="163794"/>
                </a:solidFill>
                <a:sym typeface="Symbol" panose="05050102010706020507" pitchFamily="18" charset="2"/>
              </a:rPr>
              <a:t>ihonium </a:t>
            </a:r>
            <a:r>
              <a:rPr lang="en-US" altLang="zh-CN" sz="1200" kern="0" dirty="0">
                <a:solidFill>
                  <a:srgbClr val="2F19FB"/>
                </a:solidFill>
                <a:sym typeface="Symbol" panose="05050102010706020507" pitchFamily="18" charset="2"/>
              </a:rPr>
              <a:t>D</a:t>
            </a:r>
            <a:r>
              <a:rPr lang="en-US" altLang="zh-CN" sz="1200" kern="0" dirty="0">
                <a:solidFill>
                  <a:srgbClr val="163794"/>
                </a:solidFill>
                <a:sym typeface="Symbol" panose="05050102010706020507" pitchFamily="18" charset="2"/>
              </a:rPr>
              <a:t>etector array (LEGEND) </a:t>
            </a:r>
            <a:r>
              <a:rPr lang="en-US" altLang="zh-CN" sz="1200" kern="0" dirty="0">
                <a:solidFill>
                  <a:srgbClr val="163794"/>
                </a:solidFill>
              </a:rPr>
              <a:t>and RTC with temperature gradient is designing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200" kern="0" dirty="0">
                <a:solidFill>
                  <a:srgbClr val="163794"/>
                </a:solidFill>
              </a:rPr>
              <a:t>Different detector surface materials (Al, SiO</a:t>
            </a:r>
            <a:r>
              <a:rPr lang="en-US" altLang="zh-CN" sz="1200" kern="0" baseline="-25000" dirty="0">
                <a:solidFill>
                  <a:srgbClr val="163794"/>
                </a:solidFill>
              </a:rPr>
              <a:t>2</a:t>
            </a:r>
            <a:r>
              <a:rPr lang="en-US" altLang="zh-CN" sz="1200" kern="0" dirty="0">
                <a:solidFill>
                  <a:srgbClr val="163794"/>
                </a:solidFill>
              </a:rPr>
              <a:t>, carbon, SiC …) will be employed</a:t>
            </a:r>
            <a:endParaRPr lang="zh-CN" altLang="en-US" sz="1200" kern="0" dirty="0">
              <a:solidFill>
                <a:srgbClr val="16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0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39341" y="116632"/>
            <a:ext cx="136815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07542" y="42723"/>
            <a:ext cx="560858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sm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химический свойств СТЭ</a:t>
            </a:r>
            <a:endParaRPr lang="en-US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временем жизни </a:t>
            </a:r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30 </a:t>
            </a:r>
            <a:r>
              <a:rPr lang="ru-RU" sz="20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</a:t>
            </a:r>
            <a:r>
              <a:rPr lang="ru-RU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(до 117 элемента)</a:t>
            </a:r>
            <a:endParaRPr lang="en-US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cap="smal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4766C2-B240-4960-9FDA-DAD8739C9208}"/>
              </a:ext>
            </a:extLst>
          </p:cNvPr>
          <p:cNvSpPr txBox="1"/>
          <p:nvPr/>
        </p:nvSpPr>
        <p:spPr>
          <a:xfrm>
            <a:off x="6987446" y="6201619"/>
            <a:ext cx="499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GASSOL – Solenoid-based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separator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(2025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64" y="908720"/>
            <a:ext cx="9487342" cy="50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3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62741A-AC7E-4ABC-BBDC-0FA0FF461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Collaboration (IMP </a:t>
            </a:r>
            <a:r>
              <a:rPr lang="en-US" altLang="zh-CN" dirty="0" smtClean="0"/>
              <a:t>suggestions)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A354A30-D09F-4E47-9E65-1B3A8278E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altLang="zh-CN" sz="2800" dirty="0"/>
              <a:t>Techniques:</a:t>
            </a:r>
          </a:p>
          <a:p>
            <a:pPr lvl="1">
              <a:buClr>
                <a:schemeClr val="tx1"/>
              </a:buClr>
            </a:pPr>
            <a:r>
              <a:rPr lang="en-US" altLang="zh-CN" sz="2400" dirty="0"/>
              <a:t>Beam and target materials (</a:t>
            </a:r>
            <a:r>
              <a:rPr lang="en-US" altLang="zh-CN" sz="2400" baseline="30000" dirty="0"/>
              <a:t>48</a:t>
            </a:r>
            <a:r>
              <a:rPr lang="en-US" altLang="zh-CN" sz="2400" dirty="0"/>
              <a:t>Ca, </a:t>
            </a:r>
            <a:r>
              <a:rPr lang="en-US" altLang="zh-CN" sz="2400" baseline="30000" dirty="0"/>
              <a:t>54</a:t>
            </a:r>
            <a:r>
              <a:rPr lang="en-US" altLang="zh-CN" sz="2400" dirty="0"/>
              <a:t>Cr, </a:t>
            </a:r>
            <a:r>
              <a:rPr lang="en-US" altLang="zh-CN" sz="2400" baseline="30000" dirty="0"/>
              <a:t>243</a:t>
            </a:r>
            <a:r>
              <a:rPr lang="en-US" altLang="zh-CN" sz="2400" dirty="0"/>
              <a:t>Am, and others)</a:t>
            </a:r>
          </a:p>
          <a:p>
            <a:pPr lvl="1">
              <a:buClr>
                <a:schemeClr val="tx1"/>
              </a:buClr>
            </a:pPr>
            <a:r>
              <a:rPr lang="en-US" altLang="zh-CN" sz="2400" dirty="0"/>
              <a:t>Preparation of radioactive targets (</a:t>
            </a:r>
            <a:r>
              <a:rPr lang="en-US" altLang="zh-CN" sz="2400" baseline="30000" dirty="0"/>
              <a:t>243</a:t>
            </a:r>
            <a:r>
              <a:rPr lang="en-US" altLang="zh-CN" sz="2400" dirty="0"/>
              <a:t>Am, etc.)</a:t>
            </a:r>
          </a:p>
          <a:p>
            <a:pPr lvl="1">
              <a:buClr>
                <a:schemeClr val="tx1"/>
              </a:buClr>
            </a:pPr>
            <a:r>
              <a:rPr lang="en-US" altLang="zh-CN" sz="2400" dirty="0"/>
              <a:t>Rotating target system to withstand high intensity beams</a:t>
            </a:r>
          </a:p>
          <a:p>
            <a:pPr lvl="1">
              <a:buClr>
                <a:schemeClr val="tx1"/>
              </a:buClr>
            </a:pPr>
            <a:r>
              <a:rPr lang="en-US" altLang="zh-CN" sz="2400" dirty="0"/>
              <a:t>New experimental methods (Silicon detector, DAQ, MRTOF, etc.)</a:t>
            </a:r>
          </a:p>
          <a:p>
            <a:pPr lvl="1">
              <a:buClr>
                <a:schemeClr val="tx1"/>
              </a:buClr>
            </a:pPr>
            <a:endParaRPr lang="en-US" altLang="zh-CN" sz="2400" dirty="0"/>
          </a:p>
          <a:p>
            <a:pPr>
              <a:buClr>
                <a:schemeClr val="tx1"/>
              </a:buClr>
            </a:pPr>
            <a:r>
              <a:rPr lang="en-US" altLang="zh-CN" sz="2800" dirty="0"/>
              <a:t>Experiments for synthesis of new elements and SHE studies</a:t>
            </a:r>
          </a:p>
          <a:p>
            <a:pPr lvl="1">
              <a:buClr>
                <a:schemeClr val="tx1"/>
              </a:buClr>
            </a:pPr>
            <a:r>
              <a:rPr lang="en-US" altLang="zh-CN" sz="2400" dirty="0"/>
              <a:t>Verification experiment: E115 (</a:t>
            </a:r>
            <a:r>
              <a:rPr lang="en-US" altLang="zh-CN" sz="2400" baseline="30000" dirty="0"/>
              <a:t>48</a:t>
            </a:r>
            <a:r>
              <a:rPr lang="en-US" altLang="zh-CN" sz="2400" dirty="0"/>
              <a:t>Ca+</a:t>
            </a:r>
            <a:r>
              <a:rPr lang="en-US" altLang="zh-CN" sz="2400" baseline="30000" dirty="0"/>
              <a:t>243</a:t>
            </a:r>
            <a:r>
              <a:rPr lang="en-US" altLang="zh-CN" sz="2400" dirty="0"/>
              <a:t>Am)</a:t>
            </a:r>
          </a:p>
          <a:p>
            <a:pPr lvl="1">
              <a:buClr>
                <a:schemeClr val="tx1"/>
              </a:buClr>
            </a:pPr>
            <a:r>
              <a:rPr lang="en-US" altLang="zh-CN" sz="2400" dirty="0"/>
              <a:t>New element experiment: E119 (</a:t>
            </a:r>
            <a:r>
              <a:rPr lang="en-US" altLang="zh-CN" sz="2400" baseline="30000" dirty="0"/>
              <a:t>54</a:t>
            </a:r>
            <a:r>
              <a:rPr lang="en-US" altLang="zh-CN" sz="2400" dirty="0"/>
              <a:t>Cr+</a:t>
            </a:r>
            <a:r>
              <a:rPr lang="en-US" altLang="zh-CN" sz="2400" baseline="30000" dirty="0"/>
              <a:t>243</a:t>
            </a:r>
            <a:r>
              <a:rPr lang="en-US" altLang="zh-CN" sz="2400" dirty="0"/>
              <a:t>Am) or E120, …</a:t>
            </a:r>
          </a:p>
          <a:p>
            <a:pPr lvl="1">
              <a:buClr>
                <a:schemeClr val="tx1"/>
              </a:buClr>
            </a:pPr>
            <a:r>
              <a:rPr lang="en-US" altLang="zh-CN" sz="2400" dirty="0"/>
              <a:t>Chemistry study: E113 (</a:t>
            </a:r>
            <a:r>
              <a:rPr lang="en-US" altLang="zh-CN" sz="2400" baseline="30000" dirty="0"/>
              <a:t>48</a:t>
            </a:r>
            <a:r>
              <a:rPr lang="en-US" altLang="zh-CN" sz="2400" dirty="0"/>
              <a:t>Ca+</a:t>
            </a:r>
            <a:r>
              <a:rPr lang="en-US" altLang="zh-CN" sz="2400" baseline="30000" dirty="0"/>
              <a:t>243</a:t>
            </a:r>
            <a:r>
              <a:rPr lang="en-US" altLang="zh-CN" sz="2400" dirty="0"/>
              <a:t>Am) (in Prof. Qin’s talk)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3D0F7538-55AF-42E4-9BEA-DA3D0AF888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72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368" y="980728"/>
            <a:ext cx="11449272" cy="5130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Ускорительная техника: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Опыт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и создании сверхпроводящих ионных источников ЭЦР-типа на 28 ГГц 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выше.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методов получения высокоинтенсивных пучков тугоплавких твердых веществ (титан, хром).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Синтез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исследование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ядерных свойств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СТЭ: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Постановка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совместных экспериментов на пучках кальция, титана 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хрома.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Участие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китайской стороны в программе экспериментального определения масс СТЭ с помощью многоотражательного времяпролетного масс-спектрометра, разработка которого завершается в ИАП РАН в рамках гранта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Минобрнауки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РФ. ЛЯР заинтересован в сотрудничестве с китайской стороной как при создании, так и последующих исследованиях на указанном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приборе.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Исследование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химических свойств сверхтяжелых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элементов: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Постановка совместных экспериментов, в частности по химии 113 элемента.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Совместное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техники эксперимента (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криодетектор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камера сбора ядер отдачи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нового сепаратора, основным элементом которого является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газонаполенный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соленоид (проект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GASSOL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для исследования химических свойств СТЭ, вплоть до элемента 117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7424" y="188640"/>
            <a:ext cx="8825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Интерес </a:t>
            </a:r>
            <a:r>
              <a:rPr lang="ru-RU" sz="2400" b="1" dirty="0">
                <a:solidFill>
                  <a:srgbClr val="002060"/>
                </a:solidFill>
              </a:rPr>
              <a:t>ЛЯР </a:t>
            </a:r>
            <a:r>
              <a:rPr lang="ru-RU" sz="2400" b="1" dirty="0" smtClean="0">
                <a:solidFill>
                  <a:srgbClr val="002060"/>
                </a:solidFill>
              </a:rPr>
              <a:t>в сотрудничестве </a:t>
            </a:r>
            <a:r>
              <a:rPr lang="ru-RU" sz="2400" b="1" dirty="0" smtClean="0">
                <a:solidFill>
                  <a:srgbClr val="002060"/>
                </a:solidFill>
              </a:rPr>
              <a:t>с Китаем в области СТЭ: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0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9874" y="2852936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en-US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39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359" y="970850"/>
            <a:ext cx="114492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СВЕРХТЯЖЕЛЫЕ ЭЛЕМЕНТЫ:</a:t>
            </a:r>
          </a:p>
          <a:p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Грант РФФИ-Китай.  2016-2018 гг.</a:t>
            </a:r>
          </a:p>
          <a:p>
            <a:pPr algn="just"/>
            <a:r>
              <a:rPr lang="ru-RU" dirty="0" smtClean="0"/>
              <a:t>«Изучение </a:t>
            </a:r>
            <a:r>
              <a:rPr lang="ru-RU" dirty="0"/>
              <a:t>образования и радиоактивных свойств нейтронодефицитных изотопов элементов 114 и 115 и их дочерних </a:t>
            </a:r>
            <a:r>
              <a:rPr lang="ru-RU" dirty="0" smtClean="0"/>
              <a:t>ядер»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Institute of Modern Physics CAS,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Ланьчжоу</a:t>
            </a:r>
            <a:endParaRPr lang="en-US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Совместные публикации, включая первые результаты </a:t>
            </a:r>
            <a:r>
              <a:rPr lang="ru-RU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экспериментов на Фабрике СТЭ</a:t>
            </a:r>
            <a:endParaRPr lang="en-US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b="1" u="sng" dirty="0" smtClean="0">
                <a:solidFill>
                  <a:srgbClr val="002060"/>
                </a:solidFill>
              </a:rPr>
              <a:t>УСКОРИТЕЛЬНАЯ ТЕХНИКА:</a:t>
            </a:r>
            <a:endParaRPr lang="ru-RU" u="sng" dirty="0" smtClean="0">
              <a:solidFill>
                <a:srgbClr val="002060"/>
              </a:solidFill>
            </a:endParaRPr>
          </a:p>
          <a:p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Грант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РФФИ-Китай. 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2020-2021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гг.</a:t>
            </a:r>
          </a:p>
          <a:p>
            <a:r>
              <a:rPr lang="ru-RU" dirty="0" smtClean="0"/>
              <a:t>«</a:t>
            </a:r>
            <a:r>
              <a:rPr lang="ru-RU" dirty="0"/>
              <a:t>Развитие и применение экспериментальных и численных методов для эффективной генерации интенсивных пучков многозарядных ионов для исследований сверхтяжелых </a:t>
            </a:r>
            <a:r>
              <a:rPr lang="ru-RU" dirty="0" smtClean="0"/>
              <a:t>элементов»</a:t>
            </a:r>
          </a:p>
          <a:p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Institute of Modern Physics CAS,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Ланьчжоу</a:t>
            </a: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8339" y="116632"/>
            <a:ext cx="5134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Обзор текущего сотрудничества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4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344" y="980728"/>
            <a:ext cx="11233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РЕАКЦИИ С ТЯЖЕЛЫМИ ИОНАМИ:</a:t>
            </a:r>
          </a:p>
          <a:p>
            <a:pPr algn="just"/>
            <a:endParaRPr lang="ru-RU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/>
              <a:t>Грант РНФ-Китай. Конкурс 2022 года</a:t>
            </a:r>
          </a:p>
          <a:p>
            <a:pPr algn="just"/>
            <a:r>
              <a:rPr lang="ru-RU" b="1" dirty="0"/>
              <a:t>«</a:t>
            </a:r>
            <a:r>
              <a:rPr lang="ru-RU" dirty="0"/>
              <a:t>Изучение влияния углового момента на свойства деления возбужденных ядер</a:t>
            </a:r>
            <a:r>
              <a:rPr lang="ru-RU" b="1" dirty="0"/>
              <a:t>»</a:t>
            </a:r>
          </a:p>
          <a:p>
            <a:pPr algn="just"/>
            <a:r>
              <a:rPr lang="en-IN" b="1" dirty="0"/>
              <a:t>China Institute of Atomic Energy (CIAE), </a:t>
            </a:r>
            <a:r>
              <a:rPr lang="en-IN" b="1" dirty="0" smtClean="0"/>
              <a:t>Beijing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6322" y="2996952"/>
            <a:ext cx="114492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ПРИКЛАДНЫЕ ИССЛЕДОВАНИЯ:</a:t>
            </a:r>
          </a:p>
          <a:p>
            <a:pPr algn="just"/>
            <a:endParaRPr lang="ru-RU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/>
              <a:t>Грант РНФ-Китай. Конкурс 2022 года</a:t>
            </a:r>
          </a:p>
          <a:p>
            <a:pPr algn="just"/>
            <a:r>
              <a:rPr lang="ru-RU" dirty="0" smtClean="0"/>
              <a:t>«</a:t>
            </a:r>
            <a:r>
              <a:rPr lang="ru-RU" dirty="0"/>
              <a:t>Радиационная стойкость </a:t>
            </a:r>
            <a:r>
              <a:rPr lang="ru-RU" dirty="0" err="1"/>
              <a:t>SiC</a:t>
            </a:r>
            <a:r>
              <a:rPr lang="ru-RU" dirty="0"/>
              <a:t> и электронных компонент на основе </a:t>
            </a:r>
            <a:r>
              <a:rPr lang="ru-RU" dirty="0" err="1"/>
              <a:t>SiC</a:t>
            </a:r>
            <a:r>
              <a:rPr lang="ru-RU" dirty="0"/>
              <a:t> к воздействию тяжелых ионов высоких энергий»</a:t>
            </a:r>
            <a:endParaRPr lang="ru-RU" dirty="0" smtClean="0"/>
          </a:p>
          <a:p>
            <a:pPr algn="just"/>
            <a:r>
              <a:rPr lang="ru-RU" b="1" dirty="0" err="1"/>
              <a:t>China</a:t>
            </a:r>
            <a:r>
              <a:rPr lang="ru-RU" b="1" dirty="0"/>
              <a:t> </a:t>
            </a:r>
            <a:r>
              <a:rPr lang="ru-RU" b="1" dirty="0" err="1"/>
              <a:t>Academy</a:t>
            </a:r>
            <a:r>
              <a:rPr lang="ru-RU" b="1" dirty="0"/>
              <a:t> </a:t>
            </a:r>
            <a:r>
              <a:rPr lang="ru-RU" b="1" dirty="0" err="1"/>
              <a:t>Of</a:t>
            </a:r>
            <a:r>
              <a:rPr lang="ru-RU" b="1" dirty="0"/>
              <a:t> </a:t>
            </a:r>
            <a:r>
              <a:rPr lang="ru-RU" b="1" dirty="0" err="1"/>
              <a:t>Space</a:t>
            </a:r>
            <a:r>
              <a:rPr lang="ru-RU" b="1" dirty="0"/>
              <a:t> </a:t>
            </a:r>
            <a:r>
              <a:rPr lang="ru-RU" b="1" dirty="0" err="1" smtClean="0"/>
              <a:t>Technology</a:t>
            </a:r>
            <a:r>
              <a:rPr lang="en-IN" b="1" dirty="0"/>
              <a:t>, Beijing</a:t>
            </a:r>
            <a:endParaRPr lang="ru-RU" b="1" dirty="0"/>
          </a:p>
          <a:p>
            <a:pPr algn="just"/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/>
              <a:t>Действует контракт на поставку облученной ПЭТФ пленки и трековой мембраны с </a:t>
            </a:r>
            <a:r>
              <a:rPr lang="ru-RU" dirty="0" smtClean="0"/>
              <a:t>фирмой</a:t>
            </a:r>
            <a:br>
              <a:rPr lang="ru-RU" dirty="0" smtClean="0"/>
            </a:br>
            <a:r>
              <a:rPr lang="ru-RU" b="1" dirty="0" err="1" smtClean="0"/>
              <a:t>Zhejiang</a:t>
            </a:r>
            <a:r>
              <a:rPr lang="ru-RU" b="1" dirty="0" smtClean="0"/>
              <a:t> </a:t>
            </a:r>
            <a:r>
              <a:rPr lang="ru-RU" b="1" dirty="0" err="1"/>
              <a:t>Runqiang</a:t>
            </a:r>
            <a:r>
              <a:rPr lang="ru-RU" b="1" dirty="0"/>
              <a:t> </a:t>
            </a:r>
            <a:r>
              <a:rPr lang="ru-RU" b="1" dirty="0" err="1"/>
              <a:t>Medical</a:t>
            </a:r>
            <a:r>
              <a:rPr lang="ru-RU" b="1" dirty="0"/>
              <a:t> </a:t>
            </a:r>
            <a:r>
              <a:rPr lang="ru-RU" b="1" dirty="0" err="1"/>
              <a:t>Instruments</a:t>
            </a:r>
            <a:r>
              <a:rPr lang="ru-RU" b="1" dirty="0"/>
              <a:t> </a:t>
            </a:r>
            <a:r>
              <a:rPr lang="ru-RU" b="1" dirty="0" err="1"/>
              <a:t>Co</a:t>
            </a:r>
            <a:r>
              <a:rPr lang="ru-RU" b="1" dirty="0"/>
              <a:t>., </a:t>
            </a:r>
            <a:r>
              <a:rPr lang="ru-RU" b="1" dirty="0" err="1"/>
              <a:t>Ltd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43588" y="231031"/>
            <a:ext cx="5134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Обзор текущего сотрудничества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7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330847"/>
              </p:ext>
            </p:extLst>
          </p:nvPr>
        </p:nvGraphicFramePr>
        <p:xfrm>
          <a:off x="7320136" y="3002606"/>
          <a:ext cx="4710715" cy="3342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3853"/>
                <a:gridCol w="1190736"/>
                <a:gridCol w="1173063"/>
                <a:gridCol w="1173063"/>
              </a:tblGrid>
              <a:tr h="7743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</a:t>
                      </a:r>
                      <a:r>
                        <a:rPr lang="en-US" sz="14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Coordinator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Alexander </a:t>
                      </a:r>
                      <a:r>
                        <a:rPr lang="en-US" sz="14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Karpov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Zhiyu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965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 </a:t>
                      </a:r>
                      <a:r>
                        <a:rPr lang="en-US" sz="14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Coordinator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Accelerator technology 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(ECR ion source)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 physics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 chemistry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655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Vasiliy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Semin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Liangting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Vladimir </a:t>
                      </a:r>
                      <a:r>
                        <a:rPr lang="de-DE" sz="1400" kern="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Utyonkov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Zaiguo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Gan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Nikolay </a:t>
                      </a:r>
                      <a:r>
                        <a:rPr lang="en-US" sz="1400" kern="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Aksenov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Zhi</a:t>
                      </a:r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Qin</a:t>
                      </a:r>
                      <a:endParaRPr lang="ru-RU" sz="14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23392" y="1103333"/>
            <a:ext cx="1094521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ru-RU" altLang="ru-RU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Онлайн совещание ЛЯР</a:t>
            </a:r>
            <a:r>
              <a:rPr lang="en-US" altLang="ru-RU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ru-RU" altLang="ru-RU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ОИЯИ</a:t>
            </a:r>
            <a:r>
              <a:rPr lang="en-US" altLang="ru-RU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altLang="ru-RU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IMP CAS</a:t>
            </a:r>
            <a:r>
              <a:rPr lang="ru-RU" altLang="ru-RU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тематике сверхтяжелых элементов</a:t>
            </a:r>
            <a:endParaRPr lang="en-US" altLang="ru-RU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0" hangingPunct="0"/>
            <a:endParaRPr lang="ru-RU" altLang="ru-RU" i="1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ru-RU" altLang="ru-RU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 </a:t>
            </a:r>
            <a:r>
              <a:rPr lang="ru-RU" altLang="ru-RU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сентября 2022 г.</a:t>
            </a:r>
            <a:endParaRPr lang="en-US" altLang="ru-RU" i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0" hangingPunct="0"/>
            <a:endParaRPr lang="en-US" altLang="ru-RU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en-US" altLang="ru-RU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Chairman</a:t>
            </a:r>
            <a:r>
              <a:rPr lang="en-US" altLang="ru-RU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altLang="ru-RU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Sergey </a:t>
            </a:r>
            <a:r>
              <a:rPr lang="en-US" altLang="ru-RU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Dmitriev</a:t>
            </a:r>
            <a:endParaRPr lang="en-US" altLang="ru-RU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3588" y="231031"/>
            <a:ext cx="4132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Развитие сотрудничества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671743"/>
              </p:ext>
            </p:extLst>
          </p:nvPr>
        </p:nvGraphicFramePr>
        <p:xfrm>
          <a:off x="269165" y="2996952"/>
          <a:ext cx="6762939" cy="3314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9253"/>
                <a:gridCol w="4773686"/>
              </a:tblGrid>
              <a:tr h="24130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n-US" sz="1400" b="0" kern="1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00" dirty="0" smtClean="0">
                        <a:effectLst/>
                        <a:latin typeface="Arial" panose="020B0604020202020204" pitchFamily="34" charset="0"/>
                        <a:ea typeface="DengXi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4130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Hushan</a:t>
                      </a:r>
                      <a:r>
                        <a:rPr lang="en-US" sz="1400" b="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recent research activities at IMP</a:t>
                      </a:r>
                      <a:endParaRPr lang="ru-RU" sz="1400" b="0" kern="100" dirty="0" smtClean="0">
                        <a:effectLst/>
                        <a:latin typeface="Arial" panose="020B0604020202020204" pitchFamily="34" charset="0"/>
                        <a:ea typeface="DengXi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4130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Yuri </a:t>
                      </a: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Oganessian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program of heaviest element research at Dubna</a:t>
                      </a:r>
                      <a:endParaRPr lang="ru-RU" sz="1400" b="0" kern="100" dirty="0" smtClean="0">
                        <a:effectLst/>
                        <a:latin typeface="Arial" panose="020B0604020202020204" pitchFamily="34" charset="0"/>
                        <a:ea typeface="DengXi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4130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Vasiliy</a:t>
                      </a:r>
                      <a:r>
                        <a:rPr lang="en-US" sz="1400" b="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kern="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Semin</a:t>
                      </a:r>
                      <a:endParaRPr lang="en-US" sz="1400" b="0" kern="1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FLNR accelerator complex</a:t>
                      </a:r>
                      <a:endParaRPr lang="ru-RU" sz="1400" b="0" kern="100" dirty="0" smtClean="0">
                        <a:effectLst/>
                        <a:latin typeface="Arial" panose="020B0604020202020204" pitchFamily="34" charset="0"/>
                        <a:ea typeface="DengXi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4130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Yuan </a:t>
                      </a: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 superconducting ion </a:t>
                      </a:r>
                      <a:r>
                        <a:rPr lang="en-US" sz="1400" b="0" kern="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linac</a:t>
                      </a: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dedicated to super heavy element synthesis</a:t>
                      </a:r>
                      <a:endParaRPr lang="ru-RU" sz="1400" b="0" kern="100" dirty="0" smtClean="0">
                        <a:effectLst/>
                        <a:latin typeface="Arial" panose="020B0604020202020204" pitchFamily="34" charset="0"/>
                        <a:ea typeface="DengXi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4130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Liangting</a:t>
                      </a:r>
                      <a:r>
                        <a:rPr lang="en-US" sz="1400" b="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intensity ECR ion source dedicated to super heavy element synthesis</a:t>
                      </a:r>
                      <a:endParaRPr lang="ru-RU" sz="1400" b="0" kern="100" dirty="0" smtClean="0">
                        <a:effectLst/>
                        <a:latin typeface="Arial" panose="020B0604020202020204" pitchFamily="34" charset="0"/>
                        <a:ea typeface="DengXi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4130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Vladimir </a:t>
                      </a:r>
                      <a:r>
                        <a:rPr lang="en-US" sz="1400" b="0" kern="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Utyonkov</a:t>
                      </a:r>
                      <a:endParaRPr lang="en-US" sz="1400" b="0" kern="1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Results of the first experiments at SHE Factory and perspectives</a:t>
                      </a:r>
                      <a:endParaRPr lang="ru-RU" sz="1400" b="0" kern="100" dirty="0" smtClean="0">
                        <a:effectLst/>
                        <a:latin typeface="Arial" panose="020B0604020202020204" pitchFamily="34" charset="0"/>
                        <a:ea typeface="DengXi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4130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Zhiyuan</a:t>
                      </a:r>
                      <a:r>
                        <a:rPr lang="en-US" sz="1400" b="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Zhang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and status of super heavy element synthesis at IMP</a:t>
                      </a:r>
                      <a:endParaRPr lang="ru-RU" sz="1400" b="0" kern="100" dirty="0" smtClean="0">
                        <a:effectLst/>
                        <a:latin typeface="Arial" panose="020B0604020202020204" pitchFamily="34" charset="0"/>
                        <a:ea typeface="DengXi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4130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Zhi</a:t>
                      </a:r>
                      <a:r>
                        <a:rPr lang="en-US" sz="1400" b="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of Super heavy element chemistry</a:t>
                      </a:r>
                      <a:endParaRPr lang="ru-RU" sz="1400" b="0" kern="100" dirty="0" smtClean="0">
                        <a:effectLst/>
                        <a:latin typeface="Arial" panose="020B0604020202020204" pitchFamily="34" charset="0"/>
                        <a:ea typeface="DengXi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4130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Nikolay </a:t>
                      </a:r>
                      <a:r>
                        <a:rPr lang="en-US" sz="1400" b="0" kern="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Aksenov</a:t>
                      </a:r>
                      <a:endParaRPr lang="en-US" sz="1400" b="0" kern="1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Experimental study of SHE chemistry at Dubna</a:t>
                      </a:r>
                      <a:endParaRPr lang="ru-RU" sz="1400" b="0" kern="100" dirty="0" smtClean="0">
                        <a:effectLst/>
                        <a:latin typeface="Arial" panose="020B0604020202020204" pitchFamily="34" charset="0"/>
                        <a:ea typeface="DengXi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4130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ru-RU" sz="1400" b="0" kern="100" dirty="0">
                        <a:effectLst/>
                        <a:latin typeface="Arial" panose="020B0604020202020204" pitchFamily="34" charset="0"/>
                        <a:ea typeface="DengXi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Discussion</a:t>
                      </a:r>
                      <a:endParaRPr lang="ru-RU" sz="1400" b="0" kern="100" dirty="0" smtClean="0">
                        <a:effectLst/>
                        <a:latin typeface="Arial" panose="020B0604020202020204" pitchFamily="34" charset="0"/>
                        <a:ea typeface="DengXi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45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135"/>
            <a:ext cx="5530850" cy="1057296"/>
          </a:xfrm>
        </p:spPr>
        <p:txBody>
          <a:bodyPr>
            <a:noAutofit/>
          </a:bodyPr>
          <a:lstStyle/>
          <a:p>
            <a:r>
              <a:rPr lang="en-US" sz="4400" dirty="0" smtClean="0"/>
              <a:t>JINR FLNR and IMP CAS</a:t>
            </a:r>
            <a:br>
              <a:rPr lang="en-US" sz="4400" dirty="0" smtClean="0"/>
            </a:br>
            <a:r>
              <a:rPr lang="en-US" sz="2800" dirty="0" smtClean="0"/>
              <a:t>Ion production and acceleration</a:t>
            </a:r>
            <a:endParaRPr lang="ru-RU" sz="4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054" y="0"/>
            <a:ext cx="868946" cy="8689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840030C-82F8-4D70-805F-E5A07FE12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97" y="5135"/>
            <a:ext cx="1265455" cy="7118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0"/>
            <a:ext cx="4610100" cy="8953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330" y="1246467"/>
            <a:ext cx="3650539" cy="24862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t="6921" b="14306"/>
          <a:stretch/>
        </p:blipFill>
        <p:spPr>
          <a:xfrm>
            <a:off x="5159896" y="1268760"/>
            <a:ext cx="2741942" cy="25922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4646" y="1193800"/>
            <a:ext cx="51476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prstClr val="black"/>
                </a:solidFill>
              </a:rPr>
              <a:t>Direction of collaboration: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Production</a:t>
            </a:r>
            <a:r>
              <a:rPr lang="en-US" sz="1600" dirty="0">
                <a:solidFill>
                  <a:prstClr val="black"/>
                </a:solidFill>
              </a:rPr>
              <a:t> of intense ion beams of </a:t>
            </a:r>
            <a:r>
              <a:rPr lang="en-US" sz="1600" dirty="0" smtClean="0">
                <a:solidFill>
                  <a:prstClr val="black"/>
                </a:solidFill>
              </a:rPr>
              <a:t>solids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MIVOC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Inner oven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Optimization of </a:t>
            </a:r>
            <a:r>
              <a:rPr lang="en-US" sz="1600" baseline="30000" dirty="0" smtClean="0">
                <a:solidFill>
                  <a:prstClr val="black"/>
                </a:solidFill>
              </a:rPr>
              <a:t>48</a:t>
            </a:r>
            <a:r>
              <a:rPr lang="en-US" sz="1600" dirty="0" smtClean="0">
                <a:solidFill>
                  <a:prstClr val="black"/>
                </a:solidFill>
              </a:rPr>
              <a:t>Ca production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Exploring of superconducting ECR sources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Experimental test of SC ECR sources</a:t>
            </a:r>
            <a:endParaRPr lang="en-US" sz="1600" dirty="0">
              <a:solidFill>
                <a:prstClr val="black"/>
              </a:solidFill>
            </a:endParaRP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Improve of reliability of SC ESR sources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Features of HF operation (28 GHz, 45 GHz …)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Numerical modeling of plasma process in ECR sources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Development of numerical models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Comparison of calculation and experimental results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Development of Accelerator facilities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Experimental exploring of exist facilities  work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Optimization of buncher and extracted systems</a:t>
            </a:r>
          </a:p>
          <a:p>
            <a:pPr marL="447675" indent="-179388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6054" y="4365104"/>
            <a:ext cx="3131351" cy="19531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0564" y="4365104"/>
            <a:ext cx="3294070" cy="19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9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503712" y="116632"/>
            <a:ext cx="54006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2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experiments at DGFRS-2 </a:t>
            </a:r>
            <a:endParaRPr lang="ru-RU" sz="2000" b="1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412" y="692696"/>
            <a:ext cx="101531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Synthesis  of  new  neutron-deficient  isotopes</a:t>
            </a:r>
          </a:p>
          <a:p>
            <a:endParaRPr lang="en-US" sz="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  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Th(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Ca,5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   decay  to  </a:t>
            </a:r>
            <a:r>
              <a:rPr lang="en-US" sz="2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nuclei  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Hs,  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267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Sg,  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263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   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235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U(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Ca,4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279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   decay  to  </a:t>
            </a:r>
            <a:r>
              <a:rPr lang="en-US" sz="20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  and  </a:t>
            </a:r>
            <a:r>
              <a:rPr lang="en-US" sz="2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nuclei  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Hs…</a:t>
            </a:r>
          </a:p>
          <a:p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Transition  from  </a:t>
            </a:r>
            <a:r>
              <a:rPr lang="en-US" sz="2400" b="1" baseline="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 to  </a:t>
            </a:r>
            <a:r>
              <a:rPr lang="en-US" sz="2400" b="1" baseline="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(probability  of 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formation)</a:t>
            </a:r>
          </a:p>
          <a:p>
            <a:endParaRPr lang="en-US" sz="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   </a:t>
            </a:r>
            <a:r>
              <a:rPr lang="ru-RU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,3-4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284,285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     cross-section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  </a:t>
            </a:r>
            <a:r>
              <a:rPr lang="ru-RU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244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,3-4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290,291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cross-section</a:t>
            </a:r>
          </a:p>
          <a:p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Transition  from  </a:t>
            </a:r>
            <a:r>
              <a:rPr lang="en-US" sz="2400" b="1" baseline="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 to  </a:t>
            </a:r>
            <a:r>
              <a:rPr lang="en-US" sz="2400" b="1" baseline="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 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(probability  of 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formation)</a:t>
            </a:r>
          </a:p>
          <a:p>
            <a:endParaRPr lang="en-US" sz="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  </a:t>
            </a:r>
            <a:r>
              <a:rPr lang="ru-RU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,3-4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,2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     cross-section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en-US" sz="20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isotopes  </a:t>
            </a:r>
            <a:r>
              <a:rPr lang="ru-RU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,2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Lv,  decays  to  </a:t>
            </a:r>
            <a:r>
              <a:rPr lang="ru-RU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,2</a:t>
            </a:r>
            <a:r>
              <a:rPr lang="en-US" sz="2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</a:p>
          <a:p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Transition  from  </a:t>
            </a:r>
            <a:r>
              <a:rPr lang="en-US" sz="2400" b="1" baseline="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 to  </a:t>
            </a:r>
            <a:r>
              <a:rPr lang="en-US" sz="2400" b="1" baseline="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 and  </a:t>
            </a:r>
            <a:r>
              <a:rPr lang="en-US" sz="2400" b="1" baseline="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 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(probability  of 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formation)</a:t>
            </a:r>
          </a:p>
          <a:p>
            <a:endParaRPr lang="en-US" sz="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 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  </a:t>
            </a:r>
            <a:r>
              <a:rPr lang="en-US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 + </a:t>
            </a:r>
            <a:r>
              <a:rPr lang="en-US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→ </a:t>
            </a:r>
            <a:r>
              <a:rPr lang="en-US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218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              cross-section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en-US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168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 +  </a:t>
            </a:r>
            <a:r>
              <a:rPr lang="en-US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218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en-US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 + </a:t>
            </a:r>
            <a:r>
              <a:rPr lang="en-US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2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218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4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3998" y="6420436"/>
            <a:ext cx="73857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small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Многоотражательный</a:t>
            </a:r>
            <a:r>
              <a:rPr lang="ru-RU" b="1" cap="sm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времяпролетный </a:t>
            </a:r>
            <a:r>
              <a:rPr lang="ru-RU" b="1" cap="sm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масс-спектрометр</a:t>
            </a:r>
            <a:endParaRPr lang="ru-RU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704" y="2873991"/>
            <a:ext cx="3584575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5"/>
          <p:cNvGrpSpPr>
            <a:grpSpLocks/>
          </p:cNvGrpSpPr>
          <p:nvPr/>
        </p:nvGrpSpPr>
        <p:grpSpPr bwMode="auto">
          <a:xfrm>
            <a:off x="7880804" y="3955078"/>
            <a:ext cx="290513" cy="358775"/>
            <a:chOff x="1066" y="3067"/>
            <a:chExt cx="363" cy="363"/>
          </a:xfrm>
        </p:grpSpPr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1292" y="306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>
              <a:off x="1292" y="3203"/>
              <a:ext cx="1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1292" y="3294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1292" y="3294"/>
              <a:ext cx="1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>
              <a:off x="1066" y="3203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>
              <a:off x="1066" y="3294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>
              <a:off x="1202" y="306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1202" y="3294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1066" y="3067"/>
              <a:ext cx="363" cy="363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9177792" y="4026516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9177792" y="4170978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8217354" y="3810616"/>
            <a:ext cx="863600" cy="576262"/>
          </a:xfrm>
          <a:prstGeom prst="rect">
            <a:avLst/>
          </a:prstGeom>
          <a:noFill/>
          <a:ln w="1905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8241167" y="2947016"/>
            <a:ext cx="792162" cy="79057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8241167" y="4458316"/>
            <a:ext cx="792162" cy="7921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9104767" y="3378816"/>
            <a:ext cx="792162" cy="1152525"/>
          </a:xfrm>
          <a:prstGeom prst="rect">
            <a:avLst/>
          </a:prstGeom>
          <a:noFill/>
          <a:ln w="19050">
            <a:solidFill>
              <a:srgbClr val="FD7B2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9969954" y="3810616"/>
            <a:ext cx="1727200" cy="5762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0" name="Group 46"/>
          <p:cNvGrpSpPr>
            <a:grpSpLocks/>
          </p:cNvGrpSpPr>
          <p:nvPr/>
        </p:nvGrpSpPr>
        <p:grpSpPr bwMode="auto">
          <a:xfrm>
            <a:off x="7880804" y="3523278"/>
            <a:ext cx="287338" cy="358775"/>
            <a:chOff x="839" y="3067"/>
            <a:chExt cx="227" cy="272"/>
          </a:xfrm>
        </p:grpSpPr>
        <p:sp>
          <p:nvSpPr>
            <p:cNvPr id="31" name="Rectangle 38"/>
            <p:cNvSpPr>
              <a:spLocks noChangeArrowheads="1"/>
            </p:cNvSpPr>
            <p:nvPr/>
          </p:nvSpPr>
          <p:spPr bwMode="auto">
            <a:xfrm>
              <a:off x="884" y="3113"/>
              <a:ext cx="136" cy="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Line 39"/>
            <p:cNvSpPr>
              <a:spLocks noChangeShapeType="1"/>
            </p:cNvSpPr>
            <p:nvPr/>
          </p:nvSpPr>
          <p:spPr bwMode="auto">
            <a:xfrm>
              <a:off x="884" y="3249"/>
              <a:ext cx="4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Line 40"/>
            <p:cNvSpPr>
              <a:spLocks noChangeShapeType="1"/>
            </p:cNvSpPr>
            <p:nvPr/>
          </p:nvSpPr>
          <p:spPr bwMode="auto">
            <a:xfrm>
              <a:off x="975" y="3249"/>
              <a:ext cx="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Line 41"/>
            <p:cNvSpPr>
              <a:spLocks noChangeShapeType="1"/>
            </p:cNvSpPr>
            <p:nvPr/>
          </p:nvSpPr>
          <p:spPr bwMode="auto">
            <a:xfrm>
              <a:off x="884" y="3284"/>
              <a:ext cx="4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Line 42"/>
            <p:cNvSpPr>
              <a:spLocks noChangeShapeType="1"/>
            </p:cNvSpPr>
            <p:nvPr/>
          </p:nvSpPr>
          <p:spPr bwMode="auto">
            <a:xfrm>
              <a:off x="975" y="3284"/>
              <a:ext cx="4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Line 43"/>
            <p:cNvSpPr>
              <a:spLocks noChangeShapeType="1"/>
            </p:cNvSpPr>
            <p:nvPr/>
          </p:nvSpPr>
          <p:spPr bwMode="auto">
            <a:xfrm>
              <a:off x="884" y="3319"/>
              <a:ext cx="4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Line 44"/>
            <p:cNvSpPr>
              <a:spLocks noChangeShapeType="1"/>
            </p:cNvSpPr>
            <p:nvPr/>
          </p:nvSpPr>
          <p:spPr bwMode="auto">
            <a:xfrm>
              <a:off x="975" y="3319"/>
              <a:ext cx="4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Rectangle 45"/>
            <p:cNvSpPr>
              <a:spLocks noChangeArrowheads="1"/>
            </p:cNvSpPr>
            <p:nvPr/>
          </p:nvSpPr>
          <p:spPr bwMode="auto">
            <a:xfrm>
              <a:off x="839" y="3067"/>
              <a:ext cx="227" cy="27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9" name="Group 63"/>
          <p:cNvGrpSpPr>
            <a:grpSpLocks/>
          </p:cNvGrpSpPr>
          <p:nvPr/>
        </p:nvGrpSpPr>
        <p:grpSpPr bwMode="auto">
          <a:xfrm>
            <a:off x="7304542" y="3978891"/>
            <a:ext cx="503237" cy="287337"/>
            <a:chOff x="930" y="618"/>
            <a:chExt cx="317" cy="181"/>
          </a:xfrm>
        </p:grpSpPr>
        <p:sp>
          <p:nvSpPr>
            <p:cNvPr id="40" name="Line 50"/>
            <p:cNvSpPr>
              <a:spLocks noChangeShapeType="1"/>
            </p:cNvSpPr>
            <p:nvPr/>
          </p:nvSpPr>
          <p:spPr bwMode="auto">
            <a:xfrm>
              <a:off x="1237" y="633"/>
              <a:ext cx="0" cy="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Line 51"/>
            <p:cNvSpPr>
              <a:spLocks noChangeShapeType="1"/>
            </p:cNvSpPr>
            <p:nvPr/>
          </p:nvSpPr>
          <p:spPr bwMode="auto">
            <a:xfrm>
              <a:off x="1100" y="674"/>
              <a:ext cx="10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Line 52"/>
            <p:cNvSpPr>
              <a:spLocks noChangeShapeType="1"/>
            </p:cNvSpPr>
            <p:nvPr/>
          </p:nvSpPr>
          <p:spPr bwMode="auto">
            <a:xfrm>
              <a:off x="1237" y="739"/>
              <a:ext cx="0" cy="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Line 53"/>
            <p:cNvSpPr>
              <a:spLocks noChangeShapeType="1"/>
            </p:cNvSpPr>
            <p:nvPr/>
          </p:nvSpPr>
          <p:spPr bwMode="auto">
            <a:xfrm>
              <a:off x="1100" y="742"/>
              <a:ext cx="10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Line 54"/>
            <p:cNvSpPr>
              <a:spLocks noChangeShapeType="1"/>
            </p:cNvSpPr>
            <p:nvPr/>
          </p:nvSpPr>
          <p:spPr bwMode="auto">
            <a:xfrm>
              <a:off x="975" y="663"/>
              <a:ext cx="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Line 55"/>
            <p:cNvSpPr>
              <a:spLocks noChangeShapeType="1"/>
            </p:cNvSpPr>
            <p:nvPr/>
          </p:nvSpPr>
          <p:spPr bwMode="auto">
            <a:xfrm>
              <a:off x="975" y="754"/>
              <a:ext cx="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Line 56"/>
            <p:cNvSpPr>
              <a:spLocks noChangeShapeType="1"/>
            </p:cNvSpPr>
            <p:nvPr/>
          </p:nvSpPr>
          <p:spPr bwMode="auto">
            <a:xfrm>
              <a:off x="1066" y="628"/>
              <a:ext cx="0" cy="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Rectangle 58"/>
            <p:cNvSpPr>
              <a:spLocks noChangeArrowheads="1"/>
            </p:cNvSpPr>
            <p:nvPr/>
          </p:nvSpPr>
          <p:spPr bwMode="auto">
            <a:xfrm>
              <a:off x="930" y="618"/>
              <a:ext cx="317" cy="181"/>
            </a:xfrm>
            <a:prstGeom prst="rect">
              <a:avLst/>
            </a:prstGeom>
            <a:noFill/>
            <a:ln w="19050">
              <a:solidFill>
                <a:srgbClr val="FD7B2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Line 59"/>
            <p:cNvSpPr>
              <a:spLocks noChangeShapeType="1"/>
            </p:cNvSpPr>
            <p:nvPr/>
          </p:nvSpPr>
          <p:spPr bwMode="auto">
            <a:xfrm>
              <a:off x="1066" y="739"/>
              <a:ext cx="0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Line 60"/>
            <p:cNvSpPr>
              <a:spLocks noChangeShapeType="1"/>
            </p:cNvSpPr>
            <p:nvPr/>
          </p:nvSpPr>
          <p:spPr bwMode="auto">
            <a:xfrm>
              <a:off x="955" y="628"/>
              <a:ext cx="0" cy="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Line 61"/>
            <p:cNvSpPr>
              <a:spLocks noChangeShapeType="1"/>
            </p:cNvSpPr>
            <p:nvPr/>
          </p:nvSpPr>
          <p:spPr bwMode="auto">
            <a:xfrm>
              <a:off x="955" y="739"/>
              <a:ext cx="0" cy="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" name="Rectangle 67"/>
          <p:cNvSpPr>
            <a:spLocks noChangeArrowheads="1"/>
          </p:cNvSpPr>
          <p:nvPr/>
        </p:nvSpPr>
        <p:spPr bwMode="auto">
          <a:xfrm>
            <a:off x="7161667" y="3955078"/>
            <a:ext cx="71437" cy="720725"/>
          </a:xfrm>
          <a:prstGeom prst="rect">
            <a:avLst/>
          </a:prstGeom>
          <a:solidFill>
            <a:srgbClr val="A8A1F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2" name="Group 77"/>
          <p:cNvGrpSpPr>
            <a:grpSpLocks/>
          </p:cNvGrpSpPr>
          <p:nvPr/>
        </p:nvGrpSpPr>
        <p:grpSpPr bwMode="auto">
          <a:xfrm rot="16200000">
            <a:off x="6729073" y="4027309"/>
            <a:ext cx="431800" cy="287338"/>
            <a:chOff x="839" y="845"/>
            <a:chExt cx="272" cy="181"/>
          </a:xfrm>
        </p:grpSpPr>
        <p:sp>
          <p:nvSpPr>
            <p:cNvPr id="53" name="Rectangle 69"/>
            <p:cNvSpPr>
              <a:spLocks noChangeArrowheads="1"/>
            </p:cNvSpPr>
            <p:nvPr/>
          </p:nvSpPr>
          <p:spPr bwMode="auto">
            <a:xfrm>
              <a:off x="894" y="890"/>
              <a:ext cx="154" cy="45"/>
            </a:xfrm>
            <a:prstGeom prst="rect">
              <a:avLst/>
            </a:prstGeom>
            <a:solidFill>
              <a:srgbClr val="FBA3A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4" name="Line 70"/>
            <p:cNvSpPr>
              <a:spLocks noChangeShapeType="1"/>
            </p:cNvSpPr>
            <p:nvPr/>
          </p:nvSpPr>
          <p:spPr bwMode="auto">
            <a:xfrm>
              <a:off x="920" y="950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Line 71"/>
            <p:cNvSpPr>
              <a:spLocks noChangeShapeType="1"/>
            </p:cNvSpPr>
            <p:nvPr/>
          </p:nvSpPr>
          <p:spPr bwMode="auto">
            <a:xfrm>
              <a:off x="992" y="950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Line 72"/>
            <p:cNvSpPr>
              <a:spLocks noChangeShapeType="1"/>
            </p:cNvSpPr>
            <p:nvPr/>
          </p:nvSpPr>
          <p:spPr bwMode="auto">
            <a:xfrm>
              <a:off x="920" y="979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Line 73"/>
            <p:cNvSpPr>
              <a:spLocks noChangeShapeType="1"/>
            </p:cNvSpPr>
            <p:nvPr/>
          </p:nvSpPr>
          <p:spPr bwMode="auto">
            <a:xfrm>
              <a:off x="992" y="979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Rectangle 76"/>
            <p:cNvSpPr>
              <a:spLocks noChangeArrowheads="1"/>
            </p:cNvSpPr>
            <p:nvPr/>
          </p:nvSpPr>
          <p:spPr bwMode="auto">
            <a:xfrm>
              <a:off x="839" y="845"/>
              <a:ext cx="272" cy="1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9" name="Group 92"/>
          <p:cNvGrpSpPr>
            <a:grpSpLocks/>
          </p:cNvGrpSpPr>
          <p:nvPr/>
        </p:nvGrpSpPr>
        <p:grpSpPr bwMode="auto">
          <a:xfrm>
            <a:off x="8457067" y="2442191"/>
            <a:ext cx="287337" cy="431800"/>
            <a:chOff x="1519" y="618"/>
            <a:chExt cx="272" cy="499"/>
          </a:xfrm>
        </p:grpSpPr>
        <p:sp>
          <p:nvSpPr>
            <p:cNvPr id="60" name="Line 81"/>
            <p:cNvSpPr>
              <a:spLocks noChangeShapeType="1"/>
            </p:cNvSpPr>
            <p:nvPr/>
          </p:nvSpPr>
          <p:spPr bwMode="auto">
            <a:xfrm rot="16200000">
              <a:off x="1593" y="635"/>
              <a:ext cx="0" cy="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Line 82"/>
            <p:cNvSpPr>
              <a:spLocks noChangeShapeType="1"/>
            </p:cNvSpPr>
            <p:nvPr/>
          </p:nvSpPr>
          <p:spPr bwMode="auto">
            <a:xfrm rot="16200000">
              <a:off x="1558" y="761"/>
              <a:ext cx="10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Line 83"/>
            <p:cNvSpPr>
              <a:spLocks noChangeShapeType="1"/>
            </p:cNvSpPr>
            <p:nvPr/>
          </p:nvSpPr>
          <p:spPr bwMode="auto">
            <a:xfrm rot="16200000">
              <a:off x="1726" y="638"/>
              <a:ext cx="0" cy="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Line 84"/>
            <p:cNvSpPr>
              <a:spLocks noChangeShapeType="1"/>
            </p:cNvSpPr>
            <p:nvPr/>
          </p:nvSpPr>
          <p:spPr bwMode="auto">
            <a:xfrm rot="16200000">
              <a:off x="1649" y="761"/>
              <a:ext cx="10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Line 85"/>
            <p:cNvSpPr>
              <a:spLocks noChangeShapeType="1"/>
            </p:cNvSpPr>
            <p:nvPr/>
          </p:nvSpPr>
          <p:spPr bwMode="auto">
            <a:xfrm rot="16200000">
              <a:off x="1519" y="981"/>
              <a:ext cx="1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Line 86"/>
            <p:cNvSpPr>
              <a:spLocks noChangeShapeType="1"/>
            </p:cNvSpPr>
            <p:nvPr/>
          </p:nvSpPr>
          <p:spPr bwMode="auto">
            <a:xfrm rot="16200000">
              <a:off x="1610" y="981"/>
              <a:ext cx="1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Line 87"/>
            <p:cNvSpPr>
              <a:spLocks noChangeShapeType="1"/>
            </p:cNvSpPr>
            <p:nvPr/>
          </p:nvSpPr>
          <p:spPr bwMode="auto">
            <a:xfrm rot="16200000">
              <a:off x="1593" y="817"/>
              <a:ext cx="0" cy="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7" name="Rectangle 88"/>
            <p:cNvSpPr>
              <a:spLocks noChangeArrowheads="1"/>
            </p:cNvSpPr>
            <p:nvPr/>
          </p:nvSpPr>
          <p:spPr bwMode="auto">
            <a:xfrm rot="16200000">
              <a:off x="1405" y="732"/>
              <a:ext cx="499" cy="272"/>
            </a:xfrm>
            <a:prstGeom prst="rect">
              <a:avLst/>
            </a:prstGeom>
            <a:noFill/>
            <a:ln w="19050">
              <a:solidFill>
                <a:srgbClr val="FD7B2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" name="Line 89"/>
            <p:cNvSpPr>
              <a:spLocks noChangeShapeType="1"/>
            </p:cNvSpPr>
            <p:nvPr/>
          </p:nvSpPr>
          <p:spPr bwMode="auto">
            <a:xfrm rot="16200000">
              <a:off x="1724" y="822"/>
              <a:ext cx="0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9" name="Group 105"/>
          <p:cNvGrpSpPr>
            <a:grpSpLocks/>
          </p:cNvGrpSpPr>
          <p:nvPr/>
        </p:nvGrpSpPr>
        <p:grpSpPr bwMode="auto">
          <a:xfrm>
            <a:off x="8457067" y="714991"/>
            <a:ext cx="290512" cy="358775"/>
            <a:chOff x="1066" y="3067"/>
            <a:chExt cx="363" cy="363"/>
          </a:xfrm>
        </p:grpSpPr>
        <p:sp>
          <p:nvSpPr>
            <p:cNvPr id="70" name="Line 106"/>
            <p:cNvSpPr>
              <a:spLocks noChangeShapeType="1"/>
            </p:cNvSpPr>
            <p:nvPr/>
          </p:nvSpPr>
          <p:spPr bwMode="auto">
            <a:xfrm>
              <a:off x="1292" y="306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" name="Line 107"/>
            <p:cNvSpPr>
              <a:spLocks noChangeShapeType="1"/>
            </p:cNvSpPr>
            <p:nvPr/>
          </p:nvSpPr>
          <p:spPr bwMode="auto">
            <a:xfrm>
              <a:off x="1292" y="3203"/>
              <a:ext cx="1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" name="Line 108"/>
            <p:cNvSpPr>
              <a:spLocks noChangeShapeType="1"/>
            </p:cNvSpPr>
            <p:nvPr/>
          </p:nvSpPr>
          <p:spPr bwMode="auto">
            <a:xfrm>
              <a:off x="1292" y="3294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3" name="Line 109"/>
            <p:cNvSpPr>
              <a:spLocks noChangeShapeType="1"/>
            </p:cNvSpPr>
            <p:nvPr/>
          </p:nvSpPr>
          <p:spPr bwMode="auto">
            <a:xfrm>
              <a:off x="1292" y="3294"/>
              <a:ext cx="1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4" name="Line 110"/>
            <p:cNvSpPr>
              <a:spLocks noChangeShapeType="1"/>
            </p:cNvSpPr>
            <p:nvPr/>
          </p:nvSpPr>
          <p:spPr bwMode="auto">
            <a:xfrm>
              <a:off x="1066" y="3203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5" name="Line 111"/>
            <p:cNvSpPr>
              <a:spLocks noChangeShapeType="1"/>
            </p:cNvSpPr>
            <p:nvPr/>
          </p:nvSpPr>
          <p:spPr bwMode="auto">
            <a:xfrm>
              <a:off x="1066" y="3294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6" name="Line 112"/>
            <p:cNvSpPr>
              <a:spLocks noChangeShapeType="1"/>
            </p:cNvSpPr>
            <p:nvPr/>
          </p:nvSpPr>
          <p:spPr bwMode="auto">
            <a:xfrm>
              <a:off x="1202" y="306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7" name="Line 113"/>
            <p:cNvSpPr>
              <a:spLocks noChangeShapeType="1"/>
            </p:cNvSpPr>
            <p:nvPr/>
          </p:nvSpPr>
          <p:spPr bwMode="auto">
            <a:xfrm>
              <a:off x="1202" y="3294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8" name="Rectangle 114"/>
            <p:cNvSpPr>
              <a:spLocks noChangeArrowheads="1"/>
            </p:cNvSpPr>
            <p:nvPr/>
          </p:nvSpPr>
          <p:spPr bwMode="auto">
            <a:xfrm>
              <a:off x="1066" y="3067"/>
              <a:ext cx="363" cy="363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9" name="Group 126"/>
          <p:cNvGrpSpPr>
            <a:grpSpLocks/>
          </p:cNvGrpSpPr>
          <p:nvPr/>
        </p:nvGrpSpPr>
        <p:grpSpPr bwMode="auto">
          <a:xfrm>
            <a:off x="8457067" y="1218228"/>
            <a:ext cx="287337" cy="1150938"/>
            <a:chOff x="421" y="3022"/>
            <a:chExt cx="226" cy="725"/>
          </a:xfrm>
        </p:grpSpPr>
        <p:sp>
          <p:nvSpPr>
            <p:cNvPr id="80" name="Line 127"/>
            <p:cNvSpPr>
              <a:spLocks noChangeShapeType="1"/>
            </p:cNvSpPr>
            <p:nvPr/>
          </p:nvSpPr>
          <p:spPr bwMode="auto">
            <a:xfrm flipH="1">
              <a:off x="567" y="3022"/>
              <a:ext cx="0" cy="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" name="Line 128"/>
            <p:cNvSpPr>
              <a:spLocks noChangeShapeType="1"/>
            </p:cNvSpPr>
            <p:nvPr/>
          </p:nvSpPr>
          <p:spPr bwMode="auto">
            <a:xfrm>
              <a:off x="567" y="3612"/>
              <a:ext cx="6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" name="Line 129"/>
            <p:cNvSpPr>
              <a:spLocks noChangeShapeType="1"/>
            </p:cNvSpPr>
            <p:nvPr/>
          </p:nvSpPr>
          <p:spPr bwMode="auto">
            <a:xfrm>
              <a:off x="567" y="3657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" name="Line 130"/>
            <p:cNvSpPr>
              <a:spLocks noChangeShapeType="1"/>
            </p:cNvSpPr>
            <p:nvPr/>
          </p:nvSpPr>
          <p:spPr bwMode="auto">
            <a:xfrm>
              <a:off x="567" y="3657"/>
              <a:ext cx="6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" name="Line 131"/>
            <p:cNvSpPr>
              <a:spLocks noChangeShapeType="1"/>
            </p:cNvSpPr>
            <p:nvPr/>
          </p:nvSpPr>
          <p:spPr bwMode="auto">
            <a:xfrm>
              <a:off x="431" y="3612"/>
              <a:ext cx="6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" name="Line 132"/>
            <p:cNvSpPr>
              <a:spLocks noChangeShapeType="1"/>
            </p:cNvSpPr>
            <p:nvPr/>
          </p:nvSpPr>
          <p:spPr bwMode="auto">
            <a:xfrm>
              <a:off x="431" y="3657"/>
              <a:ext cx="6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6" name="Line 133"/>
            <p:cNvSpPr>
              <a:spLocks noChangeShapeType="1"/>
            </p:cNvSpPr>
            <p:nvPr/>
          </p:nvSpPr>
          <p:spPr bwMode="auto">
            <a:xfrm>
              <a:off x="506" y="3022"/>
              <a:ext cx="0" cy="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7" name="Line 134"/>
            <p:cNvSpPr>
              <a:spLocks noChangeShapeType="1"/>
            </p:cNvSpPr>
            <p:nvPr/>
          </p:nvSpPr>
          <p:spPr bwMode="auto">
            <a:xfrm>
              <a:off x="506" y="3657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8" name="Rectangle 135"/>
            <p:cNvSpPr>
              <a:spLocks noChangeArrowheads="1"/>
            </p:cNvSpPr>
            <p:nvPr/>
          </p:nvSpPr>
          <p:spPr bwMode="auto">
            <a:xfrm>
              <a:off x="421" y="3022"/>
              <a:ext cx="226" cy="725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9" name="Rectangle 138"/>
          <p:cNvSpPr>
            <a:spLocks noChangeArrowheads="1"/>
          </p:cNvSpPr>
          <p:nvPr/>
        </p:nvSpPr>
        <p:spPr bwMode="auto">
          <a:xfrm rot="5400000">
            <a:off x="8349911" y="788809"/>
            <a:ext cx="71438" cy="720725"/>
          </a:xfrm>
          <a:prstGeom prst="rect">
            <a:avLst/>
          </a:prstGeom>
          <a:solidFill>
            <a:srgbClr val="A8A1F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0" name="Rectangle 140"/>
          <p:cNvSpPr>
            <a:spLocks noChangeArrowheads="1"/>
          </p:cNvSpPr>
          <p:nvPr/>
        </p:nvSpPr>
        <p:spPr bwMode="auto">
          <a:xfrm rot="5400000">
            <a:off x="8494373" y="4967109"/>
            <a:ext cx="71438" cy="720725"/>
          </a:xfrm>
          <a:prstGeom prst="rect">
            <a:avLst/>
          </a:prstGeom>
          <a:solidFill>
            <a:srgbClr val="A8A1F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91" name="Group 141"/>
          <p:cNvGrpSpPr>
            <a:grpSpLocks/>
          </p:cNvGrpSpPr>
          <p:nvPr/>
        </p:nvGrpSpPr>
        <p:grpSpPr bwMode="auto">
          <a:xfrm rot="16200000">
            <a:off x="8060985" y="750710"/>
            <a:ext cx="358775" cy="287338"/>
            <a:chOff x="839" y="845"/>
            <a:chExt cx="272" cy="181"/>
          </a:xfrm>
        </p:grpSpPr>
        <p:sp>
          <p:nvSpPr>
            <p:cNvPr id="92" name="Rectangle 142"/>
            <p:cNvSpPr>
              <a:spLocks noChangeArrowheads="1"/>
            </p:cNvSpPr>
            <p:nvPr/>
          </p:nvSpPr>
          <p:spPr bwMode="auto">
            <a:xfrm>
              <a:off x="894" y="890"/>
              <a:ext cx="154" cy="45"/>
            </a:xfrm>
            <a:prstGeom prst="rect">
              <a:avLst/>
            </a:prstGeom>
            <a:solidFill>
              <a:srgbClr val="FBA3A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" name="Line 143"/>
            <p:cNvSpPr>
              <a:spLocks noChangeShapeType="1"/>
            </p:cNvSpPr>
            <p:nvPr/>
          </p:nvSpPr>
          <p:spPr bwMode="auto">
            <a:xfrm>
              <a:off x="920" y="950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" name="Line 144"/>
            <p:cNvSpPr>
              <a:spLocks noChangeShapeType="1"/>
            </p:cNvSpPr>
            <p:nvPr/>
          </p:nvSpPr>
          <p:spPr bwMode="auto">
            <a:xfrm>
              <a:off x="992" y="950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" name="Line 145"/>
            <p:cNvSpPr>
              <a:spLocks noChangeShapeType="1"/>
            </p:cNvSpPr>
            <p:nvPr/>
          </p:nvSpPr>
          <p:spPr bwMode="auto">
            <a:xfrm>
              <a:off x="920" y="979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" name="Line 146"/>
            <p:cNvSpPr>
              <a:spLocks noChangeShapeType="1"/>
            </p:cNvSpPr>
            <p:nvPr/>
          </p:nvSpPr>
          <p:spPr bwMode="auto">
            <a:xfrm>
              <a:off x="992" y="979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" name="Rectangle 147"/>
            <p:cNvSpPr>
              <a:spLocks noChangeArrowheads="1"/>
            </p:cNvSpPr>
            <p:nvPr/>
          </p:nvSpPr>
          <p:spPr bwMode="auto">
            <a:xfrm>
              <a:off x="839" y="845"/>
              <a:ext cx="272" cy="1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8" name="Group 159"/>
          <p:cNvGrpSpPr>
            <a:grpSpLocks/>
          </p:cNvGrpSpPr>
          <p:nvPr/>
        </p:nvGrpSpPr>
        <p:grpSpPr bwMode="auto">
          <a:xfrm>
            <a:off x="8817429" y="786428"/>
            <a:ext cx="287338" cy="287338"/>
            <a:chOff x="2064" y="3702"/>
            <a:chExt cx="181" cy="181"/>
          </a:xfrm>
        </p:grpSpPr>
        <p:sp>
          <p:nvSpPr>
            <p:cNvPr id="99" name="Rectangle 151"/>
            <p:cNvSpPr>
              <a:spLocks noChangeArrowheads="1"/>
            </p:cNvSpPr>
            <p:nvPr/>
          </p:nvSpPr>
          <p:spPr bwMode="auto">
            <a:xfrm rot="5400000">
              <a:off x="2138" y="3754"/>
              <a:ext cx="108" cy="75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0" name="Line 152"/>
            <p:cNvSpPr>
              <a:spLocks noChangeShapeType="1"/>
            </p:cNvSpPr>
            <p:nvPr/>
          </p:nvSpPr>
          <p:spPr bwMode="auto">
            <a:xfrm rot="5400000">
              <a:off x="2120" y="3757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1" name="Line 153"/>
            <p:cNvSpPr>
              <a:spLocks noChangeShapeType="1"/>
            </p:cNvSpPr>
            <p:nvPr/>
          </p:nvSpPr>
          <p:spPr bwMode="auto">
            <a:xfrm rot="5400000">
              <a:off x="2121" y="3828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" name="Line 154"/>
            <p:cNvSpPr>
              <a:spLocks noChangeShapeType="1"/>
            </p:cNvSpPr>
            <p:nvPr/>
          </p:nvSpPr>
          <p:spPr bwMode="auto">
            <a:xfrm rot="5400000">
              <a:off x="2091" y="3757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" name="Line 155"/>
            <p:cNvSpPr>
              <a:spLocks noChangeShapeType="1"/>
            </p:cNvSpPr>
            <p:nvPr/>
          </p:nvSpPr>
          <p:spPr bwMode="auto">
            <a:xfrm rot="5400000">
              <a:off x="2091" y="3829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" name="Line 156"/>
            <p:cNvSpPr>
              <a:spLocks noChangeShapeType="1"/>
            </p:cNvSpPr>
            <p:nvPr/>
          </p:nvSpPr>
          <p:spPr bwMode="auto">
            <a:xfrm rot="5400000">
              <a:off x="2062" y="3757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" name="Line 157"/>
            <p:cNvSpPr>
              <a:spLocks noChangeShapeType="1"/>
            </p:cNvSpPr>
            <p:nvPr/>
          </p:nvSpPr>
          <p:spPr bwMode="auto">
            <a:xfrm rot="5400000">
              <a:off x="2062" y="3829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6" name="Rectangle 158"/>
            <p:cNvSpPr>
              <a:spLocks noChangeArrowheads="1"/>
            </p:cNvSpPr>
            <p:nvPr/>
          </p:nvSpPr>
          <p:spPr bwMode="auto">
            <a:xfrm rot="5400000">
              <a:off x="2064" y="3702"/>
              <a:ext cx="181" cy="1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7" name="Group 162"/>
          <p:cNvGrpSpPr>
            <a:grpSpLocks/>
          </p:cNvGrpSpPr>
          <p:nvPr/>
        </p:nvGrpSpPr>
        <p:grpSpPr bwMode="auto">
          <a:xfrm rot="10800000">
            <a:off x="8096704" y="2081828"/>
            <a:ext cx="287338" cy="287338"/>
            <a:chOff x="2064" y="3702"/>
            <a:chExt cx="181" cy="181"/>
          </a:xfrm>
        </p:grpSpPr>
        <p:sp>
          <p:nvSpPr>
            <p:cNvPr id="108" name="Rectangle 163"/>
            <p:cNvSpPr>
              <a:spLocks noChangeArrowheads="1"/>
            </p:cNvSpPr>
            <p:nvPr/>
          </p:nvSpPr>
          <p:spPr bwMode="auto">
            <a:xfrm rot="5400000">
              <a:off x="2138" y="3754"/>
              <a:ext cx="108" cy="75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9" name="Line 164"/>
            <p:cNvSpPr>
              <a:spLocks noChangeShapeType="1"/>
            </p:cNvSpPr>
            <p:nvPr/>
          </p:nvSpPr>
          <p:spPr bwMode="auto">
            <a:xfrm rot="5400000">
              <a:off x="2120" y="3757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0" name="Line 165"/>
            <p:cNvSpPr>
              <a:spLocks noChangeShapeType="1"/>
            </p:cNvSpPr>
            <p:nvPr/>
          </p:nvSpPr>
          <p:spPr bwMode="auto">
            <a:xfrm rot="5400000">
              <a:off x="2121" y="3828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1" name="Line 166"/>
            <p:cNvSpPr>
              <a:spLocks noChangeShapeType="1"/>
            </p:cNvSpPr>
            <p:nvPr/>
          </p:nvSpPr>
          <p:spPr bwMode="auto">
            <a:xfrm rot="5400000">
              <a:off x="2091" y="3757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" name="Line 167"/>
            <p:cNvSpPr>
              <a:spLocks noChangeShapeType="1"/>
            </p:cNvSpPr>
            <p:nvPr/>
          </p:nvSpPr>
          <p:spPr bwMode="auto">
            <a:xfrm rot="5400000">
              <a:off x="2091" y="3829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" name="Line 168"/>
            <p:cNvSpPr>
              <a:spLocks noChangeShapeType="1"/>
            </p:cNvSpPr>
            <p:nvPr/>
          </p:nvSpPr>
          <p:spPr bwMode="auto">
            <a:xfrm rot="5400000">
              <a:off x="2062" y="3757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4" name="Line 169"/>
            <p:cNvSpPr>
              <a:spLocks noChangeShapeType="1"/>
            </p:cNvSpPr>
            <p:nvPr/>
          </p:nvSpPr>
          <p:spPr bwMode="auto">
            <a:xfrm rot="5400000">
              <a:off x="2062" y="3829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5" name="Rectangle 170"/>
            <p:cNvSpPr>
              <a:spLocks noChangeArrowheads="1"/>
            </p:cNvSpPr>
            <p:nvPr/>
          </p:nvSpPr>
          <p:spPr bwMode="auto">
            <a:xfrm rot="5400000">
              <a:off x="2064" y="3702"/>
              <a:ext cx="181" cy="1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6" name="Group 178"/>
          <p:cNvGrpSpPr>
            <a:grpSpLocks/>
          </p:cNvGrpSpPr>
          <p:nvPr/>
        </p:nvGrpSpPr>
        <p:grpSpPr bwMode="auto">
          <a:xfrm>
            <a:off x="8817429" y="1938953"/>
            <a:ext cx="214313" cy="431800"/>
            <a:chOff x="1202" y="3385"/>
            <a:chExt cx="135" cy="272"/>
          </a:xfrm>
        </p:grpSpPr>
        <p:sp>
          <p:nvSpPr>
            <p:cNvPr id="117" name="Rectangle 172"/>
            <p:cNvSpPr>
              <a:spLocks noChangeArrowheads="1"/>
            </p:cNvSpPr>
            <p:nvPr/>
          </p:nvSpPr>
          <p:spPr bwMode="auto">
            <a:xfrm rot="5400000">
              <a:off x="1193" y="3499"/>
              <a:ext cx="154" cy="4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8" name="Line 173"/>
            <p:cNvSpPr>
              <a:spLocks noChangeShapeType="1"/>
            </p:cNvSpPr>
            <p:nvPr/>
          </p:nvSpPr>
          <p:spPr bwMode="auto">
            <a:xfrm rot="5400000">
              <a:off x="1214" y="3485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9" name="Line 174"/>
            <p:cNvSpPr>
              <a:spLocks noChangeShapeType="1"/>
            </p:cNvSpPr>
            <p:nvPr/>
          </p:nvSpPr>
          <p:spPr bwMode="auto">
            <a:xfrm rot="5400000">
              <a:off x="1215" y="3556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0" name="Rectangle 177"/>
            <p:cNvSpPr>
              <a:spLocks noChangeArrowheads="1"/>
            </p:cNvSpPr>
            <p:nvPr/>
          </p:nvSpPr>
          <p:spPr bwMode="auto">
            <a:xfrm rot="5400000">
              <a:off x="1134" y="3453"/>
              <a:ext cx="272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21" name="Group 185"/>
          <p:cNvGrpSpPr>
            <a:grpSpLocks/>
          </p:cNvGrpSpPr>
          <p:nvPr/>
        </p:nvGrpSpPr>
        <p:grpSpPr bwMode="auto">
          <a:xfrm>
            <a:off x="8530092" y="5394941"/>
            <a:ext cx="290512" cy="358775"/>
            <a:chOff x="1066" y="3067"/>
            <a:chExt cx="363" cy="363"/>
          </a:xfrm>
        </p:grpSpPr>
        <p:sp>
          <p:nvSpPr>
            <p:cNvPr id="122" name="Line 186"/>
            <p:cNvSpPr>
              <a:spLocks noChangeShapeType="1"/>
            </p:cNvSpPr>
            <p:nvPr/>
          </p:nvSpPr>
          <p:spPr bwMode="auto">
            <a:xfrm>
              <a:off x="1292" y="306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" name="Line 187"/>
            <p:cNvSpPr>
              <a:spLocks noChangeShapeType="1"/>
            </p:cNvSpPr>
            <p:nvPr/>
          </p:nvSpPr>
          <p:spPr bwMode="auto">
            <a:xfrm>
              <a:off x="1292" y="3203"/>
              <a:ext cx="1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4" name="Line 188"/>
            <p:cNvSpPr>
              <a:spLocks noChangeShapeType="1"/>
            </p:cNvSpPr>
            <p:nvPr/>
          </p:nvSpPr>
          <p:spPr bwMode="auto">
            <a:xfrm>
              <a:off x="1292" y="3294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5" name="Line 189"/>
            <p:cNvSpPr>
              <a:spLocks noChangeShapeType="1"/>
            </p:cNvSpPr>
            <p:nvPr/>
          </p:nvSpPr>
          <p:spPr bwMode="auto">
            <a:xfrm>
              <a:off x="1292" y="3294"/>
              <a:ext cx="1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6" name="Line 190"/>
            <p:cNvSpPr>
              <a:spLocks noChangeShapeType="1"/>
            </p:cNvSpPr>
            <p:nvPr/>
          </p:nvSpPr>
          <p:spPr bwMode="auto">
            <a:xfrm>
              <a:off x="1066" y="3203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7" name="Line 191"/>
            <p:cNvSpPr>
              <a:spLocks noChangeShapeType="1"/>
            </p:cNvSpPr>
            <p:nvPr/>
          </p:nvSpPr>
          <p:spPr bwMode="auto">
            <a:xfrm>
              <a:off x="1066" y="3294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8" name="Line 192"/>
            <p:cNvSpPr>
              <a:spLocks noChangeShapeType="1"/>
            </p:cNvSpPr>
            <p:nvPr/>
          </p:nvSpPr>
          <p:spPr bwMode="auto">
            <a:xfrm>
              <a:off x="1202" y="306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9" name="Line 193"/>
            <p:cNvSpPr>
              <a:spLocks noChangeShapeType="1"/>
            </p:cNvSpPr>
            <p:nvPr/>
          </p:nvSpPr>
          <p:spPr bwMode="auto">
            <a:xfrm>
              <a:off x="1202" y="3294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0" name="Rectangle 194"/>
            <p:cNvSpPr>
              <a:spLocks noChangeArrowheads="1"/>
            </p:cNvSpPr>
            <p:nvPr/>
          </p:nvSpPr>
          <p:spPr bwMode="auto">
            <a:xfrm>
              <a:off x="1066" y="3067"/>
              <a:ext cx="363" cy="363"/>
            </a:xfrm>
            <a:prstGeom prst="rect">
              <a:avLst/>
            </a:prstGeom>
            <a:noFill/>
            <a:ln w="190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31" name="Group 200"/>
          <p:cNvGrpSpPr>
            <a:grpSpLocks/>
          </p:cNvGrpSpPr>
          <p:nvPr/>
        </p:nvGrpSpPr>
        <p:grpSpPr bwMode="auto">
          <a:xfrm>
            <a:off x="8888867" y="5394941"/>
            <a:ext cx="360362" cy="360362"/>
            <a:chOff x="839" y="3702"/>
            <a:chExt cx="272" cy="272"/>
          </a:xfrm>
        </p:grpSpPr>
        <p:sp>
          <p:nvSpPr>
            <p:cNvPr id="132" name="Rectangle 196"/>
            <p:cNvSpPr>
              <a:spLocks noChangeArrowheads="1"/>
            </p:cNvSpPr>
            <p:nvPr/>
          </p:nvSpPr>
          <p:spPr bwMode="auto">
            <a:xfrm rot="5400000">
              <a:off x="898" y="3744"/>
              <a:ext cx="154" cy="18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" name="Line 197"/>
            <p:cNvSpPr>
              <a:spLocks noChangeShapeType="1"/>
            </p:cNvSpPr>
            <p:nvPr/>
          </p:nvSpPr>
          <p:spPr bwMode="auto">
            <a:xfrm rot="5400000">
              <a:off x="851" y="3802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" name="Line 198"/>
            <p:cNvSpPr>
              <a:spLocks noChangeShapeType="1"/>
            </p:cNvSpPr>
            <p:nvPr/>
          </p:nvSpPr>
          <p:spPr bwMode="auto">
            <a:xfrm rot="5400000">
              <a:off x="852" y="3873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" name="Rectangle 199"/>
            <p:cNvSpPr>
              <a:spLocks noChangeArrowheads="1"/>
            </p:cNvSpPr>
            <p:nvPr/>
          </p:nvSpPr>
          <p:spPr bwMode="auto">
            <a:xfrm rot="5400000">
              <a:off x="839" y="3702"/>
              <a:ext cx="272" cy="272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36" name="Group 201"/>
          <p:cNvGrpSpPr>
            <a:grpSpLocks/>
          </p:cNvGrpSpPr>
          <p:nvPr/>
        </p:nvGrpSpPr>
        <p:grpSpPr bwMode="auto">
          <a:xfrm>
            <a:off x="8888867" y="5394941"/>
            <a:ext cx="360362" cy="360362"/>
            <a:chOff x="839" y="3702"/>
            <a:chExt cx="272" cy="272"/>
          </a:xfrm>
        </p:grpSpPr>
        <p:sp>
          <p:nvSpPr>
            <p:cNvPr id="137" name="Rectangle 202"/>
            <p:cNvSpPr>
              <a:spLocks noChangeArrowheads="1"/>
            </p:cNvSpPr>
            <p:nvPr/>
          </p:nvSpPr>
          <p:spPr bwMode="auto">
            <a:xfrm rot="5400000">
              <a:off x="898" y="3744"/>
              <a:ext cx="154" cy="18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8" name="Line 203"/>
            <p:cNvSpPr>
              <a:spLocks noChangeShapeType="1"/>
            </p:cNvSpPr>
            <p:nvPr/>
          </p:nvSpPr>
          <p:spPr bwMode="auto">
            <a:xfrm rot="5400000">
              <a:off x="851" y="3802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9" name="Line 204"/>
            <p:cNvSpPr>
              <a:spLocks noChangeShapeType="1"/>
            </p:cNvSpPr>
            <p:nvPr/>
          </p:nvSpPr>
          <p:spPr bwMode="auto">
            <a:xfrm rot="5400000">
              <a:off x="852" y="3873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0" name="Rectangle 205"/>
            <p:cNvSpPr>
              <a:spLocks noChangeArrowheads="1"/>
            </p:cNvSpPr>
            <p:nvPr/>
          </p:nvSpPr>
          <p:spPr bwMode="auto">
            <a:xfrm rot="5400000">
              <a:off x="839" y="3702"/>
              <a:ext cx="272" cy="272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41" name="Group 211"/>
          <p:cNvGrpSpPr>
            <a:grpSpLocks/>
          </p:cNvGrpSpPr>
          <p:nvPr/>
        </p:nvGrpSpPr>
        <p:grpSpPr bwMode="auto">
          <a:xfrm rot="10800000">
            <a:off x="8096704" y="5394941"/>
            <a:ext cx="360363" cy="360362"/>
            <a:chOff x="839" y="3702"/>
            <a:chExt cx="272" cy="272"/>
          </a:xfrm>
        </p:grpSpPr>
        <p:sp>
          <p:nvSpPr>
            <p:cNvPr id="142" name="Rectangle 212"/>
            <p:cNvSpPr>
              <a:spLocks noChangeArrowheads="1"/>
            </p:cNvSpPr>
            <p:nvPr/>
          </p:nvSpPr>
          <p:spPr bwMode="auto">
            <a:xfrm rot="5400000">
              <a:off x="898" y="3744"/>
              <a:ext cx="154" cy="18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" name="Line 213"/>
            <p:cNvSpPr>
              <a:spLocks noChangeShapeType="1"/>
            </p:cNvSpPr>
            <p:nvPr/>
          </p:nvSpPr>
          <p:spPr bwMode="auto">
            <a:xfrm rot="5400000">
              <a:off x="851" y="3802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" name="Line 214"/>
            <p:cNvSpPr>
              <a:spLocks noChangeShapeType="1"/>
            </p:cNvSpPr>
            <p:nvPr/>
          </p:nvSpPr>
          <p:spPr bwMode="auto">
            <a:xfrm rot="5400000">
              <a:off x="852" y="3873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" name="Rectangle 215"/>
            <p:cNvSpPr>
              <a:spLocks noChangeArrowheads="1"/>
            </p:cNvSpPr>
            <p:nvPr/>
          </p:nvSpPr>
          <p:spPr bwMode="auto">
            <a:xfrm rot="5400000">
              <a:off x="839" y="3702"/>
              <a:ext cx="272" cy="272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46" name="Group 216"/>
          <p:cNvGrpSpPr>
            <a:grpSpLocks/>
          </p:cNvGrpSpPr>
          <p:nvPr/>
        </p:nvGrpSpPr>
        <p:grpSpPr bwMode="auto">
          <a:xfrm rot="5400000">
            <a:off x="8530092" y="5826741"/>
            <a:ext cx="287337" cy="287337"/>
            <a:chOff x="2064" y="3702"/>
            <a:chExt cx="181" cy="181"/>
          </a:xfrm>
        </p:grpSpPr>
        <p:sp>
          <p:nvSpPr>
            <p:cNvPr id="147" name="Rectangle 217"/>
            <p:cNvSpPr>
              <a:spLocks noChangeArrowheads="1"/>
            </p:cNvSpPr>
            <p:nvPr/>
          </p:nvSpPr>
          <p:spPr bwMode="auto">
            <a:xfrm rot="5400000">
              <a:off x="2138" y="3754"/>
              <a:ext cx="108" cy="75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8" name="Line 218"/>
            <p:cNvSpPr>
              <a:spLocks noChangeShapeType="1"/>
            </p:cNvSpPr>
            <p:nvPr/>
          </p:nvSpPr>
          <p:spPr bwMode="auto">
            <a:xfrm rot="5400000">
              <a:off x="2120" y="3757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9" name="Line 219"/>
            <p:cNvSpPr>
              <a:spLocks noChangeShapeType="1"/>
            </p:cNvSpPr>
            <p:nvPr/>
          </p:nvSpPr>
          <p:spPr bwMode="auto">
            <a:xfrm rot="5400000">
              <a:off x="2121" y="3828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0" name="Line 220"/>
            <p:cNvSpPr>
              <a:spLocks noChangeShapeType="1"/>
            </p:cNvSpPr>
            <p:nvPr/>
          </p:nvSpPr>
          <p:spPr bwMode="auto">
            <a:xfrm rot="5400000">
              <a:off x="2091" y="3757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1" name="Line 221"/>
            <p:cNvSpPr>
              <a:spLocks noChangeShapeType="1"/>
            </p:cNvSpPr>
            <p:nvPr/>
          </p:nvSpPr>
          <p:spPr bwMode="auto">
            <a:xfrm rot="5400000">
              <a:off x="2091" y="3829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2" name="Line 222"/>
            <p:cNvSpPr>
              <a:spLocks noChangeShapeType="1"/>
            </p:cNvSpPr>
            <p:nvPr/>
          </p:nvSpPr>
          <p:spPr bwMode="auto">
            <a:xfrm rot="5400000">
              <a:off x="2062" y="3757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" name="Line 223"/>
            <p:cNvSpPr>
              <a:spLocks noChangeShapeType="1"/>
            </p:cNvSpPr>
            <p:nvPr/>
          </p:nvSpPr>
          <p:spPr bwMode="auto">
            <a:xfrm rot="5400000">
              <a:off x="2062" y="3829"/>
              <a:ext cx="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4" name="Rectangle 224"/>
            <p:cNvSpPr>
              <a:spLocks noChangeArrowheads="1"/>
            </p:cNvSpPr>
            <p:nvPr/>
          </p:nvSpPr>
          <p:spPr bwMode="auto">
            <a:xfrm rot="5400000">
              <a:off x="2064" y="3702"/>
              <a:ext cx="181" cy="1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5" name="Line 233"/>
          <p:cNvSpPr>
            <a:spLocks noChangeShapeType="1"/>
          </p:cNvSpPr>
          <p:nvPr/>
        </p:nvSpPr>
        <p:spPr bwMode="auto">
          <a:xfrm>
            <a:off x="8601529" y="426066"/>
            <a:ext cx="0" cy="2428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6" name="Rectangle 235"/>
          <p:cNvSpPr>
            <a:spLocks noChangeArrowheads="1"/>
          </p:cNvSpPr>
          <p:nvPr/>
        </p:nvSpPr>
        <p:spPr bwMode="auto">
          <a:xfrm>
            <a:off x="8169729" y="2873991"/>
            <a:ext cx="935038" cy="2449512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7" name="Rectangle 236"/>
          <p:cNvSpPr>
            <a:spLocks noChangeArrowheads="1"/>
          </p:cNvSpPr>
          <p:nvPr/>
        </p:nvSpPr>
        <p:spPr bwMode="auto">
          <a:xfrm>
            <a:off x="9104767" y="3305791"/>
            <a:ext cx="2665412" cy="1296987"/>
          </a:xfrm>
          <a:prstGeom prst="rect">
            <a:avLst/>
          </a:prstGeom>
          <a:noFill/>
          <a:ln w="38100">
            <a:solidFill>
              <a:srgbClr val="FD7B2B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8" name="Rectangle 237"/>
          <p:cNvSpPr>
            <a:spLocks noChangeArrowheads="1"/>
          </p:cNvSpPr>
          <p:nvPr/>
        </p:nvSpPr>
        <p:spPr bwMode="auto">
          <a:xfrm>
            <a:off x="9104767" y="3305791"/>
            <a:ext cx="2665412" cy="1296987"/>
          </a:xfrm>
          <a:prstGeom prst="rect">
            <a:avLst/>
          </a:prstGeom>
          <a:noFill/>
          <a:ln w="38100">
            <a:solidFill>
              <a:srgbClr val="FD7B2B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9" name="Rectangle 238"/>
          <p:cNvSpPr>
            <a:spLocks noChangeArrowheads="1"/>
          </p:cNvSpPr>
          <p:nvPr/>
        </p:nvSpPr>
        <p:spPr bwMode="auto">
          <a:xfrm>
            <a:off x="6656842" y="3450253"/>
            <a:ext cx="1512887" cy="1296988"/>
          </a:xfrm>
          <a:prstGeom prst="rect">
            <a:avLst/>
          </a:prstGeom>
          <a:noFill/>
          <a:ln w="38100">
            <a:solidFill>
              <a:schemeClr val="folHlink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0" name="Line 239"/>
          <p:cNvSpPr>
            <a:spLocks noChangeShapeType="1"/>
          </p:cNvSpPr>
          <p:nvPr/>
        </p:nvSpPr>
        <p:spPr bwMode="auto">
          <a:xfrm flipH="1">
            <a:off x="7088642" y="3162916"/>
            <a:ext cx="0" cy="28733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1" name="Rectangle 231"/>
          <p:cNvSpPr>
            <a:spLocks noChangeArrowheads="1"/>
          </p:cNvSpPr>
          <p:nvPr/>
        </p:nvSpPr>
        <p:spPr bwMode="auto">
          <a:xfrm>
            <a:off x="5935909" y="4396294"/>
            <a:ext cx="1638508" cy="64633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детекторов</a:t>
            </a:r>
          </a:p>
        </p:txBody>
      </p:sp>
      <p:sp>
        <p:nvSpPr>
          <p:cNvPr id="162" name="Line 241"/>
          <p:cNvSpPr>
            <a:spLocks noChangeShapeType="1"/>
          </p:cNvSpPr>
          <p:nvPr/>
        </p:nvSpPr>
        <p:spPr bwMode="auto">
          <a:xfrm flipH="1">
            <a:off x="10833554" y="2947016"/>
            <a:ext cx="0" cy="358775"/>
          </a:xfrm>
          <a:prstGeom prst="line">
            <a:avLst/>
          </a:prstGeom>
          <a:noFill/>
          <a:ln w="28575">
            <a:solidFill>
              <a:srgbClr val="FD7B2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" name="Line 243"/>
          <p:cNvSpPr>
            <a:spLocks noChangeShapeType="1"/>
          </p:cNvSpPr>
          <p:nvPr/>
        </p:nvSpPr>
        <p:spPr bwMode="auto">
          <a:xfrm flipH="1" flipV="1">
            <a:off x="9104767" y="4963141"/>
            <a:ext cx="433387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" name="Rectangle 242"/>
          <p:cNvSpPr>
            <a:spLocks noChangeArrowheads="1"/>
          </p:cNvSpPr>
          <p:nvPr/>
        </p:nvSpPr>
        <p:spPr bwMode="auto">
          <a:xfrm>
            <a:off x="9498468" y="4632963"/>
            <a:ext cx="2693532" cy="64633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квадрупольных масс-фильтров</a:t>
            </a:r>
          </a:p>
        </p:txBody>
      </p:sp>
      <p:sp>
        <p:nvSpPr>
          <p:cNvPr id="165" name="Rectangle 244"/>
          <p:cNvSpPr>
            <a:spLocks noChangeArrowheads="1"/>
          </p:cNvSpPr>
          <p:nvPr/>
        </p:nvSpPr>
        <p:spPr bwMode="auto">
          <a:xfrm>
            <a:off x="8025267" y="641966"/>
            <a:ext cx="1152525" cy="2232025"/>
          </a:xfrm>
          <a:prstGeom prst="rect">
            <a:avLst/>
          </a:prstGeom>
          <a:noFill/>
          <a:ln w="38100">
            <a:solidFill>
              <a:srgbClr val="FBA3AB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6" name="Line 246"/>
          <p:cNvSpPr>
            <a:spLocks noChangeShapeType="1"/>
          </p:cNvSpPr>
          <p:nvPr/>
        </p:nvSpPr>
        <p:spPr bwMode="auto">
          <a:xfrm>
            <a:off x="7449004" y="1146791"/>
            <a:ext cx="576263" cy="0"/>
          </a:xfrm>
          <a:prstGeom prst="line">
            <a:avLst/>
          </a:prstGeom>
          <a:noFill/>
          <a:ln w="28575">
            <a:solidFill>
              <a:srgbClr val="FBA3A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7" name="Rectangle 245"/>
          <p:cNvSpPr>
            <a:spLocks noChangeArrowheads="1"/>
          </p:cNvSpPr>
          <p:nvPr/>
        </p:nvSpPr>
        <p:spPr bwMode="auto">
          <a:xfrm>
            <a:off x="6280583" y="688132"/>
            <a:ext cx="1797756" cy="64633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канала пробы</a:t>
            </a:r>
          </a:p>
        </p:txBody>
      </p:sp>
      <p:sp>
        <p:nvSpPr>
          <p:cNvPr id="168" name="Rectangle 247"/>
          <p:cNvSpPr>
            <a:spLocks noChangeArrowheads="1"/>
          </p:cNvSpPr>
          <p:nvPr/>
        </p:nvSpPr>
        <p:spPr bwMode="auto">
          <a:xfrm>
            <a:off x="8025267" y="5323503"/>
            <a:ext cx="1257300" cy="863600"/>
          </a:xfrm>
          <a:prstGeom prst="rect">
            <a:avLst/>
          </a:prstGeom>
          <a:noFill/>
          <a:ln w="38100">
            <a:solidFill>
              <a:srgbClr val="A8A1FD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9" name="Rectangle 248"/>
          <p:cNvSpPr>
            <a:spLocks noChangeArrowheads="1"/>
          </p:cNvSpPr>
          <p:nvPr/>
        </p:nvSpPr>
        <p:spPr bwMode="auto">
          <a:xfrm>
            <a:off x="6280583" y="5563106"/>
            <a:ext cx="1828301" cy="64633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канала калибранта</a:t>
            </a:r>
          </a:p>
        </p:txBody>
      </p:sp>
      <p:sp>
        <p:nvSpPr>
          <p:cNvPr id="170" name="Rectangle 240"/>
          <p:cNvSpPr>
            <a:spLocks noChangeArrowheads="1"/>
          </p:cNvSpPr>
          <p:nvPr/>
        </p:nvSpPr>
        <p:spPr bwMode="auto">
          <a:xfrm>
            <a:off x="9700079" y="2275932"/>
            <a:ext cx="2032056" cy="707886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в</a:t>
            </a:r>
            <a:r>
              <a:rPr lang="en-US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 анализатора</a:t>
            </a:r>
          </a:p>
        </p:txBody>
      </p:sp>
      <p:sp>
        <p:nvSpPr>
          <p:cNvPr id="171" name="Line 249"/>
          <p:cNvSpPr>
            <a:spLocks noChangeShapeType="1"/>
          </p:cNvSpPr>
          <p:nvPr/>
        </p:nvSpPr>
        <p:spPr bwMode="auto">
          <a:xfrm flipH="1" flipV="1">
            <a:off x="9322254" y="5682278"/>
            <a:ext cx="287338" cy="0"/>
          </a:xfrm>
          <a:prstGeom prst="line">
            <a:avLst/>
          </a:prstGeom>
          <a:noFill/>
          <a:ln w="28575">
            <a:solidFill>
              <a:srgbClr val="A8A1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29309" y="658118"/>
            <a:ext cx="515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ожидаемая точность измерения масс: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endParaRPr lang="ru-RU" b="1" baseline="3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1899145" y="-8738"/>
            <a:ext cx="87628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sm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Измерение масс сверхтяжелых элементов</a:t>
            </a:r>
            <a:endParaRPr lang="ru-RU" dirty="0"/>
          </a:p>
        </p:txBody>
      </p:sp>
      <p:graphicFrame>
        <p:nvGraphicFramePr>
          <p:cNvPr id="174" name="Object 3"/>
          <p:cNvGraphicFramePr>
            <a:graphicFrameLocks noChangeAspect="1"/>
          </p:cNvGraphicFramePr>
          <p:nvPr>
            <p:extLst/>
          </p:nvPr>
        </p:nvGraphicFramePr>
        <p:xfrm>
          <a:off x="450412" y="1138247"/>
          <a:ext cx="5736263" cy="3032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CorelDRAW" r:id="rId4" imgW="6080760" imgH="3221736" progId="CorelDraw.Graphic.16">
                  <p:embed/>
                </p:oleObj>
              </mc:Choice>
              <mc:Fallback>
                <p:oleObj name="CorelDRAW" r:id="rId4" imgW="6080760" imgH="3221736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12" y="1138247"/>
                        <a:ext cx="5736263" cy="30327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" name="Object 2"/>
          <p:cNvGraphicFramePr>
            <a:graphicFrameLocks noChangeAspect="1"/>
          </p:cNvGraphicFramePr>
          <p:nvPr>
            <p:extLst/>
          </p:nvPr>
        </p:nvGraphicFramePr>
        <p:xfrm>
          <a:off x="281136" y="4221949"/>
          <a:ext cx="5151744" cy="2510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CorelDRAW" r:id="rId6" imgW="6035040" imgH="2947416" progId="CorelDraw.Graphic.16">
                  <p:embed/>
                </p:oleObj>
              </mc:Choice>
              <mc:Fallback>
                <p:oleObj name="CorelDRAW" r:id="rId6" imgW="6035040" imgH="2947416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136" y="4221949"/>
                        <a:ext cx="5151744" cy="25102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0412" y="1214096"/>
            <a:ext cx="78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ru-RU" dirty="0" smtClean="0"/>
              <a:t>-чет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76" name="TextBox 175"/>
          <p:cNvSpPr txBox="1"/>
          <p:nvPr/>
        </p:nvSpPr>
        <p:spPr>
          <a:xfrm>
            <a:off x="447436" y="4486436"/>
            <a:ext cx="1036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ru-RU" dirty="0" smtClean="0"/>
              <a:t>-нечет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465923" y="1134790"/>
            <a:ext cx="267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/>
              <a:t>Грант </a:t>
            </a:r>
            <a:r>
              <a:rPr lang="ru-RU" u="sng" dirty="0" err="1" smtClean="0"/>
              <a:t>Минобрнауки</a:t>
            </a:r>
            <a:r>
              <a:rPr lang="ru-RU" u="sng" dirty="0" smtClean="0"/>
              <a:t> РФ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424952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707A596-EF48-44D5-80A7-EE5BB0836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MR-TOF at SHANS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CDA8E28B-B73D-4E15-9CA7-47EC0425C9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F02317-C48D-48A3-8B66-E8D70065CB37}" type="slidenum">
              <a:rPr lang="zh-CN" altLang="en-US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F0FB897-44B3-47FF-AC23-C31C122F2B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00" y="3741362"/>
            <a:ext cx="5093960" cy="26957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A876608-D79F-4E5C-9194-CDAF8CC1BA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5200" y="3837511"/>
            <a:ext cx="2757782" cy="234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F96EBB0-5E63-4EB5-B268-2266B256D8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9148" y="4017511"/>
            <a:ext cx="2963617" cy="216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CCD2014-BD30-4654-B164-0660A8429348}"/>
              </a:ext>
            </a:extLst>
          </p:cNvPr>
          <p:cNvSpPr txBox="1"/>
          <p:nvPr/>
        </p:nvSpPr>
        <p:spPr>
          <a:xfrm>
            <a:off x="6095496" y="1061020"/>
            <a:ext cx="579726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MRTOF will be used for mass measurement and mass selection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cryogenic gas catcher, RF trap and MRTOF mass analyzer have been tested separately.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mass resolving power reached ~90 000 by using </a:t>
            </a:r>
            <a:r>
              <a:rPr lang="en-US" altLang="zh-CN" sz="1600" baseline="30000" dirty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133</a:t>
            </a:r>
            <a:r>
              <a:rPr lang="en-US" altLang="zh-CN" sz="1600" dirty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Cs</a:t>
            </a:r>
            <a:r>
              <a:rPr lang="en-US" altLang="zh-CN" sz="1600" baseline="30000" dirty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1+</a:t>
            </a:r>
            <a:r>
              <a:rPr lang="en-US" altLang="zh-CN" sz="1600" dirty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pulses chopped by BNG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sz="1600" baseline="30000" dirty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176,178,180</a:t>
            </a:r>
            <a:r>
              <a:rPr lang="en-US" altLang="zh-CN" sz="1600" dirty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Hf + </a:t>
            </a:r>
            <a:r>
              <a:rPr lang="en-US" altLang="zh-CN" sz="1600" baseline="30000" dirty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</a:t>
            </a:r>
            <a:r>
              <a:rPr lang="en-US" altLang="zh-CN" sz="1600" dirty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Ar combinations will be chosen for on-line test</a:t>
            </a:r>
            <a:endParaRPr lang="zh-CN" altLang="en-US" sz="1600" dirty="0">
              <a:solidFill>
                <a:srgbClr val="1637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5FBC767-3E92-4287-8501-C0E46102BE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234" y="1061019"/>
            <a:ext cx="5270927" cy="2606713"/>
          </a:xfrm>
          <a:prstGeom prst="rect">
            <a:avLst/>
          </a:prstGeom>
        </p:spPr>
      </p:pic>
      <p:sp>
        <p:nvSpPr>
          <p:cNvPr id="4" name="箭头: 右 3">
            <a:extLst>
              <a:ext uri="{FF2B5EF4-FFF2-40B4-BE49-F238E27FC236}">
                <a16:creationId xmlns="" xmlns:a16="http://schemas.microsoft.com/office/drawing/2014/main" id="{308F7A37-97CE-4EC5-BF6C-7E0C65A72FD9}"/>
              </a:ext>
            </a:extLst>
          </p:cNvPr>
          <p:cNvSpPr/>
          <p:nvPr/>
        </p:nvSpPr>
        <p:spPr>
          <a:xfrm rot="2571248">
            <a:off x="518162" y="3878229"/>
            <a:ext cx="777240" cy="169779"/>
          </a:xfrm>
          <a:prstGeom prst="rightArrow">
            <a:avLst>
              <a:gd name="adj1" fmla="val 50000"/>
              <a:gd name="adj2" fmla="val 17362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85DA9C69-C462-4331-BE41-5D0CA6D260A1}"/>
              </a:ext>
            </a:extLst>
          </p:cNvPr>
          <p:cNvSpPr txBox="1"/>
          <p:nvPr/>
        </p:nvSpPr>
        <p:spPr>
          <a:xfrm rot="2654073">
            <a:off x="499458" y="3532037"/>
            <a:ext cx="814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163794"/>
                </a:solidFill>
                <a:ea typeface="宋体" pitchFamily="2" charset="-122"/>
              </a:rPr>
              <a:t>SHANS</a:t>
            </a:r>
            <a:endParaRPr lang="zh-CN" altLang="en-US" sz="1400" b="1" dirty="0">
              <a:solidFill>
                <a:srgbClr val="163794"/>
              </a:solidFill>
              <a:ea typeface="宋体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CADB66B-A4C3-48E6-B044-D9D1C53A4761}"/>
              </a:ext>
            </a:extLst>
          </p:cNvPr>
          <p:cNvSpPr txBox="1"/>
          <p:nvPr/>
        </p:nvSpPr>
        <p:spPr>
          <a:xfrm>
            <a:off x="7923383" y="6299429"/>
            <a:ext cx="41229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16379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J. Y. Wang, </a:t>
            </a:r>
            <a:r>
              <a:rPr lang="en-US" altLang="zh-CN" sz="1100" i="1" dirty="0">
                <a:solidFill>
                  <a:srgbClr val="16379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et al.</a:t>
            </a:r>
            <a:r>
              <a:rPr lang="en-US" altLang="zh-CN" sz="1100" dirty="0">
                <a:solidFill>
                  <a:srgbClr val="16379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1100" dirty="0" err="1">
                <a:solidFill>
                  <a:srgbClr val="163794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Nucl</a:t>
            </a:r>
            <a:r>
              <a:rPr lang="en-US" altLang="zh-CN" sz="1100" dirty="0">
                <a:solidFill>
                  <a:srgbClr val="163794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. </a:t>
            </a:r>
            <a:r>
              <a:rPr lang="en-US" altLang="zh-CN" sz="1100" dirty="0" err="1">
                <a:solidFill>
                  <a:srgbClr val="163794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Instrum</a:t>
            </a:r>
            <a:r>
              <a:rPr lang="en-US" altLang="zh-CN" sz="1100" dirty="0">
                <a:solidFill>
                  <a:srgbClr val="163794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. Methods, </a:t>
            </a:r>
            <a:r>
              <a:rPr lang="en-US" altLang="zh-CN" sz="1100" dirty="0">
                <a:solidFill>
                  <a:srgbClr val="16379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B, 463 (2020) 179.</a:t>
            </a:r>
          </a:p>
        </p:txBody>
      </p:sp>
    </p:spTree>
    <p:extLst>
      <p:ext uri="{BB962C8B-B14F-4D97-AF65-F5344CB8AC3E}">
        <p14:creationId xmlns:p14="http://schemas.microsoft.com/office/powerpoint/2010/main" val="235965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39341" y="116632"/>
            <a:ext cx="136815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36317" y="68402"/>
            <a:ext cx="5392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cap="sm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химический свойств СТЭ</a:t>
            </a:r>
            <a:endParaRPr lang="en-US" sz="2000" b="1" cap="smal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C1ADE83-F735-462D-8D49-A8352646D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2" y="907967"/>
            <a:ext cx="6556466" cy="360115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30C3A874-6037-4397-9945-C51360136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627" y="912744"/>
            <a:ext cx="4750997" cy="35632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13292" y="477751"/>
            <a:ext cx="4420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Химия СТЭ с временем жизни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1424" y="4941168"/>
            <a:ext cx="10333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2022 г.: </a:t>
            </a:r>
            <a:r>
              <a:rPr lang="ru-RU" dirty="0" smtClean="0"/>
              <a:t>постановка экспериментов по химии 114 и 112 элементов (грант </a:t>
            </a:r>
            <a:r>
              <a:rPr lang="ru-RU" dirty="0" err="1" smtClean="0"/>
              <a:t>Минобрнауки</a:t>
            </a:r>
            <a:r>
              <a:rPr lang="ru-RU" dirty="0" smtClean="0"/>
              <a:t> РФ)</a:t>
            </a:r>
          </a:p>
          <a:p>
            <a:endParaRPr lang="ru-RU" b="1" dirty="0"/>
          </a:p>
          <a:p>
            <a:r>
              <a:rPr lang="ru-RU" b="1" dirty="0" smtClean="0"/>
              <a:t>ближайшая перспектива: </a:t>
            </a:r>
            <a:r>
              <a:rPr lang="ru-RU" dirty="0" smtClean="0"/>
              <a:t>химия 113 элемента (возможность для сотрудничества с </a:t>
            </a:r>
            <a:r>
              <a:rPr lang="en-US" dirty="0" smtClean="0"/>
              <a:t>IMP CAS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244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ample">
  <a:themeElements>
    <a:clrScheme name="sample 1">
      <a:dk1>
        <a:srgbClr val="163794"/>
      </a:dk1>
      <a:lt1>
        <a:srgbClr val="FFFFFF"/>
      </a:lt1>
      <a:dk2>
        <a:srgbClr val="000000"/>
      </a:dk2>
      <a:lt2>
        <a:srgbClr val="C0C0C0"/>
      </a:lt2>
      <a:accent1>
        <a:srgbClr val="009999"/>
      </a:accent1>
      <a:accent2>
        <a:srgbClr val="990000"/>
      </a:accent2>
      <a:accent3>
        <a:srgbClr val="FFFFFF"/>
      </a:accent3>
      <a:accent4>
        <a:srgbClr val="112D7E"/>
      </a:accent4>
      <a:accent5>
        <a:srgbClr val="AACACA"/>
      </a:accent5>
      <a:accent6>
        <a:srgbClr val="8A0000"/>
      </a:accent6>
      <a:hlink>
        <a:srgbClr val="6699FF"/>
      </a:hlink>
      <a:folHlink>
        <a:srgbClr val="969696"/>
      </a:folHlink>
    </a:clrScheme>
    <a:fontScheme name="sampl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163794"/>
        </a:dk1>
        <a:lt1>
          <a:srgbClr val="FFFFFF"/>
        </a:lt1>
        <a:dk2>
          <a:srgbClr val="000000"/>
        </a:dk2>
        <a:lt2>
          <a:srgbClr val="C0C0C0"/>
        </a:lt2>
        <a:accent1>
          <a:srgbClr val="009999"/>
        </a:accent1>
        <a:accent2>
          <a:srgbClr val="990000"/>
        </a:accent2>
        <a:accent3>
          <a:srgbClr val="FFFFFF"/>
        </a:accent3>
        <a:accent4>
          <a:srgbClr val="112D7E"/>
        </a:accent4>
        <a:accent5>
          <a:srgbClr val="AACACA"/>
        </a:accent5>
        <a:accent6>
          <a:srgbClr val="8A0000"/>
        </a:accent6>
        <a:hlink>
          <a:srgbClr val="66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9698D"/>
        </a:dk1>
        <a:lt1>
          <a:srgbClr val="FFFFFF"/>
        </a:lt1>
        <a:dk2>
          <a:srgbClr val="000000"/>
        </a:dk2>
        <a:lt2>
          <a:srgbClr val="A1BABD"/>
        </a:lt2>
        <a:accent1>
          <a:srgbClr val="FF5050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FFB3B3"/>
        </a:accent5>
        <a:accent6>
          <a:srgbClr val="E78A2D"/>
        </a:accent6>
        <a:hlink>
          <a:srgbClr val="00CC99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666699"/>
        </a:dk1>
        <a:lt1>
          <a:srgbClr val="FFFFFF"/>
        </a:lt1>
        <a:dk2>
          <a:srgbClr val="000000"/>
        </a:dk2>
        <a:lt2>
          <a:srgbClr val="C0C0C0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28951</TotalTime>
  <Words>1234</Words>
  <Application>Microsoft Office PowerPoint</Application>
  <PresentationFormat>Широкоэкранный</PresentationFormat>
  <Paragraphs>223</Paragraphs>
  <Slides>16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36" baseType="lpstr">
      <vt:lpstr>Microsoft YaHei</vt:lpstr>
      <vt:lpstr>MS PGothic</vt:lpstr>
      <vt:lpstr>SimSun</vt:lpstr>
      <vt:lpstr>Arial</vt:lpstr>
      <vt:lpstr>Calibri</vt:lpstr>
      <vt:lpstr>Comic Sans MS</vt:lpstr>
      <vt:lpstr>DengXian</vt:lpstr>
      <vt:lpstr>Segoe UI</vt:lpstr>
      <vt:lpstr>黑体</vt:lpstr>
      <vt:lpstr>华文楷体</vt:lpstr>
      <vt:lpstr>华文新魏</vt:lpstr>
      <vt:lpstr>Symbol</vt:lpstr>
      <vt:lpstr>Times New Roman</vt:lpstr>
      <vt:lpstr>Verdana</vt:lpstr>
      <vt:lpstr>Wingdings</vt:lpstr>
      <vt:lpstr>Тема Office</vt:lpstr>
      <vt:lpstr>1_Тема Office</vt:lpstr>
      <vt:lpstr>1_sample</vt:lpstr>
      <vt:lpstr>2_Тема Office</vt:lpstr>
      <vt:lpstr>CorelDRAW</vt:lpstr>
      <vt:lpstr>Текущее сотрудничество между ЛЯР и китайскими институтами</vt:lpstr>
      <vt:lpstr>Презентация PowerPoint</vt:lpstr>
      <vt:lpstr>Презентация PowerPoint</vt:lpstr>
      <vt:lpstr>Презентация PowerPoint</vt:lpstr>
      <vt:lpstr>JINR FLNR and IMP CAS Ion production and acceleration</vt:lpstr>
      <vt:lpstr>Презентация PowerPoint</vt:lpstr>
      <vt:lpstr>Презентация PowerPoint</vt:lpstr>
      <vt:lpstr>MR-TOF at SHANS</vt:lpstr>
      <vt:lpstr>Презентация PowerPoint</vt:lpstr>
      <vt:lpstr>Презентация PowerPoint</vt:lpstr>
      <vt:lpstr>Презентация PowerPoint</vt:lpstr>
      <vt:lpstr>Outlook to Nh adsorption experiments</vt:lpstr>
      <vt:lpstr>Презентация PowerPoint</vt:lpstr>
      <vt:lpstr>Collaboration (IMP suggestions)</vt:lpstr>
      <vt:lpstr>Презентация PowerPoint</vt:lpstr>
      <vt:lpstr>Презентация PowerPoint</vt:lpstr>
    </vt:vector>
  </TitlesOfParts>
  <Company>FLNR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Utenkov</dc:creator>
  <cp:lastModifiedBy>Alexander Karpov</cp:lastModifiedBy>
  <cp:revision>1311</cp:revision>
  <dcterms:created xsi:type="dcterms:W3CDTF">2004-06-29T08:14:21Z</dcterms:created>
  <dcterms:modified xsi:type="dcterms:W3CDTF">2022-10-13T09:59:12Z</dcterms:modified>
</cp:coreProperties>
</file>