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  <p:sldMasterId id="2147483684" r:id="rId2"/>
    <p:sldMasterId id="2147483696" r:id="rId3"/>
  </p:sldMasterIdLst>
  <p:notesMasterIdLst>
    <p:notesMasterId r:id="rId14"/>
  </p:notesMasterIdLst>
  <p:sldIdLst>
    <p:sldId id="989" r:id="rId4"/>
    <p:sldId id="990" r:id="rId5"/>
    <p:sldId id="277" r:id="rId6"/>
    <p:sldId id="281" r:id="rId7"/>
    <p:sldId id="273" r:id="rId8"/>
    <p:sldId id="274" r:id="rId9"/>
    <p:sldId id="256" r:id="rId10"/>
    <p:sldId id="279" r:id="rId11"/>
    <p:sldId id="278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8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592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5CC81-4DFE-4C5E-999B-4881A9A67FD3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2B8A1-E7F6-452B-9C8C-CBF9B5AFE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73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A85E29-3498-BE4D-ABD8-BCE684AFAF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085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B8A1-E7F6-452B-9C8C-CBF9B5AFE8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66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B8A1-E7F6-452B-9C8C-CBF9B5AFE8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98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B8A1-E7F6-452B-9C8C-CBF9B5AFE8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95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B8A1-E7F6-452B-9C8C-CBF9B5AFE8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3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2B8A1-E7F6-452B-9C8C-CBF9B5AFE8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71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E3F4-F342-4B53-A581-6C6E9B6B98BF}" type="datetime1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EF9B-F62D-4D9D-9F7C-B2DBD725A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4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488A-B4AE-44B4-8EDB-769C5A535101}" type="datetime1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EF9B-F62D-4D9D-9F7C-B2DBD725A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70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A63B-3387-4709-B6C2-D775A80FF6C1}" type="datetime1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EF9B-F62D-4D9D-9F7C-B2DBD725A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84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November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RUPAC-2016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FD77-9374-2642-B159-6B9CA34A1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25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November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RUPAC-2016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FD77-9374-2642-B159-6B9CA34A1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09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November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RUPAC-2016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FD77-9374-2642-B159-6B9CA34A1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77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November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RUPAC-2016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FD77-9374-2642-B159-6B9CA34A1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01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November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RUPAC-2016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FD77-9374-2642-B159-6B9CA34A1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70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November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RUPAC-2016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FD77-9374-2642-B159-6B9CA34A1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20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November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RUPAC-2016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FD77-9374-2642-B159-6B9CA34A1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63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November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RUPAC-2016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FD77-9374-2642-B159-6B9CA34A1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2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1E8F-ECB9-400A-905A-B97FAA7C1EC2}" type="datetime1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EF9B-F62D-4D9D-9F7C-B2DBD725AA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844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November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RUPAC-2016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FD77-9374-2642-B159-6B9CA34A1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60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November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RUPAC-2016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FD77-9374-2642-B159-6B9CA34A1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3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November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RUPAC-2016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FD77-9374-2642-B159-6B9CA34A1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5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11 October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Cyclotron conference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FD77-9374-2642-B159-6B9CA34A1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0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11 October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Cyclotron conference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FD77-9374-2642-B159-6B9CA34A1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9594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11 October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Cyclotron conference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FD77-9374-2642-B159-6B9CA34A1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27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11 October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Cyclotron conference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FD77-9374-2642-B159-6B9CA34A1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90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11 October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Cyclotron conference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FD77-9374-2642-B159-6B9CA34A1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5471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11 October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Cyclotron conference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FD77-9374-2642-B159-6B9CA34A1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19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11 October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Cyclotron conference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FD77-9374-2642-B159-6B9CA34A1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0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6BAB7-7A17-4FD4-B623-FB361E8FA66A}" type="datetime1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EF9B-F62D-4D9D-9F7C-B2DBD725A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83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11 October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Cyclotron conference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FD77-9374-2642-B159-6B9CA34A1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47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11 October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Cyclotron conference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FD77-9374-2642-B159-6B9CA34A1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37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11 October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Cyclotron conference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FD77-9374-2642-B159-6B9CA34A1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411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11 October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Cyclotron conference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FD77-9374-2642-B159-6B9CA34A1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81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016F-7C8E-442E-A38B-55FC562DE806}" type="datetime1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EF9B-F62D-4D9D-9F7C-B2DBD725A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4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791F-4FB2-45A4-9875-7967A396C07A}" type="datetime1">
              <a:rPr lang="en-US" smtClean="0"/>
              <a:t>10/13/2022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EF9B-F62D-4D9D-9F7C-B2DBD725A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15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791C-22CD-46C7-BC16-22E6A2F2DBFC}" type="datetime1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EF9B-F62D-4D9D-9F7C-B2DBD725A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3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39F8-B963-4694-B5FA-BB68FBA6B69D}" type="datetime1">
              <a:rPr lang="en-US" smtClean="0"/>
              <a:t>10/13/2022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EF9B-F62D-4D9D-9F7C-B2DBD725A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1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rgbClr val="262626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B38C-8C71-4203-8FF4-97CB31110E43}" type="datetime1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3A0EF9B-F62D-4D9D-9F7C-B2DBD725A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3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87FA459-6C24-49E0-8899-0546EFEBC17A}" type="datetime1">
              <a:rPr lang="en-US" smtClean="0"/>
              <a:t>10/13/2022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3A0EF9B-F62D-4D9D-9F7C-B2DBD725A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98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A1F0412-C0FF-4C74-918B-993E8F5D13C2}" type="datetime1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33A0EF9B-F62D-4D9D-9F7C-B2DBD725A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effectLst>
            <a:outerShdw blurRad="50800" dist="38100" dir="2700000" algn="tl" rotWithShape="0">
              <a:srgbClr val="FFFFFF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November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RUPAC-2016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0FD77-9374-2642-B159-6B9CA34A1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5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11 October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Cyclotron conference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0FD77-9374-2642-B159-6B9CA34A13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6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0670" y="1511524"/>
            <a:ext cx="6772743" cy="6763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JINR</a:t>
            </a:r>
            <a:r>
              <a:rPr lang="ru-RU" dirty="0"/>
              <a:t> –</a:t>
            </a:r>
            <a:r>
              <a:rPr lang="en-US" dirty="0"/>
              <a:t>ASIPP (China</a:t>
            </a:r>
            <a:r>
              <a:rPr lang="ru-RU" dirty="0"/>
              <a:t>)</a:t>
            </a:r>
            <a:r>
              <a:rPr lang="en-US" dirty="0"/>
              <a:t> collaboration</a:t>
            </a:r>
            <a:r>
              <a:rPr lang="en-US" sz="3000" dirty="0">
                <a:solidFill>
                  <a:prstClr val="black"/>
                </a:solidFill>
              </a:rPr>
              <a:t> in the Frame of NICA Mega Science Project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3258" y="2868242"/>
            <a:ext cx="4125968" cy="2180210"/>
          </a:xfrm>
        </p:spPr>
        <p:txBody>
          <a:bodyPr/>
          <a:lstStyle/>
          <a:p>
            <a:r>
              <a:rPr lang="en-US" dirty="0"/>
              <a:t>JINR experience in proton therapy</a:t>
            </a:r>
            <a:r>
              <a:rPr lang="ru-RU" dirty="0"/>
              <a:t> </a:t>
            </a:r>
            <a:r>
              <a:rPr lang="en-US" dirty="0"/>
              <a:t>and cyclotron design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ASIPP experience: TOKAMAK, superconductivity</a:t>
            </a:r>
            <a:r>
              <a:rPr lang="ru-RU" dirty="0"/>
              <a:t> </a:t>
            </a:r>
            <a:r>
              <a:rPr lang="is-IS" dirty="0"/>
              <a:t>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58" y="1494419"/>
            <a:ext cx="868609" cy="676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18" y="2382254"/>
            <a:ext cx="4567745" cy="30491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35608" y="5710051"/>
            <a:ext cx="2450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EAST Tokamak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50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mln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K for 2 minutes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aseline="30000">
                <a:solidFill>
                  <a:prstClr val="black">
                    <a:tint val="75000"/>
                  </a:prstClr>
                </a:solidFill>
                <a:latin typeface="Bookman Old Style" pitchFamily="18" charset="0"/>
              </a:rPr>
              <a:t>November 2016</a:t>
            </a:r>
            <a:endParaRPr lang="en-US" baseline="30000">
              <a:solidFill>
                <a:prstClr val="black">
                  <a:tint val="75000"/>
                </a:prstClr>
              </a:solidFill>
              <a:latin typeface="Bookman Old Style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aseline="30000">
                <a:solidFill>
                  <a:prstClr val="black">
                    <a:tint val="75000"/>
                  </a:prstClr>
                </a:solidFill>
                <a:latin typeface="Bookman Old Style" pitchFamily="18" charset="0"/>
              </a:rPr>
              <a:t>RUPAC-2016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90314" y="5580994"/>
            <a:ext cx="56458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Future accelerator SC200 =&gt;</a:t>
            </a:r>
          </a:p>
          <a:p>
            <a:pPr algn="ctr"/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SC2</a:t>
            </a:r>
            <a:r>
              <a:rPr lang="ru-RU" sz="21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0 = Superconducting Cyclotron 2</a:t>
            </a:r>
            <a:r>
              <a:rPr lang="ru-RU" sz="2100" dirty="0">
                <a:solidFill>
                  <a:prstClr val="black"/>
                </a:solidFill>
                <a:latin typeface="Calibri" panose="020F0502020204030204"/>
              </a:rPr>
              <a:t>30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MeV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67314" y="26029"/>
            <a:ext cx="9057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70C0"/>
                </a:solidFill>
                <a:latin typeface="Calibri" panose="020F0502020204030204"/>
              </a:rPr>
              <a:t>В ОИЯИ в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/>
              </a:rPr>
              <a:t>2015 г. начаты совместные работы с Институтом физики плазмы Академии наук Китая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/>
              </a:rPr>
              <a:t> (ASIPP) 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/>
              </a:rPr>
              <a:t>по разработке компактного сверхпроводящего протонного циклотрона  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/>
              </a:rPr>
              <a:t>SC200</a:t>
            </a:r>
            <a:endParaRPr lang="ru-RU" sz="2400" b="1" dirty="0">
              <a:solidFill>
                <a:srgbClr val="0070C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11557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therapy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275982" y="2511814"/>
            <a:ext cx="3398520" cy="3642154"/>
          </a:xfrm>
        </p:spPr>
        <p:txBody>
          <a:bodyPr>
            <a:normAutofit/>
          </a:bodyPr>
          <a:lstStyle/>
          <a:p>
            <a:r>
              <a:rPr lang="en-US" dirty="0"/>
              <a:t>FLASH is a new method of radio-therapy, requires delivery of high dose to the tumor. 50 </a:t>
            </a:r>
            <a:r>
              <a:rPr lang="en-US" dirty="0" err="1"/>
              <a:t>Gy</a:t>
            </a:r>
            <a:r>
              <a:rPr lang="en-US" dirty="0"/>
              <a:t>/s in less than 0.5 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Reduces the impact on healthy tissue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Allows for more effective treatment of </a:t>
            </a:r>
            <a:r>
              <a:rPr lang="en-US" dirty="0" err="1"/>
              <a:t>radioresistant</a:t>
            </a:r>
            <a:r>
              <a:rPr lang="en-US" dirty="0"/>
              <a:t> tumors, as well as recurrent diseases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Reduces the number of cases where the use of carbon ions is necessary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Reduces the number of treatments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7C5CD98A-F08A-4E19-B1FD-02BF7A6FB6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104" y="3490249"/>
            <a:ext cx="3721317" cy="3164666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E2DB7E-FCE9-4E60-83CC-AAD52D8FAE4A}"/>
              </a:ext>
            </a:extLst>
          </p:cNvPr>
          <p:cNvSpPr txBox="1"/>
          <p:nvPr/>
        </p:nvSpPr>
        <p:spPr>
          <a:xfrm>
            <a:off x="258723" y="4580139"/>
            <a:ext cx="3382381" cy="9848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i="1"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en-US" dirty="0"/>
              <a:t>Proton beam profiles for studying the effect of FLASH therapy on biological objects. </a:t>
            </a:r>
          </a:p>
          <a:p>
            <a:r>
              <a:rPr lang="en-US" dirty="0"/>
              <a:t>Dose field width at 90% level is ~47 mm </a:t>
            </a:r>
          </a:p>
          <a:p>
            <a:r>
              <a:rPr lang="en-US" dirty="0"/>
              <a:t>Dose field uniformity is not worse than ±5%</a:t>
            </a:r>
            <a:endParaRPr lang="ru-RU" dirty="0"/>
          </a:p>
        </p:txBody>
      </p:sp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61998DAA-E957-4FE0-83E4-00DDDC9092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7" y="145441"/>
            <a:ext cx="4137450" cy="3103088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C4DDCD-0663-4382-90AB-E41EED19E550}"/>
              </a:ext>
            </a:extLst>
          </p:cNvPr>
          <p:cNvSpPr txBox="1"/>
          <p:nvPr/>
        </p:nvSpPr>
        <p:spPr>
          <a:xfrm>
            <a:off x="4745904" y="1435375"/>
            <a:ext cx="229441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i="1"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en-US" dirty="0"/>
              <a:t>An experiment, studying the FLASH effect on mice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EF9B-F62D-4D9D-9F7C-B2DBD725AA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607" y="1289992"/>
            <a:ext cx="6772743" cy="6763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Superconducting cyclotron</a:t>
            </a:r>
            <a:r>
              <a:rPr lang="ru-RU" dirty="0"/>
              <a:t> </a:t>
            </a:r>
            <a:r>
              <a:rPr lang="en-US" dirty="0"/>
              <a:t>SC200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66" y="1289992"/>
            <a:ext cx="868609" cy="676376"/>
          </a:xfrm>
          <a:prstGeom prst="rect">
            <a:avLst/>
          </a:prstGeom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237231" y="2055287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5373" name="Рисунок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243" y="2399830"/>
            <a:ext cx="3639518" cy="259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7512472" y="1900955"/>
            <a:ext cx="9607472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6058270" y="2227126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8" name="Table 2"/>
          <p:cNvGraphicFramePr>
            <a:graphicFrameLocks noGrp="1"/>
          </p:cNvGraphicFramePr>
          <p:nvPr/>
        </p:nvGraphicFramePr>
        <p:xfrm>
          <a:off x="6196834" y="2318835"/>
          <a:ext cx="4261892" cy="1932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4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Magnet type</a:t>
                      </a:r>
                      <a:endParaRPr lang="en-US" sz="1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11874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Compact, SC coil, warm yoke</a:t>
                      </a:r>
                      <a:endParaRPr lang="en-US" sz="1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7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Pole diameter (m)</a:t>
                      </a:r>
                      <a:endParaRPr lang="en-US" sz="1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11874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1.22</a:t>
                      </a:r>
                      <a:endParaRPr lang="en-US" sz="1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7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Magnet diameter (m)</a:t>
                      </a:r>
                      <a:endParaRPr lang="en-US" sz="1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11874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2.5</a:t>
                      </a:r>
                      <a:endParaRPr lang="en-US" sz="1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7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Magnet height (m)</a:t>
                      </a:r>
                      <a:endParaRPr lang="en-US" sz="1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11874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1.7</a:t>
                      </a:r>
                      <a:endParaRPr lang="en-US" sz="1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4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Average magnetic field (R</a:t>
                      </a:r>
                      <a:r>
                        <a:rPr lang="en-GB" sz="1400" baseline="-25000" dirty="0">
                          <a:effectLst/>
                        </a:rPr>
                        <a:t>o</a:t>
                      </a:r>
                      <a:r>
                        <a:rPr lang="en-GB" sz="1400" dirty="0">
                          <a:effectLst/>
                        </a:rPr>
                        <a:t>/</a:t>
                      </a:r>
                      <a:r>
                        <a:rPr lang="en-GB" sz="1400" dirty="0" err="1">
                          <a:effectLst/>
                        </a:rPr>
                        <a:t>R</a:t>
                      </a:r>
                      <a:r>
                        <a:rPr lang="en-GB" sz="1400" baseline="-25000" dirty="0" err="1">
                          <a:effectLst/>
                        </a:rPr>
                        <a:t>extr</a:t>
                      </a:r>
                      <a:r>
                        <a:rPr lang="en-GB" sz="1400" dirty="0">
                          <a:effectLst/>
                        </a:rPr>
                        <a:t>.) (T)</a:t>
                      </a:r>
                      <a:endParaRPr lang="en-US" sz="1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11874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3.0/3.6</a:t>
                      </a:r>
                      <a:endParaRPr lang="en-US" sz="1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7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Cryostat and coils weight (t)</a:t>
                      </a:r>
                      <a:endParaRPr lang="en-US" sz="1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11874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5</a:t>
                      </a:r>
                      <a:endParaRPr lang="en-US" sz="1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47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Total magnet weight (t)</a:t>
                      </a:r>
                      <a:endParaRPr lang="en-US" sz="1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11874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+mn-ea"/>
                        </a:rPr>
                        <a:t>55</a:t>
                      </a:r>
                      <a:endParaRPr lang="en-US" sz="1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9" name="Table 6"/>
          <p:cNvGraphicFramePr>
            <a:graphicFrameLocks noGrp="1"/>
          </p:cNvGraphicFramePr>
          <p:nvPr/>
        </p:nvGraphicFramePr>
        <p:xfrm>
          <a:off x="6196836" y="4619040"/>
          <a:ext cx="4261891" cy="1464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4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750">
                <a:tc>
                  <a:txBody>
                    <a:bodyPr/>
                    <a:lstStyle/>
                    <a:p>
                      <a:pPr marL="0" marR="0" indent="11874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RF cavities</a:t>
                      </a:r>
                      <a:endParaRPr lang="en-US" sz="1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11874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warm </a:t>
                      </a:r>
                      <a:endParaRPr lang="en-US" sz="1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211">
                <a:tc>
                  <a:txBody>
                    <a:bodyPr/>
                    <a:lstStyle/>
                    <a:p>
                      <a:pPr marL="0" marR="0" indent="11874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Number of cavities </a:t>
                      </a:r>
                      <a:endParaRPr lang="en-US" sz="1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11874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2 </a:t>
                      </a:r>
                      <a:endParaRPr lang="en-US" sz="1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93">
                <a:tc>
                  <a:txBody>
                    <a:bodyPr/>
                    <a:lstStyle/>
                    <a:p>
                      <a:pPr marL="0" marR="0" indent="11874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Operating frequency, MHz </a:t>
                      </a:r>
                      <a:endParaRPr lang="en-US" sz="1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11874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90 </a:t>
                      </a:r>
                      <a:r>
                        <a:rPr lang="en-US" sz="1400" baseline="30000">
                          <a:effectLst/>
                        </a:rPr>
                        <a:t> </a:t>
                      </a:r>
                      <a:endParaRPr lang="en-US" sz="1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750">
                <a:tc>
                  <a:txBody>
                    <a:bodyPr/>
                    <a:lstStyle/>
                    <a:p>
                      <a:pPr marL="0" marR="0" indent="11874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Harmonic number</a:t>
                      </a:r>
                      <a:endParaRPr lang="en-US" sz="1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11874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r>
                        <a:rPr lang="en-US" sz="1400" baseline="30000" dirty="0">
                          <a:effectLst/>
                        </a:rPr>
                        <a:t>nd</a:t>
                      </a:r>
                      <a:endParaRPr lang="en-US" sz="1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96836" y="4273826"/>
            <a:ext cx="4153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 energy (MeV)	   200 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062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>
            <a:extLst>
              <a:ext uri="{FF2B5EF4-FFF2-40B4-BE49-F238E27FC236}">
                <a16:creationId xmlns:a16="http://schemas.microsoft.com/office/drawing/2014/main" id="{CB073E2D-16B0-4F1C-886E-58B4C6F1D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5283" y="2717483"/>
            <a:ext cx="4924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2698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269875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E3ECAC0-7CA1-48C9-AA7F-14710C9F2D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" t="1" b="1463"/>
          <a:stretch/>
        </p:blipFill>
        <p:spPr>
          <a:xfrm>
            <a:off x="476834" y="742810"/>
            <a:ext cx="6804707" cy="5315795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502042" y="6081555"/>
            <a:ext cx="2754289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i="1" spc="40"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en-US" dirty="0"/>
              <a:t>Computer model</a:t>
            </a:r>
          </a:p>
        </p:txBody>
      </p: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/>
          <a:lstStyle/>
          <a:p>
            <a:r>
              <a:rPr lang="en-US" dirty="0"/>
              <a:t>MSC230 view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649501"/>
          </a:xfrm>
        </p:spPr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Low power consumption.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Reasonable size.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Minimum engineering efforts and challenges.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Moderate conservativeness and reduced risks.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High quality of the beam.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Extracted beam current - at least 10 µA.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least 5 Grey per 1 liter target in a pulse of about 50 </a:t>
            </a:r>
            <a:r>
              <a:rPr lang="en-US" dirty="0" err="1"/>
              <a:t>ms.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EF9B-F62D-4D9D-9F7C-B2DBD725AA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028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MSC230 specs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ru-RU" dirty="0"/>
              <a:t>There are two most successful accelerators in the proton therapy: Varian </a:t>
            </a:r>
            <a:r>
              <a:rPr lang="en-US" altLang="ru-RU" dirty="0" err="1"/>
              <a:t>Proscan</a:t>
            </a:r>
            <a:r>
              <a:rPr lang="en-US" altLang="ru-RU" dirty="0"/>
              <a:t> and C235. Both cyclotrons have much smaller central field, 1.7 and 2.4 Tesla.</a:t>
            </a:r>
          </a:p>
          <a:p>
            <a:r>
              <a:rPr lang="en-US" altLang="ru-RU" dirty="0"/>
              <a:t>Both Varian and C235 have been designed in 1990s, both have problems.</a:t>
            </a:r>
          </a:p>
          <a:p>
            <a:r>
              <a:rPr lang="en-US" altLang="ru-RU" dirty="0"/>
              <a:t>We have combined best solutions and avoided the problems of those cyclotrons. </a:t>
            </a:r>
          </a:p>
          <a:p>
            <a:endParaRPr lang="en-US" dirty="0"/>
          </a:p>
        </p:txBody>
      </p:sp>
      <p:graphicFrame>
        <p:nvGraphicFramePr>
          <p:cNvPr id="7" name="Таблица 3">
            <a:extLst>
              <a:ext uri="{FF2B5EF4-FFF2-40B4-BE49-F238E27FC236}">
                <a16:creationId xmlns:a16="http://schemas.microsoft.com/office/drawing/2014/main" id="{0B598702-BCB0-4BFE-A470-14ECB9795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842954"/>
              </p:ext>
            </p:extLst>
          </p:nvPr>
        </p:nvGraphicFramePr>
        <p:xfrm>
          <a:off x="635000" y="685800"/>
          <a:ext cx="6540500" cy="5486400"/>
        </p:xfrm>
        <a:graphic>
          <a:graphicData uri="http://schemas.openxmlformats.org/drawingml/2006/table">
            <a:tbl>
              <a:tblPr firstRow="1" firstCol="1" bandRow="1"/>
              <a:tblGrid>
                <a:gridCol w="4219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0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2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Magnet type</a:t>
                      </a:r>
                      <a:endParaRPr lang="ru-RU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30" marR="52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Compact, SC coil, warm yoke</a:t>
                      </a:r>
                      <a:endParaRPr lang="ru-RU" sz="20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30" marR="52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Ion source</a:t>
                      </a:r>
                      <a:endParaRPr lang="ru-RU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30" marR="52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PIG</a:t>
                      </a:r>
                      <a:endParaRPr lang="ru-RU" sz="20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30" marR="52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Final energy, MeV</a:t>
                      </a:r>
                      <a:endParaRPr lang="ru-RU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30" marR="52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230</a:t>
                      </a:r>
                      <a:endParaRPr lang="ru-RU" sz="20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30" marR="52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Pole radius, mm </a:t>
                      </a:r>
                      <a:endParaRPr lang="ru-RU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30" marR="52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1070</a:t>
                      </a:r>
                      <a:endParaRPr lang="ru-RU" sz="20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30" marR="52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Mean </a:t>
                      </a:r>
                      <a:r>
                        <a:rPr lang="en-GB" sz="2000" dirty="0" err="1">
                          <a:effectLst/>
                        </a:rPr>
                        <a:t>magn</a:t>
                      </a:r>
                      <a:r>
                        <a:rPr lang="en-GB" sz="2000" dirty="0">
                          <a:effectLst/>
                        </a:rPr>
                        <a:t>. field (</a:t>
                      </a:r>
                      <a:r>
                        <a:rPr lang="en-GB" sz="2000" dirty="0" err="1">
                          <a:effectLst/>
                        </a:rPr>
                        <a:t>center</a:t>
                      </a:r>
                      <a:r>
                        <a:rPr lang="en-GB" sz="2000" dirty="0">
                          <a:effectLst/>
                        </a:rPr>
                        <a:t>), T</a:t>
                      </a:r>
                      <a:endParaRPr lang="ru-RU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30" marR="52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1.7</a:t>
                      </a:r>
                      <a:endParaRPr lang="ru-RU" sz="20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30" marR="52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Dimensions (</a:t>
                      </a:r>
                      <a:r>
                        <a:rPr lang="en-GB" sz="2000" dirty="0" err="1">
                          <a:effectLst/>
                        </a:rPr>
                        <a:t>height×width</a:t>
                      </a:r>
                      <a:r>
                        <a:rPr lang="en-GB" sz="2000" dirty="0">
                          <a:effectLst/>
                        </a:rPr>
                        <a:t>), m</a:t>
                      </a:r>
                      <a:endParaRPr lang="ru-RU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30" marR="52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1.7 × 3.7</a:t>
                      </a:r>
                      <a:endParaRPr lang="ru-RU" sz="20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30" marR="52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Weight, tonnes</a:t>
                      </a:r>
                      <a:endParaRPr lang="ru-RU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30" marR="52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100</a:t>
                      </a:r>
                      <a:endParaRPr lang="ru-RU" sz="20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30" marR="52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Hill/Valley gap, mm</a:t>
                      </a:r>
                      <a:endParaRPr lang="ru-RU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30" marR="52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50/700</a:t>
                      </a:r>
                      <a:endParaRPr lang="ru-RU" sz="20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30" marR="52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A*Turn number</a:t>
                      </a:r>
                      <a:endParaRPr lang="ru-RU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30" marR="52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320 000</a:t>
                      </a:r>
                      <a:endParaRPr lang="ru-RU" sz="20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30" marR="52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RF frequency, MHz</a:t>
                      </a:r>
                      <a:endParaRPr lang="ru-RU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30" marR="52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106.5</a:t>
                      </a:r>
                      <a:endParaRPr lang="ru-RU" sz="20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30" marR="52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8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Harmonic number</a:t>
                      </a:r>
                      <a:endParaRPr lang="ru-RU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30" marR="52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4</a:t>
                      </a:r>
                      <a:endParaRPr lang="ru-RU" sz="20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30" marR="52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Number of RF cavities</a:t>
                      </a:r>
                      <a:endParaRPr lang="ru-RU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30" marR="52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4</a:t>
                      </a:r>
                      <a:endParaRPr lang="ru-RU" sz="20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30" marR="52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5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Voltage, </a:t>
                      </a:r>
                      <a:r>
                        <a:rPr lang="en-US" sz="2000" dirty="0">
                          <a:effectLst/>
                        </a:rPr>
                        <a:t>center/extraction </a:t>
                      </a:r>
                      <a:r>
                        <a:rPr lang="en-GB" sz="2000" dirty="0">
                          <a:effectLst/>
                        </a:rPr>
                        <a:t>kV</a:t>
                      </a:r>
                      <a:endParaRPr lang="ru-RU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30" marR="52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40/110</a:t>
                      </a:r>
                      <a:endParaRPr lang="ru-RU" sz="20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30" marR="52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RF power, kW</a:t>
                      </a:r>
                      <a:endParaRPr lang="ru-RU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30" marR="52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60</a:t>
                      </a:r>
                      <a:endParaRPr lang="ru-RU" sz="20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30" marR="52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8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Number of turns</a:t>
                      </a:r>
                      <a:endParaRPr lang="ru-RU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30" marR="52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500</a:t>
                      </a:r>
                      <a:endParaRPr lang="ru-RU" sz="20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30" marR="52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8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Beam intensity, </a:t>
                      </a:r>
                      <a:r>
                        <a:rPr lang="en-GB" sz="2000" dirty="0">
                          <a:effectLst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GB" sz="2000" dirty="0">
                          <a:effectLst/>
                        </a:rPr>
                        <a:t>A</a:t>
                      </a:r>
                      <a:endParaRPr lang="ru-RU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30" marR="52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</a:t>
                      </a:r>
                      <a:r>
                        <a:rPr lang="en-GB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30" marR="52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8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Extraction type</a:t>
                      </a:r>
                      <a:endParaRPr lang="ru-RU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30" marR="52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ESD</a:t>
                      </a:r>
                      <a:endParaRPr lang="ru-RU" sz="20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30" marR="52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EF9B-F62D-4D9D-9F7C-B2DBD725AA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95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iagram&#10;&#10;Description automatically generated"/>
          <p:cNvPicPr/>
          <p:nvPr/>
        </p:nvPicPr>
        <p:blipFill rotWithShape="1">
          <a:blip r:embed="rId2"/>
          <a:srcRect l="20205" t="11783" r="37995" b="8589"/>
          <a:stretch/>
        </p:blipFill>
        <p:spPr bwMode="auto">
          <a:xfrm>
            <a:off x="5179364" y="2403364"/>
            <a:ext cx="2240915" cy="2401428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All cyclotron systems were designed, simulated for beam dynamics, optimized, etc…</a:t>
            </a:r>
          </a:p>
          <a:p>
            <a:r>
              <a:rPr lang="en-US" dirty="0"/>
              <a:t>Design report was fully done.</a:t>
            </a:r>
          </a:p>
          <a:p>
            <a:r>
              <a:rPr lang="en-US" dirty="0"/>
              <a:t>It successfully passed the assessment and discussion of FLNR.</a:t>
            </a:r>
          </a:p>
        </p:txBody>
      </p:sp>
      <p:pic>
        <p:nvPicPr>
          <p:cNvPr id="5" name="Рисунок 14">
            <a:extLst>
              <a:ext uri="{FF2B5EF4-FFF2-40B4-BE49-F238E27FC236}">
                <a16:creationId xmlns:a16="http://schemas.microsoft.com/office/drawing/2014/main" id="{AA80F1A9-57DD-4F31-A1F8-5CF1C899AC1A}"/>
              </a:ext>
            </a:extLst>
          </p:cNvPr>
          <p:cNvPicPr/>
          <p:nvPr/>
        </p:nvPicPr>
        <p:blipFill rotWithShape="1">
          <a:blip r:embed="rId3"/>
          <a:srcRect l="27704" t="6578" r="29855" b="11046"/>
          <a:stretch/>
        </p:blipFill>
        <p:spPr bwMode="auto">
          <a:xfrm>
            <a:off x="89757" y="126891"/>
            <a:ext cx="3134099" cy="2755456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5">
            <a:extLst>
              <a:ext uri="{FF2B5EF4-FFF2-40B4-BE49-F238E27FC236}">
                <a16:creationId xmlns:a16="http://schemas.microsoft.com/office/drawing/2014/main" id="{49A8C735-D651-4C20-A822-1563314D8B26}"/>
              </a:ext>
            </a:extLst>
          </p:cNvPr>
          <p:cNvPicPr/>
          <p:nvPr/>
        </p:nvPicPr>
        <p:blipFill rotWithShape="1">
          <a:blip r:embed="rId4"/>
          <a:srcRect l="25493" t="15674" r="26761" b="9718"/>
          <a:stretch/>
        </p:blipFill>
        <p:spPr bwMode="auto">
          <a:xfrm>
            <a:off x="1239061" y="3679014"/>
            <a:ext cx="3165106" cy="2172653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37F93D60-3605-4D9A-9AF4-E2FFB8B29FB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167" y="385505"/>
            <a:ext cx="1538662" cy="1845677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  <p:pic>
        <p:nvPicPr>
          <p:cNvPr id="9" name="Picture 10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F941AE42-9339-4988-9C68-70FE1E1496F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510" y="683702"/>
            <a:ext cx="1567123" cy="1249284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  <p:pic>
        <p:nvPicPr>
          <p:cNvPr id="10" name="Picture 9" descr="Diagram, engineering drawing&#10;&#10;Description automatically generated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851" y="4577805"/>
            <a:ext cx="2835428" cy="2168194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  <p:pic>
        <p:nvPicPr>
          <p:cNvPr id="6" name="Рисунок 12">
            <a:extLst>
              <a:ext uri="{FF2B5EF4-FFF2-40B4-BE49-F238E27FC236}">
                <a16:creationId xmlns:a16="http://schemas.microsoft.com/office/drawing/2014/main" id="{81996D75-66C5-4BED-A1E3-83EE69887C8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" y="4577805"/>
            <a:ext cx="2447577" cy="2165402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  <p:sp>
        <p:nvSpPr>
          <p:cNvPr id="11" name="Прямоугольник 13">
            <a:extLst>
              <a:ext uri="{FF2B5EF4-FFF2-40B4-BE49-F238E27FC236}">
                <a16:creationId xmlns:a16="http://schemas.microsoft.com/office/drawing/2014/main" id="{14AEAD07-0647-4A64-BC76-DD0BE7A43299}"/>
              </a:ext>
            </a:extLst>
          </p:cNvPr>
          <p:cNvSpPr/>
          <p:nvPr/>
        </p:nvSpPr>
        <p:spPr>
          <a:xfrm>
            <a:off x="89757" y="126891"/>
            <a:ext cx="10529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Magnet</a:t>
            </a:r>
            <a:endParaRPr lang="ru-RU" sz="1400" dirty="0"/>
          </a:p>
        </p:txBody>
      </p:sp>
      <p:sp>
        <p:nvSpPr>
          <p:cNvPr id="12" name="Прямоугольник 13">
            <a:extLst>
              <a:ext uri="{FF2B5EF4-FFF2-40B4-BE49-F238E27FC236}">
                <a16:creationId xmlns:a16="http://schemas.microsoft.com/office/drawing/2014/main" id="{14AEAD07-0647-4A64-BC76-DD0BE7A43299}"/>
              </a:ext>
            </a:extLst>
          </p:cNvPr>
          <p:cNvSpPr/>
          <p:nvPr/>
        </p:nvSpPr>
        <p:spPr>
          <a:xfrm>
            <a:off x="4128928" y="302671"/>
            <a:ext cx="1918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Extraction System</a:t>
            </a:r>
            <a:endParaRPr lang="ru-RU" sz="1400" dirty="0"/>
          </a:p>
        </p:txBody>
      </p:sp>
      <p:sp>
        <p:nvSpPr>
          <p:cNvPr id="13" name="Прямоугольник 13">
            <a:extLst>
              <a:ext uri="{FF2B5EF4-FFF2-40B4-BE49-F238E27FC236}">
                <a16:creationId xmlns:a16="http://schemas.microsoft.com/office/drawing/2014/main" id="{14AEAD07-0647-4A64-BC76-DD0BE7A43299}"/>
              </a:ext>
            </a:extLst>
          </p:cNvPr>
          <p:cNvSpPr/>
          <p:nvPr/>
        </p:nvSpPr>
        <p:spPr>
          <a:xfrm>
            <a:off x="1239061" y="3708242"/>
            <a:ext cx="9900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RF system</a:t>
            </a:r>
            <a:endParaRPr lang="ru-RU" sz="1400" dirty="0"/>
          </a:p>
        </p:txBody>
      </p:sp>
      <p:sp>
        <p:nvSpPr>
          <p:cNvPr id="15" name="Прямоугольник 13">
            <a:extLst>
              <a:ext uri="{FF2B5EF4-FFF2-40B4-BE49-F238E27FC236}">
                <a16:creationId xmlns:a16="http://schemas.microsoft.com/office/drawing/2014/main" id="{14AEAD07-0647-4A64-BC76-DD0BE7A43299}"/>
              </a:ext>
            </a:extLst>
          </p:cNvPr>
          <p:cNvSpPr/>
          <p:nvPr/>
        </p:nvSpPr>
        <p:spPr>
          <a:xfrm>
            <a:off x="1287597" y="6473589"/>
            <a:ext cx="1357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Center Region</a:t>
            </a:r>
            <a:endParaRPr lang="ru-RU" sz="1400" dirty="0"/>
          </a:p>
        </p:txBody>
      </p:sp>
      <p:sp>
        <p:nvSpPr>
          <p:cNvPr id="16" name="Прямоугольник 13">
            <a:extLst>
              <a:ext uri="{FF2B5EF4-FFF2-40B4-BE49-F238E27FC236}">
                <a16:creationId xmlns:a16="http://schemas.microsoft.com/office/drawing/2014/main" id="{14AEAD07-0647-4A64-BC76-DD0BE7A43299}"/>
              </a:ext>
            </a:extLst>
          </p:cNvPr>
          <p:cNvSpPr/>
          <p:nvPr/>
        </p:nvSpPr>
        <p:spPr>
          <a:xfrm>
            <a:off x="4584851" y="6435430"/>
            <a:ext cx="13579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Vacuum System</a:t>
            </a:r>
            <a:endParaRPr lang="ru-RU" sz="1400" dirty="0"/>
          </a:p>
        </p:txBody>
      </p:sp>
      <p:sp>
        <p:nvSpPr>
          <p:cNvPr id="18" name="Прямоугольник 13">
            <a:extLst>
              <a:ext uri="{FF2B5EF4-FFF2-40B4-BE49-F238E27FC236}">
                <a16:creationId xmlns:a16="http://schemas.microsoft.com/office/drawing/2014/main" id="{14AEAD07-0647-4A64-BC76-DD0BE7A43299}"/>
              </a:ext>
            </a:extLst>
          </p:cNvPr>
          <p:cNvSpPr/>
          <p:nvPr/>
        </p:nvSpPr>
        <p:spPr>
          <a:xfrm>
            <a:off x="5173498" y="2397767"/>
            <a:ext cx="873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Cryostat</a:t>
            </a:r>
            <a:endParaRPr lang="ru-RU" sz="1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EF9B-F62D-4D9D-9F7C-B2DBD725AA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72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0" y="172198"/>
            <a:ext cx="11119104" cy="218796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kern="100" dirty="0">
                <a:latin typeface="Arial" panose="020B0604020202020204" pitchFamily="34" charset="0"/>
                <a:cs typeface="Arial" panose="020B0604020202020204" pitchFamily="34" charset="0"/>
              </a:rPr>
              <a:t>The agreement between Efremov Institute of Electrophysical Apparatus (NIIEFA), </a:t>
            </a:r>
            <a:r>
              <a:rPr lang="en-US" sz="2000" b="1" kern="100" dirty="0" err="1">
                <a:latin typeface="Arial" panose="020B0604020202020204" pitchFamily="34" charset="0"/>
                <a:cs typeface="Arial" panose="020B0604020202020204" pitchFamily="34" charset="0"/>
              </a:rPr>
              <a:t>St.Petersburg</a:t>
            </a:r>
            <a:r>
              <a:rPr lang="en-US" sz="2000" b="1" kern="100" dirty="0">
                <a:latin typeface="Arial" panose="020B0604020202020204" pitchFamily="34" charset="0"/>
                <a:cs typeface="Arial" panose="020B0604020202020204" pitchFamily="34" charset="0"/>
              </a:rPr>
              <a:t> and JINR on MSC230 creation has been signed in June 2022.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u="sng" kern="100" dirty="0">
                <a:latin typeface="Arial" panose="020B0604020202020204" pitchFamily="34" charset="0"/>
                <a:cs typeface="Arial" panose="020B0604020202020204" pitchFamily="34" charset="0"/>
              </a:rPr>
              <a:t>NIIEFA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should provide: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technical design report, elements and system manufacture, assembling, testing and  in put in operation.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ASIPP could  provide as subcontractor: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manufacturing of some elements and systems according to the request of JINR and NIIEFA, in particular RF system elements and magnet yoke   </a:t>
            </a:r>
          </a:p>
          <a:p>
            <a:pPr marL="0" indent="0">
              <a:lnSpc>
                <a:spcPct val="50000"/>
              </a:lnSpc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50000"/>
              </a:lnSpc>
              <a:buNone/>
            </a:pPr>
            <a:endParaRPr lang="en-US" dirty="0"/>
          </a:p>
          <a:p>
            <a:pPr marL="0" indent="0">
              <a:lnSpc>
                <a:spcPct val="50000"/>
              </a:lnSpc>
              <a:buNone/>
            </a:pPr>
            <a:endParaRPr lang="en-US" dirty="0"/>
          </a:p>
        </p:txBody>
      </p:sp>
      <p:pic>
        <p:nvPicPr>
          <p:cNvPr id="2050" name="Picture 2" descr="АО «НИИЭФА им. Д.В. Ефремова»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9063" y1="23333" x2="79063" y2="23333"/>
                        <a14:foregroundMark x1="63125" y1="9583" x2="63125" y2="9583"/>
                        <a14:foregroundMark x1="52500" y1="6250" x2="52500" y2="6250"/>
                        <a14:foregroundMark x1="45000" y1="12917" x2="45000" y2="12917"/>
                        <a14:foregroundMark x1="34688" y1="9583" x2="35938" y2="9583"/>
                        <a14:foregroundMark x1="65625" y1="55833" x2="65625" y2="55833"/>
                        <a14:foregroundMark x1="53125" y1="56667" x2="53125" y2="56667"/>
                        <a14:foregroundMark x1="45625" y1="55000" x2="45625" y2="55000"/>
                        <a14:foregroundMark x1="37188" y1="54167" x2="37188" y2="54167"/>
                        <a14:foregroundMark x1="24063" y1="92500" x2="24063" y2="92500"/>
                        <a14:foregroundMark x1="26563" y1="91250" x2="26563" y2="91250"/>
                        <a14:foregroundMark x1="32500" y1="89583" x2="32500" y2="89583"/>
                        <a14:foregroundMark x1="36563" y1="89583" x2="36563" y2="89583"/>
                        <a14:foregroundMark x1="44375" y1="92083" x2="44375" y2="92083"/>
                        <a14:foregroundMark x1="52500" y1="84167" x2="52500" y2="84167"/>
                        <a14:foregroundMark x1="57188" y1="87083" x2="57188" y2="87083"/>
                        <a14:foregroundMark x1="65938" y1="87500" x2="65938" y2="87500"/>
                        <a14:foregroundMark x1="52812" y1="77917" x2="52812" y2="77917"/>
                        <a14:foregroundMark x1="47500" y1="76667" x2="47500" y2="76667"/>
                        <a14:foregroundMark x1="72188" y1="90417" x2="72188" y2="90417"/>
                        <a14:backgroundMark x1="13750" y1="77917" x2="13750" y2="77917"/>
                        <a14:backgroundMark x1="19063" y1="67083" x2="19063" y2="67083"/>
                        <a14:backgroundMark x1="3750" y1="58333" x2="3750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896" y="103289"/>
            <a:ext cx="1813840" cy="136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Объект 3">
            <a:extLst>
              <a:ext uri="{FF2B5EF4-FFF2-40B4-BE49-F238E27FC236}">
                <a16:creationId xmlns:a16="http://schemas.microsoft.com/office/drawing/2014/main" id="{11894193-DCBF-4D21-980F-77444C5518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4434897"/>
              </p:ext>
            </p:extLst>
          </p:nvPr>
        </p:nvGraphicFramePr>
        <p:xfrm>
          <a:off x="410342" y="2541606"/>
          <a:ext cx="10435819" cy="3818493"/>
        </p:xfrm>
        <a:graphic>
          <a:graphicData uri="http://schemas.openxmlformats.org/drawingml/2006/table">
            <a:tbl>
              <a:tblPr/>
              <a:tblGrid>
                <a:gridCol w="810088">
                  <a:extLst>
                    <a:ext uri="{9D8B030D-6E8A-4147-A177-3AD203B41FA5}">
                      <a16:colId xmlns:a16="http://schemas.microsoft.com/office/drawing/2014/main" val="1650879045"/>
                    </a:ext>
                  </a:extLst>
                </a:gridCol>
                <a:gridCol w="1498398">
                  <a:extLst>
                    <a:ext uri="{9D8B030D-6E8A-4147-A177-3AD203B41FA5}">
                      <a16:colId xmlns:a16="http://schemas.microsoft.com/office/drawing/2014/main" val="1696552046"/>
                    </a:ext>
                  </a:extLst>
                </a:gridCol>
                <a:gridCol w="585946">
                  <a:extLst>
                    <a:ext uri="{9D8B030D-6E8A-4147-A177-3AD203B41FA5}">
                      <a16:colId xmlns:a16="http://schemas.microsoft.com/office/drawing/2014/main" val="3770740710"/>
                    </a:ext>
                  </a:extLst>
                </a:gridCol>
                <a:gridCol w="211787">
                  <a:extLst>
                    <a:ext uri="{9D8B030D-6E8A-4147-A177-3AD203B41FA5}">
                      <a16:colId xmlns:a16="http://schemas.microsoft.com/office/drawing/2014/main" val="1032101848"/>
                    </a:ext>
                  </a:extLst>
                </a:gridCol>
                <a:gridCol w="211787">
                  <a:extLst>
                    <a:ext uri="{9D8B030D-6E8A-4147-A177-3AD203B41FA5}">
                      <a16:colId xmlns:a16="http://schemas.microsoft.com/office/drawing/2014/main" val="2652705114"/>
                    </a:ext>
                  </a:extLst>
                </a:gridCol>
                <a:gridCol w="211787">
                  <a:extLst>
                    <a:ext uri="{9D8B030D-6E8A-4147-A177-3AD203B41FA5}">
                      <a16:colId xmlns:a16="http://schemas.microsoft.com/office/drawing/2014/main" val="2557823549"/>
                    </a:ext>
                  </a:extLst>
                </a:gridCol>
                <a:gridCol w="211787">
                  <a:extLst>
                    <a:ext uri="{9D8B030D-6E8A-4147-A177-3AD203B41FA5}">
                      <a16:colId xmlns:a16="http://schemas.microsoft.com/office/drawing/2014/main" val="2502090189"/>
                    </a:ext>
                  </a:extLst>
                </a:gridCol>
                <a:gridCol w="211787">
                  <a:extLst>
                    <a:ext uri="{9D8B030D-6E8A-4147-A177-3AD203B41FA5}">
                      <a16:colId xmlns:a16="http://schemas.microsoft.com/office/drawing/2014/main" val="3798363460"/>
                    </a:ext>
                  </a:extLst>
                </a:gridCol>
                <a:gridCol w="211787">
                  <a:extLst>
                    <a:ext uri="{9D8B030D-6E8A-4147-A177-3AD203B41FA5}">
                      <a16:colId xmlns:a16="http://schemas.microsoft.com/office/drawing/2014/main" val="3625070968"/>
                    </a:ext>
                  </a:extLst>
                </a:gridCol>
                <a:gridCol w="211787">
                  <a:extLst>
                    <a:ext uri="{9D8B030D-6E8A-4147-A177-3AD203B41FA5}">
                      <a16:colId xmlns:a16="http://schemas.microsoft.com/office/drawing/2014/main" val="1892685435"/>
                    </a:ext>
                  </a:extLst>
                </a:gridCol>
                <a:gridCol w="211787">
                  <a:extLst>
                    <a:ext uri="{9D8B030D-6E8A-4147-A177-3AD203B41FA5}">
                      <a16:colId xmlns:a16="http://schemas.microsoft.com/office/drawing/2014/main" val="3941013645"/>
                    </a:ext>
                  </a:extLst>
                </a:gridCol>
                <a:gridCol w="211787">
                  <a:extLst>
                    <a:ext uri="{9D8B030D-6E8A-4147-A177-3AD203B41FA5}">
                      <a16:colId xmlns:a16="http://schemas.microsoft.com/office/drawing/2014/main" val="1013822915"/>
                    </a:ext>
                  </a:extLst>
                </a:gridCol>
                <a:gridCol w="211787">
                  <a:extLst>
                    <a:ext uri="{9D8B030D-6E8A-4147-A177-3AD203B41FA5}">
                      <a16:colId xmlns:a16="http://schemas.microsoft.com/office/drawing/2014/main" val="2440778436"/>
                    </a:ext>
                  </a:extLst>
                </a:gridCol>
                <a:gridCol w="211787">
                  <a:extLst>
                    <a:ext uri="{9D8B030D-6E8A-4147-A177-3AD203B41FA5}">
                      <a16:colId xmlns:a16="http://schemas.microsoft.com/office/drawing/2014/main" val="2835829711"/>
                    </a:ext>
                  </a:extLst>
                </a:gridCol>
                <a:gridCol w="211787">
                  <a:extLst>
                    <a:ext uri="{9D8B030D-6E8A-4147-A177-3AD203B41FA5}">
                      <a16:colId xmlns:a16="http://schemas.microsoft.com/office/drawing/2014/main" val="755571178"/>
                    </a:ext>
                  </a:extLst>
                </a:gridCol>
                <a:gridCol w="211787">
                  <a:extLst>
                    <a:ext uri="{9D8B030D-6E8A-4147-A177-3AD203B41FA5}">
                      <a16:colId xmlns:a16="http://schemas.microsoft.com/office/drawing/2014/main" val="3391118922"/>
                    </a:ext>
                  </a:extLst>
                </a:gridCol>
                <a:gridCol w="211787">
                  <a:extLst>
                    <a:ext uri="{9D8B030D-6E8A-4147-A177-3AD203B41FA5}">
                      <a16:colId xmlns:a16="http://schemas.microsoft.com/office/drawing/2014/main" val="2863449098"/>
                    </a:ext>
                  </a:extLst>
                </a:gridCol>
                <a:gridCol w="211787">
                  <a:extLst>
                    <a:ext uri="{9D8B030D-6E8A-4147-A177-3AD203B41FA5}">
                      <a16:colId xmlns:a16="http://schemas.microsoft.com/office/drawing/2014/main" val="1778537377"/>
                    </a:ext>
                  </a:extLst>
                </a:gridCol>
                <a:gridCol w="211787">
                  <a:extLst>
                    <a:ext uri="{9D8B030D-6E8A-4147-A177-3AD203B41FA5}">
                      <a16:colId xmlns:a16="http://schemas.microsoft.com/office/drawing/2014/main" val="3576284876"/>
                    </a:ext>
                  </a:extLst>
                </a:gridCol>
                <a:gridCol w="211787">
                  <a:extLst>
                    <a:ext uri="{9D8B030D-6E8A-4147-A177-3AD203B41FA5}">
                      <a16:colId xmlns:a16="http://schemas.microsoft.com/office/drawing/2014/main" val="3914131971"/>
                    </a:ext>
                  </a:extLst>
                </a:gridCol>
                <a:gridCol w="211787">
                  <a:extLst>
                    <a:ext uri="{9D8B030D-6E8A-4147-A177-3AD203B41FA5}">
                      <a16:colId xmlns:a16="http://schemas.microsoft.com/office/drawing/2014/main" val="834763027"/>
                    </a:ext>
                  </a:extLst>
                </a:gridCol>
                <a:gridCol w="211787">
                  <a:extLst>
                    <a:ext uri="{9D8B030D-6E8A-4147-A177-3AD203B41FA5}">
                      <a16:colId xmlns:a16="http://schemas.microsoft.com/office/drawing/2014/main" val="3703948758"/>
                    </a:ext>
                  </a:extLst>
                </a:gridCol>
                <a:gridCol w="211787">
                  <a:extLst>
                    <a:ext uri="{9D8B030D-6E8A-4147-A177-3AD203B41FA5}">
                      <a16:colId xmlns:a16="http://schemas.microsoft.com/office/drawing/2014/main" val="1931754964"/>
                    </a:ext>
                  </a:extLst>
                </a:gridCol>
                <a:gridCol w="211787">
                  <a:extLst>
                    <a:ext uri="{9D8B030D-6E8A-4147-A177-3AD203B41FA5}">
                      <a16:colId xmlns:a16="http://schemas.microsoft.com/office/drawing/2014/main" val="3814293378"/>
                    </a:ext>
                  </a:extLst>
                </a:gridCol>
                <a:gridCol w="211787">
                  <a:extLst>
                    <a:ext uri="{9D8B030D-6E8A-4147-A177-3AD203B41FA5}">
                      <a16:colId xmlns:a16="http://schemas.microsoft.com/office/drawing/2014/main" val="2057225926"/>
                    </a:ext>
                  </a:extLst>
                </a:gridCol>
                <a:gridCol w="211787">
                  <a:extLst>
                    <a:ext uri="{9D8B030D-6E8A-4147-A177-3AD203B41FA5}">
                      <a16:colId xmlns:a16="http://schemas.microsoft.com/office/drawing/2014/main" val="2824838023"/>
                    </a:ext>
                  </a:extLst>
                </a:gridCol>
                <a:gridCol w="211787">
                  <a:extLst>
                    <a:ext uri="{9D8B030D-6E8A-4147-A177-3AD203B41FA5}">
                      <a16:colId xmlns:a16="http://schemas.microsoft.com/office/drawing/2014/main" val="653060804"/>
                    </a:ext>
                  </a:extLst>
                </a:gridCol>
                <a:gridCol w="211787">
                  <a:extLst>
                    <a:ext uri="{9D8B030D-6E8A-4147-A177-3AD203B41FA5}">
                      <a16:colId xmlns:a16="http://schemas.microsoft.com/office/drawing/2014/main" val="1882913696"/>
                    </a:ext>
                  </a:extLst>
                </a:gridCol>
                <a:gridCol w="211787">
                  <a:extLst>
                    <a:ext uri="{9D8B030D-6E8A-4147-A177-3AD203B41FA5}">
                      <a16:colId xmlns:a16="http://schemas.microsoft.com/office/drawing/2014/main" val="638973123"/>
                    </a:ext>
                  </a:extLst>
                </a:gridCol>
                <a:gridCol w="211787">
                  <a:extLst>
                    <a:ext uri="{9D8B030D-6E8A-4147-A177-3AD203B41FA5}">
                      <a16:colId xmlns:a16="http://schemas.microsoft.com/office/drawing/2014/main" val="921176757"/>
                    </a:ext>
                  </a:extLst>
                </a:gridCol>
                <a:gridCol w="211787">
                  <a:extLst>
                    <a:ext uri="{9D8B030D-6E8A-4147-A177-3AD203B41FA5}">
                      <a16:colId xmlns:a16="http://schemas.microsoft.com/office/drawing/2014/main" val="1491559279"/>
                    </a:ext>
                  </a:extLst>
                </a:gridCol>
                <a:gridCol w="211787">
                  <a:extLst>
                    <a:ext uri="{9D8B030D-6E8A-4147-A177-3AD203B41FA5}">
                      <a16:colId xmlns:a16="http://schemas.microsoft.com/office/drawing/2014/main" val="1450691016"/>
                    </a:ext>
                  </a:extLst>
                </a:gridCol>
                <a:gridCol w="211787">
                  <a:extLst>
                    <a:ext uri="{9D8B030D-6E8A-4147-A177-3AD203B41FA5}">
                      <a16:colId xmlns:a16="http://schemas.microsoft.com/office/drawing/2014/main" val="3741328271"/>
                    </a:ext>
                  </a:extLst>
                </a:gridCol>
                <a:gridCol w="185315">
                  <a:extLst>
                    <a:ext uri="{9D8B030D-6E8A-4147-A177-3AD203B41FA5}">
                      <a16:colId xmlns:a16="http://schemas.microsoft.com/office/drawing/2014/main" val="4211795504"/>
                    </a:ext>
                  </a:extLst>
                </a:gridCol>
                <a:gridCol w="204728">
                  <a:extLst>
                    <a:ext uri="{9D8B030D-6E8A-4147-A177-3AD203B41FA5}">
                      <a16:colId xmlns:a16="http://schemas.microsoft.com/office/drawing/2014/main" val="2078222687"/>
                    </a:ext>
                  </a:extLst>
                </a:gridCol>
                <a:gridCol w="197668">
                  <a:extLst>
                    <a:ext uri="{9D8B030D-6E8A-4147-A177-3AD203B41FA5}">
                      <a16:colId xmlns:a16="http://schemas.microsoft.com/office/drawing/2014/main" val="1483717449"/>
                    </a:ext>
                  </a:extLst>
                </a:gridCol>
                <a:gridCol w="190610">
                  <a:extLst>
                    <a:ext uri="{9D8B030D-6E8A-4147-A177-3AD203B41FA5}">
                      <a16:colId xmlns:a16="http://schemas.microsoft.com/office/drawing/2014/main" val="1532815544"/>
                    </a:ext>
                  </a:extLst>
                </a:gridCol>
                <a:gridCol w="204728">
                  <a:extLst>
                    <a:ext uri="{9D8B030D-6E8A-4147-A177-3AD203B41FA5}">
                      <a16:colId xmlns:a16="http://schemas.microsoft.com/office/drawing/2014/main" val="1142983314"/>
                    </a:ext>
                  </a:extLst>
                </a:gridCol>
                <a:gridCol w="204728">
                  <a:extLst>
                    <a:ext uri="{9D8B030D-6E8A-4147-A177-3AD203B41FA5}">
                      <a16:colId xmlns:a16="http://schemas.microsoft.com/office/drawing/2014/main" val="3757703074"/>
                    </a:ext>
                  </a:extLst>
                </a:gridCol>
              </a:tblGrid>
              <a:tr h="181833">
                <a:tc gridSpan="3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SCHEDULE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977960"/>
                  </a:ext>
                </a:extLst>
              </a:tr>
              <a:tr h="181833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Month ordinal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11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13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14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16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17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18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19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21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22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23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24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25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26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27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28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29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31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32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33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34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35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36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6092141"/>
                  </a:ext>
                </a:extLst>
              </a:tr>
              <a:tr h="1818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WBS No.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WBS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Months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en-US" sz="9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st</a:t>
                      </a:r>
                      <a:r>
                        <a:rPr lang="en-US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year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en-US" sz="9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nd</a:t>
                      </a:r>
                      <a:r>
                        <a:rPr lang="en-US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year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en-US" sz="9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rd</a:t>
                      </a:r>
                      <a:r>
                        <a:rPr lang="en-US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year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6671032"/>
                  </a:ext>
                </a:extLst>
              </a:tr>
              <a:tr h="181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SC230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SC230 cyclotron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01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02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03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04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05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06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07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08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09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11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01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02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03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04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05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06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07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08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09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11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01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02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03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04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05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06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07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08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09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11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542750"/>
                  </a:ext>
                </a:extLst>
              </a:tr>
              <a:tr h="181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SC230.0</a:t>
                      </a:r>
                    </a:p>
                  </a:txBody>
                  <a:tcPr marL="128065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Kick-off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 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903029"/>
                  </a:ext>
                </a:extLst>
              </a:tr>
              <a:tr h="181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SC230.1</a:t>
                      </a:r>
                    </a:p>
                  </a:txBody>
                  <a:tcPr marL="128065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Final physical design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 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789502"/>
                  </a:ext>
                </a:extLst>
              </a:tr>
              <a:tr h="181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SC230.2</a:t>
                      </a:r>
                    </a:p>
                  </a:txBody>
                  <a:tcPr marL="128065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Final engineering design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 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909063"/>
                  </a:ext>
                </a:extLst>
              </a:tr>
              <a:tr h="181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SC230.3</a:t>
                      </a:r>
                    </a:p>
                  </a:txBody>
                  <a:tcPr marL="128065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Magnet System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23 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743392"/>
                  </a:ext>
                </a:extLst>
              </a:tr>
              <a:tr h="181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SC230.3.1</a:t>
                      </a:r>
                    </a:p>
                  </a:txBody>
                  <a:tcPr marL="256131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Cryostat/Coil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17 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7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795554"/>
                  </a:ext>
                </a:extLst>
              </a:tr>
              <a:tr h="181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SC230.3.2</a:t>
                      </a:r>
                    </a:p>
                  </a:txBody>
                  <a:tcPr marL="256131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Steel/sectors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18 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518045"/>
                  </a:ext>
                </a:extLst>
              </a:tr>
              <a:tr h="181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SC230.3.3</a:t>
                      </a:r>
                    </a:p>
                  </a:txBody>
                  <a:tcPr marL="256131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Lifting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 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711934"/>
                  </a:ext>
                </a:extLst>
              </a:tr>
              <a:tr h="181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SC230.3.4</a:t>
                      </a:r>
                    </a:p>
                  </a:txBody>
                  <a:tcPr marL="256131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Bz mapper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 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015998"/>
                  </a:ext>
                </a:extLst>
              </a:tr>
              <a:tr h="181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SC230.3.5</a:t>
                      </a:r>
                    </a:p>
                  </a:txBody>
                  <a:tcPr marL="256131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Shimming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 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275174"/>
                  </a:ext>
                </a:extLst>
              </a:tr>
              <a:tr h="181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SC230.4</a:t>
                      </a:r>
                    </a:p>
                  </a:txBody>
                  <a:tcPr marL="128065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Ion Source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 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25847"/>
                  </a:ext>
                </a:extLst>
              </a:tr>
              <a:tr h="181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SC230.5</a:t>
                      </a:r>
                    </a:p>
                  </a:txBody>
                  <a:tcPr marL="128065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RF system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14 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326972"/>
                  </a:ext>
                </a:extLst>
              </a:tr>
              <a:tr h="181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SC230.6</a:t>
                      </a:r>
                    </a:p>
                  </a:txBody>
                  <a:tcPr marL="128065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Beam extraction system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 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840551"/>
                  </a:ext>
                </a:extLst>
              </a:tr>
              <a:tr h="181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SC230.7</a:t>
                      </a:r>
                    </a:p>
                  </a:txBody>
                  <a:tcPr marL="128065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Radial Probe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 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997954"/>
                  </a:ext>
                </a:extLst>
              </a:tr>
              <a:tr h="181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SC230.8</a:t>
                      </a:r>
                    </a:p>
                  </a:txBody>
                  <a:tcPr marL="128065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Control System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 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631914"/>
                  </a:ext>
                </a:extLst>
              </a:tr>
              <a:tr h="181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SC230.9</a:t>
                      </a:r>
                    </a:p>
                  </a:txBody>
                  <a:tcPr marL="128065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Auxiliary System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 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3175382"/>
                  </a:ext>
                </a:extLst>
              </a:tr>
              <a:tr h="181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SC230.10</a:t>
                      </a:r>
                    </a:p>
                  </a:txBody>
                  <a:tcPr marL="128065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Integration Assembly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462285"/>
                  </a:ext>
                </a:extLst>
              </a:tr>
              <a:tr h="181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SC230.11</a:t>
                      </a:r>
                    </a:p>
                  </a:txBody>
                  <a:tcPr marL="128065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Beam Commissiong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 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5336" marR="5336" marT="5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56095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70770" y="6340680"/>
            <a:ext cx="4266697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i="1"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en-US" dirty="0"/>
              <a:t>The very preliminary timetable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EF9B-F62D-4D9D-9F7C-B2DBD725AA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8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6"/>
            <a:ext cx="10782300" cy="4530809"/>
          </a:xfrm>
        </p:spPr>
        <p:txBody>
          <a:bodyPr anchor="ctr"/>
          <a:lstStyle/>
          <a:p>
            <a:pPr algn="ctr"/>
            <a:r>
              <a:rPr lang="en-US" dirty="0"/>
              <a:t>MSC230</a:t>
            </a:r>
            <a:br>
              <a:rPr lang="en-US" dirty="0"/>
            </a:br>
            <a:r>
              <a:rPr lang="en-US" sz="3200" dirty="0"/>
              <a:t>– JINR’s new superconducting cyclotron for proton FLASH therapy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7604" y="4770269"/>
            <a:ext cx="8808076" cy="1062012"/>
          </a:xfrm>
        </p:spPr>
        <p:txBody>
          <a:bodyPr anchor="b">
            <a:normAutofit/>
          </a:bodyPr>
          <a:lstStyle/>
          <a:p>
            <a:pPr algn="r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G.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Shirkov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, G.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Karamysheva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, O.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Karamyshev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Presenter: Dmitry Popov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EF9B-F62D-4D9D-9F7C-B2DBD725AA22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679" y="6000824"/>
            <a:ext cx="1226321" cy="813187"/>
          </a:xfrm>
          <a:prstGeom prst="rect">
            <a:avLst/>
          </a:prstGeom>
        </p:spPr>
      </p:pic>
      <p:pic>
        <p:nvPicPr>
          <p:cNvPr id="7" name="Picture 2" descr="АО «НИИЭФА им. Д.В. Ефремова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063" y1="23333" x2="79063" y2="23333"/>
                        <a14:foregroundMark x1="63125" y1="9583" x2="63125" y2="9583"/>
                        <a14:foregroundMark x1="52500" y1="6250" x2="52500" y2="6250"/>
                        <a14:foregroundMark x1="45000" y1="12917" x2="45000" y2="12917"/>
                        <a14:foregroundMark x1="34688" y1="9583" x2="35938" y2="9583"/>
                        <a14:foregroundMark x1="65625" y1="55833" x2="65625" y2="55833"/>
                        <a14:foregroundMark x1="53125" y1="56667" x2="53125" y2="56667"/>
                        <a14:foregroundMark x1="45625" y1="55000" x2="45625" y2="55000"/>
                        <a14:foregroundMark x1="37188" y1="54167" x2="37188" y2="54167"/>
                        <a14:foregroundMark x1="24063" y1="92500" x2="24063" y2="92500"/>
                        <a14:foregroundMark x1="26563" y1="91250" x2="26563" y2="91250"/>
                        <a14:foregroundMark x1="32500" y1="89583" x2="32500" y2="89583"/>
                        <a14:foregroundMark x1="36563" y1="89583" x2="36563" y2="89583"/>
                        <a14:foregroundMark x1="44375" y1="92083" x2="44375" y2="92083"/>
                        <a14:foregroundMark x1="52500" y1="84167" x2="52500" y2="84167"/>
                        <a14:foregroundMark x1="57188" y1="87083" x2="57188" y2="87083"/>
                        <a14:foregroundMark x1="65938" y1="87500" x2="65938" y2="87500"/>
                        <a14:foregroundMark x1="52812" y1="77917" x2="52812" y2="77917"/>
                        <a14:foregroundMark x1="47500" y1="76667" x2="47500" y2="76667"/>
                        <a14:foregroundMark x1="72188" y1="90417" x2="72188" y2="90417"/>
                        <a14:backgroundMark x1="13750" y1="77917" x2="13750" y2="77917"/>
                        <a14:backgroundMark x1="19063" y1="67083" x2="19063" y2="67083"/>
                        <a14:backgroundMark x1="3750" y1="58333" x2="3750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7992" y="53887"/>
            <a:ext cx="1144027" cy="85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436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/>
              <a:t>Thank you for your attention!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0718292" cy="1645920"/>
          </a:xfrm>
        </p:spPr>
        <p:txBody>
          <a:bodyPr/>
          <a:lstStyle/>
          <a:p>
            <a:pPr algn="ctr"/>
            <a:r>
              <a:rPr lang="en-US" altLang="ja-JP" dirty="0">
                <a:solidFill>
                  <a:schemeClr val="accent1">
                    <a:lumMod val="75000"/>
                  </a:schemeClr>
                </a:solidFill>
              </a:rPr>
              <a:t>¯\_(</a:t>
            </a:r>
            <a:r>
              <a:rPr lang="ja-JP" altLang="en-US" dirty="0">
                <a:solidFill>
                  <a:schemeClr val="accent1">
                    <a:lumMod val="75000"/>
                  </a:schemeClr>
                </a:solidFill>
              </a:rPr>
              <a:t>ツ</a:t>
            </a: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</a:rPr>
              <a:t>)_/¯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EF9B-F62D-4D9D-9F7C-B2DBD725AA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41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510812" cy="1920240"/>
          </a:xfrm>
        </p:spPr>
        <p:txBody>
          <a:bodyPr/>
          <a:lstStyle/>
          <a:p>
            <a:r>
              <a:rPr lang="en-US" dirty="0"/>
              <a:t>JINR’s experience in cyclotron production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Old good </a:t>
            </a:r>
            <a:r>
              <a:rPr lang="en-US" dirty="0" err="1"/>
              <a:t>Phasotron</a:t>
            </a:r>
            <a:r>
              <a:rPr lang="en-US" dirty="0"/>
              <a:t> with the parameters necessary for radiation therapy was created in 1967.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Collaboration with IBA (Belgium). Project of carbon superconducting cyclotron C400. Proton cyclotron C235-V3 for </a:t>
            </a:r>
            <a:r>
              <a:rPr lang="en-US" dirty="0" err="1"/>
              <a:t>Dimitrovgrad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Collaboration with ASIPP (Hefei, China). Superconducting proton cyclotron SC200, which was successfully started up recently!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D03F1221-4322-456C-825C-667620464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00910" cy="3075682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Рисунок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3" t="4501" r="9567" b="33809"/>
          <a:stretch>
            <a:fillRect/>
          </a:stretch>
        </p:blipFill>
        <p:spPr bwMode="auto">
          <a:xfrm>
            <a:off x="4526043" y="0"/>
            <a:ext cx="2754289" cy="4083946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26043" y="4083946"/>
            <a:ext cx="2754289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i="1" spc="40"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en-US" dirty="0"/>
              <a:t>SC200 cyclotron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3127" y="3117990"/>
            <a:ext cx="2995642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i="1"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en-US" dirty="0"/>
              <a:t>Proton accelerator </a:t>
            </a:r>
            <a:r>
              <a:rPr lang="en-US" dirty="0" err="1"/>
              <a:t>Phasotron</a:t>
            </a:r>
            <a:endParaRPr lang="en-US" dirty="0"/>
          </a:p>
        </p:txBody>
      </p:sp>
      <p:pic>
        <p:nvPicPr>
          <p:cNvPr id="14" name="Рисунок 5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" t="149" r="538" b="459"/>
          <a:stretch/>
        </p:blipFill>
        <p:spPr bwMode="auto">
          <a:xfrm>
            <a:off x="566738" y="3737372"/>
            <a:ext cx="3065858" cy="2524125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51353" y="6290639"/>
            <a:ext cx="309662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i="1" spc="40"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en-US" dirty="0"/>
              <a:t>C235-V3 DLNP JINR cyclotron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13380" y="6296557"/>
            <a:ext cx="277961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i="1" spc="40"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en-US" dirty="0"/>
              <a:t>C400 for carbon therapy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EF9B-F62D-4D9D-9F7C-B2DBD725AA22}" type="slidenum">
              <a:rPr lang="en-US" smtClean="0"/>
              <a:t>9</a:t>
            </a:fld>
            <a:endParaRPr lang="en-US"/>
          </a:p>
        </p:txBody>
      </p:sp>
      <p:grpSp>
        <p:nvGrpSpPr>
          <p:cNvPr id="18" name="Group 6"/>
          <p:cNvGrpSpPr>
            <a:grpSpLocks noChangeAspect="1"/>
          </p:cNvGrpSpPr>
          <p:nvPr/>
        </p:nvGrpSpPr>
        <p:grpSpPr bwMode="auto">
          <a:xfrm>
            <a:off x="4595813" y="4554538"/>
            <a:ext cx="2733675" cy="1824037"/>
            <a:chOff x="2895" y="2869"/>
            <a:chExt cx="1722" cy="1149"/>
          </a:xfrm>
        </p:grpSpPr>
        <p:sp>
          <p:nvSpPr>
            <p:cNvPr id="19" name="AutoShape 5"/>
            <p:cNvSpPr>
              <a:spLocks noChangeAspect="1" noChangeArrowheads="1" noTextEdit="1"/>
            </p:cNvSpPr>
            <p:nvPr/>
          </p:nvSpPr>
          <p:spPr bwMode="auto">
            <a:xfrm>
              <a:off x="2895" y="2869"/>
              <a:ext cx="1722" cy="1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" y="2869"/>
              <a:ext cx="1631" cy="1105"/>
            </a:xfrm>
            <a:prstGeom prst="rect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4526" y="3939"/>
              <a:ext cx="24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2895" y="3975"/>
              <a:ext cx="24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22" name="Group 12"/>
            <p:cNvGrpSpPr>
              <a:grpSpLocks/>
            </p:cNvGrpSpPr>
            <p:nvPr/>
          </p:nvGrpSpPr>
          <p:grpSpPr bwMode="auto">
            <a:xfrm>
              <a:off x="4035" y="3700"/>
              <a:ext cx="408" cy="116"/>
              <a:chOff x="4035" y="3700"/>
              <a:chExt cx="408" cy="116"/>
            </a:xfrm>
          </p:grpSpPr>
          <p:sp>
            <p:nvSpPr>
              <p:cNvPr id="1046" name="Freeform 10"/>
              <p:cNvSpPr>
                <a:spLocks/>
              </p:cNvSpPr>
              <p:nvPr/>
            </p:nvSpPr>
            <p:spPr bwMode="auto">
              <a:xfrm>
                <a:off x="4035" y="3700"/>
                <a:ext cx="408" cy="116"/>
              </a:xfrm>
              <a:custGeom>
                <a:avLst/>
                <a:gdLst>
                  <a:gd name="T0" fmla="*/ 164 w 408"/>
                  <a:gd name="T1" fmla="*/ 4 h 116"/>
                  <a:gd name="T2" fmla="*/ 164 w 408"/>
                  <a:gd name="T3" fmla="*/ 23 h 116"/>
                  <a:gd name="T4" fmla="*/ 0 w 408"/>
                  <a:gd name="T5" fmla="*/ 0 h 116"/>
                  <a:gd name="T6" fmla="*/ 164 w 408"/>
                  <a:gd name="T7" fmla="*/ 51 h 116"/>
                  <a:gd name="T8" fmla="*/ 164 w 408"/>
                  <a:gd name="T9" fmla="*/ 116 h 116"/>
                  <a:gd name="T10" fmla="*/ 205 w 408"/>
                  <a:gd name="T11" fmla="*/ 116 h 116"/>
                  <a:gd name="T12" fmla="*/ 205 w 408"/>
                  <a:gd name="T13" fmla="*/ 116 h 116"/>
                  <a:gd name="T14" fmla="*/ 266 w 408"/>
                  <a:gd name="T15" fmla="*/ 116 h 116"/>
                  <a:gd name="T16" fmla="*/ 408 w 408"/>
                  <a:gd name="T17" fmla="*/ 116 h 116"/>
                  <a:gd name="T18" fmla="*/ 408 w 408"/>
                  <a:gd name="T19" fmla="*/ 51 h 116"/>
                  <a:gd name="T20" fmla="*/ 408 w 408"/>
                  <a:gd name="T21" fmla="*/ 23 h 116"/>
                  <a:gd name="T22" fmla="*/ 408 w 408"/>
                  <a:gd name="T23" fmla="*/ 23 h 116"/>
                  <a:gd name="T24" fmla="*/ 408 w 408"/>
                  <a:gd name="T25" fmla="*/ 4 h 116"/>
                  <a:gd name="T26" fmla="*/ 266 w 408"/>
                  <a:gd name="T27" fmla="*/ 4 h 116"/>
                  <a:gd name="T28" fmla="*/ 205 w 408"/>
                  <a:gd name="T29" fmla="*/ 4 h 116"/>
                  <a:gd name="T30" fmla="*/ 205 w 408"/>
                  <a:gd name="T31" fmla="*/ 4 h 116"/>
                  <a:gd name="T32" fmla="*/ 164 w 408"/>
                  <a:gd name="T33" fmla="*/ 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8" h="116">
                    <a:moveTo>
                      <a:pt x="164" y="4"/>
                    </a:moveTo>
                    <a:lnTo>
                      <a:pt x="164" y="23"/>
                    </a:lnTo>
                    <a:lnTo>
                      <a:pt x="0" y="0"/>
                    </a:lnTo>
                    <a:lnTo>
                      <a:pt x="164" y="51"/>
                    </a:lnTo>
                    <a:lnTo>
                      <a:pt x="164" y="116"/>
                    </a:lnTo>
                    <a:lnTo>
                      <a:pt x="205" y="116"/>
                    </a:lnTo>
                    <a:lnTo>
                      <a:pt x="205" y="116"/>
                    </a:lnTo>
                    <a:lnTo>
                      <a:pt x="266" y="116"/>
                    </a:lnTo>
                    <a:lnTo>
                      <a:pt x="408" y="116"/>
                    </a:lnTo>
                    <a:lnTo>
                      <a:pt x="408" y="51"/>
                    </a:lnTo>
                    <a:lnTo>
                      <a:pt x="408" y="23"/>
                    </a:lnTo>
                    <a:lnTo>
                      <a:pt x="408" y="23"/>
                    </a:lnTo>
                    <a:lnTo>
                      <a:pt x="408" y="4"/>
                    </a:lnTo>
                    <a:lnTo>
                      <a:pt x="266" y="4"/>
                    </a:lnTo>
                    <a:lnTo>
                      <a:pt x="205" y="4"/>
                    </a:lnTo>
                    <a:lnTo>
                      <a:pt x="205" y="4"/>
                    </a:lnTo>
                    <a:lnTo>
                      <a:pt x="164" y="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Freeform 11"/>
              <p:cNvSpPr>
                <a:spLocks/>
              </p:cNvSpPr>
              <p:nvPr/>
            </p:nvSpPr>
            <p:spPr bwMode="auto">
              <a:xfrm>
                <a:off x="4035" y="3700"/>
                <a:ext cx="408" cy="116"/>
              </a:xfrm>
              <a:custGeom>
                <a:avLst/>
                <a:gdLst>
                  <a:gd name="T0" fmla="*/ 164 w 408"/>
                  <a:gd name="T1" fmla="*/ 4 h 116"/>
                  <a:gd name="T2" fmla="*/ 164 w 408"/>
                  <a:gd name="T3" fmla="*/ 23 h 116"/>
                  <a:gd name="T4" fmla="*/ 0 w 408"/>
                  <a:gd name="T5" fmla="*/ 0 h 116"/>
                  <a:gd name="T6" fmla="*/ 164 w 408"/>
                  <a:gd name="T7" fmla="*/ 51 h 116"/>
                  <a:gd name="T8" fmla="*/ 164 w 408"/>
                  <a:gd name="T9" fmla="*/ 116 h 116"/>
                  <a:gd name="T10" fmla="*/ 205 w 408"/>
                  <a:gd name="T11" fmla="*/ 116 h 116"/>
                  <a:gd name="T12" fmla="*/ 205 w 408"/>
                  <a:gd name="T13" fmla="*/ 116 h 116"/>
                  <a:gd name="T14" fmla="*/ 266 w 408"/>
                  <a:gd name="T15" fmla="*/ 116 h 116"/>
                  <a:gd name="T16" fmla="*/ 408 w 408"/>
                  <a:gd name="T17" fmla="*/ 116 h 116"/>
                  <a:gd name="T18" fmla="*/ 408 w 408"/>
                  <a:gd name="T19" fmla="*/ 51 h 116"/>
                  <a:gd name="T20" fmla="*/ 408 w 408"/>
                  <a:gd name="T21" fmla="*/ 23 h 116"/>
                  <a:gd name="T22" fmla="*/ 408 w 408"/>
                  <a:gd name="T23" fmla="*/ 23 h 116"/>
                  <a:gd name="T24" fmla="*/ 408 w 408"/>
                  <a:gd name="T25" fmla="*/ 4 h 116"/>
                  <a:gd name="T26" fmla="*/ 266 w 408"/>
                  <a:gd name="T27" fmla="*/ 4 h 116"/>
                  <a:gd name="T28" fmla="*/ 205 w 408"/>
                  <a:gd name="T29" fmla="*/ 4 h 116"/>
                  <a:gd name="T30" fmla="*/ 205 w 408"/>
                  <a:gd name="T31" fmla="*/ 4 h 116"/>
                  <a:gd name="T32" fmla="*/ 164 w 408"/>
                  <a:gd name="T33" fmla="*/ 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8" h="116">
                    <a:moveTo>
                      <a:pt x="164" y="4"/>
                    </a:moveTo>
                    <a:lnTo>
                      <a:pt x="164" y="23"/>
                    </a:lnTo>
                    <a:lnTo>
                      <a:pt x="0" y="0"/>
                    </a:lnTo>
                    <a:lnTo>
                      <a:pt x="164" y="51"/>
                    </a:lnTo>
                    <a:lnTo>
                      <a:pt x="164" y="116"/>
                    </a:lnTo>
                    <a:lnTo>
                      <a:pt x="205" y="116"/>
                    </a:lnTo>
                    <a:lnTo>
                      <a:pt x="205" y="116"/>
                    </a:lnTo>
                    <a:lnTo>
                      <a:pt x="266" y="116"/>
                    </a:lnTo>
                    <a:lnTo>
                      <a:pt x="408" y="116"/>
                    </a:lnTo>
                    <a:lnTo>
                      <a:pt x="408" y="51"/>
                    </a:lnTo>
                    <a:lnTo>
                      <a:pt x="408" y="23"/>
                    </a:lnTo>
                    <a:lnTo>
                      <a:pt x="408" y="23"/>
                    </a:lnTo>
                    <a:lnTo>
                      <a:pt x="408" y="4"/>
                    </a:lnTo>
                    <a:lnTo>
                      <a:pt x="266" y="4"/>
                    </a:lnTo>
                    <a:lnTo>
                      <a:pt x="205" y="4"/>
                    </a:lnTo>
                    <a:lnTo>
                      <a:pt x="205" y="4"/>
                    </a:lnTo>
                    <a:lnTo>
                      <a:pt x="164" y="4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4225" y="3721"/>
              <a:ext cx="205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panose="02020603050405020304" pitchFamily="18" charset="0"/>
                </a:rPr>
                <a:t>Injection line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4405" y="3721"/>
              <a:ext cx="23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25" name="Group 17"/>
            <p:cNvGrpSpPr>
              <a:grpSpLocks/>
            </p:cNvGrpSpPr>
            <p:nvPr/>
          </p:nvGrpSpPr>
          <p:grpSpPr bwMode="auto">
            <a:xfrm>
              <a:off x="2961" y="3099"/>
              <a:ext cx="255" cy="156"/>
              <a:chOff x="2961" y="3099"/>
              <a:chExt cx="255" cy="156"/>
            </a:xfrm>
          </p:grpSpPr>
          <p:sp>
            <p:nvSpPr>
              <p:cNvPr id="1044" name="Freeform 15"/>
              <p:cNvSpPr>
                <a:spLocks/>
              </p:cNvSpPr>
              <p:nvPr/>
            </p:nvSpPr>
            <p:spPr bwMode="auto">
              <a:xfrm>
                <a:off x="2961" y="3099"/>
                <a:ext cx="255" cy="156"/>
              </a:xfrm>
              <a:custGeom>
                <a:avLst/>
                <a:gdLst>
                  <a:gd name="T0" fmla="*/ 0 w 255"/>
                  <a:gd name="T1" fmla="*/ 0 h 156"/>
                  <a:gd name="T2" fmla="*/ 0 w 255"/>
                  <a:gd name="T3" fmla="*/ 65 h 156"/>
                  <a:gd name="T4" fmla="*/ 0 w 255"/>
                  <a:gd name="T5" fmla="*/ 65 h 156"/>
                  <a:gd name="T6" fmla="*/ 0 w 255"/>
                  <a:gd name="T7" fmla="*/ 93 h 156"/>
                  <a:gd name="T8" fmla="*/ 0 w 255"/>
                  <a:gd name="T9" fmla="*/ 112 h 156"/>
                  <a:gd name="T10" fmla="*/ 143 w 255"/>
                  <a:gd name="T11" fmla="*/ 112 h 156"/>
                  <a:gd name="T12" fmla="*/ 255 w 255"/>
                  <a:gd name="T13" fmla="*/ 156 h 156"/>
                  <a:gd name="T14" fmla="*/ 203 w 255"/>
                  <a:gd name="T15" fmla="*/ 112 h 156"/>
                  <a:gd name="T16" fmla="*/ 244 w 255"/>
                  <a:gd name="T17" fmla="*/ 112 h 156"/>
                  <a:gd name="T18" fmla="*/ 244 w 255"/>
                  <a:gd name="T19" fmla="*/ 93 h 156"/>
                  <a:gd name="T20" fmla="*/ 244 w 255"/>
                  <a:gd name="T21" fmla="*/ 65 h 156"/>
                  <a:gd name="T22" fmla="*/ 244 w 255"/>
                  <a:gd name="T23" fmla="*/ 65 h 156"/>
                  <a:gd name="T24" fmla="*/ 244 w 255"/>
                  <a:gd name="T25" fmla="*/ 0 h 156"/>
                  <a:gd name="T26" fmla="*/ 203 w 255"/>
                  <a:gd name="T27" fmla="*/ 0 h 156"/>
                  <a:gd name="T28" fmla="*/ 143 w 255"/>
                  <a:gd name="T29" fmla="*/ 0 h 156"/>
                  <a:gd name="T30" fmla="*/ 143 w 255"/>
                  <a:gd name="T31" fmla="*/ 0 h 156"/>
                  <a:gd name="T32" fmla="*/ 0 w 255"/>
                  <a:gd name="T33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5" h="156">
                    <a:moveTo>
                      <a:pt x="0" y="0"/>
                    </a:moveTo>
                    <a:lnTo>
                      <a:pt x="0" y="65"/>
                    </a:lnTo>
                    <a:lnTo>
                      <a:pt x="0" y="65"/>
                    </a:lnTo>
                    <a:lnTo>
                      <a:pt x="0" y="93"/>
                    </a:lnTo>
                    <a:lnTo>
                      <a:pt x="0" y="112"/>
                    </a:lnTo>
                    <a:lnTo>
                      <a:pt x="143" y="112"/>
                    </a:lnTo>
                    <a:lnTo>
                      <a:pt x="255" y="156"/>
                    </a:lnTo>
                    <a:lnTo>
                      <a:pt x="203" y="112"/>
                    </a:lnTo>
                    <a:lnTo>
                      <a:pt x="244" y="112"/>
                    </a:lnTo>
                    <a:lnTo>
                      <a:pt x="244" y="93"/>
                    </a:lnTo>
                    <a:lnTo>
                      <a:pt x="244" y="65"/>
                    </a:lnTo>
                    <a:lnTo>
                      <a:pt x="244" y="65"/>
                    </a:lnTo>
                    <a:lnTo>
                      <a:pt x="244" y="0"/>
                    </a:lnTo>
                    <a:lnTo>
                      <a:pt x="203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Freeform 16"/>
              <p:cNvSpPr>
                <a:spLocks/>
              </p:cNvSpPr>
              <p:nvPr/>
            </p:nvSpPr>
            <p:spPr bwMode="auto">
              <a:xfrm>
                <a:off x="2961" y="3099"/>
                <a:ext cx="255" cy="156"/>
              </a:xfrm>
              <a:custGeom>
                <a:avLst/>
                <a:gdLst>
                  <a:gd name="T0" fmla="*/ 0 w 255"/>
                  <a:gd name="T1" fmla="*/ 0 h 156"/>
                  <a:gd name="T2" fmla="*/ 0 w 255"/>
                  <a:gd name="T3" fmla="*/ 65 h 156"/>
                  <a:gd name="T4" fmla="*/ 0 w 255"/>
                  <a:gd name="T5" fmla="*/ 65 h 156"/>
                  <a:gd name="T6" fmla="*/ 0 w 255"/>
                  <a:gd name="T7" fmla="*/ 93 h 156"/>
                  <a:gd name="T8" fmla="*/ 0 w 255"/>
                  <a:gd name="T9" fmla="*/ 112 h 156"/>
                  <a:gd name="T10" fmla="*/ 143 w 255"/>
                  <a:gd name="T11" fmla="*/ 112 h 156"/>
                  <a:gd name="T12" fmla="*/ 255 w 255"/>
                  <a:gd name="T13" fmla="*/ 156 h 156"/>
                  <a:gd name="T14" fmla="*/ 203 w 255"/>
                  <a:gd name="T15" fmla="*/ 112 h 156"/>
                  <a:gd name="T16" fmla="*/ 244 w 255"/>
                  <a:gd name="T17" fmla="*/ 112 h 156"/>
                  <a:gd name="T18" fmla="*/ 244 w 255"/>
                  <a:gd name="T19" fmla="*/ 93 h 156"/>
                  <a:gd name="T20" fmla="*/ 244 w 255"/>
                  <a:gd name="T21" fmla="*/ 65 h 156"/>
                  <a:gd name="T22" fmla="*/ 244 w 255"/>
                  <a:gd name="T23" fmla="*/ 65 h 156"/>
                  <a:gd name="T24" fmla="*/ 244 w 255"/>
                  <a:gd name="T25" fmla="*/ 0 h 156"/>
                  <a:gd name="T26" fmla="*/ 203 w 255"/>
                  <a:gd name="T27" fmla="*/ 0 h 156"/>
                  <a:gd name="T28" fmla="*/ 143 w 255"/>
                  <a:gd name="T29" fmla="*/ 0 h 156"/>
                  <a:gd name="T30" fmla="*/ 143 w 255"/>
                  <a:gd name="T31" fmla="*/ 0 h 156"/>
                  <a:gd name="T32" fmla="*/ 0 w 255"/>
                  <a:gd name="T33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5" h="156">
                    <a:moveTo>
                      <a:pt x="0" y="0"/>
                    </a:moveTo>
                    <a:lnTo>
                      <a:pt x="0" y="65"/>
                    </a:lnTo>
                    <a:lnTo>
                      <a:pt x="0" y="65"/>
                    </a:lnTo>
                    <a:lnTo>
                      <a:pt x="0" y="93"/>
                    </a:lnTo>
                    <a:lnTo>
                      <a:pt x="0" y="112"/>
                    </a:lnTo>
                    <a:lnTo>
                      <a:pt x="143" y="112"/>
                    </a:lnTo>
                    <a:lnTo>
                      <a:pt x="255" y="156"/>
                    </a:lnTo>
                    <a:lnTo>
                      <a:pt x="203" y="112"/>
                    </a:lnTo>
                    <a:lnTo>
                      <a:pt x="244" y="112"/>
                    </a:lnTo>
                    <a:lnTo>
                      <a:pt x="244" y="93"/>
                    </a:lnTo>
                    <a:lnTo>
                      <a:pt x="244" y="65"/>
                    </a:lnTo>
                    <a:lnTo>
                      <a:pt x="244" y="65"/>
                    </a:lnTo>
                    <a:lnTo>
                      <a:pt x="244" y="0"/>
                    </a:lnTo>
                    <a:lnTo>
                      <a:pt x="203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6" name="Rectangle 18"/>
            <p:cNvSpPr>
              <a:spLocks noChangeArrowheads="1"/>
            </p:cNvSpPr>
            <p:nvPr/>
          </p:nvSpPr>
          <p:spPr bwMode="auto">
            <a:xfrm>
              <a:off x="3013" y="3115"/>
              <a:ext cx="36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panose="02020603050405020304" pitchFamily="18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3034" y="3115"/>
              <a:ext cx="151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panose="02020603050405020304" pitchFamily="18" charset="0"/>
                </a:rPr>
                <a:t>xtraction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0"/>
            <p:cNvSpPr>
              <a:spLocks noChangeArrowheads="1"/>
            </p:cNvSpPr>
            <p:nvPr/>
          </p:nvSpPr>
          <p:spPr bwMode="auto">
            <a:xfrm>
              <a:off x="3052" y="3159"/>
              <a:ext cx="82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panose="02020603050405020304" pitchFamily="18" charset="0"/>
                </a:rPr>
                <a:t>lines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3115" y="3158"/>
              <a:ext cx="24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2"/>
            <p:cNvSpPr>
              <a:spLocks noChangeArrowheads="1"/>
            </p:cNvSpPr>
            <p:nvPr/>
          </p:nvSpPr>
          <p:spPr bwMode="auto">
            <a:xfrm>
              <a:off x="2987" y="3202"/>
              <a:ext cx="23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31" name="Group 25"/>
            <p:cNvGrpSpPr>
              <a:grpSpLocks/>
            </p:cNvGrpSpPr>
            <p:nvPr/>
          </p:nvGrpSpPr>
          <p:grpSpPr bwMode="auto">
            <a:xfrm>
              <a:off x="4281" y="2990"/>
              <a:ext cx="337" cy="233"/>
              <a:chOff x="4281" y="2990"/>
              <a:chExt cx="337" cy="233"/>
            </a:xfrm>
          </p:grpSpPr>
          <p:sp>
            <p:nvSpPr>
              <p:cNvPr id="1042" name="Freeform 23"/>
              <p:cNvSpPr>
                <a:spLocks/>
              </p:cNvSpPr>
              <p:nvPr/>
            </p:nvSpPr>
            <p:spPr bwMode="auto">
              <a:xfrm>
                <a:off x="4281" y="2990"/>
                <a:ext cx="337" cy="233"/>
              </a:xfrm>
              <a:custGeom>
                <a:avLst/>
                <a:gdLst>
                  <a:gd name="T0" fmla="*/ 93 w 337"/>
                  <a:gd name="T1" fmla="*/ 0 h 233"/>
                  <a:gd name="T2" fmla="*/ 93 w 337"/>
                  <a:gd name="T3" fmla="*/ 66 h 233"/>
                  <a:gd name="T4" fmla="*/ 93 w 337"/>
                  <a:gd name="T5" fmla="*/ 66 h 233"/>
                  <a:gd name="T6" fmla="*/ 93 w 337"/>
                  <a:gd name="T7" fmla="*/ 94 h 233"/>
                  <a:gd name="T8" fmla="*/ 93 w 337"/>
                  <a:gd name="T9" fmla="*/ 112 h 233"/>
                  <a:gd name="T10" fmla="*/ 134 w 337"/>
                  <a:gd name="T11" fmla="*/ 112 h 233"/>
                  <a:gd name="T12" fmla="*/ 0 w 337"/>
                  <a:gd name="T13" fmla="*/ 233 h 233"/>
                  <a:gd name="T14" fmla="*/ 195 w 337"/>
                  <a:gd name="T15" fmla="*/ 112 h 233"/>
                  <a:gd name="T16" fmla="*/ 337 w 337"/>
                  <a:gd name="T17" fmla="*/ 112 h 233"/>
                  <a:gd name="T18" fmla="*/ 337 w 337"/>
                  <a:gd name="T19" fmla="*/ 94 h 233"/>
                  <a:gd name="T20" fmla="*/ 337 w 337"/>
                  <a:gd name="T21" fmla="*/ 66 h 233"/>
                  <a:gd name="T22" fmla="*/ 337 w 337"/>
                  <a:gd name="T23" fmla="*/ 66 h 233"/>
                  <a:gd name="T24" fmla="*/ 337 w 337"/>
                  <a:gd name="T25" fmla="*/ 0 h 233"/>
                  <a:gd name="T26" fmla="*/ 195 w 337"/>
                  <a:gd name="T27" fmla="*/ 0 h 233"/>
                  <a:gd name="T28" fmla="*/ 134 w 337"/>
                  <a:gd name="T29" fmla="*/ 0 h 233"/>
                  <a:gd name="T30" fmla="*/ 134 w 337"/>
                  <a:gd name="T31" fmla="*/ 0 h 233"/>
                  <a:gd name="T32" fmla="*/ 93 w 337"/>
                  <a:gd name="T33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7" h="233">
                    <a:moveTo>
                      <a:pt x="93" y="0"/>
                    </a:moveTo>
                    <a:lnTo>
                      <a:pt x="93" y="66"/>
                    </a:lnTo>
                    <a:lnTo>
                      <a:pt x="93" y="66"/>
                    </a:lnTo>
                    <a:lnTo>
                      <a:pt x="93" y="94"/>
                    </a:lnTo>
                    <a:lnTo>
                      <a:pt x="93" y="112"/>
                    </a:lnTo>
                    <a:lnTo>
                      <a:pt x="134" y="112"/>
                    </a:lnTo>
                    <a:lnTo>
                      <a:pt x="0" y="233"/>
                    </a:lnTo>
                    <a:lnTo>
                      <a:pt x="195" y="112"/>
                    </a:lnTo>
                    <a:lnTo>
                      <a:pt x="337" y="112"/>
                    </a:lnTo>
                    <a:lnTo>
                      <a:pt x="337" y="94"/>
                    </a:lnTo>
                    <a:lnTo>
                      <a:pt x="337" y="66"/>
                    </a:lnTo>
                    <a:lnTo>
                      <a:pt x="337" y="66"/>
                    </a:lnTo>
                    <a:lnTo>
                      <a:pt x="337" y="0"/>
                    </a:lnTo>
                    <a:lnTo>
                      <a:pt x="195" y="0"/>
                    </a:lnTo>
                    <a:lnTo>
                      <a:pt x="134" y="0"/>
                    </a:lnTo>
                    <a:lnTo>
                      <a:pt x="134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24"/>
              <p:cNvSpPr>
                <a:spLocks/>
              </p:cNvSpPr>
              <p:nvPr/>
            </p:nvSpPr>
            <p:spPr bwMode="auto">
              <a:xfrm>
                <a:off x="4281" y="2990"/>
                <a:ext cx="337" cy="233"/>
              </a:xfrm>
              <a:custGeom>
                <a:avLst/>
                <a:gdLst>
                  <a:gd name="T0" fmla="*/ 93 w 337"/>
                  <a:gd name="T1" fmla="*/ 0 h 233"/>
                  <a:gd name="T2" fmla="*/ 93 w 337"/>
                  <a:gd name="T3" fmla="*/ 66 h 233"/>
                  <a:gd name="T4" fmla="*/ 93 w 337"/>
                  <a:gd name="T5" fmla="*/ 66 h 233"/>
                  <a:gd name="T6" fmla="*/ 93 w 337"/>
                  <a:gd name="T7" fmla="*/ 94 h 233"/>
                  <a:gd name="T8" fmla="*/ 93 w 337"/>
                  <a:gd name="T9" fmla="*/ 112 h 233"/>
                  <a:gd name="T10" fmla="*/ 134 w 337"/>
                  <a:gd name="T11" fmla="*/ 112 h 233"/>
                  <a:gd name="T12" fmla="*/ 0 w 337"/>
                  <a:gd name="T13" fmla="*/ 233 h 233"/>
                  <a:gd name="T14" fmla="*/ 195 w 337"/>
                  <a:gd name="T15" fmla="*/ 112 h 233"/>
                  <a:gd name="T16" fmla="*/ 337 w 337"/>
                  <a:gd name="T17" fmla="*/ 112 h 233"/>
                  <a:gd name="T18" fmla="*/ 337 w 337"/>
                  <a:gd name="T19" fmla="*/ 94 h 233"/>
                  <a:gd name="T20" fmla="*/ 337 w 337"/>
                  <a:gd name="T21" fmla="*/ 66 h 233"/>
                  <a:gd name="T22" fmla="*/ 337 w 337"/>
                  <a:gd name="T23" fmla="*/ 66 h 233"/>
                  <a:gd name="T24" fmla="*/ 337 w 337"/>
                  <a:gd name="T25" fmla="*/ 0 h 233"/>
                  <a:gd name="T26" fmla="*/ 195 w 337"/>
                  <a:gd name="T27" fmla="*/ 0 h 233"/>
                  <a:gd name="T28" fmla="*/ 134 w 337"/>
                  <a:gd name="T29" fmla="*/ 0 h 233"/>
                  <a:gd name="T30" fmla="*/ 134 w 337"/>
                  <a:gd name="T31" fmla="*/ 0 h 233"/>
                  <a:gd name="T32" fmla="*/ 93 w 337"/>
                  <a:gd name="T33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7" h="233">
                    <a:moveTo>
                      <a:pt x="93" y="0"/>
                    </a:moveTo>
                    <a:lnTo>
                      <a:pt x="93" y="66"/>
                    </a:lnTo>
                    <a:lnTo>
                      <a:pt x="93" y="66"/>
                    </a:lnTo>
                    <a:lnTo>
                      <a:pt x="93" y="94"/>
                    </a:lnTo>
                    <a:lnTo>
                      <a:pt x="93" y="112"/>
                    </a:lnTo>
                    <a:lnTo>
                      <a:pt x="134" y="112"/>
                    </a:lnTo>
                    <a:lnTo>
                      <a:pt x="0" y="233"/>
                    </a:lnTo>
                    <a:lnTo>
                      <a:pt x="195" y="112"/>
                    </a:lnTo>
                    <a:lnTo>
                      <a:pt x="337" y="112"/>
                    </a:lnTo>
                    <a:lnTo>
                      <a:pt x="337" y="94"/>
                    </a:lnTo>
                    <a:lnTo>
                      <a:pt x="337" y="66"/>
                    </a:lnTo>
                    <a:lnTo>
                      <a:pt x="337" y="66"/>
                    </a:lnTo>
                    <a:lnTo>
                      <a:pt x="337" y="0"/>
                    </a:lnTo>
                    <a:lnTo>
                      <a:pt x="195" y="0"/>
                    </a:lnTo>
                    <a:lnTo>
                      <a:pt x="134" y="0"/>
                    </a:lnTo>
                    <a:lnTo>
                      <a:pt x="134" y="0"/>
                    </a:lnTo>
                    <a:lnTo>
                      <a:pt x="93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4" name="Rectangle 26"/>
            <p:cNvSpPr>
              <a:spLocks noChangeArrowheads="1"/>
            </p:cNvSpPr>
            <p:nvPr/>
          </p:nvSpPr>
          <p:spPr bwMode="auto">
            <a:xfrm>
              <a:off x="4432" y="3006"/>
              <a:ext cx="150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panose="02020603050405020304" pitchFamily="18" charset="0"/>
                </a:rPr>
                <a:t>Deflector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6" name="Rectangle 27"/>
            <p:cNvSpPr>
              <a:spLocks noChangeArrowheads="1"/>
            </p:cNvSpPr>
            <p:nvPr/>
          </p:nvSpPr>
          <p:spPr bwMode="auto">
            <a:xfrm>
              <a:off x="4560" y="3005"/>
              <a:ext cx="24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7" name="Rectangle 28"/>
            <p:cNvSpPr>
              <a:spLocks noChangeArrowheads="1"/>
            </p:cNvSpPr>
            <p:nvPr/>
          </p:nvSpPr>
          <p:spPr bwMode="auto">
            <a:xfrm>
              <a:off x="4400" y="3050"/>
              <a:ext cx="23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028" name="Group 31"/>
            <p:cNvGrpSpPr>
              <a:grpSpLocks/>
            </p:cNvGrpSpPr>
            <p:nvPr/>
          </p:nvGrpSpPr>
          <p:grpSpPr bwMode="auto">
            <a:xfrm>
              <a:off x="3536" y="3740"/>
              <a:ext cx="296" cy="143"/>
              <a:chOff x="3536" y="3740"/>
              <a:chExt cx="296" cy="143"/>
            </a:xfrm>
          </p:grpSpPr>
          <p:sp>
            <p:nvSpPr>
              <p:cNvPr id="1040" name="Freeform 29"/>
              <p:cNvSpPr>
                <a:spLocks/>
              </p:cNvSpPr>
              <p:nvPr/>
            </p:nvSpPr>
            <p:spPr bwMode="auto">
              <a:xfrm>
                <a:off x="3536" y="3740"/>
                <a:ext cx="296" cy="143"/>
              </a:xfrm>
              <a:custGeom>
                <a:avLst/>
                <a:gdLst>
                  <a:gd name="T0" fmla="*/ 0 w 296"/>
                  <a:gd name="T1" fmla="*/ 0 h 143"/>
                  <a:gd name="T2" fmla="*/ 0 w 296"/>
                  <a:gd name="T3" fmla="*/ 41 h 143"/>
                  <a:gd name="T4" fmla="*/ 0 w 296"/>
                  <a:gd name="T5" fmla="*/ 41 h 143"/>
                  <a:gd name="T6" fmla="*/ 0 w 296"/>
                  <a:gd name="T7" fmla="*/ 59 h 143"/>
                  <a:gd name="T8" fmla="*/ 0 w 296"/>
                  <a:gd name="T9" fmla="*/ 71 h 143"/>
                  <a:gd name="T10" fmla="*/ 142 w 296"/>
                  <a:gd name="T11" fmla="*/ 71 h 143"/>
                  <a:gd name="T12" fmla="*/ 296 w 296"/>
                  <a:gd name="T13" fmla="*/ 143 h 143"/>
                  <a:gd name="T14" fmla="*/ 203 w 296"/>
                  <a:gd name="T15" fmla="*/ 71 h 143"/>
                  <a:gd name="T16" fmla="*/ 244 w 296"/>
                  <a:gd name="T17" fmla="*/ 71 h 143"/>
                  <a:gd name="T18" fmla="*/ 244 w 296"/>
                  <a:gd name="T19" fmla="*/ 59 h 143"/>
                  <a:gd name="T20" fmla="*/ 244 w 296"/>
                  <a:gd name="T21" fmla="*/ 41 h 143"/>
                  <a:gd name="T22" fmla="*/ 244 w 296"/>
                  <a:gd name="T23" fmla="*/ 41 h 143"/>
                  <a:gd name="T24" fmla="*/ 244 w 296"/>
                  <a:gd name="T25" fmla="*/ 0 h 143"/>
                  <a:gd name="T26" fmla="*/ 203 w 296"/>
                  <a:gd name="T27" fmla="*/ 0 h 143"/>
                  <a:gd name="T28" fmla="*/ 142 w 296"/>
                  <a:gd name="T29" fmla="*/ 0 h 143"/>
                  <a:gd name="T30" fmla="*/ 142 w 296"/>
                  <a:gd name="T31" fmla="*/ 0 h 143"/>
                  <a:gd name="T32" fmla="*/ 0 w 296"/>
                  <a:gd name="T3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6" h="143">
                    <a:moveTo>
                      <a:pt x="0" y="0"/>
                    </a:moveTo>
                    <a:lnTo>
                      <a:pt x="0" y="41"/>
                    </a:lnTo>
                    <a:lnTo>
                      <a:pt x="0" y="41"/>
                    </a:lnTo>
                    <a:lnTo>
                      <a:pt x="0" y="59"/>
                    </a:lnTo>
                    <a:lnTo>
                      <a:pt x="0" y="71"/>
                    </a:lnTo>
                    <a:lnTo>
                      <a:pt x="142" y="71"/>
                    </a:lnTo>
                    <a:lnTo>
                      <a:pt x="296" y="143"/>
                    </a:lnTo>
                    <a:lnTo>
                      <a:pt x="203" y="71"/>
                    </a:lnTo>
                    <a:lnTo>
                      <a:pt x="244" y="71"/>
                    </a:lnTo>
                    <a:lnTo>
                      <a:pt x="244" y="59"/>
                    </a:lnTo>
                    <a:lnTo>
                      <a:pt x="244" y="41"/>
                    </a:lnTo>
                    <a:lnTo>
                      <a:pt x="244" y="41"/>
                    </a:lnTo>
                    <a:lnTo>
                      <a:pt x="244" y="0"/>
                    </a:lnTo>
                    <a:lnTo>
                      <a:pt x="203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30"/>
              <p:cNvSpPr>
                <a:spLocks/>
              </p:cNvSpPr>
              <p:nvPr/>
            </p:nvSpPr>
            <p:spPr bwMode="auto">
              <a:xfrm>
                <a:off x="3536" y="3740"/>
                <a:ext cx="296" cy="143"/>
              </a:xfrm>
              <a:custGeom>
                <a:avLst/>
                <a:gdLst>
                  <a:gd name="T0" fmla="*/ 0 w 296"/>
                  <a:gd name="T1" fmla="*/ 0 h 143"/>
                  <a:gd name="T2" fmla="*/ 0 w 296"/>
                  <a:gd name="T3" fmla="*/ 41 h 143"/>
                  <a:gd name="T4" fmla="*/ 0 w 296"/>
                  <a:gd name="T5" fmla="*/ 41 h 143"/>
                  <a:gd name="T6" fmla="*/ 0 w 296"/>
                  <a:gd name="T7" fmla="*/ 59 h 143"/>
                  <a:gd name="T8" fmla="*/ 0 w 296"/>
                  <a:gd name="T9" fmla="*/ 71 h 143"/>
                  <a:gd name="T10" fmla="*/ 142 w 296"/>
                  <a:gd name="T11" fmla="*/ 71 h 143"/>
                  <a:gd name="T12" fmla="*/ 296 w 296"/>
                  <a:gd name="T13" fmla="*/ 143 h 143"/>
                  <a:gd name="T14" fmla="*/ 203 w 296"/>
                  <a:gd name="T15" fmla="*/ 71 h 143"/>
                  <a:gd name="T16" fmla="*/ 244 w 296"/>
                  <a:gd name="T17" fmla="*/ 71 h 143"/>
                  <a:gd name="T18" fmla="*/ 244 w 296"/>
                  <a:gd name="T19" fmla="*/ 59 h 143"/>
                  <a:gd name="T20" fmla="*/ 244 w 296"/>
                  <a:gd name="T21" fmla="*/ 41 h 143"/>
                  <a:gd name="T22" fmla="*/ 244 w 296"/>
                  <a:gd name="T23" fmla="*/ 41 h 143"/>
                  <a:gd name="T24" fmla="*/ 244 w 296"/>
                  <a:gd name="T25" fmla="*/ 0 h 143"/>
                  <a:gd name="T26" fmla="*/ 203 w 296"/>
                  <a:gd name="T27" fmla="*/ 0 h 143"/>
                  <a:gd name="T28" fmla="*/ 142 w 296"/>
                  <a:gd name="T29" fmla="*/ 0 h 143"/>
                  <a:gd name="T30" fmla="*/ 142 w 296"/>
                  <a:gd name="T31" fmla="*/ 0 h 143"/>
                  <a:gd name="T32" fmla="*/ 0 w 296"/>
                  <a:gd name="T3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6" h="143">
                    <a:moveTo>
                      <a:pt x="0" y="0"/>
                    </a:moveTo>
                    <a:lnTo>
                      <a:pt x="0" y="41"/>
                    </a:lnTo>
                    <a:lnTo>
                      <a:pt x="0" y="41"/>
                    </a:lnTo>
                    <a:lnTo>
                      <a:pt x="0" y="59"/>
                    </a:lnTo>
                    <a:lnTo>
                      <a:pt x="0" y="71"/>
                    </a:lnTo>
                    <a:lnTo>
                      <a:pt x="142" y="71"/>
                    </a:lnTo>
                    <a:lnTo>
                      <a:pt x="296" y="143"/>
                    </a:lnTo>
                    <a:lnTo>
                      <a:pt x="203" y="71"/>
                    </a:lnTo>
                    <a:lnTo>
                      <a:pt x="244" y="71"/>
                    </a:lnTo>
                    <a:lnTo>
                      <a:pt x="244" y="59"/>
                    </a:lnTo>
                    <a:lnTo>
                      <a:pt x="244" y="41"/>
                    </a:lnTo>
                    <a:lnTo>
                      <a:pt x="244" y="41"/>
                    </a:lnTo>
                    <a:lnTo>
                      <a:pt x="244" y="0"/>
                    </a:lnTo>
                    <a:lnTo>
                      <a:pt x="203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9" name="Rectangle 32"/>
            <p:cNvSpPr>
              <a:spLocks noChangeArrowheads="1"/>
            </p:cNvSpPr>
            <p:nvPr/>
          </p:nvSpPr>
          <p:spPr bwMode="auto">
            <a:xfrm>
              <a:off x="3581" y="3756"/>
              <a:ext cx="179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panose="02020603050405020304" pitchFamily="18" charset="0"/>
                </a:rPr>
                <a:t>Ion sources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0" name="Rectangle 33"/>
            <p:cNvSpPr>
              <a:spLocks noChangeArrowheads="1"/>
            </p:cNvSpPr>
            <p:nvPr/>
          </p:nvSpPr>
          <p:spPr bwMode="auto">
            <a:xfrm>
              <a:off x="3736" y="3755"/>
              <a:ext cx="24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032" name="Group 36"/>
            <p:cNvGrpSpPr>
              <a:grpSpLocks/>
            </p:cNvGrpSpPr>
            <p:nvPr/>
          </p:nvGrpSpPr>
          <p:grpSpPr bwMode="auto">
            <a:xfrm>
              <a:off x="3118" y="2921"/>
              <a:ext cx="417" cy="112"/>
              <a:chOff x="3118" y="2921"/>
              <a:chExt cx="417" cy="112"/>
            </a:xfrm>
          </p:grpSpPr>
          <p:sp>
            <p:nvSpPr>
              <p:cNvPr id="1038" name="Freeform 34"/>
              <p:cNvSpPr>
                <a:spLocks/>
              </p:cNvSpPr>
              <p:nvPr/>
            </p:nvSpPr>
            <p:spPr bwMode="auto">
              <a:xfrm>
                <a:off x="3118" y="2921"/>
                <a:ext cx="417" cy="112"/>
              </a:xfrm>
              <a:custGeom>
                <a:avLst/>
                <a:gdLst>
                  <a:gd name="T0" fmla="*/ 0 w 417"/>
                  <a:gd name="T1" fmla="*/ 0 h 112"/>
                  <a:gd name="T2" fmla="*/ 0 w 417"/>
                  <a:gd name="T3" fmla="*/ 65 h 112"/>
                  <a:gd name="T4" fmla="*/ 0 w 417"/>
                  <a:gd name="T5" fmla="*/ 65 h 112"/>
                  <a:gd name="T6" fmla="*/ 0 w 417"/>
                  <a:gd name="T7" fmla="*/ 93 h 112"/>
                  <a:gd name="T8" fmla="*/ 0 w 417"/>
                  <a:gd name="T9" fmla="*/ 112 h 112"/>
                  <a:gd name="T10" fmla="*/ 143 w 417"/>
                  <a:gd name="T11" fmla="*/ 112 h 112"/>
                  <a:gd name="T12" fmla="*/ 143 w 417"/>
                  <a:gd name="T13" fmla="*/ 112 h 112"/>
                  <a:gd name="T14" fmla="*/ 204 w 417"/>
                  <a:gd name="T15" fmla="*/ 112 h 112"/>
                  <a:gd name="T16" fmla="*/ 244 w 417"/>
                  <a:gd name="T17" fmla="*/ 112 h 112"/>
                  <a:gd name="T18" fmla="*/ 244 w 417"/>
                  <a:gd name="T19" fmla="*/ 93 h 112"/>
                  <a:gd name="T20" fmla="*/ 417 w 417"/>
                  <a:gd name="T21" fmla="*/ 64 h 112"/>
                  <a:gd name="T22" fmla="*/ 244 w 417"/>
                  <a:gd name="T23" fmla="*/ 65 h 112"/>
                  <a:gd name="T24" fmla="*/ 244 w 417"/>
                  <a:gd name="T25" fmla="*/ 0 h 112"/>
                  <a:gd name="T26" fmla="*/ 204 w 417"/>
                  <a:gd name="T27" fmla="*/ 0 h 112"/>
                  <a:gd name="T28" fmla="*/ 143 w 417"/>
                  <a:gd name="T29" fmla="*/ 0 h 112"/>
                  <a:gd name="T30" fmla="*/ 143 w 417"/>
                  <a:gd name="T31" fmla="*/ 0 h 112"/>
                  <a:gd name="T32" fmla="*/ 0 w 417"/>
                  <a:gd name="T3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7" h="112">
                    <a:moveTo>
                      <a:pt x="0" y="0"/>
                    </a:moveTo>
                    <a:lnTo>
                      <a:pt x="0" y="65"/>
                    </a:lnTo>
                    <a:lnTo>
                      <a:pt x="0" y="65"/>
                    </a:lnTo>
                    <a:lnTo>
                      <a:pt x="0" y="93"/>
                    </a:lnTo>
                    <a:lnTo>
                      <a:pt x="0" y="112"/>
                    </a:lnTo>
                    <a:lnTo>
                      <a:pt x="143" y="112"/>
                    </a:lnTo>
                    <a:lnTo>
                      <a:pt x="143" y="112"/>
                    </a:lnTo>
                    <a:lnTo>
                      <a:pt x="204" y="112"/>
                    </a:lnTo>
                    <a:lnTo>
                      <a:pt x="244" y="112"/>
                    </a:lnTo>
                    <a:lnTo>
                      <a:pt x="244" y="93"/>
                    </a:lnTo>
                    <a:lnTo>
                      <a:pt x="417" y="64"/>
                    </a:lnTo>
                    <a:lnTo>
                      <a:pt x="244" y="65"/>
                    </a:lnTo>
                    <a:lnTo>
                      <a:pt x="244" y="0"/>
                    </a:lnTo>
                    <a:lnTo>
                      <a:pt x="204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Freeform 35"/>
              <p:cNvSpPr>
                <a:spLocks/>
              </p:cNvSpPr>
              <p:nvPr/>
            </p:nvSpPr>
            <p:spPr bwMode="auto">
              <a:xfrm>
                <a:off x="3118" y="2921"/>
                <a:ext cx="417" cy="112"/>
              </a:xfrm>
              <a:custGeom>
                <a:avLst/>
                <a:gdLst>
                  <a:gd name="T0" fmla="*/ 0 w 417"/>
                  <a:gd name="T1" fmla="*/ 0 h 112"/>
                  <a:gd name="T2" fmla="*/ 0 w 417"/>
                  <a:gd name="T3" fmla="*/ 65 h 112"/>
                  <a:gd name="T4" fmla="*/ 0 w 417"/>
                  <a:gd name="T5" fmla="*/ 65 h 112"/>
                  <a:gd name="T6" fmla="*/ 0 w 417"/>
                  <a:gd name="T7" fmla="*/ 93 h 112"/>
                  <a:gd name="T8" fmla="*/ 0 w 417"/>
                  <a:gd name="T9" fmla="*/ 112 h 112"/>
                  <a:gd name="T10" fmla="*/ 143 w 417"/>
                  <a:gd name="T11" fmla="*/ 112 h 112"/>
                  <a:gd name="T12" fmla="*/ 143 w 417"/>
                  <a:gd name="T13" fmla="*/ 112 h 112"/>
                  <a:gd name="T14" fmla="*/ 204 w 417"/>
                  <a:gd name="T15" fmla="*/ 112 h 112"/>
                  <a:gd name="T16" fmla="*/ 244 w 417"/>
                  <a:gd name="T17" fmla="*/ 112 h 112"/>
                  <a:gd name="T18" fmla="*/ 244 w 417"/>
                  <a:gd name="T19" fmla="*/ 93 h 112"/>
                  <a:gd name="T20" fmla="*/ 417 w 417"/>
                  <a:gd name="T21" fmla="*/ 64 h 112"/>
                  <a:gd name="T22" fmla="*/ 244 w 417"/>
                  <a:gd name="T23" fmla="*/ 65 h 112"/>
                  <a:gd name="T24" fmla="*/ 244 w 417"/>
                  <a:gd name="T25" fmla="*/ 0 h 112"/>
                  <a:gd name="T26" fmla="*/ 204 w 417"/>
                  <a:gd name="T27" fmla="*/ 0 h 112"/>
                  <a:gd name="T28" fmla="*/ 143 w 417"/>
                  <a:gd name="T29" fmla="*/ 0 h 112"/>
                  <a:gd name="T30" fmla="*/ 143 w 417"/>
                  <a:gd name="T31" fmla="*/ 0 h 112"/>
                  <a:gd name="T32" fmla="*/ 0 w 417"/>
                  <a:gd name="T3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7" h="112">
                    <a:moveTo>
                      <a:pt x="0" y="0"/>
                    </a:moveTo>
                    <a:lnTo>
                      <a:pt x="0" y="65"/>
                    </a:lnTo>
                    <a:lnTo>
                      <a:pt x="0" y="65"/>
                    </a:lnTo>
                    <a:lnTo>
                      <a:pt x="0" y="93"/>
                    </a:lnTo>
                    <a:lnTo>
                      <a:pt x="0" y="112"/>
                    </a:lnTo>
                    <a:lnTo>
                      <a:pt x="143" y="112"/>
                    </a:lnTo>
                    <a:lnTo>
                      <a:pt x="143" y="112"/>
                    </a:lnTo>
                    <a:lnTo>
                      <a:pt x="204" y="112"/>
                    </a:lnTo>
                    <a:lnTo>
                      <a:pt x="244" y="112"/>
                    </a:lnTo>
                    <a:lnTo>
                      <a:pt x="244" y="93"/>
                    </a:lnTo>
                    <a:lnTo>
                      <a:pt x="417" y="64"/>
                    </a:lnTo>
                    <a:lnTo>
                      <a:pt x="244" y="65"/>
                    </a:lnTo>
                    <a:lnTo>
                      <a:pt x="244" y="0"/>
                    </a:lnTo>
                    <a:lnTo>
                      <a:pt x="204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33" name="Rectangle 37"/>
            <p:cNvSpPr>
              <a:spLocks noChangeArrowheads="1"/>
            </p:cNvSpPr>
            <p:nvPr/>
          </p:nvSpPr>
          <p:spPr bwMode="auto">
            <a:xfrm>
              <a:off x="3160" y="2936"/>
              <a:ext cx="173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panose="02020603050405020304" pitchFamily="18" charset="0"/>
                </a:rPr>
                <a:t>External re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4" name="Rectangle 38"/>
            <p:cNvSpPr>
              <a:spLocks noChangeArrowheads="1"/>
            </p:cNvSpPr>
            <p:nvPr/>
          </p:nvSpPr>
          <p:spPr bwMode="auto">
            <a:xfrm>
              <a:off x="3310" y="2936"/>
              <a:ext cx="26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panose="02020603050405020304" pitchFamily="18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Rectangle 39"/>
            <p:cNvSpPr>
              <a:spLocks noChangeArrowheads="1"/>
            </p:cNvSpPr>
            <p:nvPr/>
          </p:nvSpPr>
          <p:spPr bwMode="auto">
            <a:xfrm>
              <a:off x="3165" y="2980"/>
              <a:ext cx="174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panose="02020603050405020304" pitchFamily="18" charset="0"/>
                </a:rPr>
                <a:t>condensers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6" name="Rectangle 40"/>
            <p:cNvSpPr>
              <a:spLocks noChangeArrowheads="1"/>
            </p:cNvSpPr>
            <p:nvPr/>
          </p:nvSpPr>
          <p:spPr bwMode="auto">
            <a:xfrm>
              <a:off x="3316" y="2979"/>
              <a:ext cx="24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7" name="Rectangle 41"/>
            <p:cNvSpPr>
              <a:spLocks noChangeArrowheads="1"/>
            </p:cNvSpPr>
            <p:nvPr/>
          </p:nvSpPr>
          <p:spPr bwMode="auto">
            <a:xfrm>
              <a:off x="3144" y="3024"/>
              <a:ext cx="24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2961112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Alushta-2022">
      <a:dk1>
        <a:sysClr val="windowText" lastClr="000000"/>
      </a:dk1>
      <a:lt1>
        <a:srgbClr val="FCECD5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lushta-2022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>
    <a:spDef>
      <a:spPr/>
      <a:bodyPr wrap="square">
        <a:spAutoFit/>
      </a:bodyPr>
      <a:lstStyle>
        <a:defPPr algn="ctr">
          <a:defRPr sz="1400" i="1" spc="40" dirty="0">
            <a:latin typeface="Times New Roman" panose="02020603050405020304" pitchFamily="18" charset="0"/>
            <a:ea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17108</TotalTime>
  <Words>1390</Words>
  <Application>Microsoft Office PowerPoint</Application>
  <PresentationFormat>Широкоэкранный</PresentationFormat>
  <Paragraphs>771</Paragraphs>
  <Slides>10</Slides>
  <Notes>6</Notes>
  <HiddenSlides>4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Bookman Old Style</vt:lpstr>
      <vt:lpstr>Calibri</vt:lpstr>
      <vt:lpstr>Calibri Light</vt:lpstr>
      <vt:lpstr>Times</vt:lpstr>
      <vt:lpstr>Times New Roman</vt:lpstr>
      <vt:lpstr>Metropolitan</vt:lpstr>
      <vt:lpstr>9_Office Theme</vt:lpstr>
      <vt:lpstr>2_Office Theme</vt:lpstr>
      <vt:lpstr>JINR –ASIPP (China) collaboration in the Frame of NICA Mega Science Project </vt:lpstr>
      <vt:lpstr>Superconducting cyclotron SC200</vt:lpstr>
      <vt:lpstr>MSC230 view</vt:lpstr>
      <vt:lpstr>MSC230 specs</vt:lpstr>
      <vt:lpstr>Current Status</vt:lpstr>
      <vt:lpstr>Презентация PowerPoint</vt:lpstr>
      <vt:lpstr>MSC230 – JINR’s new superconducting cyclotron for proton FLASH therapy</vt:lpstr>
      <vt:lpstr>Thank you for your attention!</vt:lpstr>
      <vt:lpstr>JINR’s experience in cyclotron production</vt:lpstr>
      <vt:lpstr>FLASH therapy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MSC230 – JINR’s own superconducting cyclotron for proton FLASH therapy</dc:title>
  <dc:creator>DooB</dc:creator>
  <cp:lastModifiedBy>KEY JINR</cp:lastModifiedBy>
  <cp:revision>61</cp:revision>
  <dcterms:created xsi:type="dcterms:W3CDTF">2022-05-20T12:03:44Z</dcterms:created>
  <dcterms:modified xsi:type="dcterms:W3CDTF">2022-10-13T07:36:28Z</dcterms:modified>
</cp:coreProperties>
</file>