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48" r:id="rId1"/>
  </p:sldMasterIdLst>
  <p:notesMasterIdLst>
    <p:notesMasterId r:id="rId22"/>
  </p:notesMasterIdLst>
  <p:sldIdLst>
    <p:sldId id="258" r:id="rId2"/>
    <p:sldId id="305" r:id="rId3"/>
    <p:sldId id="589" r:id="rId4"/>
    <p:sldId id="590" r:id="rId5"/>
    <p:sldId id="601" r:id="rId6"/>
    <p:sldId id="565" r:id="rId7"/>
    <p:sldId id="567" r:id="rId8"/>
    <p:sldId id="561" r:id="rId9"/>
    <p:sldId id="592" r:id="rId10"/>
    <p:sldId id="593" r:id="rId11"/>
    <p:sldId id="594" r:id="rId12"/>
    <p:sldId id="600" r:id="rId13"/>
    <p:sldId id="602" r:id="rId14"/>
    <p:sldId id="603" r:id="rId15"/>
    <p:sldId id="604" r:id="rId16"/>
    <p:sldId id="605" r:id="rId17"/>
    <p:sldId id="606" r:id="rId18"/>
    <p:sldId id="607" r:id="rId19"/>
    <p:sldId id="301" r:id="rId20"/>
    <p:sldId id="609" r:id="rId21"/>
  </p:sldIdLst>
  <p:sldSz cx="9144000" cy="5143500" type="screen16x9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990000"/>
    <a:srgbClr val="CC3300"/>
    <a:srgbClr val="FFFFCC"/>
    <a:srgbClr val="FFFF66"/>
    <a:srgbClr val="FFFF99"/>
    <a:srgbClr val="CC0000"/>
    <a:srgbClr val="0000FF"/>
    <a:srgbClr val="CC00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75" autoAdjust="0"/>
    <p:restoredTop sz="94407" autoAdjust="0"/>
  </p:normalViewPr>
  <p:slideViewPr>
    <p:cSldViewPr>
      <p:cViewPr varScale="1">
        <p:scale>
          <a:sx n="192" d="100"/>
          <a:sy n="192" d="100"/>
        </p:scale>
        <p:origin x="1544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80C70F-AD73-6E4F-BE7A-4BE991DF185B}" type="doc">
      <dgm:prSet loTypeId="urn:microsoft.com/office/officeart/2008/layout/NameandTitleOrganizationalChart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AFFF1DF4-2280-0C4B-801C-677EF2A45E02}">
      <dgm:prSet phldrT="[Text]" custT="1"/>
      <dgm:spPr/>
      <dgm:t>
        <a:bodyPr/>
        <a:lstStyle/>
        <a:p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Департамент развития цифровых сервисов</a:t>
          </a:r>
          <a:endParaRPr lang="en-GB" sz="16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9D4178-4D62-1F48-8A21-13872318504E}" type="parTrans" cxnId="{C8049F45-2843-084F-8CB5-F3FF212CEEF5}">
      <dgm:prSet/>
      <dgm:spPr/>
      <dgm:t>
        <a:bodyPr/>
        <a:lstStyle/>
        <a:p>
          <a:endParaRPr lang="en-GB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A6C6F2-DE74-DA43-BF72-D1C4D9FEAD8A}" type="sibTrans" cxnId="{C8049F45-2843-084F-8CB5-F3FF212CEEF5}">
      <dgm:prSet/>
      <dgm:spPr/>
      <dgm:t>
        <a:bodyPr/>
        <a:lstStyle/>
        <a:p>
          <a:r>
            <a:rPr lang="ru-RU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51 сотрудник</a:t>
          </a:r>
          <a:endParaRPr lang="en-GB" sz="8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879414-8E17-4F46-8C94-AB06F08F65BC}">
      <dgm:prSet phldrT="[Text]" custT="1"/>
      <dgm:spPr/>
      <dgm:t>
        <a:bodyPr/>
        <a:lstStyle/>
        <a:p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Служба материально-технического снабжения</a:t>
          </a:r>
          <a:endParaRPr lang="en-GB" sz="14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15C1DF-904C-0044-9B50-8D3718F266D0}" type="parTrans" cxnId="{A02DCD79-BC32-4545-9B30-8A9C4E878404}">
      <dgm:prSet/>
      <dgm:spPr/>
      <dgm:t>
        <a:bodyPr/>
        <a:lstStyle/>
        <a:p>
          <a:endParaRPr lang="en-GB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230F76-369A-7F4A-8628-49583C3889DD}" type="sibTrans" cxnId="{A02DCD79-BC32-4545-9B30-8A9C4E878404}">
      <dgm:prSet/>
      <dgm:spPr/>
      <dgm:t>
        <a:bodyPr/>
        <a:lstStyle/>
        <a:p>
          <a:r>
            <a:rPr lang="ru-RU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32 сотрудника</a:t>
          </a:r>
          <a:endParaRPr lang="en-GB" sz="8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15A88A-23A9-394C-8D3E-14E7A107FB90}">
      <dgm:prSet phldrT="[Text]" custT="1"/>
      <dgm:spPr/>
      <dgm:t>
        <a:bodyPr/>
        <a:lstStyle/>
        <a:p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Отдел сопровождения и развития информационных систем</a:t>
          </a:r>
          <a:endParaRPr lang="en-GB" sz="14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735ABE-300A-D64D-A6DE-942E1E6134E6}" type="parTrans" cxnId="{AC4CC8FC-84C6-7042-B39D-C19AE743A435}">
      <dgm:prSet/>
      <dgm:spPr/>
      <dgm:t>
        <a:bodyPr/>
        <a:lstStyle/>
        <a:p>
          <a:endParaRPr lang="en-GB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6AA7F4-E7D2-C545-B53B-816F56373C87}" type="sibTrans" cxnId="{AC4CC8FC-84C6-7042-B39D-C19AE743A435}">
      <dgm:prSet/>
      <dgm:spPr/>
      <dgm:t>
        <a:bodyPr/>
        <a:lstStyle/>
        <a:p>
          <a:r>
            <a:rPr lang="ru-RU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16 сотрудников</a:t>
          </a:r>
          <a:endParaRPr lang="en-GB" sz="8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AC74E-2E01-CC4F-B1A8-6CA41E36A20F}">
      <dgm:prSet custT="1"/>
      <dgm:spPr/>
      <dgm:t>
        <a:bodyPr/>
        <a:lstStyle/>
        <a:p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Группа информационно-технической поддержки</a:t>
          </a:r>
          <a:endParaRPr lang="en-RU" sz="14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136773-134F-E241-91D0-AED8DC065B5A}" type="parTrans" cxnId="{44943D8D-1DE9-CA41-87DD-E587FF56FCAF}">
      <dgm:prSet/>
      <dgm:spPr/>
      <dgm:t>
        <a:bodyPr/>
        <a:lstStyle/>
        <a:p>
          <a:endParaRPr lang="en-GB" sz="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A59963-9FDA-A14E-B990-C4E44C8F02F8}" type="sibTrans" cxnId="{44943D8D-1DE9-CA41-87DD-E587FF56FCAF}">
      <dgm:prSet/>
      <dgm:spPr/>
      <dgm:t>
        <a:bodyPr/>
        <a:lstStyle/>
        <a:p>
          <a:r>
            <a:rPr lang="ru-RU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2 сотрудника</a:t>
          </a:r>
          <a:endParaRPr lang="en-GB" sz="8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960736-DE1A-E14F-9176-CF8E4D849733}" type="pres">
      <dgm:prSet presAssocID="{C580C70F-AD73-6E4F-BE7A-4BE991DF185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7B5C92A-2764-AD4B-A891-E2A5F4266092}" type="pres">
      <dgm:prSet presAssocID="{AFFF1DF4-2280-0C4B-801C-677EF2A45E02}" presName="hierRoot1" presStyleCnt="0">
        <dgm:presLayoutVars>
          <dgm:hierBranch val="init"/>
        </dgm:presLayoutVars>
      </dgm:prSet>
      <dgm:spPr/>
    </dgm:pt>
    <dgm:pt modelId="{A1CD0708-AFB5-D44B-B6D2-1B1D712B881C}" type="pres">
      <dgm:prSet presAssocID="{AFFF1DF4-2280-0C4B-801C-677EF2A45E02}" presName="rootComposite1" presStyleCnt="0"/>
      <dgm:spPr/>
    </dgm:pt>
    <dgm:pt modelId="{ADB5A53A-6F41-0A46-AB7E-204666C5F587}" type="pres">
      <dgm:prSet presAssocID="{AFFF1DF4-2280-0C4B-801C-677EF2A45E02}" presName="rootText1" presStyleLbl="node0" presStyleIdx="0" presStyleCnt="1" custScaleX="135589" custScaleY="105452">
        <dgm:presLayoutVars>
          <dgm:chMax/>
          <dgm:chPref val="3"/>
        </dgm:presLayoutVars>
      </dgm:prSet>
      <dgm:spPr/>
    </dgm:pt>
    <dgm:pt modelId="{D2BA9A4E-CED2-544D-9263-22AC5A1E457B}" type="pres">
      <dgm:prSet presAssocID="{AFFF1DF4-2280-0C4B-801C-677EF2A45E02}" presName="titleText1" presStyleLbl="fgAcc0" presStyleIdx="0" presStyleCnt="1">
        <dgm:presLayoutVars>
          <dgm:chMax val="0"/>
          <dgm:chPref val="0"/>
        </dgm:presLayoutVars>
      </dgm:prSet>
      <dgm:spPr/>
    </dgm:pt>
    <dgm:pt modelId="{1D6EFAD4-BC2E-7B4B-86AE-07CC2BD35D3E}" type="pres">
      <dgm:prSet presAssocID="{AFFF1DF4-2280-0C4B-801C-677EF2A45E02}" presName="rootConnector1" presStyleLbl="node1" presStyleIdx="0" presStyleCnt="3"/>
      <dgm:spPr/>
    </dgm:pt>
    <dgm:pt modelId="{02C0E470-2AD9-D44B-89FE-2E7D7B7718E6}" type="pres">
      <dgm:prSet presAssocID="{AFFF1DF4-2280-0C4B-801C-677EF2A45E02}" presName="hierChild2" presStyleCnt="0"/>
      <dgm:spPr/>
    </dgm:pt>
    <dgm:pt modelId="{D8E19624-2034-8E43-802D-752672360B94}" type="pres">
      <dgm:prSet presAssocID="{DF15C1DF-904C-0044-9B50-8D3718F266D0}" presName="Name37" presStyleLbl="parChTrans1D2" presStyleIdx="0" presStyleCnt="3"/>
      <dgm:spPr/>
    </dgm:pt>
    <dgm:pt modelId="{51D2D8AE-33D0-D149-AB34-7B3BBBE67684}" type="pres">
      <dgm:prSet presAssocID="{7B879414-8E17-4F46-8C94-AB06F08F65BC}" presName="hierRoot2" presStyleCnt="0">
        <dgm:presLayoutVars>
          <dgm:hierBranch val="init"/>
        </dgm:presLayoutVars>
      </dgm:prSet>
      <dgm:spPr/>
    </dgm:pt>
    <dgm:pt modelId="{E6D4E0D3-2D7D-F340-A2AA-C626EEE3147C}" type="pres">
      <dgm:prSet presAssocID="{7B879414-8E17-4F46-8C94-AB06F08F65BC}" presName="rootComposite" presStyleCnt="0"/>
      <dgm:spPr/>
    </dgm:pt>
    <dgm:pt modelId="{22720B3B-A83E-244F-99B6-0A80AA9ACEDD}" type="pres">
      <dgm:prSet presAssocID="{7B879414-8E17-4F46-8C94-AB06F08F65BC}" presName="rootText" presStyleLbl="node1" presStyleIdx="0" presStyleCnt="3" custScaleX="135840" custScaleY="120391">
        <dgm:presLayoutVars>
          <dgm:chMax/>
          <dgm:chPref val="3"/>
        </dgm:presLayoutVars>
      </dgm:prSet>
      <dgm:spPr/>
    </dgm:pt>
    <dgm:pt modelId="{83C73BCD-44A6-044C-8F4B-67EEF3CD806B}" type="pres">
      <dgm:prSet presAssocID="{7B879414-8E17-4F46-8C94-AB06F08F65BC}" presName="titleText2" presStyleLbl="fgAcc1" presStyleIdx="0" presStyleCnt="3">
        <dgm:presLayoutVars>
          <dgm:chMax val="0"/>
          <dgm:chPref val="0"/>
        </dgm:presLayoutVars>
      </dgm:prSet>
      <dgm:spPr/>
    </dgm:pt>
    <dgm:pt modelId="{81DD1DBA-607F-5B4A-AD64-646EDA3847E9}" type="pres">
      <dgm:prSet presAssocID="{7B879414-8E17-4F46-8C94-AB06F08F65BC}" presName="rootConnector" presStyleLbl="node2" presStyleIdx="0" presStyleCnt="0"/>
      <dgm:spPr/>
    </dgm:pt>
    <dgm:pt modelId="{2BCB5709-20D0-4545-AD84-69ACA63F7AE6}" type="pres">
      <dgm:prSet presAssocID="{7B879414-8E17-4F46-8C94-AB06F08F65BC}" presName="hierChild4" presStyleCnt="0"/>
      <dgm:spPr/>
    </dgm:pt>
    <dgm:pt modelId="{0E7260EE-7575-6147-A99C-DA1AE5BEB42E}" type="pres">
      <dgm:prSet presAssocID="{7B879414-8E17-4F46-8C94-AB06F08F65BC}" presName="hierChild5" presStyleCnt="0"/>
      <dgm:spPr/>
    </dgm:pt>
    <dgm:pt modelId="{60836742-2F91-DA40-896E-A55327A2974C}" type="pres">
      <dgm:prSet presAssocID="{BB735ABE-300A-D64D-A6DE-942E1E6134E6}" presName="Name37" presStyleLbl="parChTrans1D2" presStyleIdx="1" presStyleCnt="3"/>
      <dgm:spPr/>
    </dgm:pt>
    <dgm:pt modelId="{C98BCF33-F48E-1A49-8C14-A52D9AD4AD5A}" type="pres">
      <dgm:prSet presAssocID="{2815A88A-23A9-394C-8D3E-14E7A107FB90}" presName="hierRoot2" presStyleCnt="0">
        <dgm:presLayoutVars>
          <dgm:hierBranch val="init"/>
        </dgm:presLayoutVars>
      </dgm:prSet>
      <dgm:spPr/>
    </dgm:pt>
    <dgm:pt modelId="{0C70A855-7601-5744-A6F2-E5FC5084C231}" type="pres">
      <dgm:prSet presAssocID="{2815A88A-23A9-394C-8D3E-14E7A107FB90}" presName="rootComposite" presStyleCnt="0"/>
      <dgm:spPr/>
    </dgm:pt>
    <dgm:pt modelId="{F2DE9743-B83B-CA44-9886-628DD1E436F9}" type="pres">
      <dgm:prSet presAssocID="{2815A88A-23A9-394C-8D3E-14E7A107FB90}" presName="rootText" presStyleLbl="node1" presStyleIdx="1" presStyleCnt="3" custScaleX="134082" custScaleY="127677">
        <dgm:presLayoutVars>
          <dgm:chMax/>
          <dgm:chPref val="3"/>
        </dgm:presLayoutVars>
      </dgm:prSet>
      <dgm:spPr/>
    </dgm:pt>
    <dgm:pt modelId="{2F339200-75AF-4C4C-ADC7-D7221D1D3746}" type="pres">
      <dgm:prSet presAssocID="{2815A88A-23A9-394C-8D3E-14E7A107FB90}" presName="titleText2" presStyleLbl="fgAcc1" presStyleIdx="1" presStyleCnt="3">
        <dgm:presLayoutVars>
          <dgm:chMax val="0"/>
          <dgm:chPref val="0"/>
        </dgm:presLayoutVars>
      </dgm:prSet>
      <dgm:spPr/>
    </dgm:pt>
    <dgm:pt modelId="{71E20149-BE97-B042-99E7-962B944353DC}" type="pres">
      <dgm:prSet presAssocID="{2815A88A-23A9-394C-8D3E-14E7A107FB90}" presName="rootConnector" presStyleLbl="node2" presStyleIdx="0" presStyleCnt="0"/>
      <dgm:spPr/>
    </dgm:pt>
    <dgm:pt modelId="{66E98AE1-AC13-DD43-B6DC-4C809B314F2A}" type="pres">
      <dgm:prSet presAssocID="{2815A88A-23A9-394C-8D3E-14E7A107FB90}" presName="hierChild4" presStyleCnt="0"/>
      <dgm:spPr/>
    </dgm:pt>
    <dgm:pt modelId="{CB09E34D-04F0-F144-8531-D327E4F94240}" type="pres">
      <dgm:prSet presAssocID="{2815A88A-23A9-394C-8D3E-14E7A107FB90}" presName="hierChild5" presStyleCnt="0"/>
      <dgm:spPr/>
    </dgm:pt>
    <dgm:pt modelId="{9C00D995-F04E-B549-9725-BF43D6A9C0E9}" type="pres">
      <dgm:prSet presAssocID="{4B136773-134F-E241-91D0-AED8DC065B5A}" presName="Name37" presStyleLbl="parChTrans1D2" presStyleIdx="2" presStyleCnt="3"/>
      <dgm:spPr/>
    </dgm:pt>
    <dgm:pt modelId="{7A31ADB8-4319-E547-B6C3-F1CEC3DB3C33}" type="pres">
      <dgm:prSet presAssocID="{92EAC74E-2E01-CC4F-B1A8-6CA41E36A20F}" presName="hierRoot2" presStyleCnt="0">
        <dgm:presLayoutVars>
          <dgm:hierBranch val="init"/>
        </dgm:presLayoutVars>
      </dgm:prSet>
      <dgm:spPr/>
    </dgm:pt>
    <dgm:pt modelId="{B5D50A26-8E7C-FF43-881C-007C148933AB}" type="pres">
      <dgm:prSet presAssocID="{92EAC74E-2E01-CC4F-B1A8-6CA41E36A20F}" presName="rootComposite" presStyleCnt="0"/>
      <dgm:spPr/>
    </dgm:pt>
    <dgm:pt modelId="{77C95440-969D-4649-9E73-5F6EADFF6B74}" type="pres">
      <dgm:prSet presAssocID="{92EAC74E-2E01-CC4F-B1A8-6CA41E36A20F}" presName="rootText" presStyleLbl="node1" presStyleIdx="2" presStyleCnt="3" custScaleX="126752" custScaleY="118391">
        <dgm:presLayoutVars>
          <dgm:chMax/>
          <dgm:chPref val="3"/>
        </dgm:presLayoutVars>
      </dgm:prSet>
      <dgm:spPr/>
    </dgm:pt>
    <dgm:pt modelId="{688C93DF-A841-114A-BF0C-E8EA94BDD502}" type="pres">
      <dgm:prSet presAssocID="{92EAC74E-2E01-CC4F-B1A8-6CA41E36A20F}" presName="titleText2" presStyleLbl="fgAcc1" presStyleIdx="2" presStyleCnt="3">
        <dgm:presLayoutVars>
          <dgm:chMax val="0"/>
          <dgm:chPref val="0"/>
        </dgm:presLayoutVars>
      </dgm:prSet>
      <dgm:spPr/>
    </dgm:pt>
    <dgm:pt modelId="{A3BEB873-F9C7-E44C-A90F-28260E150907}" type="pres">
      <dgm:prSet presAssocID="{92EAC74E-2E01-CC4F-B1A8-6CA41E36A20F}" presName="rootConnector" presStyleLbl="node2" presStyleIdx="0" presStyleCnt="0"/>
      <dgm:spPr/>
    </dgm:pt>
    <dgm:pt modelId="{E57BA277-098B-7244-82B1-CB9BF91781ED}" type="pres">
      <dgm:prSet presAssocID="{92EAC74E-2E01-CC4F-B1A8-6CA41E36A20F}" presName="hierChild4" presStyleCnt="0"/>
      <dgm:spPr/>
    </dgm:pt>
    <dgm:pt modelId="{D81225DB-BC00-7D4E-9B21-8583545E46EC}" type="pres">
      <dgm:prSet presAssocID="{92EAC74E-2E01-CC4F-B1A8-6CA41E36A20F}" presName="hierChild5" presStyleCnt="0"/>
      <dgm:spPr/>
    </dgm:pt>
    <dgm:pt modelId="{494E4CC7-51A4-C740-B130-107AA0ECA202}" type="pres">
      <dgm:prSet presAssocID="{AFFF1DF4-2280-0C4B-801C-677EF2A45E02}" presName="hierChild3" presStyleCnt="0"/>
      <dgm:spPr/>
    </dgm:pt>
  </dgm:ptLst>
  <dgm:cxnLst>
    <dgm:cxn modelId="{26CC8E12-8907-994A-ACA9-4874AD26DE29}" type="presOf" srcId="{F7230F76-369A-7F4A-8628-49583C3889DD}" destId="{83C73BCD-44A6-044C-8F4B-67EEF3CD806B}" srcOrd="0" destOrd="0" presId="urn:microsoft.com/office/officeart/2008/layout/NameandTitleOrganizationalChart"/>
    <dgm:cxn modelId="{DBC8DC1E-FC12-1E43-BB42-8267F7B7DFD1}" type="presOf" srcId="{2815A88A-23A9-394C-8D3E-14E7A107FB90}" destId="{71E20149-BE97-B042-99E7-962B944353DC}" srcOrd="1" destOrd="0" presId="urn:microsoft.com/office/officeart/2008/layout/NameandTitleOrganizationalChart"/>
    <dgm:cxn modelId="{22DA5027-F90B-3241-9C30-FE70CAB19DE7}" type="presOf" srcId="{AFFF1DF4-2280-0C4B-801C-677EF2A45E02}" destId="{ADB5A53A-6F41-0A46-AB7E-204666C5F587}" srcOrd="0" destOrd="0" presId="urn:microsoft.com/office/officeart/2008/layout/NameandTitleOrganizationalChart"/>
    <dgm:cxn modelId="{F52FBE2B-2CCE-FB4A-BA91-0CBB7A6F5952}" type="presOf" srcId="{1FA59963-9FDA-A14E-B990-C4E44C8F02F8}" destId="{688C93DF-A841-114A-BF0C-E8EA94BDD502}" srcOrd="0" destOrd="0" presId="urn:microsoft.com/office/officeart/2008/layout/NameandTitleOrganizationalChart"/>
    <dgm:cxn modelId="{287FC640-3BA0-AF40-A29C-6485FFE36B52}" type="presOf" srcId="{92EAC74E-2E01-CC4F-B1A8-6CA41E36A20F}" destId="{77C95440-969D-4649-9E73-5F6EADFF6B74}" srcOrd="0" destOrd="0" presId="urn:microsoft.com/office/officeart/2008/layout/NameandTitleOrganizationalChart"/>
    <dgm:cxn modelId="{C8049F45-2843-084F-8CB5-F3FF212CEEF5}" srcId="{C580C70F-AD73-6E4F-BE7A-4BE991DF185B}" destId="{AFFF1DF4-2280-0C4B-801C-677EF2A45E02}" srcOrd="0" destOrd="0" parTransId="{089D4178-4D62-1F48-8A21-13872318504E}" sibTransId="{62A6C6F2-DE74-DA43-BF72-D1C4D9FEAD8A}"/>
    <dgm:cxn modelId="{8F142B49-2EEF-7F4C-A6AB-21DAE7D78138}" type="presOf" srcId="{4B136773-134F-E241-91D0-AED8DC065B5A}" destId="{9C00D995-F04E-B549-9725-BF43D6A9C0E9}" srcOrd="0" destOrd="0" presId="urn:microsoft.com/office/officeart/2008/layout/NameandTitleOrganizationalChart"/>
    <dgm:cxn modelId="{B6139B60-F491-DB4B-A809-D5EEE10F8D7A}" type="presOf" srcId="{BB735ABE-300A-D64D-A6DE-942E1E6134E6}" destId="{60836742-2F91-DA40-896E-A55327A2974C}" srcOrd="0" destOrd="0" presId="urn:microsoft.com/office/officeart/2008/layout/NameandTitleOrganizationalChart"/>
    <dgm:cxn modelId="{A02DCD79-BC32-4545-9B30-8A9C4E878404}" srcId="{AFFF1DF4-2280-0C4B-801C-677EF2A45E02}" destId="{7B879414-8E17-4F46-8C94-AB06F08F65BC}" srcOrd="0" destOrd="0" parTransId="{DF15C1DF-904C-0044-9B50-8D3718F266D0}" sibTransId="{F7230F76-369A-7F4A-8628-49583C3889DD}"/>
    <dgm:cxn modelId="{44943D8D-1DE9-CA41-87DD-E587FF56FCAF}" srcId="{AFFF1DF4-2280-0C4B-801C-677EF2A45E02}" destId="{92EAC74E-2E01-CC4F-B1A8-6CA41E36A20F}" srcOrd="2" destOrd="0" parTransId="{4B136773-134F-E241-91D0-AED8DC065B5A}" sibTransId="{1FA59963-9FDA-A14E-B990-C4E44C8F02F8}"/>
    <dgm:cxn modelId="{4EB49393-BF1A-FF4B-B27E-00C5E96F86F8}" type="presOf" srcId="{DF15C1DF-904C-0044-9B50-8D3718F266D0}" destId="{D8E19624-2034-8E43-802D-752672360B94}" srcOrd="0" destOrd="0" presId="urn:microsoft.com/office/officeart/2008/layout/NameandTitleOrganizationalChart"/>
    <dgm:cxn modelId="{EF0190A1-C9DD-634A-A443-E2E2FCCDDAA7}" type="presOf" srcId="{C580C70F-AD73-6E4F-BE7A-4BE991DF185B}" destId="{11960736-DE1A-E14F-9176-CF8E4D849733}" srcOrd="0" destOrd="0" presId="urn:microsoft.com/office/officeart/2008/layout/NameandTitleOrganizationalChart"/>
    <dgm:cxn modelId="{E4A9DFA7-9842-B34B-B3F9-017A5F0048D7}" type="presOf" srcId="{AFFF1DF4-2280-0C4B-801C-677EF2A45E02}" destId="{1D6EFAD4-BC2E-7B4B-86AE-07CC2BD35D3E}" srcOrd="1" destOrd="0" presId="urn:microsoft.com/office/officeart/2008/layout/NameandTitleOrganizationalChart"/>
    <dgm:cxn modelId="{B35FD0BC-31B6-E147-9393-569F3416F7A4}" type="presOf" srcId="{7B879414-8E17-4F46-8C94-AB06F08F65BC}" destId="{81DD1DBA-607F-5B4A-AD64-646EDA3847E9}" srcOrd="1" destOrd="0" presId="urn:microsoft.com/office/officeart/2008/layout/NameandTitleOrganizationalChart"/>
    <dgm:cxn modelId="{EB54C6CF-9281-1046-92E4-F53247C1DB9F}" type="presOf" srcId="{8F6AA7F4-E7D2-C545-B53B-816F56373C87}" destId="{2F339200-75AF-4C4C-ADC7-D7221D1D3746}" srcOrd="0" destOrd="0" presId="urn:microsoft.com/office/officeart/2008/layout/NameandTitleOrganizationalChart"/>
    <dgm:cxn modelId="{3E313DD3-5FD3-2F46-9CF3-8FF4991EFD3E}" type="presOf" srcId="{2815A88A-23A9-394C-8D3E-14E7A107FB90}" destId="{F2DE9743-B83B-CA44-9886-628DD1E436F9}" srcOrd="0" destOrd="0" presId="urn:microsoft.com/office/officeart/2008/layout/NameandTitleOrganizationalChart"/>
    <dgm:cxn modelId="{5A15A6D5-0972-D743-A840-1B895FBB9A83}" type="presOf" srcId="{62A6C6F2-DE74-DA43-BF72-D1C4D9FEAD8A}" destId="{D2BA9A4E-CED2-544D-9263-22AC5A1E457B}" srcOrd="0" destOrd="0" presId="urn:microsoft.com/office/officeart/2008/layout/NameandTitleOrganizationalChart"/>
    <dgm:cxn modelId="{94D9E4E7-BC65-B04E-AECE-361C1D8C48A5}" type="presOf" srcId="{92EAC74E-2E01-CC4F-B1A8-6CA41E36A20F}" destId="{A3BEB873-F9C7-E44C-A90F-28260E150907}" srcOrd="1" destOrd="0" presId="urn:microsoft.com/office/officeart/2008/layout/NameandTitleOrganizationalChart"/>
    <dgm:cxn modelId="{166948F0-88AB-5844-B447-002549449596}" type="presOf" srcId="{7B879414-8E17-4F46-8C94-AB06F08F65BC}" destId="{22720B3B-A83E-244F-99B6-0A80AA9ACEDD}" srcOrd="0" destOrd="0" presId="urn:microsoft.com/office/officeart/2008/layout/NameandTitleOrganizationalChart"/>
    <dgm:cxn modelId="{AC4CC8FC-84C6-7042-B39D-C19AE743A435}" srcId="{AFFF1DF4-2280-0C4B-801C-677EF2A45E02}" destId="{2815A88A-23A9-394C-8D3E-14E7A107FB90}" srcOrd="1" destOrd="0" parTransId="{BB735ABE-300A-D64D-A6DE-942E1E6134E6}" sibTransId="{8F6AA7F4-E7D2-C545-B53B-816F56373C87}"/>
    <dgm:cxn modelId="{B1C3F325-D7CB-7642-9106-F186D1CC099F}" type="presParOf" srcId="{11960736-DE1A-E14F-9176-CF8E4D849733}" destId="{C7B5C92A-2764-AD4B-A891-E2A5F4266092}" srcOrd="0" destOrd="0" presId="urn:microsoft.com/office/officeart/2008/layout/NameandTitleOrganizationalChart"/>
    <dgm:cxn modelId="{548778E9-213E-8641-B2C0-5D006F416BA8}" type="presParOf" srcId="{C7B5C92A-2764-AD4B-A891-E2A5F4266092}" destId="{A1CD0708-AFB5-D44B-B6D2-1B1D712B881C}" srcOrd="0" destOrd="0" presId="urn:microsoft.com/office/officeart/2008/layout/NameandTitleOrganizationalChart"/>
    <dgm:cxn modelId="{E0A6A811-0BCC-F141-9AB0-56C278FABB6F}" type="presParOf" srcId="{A1CD0708-AFB5-D44B-B6D2-1B1D712B881C}" destId="{ADB5A53A-6F41-0A46-AB7E-204666C5F587}" srcOrd="0" destOrd="0" presId="urn:microsoft.com/office/officeart/2008/layout/NameandTitleOrganizationalChart"/>
    <dgm:cxn modelId="{5FD09903-D66B-844D-AB87-DA358F611A37}" type="presParOf" srcId="{A1CD0708-AFB5-D44B-B6D2-1B1D712B881C}" destId="{D2BA9A4E-CED2-544D-9263-22AC5A1E457B}" srcOrd="1" destOrd="0" presId="urn:microsoft.com/office/officeart/2008/layout/NameandTitleOrganizationalChart"/>
    <dgm:cxn modelId="{354433AB-43FB-7641-A6A4-85C75BE5C677}" type="presParOf" srcId="{A1CD0708-AFB5-D44B-B6D2-1B1D712B881C}" destId="{1D6EFAD4-BC2E-7B4B-86AE-07CC2BD35D3E}" srcOrd="2" destOrd="0" presId="urn:microsoft.com/office/officeart/2008/layout/NameandTitleOrganizationalChart"/>
    <dgm:cxn modelId="{D54BBF37-EA6E-5347-9197-18D9546E7841}" type="presParOf" srcId="{C7B5C92A-2764-AD4B-A891-E2A5F4266092}" destId="{02C0E470-2AD9-D44B-89FE-2E7D7B7718E6}" srcOrd="1" destOrd="0" presId="urn:microsoft.com/office/officeart/2008/layout/NameandTitleOrganizationalChart"/>
    <dgm:cxn modelId="{4A4ACCE3-9812-364F-8432-0A5B8F132F92}" type="presParOf" srcId="{02C0E470-2AD9-D44B-89FE-2E7D7B7718E6}" destId="{D8E19624-2034-8E43-802D-752672360B94}" srcOrd="0" destOrd="0" presId="urn:microsoft.com/office/officeart/2008/layout/NameandTitleOrganizationalChart"/>
    <dgm:cxn modelId="{6E36DFB6-275B-B34F-800B-902407E45F8A}" type="presParOf" srcId="{02C0E470-2AD9-D44B-89FE-2E7D7B7718E6}" destId="{51D2D8AE-33D0-D149-AB34-7B3BBBE67684}" srcOrd="1" destOrd="0" presId="urn:microsoft.com/office/officeart/2008/layout/NameandTitleOrganizationalChart"/>
    <dgm:cxn modelId="{640DFFE6-A9C5-5149-A0A2-CA1A7D837F23}" type="presParOf" srcId="{51D2D8AE-33D0-D149-AB34-7B3BBBE67684}" destId="{E6D4E0D3-2D7D-F340-A2AA-C626EEE3147C}" srcOrd="0" destOrd="0" presId="urn:microsoft.com/office/officeart/2008/layout/NameandTitleOrganizationalChart"/>
    <dgm:cxn modelId="{BC17E131-3B72-C246-8BAA-17D7BBB64BE3}" type="presParOf" srcId="{E6D4E0D3-2D7D-F340-A2AA-C626EEE3147C}" destId="{22720B3B-A83E-244F-99B6-0A80AA9ACEDD}" srcOrd="0" destOrd="0" presId="urn:microsoft.com/office/officeart/2008/layout/NameandTitleOrganizationalChart"/>
    <dgm:cxn modelId="{5B47E699-EAE4-014F-9975-D941BCAF766F}" type="presParOf" srcId="{E6D4E0D3-2D7D-F340-A2AA-C626EEE3147C}" destId="{83C73BCD-44A6-044C-8F4B-67EEF3CD806B}" srcOrd="1" destOrd="0" presId="urn:microsoft.com/office/officeart/2008/layout/NameandTitleOrganizationalChart"/>
    <dgm:cxn modelId="{4A61C92B-64C2-594A-9466-DDAAF1351005}" type="presParOf" srcId="{E6D4E0D3-2D7D-F340-A2AA-C626EEE3147C}" destId="{81DD1DBA-607F-5B4A-AD64-646EDA3847E9}" srcOrd="2" destOrd="0" presId="urn:microsoft.com/office/officeart/2008/layout/NameandTitleOrganizationalChart"/>
    <dgm:cxn modelId="{7334D135-C0D4-B446-A6D2-5F53BCDC99B1}" type="presParOf" srcId="{51D2D8AE-33D0-D149-AB34-7B3BBBE67684}" destId="{2BCB5709-20D0-4545-AD84-69ACA63F7AE6}" srcOrd="1" destOrd="0" presId="urn:microsoft.com/office/officeart/2008/layout/NameandTitleOrganizationalChart"/>
    <dgm:cxn modelId="{AD92FEED-3AF8-D34D-AB85-95D747A01E75}" type="presParOf" srcId="{51D2D8AE-33D0-D149-AB34-7B3BBBE67684}" destId="{0E7260EE-7575-6147-A99C-DA1AE5BEB42E}" srcOrd="2" destOrd="0" presId="urn:microsoft.com/office/officeart/2008/layout/NameandTitleOrganizationalChart"/>
    <dgm:cxn modelId="{F25178AB-7626-364A-BDA9-57A7E1D2327F}" type="presParOf" srcId="{02C0E470-2AD9-D44B-89FE-2E7D7B7718E6}" destId="{60836742-2F91-DA40-896E-A55327A2974C}" srcOrd="2" destOrd="0" presId="urn:microsoft.com/office/officeart/2008/layout/NameandTitleOrganizationalChart"/>
    <dgm:cxn modelId="{C2A025F3-52EE-0441-B80E-228C8D2EC599}" type="presParOf" srcId="{02C0E470-2AD9-D44B-89FE-2E7D7B7718E6}" destId="{C98BCF33-F48E-1A49-8C14-A52D9AD4AD5A}" srcOrd="3" destOrd="0" presId="urn:microsoft.com/office/officeart/2008/layout/NameandTitleOrganizationalChart"/>
    <dgm:cxn modelId="{07B7566D-B37A-9540-868A-1B547DA283E5}" type="presParOf" srcId="{C98BCF33-F48E-1A49-8C14-A52D9AD4AD5A}" destId="{0C70A855-7601-5744-A6F2-E5FC5084C231}" srcOrd="0" destOrd="0" presId="urn:microsoft.com/office/officeart/2008/layout/NameandTitleOrganizationalChart"/>
    <dgm:cxn modelId="{80A1DE56-EB7E-F549-8205-E84BD72466B2}" type="presParOf" srcId="{0C70A855-7601-5744-A6F2-E5FC5084C231}" destId="{F2DE9743-B83B-CA44-9886-628DD1E436F9}" srcOrd="0" destOrd="0" presId="urn:microsoft.com/office/officeart/2008/layout/NameandTitleOrganizationalChart"/>
    <dgm:cxn modelId="{465163BD-7696-F043-8E99-2BE48D0565BB}" type="presParOf" srcId="{0C70A855-7601-5744-A6F2-E5FC5084C231}" destId="{2F339200-75AF-4C4C-ADC7-D7221D1D3746}" srcOrd="1" destOrd="0" presId="urn:microsoft.com/office/officeart/2008/layout/NameandTitleOrganizationalChart"/>
    <dgm:cxn modelId="{BF71E928-BEE0-964A-A496-859433EC659E}" type="presParOf" srcId="{0C70A855-7601-5744-A6F2-E5FC5084C231}" destId="{71E20149-BE97-B042-99E7-962B944353DC}" srcOrd="2" destOrd="0" presId="urn:microsoft.com/office/officeart/2008/layout/NameandTitleOrganizationalChart"/>
    <dgm:cxn modelId="{687231A7-8E6E-0C47-9899-F4DF03E0F167}" type="presParOf" srcId="{C98BCF33-F48E-1A49-8C14-A52D9AD4AD5A}" destId="{66E98AE1-AC13-DD43-B6DC-4C809B314F2A}" srcOrd="1" destOrd="0" presId="urn:microsoft.com/office/officeart/2008/layout/NameandTitleOrganizationalChart"/>
    <dgm:cxn modelId="{A1C7B323-8485-9148-B4D4-B5E42CF07E9C}" type="presParOf" srcId="{C98BCF33-F48E-1A49-8C14-A52D9AD4AD5A}" destId="{CB09E34D-04F0-F144-8531-D327E4F94240}" srcOrd="2" destOrd="0" presId="urn:microsoft.com/office/officeart/2008/layout/NameandTitleOrganizationalChart"/>
    <dgm:cxn modelId="{1C9DFAF4-CDF5-784A-86BD-9125B974DE94}" type="presParOf" srcId="{02C0E470-2AD9-D44B-89FE-2E7D7B7718E6}" destId="{9C00D995-F04E-B549-9725-BF43D6A9C0E9}" srcOrd="4" destOrd="0" presId="urn:microsoft.com/office/officeart/2008/layout/NameandTitleOrganizationalChart"/>
    <dgm:cxn modelId="{E0E3F3B4-17E2-7A43-84E6-B66F5FF337AA}" type="presParOf" srcId="{02C0E470-2AD9-D44B-89FE-2E7D7B7718E6}" destId="{7A31ADB8-4319-E547-B6C3-F1CEC3DB3C33}" srcOrd="5" destOrd="0" presId="urn:microsoft.com/office/officeart/2008/layout/NameandTitleOrganizationalChart"/>
    <dgm:cxn modelId="{A7D1C5BD-002A-B647-9B43-452FF43DDE1C}" type="presParOf" srcId="{7A31ADB8-4319-E547-B6C3-F1CEC3DB3C33}" destId="{B5D50A26-8E7C-FF43-881C-007C148933AB}" srcOrd="0" destOrd="0" presId="urn:microsoft.com/office/officeart/2008/layout/NameandTitleOrganizationalChart"/>
    <dgm:cxn modelId="{6BD0352A-66B2-BD45-94AE-B7ACBEAA9062}" type="presParOf" srcId="{B5D50A26-8E7C-FF43-881C-007C148933AB}" destId="{77C95440-969D-4649-9E73-5F6EADFF6B74}" srcOrd="0" destOrd="0" presId="urn:microsoft.com/office/officeart/2008/layout/NameandTitleOrganizationalChart"/>
    <dgm:cxn modelId="{280C992F-A815-664E-A7BE-A11A0D8361EB}" type="presParOf" srcId="{B5D50A26-8E7C-FF43-881C-007C148933AB}" destId="{688C93DF-A841-114A-BF0C-E8EA94BDD502}" srcOrd="1" destOrd="0" presId="urn:microsoft.com/office/officeart/2008/layout/NameandTitleOrganizationalChart"/>
    <dgm:cxn modelId="{683F75C5-ACC0-484B-A8AE-D7D1A87A82CB}" type="presParOf" srcId="{B5D50A26-8E7C-FF43-881C-007C148933AB}" destId="{A3BEB873-F9C7-E44C-A90F-28260E150907}" srcOrd="2" destOrd="0" presId="urn:microsoft.com/office/officeart/2008/layout/NameandTitleOrganizationalChart"/>
    <dgm:cxn modelId="{984A8272-BBE0-9041-8C9C-4392DF8AC75B}" type="presParOf" srcId="{7A31ADB8-4319-E547-B6C3-F1CEC3DB3C33}" destId="{E57BA277-098B-7244-82B1-CB9BF91781ED}" srcOrd="1" destOrd="0" presId="urn:microsoft.com/office/officeart/2008/layout/NameandTitleOrganizationalChart"/>
    <dgm:cxn modelId="{471FD614-3431-174C-AF85-86EA1E5A2441}" type="presParOf" srcId="{7A31ADB8-4319-E547-B6C3-F1CEC3DB3C33}" destId="{D81225DB-BC00-7D4E-9B21-8583545E46EC}" srcOrd="2" destOrd="0" presId="urn:microsoft.com/office/officeart/2008/layout/NameandTitleOrganizationalChart"/>
    <dgm:cxn modelId="{BEF6A039-8787-374E-BEC8-0FAC8FDCD9D6}" type="presParOf" srcId="{C7B5C92A-2764-AD4B-A891-E2A5F4266092}" destId="{494E4CC7-51A4-C740-B130-107AA0ECA202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0D995-F04E-B549-9725-BF43D6A9C0E9}">
      <dsp:nvSpPr>
        <dsp:cNvPr id="0" name=""/>
        <dsp:cNvSpPr/>
      </dsp:nvSpPr>
      <dsp:spPr>
        <a:xfrm>
          <a:off x="3135365" y="1324029"/>
          <a:ext cx="2196679" cy="393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710"/>
              </a:lnTo>
              <a:lnTo>
                <a:pt x="2196679" y="226710"/>
              </a:lnTo>
              <a:lnTo>
                <a:pt x="2196679" y="3934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836742-2F91-DA40-896E-A55327A2974C}">
      <dsp:nvSpPr>
        <dsp:cNvPr id="0" name=""/>
        <dsp:cNvSpPr/>
      </dsp:nvSpPr>
      <dsp:spPr>
        <a:xfrm>
          <a:off x="3089645" y="1324029"/>
          <a:ext cx="91440" cy="3934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6710"/>
              </a:lnTo>
              <a:lnTo>
                <a:pt x="108449" y="226710"/>
              </a:lnTo>
              <a:lnTo>
                <a:pt x="108449" y="3934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E19624-2034-8E43-802D-752672360B94}">
      <dsp:nvSpPr>
        <dsp:cNvPr id="0" name=""/>
        <dsp:cNvSpPr/>
      </dsp:nvSpPr>
      <dsp:spPr>
        <a:xfrm>
          <a:off x="1001415" y="1324029"/>
          <a:ext cx="2133950" cy="393486"/>
        </a:xfrm>
        <a:custGeom>
          <a:avLst/>
          <a:gdLst/>
          <a:ahLst/>
          <a:cxnLst/>
          <a:rect l="0" t="0" r="0" b="0"/>
          <a:pathLst>
            <a:path>
              <a:moveTo>
                <a:pt x="2133950" y="0"/>
              </a:moveTo>
              <a:lnTo>
                <a:pt x="2133950" y="226710"/>
              </a:lnTo>
              <a:lnTo>
                <a:pt x="0" y="226710"/>
              </a:lnTo>
              <a:lnTo>
                <a:pt x="0" y="3934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5A53A-6F41-0A46-AB7E-204666C5F587}">
      <dsp:nvSpPr>
        <dsp:cNvPr id="0" name=""/>
        <dsp:cNvSpPr/>
      </dsp:nvSpPr>
      <dsp:spPr>
        <a:xfrm>
          <a:off x="2199467" y="570303"/>
          <a:ext cx="1871795" cy="7537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008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Департамент развития цифровых сервисов</a:t>
          </a:r>
          <a:endParaRPr lang="en-GB" sz="160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9467" y="570303"/>
        <a:ext cx="1871795" cy="753726"/>
      </dsp:txXfrm>
    </dsp:sp>
    <dsp:sp modelId="{D2BA9A4E-CED2-544D-9263-22AC5A1E457B}">
      <dsp:nvSpPr>
        <dsp:cNvPr id="0" name=""/>
        <dsp:cNvSpPr/>
      </dsp:nvSpPr>
      <dsp:spPr>
        <a:xfrm>
          <a:off x="2721217" y="1145710"/>
          <a:ext cx="1242443" cy="2382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51 сотрудник</a:t>
          </a:r>
          <a:endParaRPr lang="en-GB" sz="15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21217" y="1145710"/>
        <a:ext cx="1242443" cy="238252"/>
      </dsp:txXfrm>
    </dsp:sp>
    <dsp:sp modelId="{22720B3B-A83E-244F-99B6-0A80AA9ACEDD}">
      <dsp:nvSpPr>
        <dsp:cNvPr id="0" name=""/>
        <dsp:cNvSpPr/>
      </dsp:nvSpPr>
      <dsp:spPr>
        <a:xfrm>
          <a:off x="63785" y="1717516"/>
          <a:ext cx="1875260" cy="8605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008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Служба материально-технического снабжения</a:t>
          </a:r>
          <a:endParaRPr lang="en-GB" sz="140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785" y="1717516"/>
        <a:ext cx="1875260" cy="860503"/>
      </dsp:txXfrm>
    </dsp:sp>
    <dsp:sp modelId="{83C73BCD-44A6-044C-8F4B-67EEF3CD806B}">
      <dsp:nvSpPr>
        <dsp:cNvPr id="0" name=""/>
        <dsp:cNvSpPr/>
      </dsp:nvSpPr>
      <dsp:spPr>
        <a:xfrm>
          <a:off x="587267" y="2346312"/>
          <a:ext cx="1242443" cy="2382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8255" rIns="33020" bIns="8255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32 сотрудника</a:t>
          </a:r>
          <a:endParaRPr lang="en-GB" sz="13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7267" y="2346312"/>
        <a:ext cx="1242443" cy="238252"/>
      </dsp:txXfrm>
    </dsp:sp>
    <dsp:sp modelId="{F2DE9743-B83B-CA44-9886-628DD1E436F9}">
      <dsp:nvSpPr>
        <dsp:cNvPr id="0" name=""/>
        <dsp:cNvSpPr/>
      </dsp:nvSpPr>
      <dsp:spPr>
        <a:xfrm>
          <a:off x="2272599" y="1717516"/>
          <a:ext cx="1850991" cy="91258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008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Отдел сопровождения и развития информационных систем</a:t>
          </a:r>
          <a:endParaRPr lang="en-GB" sz="140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72599" y="1717516"/>
        <a:ext cx="1850991" cy="912581"/>
      </dsp:txXfrm>
    </dsp:sp>
    <dsp:sp modelId="{2F339200-75AF-4C4C-ADC7-D7221D1D3746}">
      <dsp:nvSpPr>
        <dsp:cNvPr id="0" name=""/>
        <dsp:cNvSpPr/>
      </dsp:nvSpPr>
      <dsp:spPr>
        <a:xfrm>
          <a:off x="2783947" y="2372350"/>
          <a:ext cx="1242443" cy="2382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16 сотрудников</a:t>
          </a:r>
          <a:endParaRPr lang="en-GB" sz="12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83947" y="2372350"/>
        <a:ext cx="1242443" cy="238252"/>
      </dsp:txXfrm>
    </dsp:sp>
    <dsp:sp modelId="{77C95440-969D-4649-9E73-5F6EADFF6B74}">
      <dsp:nvSpPr>
        <dsp:cNvPr id="0" name=""/>
        <dsp:cNvSpPr/>
      </dsp:nvSpPr>
      <dsp:spPr>
        <a:xfrm>
          <a:off x="4457144" y="1717516"/>
          <a:ext cx="1749801" cy="84620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008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Группа информационно-технической поддержки</a:t>
          </a:r>
          <a:endParaRPr lang="en-RU" sz="140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57144" y="1717516"/>
        <a:ext cx="1749801" cy="846208"/>
      </dsp:txXfrm>
    </dsp:sp>
    <dsp:sp modelId="{688C93DF-A841-114A-BF0C-E8EA94BDD502}">
      <dsp:nvSpPr>
        <dsp:cNvPr id="0" name=""/>
        <dsp:cNvSpPr/>
      </dsp:nvSpPr>
      <dsp:spPr>
        <a:xfrm>
          <a:off x="4917897" y="2339164"/>
          <a:ext cx="1242443" cy="2382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2 сотрудника</a:t>
          </a:r>
          <a:endParaRPr lang="en-GB" sz="15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17897" y="2339164"/>
        <a:ext cx="1242443" cy="238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6CC71-B03D-49FE-955F-12B9C5651333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F97B9-B79C-4857-AF3E-808D0B67B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331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8ABB8-2C57-452E-8AF3-B7D6B552F37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746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F97B9-B79C-4857-AF3E-808D0B67BB2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683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F97B9-B79C-4857-AF3E-808D0B67BB2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503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F97B9-B79C-4857-AF3E-808D0B67BB2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315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F97B9-B79C-4857-AF3E-808D0B67BB2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068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698B-0733-6F40-A8DC-8452EB1A926F}" type="datetime1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59066-DF42-4573-85D6-98BFFBB48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298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613E2-5081-E643-A69A-AF7BFB71D88E}" type="datetime1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59066-DF42-4573-85D6-98BFFBB48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83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E243-BBF6-8E4A-B9D4-71A85576B249}" type="datetime1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59066-DF42-4573-85D6-98BFFBB48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97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B757-AAB5-E746-A71B-56CBA3AAAB2F}" type="datetime1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59066-DF42-4573-85D6-98BFFBB48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307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B83CC-872A-8649-9260-B7F835A93C48}" type="datetime1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59066-DF42-4573-85D6-98BFFBB48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444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5F2C-A465-C04F-9109-CB7E5802E15B}" type="datetime1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59066-DF42-4573-85D6-98BFFBB48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195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CABD2-AA12-7E45-A3CA-2CE567844E3D}" type="datetime1">
              <a:rPr lang="ru-RU" smtClean="0"/>
              <a:t>27.10.2022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59066-DF42-4573-85D6-98BFFBB48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383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7D37-092B-BC42-993F-41AC44E1DA18}" type="datetime1">
              <a:rPr lang="ru-RU" smtClean="0"/>
              <a:t>27.10.2022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59066-DF42-4573-85D6-98BFFBB48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969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45CB7-203F-5D41-BA37-0BEB6BFEA2C2}" type="datetime1">
              <a:rPr lang="ru-RU" smtClean="0"/>
              <a:t>27.10.2022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59066-DF42-4573-85D6-98BFFBB48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40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3DED-A4AE-E94F-A990-2316CD349D21}" type="datetime1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59066-DF42-4573-85D6-98BFFBB48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07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90C8-8629-1044-9505-9FBFBCE7D203}" type="datetime1">
              <a:rPr lang="ru-RU" smtClean="0"/>
              <a:t>27.10.2022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59066-DF42-4573-85D6-98BFFBB48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09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EF1E8-335B-4B43-A2AF-481F668EF7D3}" type="datetime1">
              <a:rPr lang="ru-RU" smtClean="0"/>
              <a:t>27.10.2022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59066-DF42-4573-85D6-98BFFBB485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50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1.pn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18" name="Rectangle 14"/>
          <p:cNvSpPr>
            <a:spLocks noChangeArrowheads="1"/>
          </p:cNvSpPr>
          <p:nvPr/>
        </p:nvSpPr>
        <p:spPr bwMode="auto">
          <a:xfrm>
            <a:off x="0" y="628651"/>
            <a:ext cx="9155113" cy="379214"/>
          </a:xfrm>
          <a:prstGeom prst="rect">
            <a:avLst/>
          </a:prstGeom>
          <a:solidFill>
            <a:srgbClr val="DDEB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05507" name="Rectangle 3"/>
          <p:cNvSpPr>
            <a:spLocks noChangeArrowheads="1"/>
          </p:cNvSpPr>
          <p:nvPr/>
        </p:nvSpPr>
        <p:spPr bwMode="auto">
          <a:xfrm>
            <a:off x="0" y="2"/>
            <a:ext cx="9144000" cy="11478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180000" tIns="46800" rIns="180000" bIns="46800" anchor="ctr"/>
          <a:lstStyle/>
          <a:p>
            <a:endParaRPr lang="ru-RU" dirty="0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479635" y="2089252"/>
            <a:ext cx="1847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 bwMode="auto">
          <a:xfrm flipV="1">
            <a:off x="0" y="-3"/>
            <a:ext cx="9155113" cy="1063940"/>
          </a:xfrm>
          <a:prstGeom prst="rect">
            <a:avLst/>
          </a:prstGeom>
          <a:gradFill>
            <a:gsLst>
              <a:gs pos="0">
                <a:srgbClr val="00B6F6"/>
              </a:gs>
              <a:gs pos="75000">
                <a:srgbClr val="0057CC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0" tIns="46800" rIns="180000" bIns="4680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405510" name="Text Box 6"/>
          <p:cNvSpPr txBox="1">
            <a:spLocks noChangeArrowheads="1"/>
          </p:cNvSpPr>
          <p:nvPr/>
        </p:nvSpPr>
        <p:spPr bwMode="auto">
          <a:xfrm>
            <a:off x="0" y="705799"/>
            <a:ext cx="9144000" cy="36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Объединенный институт ядерных исследований </a:t>
            </a:r>
            <a:endParaRPr lang="ru-RU" sz="2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Рисунок 14" descr="Рисунок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0292" y="133762"/>
            <a:ext cx="863756" cy="572037"/>
          </a:xfrm>
          <a:prstGeom prst="rect">
            <a:avLst/>
          </a:prstGeom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1053" y="1983119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auto">
          <a:xfrm>
            <a:off x="92365" y="1577841"/>
            <a:ext cx="9144000" cy="558743"/>
          </a:xfrm>
          <a:prstGeom prst="roundRect">
            <a:avLst>
              <a:gd name="adj" fmla="val 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800" b="1" dirty="0">
                <a:solidFill>
                  <a:srgbClr val="0064C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Закупочная деятельность и цифровизация – что общего?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-2483" y="2397029"/>
            <a:ext cx="9155113" cy="828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ts val="2400"/>
              </a:lnSpc>
            </a:pP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Васильев Михаил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-2008" y="4659982"/>
            <a:ext cx="9144000" cy="4826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180000" tIns="46800" rIns="180000" bIns="46800" anchor="ctr"/>
          <a:lstStyle/>
          <a:p>
            <a:endParaRPr lang="ru-RU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-11113" y="4722698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Семинар ОМУС в Доме ученых ОИЯИ					2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Октября 2022 г.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DEFA4-985B-AD4A-FD9C-FD529E86A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212569"/>
            <a:ext cx="2379825" cy="2357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8810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735" y="0"/>
            <a:ext cx="9155113" cy="648000"/>
            <a:chOff x="-5735" y="0"/>
            <a:chExt cx="9155113" cy="648000"/>
          </a:xfrm>
        </p:grpSpPr>
        <p:sp>
          <p:nvSpPr>
            <p:cNvPr id="6" name="Прямоугольник 5"/>
            <p:cNvSpPr/>
            <p:nvPr/>
          </p:nvSpPr>
          <p:spPr bwMode="auto">
            <a:xfrm flipV="1">
              <a:off x="-5735" y="0"/>
              <a:ext cx="9155113" cy="648000"/>
            </a:xfrm>
            <a:prstGeom prst="rect">
              <a:avLst/>
            </a:prstGeom>
            <a:gradFill>
              <a:gsLst>
                <a:gs pos="0">
                  <a:srgbClr val="00B6F6"/>
                </a:gs>
                <a:gs pos="75000">
                  <a:srgbClr val="0057CC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0" tIns="46800" rIns="18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Рисунок 6" descr="Рисунок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72400" y="87495"/>
              <a:ext cx="706710" cy="468031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3593" y="7072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200"/>
              </a:lnSpc>
            </a:pP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F47CD3AE-8048-4344-B392-F9D98B77399B}"/>
              </a:ext>
            </a:extLst>
          </p:cNvPr>
          <p:cNvSpPr/>
          <p:nvPr/>
        </p:nvSpPr>
        <p:spPr>
          <a:xfrm>
            <a:off x="103809" y="6890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Разработано техническое задание для создания ИС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3346ED-5D68-D3E4-B945-C00537FD0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30171"/>
            <a:ext cx="7488832" cy="4206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8068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735" y="0"/>
            <a:ext cx="9155113" cy="648000"/>
            <a:chOff x="-5735" y="0"/>
            <a:chExt cx="9155113" cy="648000"/>
          </a:xfrm>
        </p:grpSpPr>
        <p:sp>
          <p:nvSpPr>
            <p:cNvPr id="6" name="Прямоугольник 5"/>
            <p:cNvSpPr/>
            <p:nvPr/>
          </p:nvSpPr>
          <p:spPr bwMode="auto">
            <a:xfrm flipV="1">
              <a:off x="-5735" y="0"/>
              <a:ext cx="9155113" cy="648000"/>
            </a:xfrm>
            <a:prstGeom prst="rect">
              <a:avLst/>
            </a:prstGeom>
            <a:gradFill>
              <a:gsLst>
                <a:gs pos="0">
                  <a:srgbClr val="00B6F6"/>
                </a:gs>
                <a:gs pos="75000">
                  <a:srgbClr val="0057CC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0" tIns="46800" rIns="18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Рисунок 6" descr="Рисунок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72400" y="87495"/>
              <a:ext cx="706710" cy="468031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3593" y="7072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200"/>
              </a:lnSpc>
            </a:pP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F47CD3AE-8048-4344-B392-F9D98B77399B}"/>
              </a:ext>
            </a:extLst>
          </p:cNvPr>
          <p:cNvSpPr/>
          <p:nvPr/>
        </p:nvSpPr>
        <p:spPr>
          <a:xfrm>
            <a:off x="103809" y="6890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Все закупочные процессы прописаны детально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DC0F4-B63C-375C-C6AE-1EB17264C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53" y="648000"/>
            <a:ext cx="6716053" cy="448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21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734" y="0"/>
            <a:ext cx="9155113" cy="648000"/>
            <a:chOff x="-5735" y="0"/>
            <a:chExt cx="9155113" cy="648000"/>
          </a:xfrm>
        </p:grpSpPr>
        <p:sp>
          <p:nvSpPr>
            <p:cNvPr id="6" name="Прямоугольник 5"/>
            <p:cNvSpPr/>
            <p:nvPr/>
          </p:nvSpPr>
          <p:spPr bwMode="auto">
            <a:xfrm flipV="1">
              <a:off x="-5735" y="0"/>
              <a:ext cx="9155113" cy="648000"/>
            </a:xfrm>
            <a:prstGeom prst="rect">
              <a:avLst/>
            </a:prstGeom>
            <a:gradFill>
              <a:gsLst>
                <a:gs pos="0">
                  <a:srgbClr val="00B6F6"/>
                </a:gs>
                <a:gs pos="75000">
                  <a:srgbClr val="0057CC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0" tIns="46800" rIns="18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342892" indent="-342892" algn="ctr" defTabSz="914378" fontAlgn="base">
                <a:spcBef>
                  <a:spcPct val="0"/>
                </a:spcBef>
                <a:spcAft>
                  <a:spcPct val="0"/>
                </a:spcAft>
              </a:pPr>
              <a:endParaRPr lang="ru-RU" sz="14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7" name="Рисунок 6" descr="Рисунок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72400" y="87495"/>
              <a:ext cx="706710" cy="468031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1030CB-A680-C749-89C5-C26C8D4B0EE8}"/>
              </a:ext>
            </a:extLst>
          </p:cNvPr>
          <p:cNvCxnSpPr/>
          <p:nvPr/>
        </p:nvCxnSpPr>
        <p:spPr>
          <a:xfrm flipH="1">
            <a:off x="8675497" y="4953196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795FD9-BB52-7D43-94BF-314A1AD6D048}"/>
              </a:ext>
            </a:extLst>
          </p:cNvPr>
          <p:cNvCxnSpPr/>
          <p:nvPr/>
        </p:nvCxnSpPr>
        <p:spPr>
          <a:xfrm flipH="1">
            <a:off x="8640001" y="53519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EB1F20-055F-D547-A8DA-72E1803DB82D}"/>
              </a:ext>
            </a:extLst>
          </p:cNvPr>
          <p:cNvCxnSpPr/>
          <p:nvPr/>
        </p:nvCxnSpPr>
        <p:spPr>
          <a:xfrm flipH="1">
            <a:off x="8640001" y="57777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F6D85B-2CE8-A246-947C-F27EA56BB4D6}"/>
              </a:ext>
            </a:extLst>
          </p:cNvPr>
          <p:cNvCxnSpPr/>
          <p:nvPr/>
        </p:nvCxnSpPr>
        <p:spPr>
          <a:xfrm flipH="1">
            <a:off x="8640001" y="62035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id="{57AC4FC6-776F-8049-AB29-673EDE1E7EBD}"/>
              </a:ext>
            </a:extLst>
          </p:cNvPr>
          <p:cNvSpPr/>
          <p:nvPr/>
        </p:nvSpPr>
        <p:spPr>
          <a:xfrm>
            <a:off x="150186" y="72789"/>
            <a:ext cx="8879110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Задачи цифровой трансформации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0AC918-73B6-9B40-8399-1AC9AA47FB80}"/>
              </a:ext>
            </a:extLst>
          </p:cNvPr>
          <p:cNvCxnSpPr/>
          <p:nvPr/>
        </p:nvCxnSpPr>
        <p:spPr>
          <a:xfrm flipH="1">
            <a:off x="8675928" y="4953196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383AEB-9130-C545-BF45-45C4A232E297}"/>
              </a:ext>
            </a:extLst>
          </p:cNvPr>
          <p:cNvCxnSpPr/>
          <p:nvPr/>
        </p:nvCxnSpPr>
        <p:spPr>
          <a:xfrm flipH="1">
            <a:off x="8640432" y="5351964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BB3B3A-8F9B-AA40-A9E4-3691C4CFF00D}"/>
              </a:ext>
            </a:extLst>
          </p:cNvPr>
          <p:cNvCxnSpPr/>
          <p:nvPr/>
        </p:nvCxnSpPr>
        <p:spPr>
          <a:xfrm flipH="1">
            <a:off x="8640432" y="5777764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996A3624-3933-1B4D-BBE9-F739DAC0A07A}"/>
              </a:ext>
            </a:extLst>
          </p:cNvPr>
          <p:cNvCxnSpPr>
            <a:cxnSpLocks/>
          </p:cNvCxnSpPr>
          <p:nvPr/>
        </p:nvCxnSpPr>
        <p:spPr>
          <a:xfrm flipH="1">
            <a:off x="6144866" y="1132787"/>
            <a:ext cx="1" cy="357901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0">
            <a:extLst>
              <a:ext uri="{FF2B5EF4-FFF2-40B4-BE49-F238E27FC236}">
                <a16:creationId xmlns:a16="http://schemas.microsoft.com/office/drawing/2014/main" id="{82EF2AC2-1F9B-D049-A084-39B87BD8D395}"/>
              </a:ext>
            </a:extLst>
          </p:cNvPr>
          <p:cNvCxnSpPr>
            <a:cxnSpLocks/>
          </p:cNvCxnSpPr>
          <p:nvPr/>
        </p:nvCxnSpPr>
        <p:spPr>
          <a:xfrm flipH="1">
            <a:off x="3116302" y="1132787"/>
            <a:ext cx="1" cy="357901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Прямоугольник 7">
            <a:extLst>
              <a:ext uri="{FF2B5EF4-FFF2-40B4-BE49-F238E27FC236}">
                <a16:creationId xmlns:a16="http://schemas.microsoft.com/office/drawing/2014/main" id="{B1879809-DC76-9047-87C4-A7E2384D0417}"/>
              </a:ext>
            </a:extLst>
          </p:cNvPr>
          <p:cNvSpPr/>
          <p:nvPr/>
        </p:nvSpPr>
        <p:spPr>
          <a:xfrm>
            <a:off x="431801" y="915567"/>
            <a:ext cx="8316135" cy="2054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12">
            <a:extLst>
              <a:ext uri="{FF2B5EF4-FFF2-40B4-BE49-F238E27FC236}">
                <a16:creationId xmlns:a16="http://schemas.microsoft.com/office/drawing/2014/main" id="{A60715B7-DCC6-3645-89ED-C0BCB1C2BE2B}"/>
              </a:ext>
            </a:extLst>
          </p:cNvPr>
          <p:cNvSpPr/>
          <p:nvPr/>
        </p:nvSpPr>
        <p:spPr>
          <a:xfrm>
            <a:off x="2483768" y="933654"/>
            <a:ext cx="4142925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  <a:buClr>
                <a:srgbClr val="A6CE39"/>
              </a:buClr>
              <a:defRPr/>
            </a:pPr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ЗАДАЧИ, КОТОРЫЕ МОЖЕТ РЕШИТЬ ЦИФРОВИЗАЦИЯ</a:t>
            </a:r>
          </a:p>
        </p:txBody>
      </p:sp>
      <p:sp>
        <p:nvSpPr>
          <p:cNvPr id="37" name="Прямоугольник 85">
            <a:extLst>
              <a:ext uri="{FF2B5EF4-FFF2-40B4-BE49-F238E27FC236}">
                <a16:creationId xmlns:a16="http://schemas.microsoft.com/office/drawing/2014/main" id="{47C008B3-BC60-4447-8265-CB712822CD44}"/>
              </a:ext>
            </a:extLst>
          </p:cNvPr>
          <p:cNvSpPr/>
          <p:nvPr/>
        </p:nvSpPr>
        <p:spPr>
          <a:xfrm>
            <a:off x="949940" y="1484518"/>
            <a:ext cx="2037037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buClr>
                <a:srgbClr val="0660A2"/>
              </a:buClr>
              <a:defRPr/>
            </a:pP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Увеличение прозрачности и скорости процессов </a:t>
            </a:r>
          </a:p>
        </p:txBody>
      </p:sp>
      <p:pic>
        <p:nvPicPr>
          <p:cNvPr id="38" name="Рисунок 5">
            <a:extLst>
              <a:ext uri="{FF2B5EF4-FFF2-40B4-BE49-F238E27FC236}">
                <a16:creationId xmlns:a16="http://schemas.microsoft.com/office/drawing/2014/main" id="{E12002A0-F302-A94B-A76E-7660C44A1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6148" y="1420462"/>
            <a:ext cx="779196" cy="636762"/>
          </a:xfrm>
          <a:prstGeom prst="rect">
            <a:avLst/>
          </a:prstGeom>
        </p:spPr>
      </p:pic>
      <p:pic>
        <p:nvPicPr>
          <p:cNvPr id="39" name="Рисунок 8">
            <a:extLst>
              <a:ext uri="{FF2B5EF4-FFF2-40B4-BE49-F238E27FC236}">
                <a16:creationId xmlns:a16="http://schemas.microsoft.com/office/drawing/2014/main" id="{4E1B6A73-A9F7-C34E-B837-582E35FAF1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01231" y="1505687"/>
            <a:ext cx="569842" cy="542706"/>
          </a:xfrm>
          <a:prstGeom prst="rect">
            <a:avLst/>
          </a:prstGeom>
        </p:spPr>
      </p:pic>
      <p:pic>
        <p:nvPicPr>
          <p:cNvPr id="40" name="Рисунок 9">
            <a:extLst>
              <a:ext uri="{FF2B5EF4-FFF2-40B4-BE49-F238E27FC236}">
                <a16:creationId xmlns:a16="http://schemas.microsoft.com/office/drawing/2014/main" id="{9169AA68-80DC-7D4D-8F22-F85EE89972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8033" y="1531268"/>
            <a:ext cx="495302" cy="504646"/>
          </a:xfrm>
          <a:prstGeom prst="rect">
            <a:avLst/>
          </a:prstGeom>
        </p:spPr>
      </p:pic>
      <p:sp>
        <p:nvSpPr>
          <p:cNvPr id="41" name="Прямоугольник 95">
            <a:extLst>
              <a:ext uri="{FF2B5EF4-FFF2-40B4-BE49-F238E27FC236}">
                <a16:creationId xmlns:a16="http://schemas.microsoft.com/office/drawing/2014/main" id="{79067D09-664B-1A40-A7DD-FAD15BC2A3A9}"/>
              </a:ext>
            </a:extLst>
          </p:cNvPr>
          <p:cNvSpPr/>
          <p:nvPr/>
        </p:nvSpPr>
        <p:spPr>
          <a:xfrm>
            <a:off x="4114967" y="1451165"/>
            <a:ext cx="1625608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buClr>
                <a:srgbClr val="0660A2"/>
              </a:buClr>
              <a:defRPr/>
            </a:pP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Сокращение оперативных расходов</a:t>
            </a:r>
          </a:p>
        </p:txBody>
      </p:sp>
      <p:sp>
        <p:nvSpPr>
          <p:cNvPr id="42" name="Прямоугольник 3">
            <a:extLst>
              <a:ext uri="{FF2B5EF4-FFF2-40B4-BE49-F238E27FC236}">
                <a16:creationId xmlns:a16="http://schemas.microsoft.com/office/drawing/2014/main" id="{3914C950-1228-9B4B-829C-2A267ADED339}"/>
              </a:ext>
            </a:extLst>
          </p:cNvPr>
          <p:cNvSpPr/>
          <p:nvPr/>
        </p:nvSpPr>
        <p:spPr>
          <a:xfrm>
            <a:off x="6921593" y="1382177"/>
            <a:ext cx="1984976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rgbClr val="0660A2"/>
              </a:buClr>
              <a:defRPr/>
            </a:pPr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Повышение удовлетворенности сотрудников за счет перехода на сервисную модель</a:t>
            </a:r>
          </a:p>
        </p:txBody>
      </p:sp>
      <p:sp>
        <p:nvSpPr>
          <p:cNvPr id="44" name="Прямоугольник 44">
            <a:extLst>
              <a:ext uri="{FF2B5EF4-FFF2-40B4-BE49-F238E27FC236}">
                <a16:creationId xmlns:a16="http://schemas.microsoft.com/office/drawing/2014/main" id="{EB3AC1FA-998D-B44F-8790-847FF3AA4419}"/>
              </a:ext>
            </a:extLst>
          </p:cNvPr>
          <p:cNvSpPr/>
          <p:nvPr/>
        </p:nvSpPr>
        <p:spPr>
          <a:xfrm>
            <a:off x="6847529" y="3699140"/>
            <a:ext cx="2045201" cy="8125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80000"/>
              </a:lnSpc>
              <a:spcAft>
                <a:spcPts val="400"/>
              </a:spcAft>
              <a:buClr>
                <a:srgbClr val="2E75B6"/>
              </a:buClr>
              <a:defRPr/>
            </a:pPr>
            <a:r>
              <a:rPr lang="ru-RU" sz="1100" dirty="0">
                <a:solidFill>
                  <a:srgbClr val="066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Единой информационной системы (принцип «одного кона»), автоматизированная система контроля</a:t>
            </a:r>
            <a:r>
              <a:rPr lang="en-US" sz="1100" dirty="0">
                <a:solidFill>
                  <a:srgbClr val="066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66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соблюдения нормативных показателей</a:t>
            </a:r>
            <a:endParaRPr lang="en-US" sz="1100" b="1" dirty="0">
              <a:solidFill>
                <a:srgbClr val="0660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2FA9CF-B7E6-A045-926C-E13C1147E3FD}"/>
              </a:ext>
            </a:extLst>
          </p:cNvPr>
          <p:cNvSpPr txBox="1"/>
          <p:nvPr/>
        </p:nvSpPr>
        <p:spPr>
          <a:xfrm>
            <a:off x="998193" y="3750996"/>
            <a:ext cx="1946647" cy="6093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  <a:buClr>
                <a:srgbClr val="2E75B6"/>
              </a:buClr>
              <a:defRPr/>
            </a:pPr>
            <a:r>
              <a:rPr lang="ru-RU" sz="1100" dirty="0">
                <a:solidFill>
                  <a:srgbClr val="066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Оптимизация и стандартизация административных процессов</a:t>
            </a:r>
          </a:p>
        </p:txBody>
      </p:sp>
      <p:pic>
        <p:nvPicPr>
          <p:cNvPr id="47" name="Рисунок 54">
            <a:extLst>
              <a:ext uri="{FF2B5EF4-FFF2-40B4-BE49-F238E27FC236}">
                <a16:creationId xmlns:a16="http://schemas.microsoft.com/office/drawing/2014/main" id="{A1431099-612A-B745-9A26-BDAABF2AE5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3058" y="3748131"/>
            <a:ext cx="430785" cy="51162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405D6B8-21B0-954A-AA53-D622F4D0598F}"/>
              </a:ext>
            </a:extLst>
          </p:cNvPr>
          <p:cNvSpPr txBox="1"/>
          <p:nvPr/>
        </p:nvSpPr>
        <p:spPr>
          <a:xfrm>
            <a:off x="4037879" y="3716327"/>
            <a:ext cx="1855317" cy="84638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100" dirty="0">
                <a:solidFill>
                  <a:srgbClr val="066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Автоматизация административных процессов, оптимизация существующих информационных систем</a:t>
            </a:r>
            <a:endParaRPr lang="en-RU" sz="1100" dirty="0">
              <a:solidFill>
                <a:srgbClr val="0660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56">
            <a:extLst>
              <a:ext uri="{FF2B5EF4-FFF2-40B4-BE49-F238E27FC236}">
                <a16:creationId xmlns:a16="http://schemas.microsoft.com/office/drawing/2014/main" id="{38F326E7-4698-5C4C-9DC1-43F44072D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33707" y="3742374"/>
            <a:ext cx="495810" cy="446654"/>
          </a:xfrm>
          <a:prstGeom prst="rect">
            <a:avLst/>
          </a:prstGeom>
        </p:spPr>
      </p:pic>
      <p:pic>
        <p:nvPicPr>
          <p:cNvPr id="50" name="Рисунок 61">
            <a:extLst>
              <a:ext uri="{FF2B5EF4-FFF2-40B4-BE49-F238E27FC236}">
                <a16:creationId xmlns:a16="http://schemas.microsoft.com/office/drawing/2014/main" id="{C75619EB-221C-9D4C-B5C4-74C4179ABA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31779" y="3840636"/>
            <a:ext cx="491085" cy="479138"/>
          </a:xfrm>
          <a:prstGeom prst="rect">
            <a:avLst/>
          </a:prstGeom>
        </p:spPr>
      </p:pic>
      <p:sp>
        <p:nvSpPr>
          <p:cNvPr id="51" name="Прямоугольник 38">
            <a:extLst>
              <a:ext uri="{FF2B5EF4-FFF2-40B4-BE49-F238E27FC236}">
                <a16:creationId xmlns:a16="http://schemas.microsoft.com/office/drawing/2014/main" id="{6AF27F22-6BAE-5742-8A85-8C6726647A20}"/>
              </a:ext>
            </a:extLst>
          </p:cNvPr>
          <p:cNvSpPr/>
          <p:nvPr/>
        </p:nvSpPr>
        <p:spPr>
          <a:xfrm>
            <a:off x="6223643" y="3363838"/>
            <a:ext cx="295687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0660A2"/>
              </a:buClr>
              <a:defRPr/>
            </a:pPr>
            <a:r>
              <a:rPr lang="ru-RU" sz="900" dirty="0">
                <a:solidFill>
                  <a:srgbClr val="6FABDE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сотрудников удовлетворенных качеством сервисов </a:t>
            </a:r>
          </a:p>
        </p:txBody>
      </p:sp>
      <p:sp>
        <p:nvSpPr>
          <p:cNvPr id="56" name="Прямоугольник 40">
            <a:extLst>
              <a:ext uri="{FF2B5EF4-FFF2-40B4-BE49-F238E27FC236}">
                <a16:creationId xmlns:a16="http://schemas.microsoft.com/office/drawing/2014/main" id="{C9C43D8F-557E-214A-8BC2-744FC9CB6337}"/>
              </a:ext>
            </a:extLst>
          </p:cNvPr>
          <p:cNvSpPr/>
          <p:nvPr/>
        </p:nvSpPr>
        <p:spPr>
          <a:xfrm>
            <a:off x="445039" y="2568124"/>
            <a:ext cx="8316135" cy="2054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Прямоугольник 70">
            <a:extLst>
              <a:ext uri="{FF2B5EF4-FFF2-40B4-BE49-F238E27FC236}">
                <a16:creationId xmlns:a16="http://schemas.microsoft.com/office/drawing/2014/main" id="{DDA04C0D-577D-6548-A78A-226F4367F1B1}"/>
              </a:ext>
            </a:extLst>
          </p:cNvPr>
          <p:cNvSpPr/>
          <p:nvPr/>
        </p:nvSpPr>
        <p:spPr>
          <a:xfrm>
            <a:off x="1907704" y="2586210"/>
            <a:ext cx="5328578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914378" eaLnBrk="0" fontAlgn="base" hangingPunct="0">
              <a:spcBef>
                <a:spcPct val="0"/>
              </a:spcBef>
              <a:spcAft>
                <a:spcPct val="0"/>
              </a:spcAft>
              <a:buClr>
                <a:srgbClr val="A6CE39"/>
              </a:buClr>
              <a:defRPr/>
            </a:pPr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ИНДИКАТОРЫ ЭФФЕКТИВНОСТИ И ИНСТРУМЕНТЫ ДЛЯ ИХ ДОСТИЖЕНИЯ</a:t>
            </a:r>
          </a:p>
        </p:txBody>
      </p:sp>
      <p:sp>
        <p:nvSpPr>
          <p:cNvPr id="58" name="Прямоугольник 60">
            <a:extLst>
              <a:ext uri="{FF2B5EF4-FFF2-40B4-BE49-F238E27FC236}">
                <a16:creationId xmlns:a16="http://schemas.microsoft.com/office/drawing/2014/main" id="{422E7E91-D6E2-4A44-990B-61732B78E138}"/>
              </a:ext>
            </a:extLst>
          </p:cNvPr>
          <p:cNvSpPr/>
          <p:nvPr/>
        </p:nvSpPr>
        <p:spPr>
          <a:xfrm>
            <a:off x="6660233" y="2978537"/>
            <a:ext cx="182929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rgbClr val="0660A2"/>
              </a:buClr>
              <a:defRPr/>
            </a:pPr>
            <a:r>
              <a:rPr lang="en-US" sz="2400" b="1" dirty="0">
                <a:solidFill>
                  <a:srgbClr val="6FAB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6FAB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5</a:t>
            </a:r>
            <a:r>
              <a:rPr lang="en-US" sz="2400" b="1" dirty="0">
                <a:solidFill>
                  <a:srgbClr val="6FAB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400" b="1" dirty="0">
                <a:solidFill>
                  <a:srgbClr val="6FAB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</a:t>
            </a:r>
            <a:endParaRPr lang="ru-RU" sz="1200" dirty="0">
              <a:solidFill>
                <a:srgbClr val="6FABDE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0" name="Прямоугольник 36">
            <a:extLst>
              <a:ext uri="{FF2B5EF4-FFF2-40B4-BE49-F238E27FC236}">
                <a16:creationId xmlns:a16="http://schemas.microsoft.com/office/drawing/2014/main" id="{F5BBB69A-3DF3-084E-8305-627D5019A462}"/>
              </a:ext>
            </a:extLst>
          </p:cNvPr>
          <p:cNvSpPr/>
          <p:nvPr/>
        </p:nvSpPr>
        <p:spPr>
          <a:xfrm>
            <a:off x="3851921" y="2971358"/>
            <a:ext cx="145757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6FAB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en-US" altLang="ru-RU" sz="2400" b="1" dirty="0">
                <a:solidFill>
                  <a:srgbClr val="6FAB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altLang="ru-RU" sz="2400" b="1" dirty="0">
                <a:solidFill>
                  <a:srgbClr val="6FAB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</a:t>
            </a:r>
          </a:p>
        </p:txBody>
      </p:sp>
      <p:sp>
        <p:nvSpPr>
          <p:cNvPr id="81" name="Прямоугольник 38">
            <a:extLst>
              <a:ext uri="{FF2B5EF4-FFF2-40B4-BE49-F238E27FC236}">
                <a16:creationId xmlns:a16="http://schemas.microsoft.com/office/drawing/2014/main" id="{66AC56E3-FF22-F749-A914-89BF72866ECB}"/>
              </a:ext>
            </a:extLst>
          </p:cNvPr>
          <p:cNvSpPr/>
          <p:nvPr/>
        </p:nvSpPr>
        <p:spPr>
          <a:xfrm>
            <a:off x="476176" y="3347172"/>
            <a:ext cx="233418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0660A2"/>
              </a:buClr>
              <a:defRPr/>
            </a:pPr>
            <a:r>
              <a:rPr lang="ru-RU" sz="900" dirty="0">
                <a:solidFill>
                  <a:srgbClr val="6FABDE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снижение времени протекания процессов</a:t>
            </a:r>
          </a:p>
        </p:txBody>
      </p:sp>
      <p:sp>
        <p:nvSpPr>
          <p:cNvPr id="82" name="Прямоугольник 60">
            <a:extLst>
              <a:ext uri="{FF2B5EF4-FFF2-40B4-BE49-F238E27FC236}">
                <a16:creationId xmlns:a16="http://schemas.microsoft.com/office/drawing/2014/main" id="{C2CEAE4F-F0B9-3845-8416-08DE8D4C8300}"/>
              </a:ext>
            </a:extLst>
          </p:cNvPr>
          <p:cNvSpPr/>
          <p:nvPr/>
        </p:nvSpPr>
        <p:spPr>
          <a:xfrm>
            <a:off x="938149" y="2975153"/>
            <a:ext cx="138618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Clr>
                <a:srgbClr val="0660A2"/>
              </a:buClr>
              <a:defRPr/>
            </a:pPr>
            <a:r>
              <a:rPr lang="en-US" sz="2400" b="1" dirty="0">
                <a:solidFill>
                  <a:srgbClr val="6FAB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6FAB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5</a:t>
            </a:r>
            <a:r>
              <a:rPr lang="en-US" sz="2400" b="1" dirty="0">
                <a:solidFill>
                  <a:srgbClr val="6FAB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2400" b="1" dirty="0">
                <a:solidFill>
                  <a:srgbClr val="6FAB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</a:t>
            </a:r>
            <a:endParaRPr lang="ru-RU" sz="1200" dirty="0">
              <a:solidFill>
                <a:srgbClr val="6FABDE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5" name="Прямоугольник 38">
            <a:extLst>
              <a:ext uri="{FF2B5EF4-FFF2-40B4-BE49-F238E27FC236}">
                <a16:creationId xmlns:a16="http://schemas.microsoft.com/office/drawing/2014/main" id="{3A5276B1-2A25-444A-BB04-215C1EFA1608}"/>
              </a:ext>
            </a:extLst>
          </p:cNvPr>
          <p:cNvSpPr/>
          <p:nvPr/>
        </p:nvSpPr>
        <p:spPr>
          <a:xfrm>
            <a:off x="3240526" y="3369355"/>
            <a:ext cx="2757957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0660A2"/>
              </a:buClr>
              <a:defRPr/>
            </a:pPr>
            <a:r>
              <a:rPr lang="ru-RU" sz="900" dirty="0">
                <a:solidFill>
                  <a:srgbClr val="6FABDE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 + высвобождения внутренних резервов</a:t>
            </a:r>
          </a:p>
        </p:txBody>
      </p:sp>
    </p:spTree>
    <p:extLst>
      <p:ext uri="{BB962C8B-B14F-4D97-AF65-F5344CB8AC3E}">
        <p14:creationId xmlns:p14="http://schemas.microsoft.com/office/powerpoint/2010/main" val="3947687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734" y="0"/>
            <a:ext cx="9155113" cy="648000"/>
            <a:chOff x="-5735" y="0"/>
            <a:chExt cx="9155113" cy="648000"/>
          </a:xfrm>
        </p:grpSpPr>
        <p:sp>
          <p:nvSpPr>
            <p:cNvPr id="6" name="Прямоугольник 5"/>
            <p:cNvSpPr/>
            <p:nvPr/>
          </p:nvSpPr>
          <p:spPr bwMode="auto">
            <a:xfrm flipV="1">
              <a:off x="-5735" y="0"/>
              <a:ext cx="9155113" cy="648000"/>
            </a:xfrm>
            <a:prstGeom prst="rect">
              <a:avLst/>
            </a:prstGeom>
            <a:gradFill>
              <a:gsLst>
                <a:gs pos="0">
                  <a:srgbClr val="00B6F6"/>
                </a:gs>
                <a:gs pos="75000">
                  <a:srgbClr val="0057CC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0" tIns="46800" rIns="18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342892" indent="-342892" algn="ctr" defTabSz="914378" fontAlgn="base">
                <a:spcBef>
                  <a:spcPct val="0"/>
                </a:spcBef>
                <a:spcAft>
                  <a:spcPct val="0"/>
                </a:spcAft>
              </a:pPr>
              <a:endParaRPr lang="ru-RU" sz="14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7" name="Рисунок 6" descr="Рисунок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72400" y="87495"/>
              <a:ext cx="706710" cy="468031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1030CB-A680-C749-89C5-C26C8D4B0EE8}"/>
              </a:ext>
            </a:extLst>
          </p:cNvPr>
          <p:cNvCxnSpPr/>
          <p:nvPr/>
        </p:nvCxnSpPr>
        <p:spPr>
          <a:xfrm flipH="1">
            <a:off x="8675497" y="4953196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795FD9-BB52-7D43-94BF-314A1AD6D048}"/>
              </a:ext>
            </a:extLst>
          </p:cNvPr>
          <p:cNvCxnSpPr/>
          <p:nvPr/>
        </p:nvCxnSpPr>
        <p:spPr>
          <a:xfrm flipH="1">
            <a:off x="8640001" y="53519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EB1F20-055F-D547-A8DA-72E1803DB82D}"/>
              </a:ext>
            </a:extLst>
          </p:cNvPr>
          <p:cNvCxnSpPr/>
          <p:nvPr/>
        </p:nvCxnSpPr>
        <p:spPr>
          <a:xfrm flipH="1">
            <a:off x="8640001" y="57777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F6D85B-2CE8-A246-947C-F27EA56BB4D6}"/>
              </a:ext>
            </a:extLst>
          </p:cNvPr>
          <p:cNvCxnSpPr/>
          <p:nvPr/>
        </p:nvCxnSpPr>
        <p:spPr>
          <a:xfrm flipH="1">
            <a:off x="8640001" y="62035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id="{57AC4FC6-776F-8049-AB29-673EDE1E7EBD}"/>
              </a:ext>
            </a:extLst>
          </p:cNvPr>
          <p:cNvSpPr/>
          <p:nvPr/>
        </p:nvSpPr>
        <p:spPr>
          <a:xfrm>
            <a:off x="150186" y="72789"/>
            <a:ext cx="8879110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Проекты по цифровизации нашего департамента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0AC918-73B6-9B40-8399-1AC9AA47FB80}"/>
              </a:ext>
            </a:extLst>
          </p:cNvPr>
          <p:cNvCxnSpPr/>
          <p:nvPr/>
        </p:nvCxnSpPr>
        <p:spPr>
          <a:xfrm flipH="1">
            <a:off x="8675928" y="4953196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383AEB-9130-C545-BF45-45C4A232E297}"/>
              </a:ext>
            </a:extLst>
          </p:cNvPr>
          <p:cNvCxnSpPr/>
          <p:nvPr/>
        </p:nvCxnSpPr>
        <p:spPr>
          <a:xfrm flipH="1">
            <a:off x="8640432" y="5351964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BB3B3A-8F9B-AA40-A9E4-3691C4CFF00D}"/>
              </a:ext>
            </a:extLst>
          </p:cNvPr>
          <p:cNvCxnSpPr/>
          <p:nvPr/>
        </p:nvCxnSpPr>
        <p:spPr>
          <a:xfrm flipH="1">
            <a:off x="8640432" y="5777764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8B177B7-BA9A-0F0C-31E9-68275F542D49}"/>
              </a:ext>
            </a:extLst>
          </p:cNvPr>
          <p:cNvSpPr/>
          <p:nvPr/>
        </p:nvSpPr>
        <p:spPr>
          <a:xfrm>
            <a:off x="129114" y="967733"/>
            <a:ext cx="88854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ДРЦС</a:t>
            </a:r>
            <a:r>
              <a:rPr lang="ru-RU" dirty="0"/>
              <a:t> занимается развитием информационных систем, направленных на автоматизацию административной деятельности Института, а также созданием платформы для представления цифровых сервисов, связанных с административными процессами. Ключевым проектом в среднесрочной перспективе является проект по внедрению комплексной информационной системы класса </a:t>
            </a:r>
            <a:r>
              <a:rPr lang="en-GB" dirty="0"/>
              <a:t>ERP</a:t>
            </a:r>
            <a:r>
              <a:rPr lang="ru-RU" dirty="0"/>
              <a:t> от компании 1С</a:t>
            </a:r>
            <a:r>
              <a:rPr lang="en-GB" dirty="0"/>
              <a:t>.</a:t>
            </a:r>
          </a:p>
          <a:p>
            <a:pPr algn="just"/>
            <a:r>
              <a:rPr lang="en-GB" dirty="0"/>
              <a:t> </a:t>
            </a:r>
            <a:r>
              <a:rPr lang="ru-RU" dirty="0"/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A50F18-278A-1AA3-2B55-BE460B48F994}"/>
              </a:ext>
            </a:extLst>
          </p:cNvPr>
          <p:cNvSpPr/>
          <p:nvPr/>
        </p:nvSpPr>
        <p:spPr>
          <a:xfrm>
            <a:off x="124989" y="2677740"/>
            <a:ext cx="44470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ЛИТ</a:t>
            </a:r>
            <a:r>
              <a:rPr lang="ru-RU" dirty="0"/>
              <a:t> и </a:t>
            </a:r>
            <a:r>
              <a:rPr lang="ru-RU" b="1" dirty="0"/>
              <a:t>ДРЦС</a:t>
            </a:r>
            <a:r>
              <a:rPr lang="ru-RU" dirty="0"/>
              <a:t> совместно организуют единую систему авторизации и разрабатывают правила и механизмы обмена данными между административными, научными и другими сервисами.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979026-D87F-0514-691C-CA3B32558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456" y="2571750"/>
            <a:ext cx="3434545" cy="2355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1233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734" y="0"/>
            <a:ext cx="9155113" cy="648000"/>
            <a:chOff x="-5735" y="0"/>
            <a:chExt cx="9155113" cy="648000"/>
          </a:xfrm>
        </p:grpSpPr>
        <p:sp>
          <p:nvSpPr>
            <p:cNvPr id="6" name="Прямоугольник 5"/>
            <p:cNvSpPr/>
            <p:nvPr/>
          </p:nvSpPr>
          <p:spPr bwMode="auto">
            <a:xfrm flipV="1">
              <a:off x="-5735" y="0"/>
              <a:ext cx="9155113" cy="648000"/>
            </a:xfrm>
            <a:prstGeom prst="rect">
              <a:avLst/>
            </a:prstGeom>
            <a:gradFill>
              <a:gsLst>
                <a:gs pos="0">
                  <a:srgbClr val="00B6F6"/>
                </a:gs>
                <a:gs pos="75000">
                  <a:srgbClr val="0057CC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0" tIns="46800" rIns="18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342892" indent="-342892" algn="ctr" defTabSz="914378" fontAlgn="base">
                <a:spcBef>
                  <a:spcPct val="0"/>
                </a:spcBef>
                <a:spcAft>
                  <a:spcPct val="0"/>
                </a:spcAft>
              </a:pPr>
              <a:endParaRPr lang="ru-RU" sz="14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7" name="Рисунок 6" descr="Рисунок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72400" y="87495"/>
              <a:ext cx="706710" cy="468031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1030CB-A680-C749-89C5-C26C8D4B0EE8}"/>
              </a:ext>
            </a:extLst>
          </p:cNvPr>
          <p:cNvCxnSpPr/>
          <p:nvPr/>
        </p:nvCxnSpPr>
        <p:spPr>
          <a:xfrm flipH="1">
            <a:off x="8675497" y="4953196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795FD9-BB52-7D43-94BF-314A1AD6D048}"/>
              </a:ext>
            </a:extLst>
          </p:cNvPr>
          <p:cNvCxnSpPr/>
          <p:nvPr/>
        </p:nvCxnSpPr>
        <p:spPr>
          <a:xfrm flipH="1">
            <a:off x="8640001" y="53519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EB1F20-055F-D547-A8DA-72E1803DB82D}"/>
              </a:ext>
            </a:extLst>
          </p:cNvPr>
          <p:cNvCxnSpPr/>
          <p:nvPr/>
        </p:nvCxnSpPr>
        <p:spPr>
          <a:xfrm flipH="1">
            <a:off x="8640001" y="57777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F6D85B-2CE8-A246-947C-F27EA56BB4D6}"/>
              </a:ext>
            </a:extLst>
          </p:cNvPr>
          <p:cNvCxnSpPr/>
          <p:nvPr/>
        </p:nvCxnSpPr>
        <p:spPr>
          <a:xfrm flipH="1">
            <a:off x="8640001" y="62035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id="{57AC4FC6-776F-8049-AB29-673EDE1E7EBD}"/>
              </a:ext>
            </a:extLst>
          </p:cNvPr>
          <p:cNvSpPr/>
          <p:nvPr/>
        </p:nvSpPr>
        <p:spPr>
          <a:xfrm>
            <a:off x="150186" y="72789"/>
            <a:ext cx="8879110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Текущая работа по созданию цифровых сервисов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0AC918-73B6-9B40-8399-1AC9AA47FB80}"/>
              </a:ext>
            </a:extLst>
          </p:cNvPr>
          <p:cNvCxnSpPr/>
          <p:nvPr/>
        </p:nvCxnSpPr>
        <p:spPr>
          <a:xfrm flipH="1">
            <a:off x="8675928" y="4953196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383AEB-9130-C545-BF45-45C4A232E297}"/>
              </a:ext>
            </a:extLst>
          </p:cNvPr>
          <p:cNvCxnSpPr/>
          <p:nvPr/>
        </p:nvCxnSpPr>
        <p:spPr>
          <a:xfrm flipH="1">
            <a:off x="8640432" y="5351964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BB3B3A-8F9B-AA40-A9E4-3691C4CFF00D}"/>
              </a:ext>
            </a:extLst>
          </p:cNvPr>
          <p:cNvCxnSpPr/>
          <p:nvPr/>
        </p:nvCxnSpPr>
        <p:spPr>
          <a:xfrm flipH="1">
            <a:off x="8640432" y="5777764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735D0AC-0F2A-74EA-7D12-B74257B71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642989"/>
              </p:ext>
            </p:extLst>
          </p:nvPr>
        </p:nvGraphicFramePr>
        <p:xfrm>
          <a:off x="251664" y="770484"/>
          <a:ext cx="8640816" cy="3953183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647928">
                  <a:extLst>
                    <a:ext uri="{9D8B030D-6E8A-4147-A177-3AD203B41FA5}">
                      <a16:colId xmlns:a16="http://schemas.microsoft.com/office/drawing/2014/main" val="406975983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56964402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5443841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47452024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85248169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115824346"/>
                    </a:ext>
                  </a:extLst>
                </a:gridCol>
                <a:gridCol w="1151049">
                  <a:extLst>
                    <a:ext uri="{9D8B030D-6E8A-4147-A177-3AD203B41FA5}">
                      <a16:colId xmlns:a16="http://schemas.microsoft.com/office/drawing/2014/main" val="443653478"/>
                    </a:ext>
                  </a:extLst>
                </a:gridCol>
                <a:gridCol w="937183">
                  <a:extLst>
                    <a:ext uri="{9D8B030D-6E8A-4147-A177-3AD203B41FA5}">
                      <a16:colId xmlns:a16="http://schemas.microsoft.com/office/drawing/2014/main" val="1785376345"/>
                    </a:ext>
                  </a:extLst>
                </a:gridCol>
              </a:tblGrid>
              <a:tr h="22209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  <a:endParaRPr lang="en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Название сервиса</a:t>
                      </a:r>
                      <a:endParaRPr lang="en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Обсудили с владельцем сервиса</a:t>
                      </a:r>
                      <a:endParaRPr lang="en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Подготовлен </a:t>
                      </a:r>
                      <a:endParaRPr lang="en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Согласовано владельцем сервиса</a:t>
                      </a:r>
                      <a:endParaRPr lang="en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Подписи</a:t>
                      </a:r>
                      <a:endParaRPr lang="en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677137"/>
                  </a:ext>
                </a:extLst>
              </a:tr>
              <a:tr h="533013"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Руководитель ДРЦС</a:t>
                      </a:r>
                      <a:endParaRPr lang="en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Ответственный за реализацию</a:t>
                      </a:r>
                      <a:endParaRPr lang="en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Владелец сервиса</a:t>
                      </a:r>
                      <a:endParaRPr lang="en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extLst>
                  <a:ext uri="{0D108BD9-81ED-4DB2-BD59-A6C34878D82A}">
                    <a16:rowId xmlns:a16="http://schemas.microsoft.com/office/drawing/2014/main" val="3801029999"/>
                  </a:ext>
                </a:extLst>
              </a:tr>
              <a:tr h="668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en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u="none" dirty="0">
                          <a:effectLst/>
                        </a:rPr>
                        <a:t>"Да здравствует командировка"</a:t>
                      </a:r>
                      <a:endParaRPr lang="en-RU" sz="12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+</a:t>
                      </a:r>
                      <a:endParaRPr lang="en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+</a:t>
                      </a:r>
                      <a:endParaRPr lang="en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-</a:t>
                      </a:r>
                      <a:endParaRPr lang="en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-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-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-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extLst>
                  <a:ext uri="{0D108BD9-81ED-4DB2-BD59-A6C34878D82A}">
                    <a16:rowId xmlns:a16="http://schemas.microsoft.com/office/drawing/2014/main" val="2658582503"/>
                  </a:ext>
                </a:extLst>
              </a:tr>
              <a:tr h="5330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en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u="none" dirty="0">
                          <a:effectLst/>
                        </a:rPr>
                        <a:t>"Алушта привет!"</a:t>
                      </a:r>
                      <a:endParaRPr lang="en-RU" sz="12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+</a:t>
                      </a:r>
                      <a:endParaRPr lang="en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+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-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-</a:t>
                      </a:r>
                      <a:endParaRPr lang="en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-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-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extLst>
                  <a:ext uri="{0D108BD9-81ED-4DB2-BD59-A6C34878D82A}">
                    <a16:rowId xmlns:a16="http://schemas.microsoft.com/office/drawing/2014/main" val="2808419878"/>
                  </a:ext>
                </a:extLst>
              </a:tr>
              <a:tr h="5330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en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u="none" dirty="0">
                          <a:effectLst/>
                        </a:rPr>
                        <a:t>"Хочу справку"</a:t>
                      </a:r>
                      <a:endParaRPr lang="en-RU" sz="12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+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+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+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+</a:t>
                      </a:r>
                      <a:endParaRPr lang="en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+</a:t>
                      </a:r>
                      <a:endParaRPr lang="en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+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extLst>
                  <a:ext uri="{0D108BD9-81ED-4DB2-BD59-A6C34878D82A}">
                    <a16:rowId xmlns:a16="http://schemas.microsoft.com/office/drawing/2014/main" val="616387185"/>
                  </a:ext>
                </a:extLst>
              </a:tr>
              <a:tr h="5330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en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u="none" dirty="0">
                          <a:effectLst/>
                        </a:rPr>
                        <a:t>"Немного обо мне"</a:t>
                      </a:r>
                      <a:endParaRPr lang="en-RU" sz="12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+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+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+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+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+</a:t>
                      </a:r>
                      <a:endParaRPr lang="en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+</a:t>
                      </a:r>
                      <a:endParaRPr lang="en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extLst>
                  <a:ext uri="{0D108BD9-81ED-4DB2-BD59-A6C34878D82A}">
                    <a16:rowId xmlns:a16="http://schemas.microsoft.com/office/drawing/2014/main" val="74066467"/>
                  </a:ext>
                </a:extLst>
              </a:tr>
              <a:tr h="3977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en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u="none" dirty="0">
                          <a:effectLst/>
                        </a:rPr>
                        <a:t>"Меню"</a:t>
                      </a:r>
                      <a:endParaRPr lang="en-RU" sz="12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+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+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+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+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+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+</a:t>
                      </a:r>
                      <a:endParaRPr lang="en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extLst>
                  <a:ext uri="{0D108BD9-81ED-4DB2-BD59-A6C34878D82A}">
                    <a16:rowId xmlns:a16="http://schemas.microsoft.com/office/drawing/2014/main" val="990644965"/>
                  </a:ext>
                </a:extLst>
              </a:tr>
              <a:tr h="5330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en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u="none" dirty="0">
                          <a:effectLst/>
                        </a:rPr>
                        <a:t> "Заявка на ремонт"</a:t>
                      </a:r>
                      <a:endParaRPr lang="en-RU" sz="1200" u="non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+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+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+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+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</a:rPr>
                        <a:t>+</a:t>
                      </a:r>
                      <a:endParaRPr lang="en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</a:rPr>
                        <a:t>+</a:t>
                      </a:r>
                      <a:endParaRPr lang="en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203" marR="39203" marT="0" marB="0" anchor="ctr"/>
                </a:tc>
                <a:extLst>
                  <a:ext uri="{0D108BD9-81ED-4DB2-BD59-A6C34878D82A}">
                    <a16:rowId xmlns:a16="http://schemas.microsoft.com/office/drawing/2014/main" val="27075156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5811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735" y="0"/>
            <a:ext cx="9155113" cy="648000"/>
            <a:chOff x="-5735" y="0"/>
            <a:chExt cx="9155113" cy="648000"/>
          </a:xfrm>
        </p:grpSpPr>
        <p:sp>
          <p:nvSpPr>
            <p:cNvPr id="6" name="Прямоугольник 5"/>
            <p:cNvSpPr/>
            <p:nvPr/>
          </p:nvSpPr>
          <p:spPr bwMode="auto">
            <a:xfrm flipV="1">
              <a:off x="-5735" y="0"/>
              <a:ext cx="9155113" cy="648000"/>
            </a:xfrm>
            <a:prstGeom prst="rect">
              <a:avLst/>
            </a:prstGeom>
            <a:gradFill>
              <a:gsLst>
                <a:gs pos="0">
                  <a:srgbClr val="00B6F6"/>
                </a:gs>
                <a:gs pos="75000">
                  <a:srgbClr val="0057CC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0" tIns="46800" rIns="18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Рисунок 6" descr="Рисунок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72400" y="87495"/>
              <a:ext cx="706710" cy="468031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3593" y="7072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200"/>
              </a:lnSpc>
            </a:pP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F47CD3AE-8048-4344-B392-F9D98B77399B}"/>
              </a:ext>
            </a:extLst>
          </p:cNvPr>
          <p:cNvSpPr/>
          <p:nvPr/>
        </p:nvSpPr>
        <p:spPr>
          <a:xfrm>
            <a:off x="68522" y="70720"/>
            <a:ext cx="9006598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IV. </a:t>
            </a: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Ретроспектива и перспектива развития снабжения от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McKinsey (1)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471554-9063-F0F4-5B7C-6D4BEC402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18720"/>
            <a:ext cx="7772400" cy="4295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350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735" y="0"/>
            <a:ext cx="9155113" cy="648000"/>
            <a:chOff x="-5735" y="0"/>
            <a:chExt cx="9155113" cy="648000"/>
          </a:xfrm>
        </p:grpSpPr>
        <p:sp>
          <p:nvSpPr>
            <p:cNvPr id="6" name="Прямоугольник 5"/>
            <p:cNvSpPr/>
            <p:nvPr/>
          </p:nvSpPr>
          <p:spPr bwMode="auto">
            <a:xfrm flipV="1">
              <a:off x="-5735" y="0"/>
              <a:ext cx="9155113" cy="648000"/>
            </a:xfrm>
            <a:prstGeom prst="rect">
              <a:avLst/>
            </a:prstGeom>
            <a:gradFill>
              <a:gsLst>
                <a:gs pos="0">
                  <a:srgbClr val="00B6F6"/>
                </a:gs>
                <a:gs pos="75000">
                  <a:srgbClr val="0057CC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0" tIns="46800" rIns="18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Рисунок 6" descr="Рисунок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72400" y="87495"/>
              <a:ext cx="706710" cy="468031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3593" y="7072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200"/>
              </a:lnSpc>
            </a:pP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F47CD3AE-8048-4344-B392-F9D98B77399B}"/>
              </a:ext>
            </a:extLst>
          </p:cNvPr>
          <p:cNvSpPr/>
          <p:nvPr/>
        </p:nvSpPr>
        <p:spPr>
          <a:xfrm>
            <a:off x="68522" y="70720"/>
            <a:ext cx="9006598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IV. </a:t>
            </a: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Ретроспектива и перспектива развития снабжения от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McKinsey (2)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00E0CF-0B04-D3EF-0D8A-925F79E15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5" y="718720"/>
            <a:ext cx="7772400" cy="4300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3125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735" y="0"/>
            <a:ext cx="9155113" cy="648000"/>
            <a:chOff x="-5735" y="0"/>
            <a:chExt cx="9155113" cy="648000"/>
          </a:xfrm>
        </p:grpSpPr>
        <p:sp>
          <p:nvSpPr>
            <p:cNvPr id="6" name="Прямоугольник 5"/>
            <p:cNvSpPr/>
            <p:nvPr/>
          </p:nvSpPr>
          <p:spPr bwMode="auto">
            <a:xfrm flipV="1">
              <a:off x="-5735" y="0"/>
              <a:ext cx="9155113" cy="648000"/>
            </a:xfrm>
            <a:prstGeom prst="rect">
              <a:avLst/>
            </a:prstGeom>
            <a:gradFill>
              <a:gsLst>
                <a:gs pos="0">
                  <a:srgbClr val="00B6F6"/>
                </a:gs>
                <a:gs pos="75000">
                  <a:srgbClr val="0057CC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0" tIns="46800" rIns="18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Рисунок 6" descr="Рисунок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72400" y="87495"/>
              <a:ext cx="706710" cy="468031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3593" y="7072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200"/>
              </a:lnSpc>
            </a:pP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F47CD3AE-8048-4344-B392-F9D98B77399B}"/>
              </a:ext>
            </a:extLst>
          </p:cNvPr>
          <p:cNvSpPr/>
          <p:nvPr/>
        </p:nvSpPr>
        <p:spPr>
          <a:xfrm>
            <a:off x="68522" y="70720"/>
            <a:ext cx="9006598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IV. </a:t>
            </a: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Создание внутреннего маркетплейса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0CE15-9EE6-338B-4F7C-4109245F3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07687"/>
            <a:ext cx="7772400" cy="434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2511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735" y="0"/>
            <a:ext cx="9155113" cy="648000"/>
            <a:chOff x="-5735" y="0"/>
            <a:chExt cx="9155113" cy="648000"/>
          </a:xfrm>
        </p:grpSpPr>
        <p:sp>
          <p:nvSpPr>
            <p:cNvPr id="6" name="Прямоугольник 5"/>
            <p:cNvSpPr/>
            <p:nvPr/>
          </p:nvSpPr>
          <p:spPr bwMode="auto">
            <a:xfrm flipV="1">
              <a:off x="-5735" y="0"/>
              <a:ext cx="9155113" cy="648000"/>
            </a:xfrm>
            <a:prstGeom prst="rect">
              <a:avLst/>
            </a:prstGeom>
            <a:gradFill>
              <a:gsLst>
                <a:gs pos="0">
                  <a:srgbClr val="00B6F6"/>
                </a:gs>
                <a:gs pos="75000">
                  <a:srgbClr val="0057CC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0" tIns="46800" rIns="18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Рисунок 6" descr="Рисунок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72400" y="87495"/>
              <a:ext cx="706710" cy="468031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3593" y="7072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200"/>
              </a:lnSpc>
            </a:pP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F47CD3AE-8048-4344-B392-F9D98B77399B}"/>
              </a:ext>
            </a:extLst>
          </p:cNvPr>
          <p:cNvSpPr/>
          <p:nvPr/>
        </p:nvSpPr>
        <p:spPr>
          <a:xfrm>
            <a:off x="68522" y="70720"/>
            <a:ext cx="9006598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IV. </a:t>
            </a: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Внедрение информационной системы класса 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ERP </a:t>
            </a: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 компании 1С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80B31ED0-C5A6-3B95-823A-C3D30478F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566" y="728879"/>
            <a:ext cx="6385794" cy="426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D78093-8228-8D7C-9D37-3204EEFBF70F}"/>
              </a:ext>
            </a:extLst>
          </p:cNvPr>
          <p:cNvSpPr/>
          <p:nvPr/>
        </p:nvSpPr>
        <p:spPr>
          <a:xfrm>
            <a:off x="1619672" y="1923678"/>
            <a:ext cx="187220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183711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735" y="0"/>
            <a:ext cx="9155113" cy="648000"/>
            <a:chOff x="-5735" y="0"/>
            <a:chExt cx="9155113" cy="648000"/>
          </a:xfrm>
        </p:grpSpPr>
        <p:sp>
          <p:nvSpPr>
            <p:cNvPr id="6" name="Прямоугольник 5"/>
            <p:cNvSpPr/>
            <p:nvPr/>
          </p:nvSpPr>
          <p:spPr bwMode="auto">
            <a:xfrm flipV="1">
              <a:off x="-5735" y="0"/>
              <a:ext cx="9155113" cy="648000"/>
            </a:xfrm>
            <a:prstGeom prst="rect">
              <a:avLst/>
            </a:prstGeom>
            <a:gradFill>
              <a:gsLst>
                <a:gs pos="0">
                  <a:srgbClr val="00B6F6"/>
                </a:gs>
                <a:gs pos="75000">
                  <a:srgbClr val="0057CC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0" tIns="46800" rIns="18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Рисунок 6" descr="Рисунок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72400" y="87495"/>
              <a:ext cx="706710" cy="468031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3593" y="7072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200"/>
              </a:lnSpc>
            </a:pP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gray">
          <a:xfrm>
            <a:off x="33593" y="1491630"/>
            <a:ext cx="915511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Спасибо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 внимание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1508AE-B773-00A5-2AAB-19E94DDB5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375" y="2211710"/>
            <a:ext cx="3421249" cy="2522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3029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735" y="0"/>
            <a:ext cx="9155113" cy="648000"/>
            <a:chOff x="-5735" y="0"/>
            <a:chExt cx="9155113" cy="648000"/>
          </a:xfrm>
        </p:grpSpPr>
        <p:sp>
          <p:nvSpPr>
            <p:cNvPr id="6" name="Прямоугольник 5"/>
            <p:cNvSpPr/>
            <p:nvPr/>
          </p:nvSpPr>
          <p:spPr bwMode="auto">
            <a:xfrm flipV="1">
              <a:off x="-5735" y="0"/>
              <a:ext cx="9155113" cy="648000"/>
            </a:xfrm>
            <a:prstGeom prst="rect">
              <a:avLst/>
            </a:prstGeom>
            <a:gradFill>
              <a:gsLst>
                <a:gs pos="0">
                  <a:srgbClr val="00B6F6"/>
                </a:gs>
                <a:gs pos="75000">
                  <a:srgbClr val="0057CC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0" tIns="46800" rIns="18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Рисунок 6" descr="Рисунок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72400" y="87495"/>
              <a:ext cx="706710" cy="468031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C118F9-5004-DB4D-B180-4C9B50F67063}"/>
              </a:ext>
            </a:extLst>
          </p:cNvPr>
          <p:cNvCxnSpPr/>
          <p:nvPr/>
        </p:nvCxnSpPr>
        <p:spPr>
          <a:xfrm flipH="1">
            <a:off x="8640000" y="1450937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A09BF3-BB36-CC47-B70A-5610B6A63B7D}"/>
              </a:ext>
            </a:extLst>
          </p:cNvPr>
          <p:cNvCxnSpPr/>
          <p:nvPr/>
        </p:nvCxnSpPr>
        <p:spPr>
          <a:xfrm flipH="1">
            <a:off x="8640000" y="1018988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3E2514-9D84-7E40-857B-D3B38B122D3C}"/>
              </a:ext>
            </a:extLst>
          </p:cNvPr>
          <p:cNvCxnSpPr/>
          <p:nvPr/>
        </p:nvCxnSpPr>
        <p:spPr>
          <a:xfrm flipH="1">
            <a:off x="8640000" y="4495445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1030CB-A680-C749-89C5-C26C8D4B0EE8}"/>
              </a:ext>
            </a:extLst>
          </p:cNvPr>
          <p:cNvCxnSpPr/>
          <p:nvPr/>
        </p:nvCxnSpPr>
        <p:spPr>
          <a:xfrm flipH="1">
            <a:off x="8640000" y="49261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795FD9-BB52-7D43-94BF-314A1AD6D048}"/>
              </a:ext>
            </a:extLst>
          </p:cNvPr>
          <p:cNvCxnSpPr/>
          <p:nvPr/>
        </p:nvCxnSpPr>
        <p:spPr>
          <a:xfrm flipH="1">
            <a:off x="8640000" y="53519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EB1F20-055F-D547-A8DA-72E1803DB82D}"/>
              </a:ext>
            </a:extLst>
          </p:cNvPr>
          <p:cNvCxnSpPr/>
          <p:nvPr/>
        </p:nvCxnSpPr>
        <p:spPr>
          <a:xfrm flipH="1">
            <a:off x="8640000" y="57777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F6D85B-2CE8-A246-947C-F27EA56BB4D6}"/>
              </a:ext>
            </a:extLst>
          </p:cNvPr>
          <p:cNvCxnSpPr/>
          <p:nvPr/>
        </p:nvCxnSpPr>
        <p:spPr>
          <a:xfrm flipH="1">
            <a:off x="8640000" y="62035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id="{57AC4FC6-776F-8049-AB29-673EDE1E7EBD}"/>
              </a:ext>
            </a:extLst>
          </p:cNvPr>
          <p:cNvSpPr/>
          <p:nvPr/>
        </p:nvSpPr>
        <p:spPr>
          <a:xfrm>
            <a:off x="103809" y="6890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Вопросы для обсуждения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5C1F89F-726C-1748-BD00-9BD75C18FDB2}"/>
              </a:ext>
            </a:extLst>
          </p:cNvPr>
          <p:cNvCxnSpPr/>
          <p:nvPr/>
        </p:nvCxnSpPr>
        <p:spPr>
          <a:xfrm flipH="1">
            <a:off x="8640432" y="1450937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2F31BC9-599F-2146-8205-3B06588DC8E0}"/>
              </a:ext>
            </a:extLst>
          </p:cNvPr>
          <p:cNvCxnSpPr/>
          <p:nvPr/>
        </p:nvCxnSpPr>
        <p:spPr>
          <a:xfrm flipH="1">
            <a:off x="8640432" y="1018988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3DE18C-DD78-494D-864C-2E39C47EE3CE}"/>
              </a:ext>
            </a:extLst>
          </p:cNvPr>
          <p:cNvCxnSpPr/>
          <p:nvPr/>
        </p:nvCxnSpPr>
        <p:spPr>
          <a:xfrm flipH="1">
            <a:off x="8640432" y="4495445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0AC918-73B6-9B40-8399-1AC9AA47FB80}"/>
              </a:ext>
            </a:extLst>
          </p:cNvPr>
          <p:cNvCxnSpPr/>
          <p:nvPr/>
        </p:nvCxnSpPr>
        <p:spPr>
          <a:xfrm flipH="1">
            <a:off x="8640432" y="4926164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383AEB-9130-C545-BF45-45C4A232E297}"/>
              </a:ext>
            </a:extLst>
          </p:cNvPr>
          <p:cNvCxnSpPr/>
          <p:nvPr/>
        </p:nvCxnSpPr>
        <p:spPr>
          <a:xfrm flipH="1">
            <a:off x="8640432" y="5351964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BB3B3A-8F9B-AA40-A9E4-3691C4CFF00D}"/>
              </a:ext>
            </a:extLst>
          </p:cNvPr>
          <p:cNvCxnSpPr/>
          <p:nvPr/>
        </p:nvCxnSpPr>
        <p:spPr>
          <a:xfrm flipH="1">
            <a:off x="8640432" y="5777764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FD24A9BC-075A-B442-877A-5A8A8530ADC1}"/>
              </a:ext>
            </a:extLst>
          </p:cNvPr>
          <p:cNvSpPr/>
          <p:nvPr/>
        </p:nvSpPr>
        <p:spPr>
          <a:xfrm>
            <a:off x="103809" y="945592"/>
            <a:ext cx="85964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 algn="just">
              <a:buFont typeface="+mj-lt"/>
              <a:buAutoNum type="romanUcPeriod"/>
            </a:pPr>
            <a:r>
              <a:rPr lang="ru-RU" dirty="0"/>
              <a:t>Закупочная деятельность и ее место в структуре управления Институтом.</a:t>
            </a:r>
          </a:p>
          <a:p>
            <a:pPr marL="400050" indent="-400050" algn="just">
              <a:buFont typeface="+mj-lt"/>
              <a:buAutoNum type="romanUcPeriod"/>
            </a:pPr>
            <a:endParaRPr lang="en-RU" dirty="0"/>
          </a:p>
          <a:p>
            <a:pPr marL="400050" indent="-400050" algn="just">
              <a:buFont typeface="+mj-lt"/>
              <a:buAutoNum type="romanUcPeriod"/>
            </a:pPr>
            <a:r>
              <a:rPr lang="ru-RU" dirty="0"/>
              <a:t>Последние изменения в закупочной деятельности и как это может быть связано с процессами цифровизации в Институте.</a:t>
            </a:r>
          </a:p>
          <a:p>
            <a:pPr marL="400050" indent="-400050" algn="just">
              <a:buFont typeface="+mj-lt"/>
              <a:buAutoNum type="romanUcPeriod"/>
            </a:pPr>
            <a:endParaRPr lang="en-RU" dirty="0"/>
          </a:p>
          <a:p>
            <a:pPr marL="400050" indent="-400050" algn="just">
              <a:buFont typeface="+mj-lt"/>
              <a:buAutoNum type="romanUcPeriod"/>
            </a:pPr>
            <a:r>
              <a:rPr lang="ru-RU" dirty="0"/>
              <a:t>Какими вопросами по цифровизации занимается наш Департамент, как ответ на вопрос – что мы понимаем под цифровизацией?</a:t>
            </a:r>
          </a:p>
          <a:p>
            <a:pPr marL="400050" indent="-400050" algn="just">
              <a:buFont typeface="+mj-lt"/>
              <a:buAutoNum type="romanUcPeriod"/>
            </a:pPr>
            <a:endParaRPr lang="ru-RU" dirty="0"/>
          </a:p>
          <a:p>
            <a:pPr marL="400050" indent="-400050" algn="just">
              <a:buFont typeface="+mj-lt"/>
              <a:buAutoNum type="romanUcPeriod"/>
            </a:pPr>
            <a:r>
              <a:rPr lang="ru-RU" dirty="0"/>
              <a:t>Следующие шаги по цифровизации закупочной </a:t>
            </a:r>
          </a:p>
          <a:p>
            <a:pPr algn="just"/>
            <a:r>
              <a:rPr lang="ru-RU" dirty="0"/>
              <a:t>        деятельности.</a:t>
            </a:r>
            <a:endParaRPr lang="en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5F7809-BF85-CA4D-4711-4FBD7F586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984" y="2714479"/>
            <a:ext cx="3000269" cy="2226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121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734" y="0"/>
            <a:ext cx="9155113" cy="648000"/>
            <a:chOff x="-5735" y="0"/>
            <a:chExt cx="9155113" cy="648000"/>
          </a:xfrm>
        </p:grpSpPr>
        <p:sp>
          <p:nvSpPr>
            <p:cNvPr id="6" name="Прямоугольник 5"/>
            <p:cNvSpPr/>
            <p:nvPr/>
          </p:nvSpPr>
          <p:spPr bwMode="auto">
            <a:xfrm flipV="1">
              <a:off x="-5735" y="0"/>
              <a:ext cx="9155113" cy="648000"/>
            </a:xfrm>
            <a:prstGeom prst="rect">
              <a:avLst/>
            </a:prstGeom>
            <a:gradFill>
              <a:gsLst>
                <a:gs pos="0">
                  <a:srgbClr val="00B6F6"/>
                </a:gs>
                <a:gs pos="75000">
                  <a:srgbClr val="0057CC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0" tIns="46800" rIns="18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342892" indent="-342892" algn="ctr" defTabSz="914378" fontAlgn="base">
                <a:spcBef>
                  <a:spcPct val="0"/>
                </a:spcBef>
                <a:spcAft>
                  <a:spcPct val="0"/>
                </a:spcAft>
              </a:pPr>
              <a:endParaRPr lang="ru-RU" sz="14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7" name="Рисунок 6" descr="Рисунок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72400" y="87495"/>
              <a:ext cx="706710" cy="468031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3594" y="7072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200"/>
              </a:lnSpc>
            </a:pP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ED372C-231A-BF44-B9D9-D68B9A8047D6}"/>
              </a:ext>
            </a:extLst>
          </p:cNvPr>
          <p:cNvCxnSpPr/>
          <p:nvPr/>
        </p:nvCxnSpPr>
        <p:spPr>
          <a:xfrm flipH="1">
            <a:off x="8640001" y="53519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37A871-956C-2E47-9D95-88382D48A96A}"/>
              </a:ext>
            </a:extLst>
          </p:cNvPr>
          <p:cNvCxnSpPr/>
          <p:nvPr/>
        </p:nvCxnSpPr>
        <p:spPr>
          <a:xfrm flipH="1">
            <a:off x="8640001" y="57777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2ACB70F-51AE-984E-B625-BF63C49B2674}"/>
              </a:ext>
            </a:extLst>
          </p:cNvPr>
          <p:cNvCxnSpPr/>
          <p:nvPr/>
        </p:nvCxnSpPr>
        <p:spPr>
          <a:xfrm flipH="1">
            <a:off x="8640001" y="62035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id="{2BC6DC07-6337-634A-BC49-D1DBA94F2E57}"/>
              </a:ext>
            </a:extLst>
          </p:cNvPr>
          <p:cNvSpPr/>
          <p:nvPr/>
        </p:nvSpPr>
        <p:spPr>
          <a:xfrm>
            <a:off x="103810" y="68901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Задачи и организационная структура ДРЦС 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07ADB882-FF07-044A-939A-301D4333FF63}"/>
              </a:ext>
            </a:extLst>
          </p:cNvPr>
          <p:cNvGraphicFramePr/>
          <p:nvPr/>
        </p:nvGraphicFramePr>
        <p:xfrm>
          <a:off x="1592046" y="2123694"/>
          <a:ext cx="6270731" cy="3200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Rectangle 92">
            <a:extLst>
              <a:ext uri="{FF2B5EF4-FFF2-40B4-BE49-F238E27FC236}">
                <a16:creationId xmlns:a16="http://schemas.microsoft.com/office/drawing/2014/main" id="{6CD4CC85-6ECB-090A-394B-708D299E6AF2}"/>
              </a:ext>
            </a:extLst>
          </p:cNvPr>
          <p:cNvSpPr/>
          <p:nvPr/>
        </p:nvSpPr>
        <p:spPr>
          <a:xfrm>
            <a:off x="103810" y="657835"/>
            <a:ext cx="8914802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409ED6"/>
              </a:buClr>
            </a:pPr>
            <a:r>
              <a:rPr lang="ru-RU" b="1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Задачи:</a:t>
            </a:r>
          </a:p>
          <a:p>
            <a:pPr marL="228594" indent="-228594">
              <a:spcAft>
                <a:spcPts val="1200"/>
              </a:spcAft>
              <a:buClr>
                <a:srgbClr val="409ED6"/>
              </a:buClr>
              <a:buAutoNum type="arabicPeriod"/>
            </a:pPr>
            <a:r>
              <a:rPr lang="ru-RU" sz="1500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Осуществление закупочной деятельности на этапах подготовки и проведения закупочных процедур, а также таможенное сопровождение и складская деятельность </a:t>
            </a:r>
            <a:r>
              <a:rPr lang="ru-RU" sz="1500" b="1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(СМТС)</a:t>
            </a:r>
            <a:r>
              <a:rPr lang="ru-RU" sz="1500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;</a:t>
            </a:r>
          </a:p>
          <a:p>
            <a:pPr marL="228594" indent="-228594">
              <a:spcAft>
                <a:spcPts val="1200"/>
              </a:spcAft>
              <a:buClr>
                <a:srgbClr val="409ED6"/>
              </a:buClr>
              <a:buAutoNum type="arabicPeriod"/>
            </a:pPr>
            <a:r>
              <a:rPr lang="ru-RU" sz="1500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Поддержка и развитие учетной системы 1С прежде и приложений на ее базе (</a:t>
            </a:r>
            <a:r>
              <a:rPr lang="ru-RU" sz="1500" b="1" dirty="0" err="1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ОСиРЦС</a:t>
            </a:r>
            <a:r>
              <a:rPr lang="ru-RU" sz="1500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);</a:t>
            </a:r>
          </a:p>
          <a:p>
            <a:pPr marL="228594" indent="-228594">
              <a:spcAft>
                <a:spcPts val="1200"/>
              </a:spcAft>
              <a:buClr>
                <a:srgbClr val="409ED6"/>
              </a:buClr>
              <a:buAutoNum type="arabicPeriod"/>
            </a:pPr>
            <a:r>
              <a:rPr lang="ru-RU" sz="1500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ИТ поддержка сотрудников управления, а также ИТ сопровождение конференций и прочих мероприятий (</a:t>
            </a:r>
            <a:r>
              <a:rPr lang="ru-RU" sz="1500" b="1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ГИТП</a:t>
            </a:r>
            <a:r>
              <a:rPr lang="ru-RU" sz="1500" dirty="0">
                <a:latin typeface="Calibri" panose="020F0502020204030204" pitchFamily="34" charset="0"/>
                <a:ea typeface="Open Sans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40470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735" y="0"/>
            <a:ext cx="9155113" cy="648000"/>
            <a:chOff x="-5735" y="0"/>
            <a:chExt cx="9155113" cy="648000"/>
          </a:xfrm>
        </p:grpSpPr>
        <p:sp>
          <p:nvSpPr>
            <p:cNvPr id="6" name="Прямоугольник 5"/>
            <p:cNvSpPr/>
            <p:nvPr/>
          </p:nvSpPr>
          <p:spPr bwMode="auto">
            <a:xfrm flipV="1">
              <a:off x="-5735" y="0"/>
              <a:ext cx="9155113" cy="648000"/>
            </a:xfrm>
            <a:prstGeom prst="rect">
              <a:avLst/>
            </a:prstGeom>
            <a:gradFill>
              <a:gsLst>
                <a:gs pos="0">
                  <a:srgbClr val="00B6F6"/>
                </a:gs>
                <a:gs pos="75000">
                  <a:srgbClr val="0057CC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0" tIns="46800" rIns="18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Рисунок 6" descr="Рисунок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72400" y="87495"/>
              <a:ext cx="706710" cy="468031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C118F9-5004-DB4D-B180-4C9B50F67063}"/>
              </a:ext>
            </a:extLst>
          </p:cNvPr>
          <p:cNvCxnSpPr/>
          <p:nvPr/>
        </p:nvCxnSpPr>
        <p:spPr>
          <a:xfrm flipH="1">
            <a:off x="8640000" y="1450937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A09BF3-BB36-CC47-B70A-5610B6A63B7D}"/>
              </a:ext>
            </a:extLst>
          </p:cNvPr>
          <p:cNvCxnSpPr/>
          <p:nvPr/>
        </p:nvCxnSpPr>
        <p:spPr>
          <a:xfrm flipH="1">
            <a:off x="8640000" y="1018988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3E2514-9D84-7E40-857B-D3B38B122D3C}"/>
              </a:ext>
            </a:extLst>
          </p:cNvPr>
          <p:cNvCxnSpPr/>
          <p:nvPr/>
        </p:nvCxnSpPr>
        <p:spPr>
          <a:xfrm flipH="1">
            <a:off x="8640000" y="4495445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1030CB-A680-C749-89C5-C26C8D4B0EE8}"/>
              </a:ext>
            </a:extLst>
          </p:cNvPr>
          <p:cNvCxnSpPr/>
          <p:nvPr/>
        </p:nvCxnSpPr>
        <p:spPr>
          <a:xfrm flipH="1">
            <a:off x="8640000" y="49261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795FD9-BB52-7D43-94BF-314A1AD6D048}"/>
              </a:ext>
            </a:extLst>
          </p:cNvPr>
          <p:cNvCxnSpPr/>
          <p:nvPr/>
        </p:nvCxnSpPr>
        <p:spPr>
          <a:xfrm flipH="1">
            <a:off x="8640000" y="53519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EB1F20-055F-D547-A8DA-72E1803DB82D}"/>
              </a:ext>
            </a:extLst>
          </p:cNvPr>
          <p:cNvCxnSpPr/>
          <p:nvPr/>
        </p:nvCxnSpPr>
        <p:spPr>
          <a:xfrm flipH="1">
            <a:off x="8640000" y="57777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F6D85B-2CE8-A246-947C-F27EA56BB4D6}"/>
              </a:ext>
            </a:extLst>
          </p:cNvPr>
          <p:cNvCxnSpPr/>
          <p:nvPr/>
        </p:nvCxnSpPr>
        <p:spPr>
          <a:xfrm flipH="1">
            <a:off x="8640000" y="62035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id="{57AC4FC6-776F-8049-AB29-673EDE1E7EBD}"/>
              </a:ext>
            </a:extLst>
          </p:cNvPr>
          <p:cNvSpPr/>
          <p:nvPr/>
        </p:nvSpPr>
        <p:spPr>
          <a:xfrm>
            <a:off x="103809" y="6890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I.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Руководящие и консультативные органы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5C1F89F-726C-1748-BD00-9BD75C18FDB2}"/>
              </a:ext>
            </a:extLst>
          </p:cNvPr>
          <p:cNvCxnSpPr/>
          <p:nvPr/>
        </p:nvCxnSpPr>
        <p:spPr>
          <a:xfrm flipH="1">
            <a:off x="8640432" y="1450937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2F31BC9-599F-2146-8205-3B06588DC8E0}"/>
              </a:ext>
            </a:extLst>
          </p:cNvPr>
          <p:cNvCxnSpPr/>
          <p:nvPr/>
        </p:nvCxnSpPr>
        <p:spPr>
          <a:xfrm flipH="1">
            <a:off x="8640432" y="1018988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3DE18C-DD78-494D-864C-2E39C47EE3CE}"/>
              </a:ext>
            </a:extLst>
          </p:cNvPr>
          <p:cNvCxnSpPr/>
          <p:nvPr/>
        </p:nvCxnSpPr>
        <p:spPr>
          <a:xfrm flipH="1">
            <a:off x="8640432" y="4495445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0AC918-73B6-9B40-8399-1AC9AA47FB80}"/>
              </a:ext>
            </a:extLst>
          </p:cNvPr>
          <p:cNvCxnSpPr/>
          <p:nvPr/>
        </p:nvCxnSpPr>
        <p:spPr>
          <a:xfrm flipH="1">
            <a:off x="8640432" y="4926164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383AEB-9130-C545-BF45-45C4A232E297}"/>
              </a:ext>
            </a:extLst>
          </p:cNvPr>
          <p:cNvCxnSpPr/>
          <p:nvPr/>
        </p:nvCxnSpPr>
        <p:spPr>
          <a:xfrm flipH="1">
            <a:off x="8640432" y="5351964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BB3B3A-8F9B-AA40-A9E4-3691C4CFF00D}"/>
              </a:ext>
            </a:extLst>
          </p:cNvPr>
          <p:cNvCxnSpPr/>
          <p:nvPr/>
        </p:nvCxnSpPr>
        <p:spPr>
          <a:xfrm flipH="1">
            <a:off x="8640432" y="5777764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87822CA-02E8-1FD0-F398-07697678DCED}"/>
              </a:ext>
            </a:extLst>
          </p:cNvPr>
          <p:cNvSpPr txBox="1"/>
          <p:nvPr/>
        </p:nvSpPr>
        <p:spPr>
          <a:xfrm>
            <a:off x="683568" y="788891"/>
            <a:ext cx="7629525" cy="101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Комитет полномочных представителей правительств государств-членов ОИЯИ </a:t>
            </a:r>
          </a:p>
          <a:p>
            <a:pPr>
              <a:lnSpc>
                <a:spcPts val="2400"/>
              </a:lnSpc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2F9FD4-6904-6B4D-74D6-FB80F601FEEE}"/>
              </a:ext>
            </a:extLst>
          </p:cNvPr>
          <p:cNvSpPr txBox="1"/>
          <p:nvPr/>
        </p:nvSpPr>
        <p:spPr>
          <a:xfrm>
            <a:off x="187921" y="1949347"/>
            <a:ext cx="4300537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Ученый совет</a:t>
            </a:r>
            <a:endParaRPr lang="en-US" sz="24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7878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вырабатывает научную политику</a:t>
            </a:r>
          </a:p>
          <a:p>
            <a:pPr marL="285750" indent="-285750" algn="l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7878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состав входят крупные ученые.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728A32-95D9-F8B2-A533-6755E79FF5FC}"/>
              </a:ext>
            </a:extLst>
          </p:cNvPr>
          <p:cNvSpPr txBox="1"/>
          <p:nvPr/>
        </p:nvSpPr>
        <p:spPr>
          <a:xfrm>
            <a:off x="4598343" y="2007310"/>
            <a:ext cx="441007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Финансовый комитет </a:t>
            </a:r>
          </a:p>
          <a:p>
            <a:pPr marL="285750" indent="-285750" algn="l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7878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осуществляет контроль за финансовой деятельностью</a:t>
            </a:r>
          </a:p>
          <a:p>
            <a:pPr marL="285750" indent="-285750" algn="l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7878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проверяет правильность исполнения бюджета</a:t>
            </a:r>
          </a:p>
          <a:p>
            <a:pPr marL="285750" indent="-285750" algn="l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7878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дает консультации по совершенствованию финансовой деятельности</a:t>
            </a:r>
          </a:p>
          <a:p>
            <a:pPr marL="285750" indent="-285750" algn="l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7878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дает консультации по любому другому финансовому вопросу. 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DE437B69-AC64-2787-ACB8-1885BAAD08FB}"/>
              </a:ext>
            </a:extLst>
          </p:cNvPr>
          <p:cNvCxnSpPr>
            <a:cxnSpLocks/>
          </p:cNvCxnSpPr>
          <p:nvPr/>
        </p:nvCxnSpPr>
        <p:spPr bwMode="auto">
          <a:xfrm flipH="1">
            <a:off x="3085884" y="1500381"/>
            <a:ext cx="459943" cy="26511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FE8AA5BE-BEFE-E765-7B2B-644716CFCB8F}"/>
              </a:ext>
            </a:extLst>
          </p:cNvPr>
          <p:cNvCxnSpPr>
            <a:cxnSpLocks/>
          </p:cNvCxnSpPr>
          <p:nvPr/>
        </p:nvCxnSpPr>
        <p:spPr bwMode="auto">
          <a:xfrm>
            <a:off x="5369867" y="1523678"/>
            <a:ext cx="864093" cy="48363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1E920FA9-7B18-A3AF-D3D8-BE1C8753A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60104"/>
            <a:ext cx="2919329" cy="1975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76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735" y="0"/>
            <a:ext cx="9155113" cy="648000"/>
            <a:chOff x="-5735" y="0"/>
            <a:chExt cx="9155113" cy="648000"/>
          </a:xfrm>
        </p:grpSpPr>
        <p:sp>
          <p:nvSpPr>
            <p:cNvPr id="6" name="Прямоугольник 5"/>
            <p:cNvSpPr/>
            <p:nvPr/>
          </p:nvSpPr>
          <p:spPr bwMode="auto">
            <a:xfrm flipV="1">
              <a:off x="-5735" y="0"/>
              <a:ext cx="9155113" cy="648000"/>
            </a:xfrm>
            <a:prstGeom prst="rect">
              <a:avLst/>
            </a:prstGeom>
            <a:gradFill>
              <a:gsLst>
                <a:gs pos="0">
                  <a:srgbClr val="00B6F6"/>
                </a:gs>
                <a:gs pos="75000">
                  <a:srgbClr val="0057CC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0" tIns="46800" rIns="18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Рисунок 6" descr="Рисунок2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72400" y="87495"/>
              <a:ext cx="706710" cy="468031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1030CB-A680-C749-89C5-C26C8D4B0EE8}"/>
              </a:ext>
            </a:extLst>
          </p:cNvPr>
          <p:cNvCxnSpPr/>
          <p:nvPr/>
        </p:nvCxnSpPr>
        <p:spPr>
          <a:xfrm flipH="1">
            <a:off x="8640000" y="49261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795FD9-BB52-7D43-94BF-314A1AD6D048}"/>
              </a:ext>
            </a:extLst>
          </p:cNvPr>
          <p:cNvCxnSpPr/>
          <p:nvPr/>
        </p:nvCxnSpPr>
        <p:spPr>
          <a:xfrm flipH="1">
            <a:off x="8640000" y="53519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EB1F20-055F-D547-A8DA-72E1803DB82D}"/>
              </a:ext>
            </a:extLst>
          </p:cNvPr>
          <p:cNvCxnSpPr/>
          <p:nvPr/>
        </p:nvCxnSpPr>
        <p:spPr>
          <a:xfrm flipH="1">
            <a:off x="8640000" y="57777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F6D85B-2CE8-A246-947C-F27EA56BB4D6}"/>
              </a:ext>
            </a:extLst>
          </p:cNvPr>
          <p:cNvCxnSpPr/>
          <p:nvPr/>
        </p:nvCxnSpPr>
        <p:spPr>
          <a:xfrm flipH="1">
            <a:off x="8640000" y="6203564"/>
            <a:ext cx="455" cy="21084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2">
            <a:extLst>
              <a:ext uri="{FF2B5EF4-FFF2-40B4-BE49-F238E27FC236}">
                <a16:creationId xmlns:a16="http://schemas.microsoft.com/office/drawing/2014/main" id="{57AC4FC6-776F-8049-AB29-673EDE1E7EBD}"/>
              </a:ext>
            </a:extLst>
          </p:cNvPr>
          <p:cNvSpPr/>
          <p:nvPr/>
        </p:nvSpPr>
        <p:spPr>
          <a:xfrm>
            <a:off x="103809" y="6890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I.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Бюджетный цикл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0AC918-73B6-9B40-8399-1AC9AA47FB80}"/>
              </a:ext>
            </a:extLst>
          </p:cNvPr>
          <p:cNvCxnSpPr/>
          <p:nvPr/>
        </p:nvCxnSpPr>
        <p:spPr>
          <a:xfrm flipH="1">
            <a:off x="8640432" y="4926164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383AEB-9130-C545-BF45-45C4A232E297}"/>
              </a:ext>
            </a:extLst>
          </p:cNvPr>
          <p:cNvCxnSpPr/>
          <p:nvPr/>
        </p:nvCxnSpPr>
        <p:spPr>
          <a:xfrm flipH="1">
            <a:off x="8640432" y="5351964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7BB3B3A-8F9B-AA40-A9E4-3691C4CFF00D}"/>
              </a:ext>
            </a:extLst>
          </p:cNvPr>
          <p:cNvCxnSpPr/>
          <p:nvPr/>
        </p:nvCxnSpPr>
        <p:spPr>
          <a:xfrm flipH="1">
            <a:off x="8640432" y="5777764"/>
            <a:ext cx="24" cy="191222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1A1A900-063D-B577-E5D4-51BF1A8931C9}"/>
              </a:ext>
            </a:extLst>
          </p:cNvPr>
          <p:cNvGrpSpPr/>
          <p:nvPr/>
        </p:nvGrpSpPr>
        <p:grpSpPr>
          <a:xfrm>
            <a:off x="467569" y="2283719"/>
            <a:ext cx="8280440" cy="2642446"/>
            <a:chOff x="152400" y="2213533"/>
            <a:chExt cx="8914326" cy="2847864"/>
          </a:xfrm>
        </p:grpSpPr>
        <p:sp>
          <p:nvSpPr>
            <p:cNvPr id="41" name="Text Box 9">
              <a:extLst>
                <a:ext uri="{FF2B5EF4-FFF2-40B4-BE49-F238E27FC236}">
                  <a16:creationId xmlns:a16="http://schemas.microsoft.com/office/drawing/2014/main" id="{31FBC32F-0965-9078-D8E9-A66F145634F1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152400" y="3717280"/>
              <a:ext cx="1620516" cy="1344117"/>
            </a:xfrm>
            <a:prstGeom prst="rect">
              <a:avLst/>
            </a:prstGeom>
            <a:noFill/>
            <a:ln w="6350">
              <a:noFill/>
              <a:round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pPr marL="85061" indent="-85061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/>
                <a:buChar char="•"/>
                <a:defRPr/>
              </a:pPr>
              <a:r>
                <a:rPr lang="ru-RU" sz="1050" dirty="0">
                  <a:latin typeface="Arial"/>
                  <a:cs typeface="Arial" pitchFamily="34" charset="0"/>
                </a:rPr>
                <a:t>Формирование бюджета на основании ПТП </a:t>
              </a:r>
              <a:endParaRPr lang="en-US" sz="1050" dirty="0">
                <a:latin typeface="Arial"/>
                <a:cs typeface="Arial" pitchFamily="34" charset="0"/>
              </a:endParaRPr>
            </a:p>
          </p:txBody>
        </p:sp>
        <p:sp>
          <p:nvSpPr>
            <p:cNvPr id="42" name="AutoShape 4">
              <a:extLst>
                <a:ext uri="{FF2B5EF4-FFF2-40B4-BE49-F238E27FC236}">
                  <a16:creationId xmlns:a16="http://schemas.microsoft.com/office/drawing/2014/main" id="{961D083B-8BF2-D6B8-E79D-6012DBE1F1F7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152400" y="2213533"/>
              <a:ext cx="1940503" cy="1338475"/>
            </a:xfrm>
            <a:prstGeom prst="homePlate">
              <a:avLst>
                <a:gd name="adj" fmla="val 26125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  <a:miter lim="800000"/>
              <a:headEnd/>
              <a:tailEnd/>
            </a:ln>
          </p:spPr>
          <p:txBody>
            <a:bodyPr lIns="54000" tIns="54000" rIns="54000" bIns="54000" anchor="ctr">
              <a:noAutofit/>
            </a:bodyPr>
            <a:lstStyle/>
            <a:p>
              <a:pPr algn="ctr" eaLnBrk="0" hangingPunct="0">
                <a:lnSpc>
                  <a:spcPct val="90000"/>
                </a:lnSpc>
                <a:buClr>
                  <a:srgbClr val="9B1717"/>
                </a:buClr>
              </a:pPr>
              <a:r>
                <a:rPr lang="ru-RU" sz="1200" b="1" dirty="0">
                  <a:solidFill>
                    <a:schemeClr val="bg1"/>
                  </a:solidFill>
                  <a:latin typeface="Arial"/>
                  <a:cs typeface="Arial" pitchFamily="34" charset="0"/>
                </a:rPr>
                <a:t>Подготовка</a:t>
              </a:r>
              <a:endParaRPr lang="en-US" sz="1200" b="1" dirty="0">
                <a:solidFill>
                  <a:schemeClr val="bg1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3" name="Text Box 10">
              <a:extLst>
                <a:ext uri="{FF2B5EF4-FFF2-40B4-BE49-F238E27FC236}">
                  <a16:creationId xmlns:a16="http://schemas.microsoft.com/office/drawing/2014/main" id="{399E07AF-493E-B566-C99A-0D7BF9FD450A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1896792" y="3717280"/>
              <a:ext cx="1618645" cy="1344117"/>
            </a:xfrm>
            <a:prstGeom prst="rect">
              <a:avLst/>
            </a:prstGeom>
            <a:noFill/>
            <a:ln w="6350" algn="ctr">
              <a:noFill/>
              <a:round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pPr marL="85061" indent="-85061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/>
                <a:buChar char="•"/>
                <a:defRPr/>
              </a:pPr>
              <a:r>
                <a:rPr lang="ru-RU" sz="1050" dirty="0">
                  <a:cs typeface="Arial" pitchFamily="34" charset="0"/>
                </a:rPr>
                <a:t>Утверждение бюджета на осенней сессии КПП </a:t>
              </a:r>
              <a:endParaRPr lang="en-US" sz="1050" dirty="0">
                <a:cs typeface="Arial" charset="0"/>
              </a:endParaRPr>
            </a:p>
          </p:txBody>
        </p:sp>
        <p:sp>
          <p:nvSpPr>
            <p:cNvPr id="44" name="AutoShape 5">
              <a:extLst>
                <a:ext uri="{FF2B5EF4-FFF2-40B4-BE49-F238E27FC236}">
                  <a16:creationId xmlns:a16="http://schemas.microsoft.com/office/drawing/2014/main" id="{F7360AB2-5819-0A98-4404-41ADE4D9D5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896792" y="2213533"/>
              <a:ext cx="1938631" cy="1338475"/>
            </a:xfrm>
            <a:prstGeom prst="chevron">
              <a:avLst>
                <a:gd name="adj" fmla="val 25498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>
              <a:noFill/>
              <a:miter lim="800000"/>
              <a:headEnd/>
              <a:tailEnd/>
            </a:ln>
          </p:spPr>
          <p:txBody>
            <a:bodyPr lIns="54000" tIns="54000" rIns="54000" bIns="54000" anchor="ctr">
              <a:noAutofit/>
            </a:bodyPr>
            <a:lstStyle/>
            <a:p>
              <a:pPr marL="2381" algn="ctr" eaLnBrk="0" hangingPunct="0">
                <a:lnSpc>
                  <a:spcPct val="90000"/>
                </a:lnSpc>
                <a:buClr>
                  <a:srgbClr val="9B1717"/>
                </a:buClr>
              </a:pPr>
              <a:r>
                <a:rPr lang="ru-RU" sz="1200" b="1" dirty="0">
                  <a:solidFill>
                    <a:schemeClr val="bg1"/>
                  </a:solidFill>
                  <a:latin typeface="Arial"/>
                  <a:cs typeface="Arial" pitchFamily="34" charset="0"/>
                </a:rPr>
                <a:t>Утверждение</a:t>
              </a:r>
              <a:endParaRPr lang="en-US" sz="1200" b="1" dirty="0">
                <a:solidFill>
                  <a:schemeClr val="bg1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5" name="Text Box 11">
              <a:extLst>
                <a:ext uri="{FF2B5EF4-FFF2-40B4-BE49-F238E27FC236}">
                  <a16:creationId xmlns:a16="http://schemas.microsoft.com/office/drawing/2014/main" id="{B6DA057F-5EE9-B68B-E537-DC51B38F80C9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3632571" y="3717280"/>
              <a:ext cx="1620516" cy="1344117"/>
            </a:xfrm>
            <a:prstGeom prst="rect">
              <a:avLst/>
            </a:prstGeom>
            <a:noFill/>
            <a:ln w="6350" algn="ctr">
              <a:noFill/>
              <a:round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pPr marL="85061" indent="-85061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/>
                <a:buChar char="•"/>
                <a:defRPr/>
              </a:pPr>
              <a:r>
                <a:rPr lang="ru-RU" sz="1050" dirty="0">
                  <a:cs typeface="Arial" pitchFamily="34" charset="0"/>
                </a:rPr>
                <a:t>Исполнение бюджета в рамках отчетного периода </a:t>
              </a:r>
              <a:endParaRPr lang="en-US" sz="1050" dirty="0">
                <a:cs typeface="Arial" charset="0"/>
              </a:endParaRPr>
            </a:p>
          </p:txBody>
        </p:sp>
        <p:sp>
          <p:nvSpPr>
            <p:cNvPr id="46" name="AutoShape 5">
              <a:extLst>
                <a:ext uri="{FF2B5EF4-FFF2-40B4-BE49-F238E27FC236}">
                  <a16:creationId xmlns:a16="http://schemas.microsoft.com/office/drawing/2014/main" id="{103533C4-19BC-4BA6-3CA2-C4EEAC586AD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640559" y="2213533"/>
              <a:ext cx="1938631" cy="1338475"/>
            </a:xfrm>
            <a:prstGeom prst="chevron">
              <a:avLst>
                <a:gd name="adj" fmla="val 25498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">
              <a:noFill/>
              <a:miter lim="800000"/>
              <a:headEnd/>
              <a:tailEnd/>
            </a:ln>
          </p:spPr>
          <p:txBody>
            <a:bodyPr lIns="54000" tIns="54000" rIns="54000" bIns="54000" anchor="ctr">
              <a:noAutofit/>
            </a:bodyPr>
            <a:lstStyle/>
            <a:p>
              <a:pPr marL="2381" algn="ctr" eaLnBrk="0" hangingPunct="0">
                <a:lnSpc>
                  <a:spcPct val="90000"/>
                </a:lnSpc>
                <a:buClr>
                  <a:srgbClr val="9B1717"/>
                </a:buClr>
              </a:pPr>
              <a:r>
                <a:rPr lang="ru-RU" sz="1200" b="1" dirty="0">
                  <a:solidFill>
                    <a:schemeClr val="bg1"/>
                  </a:solidFill>
                  <a:latin typeface="Arial"/>
                  <a:cs typeface="Arial" pitchFamily="34" charset="0"/>
                </a:rPr>
                <a:t>Исполнение</a:t>
              </a:r>
              <a:endParaRPr lang="en-US" sz="1200" b="1" dirty="0">
                <a:solidFill>
                  <a:schemeClr val="bg1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7" name="Text Box 12">
              <a:extLst>
                <a:ext uri="{FF2B5EF4-FFF2-40B4-BE49-F238E27FC236}">
                  <a16:creationId xmlns:a16="http://schemas.microsoft.com/office/drawing/2014/main" id="{E895FA10-62B1-0680-E371-D74CCDEFAADD}"/>
                </a:ext>
              </a:extLst>
            </p:cNvPr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5384326" y="3717280"/>
              <a:ext cx="1620516" cy="1344117"/>
            </a:xfrm>
            <a:prstGeom prst="rect">
              <a:avLst/>
            </a:prstGeom>
            <a:noFill/>
            <a:ln w="6350" algn="ctr">
              <a:noFill/>
              <a:round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pPr marL="85061" indent="-85061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/>
                <a:buChar char="•"/>
                <a:defRPr/>
              </a:pPr>
              <a:r>
                <a:rPr lang="ru-RU" sz="1050" dirty="0">
                  <a:cs typeface="Arial" pitchFamily="34" charset="0"/>
                </a:rPr>
                <a:t>Отчет об исполнении бюджета на весенней сессии КПП</a:t>
              </a:r>
              <a:endParaRPr lang="en-US" sz="1050" dirty="0">
                <a:cs typeface="Arial" charset="0"/>
              </a:endParaRPr>
            </a:p>
          </p:txBody>
        </p:sp>
        <p:sp>
          <p:nvSpPr>
            <p:cNvPr id="48" name="AutoShape 5">
              <a:extLst>
                <a:ext uri="{FF2B5EF4-FFF2-40B4-BE49-F238E27FC236}">
                  <a16:creationId xmlns:a16="http://schemas.microsoft.com/office/drawing/2014/main" id="{53E0E236-5712-3370-DA70-3D1400EF420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384326" y="2213533"/>
              <a:ext cx="1938631" cy="1338475"/>
            </a:xfrm>
            <a:prstGeom prst="chevron">
              <a:avLst>
                <a:gd name="adj" fmla="val 25498"/>
              </a:avLst>
            </a:prstGeom>
            <a:solidFill>
              <a:schemeClr val="accent1">
                <a:lumMod val="75000"/>
              </a:schemeClr>
            </a:solidFill>
            <a:ln w="6350">
              <a:noFill/>
              <a:miter lim="800000"/>
              <a:headEnd/>
              <a:tailEnd/>
            </a:ln>
          </p:spPr>
          <p:txBody>
            <a:bodyPr lIns="54000" tIns="54000" rIns="54000" bIns="54000" anchor="ctr">
              <a:noAutofit/>
            </a:bodyPr>
            <a:lstStyle/>
            <a:p>
              <a:pPr marL="2381" algn="ctr" eaLnBrk="0" hangingPunct="0">
                <a:lnSpc>
                  <a:spcPct val="90000"/>
                </a:lnSpc>
                <a:buClr>
                  <a:srgbClr val="9B1717"/>
                </a:buClr>
              </a:pPr>
              <a:r>
                <a:rPr lang="ru-RU" sz="1200" b="1" dirty="0">
                  <a:solidFill>
                    <a:schemeClr val="bg1"/>
                  </a:solidFill>
                  <a:latin typeface="Arial"/>
                  <a:cs typeface="Arial" pitchFamily="34" charset="0"/>
                </a:rPr>
                <a:t>Отчет</a:t>
              </a:r>
              <a:endParaRPr lang="en-US" sz="1200" b="1" dirty="0">
                <a:solidFill>
                  <a:schemeClr val="bg1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49" name="Text Box 13">
              <a:extLst>
                <a:ext uri="{FF2B5EF4-FFF2-40B4-BE49-F238E27FC236}">
                  <a16:creationId xmlns:a16="http://schemas.microsoft.com/office/drawing/2014/main" id="{20CF0835-363F-37D9-3CB2-E504E6F73622}"/>
                </a:ext>
              </a:extLst>
            </p:cNvPr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7128095" y="3717280"/>
              <a:ext cx="1620516" cy="1344117"/>
            </a:xfrm>
            <a:prstGeom prst="rect">
              <a:avLst/>
            </a:prstGeom>
            <a:noFill/>
            <a:ln w="6350" algn="ctr">
              <a:noFill/>
              <a:round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pPr marL="85061" indent="-85061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Clr>
                  <a:schemeClr val="bg2"/>
                </a:buClr>
                <a:buSzPct val="100000"/>
                <a:buFont typeface="Arial"/>
                <a:buChar char="•"/>
                <a:defRPr/>
              </a:pPr>
              <a:r>
                <a:rPr lang="ru-RU" sz="1050" dirty="0">
                  <a:cs typeface="Arial" pitchFamily="34" charset="0"/>
                </a:rPr>
                <a:t>Проверка внешним аудитором исполнения бюджета</a:t>
              </a:r>
              <a:endParaRPr lang="en-US" sz="1050" dirty="0">
                <a:cs typeface="Arial" charset="0"/>
              </a:endParaRPr>
            </a:p>
          </p:txBody>
        </p:sp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id="{43D6A22A-6F6C-C3EF-CE83-F0695139D821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7128095" y="2213533"/>
              <a:ext cx="1938631" cy="1338475"/>
            </a:xfrm>
            <a:prstGeom prst="chevron">
              <a:avLst>
                <a:gd name="adj" fmla="val 25498"/>
              </a:avLst>
            </a:prstGeom>
            <a:solidFill>
              <a:schemeClr val="accent1">
                <a:lumMod val="50000"/>
              </a:schemeClr>
            </a:solidFill>
            <a:ln w="6350">
              <a:noFill/>
              <a:miter lim="800000"/>
              <a:headEnd/>
              <a:tailEnd/>
            </a:ln>
          </p:spPr>
          <p:txBody>
            <a:bodyPr lIns="54000" tIns="54000" rIns="54000" bIns="54000" anchor="ctr">
              <a:noAutofit/>
            </a:bodyPr>
            <a:lstStyle/>
            <a:p>
              <a:pPr marL="2381" algn="ctr" eaLnBrk="0" hangingPunct="0">
                <a:lnSpc>
                  <a:spcPct val="90000"/>
                </a:lnSpc>
                <a:buClr>
                  <a:srgbClr val="9B1717"/>
                </a:buClr>
              </a:pPr>
              <a:r>
                <a:rPr lang="ru-RU" sz="1200" b="1" dirty="0">
                  <a:solidFill>
                    <a:schemeClr val="bg1"/>
                  </a:solidFill>
                  <a:latin typeface="Arial"/>
                  <a:cs typeface="Arial" pitchFamily="34" charset="0"/>
                </a:rPr>
                <a:t>Аудит</a:t>
              </a:r>
              <a:endParaRPr lang="en-US" sz="1200" b="1" dirty="0">
                <a:solidFill>
                  <a:schemeClr val="bg1"/>
                </a:solidFill>
                <a:latin typeface="Arial"/>
                <a:cs typeface="Arial" pitchFamily="34" charset="0"/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C68E200-84EA-2965-A0E2-12B6FE8977EE}"/>
              </a:ext>
            </a:extLst>
          </p:cNvPr>
          <p:cNvCxnSpPr>
            <a:cxnSpLocks/>
          </p:cNvCxnSpPr>
          <p:nvPr/>
        </p:nvCxnSpPr>
        <p:spPr bwMode="auto">
          <a:xfrm flipV="1">
            <a:off x="3618095" y="911602"/>
            <a:ext cx="0" cy="1340327"/>
          </a:xfrm>
          <a:prstGeom prst="line">
            <a:avLst/>
          </a:prstGeom>
          <a:ln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ABF4A04-9AE9-35EF-459E-4BB6675FDC08}"/>
              </a:ext>
            </a:extLst>
          </p:cNvPr>
          <p:cNvCxnSpPr>
            <a:cxnSpLocks/>
          </p:cNvCxnSpPr>
          <p:nvPr/>
        </p:nvCxnSpPr>
        <p:spPr bwMode="auto">
          <a:xfrm flipV="1">
            <a:off x="5255539" y="911600"/>
            <a:ext cx="14990" cy="1340329"/>
          </a:xfrm>
          <a:prstGeom prst="line">
            <a:avLst/>
          </a:prstGeom>
          <a:ln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997D9DA8-F751-1A37-0428-0B60EFF4200E}"/>
              </a:ext>
            </a:extLst>
          </p:cNvPr>
          <p:cNvSpPr txBox="1"/>
          <p:nvPr/>
        </p:nvSpPr>
        <p:spPr>
          <a:xfrm>
            <a:off x="378921" y="1259346"/>
            <a:ext cx="2609387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Год </a:t>
            </a:r>
            <a:r>
              <a:rPr lang="ru-RU" b="1" dirty="0">
                <a:solidFill>
                  <a:srgbClr val="7878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ru-RU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отчетного периода 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67F0BFE-E4F6-EE89-630D-28CD97C32582}"/>
              </a:ext>
            </a:extLst>
          </p:cNvPr>
          <p:cNvSpPr txBox="1"/>
          <p:nvPr/>
        </p:nvSpPr>
        <p:spPr>
          <a:xfrm>
            <a:off x="6135715" y="1259346"/>
            <a:ext cx="2609387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Год </a:t>
            </a:r>
            <a:r>
              <a:rPr lang="ru-RU" b="1" dirty="0">
                <a:solidFill>
                  <a:srgbClr val="7878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после</a:t>
            </a:r>
            <a:r>
              <a:rPr lang="ru-RU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отчетного периода 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55B4EA9-C756-9DFA-8AEB-2F12C62D6D2C}"/>
              </a:ext>
            </a:extLst>
          </p:cNvPr>
          <p:cNvSpPr txBox="1"/>
          <p:nvPr/>
        </p:nvSpPr>
        <p:spPr>
          <a:xfrm>
            <a:off x="3850744" y="1115169"/>
            <a:ext cx="1187137" cy="78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Год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отчетного </a:t>
            </a:r>
          </a:p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периода </a:t>
            </a:r>
          </a:p>
        </p:txBody>
      </p:sp>
    </p:spTree>
    <p:extLst>
      <p:ext uri="{BB962C8B-B14F-4D97-AF65-F5344CB8AC3E}">
        <p14:creationId xmlns:p14="http://schemas.microsoft.com/office/powerpoint/2010/main" val="3807921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735" y="0"/>
            <a:ext cx="9155113" cy="648000"/>
            <a:chOff x="-5735" y="0"/>
            <a:chExt cx="9155113" cy="648000"/>
          </a:xfrm>
        </p:grpSpPr>
        <p:sp>
          <p:nvSpPr>
            <p:cNvPr id="6" name="Прямоугольник 5"/>
            <p:cNvSpPr/>
            <p:nvPr/>
          </p:nvSpPr>
          <p:spPr bwMode="auto">
            <a:xfrm flipV="1">
              <a:off x="-5735" y="0"/>
              <a:ext cx="9155113" cy="648000"/>
            </a:xfrm>
            <a:prstGeom prst="rect">
              <a:avLst/>
            </a:prstGeom>
            <a:gradFill>
              <a:gsLst>
                <a:gs pos="0">
                  <a:srgbClr val="00B6F6"/>
                </a:gs>
                <a:gs pos="75000">
                  <a:srgbClr val="0057CC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0" tIns="46800" rIns="18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Рисунок 6" descr="Рисунок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72400" y="87495"/>
              <a:ext cx="706710" cy="468031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3593" y="7072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200"/>
              </a:lnSpc>
            </a:pP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F47CD3AE-8048-4344-B392-F9D98B77399B}"/>
              </a:ext>
            </a:extLst>
          </p:cNvPr>
          <p:cNvSpPr/>
          <p:nvPr/>
        </p:nvSpPr>
        <p:spPr>
          <a:xfrm>
            <a:off x="103809" y="6890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Основные этапы закупочной деятельности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823079-5991-01BB-0875-7091177E0580}"/>
              </a:ext>
            </a:extLst>
          </p:cNvPr>
          <p:cNvSpPr txBox="1"/>
          <p:nvPr/>
        </p:nvSpPr>
        <p:spPr>
          <a:xfrm>
            <a:off x="395536" y="2571750"/>
            <a:ext cx="40876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U" dirty="0"/>
              <a:t>Закупочная</a:t>
            </a:r>
            <a:r>
              <a:rPr lang="en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деятельность является одним из основных процессов, обеспечивающих потребности структурных подразделений Института для реализации их научно-исследовательских, образовательных целей, а также сопутствующей хозяйственной деятельности.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F49BF0-F42F-F97D-5E19-83764F5AB30C}"/>
              </a:ext>
            </a:extLst>
          </p:cNvPr>
          <p:cNvGrpSpPr/>
          <p:nvPr/>
        </p:nvGrpSpPr>
        <p:grpSpPr>
          <a:xfrm>
            <a:off x="478368" y="961803"/>
            <a:ext cx="8009675" cy="1296144"/>
            <a:chOff x="1896792" y="2213533"/>
            <a:chExt cx="5282108" cy="1338475"/>
          </a:xfrm>
        </p:grpSpPr>
        <p:sp>
          <p:nvSpPr>
            <p:cNvPr id="13" name="AutoShape 5">
              <a:extLst>
                <a:ext uri="{FF2B5EF4-FFF2-40B4-BE49-F238E27FC236}">
                  <a16:creationId xmlns:a16="http://schemas.microsoft.com/office/drawing/2014/main" id="{65A1194F-7EF7-D16D-FCB6-A42C2F6608C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896792" y="2213533"/>
              <a:ext cx="1800838" cy="1338475"/>
            </a:xfrm>
            <a:prstGeom prst="chevron">
              <a:avLst>
                <a:gd name="adj" fmla="val 25498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>
              <a:noFill/>
              <a:miter lim="800000"/>
              <a:headEnd/>
              <a:tailEnd/>
            </a:ln>
          </p:spPr>
          <p:txBody>
            <a:bodyPr lIns="54000" tIns="54000" rIns="54000" bIns="54000" anchor="ctr">
              <a:noAutofit/>
            </a:bodyPr>
            <a:lstStyle/>
            <a:p>
              <a:pPr marL="2381" algn="ctr" eaLnBrk="0" hangingPunct="0">
                <a:lnSpc>
                  <a:spcPct val="90000"/>
                </a:lnSpc>
                <a:buClr>
                  <a:srgbClr val="9B1717"/>
                </a:buClr>
              </a:pPr>
              <a:r>
                <a:rPr lang="ru-RU" sz="1200" b="1" dirty="0">
                  <a:solidFill>
                    <a:schemeClr val="bg1"/>
                  </a:solidFill>
                  <a:latin typeface="Arial"/>
                  <a:cs typeface="Arial" pitchFamily="34" charset="0"/>
                </a:rPr>
                <a:t>Подготовка закупки, включая планирование</a:t>
              </a:r>
              <a:endParaRPr lang="en-US" sz="1200" b="1" dirty="0">
                <a:solidFill>
                  <a:schemeClr val="bg1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5" name="AutoShape 5">
              <a:extLst>
                <a:ext uri="{FF2B5EF4-FFF2-40B4-BE49-F238E27FC236}">
                  <a16:creationId xmlns:a16="http://schemas.microsoft.com/office/drawing/2014/main" id="{D6F2E7F5-60F0-5498-35F2-3FC5EECF58F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640559" y="2213533"/>
              <a:ext cx="1800838" cy="1338475"/>
            </a:xfrm>
            <a:prstGeom prst="chevron">
              <a:avLst>
                <a:gd name="adj" fmla="val 25498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6350">
              <a:noFill/>
              <a:miter lim="800000"/>
              <a:headEnd/>
              <a:tailEnd/>
            </a:ln>
          </p:spPr>
          <p:txBody>
            <a:bodyPr lIns="54000" tIns="54000" rIns="54000" bIns="54000" anchor="ctr">
              <a:noAutofit/>
            </a:bodyPr>
            <a:lstStyle/>
            <a:p>
              <a:pPr marL="2381" algn="ctr" eaLnBrk="0" hangingPunct="0">
                <a:lnSpc>
                  <a:spcPct val="90000"/>
                </a:lnSpc>
                <a:buClr>
                  <a:srgbClr val="9B1717"/>
                </a:buClr>
              </a:pPr>
              <a:r>
                <a:rPr lang="ru-RU" sz="1200" b="1" dirty="0">
                  <a:solidFill>
                    <a:schemeClr val="bg1"/>
                  </a:solidFill>
                  <a:latin typeface="Arial"/>
                  <a:cs typeface="Arial" pitchFamily="34" charset="0"/>
                </a:rPr>
                <a:t>Проведение закупки</a:t>
              </a:r>
              <a:endParaRPr lang="en-US" sz="1200" b="1" dirty="0">
                <a:solidFill>
                  <a:schemeClr val="bg1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7" name="AutoShape 5">
              <a:extLst>
                <a:ext uri="{FF2B5EF4-FFF2-40B4-BE49-F238E27FC236}">
                  <a16:creationId xmlns:a16="http://schemas.microsoft.com/office/drawing/2014/main" id="{4224EDE3-EE77-ACC5-74C9-A5329400104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384327" y="2213533"/>
              <a:ext cx="1794573" cy="1338475"/>
            </a:xfrm>
            <a:prstGeom prst="chevron">
              <a:avLst>
                <a:gd name="adj" fmla="val 25498"/>
              </a:avLst>
            </a:prstGeom>
            <a:solidFill>
              <a:schemeClr val="accent1">
                <a:lumMod val="75000"/>
              </a:schemeClr>
            </a:solidFill>
            <a:ln w="6350">
              <a:noFill/>
              <a:miter lim="800000"/>
              <a:headEnd/>
              <a:tailEnd/>
            </a:ln>
          </p:spPr>
          <p:txBody>
            <a:bodyPr lIns="54000" tIns="54000" rIns="54000" bIns="54000" anchor="ctr">
              <a:noAutofit/>
            </a:bodyPr>
            <a:lstStyle/>
            <a:p>
              <a:pPr marL="2381" algn="ctr" eaLnBrk="0" hangingPunct="0">
                <a:lnSpc>
                  <a:spcPct val="90000"/>
                </a:lnSpc>
                <a:buClr>
                  <a:srgbClr val="9B1717"/>
                </a:buClr>
              </a:pPr>
              <a:r>
                <a:rPr lang="ru-RU" sz="1200" b="1" dirty="0">
                  <a:solidFill>
                    <a:schemeClr val="bg1"/>
                  </a:solidFill>
                  <a:latin typeface="Arial"/>
                  <a:cs typeface="Arial" pitchFamily="34" charset="0"/>
                </a:rPr>
                <a:t>Договорная работа</a:t>
              </a:r>
              <a:endParaRPr lang="en-US" sz="1200" b="1" dirty="0">
                <a:solidFill>
                  <a:schemeClr val="bg1"/>
                </a:solidFill>
                <a:latin typeface="Arial"/>
                <a:cs typeface="Arial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B8E9435-0F4E-2B3E-D5E9-4580C865F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571750"/>
            <a:ext cx="2876668" cy="2337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949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735" y="0"/>
            <a:ext cx="9155113" cy="648000"/>
            <a:chOff x="-5735" y="0"/>
            <a:chExt cx="9155113" cy="648000"/>
          </a:xfrm>
        </p:grpSpPr>
        <p:sp>
          <p:nvSpPr>
            <p:cNvPr id="6" name="Прямоугольник 5"/>
            <p:cNvSpPr/>
            <p:nvPr/>
          </p:nvSpPr>
          <p:spPr bwMode="auto">
            <a:xfrm flipV="1">
              <a:off x="-5735" y="0"/>
              <a:ext cx="9155113" cy="648000"/>
            </a:xfrm>
            <a:prstGeom prst="rect">
              <a:avLst/>
            </a:prstGeom>
            <a:gradFill>
              <a:gsLst>
                <a:gs pos="0">
                  <a:srgbClr val="00B6F6"/>
                </a:gs>
                <a:gs pos="75000">
                  <a:srgbClr val="0057CC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0" tIns="46800" rIns="18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Рисунок 6" descr="Рисунок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72400" y="87495"/>
              <a:ext cx="706710" cy="468031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3593" y="7072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200"/>
              </a:lnSpc>
            </a:pP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F47CD3AE-8048-4344-B392-F9D98B77399B}"/>
              </a:ext>
            </a:extLst>
          </p:cNvPr>
          <p:cNvSpPr/>
          <p:nvPr/>
        </p:nvSpPr>
        <p:spPr>
          <a:xfrm>
            <a:off x="103809" y="6890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Дифференциация закупок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C0B14E40-D669-6D41-B80F-2BFFE96F0C1E}"/>
              </a:ext>
            </a:extLst>
          </p:cNvPr>
          <p:cNvSpPr txBox="1">
            <a:spLocks/>
          </p:cNvSpPr>
          <p:nvPr/>
        </p:nvSpPr>
        <p:spPr>
          <a:xfrm>
            <a:off x="308594" y="843558"/>
            <a:ext cx="8439869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5000"/>
              </a:lnSpc>
              <a:spcAft>
                <a:spcPts val="1000"/>
              </a:spcAft>
            </a:pPr>
            <a:endParaRPr lang="en-RU" sz="1500" dirty="0">
              <a:solidFill>
                <a:schemeClr val="tx1"/>
              </a:solidFill>
            </a:endParaRPr>
          </a:p>
        </p:txBody>
      </p:sp>
      <p:graphicFrame>
        <p:nvGraphicFramePr>
          <p:cNvPr id="12" name="Таблица 3">
            <a:extLst>
              <a:ext uri="{FF2B5EF4-FFF2-40B4-BE49-F238E27FC236}">
                <a16:creationId xmlns:a16="http://schemas.microsoft.com/office/drawing/2014/main" id="{5D136104-9BCB-BF4E-ACF3-4C2374B088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604052"/>
              </p:ext>
            </p:extLst>
          </p:nvPr>
        </p:nvGraphicFramePr>
        <p:xfrm>
          <a:off x="251342" y="934494"/>
          <a:ext cx="8640958" cy="358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2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1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5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8186">
                  <a:extLst>
                    <a:ext uri="{9D8B030D-6E8A-4147-A177-3AD203B41FA5}">
                      <a16:colId xmlns:a16="http://schemas.microsoft.com/office/drawing/2014/main" val="1469393193"/>
                    </a:ext>
                  </a:extLst>
                </a:gridCol>
                <a:gridCol w="1802834">
                  <a:extLst>
                    <a:ext uri="{9D8B030D-6E8A-4147-A177-3AD203B41FA5}">
                      <a16:colId xmlns:a16="http://schemas.microsoft.com/office/drawing/2014/main" val="1561475021"/>
                    </a:ext>
                  </a:extLst>
                </a:gridCol>
              </a:tblGrid>
              <a:tr h="505443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Ценовые пороги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Лаборатории (разделы </a:t>
                      </a:r>
                      <a:r>
                        <a:rPr lang="en-US" sz="1600" b="1" dirty="0"/>
                        <a:t>I, II </a:t>
                      </a:r>
                      <a:r>
                        <a:rPr lang="ru-RU" sz="1600" b="1" dirty="0"/>
                        <a:t>и </a:t>
                      </a:r>
                      <a:r>
                        <a:rPr lang="en-US" sz="1600" b="1" dirty="0"/>
                        <a:t>III</a:t>
                      </a:r>
                      <a:r>
                        <a:rPr lang="ru-RU" sz="1600" b="1" dirty="0"/>
                        <a:t>)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Инфраструктура ОИЯИ (раздел </a:t>
                      </a:r>
                      <a:r>
                        <a:rPr lang="en-US" sz="1600" b="1" dirty="0"/>
                        <a:t>IV</a:t>
                      </a:r>
                      <a:r>
                        <a:rPr lang="ru-RU" sz="1600" b="1" dirty="0"/>
                        <a:t>)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4262429"/>
                  </a:ext>
                </a:extLst>
              </a:tr>
              <a:tr h="603371">
                <a:tc vMerge="1"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Ценовые пороги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Статьи кроме </a:t>
                      </a:r>
                    </a:p>
                    <a:p>
                      <a:pPr algn="ctr"/>
                      <a:r>
                        <a:rPr lang="ru-RU" sz="1600" b="1" dirty="0"/>
                        <a:t>14, 18 и 19.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Статьи </a:t>
                      </a:r>
                    </a:p>
                    <a:p>
                      <a:pPr algn="ctr"/>
                      <a:r>
                        <a:rPr lang="ru-RU" sz="1600" b="1" dirty="0"/>
                        <a:t>14, 18 и 19.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Статьи кроме </a:t>
                      </a:r>
                    </a:p>
                    <a:p>
                      <a:pPr algn="ctr"/>
                      <a:r>
                        <a:rPr lang="ru-RU" sz="1600" b="1" dirty="0"/>
                        <a:t>14, 18 и 19.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Статьи </a:t>
                      </a:r>
                    </a:p>
                    <a:p>
                      <a:pPr algn="ctr"/>
                      <a:r>
                        <a:rPr lang="ru-RU" sz="1600" b="1" dirty="0"/>
                        <a:t>14, 18 и 19.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9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более 200</a:t>
                      </a:r>
                      <a:r>
                        <a:rPr lang="en-US" sz="1400" dirty="0"/>
                        <a:t>K$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ЦЗК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ОЗК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ЦЗК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ОЗК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00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от 30</a:t>
                      </a:r>
                      <a:r>
                        <a:rPr lang="en-US" sz="1400" dirty="0"/>
                        <a:t>K$</a:t>
                      </a:r>
                      <a:r>
                        <a:rPr lang="ru-RU" sz="1400" dirty="0"/>
                        <a:t> до 200</a:t>
                      </a:r>
                      <a:r>
                        <a:rPr lang="en-US" sz="1400" dirty="0"/>
                        <a:t>K$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ЛЗК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ЦЗК2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ЦЗК1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ЦЗК2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41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от 5</a:t>
                      </a:r>
                      <a:r>
                        <a:rPr lang="en-US" sz="1400" dirty="0"/>
                        <a:t>K$</a:t>
                      </a:r>
                      <a:r>
                        <a:rPr lang="ru-RU" sz="1400" dirty="0"/>
                        <a:t> до 30</a:t>
                      </a:r>
                      <a:r>
                        <a:rPr lang="en-US" sz="1400" dirty="0"/>
                        <a:t>K$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Единственный поставщик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Единственный поставщик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Единственный поставщик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Единственный поставщик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52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менее 5</a:t>
                      </a:r>
                      <a:r>
                        <a:rPr lang="en-US" sz="1400" dirty="0"/>
                        <a:t>K$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/>
                        <a:t>Макретплейс</a:t>
                      </a:r>
                      <a:endParaRPr lang="ru-RU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Единственный поставщик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/>
                        <a:t>Макретплейс</a:t>
                      </a:r>
                      <a:endParaRPr lang="ru-RU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Единственный поставщик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1073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735" y="0"/>
            <a:ext cx="9155113" cy="648000"/>
            <a:chOff x="-5735" y="0"/>
            <a:chExt cx="9155113" cy="648000"/>
          </a:xfrm>
        </p:grpSpPr>
        <p:sp>
          <p:nvSpPr>
            <p:cNvPr id="6" name="Прямоугольник 5"/>
            <p:cNvSpPr/>
            <p:nvPr/>
          </p:nvSpPr>
          <p:spPr bwMode="auto">
            <a:xfrm flipV="1">
              <a:off x="-5735" y="0"/>
              <a:ext cx="9155113" cy="648000"/>
            </a:xfrm>
            <a:prstGeom prst="rect">
              <a:avLst/>
            </a:prstGeom>
            <a:gradFill>
              <a:gsLst>
                <a:gs pos="0">
                  <a:srgbClr val="00B6F6"/>
                </a:gs>
                <a:gs pos="75000">
                  <a:srgbClr val="0057CC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0" tIns="46800" rIns="18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Рисунок 6" descr="Рисунок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72400" y="87495"/>
              <a:ext cx="706710" cy="468031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3593" y="7072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200"/>
              </a:lnSpc>
            </a:pP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F47CD3AE-8048-4344-B392-F9D98B77399B}"/>
              </a:ext>
            </a:extLst>
          </p:cNvPr>
          <p:cNvSpPr/>
          <p:nvPr/>
        </p:nvSpPr>
        <p:spPr>
          <a:xfrm>
            <a:off x="103809" y="6890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Участники закупочной деятельности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C0B14E40-D669-6D41-B80F-2BFFE96F0C1E}"/>
              </a:ext>
            </a:extLst>
          </p:cNvPr>
          <p:cNvSpPr txBox="1">
            <a:spLocks/>
          </p:cNvSpPr>
          <p:nvPr/>
        </p:nvSpPr>
        <p:spPr>
          <a:xfrm>
            <a:off x="308594" y="843558"/>
            <a:ext cx="8439869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5000"/>
              </a:lnSpc>
              <a:spcAft>
                <a:spcPts val="1000"/>
              </a:spcAft>
            </a:pPr>
            <a:endParaRPr lang="en-RU" sz="1500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C6450A0B-5C69-2D4D-B3BC-63A5DC680E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237192"/>
              </p:ext>
            </p:extLst>
          </p:nvPr>
        </p:nvGraphicFramePr>
        <p:xfrm>
          <a:off x="179512" y="894634"/>
          <a:ext cx="8784976" cy="38373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6244">
                  <a:extLst>
                    <a:ext uri="{9D8B030D-6E8A-4147-A177-3AD203B41FA5}">
                      <a16:colId xmlns:a16="http://schemas.microsoft.com/office/drawing/2014/main" val="2732945069"/>
                    </a:ext>
                  </a:extLst>
                </a:gridCol>
                <a:gridCol w="2196244">
                  <a:extLst>
                    <a:ext uri="{9D8B030D-6E8A-4147-A177-3AD203B41FA5}">
                      <a16:colId xmlns:a16="http://schemas.microsoft.com/office/drawing/2014/main" val="1370881825"/>
                    </a:ext>
                  </a:extLst>
                </a:gridCol>
                <a:gridCol w="2196244">
                  <a:extLst>
                    <a:ext uri="{9D8B030D-6E8A-4147-A177-3AD203B41FA5}">
                      <a16:colId xmlns:a16="http://schemas.microsoft.com/office/drawing/2014/main" val="4002627717"/>
                    </a:ext>
                  </a:extLst>
                </a:gridCol>
                <a:gridCol w="2196244">
                  <a:extLst>
                    <a:ext uri="{9D8B030D-6E8A-4147-A177-3AD203B41FA5}">
                      <a16:colId xmlns:a16="http://schemas.microsoft.com/office/drawing/2014/main" val="1547976238"/>
                    </a:ext>
                  </a:extLst>
                </a:gridCol>
              </a:tblGrid>
              <a:tr h="78935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Роль в закупочной деятельности</a:t>
                      </a:r>
                      <a:endParaRPr lang="en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Подготовка закупки</a:t>
                      </a:r>
                      <a:endParaRPr lang="en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Проведение закупки</a:t>
                      </a:r>
                      <a:endParaRPr lang="en-RU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Договорная работа 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253857"/>
                  </a:ext>
                </a:extLst>
              </a:tr>
              <a:tr h="442135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Инициатор закупки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(структурное подразделение, заинтересованное в приобретении продукции)</a:t>
                      </a:r>
                      <a:endParaRPr lang="en-RU" sz="12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Лаборатории или прочие структурные подразделения </a:t>
                      </a:r>
                      <a:endParaRPr lang="en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166458"/>
                  </a:ext>
                </a:extLst>
              </a:tr>
              <a:tr h="442135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Организатор закупки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(организация и проведение процедур)</a:t>
                      </a:r>
                      <a:endParaRPr lang="en-RU" sz="12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Служба материально-технического снабжения</a:t>
                      </a:r>
                      <a:endParaRPr lang="en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Договорной отдел</a:t>
                      </a:r>
                      <a:endParaRPr lang="en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262626"/>
                  </a:ext>
                </a:extLst>
              </a:tr>
              <a:tr h="442135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Контролер</a:t>
                      </a:r>
                      <a:endParaRPr lang="en-US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контроль соблюдения процедур на предмет соответствия их правилам)</a:t>
                      </a:r>
                      <a:endParaRPr lang="en-RU" sz="12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Служба внутреннего аудита </a:t>
                      </a:r>
                      <a:endParaRPr lang="en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122128"/>
                  </a:ext>
                </a:extLst>
              </a:tr>
              <a:tr h="442135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Закупочная комиссия </a:t>
                      </a:r>
                      <a:r>
                        <a:rPr lang="ru-RU" sz="120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(определение победителя для конкурентных закупок)</a:t>
                      </a:r>
                      <a:endParaRPr lang="en-RU" sz="12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ЦЗК, ОЗК, ЛЗК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для закупок более 30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K$</a:t>
                      </a:r>
                      <a:endParaRPr lang="en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RU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6631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2599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735" y="0"/>
            <a:ext cx="9155113" cy="648000"/>
            <a:chOff x="-5735" y="0"/>
            <a:chExt cx="9155113" cy="648000"/>
          </a:xfrm>
        </p:grpSpPr>
        <p:sp>
          <p:nvSpPr>
            <p:cNvPr id="6" name="Прямоугольник 5"/>
            <p:cNvSpPr/>
            <p:nvPr/>
          </p:nvSpPr>
          <p:spPr bwMode="auto">
            <a:xfrm flipV="1">
              <a:off x="-5735" y="0"/>
              <a:ext cx="9155113" cy="648000"/>
            </a:xfrm>
            <a:prstGeom prst="rect">
              <a:avLst/>
            </a:prstGeom>
            <a:gradFill>
              <a:gsLst>
                <a:gs pos="0">
                  <a:srgbClr val="00B6F6"/>
                </a:gs>
                <a:gs pos="75000">
                  <a:srgbClr val="0057CC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0" tIns="46800" rIns="18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Рисунок 6" descr="Рисунок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72400" y="87495"/>
              <a:ext cx="706710" cy="468031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3593" y="7072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200"/>
              </a:lnSpc>
            </a:pP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F47CD3AE-8048-4344-B392-F9D98B77399B}"/>
              </a:ext>
            </a:extLst>
          </p:cNvPr>
          <p:cNvSpPr/>
          <p:nvPr/>
        </p:nvSpPr>
        <p:spPr>
          <a:xfrm>
            <a:off x="103809" y="6890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Новые нормативные документы по закупкам</a:t>
            </a:r>
          </a:p>
        </p:txBody>
      </p:sp>
      <p:sp>
        <p:nvSpPr>
          <p:cNvPr id="9" name="Загнутый угол 13">
            <a:extLst>
              <a:ext uri="{FF2B5EF4-FFF2-40B4-BE49-F238E27FC236}">
                <a16:creationId xmlns:a16="http://schemas.microsoft.com/office/drawing/2014/main" id="{EEC58ACB-FF80-0340-81B9-1ED8315AAAF2}"/>
              </a:ext>
            </a:extLst>
          </p:cNvPr>
          <p:cNvSpPr/>
          <p:nvPr/>
        </p:nvSpPr>
        <p:spPr>
          <a:xfrm>
            <a:off x="2352913" y="2513729"/>
            <a:ext cx="1057493" cy="1103795"/>
          </a:xfrm>
          <a:prstGeom prst="foldedCorne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Регламент договорной работы</a:t>
            </a:r>
          </a:p>
        </p:txBody>
      </p:sp>
      <p:sp>
        <p:nvSpPr>
          <p:cNvPr id="11" name="Загнутый угол 3">
            <a:extLst>
              <a:ext uri="{FF2B5EF4-FFF2-40B4-BE49-F238E27FC236}">
                <a16:creationId xmlns:a16="http://schemas.microsoft.com/office/drawing/2014/main" id="{C19BDE53-FDA0-1F47-BDE6-4DAA65EF30CE}"/>
              </a:ext>
            </a:extLst>
          </p:cNvPr>
          <p:cNvSpPr/>
          <p:nvPr/>
        </p:nvSpPr>
        <p:spPr>
          <a:xfrm>
            <a:off x="3893318" y="3773007"/>
            <a:ext cx="944172" cy="1103795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Регламент</a:t>
            </a:r>
          </a:p>
          <a:p>
            <a:pPr algn="ctr"/>
            <a:r>
              <a:rPr lang="ru-RU" sz="1200" dirty="0"/>
              <a:t>подготовки закупки</a:t>
            </a:r>
          </a:p>
        </p:txBody>
      </p:sp>
      <p:sp>
        <p:nvSpPr>
          <p:cNvPr id="12" name="Загнутый угол 4">
            <a:extLst>
              <a:ext uri="{FF2B5EF4-FFF2-40B4-BE49-F238E27FC236}">
                <a16:creationId xmlns:a16="http://schemas.microsoft.com/office/drawing/2014/main" id="{1FF62274-D35C-8A45-8F75-D38C01B2F260}"/>
              </a:ext>
            </a:extLst>
          </p:cNvPr>
          <p:cNvSpPr/>
          <p:nvPr/>
        </p:nvSpPr>
        <p:spPr>
          <a:xfrm>
            <a:off x="6553200" y="3773006"/>
            <a:ext cx="971128" cy="1103795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Регламент </a:t>
            </a:r>
          </a:p>
          <a:p>
            <a:pPr algn="ctr"/>
            <a:r>
              <a:rPr lang="ru-RU" sz="1200" dirty="0"/>
              <a:t>проведения закупки</a:t>
            </a:r>
          </a:p>
        </p:txBody>
      </p:sp>
      <p:sp>
        <p:nvSpPr>
          <p:cNvPr id="13" name="Загнутый угол 5">
            <a:extLst>
              <a:ext uri="{FF2B5EF4-FFF2-40B4-BE49-F238E27FC236}">
                <a16:creationId xmlns:a16="http://schemas.microsoft.com/office/drawing/2014/main" id="{1782F42B-B30A-3345-9CD6-482631D970FA}"/>
              </a:ext>
            </a:extLst>
          </p:cNvPr>
          <p:cNvSpPr/>
          <p:nvPr/>
        </p:nvSpPr>
        <p:spPr>
          <a:xfrm>
            <a:off x="5255914" y="3773007"/>
            <a:ext cx="944172" cy="1103795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Регламент </a:t>
            </a:r>
            <a:r>
              <a:rPr lang="ru-RU" sz="1200" dirty="0" err="1"/>
              <a:t>маркет-плейса</a:t>
            </a:r>
            <a:endParaRPr lang="ru-RU" sz="1200" dirty="0"/>
          </a:p>
        </p:txBody>
      </p:sp>
      <p:sp>
        <p:nvSpPr>
          <p:cNvPr id="14" name="Загнутый угол 6">
            <a:extLst>
              <a:ext uri="{FF2B5EF4-FFF2-40B4-BE49-F238E27FC236}">
                <a16:creationId xmlns:a16="http://schemas.microsoft.com/office/drawing/2014/main" id="{45FC58BD-1C4E-3D42-876E-406709F65C4E}"/>
              </a:ext>
            </a:extLst>
          </p:cNvPr>
          <p:cNvSpPr/>
          <p:nvPr/>
        </p:nvSpPr>
        <p:spPr>
          <a:xfrm>
            <a:off x="7907788" y="3773006"/>
            <a:ext cx="971322" cy="1103795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Регламент договорной работы</a:t>
            </a:r>
          </a:p>
        </p:txBody>
      </p:sp>
      <p:sp>
        <p:nvSpPr>
          <p:cNvPr id="15" name="Загнутый угол 7">
            <a:extLst>
              <a:ext uri="{FF2B5EF4-FFF2-40B4-BE49-F238E27FC236}">
                <a16:creationId xmlns:a16="http://schemas.microsoft.com/office/drawing/2014/main" id="{186E9D83-2AC3-0A43-B616-D6B95CCD8F1F}"/>
              </a:ext>
            </a:extLst>
          </p:cNvPr>
          <p:cNvSpPr/>
          <p:nvPr/>
        </p:nvSpPr>
        <p:spPr>
          <a:xfrm>
            <a:off x="1251349" y="863888"/>
            <a:ext cx="944172" cy="1103795"/>
          </a:xfrm>
          <a:prstGeom prst="foldedCorne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Устав</a:t>
            </a:r>
            <a:endParaRPr lang="ru-RU" sz="1400" dirty="0"/>
          </a:p>
        </p:txBody>
      </p:sp>
      <p:sp>
        <p:nvSpPr>
          <p:cNvPr id="16" name="Загнутый угол 8">
            <a:extLst>
              <a:ext uri="{FF2B5EF4-FFF2-40B4-BE49-F238E27FC236}">
                <a16:creationId xmlns:a16="http://schemas.microsoft.com/office/drawing/2014/main" id="{E985BBCF-30BE-C144-A535-9DCE7F04E41C}"/>
              </a:ext>
            </a:extLst>
          </p:cNvPr>
          <p:cNvSpPr/>
          <p:nvPr/>
        </p:nvSpPr>
        <p:spPr>
          <a:xfrm>
            <a:off x="6081114" y="852116"/>
            <a:ext cx="944172" cy="1103795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Устав</a:t>
            </a:r>
            <a:endParaRPr lang="ru-RU" sz="1400" dirty="0"/>
          </a:p>
        </p:txBody>
      </p:sp>
      <p:sp>
        <p:nvSpPr>
          <p:cNvPr id="17" name="Загнутый угол 9">
            <a:extLst>
              <a:ext uri="{FF2B5EF4-FFF2-40B4-BE49-F238E27FC236}">
                <a16:creationId xmlns:a16="http://schemas.microsoft.com/office/drawing/2014/main" id="{C1049885-C2F1-5942-A719-C398F051BD80}"/>
              </a:ext>
            </a:extLst>
          </p:cNvPr>
          <p:cNvSpPr/>
          <p:nvPr/>
        </p:nvSpPr>
        <p:spPr>
          <a:xfrm>
            <a:off x="149704" y="2513730"/>
            <a:ext cx="944172" cy="1103795"/>
          </a:xfrm>
          <a:prstGeom prst="foldedCorne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Положение о закупках</a:t>
            </a:r>
          </a:p>
        </p:txBody>
      </p:sp>
      <p:sp>
        <p:nvSpPr>
          <p:cNvPr id="18" name="Загнутый угол 10">
            <a:extLst>
              <a:ext uri="{FF2B5EF4-FFF2-40B4-BE49-F238E27FC236}">
                <a16:creationId xmlns:a16="http://schemas.microsoft.com/office/drawing/2014/main" id="{967ACCB3-3D8E-3A42-8136-E8F637BA5EB3}"/>
              </a:ext>
            </a:extLst>
          </p:cNvPr>
          <p:cNvSpPr/>
          <p:nvPr/>
        </p:nvSpPr>
        <p:spPr>
          <a:xfrm>
            <a:off x="6081114" y="2423961"/>
            <a:ext cx="944172" cy="1103795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Положение о закупках</a:t>
            </a:r>
          </a:p>
        </p:txBody>
      </p:sp>
      <p:sp>
        <p:nvSpPr>
          <p:cNvPr id="19" name="Штриховая стрелка вправо 12">
            <a:extLst>
              <a:ext uri="{FF2B5EF4-FFF2-40B4-BE49-F238E27FC236}">
                <a16:creationId xmlns:a16="http://schemas.microsoft.com/office/drawing/2014/main" id="{83F84721-4098-F641-9912-9CF0D5BADAC3}"/>
              </a:ext>
            </a:extLst>
          </p:cNvPr>
          <p:cNvSpPr/>
          <p:nvPr/>
        </p:nvSpPr>
        <p:spPr>
          <a:xfrm>
            <a:off x="3653525" y="1923678"/>
            <a:ext cx="1423757" cy="924254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нутый угол 11">
            <a:extLst>
              <a:ext uri="{FF2B5EF4-FFF2-40B4-BE49-F238E27FC236}">
                <a16:creationId xmlns:a16="http://schemas.microsoft.com/office/drawing/2014/main" id="{1973BCF3-CE38-734A-84AB-4688D9840BBF}"/>
              </a:ext>
            </a:extLst>
          </p:cNvPr>
          <p:cNvSpPr/>
          <p:nvPr/>
        </p:nvSpPr>
        <p:spPr>
          <a:xfrm>
            <a:off x="1194689" y="2513729"/>
            <a:ext cx="1057492" cy="1103795"/>
          </a:xfrm>
          <a:prstGeom prst="foldedCorne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Инструкция по подготовке документов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EE063-9A75-580F-5F2D-4C5461D88453}"/>
              </a:ext>
            </a:extLst>
          </p:cNvPr>
          <p:cNvSpPr/>
          <p:nvPr/>
        </p:nvSpPr>
        <p:spPr>
          <a:xfrm>
            <a:off x="5151936" y="3617524"/>
            <a:ext cx="1152128" cy="1455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603401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5735" y="0"/>
            <a:ext cx="9155113" cy="648000"/>
            <a:chOff x="-5735" y="0"/>
            <a:chExt cx="9155113" cy="648000"/>
          </a:xfrm>
        </p:grpSpPr>
        <p:sp>
          <p:nvSpPr>
            <p:cNvPr id="6" name="Прямоугольник 5"/>
            <p:cNvSpPr/>
            <p:nvPr/>
          </p:nvSpPr>
          <p:spPr bwMode="auto">
            <a:xfrm flipV="1">
              <a:off x="-5735" y="0"/>
              <a:ext cx="9155113" cy="648000"/>
            </a:xfrm>
            <a:prstGeom prst="rect">
              <a:avLst/>
            </a:prstGeom>
            <a:gradFill>
              <a:gsLst>
                <a:gs pos="0">
                  <a:srgbClr val="00B6F6"/>
                </a:gs>
                <a:gs pos="75000">
                  <a:srgbClr val="0057CC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80000" tIns="46800" rIns="18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Рисунок 6" descr="Рисунок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72400" y="87495"/>
              <a:ext cx="706710" cy="468031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3593" y="7072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>
              <a:lnSpc>
                <a:spcPts val="2200"/>
              </a:lnSpc>
            </a:pP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F47CD3AE-8048-4344-B392-F9D98B77399B}"/>
              </a:ext>
            </a:extLst>
          </p:cNvPr>
          <p:cNvSpPr/>
          <p:nvPr/>
        </p:nvSpPr>
        <p:spPr>
          <a:xfrm>
            <a:off x="103809" y="68900"/>
            <a:ext cx="8002325" cy="52003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</a:t>
            </a:r>
            <a:r>
              <a:rPr lang="ru-RU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описания процессов использовалась нотация </a:t>
            </a:r>
            <a:r>
              <a:rPr lang="en-US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BPMN</a:t>
            </a:r>
            <a:endParaRPr lang="ru-RU" sz="2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7C8FE3-0831-3A8B-A1D9-28E6A3B0E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99" y="799690"/>
            <a:ext cx="7884368" cy="422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429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.3Dz00HyUOcR5gwOxTrl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_ydajsMAkm0tO66kLgtK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MG0U5Y4sUqAXtN1brfWV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_q9PSIhIkiG6YKEXQROt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BBMB9F.zE.yJz06f1fna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vAPrQNlUOiOHwnacRQA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4CRSJHHukOrZQJ3XCmVE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4486</TotalTime>
  <Words>855</Words>
  <Application>Microsoft Macintosh PowerPoint</Application>
  <PresentationFormat>On-screen Show (16:9)</PresentationFormat>
  <Paragraphs>207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JINR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mikhail vasiliev</dc:creator>
  <cp:keywords/>
  <dc:description/>
  <cp:lastModifiedBy>mikhail vasiliev</cp:lastModifiedBy>
  <cp:revision>701</cp:revision>
  <cp:lastPrinted>2020-03-12T13:54:14Z</cp:lastPrinted>
  <dcterms:created xsi:type="dcterms:W3CDTF">2020-02-21T13:11:18Z</dcterms:created>
  <dcterms:modified xsi:type="dcterms:W3CDTF">2022-10-27T12:45:51Z</dcterms:modified>
  <cp:category/>
</cp:coreProperties>
</file>