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2" r:id="rId2"/>
    <p:sldId id="258" r:id="rId3"/>
    <p:sldId id="259" r:id="rId4"/>
    <p:sldId id="261" r:id="rId5"/>
    <p:sldId id="263" r:id="rId6"/>
    <p:sldId id="268" r:id="rId7"/>
    <p:sldId id="270" r:id="rId8"/>
    <p:sldId id="265" r:id="rId9"/>
    <p:sldId id="257" r:id="rId10"/>
    <p:sldId id="256" r:id="rId11"/>
    <p:sldId id="264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8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7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C7E01-621E-4E1C-A919-C19EDB7E2BC4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F44E2-9280-4586-99B3-61F699913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07CB81-A26B-411A-915A-A9FFEB016E6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30076D-6166-B943-49FB-C4404B986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F979B9D-1627-BE7A-1EB9-E24702207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356AA0-4342-43E4-D487-8B6140896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2AF5-BD87-4DEF-90A3-7944BA9979F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9CF7E80-3246-8476-B916-FCDFDCF3C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8E2719-05E2-F3F9-D8FB-465E3C244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7BA0-13E4-4F08-A4CF-087DCAB6D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720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531E9B-355D-DED4-EB58-098D1C822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3EC3405-3AE1-0460-6D8C-657756D40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2AE325D-3F78-2A15-079D-E128AB085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2AF5-BD87-4DEF-90A3-7944BA9979F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A87FA1-964E-7488-B454-C69051F62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6F6C0D6-19E7-1658-B94C-193139D92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7BA0-13E4-4F08-A4CF-087DCAB6D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394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BE5F2E1-B917-B347-195F-C866C2351D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2620ADC-971C-EF0A-BCE2-E9FDC5A81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C3AA387-932A-AAA5-3EF5-E8FF8F512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2AF5-BD87-4DEF-90A3-7944BA9979F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5B1688-3B6D-F58D-2194-AEA430BA8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E7098CC-CD67-2A74-ACAB-D4D5B1F41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7BA0-13E4-4F08-A4CF-087DCAB6D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6283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9FAA-1ADE-40E9-8EF7-FFB83A2F4D39}" type="datetime1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48BA83-24E3-B29A-49E6-47E6C75E8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31C3FB-31EC-C1E1-DE59-52D0DDE36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B6177DF-21A2-07E1-8DE7-4442B084A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2AF5-BD87-4DEF-90A3-7944BA9979F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673EAE-C82A-1A08-7925-6950E4EE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2FBD57-D394-B59F-C276-14B8BFABC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7BA0-13E4-4F08-A4CF-087DCAB6D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710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BE89E5-B1E4-7F93-0561-73DEE455B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54A57D1-ECC9-AEC6-46B4-A6D01FF4C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67D4F7-6E4E-543D-9295-5BCFE1114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2AF5-BD87-4DEF-90A3-7944BA9979F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C53A68B-9796-E413-99AD-26F478AA7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B9EEDB-6CE3-46F8-C059-6E4D94CC0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7BA0-13E4-4F08-A4CF-087DCAB6D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3779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114965-F929-A194-E4FD-E11CDE88B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4213E26-B08E-C40D-B4FF-D971AFFCBC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D9AC60C-2CE0-C750-E895-6FC8864EF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7770B94-57B5-09BA-6713-517DBA69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2AF5-BD87-4DEF-90A3-7944BA9979F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952EB65-0F62-FC8A-DC4F-2D036893D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6EFDEFE-C7D0-27DB-C46C-50563640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7BA0-13E4-4F08-A4CF-087DCAB6D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379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AA0455-B016-DDA7-B82B-28B630B5F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4ABD6A9-5C29-3EB7-3DE5-E3D202293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93206A2-5CAD-C2BA-781F-D3C8D01AB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423C643-3B0F-B25C-E520-95D5326AE0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7194886-2B8F-F325-A677-6E45A0F2E7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0583E10-2DE2-1A69-EFC4-AC1EF2FE8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2AF5-BD87-4DEF-90A3-7944BA9979F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808D24A-847D-3C33-46CA-FD66FEB16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2A4146A-740B-52F4-EE0F-CC89C1F29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7BA0-13E4-4F08-A4CF-087DCAB6D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8681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A70CA2-0EF8-F007-39C6-DB58FC496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8CD8752-FC3A-DCE6-5760-9150DDB85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2AF5-BD87-4DEF-90A3-7944BA9979F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6F0A235-B063-CF09-2582-9B8819C12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1E10544-F75D-8C9D-D7B0-71EFAD982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7BA0-13E4-4F08-A4CF-087DCAB6D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7013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B9CCE83-0370-E9F7-2C9D-88B052FDD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2AF5-BD87-4DEF-90A3-7944BA9979F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4972194-BFA3-8643-09E3-F578079D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1E09330-C652-FAAE-D909-E0FA4169F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7BA0-13E4-4F08-A4CF-087DCAB6D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5218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418E3F-6927-165D-9727-1CBF44650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5C9792-1908-6620-94E9-7E95FF0B9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B10DB3D-8ACB-52B7-8291-CF74A8E3C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0985DE1-E716-E2FE-5D16-439BAC72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2AF5-BD87-4DEF-90A3-7944BA9979F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4B6B211-4458-D96C-B5B6-AF5B0B21D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E4BD5B4-B5BB-CB4E-2700-A776209DD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7BA0-13E4-4F08-A4CF-087DCAB6D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611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B42ACB-3579-62D7-27B2-7EF917D9A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DD17ACB-A138-EB1E-9987-768BE2E922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1E74C70-697E-8277-290D-BCCB75C016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2A06D48-A386-1777-3E42-707C12F97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2AF5-BD87-4DEF-90A3-7944BA9979F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99EABEC-174B-E917-D470-78AB60B0B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8ECD46B-238F-D5C8-0A7E-E16782B11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7BA0-13E4-4F08-A4CF-087DCAB6D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081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4E3103-8CF4-58E4-5100-2D6EA1E69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2900EBF-EA93-B883-088A-CC1A76106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D9F196-3F7F-6324-3758-B90058CC99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E2AF5-BD87-4DEF-90A3-7944BA9979F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4805BE-C2D9-47F8-DCB0-65F2B1F40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111CC27-4785-85BF-36C2-F03D07125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97BA0-13E4-4F08-A4CF-087DCAB6D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252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tiff"/><Relationship Id="rId5" Type="http://schemas.openxmlformats.org/officeDocument/2006/relationships/image" Target="../media/image22.tiff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141" descr="Картинки по запросу fln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88" y="452438"/>
            <a:ext cx="186372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A6471-5029-44DB-A7E2-C69632A0650A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11" name="Picture 3" descr="C:\Users\Admin\Desktop\inde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30140" y="322717"/>
            <a:ext cx="2501031" cy="86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93084" y="2234372"/>
            <a:ext cx="10544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/>
              <a:t>Development of lithium-ion batteries with increased specific energy and power</a:t>
            </a:r>
            <a:endParaRPr lang="ru-RU" sz="24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476999" y="170329"/>
          <a:ext cx="1536700" cy="1200150"/>
        </p:xfrm>
        <a:graphic>
          <a:graphicData uri="http://schemas.openxmlformats.org/presentationml/2006/ole">
            <p:oleObj spid="_x0000_s20482" name="CorelDRAW" r:id="rId6" imgW="2436480" imgH="2454840" progId="">
              <p:embed/>
            </p:oleObj>
          </a:graphicData>
        </a:graphic>
      </p:graphicFrame>
      <p:pic>
        <p:nvPicPr>
          <p:cNvPr id="15" name="Picture 4" descr="Фото | Объединенный институт ядерных исследований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523" y="116542"/>
            <a:ext cx="2469831" cy="1152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201271" y="3506012"/>
            <a:ext cx="9906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 i="1" u="sng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Meir Yerdauletov</a:t>
            </a:r>
            <a:r>
              <a:rPr lang="en-US" altLang="ja-JP" b="1" i="1" baseline="30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[2,3,4</a:t>
            </a:r>
            <a:r>
              <a:rPr lang="en-US" altLang="ja-JP" i="1" baseline="30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]</a:t>
            </a:r>
            <a:r>
              <a:rPr lang="en-US" altLang="ja-JP" i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Philipp Napolsky</a:t>
            </a:r>
            <a:r>
              <a:rPr lang="en-US" altLang="ja-JP" i="1" baseline="30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[1,2]</a:t>
            </a:r>
            <a:r>
              <a:rPr lang="en-US" altLang="ja-JP" i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Mikhail </a:t>
            </a:r>
            <a:r>
              <a:rPr lang="en-US" altLang="ja-JP" i="1" dirty="0" err="1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Avdeev</a:t>
            </a:r>
            <a:r>
              <a:rPr lang="en-US" altLang="ja-JP" i="1" baseline="30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[1,2]</a:t>
            </a:r>
            <a:r>
              <a:rPr lang="en-US" altLang="ja-JP" i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Victor </a:t>
            </a:r>
            <a:r>
              <a:rPr lang="en-US" altLang="ja-JP" i="1" dirty="0" err="1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Krivchenko</a:t>
            </a:r>
            <a:r>
              <a:rPr lang="en-US" altLang="ja-JP" i="1" baseline="30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[1]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ja-JP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baseline="30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[1]</a:t>
            </a:r>
            <a:r>
              <a:rPr lang="en-US" altLang="ja-JP" sz="1600" dirty="0" err="1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Dubna</a:t>
            </a:r>
            <a:r>
              <a:rPr lang="en-US" altLang="ja-JP" sz="16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University, </a:t>
            </a:r>
            <a:r>
              <a:rPr lang="en-US" altLang="ja-JP" sz="1600" dirty="0" err="1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Dubna</a:t>
            </a:r>
            <a:r>
              <a:rPr lang="en-US" altLang="ja-JP" sz="16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Moscow Region, 141980 Russia</a:t>
            </a:r>
            <a:endParaRPr lang="ru-RU" altLang="ja-JP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baseline="30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[2]</a:t>
            </a:r>
            <a:r>
              <a:rPr lang="en-US" altLang="ja-JP" sz="16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Frank Laboratory of Neutron Physics, Joint Institute for Nuclear Research, </a:t>
            </a:r>
            <a:r>
              <a:rPr lang="en-US" altLang="ja-JP" sz="1600" dirty="0" err="1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Dubna</a:t>
            </a:r>
            <a:r>
              <a:rPr lang="en-US" altLang="ja-JP" sz="16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Moscow region, 141980 Russia</a:t>
            </a:r>
            <a:endParaRPr lang="ru-RU" altLang="ja-JP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baseline="300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[3]</a:t>
            </a:r>
            <a:r>
              <a:rPr lang="en-US" altLang="ja-JP" sz="1600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Institute of Nuclear Physics, Ministry of Energy of the Republic of Kazakhstan, Almaty, 050032 Kazakhstan</a:t>
            </a:r>
            <a:endParaRPr lang="ru-RU" altLang="ja-JP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4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[ 4]</a:t>
            </a:r>
            <a:r>
              <a:rPr lang="en-US" altLang="ja-JP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L.N. </a:t>
            </a:r>
            <a:r>
              <a:rPr lang="en-US" altLang="ja-JP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Gumilev</a:t>
            </a:r>
            <a:r>
              <a:rPr lang="en-US" altLang="ja-JP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Eurasian National University, Astana, 010000 Kazakhstan</a:t>
            </a:r>
            <a:endParaRPr lang="en-US" altLang="ja-JP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77BC147-54D2-D0C8-6914-E00BEA5B2B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91" t="8382" r="12783" b="4761"/>
          <a:stretch/>
        </p:blipFill>
        <p:spPr>
          <a:xfrm>
            <a:off x="1561906" y="663388"/>
            <a:ext cx="4123405" cy="33914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749EC6B-1F07-F081-5DDE-9EA4DF8E5D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01" t="8634" r="12685" b="4953"/>
          <a:stretch/>
        </p:blipFill>
        <p:spPr>
          <a:xfrm>
            <a:off x="6084985" y="690283"/>
            <a:ext cx="4197533" cy="32977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888C421-C74C-8E9D-03E8-80AA6CCB01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15" t="9292" r="12589" b="6060"/>
          <a:stretch/>
        </p:blipFill>
        <p:spPr>
          <a:xfrm>
            <a:off x="1486031" y="3989295"/>
            <a:ext cx="3993092" cy="28687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2DA5CF3-8E6B-8032-CC8F-05C56200A4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51" t="10707" r="11971" b="6061"/>
          <a:stretch/>
        </p:blipFill>
        <p:spPr>
          <a:xfrm>
            <a:off x="6094234" y="4016188"/>
            <a:ext cx="4116566" cy="2710929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164976" y="0"/>
            <a:ext cx="8162365" cy="7069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Galvanostatic curves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10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public\2022_Мейр_Li-Ion battery\image\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9448" t="32946" r="19448" b="30136"/>
          <a:stretch/>
        </p:blipFill>
        <p:spPr bwMode="auto">
          <a:xfrm>
            <a:off x="7439487" y="534837"/>
            <a:ext cx="3999140" cy="18174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6" name="Рисунок 5" descr="D:\public\2022_Мейр_Li-Ion battery\image\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8288" t="28973" r="19593" b="28734"/>
          <a:stretch/>
        </p:blipFill>
        <p:spPr bwMode="auto">
          <a:xfrm>
            <a:off x="7075504" y="3613212"/>
            <a:ext cx="4914526" cy="17257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461849" y="0"/>
            <a:ext cx="3994030" cy="78889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Neutron tomography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7246188" y="5365283"/>
            <a:ext cx="463238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Tomography experiments were done at TITAN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beamline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WWR-K reactor</a:t>
            </a: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Almaty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INP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                                                               As convertor used 6LiF/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ZnS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scintillators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with thicknesses of 100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μ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m,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Hamamats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CCD -chip based camera, and L/D was typically set at 350. Pixel resolution was 45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μ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7457241" y="2573821"/>
            <a:ext cx="435005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neutron tomography method was used to visualize the lithium and electrolyte distribution regions flowing inside the cell in the initial and final states of lithium-ion batteries.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2"/>
          <p:cNvSpPr txBox="1"/>
          <p:nvPr/>
        </p:nvSpPr>
        <p:spPr>
          <a:xfrm>
            <a:off x="10570192" y="2276080"/>
            <a:ext cx="1213492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00" b="1" spc="-85" dirty="0" smtClean="0">
                <a:solidFill>
                  <a:srgbClr val="FF0000"/>
                </a:solidFill>
                <a:latin typeface="Arial"/>
                <a:cs typeface="Arial"/>
              </a:rPr>
              <a:t>Capacity </a:t>
            </a:r>
            <a:r>
              <a:rPr sz="1600" b="1" spc="-85" dirty="0" smtClean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600" b="1" spc="-15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600" b="1" spc="-105" dirty="0" smtClean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29686" y="2285883"/>
            <a:ext cx="138365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00" b="1" spc="-85" dirty="0" smtClean="0">
                <a:solidFill>
                  <a:srgbClr val="FF0000"/>
                </a:solidFill>
                <a:latin typeface="Arial"/>
                <a:cs typeface="Arial"/>
              </a:rPr>
              <a:t>Capacity 5</a:t>
            </a:r>
            <a:r>
              <a:rPr sz="1600" b="1" spc="-85" dirty="0" smtClean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600" b="1" spc="-15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600" b="1" spc="-105" dirty="0" smtClean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3" name="object 12"/>
          <p:cNvSpPr txBox="1"/>
          <p:nvPr/>
        </p:nvSpPr>
        <p:spPr>
          <a:xfrm>
            <a:off x="7608163" y="2277373"/>
            <a:ext cx="1371936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00" b="1" spc="-85" dirty="0" smtClean="0">
                <a:solidFill>
                  <a:srgbClr val="FF0000"/>
                </a:solidFill>
                <a:latin typeface="Arial"/>
                <a:cs typeface="Arial"/>
              </a:rPr>
              <a:t>Capacity 10</a:t>
            </a:r>
            <a:r>
              <a:rPr sz="1600" b="1" spc="-85" dirty="0" smtClean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600" b="1" spc="-15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600" b="1" spc="-105" dirty="0" smtClean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1" name="Picture 2" descr="cath_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596" y="567153"/>
            <a:ext cx="4891596" cy="392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723077" y="117392"/>
            <a:ext cx="2659812" cy="788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SANS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0517" y="4604003"/>
            <a:ext cx="47027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Fig. 1. The smooth nature of the curves corresponds to the presence of polydisperse pores in the samples. Wetting with a deuterated electrolyte leads to an increase in the signal in large Q, similar to previous studies, associated with the contribution to the scattering of the electrolyte penetrated into the pores.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264410" y="399017"/>
            <a:ext cx="1731027" cy="376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20" dirty="0">
                <a:solidFill>
                  <a:srgbClr val="0033CC"/>
                </a:solidFill>
                <a:latin typeface="Times New Roman"/>
                <a:cs typeface="Times New Roman"/>
              </a:rPr>
              <a:t>Conclusions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05394" y="450354"/>
            <a:ext cx="1804658" cy="375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33CC"/>
                </a:solidFill>
                <a:latin typeface="Times New Roman"/>
                <a:cs typeface="Times New Roman"/>
              </a:rPr>
              <a:t>F</a:t>
            </a:r>
            <a:r>
              <a:rPr sz="2400" b="1" spc="-548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2400" b="1" spc="-58" dirty="0">
                <a:solidFill>
                  <a:srgbClr val="0033CC"/>
                </a:solidFill>
                <a:latin typeface="Times New Roman"/>
                <a:cs typeface="Times New Roman"/>
              </a:rPr>
              <a:t>uture</a:t>
            </a:r>
            <a:r>
              <a:rPr sz="2400" b="1" spc="151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2400" b="1" spc="-28" dirty="0">
                <a:solidFill>
                  <a:srgbClr val="0033CC"/>
                </a:solidFill>
                <a:latin typeface="Times New Roman"/>
                <a:cs typeface="Times New Roman"/>
              </a:rPr>
              <a:t>Plans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3925" y="964183"/>
            <a:ext cx="321931" cy="263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4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1)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42338" y="964183"/>
            <a:ext cx="3738612" cy="996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4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All</a:t>
            </a:r>
            <a:r>
              <a:rPr sz="1600" b="1" spc="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21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b="1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carbon</a:t>
            </a:r>
            <a:r>
              <a:rPr sz="1600" b="1" spc="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28" dirty="0">
                <a:solidFill>
                  <a:srgbClr val="000000"/>
                </a:solidFill>
                <a:latin typeface="Times New Roman"/>
                <a:cs typeface="Times New Roman"/>
              </a:rPr>
              <a:t>structure</a:t>
            </a:r>
            <a:r>
              <a:rPr sz="1600" b="1" spc="-3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600" b="1" spc="1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600" b="1" spc="-3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16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600" b="1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21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774"/>
              </a:lnSpc>
              <a:spcBef>
                <a:spcPts val="147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600" b="1" spc="-3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xpe</a:t>
            </a:r>
            <a:r>
              <a:rPr sz="1600" b="1" spc="-3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62" dirty="0">
                <a:solidFill>
                  <a:srgbClr val="000000"/>
                </a:solidFill>
                <a:latin typeface="Times New Roman"/>
                <a:cs typeface="Times New Roman"/>
              </a:rPr>
              <a:t>rime</a:t>
            </a:r>
            <a:r>
              <a:rPr sz="1600" b="1" spc="-3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21" dirty="0">
                <a:solidFill>
                  <a:srgbClr val="000000"/>
                </a:solidFill>
                <a:latin typeface="Times New Roman"/>
                <a:cs typeface="Times New Roman"/>
              </a:rPr>
              <a:t>nts</a:t>
            </a:r>
            <a:r>
              <a:rPr sz="1600" b="1" spc="1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41" dirty="0">
                <a:solidFill>
                  <a:srgbClr val="000000"/>
                </a:solidFill>
                <a:latin typeface="Times New Roman"/>
                <a:cs typeface="Times New Roman"/>
              </a:rPr>
              <a:t>provide</a:t>
            </a:r>
            <a:r>
              <a:rPr sz="1600" b="1" spc="-3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600" b="1" spc="1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36" dirty="0">
                <a:solidFill>
                  <a:srgbClr val="000000"/>
                </a:solidFill>
                <a:latin typeface="Times New Roman"/>
                <a:cs typeface="Times New Roman"/>
              </a:rPr>
              <a:t>kine</a:t>
            </a:r>
            <a:r>
              <a:rPr sz="1600" b="1" spc="-3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tic</a:t>
            </a:r>
            <a:r>
              <a:rPr sz="1600" b="1" spc="9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transport</a:t>
            </a:r>
            <a:r>
              <a:rPr sz="1600" b="1" spc="3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774"/>
              </a:lnSpc>
              <a:spcBef>
                <a:spcPts val="148"/>
              </a:spcBef>
              <a:spcAft>
                <a:spcPts val="0"/>
              </a:spcAft>
            </a:pPr>
            <a:r>
              <a:rPr sz="1600" b="1" spc="-47" dirty="0">
                <a:solidFill>
                  <a:srgbClr val="000000"/>
                </a:solidFill>
                <a:latin typeface="Times New Roman"/>
                <a:cs typeface="Times New Roman"/>
              </a:rPr>
              <a:t>lithium</a:t>
            </a:r>
            <a:r>
              <a:rPr sz="1600" b="1" spc="2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44" dirty="0">
                <a:solidFill>
                  <a:srgbClr val="000000"/>
                </a:solidFill>
                <a:latin typeface="Times New Roman"/>
                <a:cs typeface="Times New Roman"/>
              </a:rPr>
              <a:t>ions</a:t>
            </a:r>
            <a:r>
              <a:rPr sz="1600" b="1" spc="2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36" dirty="0">
                <a:solidFill>
                  <a:srgbClr val="000000"/>
                </a:solidFill>
                <a:latin typeface="Times New Roman"/>
                <a:cs typeface="Times New Roman"/>
              </a:rPr>
              <a:t>into</a:t>
            </a:r>
            <a:r>
              <a:rPr sz="1600" b="1" spc="1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21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b="1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crystals</a:t>
            </a:r>
            <a:r>
              <a:rPr sz="1600" b="1" spc="1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b="1" spc="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active</a:t>
            </a:r>
          </a:p>
          <a:p>
            <a:pPr marL="0" marR="0">
              <a:lnSpc>
                <a:spcPts val="1774"/>
              </a:lnSpc>
              <a:spcBef>
                <a:spcPts val="100"/>
              </a:spcBef>
              <a:spcAft>
                <a:spcPts val="0"/>
              </a:spcAft>
            </a:pPr>
            <a:r>
              <a:rPr sz="1600" b="1" spc="-27" dirty="0">
                <a:solidFill>
                  <a:srgbClr val="000000"/>
                </a:solidFill>
                <a:latin typeface="Times New Roman"/>
                <a:cs typeface="Times New Roman"/>
              </a:rPr>
              <a:t>mate</a:t>
            </a:r>
            <a:r>
              <a:rPr sz="1600" b="1" spc="-3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28" dirty="0">
                <a:solidFill>
                  <a:srgbClr val="000000"/>
                </a:solidFill>
                <a:latin typeface="Times New Roman"/>
                <a:cs typeface="Times New Roman"/>
              </a:rPr>
              <a:t>rial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35090" y="967991"/>
            <a:ext cx="305196" cy="31931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4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1.</a:t>
            </a:r>
          </a:p>
          <a:p>
            <a:pPr marL="0" marR="0">
              <a:lnSpc>
                <a:spcPts val="1774"/>
              </a:lnSpc>
              <a:spcBef>
                <a:spcPts val="3945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sz="16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774"/>
              </a:lnSpc>
              <a:spcBef>
                <a:spcPts val="3993"/>
              </a:spcBef>
              <a:spcAft>
                <a:spcPts val="0"/>
              </a:spcAft>
            </a:pPr>
            <a:endParaRPr lang="en-US" sz="16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774"/>
              </a:lnSpc>
              <a:spcBef>
                <a:spcPts val="3993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en-US" sz="16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774"/>
              </a:lnSpc>
              <a:spcBef>
                <a:spcPts val="3993"/>
              </a:spcBef>
              <a:spcAft>
                <a:spcPts val="0"/>
              </a:spcAft>
            </a:pPr>
            <a:endParaRPr sz="16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53759" y="967992"/>
            <a:ext cx="4196312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4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21" dirty="0">
                <a:solidFill>
                  <a:srgbClr val="000000"/>
                </a:solidFill>
                <a:latin typeface="Times New Roman"/>
                <a:cs typeface="Times New Roman"/>
              </a:rPr>
              <a:t>Mak</a:t>
            </a:r>
            <a:r>
              <a:rPr sz="1600" b="1" spc="-3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17" dirty="0">
                <a:solidFill>
                  <a:srgbClr val="000000"/>
                </a:solidFill>
                <a:latin typeface="Times New Roman"/>
                <a:cs typeface="Times New Roman"/>
              </a:rPr>
              <a:t>ing</a:t>
            </a:r>
            <a:r>
              <a:rPr sz="1600" b="1" spc="9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prototy</a:t>
            </a:r>
            <a:r>
              <a:rPr sz="1600" b="1" spc="-3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pe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600" b="1" spc="9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b="1" spc="9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Li</a:t>
            </a:r>
            <a:r>
              <a:rPr sz="1600" b="1" spc="9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12" dirty="0">
                <a:solidFill>
                  <a:srgbClr val="000000"/>
                </a:solidFill>
                <a:latin typeface="Times New Roman"/>
                <a:cs typeface="Times New Roman"/>
              </a:rPr>
              <a:t>ion</a:t>
            </a:r>
            <a:r>
              <a:rPr sz="1600" b="1" spc="8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batte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37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rie</a:t>
            </a:r>
            <a:r>
              <a:rPr sz="16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/capacitors </a:t>
            </a:r>
            <a:r>
              <a:rPr sz="1600" b="1" spc="967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4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lang="en-US" sz="1600" b="1" spc="-4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34" dirty="0" smtClean="0">
                <a:solidFill>
                  <a:srgbClr val="000000"/>
                </a:solidFill>
                <a:latin typeface="Times New Roman"/>
                <a:cs typeface="Times New Roman"/>
              </a:rPr>
              <a:t>cylindrical</a:t>
            </a:r>
            <a:r>
              <a:rPr sz="1600" b="1" spc="293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11" dirty="0">
                <a:solidFill>
                  <a:srgbClr val="000000"/>
                </a:solidFill>
                <a:latin typeface="Times New Roman"/>
                <a:cs typeface="Times New Roman"/>
              </a:rPr>
              <a:t>form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3925" y="2185287"/>
            <a:ext cx="321931" cy="2205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4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2)</a:t>
            </a:r>
          </a:p>
          <a:p>
            <a:pPr marL="0" marR="0">
              <a:lnSpc>
                <a:spcPts val="1771"/>
              </a:lnSpc>
              <a:spcBef>
                <a:spcPts val="5917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lang="en-US" sz="16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771"/>
              </a:lnSpc>
              <a:spcBef>
                <a:spcPts val="5917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4)</a:t>
            </a:r>
            <a:endParaRPr sz="16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88550" y="4032016"/>
            <a:ext cx="378620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4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8" dirty="0">
                <a:solidFill>
                  <a:srgbClr val="000000"/>
                </a:solidFill>
                <a:latin typeface="Times New Roman"/>
                <a:cs typeface="Times New Roman"/>
              </a:rPr>
              <a:t>Ne</a:t>
            </a:r>
            <a:r>
              <a:rPr sz="1600" b="1" spc="-3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27" dirty="0">
                <a:solidFill>
                  <a:srgbClr val="000000"/>
                </a:solidFill>
                <a:latin typeface="Times New Roman"/>
                <a:cs typeface="Times New Roman"/>
              </a:rPr>
              <a:t>utron</a:t>
            </a:r>
            <a:r>
              <a:rPr sz="1600" b="1" spc="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37" dirty="0">
                <a:solidFill>
                  <a:srgbClr val="000000"/>
                </a:solidFill>
                <a:latin typeface="Times New Roman"/>
                <a:cs typeface="Times New Roman"/>
              </a:rPr>
              <a:t>radiography</a:t>
            </a:r>
            <a:r>
              <a:rPr sz="1600" b="1" spc="3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21" dirty="0">
                <a:solidFill>
                  <a:srgbClr val="000000"/>
                </a:solidFill>
                <a:latin typeface="Times New Roman"/>
                <a:cs typeface="Times New Roman"/>
              </a:rPr>
              <a:t>showe</a:t>
            </a:r>
            <a:r>
              <a:rPr sz="1600" b="1" spc="-3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1600" b="1" spc="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b="1" spc="-31" dirty="0" smtClean="0">
                <a:solidFill>
                  <a:srgbClr val="000000"/>
                </a:solidFill>
                <a:latin typeface="Times New Roman"/>
                <a:cs typeface="Times New Roman"/>
              </a:rPr>
              <a:t>electrolyte deposition in Coin 2032 cells</a:t>
            </a:r>
            <a:endParaRPr sz="16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90339" y="1727875"/>
            <a:ext cx="4343842" cy="1240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4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7" dirty="0">
                <a:solidFill>
                  <a:srgbClr val="000000"/>
                </a:solidFill>
                <a:latin typeface="Times New Roman"/>
                <a:cs typeface="Times New Roman"/>
              </a:rPr>
              <a:t>De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38" dirty="0">
                <a:solidFill>
                  <a:srgbClr val="000000"/>
                </a:solidFill>
                <a:latin typeface="Times New Roman"/>
                <a:cs typeface="Times New Roman"/>
              </a:rPr>
              <a:t>ve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36" dirty="0">
                <a:solidFill>
                  <a:srgbClr val="000000"/>
                </a:solidFill>
                <a:latin typeface="Times New Roman"/>
                <a:cs typeface="Times New Roman"/>
              </a:rPr>
              <a:t>lopme</a:t>
            </a:r>
            <a:r>
              <a:rPr sz="1600" b="1" spc="-2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nt</a:t>
            </a:r>
            <a:r>
              <a:rPr sz="1600" b="1" spc="8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b="1" spc="8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scie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nt</a:t>
            </a:r>
            <a:r>
              <a:rPr sz="1600" b="1" spc="-2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14" dirty="0">
                <a:solidFill>
                  <a:srgbClr val="000000"/>
                </a:solidFill>
                <a:latin typeface="Times New Roman"/>
                <a:cs typeface="Times New Roman"/>
              </a:rPr>
              <a:t>ific</a:t>
            </a:r>
            <a:r>
              <a:rPr sz="1600" b="1" spc="8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37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600" b="1" spc="7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14" dirty="0">
                <a:solidFill>
                  <a:srgbClr val="000000"/>
                </a:solidFill>
                <a:latin typeface="Times New Roman"/>
                <a:cs typeface="Times New Roman"/>
              </a:rPr>
              <a:t>te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chno</a:t>
            </a:r>
            <a:r>
              <a:rPr sz="1600" b="1" spc="-3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14" dirty="0">
                <a:solidFill>
                  <a:srgbClr val="000000"/>
                </a:solidFill>
                <a:latin typeface="Times New Roman"/>
                <a:cs typeface="Times New Roman"/>
              </a:rPr>
              <a:t>log</a:t>
            </a:r>
            <a:r>
              <a:rPr sz="1600" b="1" spc="-3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ical</a:t>
            </a:r>
          </a:p>
          <a:p>
            <a:pPr marL="0" marR="0">
              <a:lnSpc>
                <a:spcPts val="1774"/>
              </a:lnSpc>
              <a:spcBef>
                <a:spcPts val="10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criteria</a:t>
            </a:r>
            <a:r>
              <a:rPr sz="1600" b="1" spc="12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15" dirty="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600" b="1" spc="12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b="1" spc="13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creation</a:t>
            </a:r>
            <a:r>
              <a:rPr sz="1600" b="1" spc="11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b="1" spc="13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le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14" dirty="0">
                <a:solidFill>
                  <a:srgbClr val="000000"/>
                </a:solidFill>
                <a:latin typeface="Times New Roman"/>
                <a:cs typeface="Times New Roman"/>
              </a:rPr>
              <a:t>ctrolyte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s,</a:t>
            </a:r>
          </a:p>
          <a:p>
            <a:pPr marL="0" marR="0">
              <a:lnSpc>
                <a:spcPts val="1774"/>
              </a:lnSpc>
              <a:spcBef>
                <a:spcPts val="147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61" dirty="0">
                <a:solidFill>
                  <a:srgbClr val="000000"/>
                </a:solidFill>
                <a:latin typeface="Times New Roman"/>
                <a:cs typeface="Times New Roman"/>
              </a:rPr>
              <a:t>le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18" dirty="0">
                <a:solidFill>
                  <a:srgbClr val="000000"/>
                </a:solidFill>
                <a:latin typeface="Times New Roman"/>
                <a:cs typeface="Times New Roman"/>
              </a:rPr>
              <a:t>ctrode</a:t>
            </a:r>
            <a:r>
              <a:rPr sz="1600" b="1" spc="7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11" dirty="0">
                <a:solidFill>
                  <a:srgbClr val="000000"/>
                </a:solidFill>
                <a:latin typeface="Times New Roman"/>
                <a:cs typeface="Times New Roman"/>
              </a:rPr>
              <a:t>coatings</a:t>
            </a:r>
            <a:r>
              <a:rPr sz="1600" b="1" spc="6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37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600" b="1" spc="5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de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sign</a:t>
            </a:r>
            <a:r>
              <a:rPr sz="1600" b="1" spc="5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b="1" spc="6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lithium-ion</a:t>
            </a:r>
          </a:p>
          <a:p>
            <a:pPr marL="0" marR="0">
              <a:lnSpc>
                <a:spcPts val="1774"/>
              </a:lnSpc>
              <a:spcBef>
                <a:spcPts val="148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batte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37" dirty="0">
                <a:solidFill>
                  <a:srgbClr val="000000"/>
                </a:solidFill>
                <a:latin typeface="Times New Roman"/>
                <a:cs typeface="Times New Roman"/>
              </a:rPr>
              <a:t>rie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s,</a:t>
            </a:r>
            <a:r>
              <a:rPr sz="1600" b="1" spc="11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11" dirty="0">
                <a:solidFill>
                  <a:srgbClr val="000000"/>
                </a:solidFill>
                <a:latin typeface="Times New Roman"/>
                <a:cs typeface="Times New Roman"/>
              </a:rPr>
              <a:t>allowing</a:t>
            </a:r>
            <a:r>
              <a:rPr sz="1600" b="1" spc="12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3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600" b="1" spc="11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33" dirty="0">
                <a:solidFill>
                  <a:srgbClr val="000000"/>
                </a:solidFill>
                <a:latin typeface="Times New Roman"/>
                <a:cs typeface="Times New Roman"/>
              </a:rPr>
              <a:t>work</a:t>
            </a:r>
            <a:r>
              <a:rPr sz="1600" b="1" spc="12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37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600" b="1" spc="10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1600" b="1" spc="-3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he</a:t>
            </a:r>
            <a:r>
              <a:rPr sz="1600" b="1" spc="13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21" dirty="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  <a:p>
            <a:pPr marL="0" marR="0">
              <a:lnSpc>
                <a:spcPts val="1774"/>
              </a:lnSpc>
              <a:spcBef>
                <a:spcPts val="198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b="1" spc="-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xtre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64" dirty="0">
                <a:solidFill>
                  <a:srgbClr val="000000"/>
                </a:solidFill>
                <a:latin typeface="Times New Roman"/>
                <a:cs typeface="Times New Roman"/>
              </a:rPr>
              <a:t>me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ly</a:t>
            </a:r>
            <a:r>
              <a:rPr sz="1600" b="1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low</a:t>
            </a:r>
            <a:r>
              <a:rPr sz="1600" b="1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14" dirty="0">
                <a:solidFill>
                  <a:srgbClr val="000000"/>
                </a:solidFill>
                <a:latin typeface="Times New Roman"/>
                <a:cs typeface="Times New Roman"/>
              </a:rPr>
              <a:t>te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73" dirty="0">
                <a:solidFill>
                  <a:srgbClr val="000000"/>
                </a:solidFill>
                <a:latin typeface="Times New Roman"/>
                <a:cs typeface="Times New Roman"/>
              </a:rPr>
              <a:t>mpe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31" dirty="0">
                <a:solidFill>
                  <a:srgbClr val="000000"/>
                </a:solidFill>
                <a:latin typeface="Times New Roman"/>
                <a:cs typeface="Times New Roman"/>
              </a:rPr>
              <a:t>rature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600" b="1" spc="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(be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14" dirty="0">
                <a:solidFill>
                  <a:srgbClr val="000000"/>
                </a:solidFill>
                <a:latin typeface="Times New Roman"/>
                <a:cs typeface="Times New Roman"/>
              </a:rPr>
              <a:t>low</a:t>
            </a:r>
            <a:r>
              <a:rPr sz="1600" b="1" spc="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-40C).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378448" y="3184564"/>
            <a:ext cx="4338465" cy="9963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4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7" dirty="0">
                <a:solidFill>
                  <a:srgbClr val="000000"/>
                </a:solidFill>
                <a:latin typeface="Times New Roman"/>
                <a:cs typeface="Times New Roman"/>
              </a:rPr>
              <a:t>De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38" dirty="0">
                <a:solidFill>
                  <a:srgbClr val="000000"/>
                </a:solidFill>
                <a:latin typeface="Times New Roman"/>
                <a:cs typeface="Times New Roman"/>
              </a:rPr>
              <a:t>ve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36" dirty="0">
                <a:solidFill>
                  <a:srgbClr val="000000"/>
                </a:solidFill>
                <a:latin typeface="Times New Roman"/>
                <a:cs typeface="Times New Roman"/>
              </a:rPr>
              <a:t>lopme</a:t>
            </a:r>
            <a:r>
              <a:rPr sz="1600" b="1" spc="-2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nt</a:t>
            </a:r>
            <a:r>
              <a:rPr sz="1600" b="1" spc="10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600" b="1" spc="9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14" dirty="0">
                <a:solidFill>
                  <a:srgbClr val="000000"/>
                </a:solidFill>
                <a:latin typeface="Times New Roman"/>
                <a:cs typeface="Times New Roman"/>
              </a:rPr>
              <a:t>te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chno</a:t>
            </a:r>
            <a:r>
              <a:rPr sz="1600" b="1" spc="-3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logica</a:t>
            </a:r>
            <a:r>
              <a:rPr sz="1600" b="1" spc="-3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600" b="1" spc="9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solut</a:t>
            </a:r>
            <a:r>
              <a:rPr sz="1600" b="1" spc="-2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io</a:t>
            </a:r>
            <a:r>
              <a:rPr sz="1600" b="1" spc="-3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ns</a:t>
            </a:r>
            <a:r>
              <a:rPr sz="1600" b="1" spc="10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15" dirty="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</a:p>
          <a:p>
            <a:pPr marL="0" marR="0">
              <a:lnSpc>
                <a:spcPts val="1774"/>
              </a:lnSpc>
              <a:spcBef>
                <a:spcPts val="100"/>
              </a:spcBef>
              <a:spcAft>
                <a:spcPts val="0"/>
              </a:spcAft>
            </a:pPr>
            <a:r>
              <a:rPr sz="1600" b="1" spc="-18" dirty="0">
                <a:solidFill>
                  <a:srgbClr val="000000"/>
                </a:solidFill>
                <a:latin typeface="Times New Roman"/>
                <a:cs typeface="Times New Roman"/>
              </a:rPr>
              <a:t>cre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ating</a:t>
            </a:r>
            <a:r>
              <a:rPr sz="1600" b="1" spc="1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new</a:t>
            </a:r>
            <a:r>
              <a:rPr sz="1600" b="1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38" dirty="0" err="1">
                <a:solidFill>
                  <a:srgbClr val="000000"/>
                </a:solidFill>
                <a:latin typeface="Times New Roman"/>
                <a:cs typeface="Times New Roman"/>
              </a:rPr>
              <a:t>ge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ne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ratio</a:t>
            </a:r>
            <a:r>
              <a:rPr sz="1600" b="1" spc="-3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600" b="1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lit</a:t>
            </a:r>
            <a:r>
              <a:rPr sz="1600" b="1" spc="-2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18" dirty="0">
                <a:solidFill>
                  <a:srgbClr val="000000"/>
                </a:solidFill>
                <a:latin typeface="Times New Roman"/>
                <a:cs typeface="Times New Roman"/>
              </a:rPr>
              <a:t>hium-io</a:t>
            </a:r>
            <a:r>
              <a:rPr sz="1600" b="1" spc="-3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600" b="1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batte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37" dirty="0">
                <a:solidFill>
                  <a:srgbClr val="000000"/>
                </a:solidFill>
                <a:latin typeface="Times New Roman"/>
                <a:cs typeface="Times New Roman"/>
              </a:rPr>
              <a:t>rie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600" b="1" spc="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</a:p>
          <a:p>
            <a:pPr marL="0" marR="0">
              <a:lnSpc>
                <a:spcPts val="1774"/>
              </a:lnSpc>
              <a:spcBef>
                <a:spcPts val="148"/>
              </a:spcBef>
              <a:spcAft>
                <a:spcPts val="0"/>
              </a:spcAft>
            </a:pPr>
            <a:r>
              <a:rPr sz="16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b="1" spc="9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12" dirty="0">
                <a:solidFill>
                  <a:srgbClr val="000000"/>
                </a:solidFill>
                <a:latin typeface="Times New Roman"/>
                <a:cs typeface="Times New Roman"/>
              </a:rPr>
              <a:t>level</a:t>
            </a:r>
            <a:r>
              <a:rPr sz="1600" b="1" spc="8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prototypes</a:t>
            </a:r>
            <a:r>
              <a:rPr sz="1600" b="1" spc="8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wit</a:t>
            </a:r>
            <a:r>
              <a:rPr sz="1600" b="1" spc="-2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600" b="1" spc="7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18" dirty="0">
                <a:solidFill>
                  <a:srgbClr val="000000"/>
                </a:solidFill>
                <a:latin typeface="Times New Roman"/>
                <a:cs typeface="Times New Roman"/>
              </a:rPr>
              <a:t>ir</a:t>
            </a:r>
            <a:r>
              <a:rPr sz="1600" b="1" spc="7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600" b="1" spc="-3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18" dirty="0">
                <a:solidFill>
                  <a:srgbClr val="000000"/>
                </a:solidFill>
                <a:latin typeface="Times New Roman"/>
                <a:cs typeface="Times New Roman"/>
              </a:rPr>
              <a:t>ubse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31" dirty="0">
                <a:solidFill>
                  <a:srgbClr val="000000"/>
                </a:solidFill>
                <a:latin typeface="Times New Roman"/>
                <a:cs typeface="Times New Roman"/>
              </a:rPr>
              <a:t>que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nt</a:t>
            </a:r>
          </a:p>
          <a:p>
            <a:pPr marL="0" marR="0">
              <a:lnSpc>
                <a:spcPts val="1774"/>
              </a:lnSpc>
              <a:spcBef>
                <a:spcPts val="148"/>
              </a:spcBef>
              <a:spcAft>
                <a:spcPts val="0"/>
              </a:spcAft>
            </a:pPr>
            <a:r>
              <a:rPr sz="1600" b="1" spc="-31" dirty="0">
                <a:solidFill>
                  <a:srgbClr val="000000"/>
                </a:solidFill>
                <a:latin typeface="Times New Roman"/>
                <a:cs typeface="Times New Roman"/>
              </a:rPr>
              <a:t>introductio</a:t>
            </a:r>
            <a:r>
              <a:rPr sz="1600" b="1" spc="-3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600" b="1" spc="2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into</a:t>
            </a:r>
            <a:r>
              <a:rPr sz="1600" b="1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43" dirty="0">
                <a:solidFill>
                  <a:srgbClr val="000000"/>
                </a:solidFill>
                <a:latin typeface="Times New Roman"/>
                <a:cs typeface="Times New Roman"/>
              </a:rPr>
              <a:t>pilot</a:t>
            </a:r>
            <a:r>
              <a:rPr sz="1600" b="1" spc="2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41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600" b="1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se</a:t>
            </a:r>
            <a:r>
              <a:rPr sz="1600" b="1" spc="-3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27" dirty="0">
                <a:solidFill>
                  <a:srgbClr val="000000"/>
                </a:solidFill>
                <a:latin typeface="Times New Roman"/>
                <a:cs typeface="Times New Roman"/>
              </a:rPr>
              <a:t>rial</a:t>
            </a:r>
            <a:r>
              <a:rPr sz="1600" b="1" spc="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spc="-37" dirty="0">
                <a:solidFill>
                  <a:srgbClr val="000000"/>
                </a:solidFill>
                <a:latin typeface="Times New Roman"/>
                <a:cs typeface="Times New Roman"/>
              </a:rPr>
              <a:t>productio</a:t>
            </a:r>
            <a:r>
              <a:rPr sz="1600" b="1" spc="-3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424409" y="2208820"/>
            <a:ext cx="3792719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Cathode materials obtained from biowaste</a:t>
            </a:r>
            <a:endParaRPr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4" name="object 11"/>
          <p:cNvSpPr txBox="1"/>
          <p:nvPr/>
        </p:nvSpPr>
        <p:spPr>
          <a:xfrm>
            <a:off x="1451302" y="3135545"/>
            <a:ext cx="378620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spc="-18" dirty="0" smtClean="0">
                <a:solidFill>
                  <a:srgbClr val="000000"/>
                </a:solidFill>
                <a:latin typeface="Times New Roman"/>
                <a:cs typeface="Times New Roman"/>
              </a:rPr>
              <a:t>Prototype of Li ion capacitors were made</a:t>
            </a:r>
            <a:endParaRPr sz="16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5" name="Picture 4" descr="China 48v Supercapacitor, 48v Supercapacitor Manufacturers, Suppliers,  Price | Made-in-China.com"/>
          <p:cNvPicPr>
            <a:picLocks noChangeAspect="1" noChangeArrowheads="1"/>
          </p:cNvPicPr>
          <p:nvPr/>
        </p:nvPicPr>
        <p:blipFill>
          <a:blip r:embed="rId3" cstate="print"/>
          <a:srcRect l="2384" t="17569" r="2206" b="6048"/>
          <a:stretch>
            <a:fillRect/>
          </a:stretch>
        </p:blipFill>
        <p:spPr bwMode="auto">
          <a:xfrm>
            <a:off x="7326874" y="5382529"/>
            <a:ext cx="1843005" cy="1475471"/>
          </a:xfrm>
          <a:prstGeom prst="rect">
            <a:avLst/>
          </a:prstGeom>
          <a:noFill/>
        </p:spPr>
      </p:pic>
      <p:pic>
        <p:nvPicPr>
          <p:cNvPr id="26" name="Picture 5" descr="C:\Users\meyir\Desktop\unnamed.jpg"/>
          <p:cNvPicPr>
            <a:picLocks noChangeAspect="1" noChangeArrowheads="1"/>
          </p:cNvPicPr>
          <p:nvPr/>
        </p:nvPicPr>
        <p:blipFill>
          <a:blip r:embed="rId4" cstate="print"/>
          <a:srcRect l="5147" t="13143" r="5699" b="13879"/>
          <a:stretch>
            <a:fillRect/>
          </a:stretch>
        </p:blipFill>
        <p:spPr bwMode="auto">
          <a:xfrm>
            <a:off x="3268165" y="5570054"/>
            <a:ext cx="1088176" cy="995894"/>
          </a:xfrm>
          <a:prstGeom prst="rect">
            <a:avLst/>
          </a:prstGeom>
          <a:noFill/>
        </p:spPr>
      </p:pic>
      <p:sp>
        <p:nvSpPr>
          <p:cNvPr id="19" name="object 16"/>
          <p:cNvSpPr txBox="1"/>
          <p:nvPr/>
        </p:nvSpPr>
        <p:spPr>
          <a:xfrm>
            <a:off x="6383849" y="4338705"/>
            <a:ext cx="433846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The implementation of the work will also contribute to building Kazakh-Russian cooperation with leading scientific groups in Dubna and Kazakhstan</a:t>
            </a:r>
            <a:endParaRPr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ject 7"/>
          <p:cNvSpPr txBox="1"/>
          <p:nvPr/>
        </p:nvSpPr>
        <p:spPr>
          <a:xfrm>
            <a:off x="5914961" y="2888806"/>
            <a:ext cx="305196" cy="1718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4"/>
              </a:lnSpc>
              <a:spcBef>
                <a:spcPts val="0"/>
              </a:spcBef>
              <a:spcAft>
                <a:spcPts val="0"/>
              </a:spcAft>
            </a:pPr>
            <a:endParaRPr sz="16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774"/>
              </a:lnSpc>
              <a:spcBef>
                <a:spcPts val="3993"/>
              </a:spcBef>
              <a:spcAft>
                <a:spcPts val="0"/>
              </a:spcAft>
            </a:pPr>
            <a:endParaRPr lang="en-US" sz="16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1774"/>
              </a:lnSpc>
              <a:spcBef>
                <a:spcPts val="3993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4.</a:t>
            </a:r>
            <a:endParaRPr sz="16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0946F86-5308-7836-1885-5313945A1BC8}"/>
              </a:ext>
            </a:extLst>
          </p:cNvPr>
          <p:cNvSpPr txBox="1"/>
          <p:nvPr/>
        </p:nvSpPr>
        <p:spPr>
          <a:xfrm>
            <a:off x="136860" y="1472333"/>
            <a:ext cx="62908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dirty="0" smtClean="0"/>
              <a:t>Study of the electrochemical characteristics of positive electrodes based on activated carbons, obtained from various biowaste. 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dirty="0" smtClean="0"/>
              <a:t>Prototyping a Lithium Metal Capacitor with Increased Energy Density prismatic form factor.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dirty="0" smtClean="0"/>
              <a:t>Investigate Lithium deposition with neutron radiography and tomography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en-US" dirty="0" smtClean="0"/>
              <a:t>Investigate </a:t>
            </a:r>
            <a:r>
              <a:rPr lang="en-US" dirty="0" smtClean="0">
                <a:cs typeface="Times New Roman" pitchFamily="18" charset="0"/>
              </a:rPr>
              <a:t>Lithium-containing cathode materials with the addition of graphene with SANS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AutoNum type="arabicParenR"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The aim of the work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/>
              <a:t>Development of lithium-ion batteries/capacitors with increased specific energy and power</a:t>
            </a:r>
            <a:endParaRPr lang="ru-RU" sz="20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n w="1905"/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6517" y="991524"/>
            <a:ext cx="54387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cs typeface="Times New Roman" pitchFamily="18" charset="0"/>
              </a:rPr>
              <a:t>Tasks to be solved as part of the work:</a:t>
            </a:r>
            <a:endParaRPr lang="en-US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pic>
        <p:nvPicPr>
          <p:cNvPr id="3078" name="Picture 6" descr="Batter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1905" y="999567"/>
            <a:ext cx="5642783" cy="4684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39504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6426DC3-7DF7-7707-A77C-A8E9E7E2184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871" y="627530"/>
            <a:ext cx="5585046" cy="457212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3FD1EE1-00A8-B70C-49E8-6D793100775B}"/>
              </a:ext>
            </a:extLst>
          </p:cNvPr>
          <p:cNvSpPr/>
          <p:nvPr/>
        </p:nvSpPr>
        <p:spPr>
          <a:xfrm>
            <a:off x="825888" y="5303038"/>
            <a:ext cx="10559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Comparison of specific energy and specific power of various energy storage systems. From the diagram, it can be seen that LICs bridge the gap between lithium-ion batteries and double-layer capacitors, making them promising for high power applications where long run times between recharges are important.</a:t>
            </a:r>
            <a:endParaRPr lang="ru-RU" sz="1600" dirty="0"/>
          </a:p>
        </p:txBody>
      </p:sp>
      <p:pic>
        <p:nvPicPr>
          <p:cNvPr id="7" name="Picture 2" descr="Lithium ion capacitors (LICs): Development of the materials - ScienceDire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0031" y="663387"/>
            <a:ext cx="4513169" cy="4392705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496671" y="0"/>
            <a:ext cx="6324599" cy="591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Energy storage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systems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трелка вниз 5"/>
          <p:cNvSpPr/>
          <p:nvPr/>
        </p:nvSpPr>
        <p:spPr>
          <a:xfrm rot="8233375">
            <a:off x="9418428" y="4380062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4302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Kemet Webinar: Choosing the Right Supercapacitor for Your Application"/>
          <p:cNvPicPr>
            <a:picLocks noChangeAspect="1" noChangeArrowheads="1"/>
          </p:cNvPicPr>
          <p:nvPr/>
        </p:nvPicPr>
        <p:blipFill>
          <a:blip r:embed="rId2" cstate="print"/>
          <a:srcRect l="5439" t="19381" r="27338" b="5743"/>
          <a:stretch>
            <a:fillRect/>
          </a:stretch>
        </p:blipFill>
        <p:spPr bwMode="auto">
          <a:xfrm>
            <a:off x="170330" y="1476067"/>
            <a:ext cx="6176682" cy="3745785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693895" y="0"/>
            <a:ext cx="6324599" cy="120005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Li ion batteries vs Supercapacitors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8442" name="Picture 10" descr="1 Comparison between Batteries and Supercapacitors | Download T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664" y="1568823"/>
            <a:ext cx="5087960" cy="37024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olymers | Free Full-Text | Recent Progress on Two-Dimensional Carbon  Materials for Emerging Post-Lithium (Na+, K+, Zn2+) Hybrid Supercapacitors  | HTM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7010" y="950765"/>
            <a:ext cx="5468282" cy="4892028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36576" y="0"/>
            <a:ext cx="4406153" cy="120902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Hybrid Li ion capacitors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Rice Husk Derived Adsorbents for Water Purification | SpringerLink"/>
          <p:cNvPicPr>
            <a:picLocks noChangeAspect="1" noChangeArrowheads="1"/>
          </p:cNvPicPr>
          <p:nvPr/>
        </p:nvPicPr>
        <p:blipFill>
          <a:blip r:embed="rId3" cstate="print"/>
          <a:srcRect l="2514" t="2157" r="1935" b="2549"/>
          <a:stretch>
            <a:fillRect/>
          </a:stretch>
        </p:blipFill>
        <p:spPr bwMode="auto">
          <a:xfrm>
            <a:off x="349624" y="1152356"/>
            <a:ext cx="4823011" cy="4531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Preparation of High Purity Silica Originated from Rice Husks by Chemically  Removing Metallic Impurities - Advances in Enginee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33994"/>
            <a:ext cx="8763000" cy="4498702"/>
          </a:xfrm>
          <a:prstGeom prst="rect">
            <a:avLst/>
          </a:prstGeom>
          <a:noFill/>
        </p:spPr>
      </p:pic>
      <p:pic>
        <p:nvPicPr>
          <p:cNvPr id="12" name="Picture 8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" y="4267199"/>
            <a:ext cx="1381125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Lithium-ion Batteries - 3D Rendering Stock Photo - Alamy"/>
          <p:cNvPicPr>
            <a:picLocks noChangeAspect="1" noChangeArrowheads="1"/>
          </p:cNvPicPr>
          <p:nvPr/>
        </p:nvPicPr>
        <p:blipFill>
          <a:blip r:embed="rId4" cstate="print"/>
          <a:srcRect l="12153" t="3614" r="14126" b="15625"/>
          <a:stretch>
            <a:fillRect/>
          </a:stretch>
        </p:blipFill>
        <p:spPr bwMode="auto">
          <a:xfrm>
            <a:off x="10570595" y="1595886"/>
            <a:ext cx="1146982" cy="920804"/>
          </a:xfrm>
          <a:prstGeom prst="rect">
            <a:avLst/>
          </a:prstGeom>
          <a:noFill/>
        </p:spPr>
      </p:pic>
      <p:sp>
        <p:nvSpPr>
          <p:cNvPr id="14" name="Right Arrow 7"/>
          <p:cNvSpPr/>
          <p:nvPr/>
        </p:nvSpPr>
        <p:spPr>
          <a:xfrm>
            <a:off x="8999216" y="2809875"/>
            <a:ext cx="893613" cy="42721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>
            <a:off x="5849226" y="4404587"/>
            <a:ext cx="34965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anode material for Li-ion battery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Theoretical capacity = 4200 </a:t>
            </a:r>
            <a:r>
              <a:rPr lang="en-US" b="1" dirty="0" err="1" smtClean="0">
                <a:solidFill>
                  <a:srgbClr val="FF0000"/>
                </a:solidFill>
              </a:rPr>
              <a:t>mAh</a:t>
            </a:r>
            <a:r>
              <a:rPr lang="en-US" b="1" dirty="0" smtClean="0">
                <a:solidFill>
                  <a:srgbClr val="FF0000"/>
                </a:solidFill>
              </a:rPr>
              <a:t>/g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10 times bigger than graphite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5507" y="123732"/>
            <a:ext cx="11437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Synthesis and production of anode  material from biowaste</a:t>
            </a:r>
            <a:endParaRPr lang="ru-RU" alt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2055" y="5330309"/>
            <a:ext cx="1153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Shell nut</a:t>
            </a:r>
            <a:endParaRPr lang="ru-RU" b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FEE89-725B-467F-B4BC-CCE311B3370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0" name="Стрелка вниз 9"/>
          <p:cNvSpPr/>
          <p:nvPr/>
        </p:nvSpPr>
        <p:spPr>
          <a:xfrm rot="14878841">
            <a:off x="6381928" y="1447080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6161441" y="854015"/>
            <a:ext cx="1947389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Chemical </a:t>
            </a:r>
            <a:r>
              <a:rPr lang="en-US" sz="1400" b="1" dirty="0"/>
              <a:t>activation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Carbonization (</a:t>
            </a:r>
            <a:r>
              <a:rPr lang="en-US" sz="1400" dirty="0" smtClean="0"/>
              <a:t>300-500°C)</a:t>
            </a:r>
          </a:p>
        </p:txBody>
      </p:sp>
      <p:pic>
        <p:nvPicPr>
          <p:cNvPr id="45060" name="Picture 4" descr="What Is The Advantage Of The Rice Husk Charcoal Produced By Carbonization  Machine?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7372" y="733245"/>
            <a:ext cx="1423057" cy="873807"/>
          </a:xfrm>
          <a:prstGeom prst="rect">
            <a:avLst/>
          </a:prstGeom>
          <a:noFill/>
        </p:spPr>
      </p:pic>
      <p:sp>
        <p:nvSpPr>
          <p:cNvPr id="17" name="Right Arrow 7"/>
          <p:cNvSpPr/>
          <p:nvPr/>
        </p:nvSpPr>
        <p:spPr>
          <a:xfrm rot="1966724">
            <a:off x="9436285" y="1590675"/>
            <a:ext cx="893613" cy="42721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062" name="Picture 6" descr="Pouch Cell Polymer Lto Lithium Titanate Battery Hc1909010 20ah Lithium Ion Battery  Cell 10c Discharge - China Lto and Lithium-Ion Battery price"/>
          <p:cNvPicPr>
            <a:picLocks noChangeAspect="1" noChangeArrowheads="1"/>
          </p:cNvPicPr>
          <p:nvPr/>
        </p:nvPicPr>
        <p:blipFill>
          <a:blip r:embed="rId6" cstate="print"/>
          <a:srcRect l="11847" t="2780" r="11663" b="7033"/>
          <a:stretch>
            <a:fillRect/>
          </a:stretch>
        </p:blipFill>
        <p:spPr bwMode="auto">
          <a:xfrm>
            <a:off x="10170543" y="2734573"/>
            <a:ext cx="1654115" cy="1906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0622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FEE89-725B-467F-B4BC-CCE311B3370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 l="7351" t="9662" r="11407" b="5314"/>
          <a:stretch>
            <a:fillRect/>
          </a:stretch>
        </p:blipFill>
        <p:spPr bwMode="auto">
          <a:xfrm>
            <a:off x="6396847" y="1485181"/>
            <a:ext cx="4095749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rcRect l="7693" t="5283" r="3697" b="2198"/>
          <a:stretch>
            <a:fillRect/>
          </a:stretch>
        </p:blipFill>
        <p:spPr>
          <a:xfrm>
            <a:off x="549037" y="1421203"/>
            <a:ext cx="4114800" cy="4362450"/>
          </a:xfrm>
          <a:prstGeom prst="rect">
            <a:avLst/>
          </a:prstGeom>
          <a:ln w="38100"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493700" y="0"/>
            <a:ext cx="4727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Galvanostatic</a:t>
            </a:r>
            <a:r>
              <a:rPr lang="kk-K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curves</a:t>
            </a:r>
            <a:endParaRPr lang="kk-KZ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33068" y="3066952"/>
            <a:ext cx="1943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capacity = 4000 mAh/g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9427054" y="3500169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28746" y="657468"/>
            <a:ext cx="891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kk-K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495682" y="654593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</a:t>
            </a:r>
            <a:endParaRPr lang="kk-K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9980" y="225788"/>
            <a:ext cx="10515600" cy="915034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Results</a:t>
            </a: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  <a:cs typeface="Arial" panose="020B0604020202020204" pitchFamily="34" charset="0"/>
              </a:rPr>
              <a:t>Scanning electron microscopy (SEM, </a:t>
            </a:r>
            <a:r>
              <a:rPr lang="en-US" sz="2800" dirty="0" err="1" smtClean="0">
                <a:latin typeface="+mn-lt"/>
                <a:cs typeface="Arial" panose="020B0604020202020204" pitchFamily="34" charset="0"/>
              </a:rPr>
              <a:t>Jeol</a:t>
            </a:r>
            <a:r>
              <a:rPr lang="en-US" sz="28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+mn-lt"/>
                <a:cs typeface="Arial" panose="020B0604020202020204" pitchFamily="34" charset="0"/>
              </a:rPr>
              <a:t>JSM-6490LA</a:t>
            </a:r>
            <a:r>
              <a:rPr lang="en-US" sz="2800" dirty="0" smtClean="0">
                <a:latin typeface="+mn-lt"/>
                <a:cs typeface="Arial" panose="020B0604020202020204" pitchFamily="34" charset="0"/>
              </a:rPr>
              <a:t>) </a:t>
            </a:r>
            <a:br>
              <a:rPr lang="en-US" sz="2800" dirty="0" smtClean="0">
                <a:latin typeface="+mn-lt"/>
                <a:cs typeface="Arial" panose="020B0604020202020204" pitchFamily="34" charset="0"/>
              </a:rPr>
            </a:br>
            <a:r>
              <a:rPr lang="en-US" sz="2800" dirty="0" smtClean="0">
                <a:latin typeface="+mn-lt"/>
                <a:cs typeface="Arial" panose="020B0604020202020204" pitchFamily="34" charset="0"/>
              </a:rPr>
              <a:t>Transmission electron </a:t>
            </a:r>
            <a:r>
              <a:rPr lang="en-US" sz="2800" dirty="0">
                <a:latin typeface="+mn-lt"/>
                <a:cs typeface="Arial" panose="020B0604020202020204" pitchFamily="34" charset="0"/>
              </a:rPr>
              <a:t>microscopy </a:t>
            </a:r>
            <a:r>
              <a:rPr lang="en-US" sz="2800" dirty="0" smtClean="0">
                <a:latin typeface="+mn-lt"/>
                <a:cs typeface="Arial" panose="020B0604020202020204" pitchFamily="34" charset="0"/>
              </a:rPr>
              <a:t>(TEM, JEM-2100analysis</a:t>
            </a:r>
            <a:r>
              <a:rPr lang="en-US" sz="3200" dirty="0">
                <a:latin typeface="+mn-lt"/>
                <a:cs typeface="Arial" panose="020B0604020202020204" pitchFamily="34" charset="0"/>
              </a:rPr>
              <a:t>)</a:t>
            </a:r>
            <a:endParaRPr lang="en-US" sz="28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26" y="3721388"/>
            <a:ext cx="2804160" cy="21031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245" y="1491995"/>
            <a:ext cx="2804160" cy="21031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245" y="3721388"/>
            <a:ext cx="2804160" cy="21031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364" y="1491995"/>
            <a:ext cx="3164154" cy="21031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364" y="3721388"/>
            <a:ext cx="3164154" cy="210312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57772" y="5950781"/>
            <a:ext cx="24288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SEM micrographs of 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carbonized Rice Husk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02889" y="5950781"/>
            <a:ext cx="24288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SEM micrographs of 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activated Rice Husk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479301" y="5950781"/>
            <a:ext cx="23262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TEM micrographs of 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activated Rice Husk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26" y="1491995"/>
            <a:ext cx="2804160" cy="2103120"/>
          </a:xfrm>
          <a:prstGeom prst="rect">
            <a:avLst/>
          </a:prstGeom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FEE89-725B-467F-B4BC-CCE311B3370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263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C6DE4D-E235-403F-C54D-DD2E7AB7E5D0}"/>
              </a:ext>
            </a:extLst>
          </p:cNvPr>
          <p:cNvSpPr txBox="1"/>
          <p:nvPr/>
        </p:nvSpPr>
        <p:spPr>
          <a:xfrm>
            <a:off x="152912" y="871090"/>
            <a:ext cx="394633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r>
              <a:rPr lang="en-US" i="1" dirty="0" smtClean="0"/>
              <a:t>Electrolytes</a:t>
            </a:r>
            <a:endParaRPr lang="en-US" i="1" dirty="0"/>
          </a:p>
          <a:p>
            <a:endParaRPr lang="en-US" i="1" dirty="0"/>
          </a:p>
          <a:p>
            <a:r>
              <a:rPr lang="it-IT" dirty="0"/>
              <a:t>1M LiClO4 in FEC-DME_3-7</a:t>
            </a:r>
          </a:p>
          <a:p>
            <a:r>
              <a:rPr lang="en-US" dirty="0"/>
              <a:t>1M </a:t>
            </a:r>
            <a:r>
              <a:rPr lang="en-US" dirty="0" err="1"/>
              <a:t>LiDFOB</a:t>
            </a:r>
            <a:r>
              <a:rPr lang="en-US" dirty="0"/>
              <a:t> in EC-DMC-DEC-1-1-1</a:t>
            </a:r>
            <a:endParaRPr lang="it-IT" dirty="0"/>
          </a:p>
          <a:p>
            <a:r>
              <a:rPr lang="en-US" dirty="0"/>
              <a:t>1M </a:t>
            </a:r>
            <a:r>
              <a:rPr lang="en-US" dirty="0" err="1"/>
              <a:t>LiDFOB</a:t>
            </a:r>
            <a:r>
              <a:rPr lang="en-US" dirty="0"/>
              <a:t> in FEC-DME_3-7</a:t>
            </a:r>
            <a:endParaRPr lang="it-IT" dirty="0"/>
          </a:p>
          <a:p>
            <a:r>
              <a:rPr lang="it-IT" dirty="0"/>
              <a:t>1M LiDFOB in FEC-DME_3-7_LiNO3-3wt</a:t>
            </a:r>
          </a:p>
          <a:p>
            <a:r>
              <a:rPr lang="de-DE" dirty="0"/>
              <a:t>1M LiDFOB in VC-DME_3-7</a:t>
            </a:r>
            <a:endParaRPr lang="ru-RU" dirty="0"/>
          </a:p>
          <a:p>
            <a:r>
              <a:rPr lang="en-US" dirty="0"/>
              <a:t>1M LiPF6 in EC-DMC-DEC-1_1_1(Sigma)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7163641-D151-D5AB-EB09-D5DBC480728D}"/>
              </a:ext>
            </a:extLst>
          </p:cNvPr>
          <p:cNvSpPr txBox="1"/>
          <p:nvPr/>
        </p:nvSpPr>
        <p:spPr>
          <a:xfrm>
            <a:off x="2814918" y="120134"/>
            <a:ext cx="61318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EXPERIMENTAL PARAMETERS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13F637-6AB8-1C23-F562-13ADB488C652}"/>
              </a:ext>
            </a:extLst>
          </p:cNvPr>
          <p:cNvSpPr txBox="1"/>
          <p:nvPr/>
        </p:nvSpPr>
        <p:spPr>
          <a:xfrm>
            <a:off x="4176017" y="873429"/>
            <a:ext cx="55094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r>
              <a:rPr lang="en-US" dirty="0" smtClean="0"/>
              <a:t>CATHODE COATING</a:t>
            </a:r>
          </a:p>
          <a:p>
            <a:endParaRPr lang="en-US" i="1" dirty="0" smtClean="0"/>
          </a:p>
          <a:p>
            <a:r>
              <a:rPr lang="en-US" b="1" dirty="0" smtClean="0"/>
              <a:t>Active material </a:t>
            </a:r>
            <a:r>
              <a:rPr lang="en-US" dirty="0" smtClean="0"/>
              <a:t>- activated carbon from rice husk [90%] </a:t>
            </a:r>
          </a:p>
          <a:p>
            <a:r>
              <a:rPr lang="en-US" b="1" dirty="0" smtClean="0"/>
              <a:t>Conductive additive </a:t>
            </a:r>
            <a:r>
              <a:rPr lang="en-US" dirty="0" smtClean="0"/>
              <a:t>- carbon </a:t>
            </a:r>
            <a:r>
              <a:rPr lang="en-US" dirty="0" err="1" smtClean="0"/>
              <a:t>nanotubes</a:t>
            </a:r>
            <a:r>
              <a:rPr lang="en-US" dirty="0" smtClean="0"/>
              <a:t> [5%] </a:t>
            </a:r>
          </a:p>
          <a:p>
            <a:r>
              <a:rPr lang="en-US" b="1" dirty="0" smtClean="0"/>
              <a:t>Polymer binder </a:t>
            </a:r>
            <a:r>
              <a:rPr lang="en-US" dirty="0" smtClean="0"/>
              <a:t>- PVDF [5%] </a:t>
            </a:r>
            <a:br>
              <a:rPr lang="en-US" dirty="0" smtClean="0"/>
            </a:br>
            <a:endParaRPr lang="ru-RU" dirty="0" smtClean="0"/>
          </a:p>
          <a:p>
            <a:r>
              <a:rPr lang="en-US" b="1" dirty="0" smtClean="0"/>
              <a:t>Mass loading of the electrode coating </a:t>
            </a:r>
            <a:r>
              <a:rPr lang="en-US" dirty="0" smtClean="0"/>
              <a:t>- 2.5 mg/cm2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014B7FD-1789-D2F0-7030-E0CDFBB9F8BD}"/>
              </a:ext>
            </a:extLst>
          </p:cNvPr>
          <p:cNvSpPr txBox="1"/>
          <p:nvPr/>
        </p:nvSpPr>
        <p:spPr>
          <a:xfrm>
            <a:off x="4178064" y="3116578"/>
            <a:ext cx="5602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Anode</a:t>
            </a:r>
            <a:endParaRPr lang="ru-RU" i="1" dirty="0"/>
          </a:p>
          <a:p>
            <a:r>
              <a:rPr lang="en-US" b="1" dirty="0" smtClean="0"/>
              <a:t>Lithium metal </a:t>
            </a:r>
            <a:r>
              <a:rPr lang="en-US" dirty="0" smtClean="0"/>
              <a:t>150 µm thick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E535615-03E3-B959-C5C0-8D98AFA47F72}"/>
              </a:ext>
            </a:extLst>
          </p:cNvPr>
          <p:cNvSpPr txBox="1"/>
          <p:nvPr/>
        </p:nvSpPr>
        <p:spPr>
          <a:xfrm>
            <a:off x="117821" y="3466200"/>
            <a:ext cx="3728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en-US" i="1" dirty="0" smtClean="0"/>
              <a:t>Separator</a:t>
            </a:r>
            <a:endParaRPr lang="en-US" i="1" dirty="0"/>
          </a:p>
          <a:p>
            <a:r>
              <a:rPr lang="en-US" dirty="0" err="1"/>
              <a:t>Celgard</a:t>
            </a:r>
            <a:r>
              <a:rPr lang="en-US" dirty="0"/>
              <a:t> 2500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107818F-6806-30B5-5484-72F6F4B4E82F}"/>
              </a:ext>
            </a:extLst>
          </p:cNvPr>
          <p:cNvSpPr txBox="1"/>
          <p:nvPr/>
        </p:nvSpPr>
        <p:spPr>
          <a:xfrm>
            <a:off x="9895499" y="991943"/>
            <a:ext cx="14975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r>
              <a:rPr lang="en-US" i="1" dirty="0" smtClean="0"/>
              <a:t>Elements</a:t>
            </a:r>
            <a:endParaRPr lang="ru-RU" i="1" dirty="0"/>
          </a:p>
          <a:p>
            <a:endParaRPr lang="en-US" i="1" dirty="0"/>
          </a:p>
          <a:p>
            <a:r>
              <a:rPr lang="en-US" dirty="0" smtClean="0"/>
              <a:t>Coin cell </a:t>
            </a:r>
            <a:r>
              <a:rPr lang="ru-RU" dirty="0" smtClean="0"/>
              <a:t>2032</a:t>
            </a:r>
            <a:endParaRPr lang="en-US" dirty="0"/>
          </a:p>
        </p:txBody>
      </p:sp>
      <p:pic>
        <p:nvPicPr>
          <p:cNvPr id="11" name="Picture 5" descr="C:\Users\meyir\Desktop\unnamed.jpg"/>
          <p:cNvPicPr>
            <a:picLocks noChangeAspect="1" noChangeArrowheads="1"/>
          </p:cNvPicPr>
          <p:nvPr/>
        </p:nvPicPr>
        <p:blipFill>
          <a:blip r:embed="rId2" cstate="print"/>
          <a:srcRect l="5147" t="13143" r="5699" b="13879"/>
          <a:stretch>
            <a:fillRect/>
          </a:stretch>
        </p:blipFill>
        <p:spPr bwMode="auto">
          <a:xfrm>
            <a:off x="10050556" y="2567831"/>
            <a:ext cx="1209115" cy="1106577"/>
          </a:xfrm>
          <a:prstGeom prst="rect">
            <a:avLst/>
          </a:prstGeom>
          <a:noFill/>
        </p:spPr>
      </p:pic>
      <p:pic>
        <p:nvPicPr>
          <p:cNvPr id="12" name="Picture 4" descr="China 48v Supercapacitor, 48v Supercapacitor Manufacturers, Suppliers,  Price | Made-in-China.com"/>
          <p:cNvPicPr>
            <a:picLocks noChangeAspect="1" noChangeArrowheads="1"/>
          </p:cNvPicPr>
          <p:nvPr/>
        </p:nvPicPr>
        <p:blipFill>
          <a:blip r:embed="rId3" cstate="print"/>
          <a:srcRect l="2384" t="17569" r="2206" b="6048"/>
          <a:stretch>
            <a:fillRect/>
          </a:stretch>
        </p:blipFill>
        <p:spPr bwMode="auto">
          <a:xfrm>
            <a:off x="4930591" y="3881716"/>
            <a:ext cx="3538503" cy="2832849"/>
          </a:xfrm>
          <a:prstGeom prst="rect">
            <a:avLst/>
          </a:prstGeom>
          <a:noFill/>
        </p:spPr>
      </p:pic>
      <p:pic>
        <p:nvPicPr>
          <p:cNvPr id="13" name="Picture 2" descr="Аккумуляторная батарея 18650 Li- Ion 2600 mah за 0 ₽ с бесплатной доставкой  за 1 день купить на KazanExpress"/>
          <p:cNvPicPr>
            <a:picLocks noChangeAspect="1" noChangeArrowheads="1"/>
          </p:cNvPicPr>
          <p:nvPr/>
        </p:nvPicPr>
        <p:blipFill>
          <a:blip r:embed="rId4" cstate="print"/>
          <a:srcRect l="15715" t="23561" r="9893" b="10094"/>
          <a:stretch>
            <a:fillRect/>
          </a:stretch>
        </p:blipFill>
        <p:spPr bwMode="auto">
          <a:xfrm>
            <a:off x="1496546" y="4246102"/>
            <a:ext cx="1892112" cy="2249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47718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711</Words>
  <Application>Microsoft Office PowerPoint</Application>
  <PresentationFormat>Произвольный</PresentationFormat>
  <Paragraphs>109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CorelDRAW</vt:lpstr>
      <vt:lpstr>Слайд 1</vt:lpstr>
      <vt:lpstr>Слайд 2</vt:lpstr>
      <vt:lpstr>Слайд 3</vt:lpstr>
      <vt:lpstr>Li ion batteries vs Supercapacitors</vt:lpstr>
      <vt:lpstr>Hybrid Li ion capacitors</vt:lpstr>
      <vt:lpstr>Слайд 6</vt:lpstr>
      <vt:lpstr>Слайд 7</vt:lpstr>
      <vt:lpstr>Results Scanning electron microscopy (SEM, Jeol JSM-6490LA)  Transmission electron microscopy (TEM, JEM-2100analysis)</vt:lpstr>
      <vt:lpstr>Слайд 9</vt:lpstr>
      <vt:lpstr>Слайд 10</vt:lpstr>
      <vt:lpstr>Neutron tomography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Krivchenko Victor</dc:creator>
  <cp:lastModifiedBy>meyir</cp:lastModifiedBy>
  <cp:revision>24</cp:revision>
  <dcterms:created xsi:type="dcterms:W3CDTF">2022-07-04T10:52:50Z</dcterms:created>
  <dcterms:modified xsi:type="dcterms:W3CDTF">2022-12-06T09:05:29Z</dcterms:modified>
</cp:coreProperties>
</file>