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284" r:id="rId3"/>
    <p:sldId id="262" r:id="rId4"/>
    <p:sldId id="257" r:id="rId5"/>
    <p:sldId id="260" r:id="rId6"/>
    <p:sldId id="258" r:id="rId7"/>
    <p:sldId id="286" r:id="rId8"/>
    <p:sldId id="263" r:id="rId9"/>
    <p:sldId id="264" r:id="rId10"/>
    <p:sldId id="265" r:id="rId11"/>
    <p:sldId id="26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78" r:id="rId22"/>
    <p:sldId id="280" r:id="rId23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576"/>
    <a:srgbClr val="90A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18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950A5-6DA9-474D-B932-246F5D63F21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1F3D-EA87-46CA-90BC-34FE69274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3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31F3D-EA87-46CA-90BC-34FE69274E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7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31F3D-EA87-46CA-90BC-34FE69274E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7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31F3D-EA87-46CA-90BC-34FE69274EF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08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31F3D-EA87-46CA-90BC-34FE69274EF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BEB6-DAC3-4F3B-A754-A03214B1FC86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://www.jinr.ru/wp-content/uploads/logo/jinr_logo_blue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7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A783-019B-4008-A86F-901B1C21B497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6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687EB-4CB1-4EEA-B215-EBF061531A46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3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CF992-A839-4A85-BBA1-408E6F51F047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‹#›</a:t>
            </a:fld>
            <a:r>
              <a:rPr lang="en-US" dirty="0" smtClean="0"/>
              <a:t>/23</a:t>
            </a:r>
          </a:p>
        </p:txBody>
      </p:sp>
      <p:pic>
        <p:nvPicPr>
          <p:cNvPr id="7" name="Picture 3" descr="http://www.jinr.ru/wp-content/uploads/logo/jinr_logo_blue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5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594D-1BFE-4895-A1AE-8F3D577D40C3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http://www.jinr.ru/wp-content/uploads/logo/jinr_logo_blue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1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820F-D914-4C34-A73B-18BB46EA91AF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‹#›</a:t>
            </a:fld>
            <a:r>
              <a:rPr lang="en-US" dirty="0" smtClean="0"/>
              <a:t>/23</a:t>
            </a:r>
            <a:endParaRPr lang="ru-RU" dirty="0"/>
          </a:p>
        </p:txBody>
      </p:sp>
      <p:pic>
        <p:nvPicPr>
          <p:cNvPr id="9" name="Picture 3" descr="http://www.jinr.ru/wp-content/uploads/logo/jinr_logo_blue_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4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561D-AAFE-42E2-9CFB-F4D71565FD5D}" type="datetime1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‹#›</a:t>
            </a:fld>
            <a:r>
              <a:rPr lang="en-US" dirty="0" smtClean="0"/>
              <a:t>/23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784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0A4E7-A098-4FF6-B1A3-AB541A9364BF}" type="datetime1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‹#›</a:t>
            </a:fld>
            <a:r>
              <a:rPr lang="en-US" dirty="0" smtClean="0"/>
              <a:t>/23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00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7065-001B-4AD0-BE63-AE7450EBC28A}" type="datetime1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5FBC75EA-4E65-439D-8636-2074B5DC9846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75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D5F2-6FC0-4BC9-8466-04AA950AFE49}" type="datetime1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5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C01ED3-B175-4A22-910F-FECE45F16184}" type="datetime1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C3775E-3EC1-4BCE-BD11-148E97A053A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png"/><Relationship Id="rId7" Type="http://schemas.openxmlformats.org/officeDocument/2006/relationships/image" Target="../media/image2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8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2806" y="1355650"/>
            <a:ext cx="9332889" cy="2958039"/>
          </a:xfrm>
        </p:spPr>
        <p:txBody>
          <a:bodyPr>
            <a:normAutofit/>
          </a:bodyPr>
          <a:lstStyle/>
          <a:p>
            <a:pPr algn="ctr"/>
            <a:r>
              <a:rPr lang="en-US" sz="4050" b="1" dirty="0">
                <a:latin typeface="Bookman Old Style" panose="02050604050505020204" pitchFamily="18" charset="0"/>
              </a:rPr>
              <a:t>Spontaneous fission prompt neutron multiplicity distributions. </a:t>
            </a:r>
            <a:r>
              <a:rPr lang="en-US" sz="4050" b="1" dirty="0" smtClean="0">
                <a:latin typeface="Bookman Old Style" panose="02050604050505020204" pitchFamily="18" charset="0"/>
              </a:rPr>
              <a:t>Experimental studies and restoring technique.</a:t>
            </a:r>
            <a:endParaRPr lang="ru-RU" sz="4050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cap="none" dirty="0">
                <a:latin typeface="Bookman Old Style" panose="02050604050505020204" pitchFamily="18" charset="0"/>
              </a:rPr>
              <a:t>Roman </a:t>
            </a:r>
            <a:r>
              <a:rPr lang="en-US" cap="none" dirty="0" err="1">
                <a:latin typeface="Bookman Old Style" panose="02050604050505020204" pitchFamily="18" charset="0"/>
              </a:rPr>
              <a:t>Mukhin</a:t>
            </a:r>
            <a:endParaRPr lang="en-US" cap="none" dirty="0">
              <a:latin typeface="Bookman Old Style" panose="02050604050505020204" pitchFamily="18" charset="0"/>
            </a:endParaRPr>
          </a:p>
          <a:p>
            <a:pPr algn="ctr"/>
            <a:r>
              <a:rPr lang="en-US" cap="none" dirty="0">
                <a:latin typeface="Bookman Old Style" panose="02050604050505020204" pitchFamily="18" charset="0"/>
              </a:rPr>
              <a:t>JINR FLNR, </a:t>
            </a:r>
            <a:r>
              <a:rPr lang="en-US" cap="none" dirty="0" err="1">
                <a:latin typeface="Bookman Old Style" panose="02050604050505020204" pitchFamily="18" charset="0"/>
              </a:rPr>
              <a:t>Dubna</a:t>
            </a:r>
            <a:r>
              <a:rPr lang="en-US" cap="none" dirty="0">
                <a:latin typeface="Bookman Old Style" panose="02050604050505020204" pitchFamily="18" charset="0"/>
              </a:rPr>
              <a:t>, Russia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95695" y="6405384"/>
            <a:ext cx="138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AYSS-2022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Regularization method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40170"/>
                <a:ext cx="10058400" cy="4748499"/>
              </a:xfrm>
            </p:spPr>
            <p:txBody>
              <a:bodyPr>
                <a:normAutofit/>
              </a:bodyPr>
              <a:lstStyle/>
              <a:p>
                <a:r>
                  <a:rPr lang="ru-RU" dirty="0" smtClean="0"/>
                  <a:t>• </a:t>
                </a:r>
                <a:r>
                  <a:rPr lang="en-US" dirty="0"/>
                  <a:t>The essence of </a:t>
                </a:r>
                <a:r>
                  <a:rPr lang="en-US" dirty="0" smtClean="0"/>
                  <a:t>the</a:t>
                </a:r>
                <a:r>
                  <a:rPr lang="ru-RU" dirty="0" smtClean="0"/>
                  <a:t> </a:t>
                </a:r>
                <a:r>
                  <a:rPr lang="en-US" dirty="0"/>
                  <a:t>method is to use </a:t>
                </a:r>
                <a:r>
                  <a:rPr lang="en-US" dirty="0" smtClean="0"/>
                  <a:t>a </a:t>
                </a:r>
                <a:r>
                  <a:rPr lang="en-US" dirty="0"/>
                  <a:t>priori information </a:t>
                </a:r>
                <a:r>
                  <a:rPr lang="en-US" dirty="0" smtClean="0"/>
                  <a:t>to </a:t>
                </a:r>
                <a:r>
                  <a:rPr lang="en-US" dirty="0"/>
                  <a:t>find an approximate </a:t>
                </a:r>
                <a:r>
                  <a:rPr lang="en-US" dirty="0" smtClean="0"/>
                  <a:t>solution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• Using a prior information:</a:t>
                </a:r>
              </a:p>
              <a:p>
                <a:pPr lvl="1"/>
                <a:r>
                  <a:rPr lang="en-US" dirty="0" smtClean="0"/>
                  <a:t>Distribution is smooth</a:t>
                </a:r>
              </a:p>
              <a:p>
                <a:pPr lvl="1"/>
                <a:r>
                  <a:rPr lang="en-US" dirty="0" smtClean="0"/>
                  <a:t>Distribution is flat at tails</a:t>
                </a:r>
              </a:p>
              <a:p>
                <a:r>
                  <a:rPr lang="ru-RU" dirty="0" smtClean="0"/>
                  <a:t>•</a:t>
                </a:r>
                <a:r>
                  <a:rPr lang="en-US" dirty="0"/>
                  <a:t> </a:t>
                </a:r>
                <a:r>
                  <a:rPr lang="en-US" dirty="0" smtClean="0"/>
                  <a:t>Regularization matrix: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• Regularized </a:t>
                </a:r>
                <a:r>
                  <a:rPr lang="en-US" dirty="0"/>
                  <a:t>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g>
                      <m:e>
                        <m:nary>
                          <m:naryPr>
                            <m:chr m:val="∏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uncerta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nties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measured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distribution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– regularization parameter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𝑑𝑖𝑎𝑔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– uncertainties of regularized solution</a:t>
                </a:r>
              </a:p>
              <a:p>
                <a:pPr lvl="1"/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40170"/>
                <a:ext cx="10058400" cy="4748499"/>
              </a:xfrm>
              <a:blipFill>
                <a:blip r:embed="rId3"/>
                <a:stretch>
                  <a:fillRect l="-606" t="-12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679" y="2440878"/>
            <a:ext cx="4384429" cy="2107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88886" y="6462529"/>
            <a:ext cx="747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</a:t>
            </a:r>
            <a:r>
              <a:rPr lang="en-US" dirty="0">
                <a:solidFill>
                  <a:schemeClr val="accent3"/>
                </a:solidFill>
              </a:rPr>
              <a:t>. </a:t>
            </a:r>
            <a:r>
              <a:rPr lang="en-US" dirty="0" err="1">
                <a:solidFill>
                  <a:schemeClr val="accent3"/>
                </a:solidFill>
              </a:rPr>
              <a:t>Mukhin</a:t>
            </a:r>
            <a:r>
              <a:rPr lang="en-US" dirty="0">
                <a:solidFill>
                  <a:schemeClr val="accent3"/>
                </a:solidFill>
              </a:rPr>
              <a:t>, et al., Physics of Particles and Nuclei Letters, 2021, V 18, 4, p 439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10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67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Restoring examples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02" y="3992564"/>
            <a:ext cx="3041649" cy="22812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02" y="1797999"/>
            <a:ext cx="3038269" cy="2278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64" y="1850660"/>
            <a:ext cx="2969260" cy="22269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64" y="4076702"/>
            <a:ext cx="2969260" cy="2226945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5452270" y="2789555"/>
            <a:ext cx="984250" cy="381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452270" y="4984750"/>
            <a:ext cx="984250" cy="3810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66600" y="2491533"/>
                <a:ext cx="755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600" y="2491533"/>
                <a:ext cx="755591" cy="276999"/>
              </a:xfrm>
              <a:prstGeom prst="rect">
                <a:avLst/>
              </a:prstGeom>
              <a:blipFill>
                <a:blip r:embed="rId6"/>
                <a:stretch>
                  <a:fillRect l="-4032" r="-725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59495" y="4707752"/>
                <a:ext cx="7555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495" y="4707752"/>
                <a:ext cx="755591" cy="276999"/>
              </a:xfrm>
              <a:prstGeom prst="rect">
                <a:avLst/>
              </a:prstGeom>
              <a:blipFill>
                <a:blip r:embed="rId7"/>
                <a:stretch>
                  <a:fillRect l="-4032" r="-6452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11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81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regularization parameter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736" y="1859056"/>
            <a:ext cx="8045450" cy="402272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2"/>
              <p:cNvSpPr txBox="1">
                <a:spLocks/>
              </p:cNvSpPr>
              <p:nvPr/>
            </p:nvSpPr>
            <p:spPr>
              <a:xfrm>
                <a:off x="0" y="1859056"/>
                <a:ext cx="4094570" cy="474849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dirty="0" smtClean="0"/>
                  <a:t>•</a:t>
                </a:r>
                <a:r>
                  <a:rPr lang="en-US" dirty="0" smtClean="0"/>
                  <a:t>Let’s define shape loss function as: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• We can choose regularization parameter as follow: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𝑙𝑜𝑠𝑠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• There is a risk to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oversmooth</a:t>
                </a:r>
                <a:r>
                  <a:rPr lang="en-US" dirty="0" smtClean="0">
                    <a:ea typeface="Cambria Math" panose="02040503050406030204" pitchFamily="18" charset="0"/>
                  </a:rPr>
                  <a:t> the solution </a:t>
                </a:r>
              </a:p>
            </p:txBody>
          </p:sp>
        </mc:Choice>
        <mc:Fallback xmlns="">
          <p:sp>
            <p:nvSpPr>
              <p:cNvPr id="7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59056"/>
                <a:ext cx="4094570" cy="4748499"/>
              </a:xfrm>
              <a:prstGeom prst="rect">
                <a:avLst/>
              </a:prstGeom>
              <a:blipFill>
                <a:blip r:embed="rId3"/>
                <a:stretch>
                  <a:fillRect l="-3720" t="-1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12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41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Models used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ISP [3]	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6836" y="2582334"/>
            <a:ext cx="5066286" cy="3286760"/>
          </a:xfrm>
        </p:spPr>
        <p:txBody>
          <a:bodyPr/>
          <a:lstStyle/>
          <a:p>
            <a:r>
              <a:rPr lang="en-US" dirty="0"/>
              <a:t>• Improved </a:t>
            </a:r>
            <a:r>
              <a:rPr lang="en-US" dirty="0" smtClean="0"/>
              <a:t>scission </a:t>
            </a:r>
            <a:r>
              <a:rPr lang="en-US" dirty="0"/>
              <a:t>point model </a:t>
            </a:r>
            <a:endParaRPr lang="en-US" dirty="0" smtClean="0"/>
          </a:p>
          <a:p>
            <a:r>
              <a:rPr lang="en-US" dirty="0" smtClean="0"/>
              <a:t>• Pros:</a:t>
            </a:r>
          </a:p>
          <a:p>
            <a:pPr lvl="1"/>
            <a:r>
              <a:rPr lang="en-US" dirty="0"/>
              <a:t>No adjustable or fitted parameters are used in the </a:t>
            </a:r>
            <a:r>
              <a:rPr lang="en-US" dirty="0" smtClean="0"/>
              <a:t>calculation</a:t>
            </a:r>
            <a:r>
              <a:rPr lang="en-US" dirty="0"/>
              <a:t> of </a:t>
            </a:r>
            <a:r>
              <a:rPr lang="en-US" dirty="0" smtClean="0"/>
              <a:t>PES</a:t>
            </a:r>
          </a:p>
          <a:p>
            <a:r>
              <a:rPr lang="en-US" dirty="0" smtClean="0"/>
              <a:t>• Cons:</a:t>
            </a:r>
          </a:p>
          <a:p>
            <a:pPr lvl="1"/>
            <a:r>
              <a:rPr lang="en-US" dirty="0"/>
              <a:t>Assumption of statistical </a:t>
            </a:r>
            <a:r>
              <a:rPr lang="en-US" dirty="0" smtClean="0"/>
              <a:t>equilibrium </a:t>
            </a:r>
            <a:r>
              <a:rPr lang="en-US" dirty="0"/>
              <a:t>at the scission point</a:t>
            </a:r>
            <a:endParaRPr lang="en-US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/>
              <a:t>GEF [4]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5591412" cy="3286760"/>
          </a:xfrm>
        </p:spPr>
        <p:txBody>
          <a:bodyPr/>
          <a:lstStyle/>
          <a:p>
            <a:r>
              <a:rPr lang="en-US" dirty="0"/>
              <a:t>•</a:t>
            </a:r>
            <a:r>
              <a:rPr lang="en-US" dirty="0" smtClean="0"/>
              <a:t>The </a:t>
            </a:r>
            <a:r>
              <a:rPr lang="en-US" dirty="0"/>
              <a:t>General fission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• Pros:</a:t>
            </a:r>
          </a:p>
          <a:p>
            <a:pPr lvl="1"/>
            <a:r>
              <a:rPr lang="en-US" dirty="0"/>
              <a:t>Dynamics of motion along the PES is taken </a:t>
            </a:r>
            <a:r>
              <a:rPr lang="en-US" dirty="0" smtClean="0"/>
              <a:t>into </a:t>
            </a:r>
            <a:r>
              <a:rPr lang="en-US" dirty="0"/>
              <a:t>account </a:t>
            </a:r>
            <a:r>
              <a:rPr lang="en-US" dirty="0" smtClean="0"/>
              <a:t>explicitly</a:t>
            </a:r>
          </a:p>
          <a:p>
            <a:r>
              <a:rPr lang="en-US" dirty="0" smtClean="0"/>
              <a:t>• Cons:</a:t>
            </a:r>
          </a:p>
          <a:p>
            <a:pPr lvl="1"/>
            <a:r>
              <a:rPr lang="en-US" dirty="0"/>
              <a:t>PES is adjusted to fit experimental data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87440" y="5545929"/>
            <a:ext cx="562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4. K.-H. Schmidt, et al., General description of fission, GEF model, © OECD 2014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6835" y="5798481"/>
            <a:ext cx="518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3. A.V. Andreev, et al., </a:t>
            </a:r>
            <a:r>
              <a:rPr lang="en-US" dirty="0" err="1">
                <a:solidFill>
                  <a:schemeClr val="accent3"/>
                </a:solidFill>
              </a:rPr>
              <a:t>EPJa</a:t>
            </a:r>
            <a:r>
              <a:rPr lang="en-US" dirty="0">
                <a:solidFill>
                  <a:schemeClr val="accent3"/>
                </a:solidFill>
              </a:rPr>
              <a:t>, 2006, V. 30, 3, pp 579-589</a:t>
            </a:r>
            <a:endParaRPr lang="ru-RU" dirty="0">
              <a:solidFill>
                <a:schemeClr val="accent3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050280" y="1846053"/>
            <a:ext cx="0" cy="4346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613126" y="6420710"/>
            <a:ext cx="3054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+mj-lt"/>
              </a:rPr>
              <a:t>*PES - potential energy surface</a:t>
            </a:r>
            <a:endParaRPr lang="ru-RU" dirty="0">
              <a:latin typeface="+mj-lt"/>
            </a:endParaRPr>
          </a:p>
        </p:txBody>
      </p:sp>
      <p:pic>
        <p:nvPicPr>
          <p:cNvPr id="15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13</a:t>
            </a:fld>
            <a:r>
              <a:rPr lang="en-US" smtClean="0"/>
              <a:t>/23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9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87" y="1755492"/>
            <a:ext cx="4303985" cy="32279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6960" y="736375"/>
            <a:ext cx="6940109" cy="1000986"/>
          </a:xfrm>
        </p:spPr>
        <p:txBody>
          <a:bodyPr>
            <a:normAutofit/>
          </a:bodyPr>
          <a:lstStyle/>
          <a:p>
            <a:r>
              <a:rPr lang="en-US" b="1" dirty="0"/>
              <a:t>Symmetric </a:t>
            </a:r>
            <a:r>
              <a:rPr lang="en-US" b="1" dirty="0" smtClean="0"/>
              <a:t>distributions: Cm 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6713153" y="4921511"/>
                <a:ext cx="3731352" cy="15051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• A = 248;  Z = 96;  N = </a:t>
                </a:r>
                <a:r>
                  <a:rPr lang="en-US" b="1" dirty="0" smtClean="0"/>
                  <a:t>152</a:t>
                </a:r>
              </a:p>
              <a:p>
                <a:r>
                  <a:rPr lang="en-US" dirty="0" smtClean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=3.13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±0.0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09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b="0" dirty="0" smtClean="0"/>
                  <a:t>34</a:t>
                </a:r>
              </a:p>
              <a:p>
                <a:r>
                  <a:rPr lang="en-US" dirty="0"/>
                  <a:t>• Statistics: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s.f.</a:t>
                </a:r>
                <a:r>
                  <a:rPr lang="en-US" dirty="0"/>
                  <a:t> </a:t>
                </a:r>
                <a:r>
                  <a:rPr lang="en-US" dirty="0" smtClean="0"/>
                  <a:t>events</a:t>
                </a:r>
                <a:endParaRPr lang="en-US" dirty="0"/>
              </a:p>
            </p:txBody>
          </p:sp>
        </mc:Choice>
        <mc:Fallback xmlns=""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3153" y="4921511"/>
                <a:ext cx="3731352" cy="1505188"/>
              </a:xfrm>
              <a:blipFill>
                <a:blip r:embed="rId3"/>
                <a:stretch>
                  <a:fillRect l="-1471" t="-6883" b="-3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75" y="1766242"/>
            <a:ext cx="4388016" cy="32910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6"/>
              <p:cNvSpPr txBox="1">
                <a:spLocks/>
              </p:cNvSpPr>
              <p:nvPr/>
            </p:nvSpPr>
            <p:spPr>
              <a:xfrm>
                <a:off x="1810829" y="5086134"/>
                <a:ext cx="3261707" cy="110101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• A = 244;  Z = 96;  N = 148</a:t>
                </a:r>
              </a:p>
              <a:p>
                <a:r>
                  <a:rPr lang="en-US" dirty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=2.72±0.06 [5]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=1.27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29" y="5086134"/>
                <a:ext cx="3261707" cy="1101013"/>
              </a:xfrm>
              <a:prstGeom prst="rect">
                <a:avLst/>
              </a:prstGeom>
              <a:blipFill>
                <a:blip r:embed="rId5"/>
                <a:stretch>
                  <a:fillRect l="-1682" t="-9392" b="-6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810829" y="6478134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>
                <a:solidFill>
                  <a:schemeClr val="accent3"/>
                </a:solidFill>
              </a:rPr>
              <a:t>. S. </a:t>
            </a:r>
            <a:r>
              <a:rPr lang="en-US" dirty="0" err="1">
                <a:solidFill>
                  <a:schemeClr val="accent3"/>
                </a:solidFill>
              </a:rPr>
              <a:t>Vorobyev</a:t>
            </a:r>
            <a:r>
              <a:rPr lang="en-US" dirty="0">
                <a:solidFill>
                  <a:schemeClr val="accent3"/>
                </a:solidFill>
              </a:rPr>
              <a:t>, et al., AIP Conference Proceedings 769, 613 (2005)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2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14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29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72" y="1803800"/>
            <a:ext cx="5991724" cy="44937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Symmetric </a:t>
            </a:r>
            <a:r>
              <a:rPr lang="en-US" b="1" dirty="0" smtClean="0"/>
              <a:t>distributions: </a:t>
            </a:r>
            <a:r>
              <a:rPr lang="en-US" b="1" dirty="0" err="1" smtClean="0"/>
              <a:t>Cf</a:t>
            </a:r>
            <a:r>
              <a:rPr lang="en-US" b="1" dirty="0" smtClean="0"/>
              <a:t> 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3120158" cy="3789956"/>
              </a:xfrm>
            </p:spPr>
            <p:txBody>
              <a:bodyPr/>
              <a:lstStyle/>
              <a:p>
                <a:r>
                  <a:rPr lang="en-US" dirty="0" smtClean="0"/>
                  <a:t>• </a:t>
                </a:r>
                <a:r>
                  <a:rPr lang="en-US" dirty="0"/>
                  <a:t>A = </a:t>
                </a:r>
                <a:r>
                  <a:rPr lang="en-US" dirty="0" smtClean="0"/>
                  <a:t>252</a:t>
                </a:r>
                <a:endParaRPr lang="en-US" dirty="0"/>
              </a:p>
              <a:p>
                <a:r>
                  <a:rPr lang="en-US" dirty="0"/>
                  <a:t>• Z = </a:t>
                </a:r>
                <a:r>
                  <a:rPr lang="en-US" dirty="0" smtClean="0"/>
                  <a:t>98</a:t>
                </a:r>
                <a:endParaRPr lang="en-US" dirty="0"/>
              </a:p>
              <a:p>
                <a:r>
                  <a:rPr lang="en-US" dirty="0"/>
                  <a:t>• N = </a:t>
                </a:r>
                <a:r>
                  <a:rPr lang="en-US" dirty="0" smtClean="0"/>
                  <a:t>154</a:t>
                </a:r>
                <a:endParaRPr lang="en-US" dirty="0"/>
              </a:p>
              <a:p>
                <a:r>
                  <a:rPr lang="en-US" dirty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3.76±0.03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[</a:t>
                </a:r>
                <a:r>
                  <a:rPr lang="ru-RU" dirty="0" smtClean="0"/>
                  <a:t>5</a:t>
                </a:r>
                <a:r>
                  <a:rPr lang="en-US" dirty="0" smtClean="0"/>
                  <a:t>]</a:t>
                </a:r>
                <a:endParaRPr lang="en-US" dirty="0"/>
              </a:p>
              <a:p>
                <a:r>
                  <a:rPr lang="en-US" dirty="0"/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dirty="0" smtClean="0"/>
                  <a:t>62</a:t>
                </a:r>
                <a:endParaRPr lang="en-US" dirty="0"/>
              </a:p>
              <a:p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3120158" cy="3789956"/>
              </a:xfrm>
              <a:blipFill>
                <a:blip r:embed="rId3"/>
                <a:stretch>
                  <a:fillRect l="-1953" t="-17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10829" y="6478134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A</a:t>
            </a:r>
            <a:r>
              <a:rPr lang="en-US" dirty="0">
                <a:solidFill>
                  <a:schemeClr val="accent3"/>
                </a:solidFill>
              </a:rPr>
              <a:t>. S. </a:t>
            </a:r>
            <a:r>
              <a:rPr lang="en-US" dirty="0" err="1">
                <a:solidFill>
                  <a:schemeClr val="accent3"/>
                </a:solidFill>
              </a:rPr>
              <a:t>Vorobyev</a:t>
            </a:r>
            <a:r>
              <a:rPr lang="en-US" dirty="0">
                <a:solidFill>
                  <a:schemeClr val="accent3"/>
                </a:solidFill>
              </a:rPr>
              <a:t>, et al., AIP Conference Proceedings 769, 613 (2005)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15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0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Symmetric </a:t>
            </a:r>
            <a:r>
              <a:rPr lang="en-US" b="1" dirty="0" smtClean="0"/>
              <a:t>distributions: No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475"/>
            <a:ext cx="4093479" cy="3070110"/>
          </a:xfrm>
          <a:prstGeom prst="rect">
            <a:avLst/>
          </a:prstGeom>
        </p:spPr>
      </p:pic>
      <p:pic>
        <p:nvPicPr>
          <p:cNvPr id="10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64" y="1808410"/>
            <a:ext cx="4037566" cy="30281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28" y="1808410"/>
            <a:ext cx="4037566" cy="3028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443628" y="4836585"/>
                <a:ext cx="3731352" cy="15051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• A = 250;  Z = 102;  N = 148</a:t>
                </a:r>
              </a:p>
              <a:p>
                <a:r>
                  <a:rPr lang="en-US" dirty="0" smtClean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4.17±0.16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• Statistics: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1357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s.f.</a:t>
                </a:r>
                <a:r>
                  <a:rPr lang="en-US" dirty="0"/>
                  <a:t> </a:t>
                </a:r>
                <a:r>
                  <a:rPr lang="en-US" dirty="0" smtClean="0"/>
                  <a:t>events</a:t>
                </a:r>
                <a:endParaRPr lang="en-US" dirty="0"/>
              </a:p>
            </p:txBody>
          </p:sp>
        </mc:Choice>
        <mc:Fallback xmlns="">
          <p:sp>
            <p:nvSpPr>
              <p:cNvPr id="16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628" y="4836585"/>
                <a:ext cx="3731352" cy="1505188"/>
              </a:xfrm>
              <a:blipFill>
                <a:blip r:embed="rId7"/>
                <a:stretch>
                  <a:fillRect l="-1634" t="-6883" b="-3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4322678" y="4798994"/>
                <a:ext cx="3731352" cy="15051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• A = 252;  Z = 102;  N = 150</a:t>
                </a:r>
              </a:p>
              <a:p>
                <a:r>
                  <a:rPr lang="en-US" dirty="0" smtClean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4.25±0.09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dirty="0"/>
                      <m:t>2.1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• Statistics</a:t>
                </a:r>
                <a:r>
                  <a:rPr lang="en-US" dirty="0" smtClean="0"/>
                  <a:t>: 3260 </a:t>
                </a:r>
                <a:r>
                  <a:rPr lang="en-US" dirty="0" err="1" smtClean="0"/>
                  <a:t>s.f</a:t>
                </a:r>
                <a:r>
                  <a:rPr lang="en-US" dirty="0" err="1"/>
                  <a:t>.</a:t>
                </a:r>
                <a:r>
                  <a:rPr lang="en-US" dirty="0"/>
                  <a:t> </a:t>
                </a:r>
                <a:r>
                  <a:rPr lang="en-US" dirty="0" smtClean="0"/>
                  <a:t>events</a:t>
                </a:r>
                <a:endParaRPr lang="en-US" dirty="0"/>
              </a:p>
            </p:txBody>
          </p:sp>
        </mc:Choice>
        <mc:Fallback xmlns="">
          <p:sp>
            <p:nvSpPr>
              <p:cNvPr id="1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2678" y="4798994"/>
                <a:ext cx="3731352" cy="1505188"/>
              </a:xfrm>
              <a:blipFill>
                <a:blip r:embed="rId8"/>
                <a:stretch>
                  <a:fillRect l="-1471" t="-6883" b="-3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бъект 6"/>
              <p:cNvSpPr>
                <a:spLocks noGrp="1"/>
              </p:cNvSpPr>
              <p:nvPr>
                <p:ph idx="1"/>
              </p:nvPr>
            </p:nvSpPr>
            <p:spPr>
              <a:xfrm>
                <a:off x="8339142" y="4798994"/>
                <a:ext cx="3731352" cy="150518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• A = 254;  Z = 102;  N = </a:t>
                </a:r>
                <a:r>
                  <a:rPr lang="en-US" b="1" dirty="0" smtClean="0"/>
                  <a:t>152</a:t>
                </a:r>
              </a:p>
              <a:p>
                <a:r>
                  <a:rPr lang="en-US" dirty="0" smtClean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4.88±0.53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• </a:t>
                </a:r>
                <a:r>
                  <a:rPr lang="en-US" dirty="0" smtClean="0"/>
                  <a:t>Statistics: 174 </a:t>
                </a:r>
                <a:r>
                  <a:rPr lang="en-US" dirty="0" err="1" smtClean="0"/>
                  <a:t>s.f</a:t>
                </a:r>
                <a:r>
                  <a:rPr lang="en-US" dirty="0" err="1"/>
                  <a:t>.</a:t>
                </a:r>
                <a:r>
                  <a:rPr lang="en-US" dirty="0"/>
                  <a:t> </a:t>
                </a:r>
                <a:r>
                  <a:rPr lang="en-US" dirty="0" smtClean="0"/>
                  <a:t>events</a:t>
                </a:r>
                <a:endParaRPr lang="en-US" dirty="0"/>
              </a:p>
            </p:txBody>
          </p:sp>
        </mc:Choice>
        <mc:Fallback xmlns="">
          <p:sp>
            <p:nvSpPr>
              <p:cNvPr id="18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39142" y="4798994"/>
                <a:ext cx="3731352" cy="1505188"/>
              </a:xfrm>
              <a:blipFill>
                <a:blip r:embed="rId9"/>
                <a:stretch>
                  <a:fillRect l="-1634" t="-6883" b="-3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16</a:t>
            </a:fld>
            <a:r>
              <a:rPr lang="en-US" smtClean="0"/>
              <a:t>/23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3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• 1345 </a:t>
                </a:r>
                <a:r>
                  <a:rPr lang="en-US" dirty="0" err="1"/>
                  <a:t>s.f.</a:t>
                </a:r>
                <a:r>
                  <a:rPr lang="en-US" dirty="0"/>
                  <a:t> events</a:t>
                </a:r>
              </a:p>
              <a:p>
                <a:r>
                  <a:rPr lang="en-US" dirty="0"/>
                  <a:t>• A = </a:t>
                </a:r>
                <a:r>
                  <a:rPr lang="en-US" dirty="0" smtClean="0"/>
                  <a:t>256</a:t>
                </a:r>
                <a:endParaRPr lang="en-US" dirty="0"/>
              </a:p>
              <a:p>
                <a:r>
                  <a:rPr lang="en-US" dirty="0"/>
                  <a:t>• Z = </a:t>
                </a:r>
                <a:r>
                  <a:rPr lang="en-US" dirty="0" smtClean="0"/>
                  <a:t>104</a:t>
                </a:r>
                <a:endParaRPr lang="en-US" dirty="0"/>
              </a:p>
              <a:p>
                <a:r>
                  <a:rPr lang="en-US" dirty="0"/>
                  <a:t>• N = </a:t>
                </a:r>
                <a:r>
                  <a:rPr lang="en-US" dirty="0" smtClean="0"/>
                  <a:t>152</a:t>
                </a:r>
                <a:endParaRPr lang="en-US" dirty="0"/>
              </a:p>
              <a:p>
                <a:r>
                  <a:rPr lang="en-US" dirty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=4.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±0.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3.2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US" b="1" dirty="0" smtClean="0"/>
              <a:t>Asymmetric distributions: </a:t>
            </a:r>
            <a:r>
              <a:rPr lang="en-US" b="1" baseline="30000" dirty="0" smtClean="0"/>
              <a:t>256</a:t>
            </a:r>
            <a:r>
              <a:rPr lang="en-US" b="1" dirty="0" smtClean="0"/>
              <a:t>Rf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6598" r="9202" b="1388"/>
          <a:stretch/>
        </p:blipFill>
        <p:spPr>
          <a:xfrm>
            <a:off x="4889500" y="1813512"/>
            <a:ext cx="5629174" cy="4492038"/>
          </a:xfrm>
          <a:prstGeom prst="rect">
            <a:avLst/>
          </a:prstGeom>
        </p:spPr>
      </p:pic>
      <p:pic>
        <p:nvPicPr>
          <p:cNvPr id="9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5" b="95023" l="2665" r="98903">
                        <a14:foregroundMark x1="70690" y1="91855" x2="70690" y2="91855"/>
                        <a14:foregroundMark x1="79310" y1="95475" x2="79310" y2="95475"/>
                        <a14:foregroundMark x1="87618" y1="89593" x2="87618" y2="89593"/>
                        <a14:foregroundMark x1="95925" y1="85973" x2="95925" y2="85973"/>
                        <a14:foregroundMark x1="98903" y1="90950" x2="98903" y2="90950"/>
                        <a14:foregroundMark x1="44984" y1="77376" x2="44984" y2="77376"/>
                        <a14:foregroundMark x1="41066" y1="74208" x2="41066" y2="74208"/>
                        <a14:foregroundMark x1="39185" y1="78281" x2="39185" y2="78281"/>
                        <a14:foregroundMark x1="39655" y1="76471" x2="39655" y2="76471"/>
                        <a14:foregroundMark x1="38558" y1="81448" x2="38558" y2="81448"/>
                        <a14:foregroundMark x1="37774" y1="84615" x2="37774" y2="84615"/>
                        <a14:foregroundMark x1="54545" y1="78281" x2="48276" y2="79186"/>
                        <a14:foregroundMark x1="51724" y1="80090" x2="46552" y2="79186"/>
                        <a14:foregroundMark x1="55486" y1="82805" x2="55172" y2="85520"/>
                        <a14:foregroundMark x1="55643" y1="82805" x2="55799" y2="77828"/>
                        <a14:foregroundMark x1="12853" y1="93213" x2="2665" y2="92760"/>
                        <a14:foregroundMark x1="33229" y1="59276" x2="29154" y2="63348"/>
                        <a14:foregroundMark x1="40596" y1="38009" x2="40909" y2="45701"/>
                        <a14:foregroundMark x1="40596" y1="47964" x2="39342" y2="51584"/>
                        <a14:foregroundMark x1="34953" y1="51584" x2="33386" y2="51584"/>
                        <a14:foregroundMark x1="32915" y1="49774" x2="33072" y2="43891"/>
                        <a14:foregroundMark x1="33072" y1="41629" x2="33229" y2="38009"/>
                        <a14:foregroundMark x1="33229" y1="37104" x2="32445" y2="31674"/>
                        <a14:foregroundMark x1="40596" y1="36199" x2="39028" y2="29412"/>
                        <a14:foregroundMark x1="30408" y1="35747" x2="30408" y2="35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6438" y="3634740"/>
            <a:ext cx="3482342" cy="195700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17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7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US" b="1" dirty="0" smtClean="0"/>
              <a:t>Bimodal fission of </a:t>
            </a:r>
            <a:r>
              <a:rPr lang="en-US" b="1" baseline="30000" dirty="0" smtClean="0"/>
              <a:t>256</a:t>
            </a:r>
            <a:r>
              <a:rPr lang="en-US" b="1" dirty="0" smtClean="0"/>
              <a:t>Rf: experimental data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6598" r="9202" b="1388"/>
          <a:stretch/>
        </p:blipFill>
        <p:spPr>
          <a:xfrm>
            <a:off x="1073119" y="2505696"/>
            <a:ext cx="4515918" cy="3603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2461" b="316"/>
          <a:stretch/>
        </p:blipFill>
        <p:spPr>
          <a:xfrm>
            <a:off x="6288955" y="2505696"/>
            <a:ext cx="4024482" cy="26023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269" y="5232449"/>
            <a:ext cx="3665169" cy="1007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7800" y="6488668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6. P. </a:t>
            </a:r>
            <a:r>
              <a:rPr lang="en-US" dirty="0" err="1">
                <a:solidFill>
                  <a:schemeClr val="accent3"/>
                </a:solidFill>
              </a:rPr>
              <a:t>Mosat</a:t>
            </a:r>
            <a:r>
              <a:rPr lang="en-US" dirty="0">
                <a:solidFill>
                  <a:schemeClr val="accent3"/>
                </a:solidFill>
              </a:rPr>
              <a:t>, et al., PHYSICAL REVIEW C 101, 034310 (2020)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7793611" y="2016845"/>
            <a:ext cx="1015171" cy="426669"/>
          </a:xfrm>
        </p:spPr>
        <p:txBody>
          <a:bodyPr/>
          <a:lstStyle/>
          <a:p>
            <a:r>
              <a:rPr lang="en-US" dirty="0" smtClean="0"/>
              <a:t>TKE [6]</a:t>
            </a:r>
            <a:endParaRPr lang="en-US" dirty="0"/>
          </a:p>
        </p:txBody>
      </p:sp>
      <p:pic>
        <p:nvPicPr>
          <p:cNvPr id="12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48676" y="2045513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Multiplicity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18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4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900" y="286605"/>
            <a:ext cx="9303780" cy="1450757"/>
          </a:xfrm>
        </p:spPr>
        <p:txBody>
          <a:bodyPr/>
          <a:lstStyle/>
          <a:p>
            <a:r>
              <a:rPr lang="en-US" b="1" dirty="0"/>
              <a:t>Bimodal fission of </a:t>
            </a:r>
            <a:r>
              <a:rPr lang="en-US" b="1" baseline="30000" dirty="0"/>
              <a:t>256</a:t>
            </a:r>
            <a:r>
              <a:rPr lang="en-US" b="1" dirty="0"/>
              <a:t>Rf: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theoretical prediction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4239930" cy="4023360"/>
          </a:xfrm>
        </p:spPr>
        <p:txBody>
          <a:bodyPr/>
          <a:lstStyle/>
          <a:p>
            <a:r>
              <a:rPr lang="en-US" dirty="0" smtClean="0"/>
              <a:t>• New version of ISP model is under development </a:t>
            </a:r>
          </a:p>
          <a:p>
            <a:r>
              <a:rPr lang="en-US" dirty="0" smtClean="0"/>
              <a:t>• Goal: taking dynamic of the process into account without any fitting parameters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6598" r="9202" b="1388"/>
          <a:stretch/>
        </p:blipFill>
        <p:spPr>
          <a:xfrm>
            <a:off x="163541" y="3779298"/>
            <a:ext cx="3128728" cy="249670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446993" y="4811109"/>
            <a:ext cx="867746" cy="4330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19</a:t>
            </a:fld>
            <a:r>
              <a:rPr lang="en-US" smtClean="0"/>
              <a:t>/23</a:t>
            </a:r>
            <a:endParaRPr lang="en-US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789" y="4074775"/>
            <a:ext cx="3277057" cy="9907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4345"/>
          <a:stretch/>
        </p:blipFill>
        <p:spPr>
          <a:xfrm>
            <a:off x="9271541" y="1845820"/>
            <a:ext cx="2705305" cy="21355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639" y="1791547"/>
            <a:ext cx="2621902" cy="21356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l="2491" t="1890" r="3848" b="1085"/>
          <a:stretch/>
        </p:blipFill>
        <p:spPr>
          <a:xfrm>
            <a:off x="4314739" y="3981377"/>
            <a:ext cx="3368415" cy="229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Spontaneous Fission process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3938" y="1805274"/>
            <a:ext cx="4461949" cy="4023360"/>
          </a:xfrm>
        </p:spPr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c</a:t>
            </a:r>
            <a:r>
              <a:rPr lang="en-US" dirty="0" smtClean="0"/>
              <a:t>haracteristics of SF:</a:t>
            </a:r>
          </a:p>
          <a:p>
            <a:r>
              <a:rPr lang="en-US" dirty="0" smtClean="0"/>
              <a:t>• Fragment mass distribution</a:t>
            </a:r>
          </a:p>
          <a:p>
            <a:r>
              <a:rPr lang="en-US" dirty="0" smtClean="0"/>
              <a:t>• TKE spectrums of fragments</a:t>
            </a:r>
          </a:p>
          <a:p>
            <a:r>
              <a:rPr lang="en-US" dirty="0" smtClean="0"/>
              <a:t>• Prompt neutrons multiplicity distribution</a:t>
            </a:r>
          </a:p>
          <a:p>
            <a:r>
              <a:rPr lang="en-US" dirty="0" smtClean="0"/>
              <a:t>• Prompt gamma energy spectra and multiplicity distribution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671" y="6488460"/>
            <a:ext cx="1201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Illustration from</a:t>
            </a:r>
            <a:r>
              <a:rPr lang="en-US" sz="1400" dirty="0">
                <a:solidFill>
                  <a:schemeClr val="accent3"/>
                </a:solidFill>
              </a:rPr>
              <a:t>: </a:t>
            </a:r>
            <a:r>
              <a:rPr lang="en-US" sz="1400" dirty="0" err="1">
                <a:solidFill>
                  <a:schemeClr val="accent3"/>
                </a:solidFill>
              </a:rPr>
              <a:t>Kowal</a:t>
            </a:r>
            <a:r>
              <a:rPr lang="en-US" sz="1400" dirty="0">
                <a:solidFill>
                  <a:schemeClr val="accent3"/>
                </a:solidFill>
              </a:rPr>
              <a:t>, M. and </a:t>
            </a:r>
            <a:r>
              <a:rPr lang="en-US" sz="1400" dirty="0" err="1">
                <a:solidFill>
                  <a:schemeClr val="accent3"/>
                </a:solidFill>
              </a:rPr>
              <a:t>Skalski</a:t>
            </a:r>
            <a:r>
              <a:rPr lang="en-US" sz="1400" dirty="0">
                <a:solidFill>
                  <a:schemeClr val="accent3"/>
                </a:solidFill>
              </a:rPr>
              <a:t>, </a:t>
            </a:r>
            <a:r>
              <a:rPr lang="en-US" sz="1400" dirty="0" smtClean="0">
                <a:solidFill>
                  <a:schemeClr val="accent3"/>
                </a:solidFill>
              </a:rPr>
              <a:t>J</a:t>
            </a:r>
            <a:r>
              <a:rPr lang="en-US" sz="1400" dirty="0">
                <a:solidFill>
                  <a:schemeClr val="accent3"/>
                </a:solidFill>
              </a:rPr>
              <a:t>. The Fission Barrier of Heaviest Nuclei From a Macroscopic-Microscopic Perspective</a:t>
            </a:r>
            <a:endParaRPr lang="ru-RU" sz="1400" dirty="0">
              <a:solidFill>
                <a:schemeClr val="accent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86" y="1805274"/>
            <a:ext cx="5406797" cy="410529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2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53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• 235 </a:t>
                </a:r>
                <a:r>
                  <a:rPr lang="en-US" dirty="0" err="1"/>
                  <a:t>s.f.</a:t>
                </a:r>
                <a:r>
                  <a:rPr lang="en-US" dirty="0"/>
                  <a:t> events</a:t>
                </a:r>
              </a:p>
              <a:p>
                <a:r>
                  <a:rPr lang="en-US" dirty="0"/>
                  <a:t>• A = </a:t>
                </a:r>
                <a:r>
                  <a:rPr lang="en-US" dirty="0" smtClean="0"/>
                  <a:t>246</a:t>
                </a:r>
                <a:endParaRPr lang="en-US" dirty="0"/>
              </a:p>
              <a:p>
                <a:r>
                  <a:rPr lang="en-US" dirty="0"/>
                  <a:t>• Z = </a:t>
                </a:r>
                <a:r>
                  <a:rPr lang="en-US" dirty="0" smtClean="0"/>
                  <a:t>100</a:t>
                </a:r>
                <a:endParaRPr lang="en-US" dirty="0"/>
              </a:p>
              <a:p>
                <a:r>
                  <a:rPr lang="en-US" dirty="0"/>
                  <a:t>• N = </a:t>
                </a:r>
                <a:r>
                  <a:rPr lang="en-US" dirty="0" smtClean="0"/>
                  <a:t>146</a:t>
                </a:r>
                <a:endParaRPr lang="en-US" dirty="0"/>
              </a:p>
              <a:p>
                <a:r>
                  <a:rPr lang="en-US" dirty="0"/>
                  <a:t>•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3.8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±0.</m:t>
                    </m:r>
                  </m:oMath>
                </a14:m>
                <a:r>
                  <a:rPr lang="ru-RU" dirty="0" smtClean="0"/>
                  <a:t>3</a:t>
                </a:r>
                <a:endParaRPr lang="en-US" dirty="0"/>
              </a:p>
              <a:p>
                <a:r>
                  <a:rPr lang="en-US" dirty="0"/>
                  <a:t>•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856220" cy="1450757"/>
          </a:xfrm>
        </p:spPr>
        <p:txBody>
          <a:bodyPr/>
          <a:lstStyle/>
          <a:p>
            <a:r>
              <a:rPr lang="en-US" b="1" dirty="0" smtClean="0"/>
              <a:t>Asymmetric distributions: </a:t>
            </a:r>
            <a:r>
              <a:rPr lang="en-US" b="1" baseline="30000" dirty="0" smtClean="0"/>
              <a:t>246</a:t>
            </a:r>
            <a:r>
              <a:rPr lang="en-US" b="1" dirty="0" smtClean="0"/>
              <a:t>Fm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78" y="1787756"/>
            <a:ext cx="5971922" cy="4478942"/>
          </a:xfrm>
          <a:prstGeom prst="rect">
            <a:avLst/>
          </a:prstGeom>
        </p:spPr>
      </p:pic>
      <p:pic>
        <p:nvPicPr>
          <p:cNvPr id="9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20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1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1900" y="1835150"/>
            <a:ext cx="8873412" cy="44894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• Using restoring technique it possible to analyze not just moments of distribution (mean and variance) but shapes too.</a:t>
            </a:r>
          </a:p>
          <a:p>
            <a:pPr algn="just"/>
            <a:r>
              <a:rPr lang="en-US" dirty="0" smtClean="0"/>
              <a:t>• Using the direct solution from Least Squares Problem doesn’t make sense in most of cases because of noisy data.</a:t>
            </a:r>
          </a:p>
          <a:p>
            <a:pPr algn="just"/>
            <a:r>
              <a:rPr lang="en-US" dirty="0" smtClean="0"/>
              <a:t>• The regularization technique allows to catch the exotic modes of spontaneous fission but it is difficult to analyze them in details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• Emission probability distributions of spontaneous fission prompt neutrons for 8 isotopes was observed. </a:t>
            </a:r>
          </a:p>
          <a:p>
            <a:pPr algn="just"/>
            <a:r>
              <a:rPr lang="en-US" dirty="0"/>
              <a:t>• 6 of them were classified as</a:t>
            </a:r>
            <a:r>
              <a:rPr lang="ru-RU" dirty="0"/>
              <a:t> </a:t>
            </a:r>
            <a:r>
              <a:rPr lang="en-US" dirty="0"/>
              <a:t>“symmetric” and 2 as an “asymmetric</a:t>
            </a:r>
            <a:r>
              <a:rPr lang="en-US" dirty="0" smtClean="0"/>
              <a:t>”</a:t>
            </a:r>
          </a:p>
          <a:p>
            <a:pPr algn="just"/>
            <a:r>
              <a:rPr lang="en-US" dirty="0"/>
              <a:t>• Improved scission model that can handle dynamic part of the process is under development </a:t>
            </a:r>
            <a:endParaRPr lang="en-US" dirty="0" smtClean="0"/>
          </a:p>
          <a:p>
            <a:pPr algn="just"/>
            <a:r>
              <a:rPr lang="en-US" dirty="0" smtClean="0"/>
              <a:t>• The probabilistic reconstruction technique that based on Bayesian approach is under development.</a:t>
            </a:r>
            <a:endParaRPr lang="en-US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/>
          <a:lstStyle/>
          <a:p>
            <a:r>
              <a:rPr lang="en-US" b="1" dirty="0" smtClean="0"/>
              <a:t>Summary and outlook</a:t>
            </a:r>
            <a:endParaRPr lang="ru-RU" b="1" dirty="0"/>
          </a:p>
        </p:txBody>
      </p:sp>
      <p:pic>
        <p:nvPicPr>
          <p:cNvPr id="8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21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38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Thank you for</a:t>
            </a:r>
            <a:r>
              <a:rPr lang="ru-RU" b="1" dirty="0" smtClean="0"/>
              <a:t> </a:t>
            </a:r>
            <a:r>
              <a:rPr lang="en-US" b="1" dirty="0" smtClean="0"/>
              <a:t>your attention!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6427113"/>
            <a:ext cx="4314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3"/>
                </a:solidFill>
              </a:rPr>
              <a:t>Contact: </a:t>
            </a:r>
            <a:r>
              <a:rPr lang="en-US" sz="2200" u="sng" dirty="0" smtClean="0">
                <a:solidFill>
                  <a:schemeClr val="accent3"/>
                </a:solidFill>
              </a:rPr>
              <a:t>rmukhin@jinr.ru</a:t>
            </a:r>
            <a:endParaRPr lang="ru-RU" sz="2200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6041" y="275790"/>
            <a:ext cx="8229911" cy="1450757"/>
          </a:xfrm>
        </p:spPr>
        <p:txBody>
          <a:bodyPr>
            <a:normAutofit/>
          </a:bodyPr>
          <a:lstStyle/>
          <a:p>
            <a:r>
              <a:rPr lang="en-US" b="1" dirty="0" smtClean="0"/>
              <a:t>Neutrons multiplicity as an information about fission process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763" y="1788450"/>
            <a:ext cx="6565187" cy="19158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• Average number of emitted neutrons helps to restore energy balance equation of the spontaneous fission process</a:t>
            </a:r>
          </a:p>
          <a:p>
            <a:r>
              <a:rPr lang="en-US" dirty="0" smtClean="0"/>
              <a:t>• Variance of the emitted neutrons multiplicity distribution </a:t>
            </a:r>
            <a:r>
              <a:rPr lang="en-US" dirty="0"/>
              <a:t>can be used to </a:t>
            </a:r>
            <a:r>
              <a:rPr lang="en-US" dirty="0" smtClean="0"/>
              <a:t>estimate</a:t>
            </a:r>
            <a:r>
              <a:rPr lang="ru-RU" dirty="0" smtClean="0"/>
              <a:t> </a:t>
            </a:r>
            <a:r>
              <a:rPr lang="en-US" dirty="0" smtClean="0"/>
              <a:t>variance of </a:t>
            </a:r>
            <a:r>
              <a:rPr lang="en-US" dirty="0"/>
              <a:t>fragments excitation energy</a:t>
            </a:r>
            <a:endParaRPr lang="ru-RU" dirty="0" smtClean="0"/>
          </a:p>
          <a:p>
            <a:r>
              <a:rPr lang="en-US" dirty="0" smtClean="0"/>
              <a:t>• Neutron multiplicity distribution shape is able to point at possible exotic modes of spontaneous fission.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63" y="3704253"/>
            <a:ext cx="3351021" cy="2448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950" y="1782170"/>
            <a:ext cx="3931015" cy="43705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34307" y="6445946"/>
            <a:ext cx="630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</a:t>
            </a:r>
            <a:r>
              <a:rPr lang="en-US" dirty="0">
                <a:solidFill>
                  <a:schemeClr val="accent3"/>
                </a:solidFill>
              </a:rPr>
              <a:t>. ALBERTSSON et al., PHYSICAL REVIEW C 104, 064616 (2021)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1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184" y="3610947"/>
            <a:ext cx="2660653" cy="267047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3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25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Experimental setup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04425" y="3861084"/>
            <a:ext cx="1719083" cy="2383125"/>
          </a:xfrm>
          <a:prstGeom prst="rect">
            <a:avLst/>
          </a:prstGeom>
        </p:spPr>
      </p:pic>
      <p:pic>
        <p:nvPicPr>
          <p:cNvPr id="4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3665F41-A2F6-1A45-A260-2DBEC5D1B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610996"/>
              </p:ext>
            </p:extLst>
          </p:nvPr>
        </p:nvGraphicFramePr>
        <p:xfrm>
          <a:off x="1080858" y="2465660"/>
          <a:ext cx="6284231" cy="377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CorelDRAW" r:id="rId6" imgW="9732600" imgH="5851080" progId="">
                  <p:embed/>
                </p:oleObj>
              </mc:Choice>
              <mc:Fallback>
                <p:oleObj name="CorelDRAW" r:id="rId6" imgW="9732600" imgH="5851080" progId="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53665F41-A2F6-1A45-A260-2DBEC5D1B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858" y="2465660"/>
                        <a:ext cx="6284231" cy="3778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2"/>
              <p:cNvSpPr txBox="1">
                <a:spLocks/>
              </p:cNvSpPr>
              <p:nvPr/>
            </p:nvSpPr>
            <p:spPr>
              <a:xfrm>
                <a:off x="1097280" y="1828677"/>
                <a:ext cx="7543801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• Velocity filter SHELS – electromagnetic separator</a:t>
                </a:r>
              </a:p>
              <a:p>
                <a:r>
                  <a:rPr lang="en-US" dirty="0"/>
                  <a:t>• Detecting systems:</a:t>
                </a:r>
              </a:p>
              <a:p>
                <a:pPr lvl="1"/>
                <a:r>
                  <a:rPr lang="en-US" dirty="0" smtClean="0"/>
                  <a:t>GABRIELA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−,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US" dirty="0" smtClean="0"/>
                  <a:t>spectroscopy</a:t>
                </a:r>
                <a:endParaRPr lang="en-US" dirty="0"/>
              </a:p>
              <a:p>
                <a:pPr lvl="1"/>
                <a:r>
                  <a:rPr lang="en-US" dirty="0" err="1" smtClean="0"/>
                  <a:t>SFiNx</a:t>
                </a:r>
                <a:r>
                  <a:rPr lang="en-US" dirty="0" smtClean="0"/>
                  <a:t> for Spontaneous fission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28677"/>
                <a:ext cx="7543801" cy="4023360"/>
              </a:xfrm>
              <a:prstGeom prst="rect">
                <a:avLst/>
              </a:prstGeom>
              <a:blipFill>
                <a:blip r:embed="rId8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9018960" y="2015452"/>
            <a:ext cx="2041553" cy="1567542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21434257">
            <a:off x="7567755" y="2778920"/>
            <a:ext cx="987228" cy="380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77923">
            <a:off x="7413772" y="3590014"/>
            <a:ext cx="987228" cy="380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4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4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Neutrons </a:t>
            </a:r>
            <a:r>
              <a:rPr lang="en-US" b="1" baseline="30000" dirty="0" smtClean="0"/>
              <a:t>3</a:t>
            </a:r>
            <a:r>
              <a:rPr lang="en-US" b="1" dirty="0" smtClean="0"/>
              <a:t>He detector array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2"/>
            <a:ext cx="5620761" cy="4023360"/>
          </a:xfrm>
        </p:spPr>
        <p:txBody>
          <a:bodyPr/>
          <a:lstStyle/>
          <a:p>
            <a:r>
              <a:rPr lang="en-US" dirty="0" smtClean="0"/>
              <a:t>• </a:t>
            </a:r>
            <a:r>
              <a:rPr lang="en-US" dirty="0"/>
              <a:t>To </a:t>
            </a:r>
            <a:r>
              <a:rPr lang="en-US" dirty="0" smtClean="0"/>
              <a:t>detect:</a:t>
            </a:r>
          </a:p>
          <a:p>
            <a:pPr lvl="1"/>
            <a:r>
              <a:rPr lang="en-US" dirty="0" smtClean="0"/>
              <a:t>Neutrons</a:t>
            </a:r>
          </a:p>
          <a:p>
            <a:pPr lvl="1"/>
            <a:r>
              <a:rPr lang="en-US" dirty="0" smtClean="0"/>
              <a:t>Prompt gamma-ray of spontaneous fission</a:t>
            </a:r>
          </a:p>
          <a:p>
            <a:r>
              <a:rPr lang="en-US" dirty="0" smtClean="0"/>
              <a:t>• What </a:t>
            </a:r>
            <a:r>
              <a:rPr lang="en-US" dirty="0"/>
              <a:t>is </a:t>
            </a:r>
            <a:r>
              <a:rPr lang="en-US" dirty="0" smtClean="0"/>
              <a:t>measured</a:t>
            </a:r>
          </a:p>
          <a:p>
            <a:pPr lvl="1"/>
            <a:r>
              <a:rPr lang="en-US" dirty="0" smtClean="0"/>
              <a:t>Neutrons multiplicity</a:t>
            </a:r>
          </a:p>
          <a:p>
            <a:pPr lvl="1"/>
            <a:r>
              <a:rPr lang="en-US" dirty="0" smtClean="0"/>
              <a:t>Two coordinates of counter that registered the neutron</a:t>
            </a:r>
          </a:p>
          <a:p>
            <a:r>
              <a:rPr lang="en-US" dirty="0" smtClean="0"/>
              <a:t>• Spontaneous fission identification:</a:t>
            </a:r>
          </a:p>
          <a:p>
            <a:pPr lvl="1"/>
            <a:r>
              <a:rPr lang="en-US" dirty="0" smtClean="0"/>
              <a:t>BGO detector to detect prompt gamma rays of spontaneous fission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46" y="4645895"/>
            <a:ext cx="3107095" cy="16612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08" y="1833900"/>
            <a:ext cx="4325672" cy="4317749"/>
          </a:xfrm>
          <a:prstGeom prst="rect">
            <a:avLst/>
          </a:prstGeom>
        </p:spPr>
      </p:pic>
      <p:pic>
        <p:nvPicPr>
          <p:cNvPr id="15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5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7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DSSD detectors box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3"/>
            <a:ext cx="10058401" cy="4462663"/>
          </a:xfrm>
        </p:spPr>
        <p:txBody>
          <a:bodyPr/>
          <a:lstStyle/>
          <a:p>
            <a:r>
              <a:rPr lang="en-US" dirty="0" smtClean="0"/>
              <a:t>• To detect particles emitted in decays or reactions of unstable nuclei:</a:t>
            </a:r>
          </a:p>
          <a:p>
            <a:pPr lvl="1"/>
            <a:r>
              <a:rPr lang="en-US" dirty="0" smtClean="0"/>
              <a:t>Evaporation residue in complete fusion reactions</a:t>
            </a:r>
          </a:p>
          <a:p>
            <a:pPr lvl="1"/>
            <a:r>
              <a:rPr lang="en-US" dirty="0" smtClean="0"/>
              <a:t>Alphas</a:t>
            </a:r>
          </a:p>
          <a:p>
            <a:pPr lvl="1"/>
            <a:r>
              <a:rPr lang="en-US" dirty="0" smtClean="0"/>
              <a:t>Betas and conversion electrons</a:t>
            </a:r>
          </a:p>
          <a:p>
            <a:pPr lvl="1"/>
            <a:r>
              <a:rPr lang="en-US" dirty="0" smtClean="0"/>
              <a:t>Protons</a:t>
            </a:r>
          </a:p>
          <a:p>
            <a:pPr lvl="1"/>
            <a:r>
              <a:rPr lang="en-US" dirty="0" smtClean="0"/>
              <a:t>Fission fragments</a:t>
            </a:r>
          </a:p>
          <a:p>
            <a:r>
              <a:rPr lang="en-US" dirty="0" smtClean="0"/>
              <a:t>• What is measured:</a:t>
            </a:r>
          </a:p>
          <a:p>
            <a:pPr lvl="1"/>
            <a:r>
              <a:rPr lang="en-US" dirty="0" smtClean="0"/>
              <a:t>Energy</a:t>
            </a:r>
          </a:p>
          <a:p>
            <a:pPr lvl="1"/>
            <a:r>
              <a:rPr lang="en-US" dirty="0" smtClean="0"/>
              <a:t>Emission time</a:t>
            </a:r>
          </a:p>
          <a:p>
            <a:pPr lvl="1"/>
            <a:r>
              <a:rPr lang="en-US" dirty="0" smtClean="0"/>
              <a:t>Emission coordinates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491" y="1845734"/>
            <a:ext cx="3549653" cy="4083214"/>
          </a:xfrm>
          <a:prstGeom prst="rect">
            <a:avLst/>
          </a:prstGeom>
        </p:spPr>
      </p:pic>
      <p:pic>
        <p:nvPicPr>
          <p:cNvPr id="9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349" y="2789853"/>
            <a:ext cx="3438584" cy="313909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6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detector affects the data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82939" y="5792455"/>
            <a:ext cx="4523448" cy="53600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Dependence on the single neutron registration efficiency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542790" y="5776271"/>
            <a:ext cx="4523448" cy="5360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Dependence on the data size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296" y="1753546"/>
            <a:ext cx="5363633" cy="4022725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66" y="1753546"/>
            <a:ext cx="5363633" cy="402272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7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44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Restoring technique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737361"/>
                <a:ext cx="10220753" cy="460729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• Due to detectors efficiency is far from 100% the measured distribution is heavily distorted.</a:t>
                </a:r>
              </a:p>
              <a:p>
                <a:r>
                  <a:rPr lang="en-US" dirty="0" smtClean="0"/>
                  <a:t>• Let’s assume that registered number of neutrons is a random variable that follows the binominal distribution.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– maximum neutrons multiplicity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– real</a:t>
                </a:r>
                <a:r>
                  <a:rPr lang="ru-RU" dirty="0" smtClean="0"/>
                  <a:t> </a:t>
                </a:r>
                <a:r>
                  <a:rPr lang="en-US" dirty="0" smtClean="0"/>
                  <a:t>prompt neutrons multiplicity distribution vector</a:t>
                </a:r>
                <a:endParaRPr lang="ru-RU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 –</a:t>
                </a:r>
                <a:r>
                  <a:rPr lang="ru-RU" dirty="0" smtClean="0"/>
                  <a:t> </a:t>
                </a:r>
                <a:r>
                  <a:rPr lang="en-US" dirty="0" smtClean="0"/>
                  <a:t>detector response matrix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n-US" dirty="0"/>
                  <a:t>single neutron </a:t>
                </a:r>
                <a:r>
                  <a:rPr lang="en-US" dirty="0" smtClean="0"/>
                  <a:t>registration efficiency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 smtClean="0"/>
                  <a:t> – measured prompt neutrons multiplicity distribution vector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dirty="0" smtClean="0"/>
                  <a:t> – direct solution</a:t>
                </a:r>
                <a:r>
                  <a:rPr lang="ru-RU" dirty="0" smtClean="0"/>
                  <a:t> </a:t>
                </a:r>
                <a:r>
                  <a:rPr lang="en-US" dirty="0" smtClean="0"/>
                  <a:t>of the problem</a:t>
                </a:r>
              </a:p>
              <a:p>
                <a:r>
                  <a:rPr lang="en-US" dirty="0" smtClean="0"/>
                  <a:t>• Direct solution doesn’t make sense in most cases where the noise level (including statistical uncertainties) is quite high.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737361"/>
                <a:ext cx="10220753" cy="4607292"/>
              </a:xfrm>
              <a:blipFill>
                <a:blip r:embed="rId2"/>
                <a:stretch>
                  <a:fillRect l="-596" t="-1323" r="-19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8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5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576" y="1845736"/>
            <a:ext cx="4572197" cy="3429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 </a:t>
            </a:r>
            <a:r>
              <a:rPr lang="en-US" b="1" dirty="0" smtClean="0"/>
              <a:t>solution examples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35255" y="5215910"/>
            <a:ext cx="195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845</a:t>
            </a:r>
            <a:r>
              <a:rPr lang="ru-RU" dirty="0" smtClean="0"/>
              <a:t> </a:t>
            </a:r>
            <a:r>
              <a:rPr lang="en-US" dirty="0" smtClean="0"/>
              <a:t>224 </a:t>
            </a:r>
            <a:r>
              <a:rPr lang="en-US" dirty="0" err="1"/>
              <a:t>s.f.</a:t>
            </a:r>
            <a:r>
              <a:rPr lang="en-US" dirty="0"/>
              <a:t> events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07309" y="5274883"/>
            <a:ext cx="189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r>
              <a:rPr lang="ru-RU" dirty="0" smtClean="0"/>
              <a:t> </a:t>
            </a:r>
            <a:r>
              <a:rPr lang="en-US" dirty="0" smtClean="0"/>
              <a:t>357 </a:t>
            </a:r>
            <a:r>
              <a:rPr lang="en-US" dirty="0" err="1"/>
              <a:t>s.f.</a:t>
            </a:r>
            <a:r>
              <a:rPr lang="en-US" dirty="0"/>
              <a:t> events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25552" y="5909866"/>
                <a:ext cx="459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Single neutron registration efficiency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≈56%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552" y="5909866"/>
                <a:ext cx="4595820" cy="369332"/>
              </a:xfrm>
              <a:prstGeom prst="rect">
                <a:avLst/>
              </a:prstGeom>
              <a:blipFill>
                <a:blip r:embed="rId3"/>
                <a:stretch>
                  <a:fillRect l="-1195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99" y="1778983"/>
            <a:ext cx="4663040" cy="3497280"/>
          </a:xfrm>
        </p:spPr>
      </p:pic>
      <p:pic>
        <p:nvPicPr>
          <p:cNvPr id="13" name="Picture 3" descr="http://www.jinr.ru/wp-content/uploads/logo/jinr_logo_blu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8" y="178232"/>
            <a:ext cx="1408272" cy="79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8318" y="220167"/>
            <a:ext cx="1471014" cy="124611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3775E-3EC1-4BCE-BD11-148E97A053A9}" type="slidenum">
              <a:rPr lang="ru-RU" smtClean="0"/>
              <a:pPr/>
              <a:t>9</a:t>
            </a:fld>
            <a:r>
              <a:rPr lang="en-US" smtClean="0"/>
              <a:t>/23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1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10434</TotalTime>
  <Words>931</Words>
  <Application>Microsoft Office PowerPoint</Application>
  <PresentationFormat>Широкоэкранный</PresentationFormat>
  <Paragraphs>184</Paragraphs>
  <Slides>22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Bookman Old Style</vt:lpstr>
      <vt:lpstr>Calibri</vt:lpstr>
      <vt:lpstr>Calibri Light</vt:lpstr>
      <vt:lpstr>Cambria Math</vt:lpstr>
      <vt:lpstr>Ретро</vt:lpstr>
      <vt:lpstr>CorelDRAW</vt:lpstr>
      <vt:lpstr>Spontaneous fission prompt neutron multiplicity distributions. Experimental studies and restoring technique.</vt:lpstr>
      <vt:lpstr>Spontaneous Fission process</vt:lpstr>
      <vt:lpstr>Neutrons multiplicity as an information about fission process</vt:lpstr>
      <vt:lpstr>Experimental setup</vt:lpstr>
      <vt:lpstr>Neutrons 3He detector array</vt:lpstr>
      <vt:lpstr>DSSD detectors box </vt:lpstr>
      <vt:lpstr>How detector affects the data</vt:lpstr>
      <vt:lpstr>Restoring technique</vt:lpstr>
      <vt:lpstr>Direct solution examples</vt:lpstr>
      <vt:lpstr>Regularization method</vt:lpstr>
      <vt:lpstr>Restoring examples</vt:lpstr>
      <vt:lpstr>Choice of regularization parameter</vt:lpstr>
      <vt:lpstr>Models used</vt:lpstr>
      <vt:lpstr>Symmetric distributions: Cm </vt:lpstr>
      <vt:lpstr>Symmetric distributions: Cf </vt:lpstr>
      <vt:lpstr>Symmetric distributions: No</vt:lpstr>
      <vt:lpstr>Asymmetric distributions: 256Rf </vt:lpstr>
      <vt:lpstr>Bimodal fission of 256Rf: experimental data</vt:lpstr>
      <vt:lpstr>Bimodal fission of 256Rf:  theoretical prediction</vt:lpstr>
      <vt:lpstr>Asymmetric distributions: 246Fm</vt:lpstr>
      <vt:lpstr>Summary and outlook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study of multiplicity distributions for prompt neutrons emitted in spontaneous fission of transfermium isotopes</dc:title>
  <dc:creator>Роман Мухин</dc:creator>
  <cp:lastModifiedBy>Роман Мухин</cp:lastModifiedBy>
  <cp:revision>161</cp:revision>
  <cp:lastPrinted>2022-10-27T06:57:55Z</cp:lastPrinted>
  <dcterms:created xsi:type="dcterms:W3CDTF">2022-04-07T08:51:26Z</dcterms:created>
  <dcterms:modified xsi:type="dcterms:W3CDTF">2022-11-29T12:45:13Z</dcterms:modified>
</cp:coreProperties>
</file>