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36" r:id="rId2"/>
    <p:sldId id="259" r:id="rId3"/>
    <p:sldId id="569" r:id="rId4"/>
    <p:sldId id="545" r:id="rId5"/>
    <p:sldId id="524" r:id="rId6"/>
    <p:sldId id="563" r:id="rId7"/>
    <p:sldId id="565" r:id="rId8"/>
    <p:sldId id="568" r:id="rId9"/>
    <p:sldId id="570" r:id="rId10"/>
    <p:sldId id="560" r:id="rId11"/>
    <p:sldId id="522" r:id="rId12"/>
    <p:sldId id="567" r:id="rId13"/>
    <p:sldId id="571" r:id="rId14"/>
    <p:sldId id="532" r:id="rId15"/>
    <p:sldId id="551"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rii Bytenko" initials="YB" lastIdx="2" clrIdx="0">
    <p:extLst>
      <p:ext uri="{19B8F6BF-5375-455C-9EA6-DF929625EA0E}">
        <p15:presenceInfo xmlns:p15="http://schemas.microsoft.com/office/powerpoint/2012/main" userId="Yurii Bytenk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CCECFF"/>
    <a:srgbClr val="4472C4"/>
    <a:srgbClr val="011F54"/>
    <a:srgbClr val="0014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54" autoAdjust="0"/>
    <p:restoredTop sz="88532" autoAdjust="0"/>
  </p:normalViewPr>
  <p:slideViewPr>
    <p:cSldViewPr snapToGrid="0">
      <p:cViewPr varScale="1">
        <p:scale>
          <a:sx n="102" d="100"/>
          <a:sy n="102" d="100"/>
        </p:scale>
        <p:origin x="825" y="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E4609-D912-4F28-802C-80B255A1BAE0}" type="datetimeFigureOut">
              <a:rPr lang="ru-RU" smtClean="0"/>
              <a:t>28.11.2022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60543-2210-4039-9685-84EAC990FDB4}" type="slidenum">
              <a:rPr lang="ru-RU" smtClean="0"/>
              <a:t>‹#›</a:t>
            </a:fld>
            <a:endParaRPr lang="ru-RU"/>
          </a:p>
        </p:txBody>
      </p:sp>
    </p:spTree>
    <p:extLst>
      <p:ext uri="{BB962C8B-B14F-4D97-AF65-F5344CB8AC3E}">
        <p14:creationId xmlns:p14="http://schemas.microsoft.com/office/powerpoint/2010/main" val="3032009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bwMode="auto">
          <a:xfrm>
            <a:off x="92075" y="746125"/>
            <a:ext cx="6627813"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good afternoon dear colleagues my name is Yuri </a:t>
            </a:r>
            <a:r>
              <a:rPr lang="en-US" dirty="0" err="1"/>
              <a:t>Butenko</a:t>
            </a:r>
            <a:r>
              <a:rPr lang="en-US" dirty="0"/>
              <a:t> the topic of my report is</a:t>
            </a:r>
            <a:endParaRPr lang="ru-RU" dirty="0"/>
          </a:p>
        </p:txBody>
      </p:sp>
      <p:sp>
        <p:nvSpPr>
          <p:cNvPr id="6148" name="Номер слайда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0177" indent="-288529">
              <a:defRPr>
                <a:solidFill>
                  <a:schemeClr val="tx1"/>
                </a:solidFill>
                <a:latin typeface="Calibri" pitchFamily="34" charset="0"/>
              </a:defRPr>
            </a:lvl2pPr>
            <a:lvl3pPr marL="1154117" indent="-230823">
              <a:defRPr>
                <a:solidFill>
                  <a:schemeClr val="tx1"/>
                </a:solidFill>
                <a:latin typeface="Calibri" pitchFamily="34" charset="0"/>
              </a:defRPr>
            </a:lvl3pPr>
            <a:lvl4pPr marL="1615764" indent="-230823">
              <a:defRPr>
                <a:solidFill>
                  <a:schemeClr val="tx1"/>
                </a:solidFill>
                <a:latin typeface="Calibri" pitchFamily="34" charset="0"/>
              </a:defRPr>
            </a:lvl4pPr>
            <a:lvl5pPr marL="2077412" indent="-230823">
              <a:defRPr>
                <a:solidFill>
                  <a:schemeClr val="tx1"/>
                </a:solidFill>
                <a:latin typeface="Calibri" pitchFamily="34" charset="0"/>
              </a:defRPr>
            </a:lvl5pPr>
            <a:lvl6pPr marL="2539058" indent="-230823" fontAlgn="base">
              <a:spcBef>
                <a:spcPct val="0"/>
              </a:spcBef>
              <a:spcAft>
                <a:spcPct val="0"/>
              </a:spcAft>
              <a:defRPr>
                <a:solidFill>
                  <a:schemeClr val="tx1"/>
                </a:solidFill>
                <a:latin typeface="Calibri" pitchFamily="34" charset="0"/>
              </a:defRPr>
            </a:lvl6pPr>
            <a:lvl7pPr marL="3000705" indent="-230823" fontAlgn="base">
              <a:spcBef>
                <a:spcPct val="0"/>
              </a:spcBef>
              <a:spcAft>
                <a:spcPct val="0"/>
              </a:spcAft>
              <a:defRPr>
                <a:solidFill>
                  <a:schemeClr val="tx1"/>
                </a:solidFill>
                <a:latin typeface="Calibri" pitchFamily="34" charset="0"/>
              </a:defRPr>
            </a:lvl7pPr>
            <a:lvl8pPr marL="3462351" indent="-230823" fontAlgn="base">
              <a:spcBef>
                <a:spcPct val="0"/>
              </a:spcBef>
              <a:spcAft>
                <a:spcPct val="0"/>
              </a:spcAft>
              <a:defRPr>
                <a:solidFill>
                  <a:schemeClr val="tx1"/>
                </a:solidFill>
                <a:latin typeface="Calibri" pitchFamily="34" charset="0"/>
              </a:defRPr>
            </a:lvl8pPr>
            <a:lvl9pPr marL="3923998" indent="-23082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4533A14-D7E7-4CCA-921A-7674C6858F49}" type="slidenum">
              <a:rPr lang="en-US" smtClean="0"/>
              <a:pPr fontAlgn="base">
                <a:spcBef>
                  <a:spcPct val="0"/>
                </a:spcBef>
                <a:spcAft>
                  <a:spcPct val="0"/>
                </a:spcAft>
                <a:defRPr/>
              </a:pPr>
              <a:t>1</a:t>
            </a:fld>
            <a:endParaRPr lang="en-US"/>
          </a:p>
        </p:txBody>
      </p:sp>
    </p:spTree>
    <p:extLst>
      <p:ext uri="{BB962C8B-B14F-4D97-AF65-F5344CB8AC3E}">
        <p14:creationId xmlns:p14="http://schemas.microsoft.com/office/powerpoint/2010/main" val="3656287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3A935-7217-4DD3-B36B-AC5AD038CB27}" type="slidenum">
              <a:rPr lang="ru-RU" smtClean="0"/>
              <a:t>10</a:t>
            </a:fld>
            <a:endParaRPr lang="ru-RU"/>
          </a:p>
        </p:txBody>
      </p:sp>
    </p:spTree>
    <p:extLst>
      <p:ext uri="{BB962C8B-B14F-4D97-AF65-F5344CB8AC3E}">
        <p14:creationId xmlns:p14="http://schemas.microsoft.com/office/powerpoint/2010/main" val="3338564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3A935-7217-4DD3-B36B-AC5AD038CB27}" type="slidenum">
              <a:rPr lang="ru-RU" smtClean="0"/>
              <a:t>11</a:t>
            </a:fld>
            <a:endParaRPr lang="ru-RU"/>
          </a:p>
        </p:txBody>
      </p:sp>
    </p:spTree>
    <p:extLst>
      <p:ext uri="{BB962C8B-B14F-4D97-AF65-F5344CB8AC3E}">
        <p14:creationId xmlns:p14="http://schemas.microsoft.com/office/powerpoint/2010/main" val="1659443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3A935-7217-4DD3-B36B-AC5AD038CB27}" type="slidenum">
              <a:rPr lang="ru-RU" smtClean="0"/>
              <a:t>14</a:t>
            </a:fld>
            <a:endParaRPr lang="ru-RU"/>
          </a:p>
        </p:txBody>
      </p:sp>
    </p:spTree>
    <p:extLst>
      <p:ext uri="{BB962C8B-B14F-4D97-AF65-F5344CB8AC3E}">
        <p14:creationId xmlns:p14="http://schemas.microsoft.com/office/powerpoint/2010/main" val="726874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3A935-7217-4DD3-B36B-AC5AD038CB27}" type="slidenum">
              <a:rPr lang="ru-RU" smtClean="0"/>
              <a:t>15</a:t>
            </a:fld>
            <a:endParaRPr lang="ru-RU"/>
          </a:p>
        </p:txBody>
      </p:sp>
    </p:spTree>
    <p:extLst>
      <p:ext uri="{BB962C8B-B14F-4D97-AF65-F5344CB8AC3E}">
        <p14:creationId xmlns:p14="http://schemas.microsoft.com/office/powerpoint/2010/main" val="3782182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1EE87FB-E01A-429A-B787-AC57B2BB37FA}" type="slidenum">
              <a:rPr lang="ru-RU" smtClean="0"/>
              <a:t>2</a:t>
            </a:fld>
            <a:endParaRPr lang="ru-RU"/>
          </a:p>
        </p:txBody>
      </p:sp>
    </p:spTree>
    <p:extLst>
      <p:ext uri="{BB962C8B-B14F-4D97-AF65-F5344CB8AC3E}">
        <p14:creationId xmlns:p14="http://schemas.microsoft.com/office/powerpoint/2010/main" val="1132370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3A935-7217-4DD3-B36B-AC5AD038CB27}" type="slidenum">
              <a:rPr lang="ru-RU" smtClean="0"/>
              <a:t>3</a:t>
            </a:fld>
            <a:endParaRPr lang="ru-RU"/>
          </a:p>
        </p:txBody>
      </p:sp>
    </p:spTree>
    <p:extLst>
      <p:ext uri="{BB962C8B-B14F-4D97-AF65-F5344CB8AC3E}">
        <p14:creationId xmlns:p14="http://schemas.microsoft.com/office/powerpoint/2010/main" val="180813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983A935-7217-4DD3-B36B-AC5AD038CB27}" type="slidenum">
              <a:rPr lang="ru-RU" smtClean="0"/>
              <a:t>4</a:t>
            </a:fld>
            <a:endParaRPr lang="ru-RU"/>
          </a:p>
        </p:txBody>
      </p:sp>
    </p:spTree>
    <p:extLst>
      <p:ext uri="{BB962C8B-B14F-4D97-AF65-F5344CB8AC3E}">
        <p14:creationId xmlns:p14="http://schemas.microsoft.com/office/powerpoint/2010/main" val="2779757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3A935-7217-4DD3-B36B-AC5AD038CB27}" type="slidenum">
              <a:rPr lang="ru-RU" smtClean="0"/>
              <a:t>5</a:t>
            </a:fld>
            <a:endParaRPr lang="ru-RU"/>
          </a:p>
        </p:txBody>
      </p:sp>
    </p:spTree>
    <p:extLst>
      <p:ext uri="{BB962C8B-B14F-4D97-AF65-F5344CB8AC3E}">
        <p14:creationId xmlns:p14="http://schemas.microsoft.com/office/powerpoint/2010/main" val="3800565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3A935-7217-4DD3-B36B-AC5AD038CB27}" type="slidenum">
              <a:rPr lang="ru-RU" smtClean="0"/>
              <a:t>6</a:t>
            </a:fld>
            <a:endParaRPr lang="ru-RU"/>
          </a:p>
        </p:txBody>
      </p:sp>
    </p:spTree>
    <p:extLst>
      <p:ext uri="{BB962C8B-B14F-4D97-AF65-F5344CB8AC3E}">
        <p14:creationId xmlns:p14="http://schemas.microsoft.com/office/powerpoint/2010/main" val="3284647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3A935-7217-4DD3-B36B-AC5AD038CB27}" type="slidenum">
              <a:rPr lang="ru-RU" smtClean="0"/>
              <a:t>7</a:t>
            </a:fld>
            <a:endParaRPr lang="ru-RU"/>
          </a:p>
        </p:txBody>
      </p:sp>
    </p:spTree>
    <p:extLst>
      <p:ext uri="{BB962C8B-B14F-4D97-AF65-F5344CB8AC3E}">
        <p14:creationId xmlns:p14="http://schemas.microsoft.com/office/powerpoint/2010/main" val="1917464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3A935-7217-4DD3-B36B-AC5AD038CB27}" type="slidenum">
              <a:rPr lang="ru-RU" smtClean="0"/>
              <a:t>8</a:t>
            </a:fld>
            <a:endParaRPr lang="ru-RU"/>
          </a:p>
        </p:txBody>
      </p:sp>
    </p:spTree>
    <p:extLst>
      <p:ext uri="{BB962C8B-B14F-4D97-AF65-F5344CB8AC3E}">
        <p14:creationId xmlns:p14="http://schemas.microsoft.com/office/powerpoint/2010/main" val="4124558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3A935-7217-4DD3-B36B-AC5AD038CB27}" type="slidenum">
              <a:rPr lang="ru-RU" smtClean="0"/>
              <a:t>9</a:t>
            </a:fld>
            <a:endParaRPr lang="ru-RU"/>
          </a:p>
        </p:txBody>
      </p:sp>
    </p:spTree>
    <p:extLst>
      <p:ext uri="{BB962C8B-B14F-4D97-AF65-F5344CB8AC3E}">
        <p14:creationId xmlns:p14="http://schemas.microsoft.com/office/powerpoint/2010/main" val="3088095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EB925F-BD78-463C-BD73-7ECBD540360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49D086B-0D0D-41FC-A2CB-83BCBD19E3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5BF8CA49-D65F-41C0-9852-3B0255A7C74B}"/>
              </a:ext>
            </a:extLst>
          </p:cNvPr>
          <p:cNvSpPr>
            <a:spLocks noGrp="1"/>
          </p:cNvSpPr>
          <p:nvPr>
            <p:ph type="dt" sz="half" idx="10"/>
          </p:nvPr>
        </p:nvSpPr>
        <p:spPr/>
        <p:txBody>
          <a:bodyPr/>
          <a:lstStyle/>
          <a:p>
            <a:fld id="{CAB67E98-7629-42DA-96D9-A91D40751E1C}" type="datetimeFigureOut">
              <a:rPr lang="ru-RU" smtClean="0"/>
              <a:t>28.11.2022</a:t>
            </a:fld>
            <a:endParaRPr lang="ru-RU"/>
          </a:p>
        </p:txBody>
      </p:sp>
      <p:sp>
        <p:nvSpPr>
          <p:cNvPr id="5" name="Нижний колонтитул 4">
            <a:extLst>
              <a:ext uri="{FF2B5EF4-FFF2-40B4-BE49-F238E27FC236}">
                <a16:creationId xmlns:a16="http://schemas.microsoft.com/office/drawing/2014/main" id="{AF778BB4-0EB4-4F35-BD51-84D4253036C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82C7C1E-6241-4E29-AA80-2D3CBC2A18BD}"/>
              </a:ext>
            </a:extLst>
          </p:cNvPr>
          <p:cNvSpPr>
            <a:spLocks noGrp="1"/>
          </p:cNvSpPr>
          <p:nvPr>
            <p:ph type="sldNum" sz="quarter" idx="12"/>
          </p:nvPr>
        </p:nvSpPr>
        <p:spPr/>
        <p:txBody>
          <a:bodyPr/>
          <a:lstStyle/>
          <a:p>
            <a:fld id="{0ABBE1B0-CD20-40FD-BA02-1DB257CF1007}" type="slidenum">
              <a:rPr lang="ru-RU" smtClean="0"/>
              <a:t>‹#›</a:t>
            </a:fld>
            <a:endParaRPr lang="ru-RU"/>
          </a:p>
        </p:txBody>
      </p:sp>
    </p:spTree>
    <p:extLst>
      <p:ext uri="{BB962C8B-B14F-4D97-AF65-F5344CB8AC3E}">
        <p14:creationId xmlns:p14="http://schemas.microsoft.com/office/powerpoint/2010/main" val="1481613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9B7030-8D1B-4125-8A4B-7A5DAD039E5A}"/>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84A0394-E212-45C4-A1EC-8D04B4EAE9F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C63937B-E0AC-4585-956C-F5735016D4BF}"/>
              </a:ext>
            </a:extLst>
          </p:cNvPr>
          <p:cNvSpPr>
            <a:spLocks noGrp="1"/>
          </p:cNvSpPr>
          <p:nvPr>
            <p:ph type="dt" sz="half" idx="10"/>
          </p:nvPr>
        </p:nvSpPr>
        <p:spPr/>
        <p:txBody>
          <a:bodyPr/>
          <a:lstStyle/>
          <a:p>
            <a:fld id="{CAB67E98-7629-42DA-96D9-A91D40751E1C}" type="datetimeFigureOut">
              <a:rPr lang="ru-RU" smtClean="0"/>
              <a:t>28.11.2022</a:t>
            </a:fld>
            <a:endParaRPr lang="ru-RU"/>
          </a:p>
        </p:txBody>
      </p:sp>
      <p:sp>
        <p:nvSpPr>
          <p:cNvPr id="5" name="Нижний колонтитул 4">
            <a:extLst>
              <a:ext uri="{FF2B5EF4-FFF2-40B4-BE49-F238E27FC236}">
                <a16:creationId xmlns:a16="http://schemas.microsoft.com/office/drawing/2014/main" id="{5CAF263E-F67A-4AF7-804F-3CFF8004ADC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8B10E5A-D62E-454C-A684-58872E04C6E8}"/>
              </a:ext>
            </a:extLst>
          </p:cNvPr>
          <p:cNvSpPr>
            <a:spLocks noGrp="1"/>
          </p:cNvSpPr>
          <p:nvPr>
            <p:ph type="sldNum" sz="quarter" idx="12"/>
          </p:nvPr>
        </p:nvSpPr>
        <p:spPr/>
        <p:txBody>
          <a:bodyPr/>
          <a:lstStyle/>
          <a:p>
            <a:fld id="{0ABBE1B0-CD20-40FD-BA02-1DB257CF1007}" type="slidenum">
              <a:rPr lang="ru-RU" smtClean="0"/>
              <a:t>‹#›</a:t>
            </a:fld>
            <a:endParaRPr lang="ru-RU"/>
          </a:p>
        </p:txBody>
      </p:sp>
    </p:spTree>
    <p:extLst>
      <p:ext uri="{BB962C8B-B14F-4D97-AF65-F5344CB8AC3E}">
        <p14:creationId xmlns:p14="http://schemas.microsoft.com/office/powerpoint/2010/main" val="20837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91C0920-5E95-4401-A9A1-59765F0F9FF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063A48C-38F6-4E99-ACC2-724C229AFB4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0C996DD-D3FA-453D-869A-035535882E5E}"/>
              </a:ext>
            </a:extLst>
          </p:cNvPr>
          <p:cNvSpPr>
            <a:spLocks noGrp="1"/>
          </p:cNvSpPr>
          <p:nvPr>
            <p:ph type="dt" sz="half" idx="10"/>
          </p:nvPr>
        </p:nvSpPr>
        <p:spPr/>
        <p:txBody>
          <a:bodyPr/>
          <a:lstStyle/>
          <a:p>
            <a:fld id="{CAB67E98-7629-42DA-96D9-A91D40751E1C}" type="datetimeFigureOut">
              <a:rPr lang="ru-RU" smtClean="0"/>
              <a:t>28.11.2022</a:t>
            </a:fld>
            <a:endParaRPr lang="ru-RU"/>
          </a:p>
        </p:txBody>
      </p:sp>
      <p:sp>
        <p:nvSpPr>
          <p:cNvPr id="5" name="Нижний колонтитул 4">
            <a:extLst>
              <a:ext uri="{FF2B5EF4-FFF2-40B4-BE49-F238E27FC236}">
                <a16:creationId xmlns:a16="http://schemas.microsoft.com/office/drawing/2014/main" id="{BCB63DA6-978B-4F36-AB25-1C3E1F25BAE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D95158E-3B90-451F-8676-C3912D3103DF}"/>
              </a:ext>
            </a:extLst>
          </p:cNvPr>
          <p:cNvSpPr>
            <a:spLocks noGrp="1"/>
          </p:cNvSpPr>
          <p:nvPr>
            <p:ph type="sldNum" sz="quarter" idx="12"/>
          </p:nvPr>
        </p:nvSpPr>
        <p:spPr/>
        <p:txBody>
          <a:bodyPr/>
          <a:lstStyle/>
          <a:p>
            <a:fld id="{0ABBE1B0-CD20-40FD-BA02-1DB257CF1007}" type="slidenum">
              <a:rPr lang="ru-RU" smtClean="0"/>
              <a:t>‹#›</a:t>
            </a:fld>
            <a:endParaRPr lang="ru-RU"/>
          </a:p>
        </p:txBody>
      </p:sp>
    </p:spTree>
    <p:extLst>
      <p:ext uri="{BB962C8B-B14F-4D97-AF65-F5344CB8AC3E}">
        <p14:creationId xmlns:p14="http://schemas.microsoft.com/office/powerpoint/2010/main" val="846225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CA"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CA" sz="3200" b="0" strike="noStrike" spc="-1">
              <a:latin typeface="Arial"/>
            </a:endParaRPr>
          </a:p>
        </p:txBody>
      </p:sp>
    </p:spTree>
    <p:extLst>
      <p:ext uri="{BB962C8B-B14F-4D97-AF65-F5344CB8AC3E}">
        <p14:creationId xmlns:p14="http://schemas.microsoft.com/office/powerpoint/2010/main" val="1184184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22F014-F571-479C-B1AA-F22CFB49B7C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D9DE1C5-21F6-479B-89F7-5B8C745106E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5605AF5-A8A0-4CBB-B6AE-54D6615DDE45}"/>
              </a:ext>
            </a:extLst>
          </p:cNvPr>
          <p:cNvSpPr>
            <a:spLocks noGrp="1"/>
          </p:cNvSpPr>
          <p:nvPr>
            <p:ph type="dt" sz="half" idx="10"/>
          </p:nvPr>
        </p:nvSpPr>
        <p:spPr/>
        <p:txBody>
          <a:bodyPr/>
          <a:lstStyle/>
          <a:p>
            <a:fld id="{CAB67E98-7629-42DA-96D9-A91D40751E1C}" type="datetimeFigureOut">
              <a:rPr lang="ru-RU" smtClean="0"/>
              <a:t>28.11.2022</a:t>
            </a:fld>
            <a:endParaRPr lang="ru-RU"/>
          </a:p>
        </p:txBody>
      </p:sp>
      <p:sp>
        <p:nvSpPr>
          <p:cNvPr id="5" name="Нижний колонтитул 4">
            <a:extLst>
              <a:ext uri="{FF2B5EF4-FFF2-40B4-BE49-F238E27FC236}">
                <a16:creationId xmlns:a16="http://schemas.microsoft.com/office/drawing/2014/main" id="{065BAA43-3957-4E9C-9C36-9FC497C8218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A04A39E-5110-4E96-B73B-7F15C2FACD2D}"/>
              </a:ext>
            </a:extLst>
          </p:cNvPr>
          <p:cNvSpPr>
            <a:spLocks noGrp="1"/>
          </p:cNvSpPr>
          <p:nvPr>
            <p:ph type="sldNum" sz="quarter" idx="12"/>
          </p:nvPr>
        </p:nvSpPr>
        <p:spPr/>
        <p:txBody>
          <a:bodyPr/>
          <a:lstStyle/>
          <a:p>
            <a:fld id="{0ABBE1B0-CD20-40FD-BA02-1DB257CF1007}" type="slidenum">
              <a:rPr lang="ru-RU" smtClean="0"/>
              <a:t>‹#›</a:t>
            </a:fld>
            <a:endParaRPr lang="ru-RU"/>
          </a:p>
        </p:txBody>
      </p:sp>
    </p:spTree>
    <p:extLst>
      <p:ext uri="{BB962C8B-B14F-4D97-AF65-F5344CB8AC3E}">
        <p14:creationId xmlns:p14="http://schemas.microsoft.com/office/powerpoint/2010/main" val="1855587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3C5435-C2EE-4ED7-A093-F3CB8BB1F86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3661B53-A95B-4BC6-ACFD-A086DE67A3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244B86A-FB07-464C-A9A6-38183E3E4429}"/>
              </a:ext>
            </a:extLst>
          </p:cNvPr>
          <p:cNvSpPr>
            <a:spLocks noGrp="1"/>
          </p:cNvSpPr>
          <p:nvPr>
            <p:ph type="dt" sz="half" idx="10"/>
          </p:nvPr>
        </p:nvSpPr>
        <p:spPr/>
        <p:txBody>
          <a:bodyPr/>
          <a:lstStyle/>
          <a:p>
            <a:fld id="{CAB67E98-7629-42DA-96D9-A91D40751E1C}" type="datetimeFigureOut">
              <a:rPr lang="ru-RU" smtClean="0"/>
              <a:t>28.11.2022</a:t>
            </a:fld>
            <a:endParaRPr lang="ru-RU"/>
          </a:p>
        </p:txBody>
      </p:sp>
      <p:sp>
        <p:nvSpPr>
          <p:cNvPr id="5" name="Нижний колонтитул 4">
            <a:extLst>
              <a:ext uri="{FF2B5EF4-FFF2-40B4-BE49-F238E27FC236}">
                <a16:creationId xmlns:a16="http://schemas.microsoft.com/office/drawing/2014/main" id="{C8C00831-2078-4E15-8309-B8961DA8EDF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5A325B0-28AD-4469-AEC7-89F1C915B5B7}"/>
              </a:ext>
            </a:extLst>
          </p:cNvPr>
          <p:cNvSpPr>
            <a:spLocks noGrp="1"/>
          </p:cNvSpPr>
          <p:nvPr>
            <p:ph type="sldNum" sz="quarter" idx="12"/>
          </p:nvPr>
        </p:nvSpPr>
        <p:spPr/>
        <p:txBody>
          <a:bodyPr/>
          <a:lstStyle/>
          <a:p>
            <a:fld id="{0ABBE1B0-CD20-40FD-BA02-1DB257CF1007}" type="slidenum">
              <a:rPr lang="ru-RU" smtClean="0"/>
              <a:t>‹#›</a:t>
            </a:fld>
            <a:endParaRPr lang="ru-RU"/>
          </a:p>
        </p:txBody>
      </p:sp>
    </p:spTree>
    <p:extLst>
      <p:ext uri="{BB962C8B-B14F-4D97-AF65-F5344CB8AC3E}">
        <p14:creationId xmlns:p14="http://schemas.microsoft.com/office/powerpoint/2010/main" val="3474151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DCDED2-376A-41B4-B164-C2F24E6E412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9F3F4EF-F86A-4D78-9FE8-3647C42E228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0ABB9444-5F71-4772-92C4-AE2775E97DFE}"/>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13FAC907-92C0-4AF5-B3CA-525D24CE743E}"/>
              </a:ext>
            </a:extLst>
          </p:cNvPr>
          <p:cNvSpPr>
            <a:spLocks noGrp="1"/>
          </p:cNvSpPr>
          <p:nvPr>
            <p:ph type="dt" sz="half" idx="10"/>
          </p:nvPr>
        </p:nvSpPr>
        <p:spPr/>
        <p:txBody>
          <a:bodyPr/>
          <a:lstStyle/>
          <a:p>
            <a:fld id="{CAB67E98-7629-42DA-96D9-A91D40751E1C}" type="datetimeFigureOut">
              <a:rPr lang="ru-RU" smtClean="0"/>
              <a:t>28.11.2022</a:t>
            </a:fld>
            <a:endParaRPr lang="ru-RU"/>
          </a:p>
        </p:txBody>
      </p:sp>
      <p:sp>
        <p:nvSpPr>
          <p:cNvPr id="6" name="Нижний колонтитул 5">
            <a:extLst>
              <a:ext uri="{FF2B5EF4-FFF2-40B4-BE49-F238E27FC236}">
                <a16:creationId xmlns:a16="http://schemas.microsoft.com/office/drawing/2014/main" id="{256870BE-9B28-4E59-B1CA-C7C58E76603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23EDFAB-B9C5-42D5-B971-64B06B51F731}"/>
              </a:ext>
            </a:extLst>
          </p:cNvPr>
          <p:cNvSpPr>
            <a:spLocks noGrp="1"/>
          </p:cNvSpPr>
          <p:nvPr>
            <p:ph type="sldNum" sz="quarter" idx="12"/>
          </p:nvPr>
        </p:nvSpPr>
        <p:spPr/>
        <p:txBody>
          <a:bodyPr/>
          <a:lstStyle/>
          <a:p>
            <a:fld id="{0ABBE1B0-CD20-40FD-BA02-1DB257CF1007}" type="slidenum">
              <a:rPr lang="ru-RU" smtClean="0"/>
              <a:t>‹#›</a:t>
            </a:fld>
            <a:endParaRPr lang="ru-RU"/>
          </a:p>
        </p:txBody>
      </p:sp>
    </p:spTree>
    <p:extLst>
      <p:ext uri="{BB962C8B-B14F-4D97-AF65-F5344CB8AC3E}">
        <p14:creationId xmlns:p14="http://schemas.microsoft.com/office/powerpoint/2010/main" val="3534664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B262FC-FFC8-4B8B-9EA2-ED067F2BEDA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B51C6DEE-8278-4B8A-98C8-658DCE3591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C806CE3-B312-4FE3-A07A-04E6057F43A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07D2289-1FE2-470F-8BDE-9625F39B3F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E9EF6BF-D14A-41A1-BE8C-514A48AE43B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8BCD0AD-EB84-4722-924D-EA8D537CCB3E}"/>
              </a:ext>
            </a:extLst>
          </p:cNvPr>
          <p:cNvSpPr>
            <a:spLocks noGrp="1"/>
          </p:cNvSpPr>
          <p:nvPr>
            <p:ph type="dt" sz="half" idx="10"/>
          </p:nvPr>
        </p:nvSpPr>
        <p:spPr/>
        <p:txBody>
          <a:bodyPr/>
          <a:lstStyle/>
          <a:p>
            <a:fld id="{CAB67E98-7629-42DA-96D9-A91D40751E1C}" type="datetimeFigureOut">
              <a:rPr lang="ru-RU" smtClean="0"/>
              <a:t>28.11.2022</a:t>
            </a:fld>
            <a:endParaRPr lang="ru-RU"/>
          </a:p>
        </p:txBody>
      </p:sp>
      <p:sp>
        <p:nvSpPr>
          <p:cNvPr id="8" name="Нижний колонтитул 7">
            <a:extLst>
              <a:ext uri="{FF2B5EF4-FFF2-40B4-BE49-F238E27FC236}">
                <a16:creationId xmlns:a16="http://schemas.microsoft.com/office/drawing/2014/main" id="{702F9242-B0E7-4A3C-82EC-B85F7398348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0AFD12B-D4DD-4102-A95C-4094FCBCB46D}"/>
              </a:ext>
            </a:extLst>
          </p:cNvPr>
          <p:cNvSpPr>
            <a:spLocks noGrp="1"/>
          </p:cNvSpPr>
          <p:nvPr>
            <p:ph type="sldNum" sz="quarter" idx="12"/>
          </p:nvPr>
        </p:nvSpPr>
        <p:spPr/>
        <p:txBody>
          <a:bodyPr/>
          <a:lstStyle/>
          <a:p>
            <a:fld id="{0ABBE1B0-CD20-40FD-BA02-1DB257CF1007}" type="slidenum">
              <a:rPr lang="ru-RU" smtClean="0"/>
              <a:t>‹#›</a:t>
            </a:fld>
            <a:endParaRPr lang="ru-RU"/>
          </a:p>
        </p:txBody>
      </p:sp>
    </p:spTree>
    <p:extLst>
      <p:ext uri="{BB962C8B-B14F-4D97-AF65-F5344CB8AC3E}">
        <p14:creationId xmlns:p14="http://schemas.microsoft.com/office/powerpoint/2010/main" val="140828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D95B29-2B93-4F02-8AFA-DED785A27D9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6480FE3-B82F-43E7-9E07-331C30486AB9}"/>
              </a:ext>
            </a:extLst>
          </p:cNvPr>
          <p:cNvSpPr>
            <a:spLocks noGrp="1"/>
          </p:cNvSpPr>
          <p:nvPr>
            <p:ph type="dt" sz="half" idx="10"/>
          </p:nvPr>
        </p:nvSpPr>
        <p:spPr/>
        <p:txBody>
          <a:bodyPr/>
          <a:lstStyle/>
          <a:p>
            <a:fld id="{CAB67E98-7629-42DA-96D9-A91D40751E1C}" type="datetimeFigureOut">
              <a:rPr lang="ru-RU" smtClean="0"/>
              <a:t>28.11.2022</a:t>
            </a:fld>
            <a:endParaRPr lang="ru-RU"/>
          </a:p>
        </p:txBody>
      </p:sp>
      <p:sp>
        <p:nvSpPr>
          <p:cNvPr id="4" name="Нижний колонтитул 3">
            <a:extLst>
              <a:ext uri="{FF2B5EF4-FFF2-40B4-BE49-F238E27FC236}">
                <a16:creationId xmlns:a16="http://schemas.microsoft.com/office/drawing/2014/main" id="{7BD90CA0-3687-4965-A25F-BF368C32FEB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B90F9CA7-94FF-47AF-84A5-381E50B21467}"/>
              </a:ext>
            </a:extLst>
          </p:cNvPr>
          <p:cNvSpPr>
            <a:spLocks noGrp="1"/>
          </p:cNvSpPr>
          <p:nvPr>
            <p:ph type="sldNum" sz="quarter" idx="12"/>
          </p:nvPr>
        </p:nvSpPr>
        <p:spPr/>
        <p:txBody>
          <a:bodyPr/>
          <a:lstStyle/>
          <a:p>
            <a:fld id="{0ABBE1B0-CD20-40FD-BA02-1DB257CF1007}" type="slidenum">
              <a:rPr lang="ru-RU" smtClean="0"/>
              <a:t>‹#›</a:t>
            </a:fld>
            <a:endParaRPr lang="ru-RU"/>
          </a:p>
        </p:txBody>
      </p:sp>
    </p:spTree>
    <p:extLst>
      <p:ext uri="{BB962C8B-B14F-4D97-AF65-F5344CB8AC3E}">
        <p14:creationId xmlns:p14="http://schemas.microsoft.com/office/powerpoint/2010/main" val="2419985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F1AE9B7-B700-43C3-968B-B32233A4FEEC}"/>
              </a:ext>
            </a:extLst>
          </p:cNvPr>
          <p:cNvSpPr>
            <a:spLocks noGrp="1"/>
          </p:cNvSpPr>
          <p:nvPr>
            <p:ph type="dt" sz="half" idx="10"/>
          </p:nvPr>
        </p:nvSpPr>
        <p:spPr/>
        <p:txBody>
          <a:bodyPr/>
          <a:lstStyle/>
          <a:p>
            <a:fld id="{CAB67E98-7629-42DA-96D9-A91D40751E1C}" type="datetimeFigureOut">
              <a:rPr lang="ru-RU" smtClean="0"/>
              <a:t>28.11.2022</a:t>
            </a:fld>
            <a:endParaRPr lang="ru-RU"/>
          </a:p>
        </p:txBody>
      </p:sp>
      <p:sp>
        <p:nvSpPr>
          <p:cNvPr id="3" name="Нижний колонтитул 2">
            <a:extLst>
              <a:ext uri="{FF2B5EF4-FFF2-40B4-BE49-F238E27FC236}">
                <a16:creationId xmlns:a16="http://schemas.microsoft.com/office/drawing/2014/main" id="{E1BE5F2A-783A-42C7-BA83-46D12F9FA44B}"/>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D6A2F6BE-B8AB-490D-BB21-55BC1663B44C}"/>
              </a:ext>
            </a:extLst>
          </p:cNvPr>
          <p:cNvSpPr>
            <a:spLocks noGrp="1"/>
          </p:cNvSpPr>
          <p:nvPr>
            <p:ph type="sldNum" sz="quarter" idx="12"/>
          </p:nvPr>
        </p:nvSpPr>
        <p:spPr/>
        <p:txBody>
          <a:bodyPr/>
          <a:lstStyle/>
          <a:p>
            <a:fld id="{0ABBE1B0-CD20-40FD-BA02-1DB257CF1007}" type="slidenum">
              <a:rPr lang="ru-RU" smtClean="0"/>
              <a:t>‹#›</a:t>
            </a:fld>
            <a:endParaRPr lang="ru-RU"/>
          </a:p>
        </p:txBody>
      </p:sp>
    </p:spTree>
    <p:extLst>
      <p:ext uri="{BB962C8B-B14F-4D97-AF65-F5344CB8AC3E}">
        <p14:creationId xmlns:p14="http://schemas.microsoft.com/office/powerpoint/2010/main" val="1054712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AB9DE8-A91D-4C95-8EE7-F73C59877A7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72F5246-02E2-492A-AC73-07275621A6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A1656D0C-8063-45F8-BB5F-25C869FA3F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2CFBB97-469F-4AF4-8B53-D16BF930E7CD}"/>
              </a:ext>
            </a:extLst>
          </p:cNvPr>
          <p:cNvSpPr>
            <a:spLocks noGrp="1"/>
          </p:cNvSpPr>
          <p:nvPr>
            <p:ph type="dt" sz="half" idx="10"/>
          </p:nvPr>
        </p:nvSpPr>
        <p:spPr/>
        <p:txBody>
          <a:bodyPr/>
          <a:lstStyle/>
          <a:p>
            <a:fld id="{CAB67E98-7629-42DA-96D9-A91D40751E1C}" type="datetimeFigureOut">
              <a:rPr lang="ru-RU" smtClean="0"/>
              <a:t>28.11.2022</a:t>
            </a:fld>
            <a:endParaRPr lang="ru-RU"/>
          </a:p>
        </p:txBody>
      </p:sp>
      <p:sp>
        <p:nvSpPr>
          <p:cNvPr id="6" name="Нижний колонтитул 5">
            <a:extLst>
              <a:ext uri="{FF2B5EF4-FFF2-40B4-BE49-F238E27FC236}">
                <a16:creationId xmlns:a16="http://schemas.microsoft.com/office/drawing/2014/main" id="{A3C37CCD-BF74-47BA-8565-D1C3D595C66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F44FB20-4E74-49C4-B4D8-BEAA67BE741D}"/>
              </a:ext>
            </a:extLst>
          </p:cNvPr>
          <p:cNvSpPr>
            <a:spLocks noGrp="1"/>
          </p:cNvSpPr>
          <p:nvPr>
            <p:ph type="sldNum" sz="quarter" idx="12"/>
          </p:nvPr>
        </p:nvSpPr>
        <p:spPr/>
        <p:txBody>
          <a:bodyPr/>
          <a:lstStyle/>
          <a:p>
            <a:fld id="{0ABBE1B0-CD20-40FD-BA02-1DB257CF1007}" type="slidenum">
              <a:rPr lang="ru-RU" smtClean="0"/>
              <a:t>‹#›</a:t>
            </a:fld>
            <a:endParaRPr lang="ru-RU"/>
          </a:p>
        </p:txBody>
      </p:sp>
    </p:spTree>
    <p:extLst>
      <p:ext uri="{BB962C8B-B14F-4D97-AF65-F5344CB8AC3E}">
        <p14:creationId xmlns:p14="http://schemas.microsoft.com/office/powerpoint/2010/main" val="2335623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C60E18-017C-4619-926A-3FAA9232E88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29E6634-AC9E-4494-A222-DC2A514436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CFDB927-A833-4B5B-BAA0-3F055271C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29ADB4F-6772-4F17-9515-78F6DC0B0445}"/>
              </a:ext>
            </a:extLst>
          </p:cNvPr>
          <p:cNvSpPr>
            <a:spLocks noGrp="1"/>
          </p:cNvSpPr>
          <p:nvPr>
            <p:ph type="dt" sz="half" idx="10"/>
          </p:nvPr>
        </p:nvSpPr>
        <p:spPr/>
        <p:txBody>
          <a:bodyPr/>
          <a:lstStyle/>
          <a:p>
            <a:fld id="{CAB67E98-7629-42DA-96D9-A91D40751E1C}" type="datetimeFigureOut">
              <a:rPr lang="ru-RU" smtClean="0"/>
              <a:t>28.11.2022</a:t>
            </a:fld>
            <a:endParaRPr lang="ru-RU"/>
          </a:p>
        </p:txBody>
      </p:sp>
      <p:sp>
        <p:nvSpPr>
          <p:cNvPr id="6" name="Нижний колонтитул 5">
            <a:extLst>
              <a:ext uri="{FF2B5EF4-FFF2-40B4-BE49-F238E27FC236}">
                <a16:creationId xmlns:a16="http://schemas.microsoft.com/office/drawing/2014/main" id="{F0C7246B-4950-4FE6-A4D8-56338516FFB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3E750D4-9660-4A78-9E06-5EEF0345DA05}"/>
              </a:ext>
            </a:extLst>
          </p:cNvPr>
          <p:cNvSpPr>
            <a:spLocks noGrp="1"/>
          </p:cNvSpPr>
          <p:nvPr>
            <p:ph type="sldNum" sz="quarter" idx="12"/>
          </p:nvPr>
        </p:nvSpPr>
        <p:spPr/>
        <p:txBody>
          <a:bodyPr/>
          <a:lstStyle/>
          <a:p>
            <a:fld id="{0ABBE1B0-CD20-40FD-BA02-1DB257CF1007}" type="slidenum">
              <a:rPr lang="ru-RU" smtClean="0"/>
              <a:t>‹#›</a:t>
            </a:fld>
            <a:endParaRPr lang="ru-RU"/>
          </a:p>
        </p:txBody>
      </p:sp>
    </p:spTree>
    <p:extLst>
      <p:ext uri="{BB962C8B-B14F-4D97-AF65-F5344CB8AC3E}">
        <p14:creationId xmlns:p14="http://schemas.microsoft.com/office/powerpoint/2010/main" val="4288048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BD2A17-FD2F-4E42-93A5-6977B73DE8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AC86D434-45DC-4314-9F4C-9B3CE90EBB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3E2FDBF-2D7C-4057-AF93-A72418A7EC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67E98-7629-42DA-96D9-A91D40751E1C}" type="datetimeFigureOut">
              <a:rPr lang="ru-RU" smtClean="0"/>
              <a:t>28.11.2022</a:t>
            </a:fld>
            <a:endParaRPr lang="ru-RU"/>
          </a:p>
        </p:txBody>
      </p:sp>
      <p:sp>
        <p:nvSpPr>
          <p:cNvPr id="5" name="Нижний колонтитул 4">
            <a:extLst>
              <a:ext uri="{FF2B5EF4-FFF2-40B4-BE49-F238E27FC236}">
                <a16:creationId xmlns:a16="http://schemas.microsoft.com/office/drawing/2014/main" id="{01971A05-5F47-4B5D-9398-7F788450F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A6DE121-145D-4E12-ACB9-4749023A88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BE1B0-CD20-40FD-BA02-1DB257CF1007}" type="slidenum">
              <a:rPr lang="ru-RU" smtClean="0"/>
              <a:t>‹#›</a:t>
            </a:fld>
            <a:endParaRPr lang="ru-RU"/>
          </a:p>
        </p:txBody>
      </p:sp>
    </p:spTree>
    <p:extLst>
      <p:ext uri="{BB962C8B-B14F-4D97-AF65-F5344CB8AC3E}">
        <p14:creationId xmlns:p14="http://schemas.microsoft.com/office/powerpoint/2010/main" val="1999222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image" Target="../media/image53.png"/><Relationship Id="rId5" Type="http://schemas.openxmlformats.org/officeDocument/2006/relationships/image" Target="../media/image25.png"/><Relationship Id="rId1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png"/><Relationship Id="rId12" Type="http://schemas.openxmlformats.org/officeDocument/2006/relationships/image" Target="../media/image38.gi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7.png"/><Relationship Id="rId4" Type="http://schemas.openxmlformats.org/officeDocument/2006/relationships/image" Target="../media/image37.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g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44.png"/><Relationship Id="rId5" Type="http://schemas.openxmlformats.org/officeDocument/2006/relationships/image" Target="../media/image5.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15"/>
          <p:cNvSpPr>
            <a:spLocks noChangeArrowheads="1"/>
          </p:cNvSpPr>
          <p:nvPr/>
        </p:nvSpPr>
        <p:spPr bwMode="auto">
          <a:xfrm>
            <a:off x="119336" y="4653136"/>
            <a:ext cx="11953328" cy="61555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2500" b="1" dirty="0"/>
              <a:t>MLIT/JINR: Y.A. Butenko, A.V. Nechaevskiy, D.V. Podgainy, A.V. Stadnik, O.I. Streltsova</a:t>
            </a:r>
          </a:p>
          <a:p>
            <a:pPr algn="ctr"/>
            <a:endParaRPr lang="en-US" sz="900" b="1" u="sng" dirty="0"/>
          </a:p>
        </p:txBody>
      </p:sp>
      <p:sp>
        <p:nvSpPr>
          <p:cNvPr id="12" name="Rectangle 2"/>
          <p:cNvSpPr txBox="1">
            <a:spLocks noChangeArrowheads="1"/>
          </p:cNvSpPr>
          <p:nvPr/>
        </p:nvSpPr>
        <p:spPr bwMode="auto">
          <a:xfrm>
            <a:off x="263351" y="2404911"/>
            <a:ext cx="11665296" cy="1252162"/>
          </a:xfrm>
          <a:prstGeom prst="rect">
            <a:avLst/>
          </a:prstGeom>
          <a:noFill/>
          <a:ln>
            <a:noFill/>
          </a:ln>
        </p:spPr>
        <p:txBody>
          <a:bodyPr anchor="ct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lnSpc>
                <a:spcPct val="90000"/>
              </a:lnSpc>
            </a:pPr>
            <a:r>
              <a:rPr lang="en-US" sz="4200" b="1" dirty="0"/>
              <a:t>BIOHLIT for automation of biological research at JINR</a:t>
            </a:r>
          </a:p>
        </p:txBody>
      </p:sp>
      <p:pic>
        <p:nvPicPr>
          <p:cNvPr id="11" name="Рисунок 10">
            <a:extLst>
              <a:ext uri="{FF2B5EF4-FFF2-40B4-BE49-F238E27FC236}">
                <a16:creationId xmlns:a16="http://schemas.microsoft.com/office/drawing/2014/main" id="{A1858C33-701E-4F37-9BB3-883F9A799CE4}"/>
              </a:ext>
            </a:extLst>
          </p:cNvPr>
          <p:cNvPicPr>
            <a:picLocks noChangeAspect="1"/>
          </p:cNvPicPr>
          <p:nvPr/>
        </p:nvPicPr>
        <p:blipFill>
          <a:blip r:embed="rId3"/>
          <a:stretch>
            <a:fillRect/>
          </a:stretch>
        </p:blipFill>
        <p:spPr>
          <a:xfrm>
            <a:off x="10962722" y="170597"/>
            <a:ext cx="1229278" cy="855693"/>
          </a:xfrm>
          <a:prstGeom prst="rect">
            <a:avLst/>
          </a:prstGeom>
        </p:spPr>
      </p:pic>
      <p:pic>
        <p:nvPicPr>
          <p:cNvPr id="7" name="Рисунок 6">
            <a:extLst>
              <a:ext uri="{FF2B5EF4-FFF2-40B4-BE49-F238E27FC236}">
                <a16:creationId xmlns:a16="http://schemas.microsoft.com/office/drawing/2014/main" id="{567A65AB-FDDC-4AC5-9781-FF5BA6309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0111" y="170597"/>
            <a:ext cx="1211777" cy="952111"/>
          </a:xfrm>
          <a:prstGeom prst="rect">
            <a:avLst/>
          </a:prstGeom>
          <a:solidFill>
            <a:schemeClr val="bg1"/>
          </a:solidFill>
        </p:spPr>
      </p:pic>
      <p:pic>
        <p:nvPicPr>
          <p:cNvPr id="1026" name="Picture 2" descr="Платформа &quot;HybriLIT&quot;">
            <a:extLst>
              <a:ext uri="{FF2B5EF4-FFF2-40B4-BE49-F238E27FC236}">
                <a16:creationId xmlns:a16="http://schemas.microsoft.com/office/drawing/2014/main" id="{7B6403DB-F1BD-4ADC-8CDD-F868A17D25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36" y="360318"/>
            <a:ext cx="2371725"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004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896AB918-CDB2-4694-B71B-266319A79988}"/>
              </a:ext>
            </a:extLst>
          </p:cNvPr>
          <p:cNvSpPr/>
          <p:nvPr/>
        </p:nvSpPr>
        <p:spPr>
          <a:xfrm flipH="1">
            <a:off x="0" y="0"/>
            <a:ext cx="12192000" cy="120547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200" b="1" dirty="0">
                <a:solidFill>
                  <a:prstClr val="white"/>
                </a:solidFill>
              </a:rPr>
              <a:t> </a:t>
            </a:r>
            <a:r>
              <a:rPr lang="en-US" sz="3200" b="1" dirty="0"/>
              <a:t>BIOHLIT information system for radiobiological studies</a:t>
            </a:r>
            <a:endParaRPr lang="ru-RU" sz="3200" b="1" dirty="0">
              <a:solidFill>
                <a:prstClr val="white"/>
              </a:solidFill>
            </a:endParaRPr>
          </a:p>
        </p:txBody>
      </p:sp>
      <p:pic>
        <p:nvPicPr>
          <p:cNvPr id="12" name="Рисунок 11">
            <a:extLst>
              <a:ext uri="{FF2B5EF4-FFF2-40B4-BE49-F238E27FC236}">
                <a16:creationId xmlns:a16="http://schemas.microsoft.com/office/drawing/2014/main" id="{C1708C99-E6C8-4474-85E5-34AFBBF0E5B2}"/>
              </a:ext>
            </a:extLst>
          </p:cNvPr>
          <p:cNvPicPr>
            <a:picLocks noChangeAspect="1"/>
          </p:cNvPicPr>
          <p:nvPr/>
        </p:nvPicPr>
        <p:blipFill>
          <a:blip r:embed="rId3"/>
          <a:stretch>
            <a:fillRect/>
          </a:stretch>
        </p:blipFill>
        <p:spPr>
          <a:xfrm>
            <a:off x="10962722" y="170597"/>
            <a:ext cx="1229278" cy="855693"/>
          </a:xfrm>
          <a:prstGeom prst="rect">
            <a:avLst/>
          </a:prstGeom>
        </p:spPr>
      </p:pic>
      <p:pic>
        <p:nvPicPr>
          <p:cNvPr id="2" name="Рисунок 1">
            <a:extLst>
              <a:ext uri="{FF2B5EF4-FFF2-40B4-BE49-F238E27FC236}">
                <a16:creationId xmlns:a16="http://schemas.microsoft.com/office/drawing/2014/main" id="{FBD4300D-A105-FDE1-7F80-4A009204A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551" y="2229731"/>
            <a:ext cx="10672897" cy="3391126"/>
          </a:xfrm>
          <a:prstGeom prst="rect">
            <a:avLst/>
          </a:prstGeom>
          <a:ln w="12700">
            <a:solidFill>
              <a:schemeClr val="tx1"/>
            </a:solidFill>
          </a:ln>
        </p:spPr>
      </p:pic>
      <p:pic>
        <p:nvPicPr>
          <p:cNvPr id="4" name="Рисунок 3">
            <a:extLst>
              <a:ext uri="{FF2B5EF4-FFF2-40B4-BE49-F238E27FC236}">
                <a16:creationId xmlns:a16="http://schemas.microsoft.com/office/drawing/2014/main" id="{76F2E860-5017-1E04-97B0-221BFD10343F}"/>
              </a:ext>
            </a:extLst>
          </p:cNvPr>
          <p:cNvPicPr>
            <a:picLocks noChangeAspect="1"/>
          </p:cNvPicPr>
          <p:nvPr/>
        </p:nvPicPr>
        <p:blipFill>
          <a:blip r:embed="rId5"/>
          <a:stretch>
            <a:fillRect/>
          </a:stretch>
        </p:blipFill>
        <p:spPr>
          <a:xfrm>
            <a:off x="870876" y="2549639"/>
            <a:ext cx="3150887" cy="2049057"/>
          </a:xfrm>
          <a:prstGeom prst="rect">
            <a:avLst/>
          </a:prstGeom>
        </p:spPr>
      </p:pic>
    </p:spTree>
    <p:extLst>
      <p:ext uri="{BB962C8B-B14F-4D97-AF65-F5344CB8AC3E}">
        <p14:creationId xmlns:p14="http://schemas.microsoft.com/office/powerpoint/2010/main" val="1806557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1D88FF87-BF91-4C75-9B07-80F6810AD14E}"/>
              </a:ext>
            </a:extLst>
          </p:cNvPr>
          <p:cNvSpPr/>
          <p:nvPr/>
        </p:nvSpPr>
        <p:spPr>
          <a:xfrm flipH="1">
            <a:off x="0" y="-2204"/>
            <a:ext cx="12192000" cy="120547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2400" b="1" dirty="0"/>
              <a:t>BIOHLIT information system for radiobiological studies</a:t>
            </a:r>
            <a:endParaRPr lang="en-US" sz="2400" b="1" dirty="0">
              <a:solidFill>
                <a:prstClr val="white"/>
              </a:solidFill>
            </a:endParaRPr>
          </a:p>
        </p:txBody>
      </p:sp>
      <p:pic>
        <p:nvPicPr>
          <p:cNvPr id="23" name="Рисунок 22">
            <a:extLst>
              <a:ext uri="{FF2B5EF4-FFF2-40B4-BE49-F238E27FC236}">
                <a16:creationId xmlns:a16="http://schemas.microsoft.com/office/drawing/2014/main" id="{480C6B8C-2087-4321-AFA9-5EABE81A591F}"/>
              </a:ext>
            </a:extLst>
          </p:cNvPr>
          <p:cNvPicPr>
            <a:picLocks noChangeAspect="1"/>
          </p:cNvPicPr>
          <p:nvPr/>
        </p:nvPicPr>
        <p:blipFill>
          <a:blip r:embed="rId3"/>
          <a:stretch>
            <a:fillRect/>
          </a:stretch>
        </p:blipFill>
        <p:spPr>
          <a:xfrm>
            <a:off x="10962722" y="170597"/>
            <a:ext cx="1229278" cy="855693"/>
          </a:xfrm>
          <a:prstGeom prst="rect">
            <a:avLst/>
          </a:prstGeom>
        </p:spPr>
      </p:pic>
      <p:pic>
        <p:nvPicPr>
          <p:cNvPr id="24" name="Picture 16" descr="GitHub - bokeh/bokeh: Interactive Data Visualization in the ...">
            <a:extLst>
              <a:ext uri="{FF2B5EF4-FFF2-40B4-BE49-F238E27FC236}">
                <a16:creationId xmlns:a16="http://schemas.microsoft.com/office/drawing/2014/main" id="{5F37761B-3294-4231-9AFA-FDB7559EC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854" y="2380459"/>
            <a:ext cx="816292" cy="2326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Keras: the Python deep learning API">
            <a:extLst>
              <a:ext uri="{FF2B5EF4-FFF2-40B4-BE49-F238E27FC236}">
                <a16:creationId xmlns:a16="http://schemas.microsoft.com/office/drawing/2014/main" id="{16EF338C-4CFB-43B9-99B8-781265AF60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071" y="3391646"/>
            <a:ext cx="1038889" cy="30127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JupyterHub, a multi-user Hub, spawns, manages, and proxies ...">
            <a:extLst>
              <a:ext uri="{FF2B5EF4-FFF2-40B4-BE49-F238E27FC236}">
                <a16:creationId xmlns:a16="http://schemas.microsoft.com/office/drawing/2014/main" id="{621267D0-C9F0-4DA1-8D29-542EE029DE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850"/>
          <a:stretch/>
        </p:blipFill>
        <p:spPr bwMode="auto">
          <a:xfrm>
            <a:off x="772060" y="1390690"/>
            <a:ext cx="1239704" cy="8840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TensorFlow — Википедия">
            <a:extLst>
              <a:ext uri="{FF2B5EF4-FFF2-40B4-BE49-F238E27FC236}">
                <a16:creationId xmlns:a16="http://schemas.microsoft.com/office/drawing/2014/main" id="{9C8DBD42-00FD-4844-BA48-B4363BD563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720" y="2116971"/>
            <a:ext cx="86868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How to shrink NumPy, SciPy, Pandas, and Matplotlib for your data ...">
            <a:extLst>
              <a:ext uri="{FF2B5EF4-FFF2-40B4-BE49-F238E27FC236}">
                <a16:creationId xmlns:a16="http://schemas.microsoft.com/office/drawing/2014/main" id="{65125738-11BB-4B17-89DF-D129094FCB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229" y="2870871"/>
            <a:ext cx="1505902" cy="4924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Python — Википедия">
            <a:extLst>
              <a:ext uri="{FF2B5EF4-FFF2-40B4-BE49-F238E27FC236}">
                <a16:creationId xmlns:a16="http://schemas.microsoft.com/office/drawing/2014/main" id="{55D7C2CB-ABC6-40BB-A5B8-A607E24DCB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387" y="1441919"/>
            <a:ext cx="756820" cy="756820"/>
          </a:xfrm>
          <a:prstGeom prst="rect">
            <a:avLst/>
          </a:prstGeom>
          <a:noFill/>
          <a:extLst>
            <a:ext uri="{909E8E84-426E-40DD-AFC4-6F175D3DCCD1}">
              <a14:hiddenFill xmlns:a14="http://schemas.microsoft.com/office/drawing/2010/main">
                <a:solidFill>
                  <a:srgbClr val="FFFFFF"/>
                </a:solidFill>
              </a14:hiddenFill>
            </a:ext>
          </a:extLst>
        </p:spPr>
      </p:pic>
      <p:sp>
        <p:nvSpPr>
          <p:cNvPr id="31" name="Прямоугольник 30">
            <a:extLst>
              <a:ext uri="{FF2B5EF4-FFF2-40B4-BE49-F238E27FC236}">
                <a16:creationId xmlns:a16="http://schemas.microsoft.com/office/drawing/2014/main" id="{41AC8D4F-3DC4-4462-8915-796952C1095E}"/>
              </a:ext>
            </a:extLst>
          </p:cNvPr>
          <p:cNvSpPr/>
          <p:nvPr/>
        </p:nvSpPr>
        <p:spPr>
          <a:xfrm>
            <a:off x="68437" y="5149521"/>
            <a:ext cx="5621191" cy="1754326"/>
          </a:xfrm>
          <a:prstGeom prst="rect">
            <a:avLst/>
          </a:prstGeom>
        </p:spPr>
        <p:txBody>
          <a:bodyPr wrap="square">
            <a:spAutoFit/>
          </a:bodyPr>
          <a:lstStyle/>
          <a:p>
            <a:r>
              <a:rPr lang="en-US" b="1" dirty="0"/>
              <a:t>Specifications</a:t>
            </a:r>
            <a:r>
              <a:rPr lang="ru-RU" b="1" dirty="0"/>
              <a:t>:</a:t>
            </a:r>
          </a:p>
          <a:p>
            <a:pPr marL="285750" indent="-285750" algn="just">
              <a:buFont typeface="Arial" panose="020B0604020202020204" pitchFamily="34" charset="0"/>
              <a:buChar char="•"/>
            </a:pPr>
            <a:r>
              <a:rPr lang="ru-RU" dirty="0"/>
              <a:t>GPU: 4x </a:t>
            </a:r>
            <a:r>
              <a:rPr lang="ru-RU" dirty="0" err="1"/>
              <a:t>Nvidia</a:t>
            </a:r>
            <a:r>
              <a:rPr lang="ru-RU" dirty="0"/>
              <a:t> </a:t>
            </a:r>
            <a:r>
              <a:rPr lang="ru-RU" dirty="0" err="1"/>
              <a:t>Volta</a:t>
            </a:r>
            <a:r>
              <a:rPr lang="ru-RU" dirty="0"/>
              <a:t> V100-SXM2 *</a:t>
            </a:r>
            <a:r>
              <a:rPr lang="ru-RU" dirty="0" err="1"/>
              <a:t>NVLink</a:t>
            </a:r>
            <a:r>
              <a:rPr lang="ru-RU" dirty="0"/>
              <a:t>* 32Gb HBM2</a:t>
            </a:r>
          </a:p>
          <a:p>
            <a:pPr marL="285750" indent="-285750" algn="just">
              <a:buFont typeface="Arial" panose="020B0604020202020204" pitchFamily="34" charset="0"/>
              <a:buChar char="•"/>
            </a:pPr>
            <a:r>
              <a:rPr lang="ru-RU" dirty="0"/>
              <a:t>CPU : 2x </a:t>
            </a:r>
            <a:r>
              <a:rPr lang="ru-RU" dirty="0" err="1"/>
              <a:t>Intel</a:t>
            </a:r>
            <a:r>
              <a:rPr lang="ru-RU" dirty="0"/>
              <a:t> </a:t>
            </a:r>
            <a:r>
              <a:rPr lang="ru-RU" dirty="0" err="1"/>
              <a:t>Xeon</a:t>
            </a:r>
            <a:r>
              <a:rPr lang="ru-RU" dirty="0"/>
              <a:t> </a:t>
            </a:r>
            <a:r>
              <a:rPr lang="ru-RU" dirty="0" err="1"/>
              <a:t>Gold</a:t>
            </a:r>
            <a:r>
              <a:rPr lang="ru-RU" dirty="0"/>
              <a:t> 6148 CPU @ 2.40GHz</a:t>
            </a:r>
            <a:br>
              <a:rPr lang="en-US" dirty="0"/>
            </a:br>
            <a:r>
              <a:rPr lang="ru-RU" dirty="0"/>
              <a:t>20</a:t>
            </a:r>
            <a:r>
              <a:rPr lang="en-US" dirty="0"/>
              <a:t> </a:t>
            </a:r>
            <a:r>
              <a:rPr lang="ru-RU" dirty="0" err="1"/>
              <a:t>Cores</a:t>
            </a:r>
            <a:r>
              <a:rPr lang="ru-RU" dirty="0"/>
              <a:t>/40 </a:t>
            </a:r>
            <a:r>
              <a:rPr lang="ru-RU" dirty="0" err="1"/>
              <a:t>Threads</a:t>
            </a:r>
            <a:endParaRPr lang="ru-RU" dirty="0"/>
          </a:p>
          <a:p>
            <a:pPr marL="285750" indent="-285750" algn="just">
              <a:buFont typeface="Arial" panose="020B0604020202020204" pitchFamily="34" charset="0"/>
              <a:buChar char="•"/>
            </a:pPr>
            <a:r>
              <a:rPr lang="ru-RU" dirty="0"/>
              <a:t>RAM:  512 GB DDR4 2666MHz</a:t>
            </a:r>
          </a:p>
          <a:p>
            <a:pPr marL="285750" indent="-285750" algn="just">
              <a:buFont typeface="Arial" panose="020B0604020202020204" pitchFamily="34" charset="0"/>
              <a:buChar char="•"/>
            </a:pPr>
            <a:r>
              <a:rPr lang="ru-RU" dirty="0"/>
              <a:t>SSD: 2*240 GB</a:t>
            </a:r>
          </a:p>
        </p:txBody>
      </p:sp>
      <p:sp>
        <p:nvSpPr>
          <p:cNvPr id="32" name="Прямоугольник: один скругленный угол 31">
            <a:extLst>
              <a:ext uri="{FF2B5EF4-FFF2-40B4-BE49-F238E27FC236}">
                <a16:creationId xmlns:a16="http://schemas.microsoft.com/office/drawing/2014/main" id="{D12F76E0-BC45-4BF0-9A9B-657EB8EB0897}"/>
              </a:ext>
            </a:extLst>
          </p:cNvPr>
          <p:cNvSpPr/>
          <p:nvPr/>
        </p:nvSpPr>
        <p:spPr>
          <a:xfrm>
            <a:off x="3662642" y="1465232"/>
            <a:ext cx="7325398" cy="842622"/>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Easy and fast prototyping of ML/DL algorithms in </a:t>
            </a:r>
            <a:r>
              <a:rPr lang="en-US" dirty="0" err="1"/>
              <a:t>Jupyter</a:t>
            </a:r>
            <a:r>
              <a:rPr lang="en-US" dirty="0"/>
              <a:t> Notebook environment</a:t>
            </a:r>
            <a:endParaRPr lang="ru-RU" dirty="0"/>
          </a:p>
        </p:txBody>
      </p:sp>
      <p:sp>
        <p:nvSpPr>
          <p:cNvPr id="33" name="Прямоугольник: один скругленный угол 32">
            <a:extLst>
              <a:ext uri="{FF2B5EF4-FFF2-40B4-BE49-F238E27FC236}">
                <a16:creationId xmlns:a16="http://schemas.microsoft.com/office/drawing/2014/main" id="{00DE119F-7674-4AE7-B706-FEB610237E6C}"/>
              </a:ext>
            </a:extLst>
          </p:cNvPr>
          <p:cNvSpPr/>
          <p:nvPr/>
        </p:nvSpPr>
        <p:spPr>
          <a:xfrm>
            <a:off x="3662642" y="2402539"/>
            <a:ext cx="7325398" cy="844446"/>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4x </a:t>
            </a:r>
            <a:r>
              <a:rPr lang="en-US" dirty="0">
                <a:solidFill>
                  <a:srgbClr val="00B050"/>
                </a:solidFill>
              </a:rPr>
              <a:t>GPU Volta V100 </a:t>
            </a:r>
            <a:r>
              <a:rPr lang="en-US" dirty="0"/>
              <a:t>is available for learning of convolutional neural networks</a:t>
            </a:r>
            <a:endParaRPr lang="ru-RU" dirty="0"/>
          </a:p>
        </p:txBody>
      </p:sp>
      <p:sp>
        <p:nvSpPr>
          <p:cNvPr id="34" name="Прямоугольник: один скругленный угол 33">
            <a:extLst>
              <a:ext uri="{FF2B5EF4-FFF2-40B4-BE49-F238E27FC236}">
                <a16:creationId xmlns:a16="http://schemas.microsoft.com/office/drawing/2014/main" id="{8B2DD9AA-C4AB-406A-83FD-07C4C813146A}"/>
              </a:ext>
            </a:extLst>
          </p:cNvPr>
          <p:cNvSpPr/>
          <p:nvPr/>
        </p:nvSpPr>
        <p:spPr>
          <a:xfrm>
            <a:off x="3662642" y="3336607"/>
            <a:ext cx="7325398" cy="848331"/>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Popular frameworks and software for DL/ML/CV/Data Processing (</a:t>
            </a:r>
            <a:r>
              <a:rPr lang="en-US" dirty="0" err="1"/>
              <a:t>Tensorflow</a:t>
            </a:r>
            <a:r>
              <a:rPr lang="en-US" dirty="0"/>
              <a:t>, </a:t>
            </a:r>
            <a:r>
              <a:rPr lang="en-US" dirty="0" err="1"/>
              <a:t>Keras</a:t>
            </a:r>
            <a:r>
              <a:rPr lang="en-US" dirty="0"/>
              <a:t>, </a:t>
            </a:r>
            <a:r>
              <a:rPr lang="en-US" dirty="0" err="1"/>
              <a:t>Pytorch</a:t>
            </a:r>
            <a:r>
              <a:rPr lang="en-US" dirty="0"/>
              <a:t>, OpenCV, </a:t>
            </a:r>
            <a:r>
              <a:rPr lang="en-US" dirty="0" err="1"/>
              <a:t>Matlab</a:t>
            </a:r>
            <a:r>
              <a:rPr lang="en-US" dirty="0"/>
              <a:t>, etc.) are assembled and ready for use.</a:t>
            </a:r>
            <a:endParaRPr lang="ru-RU" dirty="0"/>
          </a:p>
        </p:txBody>
      </p:sp>
      <p:sp>
        <p:nvSpPr>
          <p:cNvPr id="35" name="Прямоугольник: один скругленный угол 34">
            <a:extLst>
              <a:ext uri="{FF2B5EF4-FFF2-40B4-BE49-F238E27FC236}">
                <a16:creationId xmlns:a16="http://schemas.microsoft.com/office/drawing/2014/main" id="{1BB97F8B-7F28-4FEC-A562-9283BB8D86E6}"/>
              </a:ext>
            </a:extLst>
          </p:cNvPr>
          <p:cNvSpPr/>
          <p:nvPr/>
        </p:nvSpPr>
        <p:spPr>
          <a:xfrm>
            <a:off x="3662642" y="4274560"/>
            <a:ext cx="7325398" cy="849673"/>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Large specter of available Python libraries for data analysis and visualization</a:t>
            </a:r>
            <a:endParaRPr lang="ru-RU" dirty="0"/>
          </a:p>
        </p:txBody>
      </p:sp>
      <p:pic>
        <p:nvPicPr>
          <p:cNvPr id="36" name="Picture 12" descr="Введение в Scikit-learn">
            <a:extLst>
              <a:ext uri="{FF2B5EF4-FFF2-40B4-BE49-F238E27FC236}">
                <a16:creationId xmlns:a16="http://schemas.microsoft.com/office/drawing/2014/main" id="{E6FA917D-1414-42C5-855C-F1016D6963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341" y="3721248"/>
            <a:ext cx="1079573" cy="58117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Intel — Википедия">
            <a:extLst>
              <a:ext uri="{FF2B5EF4-FFF2-40B4-BE49-F238E27FC236}">
                <a16:creationId xmlns:a16="http://schemas.microsoft.com/office/drawing/2014/main" id="{00AA4FA7-0DB4-4697-A5C2-B0D44E131A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46353" y="5601234"/>
            <a:ext cx="1291907" cy="8569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Технологическое партнерство с NVIDIA по развитию платформы для ИИ ...">
            <a:extLst>
              <a:ext uri="{FF2B5EF4-FFF2-40B4-BE49-F238E27FC236}">
                <a16:creationId xmlns:a16="http://schemas.microsoft.com/office/drawing/2014/main" id="{54C98E4F-4AC7-49D8-B75B-8F4153080A9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01465" y="5179719"/>
            <a:ext cx="3278270" cy="161864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2" descr="OpenCV — Википедия">
            <a:extLst>
              <a:ext uri="{FF2B5EF4-FFF2-40B4-BE49-F238E27FC236}">
                <a16:creationId xmlns:a16="http://schemas.microsoft.com/office/drawing/2014/main" id="{ED158428-7EB3-437A-A64E-CEEE9CF249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6672" y="3726546"/>
            <a:ext cx="688681" cy="848332"/>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a:extLst>
              <a:ext uri="{FF2B5EF4-FFF2-40B4-BE49-F238E27FC236}">
                <a16:creationId xmlns:a16="http://schemas.microsoft.com/office/drawing/2014/main" id="{5F503E32-808F-48C3-8587-32924EBC1BE5}"/>
              </a:ext>
            </a:extLst>
          </p:cNvPr>
          <p:cNvSpPr/>
          <p:nvPr/>
        </p:nvSpPr>
        <p:spPr>
          <a:xfrm flipH="1">
            <a:off x="0" y="-22858"/>
            <a:ext cx="12192000" cy="120547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200" b="1" dirty="0"/>
              <a:t>ML/DL and data analysis ecosystem + </a:t>
            </a:r>
            <a:r>
              <a:rPr lang="en-US" sz="3200" b="1" dirty="0" err="1"/>
              <a:t>JLabHPC</a:t>
            </a:r>
            <a:endParaRPr lang="en-US" sz="3200" b="1" dirty="0"/>
          </a:p>
        </p:txBody>
      </p:sp>
      <p:pic>
        <p:nvPicPr>
          <p:cNvPr id="41" name="Рисунок 40">
            <a:extLst>
              <a:ext uri="{FF2B5EF4-FFF2-40B4-BE49-F238E27FC236}">
                <a16:creationId xmlns:a16="http://schemas.microsoft.com/office/drawing/2014/main" id="{C066D47B-BAB8-4964-B421-9978AB448E8F}"/>
              </a:ext>
            </a:extLst>
          </p:cNvPr>
          <p:cNvPicPr>
            <a:picLocks noChangeAspect="1"/>
          </p:cNvPicPr>
          <p:nvPr/>
        </p:nvPicPr>
        <p:blipFill>
          <a:blip r:embed="rId3"/>
          <a:stretch>
            <a:fillRect/>
          </a:stretch>
        </p:blipFill>
        <p:spPr>
          <a:xfrm>
            <a:off x="10962722" y="177145"/>
            <a:ext cx="1229278" cy="855693"/>
          </a:xfrm>
          <a:prstGeom prst="rect">
            <a:avLst/>
          </a:prstGeom>
        </p:spPr>
      </p:pic>
      <p:pic>
        <p:nvPicPr>
          <p:cNvPr id="1028" name="Picture 4" descr="Mathworks MATLAB Grader">
            <a:extLst>
              <a:ext uri="{FF2B5EF4-FFF2-40B4-BE49-F238E27FC236}">
                <a16:creationId xmlns:a16="http://schemas.microsoft.com/office/drawing/2014/main" id="{DC63E18A-597F-C1E3-C958-510BC01487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437" y="4172495"/>
            <a:ext cx="1655815" cy="9313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Настраиваем Python для машинного обучения на Windows">
            <a:extLst>
              <a:ext uri="{FF2B5EF4-FFF2-40B4-BE49-F238E27FC236}">
                <a16:creationId xmlns:a16="http://schemas.microsoft.com/office/drawing/2014/main" id="{B448429C-2026-4CFA-9D0A-D7D2FF078B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1207" y="3339600"/>
            <a:ext cx="1013460" cy="50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033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B386374F-F46E-B655-DA09-FAD807C95827}"/>
              </a:ext>
            </a:extLst>
          </p:cNvPr>
          <p:cNvPicPr>
            <a:picLocks noChangeAspect="1"/>
          </p:cNvPicPr>
          <p:nvPr/>
        </p:nvPicPr>
        <p:blipFill>
          <a:blip r:embed="rId2"/>
          <a:stretch>
            <a:fillRect/>
          </a:stretch>
        </p:blipFill>
        <p:spPr>
          <a:xfrm>
            <a:off x="2862739" y="1071800"/>
            <a:ext cx="6484880" cy="2480240"/>
          </a:xfrm>
          <a:prstGeom prst="rect">
            <a:avLst/>
          </a:prstGeom>
        </p:spPr>
      </p:pic>
      <p:pic>
        <p:nvPicPr>
          <p:cNvPr id="2050" name="Picture 2">
            <a:extLst>
              <a:ext uri="{FF2B5EF4-FFF2-40B4-BE49-F238E27FC236}">
                <a16:creationId xmlns:a16="http://schemas.microsoft.com/office/drawing/2014/main" id="{AF5B9039-053B-2643-754D-427E3326F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739" y="361897"/>
            <a:ext cx="720587" cy="5332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BF51F98-7839-ACB9-068D-E05830990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578" y="364291"/>
            <a:ext cx="399926" cy="5332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907F6DA-ED6E-F85B-4EB9-169AE22047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7756" y="382153"/>
            <a:ext cx="765407" cy="5332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1C25977-275B-53B1-F251-8A1434D1A2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0415" y="420770"/>
            <a:ext cx="680851" cy="4202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59C5DB9-705B-5DFE-46C6-C699B8A8B7A3}"/>
              </a:ext>
            </a:extLst>
          </p:cNvPr>
          <p:cNvSpPr txBox="1"/>
          <p:nvPr/>
        </p:nvSpPr>
        <p:spPr>
          <a:xfrm>
            <a:off x="4235486" y="6150095"/>
            <a:ext cx="3719730" cy="523220"/>
          </a:xfrm>
          <a:prstGeom prst="rect">
            <a:avLst/>
          </a:prstGeom>
          <a:noFill/>
        </p:spPr>
        <p:txBody>
          <a:bodyPr wrap="square">
            <a:spAutoFit/>
          </a:bodyPr>
          <a:lstStyle/>
          <a:p>
            <a:pPr algn="ctr"/>
            <a:r>
              <a:rPr lang="ru-RU" sz="2800" dirty="0"/>
              <a:t>https://it4bio.jinr.ru/</a:t>
            </a:r>
          </a:p>
        </p:txBody>
      </p:sp>
      <p:sp>
        <p:nvSpPr>
          <p:cNvPr id="12" name="TextBox 11">
            <a:extLst>
              <a:ext uri="{FF2B5EF4-FFF2-40B4-BE49-F238E27FC236}">
                <a16:creationId xmlns:a16="http://schemas.microsoft.com/office/drawing/2014/main" id="{01AD84F9-427D-2A08-CFDB-C8981826D938}"/>
              </a:ext>
            </a:extLst>
          </p:cNvPr>
          <p:cNvSpPr txBox="1"/>
          <p:nvPr/>
        </p:nvSpPr>
        <p:spPr>
          <a:xfrm>
            <a:off x="352215" y="3608361"/>
            <a:ext cx="11486271" cy="3416320"/>
          </a:xfrm>
          <a:prstGeom prst="rect">
            <a:avLst/>
          </a:prstGeom>
          <a:noFill/>
        </p:spPr>
        <p:txBody>
          <a:bodyPr wrap="square" rtlCol="0">
            <a:spAutoFit/>
          </a:bodyPr>
          <a:lstStyle/>
          <a:p>
            <a:pPr algn="just"/>
            <a:r>
              <a:rPr lang="en-US" b="0" i="0" dirty="0">
                <a:solidFill>
                  <a:srgbClr val="333333"/>
                </a:solidFill>
                <a:effectLst/>
              </a:rPr>
              <a:t>We plan to develop of the automated information system (AIS), based on the machine learning techniques, for systematic acquisition and preprocessing of experimental data, followed by automated segmentation, identification, and characterization of the biologically relevant structures. This system will enable efficient manipulation and visualization of obtained results, which are necessary prerequisites for advanced statistical analysis and modeling.</a:t>
            </a:r>
          </a:p>
          <a:p>
            <a:pPr algn="just"/>
            <a:endParaRPr lang="en-US" dirty="0">
              <a:effectLst/>
            </a:endParaRPr>
          </a:p>
          <a:p>
            <a:pPr algn="just"/>
            <a:r>
              <a:rPr lang="en-US" dirty="0">
                <a:effectLst/>
              </a:rPr>
              <a:t>AIS will enable the systematization of the accumulated results. identification of hidden patterns in the biological data and characterize the damaging effect of ionizing radiation or any other carcinogen. While modeling the observed patterns could lead to significant advances in diagnosis, prevention, and treatment of cancer.</a:t>
            </a:r>
          </a:p>
          <a:p>
            <a:br>
              <a:rPr lang="en-US" dirty="0"/>
            </a:br>
            <a:endParaRPr lang="en-US" b="0" i="0" dirty="0">
              <a:solidFill>
                <a:srgbClr val="333333"/>
              </a:solidFill>
              <a:effectLst/>
            </a:endParaRPr>
          </a:p>
          <a:p>
            <a:endParaRPr lang="en-US" dirty="0">
              <a:solidFill>
                <a:srgbClr val="333333"/>
              </a:solidFill>
            </a:endParaRPr>
          </a:p>
          <a:p>
            <a:endParaRPr lang="ru-RU" dirty="0"/>
          </a:p>
        </p:txBody>
      </p:sp>
    </p:spTree>
    <p:extLst>
      <p:ext uri="{BB962C8B-B14F-4D97-AF65-F5344CB8AC3E}">
        <p14:creationId xmlns:p14="http://schemas.microsoft.com/office/powerpoint/2010/main" val="4289296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E68BFF2-1916-EEF5-0EB7-3A40684374DA}"/>
              </a:ext>
            </a:extLst>
          </p:cNvPr>
          <p:cNvSpPr/>
          <p:nvPr/>
        </p:nvSpPr>
        <p:spPr>
          <a:xfrm flipH="1">
            <a:off x="0" y="-22858"/>
            <a:ext cx="12192000" cy="120547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200" b="1" dirty="0"/>
              <a:t>MATLAB in ML/DL Ecosystem</a:t>
            </a:r>
          </a:p>
        </p:txBody>
      </p:sp>
      <p:pic>
        <p:nvPicPr>
          <p:cNvPr id="6" name="Рисунок 5">
            <a:extLst>
              <a:ext uri="{FF2B5EF4-FFF2-40B4-BE49-F238E27FC236}">
                <a16:creationId xmlns:a16="http://schemas.microsoft.com/office/drawing/2014/main" id="{B22023C0-4F49-8D74-91AB-BEDAF3B71BF1}"/>
              </a:ext>
            </a:extLst>
          </p:cNvPr>
          <p:cNvPicPr>
            <a:picLocks noChangeAspect="1"/>
          </p:cNvPicPr>
          <p:nvPr/>
        </p:nvPicPr>
        <p:blipFill>
          <a:blip r:embed="rId2"/>
          <a:stretch>
            <a:fillRect/>
          </a:stretch>
        </p:blipFill>
        <p:spPr>
          <a:xfrm>
            <a:off x="10962722" y="177145"/>
            <a:ext cx="1229278" cy="855693"/>
          </a:xfrm>
          <a:prstGeom prst="rect">
            <a:avLst/>
          </a:prstGeom>
        </p:spPr>
      </p:pic>
      <p:grpSp>
        <p:nvGrpSpPr>
          <p:cNvPr id="17" name="Группа 16">
            <a:extLst>
              <a:ext uri="{FF2B5EF4-FFF2-40B4-BE49-F238E27FC236}">
                <a16:creationId xmlns:a16="http://schemas.microsoft.com/office/drawing/2014/main" id="{046CB2C5-8FA7-0951-0107-E3FEA0419CAD}"/>
              </a:ext>
            </a:extLst>
          </p:cNvPr>
          <p:cNvGrpSpPr/>
          <p:nvPr/>
        </p:nvGrpSpPr>
        <p:grpSpPr>
          <a:xfrm>
            <a:off x="1707071" y="2722904"/>
            <a:ext cx="9054467" cy="3770225"/>
            <a:chOff x="142506" y="1393598"/>
            <a:chExt cx="9469236" cy="4583382"/>
          </a:xfrm>
        </p:grpSpPr>
        <p:grpSp>
          <p:nvGrpSpPr>
            <p:cNvPr id="13" name="Группа 12">
              <a:extLst>
                <a:ext uri="{FF2B5EF4-FFF2-40B4-BE49-F238E27FC236}">
                  <a16:creationId xmlns:a16="http://schemas.microsoft.com/office/drawing/2014/main" id="{079287B2-9583-AC84-84FD-7F7D2445763B}"/>
                </a:ext>
              </a:extLst>
            </p:cNvPr>
            <p:cNvGrpSpPr/>
            <p:nvPr/>
          </p:nvGrpSpPr>
          <p:grpSpPr>
            <a:xfrm>
              <a:off x="142506" y="1393598"/>
              <a:ext cx="8829866" cy="4423661"/>
              <a:chOff x="142506" y="1954326"/>
              <a:chExt cx="8829866" cy="4423661"/>
            </a:xfrm>
          </p:grpSpPr>
          <p:pic>
            <p:nvPicPr>
              <p:cNvPr id="8" name="Рисунок 7">
                <a:extLst>
                  <a:ext uri="{FF2B5EF4-FFF2-40B4-BE49-F238E27FC236}">
                    <a16:creationId xmlns:a16="http://schemas.microsoft.com/office/drawing/2014/main" id="{1E98A7F8-E124-9A76-F324-11D22EF55B48}"/>
                  </a:ext>
                </a:extLst>
              </p:cNvPr>
              <p:cNvPicPr>
                <a:picLocks noChangeAspect="1"/>
              </p:cNvPicPr>
              <p:nvPr/>
            </p:nvPicPr>
            <p:blipFill>
              <a:blip r:embed="rId3"/>
              <a:stretch>
                <a:fillRect/>
              </a:stretch>
            </p:blipFill>
            <p:spPr>
              <a:xfrm>
                <a:off x="142506" y="1979128"/>
                <a:ext cx="4901383" cy="4398859"/>
              </a:xfrm>
              <a:prstGeom prst="rect">
                <a:avLst/>
              </a:prstGeom>
            </p:spPr>
          </p:pic>
          <p:sp>
            <p:nvSpPr>
              <p:cNvPr id="12" name="Облачко с текстом: прямоугольное 11">
                <a:extLst>
                  <a:ext uri="{FF2B5EF4-FFF2-40B4-BE49-F238E27FC236}">
                    <a16:creationId xmlns:a16="http://schemas.microsoft.com/office/drawing/2014/main" id="{A58369D1-D366-9A7E-4E0C-B1A027CD5EB4}"/>
                  </a:ext>
                </a:extLst>
              </p:cNvPr>
              <p:cNvSpPr/>
              <p:nvPr/>
            </p:nvSpPr>
            <p:spPr>
              <a:xfrm rot="5400000">
                <a:off x="4710721" y="1074502"/>
                <a:ext cx="3381826" cy="5141475"/>
              </a:xfrm>
              <a:prstGeom prst="wedgeRectCallou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305B65CD-53C4-A208-6C85-935CEC23D7BB}"/>
                  </a:ext>
                </a:extLst>
              </p:cNvPr>
              <p:cNvPicPr>
                <a:picLocks noChangeAspect="1"/>
              </p:cNvPicPr>
              <p:nvPr/>
            </p:nvPicPr>
            <p:blipFill>
              <a:blip r:embed="rId4"/>
              <a:stretch>
                <a:fillRect/>
              </a:stretch>
            </p:blipFill>
            <p:spPr>
              <a:xfrm>
                <a:off x="3830896" y="1954326"/>
                <a:ext cx="5141476" cy="3359640"/>
              </a:xfrm>
              <a:prstGeom prst="rect">
                <a:avLst/>
              </a:prstGeom>
            </p:spPr>
          </p:pic>
        </p:grpSp>
        <p:grpSp>
          <p:nvGrpSpPr>
            <p:cNvPr id="16" name="Группа 15">
              <a:extLst>
                <a:ext uri="{FF2B5EF4-FFF2-40B4-BE49-F238E27FC236}">
                  <a16:creationId xmlns:a16="http://schemas.microsoft.com/office/drawing/2014/main" id="{EF7A1995-3BA5-6818-E409-39E1D321B4BD}"/>
                </a:ext>
              </a:extLst>
            </p:cNvPr>
            <p:cNvGrpSpPr/>
            <p:nvPr/>
          </p:nvGrpSpPr>
          <p:grpSpPr>
            <a:xfrm>
              <a:off x="5457046" y="3852601"/>
              <a:ext cx="4154696" cy="2124379"/>
              <a:chOff x="4099300" y="4164736"/>
              <a:chExt cx="4154696" cy="2124379"/>
            </a:xfrm>
          </p:grpSpPr>
          <p:sp>
            <p:nvSpPr>
              <p:cNvPr id="15" name="Облачко с текстом: прямоугольное 14">
                <a:extLst>
                  <a:ext uri="{FF2B5EF4-FFF2-40B4-BE49-F238E27FC236}">
                    <a16:creationId xmlns:a16="http://schemas.microsoft.com/office/drawing/2014/main" id="{764DBFBF-9849-D2AE-5FD8-6E2163522CB2}"/>
                  </a:ext>
                </a:extLst>
              </p:cNvPr>
              <p:cNvSpPr/>
              <p:nvPr/>
            </p:nvSpPr>
            <p:spPr>
              <a:xfrm rot="10800000" flipH="1">
                <a:off x="4099300" y="4164736"/>
                <a:ext cx="4154696" cy="2124379"/>
              </a:xfrm>
              <a:prstGeom prst="wedgeRectCallou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a:extLst>
                  <a:ext uri="{FF2B5EF4-FFF2-40B4-BE49-F238E27FC236}">
                    <a16:creationId xmlns:a16="http://schemas.microsoft.com/office/drawing/2014/main" id="{EA59586B-4265-6E8D-D008-4CDEFA689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6574" y="4638929"/>
                <a:ext cx="4040147" cy="136294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8" name="TextBox 17">
            <a:extLst>
              <a:ext uri="{FF2B5EF4-FFF2-40B4-BE49-F238E27FC236}">
                <a16:creationId xmlns:a16="http://schemas.microsoft.com/office/drawing/2014/main" id="{98780F2B-A588-C528-129C-5AC57A4AFC16}"/>
              </a:ext>
            </a:extLst>
          </p:cNvPr>
          <p:cNvSpPr txBox="1"/>
          <p:nvPr/>
        </p:nvSpPr>
        <p:spPr>
          <a:xfrm>
            <a:off x="1617518" y="1951404"/>
            <a:ext cx="8956964" cy="369332"/>
          </a:xfrm>
          <a:prstGeom prst="rect">
            <a:avLst/>
          </a:prstGeom>
          <a:noFill/>
        </p:spPr>
        <p:txBody>
          <a:bodyPr wrap="square" rtlCol="0">
            <a:spAutoFit/>
          </a:bodyPr>
          <a:lstStyle/>
          <a:p>
            <a:pPr algn="ctr"/>
            <a:r>
              <a:rPr lang="en-US" dirty="0"/>
              <a:t>Available 6 licenses for </a:t>
            </a:r>
            <a:r>
              <a:rPr lang="en-US" dirty="0" err="1"/>
              <a:t>Matlab</a:t>
            </a:r>
            <a:r>
              <a:rPr lang="en-US" dirty="0"/>
              <a:t> in </a:t>
            </a:r>
            <a:r>
              <a:rPr lang="en-US" dirty="0" err="1"/>
              <a:t>JupyterHub</a:t>
            </a:r>
            <a:r>
              <a:rPr lang="en-US" dirty="0"/>
              <a:t> environment as part of ML/DL Ecosystem</a:t>
            </a:r>
            <a:endParaRPr lang="ru-RU" dirty="0"/>
          </a:p>
        </p:txBody>
      </p:sp>
    </p:spTree>
    <p:extLst>
      <p:ext uri="{BB962C8B-B14F-4D97-AF65-F5344CB8AC3E}">
        <p14:creationId xmlns:p14="http://schemas.microsoft.com/office/powerpoint/2010/main" val="1836734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9681B8B8-7269-4CF7-BB62-7A6C29928896}"/>
              </a:ext>
            </a:extLst>
          </p:cNvPr>
          <p:cNvSpPr/>
          <p:nvPr/>
        </p:nvSpPr>
        <p:spPr>
          <a:xfrm flipH="1">
            <a:off x="0" y="0"/>
            <a:ext cx="12192000" cy="120547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200" b="1" dirty="0">
                <a:solidFill>
                  <a:prstClr val="white"/>
                </a:solidFill>
              </a:rPr>
              <a:t> Information system for radiobiological research</a:t>
            </a:r>
            <a:endParaRPr lang="ru-RU" sz="3200" b="1" dirty="0"/>
          </a:p>
          <a:p>
            <a:pPr algn="ctr" defTabSz="404131">
              <a:lnSpc>
                <a:spcPct val="90000"/>
              </a:lnSpc>
              <a:buClr>
                <a:srgbClr val="000000"/>
              </a:buClr>
              <a:buSzPct val="100000"/>
              <a:defRPr/>
            </a:pPr>
            <a:r>
              <a:rPr lang="ru-RU" sz="3200" b="1" dirty="0">
                <a:solidFill>
                  <a:prstClr val="white"/>
                </a:solidFill>
              </a:rPr>
              <a:t>(</a:t>
            </a:r>
            <a:r>
              <a:rPr lang="en-US" sz="3200" b="1" dirty="0">
                <a:solidFill>
                  <a:prstClr val="white"/>
                </a:solidFill>
              </a:rPr>
              <a:t>Joint project of LIT and LRB</a:t>
            </a:r>
            <a:r>
              <a:rPr lang="ru-RU" sz="3200" b="1" dirty="0">
                <a:solidFill>
                  <a:prstClr val="white"/>
                </a:solidFill>
              </a:rPr>
              <a:t>)</a:t>
            </a:r>
          </a:p>
        </p:txBody>
      </p:sp>
      <p:pic>
        <p:nvPicPr>
          <p:cNvPr id="6" name="Рисунок 5">
            <a:extLst>
              <a:ext uri="{FF2B5EF4-FFF2-40B4-BE49-F238E27FC236}">
                <a16:creationId xmlns:a16="http://schemas.microsoft.com/office/drawing/2014/main" id="{18FFA731-9589-43E5-9092-07BFD4AE98DE}"/>
              </a:ext>
            </a:extLst>
          </p:cNvPr>
          <p:cNvPicPr>
            <a:picLocks noChangeAspect="1"/>
          </p:cNvPicPr>
          <p:nvPr/>
        </p:nvPicPr>
        <p:blipFill>
          <a:blip r:embed="rId3"/>
          <a:stretch>
            <a:fillRect/>
          </a:stretch>
        </p:blipFill>
        <p:spPr>
          <a:xfrm>
            <a:off x="10962722" y="170597"/>
            <a:ext cx="1229278" cy="855693"/>
          </a:xfrm>
          <a:prstGeom prst="rect">
            <a:avLst/>
          </a:prstGeom>
        </p:spPr>
      </p:pic>
      <p:sp>
        <p:nvSpPr>
          <p:cNvPr id="7" name="TextBox 6">
            <a:extLst>
              <a:ext uri="{FF2B5EF4-FFF2-40B4-BE49-F238E27FC236}">
                <a16:creationId xmlns:a16="http://schemas.microsoft.com/office/drawing/2014/main" id="{070975CF-9C67-4AF7-90B0-8A1C8C99C906}"/>
              </a:ext>
            </a:extLst>
          </p:cNvPr>
          <p:cNvSpPr txBox="1"/>
          <p:nvPr/>
        </p:nvSpPr>
        <p:spPr>
          <a:xfrm>
            <a:off x="437745" y="1762680"/>
            <a:ext cx="11139616" cy="3908762"/>
          </a:xfrm>
          <a:prstGeom prst="rect">
            <a:avLst/>
          </a:prstGeom>
          <a:noFill/>
        </p:spPr>
        <p:txBody>
          <a:bodyPr wrap="square">
            <a:spAutoFit/>
          </a:bodyPr>
          <a:lstStyle/>
          <a:p>
            <a:pPr lvl="1" algn="just"/>
            <a:r>
              <a:rPr lang="en-US" b="1" dirty="0"/>
              <a:t>Information system has been implemented as a web application and it has a client-server architecture</a:t>
            </a:r>
            <a:r>
              <a:rPr lang="ru-RU" b="1" dirty="0"/>
              <a:t>. </a:t>
            </a:r>
            <a:r>
              <a:rPr lang="en-US" b="1" dirty="0"/>
              <a:t>The server is Node.js and the client is written using the React library.</a:t>
            </a:r>
            <a:endParaRPr lang="ru-RU" sz="2400" dirty="0"/>
          </a:p>
          <a:p>
            <a:pPr marL="800100" lvl="1" indent="-342900" algn="just">
              <a:buFont typeface="Arial" panose="020B0604020202020204" pitchFamily="34" charset="0"/>
              <a:buChar char="•"/>
            </a:pPr>
            <a:r>
              <a:rPr lang="en-US" sz="1600" dirty="0"/>
              <a:t>IS takes over all necessary manipulations of the DB (database), file storage, Batch-system and other components of the </a:t>
            </a:r>
            <a:r>
              <a:rPr lang="en-US" sz="1600" dirty="0" err="1"/>
              <a:t>HybriLIT</a:t>
            </a:r>
            <a:r>
              <a:rPr lang="en-US" sz="1600" dirty="0"/>
              <a:t> platform;</a:t>
            </a:r>
          </a:p>
          <a:p>
            <a:pPr marL="800100" lvl="1" indent="-342900" algn="just">
              <a:buFont typeface="Arial" panose="020B0604020202020204" pitchFamily="34" charset="0"/>
              <a:buChar char="•"/>
            </a:pPr>
            <a:r>
              <a:rPr lang="en-US" sz="1600" dirty="0"/>
              <a:t>IS provides a convenient interface for: processing, storing, modifying and adding experimental data;</a:t>
            </a:r>
            <a:endParaRPr lang="ru-RU" sz="1600" dirty="0"/>
          </a:p>
          <a:p>
            <a:pPr lvl="1" algn="just"/>
            <a:r>
              <a:rPr lang="en-US" b="1" dirty="0"/>
              <a:t>Web applications advantages:</a:t>
            </a:r>
            <a:endParaRPr lang="ru-RU" b="1" dirty="0"/>
          </a:p>
          <a:p>
            <a:pPr marL="742950" lvl="1" indent="-285750" algn="just">
              <a:buFont typeface="Arial" panose="020B0604020202020204" pitchFamily="34" charset="0"/>
              <a:buChar char="•"/>
            </a:pPr>
            <a:r>
              <a:rPr lang="en-US" sz="1600" dirty="0"/>
              <a:t>No installation or update required;</a:t>
            </a:r>
            <a:endParaRPr lang="ru-RU" sz="1600" dirty="0"/>
          </a:p>
          <a:p>
            <a:pPr marL="742950" lvl="1" indent="-285750" algn="just">
              <a:buFont typeface="Arial" panose="020B0604020202020204" pitchFamily="34" charset="0"/>
              <a:buChar char="•"/>
            </a:pPr>
            <a:r>
              <a:rPr lang="en-US" sz="1600" dirty="0"/>
              <a:t>Available on all devices with the Internet (PC’s, Pad’s);</a:t>
            </a:r>
          </a:p>
          <a:p>
            <a:pPr marL="742950" lvl="1" indent="-285750" algn="just">
              <a:buFont typeface="Arial" panose="020B0604020202020204" pitchFamily="34" charset="0"/>
              <a:buChar char="•"/>
            </a:pPr>
            <a:r>
              <a:rPr lang="en-US" sz="1600" dirty="0"/>
              <a:t>All calculations</a:t>
            </a:r>
            <a:r>
              <a:rPr lang="ru-RU" sz="1600" dirty="0"/>
              <a:t>/</a:t>
            </a:r>
            <a:r>
              <a:rPr lang="en-US" sz="1600" dirty="0"/>
              <a:t>processing will take place on a remote dedicated server</a:t>
            </a:r>
            <a:r>
              <a:rPr lang="ru-RU" sz="1600" dirty="0"/>
              <a:t>.</a:t>
            </a:r>
            <a:endParaRPr lang="en-US" sz="1600" dirty="0"/>
          </a:p>
          <a:p>
            <a:pPr lvl="1" algn="just"/>
            <a:endParaRPr lang="en-US" sz="1600" dirty="0"/>
          </a:p>
          <a:p>
            <a:pPr lvl="1" algn="just"/>
            <a:r>
              <a:rPr lang="en-US" b="1" dirty="0"/>
              <a:t>Based on the results and technologies of this project, several another projects have been launched:</a:t>
            </a:r>
          </a:p>
          <a:p>
            <a:pPr marL="742950" lvl="1" indent="-285750" algn="just">
              <a:buFont typeface="Arial" panose="020B0604020202020204" pitchFamily="34" charset="0"/>
              <a:buChar char="•"/>
            </a:pPr>
            <a:r>
              <a:rPr lang="en-US" sz="1600" dirty="0"/>
              <a:t>Virtual Research Environment </a:t>
            </a:r>
            <a:r>
              <a:rPr lang="en-US" sz="1600" dirty="0" err="1"/>
              <a:t>NanoHLIT</a:t>
            </a:r>
            <a:r>
              <a:rPr lang="en-US" sz="1600" dirty="0"/>
              <a:t> for Hybrid Nanostructures Research on the HybriLIT Platform;</a:t>
            </a:r>
          </a:p>
          <a:p>
            <a:pPr marL="742950" lvl="1" indent="-285750" algn="just">
              <a:buFont typeface="Arial" panose="020B0604020202020204" pitchFamily="34" charset="0"/>
              <a:buChar char="•"/>
            </a:pPr>
            <a:r>
              <a:rPr lang="en-US" sz="1600" dirty="0"/>
              <a:t>The Computer-Assisted Identification, Characterization, and Modeling of the Histological Data.</a:t>
            </a:r>
          </a:p>
          <a:p>
            <a:pPr lvl="1" algn="just"/>
            <a:endParaRPr lang="en-US" sz="1600" dirty="0"/>
          </a:p>
          <a:p>
            <a:pPr marL="742950" lvl="1" indent="-285750" algn="just">
              <a:buFont typeface="Arial" panose="020B0604020202020204" pitchFamily="34" charset="0"/>
              <a:buChar char="•"/>
            </a:pPr>
            <a:endParaRPr lang="en-US" sz="1600" dirty="0"/>
          </a:p>
        </p:txBody>
      </p:sp>
      <p:sp>
        <p:nvSpPr>
          <p:cNvPr id="5" name="TextBox 4">
            <a:extLst>
              <a:ext uri="{FF2B5EF4-FFF2-40B4-BE49-F238E27FC236}">
                <a16:creationId xmlns:a16="http://schemas.microsoft.com/office/drawing/2014/main" id="{E966EF9B-1EB8-4634-9EAF-AF7E377C47A9}"/>
              </a:ext>
            </a:extLst>
          </p:cNvPr>
          <p:cNvSpPr txBox="1"/>
          <p:nvPr/>
        </p:nvSpPr>
        <p:spPr>
          <a:xfrm>
            <a:off x="4820991" y="1239460"/>
            <a:ext cx="2550017" cy="523220"/>
          </a:xfrm>
          <a:prstGeom prst="rect">
            <a:avLst/>
          </a:prstGeom>
          <a:noFill/>
        </p:spPr>
        <p:txBody>
          <a:bodyPr wrap="square">
            <a:spAutoFit/>
          </a:bodyPr>
          <a:lstStyle/>
          <a:p>
            <a:r>
              <a:rPr lang="en-US" sz="2800" b="1" dirty="0"/>
              <a:t>Conclusions </a:t>
            </a:r>
            <a:endParaRPr lang="ru-RU" sz="2800" b="1" dirty="0"/>
          </a:p>
        </p:txBody>
      </p:sp>
    </p:spTree>
    <p:extLst>
      <p:ext uri="{BB962C8B-B14F-4D97-AF65-F5344CB8AC3E}">
        <p14:creationId xmlns:p14="http://schemas.microsoft.com/office/powerpoint/2010/main" val="1300628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txBox="1">
            <a:spLocks noChangeArrowheads="1"/>
          </p:cNvSpPr>
          <p:nvPr/>
        </p:nvSpPr>
        <p:spPr bwMode="auto">
          <a:xfrm>
            <a:off x="167636" y="206204"/>
            <a:ext cx="11856720" cy="534987"/>
          </a:xfrm>
          <a:prstGeom prst="rect">
            <a:avLst/>
          </a:prstGeom>
          <a:noFill/>
          <a:ln>
            <a:noFill/>
          </a:ln>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lnSpc>
                <a:spcPct val="90000"/>
              </a:lnSpc>
            </a:pPr>
            <a:r>
              <a:rPr lang="en-US" sz="4400" b="1" dirty="0"/>
              <a:t>Thanks for your attention!</a:t>
            </a:r>
          </a:p>
          <a:p>
            <a:pPr algn="ctr">
              <a:defRPr/>
            </a:pPr>
            <a:endParaRPr lang="ru-RU" sz="4400" b="1" dirty="0">
              <a:ln w="6600">
                <a:solidFill>
                  <a:schemeClr val="accent2">
                    <a:lumMod val="50000"/>
                  </a:schemeClr>
                </a:solidFill>
                <a:prstDash val="solid"/>
              </a:ln>
              <a:solidFill>
                <a:srgbClr val="FFFFFF"/>
              </a:solidFill>
              <a:effectLst>
                <a:outerShdw dist="38100" dir="2700000" algn="tl" rotWithShape="0">
                  <a:schemeClr val="accent2"/>
                </a:outerShdw>
              </a:effectLst>
              <a:latin typeface="+mn-lt"/>
              <a:cs typeface="Arial" panose="020B0604020202020204" pitchFamily="34" charset="0"/>
            </a:endParaRPr>
          </a:p>
        </p:txBody>
      </p:sp>
      <p:sp>
        <p:nvSpPr>
          <p:cNvPr id="3" name="TextBox 2">
            <a:extLst>
              <a:ext uri="{FF2B5EF4-FFF2-40B4-BE49-F238E27FC236}">
                <a16:creationId xmlns:a16="http://schemas.microsoft.com/office/drawing/2014/main" id="{E245604E-9E0C-49F1-8C24-ED280550E4D3}"/>
              </a:ext>
            </a:extLst>
          </p:cNvPr>
          <p:cNvSpPr txBox="1"/>
          <p:nvPr/>
        </p:nvSpPr>
        <p:spPr>
          <a:xfrm>
            <a:off x="167636" y="6133293"/>
            <a:ext cx="3223700" cy="584775"/>
          </a:xfrm>
          <a:prstGeom prst="rect">
            <a:avLst/>
          </a:prstGeom>
          <a:noFill/>
        </p:spPr>
        <p:txBody>
          <a:bodyPr wrap="square">
            <a:spAutoFit/>
          </a:bodyPr>
          <a:lstStyle/>
          <a:p>
            <a:pPr algn="ctr"/>
            <a:r>
              <a:rPr lang="ru-RU" sz="3200" u="sng" dirty="0">
                <a:solidFill>
                  <a:srgbClr val="0070C0"/>
                </a:solidFill>
              </a:rPr>
              <a:t>https://bio.jinr.ru/</a:t>
            </a:r>
          </a:p>
        </p:txBody>
      </p:sp>
      <p:sp>
        <p:nvSpPr>
          <p:cNvPr id="6" name="TextBox 5">
            <a:extLst>
              <a:ext uri="{FF2B5EF4-FFF2-40B4-BE49-F238E27FC236}">
                <a16:creationId xmlns:a16="http://schemas.microsoft.com/office/drawing/2014/main" id="{AA124ED9-49D0-4153-A74B-106476B1D7A5}"/>
              </a:ext>
            </a:extLst>
          </p:cNvPr>
          <p:cNvSpPr txBox="1"/>
          <p:nvPr/>
        </p:nvSpPr>
        <p:spPr>
          <a:xfrm>
            <a:off x="4060993" y="6133293"/>
            <a:ext cx="4070007" cy="584775"/>
          </a:xfrm>
          <a:prstGeom prst="rect">
            <a:avLst/>
          </a:prstGeom>
          <a:noFill/>
        </p:spPr>
        <p:txBody>
          <a:bodyPr wrap="square">
            <a:spAutoFit/>
          </a:bodyPr>
          <a:lstStyle/>
          <a:p>
            <a:pPr algn="ctr"/>
            <a:r>
              <a:rPr lang="ru-RU" sz="3200" u="sng" dirty="0"/>
              <a:t>http://hlit.jinr.ru/</a:t>
            </a:r>
          </a:p>
        </p:txBody>
      </p:sp>
      <p:sp>
        <p:nvSpPr>
          <p:cNvPr id="5" name="TextBox 4">
            <a:extLst>
              <a:ext uri="{FF2B5EF4-FFF2-40B4-BE49-F238E27FC236}">
                <a16:creationId xmlns:a16="http://schemas.microsoft.com/office/drawing/2014/main" id="{EC0BB945-F1B1-6A06-F156-2099BD27B766}"/>
              </a:ext>
            </a:extLst>
          </p:cNvPr>
          <p:cNvSpPr txBox="1"/>
          <p:nvPr/>
        </p:nvSpPr>
        <p:spPr>
          <a:xfrm>
            <a:off x="8415374" y="6142959"/>
            <a:ext cx="3673973" cy="584775"/>
          </a:xfrm>
          <a:prstGeom prst="rect">
            <a:avLst/>
          </a:prstGeom>
          <a:noFill/>
        </p:spPr>
        <p:txBody>
          <a:bodyPr wrap="square">
            <a:spAutoFit/>
          </a:bodyPr>
          <a:lstStyle/>
          <a:p>
            <a:pPr algn="ctr"/>
            <a:r>
              <a:rPr lang="ru-RU" sz="3200" u="sng" dirty="0">
                <a:solidFill>
                  <a:srgbClr val="0070C0"/>
                </a:solidFill>
              </a:rPr>
              <a:t>https://</a:t>
            </a:r>
            <a:r>
              <a:rPr lang="en-US" sz="3200" u="sng" dirty="0">
                <a:solidFill>
                  <a:srgbClr val="0070C0"/>
                </a:solidFill>
              </a:rPr>
              <a:t>it4bio</a:t>
            </a:r>
            <a:r>
              <a:rPr lang="ru-RU" sz="3200" u="sng" dirty="0">
                <a:solidFill>
                  <a:srgbClr val="0070C0"/>
                </a:solidFill>
              </a:rPr>
              <a:t>.jinr.ru/</a:t>
            </a:r>
          </a:p>
        </p:txBody>
      </p:sp>
      <p:sp>
        <p:nvSpPr>
          <p:cNvPr id="2" name="TextBox 1">
            <a:extLst>
              <a:ext uri="{FF2B5EF4-FFF2-40B4-BE49-F238E27FC236}">
                <a16:creationId xmlns:a16="http://schemas.microsoft.com/office/drawing/2014/main" id="{9CADF2BF-FEB4-1914-2B10-FD3835B11181}"/>
              </a:ext>
            </a:extLst>
          </p:cNvPr>
          <p:cNvSpPr txBox="1"/>
          <p:nvPr/>
        </p:nvSpPr>
        <p:spPr>
          <a:xfrm>
            <a:off x="5392698" y="1081059"/>
            <a:ext cx="1666803" cy="523220"/>
          </a:xfrm>
          <a:prstGeom prst="rect">
            <a:avLst/>
          </a:prstGeom>
          <a:noFill/>
        </p:spPr>
        <p:txBody>
          <a:bodyPr wrap="none" rtlCol="0">
            <a:spAutoFit/>
          </a:bodyPr>
          <a:lstStyle/>
          <a:p>
            <a:r>
              <a:rPr lang="en-US" sz="2800" dirty="0"/>
              <a:t>Our team:</a:t>
            </a:r>
            <a:endParaRPr lang="ru-RU" sz="2800" dirty="0"/>
          </a:p>
        </p:txBody>
      </p:sp>
      <p:sp>
        <p:nvSpPr>
          <p:cNvPr id="4" name="TextBox 3">
            <a:extLst>
              <a:ext uri="{FF2B5EF4-FFF2-40B4-BE49-F238E27FC236}">
                <a16:creationId xmlns:a16="http://schemas.microsoft.com/office/drawing/2014/main" id="{6B8CED48-D72B-E6B5-2B0B-6BDE26A7D994}"/>
              </a:ext>
            </a:extLst>
          </p:cNvPr>
          <p:cNvSpPr txBox="1"/>
          <p:nvPr/>
        </p:nvSpPr>
        <p:spPr>
          <a:xfrm>
            <a:off x="3190017" y="1698723"/>
            <a:ext cx="1741952" cy="2308324"/>
          </a:xfrm>
          <a:prstGeom prst="rect">
            <a:avLst/>
          </a:prstGeom>
          <a:noFill/>
        </p:spPr>
        <p:txBody>
          <a:bodyPr wrap="none" rtlCol="0">
            <a:spAutoFit/>
          </a:bodyPr>
          <a:lstStyle/>
          <a:p>
            <a:pPr algn="just"/>
            <a:r>
              <a:rPr lang="en-US" b="1" dirty="0"/>
              <a:t>MLIT/JINR</a:t>
            </a:r>
          </a:p>
          <a:p>
            <a:pPr algn="just"/>
            <a:r>
              <a:rPr lang="en-US" dirty="0" err="1"/>
              <a:t>Anikina</a:t>
            </a:r>
            <a:r>
              <a:rPr lang="en-US" dirty="0"/>
              <a:t> A.I.</a:t>
            </a:r>
          </a:p>
          <a:p>
            <a:pPr algn="just"/>
            <a:r>
              <a:rPr lang="en-US" dirty="0"/>
              <a:t>Butenko </a:t>
            </a:r>
            <a:r>
              <a:rPr lang="en-US" dirty="0" err="1"/>
              <a:t>Yu.A</a:t>
            </a:r>
            <a:r>
              <a:rPr lang="en-US" dirty="0"/>
              <a:t>.</a:t>
            </a:r>
          </a:p>
          <a:p>
            <a:pPr algn="just"/>
            <a:r>
              <a:rPr lang="en-US" dirty="0"/>
              <a:t>Zuev M.I.</a:t>
            </a:r>
          </a:p>
          <a:p>
            <a:pPr algn="just"/>
            <a:r>
              <a:rPr lang="en-US" dirty="0"/>
              <a:t>Nechaevskiy A.V.</a:t>
            </a:r>
          </a:p>
          <a:p>
            <a:pPr algn="just"/>
            <a:r>
              <a:rPr lang="en-US" dirty="0"/>
              <a:t>Podgainy D.V.</a:t>
            </a:r>
          </a:p>
          <a:p>
            <a:pPr algn="just"/>
            <a:r>
              <a:rPr lang="en-US" dirty="0"/>
              <a:t>Stadnik A.V.</a:t>
            </a:r>
          </a:p>
          <a:p>
            <a:pPr algn="just"/>
            <a:r>
              <a:rPr lang="en-US" dirty="0"/>
              <a:t>Streltsova O.I.</a:t>
            </a:r>
            <a:endParaRPr lang="ru-RU" dirty="0"/>
          </a:p>
        </p:txBody>
      </p:sp>
      <p:sp>
        <p:nvSpPr>
          <p:cNvPr id="7" name="TextBox 6">
            <a:extLst>
              <a:ext uri="{FF2B5EF4-FFF2-40B4-BE49-F238E27FC236}">
                <a16:creationId xmlns:a16="http://schemas.microsoft.com/office/drawing/2014/main" id="{EC55C7CD-A5D5-616C-3E6E-39F3B112F6C7}"/>
              </a:ext>
            </a:extLst>
          </p:cNvPr>
          <p:cNvSpPr txBox="1"/>
          <p:nvPr/>
        </p:nvSpPr>
        <p:spPr>
          <a:xfrm>
            <a:off x="7448675" y="1698723"/>
            <a:ext cx="2070054" cy="2862322"/>
          </a:xfrm>
          <a:prstGeom prst="rect">
            <a:avLst/>
          </a:prstGeom>
          <a:noFill/>
        </p:spPr>
        <p:txBody>
          <a:bodyPr wrap="none" rtlCol="0">
            <a:spAutoFit/>
          </a:bodyPr>
          <a:lstStyle/>
          <a:p>
            <a:r>
              <a:rPr lang="en-US" b="1" dirty="0"/>
              <a:t>LRB/JINR</a:t>
            </a:r>
          </a:p>
          <a:p>
            <a:r>
              <a:rPr lang="en-US" dirty="0" err="1"/>
              <a:t>Boreyko</a:t>
            </a:r>
            <a:r>
              <a:rPr lang="en-US" dirty="0"/>
              <a:t> A.V. </a:t>
            </a:r>
          </a:p>
          <a:p>
            <a:r>
              <a:rPr lang="en-US" dirty="0" err="1"/>
              <a:t>Zadnepryanec</a:t>
            </a:r>
            <a:r>
              <a:rPr lang="en-US" dirty="0"/>
              <a:t> M.G. </a:t>
            </a:r>
          </a:p>
          <a:p>
            <a:r>
              <a:rPr lang="en-US" dirty="0"/>
              <a:t>Kolesnikova I.A. </a:t>
            </a:r>
          </a:p>
          <a:p>
            <a:r>
              <a:rPr lang="en-US" dirty="0" err="1"/>
              <a:t>Lalkovicova</a:t>
            </a:r>
            <a:r>
              <a:rPr lang="en-US" dirty="0"/>
              <a:t> M.G.</a:t>
            </a:r>
          </a:p>
          <a:p>
            <a:r>
              <a:rPr lang="en-US" dirty="0" err="1"/>
              <a:t>Golikova</a:t>
            </a:r>
            <a:r>
              <a:rPr lang="en-US" dirty="0"/>
              <a:t> K.N. </a:t>
            </a:r>
          </a:p>
          <a:p>
            <a:r>
              <a:rPr lang="en-US" dirty="0" err="1"/>
              <a:t>Severiukhin</a:t>
            </a:r>
            <a:r>
              <a:rPr lang="en-US" dirty="0"/>
              <a:t> </a:t>
            </a:r>
            <a:r>
              <a:rPr lang="en-US" dirty="0" err="1"/>
              <a:t>Yu.S</a:t>
            </a:r>
            <a:r>
              <a:rPr lang="en-US" dirty="0"/>
              <a:t>. </a:t>
            </a:r>
          </a:p>
          <a:p>
            <a:r>
              <a:rPr lang="en-US" dirty="0" err="1"/>
              <a:t>Utina</a:t>
            </a:r>
            <a:r>
              <a:rPr lang="en-US" dirty="0"/>
              <a:t> D.M. </a:t>
            </a:r>
          </a:p>
          <a:p>
            <a:r>
              <a:rPr lang="en-US" dirty="0" err="1"/>
              <a:t>Chausov</a:t>
            </a:r>
            <a:r>
              <a:rPr lang="en-US" dirty="0"/>
              <a:t> V.N. </a:t>
            </a:r>
          </a:p>
          <a:p>
            <a:r>
              <a:rPr lang="en-US" dirty="0" err="1"/>
              <a:t>Chramko</a:t>
            </a:r>
            <a:r>
              <a:rPr lang="en-US" dirty="0"/>
              <a:t> T.S.</a:t>
            </a:r>
            <a:endParaRPr lang="ru-RU" dirty="0"/>
          </a:p>
        </p:txBody>
      </p:sp>
      <p:pic>
        <p:nvPicPr>
          <p:cNvPr id="9" name="Рисунок 8">
            <a:extLst>
              <a:ext uri="{FF2B5EF4-FFF2-40B4-BE49-F238E27FC236}">
                <a16:creationId xmlns:a16="http://schemas.microsoft.com/office/drawing/2014/main" id="{C82DADCB-DE90-42A9-3632-CFD777808951}"/>
              </a:ext>
            </a:extLst>
          </p:cNvPr>
          <p:cNvPicPr>
            <a:picLocks noChangeAspect="1"/>
          </p:cNvPicPr>
          <p:nvPr/>
        </p:nvPicPr>
        <p:blipFill>
          <a:blip r:embed="rId3"/>
          <a:stretch>
            <a:fillRect/>
          </a:stretch>
        </p:blipFill>
        <p:spPr>
          <a:xfrm>
            <a:off x="517418" y="2288542"/>
            <a:ext cx="2155853" cy="1500676"/>
          </a:xfrm>
          <a:prstGeom prst="rect">
            <a:avLst/>
          </a:prstGeom>
        </p:spPr>
      </p:pic>
      <p:pic>
        <p:nvPicPr>
          <p:cNvPr id="10" name="Рисунок 9">
            <a:extLst>
              <a:ext uri="{FF2B5EF4-FFF2-40B4-BE49-F238E27FC236}">
                <a16:creationId xmlns:a16="http://schemas.microsoft.com/office/drawing/2014/main" id="{52839A76-3546-D9FE-A74A-C966BCF10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7871" y="2331088"/>
            <a:ext cx="1956711" cy="1537417"/>
          </a:xfrm>
          <a:prstGeom prst="rect">
            <a:avLst/>
          </a:prstGeom>
          <a:solidFill>
            <a:schemeClr val="bg1"/>
          </a:solidFill>
        </p:spPr>
      </p:pic>
      <p:grpSp>
        <p:nvGrpSpPr>
          <p:cNvPr id="11" name="Группа 10">
            <a:extLst>
              <a:ext uri="{FF2B5EF4-FFF2-40B4-BE49-F238E27FC236}">
                <a16:creationId xmlns:a16="http://schemas.microsoft.com/office/drawing/2014/main" id="{F66255F5-29EB-DD39-BC2C-92D40DBB149C}"/>
              </a:ext>
            </a:extLst>
          </p:cNvPr>
          <p:cNvGrpSpPr/>
          <p:nvPr/>
        </p:nvGrpSpPr>
        <p:grpSpPr>
          <a:xfrm>
            <a:off x="3614888" y="4749384"/>
            <a:ext cx="4962216" cy="839577"/>
            <a:chOff x="3300046" y="4738536"/>
            <a:chExt cx="4962216" cy="839577"/>
          </a:xfrm>
        </p:grpSpPr>
        <p:sp>
          <p:nvSpPr>
            <p:cNvPr id="8" name="TextBox 7">
              <a:extLst>
                <a:ext uri="{FF2B5EF4-FFF2-40B4-BE49-F238E27FC236}">
                  <a16:creationId xmlns:a16="http://schemas.microsoft.com/office/drawing/2014/main" id="{0D84A2DA-643E-D6B7-5442-6B23C6F65984}"/>
                </a:ext>
              </a:extLst>
            </p:cNvPr>
            <p:cNvSpPr txBox="1"/>
            <p:nvPr/>
          </p:nvSpPr>
          <p:spPr>
            <a:xfrm>
              <a:off x="3929729" y="4747004"/>
              <a:ext cx="4332533" cy="646331"/>
            </a:xfrm>
            <a:prstGeom prst="rect">
              <a:avLst/>
            </a:prstGeom>
            <a:noFill/>
          </p:spPr>
          <p:txBody>
            <a:bodyPr wrap="none" rtlCol="0">
              <a:spAutoFit/>
            </a:bodyPr>
            <a:lstStyle/>
            <a:p>
              <a:r>
                <a:rPr lang="en-US" b="1" dirty="0"/>
                <a:t>In collaboration with University of Belgrade</a:t>
              </a:r>
            </a:p>
            <a:p>
              <a:r>
                <a:rPr lang="en-US" dirty="0"/>
                <a:t>Coordinator: Dr Marko </a:t>
              </a:r>
              <a:r>
                <a:rPr lang="en-US" dirty="0" err="1"/>
                <a:t>Ćosić</a:t>
              </a:r>
              <a:endParaRPr lang="ru-RU" dirty="0"/>
            </a:p>
          </p:txBody>
        </p:sp>
        <p:pic>
          <p:nvPicPr>
            <p:cNvPr id="2050" name="Picture 2">
              <a:extLst>
                <a:ext uri="{FF2B5EF4-FFF2-40B4-BE49-F238E27FC236}">
                  <a16:creationId xmlns:a16="http://schemas.microsoft.com/office/drawing/2014/main" id="{8527B441-6593-99EE-24F8-35A8F0985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0046" y="4738536"/>
              <a:ext cx="629683" cy="8395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84972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80D3A59A-D25A-F444-197B-B4D0472764CC}"/>
              </a:ext>
            </a:extLst>
          </p:cNvPr>
          <p:cNvPicPr>
            <a:picLocks noChangeAspect="1"/>
          </p:cNvPicPr>
          <p:nvPr/>
        </p:nvPicPr>
        <p:blipFill>
          <a:blip r:embed="rId3"/>
          <a:stretch>
            <a:fillRect/>
          </a:stretch>
        </p:blipFill>
        <p:spPr>
          <a:xfrm>
            <a:off x="9918814" y="4794483"/>
            <a:ext cx="1850280" cy="14100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Прямоугольник 12">
            <a:extLst>
              <a:ext uri="{FF2B5EF4-FFF2-40B4-BE49-F238E27FC236}">
                <a16:creationId xmlns:a16="http://schemas.microsoft.com/office/drawing/2014/main" id="{788C8B73-9E80-4957-AB41-45CD73B0115D}"/>
              </a:ext>
            </a:extLst>
          </p:cNvPr>
          <p:cNvSpPr/>
          <p:nvPr/>
        </p:nvSpPr>
        <p:spPr>
          <a:xfrm flipH="1">
            <a:off x="0" y="-29406"/>
            <a:ext cx="12192000" cy="120547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200" b="1" dirty="0"/>
              <a:t>BIOHLIT information system for radiobiological studies</a:t>
            </a:r>
            <a:endParaRPr lang="ru-RU" sz="3200" b="1" dirty="0"/>
          </a:p>
        </p:txBody>
      </p:sp>
      <p:pic>
        <p:nvPicPr>
          <p:cNvPr id="17" name="Рисунок 16">
            <a:extLst>
              <a:ext uri="{FF2B5EF4-FFF2-40B4-BE49-F238E27FC236}">
                <a16:creationId xmlns:a16="http://schemas.microsoft.com/office/drawing/2014/main" id="{D5F4225D-43D3-47ED-8BB4-83C03A650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179"/>
            <a:ext cx="1211777" cy="952111"/>
          </a:xfrm>
          <a:prstGeom prst="rect">
            <a:avLst/>
          </a:prstGeom>
          <a:solidFill>
            <a:schemeClr val="bg1"/>
          </a:solidFill>
        </p:spPr>
      </p:pic>
      <p:pic>
        <p:nvPicPr>
          <p:cNvPr id="12" name="Рисунок 11">
            <a:extLst>
              <a:ext uri="{FF2B5EF4-FFF2-40B4-BE49-F238E27FC236}">
                <a16:creationId xmlns:a16="http://schemas.microsoft.com/office/drawing/2014/main" id="{E1E59840-FBB7-4A1E-AC49-99299DDCD7E6}"/>
              </a:ext>
            </a:extLst>
          </p:cNvPr>
          <p:cNvPicPr>
            <a:picLocks noChangeAspect="1"/>
          </p:cNvPicPr>
          <p:nvPr/>
        </p:nvPicPr>
        <p:blipFill>
          <a:blip r:embed="rId5"/>
          <a:stretch>
            <a:fillRect/>
          </a:stretch>
        </p:blipFill>
        <p:spPr>
          <a:xfrm>
            <a:off x="10962722" y="170597"/>
            <a:ext cx="1229278" cy="855693"/>
          </a:xfrm>
          <a:prstGeom prst="rect">
            <a:avLst/>
          </a:prstGeom>
        </p:spPr>
      </p:pic>
      <p:sp>
        <p:nvSpPr>
          <p:cNvPr id="18" name="Прямоугольник 17">
            <a:extLst>
              <a:ext uri="{FF2B5EF4-FFF2-40B4-BE49-F238E27FC236}">
                <a16:creationId xmlns:a16="http://schemas.microsoft.com/office/drawing/2014/main" id="{7035202E-0DF8-4844-A522-DFABEAD9EDCB}"/>
              </a:ext>
            </a:extLst>
          </p:cNvPr>
          <p:cNvSpPr/>
          <p:nvPr/>
        </p:nvSpPr>
        <p:spPr>
          <a:xfrm>
            <a:off x="4080510" y="2860424"/>
            <a:ext cx="7892297" cy="1677382"/>
          </a:xfrm>
          <a:prstGeom prst="rect">
            <a:avLst/>
          </a:prstGeom>
        </p:spPr>
        <p:txBody>
          <a:bodyPr wrap="square">
            <a:spAutoFit/>
          </a:bodyPr>
          <a:lstStyle/>
          <a:p>
            <a:pPr algn="just">
              <a:spcAft>
                <a:spcPts val="600"/>
              </a:spcAft>
            </a:pPr>
            <a:r>
              <a:rPr lang="en-US" sz="2000" b="1" dirty="0">
                <a:solidFill>
                  <a:srgbClr val="002060"/>
                </a:solidFill>
                <a:latin typeface="Times New Roman" panose="02020603050405020304" pitchFamily="18" charset="0"/>
                <a:cs typeface="Times New Roman" panose="02020603050405020304" pitchFamily="18" charset="0"/>
              </a:rPr>
              <a:t>IS system is based on</a:t>
            </a:r>
            <a:r>
              <a:rPr lang="ru-RU" sz="2000" b="1" dirty="0">
                <a:solidFill>
                  <a:srgbClr val="002060"/>
                </a:solidFill>
                <a:latin typeface="Times New Roman" panose="02020603050405020304" pitchFamily="18" charset="0"/>
                <a:cs typeface="Times New Roman" panose="02020603050405020304" pitchFamily="18" charset="0"/>
              </a:rPr>
              <a:t>:</a:t>
            </a:r>
          </a:p>
          <a:p>
            <a:pPr marL="446088" indent="-263525"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computer vision algorithms based on machine and deep learning technologies;</a:t>
            </a:r>
            <a:r>
              <a:rPr lang="ru-RU" sz="2000" dirty="0">
                <a:latin typeface="Times New Roman" panose="02020603050405020304" pitchFamily="18" charset="0"/>
                <a:cs typeface="Times New Roman" panose="02020603050405020304" pitchFamily="18" charset="0"/>
              </a:rPr>
              <a:t> </a:t>
            </a:r>
          </a:p>
          <a:p>
            <a:pPr marL="446088" indent="-263525" algn="just">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modern </a:t>
            </a:r>
            <a:r>
              <a:rPr lang="en-US" sz="2000" b="0" i="0" dirty="0">
                <a:solidFill>
                  <a:srgbClr val="000000"/>
                </a:solidFill>
                <a:effectLst/>
                <a:latin typeface="Times New Roman" panose="02020603050405020304" pitchFamily="18" charset="0"/>
                <a:cs typeface="Times New Roman" panose="02020603050405020304" pitchFamily="18" charset="0"/>
              </a:rPr>
              <a:t>IT solutions for data storage, processing and visualization</a:t>
            </a:r>
            <a:r>
              <a:rPr lang="en-US" sz="2000" dirty="0">
                <a:solidFill>
                  <a:srgbClr val="000000"/>
                </a:solidFill>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marL="549275" algn="just"/>
            <a:endParaRPr lang="ru-RU"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0A76A06-34BC-4818-A11A-945512FCADA8}"/>
              </a:ext>
            </a:extLst>
          </p:cNvPr>
          <p:cNvSpPr txBox="1"/>
          <p:nvPr/>
        </p:nvSpPr>
        <p:spPr>
          <a:xfrm>
            <a:off x="4080510" y="1428115"/>
            <a:ext cx="7918929" cy="1200329"/>
          </a:xfrm>
          <a:prstGeom prst="rect">
            <a:avLst/>
          </a:prstGeom>
          <a:noFill/>
        </p:spPr>
        <p:txBody>
          <a:bodyPr wrap="square" rtlCol="0">
            <a:spAutoFit/>
          </a:bodyPr>
          <a:lstStyle/>
          <a:p>
            <a:pPr algn="just" defTabSz="404131">
              <a:lnSpc>
                <a:spcPct val="90000"/>
              </a:lnSpc>
              <a:buClr>
                <a:srgbClr val="000000"/>
              </a:buClr>
              <a:buSzPct val="100000"/>
              <a:defRPr/>
            </a:pPr>
            <a:r>
              <a:rPr lang="en-US" sz="2000" b="1" dirty="0">
                <a:solidFill>
                  <a:srgbClr val="002060"/>
                </a:solidFill>
                <a:latin typeface="Times New Roman" panose="02020603050405020304" pitchFamily="18" charset="0"/>
                <a:cs typeface="Times New Roman" panose="02020603050405020304" pitchFamily="18" charset="0"/>
              </a:rPr>
              <a:t>Joint project of LIT and LRB: </a:t>
            </a:r>
            <a:r>
              <a:rPr lang="en-US" sz="2000" dirty="0">
                <a:latin typeface="Times New Roman" panose="02020603050405020304" pitchFamily="18" charset="0"/>
                <a:cs typeface="Times New Roman" panose="02020603050405020304" pitchFamily="18" charset="0"/>
              </a:rPr>
              <a:t>aims at establishing an information system (IS) for analyzing behavioral and pathomorphological changes in the central nervous system when studying the effects of ionizing radiation and other factors on biological objects</a:t>
            </a:r>
            <a:r>
              <a:rPr lang="ru-RU"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20" name="Прямоугольник 19">
            <a:extLst>
              <a:ext uri="{FF2B5EF4-FFF2-40B4-BE49-F238E27FC236}">
                <a16:creationId xmlns:a16="http://schemas.microsoft.com/office/drawing/2014/main" id="{61C51CB2-5B29-4592-A637-CCA13C20F67E}"/>
              </a:ext>
            </a:extLst>
          </p:cNvPr>
          <p:cNvSpPr/>
          <p:nvPr/>
        </p:nvSpPr>
        <p:spPr>
          <a:xfrm>
            <a:off x="99793" y="4481979"/>
            <a:ext cx="8413855" cy="2400657"/>
          </a:xfrm>
          <a:prstGeom prst="rect">
            <a:avLst/>
          </a:prstGeom>
        </p:spPr>
        <p:txBody>
          <a:bodyPr wrap="square">
            <a:spAutoFit/>
          </a:bodyPr>
          <a:lstStyle/>
          <a:p>
            <a:pPr algn="just">
              <a:spcAft>
                <a:spcPts val="600"/>
              </a:spcAft>
            </a:pPr>
            <a:r>
              <a:rPr lang="en-US" sz="2000" b="1" dirty="0">
                <a:solidFill>
                  <a:schemeClr val="accent6">
                    <a:lumMod val="50000"/>
                  </a:schemeClr>
                </a:solidFill>
                <a:latin typeface="Times New Roman" panose="02020603050405020304" pitchFamily="18" charset="0"/>
                <a:cs typeface="Times New Roman" panose="02020603050405020304" pitchFamily="18" charset="0"/>
              </a:rPr>
              <a:t>IT system will help to</a:t>
            </a:r>
            <a:r>
              <a:rPr lang="ru-RU" sz="2000" b="1" dirty="0">
                <a:solidFill>
                  <a:schemeClr val="accent6">
                    <a:lumMod val="50000"/>
                  </a:schemeClr>
                </a:solidFill>
                <a:latin typeface="Times New Roman" panose="02020603050405020304" pitchFamily="18" charset="0"/>
                <a:cs typeface="Times New Roman" panose="02020603050405020304" pitchFamily="18" charset="0"/>
              </a:rPr>
              <a:t>: </a:t>
            </a:r>
          </a:p>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Speed up and simplify work on experimental data for different groups of researchers</a:t>
            </a:r>
          </a:p>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Simplify and accelerate the diagnosis of CNS pathologies, in a particular case to use effective methods of prevention and protection from ionizing radiation</a:t>
            </a:r>
            <a:r>
              <a:rPr lang="ru-RU" sz="2000" dirty="0">
                <a:latin typeface="Times New Roman" panose="02020603050405020304" pitchFamily="18" charset="0"/>
                <a:cs typeface="Times New Roman" panose="02020603050405020304" pitchFamily="18" charset="0"/>
              </a:rPr>
              <a:t>.</a:t>
            </a:r>
          </a:p>
          <a:p>
            <a:pPr marL="342900" indent="-342900" algn="just">
              <a:spcAft>
                <a:spcPts val="600"/>
              </a:spcAft>
              <a:buFont typeface="Arial" panose="020B0604020202020204" pitchFamily="34" charset="0"/>
              <a:buChar char="•"/>
            </a:pPr>
            <a:endParaRPr lang="ru-RU" sz="2000" dirty="0">
              <a:latin typeface="Times New Roman" panose="02020603050405020304" pitchFamily="18" charset="0"/>
              <a:cs typeface="Times New Roman" panose="02020603050405020304" pitchFamily="18" charset="0"/>
            </a:endParaRPr>
          </a:p>
          <a:p>
            <a:pPr algn="just">
              <a:spcAft>
                <a:spcPts val="600"/>
              </a:spcAft>
            </a:pPr>
            <a:endParaRPr lang="ru-RU" sz="2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50BF842-B8C3-46CB-AA16-4149E73E5F8E}"/>
              </a:ext>
            </a:extLst>
          </p:cNvPr>
          <p:cNvSpPr txBox="1"/>
          <p:nvPr/>
        </p:nvSpPr>
        <p:spPr>
          <a:xfrm>
            <a:off x="344969" y="6255426"/>
            <a:ext cx="6094970" cy="584775"/>
          </a:xfrm>
          <a:prstGeom prst="rect">
            <a:avLst/>
          </a:prstGeom>
          <a:noFill/>
        </p:spPr>
        <p:txBody>
          <a:bodyPr wrap="square">
            <a:spAutoFit/>
          </a:bodyPr>
          <a:lstStyle/>
          <a:p>
            <a:r>
              <a:rPr lang="ru-RU" sz="3200" u="sng" dirty="0"/>
              <a:t>https://bio.jinr.ru/</a:t>
            </a:r>
          </a:p>
        </p:txBody>
      </p:sp>
      <p:sp>
        <p:nvSpPr>
          <p:cNvPr id="22" name="Прямоугольник 21">
            <a:extLst>
              <a:ext uri="{FF2B5EF4-FFF2-40B4-BE49-F238E27FC236}">
                <a16:creationId xmlns:a16="http://schemas.microsoft.com/office/drawing/2014/main" id="{E20800EE-A5DA-4355-912D-8B6AA794FECD}"/>
              </a:ext>
            </a:extLst>
          </p:cNvPr>
          <p:cNvSpPr/>
          <p:nvPr/>
        </p:nvSpPr>
        <p:spPr>
          <a:xfrm flipH="1">
            <a:off x="0" y="-16414"/>
            <a:ext cx="12192000" cy="120547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200" b="1" dirty="0"/>
              <a:t>BIOHLIT information system for radiobiological studies</a:t>
            </a:r>
            <a:endParaRPr lang="ru-RU" sz="3200" b="1" dirty="0"/>
          </a:p>
        </p:txBody>
      </p:sp>
      <p:pic>
        <p:nvPicPr>
          <p:cNvPr id="24" name="Рисунок 23">
            <a:extLst>
              <a:ext uri="{FF2B5EF4-FFF2-40B4-BE49-F238E27FC236}">
                <a16:creationId xmlns:a16="http://schemas.microsoft.com/office/drawing/2014/main" id="{73FB22CE-2DE8-46FC-8630-D4E729B5FF77}"/>
              </a:ext>
            </a:extLst>
          </p:cNvPr>
          <p:cNvPicPr>
            <a:picLocks noChangeAspect="1"/>
          </p:cNvPicPr>
          <p:nvPr/>
        </p:nvPicPr>
        <p:blipFill>
          <a:blip r:embed="rId5"/>
          <a:stretch>
            <a:fillRect/>
          </a:stretch>
        </p:blipFill>
        <p:spPr>
          <a:xfrm>
            <a:off x="10962722" y="183589"/>
            <a:ext cx="1229278" cy="855693"/>
          </a:xfrm>
          <a:prstGeom prst="rect">
            <a:avLst/>
          </a:prstGeom>
        </p:spPr>
      </p:pic>
      <p:grpSp>
        <p:nvGrpSpPr>
          <p:cNvPr id="25" name="Группа 24">
            <a:extLst>
              <a:ext uri="{FF2B5EF4-FFF2-40B4-BE49-F238E27FC236}">
                <a16:creationId xmlns:a16="http://schemas.microsoft.com/office/drawing/2014/main" id="{B0DCCFFB-446E-4274-6524-EB15A05DC00C}"/>
              </a:ext>
            </a:extLst>
          </p:cNvPr>
          <p:cNvGrpSpPr/>
          <p:nvPr/>
        </p:nvGrpSpPr>
        <p:grpSpPr>
          <a:xfrm>
            <a:off x="192561" y="1075788"/>
            <a:ext cx="3316781" cy="2933530"/>
            <a:chOff x="192561" y="1075788"/>
            <a:chExt cx="3316781" cy="2933530"/>
          </a:xfrm>
        </p:grpSpPr>
        <p:pic>
          <p:nvPicPr>
            <p:cNvPr id="7" name="Рисунок 6">
              <a:extLst>
                <a:ext uri="{FF2B5EF4-FFF2-40B4-BE49-F238E27FC236}">
                  <a16:creationId xmlns:a16="http://schemas.microsoft.com/office/drawing/2014/main" id="{065643A8-E5B0-6E4D-0C2D-BBA7D12D5C87}"/>
                </a:ext>
              </a:extLst>
            </p:cNvPr>
            <p:cNvPicPr>
              <a:picLocks noChangeAspect="1"/>
            </p:cNvPicPr>
            <p:nvPr/>
          </p:nvPicPr>
          <p:blipFill>
            <a:blip r:embed="rId6"/>
            <a:stretch>
              <a:fillRect/>
            </a:stretch>
          </p:blipFill>
          <p:spPr>
            <a:xfrm>
              <a:off x="219193" y="1711530"/>
              <a:ext cx="3290149" cy="22977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Рисунок 4">
              <a:extLst>
                <a:ext uri="{FF2B5EF4-FFF2-40B4-BE49-F238E27FC236}">
                  <a16:creationId xmlns:a16="http://schemas.microsoft.com/office/drawing/2014/main" id="{7BDD8FC5-CC79-02CA-1D1F-17632B184BC1}"/>
                </a:ext>
              </a:extLst>
            </p:cNvPr>
            <p:cNvPicPr>
              <a:picLocks noChangeAspect="1"/>
            </p:cNvPicPr>
            <p:nvPr/>
          </p:nvPicPr>
          <p:blipFill>
            <a:blip r:embed="rId7"/>
            <a:stretch>
              <a:fillRect/>
            </a:stretch>
          </p:blipFill>
          <p:spPr>
            <a:xfrm>
              <a:off x="605888" y="1075788"/>
              <a:ext cx="2577967" cy="18170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Рисунок 2">
              <a:extLst>
                <a:ext uri="{FF2B5EF4-FFF2-40B4-BE49-F238E27FC236}">
                  <a16:creationId xmlns:a16="http://schemas.microsoft.com/office/drawing/2014/main" id="{4107FB1E-37DA-ECE8-2295-E287CF4A1114}"/>
                </a:ext>
              </a:extLst>
            </p:cNvPr>
            <p:cNvPicPr>
              <a:picLocks noChangeAspect="1"/>
            </p:cNvPicPr>
            <p:nvPr/>
          </p:nvPicPr>
          <p:blipFill>
            <a:blip r:embed="rId8"/>
            <a:stretch>
              <a:fillRect/>
            </a:stretch>
          </p:blipFill>
          <p:spPr>
            <a:xfrm>
              <a:off x="192561" y="1627873"/>
              <a:ext cx="2005091" cy="14147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pic>
        <p:nvPicPr>
          <p:cNvPr id="9" name="Рисунок 8">
            <a:extLst>
              <a:ext uri="{FF2B5EF4-FFF2-40B4-BE49-F238E27FC236}">
                <a16:creationId xmlns:a16="http://schemas.microsoft.com/office/drawing/2014/main" id="{85E21133-A426-9DD9-18FD-7D80B212DE20}"/>
              </a:ext>
            </a:extLst>
          </p:cNvPr>
          <p:cNvPicPr>
            <a:picLocks noChangeAspect="1"/>
          </p:cNvPicPr>
          <p:nvPr/>
        </p:nvPicPr>
        <p:blipFill>
          <a:blip r:embed="rId9"/>
          <a:stretch>
            <a:fillRect/>
          </a:stretch>
        </p:blipFill>
        <p:spPr>
          <a:xfrm>
            <a:off x="8736256" y="4701717"/>
            <a:ext cx="1772343" cy="13389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96770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3B198BF-5982-49B7-BE22-6E43DBE56744}"/>
              </a:ext>
            </a:extLst>
          </p:cNvPr>
          <p:cNvSpPr/>
          <p:nvPr/>
        </p:nvSpPr>
        <p:spPr>
          <a:xfrm flipH="1">
            <a:off x="0" y="-13449"/>
            <a:ext cx="12192000" cy="120547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200" b="1" dirty="0">
                <a:solidFill>
                  <a:prstClr val="white"/>
                </a:solidFill>
              </a:rPr>
              <a:t> BIOHLIT information system for radiobiological studies</a:t>
            </a:r>
          </a:p>
        </p:txBody>
      </p:sp>
      <p:pic>
        <p:nvPicPr>
          <p:cNvPr id="3" name="Рисунок 4">
            <a:extLst>
              <a:ext uri="{FF2B5EF4-FFF2-40B4-BE49-F238E27FC236}">
                <a16:creationId xmlns:a16="http://schemas.microsoft.com/office/drawing/2014/main" id="{540A0AFC-F20C-4727-9065-0F6224D988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9549" y="177648"/>
            <a:ext cx="1211777" cy="91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CB2A1BDC-0076-47D6-80F0-FAEF51712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193" y="161159"/>
            <a:ext cx="1211777" cy="952111"/>
          </a:xfrm>
          <a:prstGeom prst="rect">
            <a:avLst/>
          </a:prstGeom>
          <a:solidFill>
            <a:schemeClr val="bg1"/>
          </a:solidFill>
        </p:spPr>
      </p:pic>
      <p:pic>
        <p:nvPicPr>
          <p:cNvPr id="19" name="Рисунок 18">
            <a:extLst>
              <a:ext uri="{FF2B5EF4-FFF2-40B4-BE49-F238E27FC236}">
                <a16:creationId xmlns:a16="http://schemas.microsoft.com/office/drawing/2014/main" id="{AEF80C1B-9751-4114-B32C-45B3676E8C42}"/>
              </a:ext>
            </a:extLst>
          </p:cNvPr>
          <p:cNvPicPr>
            <a:picLocks noChangeAspect="1"/>
          </p:cNvPicPr>
          <p:nvPr/>
        </p:nvPicPr>
        <p:blipFill>
          <a:blip r:embed="rId5"/>
          <a:stretch>
            <a:fillRect/>
          </a:stretch>
        </p:blipFill>
        <p:spPr>
          <a:xfrm>
            <a:off x="10774781" y="161159"/>
            <a:ext cx="1367791" cy="952111"/>
          </a:xfrm>
          <a:prstGeom prst="rect">
            <a:avLst/>
          </a:prstGeom>
        </p:spPr>
      </p:pic>
      <p:sp>
        <p:nvSpPr>
          <p:cNvPr id="21" name="Прямоугольник 20">
            <a:extLst>
              <a:ext uri="{FF2B5EF4-FFF2-40B4-BE49-F238E27FC236}">
                <a16:creationId xmlns:a16="http://schemas.microsoft.com/office/drawing/2014/main" id="{4C76C368-7C29-4244-849B-10203B3D2B9A}"/>
              </a:ext>
            </a:extLst>
          </p:cNvPr>
          <p:cNvSpPr/>
          <p:nvPr/>
        </p:nvSpPr>
        <p:spPr>
          <a:xfrm flipH="1">
            <a:off x="0" y="-29406"/>
            <a:ext cx="12192000" cy="120547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200" b="1" dirty="0"/>
              <a:t>BIOHLIT information system for radiobiological studies</a:t>
            </a:r>
            <a:endParaRPr lang="ru-RU" sz="3200" b="1" dirty="0"/>
          </a:p>
        </p:txBody>
      </p:sp>
      <p:pic>
        <p:nvPicPr>
          <p:cNvPr id="23" name="Рисунок 22">
            <a:extLst>
              <a:ext uri="{FF2B5EF4-FFF2-40B4-BE49-F238E27FC236}">
                <a16:creationId xmlns:a16="http://schemas.microsoft.com/office/drawing/2014/main" id="{FDFDA9FC-3E76-42E0-B7E8-9B3EE2022301}"/>
              </a:ext>
            </a:extLst>
          </p:cNvPr>
          <p:cNvPicPr>
            <a:picLocks noChangeAspect="1"/>
          </p:cNvPicPr>
          <p:nvPr/>
        </p:nvPicPr>
        <p:blipFill>
          <a:blip r:embed="rId5"/>
          <a:stretch>
            <a:fillRect/>
          </a:stretch>
        </p:blipFill>
        <p:spPr>
          <a:xfrm>
            <a:off x="10962722" y="170597"/>
            <a:ext cx="1229278" cy="855693"/>
          </a:xfrm>
          <a:prstGeom prst="rect">
            <a:avLst/>
          </a:prstGeom>
        </p:spPr>
      </p:pic>
      <p:grpSp>
        <p:nvGrpSpPr>
          <p:cNvPr id="54" name="Группа 53">
            <a:extLst>
              <a:ext uri="{FF2B5EF4-FFF2-40B4-BE49-F238E27FC236}">
                <a16:creationId xmlns:a16="http://schemas.microsoft.com/office/drawing/2014/main" id="{D5FD4EDE-8261-4E2C-707B-2D75D33E9229}"/>
              </a:ext>
            </a:extLst>
          </p:cNvPr>
          <p:cNvGrpSpPr/>
          <p:nvPr/>
        </p:nvGrpSpPr>
        <p:grpSpPr>
          <a:xfrm>
            <a:off x="1247560" y="2772849"/>
            <a:ext cx="9696880" cy="2505063"/>
            <a:chOff x="1563460" y="2381968"/>
            <a:chExt cx="9696880" cy="2505063"/>
          </a:xfrm>
        </p:grpSpPr>
        <p:grpSp>
          <p:nvGrpSpPr>
            <p:cNvPr id="50" name="Группа 49">
              <a:extLst>
                <a:ext uri="{FF2B5EF4-FFF2-40B4-BE49-F238E27FC236}">
                  <a16:creationId xmlns:a16="http://schemas.microsoft.com/office/drawing/2014/main" id="{71B28EF1-E929-721E-72E8-B81D1F356C25}"/>
                </a:ext>
              </a:extLst>
            </p:cNvPr>
            <p:cNvGrpSpPr/>
            <p:nvPr/>
          </p:nvGrpSpPr>
          <p:grpSpPr>
            <a:xfrm>
              <a:off x="1563460" y="2381968"/>
              <a:ext cx="9065079" cy="2092035"/>
              <a:chOff x="689318" y="1487659"/>
              <a:chExt cx="9065079" cy="2092035"/>
            </a:xfrm>
          </p:grpSpPr>
          <p:sp>
            <p:nvSpPr>
              <p:cNvPr id="5" name="Прямоугольник: скругленные углы 4">
                <a:extLst>
                  <a:ext uri="{FF2B5EF4-FFF2-40B4-BE49-F238E27FC236}">
                    <a16:creationId xmlns:a16="http://schemas.microsoft.com/office/drawing/2014/main" id="{F48A6EC2-9B7B-EB11-AF27-B672611B6CD3}"/>
                  </a:ext>
                </a:extLst>
              </p:cNvPr>
              <p:cNvSpPr/>
              <p:nvPr/>
            </p:nvSpPr>
            <p:spPr>
              <a:xfrm>
                <a:off x="689318" y="1487659"/>
                <a:ext cx="9001110" cy="37279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RADIOBIOLOGICAL STUDIES WORKFLOW</a:t>
                </a:r>
                <a:endParaRPr lang="ru-RU" dirty="0"/>
              </a:p>
            </p:txBody>
          </p:sp>
          <p:sp>
            <p:nvSpPr>
              <p:cNvPr id="7" name="Стрелка: пятиугольник 6">
                <a:extLst>
                  <a:ext uri="{FF2B5EF4-FFF2-40B4-BE49-F238E27FC236}">
                    <a16:creationId xmlns:a16="http://schemas.microsoft.com/office/drawing/2014/main" id="{3817AC3E-8384-D95C-A0B1-7463E6AF4C71}"/>
                  </a:ext>
                </a:extLst>
              </p:cNvPr>
              <p:cNvSpPr/>
              <p:nvPr/>
            </p:nvSpPr>
            <p:spPr>
              <a:xfrm>
                <a:off x="706900" y="1860453"/>
                <a:ext cx="5358825" cy="425547"/>
              </a:xfrm>
              <a:prstGeom prst="homePlate">
                <a:avLst>
                  <a:gd name="adj" fmla="val 2520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Experimental stage</a:t>
                </a:r>
                <a:endParaRPr lang="ru-RU" dirty="0"/>
              </a:p>
            </p:txBody>
          </p:sp>
          <p:sp>
            <p:nvSpPr>
              <p:cNvPr id="12" name="Стрелка: пятиугольник 11">
                <a:extLst>
                  <a:ext uri="{FF2B5EF4-FFF2-40B4-BE49-F238E27FC236}">
                    <a16:creationId xmlns:a16="http://schemas.microsoft.com/office/drawing/2014/main" id="{E51E274A-09F4-9B8E-11BC-104226EFF32B}"/>
                  </a:ext>
                </a:extLst>
              </p:cNvPr>
              <p:cNvSpPr/>
              <p:nvPr/>
            </p:nvSpPr>
            <p:spPr>
              <a:xfrm>
                <a:off x="706900" y="2286000"/>
                <a:ext cx="1663506" cy="1286020"/>
              </a:xfrm>
              <a:prstGeom prst="homePlate">
                <a:avLst>
                  <a:gd name="adj" fmla="val 11532"/>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a:p>
                <a:pPr algn="ctr"/>
                <a:endParaRPr lang="ru-RU" dirty="0"/>
              </a:p>
              <a:p>
                <a:pPr algn="ctr"/>
                <a:endParaRPr lang="ru-RU" dirty="0">
                  <a:solidFill>
                    <a:schemeClr val="tx1"/>
                  </a:solidFill>
                </a:endParaRPr>
              </a:p>
            </p:txBody>
          </p:sp>
          <p:pic>
            <p:nvPicPr>
              <p:cNvPr id="5122" name="Picture 2">
                <a:extLst>
                  <a:ext uri="{FF2B5EF4-FFF2-40B4-BE49-F238E27FC236}">
                    <a16:creationId xmlns:a16="http://schemas.microsoft.com/office/drawing/2014/main" id="{17A1CEB7-B987-FA21-9E93-2F278758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3112" y="2298504"/>
                <a:ext cx="722531" cy="72253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Группа 14">
                <a:extLst>
                  <a:ext uri="{FF2B5EF4-FFF2-40B4-BE49-F238E27FC236}">
                    <a16:creationId xmlns:a16="http://schemas.microsoft.com/office/drawing/2014/main" id="{317583F5-8E72-3525-C87E-E4FACFD62D28}"/>
                  </a:ext>
                </a:extLst>
              </p:cNvPr>
              <p:cNvGrpSpPr/>
              <p:nvPr/>
            </p:nvGrpSpPr>
            <p:grpSpPr>
              <a:xfrm>
                <a:off x="2581215" y="2256247"/>
                <a:ext cx="1663506" cy="1315773"/>
                <a:chOff x="2387989" y="2260936"/>
                <a:chExt cx="1663506" cy="1315773"/>
              </a:xfrm>
            </p:grpSpPr>
            <p:sp>
              <p:nvSpPr>
                <p:cNvPr id="13" name="Стрелка: пятиугольник 12">
                  <a:extLst>
                    <a:ext uri="{FF2B5EF4-FFF2-40B4-BE49-F238E27FC236}">
                      <a16:creationId xmlns:a16="http://schemas.microsoft.com/office/drawing/2014/main" id="{A82D3961-8493-0FFF-A1EA-F4FD76A0204C}"/>
                    </a:ext>
                  </a:extLst>
                </p:cNvPr>
                <p:cNvSpPr/>
                <p:nvPr/>
              </p:nvSpPr>
              <p:spPr>
                <a:xfrm>
                  <a:off x="2387989" y="2290689"/>
                  <a:ext cx="1663506" cy="1286020"/>
                </a:xfrm>
                <a:prstGeom prst="homePlate">
                  <a:avLst>
                    <a:gd name="adj" fmla="val 126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5124" name="Picture 4">
                  <a:extLst>
                    <a:ext uri="{FF2B5EF4-FFF2-40B4-BE49-F238E27FC236}">
                      <a16:creationId xmlns:a16="http://schemas.microsoft.com/office/drawing/2014/main" id="{A604C441-6EBD-AD70-4DD8-82A2B974C2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9138" y="2260936"/>
                  <a:ext cx="669442" cy="6694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080A477-3E70-E232-6C08-AB9D2ECA3D36}"/>
                    </a:ext>
                  </a:extLst>
                </p:cNvPr>
                <p:cNvSpPr txBox="1"/>
                <p:nvPr/>
              </p:nvSpPr>
              <p:spPr>
                <a:xfrm>
                  <a:off x="2424538" y="3018395"/>
                  <a:ext cx="1478894" cy="307777"/>
                </a:xfrm>
                <a:prstGeom prst="rect">
                  <a:avLst/>
                </a:prstGeom>
                <a:noFill/>
              </p:spPr>
              <p:txBody>
                <a:bodyPr wrap="square" rtlCol="0">
                  <a:spAutoFit/>
                </a:bodyPr>
                <a:lstStyle/>
                <a:p>
                  <a:pPr algn="ctr"/>
                  <a:r>
                    <a:rPr lang="en-US" sz="1400" dirty="0"/>
                    <a:t>Behavioral test’s</a:t>
                  </a:r>
                  <a:endParaRPr lang="ru-RU" sz="1400" dirty="0"/>
                </a:p>
              </p:txBody>
            </p:sp>
          </p:grpSp>
          <p:grpSp>
            <p:nvGrpSpPr>
              <p:cNvPr id="17" name="Группа 16">
                <a:extLst>
                  <a:ext uri="{FF2B5EF4-FFF2-40B4-BE49-F238E27FC236}">
                    <a16:creationId xmlns:a16="http://schemas.microsoft.com/office/drawing/2014/main" id="{6442B726-6A7F-1D96-75A2-9AF8D06E5111}"/>
                  </a:ext>
                </a:extLst>
              </p:cNvPr>
              <p:cNvGrpSpPr/>
              <p:nvPr/>
            </p:nvGrpSpPr>
            <p:grpSpPr>
              <a:xfrm>
                <a:off x="4457523" y="2285654"/>
                <a:ext cx="1663507" cy="1286020"/>
                <a:chOff x="4827064" y="2522136"/>
                <a:chExt cx="1663507" cy="1286020"/>
              </a:xfrm>
            </p:grpSpPr>
            <p:sp>
              <p:nvSpPr>
                <p:cNvPr id="24" name="Стрелка: пятиугольник 23">
                  <a:extLst>
                    <a:ext uri="{FF2B5EF4-FFF2-40B4-BE49-F238E27FC236}">
                      <a16:creationId xmlns:a16="http://schemas.microsoft.com/office/drawing/2014/main" id="{EBC23D75-FCEA-CE24-65F5-5E712FD7497B}"/>
                    </a:ext>
                  </a:extLst>
                </p:cNvPr>
                <p:cNvSpPr/>
                <p:nvPr/>
              </p:nvSpPr>
              <p:spPr>
                <a:xfrm>
                  <a:off x="4827065" y="2522136"/>
                  <a:ext cx="1663506" cy="1286020"/>
                </a:xfrm>
                <a:prstGeom prst="homePlate">
                  <a:avLst>
                    <a:gd name="adj" fmla="val 1208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28" name="TextBox 27">
                  <a:extLst>
                    <a:ext uri="{FF2B5EF4-FFF2-40B4-BE49-F238E27FC236}">
                      <a16:creationId xmlns:a16="http://schemas.microsoft.com/office/drawing/2014/main" id="{05767A30-AE16-6F8D-62EE-38CC52B2D63E}"/>
                    </a:ext>
                  </a:extLst>
                </p:cNvPr>
                <p:cNvSpPr txBox="1"/>
                <p:nvPr/>
              </p:nvSpPr>
              <p:spPr>
                <a:xfrm>
                  <a:off x="4827064" y="3029265"/>
                  <a:ext cx="1657083" cy="707886"/>
                </a:xfrm>
                <a:prstGeom prst="rect">
                  <a:avLst/>
                </a:prstGeom>
                <a:noFill/>
              </p:spPr>
              <p:txBody>
                <a:bodyPr wrap="square" rtlCol="0">
                  <a:spAutoFit/>
                </a:bodyPr>
                <a:lstStyle/>
                <a:p>
                  <a:pPr algn="ctr"/>
                  <a:endParaRPr lang="en-US" sz="1200" dirty="0">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Pathomorphological</a:t>
                  </a:r>
                </a:p>
                <a:p>
                  <a:pPr algn="ctr"/>
                  <a:r>
                    <a:rPr lang="en-US" sz="1400" dirty="0">
                      <a:latin typeface="Times New Roman" panose="02020603050405020304" pitchFamily="18" charset="0"/>
                      <a:cs typeface="Times New Roman" panose="02020603050405020304" pitchFamily="18" charset="0"/>
                    </a:rPr>
                    <a:t>analysis</a:t>
                  </a:r>
                  <a:endParaRPr lang="ru-RU" sz="1400" dirty="0"/>
                </a:p>
              </p:txBody>
            </p:sp>
          </p:grpSp>
          <p:pic>
            <p:nvPicPr>
              <p:cNvPr id="5126" name="Picture 6" descr="pathology Icon - Free PNG &amp; SVG 1343268 - Noun Project">
                <a:extLst>
                  <a:ext uri="{FF2B5EF4-FFF2-40B4-BE49-F238E27FC236}">
                    <a16:creationId xmlns:a16="http://schemas.microsoft.com/office/drawing/2014/main" id="{134DCE15-5019-A940-CE52-E6418C72E7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0617" y="2308206"/>
                <a:ext cx="680525" cy="680525"/>
              </a:xfrm>
              <a:prstGeom prst="rect">
                <a:avLst/>
              </a:prstGeom>
              <a:noFill/>
              <a:extLst>
                <a:ext uri="{909E8E84-426E-40DD-AFC4-6F175D3DCCD1}">
                  <a14:hiddenFill xmlns:a14="http://schemas.microsoft.com/office/drawing/2010/main">
                    <a:solidFill>
                      <a:srgbClr val="FFFFFF"/>
                    </a:solidFill>
                  </a14:hiddenFill>
                </a:ext>
              </a:extLst>
            </p:spPr>
          </p:pic>
          <p:sp>
            <p:nvSpPr>
              <p:cNvPr id="29" name="Стрелка: пятиугольник 28">
                <a:extLst>
                  <a:ext uri="{FF2B5EF4-FFF2-40B4-BE49-F238E27FC236}">
                    <a16:creationId xmlns:a16="http://schemas.microsoft.com/office/drawing/2014/main" id="{2493610D-F0AB-85C1-2581-17920FBB7A7A}"/>
                  </a:ext>
                </a:extLst>
              </p:cNvPr>
              <p:cNvSpPr/>
              <p:nvPr/>
            </p:nvSpPr>
            <p:spPr>
              <a:xfrm>
                <a:off x="6218537" y="1865923"/>
                <a:ext cx="3471890" cy="425547"/>
              </a:xfrm>
              <a:prstGeom prst="homePlate">
                <a:avLst>
                  <a:gd name="adj" fmla="val 2520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analysis and processing stage</a:t>
                </a:r>
                <a:endParaRPr lang="ru-RU" dirty="0"/>
              </a:p>
            </p:txBody>
          </p:sp>
          <p:grpSp>
            <p:nvGrpSpPr>
              <p:cNvPr id="43" name="Группа 42">
                <a:extLst>
                  <a:ext uri="{FF2B5EF4-FFF2-40B4-BE49-F238E27FC236}">
                    <a16:creationId xmlns:a16="http://schemas.microsoft.com/office/drawing/2014/main" id="{B4E1E01B-1DFC-B048-773D-F96294020853}"/>
                  </a:ext>
                </a:extLst>
              </p:cNvPr>
              <p:cNvGrpSpPr/>
              <p:nvPr/>
            </p:nvGrpSpPr>
            <p:grpSpPr>
              <a:xfrm>
                <a:off x="6202921" y="2286625"/>
                <a:ext cx="1678916" cy="1293069"/>
                <a:chOff x="6202921" y="2286625"/>
                <a:chExt cx="1678916" cy="1293069"/>
              </a:xfrm>
            </p:grpSpPr>
            <p:grpSp>
              <p:nvGrpSpPr>
                <p:cNvPr id="30" name="Группа 29">
                  <a:extLst>
                    <a:ext uri="{FF2B5EF4-FFF2-40B4-BE49-F238E27FC236}">
                      <a16:creationId xmlns:a16="http://schemas.microsoft.com/office/drawing/2014/main" id="{CF718CF8-8867-D49A-DDDE-842AF1065325}"/>
                    </a:ext>
                  </a:extLst>
                </p:cNvPr>
                <p:cNvGrpSpPr/>
                <p:nvPr/>
              </p:nvGrpSpPr>
              <p:grpSpPr>
                <a:xfrm>
                  <a:off x="6218331" y="2293674"/>
                  <a:ext cx="1663506" cy="1286020"/>
                  <a:chOff x="2387989" y="2290689"/>
                  <a:chExt cx="1663506" cy="1286020"/>
                </a:xfrm>
              </p:grpSpPr>
              <p:sp>
                <p:nvSpPr>
                  <p:cNvPr id="33" name="Стрелка: пятиугольник 32">
                    <a:extLst>
                      <a:ext uri="{FF2B5EF4-FFF2-40B4-BE49-F238E27FC236}">
                        <a16:creationId xmlns:a16="http://schemas.microsoft.com/office/drawing/2014/main" id="{76877CB8-E50A-3137-393E-DC7B62EDD2F0}"/>
                      </a:ext>
                    </a:extLst>
                  </p:cNvPr>
                  <p:cNvSpPr/>
                  <p:nvPr/>
                </p:nvSpPr>
                <p:spPr>
                  <a:xfrm>
                    <a:off x="2387989" y="2290689"/>
                    <a:ext cx="1663506" cy="1286020"/>
                  </a:xfrm>
                  <a:prstGeom prst="homePlate">
                    <a:avLst>
                      <a:gd name="adj" fmla="val 12626"/>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38" name="TextBox 37">
                    <a:extLst>
                      <a:ext uri="{FF2B5EF4-FFF2-40B4-BE49-F238E27FC236}">
                        <a16:creationId xmlns:a16="http://schemas.microsoft.com/office/drawing/2014/main" id="{AC611A00-D538-D003-FF04-14262EE75BFD}"/>
                      </a:ext>
                    </a:extLst>
                  </p:cNvPr>
                  <p:cNvSpPr txBox="1"/>
                  <p:nvPr/>
                </p:nvSpPr>
                <p:spPr>
                  <a:xfrm>
                    <a:off x="2419537" y="2999318"/>
                    <a:ext cx="1478894" cy="369332"/>
                  </a:xfrm>
                  <a:prstGeom prst="rect">
                    <a:avLst/>
                  </a:prstGeom>
                  <a:noFill/>
                </p:spPr>
                <p:txBody>
                  <a:bodyPr wrap="square" rtlCol="0">
                    <a:spAutoFit/>
                  </a:bodyPr>
                  <a:lstStyle/>
                  <a:p>
                    <a:pPr algn="ctr"/>
                    <a:endParaRPr lang="ru-RU" dirty="0"/>
                  </a:p>
                </p:txBody>
              </p:sp>
            </p:grpSp>
            <p:pic>
              <p:nvPicPr>
                <p:cNvPr id="5130" name="Picture 10" descr="Analysis, data, information, mining icon - Download on Iconfinder">
                  <a:extLst>
                    <a:ext uri="{FF2B5EF4-FFF2-40B4-BE49-F238E27FC236}">
                      <a16:creationId xmlns:a16="http://schemas.microsoft.com/office/drawing/2014/main" id="{FA2C6594-9414-3C65-35F9-0C3BD76380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9272" y="2286625"/>
                  <a:ext cx="680525" cy="68052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96EEFE7D-12FE-E82C-B857-F6040D684056}"/>
                    </a:ext>
                  </a:extLst>
                </p:cNvPr>
                <p:cNvSpPr txBox="1"/>
                <p:nvPr/>
              </p:nvSpPr>
              <p:spPr>
                <a:xfrm>
                  <a:off x="6202921" y="3012244"/>
                  <a:ext cx="1657083" cy="307777"/>
                </a:xfrm>
                <a:prstGeom prst="rect">
                  <a:avLst/>
                </a:prstGeom>
                <a:noFill/>
              </p:spPr>
              <p:txBody>
                <a:bodyPr wrap="square" rtlCol="0">
                  <a:spAutoFit/>
                </a:bodyPr>
                <a:lstStyle/>
                <a:p>
                  <a:pPr algn="ctr"/>
                  <a:r>
                    <a:rPr lang="en-US" sz="1400" dirty="0"/>
                    <a:t>Data Processing</a:t>
                  </a:r>
                  <a:endParaRPr lang="ru-RU" sz="1400" dirty="0"/>
                </a:p>
              </p:txBody>
            </p:sp>
          </p:grpSp>
          <p:grpSp>
            <p:nvGrpSpPr>
              <p:cNvPr id="44" name="Группа 43">
                <a:extLst>
                  <a:ext uri="{FF2B5EF4-FFF2-40B4-BE49-F238E27FC236}">
                    <a16:creationId xmlns:a16="http://schemas.microsoft.com/office/drawing/2014/main" id="{E11B39AE-9C26-0A04-8143-78AF324095A8}"/>
                  </a:ext>
                </a:extLst>
              </p:cNvPr>
              <p:cNvGrpSpPr/>
              <p:nvPr/>
            </p:nvGrpSpPr>
            <p:grpSpPr>
              <a:xfrm>
                <a:off x="8033344" y="2290164"/>
                <a:ext cx="1721053" cy="1286020"/>
                <a:chOff x="6160784" y="2293674"/>
                <a:chExt cx="1721053" cy="1286020"/>
              </a:xfrm>
            </p:grpSpPr>
            <p:grpSp>
              <p:nvGrpSpPr>
                <p:cNvPr id="45" name="Группа 44">
                  <a:extLst>
                    <a:ext uri="{FF2B5EF4-FFF2-40B4-BE49-F238E27FC236}">
                      <a16:creationId xmlns:a16="http://schemas.microsoft.com/office/drawing/2014/main" id="{9BA069C0-357C-E24A-BD30-F6AAD99A22B8}"/>
                    </a:ext>
                  </a:extLst>
                </p:cNvPr>
                <p:cNvGrpSpPr/>
                <p:nvPr/>
              </p:nvGrpSpPr>
              <p:grpSpPr>
                <a:xfrm>
                  <a:off x="6218331" y="2293674"/>
                  <a:ext cx="1663506" cy="1286020"/>
                  <a:chOff x="2387989" y="2290689"/>
                  <a:chExt cx="1663506" cy="1286020"/>
                </a:xfrm>
              </p:grpSpPr>
              <p:sp>
                <p:nvSpPr>
                  <p:cNvPr id="48" name="Стрелка: пятиугольник 47">
                    <a:extLst>
                      <a:ext uri="{FF2B5EF4-FFF2-40B4-BE49-F238E27FC236}">
                        <a16:creationId xmlns:a16="http://schemas.microsoft.com/office/drawing/2014/main" id="{38D96A3E-371D-813E-2FB2-E219DDA61E54}"/>
                      </a:ext>
                    </a:extLst>
                  </p:cNvPr>
                  <p:cNvSpPr/>
                  <p:nvPr/>
                </p:nvSpPr>
                <p:spPr>
                  <a:xfrm>
                    <a:off x="2387989" y="2290689"/>
                    <a:ext cx="1663506" cy="1286020"/>
                  </a:xfrm>
                  <a:prstGeom prst="homePlate">
                    <a:avLst>
                      <a:gd name="adj" fmla="val 12626"/>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49" name="TextBox 48">
                    <a:extLst>
                      <a:ext uri="{FF2B5EF4-FFF2-40B4-BE49-F238E27FC236}">
                        <a16:creationId xmlns:a16="http://schemas.microsoft.com/office/drawing/2014/main" id="{329A9A98-8360-11B0-9D9E-F85BFDC57B8D}"/>
                      </a:ext>
                    </a:extLst>
                  </p:cNvPr>
                  <p:cNvSpPr txBox="1"/>
                  <p:nvPr/>
                </p:nvSpPr>
                <p:spPr>
                  <a:xfrm>
                    <a:off x="2419537" y="2999318"/>
                    <a:ext cx="1478894" cy="369332"/>
                  </a:xfrm>
                  <a:prstGeom prst="rect">
                    <a:avLst/>
                  </a:prstGeom>
                  <a:noFill/>
                </p:spPr>
                <p:txBody>
                  <a:bodyPr wrap="square" rtlCol="0">
                    <a:spAutoFit/>
                  </a:bodyPr>
                  <a:lstStyle/>
                  <a:p>
                    <a:pPr algn="ctr"/>
                    <a:endParaRPr lang="ru-RU" dirty="0"/>
                  </a:p>
                </p:txBody>
              </p:sp>
            </p:grpSp>
            <p:sp>
              <p:nvSpPr>
                <p:cNvPr id="47" name="TextBox 46">
                  <a:extLst>
                    <a:ext uri="{FF2B5EF4-FFF2-40B4-BE49-F238E27FC236}">
                      <a16:creationId xmlns:a16="http://schemas.microsoft.com/office/drawing/2014/main" id="{E9C0D700-DF64-E3B0-30F9-9F43A35CE56C}"/>
                    </a:ext>
                  </a:extLst>
                </p:cNvPr>
                <p:cNvSpPr txBox="1"/>
                <p:nvPr/>
              </p:nvSpPr>
              <p:spPr>
                <a:xfrm>
                  <a:off x="6160784" y="3009055"/>
                  <a:ext cx="1657083" cy="307777"/>
                </a:xfrm>
                <a:prstGeom prst="rect">
                  <a:avLst/>
                </a:prstGeom>
                <a:noFill/>
              </p:spPr>
              <p:txBody>
                <a:bodyPr wrap="square" rtlCol="0">
                  <a:spAutoFit/>
                </a:bodyPr>
                <a:lstStyle/>
                <a:p>
                  <a:pPr algn="ctr"/>
                  <a:r>
                    <a:rPr lang="en-US" sz="1400" dirty="0"/>
                    <a:t>Data analysis</a:t>
                  </a:r>
                  <a:endParaRPr lang="ru-RU" sz="1400" dirty="0"/>
                </a:p>
              </p:txBody>
            </p:sp>
          </p:grpSp>
          <p:pic>
            <p:nvPicPr>
              <p:cNvPr id="5134" name="Picture 14">
                <a:extLst>
                  <a:ext uri="{FF2B5EF4-FFF2-40B4-BE49-F238E27FC236}">
                    <a16:creationId xmlns:a16="http://schemas.microsoft.com/office/drawing/2014/main" id="{A4294E68-1357-9D2F-FEA9-1934B3993E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58035" y="2325549"/>
                <a:ext cx="641601" cy="641601"/>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Прямоугольник: скругленные углы 50">
              <a:extLst>
                <a:ext uri="{FF2B5EF4-FFF2-40B4-BE49-F238E27FC236}">
                  <a16:creationId xmlns:a16="http://schemas.microsoft.com/office/drawing/2014/main" id="{026D978D-41E0-11ED-E3FD-02369D93C095}"/>
                </a:ext>
              </a:extLst>
            </p:cNvPr>
            <p:cNvSpPr/>
            <p:nvPr/>
          </p:nvSpPr>
          <p:spPr>
            <a:xfrm>
              <a:off x="1581043" y="4470493"/>
              <a:ext cx="9001110" cy="4165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AND METADATA</a:t>
              </a:r>
              <a:endParaRPr lang="ru-RU" dirty="0"/>
            </a:p>
          </p:txBody>
        </p:sp>
        <p:sp>
          <p:nvSpPr>
            <p:cNvPr id="52" name="Блок-схема: сохраненные данные 51">
              <a:extLst>
                <a:ext uri="{FF2B5EF4-FFF2-40B4-BE49-F238E27FC236}">
                  <a16:creationId xmlns:a16="http://schemas.microsoft.com/office/drawing/2014/main" id="{3799AF12-0A6B-D6F0-A760-1F45C12CD379}"/>
                </a:ext>
              </a:extLst>
            </p:cNvPr>
            <p:cNvSpPr/>
            <p:nvPr/>
          </p:nvSpPr>
          <p:spPr>
            <a:xfrm flipH="1">
              <a:off x="10528426" y="2386966"/>
              <a:ext cx="731914" cy="2483577"/>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TextBox 52">
              <a:extLst>
                <a:ext uri="{FF2B5EF4-FFF2-40B4-BE49-F238E27FC236}">
                  <a16:creationId xmlns:a16="http://schemas.microsoft.com/office/drawing/2014/main" id="{033E665C-A4B3-887F-0617-025A0B2126AC}"/>
                </a:ext>
              </a:extLst>
            </p:cNvPr>
            <p:cNvSpPr txBox="1"/>
            <p:nvPr/>
          </p:nvSpPr>
          <p:spPr>
            <a:xfrm>
              <a:off x="10706143" y="3341856"/>
              <a:ext cx="461665" cy="878317"/>
            </a:xfrm>
            <a:prstGeom prst="rect">
              <a:avLst/>
            </a:prstGeom>
            <a:noFill/>
          </p:spPr>
          <p:txBody>
            <a:bodyPr vert="vert" wrap="none" rtlCol="0">
              <a:spAutoFit/>
            </a:bodyPr>
            <a:lstStyle/>
            <a:p>
              <a:pPr algn="ctr"/>
              <a:r>
                <a:rPr lang="en-US" dirty="0">
                  <a:solidFill>
                    <a:schemeClr val="bg1"/>
                  </a:solidFill>
                </a:rPr>
                <a:t>RESULTS</a:t>
              </a:r>
              <a:endParaRPr lang="ru-RU" dirty="0">
                <a:solidFill>
                  <a:schemeClr val="bg1"/>
                </a:solidFill>
              </a:endParaRPr>
            </a:p>
          </p:txBody>
        </p:sp>
      </p:grpSp>
      <p:sp>
        <p:nvSpPr>
          <p:cNvPr id="6" name="TextBox 5">
            <a:extLst>
              <a:ext uri="{FF2B5EF4-FFF2-40B4-BE49-F238E27FC236}">
                <a16:creationId xmlns:a16="http://schemas.microsoft.com/office/drawing/2014/main" id="{DB45C363-CA91-F284-E85A-3017AC95E121}"/>
              </a:ext>
            </a:extLst>
          </p:cNvPr>
          <p:cNvSpPr txBox="1"/>
          <p:nvPr/>
        </p:nvSpPr>
        <p:spPr>
          <a:xfrm>
            <a:off x="1687990" y="4290735"/>
            <a:ext cx="855555" cy="307777"/>
          </a:xfrm>
          <a:prstGeom prst="rect">
            <a:avLst/>
          </a:prstGeom>
          <a:noFill/>
        </p:spPr>
        <p:txBody>
          <a:bodyPr wrap="none" rtlCol="0">
            <a:spAutoFit/>
          </a:bodyPr>
          <a:lstStyle/>
          <a:p>
            <a:r>
              <a:rPr lang="en-US" sz="1400" dirty="0">
                <a:solidFill>
                  <a:schemeClr val="tx1"/>
                </a:solidFill>
              </a:rPr>
              <a:t>Exposure</a:t>
            </a:r>
            <a:endParaRPr lang="ru-RU" dirty="0"/>
          </a:p>
        </p:txBody>
      </p:sp>
    </p:spTree>
    <p:extLst>
      <p:ext uri="{BB962C8B-B14F-4D97-AF65-F5344CB8AC3E}">
        <p14:creationId xmlns:p14="http://schemas.microsoft.com/office/powerpoint/2010/main" val="1804397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Arrow: Curved Left 38">
            <a:extLst>
              <a:ext uri="{FF2B5EF4-FFF2-40B4-BE49-F238E27FC236}">
                <a16:creationId xmlns:a16="http://schemas.microsoft.com/office/drawing/2014/main" id="{2B94E331-218E-4CE3-953A-175FF7A0AE9D}"/>
              </a:ext>
            </a:extLst>
          </p:cNvPr>
          <p:cNvSpPr/>
          <p:nvPr/>
        </p:nvSpPr>
        <p:spPr>
          <a:xfrm rot="13430040" flipH="1" flipV="1">
            <a:off x="5424026" y="1544332"/>
            <a:ext cx="539691" cy="157059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Arrow: Curved Down 15">
            <a:extLst>
              <a:ext uri="{FF2B5EF4-FFF2-40B4-BE49-F238E27FC236}">
                <a16:creationId xmlns:a16="http://schemas.microsoft.com/office/drawing/2014/main" id="{F7411BDC-7C2E-4D32-9B64-9A66F4E059EF}"/>
              </a:ext>
            </a:extLst>
          </p:cNvPr>
          <p:cNvSpPr/>
          <p:nvPr/>
        </p:nvSpPr>
        <p:spPr>
          <a:xfrm rot="1951562">
            <a:off x="1058178" y="1296701"/>
            <a:ext cx="3526143" cy="59026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9" name="Picture 2" descr="Deploy an Auto-Scaling HPC Cluster with Slurm">
            <a:extLst>
              <a:ext uri="{FF2B5EF4-FFF2-40B4-BE49-F238E27FC236}">
                <a16:creationId xmlns:a16="http://schemas.microsoft.com/office/drawing/2014/main" id="{2A89240B-6BA4-4F68-9C3F-3715EBE0D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0277" y="3746893"/>
            <a:ext cx="1156586" cy="105857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Сравнение MariaDB и MySQL. Все, что вам нужно знать в 2019 году ...">
            <a:extLst>
              <a:ext uri="{FF2B5EF4-FFF2-40B4-BE49-F238E27FC236}">
                <a16:creationId xmlns:a16="http://schemas.microsoft.com/office/drawing/2014/main" id="{E5AFAC75-42BD-4E21-8610-425FCA75D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9437" y="334129"/>
            <a:ext cx="1557586" cy="155758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Issue #7362: Update FreeIPA project logo - freeipa - Pagure.io">
            <a:extLst>
              <a:ext uri="{FF2B5EF4-FFF2-40B4-BE49-F238E27FC236}">
                <a16:creationId xmlns:a16="http://schemas.microsoft.com/office/drawing/2014/main" id="{83E3108B-26C4-4D47-95E4-76D5EF075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041" y="4939998"/>
            <a:ext cx="2165090" cy="663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5" name="Picture 10" descr="Amazon Database Logo PNG Transparent &amp; SVG Vector - Freebie Supply">
            <a:extLst>
              <a:ext uri="{FF2B5EF4-FFF2-40B4-BE49-F238E27FC236}">
                <a16:creationId xmlns:a16="http://schemas.microsoft.com/office/drawing/2014/main" id="{508508CF-AD96-4F39-A663-88945DFDBA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653" y="4416233"/>
            <a:ext cx="1047529" cy="104752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a:extLst>
              <a:ext uri="{FF2B5EF4-FFF2-40B4-BE49-F238E27FC236}">
                <a16:creationId xmlns:a16="http://schemas.microsoft.com/office/drawing/2014/main" id="{F0FD8A3C-D84A-4474-B019-27CA744091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6922" y="2692545"/>
            <a:ext cx="1678816" cy="10261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7" name="Picture 17">
            <a:extLst>
              <a:ext uri="{FF2B5EF4-FFF2-40B4-BE49-F238E27FC236}">
                <a16:creationId xmlns:a16="http://schemas.microsoft.com/office/drawing/2014/main" id="{3F6CD13F-8AD4-435C-ACD9-79D86C6041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8123" y="41001"/>
            <a:ext cx="1557586" cy="1168190"/>
          </a:xfrm>
          <a:prstGeom prst="rect">
            <a:avLst/>
          </a:prstGeom>
          <a:ln>
            <a:noFill/>
          </a:ln>
          <a:effectLst>
            <a:softEdge rad="112500"/>
          </a:effectLst>
        </p:spPr>
      </p:pic>
      <p:sp>
        <p:nvSpPr>
          <p:cNvPr id="59" name="TextBox 58">
            <a:extLst>
              <a:ext uri="{FF2B5EF4-FFF2-40B4-BE49-F238E27FC236}">
                <a16:creationId xmlns:a16="http://schemas.microsoft.com/office/drawing/2014/main" id="{069CEAA0-8B5E-49F9-AD31-E6611237B075}"/>
              </a:ext>
            </a:extLst>
          </p:cNvPr>
          <p:cNvSpPr txBox="1"/>
          <p:nvPr/>
        </p:nvSpPr>
        <p:spPr>
          <a:xfrm>
            <a:off x="4021407" y="3718722"/>
            <a:ext cx="1309846" cy="400110"/>
          </a:xfrm>
          <a:prstGeom prst="rect">
            <a:avLst/>
          </a:prstGeom>
          <a:noFill/>
        </p:spPr>
        <p:txBody>
          <a:bodyPr wrap="none" rtlCol="0">
            <a:spAutoFit/>
          </a:bodyPr>
          <a:lstStyle/>
          <a:p>
            <a:r>
              <a:rPr lang="en-US" sz="2000" b="1" dirty="0"/>
              <a:t>API-Server</a:t>
            </a:r>
          </a:p>
        </p:txBody>
      </p:sp>
      <p:sp>
        <p:nvSpPr>
          <p:cNvPr id="60" name="TextBox 59">
            <a:extLst>
              <a:ext uri="{FF2B5EF4-FFF2-40B4-BE49-F238E27FC236}">
                <a16:creationId xmlns:a16="http://schemas.microsoft.com/office/drawing/2014/main" id="{DEEAC9A9-671E-4EBB-BD17-9E181D86B3CE}"/>
              </a:ext>
            </a:extLst>
          </p:cNvPr>
          <p:cNvSpPr txBox="1"/>
          <p:nvPr/>
        </p:nvSpPr>
        <p:spPr>
          <a:xfrm>
            <a:off x="4591116" y="5732347"/>
            <a:ext cx="704039" cy="400110"/>
          </a:xfrm>
          <a:prstGeom prst="rect">
            <a:avLst/>
          </a:prstGeom>
          <a:noFill/>
        </p:spPr>
        <p:txBody>
          <a:bodyPr wrap="none" rtlCol="0">
            <a:spAutoFit/>
          </a:bodyPr>
          <a:lstStyle/>
          <a:p>
            <a:r>
              <a:rPr lang="en-US" sz="2000" b="1" dirty="0"/>
              <a:t>Auth</a:t>
            </a:r>
          </a:p>
        </p:txBody>
      </p:sp>
      <p:sp>
        <p:nvSpPr>
          <p:cNvPr id="63" name="TextBox 62">
            <a:extLst>
              <a:ext uri="{FF2B5EF4-FFF2-40B4-BE49-F238E27FC236}">
                <a16:creationId xmlns:a16="http://schemas.microsoft.com/office/drawing/2014/main" id="{5ADE6C13-5CD4-4231-8464-DFA76B081D05}"/>
              </a:ext>
            </a:extLst>
          </p:cNvPr>
          <p:cNvSpPr txBox="1"/>
          <p:nvPr/>
        </p:nvSpPr>
        <p:spPr>
          <a:xfrm>
            <a:off x="7016748" y="4805464"/>
            <a:ext cx="1603644" cy="400110"/>
          </a:xfrm>
          <a:prstGeom prst="rect">
            <a:avLst/>
          </a:prstGeom>
          <a:noFill/>
        </p:spPr>
        <p:txBody>
          <a:bodyPr wrap="none" rtlCol="0">
            <a:spAutoFit/>
          </a:bodyPr>
          <a:lstStyle/>
          <a:p>
            <a:r>
              <a:rPr lang="en-US" sz="2000" b="1" dirty="0"/>
              <a:t>Batch-system</a:t>
            </a:r>
          </a:p>
        </p:txBody>
      </p:sp>
      <p:sp>
        <p:nvSpPr>
          <p:cNvPr id="64" name="TextBox 63">
            <a:extLst>
              <a:ext uri="{FF2B5EF4-FFF2-40B4-BE49-F238E27FC236}">
                <a16:creationId xmlns:a16="http://schemas.microsoft.com/office/drawing/2014/main" id="{3617ECE7-391B-4ECD-A76C-C7BB964433E0}"/>
              </a:ext>
            </a:extLst>
          </p:cNvPr>
          <p:cNvSpPr txBox="1"/>
          <p:nvPr/>
        </p:nvSpPr>
        <p:spPr>
          <a:xfrm>
            <a:off x="5670104" y="234495"/>
            <a:ext cx="1587807" cy="400110"/>
          </a:xfrm>
          <a:prstGeom prst="rect">
            <a:avLst/>
          </a:prstGeom>
          <a:noFill/>
        </p:spPr>
        <p:txBody>
          <a:bodyPr wrap="none" rtlCol="0">
            <a:spAutoFit/>
          </a:bodyPr>
          <a:lstStyle/>
          <a:p>
            <a:r>
              <a:rPr lang="en-US" sz="2000" b="1" dirty="0"/>
              <a:t>Metadata DB</a:t>
            </a:r>
          </a:p>
        </p:txBody>
      </p:sp>
      <p:sp>
        <p:nvSpPr>
          <p:cNvPr id="66" name="TextBox 65">
            <a:extLst>
              <a:ext uri="{FF2B5EF4-FFF2-40B4-BE49-F238E27FC236}">
                <a16:creationId xmlns:a16="http://schemas.microsoft.com/office/drawing/2014/main" id="{370F3CEC-3EE8-401D-BB6D-FDDD3C2B70D9}"/>
              </a:ext>
            </a:extLst>
          </p:cNvPr>
          <p:cNvSpPr txBox="1"/>
          <p:nvPr/>
        </p:nvSpPr>
        <p:spPr>
          <a:xfrm>
            <a:off x="210237" y="5503945"/>
            <a:ext cx="2680029" cy="400110"/>
          </a:xfrm>
          <a:prstGeom prst="rect">
            <a:avLst/>
          </a:prstGeom>
          <a:noFill/>
        </p:spPr>
        <p:txBody>
          <a:bodyPr wrap="none" rtlCol="0">
            <a:spAutoFit/>
          </a:bodyPr>
          <a:lstStyle/>
          <a:p>
            <a:r>
              <a:rPr lang="en-US" sz="2000" b="1" dirty="0"/>
              <a:t>HLIT-storage, JINR EOS</a:t>
            </a:r>
          </a:p>
        </p:txBody>
      </p:sp>
      <p:sp>
        <p:nvSpPr>
          <p:cNvPr id="67" name="Arrow: Curved Left 30">
            <a:extLst>
              <a:ext uri="{FF2B5EF4-FFF2-40B4-BE49-F238E27FC236}">
                <a16:creationId xmlns:a16="http://schemas.microsoft.com/office/drawing/2014/main" id="{B76AFD75-C1C0-4B53-8BDD-4ECE9B9B050E}"/>
              </a:ext>
            </a:extLst>
          </p:cNvPr>
          <p:cNvSpPr/>
          <p:nvPr/>
        </p:nvSpPr>
        <p:spPr>
          <a:xfrm flipH="1" flipV="1">
            <a:off x="3640449" y="3618019"/>
            <a:ext cx="425896" cy="12676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Arrow: Curved Left 32">
            <a:extLst>
              <a:ext uri="{FF2B5EF4-FFF2-40B4-BE49-F238E27FC236}">
                <a16:creationId xmlns:a16="http://schemas.microsoft.com/office/drawing/2014/main" id="{77EC2378-954D-4B76-9634-3A6E531FBBFA}"/>
              </a:ext>
            </a:extLst>
          </p:cNvPr>
          <p:cNvSpPr/>
          <p:nvPr/>
        </p:nvSpPr>
        <p:spPr>
          <a:xfrm rot="17836150">
            <a:off x="6396679" y="1999167"/>
            <a:ext cx="625543" cy="229746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Arrow: Curved Left 28">
            <a:extLst>
              <a:ext uri="{FF2B5EF4-FFF2-40B4-BE49-F238E27FC236}">
                <a16:creationId xmlns:a16="http://schemas.microsoft.com/office/drawing/2014/main" id="{3584AE94-4FB9-4275-B993-40BB115810B5}"/>
              </a:ext>
            </a:extLst>
          </p:cNvPr>
          <p:cNvSpPr/>
          <p:nvPr/>
        </p:nvSpPr>
        <p:spPr>
          <a:xfrm>
            <a:off x="5295155" y="3641177"/>
            <a:ext cx="384532" cy="12700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row: Curved Left 34">
            <a:extLst>
              <a:ext uri="{FF2B5EF4-FFF2-40B4-BE49-F238E27FC236}">
                <a16:creationId xmlns:a16="http://schemas.microsoft.com/office/drawing/2014/main" id="{32033D20-CF7C-4547-890D-843181679A0E}"/>
              </a:ext>
            </a:extLst>
          </p:cNvPr>
          <p:cNvSpPr/>
          <p:nvPr/>
        </p:nvSpPr>
        <p:spPr>
          <a:xfrm rot="17836150" flipH="1" flipV="1">
            <a:off x="6009950" y="2766177"/>
            <a:ext cx="547237" cy="212199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 name="Arrow: Curved Left 36">
            <a:extLst>
              <a:ext uri="{FF2B5EF4-FFF2-40B4-BE49-F238E27FC236}">
                <a16:creationId xmlns:a16="http://schemas.microsoft.com/office/drawing/2014/main" id="{854D5413-E525-4DA6-BF32-C8EBA3C248A3}"/>
              </a:ext>
            </a:extLst>
          </p:cNvPr>
          <p:cNvSpPr/>
          <p:nvPr/>
        </p:nvSpPr>
        <p:spPr>
          <a:xfrm rot="13269639">
            <a:off x="4846460" y="1004719"/>
            <a:ext cx="477728" cy="159966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TextBox 72">
            <a:extLst>
              <a:ext uri="{FF2B5EF4-FFF2-40B4-BE49-F238E27FC236}">
                <a16:creationId xmlns:a16="http://schemas.microsoft.com/office/drawing/2014/main" id="{BCAC3CC1-41DE-471A-A4AA-1D598FB9AE68}"/>
              </a:ext>
            </a:extLst>
          </p:cNvPr>
          <p:cNvSpPr txBox="1"/>
          <p:nvPr/>
        </p:nvSpPr>
        <p:spPr>
          <a:xfrm rot="19085486">
            <a:off x="4870318" y="1887537"/>
            <a:ext cx="1062658" cy="338554"/>
          </a:xfrm>
          <a:prstGeom prst="rect">
            <a:avLst/>
          </a:prstGeom>
          <a:noFill/>
        </p:spPr>
        <p:txBody>
          <a:bodyPr wrap="square" rtlCol="0">
            <a:spAutoFit/>
          </a:bodyPr>
          <a:lstStyle/>
          <a:p>
            <a:r>
              <a:rPr lang="en-US" sz="1600" b="1" dirty="0">
                <a:solidFill>
                  <a:schemeClr val="accent1">
                    <a:lumMod val="60000"/>
                    <a:lumOff val="40000"/>
                  </a:schemeClr>
                </a:solidFill>
              </a:rPr>
              <a:t>metadata</a:t>
            </a:r>
          </a:p>
        </p:txBody>
      </p:sp>
      <p:sp>
        <p:nvSpPr>
          <p:cNvPr id="74" name="TextBox 73">
            <a:extLst>
              <a:ext uri="{FF2B5EF4-FFF2-40B4-BE49-F238E27FC236}">
                <a16:creationId xmlns:a16="http://schemas.microsoft.com/office/drawing/2014/main" id="{5E9B5556-E0B4-4EDC-BF06-C6849DAA7D09}"/>
              </a:ext>
            </a:extLst>
          </p:cNvPr>
          <p:cNvSpPr txBox="1"/>
          <p:nvPr/>
        </p:nvSpPr>
        <p:spPr>
          <a:xfrm rot="1937125">
            <a:off x="6071680" y="3039851"/>
            <a:ext cx="1062658" cy="830997"/>
          </a:xfrm>
          <a:prstGeom prst="rect">
            <a:avLst/>
          </a:prstGeom>
          <a:noFill/>
        </p:spPr>
        <p:txBody>
          <a:bodyPr wrap="square" rtlCol="0">
            <a:spAutoFit/>
          </a:bodyPr>
          <a:lstStyle/>
          <a:p>
            <a:r>
              <a:rPr lang="en-US" sz="1600" b="1" dirty="0">
                <a:solidFill>
                  <a:schemeClr val="accent1">
                    <a:lumMod val="60000"/>
                    <a:lumOff val="40000"/>
                  </a:schemeClr>
                </a:solidFill>
              </a:rPr>
              <a:t>Jobs, resource allocation</a:t>
            </a:r>
          </a:p>
        </p:txBody>
      </p:sp>
      <p:sp>
        <p:nvSpPr>
          <p:cNvPr id="75" name="TextBox 74">
            <a:extLst>
              <a:ext uri="{FF2B5EF4-FFF2-40B4-BE49-F238E27FC236}">
                <a16:creationId xmlns:a16="http://schemas.microsoft.com/office/drawing/2014/main" id="{935451A6-22AD-4854-A9F1-8D7E4C89D7F2}"/>
              </a:ext>
            </a:extLst>
          </p:cNvPr>
          <p:cNvSpPr txBox="1"/>
          <p:nvPr/>
        </p:nvSpPr>
        <p:spPr>
          <a:xfrm>
            <a:off x="4129261" y="4118832"/>
            <a:ext cx="1142419" cy="584775"/>
          </a:xfrm>
          <a:prstGeom prst="rect">
            <a:avLst/>
          </a:prstGeom>
          <a:noFill/>
        </p:spPr>
        <p:txBody>
          <a:bodyPr wrap="square" rtlCol="0">
            <a:spAutoFit/>
          </a:bodyPr>
          <a:lstStyle/>
          <a:p>
            <a:r>
              <a:rPr lang="en-US" sz="1600" b="1" dirty="0">
                <a:solidFill>
                  <a:schemeClr val="accent1">
                    <a:lumMod val="60000"/>
                    <a:lumOff val="40000"/>
                  </a:schemeClr>
                </a:solidFill>
              </a:rPr>
              <a:t>Auth data, credentials</a:t>
            </a:r>
          </a:p>
        </p:txBody>
      </p:sp>
      <p:sp>
        <p:nvSpPr>
          <p:cNvPr id="76" name="TextBox 75">
            <a:extLst>
              <a:ext uri="{FF2B5EF4-FFF2-40B4-BE49-F238E27FC236}">
                <a16:creationId xmlns:a16="http://schemas.microsoft.com/office/drawing/2014/main" id="{A7185423-C19D-417E-80A8-FDDB9889BF1C}"/>
              </a:ext>
            </a:extLst>
          </p:cNvPr>
          <p:cNvSpPr txBox="1"/>
          <p:nvPr/>
        </p:nvSpPr>
        <p:spPr>
          <a:xfrm>
            <a:off x="223926" y="126435"/>
            <a:ext cx="1077987" cy="400110"/>
          </a:xfrm>
          <a:prstGeom prst="rect">
            <a:avLst/>
          </a:prstGeom>
          <a:noFill/>
        </p:spPr>
        <p:txBody>
          <a:bodyPr wrap="none" rtlCol="0">
            <a:spAutoFit/>
          </a:bodyPr>
          <a:lstStyle/>
          <a:p>
            <a:r>
              <a:rPr lang="en-US" sz="2000" b="1" dirty="0"/>
              <a:t>Webapp</a:t>
            </a:r>
          </a:p>
        </p:txBody>
      </p:sp>
      <p:sp>
        <p:nvSpPr>
          <p:cNvPr id="77" name="Arrow: Curved Left 50">
            <a:extLst>
              <a:ext uri="{FF2B5EF4-FFF2-40B4-BE49-F238E27FC236}">
                <a16:creationId xmlns:a16="http://schemas.microsoft.com/office/drawing/2014/main" id="{37471BD1-CEFC-4B84-BD16-492BFA6638BD}"/>
              </a:ext>
            </a:extLst>
          </p:cNvPr>
          <p:cNvSpPr/>
          <p:nvPr/>
        </p:nvSpPr>
        <p:spPr>
          <a:xfrm rot="3367381" flipH="1" flipV="1">
            <a:off x="2377673" y="2475621"/>
            <a:ext cx="425896" cy="221345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Arrow: Curved Left 52">
            <a:extLst>
              <a:ext uri="{FF2B5EF4-FFF2-40B4-BE49-F238E27FC236}">
                <a16:creationId xmlns:a16="http://schemas.microsoft.com/office/drawing/2014/main" id="{EEE87A1E-7A0D-4527-BFF4-06A3C01D7D90}"/>
              </a:ext>
            </a:extLst>
          </p:cNvPr>
          <p:cNvSpPr/>
          <p:nvPr/>
        </p:nvSpPr>
        <p:spPr>
          <a:xfrm rot="3367381">
            <a:off x="2611543" y="2931182"/>
            <a:ext cx="465589" cy="217970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TextBox 78">
            <a:extLst>
              <a:ext uri="{FF2B5EF4-FFF2-40B4-BE49-F238E27FC236}">
                <a16:creationId xmlns:a16="http://schemas.microsoft.com/office/drawing/2014/main" id="{8F74C04F-4DD6-471C-B2FA-E6819773925E}"/>
              </a:ext>
            </a:extLst>
          </p:cNvPr>
          <p:cNvSpPr txBox="1"/>
          <p:nvPr/>
        </p:nvSpPr>
        <p:spPr>
          <a:xfrm rot="19408694">
            <a:off x="2147337" y="3275097"/>
            <a:ext cx="1376350" cy="584775"/>
          </a:xfrm>
          <a:prstGeom prst="rect">
            <a:avLst/>
          </a:prstGeom>
          <a:noFill/>
        </p:spPr>
        <p:txBody>
          <a:bodyPr wrap="square" rtlCol="0">
            <a:spAutoFit/>
          </a:bodyPr>
          <a:lstStyle/>
          <a:p>
            <a:r>
              <a:rPr lang="en-US" sz="1600" b="1" dirty="0">
                <a:solidFill>
                  <a:schemeClr val="accent1">
                    <a:lumMod val="60000"/>
                    <a:lumOff val="40000"/>
                  </a:schemeClr>
                </a:solidFill>
              </a:rPr>
              <a:t>Images, Videos, data</a:t>
            </a:r>
          </a:p>
        </p:txBody>
      </p:sp>
      <p:grpSp>
        <p:nvGrpSpPr>
          <p:cNvPr id="80" name="Group 58">
            <a:extLst>
              <a:ext uri="{FF2B5EF4-FFF2-40B4-BE49-F238E27FC236}">
                <a16:creationId xmlns:a16="http://schemas.microsoft.com/office/drawing/2014/main" id="{ED6CB294-49B0-49B6-B9C4-DAD5E08D23E0}"/>
              </a:ext>
            </a:extLst>
          </p:cNvPr>
          <p:cNvGrpSpPr/>
          <p:nvPr/>
        </p:nvGrpSpPr>
        <p:grpSpPr>
          <a:xfrm>
            <a:off x="8994616" y="1520493"/>
            <a:ext cx="2021352" cy="1608657"/>
            <a:chOff x="8718770" y="1266107"/>
            <a:chExt cx="2297198" cy="1863043"/>
          </a:xfrm>
        </p:grpSpPr>
        <p:pic>
          <p:nvPicPr>
            <p:cNvPr id="81" name="Picture 55">
              <a:extLst>
                <a:ext uri="{FF2B5EF4-FFF2-40B4-BE49-F238E27FC236}">
                  <a16:creationId xmlns:a16="http://schemas.microsoft.com/office/drawing/2014/main" id="{56794B9E-35B1-4958-829F-8E23B249A6D8}"/>
                </a:ext>
              </a:extLst>
            </p:cNvPr>
            <p:cNvPicPr>
              <a:picLocks noChangeAspect="1"/>
            </p:cNvPicPr>
            <p:nvPr/>
          </p:nvPicPr>
          <p:blipFill>
            <a:blip r:embed="rId9"/>
            <a:stretch>
              <a:fillRect/>
            </a:stretch>
          </p:blipFill>
          <p:spPr>
            <a:xfrm>
              <a:off x="8718770" y="1266107"/>
              <a:ext cx="1621362" cy="1586556"/>
            </a:xfrm>
            <a:prstGeom prst="rect">
              <a:avLst/>
            </a:prstGeom>
          </p:spPr>
        </p:pic>
        <p:pic>
          <p:nvPicPr>
            <p:cNvPr id="82" name="Рисунок 13">
              <a:extLst>
                <a:ext uri="{FF2B5EF4-FFF2-40B4-BE49-F238E27FC236}">
                  <a16:creationId xmlns:a16="http://schemas.microsoft.com/office/drawing/2014/main" id="{CF080D69-AFC4-4CC9-9B61-5C6746CB976E}"/>
                </a:ext>
              </a:extLst>
            </p:cNvPr>
            <p:cNvPicPr>
              <a:picLocks noChangeAspect="1"/>
            </p:cNvPicPr>
            <p:nvPr/>
          </p:nvPicPr>
          <p:blipFill rotWithShape="1">
            <a:blip r:embed="rId10">
              <a:extLst>
                <a:ext uri="{28A0092B-C50C-407E-A947-70E740481C1C}">
                  <a14:useLocalDpi xmlns:a14="http://schemas.microsoft.com/office/drawing/2010/main" val="0"/>
                </a:ext>
              </a:extLst>
            </a:blip>
            <a:srcRect t="28463"/>
            <a:stretch/>
          </p:blipFill>
          <p:spPr>
            <a:xfrm>
              <a:off x="9924712" y="1697574"/>
              <a:ext cx="1091256" cy="1431576"/>
            </a:xfrm>
            <a:prstGeom prst="rect">
              <a:avLst/>
            </a:prstGeom>
          </p:spPr>
        </p:pic>
      </p:grpSp>
      <p:pic>
        <p:nvPicPr>
          <p:cNvPr id="83" name="Picture 2" descr="JupyterHub — JupyterHub 0.9.6 documentation">
            <a:extLst>
              <a:ext uri="{FF2B5EF4-FFF2-40B4-BE49-F238E27FC236}">
                <a16:creationId xmlns:a16="http://schemas.microsoft.com/office/drawing/2014/main" id="{69BBB6A6-B8DC-461E-866A-F4C70E8AF3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0121" b="23227"/>
          <a:stretch/>
        </p:blipFill>
        <p:spPr bwMode="auto">
          <a:xfrm>
            <a:off x="9167857" y="5005519"/>
            <a:ext cx="2009644" cy="101295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CAA5C0AE-CE0F-4038-8280-774F3DA321CA}"/>
              </a:ext>
            </a:extLst>
          </p:cNvPr>
          <p:cNvSpPr txBox="1"/>
          <p:nvPr/>
        </p:nvSpPr>
        <p:spPr>
          <a:xfrm>
            <a:off x="8620392" y="995903"/>
            <a:ext cx="3041217" cy="400110"/>
          </a:xfrm>
          <a:prstGeom prst="rect">
            <a:avLst/>
          </a:prstGeom>
          <a:noFill/>
        </p:spPr>
        <p:txBody>
          <a:bodyPr wrap="none" rtlCol="0">
            <a:spAutoFit/>
          </a:bodyPr>
          <a:lstStyle/>
          <a:p>
            <a:r>
              <a:rPr lang="en-US" sz="2000" b="1" dirty="0"/>
              <a:t>Supercomputer “Govorun”</a:t>
            </a:r>
          </a:p>
        </p:txBody>
      </p:sp>
      <p:sp>
        <p:nvSpPr>
          <p:cNvPr id="85" name="TextBox 84">
            <a:extLst>
              <a:ext uri="{FF2B5EF4-FFF2-40B4-BE49-F238E27FC236}">
                <a16:creationId xmlns:a16="http://schemas.microsoft.com/office/drawing/2014/main" id="{E2157108-57AA-4442-9E7C-2681553DDCAE}"/>
              </a:ext>
            </a:extLst>
          </p:cNvPr>
          <p:cNvSpPr txBox="1"/>
          <p:nvPr/>
        </p:nvSpPr>
        <p:spPr>
          <a:xfrm>
            <a:off x="9136178" y="6051579"/>
            <a:ext cx="2073003" cy="400110"/>
          </a:xfrm>
          <a:prstGeom prst="rect">
            <a:avLst/>
          </a:prstGeom>
          <a:noFill/>
        </p:spPr>
        <p:txBody>
          <a:bodyPr wrap="none" rtlCol="0">
            <a:spAutoFit/>
          </a:bodyPr>
          <a:lstStyle/>
          <a:p>
            <a:r>
              <a:rPr lang="en-US" sz="2000" b="1" dirty="0"/>
              <a:t>ML\DL ecosystem</a:t>
            </a:r>
          </a:p>
        </p:txBody>
      </p:sp>
      <p:grpSp>
        <p:nvGrpSpPr>
          <p:cNvPr id="86" name="Group 96">
            <a:extLst>
              <a:ext uri="{FF2B5EF4-FFF2-40B4-BE49-F238E27FC236}">
                <a16:creationId xmlns:a16="http://schemas.microsoft.com/office/drawing/2014/main" id="{842DFF25-AA48-4469-AB1F-0FBE3FEE0037}"/>
              </a:ext>
            </a:extLst>
          </p:cNvPr>
          <p:cNvGrpSpPr/>
          <p:nvPr/>
        </p:nvGrpSpPr>
        <p:grpSpPr>
          <a:xfrm>
            <a:off x="10585994" y="2522377"/>
            <a:ext cx="1363080" cy="2749602"/>
            <a:chOff x="124387" y="1441919"/>
            <a:chExt cx="1807759" cy="3298389"/>
          </a:xfrm>
        </p:grpSpPr>
        <p:pic>
          <p:nvPicPr>
            <p:cNvPr id="87" name="Picture 16" descr="GitHub - bokeh/bokeh: Interactive Data Visualization in the ...">
              <a:extLst>
                <a:ext uri="{FF2B5EF4-FFF2-40B4-BE49-F238E27FC236}">
                  <a16:creationId xmlns:a16="http://schemas.microsoft.com/office/drawing/2014/main" id="{E7B4E57C-F0C5-4001-A23E-96315C1865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5854" y="2380459"/>
              <a:ext cx="816292" cy="23267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Keras: the Python deep learning API">
              <a:extLst>
                <a:ext uri="{FF2B5EF4-FFF2-40B4-BE49-F238E27FC236}">
                  <a16:creationId xmlns:a16="http://schemas.microsoft.com/office/drawing/2014/main" id="{C0615BCD-2567-499B-B0A4-0249684F5A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071" y="3391646"/>
              <a:ext cx="1038889" cy="30127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TensorFlow — Википедия">
              <a:extLst>
                <a:ext uri="{FF2B5EF4-FFF2-40B4-BE49-F238E27FC236}">
                  <a16:creationId xmlns:a16="http://schemas.microsoft.com/office/drawing/2014/main" id="{4A3591E6-7211-4F55-A7A2-4C8D36AE1A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7720" y="2116971"/>
              <a:ext cx="868680" cy="7239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 descr="How to shrink NumPy, SciPy, Pandas, and Matplotlib for your data ...">
              <a:extLst>
                <a:ext uri="{FF2B5EF4-FFF2-40B4-BE49-F238E27FC236}">
                  <a16:creationId xmlns:a16="http://schemas.microsoft.com/office/drawing/2014/main" id="{6873B9F8-3FED-4930-B397-F1AAA27386A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7229" y="2870871"/>
              <a:ext cx="1505902" cy="49245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Python — Википедия">
              <a:extLst>
                <a:ext uri="{FF2B5EF4-FFF2-40B4-BE49-F238E27FC236}">
                  <a16:creationId xmlns:a16="http://schemas.microsoft.com/office/drawing/2014/main" id="{F2A4A92B-D04B-495E-B500-A38F3D64B33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4387" y="1441919"/>
              <a:ext cx="756820" cy="75682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2" descr="Введение в Scikit-learn">
              <a:extLst>
                <a:ext uri="{FF2B5EF4-FFF2-40B4-BE49-F238E27FC236}">
                  <a16:creationId xmlns:a16="http://schemas.microsoft.com/office/drawing/2014/main" id="{8AFDE7F1-EF06-4135-9E0D-421521DF9BB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8341" y="3721248"/>
              <a:ext cx="1079573" cy="58117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4" descr="Настраиваем Python для машинного обучения на Windows">
              <a:extLst>
                <a:ext uri="{FF2B5EF4-FFF2-40B4-BE49-F238E27FC236}">
                  <a16:creationId xmlns:a16="http://schemas.microsoft.com/office/drawing/2014/main" id="{48727798-E821-428B-85FE-33FBEC5388D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1207" y="3339600"/>
              <a:ext cx="1013460" cy="50673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2" descr="OpenCV — Википедия">
              <a:extLst>
                <a:ext uri="{FF2B5EF4-FFF2-40B4-BE49-F238E27FC236}">
                  <a16:creationId xmlns:a16="http://schemas.microsoft.com/office/drawing/2014/main" id="{7BBF28CA-DBA8-4108-8652-A76BAF2EEEE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11950" y="3891976"/>
              <a:ext cx="688681" cy="848332"/>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Arrow: Curved Left 97">
            <a:extLst>
              <a:ext uri="{FF2B5EF4-FFF2-40B4-BE49-F238E27FC236}">
                <a16:creationId xmlns:a16="http://schemas.microsoft.com/office/drawing/2014/main" id="{11A8B39E-98CE-451E-A3EB-70678EACB049}"/>
              </a:ext>
            </a:extLst>
          </p:cNvPr>
          <p:cNvSpPr/>
          <p:nvPr/>
        </p:nvSpPr>
        <p:spPr>
          <a:xfrm rot="12866645">
            <a:off x="7688971" y="1808897"/>
            <a:ext cx="713145" cy="186364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Left 99">
            <a:extLst>
              <a:ext uri="{FF2B5EF4-FFF2-40B4-BE49-F238E27FC236}">
                <a16:creationId xmlns:a16="http://schemas.microsoft.com/office/drawing/2014/main" id="{79F7363E-F685-42E9-BFB7-6F709E691017}"/>
              </a:ext>
            </a:extLst>
          </p:cNvPr>
          <p:cNvSpPr/>
          <p:nvPr/>
        </p:nvSpPr>
        <p:spPr>
          <a:xfrm rot="12866645" flipH="1" flipV="1">
            <a:off x="8312366" y="2378002"/>
            <a:ext cx="559659" cy="178268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TextBox 96">
            <a:extLst>
              <a:ext uri="{FF2B5EF4-FFF2-40B4-BE49-F238E27FC236}">
                <a16:creationId xmlns:a16="http://schemas.microsoft.com/office/drawing/2014/main" id="{CF79D489-BBB4-4FD2-A9F1-E197C520801F}"/>
              </a:ext>
            </a:extLst>
          </p:cNvPr>
          <p:cNvSpPr txBox="1"/>
          <p:nvPr/>
        </p:nvSpPr>
        <p:spPr>
          <a:xfrm>
            <a:off x="7863166" y="2559237"/>
            <a:ext cx="1142419" cy="1077218"/>
          </a:xfrm>
          <a:prstGeom prst="rect">
            <a:avLst/>
          </a:prstGeom>
          <a:noFill/>
        </p:spPr>
        <p:txBody>
          <a:bodyPr wrap="square" rtlCol="0">
            <a:spAutoFit/>
          </a:bodyPr>
          <a:lstStyle/>
          <a:p>
            <a:r>
              <a:rPr lang="en-US" sz="1600" b="1" dirty="0">
                <a:solidFill>
                  <a:schemeClr val="accent1">
                    <a:lumMod val="60000"/>
                    <a:lumOff val="40000"/>
                  </a:schemeClr>
                </a:solidFill>
              </a:rPr>
              <a:t>Train, Inference,</a:t>
            </a:r>
          </a:p>
          <a:p>
            <a:r>
              <a:rPr lang="en-US" sz="1600" b="1" dirty="0">
                <a:solidFill>
                  <a:schemeClr val="accent1">
                    <a:lumMod val="60000"/>
                    <a:lumOff val="40000"/>
                  </a:schemeClr>
                </a:solidFill>
              </a:rPr>
              <a:t>Results</a:t>
            </a:r>
          </a:p>
          <a:p>
            <a:endParaRPr lang="en-US" sz="1600" b="1" dirty="0">
              <a:solidFill>
                <a:schemeClr val="accent1">
                  <a:lumMod val="60000"/>
                  <a:lumOff val="40000"/>
                </a:schemeClr>
              </a:solidFill>
            </a:endParaRPr>
          </a:p>
        </p:txBody>
      </p:sp>
      <p:sp>
        <p:nvSpPr>
          <p:cNvPr id="98" name="Arrow: Curved Left 103">
            <a:extLst>
              <a:ext uri="{FF2B5EF4-FFF2-40B4-BE49-F238E27FC236}">
                <a16:creationId xmlns:a16="http://schemas.microsoft.com/office/drawing/2014/main" id="{136BD496-1828-4586-91CA-9E0D8EF53B05}"/>
              </a:ext>
            </a:extLst>
          </p:cNvPr>
          <p:cNvSpPr/>
          <p:nvPr/>
        </p:nvSpPr>
        <p:spPr>
          <a:xfrm rot="17898436">
            <a:off x="9209845" y="3518629"/>
            <a:ext cx="625563" cy="169388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Arrow: Curved Left 105">
            <a:extLst>
              <a:ext uri="{FF2B5EF4-FFF2-40B4-BE49-F238E27FC236}">
                <a16:creationId xmlns:a16="http://schemas.microsoft.com/office/drawing/2014/main" id="{FE90F47F-C542-492F-BE1F-4F4AC30A2E29}"/>
              </a:ext>
            </a:extLst>
          </p:cNvPr>
          <p:cNvSpPr/>
          <p:nvPr/>
        </p:nvSpPr>
        <p:spPr>
          <a:xfrm rot="17898436" flipH="1" flipV="1">
            <a:off x="8851134" y="4277591"/>
            <a:ext cx="439366" cy="154716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TextBox 99">
            <a:extLst>
              <a:ext uri="{FF2B5EF4-FFF2-40B4-BE49-F238E27FC236}">
                <a16:creationId xmlns:a16="http://schemas.microsoft.com/office/drawing/2014/main" id="{D40301C6-D5FE-4EE9-ABCE-6B98F7A46CE5}"/>
              </a:ext>
            </a:extLst>
          </p:cNvPr>
          <p:cNvSpPr txBox="1"/>
          <p:nvPr/>
        </p:nvSpPr>
        <p:spPr>
          <a:xfrm>
            <a:off x="8843921" y="4246832"/>
            <a:ext cx="1142419" cy="1077218"/>
          </a:xfrm>
          <a:prstGeom prst="rect">
            <a:avLst/>
          </a:prstGeom>
          <a:noFill/>
        </p:spPr>
        <p:txBody>
          <a:bodyPr wrap="square" rtlCol="0">
            <a:spAutoFit/>
          </a:bodyPr>
          <a:lstStyle/>
          <a:p>
            <a:r>
              <a:rPr lang="en-US" sz="1600" b="1" dirty="0">
                <a:solidFill>
                  <a:schemeClr val="accent1">
                    <a:lumMod val="60000"/>
                    <a:lumOff val="40000"/>
                  </a:schemeClr>
                </a:solidFill>
              </a:rPr>
              <a:t>Train, Inference,</a:t>
            </a:r>
          </a:p>
          <a:p>
            <a:r>
              <a:rPr lang="en-US" sz="1600" b="1" dirty="0">
                <a:solidFill>
                  <a:schemeClr val="accent1">
                    <a:lumMod val="60000"/>
                    <a:lumOff val="40000"/>
                  </a:schemeClr>
                </a:solidFill>
              </a:rPr>
              <a:t>Dev</a:t>
            </a:r>
          </a:p>
          <a:p>
            <a:endParaRPr lang="en-US" sz="1600" b="1" dirty="0">
              <a:solidFill>
                <a:schemeClr val="accent1">
                  <a:lumMod val="60000"/>
                  <a:lumOff val="40000"/>
                </a:schemeClr>
              </a:solidFill>
            </a:endParaRPr>
          </a:p>
        </p:txBody>
      </p:sp>
      <p:sp>
        <p:nvSpPr>
          <p:cNvPr id="101" name="Arrow: Curved Down 109">
            <a:extLst>
              <a:ext uri="{FF2B5EF4-FFF2-40B4-BE49-F238E27FC236}">
                <a16:creationId xmlns:a16="http://schemas.microsoft.com/office/drawing/2014/main" id="{6AB0903F-9668-4487-82A9-84550DD56EC4}"/>
              </a:ext>
            </a:extLst>
          </p:cNvPr>
          <p:cNvSpPr/>
          <p:nvPr/>
        </p:nvSpPr>
        <p:spPr>
          <a:xfrm rot="1891222" flipH="1" flipV="1">
            <a:off x="689404" y="1949423"/>
            <a:ext cx="3362769" cy="61460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 name="Рисунок 9">
            <a:extLst>
              <a:ext uri="{FF2B5EF4-FFF2-40B4-BE49-F238E27FC236}">
                <a16:creationId xmlns:a16="http://schemas.microsoft.com/office/drawing/2014/main" id="{095C46B3-B3EF-4944-BD99-5DBC6ADCD39A}"/>
              </a:ext>
            </a:extLst>
          </p:cNvPr>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83850" y="1563210"/>
            <a:ext cx="1338638" cy="927970"/>
          </a:xfrm>
          <a:prstGeom prst="rect">
            <a:avLst/>
          </a:prstGeom>
          <a:ln>
            <a:noFill/>
          </a:ln>
          <a:effectLst>
            <a:softEdge rad="112500"/>
          </a:effectLst>
        </p:spPr>
      </p:pic>
      <p:pic>
        <p:nvPicPr>
          <p:cNvPr id="52" name="Picture 2" descr="React — Википедия">
            <a:extLst>
              <a:ext uri="{FF2B5EF4-FFF2-40B4-BE49-F238E27FC236}">
                <a16:creationId xmlns:a16="http://schemas.microsoft.com/office/drawing/2014/main" id="{3AF823A8-E41B-43C6-8A3A-4C1723015BE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733150">
            <a:off x="83955" y="446500"/>
            <a:ext cx="1378800" cy="9743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Mathworks MATLAB Grader">
            <a:extLst>
              <a:ext uri="{FF2B5EF4-FFF2-40B4-BE49-F238E27FC236}">
                <a16:creationId xmlns:a16="http://schemas.microsoft.com/office/drawing/2014/main" id="{13563E20-B063-7F10-4BEC-A3C580F4329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487582" y="4707842"/>
            <a:ext cx="1173536" cy="660114"/>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B0678ADE-7DD8-3204-72C9-FCD83731073A}"/>
              </a:ext>
            </a:extLst>
          </p:cNvPr>
          <p:cNvPicPr>
            <a:picLocks noChangeAspect="1"/>
          </p:cNvPicPr>
          <p:nvPr/>
        </p:nvPicPr>
        <p:blipFill>
          <a:blip r:embed="rId23"/>
          <a:stretch>
            <a:fillRect/>
          </a:stretch>
        </p:blipFill>
        <p:spPr>
          <a:xfrm>
            <a:off x="1588434" y="2051341"/>
            <a:ext cx="954462" cy="762971"/>
          </a:xfrm>
          <a:prstGeom prst="ellipse">
            <a:avLst/>
          </a:prstGeom>
          <a:ln>
            <a:noFill/>
          </a:ln>
          <a:effectLst>
            <a:softEdge rad="112500"/>
          </a:effectLst>
        </p:spPr>
      </p:pic>
      <p:pic>
        <p:nvPicPr>
          <p:cNvPr id="4" name="Рисунок 3">
            <a:extLst>
              <a:ext uri="{FF2B5EF4-FFF2-40B4-BE49-F238E27FC236}">
                <a16:creationId xmlns:a16="http://schemas.microsoft.com/office/drawing/2014/main" id="{304F6817-9FB8-7CD2-4B60-050258836078}"/>
              </a:ext>
            </a:extLst>
          </p:cNvPr>
          <p:cNvPicPr>
            <a:picLocks noChangeAspect="1"/>
          </p:cNvPicPr>
          <p:nvPr/>
        </p:nvPicPr>
        <p:blipFill>
          <a:blip r:embed="rId24"/>
          <a:stretch>
            <a:fillRect/>
          </a:stretch>
        </p:blipFill>
        <p:spPr>
          <a:xfrm>
            <a:off x="2540846" y="855195"/>
            <a:ext cx="1281691" cy="1024694"/>
          </a:xfrm>
          <a:prstGeom prst="rect">
            <a:avLst/>
          </a:prstGeom>
          <a:ln>
            <a:noFill/>
          </a:ln>
          <a:effectLst>
            <a:softEdge rad="112500"/>
          </a:effectLst>
        </p:spPr>
      </p:pic>
    </p:spTree>
    <p:extLst>
      <p:ext uri="{BB962C8B-B14F-4D97-AF65-F5344CB8AC3E}">
        <p14:creationId xmlns:p14="http://schemas.microsoft.com/office/powerpoint/2010/main" val="1288287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949A2393-A2D5-40F2-B7CC-19AEC784A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088" y="3988886"/>
            <a:ext cx="414588" cy="325748"/>
          </a:xfrm>
          <a:prstGeom prst="rect">
            <a:avLst/>
          </a:prstGeom>
          <a:solidFill>
            <a:schemeClr val="bg1"/>
          </a:solidFill>
        </p:spPr>
      </p:pic>
      <p:pic>
        <p:nvPicPr>
          <p:cNvPr id="25" name="Picture 12" descr="Standing Man Icon - Free Download, PNG and Vector">
            <a:extLst>
              <a:ext uri="{FF2B5EF4-FFF2-40B4-BE49-F238E27FC236}">
                <a16:creationId xmlns:a16="http://schemas.microsoft.com/office/drawing/2014/main" id="{B2A9BD5A-19F7-40C9-9311-2F04B1A302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869" r="21560"/>
          <a:stretch/>
        </p:blipFill>
        <p:spPr bwMode="auto">
          <a:xfrm>
            <a:off x="86814" y="3302504"/>
            <a:ext cx="1001486" cy="193493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2"/>
          <p:cNvSpPr txBox="1">
            <a:spLocks noChangeArrowheads="1"/>
          </p:cNvSpPr>
          <p:nvPr/>
        </p:nvSpPr>
        <p:spPr bwMode="auto">
          <a:xfrm>
            <a:off x="335280" y="1180686"/>
            <a:ext cx="11856720" cy="534987"/>
          </a:xfrm>
          <a:prstGeom prst="rect">
            <a:avLst/>
          </a:prstGeom>
          <a:noFill/>
          <a:ln>
            <a:noFill/>
          </a:ln>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defRPr/>
            </a:pPr>
            <a:r>
              <a:rPr lang="en-US" sz="2800" b="1">
                <a:latin typeface="+mn-lt"/>
              </a:rPr>
              <a:t>Processing conceptual </a:t>
            </a:r>
            <a:r>
              <a:rPr lang="en-US" sz="2800" b="1" dirty="0">
                <a:latin typeface="+mn-lt"/>
              </a:rPr>
              <a:t>scheme</a:t>
            </a:r>
            <a:endParaRPr lang="ru-RU" sz="2800" b="1" dirty="0">
              <a:latin typeface="+mn-lt"/>
            </a:endParaRPr>
          </a:p>
        </p:txBody>
      </p:sp>
      <p:pic>
        <p:nvPicPr>
          <p:cNvPr id="27" name="Рисунок 26">
            <a:extLst>
              <a:ext uri="{FF2B5EF4-FFF2-40B4-BE49-F238E27FC236}">
                <a16:creationId xmlns:a16="http://schemas.microsoft.com/office/drawing/2014/main" id="{93E8D09D-20A1-4D45-A8F9-BE860FD5A55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3744" y="2039490"/>
            <a:ext cx="2604872" cy="1934935"/>
          </a:xfrm>
          <a:prstGeom prst="rect">
            <a:avLst/>
          </a:prstGeom>
          <a:noFill/>
        </p:spPr>
      </p:pic>
      <p:cxnSp>
        <p:nvCxnSpPr>
          <p:cNvPr id="31" name="Прямая со стрелкой 30">
            <a:extLst>
              <a:ext uri="{FF2B5EF4-FFF2-40B4-BE49-F238E27FC236}">
                <a16:creationId xmlns:a16="http://schemas.microsoft.com/office/drawing/2014/main" id="{D7931A39-8718-4BC1-8DAA-96AD6BFF7577}"/>
              </a:ext>
            </a:extLst>
          </p:cNvPr>
          <p:cNvCxnSpPr>
            <a:cxnSpLocks/>
            <a:stCxn id="25" idx="3"/>
          </p:cNvCxnSpPr>
          <p:nvPr/>
        </p:nvCxnSpPr>
        <p:spPr>
          <a:xfrm>
            <a:off x="1088300" y="4269972"/>
            <a:ext cx="1155444" cy="1590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id="{9B184E09-1CDD-4BC1-9883-3D946BEC9868}"/>
              </a:ext>
            </a:extLst>
          </p:cNvPr>
          <p:cNvCxnSpPr>
            <a:cxnSpLocks/>
            <a:stCxn id="25" idx="3"/>
            <a:endCxn id="27" idx="1"/>
          </p:cNvCxnSpPr>
          <p:nvPr/>
        </p:nvCxnSpPr>
        <p:spPr>
          <a:xfrm flipV="1">
            <a:off x="1088300" y="3006958"/>
            <a:ext cx="1155444" cy="1263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Стрелка: вправо 33">
            <a:extLst>
              <a:ext uri="{FF2B5EF4-FFF2-40B4-BE49-F238E27FC236}">
                <a16:creationId xmlns:a16="http://schemas.microsoft.com/office/drawing/2014/main" id="{BCDBF4E5-A1F6-4670-B342-45044B04F456}"/>
              </a:ext>
            </a:extLst>
          </p:cNvPr>
          <p:cNvSpPr/>
          <p:nvPr/>
        </p:nvSpPr>
        <p:spPr>
          <a:xfrm>
            <a:off x="5368648" y="2949404"/>
            <a:ext cx="2656115" cy="291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Стрелка: вправо 34">
            <a:extLst>
              <a:ext uri="{FF2B5EF4-FFF2-40B4-BE49-F238E27FC236}">
                <a16:creationId xmlns:a16="http://schemas.microsoft.com/office/drawing/2014/main" id="{A8DE7F3E-1C80-4510-A1D4-ED156D0600F7}"/>
              </a:ext>
            </a:extLst>
          </p:cNvPr>
          <p:cNvSpPr/>
          <p:nvPr/>
        </p:nvSpPr>
        <p:spPr>
          <a:xfrm>
            <a:off x="5368648" y="5694940"/>
            <a:ext cx="2656115" cy="291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Box 38">
            <a:extLst>
              <a:ext uri="{FF2B5EF4-FFF2-40B4-BE49-F238E27FC236}">
                <a16:creationId xmlns:a16="http://schemas.microsoft.com/office/drawing/2014/main" id="{38EC2A63-6176-4268-B10B-39918ED821DB}"/>
              </a:ext>
            </a:extLst>
          </p:cNvPr>
          <p:cNvSpPr txBox="1"/>
          <p:nvPr/>
        </p:nvSpPr>
        <p:spPr>
          <a:xfrm>
            <a:off x="2614784" y="4131473"/>
            <a:ext cx="1886799" cy="369332"/>
          </a:xfrm>
          <a:prstGeom prst="rect">
            <a:avLst/>
          </a:prstGeom>
          <a:noFill/>
        </p:spPr>
        <p:txBody>
          <a:bodyPr wrap="none" rtlCol="0">
            <a:spAutoFit/>
          </a:bodyPr>
          <a:lstStyle/>
          <a:p>
            <a:pPr algn="ctr"/>
            <a:r>
              <a:rPr lang="en-US" dirty="0"/>
              <a:t>Experimental data</a:t>
            </a:r>
            <a:endParaRPr lang="ru-RU" dirty="0"/>
          </a:p>
        </p:txBody>
      </p:sp>
      <p:sp>
        <p:nvSpPr>
          <p:cNvPr id="41" name="TextBox 40">
            <a:extLst>
              <a:ext uri="{FF2B5EF4-FFF2-40B4-BE49-F238E27FC236}">
                <a16:creationId xmlns:a16="http://schemas.microsoft.com/office/drawing/2014/main" id="{64C6EB49-9382-4AB1-B8D2-9E60359E63B2}"/>
              </a:ext>
            </a:extLst>
          </p:cNvPr>
          <p:cNvSpPr txBox="1"/>
          <p:nvPr/>
        </p:nvSpPr>
        <p:spPr>
          <a:xfrm>
            <a:off x="6078187" y="4131473"/>
            <a:ext cx="937565" cy="369332"/>
          </a:xfrm>
          <a:prstGeom prst="rect">
            <a:avLst/>
          </a:prstGeom>
          <a:noFill/>
        </p:spPr>
        <p:txBody>
          <a:bodyPr wrap="none" rtlCol="0">
            <a:spAutoFit/>
          </a:bodyPr>
          <a:lstStyle/>
          <a:p>
            <a:pPr algn="ctr"/>
            <a:r>
              <a:rPr lang="en-US" dirty="0"/>
              <a:t>Analysis</a:t>
            </a:r>
            <a:endParaRPr lang="ru-RU" dirty="0"/>
          </a:p>
        </p:txBody>
      </p:sp>
      <p:sp>
        <p:nvSpPr>
          <p:cNvPr id="42" name="TextBox 41">
            <a:extLst>
              <a:ext uri="{FF2B5EF4-FFF2-40B4-BE49-F238E27FC236}">
                <a16:creationId xmlns:a16="http://schemas.microsoft.com/office/drawing/2014/main" id="{F83CEB82-937C-4BE4-A325-01B62C07F17D}"/>
              </a:ext>
            </a:extLst>
          </p:cNvPr>
          <p:cNvSpPr txBox="1"/>
          <p:nvPr/>
        </p:nvSpPr>
        <p:spPr>
          <a:xfrm>
            <a:off x="9735466" y="4128540"/>
            <a:ext cx="762516" cy="369332"/>
          </a:xfrm>
          <a:prstGeom prst="rect">
            <a:avLst/>
          </a:prstGeom>
          <a:noFill/>
        </p:spPr>
        <p:txBody>
          <a:bodyPr wrap="none" rtlCol="0">
            <a:spAutoFit/>
          </a:bodyPr>
          <a:lstStyle/>
          <a:p>
            <a:pPr algn="ctr"/>
            <a:r>
              <a:rPr lang="en-US" dirty="0"/>
              <a:t>Result</a:t>
            </a:r>
            <a:endParaRPr lang="ru-RU" dirty="0"/>
          </a:p>
        </p:txBody>
      </p:sp>
      <p:sp>
        <p:nvSpPr>
          <p:cNvPr id="2" name="Прямоугольник 1">
            <a:extLst>
              <a:ext uri="{FF2B5EF4-FFF2-40B4-BE49-F238E27FC236}">
                <a16:creationId xmlns:a16="http://schemas.microsoft.com/office/drawing/2014/main" id="{73B198BF-5982-49B7-BE22-6E43DBE56744}"/>
              </a:ext>
            </a:extLst>
          </p:cNvPr>
          <p:cNvSpPr/>
          <p:nvPr/>
        </p:nvSpPr>
        <p:spPr>
          <a:xfrm flipH="1">
            <a:off x="0" y="-13449"/>
            <a:ext cx="12192000" cy="120547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200" b="1" dirty="0">
                <a:solidFill>
                  <a:prstClr val="white"/>
                </a:solidFill>
              </a:rPr>
              <a:t> BIOHLIT information system for radiobiological studies</a:t>
            </a:r>
          </a:p>
        </p:txBody>
      </p:sp>
      <p:pic>
        <p:nvPicPr>
          <p:cNvPr id="3" name="Рисунок 4">
            <a:extLst>
              <a:ext uri="{FF2B5EF4-FFF2-40B4-BE49-F238E27FC236}">
                <a16:creationId xmlns:a16="http://schemas.microsoft.com/office/drawing/2014/main" id="{540A0AFC-F20C-4727-9065-0F6224D9882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9549" y="177648"/>
            <a:ext cx="1211777" cy="91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CB2A1BDC-0076-47D6-80F0-FAEF51712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93" y="161159"/>
            <a:ext cx="1211777" cy="952111"/>
          </a:xfrm>
          <a:prstGeom prst="rect">
            <a:avLst/>
          </a:prstGeom>
          <a:solidFill>
            <a:schemeClr val="bg1"/>
          </a:solidFill>
        </p:spPr>
      </p:pic>
      <p:pic>
        <p:nvPicPr>
          <p:cNvPr id="19" name="Рисунок 18">
            <a:extLst>
              <a:ext uri="{FF2B5EF4-FFF2-40B4-BE49-F238E27FC236}">
                <a16:creationId xmlns:a16="http://schemas.microsoft.com/office/drawing/2014/main" id="{AEF80C1B-9751-4114-B32C-45B3676E8C42}"/>
              </a:ext>
            </a:extLst>
          </p:cNvPr>
          <p:cNvPicPr>
            <a:picLocks noChangeAspect="1"/>
          </p:cNvPicPr>
          <p:nvPr/>
        </p:nvPicPr>
        <p:blipFill>
          <a:blip r:embed="rId7"/>
          <a:stretch>
            <a:fillRect/>
          </a:stretch>
        </p:blipFill>
        <p:spPr>
          <a:xfrm>
            <a:off x="10774781" y="161159"/>
            <a:ext cx="1367791" cy="952111"/>
          </a:xfrm>
          <a:prstGeom prst="rect">
            <a:avLst/>
          </a:prstGeom>
        </p:spPr>
      </p:pic>
      <p:sp>
        <p:nvSpPr>
          <p:cNvPr id="21" name="Прямоугольник 20">
            <a:extLst>
              <a:ext uri="{FF2B5EF4-FFF2-40B4-BE49-F238E27FC236}">
                <a16:creationId xmlns:a16="http://schemas.microsoft.com/office/drawing/2014/main" id="{4C76C368-7C29-4244-849B-10203B3D2B9A}"/>
              </a:ext>
            </a:extLst>
          </p:cNvPr>
          <p:cNvSpPr/>
          <p:nvPr/>
        </p:nvSpPr>
        <p:spPr>
          <a:xfrm flipH="1">
            <a:off x="0" y="-29406"/>
            <a:ext cx="12192000" cy="120547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200" b="1" dirty="0"/>
              <a:t>BIOHLIT information system for radiobiological studies</a:t>
            </a:r>
            <a:endParaRPr lang="ru-RU" sz="3200" b="1" dirty="0"/>
          </a:p>
        </p:txBody>
      </p:sp>
      <p:pic>
        <p:nvPicPr>
          <p:cNvPr id="23" name="Рисунок 22">
            <a:extLst>
              <a:ext uri="{FF2B5EF4-FFF2-40B4-BE49-F238E27FC236}">
                <a16:creationId xmlns:a16="http://schemas.microsoft.com/office/drawing/2014/main" id="{FDFDA9FC-3E76-42E0-B7E8-9B3EE2022301}"/>
              </a:ext>
            </a:extLst>
          </p:cNvPr>
          <p:cNvPicPr>
            <a:picLocks noChangeAspect="1"/>
          </p:cNvPicPr>
          <p:nvPr/>
        </p:nvPicPr>
        <p:blipFill>
          <a:blip r:embed="rId7"/>
          <a:stretch>
            <a:fillRect/>
          </a:stretch>
        </p:blipFill>
        <p:spPr>
          <a:xfrm>
            <a:off x="10962722" y="170597"/>
            <a:ext cx="1229278" cy="855693"/>
          </a:xfrm>
          <a:prstGeom prst="rect">
            <a:avLst/>
          </a:prstGeom>
        </p:spPr>
      </p:pic>
      <p:grpSp>
        <p:nvGrpSpPr>
          <p:cNvPr id="8" name="Группа 7">
            <a:extLst>
              <a:ext uri="{FF2B5EF4-FFF2-40B4-BE49-F238E27FC236}">
                <a16:creationId xmlns:a16="http://schemas.microsoft.com/office/drawing/2014/main" id="{57E5B4A4-13A6-1462-030E-700A0AF5BA49}"/>
              </a:ext>
            </a:extLst>
          </p:cNvPr>
          <p:cNvGrpSpPr/>
          <p:nvPr/>
        </p:nvGrpSpPr>
        <p:grpSpPr>
          <a:xfrm>
            <a:off x="8645370" y="1918777"/>
            <a:ext cx="2729212" cy="2070109"/>
            <a:chOff x="192561" y="1075788"/>
            <a:chExt cx="3316781" cy="2933530"/>
          </a:xfrm>
        </p:grpSpPr>
        <p:pic>
          <p:nvPicPr>
            <p:cNvPr id="9" name="Рисунок 8">
              <a:extLst>
                <a:ext uri="{FF2B5EF4-FFF2-40B4-BE49-F238E27FC236}">
                  <a16:creationId xmlns:a16="http://schemas.microsoft.com/office/drawing/2014/main" id="{5AAF4F00-D30C-56BD-89AC-79D3A0097A64}"/>
                </a:ext>
              </a:extLst>
            </p:cNvPr>
            <p:cNvPicPr>
              <a:picLocks noChangeAspect="1"/>
            </p:cNvPicPr>
            <p:nvPr/>
          </p:nvPicPr>
          <p:blipFill>
            <a:blip r:embed="rId8"/>
            <a:stretch>
              <a:fillRect/>
            </a:stretch>
          </p:blipFill>
          <p:spPr>
            <a:xfrm>
              <a:off x="219193" y="1711530"/>
              <a:ext cx="3290149" cy="22977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Рисунок 9">
              <a:extLst>
                <a:ext uri="{FF2B5EF4-FFF2-40B4-BE49-F238E27FC236}">
                  <a16:creationId xmlns:a16="http://schemas.microsoft.com/office/drawing/2014/main" id="{94D771C3-6DEA-7C81-7C0E-E82DF608B3AE}"/>
                </a:ext>
              </a:extLst>
            </p:cNvPr>
            <p:cNvPicPr>
              <a:picLocks noChangeAspect="1"/>
            </p:cNvPicPr>
            <p:nvPr/>
          </p:nvPicPr>
          <p:blipFill>
            <a:blip r:embed="rId9"/>
            <a:stretch>
              <a:fillRect/>
            </a:stretch>
          </p:blipFill>
          <p:spPr>
            <a:xfrm>
              <a:off x="605888" y="1075788"/>
              <a:ext cx="2577967" cy="18170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Рисунок 10">
              <a:extLst>
                <a:ext uri="{FF2B5EF4-FFF2-40B4-BE49-F238E27FC236}">
                  <a16:creationId xmlns:a16="http://schemas.microsoft.com/office/drawing/2014/main" id="{8228C281-D2F2-336B-227F-0D0F2D31DBC8}"/>
                </a:ext>
              </a:extLst>
            </p:cNvPr>
            <p:cNvPicPr>
              <a:picLocks noChangeAspect="1"/>
            </p:cNvPicPr>
            <p:nvPr/>
          </p:nvPicPr>
          <p:blipFill>
            <a:blip r:embed="rId10"/>
            <a:stretch>
              <a:fillRect/>
            </a:stretch>
          </p:blipFill>
          <p:spPr>
            <a:xfrm>
              <a:off x="192561" y="1627873"/>
              <a:ext cx="2005091" cy="14147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pic>
        <p:nvPicPr>
          <p:cNvPr id="16" name="Рисунок 15">
            <a:extLst>
              <a:ext uri="{FF2B5EF4-FFF2-40B4-BE49-F238E27FC236}">
                <a16:creationId xmlns:a16="http://schemas.microsoft.com/office/drawing/2014/main" id="{06E29335-8B4D-1EB1-740B-1B3A1B7F5E69}"/>
              </a:ext>
            </a:extLst>
          </p:cNvPr>
          <p:cNvPicPr>
            <a:picLocks noChangeAspect="1"/>
          </p:cNvPicPr>
          <p:nvPr/>
        </p:nvPicPr>
        <p:blipFill>
          <a:blip r:embed="rId11"/>
          <a:stretch>
            <a:fillRect/>
          </a:stretch>
        </p:blipFill>
        <p:spPr>
          <a:xfrm>
            <a:off x="2477066" y="4912588"/>
            <a:ext cx="2371550" cy="1896020"/>
          </a:xfrm>
          <a:prstGeom prst="rect">
            <a:avLst/>
          </a:prstGeom>
        </p:spPr>
      </p:pic>
      <p:pic>
        <p:nvPicPr>
          <p:cNvPr id="20" name="Рисунок 19">
            <a:extLst>
              <a:ext uri="{FF2B5EF4-FFF2-40B4-BE49-F238E27FC236}">
                <a16:creationId xmlns:a16="http://schemas.microsoft.com/office/drawing/2014/main" id="{6369DA55-1035-95C2-1F61-55069DEBC9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18344" y="5237439"/>
            <a:ext cx="3642982" cy="1366118"/>
          </a:xfrm>
          <a:prstGeom prst="rect">
            <a:avLst/>
          </a:prstGeom>
        </p:spPr>
      </p:pic>
    </p:spTree>
    <p:extLst>
      <p:ext uri="{BB962C8B-B14F-4D97-AF65-F5344CB8AC3E}">
        <p14:creationId xmlns:p14="http://schemas.microsoft.com/office/powerpoint/2010/main" val="1343931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896AB918-CDB2-4694-B71B-266319A79988}"/>
              </a:ext>
            </a:extLst>
          </p:cNvPr>
          <p:cNvSpPr/>
          <p:nvPr/>
        </p:nvSpPr>
        <p:spPr>
          <a:xfrm flipH="1">
            <a:off x="0" y="-4295"/>
            <a:ext cx="12192000" cy="120547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200" b="1" dirty="0">
                <a:solidFill>
                  <a:prstClr val="white"/>
                </a:solidFill>
              </a:rPr>
              <a:t>BIOHLIT STORAGE</a:t>
            </a:r>
          </a:p>
        </p:txBody>
      </p:sp>
      <p:pic>
        <p:nvPicPr>
          <p:cNvPr id="11" name="Рисунок 10">
            <a:extLst>
              <a:ext uri="{FF2B5EF4-FFF2-40B4-BE49-F238E27FC236}">
                <a16:creationId xmlns:a16="http://schemas.microsoft.com/office/drawing/2014/main" id="{21C76451-C7B1-4C99-BED9-418A3F95E0E9}"/>
              </a:ext>
            </a:extLst>
          </p:cNvPr>
          <p:cNvPicPr>
            <a:picLocks noChangeAspect="1"/>
          </p:cNvPicPr>
          <p:nvPr/>
        </p:nvPicPr>
        <p:blipFill>
          <a:blip r:embed="rId3"/>
          <a:stretch>
            <a:fillRect/>
          </a:stretch>
        </p:blipFill>
        <p:spPr>
          <a:xfrm>
            <a:off x="10962722" y="170597"/>
            <a:ext cx="1229278" cy="855693"/>
          </a:xfrm>
          <a:prstGeom prst="rect">
            <a:avLst/>
          </a:prstGeom>
        </p:spPr>
      </p:pic>
      <p:grpSp>
        <p:nvGrpSpPr>
          <p:cNvPr id="27" name="Группа 26">
            <a:extLst>
              <a:ext uri="{FF2B5EF4-FFF2-40B4-BE49-F238E27FC236}">
                <a16:creationId xmlns:a16="http://schemas.microsoft.com/office/drawing/2014/main" id="{AEB59B13-27EB-FDF8-4E8F-00E80E5238A8}"/>
              </a:ext>
            </a:extLst>
          </p:cNvPr>
          <p:cNvGrpSpPr/>
          <p:nvPr/>
        </p:nvGrpSpPr>
        <p:grpSpPr>
          <a:xfrm>
            <a:off x="7837960" y="2105892"/>
            <a:ext cx="3595256" cy="3332013"/>
            <a:chOff x="495051" y="2978728"/>
            <a:chExt cx="3595256" cy="3332013"/>
          </a:xfrm>
        </p:grpSpPr>
        <p:sp>
          <p:nvSpPr>
            <p:cNvPr id="15" name="Равнобедренный треугольник 14">
              <a:extLst>
                <a:ext uri="{FF2B5EF4-FFF2-40B4-BE49-F238E27FC236}">
                  <a16:creationId xmlns:a16="http://schemas.microsoft.com/office/drawing/2014/main" id="{D30A7000-8F5E-2BF1-3EC3-54A87BF67A38}"/>
                </a:ext>
              </a:extLst>
            </p:cNvPr>
            <p:cNvSpPr/>
            <p:nvPr/>
          </p:nvSpPr>
          <p:spPr>
            <a:xfrm>
              <a:off x="495051" y="2978728"/>
              <a:ext cx="3595255" cy="3325091"/>
            </a:xfrm>
            <a:prstGeom prst="triangle">
              <a:avLst/>
            </a:prstGeom>
            <a:gradFill flip="none" rotWithShape="1">
              <a:gsLst>
                <a:gs pos="0">
                  <a:srgbClr val="FF0000"/>
                </a:gs>
                <a:gs pos="97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Трапеция 15">
              <a:extLst>
                <a:ext uri="{FF2B5EF4-FFF2-40B4-BE49-F238E27FC236}">
                  <a16:creationId xmlns:a16="http://schemas.microsoft.com/office/drawing/2014/main" id="{A4E8B944-4FF9-C175-809F-76C3AD9CA098}"/>
                </a:ext>
              </a:extLst>
            </p:cNvPr>
            <p:cNvSpPr/>
            <p:nvPr/>
          </p:nvSpPr>
          <p:spPr>
            <a:xfrm>
              <a:off x="495052" y="5299359"/>
              <a:ext cx="3595255" cy="1011382"/>
            </a:xfrm>
            <a:prstGeom prst="trapezoid">
              <a:avLst>
                <a:gd name="adj" fmla="val 5395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Трапеция 17">
              <a:extLst>
                <a:ext uri="{FF2B5EF4-FFF2-40B4-BE49-F238E27FC236}">
                  <a16:creationId xmlns:a16="http://schemas.microsoft.com/office/drawing/2014/main" id="{3F178690-AF3B-2E00-5B48-7D9FB17214EC}"/>
                </a:ext>
              </a:extLst>
            </p:cNvPr>
            <p:cNvSpPr/>
            <p:nvPr/>
          </p:nvSpPr>
          <p:spPr>
            <a:xfrm>
              <a:off x="1039091" y="4419478"/>
              <a:ext cx="2500745" cy="879885"/>
            </a:xfrm>
            <a:prstGeom prst="trapezoid">
              <a:avLst>
                <a:gd name="adj" fmla="val 5431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8766788B-5683-B776-EFF0-626053694845}"/>
                </a:ext>
              </a:extLst>
            </p:cNvPr>
            <p:cNvSpPr txBox="1"/>
            <p:nvPr/>
          </p:nvSpPr>
          <p:spPr>
            <a:xfrm>
              <a:off x="1350817" y="5243946"/>
              <a:ext cx="1898074" cy="584775"/>
            </a:xfrm>
            <a:prstGeom prst="rect">
              <a:avLst/>
            </a:prstGeom>
            <a:noFill/>
          </p:spPr>
          <p:txBody>
            <a:bodyPr wrap="square" rtlCol="0">
              <a:spAutoFit/>
            </a:bodyPr>
            <a:lstStyle/>
            <a:p>
              <a:pPr algn="ctr"/>
              <a:r>
                <a:rPr lang="en-US" sz="1600" dirty="0"/>
                <a:t>Archives and Datasets</a:t>
              </a:r>
              <a:endParaRPr lang="ru-RU" sz="1600" dirty="0"/>
            </a:p>
          </p:txBody>
        </p:sp>
        <p:sp>
          <p:nvSpPr>
            <p:cNvPr id="20" name="TextBox 19">
              <a:extLst>
                <a:ext uri="{FF2B5EF4-FFF2-40B4-BE49-F238E27FC236}">
                  <a16:creationId xmlns:a16="http://schemas.microsoft.com/office/drawing/2014/main" id="{E7CBAEC8-7FAE-4C6F-030C-5F5C1702F4DB}"/>
                </a:ext>
              </a:extLst>
            </p:cNvPr>
            <p:cNvSpPr txBox="1"/>
            <p:nvPr/>
          </p:nvSpPr>
          <p:spPr>
            <a:xfrm>
              <a:off x="1794939" y="5795561"/>
              <a:ext cx="1009828" cy="369332"/>
            </a:xfrm>
            <a:prstGeom prst="rect">
              <a:avLst/>
            </a:prstGeom>
            <a:noFill/>
          </p:spPr>
          <p:txBody>
            <a:bodyPr wrap="none" rtlCol="0">
              <a:spAutoFit/>
            </a:bodyPr>
            <a:lstStyle/>
            <a:p>
              <a:r>
                <a:rPr lang="en-US" dirty="0">
                  <a:solidFill>
                    <a:schemeClr val="bg1"/>
                  </a:solidFill>
                </a:rPr>
                <a:t>JINR</a:t>
              </a:r>
              <a:r>
                <a:rPr lang="en-US" dirty="0">
                  <a:solidFill>
                    <a:schemeClr val="accent1"/>
                  </a:solidFill>
                </a:rPr>
                <a:t> </a:t>
              </a:r>
              <a:r>
                <a:rPr lang="en-US" dirty="0">
                  <a:solidFill>
                    <a:schemeClr val="bg1"/>
                  </a:solidFill>
                </a:rPr>
                <a:t>EOS</a:t>
              </a:r>
              <a:endParaRPr lang="ru-RU" dirty="0">
                <a:solidFill>
                  <a:schemeClr val="bg1"/>
                </a:solidFill>
              </a:endParaRPr>
            </a:p>
          </p:txBody>
        </p:sp>
        <p:sp>
          <p:nvSpPr>
            <p:cNvPr id="21" name="TextBox 20">
              <a:extLst>
                <a:ext uri="{FF2B5EF4-FFF2-40B4-BE49-F238E27FC236}">
                  <a16:creationId xmlns:a16="http://schemas.microsoft.com/office/drawing/2014/main" id="{78F8FBA9-1222-419F-3D86-745CC4B73D4E}"/>
                </a:ext>
              </a:extLst>
            </p:cNvPr>
            <p:cNvSpPr txBox="1"/>
            <p:nvPr/>
          </p:nvSpPr>
          <p:spPr>
            <a:xfrm>
              <a:off x="2023207" y="4917542"/>
              <a:ext cx="553293" cy="369332"/>
            </a:xfrm>
            <a:prstGeom prst="rect">
              <a:avLst/>
            </a:prstGeom>
            <a:noFill/>
          </p:spPr>
          <p:txBody>
            <a:bodyPr wrap="none" rtlCol="0">
              <a:spAutoFit/>
            </a:bodyPr>
            <a:lstStyle/>
            <a:p>
              <a:r>
                <a:rPr lang="en-US" dirty="0">
                  <a:solidFill>
                    <a:schemeClr val="accent1"/>
                  </a:solidFill>
                </a:rPr>
                <a:t> </a:t>
              </a:r>
              <a:r>
                <a:rPr lang="en-US" dirty="0">
                  <a:solidFill>
                    <a:schemeClr val="bg1"/>
                  </a:solidFill>
                </a:rPr>
                <a:t>ZFS</a:t>
              </a:r>
              <a:endParaRPr lang="ru-RU" dirty="0">
                <a:solidFill>
                  <a:schemeClr val="bg1"/>
                </a:solidFill>
              </a:endParaRPr>
            </a:p>
          </p:txBody>
        </p:sp>
        <p:sp>
          <p:nvSpPr>
            <p:cNvPr id="24" name="TextBox 23">
              <a:extLst>
                <a:ext uri="{FF2B5EF4-FFF2-40B4-BE49-F238E27FC236}">
                  <a16:creationId xmlns:a16="http://schemas.microsoft.com/office/drawing/2014/main" id="{61122F71-50D6-7BAB-C54C-F4BB1582A06F}"/>
                </a:ext>
              </a:extLst>
            </p:cNvPr>
            <p:cNvSpPr txBox="1"/>
            <p:nvPr/>
          </p:nvSpPr>
          <p:spPr>
            <a:xfrm>
              <a:off x="1350817" y="4470830"/>
              <a:ext cx="1898074" cy="338554"/>
            </a:xfrm>
            <a:prstGeom prst="rect">
              <a:avLst/>
            </a:prstGeom>
            <a:noFill/>
          </p:spPr>
          <p:txBody>
            <a:bodyPr wrap="square" rtlCol="0">
              <a:spAutoFit/>
            </a:bodyPr>
            <a:lstStyle/>
            <a:p>
              <a:pPr algn="ctr"/>
              <a:r>
                <a:rPr lang="en-US" sz="1600" dirty="0"/>
                <a:t>Experimental data</a:t>
              </a:r>
              <a:endParaRPr lang="ru-RU" sz="1600" dirty="0"/>
            </a:p>
          </p:txBody>
        </p:sp>
        <p:sp>
          <p:nvSpPr>
            <p:cNvPr id="25" name="TextBox 24">
              <a:extLst>
                <a:ext uri="{FF2B5EF4-FFF2-40B4-BE49-F238E27FC236}">
                  <a16:creationId xmlns:a16="http://schemas.microsoft.com/office/drawing/2014/main" id="{2FCA79E6-F928-1737-F103-DB8FB1404A7C}"/>
                </a:ext>
              </a:extLst>
            </p:cNvPr>
            <p:cNvSpPr txBox="1"/>
            <p:nvPr/>
          </p:nvSpPr>
          <p:spPr>
            <a:xfrm>
              <a:off x="1546511" y="3517190"/>
              <a:ext cx="1506683" cy="584775"/>
            </a:xfrm>
            <a:prstGeom prst="rect">
              <a:avLst/>
            </a:prstGeom>
            <a:noFill/>
          </p:spPr>
          <p:txBody>
            <a:bodyPr wrap="square" rtlCol="0">
              <a:spAutoFit/>
            </a:bodyPr>
            <a:lstStyle/>
            <a:p>
              <a:pPr algn="ctr"/>
              <a:r>
                <a:rPr lang="en-US" sz="1600" dirty="0"/>
                <a:t>Data for processing</a:t>
              </a:r>
              <a:endParaRPr lang="ru-RU" sz="1600" dirty="0"/>
            </a:p>
          </p:txBody>
        </p:sp>
        <p:sp>
          <p:nvSpPr>
            <p:cNvPr id="26" name="TextBox 25">
              <a:extLst>
                <a:ext uri="{FF2B5EF4-FFF2-40B4-BE49-F238E27FC236}">
                  <a16:creationId xmlns:a16="http://schemas.microsoft.com/office/drawing/2014/main" id="{34A2E613-9A49-613A-20E2-D7B43FC2497A}"/>
                </a:ext>
              </a:extLst>
            </p:cNvPr>
            <p:cNvSpPr txBox="1"/>
            <p:nvPr/>
          </p:nvSpPr>
          <p:spPr>
            <a:xfrm>
              <a:off x="1577408" y="4068883"/>
              <a:ext cx="1424108" cy="369332"/>
            </a:xfrm>
            <a:prstGeom prst="rect">
              <a:avLst/>
            </a:prstGeom>
            <a:noFill/>
          </p:spPr>
          <p:txBody>
            <a:bodyPr wrap="none" rtlCol="0">
              <a:spAutoFit/>
            </a:bodyPr>
            <a:lstStyle/>
            <a:p>
              <a:r>
                <a:rPr lang="en-US" dirty="0">
                  <a:solidFill>
                    <a:schemeClr val="bg1"/>
                  </a:solidFill>
                </a:rPr>
                <a:t> LUSTE/DAOS</a:t>
              </a:r>
              <a:endParaRPr lang="ru-RU" dirty="0">
                <a:solidFill>
                  <a:schemeClr val="bg1"/>
                </a:solidFill>
              </a:endParaRPr>
            </a:p>
          </p:txBody>
        </p:sp>
      </p:grpSp>
      <p:grpSp>
        <p:nvGrpSpPr>
          <p:cNvPr id="28" name="Группа 27">
            <a:extLst>
              <a:ext uri="{FF2B5EF4-FFF2-40B4-BE49-F238E27FC236}">
                <a16:creationId xmlns:a16="http://schemas.microsoft.com/office/drawing/2014/main" id="{BBE143C6-C811-03CF-1294-2C1A6C68FC25}"/>
              </a:ext>
            </a:extLst>
          </p:cNvPr>
          <p:cNvGrpSpPr/>
          <p:nvPr/>
        </p:nvGrpSpPr>
        <p:grpSpPr>
          <a:xfrm>
            <a:off x="605888" y="2105892"/>
            <a:ext cx="3595256" cy="3332013"/>
            <a:chOff x="495051" y="2978728"/>
            <a:chExt cx="3595256" cy="3332013"/>
          </a:xfrm>
        </p:grpSpPr>
        <p:sp>
          <p:nvSpPr>
            <p:cNvPr id="29" name="Равнобедренный треугольник 28">
              <a:extLst>
                <a:ext uri="{FF2B5EF4-FFF2-40B4-BE49-F238E27FC236}">
                  <a16:creationId xmlns:a16="http://schemas.microsoft.com/office/drawing/2014/main" id="{E698A772-0AF2-CBFD-9694-ECF2008FABCB}"/>
                </a:ext>
              </a:extLst>
            </p:cNvPr>
            <p:cNvSpPr/>
            <p:nvPr/>
          </p:nvSpPr>
          <p:spPr>
            <a:xfrm>
              <a:off x="495051" y="2978728"/>
              <a:ext cx="3595255" cy="3325091"/>
            </a:xfrm>
            <a:prstGeom prst="triangle">
              <a:avLst/>
            </a:prstGeom>
            <a:gradFill flip="none" rotWithShape="1">
              <a:gsLst>
                <a:gs pos="0">
                  <a:srgbClr val="FF0000"/>
                </a:gs>
                <a:gs pos="97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рапеция 29">
              <a:extLst>
                <a:ext uri="{FF2B5EF4-FFF2-40B4-BE49-F238E27FC236}">
                  <a16:creationId xmlns:a16="http://schemas.microsoft.com/office/drawing/2014/main" id="{FDBD0614-A375-4F44-6A54-C3392ED1762D}"/>
                </a:ext>
              </a:extLst>
            </p:cNvPr>
            <p:cNvSpPr/>
            <p:nvPr/>
          </p:nvSpPr>
          <p:spPr>
            <a:xfrm>
              <a:off x="495052" y="4989908"/>
              <a:ext cx="3595255" cy="1320833"/>
            </a:xfrm>
            <a:prstGeom prst="trapezoid">
              <a:avLst>
                <a:gd name="adj" fmla="val 5395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TextBox 31">
              <a:extLst>
                <a:ext uri="{FF2B5EF4-FFF2-40B4-BE49-F238E27FC236}">
                  <a16:creationId xmlns:a16="http://schemas.microsoft.com/office/drawing/2014/main" id="{E8FA4D11-A0AF-198D-9BFC-19EB4E347FF8}"/>
                </a:ext>
              </a:extLst>
            </p:cNvPr>
            <p:cNvSpPr txBox="1"/>
            <p:nvPr/>
          </p:nvSpPr>
          <p:spPr>
            <a:xfrm>
              <a:off x="1350817" y="5243946"/>
              <a:ext cx="1898074" cy="584775"/>
            </a:xfrm>
            <a:prstGeom prst="rect">
              <a:avLst/>
            </a:prstGeom>
            <a:noFill/>
          </p:spPr>
          <p:txBody>
            <a:bodyPr wrap="square" rtlCol="0">
              <a:spAutoFit/>
            </a:bodyPr>
            <a:lstStyle/>
            <a:p>
              <a:pPr algn="ctr"/>
              <a:r>
                <a:rPr lang="en-US" sz="1600" dirty="0"/>
                <a:t>Archives and Datasets</a:t>
              </a:r>
              <a:endParaRPr lang="ru-RU" sz="1600" dirty="0"/>
            </a:p>
          </p:txBody>
        </p:sp>
        <p:sp>
          <p:nvSpPr>
            <p:cNvPr id="33" name="TextBox 32">
              <a:extLst>
                <a:ext uri="{FF2B5EF4-FFF2-40B4-BE49-F238E27FC236}">
                  <a16:creationId xmlns:a16="http://schemas.microsoft.com/office/drawing/2014/main" id="{00C239B6-D557-F7F9-162C-C8E25737806C}"/>
                </a:ext>
              </a:extLst>
            </p:cNvPr>
            <p:cNvSpPr txBox="1"/>
            <p:nvPr/>
          </p:nvSpPr>
          <p:spPr>
            <a:xfrm>
              <a:off x="1794939" y="5795561"/>
              <a:ext cx="1009828" cy="369332"/>
            </a:xfrm>
            <a:prstGeom prst="rect">
              <a:avLst/>
            </a:prstGeom>
            <a:noFill/>
          </p:spPr>
          <p:txBody>
            <a:bodyPr wrap="none" rtlCol="0">
              <a:spAutoFit/>
            </a:bodyPr>
            <a:lstStyle/>
            <a:p>
              <a:r>
                <a:rPr lang="en-US" dirty="0">
                  <a:solidFill>
                    <a:schemeClr val="bg1"/>
                  </a:solidFill>
                </a:rPr>
                <a:t>JINR</a:t>
              </a:r>
              <a:r>
                <a:rPr lang="en-US" dirty="0">
                  <a:solidFill>
                    <a:schemeClr val="accent1"/>
                  </a:solidFill>
                </a:rPr>
                <a:t> </a:t>
              </a:r>
              <a:r>
                <a:rPr lang="en-US" dirty="0">
                  <a:solidFill>
                    <a:schemeClr val="bg1"/>
                  </a:solidFill>
                </a:rPr>
                <a:t>EOS</a:t>
              </a:r>
              <a:endParaRPr lang="ru-RU" dirty="0">
                <a:solidFill>
                  <a:schemeClr val="bg1"/>
                </a:solidFill>
              </a:endParaRPr>
            </a:p>
          </p:txBody>
        </p:sp>
        <p:sp>
          <p:nvSpPr>
            <p:cNvPr id="34" name="TextBox 33">
              <a:extLst>
                <a:ext uri="{FF2B5EF4-FFF2-40B4-BE49-F238E27FC236}">
                  <a16:creationId xmlns:a16="http://schemas.microsoft.com/office/drawing/2014/main" id="{166BDEB3-1C11-C410-21DD-D5CB9968BFF7}"/>
                </a:ext>
              </a:extLst>
            </p:cNvPr>
            <p:cNvSpPr txBox="1"/>
            <p:nvPr/>
          </p:nvSpPr>
          <p:spPr>
            <a:xfrm>
              <a:off x="2023206" y="4581567"/>
              <a:ext cx="553293" cy="369332"/>
            </a:xfrm>
            <a:prstGeom prst="rect">
              <a:avLst/>
            </a:prstGeom>
            <a:noFill/>
          </p:spPr>
          <p:txBody>
            <a:bodyPr wrap="none" rtlCol="0">
              <a:spAutoFit/>
            </a:bodyPr>
            <a:lstStyle/>
            <a:p>
              <a:r>
                <a:rPr lang="en-US" dirty="0">
                  <a:solidFill>
                    <a:schemeClr val="accent1"/>
                  </a:solidFill>
                </a:rPr>
                <a:t> </a:t>
              </a:r>
              <a:r>
                <a:rPr lang="en-US" dirty="0">
                  <a:solidFill>
                    <a:schemeClr val="bg1"/>
                  </a:solidFill>
                </a:rPr>
                <a:t>ZFS</a:t>
              </a:r>
              <a:endParaRPr lang="ru-RU" dirty="0">
                <a:solidFill>
                  <a:schemeClr val="bg1"/>
                </a:solidFill>
              </a:endParaRPr>
            </a:p>
          </p:txBody>
        </p:sp>
        <p:sp>
          <p:nvSpPr>
            <p:cNvPr id="35" name="TextBox 34">
              <a:extLst>
                <a:ext uri="{FF2B5EF4-FFF2-40B4-BE49-F238E27FC236}">
                  <a16:creationId xmlns:a16="http://schemas.microsoft.com/office/drawing/2014/main" id="{589F436E-0D89-E44F-911A-70AB8710576D}"/>
                </a:ext>
              </a:extLst>
            </p:cNvPr>
            <p:cNvSpPr txBox="1"/>
            <p:nvPr/>
          </p:nvSpPr>
          <p:spPr>
            <a:xfrm>
              <a:off x="1350817" y="4332512"/>
              <a:ext cx="1898074" cy="338554"/>
            </a:xfrm>
            <a:prstGeom prst="rect">
              <a:avLst/>
            </a:prstGeom>
            <a:noFill/>
          </p:spPr>
          <p:txBody>
            <a:bodyPr wrap="square" rtlCol="0">
              <a:spAutoFit/>
            </a:bodyPr>
            <a:lstStyle/>
            <a:p>
              <a:pPr algn="ctr"/>
              <a:r>
                <a:rPr lang="en-US" sz="1600" dirty="0"/>
                <a:t>Experimental data</a:t>
              </a:r>
              <a:endParaRPr lang="ru-RU" sz="1600" dirty="0"/>
            </a:p>
          </p:txBody>
        </p:sp>
        <p:sp>
          <p:nvSpPr>
            <p:cNvPr id="36" name="TextBox 35">
              <a:extLst>
                <a:ext uri="{FF2B5EF4-FFF2-40B4-BE49-F238E27FC236}">
                  <a16:creationId xmlns:a16="http://schemas.microsoft.com/office/drawing/2014/main" id="{E3A4DE35-4F7A-17B4-2892-89D5521D185F}"/>
                </a:ext>
              </a:extLst>
            </p:cNvPr>
            <p:cNvSpPr txBox="1"/>
            <p:nvPr/>
          </p:nvSpPr>
          <p:spPr>
            <a:xfrm>
              <a:off x="1541922" y="3616394"/>
              <a:ext cx="1506683" cy="830997"/>
            </a:xfrm>
            <a:prstGeom prst="rect">
              <a:avLst/>
            </a:prstGeom>
            <a:noFill/>
          </p:spPr>
          <p:txBody>
            <a:bodyPr wrap="square" rtlCol="0">
              <a:spAutoFit/>
            </a:bodyPr>
            <a:lstStyle/>
            <a:p>
              <a:pPr algn="ctr"/>
              <a:r>
                <a:rPr lang="en-US" sz="1600" dirty="0"/>
                <a:t>Data for processing</a:t>
              </a:r>
            </a:p>
            <a:p>
              <a:pPr algn="ctr"/>
              <a:r>
                <a:rPr lang="en-US" sz="1600" dirty="0"/>
                <a:t>&amp;</a:t>
              </a:r>
              <a:endParaRPr lang="ru-RU" sz="1600" dirty="0"/>
            </a:p>
          </p:txBody>
        </p:sp>
      </p:grpSp>
      <p:sp>
        <p:nvSpPr>
          <p:cNvPr id="38" name="TextBox 37">
            <a:extLst>
              <a:ext uri="{FF2B5EF4-FFF2-40B4-BE49-F238E27FC236}">
                <a16:creationId xmlns:a16="http://schemas.microsoft.com/office/drawing/2014/main" id="{074E2A58-3BA7-0C88-E5C2-A28BF2FAAFC0}"/>
              </a:ext>
            </a:extLst>
          </p:cNvPr>
          <p:cNvSpPr txBox="1"/>
          <p:nvPr/>
        </p:nvSpPr>
        <p:spPr>
          <a:xfrm>
            <a:off x="1694366" y="5745669"/>
            <a:ext cx="1411861" cy="369332"/>
          </a:xfrm>
          <a:prstGeom prst="rect">
            <a:avLst/>
          </a:prstGeom>
          <a:noFill/>
        </p:spPr>
        <p:txBody>
          <a:bodyPr wrap="none" rtlCol="0">
            <a:spAutoFit/>
          </a:bodyPr>
          <a:lstStyle/>
          <a:p>
            <a:r>
              <a:rPr lang="en-US" dirty="0"/>
              <a:t>Current state</a:t>
            </a:r>
            <a:endParaRPr lang="ru-RU" dirty="0"/>
          </a:p>
        </p:txBody>
      </p:sp>
      <p:sp>
        <p:nvSpPr>
          <p:cNvPr id="39" name="TextBox 38">
            <a:extLst>
              <a:ext uri="{FF2B5EF4-FFF2-40B4-BE49-F238E27FC236}">
                <a16:creationId xmlns:a16="http://schemas.microsoft.com/office/drawing/2014/main" id="{56A6D81D-CF67-94E1-5BB2-665632EB9EB3}"/>
              </a:ext>
            </a:extLst>
          </p:cNvPr>
          <p:cNvSpPr txBox="1"/>
          <p:nvPr/>
        </p:nvSpPr>
        <p:spPr>
          <a:xfrm>
            <a:off x="9085775" y="5745669"/>
            <a:ext cx="1000787" cy="369332"/>
          </a:xfrm>
          <a:prstGeom prst="rect">
            <a:avLst/>
          </a:prstGeom>
          <a:noFill/>
        </p:spPr>
        <p:txBody>
          <a:bodyPr wrap="none" rtlCol="0">
            <a:spAutoFit/>
          </a:bodyPr>
          <a:lstStyle/>
          <a:p>
            <a:r>
              <a:rPr lang="en-US" dirty="0"/>
              <a:t>In future</a:t>
            </a:r>
            <a:endParaRPr lang="ru-RU" dirty="0"/>
          </a:p>
        </p:txBody>
      </p:sp>
      <p:sp>
        <p:nvSpPr>
          <p:cNvPr id="40" name="Стрелка: вправо 39">
            <a:extLst>
              <a:ext uri="{FF2B5EF4-FFF2-40B4-BE49-F238E27FC236}">
                <a16:creationId xmlns:a16="http://schemas.microsoft.com/office/drawing/2014/main" id="{576D737F-A310-C942-9458-6AC1680EF529}"/>
              </a:ext>
            </a:extLst>
          </p:cNvPr>
          <p:cNvSpPr/>
          <p:nvPr/>
        </p:nvSpPr>
        <p:spPr>
          <a:xfrm>
            <a:off x="4052454" y="5655572"/>
            <a:ext cx="3903767" cy="5446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Upgrade</a:t>
            </a:r>
            <a:endParaRPr lang="ru-RU" dirty="0"/>
          </a:p>
        </p:txBody>
      </p:sp>
      <p:grpSp>
        <p:nvGrpSpPr>
          <p:cNvPr id="65" name="Группа 64">
            <a:extLst>
              <a:ext uri="{FF2B5EF4-FFF2-40B4-BE49-F238E27FC236}">
                <a16:creationId xmlns:a16="http://schemas.microsoft.com/office/drawing/2014/main" id="{68BD2BDA-5984-3C25-C497-5228F2F35B3F}"/>
              </a:ext>
            </a:extLst>
          </p:cNvPr>
          <p:cNvGrpSpPr/>
          <p:nvPr/>
        </p:nvGrpSpPr>
        <p:grpSpPr>
          <a:xfrm>
            <a:off x="4158699" y="2795473"/>
            <a:ext cx="3517643" cy="2160412"/>
            <a:chOff x="4020544" y="1809413"/>
            <a:chExt cx="5452277" cy="3919245"/>
          </a:xfrm>
        </p:grpSpPr>
        <p:grpSp>
          <p:nvGrpSpPr>
            <p:cNvPr id="41" name="Group 29">
              <a:extLst>
                <a:ext uri="{FF2B5EF4-FFF2-40B4-BE49-F238E27FC236}">
                  <a16:creationId xmlns:a16="http://schemas.microsoft.com/office/drawing/2014/main" id="{221591C4-5F26-D0A1-1548-C10AF3C415C8}"/>
                </a:ext>
              </a:extLst>
            </p:cNvPr>
            <p:cNvGrpSpPr/>
            <p:nvPr/>
          </p:nvGrpSpPr>
          <p:grpSpPr>
            <a:xfrm>
              <a:off x="4039563" y="1809413"/>
              <a:ext cx="5277620" cy="558344"/>
              <a:chOff x="2984973" y="1115339"/>
              <a:chExt cx="5611091" cy="593623"/>
            </a:xfrm>
          </p:grpSpPr>
          <p:sp>
            <p:nvSpPr>
              <p:cNvPr id="42" name="Round Same Side Corner Rectangle 3">
                <a:extLst>
                  <a:ext uri="{FF2B5EF4-FFF2-40B4-BE49-F238E27FC236}">
                    <a16:creationId xmlns:a16="http://schemas.microsoft.com/office/drawing/2014/main" id="{8F256E1F-3AD1-E856-7B4F-90BD16ADF2B2}"/>
                  </a:ext>
                </a:extLst>
              </p:cNvPr>
              <p:cNvSpPr/>
              <p:nvPr/>
            </p:nvSpPr>
            <p:spPr>
              <a:xfrm rot="5400000">
                <a:off x="5719936" y="-1240513"/>
                <a:ext cx="432048" cy="5320208"/>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3" name="AutoShape 92">
                <a:extLst>
                  <a:ext uri="{FF2B5EF4-FFF2-40B4-BE49-F238E27FC236}">
                    <a16:creationId xmlns:a16="http://schemas.microsoft.com/office/drawing/2014/main" id="{5E54DE18-570E-F695-794A-391EDD8522DF}"/>
                  </a:ext>
                </a:extLst>
              </p:cNvPr>
              <p:cNvSpPr>
                <a:spLocks noChangeAspect="1" noChangeArrowheads="1"/>
              </p:cNvSpPr>
              <p:nvPr/>
            </p:nvSpPr>
            <p:spPr bwMode="auto">
              <a:xfrm rot="16200000" flipH="1">
                <a:off x="2984973" y="1131591"/>
                <a:ext cx="576000" cy="576000"/>
              </a:xfrm>
              <a:prstGeom prst="ellipse">
                <a:avLst/>
              </a:prstGeom>
              <a:solidFill>
                <a:schemeClr val="bg1"/>
              </a:solidFill>
              <a:ln w="50800">
                <a:solidFill>
                  <a:schemeClr val="accent1"/>
                </a:solid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3733" dirty="0">
                  <a:solidFill>
                    <a:schemeClr val="bg1"/>
                  </a:solidFill>
                </a:endParaRPr>
              </a:p>
            </p:txBody>
          </p:sp>
          <p:sp>
            <p:nvSpPr>
              <p:cNvPr id="44" name="TextBox 43">
                <a:extLst>
                  <a:ext uri="{FF2B5EF4-FFF2-40B4-BE49-F238E27FC236}">
                    <a16:creationId xmlns:a16="http://schemas.microsoft.com/office/drawing/2014/main" id="{088682AD-6EBC-41A7-FB51-EAD0E2384FA6}"/>
                  </a:ext>
                </a:extLst>
              </p:cNvPr>
              <p:cNvSpPr txBox="1"/>
              <p:nvPr/>
            </p:nvSpPr>
            <p:spPr>
              <a:xfrm>
                <a:off x="2988073" y="1152460"/>
                <a:ext cx="569802" cy="534260"/>
              </a:xfrm>
              <a:prstGeom prst="rect">
                <a:avLst/>
              </a:prstGeom>
              <a:noFill/>
            </p:spPr>
            <p:txBody>
              <a:bodyPr wrap="square" tIns="0" bIns="0" rtlCol="0" anchor="ctr">
                <a:spAutoFit/>
              </a:bodyPr>
              <a:lstStyle/>
              <a:p>
                <a:pPr algn="ctr"/>
                <a:r>
                  <a:rPr lang="en-US" altLang="ko-KR" b="1" dirty="0">
                    <a:solidFill>
                      <a:schemeClr val="accent1"/>
                    </a:solidFill>
                    <a:cs typeface="Arial" pitchFamily="34" charset="0"/>
                  </a:rPr>
                  <a:t>1</a:t>
                </a:r>
                <a:endParaRPr lang="en-US" altLang="ko-KR" sz="3200" b="1" dirty="0">
                  <a:solidFill>
                    <a:schemeClr val="accent1"/>
                  </a:solidFill>
                  <a:cs typeface="Arial" pitchFamily="34" charset="0"/>
                </a:endParaRPr>
              </a:p>
            </p:txBody>
          </p:sp>
          <p:sp>
            <p:nvSpPr>
              <p:cNvPr id="45" name="TextBox 44">
                <a:extLst>
                  <a:ext uri="{FF2B5EF4-FFF2-40B4-BE49-F238E27FC236}">
                    <a16:creationId xmlns:a16="http://schemas.microsoft.com/office/drawing/2014/main" id="{1CDB990B-5980-223B-9250-24AA80F04FB3}"/>
                  </a:ext>
                </a:extLst>
              </p:cNvPr>
              <p:cNvSpPr txBox="1"/>
              <p:nvPr/>
            </p:nvSpPr>
            <p:spPr bwMode="auto">
              <a:xfrm>
                <a:off x="3667248" y="1115339"/>
                <a:ext cx="4752528" cy="593623"/>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400" b="1" dirty="0">
                    <a:solidFill>
                      <a:schemeClr val="bg1"/>
                    </a:solidFill>
                    <a:cs typeface="Arial" pitchFamily="34" charset="0"/>
                  </a:rPr>
                  <a:t>Restricted access</a:t>
                </a:r>
              </a:p>
            </p:txBody>
          </p:sp>
        </p:grpSp>
        <p:sp>
          <p:nvSpPr>
            <p:cNvPr id="46" name="TextBox 45">
              <a:extLst>
                <a:ext uri="{FF2B5EF4-FFF2-40B4-BE49-F238E27FC236}">
                  <a16:creationId xmlns:a16="http://schemas.microsoft.com/office/drawing/2014/main" id="{CD4A46FF-A6BC-AE52-822C-84281B7AEB9C}"/>
                </a:ext>
              </a:extLst>
            </p:cNvPr>
            <p:cNvSpPr txBox="1"/>
            <p:nvPr/>
          </p:nvSpPr>
          <p:spPr>
            <a:xfrm>
              <a:off x="4608920" y="3487849"/>
              <a:ext cx="4505088" cy="837516"/>
            </a:xfrm>
            <a:prstGeom prst="rect">
              <a:avLst/>
            </a:prstGeom>
            <a:noFill/>
          </p:spPr>
          <p:txBody>
            <a:bodyPr wrap="square" rtlCol="0" anchor="ctr">
              <a:spAutoFit/>
            </a:bodyPr>
            <a:lstStyle/>
            <a:p>
              <a:r>
                <a:rPr lang="en-US" altLang="ko-KR" sz="1200" dirty="0">
                  <a:solidFill>
                    <a:schemeClr val="tx1">
                      <a:lumMod val="75000"/>
                      <a:lumOff val="25000"/>
                    </a:schemeClr>
                  </a:solidFill>
                  <a:cs typeface="Arial" pitchFamily="34" charset="0"/>
                </a:rPr>
                <a:t>Storing metadata of experiment in the DB, and their modification and deletion</a:t>
              </a:r>
            </a:p>
          </p:txBody>
        </p:sp>
        <p:grpSp>
          <p:nvGrpSpPr>
            <p:cNvPr id="47" name="Group 30">
              <a:extLst>
                <a:ext uri="{FF2B5EF4-FFF2-40B4-BE49-F238E27FC236}">
                  <a16:creationId xmlns:a16="http://schemas.microsoft.com/office/drawing/2014/main" id="{AB9FF533-AF9E-F5A8-4563-1C34D3E2510A}"/>
                </a:ext>
              </a:extLst>
            </p:cNvPr>
            <p:cNvGrpSpPr/>
            <p:nvPr/>
          </p:nvGrpSpPr>
          <p:grpSpPr>
            <a:xfrm>
              <a:off x="4039563" y="4434242"/>
              <a:ext cx="5277620" cy="541768"/>
              <a:chOff x="2984973" y="2023433"/>
              <a:chExt cx="5611091" cy="576000"/>
            </a:xfrm>
          </p:grpSpPr>
          <p:sp>
            <p:nvSpPr>
              <p:cNvPr id="48" name="Round Same Side Corner Rectangle 14">
                <a:extLst>
                  <a:ext uri="{FF2B5EF4-FFF2-40B4-BE49-F238E27FC236}">
                    <a16:creationId xmlns:a16="http://schemas.microsoft.com/office/drawing/2014/main" id="{FAC972F5-B43B-083D-A61C-7899A84CCB94}"/>
                  </a:ext>
                </a:extLst>
              </p:cNvPr>
              <p:cNvSpPr/>
              <p:nvPr/>
            </p:nvSpPr>
            <p:spPr>
              <a:xfrm rot="5400000">
                <a:off x="5719936" y="-348671"/>
                <a:ext cx="432048" cy="5320208"/>
              </a:xfrm>
              <a:prstGeom prst="round2SameRect">
                <a:avLst>
                  <a:gd name="adj1" fmla="val 50000"/>
                  <a:gd name="adj2"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49" name="AutoShape 92">
                <a:extLst>
                  <a:ext uri="{FF2B5EF4-FFF2-40B4-BE49-F238E27FC236}">
                    <a16:creationId xmlns:a16="http://schemas.microsoft.com/office/drawing/2014/main" id="{D421ED36-F4E4-B36B-10B2-8FB3B34B3ED4}"/>
                  </a:ext>
                </a:extLst>
              </p:cNvPr>
              <p:cNvSpPr>
                <a:spLocks noChangeAspect="1" noChangeArrowheads="1"/>
              </p:cNvSpPr>
              <p:nvPr/>
            </p:nvSpPr>
            <p:spPr bwMode="auto">
              <a:xfrm rot="16200000" flipH="1">
                <a:off x="2984973" y="2023433"/>
                <a:ext cx="576000" cy="576000"/>
              </a:xfrm>
              <a:prstGeom prst="ellipse">
                <a:avLst/>
              </a:prstGeom>
              <a:solidFill>
                <a:schemeClr val="bg1"/>
              </a:solidFill>
              <a:ln w="50800">
                <a:solidFill>
                  <a:schemeClr val="accent1"/>
                </a:solid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3733" dirty="0">
                  <a:solidFill>
                    <a:schemeClr val="bg1"/>
                  </a:solidFill>
                </a:endParaRPr>
              </a:p>
            </p:txBody>
          </p:sp>
          <p:sp>
            <p:nvSpPr>
              <p:cNvPr id="50" name="TextBox 49">
                <a:extLst>
                  <a:ext uri="{FF2B5EF4-FFF2-40B4-BE49-F238E27FC236}">
                    <a16:creationId xmlns:a16="http://schemas.microsoft.com/office/drawing/2014/main" id="{DFCFE18F-C0EA-FEFE-8BA9-08F3707F8EF8}"/>
                  </a:ext>
                </a:extLst>
              </p:cNvPr>
              <p:cNvSpPr txBox="1"/>
              <p:nvPr/>
            </p:nvSpPr>
            <p:spPr>
              <a:xfrm>
                <a:off x="2988073" y="2044302"/>
                <a:ext cx="569802" cy="534260"/>
              </a:xfrm>
              <a:prstGeom prst="rect">
                <a:avLst/>
              </a:prstGeom>
              <a:noFill/>
              <a:ln>
                <a:noFill/>
              </a:ln>
            </p:spPr>
            <p:txBody>
              <a:bodyPr wrap="square" tIns="0" bIns="0" rtlCol="0" anchor="ctr">
                <a:spAutoFit/>
              </a:bodyPr>
              <a:lstStyle/>
              <a:p>
                <a:pPr algn="ctr"/>
                <a:r>
                  <a:rPr lang="ru-RU" altLang="ko-KR" b="1" dirty="0">
                    <a:solidFill>
                      <a:srgbClr val="4472C4"/>
                    </a:solidFill>
                    <a:cs typeface="Arial" pitchFamily="34" charset="0"/>
                  </a:rPr>
                  <a:t>3</a:t>
                </a:r>
                <a:endParaRPr lang="en-US" altLang="ko-KR" sz="3200" b="1" dirty="0">
                  <a:solidFill>
                    <a:srgbClr val="4472C4"/>
                  </a:solidFill>
                  <a:cs typeface="Arial" pitchFamily="34" charset="0"/>
                </a:endParaRPr>
              </a:p>
            </p:txBody>
          </p:sp>
        </p:grpSp>
        <p:sp>
          <p:nvSpPr>
            <p:cNvPr id="52" name="TextBox 51">
              <a:extLst>
                <a:ext uri="{FF2B5EF4-FFF2-40B4-BE49-F238E27FC236}">
                  <a16:creationId xmlns:a16="http://schemas.microsoft.com/office/drawing/2014/main" id="{6ACB995A-F439-510B-FD3C-30E5380EE865}"/>
                </a:ext>
              </a:extLst>
            </p:cNvPr>
            <p:cNvSpPr txBox="1"/>
            <p:nvPr/>
          </p:nvSpPr>
          <p:spPr>
            <a:xfrm>
              <a:off x="4618756" y="4891143"/>
              <a:ext cx="4505088" cy="837515"/>
            </a:xfrm>
            <a:prstGeom prst="rect">
              <a:avLst/>
            </a:prstGeom>
            <a:noFill/>
          </p:spPr>
          <p:txBody>
            <a:bodyPr wrap="square" rtlCol="0" anchor="ctr">
              <a:spAutoFit/>
            </a:bodyPr>
            <a:lstStyle/>
            <a:p>
              <a:r>
                <a:rPr lang="en-US" altLang="ko-KR" sz="1200" dirty="0">
                  <a:solidFill>
                    <a:schemeClr val="tx1">
                      <a:lumMod val="75000"/>
                      <a:lumOff val="25000"/>
                    </a:schemeClr>
                  </a:solidFill>
                  <a:cs typeface="Arial" pitchFamily="34" charset="0"/>
                </a:rPr>
                <a:t>Saving photos and videos from experiments in storage system.</a:t>
              </a:r>
            </a:p>
          </p:txBody>
        </p:sp>
        <p:grpSp>
          <p:nvGrpSpPr>
            <p:cNvPr id="59" name="Group 29">
              <a:extLst>
                <a:ext uri="{FF2B5EF4-FFF2-40B4-BE49-F238E27FC236}">
                  <a16:creationId xmlns:a16="http://schemas.microsoft.com/office/drawing/2014/main" id="{7860CB2C-836E-5A01-09B2-F4D529890A9E}"/>
                </a:ext>
              </a:extLst>
            </p:cNvPr>
            <p:cNvGrpSpPr/>
            <p:nvPr/>
          </p:nvGrpSpPr>
          <p:grpSpPr>
            <a:xfrm>
              <a:off x="4020544" y="3000219"/>
              <a:ext cx="5277620" cy="558345"/>
              <a:chOff x="2984973" y="1115338"/>
              <a:chExt cx="5611091" cy="593624"/>
            </a:xfrm>
          </p:grpSpPr>
          <p:sp>
            <p:nvSpPr>
              <p:cNvPr id="60" name="Round Same Side Corner Rectangle 3">
                <a:extLst>
                  <a:ext uri="{FF2B5EF4-FFF2-40B4-BE49-F238E27FC236}">
                    <a16:creationId xmlns:a16="http://schemas.microsoft.com/office/drawing/2014/main" id="{AA827E47-8970-5DCE-53A0-1300D1BFD4D9}"/>
                  </a:ext>
                </a:extLst>
              </p:cNvPr>
              <p:cNvSpPr/>
              <p:nvPr/>
            </p:nvSpPr>
            <p:spPr>
              <a:xfrm rot="5400000">
                <a:off x="5719936" y="-1240513"/>
                <a:ext cx="432048" cy="5320208"/>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61" name="AutoShape 92">
                <a:extLst>
                  <a:ext uri="{FF2B5EF4-FFF2-40B4-BE49-F238E27FC236}">
                    <a16:creationId xmlns:a16="http://schemas.microsoft.com/office/drawing/2014/main" id="{1C27FB52-9DC0-0285-3A03-9C648465F98F}"/>
                  </a:ext>
                </a:extLst>
              </p:cNvPr>
              <p:cNvSpPr>
                <a:spLocks noChangeAspect="1" noChangeArrowheads="1"/>
              </p:cNvSpPr>
              <p:nvPr/>
            </p:nvSpPr>
            <p:spPr bwMode="auto">
              <a:xfrm rot="16200000" flipH="1">
                <a:off x="2984973" y="1131591"/>
                <a:ext cx="576000" cy="576000"/>
              </a:xfrm>
              <a:prstGeom prst="ellipse">
                <a:avLst/>
              </a:prstGeom>
              <a:solidFill>
                <a:schemeClr val="bg1"/>
              </a:solidFill>
              <a:ln w="50800">
                <a:solidFill>
                  <a:schemeClr val="accent1"/>
                </a:solid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3733" dirty="0">
                  <a:solidFill>
                    <a:schemeClr val="bg1"/>
                  </a:solidFill>
                </a:endParaRPr>
              </a:p>
            </p:txBody>
          </p:sp>
          <p:sp>
            <p:nvSpPr>
              <p:cNvPr id="62" name="TextBox 61">
                <a:extLst>
                  <a:ext uri="{FF2B5EF4-FFF2-40B4-BE49-F238E27FC236}">
                    <a16:creationId xmlns:a16="http://schemas.microsoft.com/office/drawing/2014/main" id="{1272F743-CD35-3103-2E85-56BC1BDA98BC}"/>
                  </a:ext>
                </a:extLst>
              </p:cNvPr>
              <p:cNvSpPr txBox="1"/>
              <p:nvPr/>
            </p:nvSpPr>
            <p:spPr>
              <a:xfrm>
                <a:off x="2988073" y="1152459"/>
                <a:ext cx="569802" cy="534261"/>
              </a:xfrm>
              <a:prstGeom prst="rect">
                <a:avLst/>
              </a:prstGeom>
              <a:noFill/>
            </p:spPr>
            <p:txBody>
              <a:bodyPr wrap="square" tIns="0" bIns="0" rtlCol="0" anchor="ctr">
                <a:spAutoFit/>
              </a:bodyPr>
              <a:lstStyle/>
              <a:p>
                <a:pPr algn="ctr"/>
                <a:r>
                  <a:rPr lang="ru-RU" altLang="ko-KR" b="1" dirty="0">
                    <a:solidFill>
                      <a:schemeClr val="accent1"/>
                    </a:solidFill>
                    <a:cs typeface="Arial" pitchFamily="34" charset="0"/>
                  </a:rPr>
                  <a:t>2</a:t>
                </a:r>
                <a:endParaRPr lang="en-US" altLang="ko-KR" sz="3200" b="1" dirty="0">
                  <a:solidFill>
                    <a:schemeClr val="accent1"/>
                  </a:solidFill>
                  <a:cs typeface="Arial" pitchFamily="34" charset="0"/>
                </a:endParaRPr>
              </a:p>
            </p:txBody>
          </p:sp>
          <p:sp>
            <p:nvSpPr>
              <p:cNvPr id="63" name="TextBox 62">
                <a:extLst>
                  <a:ext uri="{FF2B5EF4-FFF2-40B4-BE49-F238E27FC236}">
                    <a16:creationId xmlns:a16="http://schemas.microsoft.com/office/drawing/2014/main" id="{BB4FB149-3A10-C223-5855-BE764A907998}"/>
                  </a:ext>
                </a:extLst>
              </p:cNvPr>
              <p:cNvSpPr txBox="1"/>
              <p:nvPr/>
            </p:nvSpPr>
            <p:spPr bwMode="auto">
              <a:xfrm>
                <a:off x="3667248" y="1115338"/>
                <a:ext cx="4752528" cy="593624"/>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400" b="1" dirty="0">
                    <a:solidFill>
                      <a:schemeClr val="bg1"/>
                    </a:solidFill>
                    <a:cs typeface="Arial" pitchFamily="34" charset="0"/>
                  </a:rPr>
                  <a:t>Work with experimental data</a:t>
                </a:r>
              </a:p>
            </p:txBody>
          </p:sp>
        </p:grpSp>
        <p:sp>
          <p:nvSpPr>
            <p:cNvPr id="64" name="TextBox 63">
              <a:extLst>
                <a:ext uri="{FF2B5EF4-FFF2-40B4-BE49-F238E27FC236}">
                  <a16:creationId xmlns:a16="http://schemas.microsoft.com/office/drawing/2014/main" id="{C91C6AC3-D50F-AE93-BC69-4319C4F8DED1}"/>
                </a:ext>
              </a:extLst>
            </p:cNvPr>
            <p:cNvSpPr txBox="1"/>
            <p:nvPr/>
          </p:nvSpPr>
          <p:spPr>
            <a:xfrm>
              <a:off x="4617196" y="2239305"/>
              <a:ext cx="4855625" cy="837515"/>
            </a:xfrm>
            <a:prstGeom prst="rect">
              <a:avLst/>
            </a:prstGeom>
            <a:noFill/>
          </p:spPr>
          <p:txBody>
            <a:bodyPr wrap="square" rtlCol="0" anchor="ctr">
              <a:spAutoFit/>
            </a:bodyPr>
            <a:lstStyle/>
            <a:p>
              <a:r>
                <a:rPr lang="en-US" altLang="ko-KR" sz="1200" dirty="0">
                  <a:solidFill>
                    <a:schemeClr val="tx1">
                      <a:lumMod val="75000"/>
                      <a:lumOff val="25000"/>
                    </a:schemeClr>
                  </a:solidFill>
                  <a:cs typeface="Arial" pitchFamily="34" charset="0"/>
                </a:rPr>
                <a:t>Users access the service after authentication. Data is a private.</a:t>
              </a:r>
            </a:p>
          </p:txBody>
        </p:sp>
      </p:grpSp>
      <p:sp>
        <p:nvSpPr>
          <p:cNvPr id="68" name="TextBox 67">
            <a:extLst>
              <a:ext uri="{FF2B5EF4-FFF2-40B4-BE49-F238E27FC236}">
                <a16:creationId xmlns:a16="http://schemas.microsoft.com/office/drawing/2014/main" id="{90B2CC3B-CD6C-2FDD-6522-9C49B8E5EE95}"/>
              </a:ext>
            </a:extLst>
          </p:cNvPr>
          <p:cNvSpPr txBox="1"/>
          <p:nvPr/>
        </p:nvSpPr>
        <p:spPr>
          <a:xfrm>
            <a:off x="4588541" y="4235669"/>
            <a:ext cx="2175083" cy="523220"/>
          </a:xfrm>
          <a:prstGeom prst="rect">
            <a:avLst/>
          </a:prstGeom>
          <a:noFill/>
        </p:spPr>
        <p:txBody>
          <a:bodyPr wrap="none" rtlCol="0">
            <a:spAutoFit/>
          </a:bodyPr>
          <a:lstStyle/>
          <a:p>
            <a:r>
              <a:rPr lang="en-US" altLang="ko-KR" sz="1400" b="1" dirty="0">
                <a:solidFill>
                  <a:schemeClr val="bg1"/>
                </a:solidFill>
                <a:cs typeface="Arial" pitchFamily="34" charset="0"/>
              </a:rPr>
              <a:t>Uploading and storing files</a:t>
            </a:r>
          </a:p>
          <a:p>
            <a:endParaRPr lang="ru-RU" sz="1400" dirty="0"/>
          </a:p>
        </p:txBody>
      </p:sp>
      <p:sp>
        <p:nvSpPr>
          <p:cNvPr id="69" name="TextBox 68">
            <a:extLst>
              <a:ext uri="{FF2B5EF4-FFF2-40B4-BE49-F238E27FC236}">
                <a16:creationId xmlns:a16="http://schemas.microsoft.com/office/drawing/2014/main" id="{3EA0BAE9-AE3E-DDB4-427D-549FCF7E009D}"/>
              </a:ext>
            </a:extLst>
          </p:cNvPr>
          <p:cNvSpPr txBox="1"/>
          <p:nvPr/>
        </p:nvSpPr>
        <p:spPr>
          <a:xfrm rot="17827564">
            <a:off x="536432" y="4423228"/>
            <a:ext cx="604653" cy="369332"/>
          </a:xfrm>
          <a:prstGeom prst="rect">
            <a:avLst/>
          </a:prstGeom>
          <a:noFill/>
        </p:spPr>
        <p:txBody>
          <a:bodyPr wrap="none" rtlCol="0">
            <a:spAutoFit/>
          </a:bodyPr>
          <a:lstStyle/>
          <a:p>
            <a:r>
              <a:rPr lang="en-US" b="1" dirty="0">
                <a:solidFill>
                  <a:srgbClr val="00B0F0"/>
                </a:solidFill>
              </a:rPr>
              <a:t>Cold</a:t>
            </a:r>
            <a:endParaRPr lang="ru-RU" b="1" dirty="0">
              <a:solidFill>
                <a:srgbClr val="00B0F0"/>
              </a:solidFill>
            </a:endParaRPr>
          </a:p>
        </p:txBody>
      </p:sp>
      <p:sp>
        <p:nvSpPr>
          <p:cNvPr id="70" name="TextBox 69">
            <a:extLst>
              <a:ext uri="{FF2B5EF4-FFF2-40B4-BE49-F238E27FC236}">
                <a16:creationId xmlns:a16="http://schemas.microsoft.com/office/drawing/2014/main" id="{A889A596-E060-6C70-86DA-A124320AF766}"/>
              </a:ext>
            </a:extLst>
          </p:cNvPr>
          <p:cNvSpPr txBox="1"/>
          <p:nvPr/>
        </p:nvSpPr>
        <p:spPr>
          <a:xfrm rot="17851270">
            <a:off x="1005533" y="2949134"/>
            <a:ext cx="1234312" cy="369332"/>
          </a:xfrm>
          <a:prstGeom prst="rect">
            <a:avLst/>
          </a:prstGeom>
          <a:noFill/>
        </p:spPr>
        <p:txBody>
          <a:bodyPr wrap="none" rtlCol="0">
            <a:spAutoFit/>
          </a:bodyPr>
          <a:lstStyle/>
          <a:p>
            <a:r>
              <a:rPr lang="en-US" b="1" dirty="0" err="1">
                <a:solidFill>
                  <a:srgbClr val="FFC000"/>
                </a:solidFill>
              </a:rPr>
              <a:t>Warm</a:t>
            </a:r>
            <a:r>
              <a:rPr lang="en-US" b="1" dirty="0" err="1">
                <a:solidFill>
                  <a:schemeClr val="accent2"/>
                </a:solidFill>
              </a:rPr>
              <a:t>+</a:t>
            </a:r>
            <a:r>
              <a:rPr lang="en-US" b="1" dirty="0" err="1">
                <a:solidFill>
                  <a:srgbClr val="FF0000"/>
                </a:solidFill>
              </a:rPr>
              <a:t>Hot</a:t>
            </a:r>
            <a:endParaRPr lang="ru-RU" b="1" dirty="0">
              <a:solidFill>
                <a:srgbClr val="FF0000"/>
              </a:solidFill>
            </a:endParaRPr>
          </a:p>
        </p:txBody>
      </p:sp>
      <p:sp>
        <p:nvSpPr>
          <p:cNvPr id="71" name="TextBox 70">
            <a:extLst>
              <a:ext uri="{FF2B5EF4-FFF2-40B4-BE49-F238E27FC236}">
                <a16:creationId xmlns:a16="http://schemas.microsoft.com/office/drawing/2014/main" id="{DD402E1A-B16D-922C-4791-E4B4F7378CF9}"/>
              </a:ext>
            </a:extLst>
          </p:cNvPr>
          <p:cNvSpPr txBox="1"/>
          <p:nvPr/>
        </p:nvSpPr>
        <p:spPr>
          <a:xfrm rot="3675788">
            <a:off x="10955848" y="4581820"/>
            <a:ext cx="604653" cy="369332"/>
          </a:xfrm>
          <a:prstGeom prst="rect">
            <a:avLst/>
          </a:prstGeom>
          <a:noFill/>
        </p:spPr>
        <p:txBody>
          <a:bodyPr wrap="none" rtlCol="0">
            <a:spAutoFit/>
          </a:bodyPr>
          <a:lstStyle/>
          <a:p>
            <a:r>
              <a:rPr lang="en-US" b="1" dirty="0">
                <a:solidFill>
                  <a:srgbClr val="00B0F0"/>
                </a:solidFill>
              </a:rPr>
              <a:t>Cold</a:t>
            </a:r>
            <a:endParaRPr lang="ru-RU" b="1" dirty="0">
              <a:solidFill>
                <a:srgbClr val="00B0F0"/>
              </a:solidFill>
            </a:endParaRPr>
          </a:p>
        </p:txBody>
      </p:sp>
      <p:sp>
        <p:nvSpPr>
          <p:cNvPr id="72" name="TextBox 71">
            <a:extLst>
              <a:ext uri="{FF2B5EF4-FFF2-40B4-BE49-F238E27FC236}">
                <a16:creationId xmlns:a16="http://schemas.microsoft.com/office/drawing/2014/main" id="{94F5E331-2A0E-AC6A-AF9A-3A112827BED3}"/>
              </a:ext>
            </a:extLst>
          </p:cNvPr>
          <p:cNvSpPr txBox="1"/>
          <p:nvPr/>
        </p:nvSpPr>
        <p:spPr>
          <a:xfrm rot="3675788">
            <a:off x="10452778" y="3729224"/>
            <a:ext cx="769441" cy="369332"/>
          </a:xfrm>
          <a:prstGeom prst="rect">
            <a:avLst/>
          </a:prstGeom>
          <a:noFill/>
        </p:spPr>
        <p:txBody>
          <a:bodyPr wrap="none" rtlCol="0">
            <a:spAutoFit/>
          </a:bodyPr>
          <a:lstStyle/>
          <a:p>
            <a:r>
              <a:rPr lang="en-US" b="1" dirty="0">
                <a:solidFill>
                  <a:srgbClr val="FFC000"/>
                </a:solidFill>
              </a:rPr>
              <a:t>Warm</a:t>
            </a:r>
            <a:endParaRPr lang="ru-RU" b="1" dirty="0">
              <a:solidFill>
                <a:srgbClr val="FFC000"/>
              </a:solidFill>
            </a:endParaRPr>
          </a:p>
        </p:txBody>
      </p:sp>
      <p:sp>
        <p:nvSpPr>
          <p:cNvPr id="73" name="TextBox 72">
            <a:extLst>
              <a:ext uri="{FF2B5EF4-FFF2-40B4-BE49-F238E27FC236}">
                <a16:creationId xmlns:a16="http://schemas.microsoft.com/office/drawing/2014/main" id="{3716B732-BCE5-C3DD-C39E-A05037F03B18}"/>
              </a:ext>
            </a:extLst>
          </p:cNvPr>
          <p:cNvSpPr txBox="1"/>
          <p:nvPr/>
        </p:nvSpPr>
        <p:spPr>
          <a:xfrm rot="3675788">
            <a:off x="9992505" y="2724767"/>
            <a:ext cx="534121" cy="369332"/>
          </a:xfrm>
          <a:prstGeom prst="rect">
            <a:avLst/>
          </a:prstGeom>
          <a:noFill/>
        </p:spPr>
        <p:txBody>
          <a:bodyPr wrap="none" rtlCol="0">
            <a:spAutoFit/>
          </a:bodyPr>
          <a:lstStyle/>
          <a:p>
            <a:r>
              <a:rPr lang="en-US" b="1" dirty="0">
                <a:solidFill>
                  <a:srgbClr val="FF0000"/>
                </a:solidFill>
              </a:rPr>
              <a:t>Hot</a:t>
            </a:r>
            <a:endParaRPr lang="ru-RU" b="1" dirty="0">
              <a:solidFill>
                <a:srgbClr val="FF0000"/>
              </a:solidFill>
            </a:endParaRPr>
          </a:p>
        </p:txBody>
      </p:sp>
    </p:spTree>
    <p:extLst>
      <p:ext uri="{BB962C8B-B14F-4D97-AF65-F5344CB8AC3E}">
        <p14:creationId xmlns:p14="http://schemas.microsoft.com/office/powerpoint/2010/main" val="335549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Группа 73">
            <a:extLst>
              <a:ext uri="{FF2B5EF4-FFF2-40B4-BE49-F238E27FC236}">
                <a16:creationId xmlns:a16="http://schemas.microsoft.com/office/drawing/2014/main" id="{BB00BA38-1C01-CDCA-07A2-98E3DD3B6FA8}"/>
              </a:ext>
            </a:extLst>
          </p:cNvPr>
          <p:cNvGrpSpPr/>
          <p:nvPr/>
        </p:nvGrpSpPr>
        <p:grpSpPr>
          <a:xfrm>
            <a:off x="5369631" y="4711064"/>
            <a:ext cx="1620981" cy="1383641"/>
            <a:chOff x="3411418" y="2307218"/>
            <a:chExt cx="3803073" cy="1582225"/>
          </a:xfrm>
        </p:grpSpPr>
        <p:sp>
          <p:nvSpPr>
            <p:cNvPr id="75" name="Прямоугольник: скругленные углы 74">
              <a:extLst>
                <a:ext uri="{FF2B5EF4-FFF2-40B4-BE49-F238E27FC236}">
                  <a16:creationId xmlns:a16="http://schemas.microsoft.com/office/drawing/2014/main" id="{03762C26-C51D-D0B6-6BD5-499C95070651}"/>
                </a:ext>
              </a:extLst>
            </p:cNvPr>
            <p:cNvSpPr/>
            <p:nvPr/>
          </p:nvSpPr>
          <p:spPr>
            <a:xfrm>
              <a:off x="3411418" y="2344661"/>
              <a:ext cx="3803073" cy="154478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6" name="TextBox 75">
              <a:extLst>
                <a:ext uri="{FF2B5EF4-FFF2-40B4-BE49-F238E27FC236}">
                  <a16:creationId xmlns:a16="http://schemas.microsoft.com/office/drawing/2014/main" id="{4BC101AB-8A14-CB00-B780-5676E6D64013}"/>
                </a:ext>
              </a:extLst>
            </p:cNvPr>
            <p:cNvSpPr txBox="1"/>
            <p:nvPr/>
          </p:nvSpPr>
          <p:spPr>
            <a:xfrm>
              <a:off x="3596588" y="2307218"/>
              <a:ext cx="2242246" cy="422340"/>
            </a:xfrm>
            <a:prstGeom prst="rect">
              <a:avLst/>
            </a:prstGeom>
            <a:noFill/>
          </p:spPr>
          <p:txBody>
            <a:bodyPr wrap="none" rtlCol="0">
              <a:spAutoFit/>
            </a:bodyPr>
            <a:lstStyle/>
            <a:p>
              <a:r>
                <a:rPr lang="en-US" dirty="0"/>
                <a:t>Objects:</a:t>
              </a:r>
              <a:endParaRPr lang="ru-RU" dirty="0"/>
            </a:p>
          </p:txBody>
        </p:sp>
      </p:grpSp>
      <p:sp>
        <p:nvSpPr>
          <p:cNvPr id="104" name="Облачко с текстом: прямоугольное 103">
            <a:extLst>
              <a:ext uri="{FF2B5EF4-FFF2-40B4-BE49-F238E27FC236}">
                <a16:creationId xmlns:a16="http://schemas.microsoft.com/office/drawing/2014/main" id="{0CAEB099-03F5-BF84-409E-D37040D02AE6}"/>
              </a:ext>
            </a:extLst>
          </p:cNvPr>
          <p:cNvSpPr/>
          <p:nvPr/>
        </p:nvSpPr>
        <p:spPr>
          <a:xfrm rot="16200000">
            <a:off x="2325319" y="4745186"/>
            <a:ext cx="1558487" cy="2116030"/>
          </a:xfrm>
          <a:prstGeom prst="wedgeRectCallout">
            <a:avLst>
              <a:gd name="adj1" fmla="val -6165"/>
              <a:gd name="adj2" fmla="val 1294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77" name="Группа 76">
            <a:extLst>
              <a:ext uri="{FF2B5EF4-FFF2-40B4-BE49-F238E27FC236}">
                <a16:creationId xmlns:a16="http://schemas.microsoft.com/office/drawing/2014/main" id="{5C1498EA-B696-D9A2-8557-6655DAF941EC}"/>
              </a:ext>
            </a:extLst>
          </p:cNvPr>
          <p:cNvGrpSpPr/>
          <p:nvPr/>
        </p:nvGrpSpPr>
        <p:grpSpPr>
          <a:xfrm>
            <a:off x="3884099" y="3036332"/>
            <a:ext cx="1620981" cy="1407330"/>
            <a:chOff x="3927764" y="2624343"/>
            <a:chExt cx="1620981" cy="1407330"/>
          </a:xfrm>
        </p:grpSpPr>
        <p:grpSp>
          <p:nvGrpSpPr>
            <p:cNvPr id="66" name="Группа 65">
              <a:extLst>
                <a:ext uri="{FF2B5EF4-FFF2-40B4-BE49-F238E27FC236}">
                  <a16:creationId xmlns:a16="http://schemas.microsoft.com/office/drawing/2014/main" id="{712523DD-81C7-EB0B-FDB5-32395B45DBB4}"/>
                </a:ext>
              </a:extLst>
            </p:cNvPr>
            <p:cNvGrpSpPr/>
            <p:nvPr/>
          </p:nvGrpSpPr>
          <p:grpSpPr>
            <a:xfrm>
              <a:off x="3927764" y="2624343"/>
              <a:ext cx="1620981" cy="1407330"/>
              <a:chOff x="290945" y="1812759"/>
              <a:chExt cx="3803073" cy="1609314"/>
            </a:xfrm>
          </p:grpSpPr>
          <p:sp>
            <p:nvSpPr>
              <p:cNvPr id="67" name="Прямоугольник: скругленные углы 66">
                <a:extLst>
                  <a:ext uri="{FF2B5EF4-FFF2-40B4-BE49-F238E27FC236}">
                    <a16:creationId xmlns:a16="http://schemas.microsoft.com/office/drawing/2014/main" id="{16413881-C737-B9D4-87FB-22FD9F192F04}"/>
                  </a:ext>
                </a:extLst>
              </p:cNvPr>
              <p:cNvSpPr/>
              <p:nvPr/>
            </p:nvSpPr>
            <p:spPr>
              <a:xfrm>
                <a:off x="290945" y="1877291"/>
                <a:ext cx="3803073" cy="154478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9" name="TextBox 68">
                <a:extLst>
                  <a:ext uri="{FF2B5EF4-FFF2-40B4-BE49-F238E27FC236}">
                    <a16:creationId xmlns:a16="http://schemas.microsoft.com/office/drawing/2014/main" id="{98920A32-FCF2-C182-A5CF-67F555C49A46}"/>
                  </a:ext>
                </a:extLst>
              </p:cNvPr>
              <p:cNvSpPr txBox="1"/>
              <p:nvPr/>
            </p:nvSpPr>
            <p:spPr>
              <a:xfrm>
                <a:off x="394855" y="1812759"/>
                <a:ext cx="834972" cy="369332"/>
              </a:xfrm>
              <a:prstGeom prst="rect">
                <a:avLst/>
              </a:prstGeom>
              <a:noFill/>
            </p:spPr>
            <p:txBody>
              <a:bodyPr wrap="none" rtlCol="0">
                <a:spAutoFit/>
              </a:bodyPr>
              <a:lstStyle/>
              <a:p>
                <a:r>
                  <a:rPr lang="en-US" dirty="0"/>
                  <a:t>Group:</a:t>
                </a:r>
                <a:endParaRPr lang="ru-RU" dirty="0"/>
              </a:p>
            </p:txBody>
          </p:sp>
        </p:grpSp>
        <p:sp>
          <p:nvSpPr>
            <p:cNvPr id="72" name="TextBox 71">
              <a:extLst>
                <a:ext uri="{FF2B5EF4-FFF2-40B4-BE49-F238E27FC236}">
                  <a16:creationId xmlns:a16="http://schemas.microsoft.com/office/drawing/2014/main" id="{B3061791-CACE-509C-0C42-A01B79EA566E}"/>
                </a:ext>
              </a:extLst>
            </p:cNvPr>
            <p:cNvSpPr txBox="1"/>
            <p:nvPr/>
          </p:nvSpPr>
          <p:spPr>
            <a:xfrm>
              <a:off x="4011092" y="2922761"/>
              <a:ext cx="1252266" cy="1107996"/>
            </a:xfrm>
            <a:prstGeom prst="rect">
              <a:avLst/>
            </a:prstGeom>
            <a:noFill/>
          </p:spPr>
          <p:txBody>
            <a:bodyPr wrap="none" rtlCol="0">
              <a:spAutoFit/>
            </a:bodyPr>
            <a:lstStyle/>
            <a:p>
              <a:pPr marL="285750" indent="-285750">
                <a:buFont typeface="Arial" panose="020B0604020202020204" pitchFamily="34" charset="0"/>
                <a:buChar char="•"/>
              </a:pPr>
              <a:r>
                <a:rPr lang="en-US" sz="1100" dirty="0"/>
                <a:t>Group Name</a:t>
              </a:r>
            </a:p>
            <a:p>
              <a:pPr marL="285750" indent="-285750">
                <a:buFont typeface="Arial" panose="020B0604020202020204" pitchFamily="34" charset="0"/>
                <a:buChar char="•"/>
              </a:pPr>
              <a:r>
                <a:rPr lang="en-US" sz="1100" dirty="0"/>
                <a:t>Description</a:t>
              </a:r>
            </a:p>
            <a:p>
              <a:pPr marL="285750" indent="-285750">
                <a:buFont typeface="Arial" panose="020B0604020202020204" pitchFamily="34" charset="0"/>
                <a:buChar char="•"/>
              </a:pPr>
              <a:r>
                <a:rPr lang="en-US" sz="1100" dirty="0"/>
                <a:t>Owner</a:t>
              </a:r>
            </a:p>
            <a:p>
              <a:pPr marL="285750" indent="-285750">
                <a:buFont typeface="Arial" panose="020B0604020202020204" pitchFamily="34" charset="0"/>
                <a:buChar char="•"/>
              </a:pPr>
              <a:r>
                <a:rPr lang="en-US" sz="1100" dirty="0"/>
                <a:t>Creation date</a:t>
              </a:r>
            </a:p>
            <a:p>
              <a:endParaRPr lang="en-US" sz="1100" dirty="0"/>
            </a:p>
            <a:p>
              <a:endParaRPr lang="ru-RU" sz="1100" dirty="0"/>
            </a:p>
          </p:txBody>
        </p:sp>
      </p:grpSp>
      <p:sp>
        <p:nvSpPr>
          <p:cNvPr id="103" name="Облачко с текстом: прямоугольное 102">
            <a:extLst>
              <a:ext uri="{FF2B5EF4-FFF2-40B4-BE49-F238E27FC236}">
                <a16:creationId xmlns:a16="http://schemas.microsoft.com/office/drawing/2014/main" id="{EC847293-8E39-FD8E-0750-1311C73CAC73}"/>
              </a:ext>
            </a:extLst>
          </p:cNvPr>
          <p:cNvSpPr/>
          <p:nvPr/>
        </p:nvSpPr>
        <p:spPr>
          <a:xfrm rot="16200000">
            <a:off x="784527" y="3080538"/>
            <a:ext cx="1558487" cy="2116030"/>
          </a:xfrm>
          <a:prstGeom prst="wedgeRectCallout">
            <a:avLst>
              <a:gd name="adj1" fmla="val -6165"/>
              <a:gd name="adj2" fmla="val 1294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896AB918-CDB2-4694-B71B-266319A79988}"/>
              </a:ext>
            </a:extLst>
          </p:cNvPr>
          <p:cNvSpPr/>
          <p:nvPr/>
        </p:nvSpPr>
        <p:spPr>
          <a:xfrm flipH="1">
            <a:off x="0" y="-4295"/>
            <a:ext cx="12192000" cy="120547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200" b="1" dirty="0">
                <a:solidFill>
                  <a:prstClr val="white"/>
                </a:solidFill>
              </a:rPr>
              <a:t>BIOHLIT STORAGE</a:t>
            </a:r>
          </a:p>
        </p:txBody>
      </p:sp>
      <p:pic>
        <p:nvPicPr>
          <p:cNvPr id="11" name="Рисунок 10">
            <a:extLst>
              <a:ext uri="{FF2B5EF4-FFF2-40B4-BE49-F238E27FC236}">
                <a16:creationId xmlns:a16="http://schemas.microsoft.com/office/drawing/2014/main" id="{21C76451-C7B1-4C99-BED9-418A3F95E0E9}"/>
              </a:ext>
            </a:extLst>
          </p:cNvPr>
          <p:cNvPicPr>
            <a:picLocks noChangeAspect="1"/>
          </p:cNvPicPr>
          <p:nvPr/>
        </p:nvPicPr>
        <p:blipFill>
          <a:blip r:embed="rId3"/>
          <a:stretch>
            <a:fillRect/>
          </a:stretch>
        </p:blipFill>
        <p:spPr>
          <a:xfrm>
            <a:off x="10962722" y="170597"/>
            <a:ext cx="1229278" cy="855693"/>
          </a:xfrm>
          <a:prstGeom prst="rect">
            <a:avLst/>
          </a:prstGeom>
        </p:spPr>
      </p:pic>
      <p:grpSp>
        <p:nvGrpSpPr>
          <p:cNvPr id="37" name="Группа 36">
            <a:extLst>
              <a:ext uri="{FF2B5EF4-FFF2-40B4-BE49-F238E27FC236}">
                <a16:creationId xmlns:a16="http://schemas.microsoft.com/office/drawing/2014/main" id="{B0B293C8-9787-5781-8B6A-87D4C1190240}"/>
              </a:ext>
            </a:extLst>
          </p:cNvPr>
          <p:cNvGrpSpPr/>
          <p:nvPr/>
        </p:nvGrpSpPr>
        <p:grpSpPr>
          <a:xfrm>
            <a:off x="124690" y="1362486"/>
            <a:ext cx="3803073" cy="1609314"/>
            <a:chOff x="290945" y="1812759"/>
            <a:chExt cx="3803073" cy="1609314"/>
          </a:xfrm>
        </p:grpSpPr>
        <p:sp>
          <p:nvSpPr>
            <p:cNvPr id="3" name="Прямоугольник: скругленные углы 2">
              <a:extLst>
                <a:ext uri="{FF2B5EF4-FFF2-40B4-BE49-F238E27FC236}">
                  <a16:creationId xmlns:a16="http://schemas.microsoft.com/office/drawing/2014/main" id="{D51AFC71-5FC1-544C-0771-C33CA47DF6F5}"/>
                </a:ext>
              </a:extLst>
            </p:cNvPr>
            <p:cNvSpPr/>
            <p:nvPr/>
          </p:nvSpPr>
          <p:spPr>
            <a:xfrm>
              <a:off x="290945" y="1877291"/>
              <a:ext cx="3803073" cy="154478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125FA563-8FEF-1196-2A28-B077D69845BA}"/>
                </a:ext>
              </a:extLst>
            </p:cNvPr>
            <p:cNvSpPr txBox="1"/>
            <p:nvPr/>
          </p:nvSpPr>
          <p:spPr>
            <a:xfrm>
              <a:off x="394855" y="1812759"/>
              <a:ext cx="1325491" cy="369332"/>
            </a:xfrm>
            <a:prstGeom prst="rect">
              <a:avLst/>
            </a:prstGeom>
            <a:noFill/>
          </p:spPr>
          <p:txBody>
            <a:bodyPr wrap="none" rtlCol="0">
              <a:spAutoFit/>
            </a:bodyPr>
            <a:lstStyle/>
            <a:p>
              <a:r>
                <a:rPr lang="en-US" dirty="0"/>
                <a:t>Experiment:</a:t>
              </a:r>
              <a:endParaRPr lang="ru-RU" dirty="0"/>
            </a:p>
          </p:txBody>
        </p:sp>
        <p:sp>
          <p:nvSpPr>
            <p:cNvPr id="23" name="TextBox 22">
              <a:extLst>
                <a:ext uri="{FF2B5EF4-FFF2-40B4-BE49-F238E27FC236}">
                  <a16:creationId xmlns:a16="http://schemas.microsoft.com/office/drawing/2014/main" id="{209A9DB8-FD53-23EB-73C9-34CCDDB00091}"/>
                </a:ext>
              </a:extLst>
            </p:cNvPr>
            <p:cNvSpPr txBox="1"/>
            <p:nvPr/>
          </p:nvSpPr>
          <p:spPr>
            <a:xfrm>
              <a:off x="394855" y="2182091"/>
              <a:ext cx="1487908" cy="1107996"/>
            </a:xfrm>
            <a:prstGeom prst="rect">
              <a:avLst/>
            </a:prstGeom>
            <a:noFill/>
          </p:spPr>
          <p:txBody>
            <a:bodyPr wrap="none" rtlCol="0">
              <a:spAutoFit/>
            </a:bodyPr>
            <a:lstStyle/>
            <a:p>
              <a:pPr marL="285750" indent="-285750">
                <a:buFont typeface="Arial" panose="020B0604020202020204" pitchFamily="34" charset="0"/>
                <a:buChar char="•"/>
              </a:pPr>
              <a:r>
                <a:rPr lang="en-US" sz="1100" dirty="0"/>
                <a:t>Experiment name</a:t>
              </a:r>
            </a:p>
            <a:p>
              <a:pPr marL="285750" indent="-285750">
                <a:buFont typeface="Arial" panose="020B0604020202020204" pitchFamily="34" charset="0"/>
                <a:buChar char="•"/>
              </a:pPr>
              <a:r>
                <a:rPr lang="en-US" sz="1100" dirty="0"/>
                <a:t>Description</a:t>
              </a:r>
            </a:p>
            <a:p>
              <a:pPr marL="285750" indent="-285750">
                <a:buFont typeface="Arial" panose="020B0604020202020204" pitchFamily="34" charset="0"/>
                <a:buChar char="•"/>
              </a:pPr>
              <a:r>
                <a:rPr lang="en-US" sz="1100" dirty="0"/>
                <a:t>Animals type</a:t>
              </a:r>
            </a:p>
            <a:p>
              <a:pPr marL="285750" indent="-285750">
                <a:buFont typeface="Arial" panose="020B0604020202020204" pitchFamily="34" charset="0"/>
                <a:buChar char="•"/>
              </a:pPr>
              <a:r>
                <a:rPr lang="en-US" sz="1100" dirty="0"/>
                <a:t>Impact</a:t>
              </a:r>
            </a:p>
            <a:p>
              <a:pPr marL="285750" indent="-285750">
                <a:buFont typeface="Arial" panose="020B0604020202020204" pitchFamily="34" charset="0"/>
                <a:buChar char="•"/>
              </a:pPr>
              <a:r>
                <a:rPr lang="en-US" sz="1100" dirty="0"/>
                <a:t>Dose</a:t>
              </a:r>
            </a:p>
            <a:p>
              <a:pPr marL="285750" indent="-285750">
                <a:buFont typeface="Arial" panose="020B0604020202020204" pitchFamily="34" charset="0"/>
                <a:buChar char="•"/>
              </a:pPr>
              <a:r>
                <a:rPr lang="en-US" sz="1100" dirty="0"/>
                <a:t>Date of impact</a:t>
              </a:r>
              <a:endParaRPr lang="ru-RU" sz="1100" dirty="0"/>
            </a:p>
          </p:txBody>
        </p:sp>
        <p:sp>
          <p:nvSpPr>
            <p:cNvPr id="31" name="TextBox 30">
              <a:extLst>
                <a:ext uri="{FF2B5EF4-FFF2-40B4-BE49-F238E27FC236}">
                  <a16:creationId xmlns:a16="http://schemas.microsoft.com/office/drawing/2014/main" id="{8A62D317-5D83-0DEC-7149-6AD287BFDE2D}"/>
                </a:ext>
              </a:extLst>
            </p:cNvPr>
            <p:cNvSpPr txBox="1"/>
            <p:nvPr/>
          </p:nvSpPr>
          <p:spPr>
            <a:xfrm>
              <a:off x="2192481" y="2182091"/>
              <a:ext cx="1635384" cy="1107996"/>
            </a:xfrm>
            <a:prstGeom prst="rect">
              <a:avLst/>
            </a:prstGeom>
            <a:noFill/>
          </p:spPr>
          <p:txBody>
            <a:bodyPr wrap="none" rtlCol="0">
              <a:spAutoFit/>
            </a:bodyPr>
            <a:lstStyle/>
            <a:p>
              <a:pPr marL="285750" indent="-285750">
                <a:buFont typeface="Arial" panose="020B0604020202020204" pitchFamily="34" charset="0"/>
                <a:buChar char="•"/>
              </a:pPr>
              <a:r>
                <a:rPr lang="en-US" sz="1100" dirty="0"/>
                <a:t>Arrival date</a:t>
              </a:r>
            </a:p>
            <a:p>
              <a:pPr marL="285750" indent="-285750">
                <a:buFont typeface="Arial" panose="020B0604020202020204" pitchFamily="34" charset="0"/>
                <a:buChar char="•"/>
              </a:pPr>
              <a:r>
                <a:rPr lang="en-US" sz="1100" dirty="0"/>
                <a:t>Animal Date of Birth</a:t>
              </a:r>
            </a:p>
            <a:p>
              <a:pPr marL="285750" indent="-285750">
                <a:buFont typeface="Arial" panose="020B0604020202020204" pitchFamily="34" charset="0"/>
                <a:buChar char="•"/>
              </a:pPr>
              <a:r>
                <a:rPr lang="en-US" sz="1100" dirty="0"/>
                <a:t>Slaughter date</a:t>
              </a:r>
            </a:p>
            <a:p>
              <a:pPr marL="285750" indent="-285750">
                <a:buFont typeface="Arial" panose="020B0604020202020204" pitchFamily="34" charset="0"/>
                <a:buChar char="•"/>
              </a:pPr>
              <a:r>
                <a:rPr lang="en-US" sz="1100" dirty="0"/>
                <a:t>Gender</a:t>
              </a:r>
            </a:p>
            <a:p>
              <a:pPr marL="285750" indent="-285750">
                <a:buFont typeface="Arial" panose="020B0604020202020204" pitchFamily="34" charset="0"/>
                <a:buChar char="•"/>
              </a:pPr>
              <a:r>
                <a:rPr lang="en-US" sz="1100" dirty="0"/>
                <a:t>Owner</a:t>
              </a:r>
            </a:p>
            <a:p>
              <a:pPr marL="285750" indent="-285750">
                <a:buFont typeface="Arial" panose="020B0604020202020204" pitchFamily="34" charset="0"/>
                <a:buChar char="•"/>
              </a:pPr>
              <a:r>
                <a:rPr lang="en-US" sz="1100" dirty="0"/>
                <a:t>Creation date</a:t>
              </a:r>
            </a:p>
          </p:txBody>
        </p:sp>
      </p:grpSp>
      <p:sp>
        <p:nvSpPr>
          <p:cNvPr id="51" name="Стрелка: изогнутая 50">
            <a:extLst>
              <a:ext uri="{FF2B5EF4-FFF2-40B4-BE49-F238E27FC236}">
                <a16:creationId xmlns:a16="http://schemas.microsoft.com/office/drawing/2014/main" id="{0DD745F5-A9E3-8BE6-FCD3-DCAC6C720867}"/>
              </a:ext>
            </a:extLst>
          </p:cNvPr>
          <p:cNvSpPr/>
          <p:nvPr/>
        </p:nvSpPr>
        <p:spPr>
          <a:xfrm rot="5400000">
            <a:off x="3791051" y="2253249"/>
            <a:ext cx="966149" cy="69272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73" name="Стрелка: изогнутая 72">
            <a:extLst>
              <a:ext uri="{FF2B5EF4-FFF2-40B4-BE49-F238E27FC236}">
                <a16:creationId xmlns:a16="http://schemas.microsoft.com/office/drawing/2014/main" id="{B8625EC3-76F3-68D8-226E-86DDAC68B450}"/>
              </a:ext>
            </a:extLst>
          </p:cNvPr>
          <p:cNvSpPr/>
          <p:nvPr/>
        </p:nvSpPr>
        <p:spPr>
          <a:xfrm rot="5400000">
            <a:off x="5328905" y="3944388"/>
            <a:ext cx="966150" cy="61380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79" name="Рисунок 78">
            <a:extLst>
              <a:ext uri="{FF2B5EF4-FFF2-40B4-BE49-F238E27FC236}">
                <a16:creationId xmlns:a16="http://schemas.microsoft.com/office/drawing/2014/main" id="{5C939DC5-2629-8E44-67F7-E393656627B4}"/>
              </a:ext>
            </a:extLst>
          </p:cNvPr>
          <p:cNvPicPr>
            <a:picLocks noChangeAspect="1"/>
          </p:cNvPicPr>
          <p:nvPr/>
        </p:nvPicPr>
        <p:blipFill>
          <a:blip r:embed="rId4"/>
          <a:stretch>
            <a:fillRect/>
          </a:stretch>
        </p:blipFill>
        <p:spPr>
          <a:xfrm>
            <a:off x="6224390" y="1378831"/>
            <a:ext cx="4204856" cy="2441564"/>
          </a:xfrm>
          <a:prstGeom prst="rect">
            <a:avLst/>
          </a:prstGeom>
          <a:ln>
            <a:noFill/>
          </a:ln>
          <a:effectLst>
            <a:outerShdw blurRad="292100" dist="139700" dir="2700000" algn="tl" rotWithShape="0">
              <a:srgbClr val="333333">
                <a:alpha val="65000"/>
              </a:srgbClr>
            </a:outerShdw>
          </a:effectLst>
        </p:spPr>
      </p:pic>
      <p:pic>
        <p:nvPicPr>
          <p:cNvPr id="81" name="Рисунок 80">
            <a:extLst>
              <a:ext uri="{FF2B5EF4-FFF2-40B4-BE49-F238E27FC236}">
                <a16:creationId xmlns:a16="http://schemas.microsoft.com/office/drawing/2014/main" id="{D0784916-E450-F04A-04D0-3E98CBF3A3CE}"/>
              </a:ext>
            </a:extLst>
          </p:cNvPr>
          <p:cNvPicPr>
            <a:picLocks noChangeAspect="1"/>
          </p:cNvPicPr>
          <p:nvPr/>
        </p:nvPicPr>
        <p:blipFill>
          <a:blip r:embed="rId5"/>
          <a:stretch>
            <a:fillRect/>
          </a:stretch>
        </p:blipFill>
        <p:spPr>
          <a:xfrm>
            <a:off x="7255416" y="4152997"/>
            <a:ext cx="4098383" cy="2318700"/>
          </a:xfrm>
          <a:prstGeom prst="rect">
            <a:avLst/>
          </a:prstGeom>
          <a:ln>
            <a:noFill/>
          </a:ln>
          <a:effectLst>
            <a:outerShdw blurRad="292100" dist="139700" dir="2700000" algn="tl" rotWithShape="0">
              <a:srgbClr val="333333">
                <a:alpha val="65000"/>
              </a:srgbClr>
            </a:outerShdw>
          </a:effectLst>
        </p:spPr>
      </p:pic>
      <p:sp>
        <p:nvSpPr>
          <p:cNvPr id="82" name="TextBox 81">
            <a:extLst>
              <a:ext uri="{FF2B5EF4-FFF2-40B4-BE49-F238E27FC236}">
                <a16:creationId xmlns:a16="http://schemas.microsoft.com/office/drawing/2014/main" id="{D14727E6-F594-D2AA-2FD9-36A07FB55991}"/>
              </a:ext>
            </a:extLst>
          </p:cNvPr>
          <p:cNvSpPr txBox="1"/>
          <p:nvPr/>
        </p:nvSpPr>
        <p:spPr>
          <a:xfrm>
            <a:off x="5469867" y="5004471"/>
            <a:ext cx="1252266" cy="938719"/>
          </a:xfrm>
          <a:prstGeom prst="rect">
            <a:avLst/>
          </a:prstGeom>
          <a:noFill/>
        </p:spPr>
        <p:txBody>
          <a:bodyPr wrap="none" rtlCol="0">
            <a:spAutoFit/>
          </a:bodyPr>
          <a:lstStyle/>
          <a:p>
            <a:pPr marL="285750" indent="-285750">
              <a:buFont typeface="Arial" panose="020B0604020202020204" pitchFamily="34" charset="0"/>
              <a:buChar char="•"/>
            </a:pPr>
            <a:r>
              <a:rPr lang="en-US" sz="1100" dirty="0"/>
              <a:t>Object name</a:t>
            </a:r>
          </a:p>
          <a:p>
            <a:pPr marL="285750" indent="-285750">
              <a:buFont typeface="Arial" panose="020B0604020202020204" pitchFamily="34" charset="0"/>
              <a:buChar char="•"/>
            </a:pPr>
            <a:r>
              <a:rPr lang="en-US" sz="1100" dirty="0"/>
              <a:t>Owner</a:t>
            </a:r>
          </a:p>
          <a:p>
            <a:pPr marL="285750" indent="-285750">
              <a:buFont typeface="Arial" panose="020B0604020202020204" pitchFamily="34" charset="0"/>
              <a:buChar char="•"/>
            </a:pPr>
            <a:r>
              <a:rPr lang="en-US" sz="1100" dirty="0"/>
              <a:t>Creation date</a:t>
            </a:r>
          </a:p>
          <a:p>
            <a:endParaRPr lang="en-US" sz="1100" dirty="0"/>
          </a:p>
          <a:p>
            <a:endParaRPr lang="ru-RU" sz="1100" dirty="0"/>
          </a:p>
        </p:txBody>
      </p:sp>
      <p:sp>
        <p:nvSpPr>
          <p:cNvPr id="83" name="Прямоугольник: скругленные углы 82">
            <a:extLst>
              <a:ext uri="{FF2B5EF4-FFF2-40B4-BE49-F238E27FC236}">
                <a16:creationId xmlns:a16="http://schemas.microsoft.com/office/drawing/2014/main" id="{32C03709-3E79-6F32-921D-4C35F170C6C9}"/>
              </a:ext>
            </a:extLst>
          </p:cNvPr>
          <p:cNvSpPr/>
          <p:nvPr/>
        </p:nvSpPr>
        <p:spPr>
          <a:xfrm>
            <a:off x="4141939" y="4095254"/>
            <a:ext cx="1113361" cy="2319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Videos</a:t>
            </a:r>
            <a:endParaRPr lang="ru-RU" dirty="0"/>
          </a:p>
        </p:txBody>
      </p:sp>
      <p:sp>
        <p:nvSpPr>
          <p:cNvPr id="84" name="Прямоугольник: скругленные углы 83">
            <a:extLst>
              <a:ext uri="{FF2B5EF4-FFF2-40B4-BE49-F238E27FC236}">
                <a16:creationId xmlns:a16="http://schemas.microsoft.com/office/drawing/2014/main" id="{B4E74421-8277-2DF1-2137-9D6F8F05BF0B}"/>
              </a:ext>
            </a:extLst>
          </p:cNvPr>
          <p:cNvSpPr/>
          <p:nvPr/>
        </p:nvSpPr>
        <p:spPr>
          <a:xfrm>
            <a:off x="5667709" y="5760352"/>
            <a:ext cx="1113361" cy="2319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Images</a:t>
            </a:r>
            <a:endParaRPr lang="ru-RU" dirty="0"/>
          </a:p>
        </p:txBody>
      </p:sp>
      <p:pic>
        <p:nvPicPr>
          <p:cNvPr id="88" name="Рисунок 87">
            <a:extLst>
              <a:ext uri="{FF2B5EF4-FFF2-40B4-BE49-F238E27FC236}">
                <a16:creationId xmlns:a16="http://schemas.microsoft.com/office/drawing/2014/main" id="{385A09D2-C9DE-853E-1346-8C18E1FEA2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7385" y="5326954"/>
            <a:ext cx="1558487" cy="1168865"/>
          </a:xfrm>
          <a:prstGeom prst="rect">
            <a:avLst/>
          </a:prstGeom>
        </p:spPr>
      </p:pic>
      <p:sp>
        <p:nvSpPr>
          <p:cNvPr id="89" name="TextBox 88">
            <a:extLst>
              <a:ext uri="{FF2B5EF4-FFF2-40B4-BE49-F238E27FC236}">
                <a16:creationId xmlns:a16="http://schemas.microsoft.com/office/drawing/2014/main" id="{8845B628-D0D4-3AC6-EF51-F461ACCC5EBC}"/>
              </a:ext>
            </a:extLst>
          </p:cNvPr>
          <p:cNvSpPr txBox="1"/>
          <p:nvPr/>
        </p:nvSpPr>
        <p:spPr>
          <a:xfrm>
            <a:off x="2220129" y="5004471"/>
            <a:ext cx="1812997" cy="369332"/>
          </a:xfrm>
          <a:prstGeom prst="rect">
            <a:avLst/>
          </a:prstGeom>
          <a:noFill/>
        </p:spPr>
        <p:txBody>
          <a:bodyPr wrap="none" rtlCol="0">
            <a:spAutoFit/>
          </a:bodyPr>
          <a:lstStyle/>
          <a:p>
            <a:r>
              <a:rPr lang="en-US" dirty="0"/>
              <a:t>Histological slices</a:t>
            </a:r>
            <a:endParaRPr lang="ru-RU" dirty="0"/>
          </a:p>
        </p:txBody>
      </p:sp>
      <p:pic>
        <p:nvPicPr>
          <p:cNvPr id="95" name="Рисунок 94">
            <a:extLst>
              <a:ext uri="{FF2B5EF4-FFF2-40B4-BE49-F238E27FC236}">
                <a16:creationId xmlns:a16="http://schemas.microsoft.com/office/drawing/2014/main" id="{D74D0490-CC9B-03F6-E703-EF8A020530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916" y="3713915"/>
            <a:ext cx="2008504" cy="1142616"/>
          </a:xfrm>
          <a:prstGeom prst="rect">
            <a:avLst/>
          </a:prstGeom>
        </p:spPr>
      </p:pic>
      <p:sp>
        <p:nvSpPr>
          <p:cNvPr id="96" name="TextBox 95">
            <a:extLst>
              <a:ext uri="{FF2B5EF4-FFF2-40B4-BE49-F238E27FC236}">
                <a16:creationId xmlns:a16="http://schemas.microsoft.com/office/drawing/2014/main" id="{725749B1-3074-DBB9-6331-3F6424C8102D}"/>
              </a:ext>
            </a:extLst>
          </p:cNvPr>
          <p:cNvSpPr txBox="1"/>
          <p:nvPr/>
        </p:nvSpPr>
        <p:spPr>
          <a:xfrm>
            <a:off x="714482" y="3359309"/>
            <a:ext cx="1578445" cy="369332"/>
          </a:xfrm>
          <a:prstGeom prst="rect">
            <a:avLst/>
          </a:prstGeom>
          <a:noFill/>
        </p:spPr>
        <p:txBody>
          <a:bodyPr wrap="none" rtlCol="0">
            <a:spAutoFit/>
          </a:bodyPr>
          <a:lstStyle/>
          <a:p>
            <a:r>
              <a:rPr lang="en-US" dirty="0"/>
              <a:t>Behavioral test</a:t>
            </a:r>
            <a:endParaRPr lang="ru-RU" dirty="0"/>
          </a:p>
        </p:txBody>
      </p:sp>
    </p:spTree>
    <p:extLst>
      <p:ext uri="{BB962C8B-B14F-4D97-AF65-F5344CB8AC3E}">
        <p14:creationId xmlns:p14="http://schemas.microsoft.com/office/powerpoint/2010/main" val="1994802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896AB918-CDB2-4694-B71B-266319A79988}"/>
              </a:ext>
            </a:extLst>
          </p:cNvPr>
          <p:cNvSpPr/>
          <p:nvPr/>
        </p:nvSpPr>
        <p:spPr>
          <a:xfrm flipH="1">
            <a:off x="0" y="-4295"/>
            <a:ext cx="12192000" cy="120547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200" b="1" dirty="0"/>
              <a:t>Tasks of the algorithmic block of the information system</a:t>
            </a:r>
          </a:p>
        </p:txBody>
      </p:sp>
      <p:pic>
        <p:nvPicPr>
          <p:cNvPr id="11" name="Рисунок 10">
            <a:extLst>
              <a:ext uri="{FF2B5EF4-FFF2-40B4-BE49-F238E27FC236}">
                <a16:creationId xmlns:a16="http://schemas.microsoft.com/office/drawing/2014/main" id="{21C76451-C7B1-4C99-BED9-418A3F95E0E9}"/>
              </a:ext>
            </a:extLst>
          </p:cNvPr>
          <p:cNvPicPr>
            <a:picLocks noChangeAspect="1"/>
          </p:cNvPicPr>
          <p:nvPr/>
        </p:nvPicPr>
        <p:blipFill>
          <a:blip r:embed="rId3"/>
          <a:stretch>
            <a:fillRect/>
          </a:stretch>
        </p:blipFill>
        <p:spPr>
          <a:xfrm>
            <a:off x="10962722" y="170597"/>
            <a:ext cx="1229278" cy="855693"/>
          </a:xfrm>
          <a:prstGeom prst="rect">
            <a:avLst/>
          </a:prstGeom>
        </p:spPr>
      </p:pic>
      <p:pic>
        <p:nvPicPr>
          <p:cNvPr id="12" name="Рисунок 11">
            <a:extLst>
              <a:ext uri="{FF2B5EF4-FFF2-40B4-BE49-F238E27FC236}">
                <a16:creationId xmlns:a16="http://schemas.microsoft.com/office/drawing/2014/main" id="{6AA0B63D-F8EA-4295-B76B-4C3D671B66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179"/>
            <a:ext cx="1211777" cy="952111"/>
          </a:xfrm>
          <a:prstGeom prst="rect">
            <a:avLst/>
          </a:prstGeom>
          <a:solidFill>
            <a:schemeClr val="bg1"/>
          </a:solidFill>
        </p:spPr>
      </p:pic>
      <p:sp>
        <p:nvSpPr>
          <p:cNvPr id="5" name="TextBox 4">
            <a:extLst>
              <a:ext uri="{FF2B5EF4-FFF2-40B4-BE49-F238E27FC236}">
                <a16:creationId xmlns:a16="http://schemas.microsoft.com/office/drawing/2014/main" id="{F6745453-35D9-1257-7703-0504949D2805}"/>
              </a:ext>
            </a:extLst>
          </p:cNvPr>
          <p:cNvSpPr txBox="1"/>
          <p:nvPr/>
        </p:nvSpPr>
        <p:spPr>
          <a:xfrm>
            <a:off x="0" y="1279654"/>
            <a:ext cx="6771395" cy="2554545"/>
          </a:xfrm>
          <a:prstGeom prst="rect">
            <a:avLst/>
          </a:prstGeom>
          <a:noFill/>
        </p:spPr>
        <p:txBody>
          <a:bodyPr wrap="square">
            <a:spAutoFit/>
          </a:bodyPr>
          <a:lstStyle/>
          <a:p>
            <a:pPr marL="285750" indent="-285750" algn="just">
              <a:buFont typeface="Arial" panose="020B0604020202020204" pitchFamily="34" charset="0"/>
              <a:buChar char="•"/>
            </a:pPr>
            <a:r>
              <a:rPr lang="en-US" sz="2000" dirty="0"/>
              <a:t>Analysis of the experimental field markup </a:t>
            </a:r>
          </a:p>
          <a:p>
            <a:pPr marL="285750" indent="-285750" algn="just">
              <a:buFont typeface="Arial" panose="020B0604020202020204" pitchFamily="34" charset="0"/>
              <a:buChar char="•"/>
            </a:pPr>
            <a:r>
              <a:rPr lang="en-US" sz="2000" dirty="0"/>
              <a:t>Tracking the position of the animal as part of the experiment </a:t>
            </a:r>
          </a:p>
          <a:p>
            <a:pPr marL="285750" indent="-285750" algn="just">
              <a:buFont typeface="Arial" panose="020B0604020202020204" pitchFamily="34" charset="0"/>
              <a:buChar char="•"/>
            </a:pPr>
            <a:r>
              <a:rPr lang="en-US" sz="2000" dirty="0"/>
              <a:t>Classification and determination of the type of animal activity (grooming, fading, </a:t>
            </a:r>
            <a:r>
              <a:rPr lang="en-US" sz="2000" dirty="0" err="1"/>
              <a:t>etc</a:t>
            </a:r>
            <a:r>
              <a:rPr lang="en-US" sz="2000" dirty="0"/>
              <a:t>) </a:t>
            </a:r>
          </a:p>
          <a:p>
            <a:pPr marL="285750" indent="-285750" algn="just">
              <a:buFont typeface="Arial" panose="020B0604020202020204" pitchFamily="34" charset="0"/>
              <a:buChar char="•"/>
            </a:pPr>
            <a:r>
              <a:rPr lang="en-US" sz="2000" dirty="0"/>
              <a:t>Segmentation of neurons in images of histological slices </a:t>
            </a:r>
          </a:p>
          <a:p>
            <a:pPr marL="285750" indent="-285750" algn="just">
              <a:buFont typeface="Arial" panose="020B0604020202020204" pitchFamily="34" charset="0"/>
              <a:buChar char="•"/>
            </a:pPr>
            <a:r>
              <a:rPr lang="en-US" sz="2000" dirty="0"/>
              <a:t>Classification of neurons by type and belonging to the layer </a:t>
            </a:r>
          </a:p>
          <a:p>
            <a:pPr marL="285750" indent="-285750" algn="just">
              <a:buFont typeface="Arial" panose="020B0604020202020204" pitchFamily="34" charset="0"/>
              <a:buChar char="•"/>
            </a:pPr>
            <a:r>
              <a:rPr lang="en-US" sz="2000" dirty="0"/>
              <a:t>Statistical analysis of behavioral patterns and correlations with pathomorphological analysis</a:t>
            </a:r>
            <a:endParaRPr lang="ru-RU" sz="2000" dirty="0"/>
          </a:p>
        </p:txBody>
      </p:sp>
      <p:grpSp>
        <p:nvGrpSpPr>
          <p:cNvPr id="8" name="Группа 7">
            <a:extLst>
              <a:ext uri="{FF2B5EF4-FFF2-40B4-BE49-F238E27FC236}">
                <a16:creationId xmlns:a16="http://schemas.microsoft.com/office/drawing/2014/main" id="{BB06D2A1-554C-CF7C-F599-5DD9B736FBEA}"/>
              </a:ext>
            </a:extLst>
          </p:cNvPr>
          <p:cNvGrpSpPr/>
          <p:nvPr/>
        </p:nvGrpSpPr>
        <p:grpSpPr>
          <a:xfrm>
            <a:off x="8398219" y="3559385"/>
            <a:ext cx="3316781" cy="2933530"/>
            <a:chOff x="192561" y="1075788"/>
            <a:chExt cx="3316781" cy="2933530"/>
          </a:xfrm>
        </p:grpSpPr>
        <p:pic>
          <p:nvPicPr>
            <p:cNvPr id="9" name="Рисунок 8">
              <a:extLst>
                <a:ext uri="{FF2B5EF4-FFF2-40B4-BE49-F238E27FC236}">
                  <a16:creationId xmlns:a16="http://schemas.microsoft.com/office/drawing/2014/main" id="{28F297F7-EA39-0FA6-FBC9-0B691E70C039}"/>
                </a:ext>
              </a:extLst>
            </p:cNvPr>
            <p:cNvPicPr>
              <a:picLocks noChangeAspect="1"/>
            </p:cNvPicPr>
            <p:nvPr/>
          </p:nvPicPr>
          <p:blipFill>
            <a:blip r:embed="rId5"/>
            <a:stretch>
              <a:fillRect/>
            </a:stretch>
          </p:blipFill>
          <p:spPr>
            <a:xfrm>
              <a:off x="219193" y="1711530"/>
              <a:ext cx="3290149" cy="22977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Рисунок 9">
              <a:extLst>
                <a:ext uri="{FF2B5EF4-FFF2-40B4-BE49-F238E27FC236}">
                  <a16:creationId xmlns:a16="http://schemas.microsoft.com/office/drawing/2014/main" id="{B4607C1C-FBE5-6EBC-76D9-2E08BD2FBA73}"/>
                </a:ext>
              </a:extLst>
            </p:cNvPr>
            <p:cNvPicPr>
              <a:picLocks noChangeAspect="1"/>
            </p:cNvPicPr>
            <p:nvPr/>
          </p:nvPicPr>
          <p:blipFill>
            <a:blip r:embed="rId6"/>
            <a:stretch>
              <a:fillRect/>
            </a:stretch>
          </p:blipFill>
          <p:spPr>
            <a:xfrm>
              <a:off x="605888" y="1075788"/>
              <a:ext cx="2577967" cy="18170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 name="Рисунок 12">
              <a:extLst>
                <a:ext uri="{FF2B5EF4-FFF2-40B4-BE49-F238E27FC236}">
                  <a16:creationId xmlns:a16="http://schemas.microsoft.com/office/drawing/2014/main" id="{9C0AE642-6413-A04A-F081-01FC16BB54D3}"/>
                </a:ext>
              </a:extLst>
            </p:cNvPr>
            <p:cNvPicPr>
              <a:picLocks noChangeAspect="1"/>
            </p:cNvPicPr>
            <p:nvPr/>
          </p:nvPicPr>
          <p:blipFill>
            <a:blip r:embed="rId7"/>
            <a:stretch>
              <a:fillRect/>
            </a:stretch>
          </p:blipFill>
          <p:spPr>
            <a:xfrm>
              <a:off x="192561" y="1627873"/>
              <a:ext cx="2005091" cy="14147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grpSp>
        <p:nvGrpSpPr>
          <p:cNvPr id="53" name="Группа 52">
            <a:extLst>
              <a:ext uri="{FF2B5EF4-FFF2-40B4-BE49-F238E27FC236}">
                <a16:creationId xmlns:a16="http://schemas.microsoft.com/office/drawing/2014/main" id="{483CCACC-E681-F9CC-C7AB-0F139C8A134B}"/>
              </a:ext>
            </a:extLst>
          </p:cNvPr>
          <p:cNvGrpSpPr/>
          <p:nvPr/>
        </p:nvGrpSpPr>
        <p:grpSpPr>
          <a:xfrm>
            <a:off x="8159068" y="1376072"/>
            <a:ext cx="2736452" cy="2079566"/>
            <a:chOff x="8110007" y="1559010"/>
            <a:chExt cx="2736452" cy="2079566"/>
          </a:xfrm>
        </p:grpSpPr>
        <p:pic>
          <p:nvPicPr>
            <p:cNvPr id="7" name="Рисунок 6">
              <a:extLst>
                <a:ext uri="{FF2B5EF4-FFF2-40B4-BE49-F238E27FC236}">
                  <a16:creationId xmlns:a16="http://schemas.microsoft.com/office/drawing/2014/main" id="{08111091-AF54-688F-5194-D63FB05FB525}"/>
                </a:ext>
              </a:extLst>
            </p:cNvPr>
            <p:cNvPicPr>
              <a:picLocks noChangeAspect="1"/>
            </p:cNvPicPr>
            <p:nvPr/>
          </p:nvPicPr>
          <p:blipFill>
            <a:blip r:embed="rId8"/>
            <a:stretch>
              <a:fillRect/>
            </a:stretch>
          </p:blipFill>
          <p:spPr>
            <a:xfrm>
              <a:off x="8996179" y="2228484"/>
              <a:ext cx="1850280" cy="14100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Рисунок 13">
              <a:extLst>
                <a:ext uri="{FF2B5EF4-FFF2-40B4-BE49-F238E27FC236}">
                  <a16:creationId xmlns:a16="http://schemas.microsoft.com/office/drawing/2014/main" id="{E9FB905B-A146-D2B7-A5F5-0ABA2F7D63F6}"/>
                </a:ext>
              </a:extLst>
            </p:cNvPr>
            <p:cNvPicPr>
              <a:picLocks noChangeAspect="1"/>
            </p:cNvPicPr>
            <p:nvPr/>
          </p:nvPicPr>
          <p:blipFill>
            <a:blip r:embed="rId9"/>
            <a:stretch>
              <a:fillRect/>
            </a:stretch>
          </p:blipFill>
          <p:spPr>
            <a:xfrm>
              <a:off x="8110007" y="1559010"/>
              <a:ext cx="1772343" cy="13389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grpSp>
        <p:nvGrpSpPr>
          <p:cNvPr id="2" name="Группа 1">
            <a:extLst>
              <a:ext uri="{FF2B5EF4-FFF2-40B4-BE49-F238E27FC236}">
                <a16:creationId xmlns:a16="http://schemas.microsoft.com/office/drawing/2014/main" id="{223125DD-58C4-4B9B-1E38-FBB11990069F}"/>
              </a:ext>
            </a:extLst>
          </p:cNvPr>
          <p:cNvGrpSpPr/>
          <p:nvPr/>
        </p:nvGrpSpPr>
        <p:grpSpPr>
          <a:xfrm>
            <a:off x="339181" y="3978680"/>
            <a:ext cx="6625759" cy="2797697"/>
            <a:chOff x="339181" y="3978679"/>
            <a:chExt cx="5531307" cy="2514236"/>
          </a:xfrm>
        </p:grpSpPr>
        <p:pic>
          <p:nvPicPr>
            <p:cNvPr id="4" name="Рисунок 3">
              <a:extLst>
                <a:ext uri="{FF2B5EF4-FFF2-40B4-BE49-F238E27FC236}">
                  <a16:creationId xmlns:a16="http://schemas.microsoft.com/office/drawing/2014/main" id="{E7937E30-7DD3-E9D8-19DD-4450705B84A1}"/>
                </a:ext>
              </a:extLst>
            </p:cNvPr>
            <p:cNvPicPr>
              <a:picLocks noChangeAspect="1"/>
            </p:cNvPicPr>
            <p:nvPr/>
          </p:nvPicPr>
          <p:blipFill rotWithShape="1">
            <a:blip r:embed="rId10"/>
            <a:srcRect r="14576"/>
            <a:stretch/>
          </p:blipFill>
          <p:spPr>
            <a:xfrm>
              <a:off x="339181" y="3978679"/>
              <a:ext cx="1555646" cy="1194223"/>
            </a:xfrm>
            <a:prstGeom prst="rect">
              <a:avLst/>
            </a:prstGeom>
            <a:ln>
              <a:noFill/>
            </a:ln>
            <a:effectLst>
              <a:outerShdw blurRad="292100" dist="139700" dir="2700000" algn="tl" rotWithShape="0">
                <a:srgbClr val="333333">
                  <a:alpha val="65000"/>
                </a:srgbClr>
              </a:outerShdw>
            </a:effectLst>
          </p:spPr>
        </p:pic>
        <p:pic>
          <p:nvPicPr>
            <p:cNvPr id="16" name="Рисунок 15">
              <a:extLst>
                <a:ext uri="{FF2B5EF4-FFF2-40B4-BE49-F238E27FC236}">
                  <a16:creationId xmlns:a16="http://schemas.microsoft.com/office/drawing/2014/main" id="{4672709C-882B-561C-0A21-105284E7EE7D}"/>
                </a:ext>
              </a:extLst>
            </p:cNvPr>
            <p:cNvPicPr>
              <a:picLocks noChangeAspect="1"/>
            </p:cNvPicPr>
            <p:nvPr/>
          </p:nvPicPr>
          <p:blipFill>
            <a:blip r:embed="rId11"/>
            <a:stretch>
              <a:fillRect/>
            </a:stretch>
          </p:blipFill>
          <p:spPr>
            <a:xfrm>
              <a:off x="2045806" y="3985681"/>
              <a:ext cx="1792997" cy="1180217"/>
            </a:xfrm>
            <a:prstGeom prst="rect">
              <a:avLst/>
            </a:prstGeom>
            <a:ln>
              <a:noFill/>
            </a:ln>
            <a:effectLst>
              <a:outerShdw blurRad="292100" dist="139700" dir="2700000" algn="tl" rotWithShape="0">
                <a:srgbClr val="333333">
                  <a:alpha val="65000"/>
                </a:srgbClr>
              </a:outerShdw>
            </a:effectLst>
          </p:spPr>
        </p:pic>
        <p:pic>
          <p:nvPicPr>
            <p:cNvPr id="19" name="Рисунок 18">
              <a:extLst>
                <a:ext uri="{FF2B5EF4-FFF2-40B4-BE49-F238E27FC236}">
                  <a16:creationId xmlns:a16="http://schemas.microsoft.com/office/drawing/2014/main" id="{E1FE1A74-4B7F-55F8-45D9-9BAA73269624}"/>
                </a:ext>
              </a:extLst>
            </p:cNvPr>
            <p:cNvPicPr>
              <a:picLocks noChangeAspect="1"/>
            </p:cNvPicPr>
            <p:nvPr/>
          </p:nvPicPr>
          <p:blipFill rotWithShape="1">
            <a:blip r:embed="rId12"/>
            <a:srcRect l="10578" t="7729" r="7906"/>
            <a:stretch/>
          </p:blipFill>
          <p:spPr>
            <a:xfrm>
              <a:off x="3989782" y="3985681"/>
              <a:ext cx="1880706" cy="1180217"/>
            </a:xfrm>
            <a:prstGeom prst="rect">
              <a:avLst/>
            </a:prstGeom>
            <a:ln>
              <a:noFill/>
            </a:ln>
            <a:effectLst>
              <a:outerShdw blurRad="292100" dist="139700" dir="2700000" algn="tl" rotWithShape="0">
                <a:srgbClr val="333333">
                  <a:alpha val="65000"/>
                </a:srgbClr>
              </a:outerShdw>
            </a:effectLst>
          </p:spPr>
        </p:pic>
        <p:pic>
          <p:nvPicPr>
            <p:cNvPr id="20" name="Рисунок 19">
              <a:extLst>
                <a:ext uri="{FF2B5EF4-FFF2-40B4-BE49-F238E27FC236}">
                  <a16:creationId xmlns:a16="http://schemas.microsoft.com/office/drawing/2014/main" id="{3B894C77-B75F-38A9-8CA4-E12E82FF4FDF}"/>
                </a:ext>
              </a:extLst>
            </p:cNvPr>
            <p:cNvPicPr>
              <a:picLocks noChangeAspect="1"/>
            </p:cNvPicPr>
            <p:nvPr/>
          </p:nvPicPr>
          <p:blipFill>
            <a:blip r:embed="rId13"/>
            <a:stretch>
              <a:fillRect/>
            </a:stretch>
          </p:blipFill>
          <p:spPr>
            <a:xfrm>
              <a:off x="339181" y="5235287"/>
              <a:ext cx="1555646" cy="1257628"/>
            </a:xfrm>
            <a:prstGeom prst="rect">
              <a:avLst/>
            </a:prstGeom>
            <a:ln>
              <a:noFill/>
            </a:ln>
            <a:effectLst>
              <a:outerShdw blurRad="292100" dist="139700" dir="2700000" algn="tl" rotWithShape="0">
                <a:srgbClr val="333333">
                  <a:alpha val="65000"/>
                </a:srgbClr>
              </a:outerShdw>
            </a:effectLst>
          </p:spPr>
        </p:pic>
        <p:pic>
          <p:nvPicPr>
            <p:cNvPr id="21" name="Рисунок 20">
              <a:extLst>
                <a:ext uri="{FF2B5EF4-FFF2-40B4-BE49-F238E27FC236}">
                  <a16:creationId xmlns:a16="http://schemas.microsoft.com/office/drawing/2014/main" id="{C91743B4-410F-8F98-7BCE-EFE76847E07F}"/>
                </a:ext>
              </a:extLst>
            </p:cNvPr>
            <p:cNvPicPr>
              <a:picLocks noChangeAspect="1"/>
            </p:cNvPicPr>
            <p:nvPr/>
          </p:nvPicPr>
          <p:blipFill>
            <a:blip r:embed="rId14"/>
            <a:stretch>
              <a:fillRect/>
            </a:stretch>
          </p:blipFill>
          <p:spPr>
            <a:xfrm>
              <a:off x="2045806" y="5228596"/>
              <a:ext cx="1792997" cy="1264319"/>
            </a:xfrm>
            <a:prstGeom prst="rect">
              <a:avLst/>
            </a:prstGeom>
            <a:ln>
              <a:noFill/>
            </a:ln>
            <a:effectLst>
              <a:outerShdw blurRad="292100" dist="139700" dir="2700000" algn="tl" rotWithShape="0">
                <a:srgbClr val="333333">
                  <a:alpha val="65000"/>
                </a:srgbClr>
              </a:outerShdw>
            </a:effectLst>
          </p:spPr>
        </p:pic>
      </p:grpSp>
      <p:pic>
        <p:nvPicPr>
          <p:cNvPr id="23" name="Picture 4">
            <a:extLst>
              <a:ext uri="{FF2B5EF4-FFF2-40B4-BE49-F238E27FC236}">
                <a16:creationId xmlns:a16="http://schemas.microsoft.com/office/drawing/2014/main" id="{02A775EE-D313-364E-8203-14468FF3DDD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7763" b="12685"/>
          <a:stretch/>
        </p:blipFill>
        <p:spPr bwMode="auto">
          <a:xfrm>
            <a:off x="4683933" y="5299748"/>
            <a:ext cx="2281007" cy="1476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891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896AB918-CDB2-4694-B71B-266319A79988}"/>
              </a:ext>
            </a:extLst>
          </p:cNvPr>
          <p:cNvSpPr/>
          <p:nvPr/>
        </p:nvSpPr>
        <p:spPr>
          <a:xfrm flipH="1">
            <a:off x="0" y="0"/>
            <a:ext cx="12192000" cy="120547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200" b="1" dirty="0">
                <a:solidFill>
                  <a:prstClr val="white"/>
                </a:solidFill>
              </a:rPr>
              <a:t>Behavioral test: Open Field</a:t>
            </a:r>
            <a:endParaRPr lang="ru-RU" sz="3200" b="1" dirty="0">
              <a:solidFill>
                <a:prstClr val="white"/>
              </a:solidFill>
            </a:endParaRPr>
          </a:p>
        </p:txBody>
      </p:sp>
      <p:pic>
        <p:nvPicPr>
          <p:cNvPr id="12" name="Рисунок 11">
            <a:extLst>
              <a:ext uri="{FF2B5EF4-FFF2-40B4-BE49-F238E27FC236}">
                <a16:creationId xmlns:a16="http://schemas.microsoft.com/office/drawing/2014/main" id="{C1708C99-E6C8-4474-85E5-34AFBBF0E5B2}"/>
              </a:ext>
            </a:extLst>
          </p:cNvPr>
          <p:cNvPicPr>
            <a:picLocks noChangeAspect="1"/>
          </p:cNvPicPr>
          <p:nvPr/>
        </p:nvPicPr>
        <p:blipFill>
          <a:blip r:embed="rId3"/>
          <a:stretch>
            <a:fillRect/>
          </a:stretch>
        </p:blipFill>
        <p:spPr>
          <a:xfrm>
            <a:off x="10962722" y="170597"/>
            <a:ext cx="1229278" cy="855693"/>
          </a:xfrm>
          <a:prstGeom prst="rect">
            <a:avLst/>
          </a:prstGeom>
        </p:spPr>
      </p:pic>
      <p:pic>
        <p:nvPicPr>
          <p:cNvPr id="2" name="Рисунок 1">
            <a:extLst>
              <a:ext uri="{FF2B5EF4-FFF2-40B4-BE49-F238E27FC236}">
                <a16:creationId xmlns:a16="http://schemas.microsoft.com/office/drawing/2014/main" id="{91C52027-69FC-8D45-6435-138453062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0054" y="2377773"/>
            <a:ext cx="4556565" cy="358771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F562475C-A3CF-20AA-72A1-62C088ACC6F8}"/>
              </a:ext>
            </a:extLst>
          </p:cNvPr>
          <p:cNvSpPr txBox="1"/>
          <p:nvPr/>
        </p:nvSpPr>
        <p:spPr>
          <a:xfrm>
            <a:off x="264244" y="3017466"/>
            <a:ext cx="6018963" cy="2308324"/>
          </a:xfrm>
          <a:prstGeom prst="rect">
            <a:avLst/>
          </a:prstGeom>
          <a:noFill/>
        </p:spPr>
        <p:txBody>
          <a:bodyPr wrap="square" rtlCol="0">
            <a:spAutoFit/>
          </a:bodyPr>
          <a:lstStyle/>
          <a:p>
            <a:pPr algn="just"/>
            <a:r>
              <a:rPr lang="en-US" dirty="0"/>
              <a:t>Open field behavioral test it 's a round arena with marked sectors and bottom holes. The test takes 6 minutes. </a:t>
            </a:r>
          </a:p>
          <a:p>
            <a:pPr algn="just"/>
            <a:endParaRPr lang="en-US" dirty="0"/>
          </a:p>
          <a:p>
            <a:pPr algn="just"/>
            <a:r>
              <a:rPr lang="en-US" dirty="0"/>
              <a:t>The “Open Field” allows to register the general activity of experimental animals. To aim this required to counting number of: sectors passed, intersections of the center, fading's, climbs, movements in place, grooming, urination and defecations.</a:t>
            </a:r>
            <a:endParaRPr lang="ru-RU" dirty="0"/>
          </a:p>
        </p:txBody>
      </p:sp>
    </p:spTree>
    <p:extLst>
      <p:ext uri="{BB962C8B-B14F-4D97-AF65-F5344CB8AC3E}">
        <p14:creationId xmlns:p14="http://schemas.microsoft.com/office/powerpoint/2010/main" val="402065739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6253</TotalTime>
  <Words>1153</Words>
  <Application>Microsoft Office PowerPoint</Application>
  <PresentationFormat>Широкоэкранный</PresentationFormat>
  <Paragraphs>189</Paragraphs>
  <Slides>15</Slides>
  <Notes>13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vt:i4>
      </vt:variant>
    </vt:vector>
  </HeadingPairs>
  <TitlesOfParts>
    <vt:vector size="20"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Yurii Bytenko</dc:creator>
  <cp:lastModifiedBy>Yuri Butenko</cp:lastModifiedBy>
  <cp:revision>194</cp:revision>
  <dcterms:created xsi:type="dcterms:W3CDTF">2020-06-15T21:16:41Z</dcterms:created>
  <dcterms:modified xsi:type="dcterms:W3CDTF">2022-11-30T12:00:42Z</dcterms:modified>
</cp:coreProperties>
</file>