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</p:sldMasterIdLst>
  <p:notesMasterIdLst>
    <p:notesMasterId r:id="rId17"/>
  </p:notesMasterIdLst>
  <p:sldIdLst>
    <p:sldId id="256" r:id="rId2"/>
    <p:sldId id="278" r:id="rId3"/>
    <p:sldId id="280" r:id="rId4"/>
    <p:sldId id="281" r:id="rId5"/>
    <p:sldId id="283" r:id="rId6"/>
    <p:sldId id="284" r:id="rId7"/>
    <p:sldId id="286" r:id="rId8"/>
    <p:sldId id="291" r:id="rId9"/>
    <p:sldId id="299" r:id="rId10"/>
    <p:sldId id="300" r:id="rId11"/>
    <p:sldId id="296" r:id="rId12"/>
    <p:sldId id="294" r:id="rId13"/>
    <p:sldId id="295" r:id="rId14"/>
    <p:sldId id="298" r:id="rId15"/>
    <p:sldId id="292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454C76"/>
    <a:srgbClr val="89A3C3"/>
    <a:srgbClr val="CDCCC6"/>
    <a:srgbClr val="ADBE88"/>
    <a:srgbClr val="0386BA"/>
    <a:srgbClr val="645D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>
      <p:cViewPr varScale="1">
        <p:scale>
          <a:sx n="101" d="100"/>
          <a:sy n="101" d="100"/>
        </p:scale>
        <p:origin x="636" y="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C9310-1122-478E-BC2F-D384B5328E8C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601E9-E51C-4605-88CE-0526B9A77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826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85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8756-7087-46FF-893C-06E04C6EA151}" type="datetime1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0C35-08A6-4DD9-9F15-61F397920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B836-6D75-4D1C-B4E4-8DED9D411BBD}" type="datetime1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0C35-08A6-4DD9-9F15-61F397920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11AA-C6B2-45BE-9200-0C1A8E2659C8}" type="datetime1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0C35-08A6-4DD9-9F15-61F397920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7ECD-68DC-4B80-AF49-52A9D84F8350}" type="datetime1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0C35-08A6-4DD9-9F15-61F397920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0978-F3A4-4049-9542-A1A790D8333B}" type="datetime1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0C35-08A6-4DD9-9F15-61F397920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21DB-1527-4054-BBAC-ED75C03CB3A4}" type="datetime1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0C35-08A6-4DD9-9F15-61F397920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06AA-3E31-416D-9E41-39295A2EBFE0}" type="datetime1">
              <a:rPr lang="ru-RU" smtClean="0"/>
              <a:t>30.11.2022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0C35-08A6-4DD9-9F15-61F397920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2795-343D-47D7-A535-608FB54D759D}" type="datetime1">
              <a:rPr lang="ru-RU" smtClean="0"/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0C35-08A6-4DD9-9F15-61F397920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47167-F502-4B5C-8F5E-4BC66BB1CD02}" type="datetime1">
              <a:rPr lang="ru-RU" smtClean="0"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0C35-08A6-4DD9-9F15-61F397920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4C5C3-88B0-4700-899B-EFD86F77C271}" type="datetime1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0C35-08A6-4DD9-9F15-61F397920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13AD-A56D-428E-BA93-DB88F073C245}" type="datetime1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0C35-08A6-4DD9-9F15-61F397920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10DB2-90E4-43A7-9124-E3FBA0C277D6}" type="datetime1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A0C35-08A6-4DD9-9F15-61F397920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e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4.emf"/><Relationship Id="rId4" Type="http://schemas.openxmlformats.org/officeDocument/2006/relationships/image" Target="../media/image21.e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7" Type="http://schemas.openxmlformats.org/officeDocument/2006/relationships/image" Target="../media/image8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"/><Relationship Id="rId5" Type="http://schemas.openxmlformats.org/officeDocument/2006/relationships/image" Target="../media/image6.tif"/><Relationship Id="rId4" Type="http://schemas.openxmlformats.org/officeDocument/2006/relationships/image" Target="../media/image5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203598"/>
            <a:ext cx="9073928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 и исследование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теллурсодержащих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органических сцинтилляторов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8712" y="3723878"/>
            <a:ext cx="4536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u="sng" dirty="0" smtClean="0">
                <a:solidFill>
                  <a:schemeClr val="tx2">
                    <a:lumMod val="75000"/>
                  </a:schemeClr>
                </a:solidFill>
              </a:rPr>
              <a:t>И</a:t>
            </a:r>
            <a:r>
              <a:rPr lang="en-US" altLang="ru-RU" u="sng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altLang="ru-RU" u="sng" dirty="0" smtClean="0">
                <a:solidFill>
                  <a:schemeClr val="tx2">
                    <a:lumMod val="75000"/>
                  </a:schemeClr>
                </a:solidFill>
              </a:rPr>
              <a:t>А.</a:t>
            </a:r>
            <a:r>
              <a:rPr lang="en-US" altLang="ru-RU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altLang="ru-RU" u="sng" dirty="0" smtClean="0">
                <a:solidFill>
                  <a:schemeClr val="tx2">
                    <a:lumMod val="75000"/>
                  </a:schemeClr>
                </a:solidFill>
              </a:rPr>
              <a:t>Суслов</a:t>
            </a:r>
            <a:r>
              <a:rPr lang="en-US" alt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</a:rPr>
              <a:t>И</a:t>
            </a:r>
            <a:r>
              <a:rPr lang="en-US" alt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</a:rPr>
              <a:t>Б.</a:t>
            </a:r>
            <a:r>
              <a:rPr lang="en-US" alt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altLang="ru-RU" dirty="0" err="1" smtClean="0">
                <a:solidFill>
                  <a:schemeClr val="tx2">
                    <a:lumMod val="75000"/>
                  </a:schemeClr>
                </a:solidFill>
              </a:rPr>
              <a:t>Немченок</a:t>
            </a:r>
            <a:r>
              <a:rPr lang="en-US" altLang="ru-RU" dirty="0" smtClean="0">
                <a:solidFill>
                  <a:schemeClr val="tx2">
                    <a:lumMod val="75000"/>
                  </a:schemeClr>
                </a:solidFill>
              </a:rPr>
              <a:t>, A.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</a:rPr>
              <a:t>Д.</a:t>
            </a:r>
            <a:r>
              <a:rPr lang="en-US" alt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altLang="ru-RU" dirty="0" err="1" smtClean="0">
                <a:solidFill>
                  <a:schemeClr val="tx2">
                    <a:lumMod val="75000"/>
                  </a:schemeClr>
                </a:solidFill>
              </a:rPr>
              <a:t>Быстряков</a:t>
            </a:r>
            <a:endParaRPr lang="ru-RU" alt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9128" y="-35024"/>
            <a:ext cx="5589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t>Теллурсодержащие</a:t>
            </a:r>
            <a:r>
              <a:rPr lang="ru-RU" dirty="0" smtClean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t> пластмассовые сцинтилляторы</a:t>
            </a:r>
            <a:r>
              <a:rPr lang="en-US" dirty="0" smtClean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solidFill>
                <a:srgbClr val="FEFEF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t>Состав и сцинтилляционные характеристики</a:t>
            </a:r>
            <a:r>
              <a:rPr lang="en-US" dirty="0" smtClean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FEFEF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042577"/>
              </p:ext>
            </p:extLst>
          </p:nvPr>
        </p:nvGraphicFramePr>
        <p:xfrm>
          <a:off x="395536" y="586931"/>
          <a:ext cx="8568952" cy="237819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633803795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3471171894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153488952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75645387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300059075"/>
                    </a:ext>
                  </a:extLst>
                </a:gridCol>
              </a:tblGrid>
              <a:tr h="3741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Образец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01" marR="14301" marT="9534" marB="95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3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Основа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3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Сцинтилляционная композиция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3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Световыход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ед.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3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l-GR" sz="1400" b="1" baseline="-25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en-US" sz="1400" b="1" baseline="-25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=430 </a:t>
                      </a:r>
                      <a:r>
                        <a:rPr lang="ru-RU" sz="1400" b="1" baseline="-250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нм</a:t>
                      </a:r>
                      <a:r>
                        <a:rPr lang="en-US" sz="1400" b="1" baseline="-25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en-US" sz="1400" b="1" baseline="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3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229926"/>
                  </a:ext>
                </a:extLst>
              </a:tr>
              <a:tr h="301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 ПС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01" marR="14301" marT="9534" marB="95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Полистирол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1,5% 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PPP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0,015% 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POPOP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86.9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7924723"/>
                  </a:ext>
                </a:extLst>
              </a:tr>
              <a:tr h="176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Те-ПС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(а)</a:t>
                      </a:r>
                      <a:r>
                        <a:rPr lang="ru-RU" sz="1400" baseline="30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aseline="30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01" marR="14301" marT="9534" marB="95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Полистирол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 </a:t>
                      </a:r>
                      <a:r>
                        <a:rPr lang="en-US" sz="1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PPP,</a:t>
                      </a:r>
                      <a:r>
                        <a:rPr lang="en-US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0,015% 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POPOP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0,44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78.7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1465433"/>
                  </a:ext>
                </a:extLst>
              </a:tr>
              <a:tr h="321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Те-ПС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(а)</a:t>
                      </a:r>
                      <a:r>
                        <a:rPr lang="ru-RU" sz="1400" baseline="30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aseline="30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01" marR="14301" marT="9534" marB="95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Полистирол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 </a:t>
                      </a:r>
                      <a:r>
                        <a:rPr lang="en-US" sz="1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PPO,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0,015% 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POPOP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0,46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74.4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7562429"/>
                  </a:ext>
                </a:extLst>
              </a:tr>
              <a:tr h="176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Те-ПС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(б)</a:t>
                      </a:r>
                      <a:r>
                        <a:rPr lang="ru-RU" sz="1400" baseline="30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01" marR="14301" marT="9534" marB="95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Полистирол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r>
                        <a:rPr lang="en-US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US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PPO,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0,015% 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POPOP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0,45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6164444"/>
                  </a:ext>
                </a:extLst>
              </a:tr>
              <a:tr h="176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Те-ПС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(б)</a:t>
                      </a:r>
                      <a:r>
                        <a:rPr lang="ru-RU" sz="1400" baseline="30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01" marR="14301" marT="9534" marB="95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Сополимер стирола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 метилметакрилатом (мольное соотношение 1:1)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r>
                        <a:rPr lang="en-US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US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PPO,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0,015% 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POPOP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0,33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314717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156864" y="2965129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400" i="1" baseline="30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1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получен высокотемпературной полимеризацией</a:t>
            </a:r>
            <a:endParaRPr lang="en-US" altLang="ru-RU" sz="14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400" i="1" baseline="30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получен низкотемпературной полимеризацией</a:t>
            </a:r>
            <a:endParaRPr lang="en-US" altLang="ru-RU" sz="14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829" y="3462859"/>
            <a:ext cx="4896544" cy="11269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03382" y="4623666"/>
            <a:ext cx="24060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Фотографии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образцов Те-ПС</a:t>
            </a:r>
            <a:endParaRPr lang="ru-RU" sz="1400" dirty="0"/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>
          <a:xfrm>
            <a:off x="8736656" y="4846678"/>
            <a:ext cx="381770" cy="35750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 defTabSz="685800">
              <a:defRPr/>
            </a:pPr>
            <a:fld id="{725C68B6-61C2-468F-89AB-4B9F7531AA68}" type="slidenum"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algn="r" defTabSz="685800">
                <a:defRPr/>
              </a:pPr>
              <a:t>10</a:t>
            </a:fld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t="30061" r="17485" b="44961"/>
          <a:stretch/>
        </p:blipFill>
        <p:spPr>
          <a:xfrm rot="10800000">
            <a:off x="78607" y="3462859"/>
            <a:ext cx="4134222" cy="113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51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>
          <a:xfrm>
            <a:off x="8736656" y="4846678"/>
            <a:ext cx="381770" cy="35750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 defTabSz="685800">
              <a:defRPr/>
            </a:pPr>
            <a:fld id="{725C68B6-61C2-468F-89AB-4B9F7531AA68}" type="slidenum"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algn="r" defTabSz="685800">
                <a:defRPr/>
              </a:pPr>
              <a:t>11</a:t>
            </a:fld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23478"/>
            <a:ext cx="1362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1720" y="618549"/>
            <a:ext cx="8580760" cy="42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AutoNum type="arabicPeriod"/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разработки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олучены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жидких сцинтилляторов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содержание теллура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превышающим 1%, хорошим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световыходом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пригодных для использования в крупномасштабных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экспериментых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безопасных в работе.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AutoNum type="arabicPeriod"/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Для получения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Те-ЖС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и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спользованы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разные классы соединений теллура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– (a)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дикарбоксилаты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дифенилтеллура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и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(b)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комплексное соединение оксида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дифенилтеллур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с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ди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-(2-этилегексил)фосфорной кислотой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улучшения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световыхода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Те-ЖС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птимизировано содержание сцинтилляционных добавок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редложено использование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диизопропилнафталина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качестве вторичного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растворителя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Показана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долговременная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 свойств Те-ЖС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олучены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теллурсодержащего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пластмассового сцинтиллятора с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содержанием теллура до 1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 высокой прозрачностью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хорошим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световыходом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качестве основы использован полистирол и сополимер стирола с метилметакрилатом.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27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470" y="2139702"/>
            <a:ext cx="907392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Backup</a:t>
            </a:r>
            <a:endParaRPr lang="en-US" sz="4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>
          <a:xfrm>
            <a:off x="8736656" y="4846678"/>
            <a:ext cx="381770" cy="35750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 defTabSz="685800">
              <a:defRPr/>
            </a:pPr>
            <a:fld id="{725C68B6-61C2-468F-89AB-4B9F7531AA68}" type="slidenum"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algn="r" defTabSz="685800">
                <a:defRPr/>
              </a:pPr>
              <a:t>12</a:t>
            </a:fld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27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76966"/>
            <a:ext cx="2447925" cy="2328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707904" y="2348573"/>
            <a:ext cx="4933528" cy="8425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установки для измерения </a:t>
            </a:r>
            <a:r>
              <a:rPr lang="ru-RU" alt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световыхода</a:t>
            </a: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ЖС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 – светонепроницаемый ящик; 2 - источник; 3 – ячейка с ЖС; 4 - </a:t>
            </a: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ФЭУ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5 – </a:t>
            </a: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высокого напряжения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6 - предусилитель; 7 - усилитель; 8 – преобразователь сигнала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123478"/>
            <a:ext cx="2253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Методика измерений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972" y="598178"/>
            <a:ext cx="1361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Световыход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28" y="3354321"/>
            <a:ext cx="9008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UV-VIS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спектры: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UNICO UV 2804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10 см кювете относительно воздуха в регионе длин волн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390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 nm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28" y="3856079"/>
            <a:ext cx="9008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Теллурсодержащие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добавки: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UV-VIS, IR,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Рамановская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спектроскопия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элементный анализ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(C, H, Te),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дифферинциальная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сканирующая калориметрия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плавления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ICP-AES (MS) (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планах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5"/>
          <p:cNvSpPr txBox="1">
            <a:spLocks/>
          </p:cNvSpPr>
          <p:nvPr/>
        </p:nvSpPr>
        <p:spPr>
          <a:xfrm>
            <a:off x="8748464" y="4846678"/>
            <a:ext cx="369962" cy="35750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 defTabSz="685800">
              <a:defRPr/>
            </a:pPr>
            <a:fld id="{725C68B6-61C2-468F-89AB-4B9F7531AA68}" type="slidenum"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algn="r" defTabSz="685800">
                <a:defRPr/>
              </a:pPr>
              <a:t>13</a:t>
            </a:fld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6016" y="703710"/>
            <a:ext cx="42474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измерений:</a:t>
            </a:r>
            <a:endParaRPr lang="en-US" sz="16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Тефлоновая кювета с увиолевым стеклом;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высота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см;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aseline="30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207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 A=2,5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кБк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Разностная методика измерений</a:t>
            </a:r>
          </a:p>
        </p:txBody>
      </p:sp>
    </p:spTree>
    <p:extLst>
      <p:ext uri="{BB962C8B-B14F-4D97-AF65-F5344CB8AC3E}">
        <p14:creationId xmlns:p14="http://schemas.microsoft.com/office/powerpoint/2010/main" val="284868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40206"/>
            <a:ext cx="38575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Сцинтилляционные характеристики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Абсолютный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световыход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655096" y="1910335"/>
            <a:ext cx="55115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sp>
        <p:nvSpPr>
          <p:cNvPr id="4" name="Прямоугольник 3"/>
          <p:cNvSpPr/>
          <p:nvPr/>
        </p:nvSpPr>
        <p:spPr>
          <a:xfrm>
            <a:off x="936676" y="4159508"/>
            <a:ext cx="7232942" cy="701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400" i="1" baseline="30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form di-2-ethylhexanoate </a:t>
            </a:r>
            <a:r>
              <a:rPr lang="en-US" sz="1400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diphenyltellurium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форме ди-2-этилгексаноата </a:t>
            </a:r>
            <a:r>
              <a:rPr lang="ru-RU" sz="1400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дифенилтеллура</a:t>
            </a:r>
            <a:endParaRPr lang="en-US" sz="1400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400" i="1" baseline="30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ЖС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</a:t>
            </a:r>
            <a:r>
              <a:rPr lang="ru-RU" sz="1400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диизопропилнафталина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 </a:t>
            </a:r>
            <a:r>
              <a:rPr lang="ru-RU" sz="1400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световыходом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фотонов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1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МэВ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i="1" baseline="30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1400" i="1" baseline="30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ru-RU" sz="9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394428"/>
              </p:ext>
            </p:extLst>
          </p:nvPr>
        </p:nvGraphicFramePr>
        <p:xfrm>
          <a:off x="357832" y="829618"/>
          <a:ext cx="8390631" cy="33855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1840">
                  <a:extLst>
                    <a:ext uri="{9D8B030D-6E8A-4147-A177-3AD203B41FA5}">
                      <a16:colId xmlns:a16="http://schemas.microsoft.com/office/drawing/2014/main" val="335460507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128780712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884803634"/>
                    </a:ext>
                  </a:extLst>
                </a:gridCol>
                <a:gridCol w="2088231">
                  <a:extLst>
                    <a:ext uri="{9D8B030D-6E8A-4147-A177-3AD203B41FA5}">
                      <a16:colId xmlns:a16="http://schemas.microsoft.com/office/drawing/2014/main" val="1520113200"/>
                    </a:ext>
                  </a:extLst>
                </a:gridCol>
              </a:tblGrid>
              <a:tr h="1466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Образец ЖС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9A3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Сцинтилляционна композиция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9A3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Абсолютный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световыход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фотонов/МэВ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9A3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 оценки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89A3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88587"/>
                  </a:ext>
                </a:extLst>
              </a:tr>
              <a:tr h="4617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Образец стандартного состава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0,5% PPO, 0,0025%POPOP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8646±400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Относительно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EJ-309</a:t>
                      </a:r>
                      <a:r>
                        <a:rPr lang="en-US" sz="1400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aseline="30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944649"/>
                  </a:ext>
                </a:extLst>
              </a:tr>
              <a:tr h="2768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ЖС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en-US" sz="1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ru-RU" sz="1400" baseline="30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1% PPO,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POPOP, 30% DIPN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6399±</a:t>
                      </a:r>
                      <a:r>
                        <a:rPr lang="en-US" sz="14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</a:t>
                      </a:r>
                      <a:endParaRPr lang="ru-RU" sz="14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Относительно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EJ-309</a:t>
                      </a:r>
                      <a:endParaRPr lang="ru-RU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376257"/>
                  </a:ext>
                </a:extLst>
              </a:tr>
              <a:tr h="1358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ЖС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 </a:t>
                      </a:r>
                      <a:r>
                        <a:rPr lang="en-US" sz="1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ru-RU" sz="1400" baseline="30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2% PPO,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POPOP, 30% DIPN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5128±</a:t>
                      </a:r>
                      <a:r>
                        <a:rPr lang="en-US" sz="14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</a:t>
                      </a:r>
                      <a:endParaRPr lang="ru-RU" sz="14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Относительно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EJ-309</a:t>
                      </a:r>
                      <a:endParaRPr lang="ru-RU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651696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RENO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PPO,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0,0030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en-US" sz="1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bis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-MSB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~8000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Относительно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антрацена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696779"/>
                  </a:ext>
                </a:extLst>
              </a:tr>
              <a:tr h="2432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Daya</a:t>
                      </a:r>
                      <a:r>
                        <a:rPr lang="en-US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Bay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PPO,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0,0015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en-US" sz="1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bis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-MSB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8700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Относительно антрацена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105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Stereo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PPO,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0,0020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en-US" sz="1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bis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-MSB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8400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квантовой эффективности ФЭУ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794771"/>
                  </a:ext>
                </a:extLst>
              </a:tr>
            </a:tbl>
          </a:graphicData>
        </a:graphic>
      </p:graphicFrame>
      <p:sp>
        <p:nvSpPr>
          <p:cNvPr id="7" name="Номер слайда 5"/>
          <p:cNvSpPr txBox="1">
            <a:spLocks/>
          </p:cNvSpPr>
          <p:nvPr/>
        </p:nvSpPr>
        <p:spPr>
          <a:xfrm>
            <a:off x="8748464" y="4846678"/>
            <a:ext cx="369962" cy="35750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 defTabSz="685800">
              <a:defRPr/>
            </a:pPr>
            <a:fld id="{725C68B6-61C2-468F-89AB-4B9F7531AA68}" type="slidenum"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algn="r" defTabSz="685800">
                <a:defRPr/>
              </a:pPr>
              <a:t>14</a:t>
            </a:fld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36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-21158" y="123478"/>
            <a:ext cx="3675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Синтез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теллурсодержащих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добавок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5"/>
          <p:cNvSpPr txBox="1">
            <a:spLocks/>
          </p:cNvSpPr>
          <p:nvPr/>
        </p:nvSpPr>
        <p:spPr>
          <a:xfrm>
            <a:off x="8748464" y="4846678"/>
            <a:ext cx="369962" cy="35750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 defTabSz="685800">
              <a:defRPr/>
            </a:pPr>
            <a:fld id="{725C68B6-61C2-468F-89AB-4B9F7531AA68}" type="slidenum"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algn="r" defTabSz="685800">
                <a:defRPr/>
              </a:pPr>
              <a:t>15</a:t>
            </a:fld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267744" y="795894"/>
            <a:ext cx="4622998" cy="1063225"/>
            <a:chOff x="2275166" y="780686"/>
            <a:chExt cx="4738918" cy="1163248"/>
          </a:xfrm>
        </p:grpSpPr>
        <p:graphicFrame>
          <p:nvGraphicFramePr>
            <p:cNvPr id="5" name="Объект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903276"/>
                </p:ext>
              </p:extLst>
            </p:nvPr>
          </p:nvGraphicFramePr>
          <p:xfrm>
            <a:off x="2275166" y="844861"/>
            <a:ext cx="2229257" cy="4115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35" name="ISIS/Draw Sketch" r:id="rId3" imgW="2476341" imgH="457007" progId="ISISServer">
                    <p:embed/>
                  </p:oleObj>
                </mc:Choice>
                <mc:Fallback>
                  <p:oleObj name="ISIS/Draw Sketch" r:id="rId3" imgW="2476341" imgH="457007" progId="ISISServer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275166" y="844861"/>
                          <a:ext cx="2229257" cy="41155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0569454"/>
                </p:ext>
              </p:extLst>
            </p:nvPr>
          </p:nvGraphicFramePr>
          <p:xfrm>
            <a:off x="4173596" y="780686"/>
            <a:ext cx="2840488" cy="1163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36" name="ISIS/Draw Sketch" r:id="rId5" imgW="3000342" imgH="1228532" progId="ISISServer">
                    <p:embed/>
                  </p:oleObj>
                </mc:Choice>
                <mc:Fallback>
                  <p:oleObj name="ISIS/Draw Sketch" r:id="rId5" imgW="3000342" imgH="1228532" progId="ISISServer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173596" y="780686"/>
                          <a:ext cx="2840488" cy="116324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265928"/>
              </p:ext>
            </p:extLst>
          </p:nvPr>
        </p:nvGraphicFramePr>
        <p:xfrm>
          <a:off x="92152" y="1998288"/>
          <a:ext cx="1388740" cy="1006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7" name="ISIS/Draw Sketch" r:id="rId7" imgW="1695197" imgH="1228532" progId="ISISServer">
                  <p:embed/>
                </p:oleObj>
              </mc:Choice>
              <mc:Fallback>
                <p:oleObj name="ISIS/Draw Sketch" r:id="rId7" imgW="1695197" imgH="1228532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2152" y="1998288"/>
                        <a:ext cx="1388740" cy="1006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241459"/>
              </p:ext>
            </p:extLst>
          </p:nvPr>
        </p:nvGraphicFramePr>
        <p:xfrm>
          <a:off x="1475656" y="2129639"/>
          <a:ext cx="2017406" cy="371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8" name="ISIS/Draw Sketch" r:id="rId9" imgW="2066856" imgH="380897" progId="ISISServer">
                  <p:embed/>
                </p:oleObj>
              </mc:Choice>
              <mc:Fallback>
                <p:oleObj name="ISIS/Draw Sketch" r:id="rId9" imgW="2066856" imgH="380897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75656" y="2129639"/>
                        <a:ext cx="2017406" cy="3718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14631"/>
              </p:ext>
            </p:extLst>
          </p:nvPr>
        </p:nvGraphicFramePr>
        <p:xfrm>
          <a:off x="3668082" y="1798405"/>
          <a:ext cx="5067012" cy="2140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9" name="ISIS/Draw Sketch" r:id="rId11" imgW="6629140" imgH="2800080" progId="ISISServer">
                  <p:embed/>
                </p:oleObj>
              </mc:Choice>
              <mc:Fallback>
                <p:oleObj name="ISIS/Draw Sketch" r:id="rId11" imgW="6629140" imgH="2800080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68082" y="1798405"/>
                        <a:ext cx="5067012" cy="2140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Прямая со стрелкой 25"/>
          <p:cNvCxnSpPr/>
          <p:nvPr/>
        </p:nvCxnSpPr>
        <p:spPr>
          <a:xfrm>
            <a:off x="4355976" y="2931790"/>
            <a:ext cx="0" cy="50312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991789"/>
              </p:ext>
            </p:extLst>
          </p:nvPr>
        </p:nvGraphicFramePr>
        <p:xfrm>
          <a:off x="3493062" y="3495948"/>
          <a:ext cx="2152997" cy="1153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0" name="ISIS/Draw Sketch" r:id="rId13" imgW="2647769" imgH="1418980" progId="ISISServer">
                  <p:embed/>
                </p:oleObj>
              </mc:Choice>
              <mc:Fallback>
                <p:oleObj name="ISIS/Draw Sketch" r:id="rId13" imgW="2647769" imgH="1418980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493062" y="3495948"/>
                        <a:ext cx="2152997" cy="11539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742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1"/>
          <p:cNvSpPr txBox="1">
            <a:spLocks/>
          </p:cNvSpPr>
          <p:nvPr/>
        </p:nvSpPr>
        <p:spPr>
          <a:xfrm>
            <a:off x="107504" y="84505"/>
            <a:ext cx="4680520" cy="36004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pPr lvl="0" defTabSz="914318">
              <a:lnSpc>
                <a:spcPts val="2400"/>
              </a:lnSpc>
              <a:spcBef>
                <a:spcPct val="0"/>
              </a:spcBef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Двойной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безнейтринный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бета-распад</a:t>
            </a:r>
            <a:endParaRPr lang="ru-RU" noProof="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7010400" y="4948014"/>
            <a:ext cx="2133600" cy="20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6A0C35-08A6-4DD9-9F15-61F397920FA1}" type="slidenum">
              <a:rPr lang="ru-RU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65" y="533473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0νββ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означать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лептонного числа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майорановского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члена для массы нейтрино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иерархию и масштаб массы нейтрино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одсказку о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происхождение асимметрии материи/антиматерии.</a:t>
            </a: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947030"/>
              </p:ext>
            </p:extLst>
          </p:nvPr>
        </p:nvGraphicFramePr>
        <p:xfrm>
          <a:off x="4788024" y="1451560"/>
          <a:ext cx="4164568" cy="3186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88024" y="1451560"/>
                        <a:ext cx="4164568" cy="31866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1078" y="2034769"/>
            <a:ext cx="1821403" cy="24811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32040" y="4515966"/>
            <a:ext cx="4302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Shimizu I. 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Chen 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(2019) Double Beta Decay Experiments With Loaded Liquid Scintillator. Front. Phys. 7:33. </a:t>
            </a:r>
            <a:endParaRPr lang="ru-RU" sz="1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 txBox="1">
            <a:spLocks/>
          </p:cNvSpPr>
          <p:nvPr/>
        </p:nvSpPr>
        <p:spPr>
          <a:xfrm>
            <a:off x="8848396" y="4846678"/>
            <a:ext cx="270030" cy="35750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 defTabSz="685800">
              <a:defRPr/>
            </a:pPr>
            <a:fld id="{725C68B6-61C2-468F-89AB-4B9F7531AA68}" type="slidenum"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algn="r" defTabSz="685800">
                <a:defRPr/>
              </a:pPr>
              <a:t>3</a:t>
            </a:fld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27903"/>
              </p:ext>
            </p:extLst>
          </p:nvPr>
        </p:nvGraphicFramePr>
        <p:xfrm>
          <a:off x="323528" y="581504"/>
          <a:ext cx="8524869" cy="31983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905516006"/>
                    </a:ext>
                  </a:extLst>
                </a:gridCol>
                <a:gridCol w="1405183">
                  <a:extLst>
                    <a:ext uri="{9D8B030D-6E8A-4147-A177-3AD203B41FA5}">
                      <a16:colId xmlns:a16="http://schemas.microsoft.com/office/drawing/2014/main" val="1921671663"/>
                    </a:ext>
                  </a:extLst>
                </a:gridCol>
                <a:gridCol w="3279598">
                  <a:extLst>
                    <a:ext uri="{9D8B030D-6E8A-4147-A177-3AD203B41FA5}">
                      <a16:colId xmlns:a16="http://schemas.microsoft.com/office/drawing/2014/main" val="25004823"/>
                    </a:ext>
                  </a:extLst>
                </a:gridCol>
                <a:gridCol w="1391816">
                  <a:extLst>
                    <a:ext uri="{9D8B030D-6E8A-4147-A177-3AD203B41FA5}">
                      <a16:colId xmlns:a16="http://schemas.microsoft.com/office/drawing/2014/main" val="2650741175"/>
                    </a:ext>
                  </a:extLst>
                </a:gridCol>
              </a:tblGrid>
              <a:tr h="2265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Элемент, содержание</a:t>
                      </a:r>
                      <a:endParaRPr lang="ru-RU" sz="1300" b="1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3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</a:t>
                      </a:r>
                      <a:endParaRPr lang="ru-RU" sz="1300" b="1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3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</a:t>
                      </a:r>
                      <a:r>
                        <a:rPr lang="ru-RU" sz="1300" b="1" i="0" dirty="0" err="1" smtClean="0">
                          <a:solidFill>
                            <a:srgbClr val="FEFEF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300" b="1" i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содержащая</a:t>
                      </a:r>
                      <a:r>
                        <a:rPr lang="ru-RU" sz="1300" b="1" i="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добавка</a:t>
                      </a:r>
                      <a:endParaRPr lang="ru-RU" sz="1300" b="1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3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Световыход</a:t>
                      </a:r>
                      <a:r>
                        <a:rPr lang="en-US" sz="1300" b="1" i="0" baseline="30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b="1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3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221852"/>
                  </a:ext>
                </a:extLst>
              </a:tr>
              <a:tr h="15441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до 6,5 г/л</a:t>
                      </a:r>
                      <a:r>
                        <a:rPr lang="en-US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[2]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ПК</a:t>
                      </a:r>
                      <a:r>
                        <a:rPr lang="en-US" sz="1300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</a:t>
                      </a:r>
                      <a:r>
                        <a:rPr lang="ru-RU" sz="13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Метилвалеарат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6655391"/>
                  </a:ext>
                </a:extLst>
              </a:tr>
              <a:tr h="46324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r>
                        <a:rPr lang="en-US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Nd, [3]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en-US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en-US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en-US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en-US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en-US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3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ПК</a:t>
                      </a:r>
                      <a:r>
                        <a:rPr lang="en-US" sz="1300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ПК</a:t>
                      </a:r>
                      <a:r>
                        <a:rPr lang="en-US" sz="1300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Трис</a:t>
                      </a:r>
                      <a:r>
                        <a:rPr lang="en-US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3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триметилгексаноат</a:t>
                      </a:r>
                      <a:r>
                        <a:rPr lang="en-US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Комплексы фторированных </a:t>
                      </a:r>
                      <a:r>
                        <a:rPr lang="el-GR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en-US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3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дикетонатов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lang="en-US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62%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0800245"/>
                  </a:ext>
                </a:extLst>
              </a:tr>
              <a:tr h="15441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0,32%</a:t>
                      </a:r>
                      <a:r>
                        <a:rPr lang="en-US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[4]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</a:t>
                      </a:r>
                      <a:r>
                        <a:rPr lang="en-US" sz="1300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baseline="30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4-Метилоктаноат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64%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538300"/>
                  </a:ext>
                </a:extLst>
              </a:tr>
              <a:tr h="17795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</a:t>
                      </a: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027 </a:t>
                      </a:r>
                      <a:r>
                        <a:rPr lang="en-US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43% [5]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Толуол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Наночастицы</a:t>
                      </a: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AMoO</a:t>
                      </a:r>
                      <a:r>
                        <a:rPr lang="en-US" sz="1300" baseline="-25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US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A= Ca, </a:t>
                      </a:r>
                      <a:r>
                        <a:rPr lang="en-US" sz="13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</a:t>
                      </a:r>
                      <a:r>
                        <a:rPr lang="en-US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Ba)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6801608"/>
                  </a:ext>
                </a:extLst>
              </a:tr>
              <a:tr h="1544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Sn, </a:t>
                      </a: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en-US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en-US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[6]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ПК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Тетраметилолово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57%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3175861"/>
                  </a:ext>
                </a:extLst>
              </a:tr>
              <a:tr h="1544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Sn, </a:t>
                      </a: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10</a:t>
                      </a: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en-US" sz="13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[7]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Тетрабутилолово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96% – 55%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4940775"/>
                  </a:ext>
                </a:extLst>
              </a:tr>
              <a:tr h="1544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Cd, </a:t>
                      </a: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1,5%</a:t>
                      </a:r>
                      <a:r>
                        <a:rPr lang="en-US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[8]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 </a:t>
                      </a:r>
                      <a:r>
                        <a:rPr lang="ru-RU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ТБФ</a:t>
                      </a:r>
                      <a:r>
                        <a:rPr lang="en-US" sz="1300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Хлорид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47%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3834718"/>
                  </a:ext>
                </a:extLst>
              </a:tr>
              <a:tr h="1544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Zr</a:t>
                      </a:r>
                      <a:r>
                        <a:rPr lang="en-US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1,</a:t>
                      </a: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r>
                        <a:rPr lang="en-US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[9]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Анизол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Тетракисизопропилацетоацетат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– 40</a:t>
                      </a:r>
                      <a:r>
                        <a:rPr lang="ru-RU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7660780"/>
                  </a:ext>
                </a:extLst>
              </a:tr>
              <a:tr h="1544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Zr</a:t>
                      </a:r>
                      <a:r>
                        <a:rPr lang="en-US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2</a:t>
                      </a:r>
                      <a:r>
                        <a:rPr lang="en-US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г/л</a:t>
                      </a:r>
                      <a:r>
                        <a:rPr lang="en-US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[10]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ПК</a:t>
                      </a:r>
                      <a:r>
                        <a:rPr lang="en-US" sz="1300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Дипивалоилметанат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 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9652473"/>
                  </a:ext>
                </a:extLst>
              </a:tr>
              <a:tr h="1544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Zr</a:t>
                      </a:r>
                      <a:r>
                        <a:rPr lang="en-US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r>
                        <a:rPr lang="en-US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[11]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Толуол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Наночастицы</a:t>
                      </a: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ZrO</a:t>
                      </a:r>
                      <a:r>
                        <a:rPr lang="ru-RU" sz="1300" baseline="-25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631997"/>
                  </a:ext>
                </a:extLst>
              </a:tr>
              <a:tr h="1544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30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r>
                        <a:rPr lang="en-US" sz="13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lang="en-US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 3</a:t>
                      </a: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en-US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[12]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Декан</a:t>
                      </a:r>
                      <a:r>
                        <a:rPr lang="en-US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ПК</a:t>
                      </a:r>
                      <a:r>
                        <a:rPr lang="en-US" sz="1300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Газообразный</a:t>
                      </a:r>
                      <a:r>
                        <a:rPr lang="en-US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aseline="30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r>
                        <a:rPr lang="ru-RU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Хе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0417985"/>
                  </a:ext>
                </a:extLst>
              </a:tr>
              <a:tr h="3088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Te, </a:t>
                      </a: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r>
                        <a:rPr lang="en-US" sz="13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[13]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</a:t>
                      </a:r>
                      <a:r>
                        <a:rPr lang="en-US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[14]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</a:t>
                      </a:r>
                      <a:endParaRPr lang="ru-RU" sz="13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</a:t>
                      </a:r>
                      <a:r>
                        <a:rPr lang="ru-RU" sz="13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теллуровой кислоты и </a:t>
                      </a:r>
                      <a:r>
                        <a:rPr lang="ru-RU" sz="13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бутандиола</a:t>
                      </a:r>
                      <a:endParaRPr lang="en-US" sz="13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N,N-</a:t>
                      </a:r>
                      <a:r>
                        <a:rPr lang="ru-RU" sz="13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диметилдодециламин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r>
                        <a:rPr lang="en-US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67%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670688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47090" y="3789098"/>
            <a:ext cx="82314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200" i="1" baseline="30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12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Псевдокумол</a:t>
            </a:r>
            <a:r>
              <a:rPr lang="en-US" alt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200" i="1" baseline="30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Линейный </a:t>
            </a:r>
            <a:r>
              <a:rPr lang="ru-RU" altLang="ru-RU" sz="1200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алкилбензол</a:t>
            </a:r>
            <a:r>
              <a:rPr lang="en-US" alt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ru-RU" sz="1200" i="1" baseline="30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1200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Трибутилфосфат</a:t>
            </a:r>
            <a:r>
              <a:rPr lang="en-US" alt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200" i="1" baseline="30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 сцинтиллятора стандартного состава</a:t>
            </a:r>
            <a:endParaRPr lang="en-US" altLang="ru-RU" sz="12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468560" y="-80969"/>
            <a:ext cx="604867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dirty="0" err="1" smtClean="0">
                <a:solidFill>
                  <a:srgbClr val="FEFEF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Элементосодержащие</a:t>
            </a:r>
            <a:r>
              <a:rPr lang="ru-RU" dirty="0" smtClean="0">
                <a:solidFill>
                  <a:srgbClr val="FEFEF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жидкие сцинтилляторы </a:t>
            </a: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FEFEF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smtClean="0">
                <a:solidFill>
                  <a:srgbClr val="FEFEF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поиска </a:t>
            </a:r>
            <a:r>
              <a:rPr lang="el-GR" dirty="0">
                <a:solidFill>
                  <a:srgbClr val="FEFEF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0νββ</a:t>
            </a:r>
            <a:endParaRPr lang="ru-RU" sz="2800" dirty="0">
              <a:solidFill>
                <a:srgbClr val="FEFEF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2820" y="4027263"/>
            <a:ext cx="42114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I.R. </a:t>
            </a:r>
            <a:r>
              <a:rPr lang="en-US" sz="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Barabanov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 al., Instruments and Experimental Techniques. 55 (2012) 545–550. </a:t>
            </a:r>
            <a:endParaRPr lang="en-US" sz="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I.R. </a:t>
            </a:r>
            <a:r>
              <a:rPr lang="en-US" sz="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Barabanov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 al., Physics of Atomic Nuclei. 82 (2019) 89–97</a:t>
            </a:r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I.B. </a:t>
            </a:r>
            <a:r>
              <a:rPr lang="en-US" sz="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Nemchenok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 al., Bulletin of the Russian Academy of Sciences: Physics. 75 (2011) 1007. </a:t>
            </a:r>
            <a:endParaRPr lang="en-US" sz="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Arai, et al., Journal of the Ceramic Society of Japan. 127(2019). </a:t>
            </a:r>
            <a:endParaRPr lang="en-US" sz="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M.J. Hwang, et al</a:t>
            </a:r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NIM A. 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570 (2007) 454–458</a:t>
            </a:r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sz="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 </a:t>
            </a:r>
            <a:r>
              <a:rPr lang="en-US" sz="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Chkvorets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 al., Journal of Physics: Conference Series. 1342 (2020) 12112. </a:t>
            </a:r>
            <a:endParaRPr lang="en-US" sz="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40696" y="401191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I.B. </a:t>
            </a:r>
            <a:r>
              <a:rPr lang="en-US" sz="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Nemchenok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 </a:t>
            </a:r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al., 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Bulletin of the Russian Academy of Sciences: Physics. 76 (2012) 1187–1190.</a:t>
            </a:r>
          </a:p>
          <a:p>
            <a:pPr algn="just"/>
            <a:r>
              <a:rPr lang="en-US" sz="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Y. Fukuda, et al., Journal of Physics: Conference Series. 1342 (2020) 12093. </a:t>
            </a:r>
          </a:p>
          <a:p>
            <a:pPr algn="just"/>
            <a:r>
              <a:rPr lang="ru-RU" sz="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L.B. </a:t>
            </a:r>
            <a:r>
              <a:rPr lang="en-US" sz="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Bezrukov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 al., Russian Journal of Inorganic Chemistry. 66 (2021) 421–426. </a:t>
            </a:r>
          </a:p>
          <a:p>
            <a:pPr algn="just"/>
            <a:r>
              <a:rPr lang="ru-RU" sz="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Watanabe, et al., Nanomaterials. 11 (2021). </a:t>
            </a:r>
          </a:p>
          <a:p>
            <a:pPr algn="just"/>
            <a:r>
              <a:rPr lang="ru-RU" sz="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Y. </a:t>
            </a:r>
            <a:r>
              <a:rPr lang="en-US" sz="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Gando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(2019). http://arxiv.org/abs/1904.06655 (accessed September 24, 2021).</a:t>
            </a:r>
          </a:p>
          <a:p>
            <a:pPr algn="just"/>
            <a:r>
              <a:rPr lang="ru-RU" sz="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Biller, S. </a:t>
            </a:r>
            <a:r>
              <a:rPr lang="en-US" sz="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Manecki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Journal of Physics: Conference Series. 888 (2017) 12084. </a:t>
            </a:r>
          </a:p>
          <a:p>
            <a:pPr algn="just"/>
            <a:r>
              <a:rPr lang="en-US" sz="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</a:t>
            </a:r>
            <a:r>
              <a:rPr lang="en-US" altLang="ru-RU" sz="800" baseline="30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Patent CN № 112608263 (B), pub</a:t>
            </a:r>
            <a:r>
              <a:rPr lang="ru-RU" altLang="ru-RU" sz="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2022-05-27. </a:t>
            </a:r>
            <a:r>
              <a:rPr lang="en-US" altLang="ru-RU" sz="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G01T 1/20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2820" y="4054515"/>
            <a:ext cx="8495576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96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086" y="2715679"/>
            <a:ext cx="1405473" cy="149573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262" y="3050591"/>
            <a:ext cx="1685435" cy="90052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56" y="2695798"/>
            <a:ext cx="2464026" cy="91583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81" y="4037934"/>
            <a:ext cx="1336559" cy="6220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900326"/>
            <a:ext cx="2033377" cy="9463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24157" y="540937"/>
            <a:ext cx="4139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Теллурсодержащая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добавка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Symbol" panose="05050102010706020507" pitchFamily="18" charset="2"/>
              <a:buChar char="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астворимость в сцинтилляционной основе; 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Symbol" panose="05050102010706020507" pitchFamily="18" charset="2"/>
              <a:buChar char="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тсутствие поглощения в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UV-VIS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(300 – 600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Symbol" panose="05050102010706020507" pitchFamily="18" charset="2"/>
              <a:buChar char="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ндивидуальное соединение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Symbol" panose="05050102010706020507" pitchFamily="18" charset="2"/>
              <a:buChar char="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вердое агрегатное состояние при температуре использования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желательно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Symbol" panose="05050102010706020507" pitchFamily="18" charset="2"/>
              <a:buChar char="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стойчивость к гидролизу, кислороду и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внешним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факторам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 err="1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Symbol" panose="05050102010706020507" pitchFamily="18" charset="2"/>
              <a:buChar char=""/>
            </a:pP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нетоксичность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634037" y="540500"/>
            <a:ext cx="3780235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Основа:</a:t>
            </a:r>
            <a:endParaRPr lang="ru-RU" altLang="ru-RU" sz="14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–высокая температура кипения;</a:t>
            </a:r>
            <a:endParaRPr lang="ru-RU" alt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пожаро</a:t>
            </a: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взрывобезопасность </a:t>
            </a: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высокая температура вспышки;</a:t>
            </a:r>
            <a:endParaRPr lang="ru-RU" alt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нетоксичность</a:t>
            </a: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–низкая коррозионная активность по отношению к материалам детектора;</a:t>
            </a:r>
            <a:endParaRPr lang="ru-RU" alt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–доступность и низкая цена.</a:t>
            </a:r>
            <a:endParaRPr lang="ru-RU" alt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Линейный </a:t>
            </a:r>
            <a:r>
              <a:rPr lang="ru-RU" altLang="ru-RU" sz="1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алкилбензол</a:t>
            </a:r>
            <a:r>
              <a:rPr lang="ru-RU" alt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1285"/>
            <a:ext cx="5843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Те-ЖС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 flipH="1">
            <a:off x="41331" y="699543"/>
            <a:ext cx="618013" cy="2399078"/>
          </a:xfrm>
          <a:prstGeom prst="curvedLef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8013" y="3553483"/>
            <a:ext cx="25442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Сцинтилляционные добавки: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79143" y="4158063"/>
            <a:ext cx="5029980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Структурная формула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этилгексаноата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дифенилтеллура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комплекса оксида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дифенилтеллура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-(2-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этилгексил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фосфорной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кислотой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8086" y="4671671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PPO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0508" y="4660019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POPOP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Номер слайда 5"/>
          <p:cNvSpPr txBox="1">
            <a:spLocks/>
          </p:cNvSpPr>
          <p:nvPr/>
        </p:nvSpPr>
        <p:spPr>
          <a:xfrm>
            <a:off x="8848396" y="4846678"/>
            <a:ext cx="270030" cy="35750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 defTabSz="685800">
              <a:defRPr/>
            </a:pPr>
            <a:fld id="{725C68B6-61C2-468F-89AB-4B9F7531AA68}" type="slidenum"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algn="r" defTabSz="685800">
                <a:defRPr/>
              </a:pPr>
              <a:t>4</a:t>
            </a:fld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54045" y="347745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499478" y="3477456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350576"/>
              </p:ext>
            </p:extLst>
          </p:nvPr>
        </p:nvGraphicFramePr>
        <p:xfrm>
          <a:off x="2742635" y="2464640"/>
          <a:ext cx="1711410" cy="302550"/>
        </p:xfrm>
        <a:graphic>
          <a:graphicData uri="http://schemas.openxmlformats.org/drawingml/2006/table">
            <a:tbl>
              <a:tblPr/>
              <a:tblGrid>
                <a:gridCol w="1711410">
                  <a:extLst>
                    <a:ext uri="{9D8B030D-6E8A-4147-A177-3AD203B41FA5}">
                      <a16:colId xmlns:a16="http://schemas.microsoft.com/office/drawing/2014/main" val="1201512241"/>
                    </a:ext>
                  </a:extLst>
                </a:gridCol>
              </a:tblGrid>
              <a:tr h="3025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sng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r>
                        <a:rPr lang="en-US" sz="1200" b="0" u="sng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u="sng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arXiv:2205.15046</a:t>
                      </a:r>
                      <a:endParaRPr lang="en-US" sz="1200" u="sng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619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692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19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0321" y="4219575"/>
            <a:ext cx="8784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Световыход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относительно сцинтиллятора стандартного состава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пропускание на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=430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нм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(оптический путь –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относительно воздуха) Те-ЖС с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(a)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ди-2-этилгеканоатом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дифенилтеллура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(b)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комплексом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постоянной концентрацией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PPO, POPOP (0,5%, 0,0025%,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соответственно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466011"/>
              </p:ext>
            </p:extLst>
          </p:nvPr>
        </p:nvGraphicFramePr>
        <p:xfrm>
          <a:off x="899593" y="616736"/>
          <a:ext cx="4464496" cy="373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5" name="Graph" r:id="rId3" imgW="2735640" imgH="2304000" progId="Origin95.Graph">
                  <p:embed/>
                </p:oleObj>
              </mc:Choice>
              <mc:Fallback>
                <p:oleObj name="Graph" r:id="rId3" imgW="2735640" imgH="2304000" progId="Origin95.Graph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3" y="616736"/>
                        <a:ext cx="4464496" cy="3735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0" y="-40206"/>
            <a:ext cx="38575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Сцинтилляционные характеристики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Концентрационная зависимость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Номер слайда 5"/>
          <p:cNvSpPr txBox="1">
            <a:spLocks/>
          </p:cNvSpPr>
          <p:nvPr/>
        </p:nvSpPr>
        <p:spPr>
          <a:xfrm>
            <a:off x="8848396" y="4846678"/>
            <a:ext cx="270030" cy="35750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 defTabSz="685800">
              <a:defRPr/>
            </a:pPr>
            <a:fld id="{725C68B6-61C2-468F-89AB-4B9F7531AA68}" type="slidenum"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algn="r" defTabSz="685800">
                <a:defRPr/>
              </a:pPr>
              <a:t>5</a:t>
            </a:fld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232702"/>
              </p:ext>
            </p:extLst>
          </p:nvPr>
        </p:nvGraphicFramePr>
        <p:xfrm>
          <a:off x="6092565" y="1006237"/>
          <a:ext cx="2304256" cy="2956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407388006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51684554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768256536"/>
                    </a:ext>
                  </a:extLst>
                </a:gridCol>
              </a:tblGrid>
              <a:tr h="238635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Te, %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3C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l-GR" sz="1400" b="1" baseline="-25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en-US" sz="1400" b="1" baseline="-25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=430 </a:t>
                      </a:r>
                      <a:r>
                        <a:rPr lang="ru-RU" sz="1400" b="1" baseline="-250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нм</a:t>
                      </a:r>
                      <a:r>
                        <a:rPr lang="en-US" sz="1400" b="1" baseline="-25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%</a:t>
                      </a:r>
                      <a:endParaRPr lang="ru-RU" sz="140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3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059683"/>
                  </a:ext>
                </a:extLst>
              </a:tr>
              <a:tr h="196604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(a)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3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3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642806"/>
                  </a:ext>
                </a:extLst>
              </a:tr>
              <a:tr h="17222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90,9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90,9</a:t>
                      </a:r>
                      <a:endParaRPr lang="ru-RU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3637166"/>
                  </a:ext>
                </a:extLst>
              </a:tr>
              <a:tr h="1687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90,2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693026"/>
                  </a:ext>
                </a:extLst>
              </a:tr>
              <a:tr h="2129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90,3</a:t>
                      </a:r>
                      <a:endParaRPr lang="ru-RU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87,9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6736813"/>
                  </a:ext>
                </a:extLst>
              </a:tr>
              <a:tr h="28672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88,9</a:t>
                      </a:r>
                      <a:endParaRPr lang="ru-RU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87,1</a:t>
                      </a:r>
                      <a:endParaRPr lang="ru-RU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4503574"/>
                  </a:ext>
                </a:extLst>
              </a:tr>
              <a:tr h="1851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88,7</a:t>
                      </a:r>
                      <a:endParaRPr lang="ru-RU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87,0</a:t>
                      </a:r>
                      <a:endParaRPr lang="ru-RU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7120970"/>
                  </a:ext>
                </a:extLst>
              </a:tr>
              <a:tr h="1851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86,2</a:t>
                      </a:r>
                      <a:endParaRPr lang="ru-RU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85,1</a:t>
                      </a:r>
                      <a:endParaRPr lang="ru-RU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87875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1,25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83,8</a:t>
                      </a:r>
                      <a:endParaRPr lang="ru-RU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3187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58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35797" y="104200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75857" y="196507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084070"/>
              </p:ext>
            </p:extLst>
          </p:nvPr>
        </p:nvGraphicFramePr>
        <p:xfrm>
          <a:off x="263895" y="420422"/>
          <a:ext cx="4294187" cy="364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0" name="Graph" r:id="rId3" imgW="2735640" imgH="2304000" progId="Origin95.Graph">
                  <p:embed/>
                </p:oleObj>
              </mc:Choice>
              <mc:Fallback>
                <p:oleObj name="Graph" r:id="rId3" imgW="2735640" imgH="2304000" progId="Origin95.Grap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95" y="420422"/>
                        <a:ext cx="4294187" cy="3643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890369"/>
              </p:ext>
            </p:extLst>
          </p:nvPr>
        </p:nvGraphicFramePr>
        <p:xfrm>
          <a:off x="4742760" y="442078"/>
          <a:ext cx="4240651" cy="36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1" name="Graph" r:id="rId5" imgW="2735640" imgH="2304000" progId="Origin95.Graph">
                  <p:embed/>
                </p:oleObj>
              </mc:Choice>
              <mc:Fallback>
                <p:oleObj name="Graph" r:id="rId5" imgW="2735640" imgH="2304000" progId="Origin95.Graph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2760" y="442078"/>
                        <a:ext cx="4240651" cy="360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55050" y="4166000"/>
            <a:ext cx="4111876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Зависимость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световыхода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Те-ЖС от содержания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PPO (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POPOP –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0,0025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%)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относительно сцинтиллятора стандартного состава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5"/>
          <p:cNvSpPr txBox="1">
            <a:spLocks/>
          </p:cNvSpPr>
          <p:nvPr/>
        </p:nvSpPr>
        <p:spPr>
          <a:xfrm>
            <a:off x="8848396" y="4846678"/>
            <a:ext cx="270030" cy="35750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 defTabSz="685800">
              <a:defRPr/>
            </a:pPr>
            <a:fld id="{725C68B6-61C2-468F-89AB-4B9F7531AA68}" type="slidenum"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algn="r" defTabSz="685800">
                <a:defRPr/>
              </a:pPr>
              <a:t>6</a:t>
            </a:fld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76426" y="4166000"/>
            <a:ext cx="4773317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Зависимость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световыхода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Те-ЖС от содержания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POPOP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постоянным содержанием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PPO ((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PPO,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0,5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PPO)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относительно сцинтиллятора стандартного состава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-40206"/>
            <a:ext cx="38575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Сцинтилляционные характеристики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Оптимизация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PPO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POPOP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38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251520" y="1131590"/>
            <a:ext cx="2851692" cy="2126242"/>
            <a:chOff x="171270" y="1214837"/>
            <a:chExt cx="2851692" cy="2126242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251" y="2147570"/>
              <a:ext cx="883197" cy="1193509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8854" y="2435602"/>
              <a:ext cx="1614108" cy="807054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902" y="1326135"/>
              <a:ext cx="1544722" cy="965451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270" y="1214837"/>
              <a:ext cx="1361194" cy="985993"/>
            </a:xfrm>
            <a:prstGeom prst="rect">
              <a:avLst/>
            </a:prstGeom>
          </p:spPr>
        </p:pic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692345" y="183328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sp>
        <p:nvSpPr>
          <p:cNvPr id="11" name="Номер слайда 5"/>
          <p:cNvSpPr txBox="1">
            <a:spLocks/>
          </p:cNvSpPr>
          <p:nvPr/>
        </p:nvSpPr>
        <p:spPr>
          <a:xfrm>
            <a:off x="8848396" y="4846678"/>
            <a:ext cx="270030" cy="35750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 defTabSz="685800">
              <a:defRPr/>
            </a:pPr>
            <a:fld id="{725C68B6-61C2-468F-89AB-4B9F7531AA68}" type="slidenum"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algn="r" defTabSz="685800">
                <a:defRPr/>
              </a:pPr>
              <a:t>7</a:t>
            </a:fld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560505"/>
              </p:ext>
            </p:extLst>
          </p:nvPr>
        </p:nvGraphicFramePr>
        <p:xfrm>
          <a:off x="3635896" y="1191964"/>
          <a:ext cx="4836323" cy="3261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4073880069"/>
                    </a:ext>
                  </a:extLst>
                </a:gridCol>
                <a:gridCol w="1175066">
                  <a:extLst>
                    <a:ext uri="{9D8B030D-6E8A-4147-A177-3AD203B41FA5}">
                      <a16:colId xmlns:a16="http://schemas.microsoft.com/office/drawing/2014/main" val="697630606"/>
                    </a:ext>
                  </a:extLst>
                </a:gridCol>
                <a:gridCol w="1096760">
                  <a:extLst>
                    <a:ext uri="{9D8B030D-6E8A-4147-A177-3AD203B41FA5}">
                      <a16:colId xmlns:a16="http://schemas.microsoft.com/office/drawing/2014/main" val="2801923565"/>
                    </a:ext>
                  </a:extLst>
                </a:gridCol>
                <a:gridCol w="720008">
                  <a:extLst>
                    <a:ext uri="{9D8B030D-6E8A-4147-A177-3AD203B41FA5}">
                      <a16:colId xmlns:a16="http://schemas.microsoft.com/office/drawing/2014/main" val="1516845541"/>
                    </a:ext>
                  </a:extLst>
                </a:gridCol>
                <a:gridCol w="908385">
                  <a:extLst>
                    <a:ext uri="{9D8B030D-6E8A-4147-A177-3AD203B41FA5}">
                      <a16:colId xmlns:a16="http://schemas.microsoft.com/office/drawing/2014/main" val="1768256536"/>
                    </a:ext>
                  </a:extLst>
                </a:gridCol>
              </a:tblGrid>
              <a:tr h="238635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DIPN,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3C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Световыход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ед.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3C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3C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l-GR" sz="1400" b="1" baseline="-25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en-US" sz="1400" b="1" baseline="-25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=430 </a:t>
                      </a:r>
                      <a:r>
                        <a:rPr lang="ru-RU" sz="1400" b="1" baseline="-250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нм</a:t>
                      </a:r>
                      <a:r>
                        <a:rPr lang="en-US" sz="1400" b="1" baseline="-25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%</a:t>
                      </a:r>
                      <a:endParaRPr lang="ru-RU" sz="140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3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059683"/>
                  </a:ext>
                </a:extLst>
              </a:tr>
              <a:tr h="196604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(a)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3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3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3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3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642806"/>
                  </a:ext>
                </a:extLst>
              </a:tr>
              <a:tr h="1966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,42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,55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85,1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3637166"/>
                  </a:ext>
                </a:extLst>
              </a:tr>
              <a:tr h="1687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,50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,60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83,1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82,9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693026"/>
                  </a:ext>
                </a:extLst>
              </a:tr>
              <a:tr h="2129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,55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,67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82,6</a:t>
                      </a:r>
                      <a:endParaRPr lang="ru-RU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6736813"/>
                  </a:ext>
                </a:extLst>
              </a:tr>
              <a:tr h="1818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,57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,71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80,8</a:t>
                      </a:r>
                      <a:endParaRPr lang="ru-RU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4503574"/>
                  </a:ext>
                </a:extLst>
              </a:tr>
              <a:tr h="1851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,74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79,9</a:t>
                      </a:r>
                      <a:endParaRPr lang="ru-RU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7120970"/>
                  </a:ext>
                </a:extLst>
              </a:tr>
              <a:tr h="1851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,78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79,0</a:t>
                      </a:r>
                      <a:endParaRPr lang="ru-RU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87875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,88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77,1</a:t>
                      </a:r>
                      <a:endParaRPr lang="ru-RU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3187763"/>
                  </a:ext>
                </a:extLst>
              </a:tr>
              <a:tr h="2464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,88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74,0</a:t>
                      </a:r>
                      <a:endParaRPr lang="ru-RU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985640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7155" y="3384256"/>
            <a:ext cx="28395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диизопропилнафталин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(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DIPN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)</a:t>
            </a:r>
            <a:endParaRPr lang="ru-RU" sz="16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66118" y="635156"/>
            <a:ext cx="67778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Световыход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 пропускание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Те-ЖС с различным содержанием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DIPN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(с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постоянным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содержанием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1%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% PPO,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0,04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% POPOP;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1% Те,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0,5%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PPO,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0,0025%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POPOP 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4321" y="3821233"/>
            <a:ext cx="1765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en-US" sz="1400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400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arXiv:2205.15046</a:t>
            </a:r>
            <a:endParaRPr lang="en-US" sz="1400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-40206"/>
            <a:ext cx="40525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Сцинтилляционные характеристики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Оптимизация вторичного растворителя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97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35797" y="104200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113839" y="1028868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167845" y="126543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601671" y="127856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sp>
        <p:nvSpPr>
          <p:cNvPr id="10" name="Прямоугольник 9"/>
          <p:cNvSpPr/>
          <p:nvPr/>
        </p:nvSpPr>
        <p:spPr>
          <a:xfrm>
            <a:off x="539551" y="3961501"/>
            <a:ext cx="78488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Стабильность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световыхода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и прозрачности образцов Те-ЖС следующего состава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(a) 1%Te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(в форме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дифенилтеллур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ди-2-этилгексаноата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),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%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PPO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0,04%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POPOP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30%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DIPN;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(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б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) 1%Te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(в форме комплекса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), 0,5%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PPO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0,0025%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POPOP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, 30%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DIPN. 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383869" y="60374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868286"/>
              </p:ext>
            </p:extLst>
          </p:nvPr>
        </p:nvGraphicFramePr>
        <p:xfrm>
          <a:off x="179512" y="1100731"/>
          <a:ext cx="3482392" cy="2920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4" name="Graph" r:id="rId3" imgW="2735640" imgH="2304000" progId="Origin95.Graph">
                  <p:embed/>
                </p:oleObj>
              </mc:Choice>
              <mc:Fallback>
                <p:oleObj name="Graph" r:id="rId3" imgW="2735640" imgH="2304000" progId="Origin95.Graph">
                  <p:embed/>
                  <p:pic>
                    <p:nvPicPr>
                      <p:cNvPr id="9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100731"/>
                        <a:ext cx="3482392" cy="29209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Номер слайда 5"/>
          <p:cNvSpPr txBox="1">
            <a:spLocks/>
          </p:cNvSpPr>
          <p:nvPr/>
        </p:nvSpPr>
        <p:spPr>
          <a:xfrm>
            <a:off x="8736656" y="4846678"/>
            <a:ext cx="381770" cy="35750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 defTabSz="685800">
              <a:defRPr/>
            </a:pPr>
            <a:fld id="{725C68B6-61C2-468F-89AB-4B9F7531AA68}" type="slidenum"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algn="r" defTabSz="685800">
                <a:defRPr/>
              </a:pPr>
              <a:t>8</a:t>
            </a:fld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633115"/>
              </p:ext>
            </p:extLst>
          </p:nvPr>
        </p:nvGraphicFramePr>
        <p:xfrm>
          <a:off x="3360415" y="1100731"/>
          <a:ext cx="3476531" cy="29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5" name="Graph" r:id="rId5" imgW="2735640" imgH="2304000" progId="Origin95.Graph">
                  <p:embed/>
                </p:oleObj>
              </mc:Choice>
              <mc:Fallback>
                <p:oleObj name="Graph" r:id="rId5" imgW="2735640" imgH="2304000" progId="Origin95.Graph">
                  <p:embed/>
                  <p:pic>
                    <p:nvPicPr>
                      <p:cNvPr id="12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0415" y="1100731"/>
                        <a:ext cx="3476531" cy="291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594104"/>
              </p:ext>
            </p:extLst>
          </p:nvPr>
        </p:nvGraphicFramePr>
        <p:xfrm>
          <a:off x="6660232" y="1091945"/>
          <a:ext cx="2267309" cy="29384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4073880069"/>
                    </a:ext>
                  </a:extLst>
                </a:gridCol>
                <a:gridCol w="611125">
                  <a:extLst>
                    <a:ext uri="{9D8B030D-6E8A-4147-A177-3AD203B41FA5}">
                      <a16:colId xmlns:a16="http://schemas.microsoft.com/office/drawing/2014/main" val="151684554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768256536"/>
                    </a:ext>
                  </a:extLst>
                </a:gridCol>
              </a:tblGrid>
              <a:tr h="238635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3C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l-GR" sz="1200" b="1" baseline="-25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en-US" sz="1200" b="1" baseline="-25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=430 </a:t>
                      </a:r>
                      <a:r>
                        <a:rPr lang="ru-RU" sz="1200" b="1" baseline="-250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нм</a:t>
                      </a:r>
                      <a:r>
                        <a:rPr lang="en-US" sz="1200" b="1" baseline="-25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%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3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059683"/>
                  </a:ext>
                </a:extLst>
              </a:tr>
              <a:tr h="196604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(a)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3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3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642806"/>
                  </a:ext>
                </a:extLst>
              </a:tr>
              <a:tr h="19660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22.12.20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3637166"/>
                  </a:ext>
                </a:extLst>
              </a:tr>
              <a:tr h="16878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31.03.21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693026"/>
                  </a:ext>
                </a:extLst>
              </a:tr>
              <a:tr h="212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29.06.21</a:t>
                      </a:r>
                      <a:endParaRPr lang="en-US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6736813"/>
                  </a:ext>
                </a:extLst>
              </a:tr>
              <a:tr h="28672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29.09.21</a:t>
                      </a:r>
                      <a:endParaRPr lang="en-US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4503574"/>
                  </a:ext>
                </a:extLst>
              </a:tr>
              <a:tr h="1851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21.12.21</a:t>
                      </a:r>
                      <a:endParaRPr lang="en-US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7120970"/>
                  </a:ext>
                </a:extLst>
              </a:tr>
              <a:tr h="18516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31.03.22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80,9</a:t>
                      </a:r>
                      <a:endParaRPr 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87875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20.06</a:t>
                      </a:r>
                      <a:r>
                        <a:rPr 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79,9</a:t>
                      </a:r>
                      <a:endParaRPr 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3187763"/>
                  </a:ext>
                </a:extLst>
              </a:tr>
              <a:tr h="2464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22.09.22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79,7</a:t>
                      </a:r>
                      <a:endParaRPr 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985640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886755" y="2912961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б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739483" y="2931790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(a)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-40206"/>
            <a:ext cx="38575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Сцинтилляционные характеристики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Стабильность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45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4881260"/>
            <a:ext cx="2133600" cy="273844"/>
          </a:xfrm>
        </p:spPr>
        <p:txBody>
          <a:bodyPr/>
          <a:lstStyle/>
          <a:p>
            <a:fld id="{786A0C35-08A6-4DD9-9F15-61F397920FA1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680971"/>
              </p:ext>
            </p:extLst>
          </p:nvPr>
        </p:nvGraphicFramePr>
        <p:xfrm>
          <a:off x="467543" y="985468"/>
          <a:ext cx="8352929" cy="23761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335460507"/>
                    </a:ext>
                  </a:extLst>
                </a:gridCol>
                <a:gridCol w="3845103">
                  <a:extLst>
                    <a:ext uri="{9D8B030D-6E8A-4147-A177-3AD203B41FA5}">
                      <a16:colId xmlns:a16="http://schemas.microsoft.com/office/drawing/2014/main" val="1287807122"/>
                    </a:ext>
                  </a:extLst>
                </a:gridCol>
                <a:gridCol w="1915538">
                  <a:extLst>
                    <a:ext uri="{9D8B030D-6E8A-4147-A177-3AD203B41FA5}">
                      <a16:colId xmlns:a16="http://schemas.microsoft.com/office/drawing/2014/main" val="884803634"/>
                    </a:ext>
                  </a:extLst>
                </a:gridCol>
              </a:tblGrid>
              <a:tr h="4211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Образец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Те-ЖС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9A3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Сцинтилляционная композиция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9A3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Световыход</a:t>
                      </a:r>
                      <a:r>
                        <a:rPr lang="en-US" sz="1400" b="1" baseline="30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ед.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9A3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88587"/>
                  </a:ext>
                </a:extLst>
              </a:tr>
              <a:tr h="1720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Наша работа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(a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4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</a:t>
                      </a:r>
                      <a:r>
                        <a:rPr lang="en-US" sz="14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4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400" b="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Te, 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PPO, 0,04%POPOP, 30%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DIPN</a:t>
                      </a:r>
                      <a:endParaRPr lang="ru-RU" sz="1400" baseline="-250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2±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18267696"/>
                  </a:ext>
                </a:extLst>
              </a:tr>
              <a:tr h="1720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Наша работа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(a)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4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4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400" b="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 Te, 2% 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PPO,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0,04%POPOP, 30% DIPN</a:t>
                      </a:r>
                      <a:endParaRPr lang="ru-RU" sz="1400" baseline="-25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0,58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10944649"/>
                  </a:ext>
                </a:extLst>
              </a:tr>
              <a:tr h="1720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Наша работа </a:t>
                      </a:r>
                      <a:r>
                        <a:rPr lang="en-US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(b</a:t>
                      </a:r>
                      <a:r>
                        <a:rPr lang="en-US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[17]</a:t>
                      </a:r>
                      <a:endParaRPr lang="ru-RU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Te, 0,5% PPO, 0,0025%POPOP</a:t>
                      </a:r>
                      <a:endParaRPr lang="ru-RU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0,73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92053308"/>
                  </a:ext>
                </a:extLst>
              </a:tr>
              <a:tr h="3564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Наша работа </a:t>
                      </a:r>
                      <a:r>
                        <a:rPr lang="en-US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(b</a:t>
                      </a:r>
                      <a:r>
                        <a:rPr lang="en-US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[17]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 Te, 0,5% 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PPO,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0,0025% 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POPOP, 30%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DIPN</a:t>
                      </a:r>
                      <a:endParaRPr lang="ru-RU" sz="1400" baseline="-25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0,71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37376257"/>
                  </a:ext>
                </a:extLst>
              </a:tr>
              <a:tr h="257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Патент</a:t>
                      </a:r>
                      <a:r>
                        <a:rPr lang="en-US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CN 112608263</a:t>
                      </a:r>
                      <a:r>
                        <a:rPr lang="en-US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(B)</a:t>
                      </a:r>
                      <a:r>
                        <a:rPr lang="en-US" sz="1400" b="1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4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[14]</a:t>
                      </a:r>
                      <a:endParaRPr lang="ru-RU" sz="1400" b="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0,5% Te, 2,5</a:t>
                      </a:r>
                      <a:r>
                        <a:rPr lang="en-US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g/L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PPO,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mg/L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bis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-MSB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~0,67</a:t>
                      </a:r>
                      <a:endParaRPr lang="ru-RU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89696779"/>
                  </a:ext>
                </a:extLst>
              </a:tr>
              <a:tr h="257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SNO+</a:t>
                      </a:r>
                      <a:r>
                        <a:rPr lang="en-US" sz="1400" b="1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4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</a:t>
                      </a:r>
                      <a:r>
                        <a:rPr lang="ru-RU" sz="14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4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400" b="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Te, 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PPO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~0,65</a:t>
                      </a:r>
                      <a:endParaRPr lang="ru-RU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244506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1061" y="3633187"/>
            <a:ext cx="8559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ru-RU" sz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14.P</a:t>
            </a:r>
            <a:r>
              <a:rPr lang="en-US" alt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atent CN </a:t>
            </a:r>
            <a:r>
              <a:rPr lang="en-US" altLang="ru-RU" sz="1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112608263 (B), </a:t>
            </a:r>
            <a:r>
              <a:rPr lang="en-US" alt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</a:t>
            </a:r>
            <a:r>
              <a:rPr lang="ru-RU" alt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2022-05-27. </a:t>
            </a:r>
            <a:r>
              <a:rPr lang="en-US" altLang="ru-RU" sz="1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G01T </a:t>
            </a:r>
            <a:r>
              <a:rPr lang="en-US" alt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1/20</a:t>
            </a:r>
            <a:endParaRPr lang="ru-RU" altLang="ru-RU" sz="1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I.A.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Suslov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I.B.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Nemchenok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Yu. A.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Shitov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S.V.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Kazartsev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V.V.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Belov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A.D.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Bystryakov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“Development of a new tellurium loaded liquid scintillator based on linear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alkylbenzene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Instrum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Methods Phys. Res. A 167131 (2022). 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doi.org/10.1016/j.nima.2022.167131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 I.A. </a:t>
            </a:r>
            <a:r>
              <a:rPr lang="en-US" altLang="ru-RU" sz="1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Suslov</a:t>
            </a:r>
            <a:r>
              <a:rPr lang="en-US" alt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I.B. </a:t>
            </a:r>
            <a:r>
              <a:rPr lang="en-US" altLang="ru-RU" sz="1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Nemchenok</a:t>
            </a:r>
            <a:r>
              <a:rPr lang="en-US" alt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A.D. </a:t>
            </a:r>
            <a:r>
              <a:rPr lang="en-US" altLang="ru-RU" sz="1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Bystryakov</a:t>
            </a:r>
            <a:r>
              <a:rPr lang="en-US" alt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“R&amp;D tellurium-loaded liquid scintillator”, PEPAN Letters (in press)</a:t>
            </a:r>
            <a:endParaRPr lang="en-US" altLang="ru-RU" sz="1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1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ru-RU" sz="1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en-US" altLang="ru-RU" sz="1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Kroupova</a:t>
            </a:r>
            <a:r>
              <a:rPr lang="en-US" altLang="ru-RU" sz="1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Water phase results and 0</a:t>
            </a:r>
            <a:r>
              <a:rPr lang="el-GR" altLang="ru-RU" sz="1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νββ </a:t>
            </a:r>
            <a:r>
              <a:rPr lang="en-US" altLang="ru-RU" sz="1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prospects of the SNO+ experiment, in: Proceedings of European Physical Society Conference on High Energy Physics — </a:t>
            </a:r>
            <a:r>
              <a:rPr lang="en-US" altLang="ru-RU" sz="1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</a:t>
            </a:r>
            <a:r>
              <a:rPr lang="en-US" altLang="ru-RU" sz="1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(EPS-HEP2019), </a:t>
            </a:r>
            <a:r>
              <a:rPr lang="en-US" altLang="ru-RU" sz="1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Sissa</a:t>
            </a:r>
            <a:r>
              <a:rPr lang="en-US" altLang="ru-RU" sz="1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Medialab</a:t>
            </a:r>
            <a:r>
              <a:rPr lang="en-US" altLang="ru-RU" sz="1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Trieste, Italy, (2020</a:t>
            </a:r>
            <a:r>
              <a:rPr lang="en-US" alt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1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06991" y="4031544"/>
            <a:ext cx="8447629" cy="11832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29599" y="3396198"/>
            <a:ext cx="83250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400" i="1" baseline="30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1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Относительно сцинтиллятора стандартного состава</a:t>
            </a:r>
            <a:endParaRPr lang="en-US" altLang="ru-RU" sz="14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400" i="1" baseline="30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Теллур в форме комплекса теллуровой кислоты с бутандиолом-1,2 и </a:t>
            </a:r>
            <a:r>
              <a:rPr lang="en-US" altLang="ru-RU" sz="1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N,N-</a:t>
            </a:r>
            <a:r>
              <a:rPr lang="ru-RU" altLang="ru-RU" sz="1400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диметилдодециламином</a:t>
            </a:r>
            <a:endParaRPr lang="en-US" altLang="ru-RU" sz="14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-40206"/>
            <a:ext cx="38575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Сцинтилляционные характеристики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Сравнение с другими Те-ЖС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5"/>
          <p:cNvSpPr txBox="1">
            <a:spLocks/>
          </p:cNvSpPr>
          <p:nvPr/>
        </p:nvSpPr>
        <p:spPr>
          <a:xfrm>
            <a:off x="8736656" y="4846678"/>
            <a:ext cx="381770" cy="35750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 defTabSz="685800">
              <a:defRPr/>
            </a:pPr>
            <a:fld id="{725C68B6-61C2-468F-89AB-4B9F7531AA68}" type="slidenum"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algn="r" defTabSz="685800">
                <a:defRPr/>
              </a:pPr>
              <a:t>9</a:t>
            </a:fld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44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DLNP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5202</TotalTime>
  <Words>1977</Words>
  <Application>Microsoft Office PowerPoint</Application>
  <PresentationFormat>Экран (16:9)</PresentationFormat>
  <Paragraphs>371</Paragraphs>
  <Slides>15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Symbol</vt:lpstr>
      <vt:lpstr>Times New Roman</vt:lpstr>
      <vt:lpstr>Theme DLNP2</vt:lpstr>
      <vt:lpstr>Graph</vt:lpstr>
      <vt:lpstr>ISIS/Draw Sketch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254</cp:revision>
  <dcterms:created xsi:type="dcterms:W3CDTF">2021-05-26T05:58:11Z</dcterms:created>
  <dcterms:modified xsi:type="dcterms:W3CDTF">2022-11-30T12:28:14Z</dcterms:modified>
</cp:coreProperties>
</file>