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7" r:id="rId1"/>
  </p:sldMasterIdLst>
  <p:notesMasterIdLst>
    <p:notesMasterId r:id="rId26"/>
  </p:notesMasterIdLst>
  <p:handoutMasterIdLst>
    <p:handoutMasterId r:id="rId27"/>
  </p:handoutMasterIdLst>
  <p:sldIdLst>
    <p:sldId id="443" r:id="rId2"/>
    <p:sldId id="447" r:id="rId3"/>
    <p:sldId id="423" r:id="rId4"/>
    <p:sldId id="445" r:id="rId5"/>
    <p:sldId id="425" r:id="rId6"/>
    <p:sldId id="441" r:id="rId7"/>
    <p:sldId id="437" r:id="rId8"/>
    <p:sldId id="439" r:id="rId9"/>
    <p:sldId id="427" r:id="rId10"/>
    <p:sldId id="428" r:id="rId11"/>
    <p:sldId id="432" r:id="rId12"/>
    <p:sldId id="430" r:id="rId13"/>
    <p:sldId id="429" r:id="rId14"/>
    <p:sldId id="431" r:id="rId15"/>
    <p:sldId id="433" r:id="rId16"/>
    <p:sldId id="438" r:id="rId17"/>
    <p:sldId id="387" r:id="rId18"/>
    <p:sldId id="389" r:id="rId19"/>
    <p:sldId id="257" r:id="rId20"/>
    <p:sldId id="261" r:id="rId21"/>
    <p:sldId id="282" r:id="rId22"/>
    <p:sldId id="283" r:id="rId23"/>
    <p:sldId id="373" r:id="rId24"/>
    <p:sldId id="44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7E455A2-7FE1-4C1C-89A8-3F157A92D647}">
          <p14:sldIdLst>
            <p14:sldId id="443"/>
            <p14:sldId id="447"/>
            <p14:sldId id="423"/>
            <p14:sldId id="445"/>
            <p14:sldId id="425"/>
            <p14:sldId id="441"/>
            <p14:sldId id="437"/>
            <p14:sldId id="439"/>
            <p14:sldId id="427"/>
            <p14:sldId id="428"/>
            <p14:sldId id="432"/>
            <p14:sldId id="430"/>
            <p14:sldId id="429"/>
            <p14:sldId id="431"/>
            <p14:sldId id="433"/>
            <p14:sldId id="438"/>
          </p14:sldIdLst>
        </p14:section>
        <p14:section name="FST" id="{2AF413EA-8907-4642-A4A3-D8C88A7965A3}">
          <p14:sldIdLst>
            <p14:sldId id="387"/>
            <p14:sldId id="389"/>
            <p14:sldId id="257"/>
            <p14:sldId id="261"/>
            <p14:sldId id="282"/>
            <p14:sldId id="283"/>
            <p14:sldId id="373"/>
          </p14:sldIdLst>
        </p14:section>
        <p14:section name="Карта" id="{64700390-E4E5-48BE-A96A-345514487D07}">
          <p14:sldIdLst>
            <p14:sldId id="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6F7"/>
    <a:srgbClr val="FFCCCC"/>
    <a:srgbClr val="FF9999"/>
    <a:srgbClr val="FFFF00"/>
    <a:srgbClr val="FF9900"/>
    <a:srgbClr val="9C7F02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6340" autoAdjust="0"/>
  </p:normalViewPr>
  <p:slideViewPr>
    <p:cSldViewPr snapToGrid="0">
      <p:cViewPr varScale="1">
        <p:scale>
          <a:sx n="112" d="100"/>
          <a:sy n="112" d="100"/>
        </p:scale>
        <p:origin x="15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0451A-DBEB-47AC-86D4-FCD9053335E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BFACF-724A-46DB-8563-E5D312CB6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504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2B816-5B0F-4D3C-A3BD-1B97B681BCFF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A20E3-9390-4D6E-B774-FCDFAF7A2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0787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A20E3-9390-4D6E-B774-FCDFAF7A28A7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7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75957-C6DC-4A12-A114-E907ED40E37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5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75957-C6DC-4A12-A114-E907ED40E37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4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ижний колонтитул 22"/>
          <p:cNvSpPr>
            <a:spLocks noGrp="1"/>
          </p:cNvSpPr>
          <p:nvPr>
            <p:ph type="ftr" sz="quarter" idx="10"/>
          </p:nvPr>
        </p:nvSpPr>
        <p:spPr>
          <a:xfrm>
            <a:off x="2" y="6621928"/>
            <a:ext cx="9143998" cy="202982"/>
          </a:xfrm>
        </p:spPr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12" hasCustomPrompt="1"/>
          </p:nvPr>
        </p:nvSpPr>
        <p:spPr>
          <a:xfrm>
            <a:off x="374650" y="261278"/>
            <a:ext cx="2724866" cy="147227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Логотип 1</a:t>
            </a:r>
          </a:p>
        </p:txBody>
      </p:sp>
      <p:sp>
        <p:nvSpPr>
          <p:cNvPr id="33" name="Рисунок 2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1" y="261274"/>
            <a:ext cx="2724866" cy="147227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Логотип 2</a:t>
            </a:r>
          </a:p>
        </p:txBody>
      </p:sp>
      <p:sp>
        <p:nvSpPr>
          <p:cNvPr id="34" name="Рисунок 29"/>
          <p:cNvSpPr>
            <a:spLocks noGrp="1"/>
          </p:cNvSpPr>
          <p:nvPr>
            <p:ph type="pic" sz="quarter" idx="14" hasCustomPrompt="1"/>
          </p:nvPr>
        </p:nvSpPr>
        <p:spPr>
          <a:xfrm>
            <a:off x="6102351" y="261274"/>
            <a:ext cx="2724866" cy="147227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Логотип 3</a:t>
            </a:r>
          </a:p>
        </p:txBody>
      </p:sp>
      <p:sp>
        <p:nvSpPr>
          <p:cNvPr id="36" name="Текст 35" descr="Название Доклада" title="Название Доклада"/>
          <p:cNvSpPr>
            <a:spLocks noGrp="1"/>
          </p:cNvSpPr>
          <p:nvPr>
            <p:ph type="body" sz="quarter" idx="15" hasCustomPrompt="1"/>
          </p:nvPr>
        </p:nvSpPr>
        <p:spPr>
          <a:xfrm>
            <a:off x="666750" y="1989000"/>
            <a:ext cx="7848600" cy="2340000"/>
          </a:xfrm>
          <a:noFill/>
          <a:ln>
            <a:noFill/>
          </a:ln>
        </p:spPr>
        <p:txBody>
          <a:bodyPr tIns="36000" bIns="36000" anchor="b" anchorCtr="0"/>
          <a:lstStyle>
            <a:lvl1pPr marL="0" indent="0" algn="ctr">
              <a:buFont typeface="+mj-lt"/>
              <a:buNone/>
              <a:defRPr lang="ru-RU" sz="4050" b="1" kern="1200" spc="-28" baseline="0" smtClean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Название доклада</a:t>
            </a:r>
          </a:p>
        </p:txBody>
      </p:sp>
      <p:sp>
        <p:nvSpPr>
          <p:cNvPr id="38" name="Текст 3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50" y="4622801"/>
            <a:ext cx="7848600" cy="1752039"/>
          </a:xfrm>
        </p:spPr>
        <p:txBody>
          <a:bodyPr>
            <a:normAutofit/>
          </a:bodyPr>
          <a:lstStyle>
            <a:lvl1pPr marL="0" indent="0" defTabSz="3428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</a:lstStyle>
          <a:p>
            <a:pPr defTabSz="342887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Имя</a:t>
            </a:r>
            <a:r>
              <a:rPr lang="ru-RU" baseline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Докладчика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–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Организация, отдел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defTabSz="342887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Название</a:t>
            </a:r>
            <a:r>
              <a:rPr lang="ru-RU" baseline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конференции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ru-RU" dirty="0"/>
              <a:t>Город, Страна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Дата</a:t>
            </a:r>
            <a:r>
              <a:rPr lang="ru-RU" baseline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выступления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9" name="Рисунок 29"/>
          <p:cNvSpPr>
            <a:spLocks noGrp="1"/>
          </p:cNvSpPr>
          <p:nvPr>
            <p:ph type="pic" sz="quarter" idx="17" hasCustomPrompt="1"/>
          </p:nvPr>
        </p:nvSpPr>
        <p:spPr>
          <a:xfrm>
            <a:off x="6350000" y="4584451"/>
            <a:ext cx="2566116" cy="179038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Логотип </a:t>
            </a:r>
            <a:r>
              <a:rPr lang="en-US" dirty="0"/>
              <a:t>4</a:t>
            </a:r>
            <a:endParaRPr lang="ru-RU" dirty="0"/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>
            <a:off x="666750" y="4362450"/>
            <a:ext cx="7848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2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86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025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15722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844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" y="6129023"/>
            <a:ext cx="2990098" cy="72897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621928"/>
            <a:ext cx="406400" cy="20298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2E8CC1-FD98-4426-9F4B-4A7721463E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22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495173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025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338"/>
              </a:spcAft>
              <a:buNone/>
              <a:defRPr sz="844">
                <a:solidFill>
                  <a:srgbClr val="FFFFFF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11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ижний колонтитул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1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69533" y="246547"/>
            <a:ext cx="9028747" cy="260664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слайда 2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E2B08-22F2-ACDA-65C2-F78730E18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9369" y="12700"/>
            <a:ext cx="7335301" cy="31241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675"/>
              </a:spcBef>
              <a:spcAft>
                <a:spcPts val="113"/>
              </a:spcAft>
              <a:defRPr lang="ru-RU" sz="1800" u="sng" kern="1200" baseline="0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25657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4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назв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ижний колонтитул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1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61913" y="12700"/>
            <a:ext cx="9028747" cy="285750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69533" y="325120"/>
            <a:ext cx="9028747" cy="285750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слайда 2</a:t>
            </a:r>
          </a:p>
        </p:txBody>
      </p:sp>
    </p:spTree>
    <p:extLst>
      <p:ext uri="{BB962C8B-B14F-4D97-AF65-F5344CB8AC3E}">
        <p14:creationId xmlns:p14="http://schemas.microsoft.com/office/powerpoint/2010/main" val="269549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spc="-2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351" cap="all" spc="113" baseline="0">
                <a:solidFill>
                  <a:schemeClr val="tx2"/>
                </a:solidFill>
                <a:latin typeface="+mj-lt"/>
              </a:defRPr>
            </a:lvl1pPr>
            <a:lvl2pPr marL="257168" indent="0" algn="ctr">
              <a:buNone/>
              <a:defRPr sz="1351"/>
            </a:lvl2pPr>
            <a:lvl3pPr marL="514338" indent="0" algn="ctr">
              <a:buNone/>
              <a:defRPr sz="1351"/>
            </a:lvl3pPr>
            <a:lvl4pPr marL="771506" indent="0" algn="ctr">
              <a:buNone/>
              <a:defRPr sz="1125"/>
            </a:lvl4pPr>
            <a:lvl5pPr marL="1028674" indent="0" algn="ctr">
              <a:buNone/>
              <a:defRPr sz="1125"/>
            </a:lvl5pPr>
            <a:lvl6pPr marL="1285843" indent="0" algn="ctr">
              <a:buNone/>
              <a:defRPr sz="1125"/>
            </a:lvl6pPr>
            <a:lvl7pPr marL="1543012" indent="0" algn="ctr">
              <a:buNone/>
              <a:defRPr sz="1125"/>
            </a:lvl7pPr>
            <a:lvl8pPr marL="1800180" indent="0" algn="ctr">
              <a:buNone/>
              <a:defRPr sz="1125"/>
            </a:lvl8pPr>
            <a:lvl9pPr marL="2057349" indent="0" algn="ctr">
              <a:buNone/>
              <a:defRPr sz="11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1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61913" y="12700"/>
            <a:ext cx="9048750" cy="285750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347447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36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03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31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70066" y="662192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31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6621933"/>
            <a:ext cx="9144000" cy="242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574114"/>
            <a:ext cx="9144001" cy="53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" y="6621928"/>
            <a:ext cx="8770065" cy="202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0066" y="6621928"/>
            <a:ext cx="373934" cy="2029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C2E8CC1-FD98-4426-9F4B-4A7721463E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49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4" r:id="rId2"/>
    <p:sldLayoutId id="2147483690" r:id="rId3"/>
    <p:sldLayoutId id="2147483691" r:id="rId4"/>
    <p:sldLayoutId id="2147483687" r:id="rId5"/>
    <p:sldLayoutId id="2147483679" r:id="rId6"/>
    <p:sldLayoutId id="2147483681" r:id="rId7"/>
    <p:sldLayoutId id="2147483688" r:id="rId8"/>
    <p:sldLayoutId id="2147483682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514350" rtl="0" eaLnBrk="1" latinLnBrk="0" hangingPunct="1">
        <a:lnSpc>
          <a:spcPct val="85000"/>
        </a:lnSpc>
        <a:spcBef>
          <a:spcPct val="0"/>
        </a:spcBef>
        <a:buNone/>
        <a:defRPr sz="2700" kern="1200" spc="-2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51435" indent="-51435" algn="l" defTabSz="514350" rtl="0" eaLnBrk="1" latinLnBrk="0" hangingPunct="1">
        <a:lnSpc>
          <a:spcPct val="90000"/>
        </a:lnSpc>
        <a:spcBef>
          <a:spcPts val="675"/>
        </a:spcBef>
        <a:spcAft>
          <a:spcPts val="113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1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16027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10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18897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421767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524637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618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31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843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956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hyperlink" Target="https://www1.cb.uni-bonn.de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12" Type="http://schemas.openxmlformats.org/officeDocument/2006/relationships/image" Target="../media/image4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5.jpg"/><Relationship Id="rId5" Type="http://schemas.openxmlformats.org/officeDocument/2006/relationships/hyperlink" Target="https://www.mesa.uni-mainz.de/" TargetMode="External"/><Relationship Id="rId10" Type="http://schemas.openxmlformats.org/officeDocument/2006/relationships/hyperlink" Target="http://www.ihep.su/pages/main/6580/6767/index.shtml" TargetMode="External"/><Relationship Id="rId4" Type="http://schemas.openxmlformats.org/officeDocument/2006/relationships/image" Target="../media/image28.jpeg"/><Relationship Id="rId9" Type="http://schemas.openxmlformats.org/officeDocument/2006/relationships/hyperlink" Target="https://wwwa2.kph.uni-mainz.de/" TargetMode="External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&#248;ller_scatteri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Rutherford_scattering" TargetMode="External"/><Relationship Id="rId4" Type="http://schemas.openxmlformats.org/officeDocument/2006/relationships/hyperlink" Target="https://en.wikipedia.org/wiki/Mott_scatterin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C991FB-EF3F-F094-058E-706A671DC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09" y="5115468"/>
            <a:ext cx="1466850" cy="145420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676633" y="2103245"/>
            <a:ext cx="7848600" cy="22257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Dilution cryostats as a part of</a:t>
            </a:r>
            <a:br>
              <a:rPr lang="en-US" dirty="0"/>
            </a:br>
            <a:r>
              <a:rPr lang="en-US" dirty="0"/>
              <a:t>Atomic Hydrogen Target</a:t>
            </a:r>
            <a:br>
              <a:rPr lang="en-US" dirty="0"/>
            </a:br>
            <a:r>
              <a:rPr lang="en-US" dirty="0"/>
              <a:t>for electron beam polarimetry.</a:t>
            </a:r>
            <a:br>
              <a:rPr lang="en-US" dirty="0"/>
            </a:br>
            <a:r>
              <a:rPr lang="en-US" dirty="0"/>
              <a:t>Frozen Spin Targets.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666750" y="4622803"/>
            <a:ext cx="7858483" cy="1752039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Ivan Gorodnov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- JINR DLNP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LTD</a:t>
            </a: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XXVI International Scientific Conference of Young Scientists and Specialists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pPr>
              <a:defRPr/>
            </a:pPr>
            <a:r>
              <a:rPr lang="ru-RU" dirty="0"/>
              <a:t>2</a:t>
            </a:r>
            <a:r>
              <a:rPr lang="en-US" baseline="30000" dirty="0" err="1"/>
              <a:t>nd</a:t>
            </a:r>
            <a:r>
              <a:rPr lang="en-US" dirty="0"/>
              <a:t> stage</a:t>
            </a:r>
            <a:r>
              <a:rPr lang="ru-RU" dirty="0"/>
              <a:t>.</a:t>
            </a:r>
            <a:br>
              <a:rPr lang="ru-RU" dirty="0"/>
            </a:br>
            <a:r>
              <a:rPr lang="en-US" dirty="0"/>
              <a:t>JINR, Dubna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Russia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07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Dec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2022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7"/>
          <p:cNvPicPr preferRelativeResize="0">
            <a:picLocks noGrp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261274"/>
            <a:ext cx="1943100" cy="2018376"/>
          </a:xfrm>
          <a:prstGeom prst="rect">
            <a:avLst/>
          </a:prstGeo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9" b="24729"/>
          <a:stretch/>
        </p:blipFill>
        <p:spPr>
          <a:xfrm>
            <a:off x="3209456" y="566545"/>
            <a:ext cx="5877397" cy="1536700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70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6C331F-52B6-7F8A-BD07-775259B4E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0962"/>
            <a:ext cx="8991600" cy="6360966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C36AF9-D172-6F7D-5B02-FEAEAF9F9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7DFFD7-9453-4169-2C4D-A060130FC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F0A418-1475-4E26-194C-AA091E4A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construction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A65561-4519-1441-8BB2-D3BA305BF197}"/>
              </a:ext>
            </a:extLst>
          </p:cNvPr>
          <p:cNvSpPr txBox="1"/>
          <p:nvPr/>
        </p:nvSpPr>
        <p:spPr>
          <a:xfrm>
            <a:off x="5168631" y="6146284"/>
            <a:ext cx="25701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FF0000"/>
                </a:solidFill>
              </a:rPr>
              <a:t>Version</a:t>
            </a:r>
            <a:r>
              <a:rPr lang="ru-RU" sz="1600" dirty="0">
                <a:solidFill>
                  <a:srgbClr val="FF0000"/>
                </a:solidFill>
              </a:rPr>
              <a:t>: HM-00-00-00-30</a:t>
            </a:r>
          </a:p>
        </p:txBody>
      </p:sp>
    </p:spTree>
    <p:extLst>
      <p:ext uri="{BB962C8B-B14F-4D97-AF65-F5344CB8AC3E}">
        <p14:creationId xmlns:p14="http://schemas.microsoft.com/office/powerpoint/2010/main" val="1063627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C36AF9-D172-6F7D-5B02-FEAEAF9F9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7DFFD7-9453-4169-2C4D-A060130FC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F0A418-1475-4E26-194C-AA091E4A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LHe Separator (4 K)</a:t>
            </a:r>
            <a:r>
              <a:rPr lang="ru-RU" dirty="0"/>
              <a:t>, </a:t>
            </a:r>
            <a:r>
              <a:rPr lang="en-US" dirty="0"/>
              <a:t>Dubna 2022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A33D20-3C11-A2DF-BB1C-2349E69AC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98"/>
            <a:ext cx="4795062" cy="46336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6311D1-26D7-AAE6-D763-7EBEFE4C9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28797"/>
            <a:ext cx="4572000" cy="46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25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C36AF9-D172-6F7D-5B02-FEAEAF9F9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7DFFD7-9453-4169-2C4D-A060130FC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F0A418-1475-4E26-194C-AA091E4A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Evaporator (1 K),</a:t>
            </a:r>
            <a:r>
              <a:rPr lang="ru-RU" dirty="0"/>
              <a:t> </a:t>
            </a:r>
            <a:r>
              <a:rPr lang="en-US" dirty="0"/>
              <a:t>Dubna 2022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7BEC58-5048-95C1-EA73-AD31D7DB3C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58" y="787400"/>
            <a:ext cx="4653160" cy="5255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8BFB24-49B3-539D-6C28-D2DDF4D39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4520648" cy="52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9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88A537-A55C-994A-1229-792F7B3B16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b="11541"/>
          <a:stretch/>
        </p:blipFill>
        <p:spPr>
          <a:xfrm>
            <a:off x="2556703" y="286764"/>
            <a:ext cx="3644900" cy="1923036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C36AF9-D172-6F7D-5B02-FEAEAF9F9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7DFFD7-9453-4169-2C4D-A060130FC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F0A418-1475-4E26-194C-AA091E4A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Exchanger 3  (1.5-4.5 K)</a:t>
            </a:r>
            <a:r>
              <a:rPr lang="ru-RU" dirty="0"/>
              <a:t> , </a:t>
            </a:r>
            <a:r>
              <a:rPr lang="en-US" dirty="0"/>
              <a:t>Dubna 2021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9B40AA-E49B-38D2-AA64-DA3AB359E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0"/>
            <a:ext cx="4833626" cy="4343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FF428-7F09-BC70-07BF-1D4C92D6A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02" y="2222500"/>
            <a:ext cx="4680098" cy="4343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398DD7-DC57-284F-D32F-6B10422CC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6" y="6351"/>
            <a:ext cx="3305174" cy="22034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3299F9-055C-8742-19C6-8F93E4537C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293114"/>
            <a:ext cx="2875030" cy="19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44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C36AF9-D172-6F7D-5B02-FEAEAF9F9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7DFFD7-9453-4169-2C4D-A060130FC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F0A418-1475-4E26-194C-AA091E4A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valves</a:t>
            </a:r>
            <a:r>
              <a:rPr lang="ru-RU" dirty="0"/>
              <a:t>, </a:t>
            </a:r>
            <a:r>
              <a:rPr lang="en-US" dirty="0"/>
              <a:t>Dubna 2022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566809-7585-2B1B-AEE3-4E95088BC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20"/>
            <a:ext cx="9144000" cy="587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0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C36AF9-D172-6F7D-5B02-FEAEAF9F9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7DFFD7-9453-4169-2C4D-A060130FC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F0A418-1475-4E26-194C-AA091E4A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80 K  (50-80 K, Gas </a:t>
            </a:r>
            <a:r>
              <a:rPr lang="en-US" baseline="30000" dirty="0"/>
              <a:t>4</a:t>
            </a:r>
            <a:r>
              <a:rPr lang="en-US" dirty="0"/>
              <a:t>He)</a:t>
            </a:r>
            <a:r>
              <a:rPr lang="ru-RU" dirty="0"/>
              <a:t> ,</a:t>
            </a:r>
            <a:r>
              <a:rPr lang="en-US" dirty="0"/>
              <a:t>2021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84E9FA-135D-4A72-5186-ABA7A597B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6582"/>
            <a:ext cx="3371850" cy="62556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C26BE9-C329-4A97-F700-277F50ABA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/>
          <a:stretch/>
        </p:blipFill>
        <p:spPr>
          <a:xfrm>
            <a:off x="3588532" y="0"/>
            <a:ext cx="5288767" cy="32423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158AED-DB5B-8E38-06AD-4A121198DE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9364" r="5400" b="1890"/>
          <a:stretch/>
        </p:blipFill>
        <p:spPr>
          <a:xfrm>
            <a:off x="3588532" y="3009167"/>
            <a:ext cx="5288767" cy="35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3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2EE2F38-73A4-F0D9-BB1C-AD14A0A066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5191F3-7A22-D42E-4A07-26E36BCFDE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FB0187B-69AA-9FA2-E13B-66B10D9F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performed in JGU Mainz 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B153A1-EBE3-A326-0764-FDEE5886A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9"/>
          <a:stretch/>
        </p:blipFill>
        <p:spPr>
          <a:xfrm>
            <a:off x="330201" y="293154"/>
            <a:ext cx="8594504" cy="6282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B92749-D5D0-2852-40EC-8AAB813E8310}"/>
              </a:ext>
            </a:extLst>
          </p:cNvPr>
          <p:cNvSpPr txBox="1"/>
          <p:nvPr/>
        </p:nvSpPr>
        <p:spPr>
          <a:xfrm>
            <a:off x="6427788" y="3250757"/>
            <a:ext cx="1490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Dubna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54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Эксперименты в физике элементарных частиц, </a:t>
            </a:r>
            <a:r>
              <a:rPr lang="en-US" dirty="0"/>
              <a:t>Frozen Spin Targets</a:t>
            </a:r>
            <a:endParaRPr lang="ru-RU" dirty="0"/>
          </a:p>
        </p:txBody>
      </p:sp>
      <p:cxnSp>
        <p:nvCxnSpPr>
          <p:cNvPr id="6" name="Straight Connector 49"/>
          <p:cNvCxnSpPr>
            <a:cxnSpLocks/>
          </p:cNvCxnSpPr>
          <p:nvPr/>
        </p:nvCxnSpPr>
        <p:spPr>
          <a:xfrm flipV="1">
            <a:off x="1" y="298451"/>
            <a:ext cx="6503349" cy="1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676286" y="454213"/>
            <a:ext cx="180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Тип ускорителя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76286" y="1138522"/>
            <a:ext cx="1800000" cy="5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 неподвижной мишенью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02521" y="1138522"/>
            <a:ext cx="180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Коллайдер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91772" y="2031652"/>
            <a:ext cx="180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Поляризация</a:t>
            </a:r>
            <a:br>
              <a:rPr lang="ru-RU" dirty="0"/>
            </a:br>
            <a:r>
              <a:rPr lang="ru-RU" dirty="0"/>
              <a:t>пучка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52804" y="2031652"/>
            <a:ext cx="180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Поляризация</a:t>
            </a:r>
            <a:br>
              <a:rPr lang="ru-RU" dirty="0"/>
            </a:br>
            <a:r>
              <a:rPr lang="ru-RU" dirty="0"/>
              <a:t>мишени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51542" y="2971829"/>
            <a:ext cx="1980000" cy="5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Поляризованный</a:t>
            </a:r>
            <a:br>
              <a:rPr lang="ru-RU" dirty="0"/>
            </a:br>
            <a:r>
              <a:rPr lang="ru-RU" dirty="0"/>
              <a:t>пучок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07037" y="2975308"/>
            <a:ext cx="1872000" cy="5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Поляризованная</a:t>
            </a:r>
            <a:br>
              <a:rPr lang="ru-RU" dirty="0"/>
            </a:br>
            <a:r>
              <a:rPr lang="ru-RU" dirty="0"/>
              <a:t>мишень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6047" y="2971829"/>
            <a:ext cx="21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Неполяризованный</a:t>
            </a:r>
            <a:br>
              <a:rPr lang="ru-RU" dirty="0"/>
            </a:br>
            <a:r>
              <a:rPr lang="ru-RU" dirty="0"/>
              <a:t>пучок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55293" y="2983660"/>
            <a:ext cx="20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Неполяризованная</a:t>
            </a:r>
            <a:br>
              <a:rPr lang="ru-RU" dirty="0"/>
            </a:br>
            <a:r>
              <a:rPr lang="ru-RU" dirty="0"/>
              <a:t>мишень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51542" y="3964489"/>
            <a:ext cx="2160000" cy="9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Двойной поляризационный эксперимент</a:t>
            </a:r>
          </a:p>
        </p:txBody>
      </p:sp>
      <p:cxnSp>
        <p:nvCxnSpPr>
          <p:cNvPr id="21" name="Прямая со стрелкой 20"/>
          <p:cNvCxnSpPr>
            <a:stCxn id="9" idx="2"/>
            <a:endCxn id="10" idx="0"/>
          </p:cNvCxnSpPr>
          <p:nvPr/>
        </p:nvCxnSpPr>
        <p:spPr>
          <a:xfrm>
            <a:off x="4576286" y="814213"/>
            <a:ext cx="0" cy="3243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3" idx="2"/>
          </p:cNvCxnSpPr>
          <p:nvPr/>
        </p:nvCxnSpPr>
        <p:spPr>
          <a:xfrm>
            <a:off x="2591772" y="2571652"/>
            <a:ext cx="0" cy="213383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4" idx="2"/>
          </p:cNvCxnSpPr>
          <p:nvPr/>
        </p:nvCxnSpPr>
        <p:spPr>
          <a:xfrm>
            <a:off x="6752804" y="2571652"/>
            <a:ext cx="0" cy="213383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1392411" y="2785035"/>
            <a:ext cx="1199361" cy="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15" idx="0"/>
          </p:cNvCxnSpPr>
          <p:nvPr/>
        </p:nvCxnSpPr>
        <p:spPr>
          <a:xfrm>
            <a:off x="3641542" y="2781078"/>
            <a:ext cx="0" cy="1907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16" idx="0"/>
          </p:cNvCxnSpPr>
          <p:nvPr/>
        </p:nvCxnSpPr>
        <p:spPr>
          <a:xfrm>
            <a:off x="5743037" y="2781078"/>
            <a:ext cx="0" cy="1942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8" idx="0"/>
          </p:cNvCxnSpPr>
          <p:nvPr/>
        </p:nvCxnSpPr>
        <p:spPr>
          <a:xfrm>
            <a:off x="7881293" y="2781078"/>
            <a:ext cx="0" cy="20258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17" idx="0"/>
          </p:cNvCxnSpPr>
          <p:nvPr/>
        </p:nvCxnSpPr>
        <p:spPr>
          <a:xfrm>
            <a:off x="1392411" y="2773354"/>
            <a:ext cx="3636" cy="19847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2574296" y="2785842"/>
            <a:ext cx="1062606" cy="395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6752804" y="2787817"/>
            <a:ext cx="1128489" cy="1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5738561" y="2787374"/>
            <a:ext cx="1012668" cy="26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endCxn id="19" idx="0"/>
          </p:cNvCxnSpPr>
          <p:nvPr/>
        </p:nvCxnSpPr>
        <p:spPr>
          <a:xfrm>
            <a:off x="4631542" y="3762375"/>
            <a:ext cx="0" cy="202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4631544" y="3767138"/>
            <a:ext cx="110701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3646019" y="3766329"/>
            <a:ext cx="9855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15" idx="2"/>
          </p:cNvCxnSpPr>
          <p:nvPr/>
        </p:nvCxnSpPr>
        <p:spPr>
          <a:xfrm>
            <a:off x="3641542" y="3511829"/>
            <a:ext cx="0" cy="250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16" idx="2"/>
          </p:cNvCxnSpPr>
          <p:nvPr/>
        </p:nvCxnSpPr>
        <p:spPr>
          <a:xfrm>
            <a:off x="5743037" y="3515308"/>
            <a:ext cx="0" cy="2470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10" idx="2"/>
          </p:cNvCxnSpPr>
          <p:nvPr/>
        </p:nvCxnSpPr>
        <p:spPr>
          <a:xfrm flipH="1">
            <a:off x="4573924" y="1678522"/>
            <a:ext cx="2362" cy="182034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>
            <a:off x="2591772" y="1851253"/>
            <a:ext cx="1982939" cy="807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endCxn id="14" idx="0"/>
          </p:cNvCxnSpPr>
          <p:nvPr/>
        </p:nvCxnSpPr>
        <p:spPr>
          <a:xfrm>
            <a:off x="6752804" y="1839572"/>
            <a:ext cx="0" cy="1920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>
            <a:endCxn id="13" idx="0"/>
          </p:cNvCxnSpPr>
          <p:nvPr/>
        </p:nvCxnSpPr>
        <p:spPr>
          <a:xfrm>
            <a:off x="2591772" y="1839572"/>
            <a:ext cx="0" cy="1920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4557234" y="1854040"/>
            <a:ext cx="2193995" cy="1616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>
            <a:off x="6808540" y="953710"/>
            <a:ext cx="0" cy="18481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H="1">
            <a:off x="4573924" y="953710"/>
            <a:ext cx="2234616" cy="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4" name="Рисунок 1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4" y="5135820"/>
            <a:ext cx="1243230" cy="1230798"/>
          </a:xfrm>
          <a:prstGeom prst="rect">
            <a:avLst/>
          </a:prstGeom>
        </p:spPr>
      </p:pic>
      <p:pic>
        <p:nvPicPr>
          <p:cNvPr id="125" name="Рисунок 1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11" y="5138272"/>
            <a:ext cx="1845510" cy="1228346"/>
          </a:xfrm>
          <a:prstGeom prst="rect">
            <a:avLst/>
          </a:prstGeom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39" y="5117891"/>
            <a:ext cx="1248727" cy="1248727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699247" y="4703482"/>
            <a:ext cx="218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Германия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6376449" y="4701775"/>
            <a:ext cx="218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Россия</a:t>
            </a:r>
          </a:p>
        </p:txBody>
      </p:sp>
      <p:pic>
        <p:nvPicPr>
          <p:cNvPr id="131" name="Рисунок 1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16" y="5117891"/>
            <a:ext cx="1238800" cy="122834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28FF563-779B-45D6-9DF4-CA30BF426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54" y="5123689"/>
            <a:ext cx="1238800" cy="124292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FB23F52-F9C4-4C8F-9CEC-DA49BB19C2AE}"/>
              </a:ext>
            </a:extLst>
          </p:cNvPr>
          <p:cNvSpPr txBox="1"/>
          <p:nvPr/>
        </p:nvSpPr>
        <p:spPr>
          <a:xfrm>
            <a:off x="3704789" y="4837885"/>
            <a:ext cx="218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Прага</a:t>
            </a:r>
          </a:p>
        </p:txBody>
      </p:sp>
    </p:spTree>
    <p:extLst>
      <p:ext uri="{BB962C8B-B14F-4D97-AF65-F5344CB8AC3E}">
        <p14:creationId xmlns:p14="http://schemas.microsoft.com/office/powerpoint/2010/main" val="3187716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Experimental setup of the CBELSA/TAPS experiment</a:t>
            </a:r>
            <a:endParaRPr lang="ru-RU" dirty="0"/>
          </a:p>
        </p:txBody>
      </p:sp>
      <p:cxnSp>
        <p:nvCxnSpPr>
          <p:cNvPr id="6" name="Straight Connector 49"/>
          <p:cNvCxnSpPr/>
          <p:nvPr/>
        </p:nvCxnSpPr>
        <p:spPr>
          <a:xfrm>
            <a:off x="1" y="298451"/>
            <a:ext cx="4900705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"/>
          <a:stretch/>
        </p:blipFill>
        <p:spPr>
          <a:xfrm>
            <a:off x="-8279" y="1123577"/>
            <a:ext cx="9152280" cy="4724774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8770066" y="2026024"/>
            <a:ext cx="116946" cy="29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1CE7B7-7735-4B31-A23E-DE0DA4C95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90" y="5309188"/>
            <a:ext cx="1845510" cy="12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-0.58698 0.2129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58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4" y="4091283"/>
            <a:ext cx="2890583" cy="2290471"/>
          </a:xfrm>
          <a:prstGeom prst="rect">
            <a:avLst/>
          </a:prstGeom>
        </p:spPr>
      </p:pic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54952" y="1363113"/>
            <a:ext cx="5187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ru-RU" sz="1800" dirty="0"/>
              <a:t>Polarisation = Orientation </a:t>
            </a:r>
            <a:r>
              <a:rPr lang="de-DE" altLang="ru-RU" sz="1800" dirty="0" err="1"/>
              <a:t>of</a:t>
            </a:r>
            <a:r>
              <a:rPr lang="de-DE" altLang="ru-RU" sz="1800" dirty="0"/>
              <a:t> Spins in a </a:t>
            </a:r>
            <a:r>
              <a:rPr lang="de-DE" altLang="ru-RU" sz="1800" dirty="0" err="1"/>
              <a:t>magnetic</a:t>
            </a:r>
            <a:r>
              <a:rPr lang="de-DE" altLang="ru-RU" sz="1800" dirty="0"/>
              <a:t> </a:t>
            </a:r>
            <a:r>
              <a:rPr lang="de-DE" altLang="ru-RU" sz="1800" dirty="0" err="1"/>
              <a:t>field</a:t>
            </a:r>
            <a:endParaRPr lang="en-US" altLang="ru-RU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83" y="1889373"/>
            <a:ext cx="1816895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17" y="1991768"/>
            <a:ext cx="2622947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765834" y="4376192"/>
          <a:ext cx="2322911" cy="910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Formel" r:id="rId7" imgW="647640" imgH="253800" progId="Equation.3">
                  <p:embed/>
                </p:oleObj>
              </mc:Choice>
              <mc:Fallback>
                <p:oleObj name="Formel" r:id="rId7" imgW="647640" imgH="253800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834" y="4376192"/>
                        <a:ext cx="2322911" cy="910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238028" y="5273892"/>
            <a:ext cx="33586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800" dirty="0" err="1"/>
              <a:t>Ideally</a:t>
            </a:r>
            <a:r>
              <a:rPr lang="de-DE" altLang="ru-RU" sz="1800" dirty="0"/>
              <a:t>: All </a:t>
            </a:r>
            <a:r>
              <a:rPr lang="de-DE" altLang="ru-RU" sz="1800" dirty="0" err="1"/>
              <a:t>spins</a:t>
            </a:r>
            <a:r>
              <a:rPr lang="de-DE" altLang="ru-RU" sz="1800" dirty="0"/>
              <a:t> in </a:t>
            </a:r>
            <a:r>
              <a:rPr lang="de-DE" altLang="ru-RU" sz="1800" dirty="0" err="1"/>
              <a:t>field</a:t>
            </a:r>
            <a:r>
              <a:rPr lang="de-DE" altLang="ru-RU" sz="1800" dirty="0"/>
              <a:t> </a:t>
            </a:r>
            <a:r>
              <a:rPr lang="de-DE" altLang="ru-RU" sz="1800" dirty="0" err="1"/>
              <a:t>direction</a:t>
            </a:r>
            <a:endParaRPr lang="de-DE" altLang="ru-RU" sz="1800" dirty="0"/>
          </a:p>
          <a:p>
            <a:pPr algn="ctr" eaLnBrk="1" hangingPunct="1"/>
            <a:r>
              <a:rPr lang="de-DE" altLang="ru-RU" sz="1800" dirty="0"/>
              <a:t>P</a:t>
            </a:r>
            <a:r>
              <a:rPr lang="ru-RU" altLang="ru-RU" sz="1800" dirty="0"/>
              <a:t> </a:t>
            </a:r>
            <a:r>
              <a:rPr lang="de-DE" altLang="ru-RU" sz="1800" dirty="0"/>
              <a:t>=</a:t>
            </a:r>
            <a:r>
              <a:rPr lang="ru-RU" altLang="ru-RU" sz="1800" dirty="0"/>
              <a:t> </a:t>
            </a:r>
            <a:r>
              <a:rPr lang="de-DE" altLang="ru-RU" sz="1800" dirty="0"/>
              <a:t>±100% </a:t>
            </a:r>
            <a:endParaRPr lang="en-US" altLang="ru-RU" sz="1800" dirty="0"/>
          </a:p>
        </p:txBody>
      </p:sp>
      <p:cxnSp>
        <p:nvCxnSpPr>
          <p:cNvPr id="10" name="Straight Connector 49"/>
          <p:cNvCxnSpPr/>
          <p:nvPr/>
        </p:nvCxnSpPr>
        <p:spPr>
          <a:xfrm>
            <a:off x="1" y="298451"/>
            <a:ext cx="1569244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033" descr="butanol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88" y="1264163"/>
            <a:ext cx="1747839" cy="161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32" descr="ammon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899" y="2753799"/>
            <a:ext cx="1747839" cy="161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35"/>
          <p:cNvSpPr txBox="1">
            <a:spLocks noChangeArrowheads="1"/>
          </p:cNvSpPr>
          <p:nvPr/>
        </p:nvSpPr>
        <p:spPr bwMode="auto">
          <a:xfrm>
            <a:off x="6032586" y="2898041"/>
            <a:ext cx="705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sz="1200" b="1" dirty="0"/>
              <a:t>Butanol</a:t>
            </a:r>
          </a:p>
        </p:txBody>
      </p:sp>
      <p:sp>
        <p:nvSpPr>
          <p:cNvPr id="15" name="Text Box 1036"/>
          <p:cNvSpPr txBox="1">
            <a:spLocks noChangeArrowheads="1"/>
          </p:cNvSpPr>
          <p:nvPr/>
        </p:nvSpPr>
        <p:spPr bwMode="auto">
          <a:xfrm>
            <a:off x="7773484" y="4387440"/>
            <a:ext cx="8338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sz="1200" b="1" dirty="0" err="1"/>
              <a:t>Ammonia</a:t>
            </a:r>
            <a:endParaRPr lang="de-DE" altLang="ru-RU" sz="1200" b="1" dirty="0"/>
          </a:p>
        </p:txBody>
      </p:sp>
      <p:grpSp>
        <p:nvGrpSpPr>
          <p:cNvPr id="16" name="Group 1065"/>
          <p:cNvGrpSpPr>
            <a:grpSpLocks/>
          </p:cNvGrpSpPr>
          <p:nvPr/>
        </p:nvGrpSpPr>
        <p:grpSpPr bwMode="auto">
          <a:xfrm>
            <a:off x="7710736" y="1677439"/>
            <a:ext cx="1112575" cy="694134"/>
            <a:chOff x="3291" y="2146"/>
            <a:chExt cx="857" cy="583"/>
          </a:xfrm>
        </p:grpSpPr>
        <p:sp>
          <p:nvSpPr>
            <p:cNvPr id="17" name="Line 1066"/>
            <p:cNvSpPr>
              <a:spLocks noChangeShapeType="1"/>
            </p:cNvSpPr>
            <p:nvPr/>
          </p:nvSpPr>
          <p:spPr bwMode="auto">
            <a:xfrm>
              <a:off x="3721" y="2146"/>
              <a:ext cx="119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18" name="Line 1067"/>
            <p:cNvSpPr>
              <a:spLocks noChangeShapeType="1"/>
            </p:cNvSpPr>
            <p:nvPr/>
          </p:nvSpPr>
          <p:spPr bwMode="auto">
            <a:xfrm flipH="1">
              <a:off x="3600" y="2146"/>
              <a:ext cx="121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19" name="Line 1068"/>
            <p:cNvSpPr>
              <a:spLocks noChangeShapeType="1"/>
            </p:cNvSpPr>
            <p:nvPr/>
          </p:nvSpPr>
          <p:spPr bwMode="auto">
            <a:xfrm>
              <a:off x="3600" y="2208"/>
              <a:ext cx="0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20" name="Line 1069"/>
            <p:cNvSpPr>
              <a:spLocks noChangeShapeType="1"/>
            </p:cNvSpPr>
            <p:nvPr/>
          </p:nvSpPr>
          <p:spPr bwMode="auto">
            <a:xfrm>
              <a:off x="3840" y="2208"/>
              <a:ext cx="0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21" name="Line 1070"/>
            <p:cNvSpPr>
              <a:spLocks noChangeShapeType="1"/>
            </p:cNvSpPr>
            <p:nvPr/>
          </p:nvSpPr>
          <p:spPr bwMode="auto">
            <a:xfrm>
              <a:off x="3600" y="2356"/>
              <a:ext cx="85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22" name="Line 1071"/>
            <p:cNvSpPr>
              <a:spLocks noChangeShapeType="1"/>
            </p:cNvSpPr>
            <p:nvPr/>
          </p:nvSpPr>
          <p:spPr bwMode="auto">
            <a:xfrm flipH="1">
              <a:off x="3755" y="2356"/>
              <a:ext cx="85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23" name="Text Box 1072"/>
            <p:cNvSpPr txBox="1">
              <a:spLocks noChangeArrowheads="1"/>
            </p:cNvSpPr>
            <p:nvPr/>
          </p:nvSpPr>
          <p:spPr bwMode="auto">
            <a:xfrm>
              <a:off x="3624" y="2373"/>
              <a:ext cx="19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751"/>
                <a:t>N</a:t>
              </a:r>
              <a:endParaRPr lang="de-DE" altLang="ru-RU" sz="1200"/>
            </a:p>
          </p:txBody>
        </p:sp>
        <p:sp>
          <p:nvSpPr>
            <p:cNvPr id="24" name="Line 1073"/>
            <p:cNvSpPr>
              <a:spLocks noChangeShapeType="1"/>
            </p:cNvSpPr>
            <p:nvPr/>
          </p:nvSpPr>
          <p:spPr bwMode="auto">
            <a:xfrm>
              <a:off x="3719" y="2522"/>
              <a:ext cx="0" cy="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25" name="Text Box 1074"/>
            <p:cNvSpPr txBox="1">
              <a:spLocks noChangeArrowheads="1"/>
            </p:cNvSpPr>
            <p:nvPr/>
          </p:nvSpPr>
          <p:spPr bwMode="auto">
            <a:xfrm>
              <a:off x="3618" y="2554"/>
              <a:ext cx="19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751"/>
                <a:t>O</a:t>
              </a:r>
            </a:p>
          </p:txBody>
        </p:sp>
        <p:sp>
          <p:nvSpPr>
            <p:cNvPr id="26" name="Line 1075"/>
            <p:cNvSpPr>
              <a:spLocks noChangeShapeType="1"/>
            </p:cNvSpPr>
            <p:nvPr/>
          </p:nvSpPr>
          <p:spPr bwMode="auto">
            <a:xfrm>
              <a:off x="3840" y="2356"/>
              <a:ext cx="89" cy="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27" name="Line 1076"/>
            <p:cNvSpPr>
              <a:spLocks noChangeShapeType="1"/>
            </p:cNvSpPr>
            <p:nvPr/>
          </p:nvSpPr>
          <p:spPr bwMode="auto">
            <a:xfrm flipH="1">
              <a:off x="3511" y="2356"/>
              <a:ext cx="89" cy="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28" name="Line 1077"/>
            <p:cNvSpPr>
              <a:spLocks noChangeShapeType="1"/>
            </p:cNvSpPr>
            <p:nvPr/>
          </p:nvSpPr>
          <p:spPr bwMode="auto">
            <a:xfrm flipH="1" flipV="1">
              <a:off x="3511" y="2292"/>
              <a:ext cx="8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29" name="Line 1078"/>
            <p:cNvSpPr>
              <a:spLocks noChangeShapeType="1"/>
            </p:cNvSpPr>
            <p:nvPr/>
          </p:nvSpPr>
          <p:spPr bwMode="auto">
            <a:xfrm flipV="1">
              <a:off x="3840" y="2292"/>
              <a:ext cx="8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 sz="1351"/>
            </a:p>
          </p:txBody>
        </p:sp>
        <p:sp>
          <p:nvSpPr>
            <p:cNvPr id="30" name="Text Box 1079"/>
            <p:cNvSpPr txBox="1">
              <a:spLocks noChangeArrowheads="1"/>
            </p:cNvSpPr>
            <p:nvPr/>
          </p:nvSpPr>
          <p:spPr bwMode="auto">
            <a:xfrm>
              <a:off x="3879" y="2372"/>
              <a:ext cx="269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751"/>
                <a:t>CH</a:t>
              </a:r>
              <a:r>
                <a:rPr lang="de-DE" altLang="ru-RU" sz="751" baseline="-25000"/>
                <a:t>3</a:t>
              </a:r>
              <a:endParaRPr lang="de-DE" altLang="ru-RU" sz="751"/>
            </a:p>
          </p:txBody>
        </p:sp>
        <p:sp>
          <p:nvSpPr>
            <p:cNvPr id="31" name="Text Box 1080"/>
            <p:cNvSpPr txBox="1">
              <a:spLocks noChangeArrowheads="1"/>
            </p:cNvSpPr>
            <p:nvPr/>
          </p:nvSpPr>
          <p:spPr bwMode="auto">
            <a:xfrm>
              <a:off x="3879" y="2171"/>
              <a:ext cx="269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751"/>
                <a:t>CH</a:t>
              </a:r>
              <a:r>
                <a:rPr lang="de-DE" altLang="ru-RU" sz="751" baseline="-25000"/>
                <a:t>3</a:t>
              </a:r>
              <a:endParaRPr lang="de-DE" altLang="ru-RU" sz="751"/>
            </a:p>
          </p:txBody>
        </p:sp>
        <p:sp>
          <p:nvSpPr>
            <p:cNvPr id="32" name="Text Box 1081"/>
            <p:cNvSpPr txBox="1">
              <a:spLocks noChangeArrowheads="1"/>
            </p:cNvSpPr>
            <p:nvPr/>
          </p:nvSpPr>
          <p:spPr bwMode="auto">
            <a:xfrm>
              <a:off x="3291" y="2171"/>
              <a:ext cx="269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751"/>
                <a:t>CH</a:t>
              </a:r>
              <a:r>
                <a:rPr lang="de-DE" altLang="ru-RU" sz="751" baseline="-25000"/>
                <a:t>3</a:t>
              </a:r>
              <a:endParaRPr lang="de-DE" altLang="ru-RU" sz="751"/>
            </a:p>
          </p:txBody>
        </p:sp>
        <p:sp>
          <p:nvSpPr>
            <p:cNvPr id="33" name="Text Box 1082"/>
            <p:cNvSpPr txBox="1">
              <a:spLocks noChangeArrowheads="1"/>
            </p:cNvSpPr>
            <p:nvPr/>
          </p:nvSpPr>
          <p:spPr bwMode="auto">
            <a:xfrm>
              <a:off x="3309" y="2372"/>
              <a:ext cx="269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de-DE" altLang="ru-RU" sz="751"/>
                <a:t>CH</a:t>
              </a:r>
              <a:r>
                <a:rPr lang="de-DE" altLang="ru-RU" sz="751" baseline="-25000"/>
                <a:t>3</a:t>
              </a:r>
              <a:endParaRPr lang="de-DE" altLang="ru-RU" sz="751"/>
            </a:p>
          </p:txBody>
        </p:sp>
      </p:grpSp>
      <p:sp>
        <p:nvSpPr>
          <p:cNvPr id="34" name="Text Box 1083"/>
          <p:cNvSpPr txBox="1">
            <a:spLocks noChangeArrowheads="1"/>
          </p:cNvSpPr>
          <p:nvPr/>
        </p:nvSpPr>
        <p:spPr bwMode="auto">
          <a:xfrm>
            <a:off x="7952856" y="1354397"/>
            <a:ext cx="6322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sz="1200" b="1" dirty="0"/>
              <a:t>Tempo</a:t>
            </a:r>
            <a:endParaRPr lang="de-DE" altLang="ru-RU" sz="751" b="1" dirty="0"/>
          </a:p>
        </p:txBody>
      </p:sp>
      <p:sp>
        <p:nvSpPr>
          <p:cNvPr id="35" name="Text Box 1083"/>
          <p:cNvSpPr txBox="1">
            <a:spLocks noChangeArrowheads="1"/>
          </p:cNvSpPr>
          <p:nvPr/>
        </p:nvSpPr>
        <p:spPr bwMode="auto">
          <a:xfrm>
            <a:off x="7484088" y="1765518"/>
            <a:ext cx="2278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sz="2000" b="1" dirty="0"/>
              <a:t>+</a:t>
            </a:r>
          </a:p>
        </p:txBody>
      </p:sp>
      <p:sp>
        <p:nvSpPr>
          <p:cNvPr id="37" name="Line 3"/>
          <p:cNvSpPr>
            <a:spLocks noChangeShapeType="1"/>
          </p:cNvSpPr>
          <p:nvPr/>
        </p:nvSpPr>
        <p:spPr bwMode="auto">
          <a:xfrm flipV="1">
            <a:off x="5979579" y="5668770"/>
            <a:ext cx="260351" cy="450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sz="1351"/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6121576" y="5806160"/>
            <a:ext cx="5261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sz="1500" b="1" dirty="0"/>
              <a:t>2cm</a:t>
            </a:r>
          </a:p>
        </p:txBody>
      </p:sp>
      <p:sp>
        <p:nvSpPr>
          <p:cNvPr id="40" name="Text Box 1036"/>
          <p:cNvSpPr txBox="1">
            <a:spLocks noChangeArrowheads="1"/>
          </p:cNvSpPr>
          <p:nvPr/>
        </p:nvSpPr>
        <p:spPr bwMode="auto">
          <a:xfrm>
            <a:off x="7484086" y="5152416"/>
            <a:ext cx="13418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 b="1" dirty="0"/>
              <a:t>Container with target material and 2 NMR coils</a:t>
            </a:r>
            <a:br>
              <a:rPr lang="en-US" altLang="ru-RU" sz="1200" b="1" dirty="0"/>
            </a:br>
            <a:r>
              <a:rPr lang="en-US" altLang="ru-RU" sz="1200" b="1" dirty="0"/>
              <a:t> on Inner Insert</a:t>
            </a:r>
            <a:br>
              <a:rPr lang="en-US" altLang="ru-RU" sz="1200" b="1" dirty="0"/>
            </a:br>
            <a:r>
              <a:rPr lang="en-US" altLang="ru-RU" sz="1200" b="1" dirty="0"/>
              <a:t>in liquid nitrogen </a:t>
            </a:r>
            <a:endParaRPr lang="de-DE" altLang="ru-RU" sz="1200" b="1" dirty="0"/>
          </a:p>
        </p:txBody>
      </p:sp>
      <p:sp>
        <p:nvSpPr>
          <p:cNvPr id="41" name="Нижний колонтитул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Polarized target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9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9B97E2-F1A7-4253-A6A0-67F525DF8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6" y="5135820"/>
            <a:ext cx="1230798" cy="1230798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Эксперименты в физике элементарных частиц, </a:t>
            </a:r>
            <a:r>
              <a:rPr lang="en-US" dirty="0"/>
              <a:t>Hydro - Møller @ P2 Experiment</a:t>
            </a:r>
            <a:r>
              <a:rPr lang="ru-RU" dirty="0"/>
              <a:t> </a:t>
            </a:r>
            <a:r>
              <a:rPr lang="en-US" dirty="0"/>
              <a:t>@ MESA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cxnSp>
        <p:nvCxnSpPr>
          <p:cNvPr id="6" name="Straight Connector 49"/>
          <p:cNvCxnSpPr>
            <a:cxnSpLocks/>
          </p:cNvCxnSpPr>
          <p:nvPr/>
        </p:nvCxnSpPr>
        <p:spPr>
          <a:xfrm flipV="1">
            <a:off x="1" y="298450"/>
            <a:ext cx="8637507" cy="2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676286" y="454213"/>
            <a:ext cx="180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Тип ускорителя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76286" y="1138522"/>
            <a:ext cx="1800000" cy="5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 неподвижной мишенью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02521" y="1138522"/>
            <a:ext cx="180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Коллайдер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91772" y="2031652"/>
            <a:ext cx="180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Поляризация</a:t>
            </a:r>
            <a:br>
              <a:rPr lang="ru-RU" dirty="0"/>
            </a:br>
            <a:r>
              <a:rPr lang="ru-RU" dirty="0"/>
              <a:t>пучка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52804" y="2031652"/>
            <a:ext cx="180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Поляризация</a:t>
            </a:r>
            <a:br>
              <a:rPr lang="ru-RU" dirty="0"/>
            </a:br>
            <a:r>
              <a:rPr lang="ru-RU" dirty="0"/>
              <a:t>мишени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51542" y="2971829"/>
            <a:ext cx="1980000" cy="5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Поляризованный</a:t>
            </a:r>
            <a:br>
              <a:rPr lang="ru-RU" dirty="0"/>
            </a:br>
            <a:r>
              <a:rPr lang="ru-RU" dirty="0"/>
              <a:t>пучок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07037" y="2975308"/>
            <a:ext cx="1872000" cy="5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Поляризованная</a:t>
            </a:r>
            <a:br>
              <a:rPr lang="ru-RU" dirty="0"/>
            </a:br>
            <a:r>
              <a:rPr lang="ru-RU" dirty="0"/>
              <a:t>мишень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6047" y="2971829"/>
            <a:ext cx="21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Неполяризованный</a:t>
            </a:r>
            <a:br>
              <a:rPr lang="ru-RU" dirty="0"/>
            </a:br>
            <a:r>
              <a:rPr lang="ru-RU" dirty="0"/>
              <a:t>пучок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55293" y="2983660"/>
            <a:ext cx="20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Неполяризованная</a:t>
            </a:r>
            <a:br>
              <a:rPr lang="ru-RU" dirty="0"/>
            </a:br>
            <a:r>
              <a:rPr lang="ru-RU" dirty="0"/>
              <a:t>мишень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89792" y="3964489"/>
            <a:ext cx="2160000" cy="9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P2 Experiment</a:t>
            </a:r>
            <a:br>
              <a:rPr lang="en-US" dirty="0"/>
            </a:br>
            <a:r>
              <a:rPr lang="en-US" dirty="0"/>
              <a:t>@ MESA</a:t>
            </a:r>
            <a:endParaRPr lang="ru-RU" dirty="0"/>
          </a:p>
        </p:txBody>
      </p:sp>
      <p:cxnSp>
        <p:nvCxnSpPr>
          <p:cNvPr id="21" name="Прямая со стрелкой 20"/>
          <p:cNvCxnSpPr>
            <a:stCxn id="9" idx="2"/>
            <a:endCxn id="10" idx="0"/>
          </p:cNvCxnSpPr>
          <p:nvPr/>
        </p:nvCxnSpPr>
        <p:spPr>
          <a:xfrm>
            <a:off x="4576286" y="814213"/>
            <a:ext cx="0" cy="3243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3" idx="2"/>
          </p:cNvCxnSpPr>
          <p:nvPr/>
        </p:nvCxnSpPr>
        <p:spPr>
          <a:xfrm>
            <a:off x="2591772" y="2571652"/>
            <a:ext cx="0" cy="213383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4" idx="2"/>
          </p:cNvCxnSpPr>
          <p:nvPr/>
        </p:nvCxnSpPr>
        <p:spPr>
          <a:xfrm>
            <a:off x="6752804" y="2571652"/>
            <a:ext cx="0" cy="213383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1392411" y="2785035"/>
            <a:ext cx="1199361" cy="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15" idx="0"/>
          </p:cNvCxnSpPr>
          <p:nvPr/>
        </p:nvCxnSpPr>
        <p:spPr>
          <a:xfrm>
            <a:off x="3641542" y="2781078"/>
            <a:ext cx="0" cy="1907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16" idx="0"/>
          </p:cNvCxnSpPr>
          <p:nvPr/>
        </p:nvCxnSpPr>
        <p:spPr>
          <a:xfrm>
            <a:off x="5743037" y="2781078"/>
            <a:ext cx="0" cy="1942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8" idx="0"/>
          </p:cNvCxnSpPr>
          <p:nvPr/>
        </p:nvCxnSpPr>
        <p:spPr>
          <a:xfrm>
            <a:off x="7881293" y="2781078"/>
            <a:ext cx="0" cy="20258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17" idx="0"/>
          </p:cNvCxnSpPr>
          <p:nvPr/>
        </p:nvCxnSpPr>
        <p:spPr>
          <a:xfrm>
            <a:off x="1392411" y="2773354"/>
            <a:ext cx="3636" cy="19847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2574296" y="2785842"/>
            <a:ext cx="1062606" cy="395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6752804" y="2787817"/>
            <a:ext cx="1128489" cy="1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5738561" y="2787374"/>
            <a:ext cx="1012668" cy="26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endCxn id="19" idx="0"/>
          </p:cNvCxnSpPr>
          <p:nvPr/>
        </p:nvCxnSpPr>
        <p:spPr>
          <a:xfrm>
            <a:off x="6169792" y="3762375"/>
            <a:ext cx="0" cy="202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cxnSpLocks/>
          </p:cNvCxnSpPr>
          <p:nvPr/>
        </p:nvCxnSpPr>
        <p:spPr>
          <a:xfrm flipH="1">
            <a:off x="6169795" y="3762375"/>
            <a:ext cx="1718237" cy="4763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>
            <a:cxnSpLocks/>
          </p:cNvCxnSpPr>
          <p:nvPr/>
        </p:nvCxnSpPr>
        <p:spPr>
          <a:xfrm flipH="1">
            <a:off x="3646020" y="3766329"/>
            <a:ext cx="25237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cxnSpLocks/>
            <a:stCxn id="15" idx="2"/>
          </p:cNvCxnSpPr>
          <p:nvPr/>
        </p:nvCxnSpPr>
        <p:spPr>
          <a:xfrm>
            <a:off x="3641542" y="3511829"/>
            <a:ext cx="0" cy="250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cxnSpLocks/>
            <a:stCxn id="18" idx="2"/>
          </p:cNvCxnSpPr>
          <p:nvPr/>
        </p:nvCxnSpPr>
        <p:spPr>
          <a:xfrm>
            <a:off x="7881293" y="3523660"/>
            <a:ext cx="6739" cy="23871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10" idx="2"/>
          </p:cNvCxnSpPr>
          <p:nvPr/>
        </p:nvCxnSpPr>
        <p:spPr>
          <a:xfrm flipH="1">
            <a:off x="4573924" y="1678522"/>
            <a:ext cx="2362" cy="182034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>
            <a:off x="2591772" y="1851253"/>
            <a:ext cx="1982939" cy="807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endCxn id="14" idx="0"/>
          </p:cNvCxnSpPr>
          <p:nvPr/>
        </p:nvCxnSpPr>
        <p:spPr>
          <a:xfrm>
            <a:off x="6752804" y="1839572"/>
            <a:ext cx="0" cy="1920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>
            <a:endCxn id="13" idx="0"/>
          </p:cNvCxnSpPr>
          <p:nvPr/>
        </p:nvCxnSpPr>
        <p:spPr>
          <a:xfrm>
            <a:off x="2591772" y="1839572"/>
            <a:ext cx="0" cy="1920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4557234" y="1854040"/>
            <a:ext cx="2193995" cy="1616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>
            <a:off x="6808540" y="953710"/>
            <a:ext cx="0" cy="18481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H="1">
            <a:off x="4573924" y="953710"/>
            <a:ext cx="2234616" cy="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699247" y="4703482"/>
            <a:ext cx="218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Германия</a:t>
            </a:r>
            <a:r>
              <a:rPr lang="en-US" dirty="0"/>
              <a:t>, </a:t>
            </a:r>
            <a:r>
              <a:rPr lang="ru-RU" dirty="0"/>
              <a:t>Майнц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A421709-3F88-48A9-9BB2-E27E29285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87" y="5124825"/>
            <a:ext cx="1230798" cy="12677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E395C2-EA0D-4AD7-9455-0E825F4F7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1" y="5199029"/>
            <a:ext cx="2933700" cy="10763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51C7994-F9E4-4025-BFF9-31F10B355464}"/>
              </a:ext>
            </a:extLst>
          </p:cNvPr>
          <p:cNvSpPr txBox="1"/>
          <p:nvPr/>
        </p:nvSpPr>
        <p:spPr>
          <a:xfrm>
            <a:off x="6244895" y="5158521"/>
            <a:ext cx="2392613" cy="1200329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Precision</a:t>
            </a:r>
            <a:br>
              <a:rPr lang="en-US" dirty="0"/>
            </a:br>
            <a:r>
              <a:rPr lang="en-US" i="1" dirty="0"/>
              <a:t>e</a:t>
            </a:r>
            <a:r>
              <a:rPr lang="en-US" dirty="0"/>
              <a:t>-Beam polarimeter</a:t>
            </a:r>
            <a:br>
              <a:rPr lang="ru-RU" dirty="0"/>
            </a:br>
            <a:r>
              <a:rPr lang="en-US" dirty="0"/>
              <a:t>∼ 150 µA, ∼ 155 MeV</a:t>
            </a:r>
            <a:br>
              <a:rPr lang="ru-RU" dirty="0"/>
            </a:br>
            <a:r>
              <a:rPr lang="en-US" dirty="0"/>
              <a:t>polarization ∼ 85%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021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320372" y="865772"/>
            <a:ext cx="4221746" cy="1423216"/>
          </a:xfrm>
          <a:prstGeom prst="rect">
            <a:avLst/>
          </a:prstGeom>
          <a:solidFill>
            <a:srgbClr val="FFCCCC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09" y="386045"/>
            <a:ext cx="3420217" cy="34462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418764">
            <a:off x="5640012" y="807824"/>
            <a:ext cx="309293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299" indent="-214299">
              <a:buFont typeface="Arial"/>
              <a:buChar char="•"/>
            </a:pPr>
            <a:r>
              <a:rPr lang="en-US" sz="1500" dirty="0">
                <a:cs typeface="Century Gothic"/>
              </a:rPr>
              <a:t>Once DNP is stopped, the polarization begins to decay towards its natural, thermal-equilibrium value</a:t>
            </a:r>
          </a:p>
          <a:p>
            <a:pPr marL="214299" indent="-214299">
              <a:buFont typeface="Arial"/>
              <a:buChar char="•"/>
            </a:pPr>
            <a:r>
              <a:rPr lang="en-US" sz="1500" dirty="0">
                <a:cs typeface="Century Gothic"/>
              </a:rPr>
              <a:t>Decay is exponential, with </a:t>
            </a:r>
            <a:r>
              <a:rPr lang="en-US" sz="1500" i="1" dirty="0">
                <a:cs typeface="Century Gothic"/>
              </a:rPr>
              <a:t>T</a:t>
            </a:r>
            <a:r>
              <a:rPr lang="en-US" sz="1500" i="1" baseline="-25000" dirty="0">
                <a:cs typeface="Century Gothic"/>
              </a:rPr>
              <a:t>1</a:t>
            </a:r>
            <a:r>
              <a:rPr lang="en-US" sz="1500" dirty="0">
                <a:cs typeface="Century Gothic"/>
              </a:rPr>
              <a:t> </a:t>
            </a:r>
            <a:r>
              <a:rPr lang="en-US" sz="1500" i="1" dirty="0">
                <a:cs typeface="Century Gothic"/>
              </a:rPr>
              <a:t>(spin-lattice time constant or relaxation time)</a:t>
            </a:r>
            <a:r>
              <a:rPr lang="en-US" sz="1500" dirty="0">
                <a:cs typeface="Century Gothic"/>
              </a:rPr>
              <a:t> of a few days to a few months</a:t>
            </a:r>
          </a:p>
          <a:p>
            <a:pPr marL="214299" indent="-214299">
              <a:buFont typeface="Arial"/>
              <a:buChar char="•"/>
            </a:pPr>
            <a:r>
              <a:rPr lang="en-US" sz="1500" dirty="0">
                <a:cs typeface="Century Gothic"/>
              </a:rPr>
              <a:t>Holding field is typically </a:t>
            </a:r>
            <a:r>
              <a:rPr lang="ru-RU" sz="1400" dirty="0"/>
              <a:t>⁓</a:t>
            </a:r>
            <a:r>
              <a:rPr lang="en-US" sz="2000" dirty="0">
                <a:cs typeface="Century Gothic"/>
              </a:rPr>
              <a:t>½</a:t>
            </a:r>
            <a:r>
              <a:rPr lang="en-US" sz="1500" dirty="0">
                <a:cs typeface="Century Gothic"/>
              </a:rPr>
              <a:t> Tesla (higher is better)</a:t>
            </a:r>
          </a:p>
          <a:p>
            <a:pPr marL="214299" indent="-214299">
              <a:buFont typeface="Arial"/>
              <a:buChar char="•"/>
            </a:pPr>
            <a:r>
              <a:rPr lang="en-US" sz="1500" dirty="0">
                <a:cs typeface="Century Gothic"/>
              </a:rPr>
              <a:t>Temperature is typically &lt; 50 </a:t>
            </a:r>
            <a:r>
              <a:rPr lang="en-US" sz="1500" dirty="0" err="1">
                <a:cs typeface="Century Gothic"/>
              </a:rPr>
              <a:t>mK</a:t>
            </a:r>
            <a:r>
              <a:rPr lang="en-US" sz="1500" dirty="0">
                <a:cs typeface="Century Gothic"/>
              </a:rPr>
              <a:t> (lower is better)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35348" y="4979861"/>
            <a:ext cx="1901267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P(t) = P</a:t>
            </a:r>
            <a:r>
              <a:rPr lang="en-US" sz="1600" baseline="-25000" dirty="0">
                <a:latin typeface="Century Gothic"/>
                <a:cs typeface="Century Gothic"/>
              </a:rPr>
              <a:t>o</a:t>
            </a:r>
            <a:r>
              <a:rPr lang="en-US" sz="1600" dirty="0">
                <a:latin typeface="Century Gothic"/>
                <a:cs typeface="Century Gothic"/>
              </a:rPr>
              <a:t>e</a:t>
            </a:r>
            <a:r>
              <a:rPr lang="en-US" sz="1600" baseline="30000" dirty="0">
                <a:latin typeface="Century Gothic"/>
                <a:cs typeface="Century Gothic"/>
              </a:rPr>
              <a:t>-t/T1 </a:t>
            </a:r>
            <a:r>
              <a:rPr lang="en-US" sz="1600" dirty="0">
                <a:latin typeface="Century Gothic"/>
                <a:cs typeface="Century Gothic"/>
              </a:rPr>
              <a:t>+ P</a:t>
            </a:r>
            <a:r>
              <a:rPr lang="en-US" sz="1600" baseline="-25000" dirty="0">
                <a:latin typeface="Century Gothic"/>
                <a:cs typeface="Century Gothic"/>
              </a:rPr>
              <a:t>TE</a:t>
            </a:r>
          </a:p>
        </p:txBody>
      </p:sp>
      <p:cxnSp>
        <p:nvCxnSpPr>
          <p:cNvPr id="18" name="Straight Arrow Connector 4"/>
          <p:cNvCxnSpPr>
            <a:stCxn id="17" idx="1"/>
            <a:endCxn id="13" idx="4"/>
          </p:cNvCxnSpPr>
          <p:nvPr/>
        </p:nvCxnSpPr>
        <p:spPr>
          <a:xfrm flipH="1" flipV="1">
            <a:off x="3264496" y="4165527"/>
            <a:ext cx="670852" cy="98361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9"/>
          <p:cNvCxnSpPr/>
          <p:nvPr/>
        </p:nvCxnSpPr>
        <p:spPr>
          <a:xfrm flipV="1">
            <a:off x="2" y="298450"/>
            <a:ext cx="1817567" cy="3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Freezing the spins</a:t>
            </a:r>
            <a:endParaRPr lang="ru-RU" dirty="0"/>
          </a:p>
        </p:txBody>
      </p:sp>
      <p:cxnSp>
        <p:nvCxnSpPr>
          <p:cNvPr id="11" name="Straight Connector 38"/>
          <p:cNvCxnSpPr/>
          <p:nvPr/>
        </p:nvCxnSpPr>
        <p:spPr>
          <a:xfrm>
            <a:off x="845590" y="5759450"/>
            <a:ext cx="7956695" cy="18433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41"/>
          <p:cNvSpPr/>
          <p:nvPr/>
        </p:nvSpPr>
        <p:spPr>
          <a:xfrm>
            <a:off x="844862" y="3665284"/>
            <a:ext cx="249466" cy="2094165"/>
          </a:xfrm>
          <a:custGeom>
            <a:avLst/>
            <a:gdLst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64977 w 939210"/>
              <a:gd name="connsiteY3" fmla="*/ 313070 h 419396"/>
              <a:gd name="connsiteX4" fmla="*/ 88605 w 939210"/>
              <a:gd name="connsiteY4" fmla="*/ 271721 h 419396"/>
              <a:gd name="connsiteX5" fmla="*/ 106326 w 939210"/>
              <a:gd name="connsiteY5" fmla="*/ 254000 h 419396"/>
              <a:gd name="connsiteX6" fmla="*/ 118140 w 939210"/>
              <a:gd name="connsiteY6" fmla="*/ 230372 h 419396"/>
              <a:gd name="connsiteX7" fmla="*/ 135861 w 939210"/>
              <a:gd name="connsiteY7" fmla="*/ 206745 h 419396"/>
              <a:gd name="connsiteX8" fmla="*/ 147675 w 939210"/>
              <a:gd name="connsiteY8" fmla="*/ 189024 h 419396"/>
              <a:gd name="connsiteX9" fmla="*/ 206744 w 939210"/>
              <a:gd name="connsiteY9" fmla="*/ 135861 h 419396"/>
              <a:gd name="connsiteX10" fmla="*/ 254000 w 939210"/>
              <a:gd name="connsiteY10" fmla="*/ 112233 h 419396"/>
              <a:gd name="connsiteX11" fmla="*/ 277628 w 939210"/>
              <a:gd name="connsiteY11" fmla="*/ 100419 h 419396"/>
              <a:gd name="connsiteX12" fmla="*/ 336698 w 939210"/>
              <a:gd name="connsiteY12" fmla="*/ 70884 h 419396"/>
              <a:gd name="connsiteX13" fmla="*/ 360326 w 939210"/>
              <a:gd name="connsiteY13" fmla="*/ 59070 h 419396"/>
              <a:gd name="connsiteX14" fmla="*/ 378047 w 939210"/>
              <a:gd name="connsiteY14" fmla="*/ 53163 h 419396"/>
              <a:gd name="connsiteX15" fmla="*/ 395768 w 939210"/>
              <a:gd name="connsiteY15" fmla="*/ 41349 h 419396"/>
              <a:gd name="connsiteX16" fmla="*/ 425303 w 939210"/>
              <a:gd name="connsiteY16" fmla="*/ 35442 h 419396"/>
              <a:gd name="connsiteX17" fmla="*/ 478465 w 939210"/>
              <a:gd name="connsiteY17" fmla="*/ 17721 h 419396"/>
              <a:gd name="connsiteX18" fmla="*/ 537535 w 939210"/>
              <a:gd name="connsiteY18" fmla="*/ 0 h 419396"/>
              <a:gd name="connsiteX19" fmla="*/ 838791 w 939210"/>
              <a:gd name="connsiteY19" fmla="*/ 5907 h 419396"/>
              <a:gd name="connsiteX20" fmla="*/ 874233 w 939210"/>
              <a:gd name="connsiteY20" fmla="*/ 11814 h 419396"/>
              <a:gd name="connsiteX21" fmla="*/ 939210 w 939210"/>
              <a:gd name="connsiteY21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06326 w 939210"/>
              <a:gd name="connsiteY4" fmla="*/ 254000 h 419396"/>
              <a:gd name="connsiteX5" fmla="*/ 118140 w 939210"/>
              <a:gd name="connsiteY5" fmla="*/ 230372 h 419396"/>
              <a:gd name="connsiteX6" fmla="*/ 135861 w 939210"/>
              <a:gd name="connsiteY6" fmla="*/ 206745 h 419396"/>
              <a:gd name="connsiteX7" fmla="*/ 147675 w 939210"/>
              <a:gd name="connsiteY7" fmla="*/ 189024 h 419396"/>
              <a:gd name="connsiteX8" fmla="*/ 206744 w 939210"/>
              <a:gd name="connsiteY8" fmla="*/ 135861 h 419396"/>
              <a:gd name="connsiteX9" fmla="*/ 254000 w 939210"/>
              <a:gd name="connsiteY9" fmla="*/ 112233 h 419396"/>
              <a:gd name="connsiteX10" fmla="*/ 277628 w 939210"/>
              <a:gd name="connsiteY10" fmla="*/ 100419 h 419396"/>
              <a:gd name="connsiteX11" fmla="*/ 336698 w 939210"/>
              <a:gd name="connsiteY11" fmla="*/ 70884 h 419396"/>
              <a:gd name="connsiteX12" fmla="*/ 360326 w 939210"/>
              <a:gd name="connsiteY12" fmla="*/ 59070 h 419396"/>
              <a:gd name="connsiteX13" fmla="*/ 378047 w 939210"/>
              <a:gd name="connsiteY13" fmla="*/ 53163 h 419396"/>
              <a:gd name="connsiteX14" fmla="*/ 395768 w 939210"/>
              <a:gd name="connsiteY14" fmla="*/ 41349 h 419396"/>
              <a:gd name="connsiteX15" fmla="*/ 425303 w 939210"/>
              <a:gd name="connsiteY15" fmla="*/ 35442 h 419396"/>
              <a:gd name="connsiteX16" fmla="*/ 478465 w 939210"/>
              <a:gd name="connsiteY16" fmla="*/ 17721 h 419396"/>
              <a:gd name="connsiteX17" fmla="*/ 537535 w 939210"/>
              <a:gd name="connsiteY17" fmla="*/ 0 h 419396"/>
              <a:gd name="connsiteX18" fmla="*/ 838791 w 939210"/>
              <a:gd name="connsiteY18" fmla="*/ 5907 h 419396"/>
              <a:gd name="connsiteX19" fmla="*/ 874233 w 939210"/>
              <a:gd name="connsiteY19" fmla="*/ 11814 h 419396"/>
              <a:gd name="connsiteX20" fmla="*/ 939210 w 939210"/>
              <a:gd name="connsiteY20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18140 w 939210"/>
              <a:gd name="connsiteY4" fmla="*/ 230372 h 419396"/>
              <a:gd name="connsiteX5" fmla="*/ 135861 w 939210"/>
              <a:gd name="connsiteY5" fmla="*/ 206745 h 419396"/>
              <a:gd name="connsiteX6" fmla="*/ 147675 w 939210"/>
              <a:gd name="connsiteY6" fmla="*/ 189024 h 419396"/>
              <a:gd name="connsiteX7" fmla="*/ 206744 w 939210"/>
              <a:gd name="connsiteY7" fmla="*/ 135861 h 419396"/>
              <a:gd name="connsiteX8" fmla="*/ 254000 w 939210"/>
              <a:gd name="connsiteY8" fmla="*/ 112233 h 419396"/>
              <a:gd name="connsiteX9" fmla="*/ 277628 w 939210"/>
              <a:gd name="connsiteY9" fmla="*/ 100419 h 419396"/>
              <a:gd name="connsiteX10" fmla="*/ 336698 w 939210"/>
              <a:gd name="connsiteY10" fmla="*/ 70884 h 419396"/>
              <a:gd name="connsiteX11" fmla="*/ 360326 w 939210"/>
              <a:gd name="connsiteY11" fmla="*/ 59070 h 419396"/>
              <a:gd name="connsiteX12" fmla="*/ 378047 w 939210"/>
              <a:gd name="connsiteY12" fmla="*/ 53163 h 419396"/>
              <a:gd name="connsiteX13" fmla="*/ 395768 w 939210"/>
              <a:gd name="connsiteY13" fmla="*/ 41349 h 419396"/>
              <a:gd name="connsiteX14" fmla="*/ 425303 w 939210"/>
              <a:gd name="connsiteY14" fmla="*/ 35442 h 419396"/>
              <a:gd name="connsiteX15" fmla="*/ 478465 w 939210"/>
              <a:gd name="connsiteY15" fmla="*/ 17721 h 419396"/>
              <a:gd name="connsiteX16" fmla="*/ 537535 w 939210"/>
              <a:gd name="connsiteY16" fmla="*/ 0 h 419396"/>
              <a:gd name="connsiteX17" fmla="*/ 838791 w 939210"/>
              <a:gd name="connsiteY17" fmla="*/ 5907 h 419396"/>
              <a:gd name="connsiteX18" fmla="*/ 874233 w 939210"/>
              <a:gd name="connsiteY18" fmla="*/ 11814 h 419396"/>
              <a:gd name="connsiteX19" fmla="*/ 939210 w 939210"/>
              <a:gd name="connsiteY19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18140 w 939210"/>
              <a:gd name="connsiteY4" fmla="*/ 230372 h 419396"/>
              <a:gd name="connsiteX5" fmla="*/ 147675 w 939210"/>
              <a:gd name="connsiteY5" fmla="*/ 189024 h 419396"/>
              <a:gd name="connsiteX6" fmla="*/ 206744 w 939210"/>
              <a:gd name="connsiteY6" fmla="*/ 135861 h 419396"/>
              <a:gd name="connsiteX7" fmla="*/ 254000 w 939210"/>
              <a:gd name="connsiteY7" fmla="*/ 112233 h 419396"/>
              <a:gd name="connsiteX8" fmla="*/ 277628 w 939210"/>
              <a:gd name="connsiteY8" fmla="*/ 100419 h 419396"/>
              <a:gd name="connsiteX9" fmla="*/ 336698 w 939210"/>
              <a:gd name="connsiteY9" fmla="*/ 70884 h 419396"/>
              <a:gd name="connsiteX10" fmla="*/ 360326 w 939210"/>
              <a:gd name="connsiteY10" fmla="*/ 59070 h 419396"/>
              <a:gd name="connsiteX11" fmla="*/ 378047 w 939210"/>
              <a:gd name="connsiteY11" fmla="*/ 53163 h 419396"/>
              <a:gd name="connsiteX12" fmla="*/ 395768 w 939210"/>
              <a:gd name="connsiteY12" fmla="*/ 41349 h 419396"/>
              <a:gd name="connsiteX13" fmla="*/ 425303 w 939210"/>
              <a:gd name="connsiteY13" fmla="*/ 35442 h 419396"/>
              <a:gd name="connsiteX14" fmla="*/ 478465 w 939210"/>
              <a:gd name="connsiteY14" fmla="*/ 17721 h 419396"/>
              <a:gd name="connsiteX15" fmla="*/ 537535 w 939210"/>
              <a:gd name="connsiteY15" fmla="*/ 0 h 419396"/>
              <a:gd name="connsiteX16" fmla="*/ 838791 w 939210"/>
              <a:gd name="connsiteY16" fmla="*/ 5907 h 419396"/>
              <a:gd name="connsiteX17" fmla="*/ 874233 w 939210"/>
              <a:gd name="connsiteY17" fmla="*/ 11814 h 419396"/>
              <a:gd name="connsiteX18" fmla="*/ 939210 w 939210"/>
              <a:gd name="connsiteY18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47675 w 939210"/>
              <a:gd name="connsiteY4" fmla="*/ 189024 h 419396"/>
              <a:gd name="connsiteX5" fmla="*/ 206744 w 939210"/>
              <a:gd name="connsiteY5" fmla="*/ 135861 h 419396"/>
              <a:gd name="connsiteX6" fmla="*/ 254000 w 939210"/>
              <a:gd name="connsiteY6" fmla="*/ 112233 h 419396"/>
              <a:gd name="connsiteX7" fmla="*/ 277628 w 939210"/>
              <a:gd name="connsiteY7" fmla="*/ 100419 h 419396"/>
              <a:gd name="connsiteX8" fmla="*/ 336698 w 939210"/>
              <a:gd name="connsiteY8" fmla="*/ 70884 h 419396"/>
              <a:gd name="connsiteX9" fmla="*/ 360326 w 939210"/>
              <a:gd name="connsiteY9" fmla="*/ 59070 h 419396"/>
              <a:gd name="connsiteX10" fmla="*/ 378047 w 939210"/>
              <a:gd name="connsiteY10" fmla="*/ 53163 h 419396"/>
              <a:gd name="connsiteX11" fmla="*/ 395768 w 939210"/>
              <a:gd name="connsiteY11" fmla="*/ 41349 h 419396"/>
              <a:gd name="connsiteX12" fmla="*/ 425303 w 939210"/>
              <a:gd name="connsiteY12" fmla="*/ 35442 h 419396"/>
              <a:gd name="connsiteX13" fmla="*/ 478465 w 939210"/>
              <a:gd name="connsiteY13" fmla="*/ 17721 h 419396"/>
              <a:gd name="connsiteX14" fmla="*/ 537535 w 939210"/>
              <a:gd name="connsiteY14" fmla="*/ 0 h 419396"/>
              <a:gd name="connsiteX15" fmla="*/ 838791 w 939210"/>
              <a:gd name="connsiteY15" fmla="*/ 5907 h 419396"/>
              <a:gd name="connsiteX16" fmla="*/ 874233 w 939210"/>
              <a:gd name="connsiteY16" fmla="*/ 11814 h 419396"/>
              <a:gd name="connsiteX17" fmla="*/ 939210 w 939210"/>
              <a:gd name="connsiteY17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60326 w 939210"/>
              <a:gd name="connsiteY8" fmla="*/ 59070 h 419396"/>
              <a:gd name="connsiteX9" fmla="*/ 378047 w 939210"/>
              <a:gd name="connsiteY9" fmla="*/ 53163 h 419396"/>
              <a:gd name="connsiteX10" fmla="*/ 395768 w 939210"/>
              <a:gd name="connsiteY10" fmla="*/ 41349 h 419396"/>
              <a:gd name="connsiteX11" fmla="*/ 425303 w 939210"/>
              <a:gd name="connsiteY11" fmla="*/ 35442 h 419396"/>
              <a:gd name="connsiteX12" fmla="*/ 478465 w 939210"/>
              <a:gd name="connsiteY12" fmla="*/ 17721 h 419396"/>
              <a:gd name="connsiteX13" fmla="*/ 537535 w 939210"/>
              <a:gd name="connsiteY13" fmla="*/ 0 h 419396"/>
              <a:gd name="connsiteX14" fmla="*/ 838791 w 939210"/>
              <a:gd name="connsiteY14" fmla="*/ 5907 h 419396"/>
              <a:gd name="connsiteX15" fmla="*/ 874233 w 939210"/>
              <a:gd name="connsiteY15" fmla="*/ 11814 h 419396"/>
              <a:gd name="connsiteX16" fmla="*/ 939210 w 939210"/>
              <a:gd name="connsiteY16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60326 w 939210"/>
              <a:gd name="connsiteY8" fmla="*/ 59070 h 419396"/>
              <a:gd name="connsiteX9" fmla="*/ 395768 w 939210"/>
              <a:gd name="connsiteY9" fmla="*/ 41349 h 419396"/>
              <a:gd name="connsiteX10" fmla="*/ 425303 w 939210"/>
              <a:gd name="connsiteY10" fmla="*/ 35442 h 419396"/>
              <a:gd name="connsiteX11" fmla="*/ 478465 w 939210"/>
              <a:gd name="connsiteY11" fmla="*/ 17721 h 419396"/>
              <a:gd name="connsiteX12" fmla="*/ 537535 w 939210"/>
              <a:gd name="connsiteY12" fmla="*/ 0 h 419396"/>
              <a:gd name="connsiteX13" fmla="*/ 838791 w 939210"/>
              <a:gd name="connsiteY13" fmla="*/ 5907 h 419396"/>
              <a:gd name="connsiteX14" fmla="*/ 874233 w 939210"/>
              <a:gd name="connsiteY14" fmla="*/ 11814 h 419396"/>
              <a:gd name="connsiteX15" fmla="*/ 939210 w 939210"/>
              <a:gd name="connsiteY15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95768 w 939210"/>
              <a:gd name="connsiteY8" fmla="*/ 41349 h 419396"/>
              <a:gd name="connsiteX9" fmla="*/ 425303 w 939210"/>
              <a:gd name="connsiteY9" fmla="*/ 35442 h 419396"/>
              <a:gd name="connsiteX10" fmla="*/ 478465 w 939210"/>
              <a:gd name="connsiteY10" fmla="*/ 17721 h 419396"/>
              <a:gd name="connsiteX11" fmla="*/ 537535 w 939210"/>
              <a:gd name="connsiteY11" fmla="*/ 0 h 419396"/>
              <a:gd name="connsiteX12" fmla="*/ 838791 w 939210"/>
              <a:gd name="connsiteY12" fmla="*/ 5907 h 419396"/>
              <a:gd name="connsiteX13" fmla="*/ 874233 w 939210"/>
              <a:gd name="connsiteY13" fmla="*/ 11814 h 419396"/>
              <a:gd name="connsiteX14" fmla="*/ 939210 w 939210"/>
              <a:gd name="connsiteY14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77628 w 939210"/>
              <a:gd name="connsiteY5" fmla="*/ 100419 h 419396"/>
              <a:gd name="connsiteX6" fmla="*/ 336698 w 939210"/>
              <a:gd name="connsiteY6" fmla="*/ 70884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36698 w 939210"/>
              <a:gd name="connsiteY6" fmla="*/ 70884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62251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62251 w 939210"/>
              <a:gd name="connsiteY10" fmla="*/ 0 h 419396"/>
              <a:gd name="connsiteX11" fmla="*/ 838791 w 939210"/>
              <a:gd name="connsiteY11" fmla="*/ 5907 h 419396"/>
              <a:gd name="connsiteX12" fmla="*/ 939210 w 939210"/>
              <a:gd name="connsiteY12" fmla="*/ 11814 h 419396"/>
              <a:gd name="connsiteX0" fmla="*/ 0 w 838791"/>
              <a:gd name="connsiteY0" fmla="*/ 419396 h 419396"/>
              <a:gd name="connsiteX1" fmla="*/ 35442 w 838791"/>
              <a:gd name="connsiteY1" fmla="*/ 348512 h 419396"/>
              <a:gd name="connsiteX2" fmla="*/ 88605 w 838791"/>
              <a:gd name="connsiteY2" fmla="*/ 271721 h 419396"/>
              <a:gd name="connsiteX3" fmla="*/ 147675 w 838791"/>
              <a:gd name="connsiteY3" fmla="*/ 189024 h 419396"/>
              <a:gd name="connsiteX4" fmla="*/ 206744 w 838791"/>
              <a:gd name="connsiteY4" fmla="*/ 135861 h 419396"/>
              <a:gd name="connsiteX5" fmla="*/ 281747 w 838791"/>
              <a:gd name="connsiteY5" fmla="*/ 86946 h 419396"/>
              <a:gd name="connsiteX6" fmla="*/ 357295 w 838791"/>
              <a:gd name="connsiteY6" fmla="*/ 57411 h 419396"/>
              <a:gd name="connsiteX7" fmla="*/ 395768 w 838791"/>
              <a:gd name="connsiteY7" fmla="*/ 41349 h 419396"/>
              <a:gd name="connsiteX8" fmla="*/ 441780 w 838791"/>
              <a:gd name="connsiteY8" fmla="*/ 21968 h 419396"/>
              <a:gd name="connsiteX9" fmla="*/ 478465 w 838791"/>
              <a:gd name="connsiteY9" fmla="*/ 4248 h 419396"/>
              <a:gd name="connsiteX10" fmla="*/ 562251 w 838791"/>
              <a:gd name="connsiteY10" fmla="*/ 0 h 419396"/>
              <a:gd name="connsiteX11" fmla="*/ 838791 w 838791"/>
              <a:gd name="connsiteY11" fmla="*/ 5907 h 419396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57295 w 706972"/>
              <a:gd name="connsiteY6" fmla="*/ 6497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78465 w 706972"/>
              <a:gd name="connsiteY9" fmla="*/ 11814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57295 w 706972"/>
              <a:gd name="connsiteY6" fmla="*/ 6497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08845 w 706972"/>
              <a:gd name="connsiteY9" fmla="*/ 12866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08845 w 706972"/>
              <a:gd name="connsiteY9" fmla="*/ 12866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19915 w 706972"/>
              <a:gd name="connsiteY9" fmla="*/ 9245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19915 w 706972"/>
              <a:gd name="connsiteY9" fmla="*/ 9245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88605 w 706972"/>
              <a:gd name="connsiteY3" fmla="*/ 279287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9676 w 706972"/>
              <a:gd name="connsiteY3" fmla="*/ 246699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47675 w 706972"/>
              <a:gd name="connsiteY5" fmla="*/ 196590 h 426962"/>
              <a:gd name="connsiteX6" fmla="*/ 206744 w 706972"/>
              <a:gd name="connsiteY6" fmla="*/ 143427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69816 w 706972"/>
              <a:gd name="connsiteY5" fmla="*/ 169433 h 426962"/>
              <a:gd name="connsiteX6" fmla="*/ 206744 w 706972"/>
              <a:gd name="connsiteY6" fmla="*/ 143427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69816 w 706972"/>
              <a:gd name="connsiteY5" fmla="*/ 169433 h 426962"/>
              <a:gd name="connsiteX6" fmla="*/ 211172 w 706972"/>
              <a:gd name="connsiteY6" fmla="*/ 127133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7701 w 706972"/>
              <a:gd name="connsiteY10" fmla="*/ 14676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7701 w 706972"/>
              <a:gd name="connsiteY10" fmla="*/ 14676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49022 w 706972"/>
              <a:gd name="connsiteY2" fmla="*/ 262882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84177 w 706972"/>
              <a:gd name="connsiteY3" fmla="*/ 212300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84177 w 706972"/>
              <a:gd name="connsiteY3" fmla="*/ 212300 h 426962"/>
              <a:gd name="connsiteX4" fmla="*/ 130946 w 706972"/>
              <a:gd name="connsiteY4" fmla="*/ 150635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450637 w 706972"/>
              <a:gd name="connsiteY9" fmla="*/ 24103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706972 w 706972"/>
              <a:gd name="connsiteY9" fmla="*/ 0 h 426962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9022 w 443139"/>
              <a:gd name="connsiteY2" fmla="*/ 22268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139" h="386766">
                <a:moveTo>
                  <a:pt x="0" y="386766"/>
                </a:moveTo>
                <a:cubicBezTo>
                  <a:pt x="7384" y="371999"/>
                  <a:pt x="8820" y="343529"/>
                  <a:pt x="15514" y="315881"/>
                </a:cubicBezTo>
                <a:cubicBezTo>
                  <a:pt x="22208" y="288233"/>
                  <a:pt x="29829" y="233373"/>
                  <a:pt x="40166" y="220876"/>
                </a:cubicBezTo>
                <a:cubicBezTo>
                  <a:pt x="50503" y="197516"/>
                  <a:pt x="64619" y="174216"/>
                  <a:pt x="79749" y="155810"/>
                </a:cubicBezTo>
                <a:cubicBezTo>
                  <a:pt x="94879" y="137404"/>
                  <a:pt x="111994" y="127349"/>
                  <a:pt x="130946" y="110439"/>
                </a:cubicBezTo>
                <a:cubicBezTo>
                  <a:pt x="149898" y="93529"/>
                  <a:pt x="180504" y="76376"/>
                  <a:pt x="204530" y="63401"/>
                </a:cubicBezTo>
                <a:cubicBezTo>
                  <a:pt x="228556" y="50426"/>
                  <a:pt x="249506" y="41403"/>
                  <a:pt x="275105" y="32591"/>
                </a:cubicBezTo>
                <a:cubicBezTo>
                  <a:pt x="300704" y="23779"/>
                  <a:pt x="330121" y="15962"/>
                  <a:pt x="358127" y="10530"/>
                </a:cubicBezTo>
                <a:cubicBezTo>
                  <a:pt x="386133" y="5098"/>
                  <a:pt x="384998" y="8454"/>
                  <a:pt x="443139" y="0"/>
                </a:cubicBez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Freeform 42"/>
          <p:cNvSpPr/>
          <p:nvPr/>
        </p:nvSpPr>
        <p:spPr>
          <a:xfrm rot="16200000">
            <a:off x="4543029" y="221777"/>
            <a:ext cx="702694" cy="7600094"/>
          </a:xfrm>
          <a:custGeom>
            <a:avLst/>
            <a:gdLst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64977 w 939210"/>
              <a:gd name="connsiteY3" fmla="*/ 313070 h 419396"/>
              <a:gd name="connsiteX4" fmla="*/ 88605 w 939210"/>
              <a:gd name="connsiteY4" fmla="*/ 271721 h 419396"/>
              <a:gd name="connsiteX5" fmla="*/ 106326 w 939210"/>
              <a:gd name="connsiteY5" fmla="*/ 254000 h 419396"/>
              <a:gd name="connsiteX6" fmla="*/ 118140 w 939210"/>
              <a:gd name="connsiteY6" fmla="*/ 230372 h 419396"/>
              <a:gd name="connsiteX7" fmla="*/ 135861 w 939210"/>
              <a:gd name="connsiteY7" fmla="*/ 206745 h 419396"/>
              <a:gd name="connsiteX8" fmla="*/ 147675 w 939210"/>
              <a:gd name="connsiteY8" fmla="*/ 189024 h 419396"/>
              <a:gd name="connsiteX9" fmla="*/ 206744 w 939210"/>
              <a:gd name="connsiteY9" fmla="*/ 135861 h 419396"/>
              <a:gd name="connsiteX10" fmla="*/ 254000 w 939210"/>
              <a:gd name="connsiteY10" fmla="*/ 112233 h 419396"/>
              <a:gd name="connsiteX11" fmla="*/ 277628 w 939210"/>
              <a:gd name="connsiteY11" fmla="*/ 100419 h 419396"/>
              <a:gd name="connsiteX12" fmla="*/ 336698 w 939210"/>
              <a:gd name="connsiteY12" fmla="*/ 70884 h 419396"/>
              <a:gd name="connsiteX13" fmla="*/ 360326 w 939210"/>
              <a:gd name="connsiteY13" fmla="*/ 59070 h 419396"/>
              <a:gd name="connsiteX14" fmla="*/ 378047 w 939210"/>
              <a:gd name="connsiteY14" fmla="*/ 53163 h 419396"/>
              <a:gd name="connsiteX15" fmla="*/ 395768 w 939210"/>
              <a:gd name="connsiteY15" fmla="*/ 41349 h 419396"/>
              <a:gd name="connsiteX16" fmla="*/ 425303 w 939210"/>
              <a:gd name="connsiteY16" fmla="*/ 35442 h 419396"/>
              <a:gd name="connsiteX17" fmla="*/ 478465 w 939210"/>
              <a:gd name="connsiteY17" fmla="*/ 17721 h 419396"/>
              <a:gd name="connsiteX18" fmla="*/ 537535 w 939210"/>
              <a:gd name="connsiteY18" fmla="*/ 0 h 419396"/>
              <a:gd name="connsiteX19" fmla="*/ 838791 w 939210"/>
              <a:gd name="connsiteY19" fmla="*/ 5907 h 419396"/>
              <a:gd name="connsiteX20" fmla="*/ 874233 w 939210"/>
              <a:gd name="connsiteY20" fmla="*/ 11814 h 419396"/>
              <a:gd name="connsiteX21" fmla="*/ 939210 w 939210"/>
              <a:gd name="connsiteY21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06326 w 939210"/>
              <a:gd name="connsiteY4" fmla="*/ 254000 h 419396"/>
              <a:gd name="connsiteX5" fmla="*/ 118140 w 939210"/>
              <a:gd name="connsiteY5" fmla="*/ 230372 h 419396"/>
              <a:gd name="connsiteX6" fmla="*/ 135861 w 939210"/>
              <a:gd name="connsiteY6" fmla="*/ 206745 h 419396"/>
              <a:gd name="connsiteX7" fmla="*/ 147675 w 939210"/>
              <a:gd name="connsiteY7" fmla="*/ 189024 h 419396"/>
              <a:gd name="connsiteX8" fmla="*/ 206744 w 939210"/>
              <a:gd name="connsiteY8" fmla="*/ 135861 h 419396"/>
              <a:gd name="connsiteX9" fmla="*/ 254000 w 939210"/>
              <a:gd name="connsiteY9" fmla="*/ 112233 h 419396"/>
              <a:gd name="connsiteX10" fmla="*/ 277628 w 939210"/>
              <a:gd name="connsiteY10" fmla="*/ 100419 h 419396"/>
              <a:gd name="connsiteX11" fmla="*/ 336698 w 939210"/>
              <a:gd name="connsiteY11" fmla="*/ 70884 h 419396"/>
              <a:gd name="connsiteX12" fmla="*/ 360326 w 939210"/>
              <a:gd name="connsiteY12" fmla="*/ 59070 h 419396"/>
              <a:gd name="connsiteX13" fmla="*/ 378047 w 939210"/>
              <a:gd name="connsiteY13" fmla="*/ 53163 h 419396"/>
              <a:gd name="connsiteX14" fmla="*/ 395768 w 939210"/>
              <a:gd name="connsiteY14" fmla="*/ 41349 h 419396"/>
              <a:gd name="connsiteX15" fmla="*/ 425303 w 939210"/>
              <a:gd name="connsiteY15" fmla="*/ 35442 h 419396"/>
              <a:gd name="connsiteX16" fmla="*/ 478465 w 939210"/>
              <a:gd name="connsiteY16" fmla="*/ 17721 h 419396"/>
              <a:gd name="connsiteX17" fmla="*/ 537535 w 939210"/>
              <a:gd name="connsiteY17" fmla="*/ 0 h 419396"/>
              <a:gd name="connsiteX18" fmla="*/ 838791 w 939210"/>
              <a:gd name="connsiteY18" fmla="*/ 5907 h 419396"/>
              <a:gd name="connsiteX19" fmla="*/ 874233 w 939210"/>
              <a:gd name="connsiteY19" fmla="*/ 11814 h 419396"/>
              <a:gd name="connsiteX20" fmla="*/ 939210 w 939210"/>
              <a:gd name="connsiteY20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18140 w 939210"/>
              <a:gd name="connsiteY4" fmla="*/ 230372 h 419396"/>
              <a:gd name="connsiteX5" fmla="*/ 135861 w 939210"/>
              <a:gd name="connsiteY5" fmla="*/ 206745 h 419396"/>
              <a:gd name="connsiteX6" fmla="*/ 147675 w 939210"/>
              <a:gd name="connsiteY6" fmla="*/ 189024 h 419396"/>
              <a:gd name="connsiteX7" fmla="*/ 206744 w 939210"/>
              <a:gd name="connsiteY7" fmla="*/ 135861 h 419396"/>
              <a:gd name="connsiteX8" fmla="*/ 254000 w 939210"/>
              <a:gd name="connsiteY8" fmla="*/ 112233 h 419396"/>
              <a:gd name="connsiteX9" fmla="*/ 277628 w 939210"/>
              <a:gd name="connsiteY9" fmla="*/ 100419 h 419396"/>
              <a:gd name="connsiteX10" fmla="*/ 336698 w 939210"/>
              <a:gd name="connsiteY10" fmla="*/ 70884 h 419396"/>
              <a:gd name="connsiteX11" fmla="*/ 360326 w 939210"/>
              <a:gd name="connsiteY11" fmla="*/ 59070 h 419396"/>
              <a:gd name="connsiteX12" fmla="*/ 378047 w 939210"/>
              <a:gd name="connsiteY12" fmla="*/ 53163 h 419396"/>
              <a:gd name="connsiteX13" fmla="*/ 395768 w 939210"/>
              <a:gd name="connsiteY13" fmla="*/ 41349 h 419396"/>
              <a:gd name="connsiteX14" fmla="*/ 425303 w 939210"/>
              <a:gd name="connsiteY14" fmla="*/ 35442 h 419396"/>
              <a:gd name="connsiteX15" fmla="*/ 478465 w 939210"/>
              <a:gd name="connsiteY15" fmla="*/ 17721 h 419396"/>
              <a:gd name="connsiteX16" fmla="*/ 537535 w 939210"/>
              <a:gd name="connsiteY16" fmla="*/ 0 h 419396"/>
              <a:gd name="connsiteX17" fmla="*/ 838791 w 939210"/>
              <a:gd name="connsiteY17" fmla="*/ 5907 h 419396"/>
              <a:gd name="connsiteX18" fmla="*/ 874233 w 939210"/>
              <a:gd name="connsiteY18" fmla="*/ 11814 h 419396"/>
              <a:gd name="connsiteX19" fmla="*/ 939210 w 939210"/>
              <a:gd name="connsiteY19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18140 w 939210"/>
              <a:gd name="connsiteY4" fmla="*/ 230372 h 419396"/>
              <a:gd name="connsiteX5" fmla="*/ 147675 w 939210"/>
              <a:gd name="connsiteY5" fmla="*/ 189024 h 419396"/>
              <a:gd name="connsiteX6" fmla="*/ 206744 w 939210"/>
              <a:gd name="connsiteY6" fmla="*/ 135861 h 419396"/>
              <a:gd name="connsiteX7" fmla="*/ 254000 w 939210"/>
              <a:gd name="connsiteY7" fmla="*/ 112233 h 419396"/>
              <a:gd name="connsiteX8" fmla="*/ 277628 w 939210"/>
              <a:gd name="connsiteY8" fmla="*/ 100419 h 419396"/>
              <a:gd name="connsiteX9" fmla="*/ 336698 w 939210"/>
              <a:gd name="connsiteY9" fmla="*/ 70884 h 419396"/>
              <a:gd name="connsiteX10" fmla="*/ 360326 w 939210"/>
              <a:gd name="connsiteY10" fmla="*/ 59070 h 419396"/>
              <a:gd name="connsiteX11" fmla="*/ 378047 w 939210"/>
              <a:gd name="connsiteY11" fmla="*/ 53163 h 419396"/>
              <a:gd name="connsiteX12" fmla="*/ 395768 w 939210"/>
              <a:gd name="connsiteY12" fmla="*/ 41349 h 419396"/>
              <a:gd name="connsiteX13" fmla="*/ 425303 w 939210"/>
              <a:gd name="connsiteY13" fmla="*/ 35442 h 419396"/>
              <a:gd name="connsiteX14" fmla="*/ 478465 w 939210"/>
              <a:gd name="connsiteY14" fmla="*/ 17721 h 419396"/>
              <a:gd name="connsiteX15" fmla="*/ 537535 w 939210"/>
              <a:gd name="connsiteY15" fmla="*/ 0 h 419396"/>
              <a:gd name="connsiteX16" fmla="*/ 838791 w 939210"/>
              <a:gd name="connsiteY16" fmla="*/ 5907 h 419396"/>
              <a:gd name="connsiteX17" fmla="*/ 874233 w 939210"/>
              <a:gd name="connsiteY17" fmla="*/ 11814 h 419396"/>
              <a:gd name="connsiteX18" fmla="*/ 939210 w 939210"/>
              <a:gd name="connsiteY18" fmla="*/ 11814 h 419396"/>
              <a:gd name="connsiteX0" fmla="*/ 0 w 939210"/>
              <a:gd name="connsiteY0" fmla="*/ 419396 h 419396"/>
              <a:gd name="connsiteX1" fmla="*/ 17721 w 939210"/>
              <a:gd name="connsiteY1" fmla="*/ 389861 h 419396"/>
              <a:gd name="connsiteX2" fmla="*/ 35442 w 939210"/>
              <a:gd name="connsiteY2" fmla="*/ 348512 h 419396"/>
              <a:gd name="connsiteX3" fmla="*/ 88605 w 939210"/>
              <a:gd name="connsiteY3" fmla="*/ 271721 h 419396"/>
              <a:gd name="connsiteX4" fmla="*/ 147675 w 939210"/>
              <a:gd name="connsiteY4" fmla="*/ 189024 h 419396"/>
              <a:gd name="connsiteX5" fmla="*/ 206744 w 939210"/>
              <a:gd name="connsiteY5" fmla="*/ 135861 h 419396"/>
              <a:gd name="connsiteX6" fmla="*/ 254000 w 939210"/>
              <a:gd name="connsiteY6" fmla="*/ 112233 h 419396"/>
              <a:gd name="connsiteX7" fmla="*/ 277628 w 939210"/>
              <a:gd name="connsiteY7" fmla="*/ 100419 h 419396"/>
              <a:gd name="connsiteX8" fmla="*/ 336698 w 939210"/>
              <a:gd name="connsiteY8" fmla="*/ 70884 h 419396"/>
              <a:gd name="connsiteX9" fmla="*/ 360326 w 939210"/>
              <a:gd name="connsiteY9" fmla="*/ 59070 h 419396"/>
              <a:gd name="connsiteX10" fmla="*/ 378047 w 939210"/>
              <a:gd name="connsiteY10" fmla="*/ 53163 h 419396"/>
              <a:gd name="connsiteX11" fmla="*/ 395768 w 939210"/>
              <a:gd name="connsiteY11" fmla="*/ 41349 h 419396"/>
              <a:gd name="connsiteX12" fmla="*/ 425303 w 939210"/>
              <a:gd name="connsiteY12" fmla="*/ 35442 h 419396"/>
              <a:gd name="connsiteX13" fmla="*/ 478465 w 939210"/>
              <a:gd name="connsiteY13" fmla="*/ 17721 h 419396"/>
              <a:gd name="connsiteX14" fmla="*/ 537535 w 939210"/>
              <a:gd name="connsiteY14" fmla="*/ 0 h 419396"/>
              <a:gd name="connsiteX15" fmla="*/ 838791 w 939210"/>
              <a:gd name="connsiteY15" fmla="*/ 5907 h 419396"/>
              <a:gd name="connsiteX16" fmla="*/ 874233 w 939210"/>
              <a:gd name="connsiteY16" fmla="*/ 11814 h 419396"/>
              <a:gd name="connsiteX17" fmla="*/ 939210 w 939210"/>
              <a:gd name="connsiteY17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60326 w 939210"/>
              <a:gd name="connsiteY8" fmla="*/ 59070 h 419396"/>
              <a:gd name="connsiteX9" fmla="*/ 378047 w 939210"/>
              <a:gd name="connsiteY9" fmla="*/ 53163 h 419396"/>
              <a:gd name="connsiteX10" fmla="*/ 395768 w 939210"/>
              <a:gd name="connsiteY10" fmla="*/ 41349 h 419396"/>
              <a:gd name="connsiteX11" fmla="*/ 425303 w 939210"/>
              <a:gd name="connsiteY11" fmla="*/ 35442 h 419396"/>
              <a:gd name="connsiteX12" fmla="*/ 478465 w 939210"/>
              <a:gd name="connsiteY12" fmla="*/ 17721 h 419396"/>
              <a:gd name="connsiteX13" fmla="*/ 537535 w 939210"/>
              <a:gd name="connsiteY13" fmla="*/ 0 h 419396"/>
              <a:gd name="connsiteX14" fmla="*/ 838791 w 939210"/>
              <a:gd name="connsiteY14" fmla="*/ 5907 h 419396"/>
              <a:gd name="connsiteX15" fmla="*/ 874233 w 939210"/>
              <a:gd name="connsiteY15" fmla="*/ 11814 h 419396"/>
              <a:gd name="connsiteX16" fmla="*/ 939210 w 939210"/>
              <a:gd name="connsiteY16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60326 w 939210"/>
              <a:gd name="connsiteY8" fmla="*/ 59070 h 419396"/>
              <a:gd name="connsiteX9" fmla="*/ 395768 w 939210"/>
              <a:gd name="connsiteY9" fmla="*/ 41349 h 419396"/>
              <a:gd name="connsiteX10" fmla="*/ 425303 w 939210"/>
              <a:gd name="connsiteY10" fmla="*/ 35442 h 419396"/>
              <a:gd name="connsiteX11" fmla="*/ 478465 w 939210"/>
              <a:gd name="connsiteY11" fmla="*/ 17721 h 419396"/>
              <a:gd name="connsiteX12" fmla="*/ 537535 w 939210"/>
              <a:gd name="connsiteY12" fmla="*/ 0 h 419396"/>
              <a:gd name="connsiteX13" fmla="*/ 838791 w 939210"/>
              <a:gd name="connsiteY13" fmla="*/ 5907 h 419396"/>
              <a:gd name="connsiteX14" fmla="*/ 874233 w 939210"/>
              <a:gd name="connsiteY14" fmla="*/ 11814 h 419396"/>
              <a:gd name="connsiteX15" fmla="*/ 939210 w 939210"/>
              <a:gd name="connsiteY15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54000 w 939210"/>
              <a:gd name="connsiteY5" fmla="*/ 112233 h 419396"/>
              <a:gd name="connsiteX6" fmla="*/ 277628 w 939210"/>
              <a:gd name="connsiteY6" fmla="*/ 100419 h 419396"/>
              <a:gd name="connsiteX7" fmla="*/ 336698 w 939210"/>
              <a:gd name="connsiteY7" fmla="*/ 70884 h 419396"/>
              <a:gd name="connsiteX8" fmla="*/ 395768 w 939210"/>
              <a:gd name="connsiteY8" fmla="*/ 41349 h 419396"/>
              <a:gd name="connsiteX9" fmla="*/ 425303 w 939210"/>
              <a:gd name="connsiteY9" fmla="*/ 35442 h 419396"/>
              <a:gd name="connsiteX10" fmla="*/ 478465 w 939210"/>
              <a:gd name="connsiteY10" fmla="*/ 17721 h 419396"/>
              <a:gd name="connsiteX11" fmla="*/ 537535 w 939210"/>
              <a:gd name="connsiteY11" fmla="*/ 0 h 419396"/>
              <a:gd name="connsiteX12" fmla="*/ 838791 w 939210"/>
              <a:gd name="connsiteY12" fmla="*/ 5907 h 419396"/>
              <a:gd name="connsiteX13" fmla="*/ 874233 w 939210"/>
              <a:gd name="connsiteY13" fmla="*/ 11814 h 419396"/>
              <a:gd name="connsiteX14" fmla="*/ 939210 w 939210"/>
              <a:gd name="connsiteY14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77628 w 939210"/>
              <a:gd name="connsiteY5" fmla="*/ 100419 h 419396"/>
              <a:gd name="connsiteX6" fmla="*/ 336698 w 939210"/>
              <a:gd name="connsiteY6" fmla="*/ 70884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36698 w 939210"/>
              <a:gd name="connsiteY6" fmla="*/ 70884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25303 w 939210"/>
              <a:gd name="connsiteY8" fmla="*/ 35442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17721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37535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62251 w 939210"/>
              <a:gd name="connsiteY10" fmla="*/ 0 h 419396"/>
              <a:gd name="connsiteX11" fmla="*/ 838791 w 939210"/>
              <a:gd name="connsiteY11" fmla="*/ 5907 h 419396"/>
              <a:gd name="connsiteX12" fmla="*/ 874233 w 939210"/>
              <a:gd name="connsiteY12" fmla="*/ 11814 h 419396"/>
              <a:gd name="connsiteX13" fmla="*/ 939210 w 939210"/>
              <a:gd name="connsiteY13" fmla="*/ 11814 h 419396"/>
              <a:gd name="connsiteX0" fmla="*/ 0 w 939210"/>
              <a:gd name="connsiteY0" fmla="*/ 419396 h 419396"/>
              <a:gd name="connsiteX1" fmla="*/ 35442 w 939210"/>
              <a:gd name="connsiteY1" fmla="*/ 348512 h 419396"/>
              <a:gd name="connsiteX2" fmla="*/ 88605 w 939210"/>
              <a:gd name="connsiteY2" fmla="*/ 271721 h 419396"/>
              <a:gd name="connsiteX3" fmla="*/ 147675 w 939210"/>
              <a:gd name="connsiteY3" fmla="*/ 189024 h 419396"/>
              <a:gd name="connsiteX4" fmla="*/ 206744 w 939210"/>
              <a:gd name="connsiteY4" fmla="*/ 135861 h 419396"/>
              <a:gd name="connsiteX5" fmla="*/ 281747 w 939210"/>
              <a:gd name="connsiteY5" fmla="*/ 86946 h 419396"/>
              <a:gd name="connsiteX6" fmla="*/ 357295 w 939210"/>
              <a:gd name="connsiteY6" fmla="*/ 57411 h 419396"/>
              <a:gd name="connsiteX7" fmla="*/ 395768 w 939210"/>
              <a:gd name="connsiteY7" fmla="*/ 41349 h 419396"/>
              <a:gd name="connsiteX8" fmla="*/ 441780 w 939210"/>
              <a:gd name="connsiteY8" fmla="*/ 21968 h 419396"/>
              <a:gd name="connsiteX9" fmla="*/ 478465 w 939210"/>
              <a:gd name="connsiteY9" fmla="*/ 4248 h 419396"/>
              <a:gd name="connsiteX10" fmla="*/ 562251 w 939210"/>
              <a:gd name="connsiteY10" fmla="*/ 0 h 419396"/>
              <a:gd name="connsiteX11" fmla="*/ 838791 w 939210"/>
              <a:gd name="connsiteY11" fmla="*/ 5907 h 419396"/>
              <a:gd name="connsiteX12" fmla="*/ 939210 w 939210"/>
              <a:gd name="connsiteY12" fmla="*/ 11814 h 419396"/>
              <a:gd name="connsiteX0" fmla="*/ 0 w 838791"/>
              <a:gd name="connsiteY0" fmla="*/ 419396 h 419396"/>
              <a:gd name="connsiteX1" fmla="*/ 35442 w 838791"/>
              <a:gd name="connsiteY1" fmla="*/ 348512 h 419396"/>
              <a:gd name="connsiteX2" fmla="*/ 88605 w 838791"/>
              <a:gd name="connsiteY2" fmla="*/ 271721 h 419396"/>
              <a:gd name="connsiteX3" fmla="*/ 147675 w 838791"/>
              <a:gd name="connsiteY3" fmla="*/ 189024 h 419396"/>
              <a:gd name="connsiteX4" fmla="*/ 206744 w 838791"/>
              <a:gd name="connsiteY4" fmla="*/ 135861 h 419396"/>
              <a:gd name="connsiteX5" fmla="*/ 281747 w 838791"/>
              <a:gd name="connsiteY5" fmla="*/ 86946 h 419396"/>
              <a:gd name="connsiteX6" fmla="*/ 357295 w 838791"/>
              <a:gd name="connsiteY6" fmla="*/ 57411 h 419396"/>
              <a:gd name="connsiteX7" fmla="*/ 395768 w 838791"/>
              <a:gd name="connsiteY7" fmla="*/ 41349 h 419396"/>
              <a:gd name="connsiteX8" fmla="*/ 441780 w 838791"/>
              <a:gd name="connsiteY8" fmla="*/ 21968 h 419396"/>
              <a:gd name="connsiteX9" fmla="*/ 478465 w 838791"/>
              <a:gd name="connsiteY9" fmla="*/ 4248 h 419396"/>
              <a:gd name="connsiteX10" fmla="*/ 562251 w 838791"/>
              <a:gd name="connsiteY10" fmla="*/ 0 h 419396"/>
              <a:gd name="connsiteX11" fmla="*/ 838791 w 838791"/>
              <a:gd name="connsiteY11" fmla="*/ 5907 h 419396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57295 w 706972"/>
              <a:gd name="connsiteY6" fmla="*/ 6497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78465 w 706972"/>
              <a:gd name="connsiteY9" fmla="*/ 11814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57295 w 706972"/>
              <a:gd name="connsiteY6" fmla="*/ 6497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95768 w 706972"/>
              <a:gd name="connsiteY7" fmla="*/ 48915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41780 w 706972"/>
              <a:gd name="connsiteY8" fmla="*/ 29534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86704 w 706972"/>
              <a:gd name="connsiteY9" fmla="*/ 21919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497775 w 706972"/>
              <a:gd name="connsiteY9" fmla="*/ 16487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08845 w 706972"/>
              <a:gd name="connsiteY9" fmla="*/ 12866 h 426962"/>
              <a:gd name="connsiteX10" fmla="*/ 562251 w 706972"/>
              <a:gd name="connsiteY10" fmla="*/ 7566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08845 w 706972"/>
              <a:gd name="connsiteY9" fmla="*/ 12866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35442 w 706972"/>
              <a:gd name="connsiteY1" fmla="*/ 356078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19915 w 706972"/>
              <a:gd name="connsiteY9" fmla="*/ 9245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88605 w 706972"/>
              <a:gd name="connsiteY2" fmla="*/ 279287 h 426962"/>
              <a:gd name="connsiteX3" fmla="*/ 147675 w 706972"/>
              <a:gd name="connsiteY3" fmla="*/ 196590 h 426962"/>
              <a:gd name="connsiteX4" fmla="*/ 206744 w 706972"/>
              <a:gd name="connsiteY4" fmla="*/ 143427 h 426962"/>
              <a:gd name="connsiteX5" fmla="*/ 281747 w 706972"/>
              <a:gd name="connsiteY5" fmla="*/ 94512 h 426962"/>
              <a:gd name="connsiteX6" fmla="*/ 344010 w 706972"/>
              <a:gd name="connsiteY6" fmla="*/ 6316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19915 w 706972"/>
              <a:gd name="connsiteY9" fmla="*/ 9245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88605 w 706972"/>
              <a:gd name="connsiteY3" fmla="*/ 279287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9676 w 706972"/>
              <a:gd name="connsiteY3" fmla="*/ 246699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7675 w 706972"/>
              <a:gd name="connsiteY4" fmla="*/ 196590 h 426962"/>
              <a:gd name="connsiteX5" fmla="*/ 206744 w 706972"/>
              <a:gd name="connsiteY5" fmla="*/ 143427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47675 w 706972"/>
              <a:gd name="connsiteY5" fmla="*/ 196590 h 426962"/>
              <a:gd name="connsiteX6" fmla="*/ 206744 w 706972"/>
              <a:gd name="connsiteY6" fmla="*/ 143427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69816 w 706972"/>
              <a:gd name="connsiteY5" fmla="*/ 169433 h 426962"/>
              <a:gd name="connsiteX6" fmla="*/ 206744 w 706972"/>
              <a:gd name="connsiteY6" fmla="*/ 143427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169816 w 706972"/>
              <a:gd name="connsiteY5" fmla="*/ 169433 h 426962"/>
              <a:gd name="connsiteX6" fmla="*/ 211172 w 706972"/>
              <a:gd name="connsiteY6" fmla="*/ 127133 h 426962"/>
              <a:gd name="connsiteX7" fmla="*/ 281747 w 706972"/>
              <a:gd name="connsiteY7" fmla="*/ 94512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81747 w 706972"/>
              <a:gd name="connsiteY6" fmla="*/ 94512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4010 w 706972"/>
              <a:gd name="connsiteY7" fmla="*/ 63167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44010 w 706972"/>
              <a:gd name="connsiteY8" fmla="*/ 63167 h 426962"/>
              <a:gd name="connsiteX9" fmla="*/ 389125 w 706972"/>
              <a:gd name="connsiteY9" fmla="*/ 41673 h 426962"/>
              <a:gd name="connsiteX10" fmla="*/ 450637 w 706972"/>
              <a:gd name="connsiteY10" fmla="*/ 24103 h 426962"/>
              <a:gd name="connsiteX11" fmla="*/ 519915 w 706972"/>
              <a:gd name="connsiteY11" fmla="*/ 9245 h 426962"/>
              <a:gd name="connsiteX12" fmla="*/ 573322 w 706972"/>
              <a:gd name="connsiteY12" fmla="*/ 3945 h 426962"/>
              <a:gd name="connsiteX13" fmla="*/ 706972 w 706972"/>
              <a:gd name="connsiteY13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9915 w 706972"/>
              <a:gd name="connsiteY10" fmla="*/ 9245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73377 w 706972"/>
              <a:gd name="connsiteY2" fmla="*/ 270125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7701 w 706972"/>
              <a:gd name="connsiteY10" fmla="*/ 14676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17701 w 706972"/>
              <a:gd name="connsiteY10" fmla="*/ 14676 h 426962"/>
              <a:gd name="connsiteX11" fmla="*/ 573322 w 706972"/>
              <a:gd name="connsiteY11" fmla="*/ 3945 h 426962"/>
              <a:gd name="connsiteX12" fmla="*/ 706972 w 706972"/>
              <a:gd name="connsiteY12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45717 w 706972"/>
              <a:gd name="connsiteY7" fmla="*/ 60111 h 426962"/>
              <a:gd name="connsiteX8" fmla="*/ 389125 w 706972"/>
              <a:gd name="connsiteY8" fmla="*/ 41673 h 426962"/>
              <a:gd name="connsiteX9" fmla="*/ 450637 w 706972"/>
              <a:gd name="connsiteY9" fmla="*/ 24103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64521 w 706972"/>
              <a:gd name="connsiteY2" fmla="*/ 275556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26585 w 706972"/>
              <a:gd name="connsiteY1" fmla="*/ 354267 h 426962"/>
              <a:gd name="connsiteX2" fmla="*/ 49022 w 706972"/>
              <a:gd name="connsiteY2" fmla="*/ 262882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97462 w 706972"/>
              <a:gd name="connsiteY3" fmla="*/ 228594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84177 w 706972"/>
              <a:gd name="connsiteY3" fmla="*/ 212300 h 426962"/>
              <a:gd name="connsiteX4" fmla="*/ 142016 w 706972"/>
              <a:gd name="connsiteY4" fmla="*/ 179602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84177 w 706972"/>
              <a:gd name="connsiteY3" fmla="*/ 212300 h 426962"/>
              <a:gd name="connsiteX4" fmla="*/ 130946 w 706972"/>
              <a:gd name="connsiteY4" fmla="*/ 150635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11172 w 706972"/>
              <a:gd name="connsiteY5" fmla="*/ 127133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90604 w 706972"/>
              <a:gd name="connsiteY6" fmla="*/ 85460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89125 w 706972"/>
              <a:gd name="connsiteY7" fmla="*/ 41673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50637 w 706972"/>
              <a:gd name="connsiteY8" fmla="*/ 24103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450637 w 706972"/>
              <a:gd name="connsiteY9" fmla="*/ 24103 h 426962"/>
              <a:gd name="connsiteX10" fmla="*/ 573322 w 706972"/>
              <a:gd name="connsiteY10" fmla="*/ 3945 h 426962"/>
              <a:gd name="connsiteX11" fmla="*/ 706972 w 706972"/>
              <a:gd name="connsiteY11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573322 w 706972"/>
              <a:gd name="connsiteY9" fmla="*/ 3945 h 426962"/>
              <a:gd name="connsiteX10" fmla="*/ 706972 w 706972"/>
              <a:gd name="connsiteY10" fmla="*/ 0 h 426962"/>
              <a:gd name="connsiteX0" fmla="*/ 0 w 706972"/>
              <a:gd name="connsiteY0" fmla="*/ 426962 h 426962"/>
              <a:gd name="connsiteX1" fmla="*/ 15514 w 706972"/>
              <a:gd name="connsiteY1" fmla="*/ 356077 h 426962"/>
              <a:gd name="connsiteX2" fmla="*/ 49022 w 706972"/>
              <a:gd name="connsiteY2" fmla="*/ 262882 h 426962"/>
              <a:gd name="connsiteX3" fmla="*/ 75321 w 706972"/>
              <a:gd name="connsiteY3" fmla="*/ 210490 h 426962"/>
              <a:gd name="connsiteX4" fmla="*/ 130946 w 706972"/>
              <a:gd name="connsiteY4" fmla="*/ 150635 h 426962"/>
              <a:gd name="connsiteX5" fmla="*/ 204530 w 706972"/>
              <a:gd name="connsiteY5" fmla="*/ 103597 h 426962"/>
              <a:gd name="connsiteX6" fmla="*/ 275105 w 706972"/>
              <a:gd name="connsiteY6" fmla="*/ 72787 h 426962"/>
              <a:gd name="connsiteX7" fmla="*/ 358127 w 706972"/>
              <a:gd name="connsiteY7" fmla="*/ 50726 h 426962"/>
              <a:gd name="connsiteX8" fmla="*/ 443139 w 706972"/>
              <a:gd name="connsiteY8" fmla="*/ 40196 h 426962"/>
              <a:gd name="connsiteX9" fmla="*/ 706972 w 706972"/>
              <a:gd name="connsiteY9" fmla="*/ 0 h 426962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9022 w 443139"/>
              <a:gd name="connsiteY2" fmla="*/ 22268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5321 w 443139"/>
              <a:gd name="connsiteY3" fmla="*/ 170294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58127 w 443139"/>
              <a:gd name="connsiteY7" fmla="*/ 10530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25426 w 443139"/>
              <a:gd name="connsiteY7" fmla="*/ 18919 h 386766"/>
              <a:gd name="connsiteX8" fmla="*/ 443139 w 443139"/>
              <a:gd name="connsiteY8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25426 w 443139"/>
              <a:gd name="connsiteY7" fmla="*/ 18919 h 386766"/>
              <a:gd name="connsiteX8" fmla="*/ 415243 w 443139"/>
              <a:gd name="connsiteY8" fmla="*/ 3789 h 386766"/>
              <a:gd name="connsiteX9" fmla="*/ 443139 w 443139"/>
              <a:gd name="connsiteY9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25426 w 443139"/>
              <a:gd name="connsiteY7" fmla="*/ 18919 h 386766"/>
              <a:gd name="connsiteX8" fmla="*/ 385657 w 443139"/>
              <a:gd name="connsiteY8" fmla="*/ 6736 h 386766"/>
              <a:gd name="connsiteX9" fmla="*/ 443139 w 443139"/>
              <a:gd name="connsiteY9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75105 w 443139"/>
              <a:gd name="connsiteY6" fmla="*/ 32591 h 386766"/>
              <a:gd name="connsiteX7" fmla="*/ 317640 w 443139"/>
              <a:gd name="connsiteY7" fmla="*/ 18692 h 386766"/>
              <a:gd name="connsiteX8" fmla="*/ 385657 w 443139"/>
              <a:gd name="connsiteY8" fmla="*/ 6736 h 386766"/>
              <a:gd name="connsiteX9" fmla="*/ 443139 w 443139"/>
              <a:gd name="connsiteY9" fmla="*/ 0 h 386766"/>
              <a:gd name="connsiteX0" fmla="*/ 0 w 443139"/>
              <a:gd name="connsiteY0" fmla="*/ 386766 h 386766"/>
              <a:gd name="connsiteX1" fmla="*/ 15514 w 443139"/>
              <a:gd name="connsiteY1" fmla="*/ 315881 h 386766"/>
              <a:gd name="connsiteX2" fmla="*/ 40166 w 443139"/>
              <a:gd name="connsiteY2" fmla="*/ 220876 h 386766"/>
              <a:gd name="connsiteX3" fmla="*/ 79749 w 443139"/>
              <a:gd name="connsiteY3" fmla="*/ 155810 h 386766"/>
              <a:gd name="connsiteX4" fmla="*/ 130946 w 443139"/>
              <a:gd name="connsiteY4" fmla="*/ 110439 h 386766"/>
              <a:gd name="connsiteX5" fmla="*/ 204530 w 443139"/>
              <a:gd name="connsiteY5" fmla="*/ 63401 h 386766"/>
              <a:gd name="connsiteX6" fmla="*/ 267319 w 443139"/>
              <a:gd name="connsiteY6" fmla="*/ 32591 h 386766"/>
              <a:gd name="connsiteX7" fmla="*/ 317640 w 443139"/>
              <a:gd name="connsiteY7" fmla="*/ 18692 h 386766"/>
              <a:gd name="connsiteX8" fmla="*/ 385657 w 443139"/>
              <a:gd name="connsiteY8" fmla="*/ 6736 h 386766"/>
              <a:gd name="connsiteX9" fmla="*/ 443139 w 443139"/>
              <a:gd name="connsiteY9" fmla="*/ 0 h 38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3139" h="386766">
                <a:moveTo>
                  <a:pt x="0" y="386766"/>
                </a:moveTo>
                <a:cubicBezTo>
                  <a:pt x="7384" y="371999"/>
                  <a:pt x="8820" y="343529"/>
                  <a:pt x="15514" y="315881"/>
                </a:cubicBezTo>
                <a:cubicBezTo>
                  <a:pt x="22208" y="288233"/>
                  <a:pt x="29829" y="233373"/>
                  <a:pt x="40166" y="220876"/>
                </a:cubicBezTo>
                <a:cubicBezTo>
                  <a:pt x="50503" y="197516"/>
                  <a:pt x="64619" y="174216"/>
                  <a:pt x="79749" y="155810"/>
                </a:cubicBezTo>
                <a:cubicBezTo>
                  <a:pt x="94879" y="137404"/>
                  <a:pt x="111994" y="127349"/>
                  <a:pt x="130946" y="110439"/>
                </a:cubicBezTo>
                <a:cubicBezTo>
                  <a:pt x="149898" y="93529"/>
                  <a:pt x="181801" y="76376"/>
                  <a:pt x="204530" y="63401"/>
                </a:cubicBezTo>
                <a:cubicBezTo>
                  <a:pt x="227259" y="50426"/>
                  <a:pt x="248467" y="40043"/>
                  <a:pt x="267319" y="32591"/>
                </a:cubicBezTo>
                <a:cubicBezTo>
                  <a:pt x="286171" y="25139"/>
                  <a:pt x="297917" y="23001"/>
                  <a:pt x="317640" y="18692"/>
                </a:cubicBezTo>
                <a:cubicBezTo>
                  <a:pt x="337363" y="14383"/>
                  <a:pt x="366038" y="9889"/>
                  <a:pt x="385657" y="6736"/>
                </a:cubicBezTo>
                <a:cubicBezTo>
                  <a:pt x="405276" y="3583"/>
                  <a:pt x="438490" y="631"/>
                  <a:pt x="443139" y="0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96089" y="4477502"/>
            <a:ext cx="1730855" cy="42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cs typeface="Century Gothic"/>
              </a:rPr>
              <a:t>Polarization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06139" y="5819465"/>
            <a:ext cx="832121" cy="42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Century Gothic"/>
              </a:rPr>
              <a:t>Time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845590" y="2840877"/>
            <a:ext cx="0" cy="29185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1508" y="5547704"/>
            <a:ext cx="54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Century Gothic"/>
              </a:rPr>
              <a:t>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738" y="5821298"/>
            <a:ext cx="416061" cy="42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Century Gothic"/>
              </a:rPr>
              <a:t>0</a:t>
            </a:r>
          </a:p>
        </p:txBody>
      </p:sp>
      <p:cxnSp>
        <p:nvCxnSpPr>
          <p:cNvPr id="24" name="Straight Arrow Connector 4"/>
          <p:cNvCxnSpPr>
            <a:stCxn id="19" idx="1"/>
            <a:endCxn id="12" idx="4"/>
          </p:cNvCxnSpPr>
          <p:nvPr/>
        </p:nvCxnSpPr>
        <p:spPr>
          <a:xfrm flipH="1" flipV="1">
            <a:off x="918578" y="4263262"/>
            <a:ext cx="492765" cy="10215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411343" y="4180751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Century Gothic"/>
              </a:rPr>
              <a:t>DNP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235688" y="4603281"/>
            <a:ext cx="1159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Century Gothic"/>
              </a:rPr>
              <a:t>Relaxation</a:t>
            </a:r>
            <a:endParaRPr lang="ru-RU" dirty="0"/>
          </a:p>
        </p:txBody>
      </p:sp>
      <p:cxnSp>
        <p:nvCxnSpPr>
          <p:cNvPr id="30" name="Straight Arrow Connector 4"/>
          <p:cNvCxnSpPr>
            <a:stCxn id="31" idx="1"/>
            <a:endCxn id="12" idx="8"/>
          </p:cNvCxnSpPr>
          <p:nvPr/>
        </p:nvCxnSpPr>
        <p:spPr>
          <a:xfrm flipH="1">
            <a:off x="1094328" y="3203364"/>
            <a:ext cx="603634" cy="46192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697962" y="2741699"/>
            <a:ext cx="2192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Century Gothic"/>
              </a:rPr>
              <a:t>The typical maximum polarization in our targets is 80-85%</a:t>
            </a:r>
            <a:endParaRPr lang="ru-RU" dirty="0"/>
          </a:p>
        </p:txBody>
      </p:sp>
      <p:cxnSp>
        <p:nvCxnSpPr>
          <p:cNvPr id="52" name="Прямая соединительная линия 51"/>
          <p:cNvCxnSpPr>
            <a:stCxn id="13" idx="9"/>
          </p:cNvCxnSpPr>
          <p:nvPr/>
        </p:nvCxnSpPr>
        <p:spPr>
          <a:xfrm>
            <a:off x="1094329" y="3670477"/>
            <a:ext cx="16786" cy="208897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13" idx="5"/>
          </p:cNvCxnSpPr>
          <p:nvPr/>
        </p:nvCxnSpPr>
        <p:spPr>
          <a:xfrm flipH="1">
            <a:off x="2340181" y="4048844"/>
            <a:ext cx="1" cy="171060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320373" y="1560072"/>
            <a:ext cx="4338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Century Gothic"/>
              </a:rPr>
              <a:t>The typical time for data taking is 7-10 days,</a:t>
            </a:r>
            <a:br>
              <a:rPr lang="en-US" dirty="0">
                <a:cs typeface="Century Gothic"/>
              </a:rPr>
            </a:br>
            <a:r>
              <a:rPr lang="en-US" dirty="0">
                <a:cs typeface="Century Gothic"/>
              </a:rPr>
              <a:t>then re-DNP.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206873" y="3033344"/>
            <a:ext cx="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Century Gothic"/>
              </a:rPr>
              <a:t>100%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320372" y="872136"/>
            <a:ext cx="3851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Dynamic Nuclear Polarization</a:t>
            </a:r>
            <a:r>
              <a:rPr lang="en-US" dirty="0">
                <a:cs typeface="Century Gothic"/>
              </a:rPr>
              <a:t> was </a:t>
            </a:r>
            <a:r>
              <a:rPr lang="ru-RU" dirty="0" err="1"/>
              <a:t>first</a:t>
            </a:r>
            <a:r>
              <a:rPr lang="ru-RU" dirty="0"/>
              <a:t> </a:t>
            </a:r>
            <a:r>
              <a:rPr lang="ru-RU" dirty="0" err="1"/>
              <a:t>suggested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en-US" dirty="0"/>
              <a:t> </a:t>
            </a:r>
            <a:r>
              <a:rPr lang="ru-RU" dirty="0"/>
              <a:t>A.W. </a:t>
            </a:r>
            <a:r>
              <a:rPr lang="ru-RU" dirty="0" err="1"/>
              <a:t>Overhauser</a:t>
            </a:r>
            <a:r>
              <a:rPr lang="ru-RU" dirty="0"/>
              <a:t> in 1953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111115" y="4776614"/>
            <a:ext cx="1229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Century Gothic"/>
              </a:rPr>
              <a:t>Data taking</a:t>
            </a:r>
            <a:br>
              <a:rPr lang="en-US" dirty="0">
                <a:cs typeface="Century Gothic"/>
              </a:rPr>
            </a:br>
            <a:r>
              <a:rPr lang="en-US" dirty="0">
                <a:cs typeface="Century Gothic"/>
              </a:rPr>
              <a:t>7-10 days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111115" y="5380444"/>
            <a:ext cx="12297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948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Principle of a dilution refrigerator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0987" y="308028"/>
            <a:ext cx="9028747" cy="285750"/>
          </a:xfrm>
        </p:spPr>
        <p:txBody>
          <a:bodyPr/>
          <a:lstStyle/>
          <a:p>
            <a:r>
              <a:rPr lang="en-US" dirty="0"/>
              <a:t>Precooling Stages</a:t>
            </a:r>
            <a:endParaRPr lang="ru-RU" dirty="0"/>
          </a:p>
        </p:txBody>
      </p:sp>
      <p:cxnSp>
        <p:nvCxnSpPr>
          <p:cNvPr id="6" name="Straight Connector 49"/>
          <p:cNvCxnSpPr/>
          <p:nvPr/>
        </p:nvCxnSpPr>
        <p:spPr>
          <a:xfrm>
            <a:off x="-12269" y="291732"/>
            <a:ext cx="3188240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1067"/>
          <a:stretch/>
        </p:blipFill>
        <p:spPr>
          <a:xfrm>
            <a:off x="1" y="1372059"/>
            <a:ext cx="9137651" cy="3429815"/>
          </a:xfrm>
          <a:prstGeom prst="rect">
            <a:avLst/>
          </a:prstGeom>
        </p:spPr>
      </p:pic>
      <p:cxnSp>
        <p:nvCxnSpPr>
          <p:cNvPr id="8" name="Прямая со стрелкой 7"/>
          <p:cNvCxnSpPr>
            <a:stCxn id="14" idx="2"/>
          </p:cNvCxnSpPr>
          <p:nvPr/>
        </p:nvCxnSpPr>
        <p:spPr>
          <a:xfrm flipH="1">
            <a:off x="2171703" y="1289530"/>
            <a:ext cx="1336672" cy="2865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5" idx="2"/>
          </p:cNvCxnSpPr>
          <p:nvPr/>
        </p:nvCxnSpPr>
        <p:spPr>
          <a:xfrm flipH="1">
            <a:off x="5608644" y="2014539"/>
            <a:ext cx="238122" cy="416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16" idx="2"/>
          </p:cNvCxnSpPr>
          <p:nvPr/>
        </p:nvCxnSpPr>
        <p:spPr>
          <a:xfrm flipH="1">
            <a:off x="7453177" y="2301663"/>
            <a:ext cx="323988" cy="616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1" idx="0"/>
          </p:cNvCxnSpPr>
          <p:nvPr/>
        </p:nvCxnSpPr>
        <p:spPr>
          <a:xfrm flipV="1">
            <a:off x="8065081" y="4430747"/>
            <a:ext cx="260215" cy="4476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17" idx="3"/>
          </p:cNvCxnSpPr>
          <p:nvPr/>
        </p:nvCxnSpPr>
        <p:spPr>
          <a:xfrm flipV="1">
            <a:off x="4490718" y="3684988"/>
            <a:ext cx="850902" cy="94332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4" idx="2"/>
          </p:cNvCxnSpPr>
          <p:nvPr/>
        </p:nvCxnSpPr>
        <p:spPr>
          <a:xfrm>
            <a:off x="3508376" y="1289530"/>
            <a:ext cx="1441451" cy="9770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52775" y="92019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H.E.1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276854" y="1368209"/>
            <a:ext cx="113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Separator</a:t>
            </a:r>
          </a:p>
          <a:p>
            <a:pPr algn="ctr"/>
            <a:r>
              <a:rPr lang="en-US" dirty="0"/>
              <a:t>4K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023897" y="1378332"/>
            <a:ext cx="1506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Evaporator</a:t>
            </a:r>
            <a:br>
              <a:rPr lang="en-US" dirty="0"/>
            </a:br>
            <a:r>
              <a:rPr lang="en-US" dirty="0"/>
              <a:t>1K</a:t>
            </a:r>
            <a:br>
              <a:rPr lang="en-US" dirty="0"/>
            </a:br>
            <a:r>
              <a:rPr lang="en-US" dirty="0"/>
              <a:t>CND1 inside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779518" y="4305149"/>
            <a:ext cx="71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H.E.2</a:t>
            </a:r>
            <a:br>
              <a:rPr lang="en-US" dirty="0"/>
            </a:br>
            <a:r>
              <a:rPr lang="en-US" dirty="0"/>
              <a:t>4.5K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706233" y="4478708"/>
            <a:ext cx="71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H.E.3 1.2K</a:t>
            </a:r>
            <a:endParaRPr lang="ru-RU" dirty="0"/>
          </a:p>
        </p:txBody>
      </p:sp>
      <p:cxnSp>
        <p:nvCxnSpPr>
          <p:cNvPr id="19" name="Прямая со стрелкой 18"/>
          <p:cNvCxnSpPr>
            <a:stCxn id="18" idx="3"/>
          </p:cNvCxnSpPr>
          <p:nvPr/>
        </p:nvCxnSpPr>
        <p:spPr>
          <a:xfrm flipV="1">
            <a:off x="5417433" y="4395477"/>
            <a:ext cx="320413" cy="406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11047" y="124959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300K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360095" y="4878408"/>
            <a:ext cx="140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Still 0.8K</a:t>
            </a:r>
            <a:br>
              <a:rPr lang="en-US" dirty="0"/>
            </a:br>
            <a:r>
              <a:rPr lang="en-US" dirty="0"/>
              <a:t>CND2 inside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00781B-045D-4739-80AE-A9F05DE57158}"/>
              </a:ext>
            </a:extLst>
          </p:cNvPr>
          <p:cNvSpPr txBox="1"/>
          <p:nvPr/>
        </p:nvSpPr>
        <p:spPr>
          <a:xfrm>
            <a:off x="4833939" y="1888263"/>
            <a:ext cx="63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10K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0" y="5079205"/>
          <a:ext cx="435684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1622608892"/>
                    </a:ext>
                  </a:extLst>
                </a:gridCol>
                <a:gridCol w="678180">
                  <a:extLst>
                    <a:ext uri="{9D8B030D-6E8A-4147-A177-3AD203B41FA5}">
                      <a16:colId xmlns:a16="http://schemas.microsoft.com/office/drawing/2014/main" val="3631974974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461250609"/>
                    </a:ext>
                  </a:extLst>
                </a:gridCol>
                <a:gridCol w="1156447">
                  <a:extLst>
                    <a:ext uri="{9D8B030D-6E8A-4147-A177-3AD203B41FA5}">
                      <a16:colId xmlns:a16="http://schemas.microsoft.com/office/drawing/2014/main" val="26473985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Heat Ex. </a:t>
                      </a:r>
                      <a:r>
                        <a:rPr lang="ru-RU" sz="14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Stages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Type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Temperature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42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H.E. 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Radial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300K - 10K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436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H.E. 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Tube(1-7) in Tube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10K</a:t>
                      </a:r>
                      <a:r>
                        <a:rPr lang="en-US" sz="1400" baseline="0" dirty="0"/>
                        <a:t> – 4.5K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976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H.E. 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Radial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4.5K – 1.2 K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66774"/>
                  </a:ext>
                </a:extLst>
              </a:tr>
            </a:tbl>
          </a:graphicData>
        </a:graphic>
      </p:graphicFrame>
      <p:cxnSp>
        <p:nvCxnSpPr>
          <p:cNvPr id="24" name="Прямая со стрелкой 23"/>
          <p:cNvCxnSpPr>
            <a:stCxn id="26" idx="0"/>
          </p:cNvCxnSpPr>
          <p:nvPr/>
        </p:nvCxnSpPr>
        <p:spPr>
          <a:xfrm flipH="1" flipV="1">
            <a:off x="596900" y="2622550"/>
            <a:ext cx="101371" cy="9977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6709" y="3620261"/>
            <a:ext cx="1003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channel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161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3112" r="2567"/>
          <a:stretch/>
        </p:blipFill>
        <p:spPr>
          <a:xfrm>
            <a:off x="57947" y="549613"/>
            <a:ext cx="9004493" cy="3607592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Principle of a dilution refrigerator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0987" y="325120"/>
            <a:ext cx="9028747" cy="28575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Dilution unit</a:t>
            </a:r>
            <a:endParaRPr lang="ru-RU" dirty="0"/>
          </a:p>
          <a:p>
            <a:endParaRPr lang="ru-RU" dirty="0"/>
          </a:p>
        </p:txBody>
      </p:sp>
      <p:cxnSp>
        <p:nvCxnSpPr>
          <p:cNvPr id="6" name="Straight Connector 49"/>
          <p:cNvCxnSpPr/>
          <p:nvPr/>
        </p:nvCxnSpPr>
        <p:spPr>
          <a:xfrm>
            <a:off x="-12269" y="291732"/>
            <a:ext cx="3188240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0" y="3804616"/>
            <a:ext cx="7826135" cy="2308648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endCxn id="12" idx="0"/>
          </p:cNvCxnSpPr>
          <p:nvPr/>
        </p:nvCxnSpPr>
        <p:spPr>
          <a:xfrm flipH="1">
            <a:off x="4591959" y="1878228"/>
            <a:ext cx="606123" cy="1883192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6188680" y="1518026"/>
            <a:ext cx="719405" cy="2976283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08085" y="4143050"/>
            <a:ext cx="8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Mixing</a:t>
            </a:r>
            <a:br>
              <a:rPr lang="en-US" sz="1400" dirty="0"/>
            </a:br>
            <a:r>
              <a:rPr lang="en-US" sz="1400" dirty="0"/>
              <a:t>chamber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191414" y="3761420"/>
            <a:ext cx="801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Still 0.8K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36131" y="4349569"/>
            <a:ext cx="920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Pumps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98114" y="3763466"/>
            <a:ext cx="101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Evaporator</a:t>
            </a:r>
            <a:br>
              <a:rPr lang="en-US" sz="1400" dirty="0"/>
            </a:br>
            <a:r>
              <a:rPr lang="en-US" sz="1400" dirty="0"/>
              <a:t>1K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20281" y="5560162"/>
            <a:ext cx="107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Liquid 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436080" y="4770302"/>
            <a:ext cx="112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Super-Liquid</a:t>
            </a:r>
            <a:br>
              <a:rPr lang="en-US" sz="1400" dirty="0"/>
            </a:b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152385" y="6020813"/>
            <a:ext cx="1334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Flow impendence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781980" y="3951793"/>
            <a:ext cx="13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Flow</a:t>
            </a:r>
            <a:br>
              <a:rPr lang="en-US" sz="1200" dirty="0"/>
            </a:br>
            <a:r>
              <a:rPr lang="en-US" sz="1200" dirty="0"/>
              <a:t>impendence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484760" y="5841970"/>
            <a:ext cx="13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Sintered heat exchangers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250300" y="5836269"/>
            <a:ext cx="638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Heater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533726" y="5489813"/>
            <a:ext cx="93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Condenser1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129565" y="5016527"/>
            <a:ext cx="93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Condenser2</a:t>
            </a:r>
            <a:endParaRPr lang="ru-RU" sz="12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888886" y="3426647"/>
            <a:ext cx="1" cy="42063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406199" y="2265086"/>
            <a:ext cx="243496" cy="74108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2888886" y="3005727"/>
            <a:ext cx="1517316" cy="41858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feld 7">
            <a:extLst>
              <a:ext uri="{FF2B5EF4-FFF2-40B4-BE49-F238E27FC236}">
                <a16:creationId xmlns:a16="http://schemas.microsoft.com/office/drawing/2014/main" id="{DD0BB66F-8AC0-4CF0-8962-4171B5B67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136" y="2962750"/>
            <a:ext cx="1768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dirty="0"/>
              <a:t>Maximum </a:t>
            </a:r>
            <a:br>
              <a:rPr lang="ru-RU" sz="2000" dirty="0"/>
            </a:br>
            <a:r>
              <a:rPr lang="en-US" sz="2000" dirty="0"/>
              <a:t>cooling power: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9702E15-2FC6-4BF0-BC2F-3CD64CAF6A13}"/>
                  </a:ext>
                </a:extLst>
              </p:cNvPr>
              <p:cNvSpPr txBox="1"/>
              <p:nvPr/>
            </p:nvSpPr>
            <p:spPr>
              <a:xfrm>
                <a:off x="7508656" y="3670365"/>
                <a:ext cx="138909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i="1" dirty="0"/>
                  <a:t>Q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=84</m:t>
                    </m:r>
                    <m:acc>
                      <m:accPr>
                        <m:chr m:val="̇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𝑚𝑐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9702E15-2FC6-4BF0-BC2F-3CD64CAF6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656" y="3670365"/>
                <a:ext cx="1389098" cy="307777"/>
              </a:xfrm>
              <a:prstGeom prst="rect">
                <a:avLst/>
              </a:prstGeom>
              <a:blipFill>
                <a:blip r:embed="rId4"/>
                <a:stretch>
                  <a:fillRect l="-11404" t="-25490" r="-1754" b="-49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A6E70F4-137B-452B-853B-AFB012069A2A}"/>
              </a:ext>
            </a:extLst>
          </p:cNvPr>
          <p:cNvCxnSpPr>
            <a:cxnSpLocks/>
          </p:cNvCxnSpPr>
          <p:nvPr/>
        </p:nvCxnSpPr>
        <p:spPr>
          <a:xfrm flipH="1">
            <a:off x="7167622" y="2983470"/>
            <a:ext cx="20718" cy="115565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5B39964-BC66-4CD6-8C15-4FD875751631}"/>
              </a:ext>
            </a:extLst>
          </p:cNvPr>
          <p:cNvCxnSpPr>
            <a:cxnSpLocks/>
          </p:cNvCxnSpPr>
          <p:nvPr/>
        </p:nvCxnSpPr>
        <p:spPr>
          <a:xfrm flipV="1">
            <a:off x="7188340" y="1034192"/>
            <a:ext cx="1159415" cy="194927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-233076" y="2976281"/>
            <a:ext cx="173318" cy="342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37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22222E-6 -2.59259E-6 L 0.96475 -0.3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29" y="-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4858" r="5204"/>
          <a:stretch/>
        </p:blipFill>
        <p:spPr>
          <a:xfrm>
            <a:off x="3" y="312175"/>
            <a:ext cx="9147372" cy="6545825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Дубненская команда на сборке нового криостата в г. Бонн (05.2021)</a:t>
            </a:r>
          </a:p>
        </p:txBody>
      </p:sp>
      <p:cxnSp>
        <p:nvCxnSpPr>
          <p:cNvPr id="6" name="Straight Connector 49"/>
          <p:cNvCxnSpPr/>
          <p:nvPr/>
        </p:nvCxnSpPr>
        <p:spPr>
          <a:xfrm>
            <a:off x="3" y="305312"/>
            <a:ext cx="6705597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4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292423B-BA00-87D8-17D1-3E8F1BC63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Joint Institute for Nuclear Research, </a:t>
            </a:r>
            <a:r>
              <a:rPr lang="en-US" dirty="0" err="1"/>
              <a:t>Dzhelepov</a:t>
            </a:r>
            <a:r>
              <a:rPr lang="en-US" dirty="0"/>
              <a:t>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6319524-355B-D5CE-EF10-6D211044DD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ABBD509-57BF-2413-5A5A-6E473B16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000000"/>
                </a:solidFill>
              </a:rPr>
              <a:t>The </a:t>
            </a:r>
            <a:r>
              <a:rPr lang="ru-RU" altLang="ru-RU" dirty="0" err="1">
                <a:solidFill>
                  <a:srgbClr val="000000"/>
                </a:solidFill>
              </a:rPr>
              <a:t>map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dirty="0" err="1">
                <a:solidFill>
                  <a:srgbClr val="000000"/>
                </a:solidFill>
              </a:rPr>
              <a:t>of</a:t>
            </a:r>
            <a:r>
              <a:rPr lang="en-US" altLang="ru-RU" dirty="0">
                <a:solidFill>
                  <a:srgbClr val="000000"/>
                </a:solidFill>
              </a:rPr>
              <a:t> LTD DLNP</a:t>
            </a:r>
            <a:r>
              <a:rPr lang="ru-RU" altLang="ru-RU" dirty="0">
                <a:solidFill>
                  <a:srgbClr val="000000"/>
                </a:solidFill>
              </a:rPr>
              <a:t> JINR </a:t>
            </a:r>
            <a:r>
              <a:rPr lang="ru-RU" altLang="ru-RU" dirty="0" err="1">
                <a:solidFill>
                  <a:srgbClr val="000000"/>
                </a:solidFill>
              </a:rPr>
              <a:t>activities</a:t>
            </a:r>
            <a:br>
              <a:rPr lang="de-DE" altLang="ru-RU" dirty="0"/>
            </a:br>
            <a:endParaRPr lang="ru-RU" dirty="0"/>
          </a:p>
        </p:txBody>
      </p:sp>
      <p:sp>
        <p:nvSpPr>
          <p:cNvPr id="6" name="Oval 31">
            <a:extLst>
              <a:ext uri="{FF2B5EF4-FFF2-40B4-BE49-F238E27FC236}">
                <a16:creationId xmlns:a16="http://schemas.microsoft.com/office/drawing/2014/main" id="{B117602C-F02E-A8A0-4C8F-54BA6D9C0140}"/>
              </a:ext>
            </a:extLst>
          </p:cNvPr>
          <p:cNvSpPr/>
          <p:nvPr/>
        </p:nvSpPr>
        <p:spPr>
          <a:xfrm>
            <a:off x="559000" y="588794"/>
            <a:ext cx="2451815" cy="13422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FF">
              <a:alpha val="10000"/>
            </a:srgbClr>
          </a:solidFill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67500" tIns="33751" rIns="67500" bIns="33751" compatLnSpc="0">
            <a:noAutofit/>
          </a:bodyPr>
          <a:lstStyle/>
          <a:p>
            <a:pPr hangingPunct="0"/>
            <a:r>
              <a:rPr lang="ru-RU" sz="824" kern="15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17DC2C-7CFC-92B9-AB05-2DEEF488F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30" y="2285693"/>
            <a:ext cx="1104057" cy="110405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18D8907-9859-5610-B60A-AD0D8ADC1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910" y="3988495"/>
            <a:ext cx="921539" cy="611559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hangingPunct="1"/>
            <a:r>
              <a:rPr lang="en-US" altLang="ru-RU" dirty="0">
                <a:latin typeface="+mn-lt"/>
              </a:rPr>
              <a:t>JINR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DUBNA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3809A-817E-33B3-5138-CD11C4297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729" y="5894250"/>
            <a:ext cx="1780041" cy="27503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Bef>
                <a:spcPts val="272"/>
              </a:spcBef>
            </a:pPr>
            <a:r>
              <a:rPr lang="ru-RU" altLang="ru-RU" sz="1351" dirty="0" err="1">
                <a:latin typeface="+mn-lt"/>
              </a:rPr>
              <a:t>Prague</a:t>
            </a:r>
            <a:r>
              <a:rPr lang="en-US" altLang="ru-RU" sz="1351" dirty="0">
                <a:latin typeface="+mn-lt"/>
              </a:rPr>
              <a:t>, Czech Republic</a:t>
            </a:r>
            <a:endParaRPr lang="ru-RU" altLang="ru-RU" sz="1351" dirty="0">
              <a:latin typeface="+mn-lt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98CC8108-5D9D-738E-4FBC-994DDC70E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441" y="1629530"/>
            <a:ext cx="1284610" cy="27503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hangingPunct="1"/>
            <a:r>
              <a:rPr lang="en-US" altLang="ru-RU" sz="1351" dirty="0">
                <a:latin typeface="+mn-lt"/>
              </a:rPr>
              <a:t>Gatchina, Russia</a:t>
            </a:r>
            <a:endParaRPr lang="ru-RU" altLang="ru-RU" sz="1351" dirty="0">
              <a:latin typeface="+mn-lt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D8617298-A41E-3AD6-4C5F-FC65D36AE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740" y="5894250"/>
            <a:ext cx="1285760" cy="30035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hangingPunct="1"/>
            <a:r>
              <a:rPr lang="en-US" altLang="ru-RU" sz="1351" dirty="0">
                <a:latin typeface="+mn-lt"/>
              </a:rPr>
              <a:t>Protvino, Russia</a:t>
            </a:r>
            <a:endParaRPr lang="ru-RU" altLang="ru-RU" sz="1351" dirty="0">
              <a:latin typeface="+mn-lt"/>
            </a:endParaRP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E3F284EE-3545-31D5-B86B-B1FACAACE4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100" y="3530626"/>
            <a:ext cx="1560072" cy="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1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22B546C5-3A71-B1B7-2ADF-02ED6A8E8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37959" y="2338683"/>
            <a:ext cx="741565" cy="639189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1"/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2C636522-3B80-76BB-2763-0C056930A1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35439" y="3988494"/>
            <a:ext cx="678300" cy="611559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1" dirty="0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6E78E13F-261C-EEE4-5AD1-9D33B92C3F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5385" y="4023591"/>
            <a:ext cx="952218" cy="15829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1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5D889CB0-D627-32CF-4C70-6B494A624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357" y="1384249"/>
            <a:ext cx="1109663" cy="27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hangingPunct="1"/>
            <a:r>
              <a:rPr lang="ru-RU" altLang="ru-RU" sz="1351" dirty="0">
                <a:latin typeface="+mn-lt"/>
              </a:rPr>
              <a:t>ПИЯФ /PINP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A9F4C776-81BB-5BE4-3F79-6826D1F7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373" y="5630833"/>
            <a:ext cx="2011537" cy="27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hangingPunct="1"/>
            <a:r>
              <a:rPr lang="en-US" altLang="ru-RU" sz="1351" dirty="0">
                <a:latin typeface="+mn-lt"/>
              </a:rPr>
              <a:t>Czech Technical University</a:t>
            </a:r>
            <a:endParaRPr lang="ru-RU" altLang="ru-RU" sz="1351" dirty="0">
              <a:latin typeface="+mn-lt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A85DBDA9-9690-D897-35FC-666154BB8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89" y="3289839"/>
            <a:ext cx="857251" cy="27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hangingPunct="1"/>
            <a:r>
              <a:rPr lang="ru-RU" altLang="ru-RU" sz="1351" dirty="0">
                <a:latin typeface="+mn-lt"/>
              </a:rPr>
              <a:t>2435 </a:t>
            </a:r>
            <a:r>
              <a:rPr lang="ru-RU" altLang="ru-RU" sz="1351" dirty="0" err="1">
                <a:latin typeface="+mn-lt"/>
              </a:rPr>
              <a:t>km</a:t>
            </a:r>
            <a:endParaRPr lang="ru-RU" altLang="ru-RU" sz="1351" dirty="0">
              <a:latin typeface="+mn-lt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1E667852-C561-E88C-C98D-1F5DE78D7010}"/>
              </a:ext>
            </a:extLst>
          </p:cNvPr>
          <p:cNvSpPr>
            <a:spLocks noChangeArrowheads="1"/>
          </p:cNvSpPr>
          <p:nvPr/>
        </p:nvSpPr>
        <p:spPr bwMode="auto">
          <a:xfrm rot="17946962">
            <a:off x="4258191" y="4638705"/>
            <a:ext cx="854869" cy="27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hangingPunct="1"/>
            <a:r>
              <a:rPr lang="ru-RU" altLang="ru-RU" sz="1351" dirty="0">
                <a:latin typeface="+mn-lt"/>
              </a:rPr>
              <a:t>2000 </a:t>
            </a:r>
            <a:r>
              <a:rPr lang="ru-RU" altLang="ru-RU" sz="1351" dirty="0" err="1">
                <a:latin typeface="+mn-lt"/>
              </a:rPr>
              <a:t>km</a:t>
            </a:r>
            <a:endParaRPr lang="ru-RU" altLang="ru-RU" sz="1351" dirty="0">
              <a:latin typeface="+mn-lt"/>
            </a:endParaRP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1BF60FE5-91CF-C477-9A5C-1FD615826B62}"/>
              </a:ext>
            </a:extLst>
          </p:cNvPr>
          <p:cNvSpPr>
            <a:spLocks noChangeArrowheads="1"/>
          </p:cNvSpPr>
          <p:nvPr/>
        </p:nvSpPr>
        <p:spPr bwMode="auto">
          <a:xfrm rot="2413090">
            <a:off x="6802819" y="4065407"/>
            <a:ext cx="700013" cy="22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hangingPunct="1"/>
            <a:r>
              <a:rPr lang="ru-RU" altLang="ru-RU" sz="1351" dirty="0">
                <a:latin typeface="+mn-lt"/>
              </a:rPr>
              <a:t>260 </a:t>
            </a:r>
            <a:r>
              <a:rPr lang="ru-RU" altLang="ru-RU" sz="1351" dirty="0" err="1">
                <a:latin typeface="+mn-lt"/>
              </a:rPr>
              <a:t>km</a:t>
            </a:r>
            <a:endParaRPr lang="ru-RU" altLang="ru-RU" sz="1351" dirty="0">
              <a:latin typeface="+mn-lt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801CE19D-E29B-3763-7377-06E0EB795283}"/>
              </a:ext>
            </a:extLst>
          </p:cNvPr>
          <p:cNvSpPr>
            <a:spLocks noChangeArrowheads="1"/>
          </p:cNvSpPr>
          <p:nvPr/>
        </p:nvSpPr>
        <p:spPr bwMode="auto">
          <a:xfrm rot="19043755">
            <a:off x="6390030" y="2526347"/>
            <a:ext cx="716756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hangingPunct="1"/>
            <a:r>
              <a:rPr lang="ru-RU" altLang="ru-RU" sz="1351" dirty="0">
                <a:latin typeface="+mn-lt"/>
              </a:rPr>
              <a:t>645 </a:t>
            </a:r>
            <a:r>
              <a:rPr lang="ru-RU" altLang="ru-RU" sz="1351" dirty="0" err="1">
                <a:latin typeface="+mn-lt"/>
              </a:rPr>
              <a:t>km</a:t>
            </a:r>
            <a:endParaRPr lang="ru-RU" altLang="ru-RU" sz="1351" dirty="0">
              <a:latin typeface="+mn-lt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DCD16C4C-0E97-11B5-E2F1-5CACDE81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915" y="678838"/>
            <a:ext cx="1809751" cy="45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hangingPunct="1"/>
            <a:r>
              <a:rPr lang="ru-RU" altLang="ru-RU" sz="1351" dirty="0" err="1">
                <a:latin typeface="+mn-lt"/>
              </a:rPr>
              <a:t>Physikalisches</a:t>
            </a:r>
            <a:r>
              <a:rPr lang="ru-RU" altLang="ru-RU" sz="1351" dirty="0">
                <a:latin typeface="+mn-lt"/>
              </a:rPr>
              <a:t> </a:t>
            </a:r>
            <a:r>
              <a:rPr lang="ru-RU" altLang="ru-RU" sz="1351" dirty="0" err="1">
                <a:latin typeface="+mn-lt"/>
              </a:rPr>
              <a:t>Institut</a:t>
            </a:r>
            <a:endParaRPr lang="ru-RU" altLang="ru-RU" sz="1351" dirty="0">
              <a:latin typeface="+mn-lt"/>
            </a:endParaRPr>
          </a:p>
          <a:p>
            <a:pPr algn="ctr" hangingPunct="1"/>
            <a:r>
              <a:rPr lang="ru-RU" altLang="ru-RU" sz="1351" dirty="0" err="1">
                <a:latin typeface="+mn-lt"/>
              </a:rPr>
              <a:t>Universität</a:t>
            </a:r>
            <a:r>
              <a:rPr lang="ru-RU" altLang="ru-RU" sz="1351" dirty="0">
                <a:latin typeface="+mn-lt"/>
              </a:rPr>
              <a:t> </a:t>
            </a:r>
            <a:r>
              <a:rPr lang="ru-RU" altLang="ru-RU" sz="1351" dirty="0" err="1">
                <a:latin typeface="+mn-lt"/>
              </a:rPr>
              <a:t>Bonn</a:t>
            </a:r>
            <a:endParaRPr lang="ru-RU" altLang="ru-RU" sz="1351" dirty="0">
              <a:latin typeface="+mn-lt"/>
            </a:endParaRPr>
          </a:p>
        </p:txBody>
      </p:sp>
      <p:sp>
        <p:nvSpPr>
          <p:cNvPr id="23" name="Line 29">
            <a:extLst>
              <a:ext uri="{FF2B5EF4-FFF2-40B4-BE49-F238E27FC236}">
                <a16:creationId xmlns:a16="http://schemas.microsoft.com/office/drawing/2014/main" id="{05525BAD-40E5-6F19-F83F-AA3D4AAA1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1216" y="1727119"/>
            <a:ext cx="2139956" cy="133983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1"/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450CC9D0-6B6C-1057-4138-EC04555B2C2A}"/>
              </a:ext>
            </a:extLst>
          </p:cNvPr>
          <p:cNvSpPr>
            <a:spLocks noChangeArrowheads="1"/>
          </p:cNvSpPr>
          <p:nvPr/>
        </p:nvSpPr>
        <p:spPr bwMode="auto">
          <a:xfrm rot="1949430">
            <a:off x="3361874" y="2126242"/>
            <a:ext cx="795339" cy="25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hangingPunct="1"/>
            <a:r>
              <a:rPr lang="ru-RU" altLang="ru-RU" sz="1351" dirty="0">
                <a:latin typeface="+mn-lt"/>
              </a:rPr>
              <a:t>2460 </a:t>
            </a:r>
            <a:r>
              <a:rPr lang="ru-RU" altLang="ru-RU" sz="1351" dirty="0" err="1">
                <a:latin typeface="+mn-lt"/>
              </a:rPr>
              <a:t>km</a:t>
            </a:r>
            <a:endParaRPr lang="ru-RU" altLang="ru-RU" sz="1351" dirty="0">
              <a:latin typeface="+mn-lt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DF26F4C-C8A8-618B-6BF0-729707AC0CB6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99929" y="2675198"/>
            <a:ext cx="1935511" cy="1350022"/>
          </a:xfrm>
          <a:prstGeom prst="rect">
            <a:avLst/>
          </a:prstGeom>
        </p:spPr>
      </p:pic>
      <p:sp>
        <p:nvSpPr>
          <p:cNvPr id="26" name="Надпись 30">
            <a:extLst>
              <a:ext uri="{FF2B5EF4-FFF2-40B4-BE49-F238E27FC236}">
                <a16:creationId xmlns:a16="http://schemas.microsoft.com/office/drawing/2014/main" id="{8E5E0315-3A47-4B5D-6724-9FFBFE7365EF}"/>
              </a:ext>
            </a:extLst>
          </p:cNvPr>
          <p:cNvSpPr txBox="1"/>
          <p:nvPr/>
        </p:nvSpPr>
        <p:spPr>
          <a:xfrm>
            <a:off x="1244932" y="1570054"/>
            <a:ext cx="1021048" cy="2090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67500" tIns="33751" rIns="67500" bIns="33751" anchorCtr="0" compatLnSpc="0">
            <a:spAutoFit/>
          </a:bodyPr>
          <a:lstStyle/>
          <a:p>
            <a:pPr hangingPunct="0"/>
            <a:r>
              <a:rPr lang="ru-RU" sz="900" dirty="0" err="1">
                <a:solidFill>
                  <a:srgbClr val="000000"/>
                </a:solidFill>
                <a:cs typeface="DejaVu Sans" charset="0"/>
              </a:rPr>
              <a:t>Contract</a:t>
            </a:r>
            <a:r>
              <a:rPr lang="ru-RU" sz="900" dirty="0">
                <a:solidFill>
                  <a:srgbClr val="000000"/>
                </a:solidFill>
                <a:cs typeface="DejaVu Sans" charset="0"/>
              </a:rPr>
              <a:t> 200/1548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D747B85-3FDC-3D3E-47DC-A3AD2E25E4B5}"/>
              </a:ext>
            </a:extLst>
          </p:cNvPr>
          <p:cNvSpPr/>
          <p:nvPr/>
        </p:nvSpPr>
        <p:spPr>
          <a:xfrm>
            <a:off x="3638869" y="6204282"/>
            <a:ext cx="1441420" cy="2308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hangingPunct="0"/>
            <a:r>
              <a:rPr lang="ru-RU" sz="900" kern="150" dirty="0">
                <a:ea typeface="Times New Roman" panose="02020603050405020304" pitchFamily="18" charset="0"/>
                <a:cs typeface="Times New Roman" panose="02020603050405020304" pitchFamily="18" charset="0"/>
              </a:rPr>
              <a:t>NIM A 345, (1994) 421-428</a:t>
            </a:r>
          </a:p>
        </p:txBody>
      </p:sp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E1B0DB3E-EDF3-4FD6-FB29-D6BF5F9EEFBA}"/>
              </a:ext>
            </a:extLst>
          </p:cNvPr>
          <p:cNvSpPr txBox="1"/>
          <p:nvPr/>
        </p:nvSpPr>
        <p:spPr>
          <a:xfrm>
            <a:off x="7133278" y="6224318"/>
            <a:ext cx="1759199" cy="2090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67500" tIns="33751" rIns="67500" bIns="33751" anchorCtr="0" compatLnSpc="0">
            <a:spAutoFit/>
          </a:bodyPr>
          <a:lstStyle/>
          <a:p>
            <a:pPr hangingPunct="0"/>
            <a:r>
              <a:rPr lang="ru-RU" sz="900" kern="150" dirty="0">
                <a:ea typeface="Times New Roman" panose="02020603050405020304" pitchFamily="18" charset="0"/>
                <a:cs typeface="Times New Roman" panose="02020603050405020304" pitchFamily="18" charset="0"/>
              </a:rPr>
              <a:t>JINR </a:t>
            </a:r>
            <a:r>
              <a:rPr lang="ru-RU" sz="900" kern="15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Preprint</a:t>
            </a:r>
            <a:r>
              <a:rPr lang="ru-RU" sz="900" kern="150" dirty="0">
                <a:ea typeface="Times New Roman" panose="02020603050405020304" pitchFamily="18" charset="0"/>
                <a:cs typeface="Times New Roman" panose="02020603050405020304" pitchFamily="18" charset="0"/>
              </a:rPr>
              <a:t> 1-80-93, </a:t>
            </a:r>
            <a:r>
              <a:rPr lang="ru-RU" sz="900" kern="15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ru-RU" sz="900" kern="150" dirty="0">
                <a:ea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  <a:endParaRPr lang="ru-RU" sz="824" kern="1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адпись 28">
            <a:extLst>
              <a:ext uri="{FF2B5EF4-FFF2-40B4-BE49-F238E27FC236}">
                <a16:creationId xmlns:a16="http://schemas.microsoft.com/office/drawing/2014/main" id="{AB100D9F-1680-9D0C-F879-D7E465320CC0}"/>
              </a:ext>
            </a:extLst>
          </p:cNvPr>
          <p:cNvSpPr txBox="1"/>
          <p:nvPr/>
        </p:nvSpPr>
        <p:spPr>
          <a:xfrm>
            <a:off x="5212575" y="4623564"/>
            <a:ext cx="1164613" cy="2090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67500" tIns="33751" rIns="67500" bIns="33751" anchorCtr="0" compatLnSpc="0">
            <a:spAutoFit/>
          </a:bodyPr>
          <a:lstStyle/>
          <a:p>
            <a:pPr hangingPunct="0"/>
            <a:r>
              <a:rPr lang="ru-RU" sz="900" kern="150" dirty="0">
                <a:ea typeface="Times New Roman" panose="02020603050405020304" pitchFamily="18" charset="0"/>
                <a:cs typeface="Times New Roman" panose="02020603050405020304" pitchFamily="18" charset="0"/>
              </a:rPr>
              <a:t>NIM A 372 (1996) 349</a:t>
            </a:r>
            <a:endParaRPr lang="ru-RU" sz="824" kern="15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D0197CCA-A6F1-47F6-7080-EF96B2E4D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900" y="1931026"/>
            <a:ext cx="2070289" cy="33078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hangingPunct="0"/>
            <a:r>
              <a:rPr lang="en-US" sz="900" dirty="0">
                <a:latin typeface="+mn-lt"/>
              </a:rPr>
              <a:t>JINR Preprints 13-10253, 10-10257, </a:t>
            </a:r>
            <a:br>
              <a:rPr lang="en-US" sz="900" dirty="0">
                <a:latin typeface="+mn-lt"/>
              </a:rPr>
            </a:br>
            <a:r>
              <a:rPr lang="en-US" sz="900" dirty="0">
                <a:latin typeface="+mn-lt"/>
              </a:rPr>
              <a:t>Dubna 1976 </a:t>
            </a:r>
            <a:r>
              <a:rPr lang="en-US" sz="900" dirty="0" err="1">
                <a:latin typeface="+mn-lt"/>
              </a:rPr>
              <a:t>Prib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Techn</a:t>
            </a:r>
            <a:r>
              <a:rPr lang="en-US" sz="900" dirty="0">
                <a:latin typeface="+mn-lt"/>
              </a:rPr>
              <a:t>. </a:t>
            </a:r>
            <a:r>
              <a:rPr lang="ru-RU" sz="900" dirty="0" err="1">
                <a:latin typeface="+mn-lt"/>
              </a:rPr>
              <a:t>Exp</a:t>
            </a:r>
            <a:r>
              <a:rPr lang="ru-RU" sz="900" dirty="0">
                <a:latin typeface="+mn-lt"/>
              </a:rPr>
              <a:t>. 2 (1978) 32</a:t>
            </a:r>
          </a:p>
          <a:p>
            <a:pPr algn="ctr" hangingPunct="1"/>
            <a:endParaRPr lang="ru-RU" altLang="ru-RU" sz="900" dirty="0">
              <a:latin typeface="+mn-lt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97FA67A-0A26-E110-D7ED-120FF7988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1" y="1185008"/>
            <a:ext cx="1049732" cy="698687"/>
          </a:xfrm>
          <a:prstGeom prst="rect">
            <a:avLst/>
          </a:prstGeom>
        </p:spPr>
      </p:pic>
      <p:sp>
        <p:nvSpPr>
          <p:cNvPr id="32" name="Rectangle 6">
            <a:extLst>
              <a:ext uri="{FF2B5EF4-FFF2-40B4-BE49-F238E27FC236}">
                <a16:creationId xmlns:a16="http://schemas.microsoft.com/office/drawing/2014/main" id="{37EA6E97-85F7-868E-54F9-646E6901E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958" y="3818218"/>
            <a:ext cx="1435948" cy="2888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Bef>
                <a:spcPts val="272"/>
              </a:spcBef>
            </a:pPr>
            <a:r>
              <a:rPr lang="en-US" altLang="ru-RU" sz="1351" dirty="0">
                <a:latin typeface="+mn-lt"/>
              </a:rPr>
              <a:t>Mainz</a:t>
            </a:r>
            <a:r>
              <a:rPr lang="ru-RU" altLang="ru-RU" sz="1351" dirty="0">
                <a:latin typeface="+mn-lt"/>
              </a:rPr>
              <a:t>, </a:t>
            </a:r>
            <a:r>
              <a:rPr lang="en-US" altLang="ru-RU" sz="1351" dirty="0">
                <a:latin typeface="+mn-lt"/>
              </a:rPr>
              <a:t>Germany</a:t>
            </a:r>
            <a:endParaRPr lang="ru-RU" altLang="ru-RU" sz="1351" dirty="0">
              <a:latin typeface="+mn-lt"/>
            </a:endParaRPr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751C3E0C-EC19-5AD1-2306-48AD3F660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426" y="3163813"/>
            <a:ext cx="2062635" cy="63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/>
            <a:r>
              <a:rPr lang="ru-RU" altLang="ru-RU" sz="1351" dirty="0" err="1">
                <a:latin typeface="+mn-lt"/>
              </a:rPr>
              <a:t>Institut</a:t>
            </a:r>
            <a:r>
              <a:rPr lang="ru-RU" altLang="ru-RU" sz="1351" dirty="0">
                <a:latin typeface="+mn-lt"/>
              </a:rPr>
              <a:t> </a:t>
            </a:r>
            <a:r>
              <a:rPr lang="ru-RU" altLang="ru-RU" sz="1351" dirty="0" err="1">
                <a:latin typeface="+mn-lt"/>
              </a:rPr>
              <a:t>für</a:t>
            </a:r>
            <a:r>
              <a:rPr lang="ru-RU" altLang="ru-RU" sz="1351" dirty="0">
                <a:latin typeface="+mn-lt"/>
              </a:rPr>
              <a:t> </a:t>
            </a:r>
            <a:r>
              <a:rPr lang="ru-RU" altLang="ru-RU" sz="1351" dirty="0" err="1">
                <a:latin typeface="+mn-lt"/>
              </a:rPr>
              <a:t>Kernphisik</a:t>
            </a:r>
            <a:br>
              <a:rPr lang="en-US" altLang="ru-RU" sz="1351" dirty="0">
                <a:latin typeface="+mn-lt"/>
              </a:rPr>
            </a:br>
            <a:r>
              <a:rPr lang="en-US" altLang="ru-RU" sz="1351" dirty="0">
                <a:latin typeface="+mn-lt"/>
              </a:rPr>
              <a:t>Johannes Gutenberg University</a:t>
            </a:r>
            <a:endParaRPr lang="ru-RU" altLang="ru-RU" sz="1351" dirty="0">
              <a:latin typeface="+mn-lt"/>
            </a:endParaRPr>
          </a:p>
        </p:txBody>
      </p:sp>
      <p:sp>
        <p:nvSpPr>
          <p:cNvPr id="34" name="Rectangle 19">
            <a:extLst>
              <a:ext uri="{FF2B5EF4-FFF2-40B4-BE49-F238E27FC236}">
                <a16:creationId xmlns:a16="http://schemas.microsoft.com/office/drawing/2014/main" id="{77E04B33-7880-BB7C-E4B6-55A886BD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050" y="5382262"/>
            <a:ext cx="2146015" cy="63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/>
            <a:r>
              <a:rPr lang="en-US" sz="1300" dirty="0"/>
              <a:t>P2 experiment at MESA</a:t>
            </a:r>
            <a:br>
              <a:rPr lang="ru-RU" sz="1300" dirty="0"/>
            </a:br>
            <a:r>
              <a:rPr lang="en-US" sz="1300" dirty="0"/>
              <a:t>Hydro-Möller Polarimeter</a:t>
            </a:r>
            <a:endParaRPr lang="ru-RU" sz="1300" dirty="0"/>
          </a:p>
          <a:p>
            <a:pPr lvl="0">
              <a:tabLst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  <a:cs typeface="+mn-cs"/>
                <a:hlinkClick r:id="rId5"/>
              </a:rPr>
              <a:t>https://www.mesa.uni-mainz.de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endParaRPr lang="ru-RU" sz="1300" dirty="0"/>
          </a:p>
          <a:p>
            <a:pPr algn="ctr"/>
            <a:endParaRPr lang="en-US" sz="130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0636AA7-0650-D526-8304-E254876355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4" y="3207329"/>
            <a:ext cx="936603" cy="93660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A8B8537-6836-B15F-F4E2-7DF26070D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3" y="5271559"/>
            <a:ext cx="952500" cy="9810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FA89838-082F-3C7B-0309-9DFBDF62DA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3" y="4242344"/>
            <a:ext cx="826300" cy="818039"/>
          </a:xfrm>
          <a:prstGeom prst="rect">
            <a:avLst/>
          </a:prstGeom>
        </p:spPr>
      </p:pic>
      <p:sp>
        <p:nvSpPr>
          <p:cNvPr id="38" name="Rectangle 19">
            <a:extLst>
              <a:ext uri="{FF2B5EF4-FFF2-40B4-BE49-F238E27FC236}">
                <a16:creationId xmlns:a16="http://schemas.microsoft.com/office/drawing/2014/main" id="{FDE2CBC2-0C38-1F58-DD44-C284C3A0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503" y="4282886"/>
            <a:ext cx="2221325" cy="90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/>
            <a:r>
              <a:rPr lang="en-US" sz="1300" dirty="0"/>
              <a:t>A2 collaboration on </a:t>
            </a:r>
            <a:r>
              <a:rPr lang="en-US" sz="1400" dirty="0"/>
              <a:t>MAMI</a:t>
            </a:r>
            <a:br>
              <a:rPr lang="en-US" sz="1400" dirty="0"/>
            </a:br>
            <a:r>
              <a:rPr lang="en-US" sz="1400" dirty="0"/>
              <a:t>2007-2018</a:t>
            </a:r>
          </a:p>
          <a:p>
            <a:pPr algn="ctr"/>
            <a:r>
              <a:rPr lang="en-US" sz="1200" dirty="0">
                <a:latin typeface="+mn-lt"/>
                <a:hlinkClick r:id="rId9"/>
              </a:rPr>
              <a:t>https://wwwa2.kph.uni-mainz.de</a:t>
            </a:r>
            <a:r>
              <a:rPr lang="en-US" sz="1200" dirty="0">
                <a:latin typeface="+mn-lt"/>
              </a:rPr>
              <a:t>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D6F25A1-FF0A-9E64-4BA4-C94B07E3CD95}"/>
              </a:ext>
            </a:extLst>
          </p:cNvPr>
          <p:cNvSpPr/>
          <p:nvPr/>
        </p:nvSpPr>
        <p:spPr>
          <a:xfrm>
            <a:off x="175217" y="3146956"/>
            <a:ext cx="3070849" cy="32551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DDE1F0-1A84-B07D-D336-386ECFB3BF2D}"/>
              </a:ext>
            </a:extLst>
          </p:cNvPr>
          <p:cNvSpPr txBox="1"/>
          <p:nvPr/>
        </p:nvSpPr>
        <p:spPr>
          <a:xfrm>
            <a:off x="5292471" y="155575"/>
            <a:ext cx="345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>
                <a:solidFill>
                  <a:srgbClr val="000000"/>
                </a:solidFill>
              </a:rPr>
              <a:t>Thank you</a:t>
            </a:r>
            <a:br>
              <a:rPr lang="ru-RU" altLang="ru-RU" sz="3200" dirty="0">
                <a:solidFill>
                  <a:srgbClr val="000000"/>
                </a:solidFill>
              </a:rPr>
            </a:br>
            <a:r>
              <a:rPr lang="en-US" altLang="ru-RU" sz="3200" dirty="0">
                <a:solidFill>
                  <a:srgbClr val="000000"/>
                </a:solidFill>
              </a:rPr>
              <a:t>for your attention!</a:t>
            </a:r>
            <a:endParaRPr lang="de-DE" altLang="ru-RU" sz="3200" dirty="0"/>
          </a:p>
        </p:txBody>
      </p:sp>
      <p:pic>
        <p:nvPicPr>
          <p:cNvPr id="41" name="Рисунок 40">
            <a:hlinkClick r:id="rId10"/>
            <a:extLst>
              <a:ext uri="{FF2B5EF4-FFF2-40B4-BE49-F238E27FC236}">
                <a16:creationId xmlns:a16="http://schemas.microsoft.com/office/drawing/2014/main" id="{AF117858-7391-E075-ADBE-A7D071907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41" y="4655288"/>
            <a:ext cx="1178810" cy="121508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145A2DD-6928-CFB3-44C3-4D619FA7E7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229" y="436414"/>
            <a:ext cx="878332" cy="879735"/>
          </a:xfrm>
          <a:prstGeom prst="rect">
            <a:avLst/>
          </a:prstGeom>
        </p:spPr>
      </p:pic>
      <p:sp>
        <p:nvSpPr>
          <p:cNvPr id="43" name="Rectangle 6">
            <a:extLst>
              <a:ext uri="{FF2B5EF4-FFF2-40B4-BE49-F238E27FC236}">
                <a16:creationId xmlns:a16="http://schemas.microsoft.com/office/drawing/2014/main" id="{73063268-2A4D-4FED-5551-2D65DAD49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817" y="1195800"/>
            <a:ext cx="1231195" cy="288841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7500" tIns="33751" rIns="67500" bIns="3375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>
              <a:spcBef>
                <a:spcPts val="272"/>
              </a:spcBef>
            </a:pPr>
            <a:r>
              <a:rPr lang="en-US" altLang="ru-RU" sz="1351" dirty="0">
                <a:latin typeface="+mn-lt"/>
              </a:rPr>
              <a:t>Bonn, Germany</a:t>
            </a:r>
          </a:p>
        </p:txBody>
      </p:sp>
      <p:sp>
        <p:nvSpPr>
          <p:cNvPr id="44" name="Line 15">
            <a:extLst>
              <a:ext uri="{FF2B5EF4-FFF2-40B4-BE49-F238E27FC236}">
                <a16:creationId xmlns:a16="http://schemas.microsoft.com/office/drawing/2014/main" id="{B7DB3D37-BDDE-C1AB-31D3-77A30F64F4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75530" y="2410629"/>
            <a:ext cx="210576" cy="238569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1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4C94A5BF-C5FF-AE3F-32F1-D139F2CDDF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96140" y="2397038"/>
            <a:ext cx="210576" cy="238569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35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30AFE1-7979-2A19-71F7-E90411F8C141}"/>
              </a:ext>
            </a:extLst>
          </p:cNvPr>
          <p:cNvSpPr txBox="1"/>
          <p:nvPr/>
        </p:nvSpPr>
        <p:spPr>
          <a:xfrm>
            <a:off x="833272" y="1870063"/>
            <a:ext cx="2139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13"/>
              </a:rPr>
              <a:t>https://www1.cb.uni-bonn.de/</a:t>
            </a:r>
            <a:r>
              <a:rPr lang="en-US" sz="1200" dirty="0"/>
              <a:t> </a:t>
            </a:r>
            <a:endParaRPr lang="ru-RU" sz="12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0C21E8D-26FE-0121-AF33-9B8512E4E3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73" y="5815882"/>
            <a:ext cx="1496402" cy="7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C8593B4-A474-16F1-AA61-1E8CA9B4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 Experiment @ MESA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9F44E-707C-A381-7E2D-0C7178A331F2}"/>
              </a:ext>
            </a:extLst>
          </p:cNvPr>
          <p:cNvSpPr txBox="1"/>
          <p:nvPr/>
        </p:nvSpPr>
        <p:spPr>
          <a:xfrm>
            <a:off x="409303" y="682214"/>
            <a:ext cx="8586651" cy="5035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Germany, Johannes Gutenberg University Mainz.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new Mainz Energy-Recovering Superconducting Accelerator (MESA).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P2-experiment: precision measurement of</a:t>
            </a:r>
            <a:r>
              <a:rPr lang="ru-RU" dirty="0"/>
              <a:t> </a:t>
            </a:r>
            <a:r>
              <a:rPr lang="en-US" dirty="0"/>
              <a:t>the weak mixing angle.</a:t>
            </a:r>
          </a:p>
          <a:p>
            <a:pPr>
              <a:lnSpc>
                <a:spcPct val="150000"/>
              </a:lnSpc>
            </a:pPr>
            <a:r>
              <a:rPr lang="en-US" dirty="0"/>
              <a:t>	∆sin 2 (θ W ) = 0.14%.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Experiment collect ∼ 10</a:t>
            </a:r>
            <a:r>
              <a:rPr lang="en-US" baseline="30000" dirty="0"/>
              <a:t>11</a:t>
            </a:r>
            <a:r>
              <a:rPr lang="en-US" dirty="0"/>
              <a:t> s</a:t>
            </a:r>
            <a:r>
              <a:rPr lang="ru-RU" baseline="30000" dirty="0"/>
              <a:t>-</a:t>
            </a:r>
            <a:r>
              <a:rPr lang="en-US" baseline="30000" dirty="0"/>
              <a:t>1</a:t>
            </a:r>
            <a:r>
              <a:rPr lang="en-US" dirty="0"/>
              <a:t> for 11000 h (∼ 1,25 </a:t>
            </a:r>
            <a:r>
              <a:rPr lang="en-US" dirty="0" err="1"/>
              <a:t>yr</a:t>
            </a:r>
            <a:r>
              <a:rPr lang="en-US" dirty="0"/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/>
              <a:t>e</a:t>
            </a:r>
            <a:r>
              <a:rPr lang="en-US" dirty="0"/>
              <a:t>-Beam current ∼ 150 µA, beam energy ∼ 155 MeV.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Continuous spin polarized electron beam, polarization ∼ 85%.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stability of position, energy and intensity of beam.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beam polarization and polarization measurement accuracy significantly contributes in the precision.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beam: unpolarized LH</a:t>
            </a:r>
            <a:r>
              <a:rPr lang="en-US" baseline="-25000" dirty="0"/>
              <a:t>2</a:t>
            </a:r>
            <a:r>
              <a:rPr lang="en-US" dirty="0"/>
              <a:t>-target, L = 600 mm,</a:t>
            </a:r>
            <a:br>
              <a:rPr lang="ru-RU" dirty="0"/>
            </a:br>
            <a:r>
              <a:rPr lang="ru-RU" dirty="0">
                <a:effectLst/>
                <a:latin typeface="u2000"/>
              </a:rPr>
              <a:t>ℒ</a:t>
            </a:r>
            <a:r>
              <a:rPr lang="de-DE" dirty="0"/>
              <a:t> = </a:t>
            </a:r>
            <a:r>
              <a:rPr lang="de-DE" dirty="0" err="1"/>
              <a:t>I</a:t>
            </a:r>
            <a:r>
              <a:rPr lang="de-DE" baseline="-25000" dirty="0" err="1"/>
              <a:t>beam</a:t>
            </a:r>
            <a:r>
              <a:rPr lang="ru-RU" baseline="-25000" dirty="0"/>
              <a:t> </a:t>
            </a:r>
            <a:r>
              <a:rPr lang="de-DE" dirty="0"/>
              <a:t>/</a:t>
            </a:r>
            <a:r>
              <a:rPr lang="de-DE" i="1" dirty="0"/>
              <a:t>e</a:t>
            </a:r>
            <a:r>
              <a:rPr lang="de-DE" dirty="0"/>
              <a:t> × </a:t>
            </a:r>
            <a:r>
              <a:rPr lang="de-DE" dirty="0" err="1"/>
              <a:t>ρ</a:t>
            </a:r>
            <a:r>
              <a:rPr lang="de-DE" baseline="-25000" dirty="0" err="1"/>
              <a:t>part</a:t>
            </a:r>
            <a:r>
              <a:rPr lang="de-DE" dirty="0"/>
              <a:t> × L = 2.</a:t>
            </a:r>
            <a:r>
              <a:rPr lang="ru-RU" dirty="0"/>
              <a:t>4</a:t>
            </a:r>
            <a:r>
              <a:rPr lang="de-DE" dirty="0"/>
              <a:t> × 10</a:t>
            </a:r>
            <a:r>
              <a:rPr lang="de-DE" baseline="30000" dirty="0"/>
              <a:t>39</a:t>
            </a:r>
            <a:r>
              <a:rPr lang="de-DE" dirty="0"/>
              <a:t> cm</a:t>
            </a:r>
            <a:r>
              <a:rPr lang="de-DE" baseline="30000" dirty="0"/>
              <a:t>−2</a:t>
            </a:r>
            <a:r>
              <a:rPr lang="de-DE" dirty="0"/>
              <a:t> s</a:t>
            </a:r>
            <a:r>
              <a:rPr lang="de-DE" baseline="30000" dirty="0"/>
              <a:t>−1</a:t>
            </a:r>
            <a:r>
              <a:rPr lang="de-D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2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D64104-C890-703D-C1B5-76EC51F05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122"/>
            <a:ext cx="9143999" cy="5537572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2B1AC3B-0C16-75E9-ADDF-83156B538F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5D3576B-87E6-177B-4B15-713887E9B9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F560087-A852-7FB4-BE36-EF7D7381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369" y="12700"/>
            <a:ext cx="9065419" cy="312419"/>
          </a:xfrm>
        </p:spPr>
        <p:txBody>
          <a:bodyPr/>
          <a:lstStyle/>
          <a:p>
            <a:r>
              <a:rPr lang="en-US" dirty="0"/>
              <a:t>Schematic arrangement of units of experimental installations @ MESA accelerator</a:t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Mainz, Germany</a:t>
            </a:r>
            <a:r>
              <a:rPr lang="ru-RU" dirty="0"/>
              <a:t>).</a:t>
            </a:r>
            <a:r>
              <a:rPr lang="en-US" dirty="0"/>
              <a:t> Mainz Energy-Recovering Superconducting Accelerator</a:t>
            </a:r>
            <a:br>
              <a:rPr lang="ru-RU" dirty="0"/>
            </a:br>
            <a:endParaRPr lang="ru-RU" dirty="0"/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A7ADC221-74CA-A859-A42F-01E726C62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498" y="3816603"/>
            <a:ext cx="30445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800" dirty="0"/>
              <a:t>P2 detector (10</a:t>
            </a:r>
            <a:r>
              <a:rPr lang="en-US" sz="1800" baseline="30000" dirty="0"/>
              <a:t>11 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  <a:r>
              <a:rPr lang="en-US" sz="1800" dirty="0"/>
              <a:t>)</a:t>
            </a:r>
          </a:p>
          <a:p>
            <a:pPr algn="ctr" eaLnBrk="1" hangingPunct="1"/>
            <a:r>
              <a:rPr lang="en-US" altLang="ru-RU" sz="1800" dirty="0">
                <a:latin typeface="+mn-lt"/>
              </a:rPr>
              <a:t>60 cm L</a:t>
            </a:r>
            <a:r>
              <a:rPr lang="en-US" altLang="ru-RU" sz="1800" baseline="30000" dirty="0">
                <a:latin typeface="+mn-lt"/>
              </a:rPr>
              <a:t>4</a:t>
            </a:r>
            <a:r>
              <a:rPr lang="en-US" altLang="ru-RU" sz="1800" dirty="0">
                <a:latin typeface="+mn-lt"/>
              </a:rPr>
              <a:t>He unpolarized target</a:t>
            </a:r>
            <a:endParaRPr lang="de-DE" altLang="ru-RU" sz="1800" dirty="0">
              <a:latin typeface="+mn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B3784E-1059-8BBB-5DAA-FEAC56830F2B}"/>
              </a:ext>
            </a:extLst>
          </p:cNvPr>
          <p:cNvSpPr/>
          <p:nvPr/>
        </p:nvSpPr>
        <p:spPr>
          <a:xfrm>
            <a:off x="6659234" y="4850430"/>
            <a:ext cx="2256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150 µA</a:t>
            </a:r>
            <a:r>
              <a:rPr lang="en-US" b="1" dirty="0"/>
              <a:t> </a:t>
            </a:r>
            <a:r>
              <a:rPr lang="en-US" dirty="0"/>
              <a:t>eBeam,</a:t>
            </a:r>
            <a:br>
              <a:rPr lang="en-US" dirty="0"/>
            </a:br>
            <a:r>
              <a:rPr lang="en-US" dirty="0"/>
              <a:t>polarization ∼ 85 %</a:t>
            </a:r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B60514B-8DF7-381B-A608-41E74711D95E}"/>
              </a:ext>
            </a:extLst>
          </p:cNvPr>
          <p:cNvCxnSpPr>
            <a:cxnSpLocks/>
          </p:cNvCxnSpPr>
          <p:nvPr/>
        </p:nvCxnSpPr>
        <p:spPr>
          <a:xfrm>
            <a:off x="4851400" y="964800"/>
            <a:ext cx="834010" cy="16365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9FE6004-3875-1947-088E-56334A9DD013}"/>
              </a:ext>
            </a:extLst>
          </p:cNvPr>
          <p:cNvCxnSpPr>
            <a:cxnSpLocks/>
          </p:cNvCxnSpPr>
          <p:nvPr/>
        </p:nvCxnSpPr>
        <p:spPr>
          <a:xfrm>
            <a:off x="2412274" y="1958796"/>
            <a:ext cx="1512026" cy="38435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FB3F322-9CE5-50BF-A56E-5D2A950BDABB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571260"/>
            <a:ext cx="1907177" cy="56531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BDB3F90-7E77-118A-97CF-0F775D0718C9}"/>
              </a:ext>
            </a:extLst>
          </p:cNvPr>
          <p:cNvCxnSpPr>
            <a:cxnSpLocks/>
          </p:cNvCxnSpPr>
          <p:nvPr/>
        </p:nvCxnSpPr>
        <p:spPr>
          <a:xfrm flipH="1" flipV="1">
            <a:off x="3741420" y="3961756"/>
            <a:ext cx="2917814" cy="120621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Textfeld 4">
            <a:extLst>
              <a:ext uri="{FF2B5EF4-FFF2-40B4-BE49-F238E27FC236}">
                <a16:creationId xmlns:a16="http://schemas.microsoft.com/office/drawing/2014/main" id="{D12EC4EE-2316-F996-EB0D-64A4CDF8E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88" y="2800825"/>
            <a:ext cx="18364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800" b="1" dirty="0"/>
              <a:t>Online</a:t>
            </a:r>
          </a:p>
          <a:p>
            <a:pPr algn="ctr" eaLnBrk="1" hangingPunct="1"/>
            <a:r>
              <a:rPr lang="en-US" sz="1800" b="1" dirty="0"/>
              <a:t>Hydro - Møller Polarimeter</a:t>
            </a:r>
            <a:br>
              <a:rPr lang="en-US" sz="1800" b="1" dirty="0"/>
            </a:br>
            <a:r>
              <a:rPr lang="en-US" sz="1800" dirty="0"/>
              <a:t>at </a:t>
            </a:r>
            <a:r>
              <a:rPr lang="en-US" sz="1800" b="1" dirty="0"/>
              <a:t>155.0 MeV</a:t>
            </a:r>
            <a:endParaRPr lang="de-DE" altLang="ru-RU" sz="1800" b="1" dirty="0">
              <a:latin typeface="+mn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70CF5DE-2DD6-E688-4ACA-AA0802506C3F}"/>
              </a:ext>
            </a:extLst>
          </p:cNvPr>
          <p:cNvSpPr/>
          <p:nvPr/>
        </p:nvSpPr>
        <p:spPr>
          <a:xfrm>
            <a:off x="407642" y="1523169"/>
            <a:ext cx="2888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Mott Polarimeter at 5.0 MeV</a:t>
            </a:r>
          </a:p>
          <a:p>
            <a:pPr algn="ctr"/>
            <a:r>
              <a:rPr lang="en-US" dirty="0"/>
              <a:t>offline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DE6397E-7BB6-B059-7BF3-263E70E9E704}"/>
              </a:ext>
            </a:extLst>
          </p:cNvPr>
          <p:cNvSpPr/>
          <p:nvPr/>
        </p:nvSpPr>
        <p:spPr>
          <a:xfrm>
            <a:off x="1091800" y="752651"/>
            <a:ext cx="3851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Double Mott Polarimeter at 0.100 MeV</a:t>
            </a:r>
            <a:endParaRPr lang="en-US" dirty="0"/>
          </a:p>
          <a:p>
            <a:pPr algn="ctr"/>
            <a:r>
              <a:rPr lang="en-US" dirty="0"/>
              <a:t>offline</a:t>
            </a:r>
            <a:endParaRPr lang="ru-RU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D9FB26A-2236-3D30-2C6F-DA7270428CC5}"/>
              </a:ext>
            </a:extLst>
          </p:cNvPr>
          <p:cNvCxnSpPr>
            <a:cxnSpLocks/>
          </p:cNvCxnSpPr>
          <p:nvPr/>
        </p:nvCxnSpPr>
        <p:spPr>
          <a:xfrm>
            <a:off x="1091798" y="4001154"/>
            <a:ext cx="807474" cy="93795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11AD5E-966E-04CD-4240-B2A5C5DB3870}"/>
              </a:ext>
            </a:extLst>
          </p:cNvPr>
          <p:cNvSpPr txBox="1"/>
          <p:nvPr/>
        </p:nvSpPr>
        <p:spPr>
          <a:xfrm>
            <a:off x="78377" y="5752753"/>
            <a:ext cx="9012283" cy="76944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The </a:t>
            </a:r>
            <a:r>
              <a:rPr lang="ru-RU" sz="2000" dirty="0" err="1"/>
              <a:t>goals</a:t>
            </a:r>
            <a:r>
              <a:rPr lang="ru-RU" sz="2000" dirty="0"/>
              <a:t> at MESA:  </a:t>
            </a:r>
            <a:r>
              <a:rPr lang="ru-RU" sz="2400" dirty="0" err="1"/>
              <a:t>P</a:t>
            </a:r>
            <a:r>
              <a:rPr lang="ru-RU" sz="2400" baseline="-25000" dirty="0" err="1"/>
              <a:t>Mott</a:t>
            </a:r>
            <a:r>
              <a:rPr lang="ru-RU" sz="2400" baseline="-25000" dirty="0"/>
              <a:t>, </a:t>
            </a:r>
            <a:r>
              <a:rPr lang="ru-RU" sz="2400" baseline="-25000" dirty="0" err="1"/>
              <a:t>double</a:t>
            </a:r>
            <a:r>
              <a:rPr lang="ru-RU" sz="2400" baseline="-25000" dirty="0"/>
              <a:t> </a:t>
            </a:r>
            <a:r>
              <a:rPr lang="ru-RU" sz="2400" dirty="0"/>
              <a:t>= P</a:t>
            </a:r>
            <a:r>
              <a:rPr lang="en-US" sz="2400" dirty="0"/>
              <a:t> </a:t>
            </a:r>
            <a:r>
              <a:rPr lang="ru-RU" sz="2400" baseline="-25000" dirty="0"/>
              <a:t>Mott, 5.0 MeV</a:t>
            </a:r>
            <a:r>
              <a:rPr lang="ru-RU" sz="2400" dirty="0"/>
              <a:t> = </a:t>
            </a:r>
            <a:r>
              <a:rPr lang="ru-RU" sz="2400" dirty="0" err="1"/>
              <a:t>P</a:t>
            </a:r>
            <a:r>
              <a:rPr lang="ru-RU" sz="2400" baseline="-25000" dirty="0" err="1"/>
              <a:t>Møller</a:t>
            </a:r>
            <a:r>
              <a:rPr lang="ru-RU" sz="2400" baseline="-25000" dirty="0"/>
              <a:t>, H</a:t>
            </a:r>
            <a:r>
              <a:rPr lang="en-US" sz="2400" baseline="-25000" dirty="0"/>
              <a:t>,  </a:t>
            </a:r>
            <a:r>
              <a:rPr lang="en-US" sz="3200" baseline="-25000" dirty="0"/>
              <a:t>Accuracy ∆P/P ≤ 0.5%</a:t>
            </a:r>
            <a:endParaRPr lang="ru-RU" sz="3200" baseline="-25000" dirty="0"/>
          </a:p>
          <a:p>
            <a:r>
              <a:rPr lang="ru-RU" sz="2000" dirty="0"/>
              <a:t>				</a:t>
            </a:r>
            <a:r>
              <a:rPr lang="en-US" sz="2000" dirty="0"/>
              <a:t>	</a:t>
            </a:r>
            <a:r>
              <a:rPr lang="ru-RU" sz="2000" dirty="0"/>
              <a:t>(</a:t>
            </a:r>
            <a:r>
              <a:rPr lang="en-US" sz="2000" dirty="0"/>
              <a:t>offline</a:t>
            </a:r>
            <a:r>
              <a:rPr lang="ru-RU" sz="2000" dirty="0"/>
              <a:t>)</a:t>
            </a:r>
            <a:r>
              <a:rPr lang="en-US" sz="2000" dirty="0"/>
              <a:t>		</a:t>
            </a:r>
            <a:r>
              <a:rPr lang="ru-RU" sz="2000" dirty="0"/>
              <a:t>  </a:t>
            </a:r>
            <a:r>
              <a:rPr lang="en-US" sz="2000" dirty="0"/>
              <a:t> </a:t>
            </a:r>
            <a:r>
              <a:rPr lang="ru-RU" sz="2000" dirty="0"/>
              <a:t>(</a:t>
            </a:r>
            <a:r>
              <a:rPr lang="en-US" sz="2000" dirty="0"/>
              <a:t>offline</a:t>
            </a:r>
            <a:r>
              <a:rPr lang="ru-RU" sz="2000" dirty="0"/>
              <a:t>)</a:t>
            </a:r>
            <a:r>
              <a:rPr lang="en-US" sz="2000" dirty="0"/>
              <a:t> 	  </a:t>
            </a:r>
            <a:r>
              <a:rPr lang="ru-RU" sz="2000" dirty="0"/>
              <a:t>   </a:t>
            </a:r>
            <a:r>
              <a:rPr lang="en-US" sz="2000" dirty="0"/>
              <a:t> </a:t>
            </a:r>
            <a:r>
              <a:rPr lang="ru-RU" sz="2000" dirty="0"/>
              <a:t>(</a:t>
            </a:r>
            <a:r>
              <a:rPr lang="en-US" sz="2000" dirty="0"/>
              <a:t>online</a:t>
            </a:r>
            <a:r>
              <a:rPr lang="ru-RU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114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9" name="Заголовок 68">
            <a:extLst>
              <a:ext uri="{FF2B5EF4-FFF2-40B4-BE49-F238E27FC236}">
                <a16:creationId xmlns:a16="http://schemas.microsoft.com/office/drawing/2014/main" id="{CEB2609D-5B7E-6D10-4E9B-7CC3789A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Møller and Mott scatterings</a:t>
            </a:r>
            <a:endParaRPr lang="ru-RU" dirty="0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ED6926D-665B-1DE8-C6BB-61D4A16C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094"/>
            <a:ext cx="9144000" cy="418181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8CB7D1A-D5C5-7274-C9C1-3DB8A9B57F09}"/>
              </a:ext>
            </a:extLst>
          </p:cNvPr>
          <p:cNvSpPr txBox="1"/>
          <p:nvPr/>
        </p:nvSpPr>
        <p:spPr>
          <a:xfrm>
            <a:off x="465138" y="5519905"/>
            <a:ext cx="330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Møller</a:t>
            </a:r>
            <a:br>
              <a:rPr lang="en-US" dirty="0"/>
            </a:br>
            <a:r>
              <a:rPr lang="en-US" dirty="0"/>
              <a:t>electron-electron scattering</a:t>
            </a:r>
            <a:endParaRPr lang="ru-RU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CC153A-52BD-A272-E53B-38A2EB28D6CB}"/>
              </a:ext>
            </a:extLst>
          </p:cNvPr>
          <p:cNvSpPr txBox="1"/>
          <p:nvPr/>
        </p:nvSpPr>
        <p:spPr>
          <a:xfrm>
            <a:off x="5463304" y="5519905"/>
            <a:ext cx="3306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/>
              </a:rPr>
              <a:t>M</a:t>
            </a:r>
            <a:r>
              <a:rPr lang="en-US" dirty="0" err="1">
                <a:hlinkClick r:id="rId4"/>
              </a:rPr>
              <a:t>ott</a:t>
            </a:r>
            <a:br>
              <a:rPr lang="en-US" dirty="0"/>
            </a:br>
            <a:r>
              <a:rPr lang="en-US" dirty="0"/>
              <a:t>spin-coupling inelastic</a:t>
            </a:r>
            <a:br>
              <a:rPr lang="en-US" dirty="0"/>
            </a:br>
            <a:r>
              <a:rPr lang="en-US" dirty="0">
                <a:hlinkClick r:id="rId5"/>
              </a:rPr>
              <a:t>Coulomb</a:t>
            </a:r>
            <a:r>
              <a:rPr lang="en-US" dirty="0"/>
              <a:t> scattering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030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9" name="Заголовок 68">
            <a:extLst>
              <a:ext uri="{FF2B5EF4-FFF2-40B4-BE49-F238E27FC236}">
                <a16:creationId xmlns:a16="http://schemas.microsoft.com/office/drawing/2014/main" id="{CEB2609D-5B7E-6D10-4E9B-7CC3789A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target for Møller polarimeters (Hydro- Møller)</a:t>
            </a:r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609B06B-D051-B8AB-0FD3-74C17470B034}"/>
              </a:ext>
            </a:extLst>
          </p:cNvPr>
          <p:cNvSpPr/>
          <p:nvPr/>
        </p:nvSpPr>
        <p:spPr>
          <a:xfrm rot="17199292">
            <a:off x="749358" y="2892979"/>
            <a:ext cx="2188823" cy="12083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23D312F-5597-A3BF-5A3B-2A50F174E641}"/>
              </a:ext>
            </a:extLst>
          </p:cNvPr>
          <p:cNvSpPr/>
          <p:nvPr/>
        </p:nvSpPr>
        <p:spPr>
          <a:xfrm>
            <a:off x="1811691" y="3429000"/>
            <a:ext cx="64155" cy="622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6F8559FC-61F4-4AB3-E0E5-6CE8CBC29178}"/>
              </a:ext>
            </a:extLst>
          </p:cNvPr>
          <p:cNvCxnSpPr>
            <a:cxnSpLocks/>
            <a:endCxn id="5" idx="6"/>
          </p:cNvCxnSpPr>
          <p:nvPr/>
        </p:nvCxnSpPr>
        <p:spPr>
          <a:xfrm flipV="1">
            <a:off x="514350" y="2448667"/>
            <a:ext cx="1643085" cy="2522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B9590289-B8F3-A501-2AC0-1B922C1FE63C}"/>
              </a:ext>
            </a:extLst>
          </p:cNvPr>
          <p:cNvSpPr/>
          <p:nvPr/>
        </p:nvSpPr>
        <p:spPr>
          <a:xfrm>
            <a:off x="3248000" y="213480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3589173-FA80-1B1D-EC07-CBAE7FF78987}"/>
              </a:ext>
            </a:extLst>
          </p:cNvPr>
          <p:cNvSpPr/>
          <p:nvPr/>
        </p:nvSpPr>
        <p:spPr>
          <a:xfrm>
            <a:off x="909998" y="244034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213B079-562D-25F8-644E-53E2D1E57ECE}"/>
              </a:ext>
            </a:extLst>
          </p:cNvPr>
          <p:cNvSpPr/>
          <p:nvPr/>
        </p:nvSpPr>
        <p:spPr>
          <a:xfrm>
            <a:off x="3248001" y="271233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16EFE7A0-F665-303F-5DD2-0A1024EDA0E2}"/>
              </a:ext>
            </a:extLst>
          </p:cNvPr>
          <p:cNvSpPr/>
          <p:nvPr/>
        </p:nvSpPr>
        <p:spPr>
          <a:xfrm>
            <a:off x="2140531" y="2428168"/>
            <a:ext cx="45719" cy="45719"/>
          </a:xfrm>
          <a:prstGeom prst="ellipse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F48CFF2-9D76-136C-B09D-C8345F6590FF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2157435" y="2076450"/>
            <a:ext cx="1440504" cy="37221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1E2D3CA-E407-E457-4B09-CA7FEA821A7C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2157435" y="2448667"/>
            <a:ext cx="1484572" cy="38464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61B4359-1E67-482A-53C4-75CC3C68A925}"/>
              </a:ext>
            </a:extLst>
          </p:cNvPr>
          <p:cNvSpPr txBox="1"/>
          <p:nvPr/>
        </p:nvSpPr>
        <p:spPr>
          <a:xfrm>
            <a:off x="357301" y="2076450"/>
            <a:ext cx="1205231" cy="375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ē</a:t>
            </a:r>
            <a:r>
              <a:rPr lang="ru-RU" dirty="0"/>
              <a:t> </a:t>
            </a:r>
            <a:r>
              <a:rPr lang="ru-RU" dirty="0" err="1"/>
              <a:t>incoming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04E50D-AF60-4ED3-2076-0FAA7678AE57}"/>
              </a:ext>
            </a:extLst>
          </p:cNvPr>
          <p:cNvSpPr txBox="1"/>
          <p:nvPr/>
        </p:nvSpPr>
        <p:spPr>
          <a:xfrm>
            <a:off x="2704651" y="1719717"/>
            <a:ext cx="1253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ē</a:t>
            </a:r>
            <a:r>
              <a:rPr lang="ru-RU" dirty="0"/>
              <a:t> </a:t>
            </a:r>
            <a:r>
              <a:rPr lang="en-US" dirty="0"/>
              <a:t>scattered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735157-BEE4-07B5-2C21-0245C1CD25B8}"/>
              </a:ext>
            </a:extLst>
          </p:cNvPr>
          <p:cNvSpPr txBox="1"/>
          <p:nvPr/>
        </p:nvSpPr>
        <p:spPr>
          <a:xfrm>
            <a:off x="2667141" y="2758054"/>
            <a:ext cx="1253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ē</a:t>
            </a:r>
            <a:r>
              <a:rPr lang="ru-RU" dirty="0"/>
              <a:t> </a:t>
            </a:r>
            <a:r>
              <a:rPr lang="en-US" dirty="0"/>
              <a:t>scattered</a:t>
            </a: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79D642-0360-9B8F-8365-11309A50AAF8}"/>
              </a:ext>
            </a:extLst>
          </p:cNvPr>
          <p:cNvSpPr txBox="1"/>
          <p:nvPr/>
        </p:nvSpPr>
        <p:spPr>
          <a:xfrm>
            <a:off x="1529679" y="3460137"/>
            <a:ext cx="414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endParaRPr lang="ru-RU" baseline="30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24A9C4-DB8A-80AC-D950-1B6142DEBA7A}"/>
              </a:ext>
            </a:extLst>
          </p:cNvPr>
          <p:cNvSpPr txBox="1"/>
          <p:nvPr/>
        </p:nvSpPr>
        <p:spPr>
          <a:xfrm>
            <a:off x="4620557" y="819061"/>
            <a:ext cx="44427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/>
              <a:t>Scattering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hydrogen</a:t>
            </a:r>
            <a:r>
              <a:rPr lang="ru-RU" dirty="0"/>
              <a:t> </a:t>
            </a:r>
            <a:r>
              <a:rPr lang="en-US" dirty="0"/>
              <a:t>electron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Target H, Z=1, A=1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/>
              <a:t>Ionization</a:t>
            </a:r>
            <a:r>
              <a:rPr lang="ru-RU" dirty="0"/>
              <a:t> </a:t>
            </a:r>
            <a:r>
              <a:rPr lang="ru-RU" dirty="0" err="1"/>
              <a:t>energy</a:t>
            </a:r>
            <a:r>
              <a:rPr lang="ru-RU" dirty="0"/>
              <a:t> = 13.6 </a:t>
            </a:r>
            <a:r>
              <a:rPr lang="ru-RU" dirty="0" err="1"/>
              <a:t>eV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Cell density: </a:t>
            </a:r>
            <a:r>
              <a:rPr lang="ru-RU" dirty="0" err="1"/>
              <a:t>ρ</a:t>
            </a:r>
            <a:r>
              <a:rPr lang="ru-RU" baseline="-25000" dirty="0" err="1"/>
              <a:t>H</a:t>
            </a:r>
            <a:r>
              <a:rPr lang="en-US" sz="1600" dirty="0"/>
              <a:t>[</a:t>
            </a:r>
            <a:r>
              <a:rPr lang="ru-RU" sz="1600" dirty="0" err="1"/>
              <a:t>cm</a:t>
            </a:r>
            <a:r>
              <a:rPr lang="ru-RU" sz="1600" baseline="30000" dirty="0"/>
              <a:t>−</a:t>
            </a:r>
            <a:r>
              <a:rPr lang="en-US" sz="1600" baseline="30000" dirty="0"/>
              <a:t>3</a:t>
            </a:r>
            <a:r>
              <a:rPr lang="en-US" sz="1600" dirty="0"/>
              <a:t>]</a:t>
            </a:r>
            <a:r>
              <a:rPr lang="ru-RU" dirty="0"/>
              <a:t> × L</a:t>
            </a:r>
            <a:r>
              <a:rPr lang="ru-RU" baseline="-25000" dirty="0"/>
              <a:t>H</a:t>
            </a:r>
            <a:r>
              <a:rPr lang="ru-RU" dirty="0"/>
              <a:t> = </a:t>
            </a:r>
            <a:r>
              <a:rPr lang="ru-RU" b="1" dirty="0"/>
              <a:t>6.0 × 10</a:t>
            </a:r>
            <a:r>
              <a:rPr lang="ru-RU" b="1" baseline="30000" dirty="0"/>
              <a:t>16</a:t>
            </a:r>
            <a:r>
              <a:rPr lang="ru-RU" b="1" dirty="0"/>
              <a:t> </a:t>
            </a:r>
            <a:r>
              <a:rPr lang="ru-RU" dirty="0"/>
              <a:t>cm</a:t>
            </a:r>
            <a:r>
              <a:rPr lang="ru-RU" baseline="30000" dirty="0"/>
              <a:t>−2</a:t>
            </a:r>
            <a:r>
              <a:rPr lang="ru-RU" dirty="0"/>
              <a:t> 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Energy </a:t>
            </a:r>
            <a:r>
              <a:rPr lang="ru-RU" dirty="0" err="1"/>
              <a:t>range</a:t>
            </a:r>
            <a:r>
              <a:rPr lang="en-US" dirty="0"/>
              <a:t>:</a:t>
            </a:r>
            <a:r>
              <a:rPr lang="ru-RU" dirty="0"/>
              <a:t> 0.15 − 12.0 </a:t>
            </a:r>
            <a:r>
              <a:rPr lang="ru-RU" dirty="0" err="1"/>
              <a:t>GeV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Current </a:t>
            </a:r>
            <a:r>
              <a:rPr lang="ru-RU" dirty="0" err="1"/>
              <a:t>up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1000.0 µA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/>
              <a:t>Overall</a:t>
            </a:r>
            <a:r>
              <a:rPr lang="ru-RU" dirty="0"/>
              <a:t> </a:t>
            </a:r>
            <a:r>
              <a:rPr lang="ru-RU" dirty="0" err="1"/>
              <a:t>accuracy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≤ 0,5%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Gas properties: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Atom</a:t>
            </a:r>
            <a:r>
              <a:rPr lang="ru-RU" dirty="0"/>
              <a:t> </a:t>
            </a:r>
            <a:r>
              <a:rPr lang="ru-RU" dirty="0" err="1"/>
              <a:t>velocity</a:t>
            </a:r>
            <a:r>
              <a:rPr lang="ru-RU" dirty="0"/>
              <a:t> ≈ 80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Atomic </a:t>
            </a:r>
            <a:r>
              <a:rPr lang="ru-RU" dirty="0" err="1"/>
              <a:t>collisions</a:t>
            </a:r>
            <a:r>
              <a:rPr lang="ru-RU" dirty="0"/>
              <a:t> ≈ 1.4 × 10</a:t>
            </a:r>
            <a:r>
              <a:rPr lang="ru-RU" baseline="30000" dirty="0"/>
              <a:t>5</a:t>
            </a:r>
            <a:r>
              <a:rPr lang="ru-RU" dirty="0"/>
              <a:t> s</a:t>
            </a:r>
            <a:r>
              <a:rPr lang="ru-RU" baseline="30000" dirty="0"/>
              <a:t>−1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Mean</a:t>
            </a:r>
            <a:r>
              <a:rPr lang="ru-RU" dirty="0"/>
              <a:t> </a:t>
            </a:r>
            <a:r>
              <a:rPr lang="ru-RU" dirty="0" err="1"/>
              <a:t>free</a:t>
            </a:r>
            <a:r>
              <a:rPr lang="ru-RU" dirty="0"/>
              <a:t> </a:t>
            </a:r>
            <a:r>
              <a:rPr lang="ru-RU" dirty="0" err="1"/>
              <a:t>path</a:t>
            </a:r>
            <a:r>
              <a:rPr lang="ru-RU" dirty="0"/>
              <a:t> λ ≈ 0.6 </a:t>
            </a:r>
            <a:r>
              <a:rPr lang="ru-RU" dirty="0" err="1"/>
              <a:t>mm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B9DA282-53A4-2255-B8E9-F9EE64F12DDD}"/>
                  </a:ext>
                </a:extLst>
              </p:cNvPr>
              <p:cNvSpPr txBox="1"/>
              <p:nvPr/>
            </p:nvSpPr>
            <p:spPr>
              <a:xfrm>
                <a:off x="4572000" y="5269305"/>
                <a:ext cx="451866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 err="1"/>
                  <a:t>Molecular</a:t>
                </a:r>
                <a:r>
                  <a:rPr lang="ru-RU" dirty="0"/>
                  <a:t> </a:t>
                </a:r>
                <a:r>
                  <a:rPr lang="ru-RU" dirty="0" err="1"/>
                  <a:t>hydrogen</a:t>
                </a:r>
                <a:r>
                  <a:rPr lang="ru-RU" dirty="0"/>
                  <a:t> H</a:t>
                </a:r>
                <a:r>
                  <a:rPr lang="ru-RU" baseline="-25000" dirty="0"/>
                  <a:t>2</a:t>
                </a:r>
                <a:r>
                  <a:rPr lang="ru-RU" dirty="0"/>
                  <a:t> </a:t>
                </a:r>
                <a:r>
                  <a:rPr lang="ru-RU" dirty="0" err="1"/>
                  <a:t>opposite</a:t>
                </a:r>
                <a:r>
                  <a:rPr lang="ru-RU" dirty="0"/>
                  <a:t> </a:t>
                </a:r>
                <a:r>
                  <a:rPr lang="ru-RU" dirty="0" err="1"/>
                  <a:t>electron</a:t>
                </a:r>
                <a:r>
                  <a:rPr lang="ru-RU" dirty="0"/>
                  <a:t> </a:t>
                </a:r>
                <a:r>
                  <a:rPr lang="ru-RU" dirty="0" err="1"/>
                  <a:t>spin</a:t>
                </a:r>
                <a:endParaRPr lang="ru-RU" dirty="0"/>
              </a:p>
              <a:p>
                <a:r>
                  <a:rPr lang="ru-RU" dirty="0"/>
                  <a:t>Atomic </a:t>
                </a:r>
                <a:r>
                  <a:rPr lang="ru-RU" dirty="0" err="1"/>
                  <a:t>hydrogen</a:t>
                </a:r>
                <a:r>
                  <a:rPr lang="ru-RU" dirty="0"/>
                  <a:t> H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ru-RU" dirty="0"/>
                  <a:t> ≈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dirty="0"/>
                  <a:t> in </a:t>
                </a:r>
                <a:r>
                  <a:rPr lang="ru-RU" dirty="0" err="1"/>
                  <a:t>magnetic</a:t>
                </a:r>
                <a:r>
                  <a:rPr lang="ru-RU" dirty="0"/>
                  <a:t> </a:t>
                </a:r>
                <a:r>
                  <a:rPr lang="ru-RU" dirty="0" err="1"/>
                  <a:t>field</a:t>
                </a:r>
                <a:endParaRPr lang="ru-RU" dirty="0"/>
              </a:p>
              <a:p>
                <a:endParaRPr lang="ru-RU" dirty="0"/>
              </a:p>
              <a:p>
                <a:r>
                  <a:rPr lang="ru-RU" dirty="0" err="1"/>
                  <a:t>Polarization</a:t>
                </a:r>
                <a:r>
                  <a:rPr lang="ru-RU" dirty="0"/>
                  <a:t> </a:t>
                </a:r>
                <a:r>
                  <a:rPr lang="ru-RU" dirty="0" err="1"/>
                  <a:t>of</a:t>
                </a:r>
                <a:r>
                  <a:rPr lang="ru-RU" dirty="0"/>
                  <a:t> </a:t>
                </a:r>
                <a:r>
                  <a:rPr lang="ru-RU" dirty="0" err="1"/>
                  <a:t>hydrogen</a:t>
                </a:r>
                <a:r>
                  <a:rPr lang="ru-RU" dirty="0"/>
                  <a:t> </a:t>
                </a:r>
                <a:r>
                  <a:rPr lang="ru-RU" dirty="0" err="1"/>
                  <a:t>target</a:t>
                </a:r>
                <a:r>
                  <a:rPr lang="ru-RU" dirty="0"/>
                  <a:t> </a:t>
                </a:r>
                <a:r>
                  <a:rPr lang="en-US" dirty="0"/>
                  <a:t>P</a:t>
                </a:r>
                <a:r>
                  <a:rPr lang="en-US" baseline="30000" dirty="0"/>
                  <a:t>T</a:t>
                </a:r>
                <a:r>
                  <a:rPr lang="en-US" dirty="0"/>
                  <a:t> ∼ 0.9999</a:t>
                </a:r>
                <a:endParaRPr lang="ru-RU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B9DA282-53A4-2255-B8E9-F9EE64F12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269305"/>
                <a:ext cx="4518660" cy="1200329"/>
              </a:xfrm>
              <a:prstGeom prst="rect">
                <a:avLst/>
              </a:prstGeom>
              <a:blipFill>
                <a:blip r:embed="rId2"/>
                <a:stretch>
                  <a:fillRect l="-1080" t="-2538" b="-7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FBBDEC2-0970-0AD6-0C6D-80670B76ABA9}"/>
              </a:ext>
            </a:extLst>
          </p:cNvPr>
          <p:cNvSpPr txBox="1"/>
          <p:nvPr/>
        </p:nvSpPr>
        <p:spPr>
          <a:xfrm>
            <a:off x="33140" y="6178579"/>
            <a:ext cx="4364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131413"/>
                </a:solidFill>
                <a:latin typeface="CMR10"/>
              </a:rPr>
              <a:t>Idea was proposed by </a:t>
            </a:r>
            <a:r>
              <a:rPr lang="en-US" sz="1800" b="0" i="0" u="none" strike="noStrike" baseline="0" dirty="0" err="1">
                <a:solidFill>
                  <a:srgbClr val="131413"/>
                </a:solidFill>
                <a:latin typeface="CMR10"/>
              </a:rPr>
              <a:t>Chudakov</a:t>
            </a:r>
            <a:r>
              <a:rPr lang="en-US" sz="1800" b="0" i="0" u="none" strike="noStrike" baseline="0" dirty="0">
                <a:solidFill>
                  <a:srgbClr val="131413"/>
                </a:solidFill>
                <a:latin typeface="CMR10"/>
              </a:rPr>
              <a:t> and </a:t>
            </a:r>
            <a:r>
              <a:rPr lang="en-US" sz="1800" b="0" i="0" u="none" strike="noStrike" baseline="0" dirty="0" err="1">
                <a:solidFill>
                  <a:srgbClr val="131413"/>
                </a:solidFill>
                <a:latin typeface="CMR10"/>
              </a:rPr>
              <a:t>Luppov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93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88AFA69-3EC1-903D-B6D8-11A6C004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369" y="12700"/>
            <a:ext cx="9028589" cy="312419"/>
          </a:xfrm>
        </p:spPr>
        <p:txBody>
          <a:bodyPr/>
          <a:lstStyle/>
          <a:p>
            <a:r>
              <a:rPr lang="en-US" dirty="0"/>
              <a:t>Cross-section of a model of a new Hydro </a:t>
            </a:r>
            <a:r>
              <a:rPr lang="ru-RU" dirty="0"/>
              <a:t>M</a:t>
            </a:r>
            <a:r>
              <a:rPr lang="en-US" dirty="0"/>
              <a:t>ø</a:t>
            </a:r>
            <a:r>
              <a:rPr lang="ru-RU" dirty="0" err="1"/>
              <a:t>ller</a:t>
            </a:r>
            <a:r>
              <a:rPr lang="en-US" dirty="0"/>
              <a:t> polarimeter based on a dilution refrigerator</a:t>
            </a:r>
            <a:br>
              <a:rPr lang="en-US" dirty="0"/>
            </a:br>
            <a:r>
              <a:rPr lang="en-US" dirty="0"/>
              <a:t>for the P2 experiment @ new MESA accelerator in Mainz (Germany).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33554" r="3335" b="5882"/>
          <a:stretch/>
        </p:blipFill>
        <p:spPr>
          <a:xfrm>
            <a:off x="2" y="1585593"/>
            <a:ext cx="9143998" cy="3524289"/>
          </a:xfrm>
          <a:prstGeom prst="rect">
            <a:avLst/>
          </a:prstGeom>
        </p:spPr>
      </p:pic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3053389" y="5286673"/>
            <a:ext cx="13347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LHe</a:t>
            </a:r>
            <a:br>
              <a:rPr lang="en-US" altLang="ru-RU" sz="2000" b="1" dirty="0">
                <a:latin typeface="+mn-lt"/>
              </a:rPr>
            </a:br>
            <a:r>
              <a:rPr lang="en-US" altLang="ru-RU" sz="2000" b="1" dirty="0">
                <a:latin typeface="+mn-lt"/>
              </a:rPr>
              <a:t>separator</a:t>
            </a:r>
            <a:br>
              <a:rPr lang="ru-RU" altLang="ru-RU" sz="2000" b="1" dirty="0">
                <a:latin typeface="+mn-lt"/>
              </a:rPr>
            </a:br>
            <a:r>
              <a:rPr lang="ru-RU" altLang="ru-RU" sz="2000" b="1" dirty="0">
                <a:latin typeface="+mn-lt"/>
              </a:rPr>
              <a:t>(3.</a:t>
            </a:r>
            <a:r>
              <a:rPr lang="en-US" altLang="ru-RU" sz="2000" b="1" dirty="0">
                <a:latin typeface="+mn-lt"/>
              </a:rPr>
              <a:t>8</a:t>
            </a:r>
            <a:r>
              <a:rPr lang="ru-RU" altLang="ru-RU" sz="2000" b="1" dirty="0">
                <a:latin typeface="+mn-lt"/>
              </a:rPr>
              <a:t>-4.2</a:t>
            </a:r>
            <a:r>
              <a:rPr lang="en-US" altLang="ru-RU" sz="2000" b="1" dirty="0">
                <a:latin typeface="+mn-lt"/>
              </a:rPr>
              <a:t> K</a:t>
            </a:r>
            <a:r>
              <a:rPr lang="ru-RU" altLang="ru-RU" sz="2000" b="1" dirty="0">
                <a:latin typeface="+mn-lt"/>
              </a:rPr>
              <a:t>)</a:t>
            </a:r>
            <a:endParaRPr lang="de-DE" altLang="ru-RU" sz="20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4"/>
              <p:cNvSpPr txBox="1">
                <a:spLocks noChangeArrowheads="1"/>
              </p:cNvSpPr>
              <p:nvPr/>
            </p:nvSpPr>
            <p:spPr bwMode="auto">
              <a:xfrm>
                <a:off x="4668880" y="5279921"/>
                <a:ext cx="1107366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ru-RU" sz="2000" b="1" dirty="0">
                    <a:latin typeface="+mn-lt"/>
                  </a:rPr>
                  <a:t>Still</a:t>
                </a:r>
                <a:br>
                  <a:rPr lang="ru-RU" altLang="ru-RU" sz="2000" b="1" dirty="0">
                    <a:latin typeface="+mn-lt"/>
                  </a:rPr>
                </a:br>
                <a:r>
                  <a:rPr lang="ru-RU" altLang="ru-RU" sz="2000" b="1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ru-RU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ru-RU" altLang="ru-RU" sz="2000" b="1" dirty="0">
                    <a:latin typeface="+mn-lt"/>
                  </a:rPr>
                  <a:t>0,8</a:t>
                </a:r>
                <a:r>
                  <a:rPr lang="en-US" altLang="ru-RU" sz="2000" b="1" dirty="0">
                    <a:latin typeface="+mn-lt"/>
                  </a:rPr>
                  <a:t> K</a:t>
                </a:r>
                <a:r>
                  <a:rPr lang="ru-RU" altLang="ru-RU" sz="2000" b="1" dirty="0">
                    <a:latin typeface="+mn-lt"/>
                  </a:rPr>
                  <a:t>)</a:t>
                </a:r>
                <a:endParaRPr lang="de-DE" altLang="ru-RU" sz="20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8880" y="5279921"/>
                <a:ext cx="1107366" cy="707886"/>
              </a:xfrm>
              <a:prstGeom prst="rect">
                <a:avLst/>
              </a:prstGeom>
              <a:blipFill>
                <a:blip r:embed="rId3"/>
                <a:stretch>
                  <a:fillRect l="-3297" t="-4310" r="-2198" b="-146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 стрелкой 10"/>
          <p:cNvCxnSpPr>
            <a:cxnSpLocks/>
            <a:stCxn id="9" idx="0"/>
          </p:cNvCxnSpPr>
          <p:nvPr/>
        </p:nvCxnSpPr>
        <p:spPr>
          <a:xfrm flipV="1">
            <a:off x="3720747" y="3918857"/>
            <a:ext cx="209572" cy="136781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cxnSpLocks/>
            <a:stCxn id="10" idx="0"/>
          </p:cNvCxnSpPr>
          <p:nvPr/>
        </p:nvCxnSpPr>
        <p:spPr>
          <a:xfrm flipV="1">
            <a:off x="5222563" y="3329062"/>
            <a:ext cx="247480" cy="195085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feld 4">
            <a:extLst>
              <a:ext uri="{FF2B5EF4-FFF2-40B4-BE49-F238E27FC236}">
                <a16:creationId xmlns:a16="http://schemas.microsoft.com/office/drawing/2014/main" id="{976095CF-FECE-A60B-8D51-10568DF6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5" y="5330353"/>
            <a:ext cx="13347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e-beam</a:t>
            </a:r>
            <a:br>
              <a:rPr lang="en-US" altLang="ru-RU" sz="2000" b="1" dirty="0">
                <a:latin typeface="+mn-lt"/>
              </a:rPr>
            </a:br>
            <a:r>
              <a:rPr lang="en-US" altLang="ru-RU" sz="2000" b="1" dirty="0">
                <a:latin typeface="+mn-lt"/>
              </a:rPr>
              <a:t>channel</a:t>
            </a:r>
            <a:br>
              <a:rPr lang="ru-RU" altLang="ru-RU" sz="2000" b="1" dirty="0">
                <a:latin typeface="+mn-lt"/>
              </a:rPr>
            </a:br>
            <a:r>
              <a:rPr lang="ru-RU" altLang="ru-RU" sz="2000" b="1" dirty="0">
                <a:latin typeface="+mn-lt"/>
              </a:rPr>
              <a:t>(150</a:t>
            </a:r>
            <a:r>
              <a:rPr lang="en-US" sz="2000" dirty="0"/>
              <a:t> µ</a:t>
            </a:r>
            <a:r>
              <a:rPr lang="en-US" altLang="ru-RU" sz="2000" b="1" dirty="0">
                <a:latin typeface="+mn-lt"/>
              </a:rPr>
              <a:t>A</a:t>
            </a:r>
            <a:r>
              <a:rPr lang="ru-RU" altLang="ru-RU" sz="2000" b="1" dirty="0">
                <a:latin typeface="+mn-lt"/>
              </a:rPr>
              <a:t>)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0042A7A-4324-51D7-0998-778B169605A6}"/>
              </a:ext>
            </a:extLst>
          </p:cNvPr>
          <p:cNvCxnSpPr>
            <a:stCxn id="7" idx="0"/>
          </p:cNvCxnSpPr>
          <p:nvPr/>
        </p:nvCxnSpPr>
        <p:spPr>
          <a:xfrm flipV="1">
            <a:off x="733773" y="4089209"/>
            <a:ext cx="383043" cy="12411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feld 4">
            <a:extLst>
              <a:ext uri="{FF2B5EF4-FFF2-40B4-BE49-F238E27FC236}">
                <a16:creationId xmlns:a16="http://schemas.microsoft.com/office/drawing/2014/main" id="{4E1374BE-471E-4157-D4AE-8329AB8F8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797" y="5279921"/>
            <a:ext cx="17732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H-Cell</a:t>
            </a:r>
            <a:r>
              <a:rPr lang="ru-RU" altLang="ru-RU" sz="2000" b="1" dirty="0">
                <a:latin typeface="+mn-lt"/>
              </a:rPr>
              <a:t>, </a:t>
            </a:r>
            <a:r>
              <a:rPr lang="en-US" altLang="ru-RU" sz="2000" b="1" dirty="0">
                <a:latin typeface="+mn-lt"/>
              </a:rPr>
              <a:t>Mixer</a:t>
            </a:r>
            <a:br>
              <a:rPr lang="ru-RU" altLang="ru-RU" sz="2000" b="1" dirty="0">
                <a:latin typeface="+mn-lt"/>
              </a:rPr>
            </a:br>
            <a:r>
              <a:rPr lang="ru-RU" altLang="ru-RU" sz="2000" b="1" dirty="0">
                <a:latin typeface="+mn-lt"/>
              </a:rPr>
              <a:t>(250 мК)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4C93783-36E5-496A-FE64-526F34E6533F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510408" y="2852951"/>
            <a:ext cx="746991" cy="242697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feld 4">
            <a:extLst>
              <a:ext uri="{FF2B5EF4-FFF2-40B4-BE49-F238E27FC236}">
                <a16:creationId xmlns:a16="http://schemas.microsoft.com/office/drawing/2014/main" id="{B0EDF110-89ED-F773-87E6-7E0E4C7C1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66" y="770255"/>
            <a:ext cx="12812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HE1</a:t>
            </a:r>
            <a:br>
              <a:rPr lang="en-US" altLang="ru-RU" sz="2000" b="1" dirty="0">
                <a:latin typeface="+mn-lt"/>
              </a:rPr>
            </a:br>
            <a:r>
              <a:rPr lang="ru-RU" altLang="ru-RU" sz="2000" b="1" dirty="0">
                <a:latin typeface="+mn-lt"/>
              </a:rPr>
              <a:t>(3</a:t>
            </a:r>
            <a:r>
              <a:rPr lang="en-US" altLang="ru-RU" sz="2000" b="1" dirty="0">
                <a:latin typeface="+mn-lt"/>
              </a:rPr>
              <a:t>00</a:t>
            </a:r>
            <a:r>
              <a:rPr lang="ru-RU" altLang="ru-RU" sz="2000" b="1" dirty="0">
                <a:latin typeface="+mn-lt"/>
              </a:rPr>
              <a:t>-</a:t>
            </a:r>
            <a:r>
              <a:rPr lang="en-US" altLang="ru-RU" sz="2000" b="1" dirty="0">
                <a:latin typeface="+mn-lt"/>
              </a:rPr>
              <a:t>10 K</a:t>
            </a:r>
            <a:r>
              <a:rPr lang="ru-RU" altLang="ru-RU" sz="2000" b="1" dirty="0">
                <a:latin typeface="+mn-lt"/>
              </a:rPr>
              <a:t>)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8382C0E-473F-A119-50AC-F4550F716167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76670" y="1478141"/>
            <a:ext cx="1196556" cy="195085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Textfeld 4">
            <a:extLst>
              <a:ext uri="{FF2B5EF4-FFF2-40B4-BE49-F238E27FC236}">
                <a16:creationId xmlns:a16="http://schemas.microsoft.com/office/drawing/2014/main" id="{4B1A2757-6CB2-D22D-5375-3327D11ED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242" y="770923"/>
            <a:ext cx="10702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HE2</a:t>
            </a:r>
            <a:br>
              <a:rPr lang="en-US" altLang="ru-RU" sz="2000" b="1" dirty="0">
                <a:latin typeface="+mn-lt"/>
              </a:rPr>
            </a:br>
            <a:r>
              <a:rPr lang="ru-RU" altLang="ru-RU" sz="2000" b="1" dirty="0">
                <a:latin typeface="+mn-lt"/>
              </a:rPr>
              <a:t>(</a:t>
            </a:r>
            <a:r>
              <a:rPr lang="en-US" altLang="ru-RU" sz="2000" b="1" dirty="0">
                <a:latin typeface="+mn-lt"/>
              </a:rPr>
              <a:t>10</a:t>
            </a:r>
            <a:r>
              <a:rPr lang="ru-RU" altLang="ru-RU" sz="2000" b="1" dirty="0">
                <a:latin typeface="+mn-lt"/>
              </a:rPr>
              <a:t>-</a:t>
            </a:r>
            <a:r>
              <a:rPr lang="en-US" altLang="ru-RU" sz="2000" b="1" dirty="0">
                <a:latin typeface="+mn-lt"/>
              </a:rPr>
              <a:t>4 K</a:t>
            </a:r>
            <a:r>
              <a:rPr lang="ru-RU" altLang="ru-RU" sz="2000" b="1" dirty="0">
                <a:latin typeface="+mn-lt"/>
              </a:rPr>
              <a:t>)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4373946-CCC4-42A9-D207-33C347B7A3CB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2185379" y="1478809"/>
            <a:ext cx="1744940" cy="169111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feld 4">
            <a:extLst>
              <a:ext uri="{FF2B5EF4-FFF2-40B4-BE49-F238E27FC236}">
                <a16:creationId xmlns:a16="http://schemas.microsoft.com/office/drawing/2014/main" id="{0B1905F3-20BB-1701-7EE5-F5DEF847C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626" y="770255"/>
            <a:ext cx="9014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HE3</a:t>
            </a:r>
            <a:br>
              <a:rPr lang="en-US" altLang="ru-RU" sz="2000" b="1" dirty="0">
                <a:latin typeface="+mn-lt"/>
              </a:rPr>
            </a:br>
            <a:r>
              <a:rPr lang="ru-RU" altLang="ru-RU" sz="2000" b="1" dirty="0">
                <a:latin typeface="+mn-lt"/>
              </a:rPr>
              <a:t>(</a:t>
            </a:r>
            <a:r>
              <a:rPr lang="en-US" altLang="ru-RU" sz="2000" b="1" dirty="0">
                <a:latin typeface="+mn-lt"/>
              </a:rPr>
              <a:t>4</a:t>
            </a:r>
            <a:r>
              <a:rPr lang="ru-RU" altLang="ru-RU" sz="2000" b="1" dirty="0">
                <a:latin typeface="+mn-lt"/>
              </a:rPr>
              <a:t>-</a:t>
            </a:r>
            <a:r>
              <a:rPr lang="en-US" altLang="ru-RU" sz="2000" b="1" dirty="0">
                <a:latin typeface="+mn-lt"/>
              </a:rPr>
              <a:t>1 K</a:t>
            </a:r>
            <a:r>
              <a:rPr lang="ru-RU" altLang="ru-RU" sz="2000" b="1" dirty="0">
                <a:latin typeface="+mn-lt"/>
              </a:rPr>
              <a:t>)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3E801D8-CB57-4A8B-0086-68E7C115C7B1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3371354" y="1478141"/>
            <a:ext cx="1179887" cy="137481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4">
                <a:extLst>
                  <a:ext uri="{FF2B5EF4-FFF2-40B4-BE49-F238E27FC236}">
                    <a16:creationId xmlns:a16="http://schemas.microsoft.com/office/drawing/2014/main" id="{0BDCCEA4-8524-AE2D-710A-6C480E213D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2776" y="771666"/>
                <a:ext cx="1810197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ru-RU" sz="2000" b="1" dirty="0">
                    <a:latin typeface="+mn-lt"/>
                  </a:rPr>
                  <a:t>LHe evaporator</a:t>
                </a:r>
                <a:br>
                  <a:rPr lang="ru-RU" altLang="ru-RU" sz="2000" b="1" dirty="0">
                    <a:latin typeface="+mn-lt"/>
                  </a:rPr>
                </a:br>
                <a:r>
                  <a:rPr lang="ru-RU" altLang="ru-RU" sz="2000" b="1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ru-RU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ru-RU" sz="2000" b="1" dirty="0">
                    <a:latin typeface="+mn-lt"/>
                  </a:rPr>
                  <a:t>1 K</a:t>
                </a:r>
                <a:r>
                  <a:rPr lang="ru-RU" altLang="ru-RU" sz="2000" b="1" dirty="0">
                    <a:latin typeface="+mn-lt"/>
                  </a:rPr>
                  <a:t>)</a:t>
                </a:r>
                <a:endParaRPr lang="de-DE" altLang="ru-RU" sz="20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33" name="Textfeld 4">
                <a:extLst>
                  <a:ext uri="{FF2B5EF4-FFF2-40B4-BE49-F238E27FC236}">
                    <a16:creationId xmlns:a16="http://schemas.microsoft.com/office/drawing/2014/main" id="{0BDCCEA4-8524-AE2D-710A-6C480E213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2776" y="771666"/>
                <a:ext cx="1810197" cy="707886"/>
              </a:xfrm>
              <a:prstGeom prst="rect">
                <a:avLst/>
              </a:prstGeom>
              <a:blipFill>
                <a:blip r:embed="rId4"/>
                <a:stretch>
                  <a:fillRect l="-3367" t="-5172" r="-3704" b="-146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7AF00BA4-C81F-BCB6-C403-631B78A67384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5027875" y="1479552"/>
            <a:ext cx="247480" cy="117656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" name="Textfeld 4">
            <a:extLst>
              <a:ext uri="{FF2B5EF4-FFF2-40B4-BE49-F238E27FC236}">
                <a16:creationId xmlns:a16="http://schemas.microsoft.com/office/drawing/2014/main" id="{5AFAA09C-B089-1104-230D-088805891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1050" y="770255"/>
            <a:ext cx="1111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Magnet</a:t>
            </a:r>
            <a:br>
              <a:rPr lang="en-US" altLang="ru-RU" sz="2000" b="1" dirty="0">
                <a:latin typeface="+mn-lt"/>
              </a:rPr>
            </a:br>
            <a:r>
              <a:rPr lang="ru-RU" altLang="ru-RU" sz="2000" b="1" dirty="0">
                <a:latin typeface="+mn-lt"/>
              </a:rPr>
              <a:t>(</a:t>
            </a:r>
            <a:r>
              <a:rPr lang="en-US" altLang="ru-RU" sz="2000" b="1" dirty="0">
                <a:latin typeface="+mn-lt"/>
              </a:rPr>
              <a:t>4 K, 8 T</a:t>
            </a:r>
            <a:r>
              <a:rPr lang="ru-RU" altLang="ru-RU" sz="2000" b="1" dirty="0">
                <a:latin typeface="+mn-lt"/>
              </a:rPr>
              <a:t>)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1075D89-2EEF-C745-8D2E-6A0A96A6C3E9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6707002" y="1478141"/>
            <a:ext cx="664190" cy="81221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1" name="Textfeld 4">
            <a:extLst>
              <a:ext uri="{FF2B5EF4-FFF2-40B4-BE49-F238E27FC236}">
                <a16:creationId xmlns:a16="http://schemas.microsoft.com/office/drawing/2014/main" id="{52FAE352-B5B1-C903-D8E7-57B8F077B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69" y="5330353"/>
            <a:ext cx="12997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Screen</a:t>
            </a:r>
            <a:br>
              <a:rPr lang="ru-RU" altLang="ru-RU" sz="2000" b="1" dirty="0">
                <a:latin typeface="+mn-lt"/>
              </a:rPr>
            </a:br>
            <a:r>
              <a:rPr lang="ru-RU" altLang="ru-RU" sz="2000" b="1" dirty="0">
                <a:latin typeface="+mn-lt"/>
              </a:rPr>
              <a:t>80 К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5C30C3E1-386D-9487-E48F-619939C8ADAE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2270748" y="4406900"/>
            <a:ext cx="186058" cy="92345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feld 4">
            <a:extLst>
              <a:ext uri="{FF2B5EF4-FFF2-40B4-BE49-F238E27FC236}">
                <a16:creationId xmlns:a16="http://schemas.microsoft.com/office/drawing/2014/main" id="{9CF517B1-5009-B722-AD4D-111301DA1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620" y="770255"/>
            <a:ext cx="1779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H-</a:t>
            </a:r>
            <a:r>
              <a:rPr lang="en-US" altLang="ru-RU" sz="2000" b="1" dirty="0" err="1">
                <a:latin typeface="+mn-lt"/>
              </a:rPr>
              <a:t>dissociator</a:t>
            </a:r>
            <a:br>
              <a:rPr lang="en-US" altLang="ru-RU" sz="2000" b="1" dirty="0">
                <a:latin typeface="+mn-lt"/>
              </a:rPr>
            </a:br>
            <a:r>
              <a:rPr lang="en-US" altLang="ru-RU" sz="2000" b="1" dirty="0">
                <a:latin typeface="+mn-lt"/>
              </a:rPr>
              <a:t>300 mK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E85381B-AAD1-DB65-2439-202B28BE41F6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8169463" y="1478141"/>
            <a:ext cx="84846" cy="91671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5" name="Textfeld 4">
            <a:extLst>
              <a:ext uri="{FF2B5EF4-FFF2-40B4-BE49-F238E27FC236}">
                <a16:creationId xmlns:a16="http://schemas.microsoft.com/office/drawing/2014/main" id="{0A0C5ED3-118F-F781-4E56-BDF410C27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416" y="5279921"/>
            <a:ext cx="13841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latin typeface="+mn-lt"/>
              </a:rPr>
              <a:t>Screens</a:t>
            </a:r>
            <a:br>
              <a:rPr lang="ru-RU" altLang="ru-RU" sz="2000" b="1" dirty="0">
                <a:latin typeface="+mn-lt"/>
              </a:rPr>
            </a:br>
            <a:r>
              <a:rPr lang="en-US" altLang="ru-RU" sz="2000" b="1" dirty="0">
                <a:latin typeface="+mn-lt"/>
              </a:rPr>
              <a:t>10K and 1K</a:t>
            </a:r>
            <a:endParaRPr lang="de-DE" altLang="ru-RU" sz="2000" b="1" dirty="0">
              <a:latin typeface="+mn-lt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7D0F31A5-DEAA-6304-7344-46D20956FE61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6135399" y="3257006"/>
            <a:ext cx="577107" cy="202291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0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E8CC1-FD98-4426-9F4B-4A7721463EE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00AE26C-22E5-C733-5818-B75E56AA0D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 precision polarimeter Hydro </a:t>
            </a:r>
            <a:r>
              <a:rPr lang="ru-RU" dirty="0"/>
              <a:t>M</a:t>
            </a:r>
            <a:r>
              <a:rPr lang="en-US" dirty="0"/>
              <a:t>ø</a:t>
            </a:r>
            <a:r>
              <a:rPr lang="ru-RU" dirty="0" err="1"/>
              <a:t>ller</a:t>
            </a:r>
            <a:r>
              <a:rPr lang="ru-RU" dirty="0"/>
              <a:t> </a:t>
            </a:r>
            <a:r>
              <a:rPr lang="en-US" dirty="0"/>
              <a:t>@ MESA:</a:t>
            </a:r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C2AFEB6-1C4B-49C2-F7A4-D05B05C7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parameters of a new dilution cryostat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4"/>
              <p:cNvSpPr txBox="1">
                <a:spLocks noChangeArrowheads="1"/>
              </p:cNvSpPr>
              <p:nvPr/>
            </p:nvSpPr>
            <p:spPr bwMode="auto">
              <a:xfrm>
                <a:off x="691574" y="575834"/>
                <a:ext cx="8078492" cy="5977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Mixer temperature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250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mK in a long term mode.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Horizontal oriented dilution cryostat – mixing </a:t>
                </a:r>
                <a:r>
                  <a:rPr lang="en-US" altLang="ru-RU" sz="1800" baseline="30000" dirty="0">
                    <a:latin typeface="+mn-lt"/>
                  </a:rPr>
                  <a:t>3</a:t>
                </a:r>
                <a:r>
                  <a:rPr lang="en-US" altLang="ru-RU" sz="1800" dirty="0">
                    <a:latin typeface="+mn-lt"/>
                  </a:rPr>
                  <a:t>He in </a:t>
                </a:r>
                <a:r>
                  <a:rPr lang="en-US" altLang="ru-RU" sz="1800" baseline="30000" dirty="0">
                    <a:latin typeface="+mn-lt"/>
                  </a:rPr>
                  <a:t>4</a:t>
                </a:r>
                <a:r>
                  <a:rPr lang="en-US" altLang="ru-RU" sz="1800" dirty="0">
                    <a:latin typeface="+mn-lt"/>
                  </a:rPr>
                  <a:t>He.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Cooling power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60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mW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at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temperature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level</a:t>
                </a:r>
                <a:r>
                  <a:rPr lang="ru-RU" altLang="ru-RU" sz="1800" dirty="0">
                    <a:latin typeface="+mn-lt"/>
                  </a:rPr>
                  <a:t> 250 </a:t>
                </a:r>
                <a:r>
                  <a:rPr lang="en-US" altLang="ru-RU" sz="1800" dirty="0">
                    <a:latin typeface="+mn-lt"/>
                  </a:rPr>
                  <a:t>mK </a:t>
                </a:r>
                <a:br>
                  <a:rPr lang="en-US" altLang="ru-RU" sz="1800" dirty="0">
                    <a:latin typeface="+mn-lt"/>
                  </a:rPr>
                </a:br>
                <a:r>
                  <a:rPr lang="ru-RU" altLang="ru-RU" sz="1800" dirty="0">
                    <a:latin typeface="+mn-lt"/>
                  </a:rPr>
                  <a:t>	</a:t>
                </a:r>
                <a:r>
                  <a:rPr lang="en-US" altLang="ru-RU" sz="1800" dirty="0">
                    <a:latin typeface="+mn-lt"/>
                  </a:rPr>
                  <a:t>and circulation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sPre>
                          <m:sPre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𝐻𝑒</m:t>
                            </m:r>
                          </m:e>
                        </m:sPre>
                      </m:sub>
                    </m:sSub>
                  </m:oMath>
                </a14:m>
                <a:r>
                  <a:rPr lang="ru-RU" altLang="ru-RU" sz="1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altLang="ru-RU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altLang="ru-RU" sz="1800" dirty="0">
                    <a:latin typeface="+mn-lt"/>
                  </a:rPr>
                  <a:t>0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mmol</a:t>
                </a:r>
                <a:r>
                  <a:rPr lang="ru-RU" altLang="ru-RU" sz="1800" dirty="0">
                    <a:latin typeface="+mn-lt"/>
                  </a:rPr>
                  <a:t>/</a:t>
                </a:r>
                <a:r>
                  <a:rPr lang="en-US" altLang="ru-RU" sz="1800" dirty="0">
                    <a:latin typeface="+mn-lt"/>
                  </a:rPr>
                  <a:t>s.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Superconductive magnet separated from cryostat</a:t>
                </a:r>
                <a:br>
                  <a:rPr lang="en-US" altLang="ru-RU" sz="1800" dirty="0">
                    <a:latin typeface="+mn-lt"/>
                  </a:rPr>
                </a:br>
                <a:r>
                  <a:rPr lang="en-US" altLang="ru-RU" sz="1800" dirty="0">
                    <a:latin typeface="+mn-lt"/>
                  </a:rPr>
                  <a:t>	Holding field B =</a:t>
                </a:r>
                <a:r>
                  <a:rPr lang="ru-RU" altLang="ru-RU" sz="1800" dirty="0">
                    <a:latin typeface="+mn-lt"/>
                  </a:rPr>
                  <a:t> 8 </a:t>
                </a:r>
                <a:r>
                  <a:rPr lang="en-US" altLang="ru-RU" sz="1800" dirty="0">
                    <a:latin typeface="+mn-lt"/>
                  </a:rPr>
                  <a:t>T</a:t>
                </a:r>
                <a:r>
                  <a:rPr lang="ru-RU" altLang="ru-RU" sz="1800" dirty="0">
                    <a:latin typeface="+mn-lt"/>
                  </a:rPr>
                  <a:t>, </a:t>
                </a:r>
                <a:r>
                  <a:rPr lang="en-US" altLang="ru-RU" sz="1800" dirty="0">
                    <a:latin typeface="+mn-lt"/>
                  </a:rPr>
                  <a:t>field homogeneity ∆B/B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&lt; </a:t>
                </a:r>
                <a:r>
                  <a:rPr lang="ru-RU" altLang="ru-RU" sz="1800" dirty="0">
                    <a:latin typeface="+mn-lt"/>
                  </a:rPr>
                  <a:t>10</a:t>
                </a:r>
                <a:r>
                  <a:rPr lang="ru-RU" altLang="ru-RU" sz="1800" baseline="30000" dirty="0">
                    <a:latin typeface="+mn-lt"/>
                  </a:rPr>
                  <a:t>-4</a:t>
                </a:r>
                <a:r>
                  <a:rPr lang="fr-FR" altLang="ru-RU" sz="1800" dirty="0">
                    <a:latin typeface="+mn-lt"/>
                  </a:rPr>
                  <a:t>,</a:t>
                </a:r>
                <a:br>
                  <a:rPr lang="ru-RU" altLang="ru-RU" sz="1800" dirty="0">
                    <a:latin typeface="+mn-lt"/>
                  </a:rPr>
                </a:br>
                <a:r>
                  <a:rPr lang="ru-RU" altLang="ru-RU" sz="1800" dirty="0">
                    <a:latin typeface="+mn-lt"/>
                  </a:rPr>
                  <a:t>	</a:t>
                </a:r>
                <a:r>
                  <a:rPr lang="en-US" altLang="ru-RU" sz="1800" dirty="0">
                    <a:latin typeface="+mn-lt"/>
                  </a:rPr>
                  <a:t>Warm hole:</a:t>
                </a:r>
                <a:r>
                  <a:rPr lang="fr-FR" altLang="ru-RU" sz="1800" dirty="0">
                    <a:latin typeface="+mn-lt"/>
                  </a:rPr>
                  <a:t> D</a:t>
                </a:r>
                <a:r>
                  <a:rPr lang="fr-FR" altLang="ru-RU" sz="1800" baseline="-25000" dirty="0">
                    <a:latin typeface="+mn-lt"/>
                  </a:rPr>
                  <a:t>sole</a:t>
                </a:r>
                <a:r>
                  <a:rPr lang="fr-FR" altLang="ru-RU" sz="1800" dirty="0">
                    <a:latin typeface="+mn-lt"/>
                  </a:rPr>
                  <a:t> =</a:t>
                </a:r>
                <a:r>
                  <a:rPr lang="ru-RU" altLang="ru-RU" sz="1800" dirty="0">
                    <a:latin typeface="+mn-lt"/>
                  </a:rPr>
                  <a:t>110-</a:t>
                </a:r>
                <a:r>
                  <a:rPr lang="fr-FR" altLang="ru-RU" sz="1800" dirty="0">
                    <a:latin typeface="+mn-lt"/>
                  </a:rPr>
                  <a:t>130 mm</a:t>
                </a:r>
                <a:r>
                  <a:rPr lang="ru-RU" altLang="ru-RU" sz="1800" dirty="0">
                    <a:latin typeface="+mn-lt"/>
                  </a:rPr>
                  <a:t>.</a:t>
                </a:r>
                <a:endParaRPr lang="en-US" altLang="ru-RU" sz="1800" dirty="0">
                  <a:latin typeface="+mn-lt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H cell dimensions</a:t>
                </a:r>
                <a:r>
                  <a:rPr lang="ru-RU" altLang="ru-RU" sz="1800" dirty="0">
                    <a:latin typeface="+mn-lt"/>
                  </a:rPr>
                  <a:t>: L=400 </a:t>
                </a:r>
                <a:r>
                  <a:rPr lang="en-US" altLang="ru-RU" sz="1800" dirty="0">
                    <a:latin typeface="+mn-lt"/>
                  </a:rPr>
                  <a:t>mm</a:t>
                </a:r>
                <a:r>
                  <a:rPr lang="ru-RU" altLang="ru-RU" sz="1800" dirty="0">
                    <a:latin typeface="+mn-lt"/>
                  </a:rPr>
                  <a:t>, Ø=49 </a:t>
                </a:r>
                <a:r>
                  <a:rPr lang="en-US" altLang="ru-RU" sz="1800" dirty="0">
                    <a:latin typeface="+mn-lt"/>
                  </a:rPr>
                  <a:t>mm</a:t>
                </a:r>
                <a:r>
                  <a:rPr lang="ru-RU" altLang="ru-RU" sz="1800" dirty="0">
                    <a:latin typeface="+mn-lt"/>
                  </a:rPr>
                  <a:t>.</a:t>
                </a:r>
                <a:endParaRPr lang="en-US" altLang="ru-RU" sz="1800" dirty="0">
                  <a:latin typeface="+mn-lt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L</a:t>
                </a:r>
                <a:r>
                  <a:rPr lang="ru-RU" altLang="ru-RU" sz="1800" baseline="30000" dirty="0">
                    <a:latin typeface="+mn-lt"/>
                  </a:rPr>
                  <a:t>4</a:t>
                </a:r>
                <a:r>
                  <a:rPr lang="ru-RU" altLang="ru-RU" sz="1800" dirty="0">
                    <a:latin typeface="+mn-lt"/>
                  </a:rPr>
                  <a:t>He</a:t>
                </a:r>
                <a:r>
                  <a:rPr lang="en-US" altLang="ru-RU" sz="1800" dirty="0">
                    <a:latin typeface="+mn-lt"/>
                  </a:rPr>
                  <a:t> consumption</a:t>
                </a:r>
                <a:r>
                  <a:rPr lang="ru-RU" altLang="ru-RU" sz="1800" dirty="0">
                    <a:latin typeface="+mn-lt"/>
                  </a:rPr>
                  <a:t> &lt;</a:t>
                </a:r>
                <a:r>
                  <a:rPr lang="en-US" altLang="ru-RU" sz="1800" dirty="0">
                    <a:latin typeface="+mn-lt"/>
                  </a:rPr>
                  <a:t> </a:t>
                </a:r>
                <a:r>
                  <a:rPr lang="ru-RU" altLang="ru-RU" sz="1800" dirty="0">
                    <a:latin typeface="+mn-lt"/>
                  </a:rPr>
                  <a:t>8 </a:t>
                </a:r>
                <a:r>
                  <a:rPr lang="en-US" altLang="ru-RU" sz="1800" dirty="0">
                    <a:latin typeface="+mn-lt"/>
                  </a:rPr>
                  <a:t>L</a:t>
                </a:r>
                <a:r>
                  <a:rPr lang="ru-RU" altLang="ru-RU" sz="1800" dirty="0">
                    <a:latin typeface="+mn-lt"/>
                  </a:rPr>
                  <a:t>/</a:t>
                </a:r>
                <a:r>
                  <a:rPr lang="en-US" altLang="ru-RU" sz="1800" dirty="0">
                    <a:latin typeface="+mn-lt"/>
                  </a:rPr>
                  <a:t>hr.</a:t>
                </a:r>
                <a:br>
                  <a:rPr lang="ru-RU" altLang="ru-RU" sz="1800" dirty="0">
                    <a:latin typeface="+mn-lt"/>
                  </a:rPr>
                </a:br>
                <a:r>
                  <a:rPr lang="en-US" altLang="ru-RU" sz="1800" dirty="0">
                    <a:latin typeface="+mn-lt"/>
                  </a:rPr>
                  <a:t>•	Evaporator tempetarure</a:t>
                </a:r>
                <a14:m>
                  <m:oMath xmlns:m="http://schemas.openxmlformats.org/officeDocument/2006/math">
                    <m:r>
                      <a:rPr lang="ru-RU" altLang="ru-RU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ru-R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ru-RU" sz="1800" dirty="0">
                    <a:latin typeface="+mn-lt"/>
                  </a:rPr>
                  <a:t> 1.2 K, Separator tempetarure</a:t>
                </a:r>
                <a14:m>
                  <m:oMath xmlns:m="http://schemas.openxmlformats.org/officeDocument/2006/math">
                    <m:r>
                      <a:rPr lang="ru-RU" altLang="ru-RU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ru-R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ru-RU" sz="1800" dirty="0">
                    <a:latin typeface="+mn-lt"/>
                  </a:rPr>
                  <a:t> 4 K.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Wall of storage cell is coated ∼ 50nm film of superfluid </a:t>
                </a:r>
                <a:r>
                  <a:rPr lang="en-US" altLang="ru-RU" sz="1800" baseline="30000" dirty="0">
                    <a:latin typeface="+mn-lt"/>
                  </a:rPr>
                  <a:t>4</a:t>
                </a:r>
                <a:r>
                  <a:rPr lang="en-US" altLang="ru-RU" sz="1800" dirty="0">
                    <a:latin typeface="+mn-lt"/>
                  </a:rPr>
                  <a:t>He </a:t>
                </a:r>
                <a:br>
                  <a:rPr lang="en-US" altLang="ru-RU" sz="1800" dirty="0">
                    <a:latin typeface="+mn-lt"/>
                  </a:rPr>
                </a:br>
                <a:r>
                  <a:rPr lang="ru-RU" altLang="ru-RU" sz="1800" dirty="0">
                    <a:latin typeface="+mn-lt"/>
                  </a:rPr>
                  <a:t>	</a:t>
                </a:r>
                <a:r>
                  <a:rPr lang="en-US" altLang="ru-RU" sz="1800" dirty="0">
                    <a:latin typeface="+mn-lt"/>
                  </a:rPr>
                  <a:t>at </a:t>
                </a:r>
                <a:r>
                  <a:rPr lang="en-US" altLang="ru-RU" sz="1800" dirty="0" err="1">
                    <a:latin typeface="+mn-lt"/>
                  </a:rPr>
                  <a:t>T</a:t>
                </a:r>
                <a:r>
                  <a:rPr lang="en-US" altLang="ru-RU" sz="1800" baseline="-25000" dirty="0" err="1">
                    <a:latin typeface="+mn-lt"/>
                  </a:rPr>
                  <a:t>wall</a:t>
                </a:r>
                <a:r>
                  <a:rPr lang="en-US" altLang="ru-RU" sz="1800" baseline="-250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= 0.25 − 0.30K.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Film burners for prevent leakage</a:t>
                </a:r>
                <a:r>
                  <a:rPr lang="ru-RU" altLang="ru-RU" sz="1800" dirty="0">
                    <a:latin typeface="+mn-lt"/>
                  </a:rPr>
                  <a:t> </a:t>
                </a:r>
                <a:r>
                  <a:rPr lang="en-US" altLang="ru-RU" sz="1800" dirty="0">
                    <a:latin typeface="+mn-lt"/>
                  </a:rPr>
                  <a:t>of superfluid </a:t>
                </a:r>
                <a:r>
                  <a:rPr lang="en-US" altLang="ru-RU" sz="1800" baseline="30000" dirty="0">
                    <a:latin typeface="+mn-lt"/>
                  </a:rPr>
                  <a:t>4</a:t>
                </a:r>
                <a:r>
                  <a:rPr lang="en-US" altLang="ru-RU" sz="1800" dirty="0">
                    <a:latin typeface="+mn-lt"/>
                  </a:rPr>
                  <a:t>He film.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ru-RU" sz="1800" dirty="0">
                    <a:latin typeface="+mn-lt"/>
                  </a:rPr>
                  <a:t>•	No screens in the </a:t>
                </a:r>
                <a:r>
                  <a:rPr lang="en-US" altLang="ru-RU" sz="1800" i="1" dirty="0">
                    <a:latin typeface="+mn-lt"/>
                  </a:rPr>
                  <a:t>e</a:t>
                </a:r>
                <a:r>
                  <a:rPr lang="en-US" altLang="ru-RU" sz="1800" dirty="0">
                    <a:latin typeface="+mn-lt"/>
                  </a:rPr>
                  <a:t>-beam path </a:t>
                </a:r>
              </a:p>
            </p:txBody>
          </p:sp>
        </mc:Choice>
        <mc:Fallback xmlns="">
          <p:sp>
            <p:nvSpPr>
              <p:cNvPr id="7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574" y="575834"/>
                <a:ext cx="8078492" cy="5977470"/>
              </a:xfrm>
              <a:prstGeom prst="rect">
                <a:avLst/>
              </a:prstGeom>
              <a:blipFill>
                <a:blip r:embed="rId2"/>
                <a:stretch>
                  <a:fillRect l="-603" b="-8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808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0DC6BBB-5F0F-C6E0-729B-FA2B3B4AB6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371" y="6655018"/>
            <a:ext cx="8770065" cy="202982"/>
          </a:xfrm>
        </p:spPr>
        <p:txBody>
          <a:bodyPr/>
          <a:lstStyle/>
          <a:p>
            <a:r>
              <a:rPr lang="en-US"/>
              <a:t>Joint Institute for Nuclear Research, Dzhelepov Laboratory of Nuclear Problems, Low Temperature Department.    GorodnovIS@ya.ru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F40B17-43C1-3A4B-D1A3-41F06974D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99435" y="6655018"/>
            <a:ext cx="373934" cy="202982"/>
          </a:xfrm>
        </p:spPr>
        <p:txBody>
          <a:bodyPr/>
          <a:lstStyle/>
          <a:p>
            <a:fld id="{AC2E8CC1-FD98-4426-9F4B-4A7721463EE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670B7B-C6FB-1306-4E1B-0D0F180F8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902" y="279637"/>
            <a:ext cx="9028747" cy="260664"/>
          </a:xfrm>
        </p:spPr>
        <p:txBody>
          <a:bodyPr/>
          <a:lstStyle/>
          <a:p>
            <a:r>
              <a:rPr lang="ru-RU" sz="1800" dirty="0"/>
              <a:t>The </a:t>
            </a:r>
            <a:r>
              <a:rPr lang="ru-RU" sz="1800" dirty="0" err="1"/>
              <a:t>star</a:t>
            </a:r>
            <a:r>
              <a:rPr lang="ru-RU" sz="1800" dirty="0"/>
              <a:t> </a:t>
            </a:r>
            <a:r>
              <a:rPr lang="ru-RU" sz="1800" dirty="0" err="1"/>
              <a:t>of</a:t>
            </a:r>
            <a:r>
              <a:rPr lang="ru-RU" sz="1800" dirty="0"/>
              <a:t> </a:t>
            </a:r>
            <a:r>
              <a:rPr lang="ru-RU" sz="1800" dirty="0" err="1"/>
              <a:t>success</a:t>
            </a:r>
            <a:endParaRPr lang="en-US" sz="18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D363D90-3EB3-E856-34F8-542517BB5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90"/>
            <a:ext cx="7335301" cy="312419"/>
          </a:xfrm>
        </p:spPr>
        <p:txBody>
          <a:bodyPr/>
          <a:lstStyle/>
          <a:p>
            <a:r>
              <a:rPr lang="en-US" dirty="0"/>
              <a:t>Dilution unit, FN-HX, still, MC, H-source, FB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1FD2C3-621B-40CC-D1B3-2513A624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41"/>
            <a:ext cx="9144000" cy="4177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D5AB90-9223-2371-EE02-8E1BBFE61DC1}"/>
              </a:ext>
            </a:extLst>
          </p:cNvPr>
          <p:cNvSpPr txBox="1"/>
          <p:nvPr/>
        </p:nvSpPr>
        <p:spPr>
          <a:xfrm>
            <a:off x="294301" y="4930516"/>
            <a:ext cx="28113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The </a:t>
            </a:r>
            <a:r>
              <a:rPr lang="ru-RU" sz="2000" dirty="0" err="1"/>
              <a:t>star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success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elements are highly interconnected</a:t>
            </a:r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27C5B-6922-0299-2D35-E8ECB0E05CFB}"/>
              </a:ext>
            </a:extLst>
          </p:cNvPr>
          <p:cNvSpPr txBox="1"/>
          <p:nvPr/>
        </p:nvSpPr>
        <p:spPr>
          <a:xfrm>
            <a:off x="4249390" y="5318076"/>
            <a:ext cx="3695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The </a:t>
            </a:r>
            <a:r>
              <a:rPr lang="ru-RU" sz="2000" dirty="0" err="1"/>
              <a:t>key</a:t>
            </a:r>
            <a:r>
              <a:rPr lang="ru-RU" sz="2000" dirty="0"/>
              <a:t> </a:t>
            </a:r>
            <a:r>
              <a:rPr lang="ru-RU" sz="2000" dirty="0" err="1"/>
              <a:t>unit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cryostat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/>
              <a:t>Discussed</a:t>
            </a:r>
            <a:r>
              <a:rPr lang="ru-RU" sz="2000" dirty="0"/>
              <a:t> </a:t>
            </a:r>
            <a:r>
              <a:rPr lang="en-US" sz="2000" dirty="0"/>
              <a:t>at</a:t>
            </a:r>
            <a:r>
              <a:rPr lang="ru-RU" sz="2000" dirty="0"/>
              <a:t> JINR 2019,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AA9879-1740-7E31-B7E6-E93FE3CB2B64}"/>
              </a:ext>
            </a:extLst>
          </p:cNvPr>
          <p:cNvSpPr txBox="1"/>
          <p:nvPr/>
        </p:nvSpPr>
        <p:spPr>
          <a:xfrm>
            <a:off x="3281245" y="4792016"/>
            <a:ext cx="57243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/>
              <a:t>1) </a:t>
            </a:r>
            <a:r>
              <a:rPr lang="ru-RU" sz="1300" dirty="0" err="1"/>
              <a:t>Still</a:t>
            </a:r>
            <a:r>
              <a:rPr lang="ru-RU" sz="1300" dirty="0"/>
              <a:t>, </a:t>
            </a:r>
            <a:r>
              <a:rPr lang="en-US" sz="1300" dirty="0"/>
              <a:t> </a:t>
            </a:r>
            <a:r>
              <a:rPr lang="ru-RU" sz="1300" dirty="0"/>
              <a:t>12) FB, </a:t>
            </a:r>
            <a:r>
              <a:rPr lang="en-US" sz="1300" dirty="0"/>
              <a:t> </a:t>
            </a:r>
            <a:r>
              <a:rPr lang="ru-RU" sz="1300" dirty="0"/>
              <a:t>16) H-</a:t>
            </a:r>
            <a:r>
              <a:rPr lang="ru-RU" sz="1300" dirty="0" err="1"/>
              <a:t>source</a:t>
            </a:r>
            <a:r>
              <a:rPr lang="ru-RU" sz="1300" dirty="0"/>
              <a:t> at 1K, </a:t>
            </a:r>
            <a:r>
              <a:rPr lang="en-US" sz="1300" dirty="0"/>
              <a:t> </a:t>
            </a:r>
            <a:r>
              <a:rPr lang="ru-RU" sz="1300" dirty="0"/>
              <a:t>2,4) MC,</a:t>
            </a:r>
            <a:r>
              <a:rPr lang="en-US" sz="1300" dirty="0"/>
              <a:t> </a:t>
            </a:r>
            <a:r>
              <a:rPr lang="ru-RU" sz="1300" dirty="0"/>
              <a:t> 2,4,10) FN-HX, </a:t>
            </a:r>
            <a:r>
              <a:rPr lang="en-US" sz="1300" dirty="0"/>
              <a:t> </a:t>
            </a:r>
            <a:r>
              <a:rPr lang="ru-RU" sz="1300" dirty="0" err="1"/>
              <a:t>Sole</a:t>
            </a:r>
            <a:r>
              <a:rPr lang="en-US" sz="1300" dirty="0" err="1"/>
              <a:t>noid</a:t>
            </a:r>
            <a:r>
              <a:rPr lang="ru-RU" sz="1300" dirty="0"/>
              <a:t> </a:t>
            </a:r>
            <a:r>
              <a:rPr lang="ru-RU" sz="1300" dirty="0" err="1"/>
              <a:t>not</a:t>
            </a:r>
            <a:r>
              <a:rPr lang="ru-RU" sz="1300" dirty="0"/>
              <a:t> </a:t>
            </a:r>
            <a:r>
              <a:rPr lang="ru-RU" sz="1300" dirty="0" err="1"/>
              <a:t>show</a:t>
            </a:r>
            <a:r>
              <a:rPr lang="en-US" sz="1300" dirty="0"/>
              <a:t>n</a:t>
            </a:r>
            <a:endParaRPr lang="ru-RU" sz="13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3F733-DE1F-953C-D541-C2B39152ECF0}"/>
              </a:ext>
            </a:extLst>
          </p:cNvPr>
          <p:cNvSpPr txBox="1"/>
          <p:nvPr/>
        </p:nvSpPr>
        <p:spPr>
          <a:xfrm>
            <a:off x="4601369" y="6307435"/>
            <a:ext cx="4613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 err="1"/>
              <a:t>Original</a:t>
            </a:r>
            <a:r>
              <a:rPr lang="ru-RU" sz="1400" dirty="0"/>
              <a:t> </a:t>
            </a:r>
            <a:r>
              <a:rPr lang="ru-RU" sz="1400" dirty="0" err="1"/>
              <a:t>technical</a:t>
            </a:r>
            <a:r>
              <a:rPr lang="ru-RU" sz="1400" dirty="0"/>
              <a:t> </a:t>
            </a:r>
            <a:r>
              <a:rPr lang="ru-RU" sz="1400" dirty="0" err="1"/>
              <a:t>drawing</a:t>
            </a:r>
            <a:r>
              <a:rPr lang="ru-RU" sz="1400" dirty="0"/>
              <a:t> </a:t>
            </a:r>
            <a:r>
              <a:rPr lang="ru-RU" sz="1400" dirty="0" err="1"/>
              <a:t>by</a:t>
            </a:r>
            <a:r>
              <a:rPr lang="ru-RU" sz="1400" dirty="0"/>
              <a:t> N. Borisov, </a:t>
            </a:r>
            <a:r>
              <a:rPr lang="ru-RU" sz="1400" dirty="0" err="1"/>
              <a:t>I.Gorodnov</a:t>
            </a:r>
            <a:r>
              <a:rPr lang="ru-RU" sz="1400" dirty="0"/>
              <a:t>, JINR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D281AD-7044-7D93-629B-D07A3E20BFF7}"/>
              </a:ext>
            </a:extLst>
          </p:cNvPr>
          <p:cNvSpPr txBox="1"/>
          <p:nvPr/>
        </p:nvSpPr>
        <p:spPr>
          <a:xfrm>
            <a:off x="0" y="6307434"/>
            <a:ext cx="2083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Valery</a:t>
            </a:r>
            <a:r>
              <a:rPr lang="ru-RU" sz="1400" dirty="0"/>
              <a:t>, </a:t>
            </a:r>
            <a:r>
              <a:rPr lang="ru-RU" sz="1400" dirty="0" err="1"/>
              <a:t>Tyukin</a:t>
            </a:r>
            <a:r>
              <a:rPr lang="ru-RU" sz="1400" dirty="0"/>
              <a:t> (KPH, JGU) </a:t>
            </a:r>
          </a:p>
        </p:txBody>
      </p:sp>
    </p:spTree>
    <p:extLst>
      <p:ext uri="{BB962C8B-B14F-4D97-AF65-F5344CB8AC3E}">
        <p14:creationId xmlns:p14="http://schemas.microsoft.com/office/powerpoint/2010/main" val="3302776357"/>
      </p:ext>
    </p:extLst>
  </p:cSld>
  <p:clrMapOvr>
    <a:masterClrMapping/>
  </p:clrMapOvr>
</p:sld>
</file>

<file path=ppt/theme/theme1.xml><?xml version="1.0" encoding="utf-8"?>
<a:theme xmlns:a="http://schemas.openxmlformats.org/drawingml/2006/main" name="JINR LTD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18004</TotalTime>
  <Words>1985</Words>
  <Application>Microsoft Office PowerPoint</Application>
  <PresentationFormat>Экран (4:3)</PresentationFormat>
  <Paragraphs>278</Paragraphs>
  <Slides>24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Century Gothic</vt:lpstr>
      <vt:lpstr>CMR10</vt:lpstr>
      <vt:lpstr>Times New Roman</vt:lpstr>
      <vt:lpstr>u2000</vt:lpstr>
      <vt:lpstr>JINR LTD</vt:lpstr>
      <vt:lpstr>Formel</vt:lpstr>
      <vt:lpstr>Презентация PowerPoint</vt:lpstr>
      <vt:lpstr>Презентация PowerPoint</vt:lpstr>
      <vt:lpstr>P2 Experiment @ MESA</vt:lpstr>
      <vt:lpstr>Schematic arrangement of units of experimental installations @ MESA accelerator (Mainz, Germany). Mainz Energy-Recovering Superconducting Accelerator </vt:lpstr>
      <vt:lpstr>Møller and Mott scatterings</vt:lpstr>
      <vt:lpstr>Hydrogen target for Møller polarimeters (Hydro- Møller)</vt:lpstr>
      <vt:lpstr>Cross-section of a model of a new Hydro Møller polarimeter based on a dilution refrigerator for the P2 experiment @ new MESA accelerator in Mainz (Germany).</vt:lpstr>
      <vt:lpstr>Technical parameters of a new dilution cryostat </vt:lpstr>
      <vt:lpstr>Dilution unit, FN-HX, still, MC, H-source, FB</vt:lpstr>
      <vt:lpstr>Under construction</vt:lpstr>
      <vt:lpstr>LHe Separator (4 K), Dubna 2022</vt:lpstr>
      <vt:lpstr>Evaporator (1 K), Dubna 2022</vt:lpstr>
      <vt:lpstr>Heat Exchanger 3  (1.5-4.5 K) , Dubna 2021</vt:lpstr>
      <vt:lpstr>Needle valves, Dubna 2022</vt:lpstr>
      <vt:lpstr>Screen 80 K  (50-80 K, Gas 4He) ,2021</vt:lpstr>
      <vt:lpstr>Works performed in JGU Mainz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map of LTD DLNP JINR activities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GIS</dc:creator>
  <cp:lastModifiedBy>IvanTP</cp:lastModifiedBy>
  <cp:revision>107</cp:revision>
  <dcterms:created xsi:type="dcterms:W3CDTF">2022-06-18T11:33:53Z</dcterms:created>
  <dcterms:modified xsi:type="dcterms:W3CDTF">2022-11-30T20:15:56Z</dcterms:modified>
</cp:coreProperties>
</file>