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Ex1.xml" ContentType="application/vnd.ms-office.chartex+xml"/>
  <Override PartName="/ppt/charts/style13.xml" ContentType="application/vnd.ms-office.chartstyle+xml"/>
  <Override PartName="/ppt/charts/colors13.xml" ContentType="application/vnd.ms-office.chartcolorstyle+xml"/>
  <Override PartName="/ppt/charts/chartEx2.xml" ContentType="application/vnd.ms-office.chartex+xml"/>
  <Override PartName="/ppt/charts/style14.xml" ContentType="application/vnd.ms-office.chartstyle+xml"/>
  <Override PartName="/ppt/charts/colors14.xml" ContentType="application/vnd.ms-office.chartcolorstyle+xml"/>
  <Override PartName="/ppt/charts/chart1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0" r:id="rId3"/>
    <p:sldId id="295" r:id="rId4"/>
    <p:sldId id="285" r:id="rId5"/>
    <p:sldId id="294" r:id="rId6"/>
    <p:sldId id="288" r:id="rId7"/>
    <p:sldId id="289" r:id="rId8"/>
    <p:sldId id="260" r:id="rId9"/>
    <p:sldId id="290" r:id="rId10"/>
    <p:sldId id="258" r:id="rId11"/>
    <p:sldId id="292" r:id="rId12"/>
    <p:sldId id="266" r:id="rId13"/>
    <p:sldId id="272" r:id="rId14"/>
    <p:sldId id="273" r:id="rId15"/>
    <p:sldId id="271" r:id="rId16"/>
    <p:sldId id="257" r:id="rId17"/>
    <p:sldId id="268" r:id="rId18"/>
    <p:sldId id="275" r:id="rId19"/>
    <p:sldId id="256" r:id="rId20"/>
    <p:sldId id="259" r:id="rId21"/>
    <p:sldId id="282" r:id="rId22"/>
    <p:sldId id="291" r:id="rId23"/>
    <p:sldId id="264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D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DATA\Saldanh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2022\Crimean%20mussels\Saldanh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2022\Saldanha%20&#1089;&#1090;&#1072;&#1090;&#1100;&#1103;%202012-2016\Saldanh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2022\Saldanha%20&#1089;&#1090;&#1072;&#1090;&#1100;&#1103;%202012-2016\Saldanh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DATA\Crimea%20mussels\All%20dat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DATA\Crimea%20mussels\All%20data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DATA\Saldanh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DATA\Saldanh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DATA\ZA\Crimea-Saldanh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2022\Saldanha%20&#1089;&#1090;&#1072;&#1090;&#1100;&#1103;%202012-2016\Saldanh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2022\Saldanha%20&#1089;&#1090;&#1072;&#1090;&#1100;&#1103;%202012-2016\Saldanh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2022\Saldanha%20&#1089;&#1090;&#1072;&#1090;&#1100;&#1103;%202012-2016\Saldanh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2022\Saldanha%20&#1089;&#1090;&#1072;&#1090;&#1100;&#1103;%202012-2016\Saldanh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4;&#1048;&#1071;&#1048;\2022\Crimean%20mussels\Saldanh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I:\&#1054;&#1048;&#1071;&#1048;\2022\Saldanha%20&#1089;&#1090;&#1072;&#1090;&#1100;&#1103;%202012-2016\Saldanha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microsoft.com/office/2011/relationships/chartStyle" Target="style14.xml"/><Relationship Id="rId1" Type="http://schemas.openxmlformats.org/officeDocument/2006/relationships/oleObject" Target="file:///I:\&#1054;&#1048;&#1071;&#1048;\2022\Saldanha%20&#1089;&#1090;&#1072;&#1090;&#1100;&#1103;%202012-2016\Saldanh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Small bay, Br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'ST av'!$AC$492</c:f>
              <c:strCache>
                <c:ptCount val="1"/>
                <c:pt idx="0">
                  <c:v>Br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'ST av'!$AC$503:$AC$511</c:f>
                <c:numCache>
                  <c:formatCode>General</c:formatCode>
                  <c:ptCount val="9"/>
                  <c:pt idx="0">
                    <c:v>18.103348370459699</c:v>
                  </c:pt>
                  <c:pt idx="1">
                    <c:v>31.0490579567239</c:v>
                  </c:pt>
                  <c:pt idx="2">
                    <c:v>16.9318273608542</c:v>
                  </c:pt>
                  <c:pt idx="3">
                    <c:v>18.742702283526</c:v>
                  </c:pt>
                  <c:pt idx="4">
                    <c:v>17.788888541883601</c:v>
                  </c:pt>
                  <c:pt idx="5">
                    <c:v>25.8695960540553</c:v>
                  </c:pt>
                  <c:pt idx="6">
                    <c:v>67.442897657532797</c:v>
                  </c:pt>
                  <c:pt idx="7">
                    <c:v>37.187811623344203</c:v>
                  </c:pt>
                  <c:pt idx="8">
                    <c:v>1</c:v>
                  </c:pt>
                </c:numCache>
              </c:numRef>
            </c:plus>
            <c:minus>
              <c:numRef>
                <c:f>'ST av'!$AC$503:$AC$511</c:f>
                <c:numCache>
                  <c:formatCode>General</c:formatCode>
                  <c:ptCount val="9"/>
                  <c:pt idx="0">
                    <c:v>18.103348370459699</c:v>
                  </c:pt>
                  <c:pt idx="1">
                    <c:v>31.0490579567239</c:v>
                  </c:pt>
                  <c:pt idx="2">
                    <c:v>16.9318273608542</c:v>
                  </c:pt>
                  <c:pt idx="3">
                    <c:v>18.742702283526</c:v>
                  </c:pt>
                  <c:pt idx="4">
                    <c:v>17.788888541883601</c:v>
                  </c:pt>
                  <c:pt idx="5">
                    <c:v>25.8695960540553</c:v>
                  </c:pt>
                  <c:pt idx="6">
                    <c:v>67.442897657532797</c:v>
                  </c:pt>
                  <c:pt idx="7">
                    <c:v>37.187811623344203</c:v>
                  </c:pt>
                  <c:pt idx="8">
                    <c:v>1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numRef>
              <c:f>'ST av'!$I$493:$I$501</c:f>
              <c:numCache>
                <c:formatCode>General</c:formatCode>
                <c:ptCount val="9"/>
                <c:pt idx="0">
                  <c:v>4.2012999999999998</c:v>
                </c:pt>
                <c:pt idx="1">
                  <c:v>8.2012999999999998</c:v>
                </c:pt>
                <c:pt idx="2">
                  <c:v>4.2013999999999996</c:v>
                </c:pt>
                <c:pt idx="3">
                  <c:v>8.2013999999999996</c:v>
                </c:pt>
                <c:pt idx="4">
                  <c:v>3.2014999999999998</c:v>
                </c:pt>
                <c:pt idx="5">
                  <c:v>8.2014999999999993</c:v>
                </c:pt>
                <c:pt idx="6">
                  <c:v>4.2016</c:v>
                </c:pt>
                <c:pt idx="7">
                  <c:v>8.2015999999999991</c:v>
                </c:pt>
                <c:pt idx="8">
                  <c:v>4.2019000000000002</c:v>
                </c:pt>
              </c:numCache>
            </c:numRef>
          </c:cat>
          <c:val>
            <c:numRef>
              <c:f>'ST av'!$AC$493:$AC$501</c:f>
              <c:numCache>
                <c:formatCode>General</c:formatCode>
                <c:ptCount val="9"/>
                <c:pt idx="0">
                  <c:v>108.57</c:v>
                </c:pt>
                <c:pt idx="1">
                  <c:v>100.22</c:v>
                </c:pt>
                <c:pt idx="2">
                  <c:v>95.67</c:v>
                </c:pt>
                <c:pt idx="3">
                  <c:v>109.7</c:v>
                </c:pt>
                <c:pt idx="4">
                  <c:v>102.97</c:v>
                </c:pt>
                <c:pt idx="5">
                  <c:v>124.74</c:v>
                </c:pt>
                <c:pt idx="6">
                  <c:v>260.7</c:v>
                </c:pt>
                <c:pt idx="7">
                  <c:v>181.6</c:v>
                </c:pt>
                <c:pt idx="8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84-4047-AD42-DB33DF9AD62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856487232"/>
        <c:axId val="-1856484512"/>
      </c:barChart>
      <c:catAx>
        <c:axId val="-185648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484512"/>
        <c:crosses val="autoZero"/>
        <c:auto val="1"/>
        <c:lblAlgn val="ctr"/>
        <c:lblOffset val="100"/>
        <c:noMultiLvlLbl val="0"/>
      </c:catAx>
      <c:valAx>
        <c:axId val="-1856484512"/>
        <c:scaling>
          <c:orientation val="minMax"/>
          <c:max val="500"/>
        </c:scaling>
        <c:delete val="1"/>
        <c:axPos val="l"/>
        <c:numFmt formatCode="General" sourceLinked="1"/>
        <c:majorTickMark val="none"/>
        <c:minorTickMark val="none"/>
        <c:tickLblPos val="nextTo"/>
        <c:crossAx val="-185648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cap="none" spc="2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Cl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cap="none" spc="2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'ST av'!$N$555:$N$561</c:f>
                <c:numCache>
                  <c:formatCode>General</c:formatCode>
                  <c:ptCount val="7"/>
                  <c:pt idx="0">
                    <c:v>5644.9566618607196</c:v>
                  </c:pt>
                  <c:pt idx="1">
                    <c:v>4319.4328331390898</c:v>
                  </c:pt>
                  <c:pt idx="2">
                    <c:v>5418.9379853333703</c:v>
                  </c:pt>
                  <c:pt idx="3">
                    <c:v>2167.5382862183101</c:v>
                  </c:pt>
                  <c:pt idx="4">
                    <c:v>4063.3866553788698</c:v>
                  </c:pt>
                  <c:pt idx="5">
                    <c:v>3050.2458917274198</c:v>
                  </c:pt>
                  <c:pt idx="6">
                    <c:v>2645.75131106459</c:v>
                  </c:pt>
                </c:numCache>
              </c:numRef>
            </c:plus>
            <c:minus>
              <c:numRef>
                <c:f>'ST av'!$N$555:$N$561</c:f>
                <c:numCache>
                  <c:formatCode>General</c:formatCode>
                  <c:ptCount val="7"/>
                  <c:pt idx="0">
                    <c:v>5644.9566618607196</c:v>
                  </c:pt>
                  <c:pt idx="1">
                    <c:v>4319.4328331390898</c:v>
                  </c:pt>
                  <c:pt idx="2">
                    <c:v>5418.9379853333703</c:v>
                  </c:pt>
                  <c:pt idx="3">
                    <c:v>2167.5382862183101</c:v>
                  </c:pt>
                  <c:pt idx="4">
                    <c:v>4063.3866553788698</c:v>
                  </c:pt>
                  <c:pt idx="5">
                    <c:v>3050.2458917274198</c:v>
                  </c:pt>
                  <c:pt idx="6">
                    <c:v>2645.75131106459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numRef>
              <c:f>'ST av'!$H$547:$H$553</c:f>
              <c:numCache>
                <c:formatCode>General</c:formatCode>
                <c:ptCount val="7"/>
                <c:pt idx="0">
                  <c:v>8.2012999999999998</c:v>
                </c:pt>
                <c:pt idx="1">
                  <c:v>4.2012999999999998</c:v>
                </c:pt>
                <c:pt idx="2">
                  <c:v>4.2013999999999996</c:v>
                </c:pt>
                <c:pt idx="3">
                  <c:v>8.2013999999999996</c:v>
                </c:pt>
                <c:pt idx="4">
                  <c:v>3.2014999999999998</c:v>
                </c:pt>
                <c:pt idx="5">
                  <c:v>8.2014999999999993</c:v>
                </c:pt>
                <c:pt idx="6">
                  <c:v>4.2019000000000002</c:v>
                </c:pt>
              </c:numCache>
            </c:numRef>
          </c:cat>
          <c:val>
            <c:numRef>
              <c:f>'ST av'!$N$547:$N$553</c:f>
              <c:numCache>
                <c:formatCode>General</c:formatCode>
                <c:ptCount val="7"/>
                <c:pt idx="0">
                  <c:v>16537.5</c:v>
                </c:pt>
                <c:pt idx="1">
                  <c:v>15600</c:v>
                </c:pt>
                <c:pt idx="2">
                  <c:v>18760</c:v>
                </c:pt>
                <c:pt idx="3">
                  <c:v>17440</c:v>
                </c:pt>
                <c:pt idx="4">
                  <c:v>14600</c:v>
                </c:pt>
                <c:pt idx="5">
                  <c:v>18720</c:v>
                </c:pt>
                <c:pt idx="6">
                  <c:v>83000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81-47F5-A418-C56B4A814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856375552"/>
        <c:axId val="-1856375008"/>
      </c:barChart>
      <c:catAx>
        <c:axId val="-185637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75008"/>
        <c:crosses val="autoZero"/>
        <c:auto val="1"/>
        <c:lblAlgn val="ctr"/>
        <c:lblOffset val="100"/>
        <c:noMultiLvlLbl val="0"/>
      </c:catAx>
      <c:valAx>
        <c:axId val="-185637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7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lang="en-US" b="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Zn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'ST av'!$Z$486:$Z$492</c:f>
                <c:numCache>
                  <c:formatCode>General</c:formatCode>
                  <c:ptCount val="7"/>
                  <c:pt idx="0">
                    <c:v>46.669047558312137</c:v>
                  </c:pt>
                  <c:pt idx="1">
                    <c:v>54.303367430443132</c:v>
                  </c:pt>
                  <c:pt idx="2">
                    <c:v>30.241882027602546</c:v>
                  </c:pt>
                  <c:pt idx="3">
                    <c:v>101.21264743103995</c:v>
                  </c:pt>
                  <c:pt idx="4">
                    <c:v>0</c:v>
                  </c:pt>
                  <c:pt idx="5">
                    <c:v>0</c:v>
                  </c:pt>
                  <c:pt idx="6">
                    <c:v>1</c:v>
                  </c:pt>
                </c:numCache>
              </c:numRef>
            </c:plus>
            <c:minus>
              <c:numRef>
                <c:f>'ST av'!$Z$486:$Z$492</c:f>
                <c:numCache>
                  <c:formatCode>General</c:formatCode>
                  <c:ptCount val="7"/>
                  <c:pt idx="0">
                    <c:v>46.669047558312137</c:v>
                  </c:pt>
                  <c:pt idx="1">
                    <c:v>54.303367430443132</c:v>
                  </c:pt>
                  <c:pt idx="2">
                    <c:v>30.241882027602546</c:v>
                  </c:pt>
                  <c:pt idx="3">
                    <c:v>101.21264743103995</c:v>
                  </c:pt>
                  <c:pt idx="4">
                    <c:v>0</c:v>
                  </c:pt>
                  <c:pt idx="5">
                    <c:v>0</c:v>
                  </c:pt>
                  <c:pt idx="6">
                    <c:v>1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numRef>
              <c:f>'ST av'!$H$478:$H$484</c:f>
              <c:numCache>
                <c:formatCode>General</c:formatCode>
                <c:ptCount val="7"/>
                <c:pt idx="0">
                  <c:v>8.2012999999999998</c:v>
                </c:pt>
                <c:pt idx="1">
                  <c:v>4.2012999999999998</c:v>
                </c:pt>
                <c:pt idx="2">
                  <c:v>4.2013999999999996</c:v>
                </c:pt>
                <c:pt idx="3">
                  <c:v>8.2013999999999996</c:v>
                </c:pt>
                <c:pt idx="4">
                  <c:v>3.2014999999999998</c:v>
                </c:pt>
                <c:pt idx="5">
                  <c:v>8.2014999999999993</c:v>
                </c:pt>
                <c:pt idx="6">
                  <c:v>4.2019000000000002</c:v>
                </c:pt>
              </c:numCache>
            </c:numRef>
          </c:cat>
          <c:val>
            <c:numRef>
              <c:f>'ST av'!$Z$478:$Z$484</c:f>
              <c:numCache>
                <c:formatCode>General</c:formatCode>
                <c:ptCount val="7"/>
                <c:pt idx="0">
                  <c:v>155</c:v>
                </c:pt>
                <c:pt idx="1">
                  <c:v>146.52857142857144</c:v>
                </c:pt>
                <c:pt idx="2">
                  <c:v>139.28571428571428</c:v>
                </c:pt>
                <c:pt idx="3">
                  <c:v>226</c:v>
                </c:pt>
                <c:pt idx="4">
                  <c:v>0</c:v>
                </c:pt>
                <c:pt idx="5">
                  <c:v>0</c:v>
                </c:pt>
                <c:pt idx="6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8C-4492-8EDB-0232F2F700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856485056"/>
        <c:axId val="-1856488864"/>
      </c:barChart>
      <c:catAx>
        <c:axId val="-185648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488864"/>
        <c:crosses val="autoZero"/>
        <c:auto val="1"/>
        <c:lblAlgn val="ctr"/>
        <c:lblOffset val="100"/>
        <c:noMultiLvlLbl val="0"/>
      </c:catAx>
      <c:valAx>
        <c:axId val="-185648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48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'ST av'!$P$486:$P$492</c:f>
                <c:numCache>
                  <c:formatCode>General</c:formatCode>
                  <c:ptCount val="7"/>
                  <c:pt idx="0">
                    <c:v>1402.0663322396697</c:v>
                  </c:pt>
                  <c:pt idx="1">
                    <c:v>2095.637191427762</c:v>
                  </c:pt>
                  <c:pt idx="2">
                    <c:v>600.84671737289034</c:v>
                  </c:pt>
                  <c:pt idx="3">
                    <c:v>1570.1273833673497</c:v>
                  </c:pt>
                  <c:pt idx="4">
                    <c:v>805.98042435560706</c:v>
                  </c:pt>
                  <c:pt idx="5">
                    <c:v>630.18603955057904</c:v>
                  </c:pt>
                  <c:pt idx="6">
                    <c:v>709.45988845975899</c:v>
                  </c:pt>
                </c:numCache>
              </c:numRef>
            </c:plus>
            <c:minus>
              <c:numRef>
                <c:f>'ST av'!$P$486:$P$492</c:f>
                <c:numCache>
                  <c:formatCode>General</c:formatCode>
                  <c:ptCount val="7"/>
                  <c:pt idx="0">
                    <c:v>1402.0663322396697</c:v>
                  </c:pt>
                  <c:pt idx="1">
                    <c:v>2095.637191427762</c:v>
                  </c:pt>
                  <c:pt idx="2">
                    <c:v>600.84671737289034</c:v>
                  </c:pt>
                  <c:pt idx="3">
                    <c:v>1570.1273833673497</c:v>
                  </c:pt>
                  <c:pt idx="4">
                    <c:v>805.98042435560706</c:v>
                  </c:pt>
                  <c:pt idx="5">
                    <c:v>630.18603955057904</c:v>
                  </c:pt>
                  <c:pt idx="6">
                    <c:v>709.45988845975899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numRef>
              <c:f>'ST av'!$H$478:$H$484</c:f>
              <c:numCache>
                <c:formatCode>General</c:formatCode>
                <c:ptCount val="7"/>
                <c:pt idx="0">
                  <c:v>8.2012999999999998</c:v>
                </c:pt>
                <c:pt idx="1">
                  <c:v>4.2012999999999998</c:v>
                </c:pt>
                <c:pt idx="2">
                  <c:v>4.2013999999999996</c:v>
                </c:pt>
                <c:pt idx="3">
                  <c:v>8.2013999999999996</c:v>
                </c:pt>
                <c:pt idx="4">
                  <c:v>3.2014999999999998</c:v>
                </c:pt>
                <c:pt idx="5">
                  <c:v>8.2014999999999993</c:v>
                </c:pt>
                <c:pt idx="6">
                  <c:v>4.2019000000000002</c:v>
                </c:pt>
              </c:numCache>
            </c:numRef>
          </c:cat>
          <c:val>
            <c:numRef>
              <c:f>'ST av'!$P$478:$P$484</c:f>
              <c:numCache>
                <c:formatCode>General</c:formatCode>
                <c:ptCount val="7"/>
                <c:pt idx="0">
                  <c:v>5941.25</c:v>
                </c:pt>
                <c:pt idx="1">
                  <c:v>5062.5</c:v>
                </c:pt>
                <c:pt idx="2">
                  <c:v>2611.6</c:v>
                </c:pt>
                <c:pt idx="3">
                  <c:v>3360</c:v>
                </c:pt>
                <c:pt idx="4">
                  <c:v>2566</c:v>
                </c:pt>
                <c:pt idx="5">
                  <c:v>2447</c:v>
                </c:pt>
                <c:pt idx="6">
                  <c:v>10833.333333333299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D5-4740-876C-2A6565C0C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856480704"/>
        <c:axId val="-1856494304"/>
      </c:barChart>
      <c:catAx>
        <c:axId val="-185648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494304"/>
        <c:crosses val="autoZero"/>
        <c:auto val="1"/>
        <c:lblAlgn val="ctr"/>
        <c:lblOffset val="100"/>
        <c:noMultiLvlLbl val="0"/>
      </c:catAx>
      <c:valAx>
        <c:axId val="-185649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48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r>
              <a:rPr lang="en-US" dirty="0"/>
              <a:t>Log</a:t>
            </a:r>
            <a:r>
              <a:rPr lang="en-US" baseline="-25000" dirty="0"/>
              <a:t>10</a:t>
            </a:r>
            <a:r>
              <a:rPr lang="en-US" dirty="0"/>
              <a:t>(Soft/Shells)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Лист1!$AB$146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(Лист1!$R$147:$R$149,Лист1!$R$151,Лист1!$R$153:$R$154,Лист1!$R$156:$R$161,Лист1!$R$163:$R$172,Лист1!$R$174,Лист1!$R$177)</c:f>
              <c:strCache>
                <c:ptCount val="24"/>
                <c:pt idx="0">
                  <c:v>Na</c:v>
                </c:pt>
                <c:pt idx="1">
                  <c:v>Mg</c:v>
                </c:pt>
                <c:pt idx="2">
                  <c:v>Al</c:v>
                </c:pt>
                <c:pt idx="3">
                  <c:v>Cl</c:v>
                </c:pt>
                <c:pt idx="4">
                  <c:v>Ca</c:v>
                </c:pt>
                <c:pt idx="5">
                  <c:v>Sc</c:v>
                </c:pt>
                <c:pt idx="6">
                  <c:v>V</c:v>
                </c:pt>
                <c:pt idx="7">
                  <c:v>Cr</c:v>
                </c:pt>
                <c:pt idx="8">
                  <c:v>Mn</c:v>
                </c:pt>
                <c:pt idx="9">
                  <c:v>Fe</c:v>
                </c:pt>
                <c:pt idx="10">
                  <c:v>Co</c:v>
                </c:pt>
                <c:pt idx="11">
                  <c:v>Ni</c:v>
                </c:pt>
                <c:pt idx="12">
                  <c:v>Zn</c:v>
                </c:pt>
                <c:pt idx="13">
                  <c:v>As</c:v>
                </c:pt>
                <c:pt idx="14">
                  <c:v>Se</c:v>
                </c:pt>
                <c:pt idx="15">
                  <c:v>Br</c:v>
                </c:pt>
                <c:pt idx="16">
                  <c:v>Rb</c:v>
                </c:pt>
                <c:pt idx="17">
                  <c:v>Sr</c:v>
                </c:pt>
                <c:pt idx="18">
                  <c:v>Sb</c:v>
                </c:pt>
                <c:pt idx="19">
                  <c:v>I</c:v>
                </c:pt>
                <c:pt idx="20">
                  <c:v>Cs</c:v>
                </c:pt>
                <c:pt idx="21">
                  <c:v>Ba</c:v>
                </c:pt>
                <c:pt idx="22">
                  <c:v>Tb</c:v>
                </c:pt>
                <c:pt idx="23">
                  <c:v>Th</c:v>
                </c:pt>
              </c:strCache>
              <c:extLst/>
            </c:strRef>
          </c:cat>
          <c:val>
            <c:numRef>
              <c:f>(Лист1!$AB$147:$AB$149,Лист1!$AB$151,Лист1!$AB$153:$AB$154,Лист1!$AB$156:$AB$161,Лист1!$AB$163:$AB$172,Лист1!$AB$174,Лист1!$AB$177)</c:f>
              <c:numCache>
                <c:formatCode>General</c:formatCode>
                <c:ptCount val="24"/>
                <c:pt idx="0">
                  <c:v>0.24491405368504982</c:v>
                </c:pt>
                <c:pt idx="1">
                  <c:v>0.35380605077557609</c:v>
                </c:pt>
                <c:pt idx="2">
                  <c:v>1.3170743604538386</c:v>
                </c:pt>
                <c:pt idx="3">
                  <c:v>1.5410310076247935</c:v>
                </c:pt>
                <c:pt idx="4">
                  <c:v>-1.7346855566025534</c:v>
                </c:pt>
                <c:pt idx="5">
                  <c:v>0.89489550837667209</c:v>
                </c:pt>
                <c:pt idx="6">
                  <c:v>1.0910804693473326</c:v>
                </c:pt>
                <c:pt idx="7">
                  <c:v>3.7788560889399754E-2</c:v>
                </c:pt>
                <c:pt idx="8">
                  <c:v>0.47813241811452473</c:v>
                </c:pt>
                <c:pt idx="9">
                  <c:v>0.75624940893581394</c:v>
                </c:pt>
                <c:pt idx="10">
                  <c:v>1.3702270208050051</c:v>
                </c:pt>
                <c:pt idx="11">
                  <c:v>0.80042764509479591</c:v>
                </c:pt>
                <c:pt idx="12">
                  <c:v>2.2673468824614087</c:v>
                </c:pt>
                <c:pt idx="13">
                  <c:v>1.954242509439325</c:v>
                </c:pt>
                <c:pt idx="14">
                  <c:v>1.6741464206109866</c:v>
                </c:pt>
                <c:pt idx="15">
                  <c:v>0.44281702354967695</c:v>
                </c:pt>
                <c:pt idx="16">
                  <c:v>0.84029915713248815</c:v>
                </c:pt>
                <c:pt idx="17">
                  <c:v>-1.2076083105017461</c:v>
                </c:pt>
                <c:pt idx="18">
                  <c:v>0.3979400086720376</c:v>
                </c:pt>
                <c:pt idx="19">
                  <c:v>0.27620641193894907</c:v>
                </c:pt>
                <c:pt idx="20">
                  <c:v>0.1614823052970647</c:v>
                </c:pt>
                <c:pt idx="21">
                  <c:v>0.56110138364905604</c:v>
                </c:pt>
                <c:pt idx="22">
                  <c:v>0.7382797383459514</c:v>
                </c:pt>
                <c:pt idx="23">
                  <c:v>0.48208467425121254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8AD-4EEC-A76D-A72971E8C52F}"/>
            </c:ext>
          </c:extLst>
        </c:ser>
        <c:ser>
          <c:idx val="1"/>
          <c:order val="1"/>
          <c:tx>
            <c:strRef>
              <c:f>Лист1!$AC$146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628625772705701E-2"/>
                  <c:y val="-5.1612882250289198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AD-4EEC-A76D-A72971E8C52F}"/>
                </c:ext>
              </c:extLst>
            </c:dLbl>
            <c:dLbl>
              <c:idx val="1"/>
              <c:layout>
                <c:manualLayout>
                  <c:x val="-3.4236804564907297E-2"/>
                  <c:y val="-6.5376317517033003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AD-4EEC-A76D-A72971E8C52F}"/>
                </c:ext>
              </c:extLst>
            </c:dLbl>
            <c:dLbl>
              <c:idx val="2"/>
              <c:layout>
                <c:manualLayout>
                  <c:x val="-2.8530670470756098E-2"/>
                  <c:y val="-4.4731164616917299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AD-4EEC-A76D-A72971E8C52F}"/>
                </c:ext>
              </c:extLst>
            </c:dLbl>
            <c:dLbl>
              <c:idx val="5"/>
              <c:layout>
                <c:manualLayout>
                  <c:x val="-2.47265810746553E-2"/>
                  <c:y val="-3.09677293501736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AD-4EEC-A76D-A72971E8C52F}"/>
                </c:ext>
              </c:extLst>
            </c:dLbl>
            <c:dLbl>
              <c:idx val="7"/>
              <c:layout>
                <c:manualLayout>
                  <c:x val="-1.33143128863528E-2"/>
                  <c:y val="-3.7849446983545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AD-4EEC-A76D-A72971E8C52F}"/>
                </c:ext>
              </c:extLst>
            </c:dLbl>
            <c:dLbl>
              <c:idx val="8"/>
              <c:layout>
                <c:manualLayout>
                  <c:x val="-3.6138849262957698E-2"/>
                  <c:y val="-4.4731164616917299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AD-4EEC-A76D-A72971E8C52F}"/>
                </c:ext>
              </c:extLst>
            </c:dLbl>
            <c:dLbl>
              <c:idx val="9"/>
              <c:layout>
                <c:manualLayout>
                  <c:x val="-4.5649072753209799E-2"/>
                  <c:y val="-3.09677293501736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AD-4EEC-A76D-A72971E8C52F}"/>
                </c:ext>
              </c:extLst>
            </c:dLbl>
            <c:dLbl>
              <c:idx val="10"/>
              <c:layout>
                <c:manualLayout>
                  <c:x val="-3.0432715168806499E-2"/>
                  <c:y val="-5.5053741066975102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8AD-4EEC-A76D-A72971E8C52F}"/>
                </c:ext>
              </c:extLst>
            </c:dLbl>
            <c:dLbl>
              <c:idx val="11"/>
              <c:layout>
                <c:manualLayout>
                  <c:x val="-2.47265810746553E-2"/>
                  <c:y val="-7.913975278377670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AD-4EEC-A76D-A72971E8C52F}"/>
                </c:ext>
              </c:extLst>
            </c:dLbl>
            <c:dLbl>
              <c:idx val="13"/>
              <c:layout>
                <c:manualLayout>
                  <c:x val="-6.9740833276457594E-17"/>
                  <c:y val="-5.5053741066975102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AD-4EEC-A76D-A72971E8C52F}"/>
                </c:ext>
              </c:extLst>
            </c:dLbl>
            <c:dLbl>
              <c:idx val="15"/>
              <c:layout>
                <c:manualLayout>
                  <c:x val="-2.0922491678554402E-2"/>
                  <c:y val="-3.4408588166859398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8AD-4EEC-A76D-A72971E8C52F}"/>
                </c:ext>
              </c:extLst>
            </c:dLbl>
            <c:dLbl>
              <c:idx val="16"/>
              <c:layout>
                <c:manualLayout>
                  <c:x val="-2.2824536376604899E-2"/>
                  <c:y val="-3.7849446983545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8AD-4EEC-A76D-A72971E8C52F}"/>
                </c:ext>
              </c:extLst>
            </c:dLbl>
            <c:dLbl>
              <c:idx val="18"/>
              <c:layout>
                <c:manualLayout>
                  <c:x val="-1.9020446980504199E-2"/>
                  <c:y val="-5.849459988366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8AD-4EEC-A76D-A72971E8C52F}"/>
                </c:ext>
              </c:extLst>
            </c:dLbl>
            <c:dLbl>
              <c:idx val="19"/>
              <c:layout>
                <c:manualLayout>
                  <c:x val="-9.5102234902520195E-3"/>
                  <c:y val="-5.5053741066975102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8AD-4EEC-A76D-A72971E8C52F}"/>
                </c:ext>
              </c:extLst>
            </c:dLbl>
            <c:dLbl>
              <c:idx val="20"/>
              <c:layout>
                <c:manualLayout>
                  <c:x val="-7.6081787922016196E-3"/>
                  <c:y val="-4.81720234336033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8AD-4EEC-A76D-A72971E8C52F}"/>
                </c:ext>
              </c:extLst>
            </c:dLbl>
            <c:dLbl>
              <c:idx val="21"/>
              <c:layout>
                <c:manualLayout>
                  <c:x val="-1.9020446980504001E-2"/>
                  <c:y val="-0.11010748213395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8AD-4EEC-A76D-A72971E8C52F}"/>
                </c:ext>
              </c:extLst>
            </c:dLbl>
            <c:dLbl>
              <c:idx val="22"/>
              <c:layout>
                <c:manualLayout>
                  <c:x val="-2.2824536376604899E-2"/>
                  <c:y val="-3.09677293501735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8AD-4EEC-A76D-A72971E8C52F}"/>
                </c:ext>
              </c:extLst>
            </c:dLbl>
            <c:dLbl>
              <c:idx val="23"/>
              <c:layout>
                <c:manualLayout>
                  <c:x val="-2.8530670470756199E-2"/>
                  <c:y val="-3.7849446983545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8AD-4EEC-A76D-A72971E8C5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(Лист1!$R$147:$R$149,Лист1!$R$151,Лист1!$R$153:$R$154,Лист1!$R$156:$R$161,Лист1!$R$163:$R$172,Лист1!$R$174,Лист1!$R$177)</c:f>
              <c:strCache>
                <c:ptCount val="24"/>
                <c:pt idx="0">
                  <c:v>Na</c:v>
                </c:pt>
                <c:pt idx="1">
                  <c:v>Mg</c:v>
                </c:pt>
                <c:pt idx="2">
                  <c:v>Al</c:v>
                </c:pt>
                <c:pt idx="3">
                  <c:v>Cl</c:v>
                </c:pt>
                <c:pt idx="4">
                  <c:v>Ca</c:v>
                </c:pt>
                <c:pt idx="5">
                  <c:v>Sc</c:v>
                </c:pt>
                <c:pt idx="6">
                  <c:v>V</c:v>
                </c:pt>
                <c:pt idx="7">
                  <c:v>Cr</c:v>
                </c:pt>
                <c:pt idx="8">
                  <c:v>Mn</c:v>
                </c:pt>
                <c:pt idx="9">
                  <c:v>Fe</c:v>
                </c:pt>
                <c:pt idx="10">
                  <c:v>Co</c:v>
                </c:pt>
                <c:pt idx="11">
                  <c:v>Ni</c:v>
                </c:pt>
                <c:pt idx="12">
                  <c:v>Zn</c:v>
                </c:pt>
                <c:pt idx="13">
                  <c:v>As</c:v>
                </c:pt>
                <c:pt idx="14">
                  <c:v>Se</c:v>
                </c:pt>
                <c:pt idx="15">
                  <c:v>Br</c:v>
                </c:pt>
                <c:pt idx="16">
                  <c:v>Rb</c:v>
                </c:pt>
                <c:pt idx="17">
                  <c:v>Sr</c:v>
                </c:pt>
                <c:pt idx="18">
                  <c:v>Sb</c:v>
                </c:pt>
                <c:pt idx="19">
                  <c:v>I</c:v>
                </c:pt>
                <c:pt idx="20">
                  <c:v>Cs</c:v>
                </c:pt>
                <c:pt idx="21">
                  <c:v>Ba</c:v>
                </c:pt>
                <c:pt idx="22">
                  <c:v>Tb</c:v>
                </c:pt>
                <c:pt idx="23">
                  <c:v>Th</c:v>
                </c:pt>
              </c:strCache>
              <c:extLst/>
            </c:strRef>
          </c:cat>
          <c:val>
            <c:numRef>
              <c:f>(Лист1!$AC$147:$AC$149,Лист1!$AC$151,Лист1!$AC$153:$AC$154,Лист1!$AC$156:$AC$161,Лист1!$AC$163:$AC$172,Лист1!$AC$174,Лист1!$AC$177)</c:f>
              <c:numCache>
                <c:formatCode>General</c:formatCode>
                <c:ptCount val="24"/>
                <c:pt idx="0">
                  <c:v>0.29953500457702997</c:v>
                </c:pt>
                <c:pt idx="1">
                  <c:v>0.25527250510330607</c:v>
                </c:pt>
                <c:pt idx="2">
                  <c:v>1.4931339249660354</c:v>
                </c:pt>
                <c:pt idx="3">
                  <c:v>1.6049649819713696</c:v>
                </c:pt>
                <c:pt idx="4">
                  <c:v>-1.7099653886374819</c:v>
                </c:pt>
                <c:pt idx="5">
                  <c:v>1.2218487496163564</c:v>
                </c:pt>
                <c:pt idx="6">
                  <c:v>1.135157901789986</c:v>
                </c:pt>
                <c:pt idx="7">
                  <c:v>9.017663034908803E-2</c:v>
                </c:pt>
                <c:pt idx="8">
                  <c:v>0.4597471586502398</c:v>
                </c:pt>
                <c:pt idx="9">
                  <c:v>1.0703563810935417</c:v>
                </c:pt>
                <c:pt idx="10">
                  <c:v>1.305267048607236</c:v>
                </c:pt>
                <c:pt idx="11">
                  <c:v>1.0310342337399687</c:v>
                </c:pt>
                <c:pt idx="12">
                  <c:v>2.3497519651883954</c:v>
                </c:pt>
                <c:pt idx="13">
                  <c:v>1.8391487075010557</c:v>
                </c:pt>
                <c:pt idx="14">
                  <c:v>1.4514158544847606</c:v>
                </c:pt>
                <c:pt idx="15">
                  <c:v>0.57359891878021174</c:v>
                </c:pt>
                <c:pt idx="16">
                  <c:v>0.93819285002179786</c:v>
                </c:pt>
                <c:pt idx="17">
                  <c:v>-1.2162084822636636</c:v>
                </c:pt>
                <c:pt idx="18">
                  <c:v>0.77815125038364363</c:v>
                </c:pt>
                <c:pt idx="19">
                  <c:v>0.54406804435027556</c:v>
                </c:pt>
                <c:pt idx="20">
                  <c:v>0.56694637191163788</c:v>
                </c:pt>
                <c:pt idx="21">
                  <c:v>0.15146878414734924</c:v>
                </c:pt>
                <c:pt idx="22">
                  <c:v>0.77996459114711203</c:v>
                </c:pt>
                <c:pt idx="23">
                  <c:v>0.94448267215016857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3-A8AD-4EEC-A76D-A72971E8C52F}"/>
            </c:ext>
          </c:extLst>
        </c:ser>
        <c:ser>
          <c:idx val="2"/>
          <c:order val="2"/>
          <c:tx>
            <c:strRef>
              <c:f>Лист1!$AD$146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(Лист1!$R$147:$R$149,Лист1!$R$151,Лист1!$R$153:$R$154,Лист1!$R$156:$R$161,Лист1!$R$163:$R$172,Лист1!$R$174,Лист1!$R$177)</c:f>
              <c:strCache>
                <c:ptCount val="24"/>
                <c:pt idx="0">
                  <c:v>Na</c:v>
                </c:pt>
                <c:pt idx="1">
                  <c:v>Mg</c:v>
                </c:pt>
                <c:pt idx="2">
                  <c:v>Al</c:v>
                </c:pt>
                <c:pt idx="3">
                  <c:v>Cl</c:v>
                </c:pt>
                <c:pt idx="4">
                  <c:v>Ca</c:v>
                </c:pt>
                <c:pt idx="5">
                  <c:v>Sc</c:v>
                </c:pt>
                <c:pt idx="6">
                  <c:v>V</c:v>
                </c:pt>
                <c:pt idx="7">
                  <c:v>Cr</c:v>
                </c:pt>
                <c:pt idx="8">
                  <c:v>Mn</c:v>
                </c:pt>
                <c:pt idx="9">
                  <c:v>Fe</c:v>
                </c:pt>
                <c:pt idx="10">
                  <c:v>Co</c:v>
                </c:pt>
                <c:pt idx="11">
                  <c:v>Ni</c:v>
                </c:pt>
                <c:pt idx="12">
                  <c:v>Zn</c:v>
                </c:pt>
                <c:pt idx="13">
                  <c:v>As</c:v>
                </c:pt>
                <c:pt idx="14">
                  <c:v>Se</c:v>
                </c:pt>
                <c:pt idx="15">
                  <c:v>Br</c:v>
                </c:pt>
                <c:pt idx="16">
                  <c:v>Rb</c:v>
                </c:pt>
                <c:pt idx="17">
                  <c:v>Sr</c:v>
                </c:pt>
                <c:pt idx="18">
                  <c:v>Sb</c:v>
                </c:pt>
                <c:pt idx="19">
                  <c:v>I</c:v>
                </c:pt>
                <c:pt idx="20">
                  <c:v>Cs</c:v>
                </c:pt>
                <c:pt idx="21">
                  <c:v>Ba</c:v>
                </c:pt>
                <c:pt idx="22">
                  <c:v>Tb</c:v>
                </c:pt>
                <c:pt idx="23">
                  <c:v>Th</c:v>
                </c:pt>
              </c:strCache>
              <c:extLst/>
            </c:strRef>
          </c:cat>
          <c:val>
            <c:numRef>
              <c:f>(Лист1!$AD$147:$AD$149,Лист1!$AD$151,Лист1!$AD$153:$AD$154,Лист1!$AD$156:$AD$161,Лист1!$AD$163:$AD$172,Лист1!$AD$174,Лист1!$AD$177)</c:f>
              <c:numCache>
                <c:formatCode>General</c:formatCode>
                <c:ptCount val="24"/>
                <c:pt idx="0">
                  <c:v>-6.0393179182293921E-2</c:v>
                </c:pt>
                <c:pt idx="1">
                  <c:v>0.10415513068500784</c:v>
                </c:pt>
                <c:pt idx="2">
                  <c:v>0.83593982836585423</c:v>
                </c:pt>
                <c:pt idx="3">
                  <c:v>1.0154432086547773</c:v>
                </c:pt>
                <c:pt idx="4">
                  <c:v>-1.8637802529820109</c:v>
                </c:pt>
                <c:pt idx="5">
                  <c:v>0.64781748188863753</c:v>
                </c:pt>
                <c:pt idx="6">
                  <c:v>0.71448217051426632</c:v>
                </c:pt>
                <c:pt idx="7">
                  <c:v>-0.12493873660830002</c:v>
                </c:pt>
                <c:pt idx="8">
                  <c:v>6.0697840353611733E-2</c:v>
                </c:pt>
                <c:pt idx="9">
                  <c:v>0.46445871105073627</c:v>
                </c:pt>
                <c:pt idx="10">
                  <c:v>0.89354466908571317</c:v>
                </c:pt>
                <c:pt idx="11">
                  <c:v>0.8096683018297085</c:v>
                </c:pt>
                <c:pt idx="12">
                  <c:v>2.2246806752291284</c:v>
                </c:pt>
                <c:pt idx="13">
                  <c:v>1.9450991299994551</c:v>
                </c:pt>
                <c:pt idx="14">
                  <c:v>1.4419568376564116</c:v>
                </c:pt>
                <c:pt idx="15">
                  <c:v>0.39046487607715902</c:v>
                </c:pt>
                <c:pt idx="16">
                  <c:v>0.3979400086720376</c:v>
                </c:pt>
                <c:pt idx="17">
                  <c:v>-1.3235373366618324</c:v>
                </c:pt>
                <c:pt idx="18">
                  <c:v>0.19781050874891759</c:v>
                </c:pt>
                <c:pt idx="19">
                  <c:v>6.2147906748844434E-2</c:v>
                </c:pt>
                <c:pt idx="20">
                  <c:v>-0.12017146061726265</c:v>
                </c:pt>
                <c:pt idx="21">
                  <c:v>9.691001300805642E-2</c:v>
                </c:pt>
                <c:pt idx="22">
                  <c:v>0.18631042423736732</c:v>
                </c:pt>
                <c:pt idx="23">
                  <c:v>0.43933269383026263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A8AD-4EEC-A76D-A72971E8C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5859328"/>
        <c:axId val="1345860416"/>
      </c:lineChart>
      <c:catAx>
        <c:axId val="1345859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1345860416"/>
        <c:crosses val="autoZero"/>
        <c:auto val="0"/>
        <c:lblAlgn val="ctr"/>
        <c:lblOffset val="100"/>
        <c:noMultiLvlLbl val="0"/>
      </c:catAx>
      <c:valAx>
        <c:axId val="134586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1345859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en-US" sz="1600">
          <a:latin typeface="Palatino Linotype" panose="02040502050505030304" pitchFamily="18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Лист1!$AB$110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Лист1!$AA$111:$AA$139</c:f>
              <c:strCache>
                <c:ptCount val="29"/>
                <c:pt idx="0">
                  <c:v>Na</c:v>
                </c:pt>
                <c:pt idx="1">
                  <c:v>Mg</c:v>
                </c:pt>
                <c:pt idx="2">
                  <c:v>Al</c:v>
                </c:pt>
                <c:pt idx="3">
                  <c:v>Cl</c:v>
                </c:pt>
                <c:pt idx="4">
                  <c:v>K</c:v>
                </c:pt>
                <c:pt idx="5">
                  <c:v>Ca</c:v>
                </c:pt>
                <c:pt idx="6">
                  <c:v>Sc</c:v>
                </c:pt>
                <c:pt idx="7">
                  <c:v>Ti</c:v>
                </c:pt>
                <c:pt idx="8">
                  <c:v>V</c:v>
                </c:pt>
                <c:pt idx="9">
                  <c:v>Cr</c:v>
                </c:pt>
                <c:pt idx="10">
                  <c:v>Mn</c:v>
                </c:pt>
                <c:pt idx="11">
                  <c:v>Fe</c:v>
                </c:pt>
                <c:pt idx="12">
                  <c:v>Co</c:v>
                </c:pt>
                <c:pt idx="13">
                  <c:v>Ni</c:v>
                </c:pt>
                <c:pt idx="14">
                  <c:v>Zn</c:v>
                </c:pt>
                <c:pt idx="15">
                  <c:v>As</c:v>
                </c:pt>
                <c:pt idx="16">
                  <c:v>Se</c:v>
                </c:pt>
                <c:pt idx="17">
                  <c:v>Br</c:v>
                </c:pt>
                <c:pt idx="18">
                  <c:v>Rb</c:v>
                </c:pt>
                <c:pt idx="19">
                  <c:v>Sr</c:v>
                </c:pt>
                <c:pt idx="20">
                  <c:v>Sb</c:v>
                </c:pt>
                <c:pt idx="21">
                  <c:v>I</c:v>
                </c:pt>
                <c:pt idx="22">
                  <c:v>Cs</c:v>
                </c:pt>
                <c:pt idx="23">
                  <c:v>Ba</c:v>
                </c:pt>
                <c:pt idx="24">
                  <c:v>La</c:v>
                </c:pt>
                <c:pt idx="25">
                  <c:v>Tb</c:v>
                </c:pt>
                <c:pt idx="26">
                  <c:v>Ta</c:v>
                </c:pt>
                <c:pt idx="27">
                  <c:v>Th</c:v>
                </c:pt>
                <c:pt idx="28">
                  <c:v>U</c:v>
                </c:pt>
              </c:strCache>
            </c:strRef>
          </c:cat>
          <c:val>
            <c:numRef>
              <c:f>Лист1!$AB$111:$AB$139</c:f>
              <c:numCache>
                <c:formatCode>General</c:formatCode>
                <c:ptCount val="29"/>
                <c:pt idx="0">
                  <c:v>46.750992063492056</c:v>
                </c:pt>
                <c:pt idx="1">
                  <c:v>10.369047619047619</c:v>
                </c:pt>
                <c:pt idx="2">
                  <c:v>0.18668154761904757</c:v>
                </c:pt>
                <c:pt idx="3">
                  <c:v>2450.3968253968251</c:v>
                </c:pt>
                <c:pt idx="4">
                  <c:v>3.0545112781954886</c:v>
                </c:pt>
                <c:pt idx="5">
                  <c:v>33.854166666666664</c:v>
                </c:pt>
                <c:pt idx="6">
                  <c:v>1</c:v>
                </c:pt>
                <c:pt idx="7">
                  <c:v>0.38690476190476186</c:v>
                </c:pt>
                <c:pt idx="8">
                  <c:v>1.3214285714285716</c:v>
                </c:pt>
                <c:pt idx="9">
                  <c:v>1.0317460317460316</c:v>
                </c:pt>
                <c:pt idx="10">
                  <c:v>0.78291316526610633</c:v>
                </c:pt>
                <c:pt idx="11">
                  <c:v>0.57052058111380133</c:v>
                </c:pt>
                <c:pt idx="12">
                  <c:v>5.2537593984962401</c:v>
                </c:pt>
                <c:pt idx="13">
                  <c:v>2.7310924369747895</c:v>
                </c:pt>
                <c:pt idx="14">
                  <c:v>303.00751879699249</c:v>
                </c:pt>
                <c:pt idx="15">
                  <c:v>123.21428571428571</c:v>
                </c:pt>
                <c:pt idx="16">
                  <c:v>328.86904761904759</c:v>
                </c:pt>
                <c:pt idx="17">
                  <c:v>847.32142857142844</c:v>
                </c:pt>
                <c:pt idx="18">
                  <c:v>0.49744897959183665</c:v>
                </c:pt>
                <c:pt idx="19">
                  <c:v>15.992063492063492</c:v>
                </c:pt>
                <c:pt idx="20">
                  <c:v>1.5476190476190472</c:v>
                </c:pt>
                <c:pt idx="21">
                  <c:v>48.464912280701753</c:v>
                </c:pt>
                <c:pt idx="22">
                  <c:v>0.588095238095238</c:v>
                </c:pt>
                <c:pt idx="23">
                  <c:v>12.14080459770115</c:v>
                </c:pt>
                <c:pt idx="24">
                  <c:v>0.96726190476190466</c:v>
                </c:pt>
                <c:pt idx="25">
                  <c:v>0.94677871148459369</c:v>
                </c:pt>
                <c:pt idx="26">
                  <c:v>0.50297619047619035</c:v>
                </c:pt>
                <c:pt idx="27">
                  <c:v>0.56746031746031733</c:v>
                </c:pt>
                <c:pt idx="28">
                  <c:v>7.1106821106821103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B-45A7-BEBE-A81CB039D77B}"/>
            </c:ext>
          </c:extLst>
        </c:ser>
        <c:ser>
          <c:idx val="1"/>
          <c:order val="1"/>
          <c:tx>
            <c:strRef>
              <c:f>Лист1!$AC$110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Лист1!$AA$111:$AA$139</c:f>
              <c:strCache>
                <c:ptCount val="29"/>
                <c:pt idx="0">
                  <c:v>Na</c:v>
                </c:pt>
                <c:pt idx="1">
                  <c:v>Mg</c:v>
                </c:pt>
                <c:pt idx="2">
                  <c:v>Al</c:v>
                </c:pt>
                <c:pt idx="3">
                  <c:v>Cl</c:v>
                </c:pt>
                <c:pt idx="4">
                  <c:v>K</c:v>
                </c:pt>
                <c:pt idx="5">
                  <c:v>Ca</c:v>
                </c:pt>
                <c:pt idx="6">
                  <c:v>Sc</c:v>
                </c:pt>
                <c:pt idx="7">
                  <c:v>Ti</c:v>
                </c:pt>
                <c:pt idx="8">
                  <c:v>V</c:v>
                </c:pt>
                <c:pt idx="9">
                  <c:v>Cr</c:v>
                </c:pt>
                <c:pt idx="10">
                  <c:v>Mn</c:v>
                </c:pt>
                <c:pt idx="11">
                  <c:v>Fe</c:v>
                </c:pt>
                <c:pt idx="12">
                  <c:v>Co</c:v>
                </c:pt>
                <c:pt idx="13">
                  <c:v>Ni</c:v>
                </c:pt>
                <c:pt idx="14">
                  <c:v>Zn</c:v>
                </c:pt>
                <c:pt idx="15">
                  <c:v>As</c:v>
                </c:pt>
                <c:pt idx="16">
                  <c:v>Se</c:v>
                </c:pt>
                <c:pt idx="17">
                  <c:v>Br</c:v>
                </c:pt>
                <c:pt idx="18">
                  <c:v>Rb</c:v>
                </c:pt>
                <c:pt idx="19">
                  <c:v>Sr</c:v>
                </c:pt>
                <c:pt idx="20">
                  <c:v>Sb</c:v>
                </c:pt>
                <c:pt idx="21">
                  <c:v>I</c:v>
                </c:pt>
                <c:pt idx="22">
                  <c:v>Cs</c:v>
                </c:pt>
                <c:pt idx="23">
                  <c:v>Ba</c:v>
                </c:pt>
                <c:pt idx="24">
                  <c:v>La</c:v>
                </c:pt>
                <c:pt idx="25">
                  <c:v>Tb</c:v>
                </c:pt>
                <c:pt idx="26">
                  <c:v>Ta</c:v>
                </c:pt>
                <c:pt idx="27">
                  <c:v>Th</c:v>
                </c:pt>
                <c:pt idx="28">
                  <c:v>U</c:v>
                </c:pt>
              </c:strCache>
            </c:strRef>
          </c:cat>
          <c:val>
            <c:numRef>
              <c:f>Лист1!$AC$111:$AC$139</c:f>
              <c:numCache>
                <c:formatCode>General</c:formatCode>
                <c:ptCount val="29"/>
                <c:pt idx="0">
                  <c:v>60.416666666666671</c:v>
                </c:pt>
                <c:pt idx="1">
                  <c:v>12.6</c:v>
                </c:pt>
                <c:pt idx="2">
                  <c:v>0.27625</c:v>
                </c:pt>
                <c:pt idx="3">
                  <c:v>3333.333333333333</c:v>
                </c:pt>
                <c:pt idx="4">
                  <c:v>4.6240601503759393</c:v>
                </c:pt>
                <c:pt idx="5">
                  <c:v>48.75</c:v>
                </c:pt>
                <c:pt idx="6">
                  <c:v>1</c:v>
                </c:pt>
                <c:pt idx="7">
                  <c:v>1.0434782608695652</c:v>
                </c:pt>
                <c:pt idx="8">
                  <c:v>0.66153846153846152</c:v>
                </c:pt>
                <c:pt idx="9">
                  <c:v>1.7777777777777779</c:v>
                </c:pt>
                <c:pt idx="10">
                  <c:v>1.1529411764705881</c:v>
                </c:pt>
                <c:pt idx="11">
                  <c:v>0.72245762711864403</c:v>
                </c:pt>
                <c:pt idx="12">
                  <c:v>5.4210526315789478</c:v>
                </c:pt>
                <c:pt idx="13">
                  <c:v>4.2647058823529411</c:v>
                </c:pt>
                <c:pt idx="14">
                  <c:v>515.78947368421052</c:v>
                </c:pt>
                <c:pt idx="15">
                  <c:v>111.53846153846153</c:v>
                </c:pt>
                <c:pt idx="16">
                  <c:v>273.33333333333337</c:v>
                </c:pt>
                <c:pt idx="17">
                  <c:v>1255</c:v>
                </c:pt>
                <c:pt idx="18">
                  <c:v>0.6071428571428571</c:v>
                </c:pt>
                <c:pt idx="19">
                  <c:v>20.666666666666668</c:v>
                </c:pt>
                <c:pt idx="20">
                  <c:v>1.9999999999999998</c:v>
                </c:pt>
                <c:pt idx="21">
                  <c:v>95.789473684210535</c:v>
                </c:pt>
                <c:pt idx="22">
                  <c:v>0.7599999999999999</c:v>
                </c:pt>
                <c:pt idx="23">
                  <c:v>3.103448275862069</c:v>
                </c:pt>
                <c:pt idx="24">
                  <c:v>0.93749999999999989</c:v>
                </c:pt>
                <c:pt idx="25">
                  <c:v>0.84705882352941164</c:v>
                </c:pt>
                <c:pt idx="26">
                  <c:v>0.42499999999999993</c:v>
                </c:pt>
                <c:pt idx="27">
                  <c:v>0.73333333333333317</c:v>
                </c:pt>
                <c:pt idx="28">
                  <c:v>6.2162162162162167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9B-45A7-BEBE-A81CB039D77B}"/>
            </c:ext>
          </c:extLst>
        </c:ser>
        <c:ser>
          <c:idx val="2"/>
          <c:order val="2"/>
          <c:tx>
            <c:strRef>
              <c:f>Лист1!$AD$110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Лист1!$AA$111:$AA$139</c:f>
              <c:strCache>
                <c:ptCount val="29"/>
                <c:pt idx="0">
                  <c:v>Na</c:v>
                </c:pt>
                <c:pt idx="1">
                  <c:v>Mg</c:v>
                </c:pt>
                <c:pt idx="2">
                  <c:v>Al</c:v>
                </c:pt>
                <c:pt idx="3">
                  <c:v>Cl</c:v>
                </c:pt>
                <c:pt idx="4">
                  <c:v>K</c:v>
                </c:pt>
                <c:pt idx="5">
                  <c:v>Ca</c:v>
                </c:pt>
                <c:pt idx="6">
                  <c:v>Sc</c:v>
                </c:pt>
                <c:pt idx="7">
                  <c:v>Ti</c:v>
                </c:pt>
                <c:pt idx="8">
                  <c:v>V</c:v>
                </c:pt>
                <c:pt idx="9">
                  <c:v>Cr</c:v>
                </c:pt>
                <c:pt idx="10">
                  <c:v>Mn</c:v>
                </c:pt>
                <c:pt idx="11">
                  <c:v>Fe</c:v>
                </c:pt>
                <c:pt idx="12">
                  <c:v>Co</c:v>
                </c:pt>
                <c:pt idx="13">
                  <c:v>Ni</c:v>
                </c:pt>
                <c:pt idx="14">
                  <c:v>Zn</c:v>
                </c:pt>
                <c:pt idx="15">
                  <c:v>As</c:v>
                </c:pt>
                <c:pt idx="16">
                  <c:v>Se</c:v>
                </c:pt>
                <c:pt idx="17">
                  <c:v>Br</c:v>
                </c:pt>
                <c:pt idx="18">
                  <c:v>Rb</c:v>
                </c:pt>
                <c:pt idx="19">
                  <c:v>Sr</c:v>
                </c:pt>
                <c:pt idx="20">
                  <c:v>Sb</c:v>
                </c:pt>
                <c:pt idx="21">
                  <c:v>I</c:v>
                </c:pt>
                <c:pt idx="22">
                  <c:v>Cs</c:v>
                </c:pt>
                <c:pt idx="23">
                  <c:v>Ba</c:v>
                </c:pt>
                <c:pt idx="24">
                  <c:v>La</c:v>
                </c:pt>
                <c:pt idx="25">
                  <c:v>Tb</c:v>
                </c:pt>
                <c:pt idx="26">
                  <c:v>Ta</c:v>
                </c:pt>
                <c:pt idx="27">
                  <c:v>Th</c:v>
                </c:pt>
                <c:pt idx="28">
                  <c:v>U</c:v>
                </c:pt>
              </c:strCache>
            </c:strRef>
          </c:cat>
          <c:val>
            <c:numRef>
              <c:f>Лист1!$AD$111:$AD$139</c:f>
              <c:numCache>
                <c:formatCode>General</c:formatCode>
                <c:ptCount val="29"/>
                <c:pt idx="0">
                  <c:v>36.503623188405797</c:v>
                </c:pt>
                <c:pt idx="1">
                  <c:v>12.811594202898551</c:v>
                </c:pt>
                <c:pt idx="2">
                  <c:v>0.1077445652173913</c:v>
                </c:pt>
                <c:pt idx="3">
                  <c:v>1797.7053140096618</c:v>
                </c:pt>
                <c:pt idx="4">
                  <c:v>5.099705786204642</c:v>
                </c:pt>
                <c:pt idx="5">
                  <c:v>45.923913043478265</c:v>
                </c:pt>
                <c:pt idx="6">
                  <c:v>1</c:v>
                </c:pt>
                <c:pt idx="7">
                  <c:v>0.58364839319470696</c:v>
                </c:pt>
                <c:pt idx="8">
                  <c:v>0.61956521739130432</c:v>
                </c:pt>
                <c:pt idx="9">
                  <c:v>1.8840579710144927</c:v>
                </c:pt>
                <c:pt idx="10">
                  <c:v>1.1470588235294117</c:v>
                </c:pt>
                <c:pt idx="11">
                  <c:v>0.50594141488577749</c:v>
                </c:pt>
                <c:pt idx="12">
                  <c:v>4.0160183066361563</c:v>
                </c:pt>
                <c:pt idx="13">
                  <c:v>4.156010230179028</c:v>
                </c:pt>
                <c:pt idx="14">
                  <c:v>533.98169336384444</c:v>
                </c:pt>
                <c:pt idx="15">
                  <c:v>153.26086956521738</c:v>
                </c:pt>
                <c:pt idx="16">
                  <c:v>390.94202898550731</c:v>
                </c:pt>
                <c:pt idx="17">
                  <c:v>1017.391304347826</c:v>
                </c:pt>
                <c:pt idx="18">
                  <c:v>0.45419254658385089</c:v>
                </c:pt>
                <c:pt idx="19">
                  <c:v>22.137681159420289</c:v>
                </c:pt>
                <c:pt idx="20">
                  <c:v>1.9311594202898552</c:v>
                </c:pt>
                <c:pt idx="21">
                  <c:v>55.778032036613276</c:v>
                </c:pt>
                <c:pt idx="22">
                  <c:v>0.64717391304347827</c:v>
                </c:pt>
                <c:pt idx="23">
                  <c:v>4.1416791604197902</c:v>
                </c:pt>
                <c:pt idx="24">
                  <c:v>0.70652173913043481</c:v>
                </c:pt>
                <c:pt idx="25">
                  <c:v>0.71483375959079276</c:v>
                </c:pt>
                <c:pt idx="26">
                  <c:v>0.35326086956521735</c:v>
                </c:pt>
                <c:pt idx="27">
                  <c:v>0.64764492753623182</c:v>
                </c:pt>
                <c:pt idx="28">
                  <c:v>5.7285546415981194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9B-45A7-BEBE-A81CB039D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94773680"/>
        <c:axId val="194773136"/>
      </c:barChart>
      <c:catAx>
        <c:axId val="19477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773136"/>
        <c:crosses val="autoZero"/>
        <c:auto val="1"/>
        <c:lblAlgn val="ctr"/>
        <c:lblOffset val="100"/>
        <c:noMultiLvlLbl val="0"/>
      </c:catAx>
      <c:valAx>
        <c:axId val="19477313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77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252325260187642"/>
          <c:y val="7.5501469076500904E-2"/>
          <c:w val="0.11321797349163337"/>
          <c:h val="7.56695606082973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Langebaan, Br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'ST av'!$AC$577:$AC$582</c:f>
                <c:numCache>
                  <c:formatCode>General</c:formatCode>
                  <c:ptCount val="6"/>
                  <c:pt idx="0">
                    <c:v>22.1662907236291</c:v>
                  </c:pt>
                  <c:pt idx="1">
                    <c:v>22.8774512954957</c:v>
                  </c:pt>
                  <c:pt idx="2">
                    <c:v>15.164285527368399</c:v>
                  </c:pt>
                  <c:pt idx="3">
                    <c:v>35.140985883849197</c:v>
                  </c:pt>
                  <c:pt idx="4">
                    <c:v>1</c:v>
                  </c:pt>
                  <c:pt idx="5">
                    <c:v>1.5275252316519501</c:v>
                  </c:pt>
                </c:numCache>
              </c:numRef>
            </c:plus>
            <c:minus>
              <c:numRef>
                <c:f>'ST av'!$AC$577:$AC$582</c:f>
                <c:numCache>
                  <c:formatCode>General</c:formatCode>
                  <c:ptCount val="6"/>
                  <c:pt idx="0">
                    <c:v>22.1662907236291</c:v>
                  </c:pt>
                  <c:pt idx="1">
                    <c:v>22.8774512954957</c:v>
                  </c:pt>
                  <c:pt idx="2">
                    <c:v>15.164285527368399</c:v>
                  </c:pt>
                  <c:pt idx="3">
                    <c:v>35.140985883849197</c:v>
                  </c:pt>
                  <c:pt idx="4">
                    <c:v>1</c:v>
                  </c:pt>
                  <c:pt idx="5">
                    <c:v>1.5275252316519501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numRef>
              <c:f>'ST av'!$I$570:$I$575</c:f>
              <c:numCache>
                <c:formatCode>General</c:formatCode>
                <c:ptCount val="6"/>
                <c:pt idx="0">
                  <c:v>4.2013999999999996</c:v>
                </c:pt>
                <c:pt idx="1">
                  <c:v>8.2013999999999996</c:v>
                </c:pt>
                <c:pt idx="2">
                  <c:v>3.2014999999999998</c:v>
                </c:pt>
                <c:pt idx="3">
                  <c:v>8.2014999999999993</c:v>
                </c:pt>
                <c:pt idx="4">
                  <c:v>5.2019000000000002</c:v>
                </c:pt>
                <c:pt idx="5">
                  <c:v>8.2019000000000002</c:v>
                </c:pt>
              </c:numCache>
            </c:numRef>
          </c:cat>
          <c:val>
            <c:numRef>
              <c:f>'ST av'!$AC$570:$AC$575</c:f>
              <c:numCache>
                <c:formatCode>General</c:formatCode>
                <c:ptCount val="6"/>
                <c:pt idx="0">
                  <c:v>138.30000000000001</c:v>
                </c:pt>
                <c:pt idx="1">
                  <c:v>147.4</c:v>
                </c:pt>
                <c:pt idx="2">
                  <c:v>147.19999999999999</c:v>
                </c:pt>
                <c:pt idx="3">
                  <c:v>150</c:v>
                </c:pt>
                <c:pt idx="4">
                  <c:v>290</c:v>
                </c:pt>
                <c:pt idx="5">
                  <c:v>253.333333333333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CC-46AE-AC5D-229609336F8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856482336"/>
        <c:axId val="-1856483968"/>
      </c:barChart>
      <c:catAx>
        <c:axId val="-185648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483968"/>
        <c:crosses val="autoZero"/>
        <c:auto val="1"/>
        <c:lblAlgn val="ctr"/>
        <c:lblOffset val="100"/>
        <c:noMultiLvlLbl val="0"/>
      </c:catAx>
      <c:valAx>
        <c:axId val="-1856483968"/>
        <c:scaling>
          <c:orientation val="minMax"/>
          <c:max val="500"/>
        </c:scaling>
        <c:delete val="1"/>
        <c:axPos val="l"/>
        <c:numFmt formatCode="General" sourceLinked="1"/>
        <c:majorTickMark val="none"/>
        <c:minorTickMark val="none"/>
        <c:tickLblPos val="nextTo"/>
        <c:crossAx val="-185648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Danger bay, Br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'ST av'!$AC$555:$AC$561</c:f>
                <c:numCache>
                  <c:formatCode>General</c:formatCode>
                  <c:ptCount val="7"/>
                  <c:pt idx="0">
                    <c:v>52.421369688324603</c:v>
                  </c:pt>
                  <c:pt idx="1">
                    <c:v>98.329943444394303</c:v>
                  </c:pt>
                  <c:pt idx="2">
                    <c:v>25.715537888383501</c:v>
                  </c:pt>
                  <c:pt idx="3">
                    <c:v>96.826362342310702</c:v>
                  </c:pt>
                  <c:pt idx="4">
                    <c:v>46.218803292358999</c:v>
                  </c:pt>
                  <c:pt idx="5">
                    <c:v>31.539041062009399</c:v>
                  </c:pt>
                  <c:pt idx="6">
                    <c:v>2.08166599946613</c:v>
                  </c:pt>
                </c:numCache>
              </c:numRef>
            </c:plus>
            <c:minus>
              <c:numRef>
                <c:f>'ST av'!$AC$555:$AC$561</c:f>
                <c:numCache>
                  <c:formatCode>General</c:formatCode>
                  <c:ptCount val="7"/>
                  <c:pt idx="0">
                    <c:v>52.421369688324603</c:v>
                  </c:pt>
                  <c:pt idx="1">
                    <c:v>98.329943444394303</c:v>
                  </c:pt>
                  <c:pt idx="2">
                    <c:v>25.715537888383501</c:v>
                  </c:pt>
                  <c:pt idx="3">
                    <c:v>96.826362342310702</c:v>
                  </c:pt>
                  <c:pt idx="4">
                    <c:v>46.218803292358999</c:v>
                  </c:pt>
                  <c:pt idx="5">
                    <c:v>31.539041062009399</c:v>
                  </c:pt>
                  <c:pt idx="6">
                    <c:v>2.08166599946613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numRef>
              <c:f>'ST av'!$I$547:$I$553</c:f>
              <c:numCache>
                <c:formatCode>General</c:formatCode>
                <c:ptCount val="7"/>
                <c:pt idx="0">
                  <c:v>8.2012999999999998</c:v>
                </c:pt>
                <c:pt idx="1">
                  <c:v>4.2012999999999998</c:v>
                </c:pt>
                <c:pt idx="2">
                  <c:v>4.2013999999999996</c:v>
                </c:pt>
                <c:pt idx="3">
                  <c:v>8.2013999999999996</c:v>
                </c:pt>
                <c:pt idx="4">
                  <c:v>3.2014999999999998</c:v>
                </c:pt>
                <c:pt idx="5">
                  <c:v>8.2014999999999993</c:v>
                </c:pt>
                <c:pt idx="6">
                  <c:v>4.2019000000000002</c:v>
                </c:pt>
              </c:numCache>
            </c:numRef>
          </c:cat>
          <c:val>
            <c:numRef>
              <c:f>'ST av'!$AC$547:$AC$553</c:f>
              <c:numCache>
                <c:formatCode>General</c:formatCode>
                <c:ptCount val="7"/>
                <c:pt idx="0">
                  <c:v>175</c:v>
                </c:pt>
                <c:pt idx="1">
                  <c:v>188.444444444444</c:v>
                </c:pt>
                <c:pt idx="2">
                  <c:v>157.80000000000001</c:v>
                </c:pt>
                <c:pt idx="3">
                  <c:v>291.3</c:v>
                </c:pt>
                <c:pt idx="4">
                  <c:v>181.8</c:v>
                </c:pt>
                <c:pt idx="5">
                  <c:v>179.6</c:v>
                </c:pt>
                <c:pt idx="6">
                  <c:v>464.66666666666703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FF-4918-BAF1-C4DD6363299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856483424"/>
        <c:axId val="-1856485600"/>
      </c:barChart>
      <c:catAx>
        <c:axId val="-185648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485600"/>
        <c:crosses val="autoZero"/>
        <c:auto val="1"/>
        <c:lblAlgn val="ctr"/>
        <c:lblOffset val="100"/>
        <c:noMultiLvlLbl val="0"/>
      </c:catAx>
      <c:valAx>
        <c:axId val="-1856485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85648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Дикие мидии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Sheet1!$P$42</c:f>
              <c:strCache>
                <c:ptCount val="1"/>
                <c:pt idx="0">
                  <c:v>Dan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Sheet1!$O$43:$O$67</c:f>
              <c:strCache>
                <c:ptCount val="25"/>
                <c:pt idx="0">
                  <c:v>Na</c:v>
                </c:pt>
                <c:pt idx="1">
                  <c:v>Mg</c:v>
                </c:pt>
                <c:pt idx="2">
                  <c:v>Al</c:v>
                </c:pt>
                <c:pt idx="3">
                  <c:v>S</c:v>
                </c:pt>
                <c:pt idx="4">
                  <c:v>Cl</c:v>
                </c:pt>
                <c:pt idx="5">
                  <c:v>K</c:v>
                </c:pt>
                <c:pt idx="6">
                  <c:v>Ca</c:v>
                </c:pt>
                <c:pt idx="7">
                  <c:v>Sc</c:v>
                </c:pt>
                <c:pt idx="8">
                  <c:v>V</c:v>
                </c:pt>
                <c:pt idx="9">
                  <c:v>Cr</c:v>
                </c:pt>
                <c:pt idx="10">
                  <c:v>Mn</c:v>
                </c:pt>
                <c:pt idx="11">
                  <c:v>Fe</c:v>
                </c:pt>
                <c:pt idx="12">
                  <c:v>Co</c:v>
                </c:pt>
                <c:pt idx="13">
                  <c:v>Ni</c:v>
                </c:pt>
                <c:pt idx="14">
                  <c:v>Zn</c:v>
                </c:pt>
                <c:pt idx="15">
                  <c:v>As</c:v>
                </c:pt>
                <c:pt idx="16">
                  <c:v>Se</c:v>
                </c:pt>
                <c:pt idx="17">
                  <c:v>Br</c:v>
                </c:pt>
                <c:pt idx="18">
                  <c:v>Rb</c:v>
                </c:pt>
                <c:pt idx="19">
                  <c:v>Sr</c:v>
                </c:pt>
                <c:pt idx="20">
                  <c:v>Sb</c:v>
                </c:pt>
                <c:pt idx="21">
                  <c:v>I</c:v>
                </c:pt>
                <c:pt idx="22">
                  <c:v>Cs</c:v>
                </c:pt>
                <c:pt idx="23">
                  <c:v>Th</c:v>
                </c:pt>
                <c:pt idx="24">
                  <c:v>U</c:v>
                </c:pt>
              </c:strCache>
            </c:strRef>
          </c:cat>
          <c:val>
            <c:numRef>
              <c:f>Sheet1!$P$43:$P$67</c:f>
              <c:numCache>
                <c:formatCode>General</c:formatCode>
                <c:ptCount val="25"/>
                <c:pt idx="0">
                  <c:v>54000</c:v>
                </c:pt>
                <c:pt idx="1">
                  <c:v>7600</c:v>
                </c:pt>
                <c:pt idx="2">
                  <c:v>203</c:v>
                </c:pt>
                <c:pt idx="3">
                  <c:v>52000</c:v>
                </c:pt>
                <c:pt idx="4">
                  <c:v>86000</c:v>
                </c:pt>
                <c:pt idx="5">
                  <c:v>8500</c:v>
                </c:pt>
                <c:pt idx="6">
                  <c:v>11600</c:v>
                </c:pt>
                <c:pt idx="7">
                  <c:v>6.0999999999999999E-2</c:v>
                </c:pt>
                <c:pt idx="8">
                  <c:v>1.41</c:v>
                </c:pt>
                <c:pt idx="9">
                  <c:v>3.8</c:v>
                </c:pt>
                <c:pt idx="10">
                  <c:v>5.7</c:v>
                </c:pt>
                <c:pt idx="11">
                  <c:v>470</c:v>
                </c:pt>
                <c:pt idx="12">
                  <c:v>0.52</c:v>
                </c:pt>
                <c:pt idx="13">
                  <c:v>4.7</c:v>
                </c:pt>
                <c:pt idx="14">
                  <c:v>232</c:v>
                </c:pt>
                <c:pt idx="15">
                  <c:v>8.6</c:v>
                </c:pt>
                <c:pt idx="16">
                  <c:v>5.2</c:v>
                </c:pt>
                <c:pt idx="17">
                  <c:v>467</c:v>
                </c:pt>
                <c:pt idx="18">
                  <c:v>3.8</c:v>
                </c:pt>
                <c:pt idx="19">
                  <c:v>136</c:v>
                </c:pt>
                <c:pt idx="20">
                  <c:v>5.7000000000000002E-2</c:v>
                </c:pt>
                <c:pt idx="21">
                  <c:v>57</c:v>
                </c:pt>
                <c:pt idx="22">
                  <c:v>3.6999999999999998E-2</c:v>
                </c:pt>
                <c:pt idx="23">
                  <c:v>0.05</c:v>
                </c:pt>
                <c:pt idx="24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FB-49C5-937D-1571BEE1B349}"/>
            </c:ext>
          </c:extLst>
        </c:ser>
        <c:ser>
          <c:idx val="1"/>
          <c:order val="1"/>
          <c:tx>
            <c:strRef>
              <c:f>Sheet1!$X$42</c:f>
              <c:strCache>
                <c:ptCount val="1"/>
                <c:pt idx="0">
                  <c:v>Black sea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Sheet1!$O$43:$O$67</c:f>
              <c:strCache>
                <c:ptCount val="25"/>
                <c:pt idx="0">
                  <c:v>Na</c:v>
                </c:pt>
                <c:pt idx="1">
                  <c:v>Mg</c:v>
                </c:pt>
                <c:pt idx="2">
                  <c:v>Al</c:v>
                </c:pt>
                <c:pt idx="3">
                  <c:v>S</c:v>
                </c:pt>
                <c:pt idx="4">
                  <c:v>Cl</c:v>
                </c:pt>
                <c:pt idx="5">
                  <c:v>K</c:v>
                </c:pt>
                <c:pt idx="6">
                  <c:v>Ca</c:v>
                </c:pt>
                <c:pt idx="7">
                  <c:v>Sc</c:v>
                </c:pt>
                <c:pt idx="8">
                  <c:v>V</c:v>
                </c:pt>
                <c:pt idx="9">
                  <c:v>Cr</c:v>
                </c:pt>
                <c:pt idx="10">
                  <c:v>Mn</c:v>
                </c:pt>
                <c:pt idx="11">
                  <c:v>Fe</c:v>
                </c:pt>
                <c:pt idx="12">
                  <c:v>Co</c:v>
                </c:pt>
                <c:pt idx="13">
                  <c:v>Ni</c:v>
                </c:pt>
                <c:pt idx="14">
                  <c:v>Zn</c:v>
                </c:pt>
                <c:pt idx="15">
                  <c:v>As</c:v>
                </c:pt>
                <c:pt idx="16">
                  <c:v>Se</c:v>
                </c:pt>
                <c:pt idx="17">
                  <c:v>Br</c:v>
                </c:pt>
                <c:pt idx="18">
                  <c:v>Rb</c:v>
                </c:pt>
                <c:pt idx="19">
                  <c:v>Sr</c:v>
                </c:pt>
                <c:pt idx="20">
                  <c:v>Sb</c:v>
                </c:pt>
                <c:pt idx="21">
                  <c:v>I</c:v>
                </c:pt>
                <c:pt idx="22">
                  <c:v>Cs</c:v>
                </c:pt>
                <c:pt idx="23">
                  <c:v>Th</c:v>
                </c:pt>
                <c:pt idx="24">
                  <c:v>U</c:v>
                </c:pt>
              </c:strCache>
            </c:strRef>
          </c:cat>
          <c:val>
            <c:numRef>
              <c:f>Sheet1!$X$43:$X$67</c:f>
              <c:numCache>
                <c:formatCode>General</c:formatCode>
                <c:ptCount val="25"/>
                <c:pt idx="0">
                  <c:v>5900</c:v>
                </c:pt>
                <c:pt idx="1">
                  <c:v>2070</c:v>
                </c:pt>
                <c:pt idx="2">
                  <c:v>202</c:v>
                </c:pt>
                <c:pt idx="3">
                  <c:v>1200</c:v>
                </c:pt>
                <c:pt idx="4">
                  <c:v>5900</c:v>
                </c:pt>
                <c:pt idx="5">
                  <c:v>1290</c:v>
                </c:pt>
                <c:pt idx="6">
                  <c:v>7700</c:v>
                </c:pt>
                <c:pt idx="7">
                  <c:v>0.1</c:v>
                </c:pt>
                <c:pt idx="8">
                  <c:v>1.4</c:v>
                </c:pt>
                <c:pt idx="9">
                  <c:v>2</c:v>
                </c:pt>
                <c:pt idx="10">
                  <c:v>6</c:v>
                </c:pt>
                <c:pt idx="11">
                  <c:v>400</c:v>
                </c:pt>
                <c:pt idx="12">
                  <c:v>1</c:v>
                </c:pt>
                <c:pt idx="13">
                  <c:v>3</c:v>
                </c:pt>
                <c:pt idx="14">
                  <c:v>373</c:v>
                </c:pt>
                <c:pt idx="15">
                  <c:v>21.2</c:v>
                </c:pt>
                <c:pt idx="16">
                  <c:v>2.6</c:v>
                </c:pt>
                <c:pt idx="17">
                  <c:v>221</c:v>
                </c:pt>
                <c:pt idx="18">
                  <c:v>1.1499999999999999</c:v>
                </c:pt>
                <c:pt idx="19">
                  <c:v>79</c:v>
                </c:pt>
                <c:pt idx="20">
                  <c:v>5.6000000000000001E-2</c:v>
                </c:pt>
                <c:pt idx="21">
                  <c:v>12</c:v>
                </c:pt>
                <c:pt idx="22">
                  <c:v>0.1</c:v>
                </c:pt>
                <c:pt idx="23">
                  <c:v>0.1</c:v>
                </c:pt>
                <c:pt idx="24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FB-49C5-937D-1571BEE1B34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1856486688"/>
        <c:axId val="-1856488320"/>
      </c:barChart>
      <c:catAx>
        <c:axId val="-1856486688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488320"/>
        <c:crosses val="autoZero"/>
        <c:auto val="1"/>
        <c:lblAlgn val="ctr"/>
        <c:lblOffset val="100"/>
        <c:noMultiLvlLbl val="0"/>
      </c:catAx>
      <c:valAx>
        <c:axId val="-185648832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-185648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Zn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'ST av'!$Z$508:$Z$513</c:f>
                <c:numCache>
                  <c:formatCode>General</c:formatCode>
                  <c:ptCount val="6"/>
                  <c:pt idx="0">
                    <c:v>60.116553460756549</c:v>
                  </c:pt>
                  <c:pt idx="1">
                    <c:v>60.969933391613452</c:v>
                  </c:pt>
                  <c:pt idx="2">
                    <c:v>0</c:v>
                  </c:pt>
                  <c:pt idx="3">
                    <c:v>0</c:v>
                  </c:pt>
                  <c:pt idx="4">
                    <c:v>1.7320508075688772</c:v>
                  </c:pt>
                  <c:pt idx="5">
                    <c:v>1</c:v>
                  </c:pt>
                </c:numCache>
              </c:numRef>
            </c:plus>
            <c:minus>
              <c:numRef>
                <c:f>'ST av'!$Z$508:$Z$513</c:f>
                <c:numCache>
                  <c:formatCode>General</c:formatCode>
                  <c:ptCount val="6"/>
                  <c:pt idx="0">
                    <c:v>60.116553460756549</c:v>
                  </c:pt>
                  <c:pt idx="1">
                    <c:v>60.969933391613452</c:v>
                  </c:pt>
                  <c:pt idx="2">
                    <c:v>0</c:v>
                  </c:pt>
                  <c:pt idx="3">
                    <c:v>0</c:v>
                  </c:pt>
                  <c:pt idx="4">
                    <c:v>1.7320508075688772</c:v>
                  </c:pt>
                  <c:pt idx="5">
                    <c:v>1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numRef>
              <c:f>'ST av'!$H$501:$H$506</c:f>
              <c:numCache>
                <c:formatCode>General</c:formatCode>
                <c:ptCount val="6"/>
                <c:pt idx="0">
                  <c:v>4.2013999999999996</c:v>
                </c:pt>
                <c:pt idx="1">
                  <c:v>8.2013999999999996</c:v>
                </c:pt>
                <c:pt idx="2">
                  <c:v>3.2014999999999998</c:v>
                </c:pt>
                <c:pt idx="3">
                  <c:v>8.2014999999999993</c:v>
                </c:pt>
                <c:pt idx="4">
                  <c:v>5.2019000000000002</c:v>
                </c:pt>
                <c:pt idx="5">
                  <c:v>8.2019000000000002</c:v>
                </c:pt>
              </c:numCache>
            </c:numRef>
          </c:cat>
          <c:val>
            <c:numRef>
              <c:f>'ST av'!$Z$501:$Z$506</c:f>
              <c:numCache>
                <c:formatCode>General</c:formatCode>
                <c:ptCount val="6"/>
                <c:pt idx="0">
                  <c:v>228</c:v>
                </c:pt>
                <c:pt idx="1">
                  <c:v>154.45555555555555</c:v>
                </c:pt>
                <c:pt idx="2">
                  <c:v>0</c:v>
                </c:pt>
                <c:pt idx="3">
                  <c:v>0</c:v>
                </c:pt>
                <c:pt idx="4">
                  <c:v>107</c:v>
                </c:pt>
                <c:pt idx="5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2F-40AF-9837-BB112FDAC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856385888"/>
        <c:axId val="-1856383168"/>
      </c:barChart>
      <c:catAx>
        <c:axId val="-185638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83168"/>
        <c:crosses val="autoZero"/>
        <c:auto val="1"/>
        <c:lblAlgn val="ctr"/>
        <c:lblOffset val="100"/>
        <c:noMultiLvlLbl val="0"/>
      </c:catAx>
      <c:valAx>
        <c:axId val="-185638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8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'ST av'!$P$508:$P$513</c:f>
                <c:numCache>
                  <c:formatCode>General</c:formatCode>
                  <c:ptCount val="6"/>
                  <c:pt idx="0">
                    <c:v>1602.2834400386901</c:v>
                  </c:pt>
                  <c:pt idx="1">
                    <c:v>920.62840857029096</c:v>
                  </c:pt>
                  <c:pt idx="2">
                    <c:v>600.44057898254096</c:v>
                  </c:pt>
                  <c:pt idx="3">
                    <c:v>2295.2657459310599</c:v>
                  </c:pt>
                  <c:pt idx="4">
                    <c:v>360.55512754639898</c:v>
                  </c:pt>
                  <c:pt idx="5">
                    <c:v>665.83281184793896</c:v>
                  </c:pt>
                </c:numCache>
              </c:numRef>
            </c:plus>
            <c:minus>
              <c:numRef>
                <c:f>'ST av'!$P$508:$P$513</c:f>
                <c:numCache>
                  <c:formatCode>General</c:formatCode>
                  <c:ptCount val="6"/>
                  <c:pt idx="0">
                    <c:v>1602.2834400386901</c:v>
                  </c:pt>
                  <c:pt idx="1">
                    <c:v>920.62840857029096</c:v>
                  </c:pt>
                  <c:pt idx="2">
                    <c:v>600.44057898254096</c:v>
                  </c:pt>
                  <c:pt idx="3">
                    <c:v>2295.2657459310599</c:v>
                  </c:pt>
                  <c:pt idx="4">
                    <c:v>360.55512754639898</c:v>
                  </c:pt>
                  <c:pt idx="5">
                    <c:v>665.83281184793896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numRef>
              <c:f>'ST av'!$H$501:$H$506</c:f>
              <c:numCache>
                <c:formatCode>General</c:formatCode>
                <c:ptCount val="6"/>
                <c:pt idx="0">
                  <c:v>4.2013999999999996</c:v>
                </c:pt>
                <c:pt idx="1">
                  <c:v>8.2013999999999996</c:v>
                </c:pt>
                <c:pt idx="2">
                  <c:v>3.2014999999999998</c:v>
                </c:pt>
                <c:pt idx="3">
                  <c:v>8.2014999999999993</c:v>
                </c:pt>
                <c:pt idx="4">
                  <c:v>5.2019000000000002</c:v>
                </c:pt>
                <c:pt idx="5">
                  <c:v>8.2019000000000002</c:v>
                </c:pt>
              </c:numCache>
            </c:numRef>
          </c:cat>
          <c:val>
            <c:numRef>
              <c:f>'ST av'!$P$501:$P$506</c:f>
              <c:numCache>
                <c:formatCode>General</c:formatCode>
                <c:ptCount val="6"/>
                <c:pt idx="0">
                  <c:v>3447</c:v>
                </c:pt>
                <c:pt idx="1">
                  <c:v>2773</c:v>
                </c:pt>
                <c:pt idx="2">
                  <c:v>2278</c:v>
                </c:pt>
                <c:pt idx="3">
                  <c:v>2819.8</c:v>
                </c:pt>
                <c:pt idx="4">
                  <c:v>11800</c:v>
                </c:pt>
                <c:pt idx="5">
                  <c:v>10666.666666666701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24-4EB8-B58A-8E2575041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856382624"/>
        <c:axId val="-1856385344"/>
      </c:barChart>
      <c:catAx>
        <c:axId val="-185638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85344"/>
        <c:crosses val="autoZero"/>
        <c:auto val="1"/>
        <c:lblAlgn val="ctr"/>
        <c:lblOffset val="100"/>
        <c:noMultiLvlLbl val="0"/>
      </c:catAx>
      <c:valAx>
        <c:axId val="-185638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82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As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'ST av'!$AA$508:$AA$513</c:f>
                <c:numCache>
                  <c:formatCode>General</c:formatCode>
                  <c:ptCount val="6"/>
                  <c:pt idx="0">
                    <c:v>1.1233526210015801</c:v>
                  </c:pt>
                  <c:pt idx="1">
                    <c:v>1.6313324478951401</c:v>
                  </c:pt>
                  <c:pt idx="2">
                    <c:v>0</c:v>
                  </c:pt>
                  <c:pt idx="3">
                    <c:v>0</c:v>
                  </c:pt>
                  <c:pt idx="4">
                    <c:v>0.26457513110645903</c:v>
                  </c:pt>
                  <c:pt idx="5">
                    <c:v>0.115470053837925</c:v>
                  </c:pt>
                </c:numCache>
              </c:numRef>
            </c:plus>
            <c:minus>
              <c:numRef>
                <c:f>'ST av'!$AA$508:$AA$513</c:f>
                <c:numCache>
                  <c:formatCode>General</c:formatCode>
                  <c:ptCount val="6"/>
                  <c:pt idx="0">
                    <c:v>1.1233526210015801</c:v>
                  </c:pt>
                  <c:pt idx="1">
                    <c:v>1.6313324478951401</c:v>
                  </c:pt>
                  <c:pt idx="2">
                    <c:v>0</c:v>
                  </c:pt>
                  <c:pt idx="3">
                    <c:v>0</c:v>
                  </c:pt>
                  <c:pt idx="4">
                    <c:v>0.26457513110645903</c:v>
                  </c:pt>
                  <c:pt idx="5">
                    <c:v>0.115470053837925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numRef>
              <c:f>'ST av'!$H$501:$H$506</c:f>
              <c:numCache>
                <c:formatCode>General</c:formatCode>
                <c:ptCount val="6"/>
                <c:pt idx="0">
                  <c:v>4.2013999999999996</c:v>
                </c:pt>
                <c:pt idx="1">
                  <c:v>8.2013999999999996</c:v>
                </c:pt>
                <c:pt idx="2">
                  <c:v>3.2014999999999998</c:v>
                </c:pt>
                <c:pt idx="3">
                  <c:v>8.2014999999999993</c:v>
                </c:pt>
                <c:pt idx="4">
                  <c:v>5.2019000000000002</c:v>
                </c:pt>
                <c:pt idx="5">
                  <c:v>8.2019000000000002</c:v>
                </c:pt>
              </c:numCache>
            </c:numRef>
          </c:cat>
          <c:val>
            <c:numRef>
              <c:f>'ST av'!$AA$501:$AA$506</c:f>
              <c:numCache>
                <c:formatCode>General</c:formatCode>
                <c:ptCount val="6"/>
                <c:pt idx="0">
                  <c:v>7.9290000000000003</c:v>
                </c:pt>
                <c:pt idx="1">
                  <c:v>5.4829999999999997</c:v>
                </c:pt>
                <c:pt idx="2">
                  <c:v>0</c:v>
                </c:pt>
                <c:pt idx="3">
                  <c:v>0</c:v>
                </c:pt>
                <c:pt idx="4">
                  <c:v>5.6</c:v>
                </c:pt>
                <c:pt idx="5">
                  <c:v>6.8666666666666698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9-4F3C-87CA-37A277A63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856384256"/>
        <c:axId val="-1856383712"/>
      </c:barChart>
      <c:catAx>
        <c:axId val="-185638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83712"/>
        <c:crosses val="autoZero"/>
        <c:auto val="1"/>
        <c:lblAlgn val="ctr"/>
        <c:lblOffset val="100"/>
        <c:noMultiLvlLbl val="0"/>
      </c:catAx>
      <c:valAx>
        <c:axId val="-1856383712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8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Cl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'ST av'!$N$508:$N$513</c:f>
                <c:numCache>
                  <c:formatCode>General</c:formatCode>
                  <c:ptCount val="6"/>
                  <c:pt idx="0">
                    <c:v>2869.01066959017</c:v>
                  </c:pt>
                  <c:pt idx="1">
                    <c:v>4386.8490336965597</c:v>
                  </c:pt>
                  <c:pt idx="2">
                    <c:v>2840.6572009542701</c:v>
                  </c:pt>
                  <c:pt idx="3">
                    <c:v>3557.5272310974701</c:v>
                  </c:pt>
                  <c:pt idx="4">
                    <c:v>577.35026918962603</c:v>
                  </c:pt>
                  <c:pt idx="5">
                    <c:v>2516.6114784235801</c:v>
                  </c:pt>
                </c:numCache>
              </c:numRef>
            </c:plus>
            <c:minus>
              <c:numRef>
                <c:f>'ST av'!$N$508:$N$513</c:f>
                <c:numCache>
                  <c:formatCode>General</c:formatCode>
                  <c:ptCount val="6"/>
                  <c:pt idx="0">
                    <c:v>2869.01066959017</c:v>
                  </c:pt>
                  <c:pt idx="1">
                    <c:v>4386.8490336965597</c:v>
                  </c:pt>
                  <c:pt idx="2">
                    <c:v>2840.6572009542701</c:v>
                  </c:pt>
                  <c:pt idx="3">
                    <c:v>3557.5272310974701</c:v>
                  </c:pt>
                  <c:pt idx="4">
                    <c:v>577.35026918962603</c:v>
                  </c:pt>
                  <c:pt idx="5">
                    <c:v>2516.6114784235801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numRef>
              <c:f>'ST av'!$H$501:$H$506</c:f>
              <c:numCache>
                <c:formatCode>General</c:formatCode>
                <c:ptCount val="6"/>
                <c:pt idx="0">
                  <c:v>4.2013999999999996</c:v>
                </c:pt>
                <c:pt idx="1">
                  <c:v>8.2013999999999996</c:v>
                </c:pt>
                <c:pt idx="2">
                  <c:v>3.2014999999999998</c:v>
                </c:pt>
                <c:pt idx="3">
                  <c:v>8.2014999999999993</c:v>
                </c:pt>
                <c:pt idx="4">
                  <c:v>5.2019000000000002</c:v>
                </c:pt>
                <c:pt idx="5">
                  <c:v>8.2019000000000002</c:v>
                </c:pt>
              </c:numCache>
            </c:numRef>
          </c:cat>
          <c:val>
            <c:numRef>
              <c:f>'ST av'!$N$501:$N$506</c:f>
              <c:numCache>
                <c:formatCode>General</c:formatCode>
                <c:ptCount val="6"/>
                <c:pt idx="0">
                  <c:v>15370</c:v>
                </c:pt>
                <c:pt idx="1">
                  <c:v>23600</c:v>
                </c:pt>
                <c:pt idx="2">
                  <c:v>18960</c:v>
                </c:pt>
                <c:pt idx="3">
                  <c:v>20740</c:v>
                </c:pt>
                <c:pt idx="4">
                  <c:v>61666.666666666701</c:v>
                </c:pt>
                <c:pt idx="5">
                  <c:v>51333.333333333299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DA-4971-B689-796FA6CF0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856377728"/>
        <c:axId val="-1856380448"/>
      </c:barChart>
      <c:catAx>
        <c:axId val="-185637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80448"/>
        <c:crosses val="autoZero"/>
        <c:auto val="1"/>
        <c:lblAlgn val="ctr"/>
        <c:lblOffset val="100"/>
        <c:noMultiLvlLbl val="0"/>
      </c:catAx>
      <c:valAx>
        <c:axId val="-1856380448"/>
        <c:scaling>
          <c:orientation val="minMax"/>
          <c:max val="9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7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As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'ST av'!$AA$555:$AA$561</c:f>
                <c:numCache>
                  <c:formatCode>General</c:formatCode>
                  <c:ptCount val="7"/>
                  <c:pt idx="0">
                    <c:v>1.32910997789247</c:v>
                  </c:pt>
                  <c:pt idx="1">
                    <c:v>1.6139504673660501</c:v>
                  </c:pt>
                  <c:pt idx="2">
                    <c:v>1.5563664949704601</c:v>
                  </c:pt>
                  <c:pt idx="3">
                    <c:v>1.5210683380074901</c:v>
                  </c:pt>
                  <c:pt idx="4">
                    <c:v>0</c:v>
                  </c:pt>
                  <c:pt idx="5">
                    <c:v>0</c:v>
                  </c:pt>
                  <c:pt idx="6">
                    <c:v>0.17320508075688701</c:v>
                  </c:pt>
                </c:numCache>
              </c:numRef>
            </c:plus>
            <c:minus>
              <c:numRef>
                <c:f>'ST av'!$AA$555:$AA$561</c:f>
                <c:numCache>
                  <c:formatCode>General</c:formatCode>
                  <c:ptCount val="7"/>
                  <c:pt idx="0">
                    <c:v>1.32910997789247</c:v>
                  </c:pt>
                  <c:pt idx="1">
                    <c:v>1.6139504673660501</c:v>
                  </c:pt>
                  <c:pt idx="2">
                    <c:v>1.5563664949704601</c:v>
                  </c:pt>
                  <c:pt idx="3">
                    <c:v>1.5210683380074901</c:v>
                  </c:pt>
                  <c:pt idx="4">
                    <c:v>0</c:v>
                  </c:pt>
                  <c:pt idx="5">
                    <c:v>0</c:v>
                  </c:pt>
                  <c:pt idx="6">
                    <c:v>0.17320508075688701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numRef>
              <c:f>'ST av'!$H$547:$H$553</c:f>
              <c:numCache>
                <c:formatCode>General</c:formatCode>
                <c:ptCount val="7"/>
                <c:pt idx="0">
                  <c:v>8.2012999999999998</c:v>
                </c:pt>
                <c:pt idx="1">
                  <c:v>4.2012999999999998</c:v>
                </c:pt>
                <c:pt idx="2">
                  <c:v>4.2013999999999996</c:v>
                </c:pt>
                <c:pt idx="3">
                  <c:v>8.2013999999999996</c:v>
                </c:pt>
                <c:pt idx="4">
                  <c:v>3.2014999999999998</c:v>
                </c:pt>
                <c:pt idx="5">
                  <c:v>8.2014999999999993</c:v>
                </c:pt>
                <c:pt idx="6">
                  <c:v>4.2019000000000002</c:v>
                </c:pt>
              </c:numCache>
            </c:numRef>
          </c:cat>
          <c:val>
            <c:numRef>
              <c:f>'ST av'!$AA$547:$AA$553</c:f>
              <c:numCache>
                <c:formatCode>General</c:formatCode>
                <c:ptCount val="7"/>
                <c:pt idx="0">
                  <c:v>7.2566666666666704</c:v>
                </c:pt>
                <c:pt idx="1">
                  <c:v>10.108888888888901</c:v>
                </c:pt>
                <c:pt idx="2">
                  <c:v>10.849</c:v>
                </c:pt>
                <c:pt idx="3">
                  <c:v>8.0359999999999996</c:v>
                </c:pt>
                <c:pt idx="4">
                  <c:v>0</c:v>
                </c:pt>
                <c:pt idx="5">
                  <c:v>0</c:v>
                </c:pt>
                <c:pt idx="6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7D-4220-999E-1CB5390E9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856373376"/>
        <c:axId val="-1856376096"/>
      </c:barChart>
      <c:catAx>
        <c:axId val="-185637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76096"/>
        <c:crosses val="autoZero"/>
        <c:auto val="1"/>
        <c:lblAlgn val="ctr"/>
        <c:lblOffset val="100"/>
        <c:noMultiLvlLbl val="0"/>
      </c:catAx>
      <c:valAx>
        <c:axId val="-185637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637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lang="en-US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'ST av'!$AY$343:$BL$343</cx:f>
        <cx:lvl ptCount="14">
          <cx:pt idx="0">Na</cx:pt>
          <cx:pt idx="1">S</cx:pt>
          <cx:pt idx="2">Cl</cx:pt>
          <cx:pt idx="3">Ca</cx:pt>
          <cx:pt idx="4">Co</cx:pt>
          <cx:pt idx="5">Zn</cx:pt>
          <cx:pt idx="6">As</cx:pt>
          <cx:pt idx="7">Se</cx:pt>
          <cx:pt idx="8">Br</cx:pt>
          <cx:pt idx="9">Sr</cx:pt>
          <cx:pt idx="10">I</cx:pt>
          <cx:pt idx="11">Cs</cx:pt>
          <cx:pt idx="12">La</cx:pt>
          <cx:pt idx="13">Th</cx:pt>
        </cx:lvl>
      </cx:strDim>
      <cx:numDim type="val">
        <cx:f dir="row">'ST av'!$AY$344:$BL$344</cx:f>
        <cx:lvl ptCount="14" formatCode="General">
          <cx:pt idx="0">1.2486544671689987</cx:pt>
          <cx:pt idx="1">1.202020202020202</cx:pt>
          <cx:pt idx="2">1.2012987012987011</cx:pt>
          <cx:pt idx="3">1.10625</cx:pt>
          <cx:pt idx="4">0.82080924855491333</cx:pt>
          <cx:pt idx="5">0.75886524822695034</cx:pt>
          <cx:pt idx="6">0.81553398058252424</cx:pt>
          <cx:pt idx="7">0.90638297872340434</cx:pt>
          <cx:pt idx="8">1.1447368421052631</cx:pt>
          <cx:pt idx="9">1.2882096069868996</cx:pt>
          <cx:pt idx="10">0.87640449438202239</cx:pt>
          <cx:pt idx="11">1.1025641025641026</cx:pt>
          <cx:pt idx="12">1.6504854368932038</cx:pt>
          <cx:pt idx="13">1.2755905511811023</cx:pt>
        </cx:lvl>
      </cx:numDim>
    </cx:data>
  </cx:chartData>
  <cx:chart>
    <cx:title pos="t" align="ctr" overlay="0">
      <cx:tx>
        <cx:txData>
          <cx:v>St. 1 Langebaan March/August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400"/>
          </a:pPr>
          <a:r>
            <a:rPr lang="en-US" sz="1400" b="0" i="0" u="none" strike="noStrike" spc="100" baseline="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rPr>
            <a:t>St. 1 Langebaan March/August</a:t>
          </a:r>
        </a:p>
      </cx:txPr>
    </cx:title>
    <cx:plotArea>
      <cx:plotAreaRegion>
        <cx:series layoutId="boxWhisker" uniqueId="{DA2F328E-BCA3-454F-84CE-827602AE644C}">
          <cx:spPr>
            <a:solidFill>
              <a:srgbClr val="FFFF00"/>
            </a:solidFill>
            <a:ln>
              <a:noFill/>
              <a:prstDash val="sysDot"/>
            </a:ln>
            <a:effectLst>
              <a:glow rad="228600">
                <a:srgbClr val="FFFF00">
                  <a:alpha val="40000"/>
                </a:srgbClr>
              </a:glow>
            </a:effectLst>
          </cx:spPr>
          <cx:dataId val="0"/>
          <cx:layoutPr>
            <cx:visibility meanLine="1" meanMarker="1" nonoutliers="1" outliers="1"/>
            <cx:statistics quartileMethod="exclusive"/>
          </cx:layoutPr>
        </cx:series>
      </cx:plotAreaRegion>
      <cx:axis id="0">
        <cx:catScaling gapWidth="1.5"/>
        <cx:tickLabels/>
        <cx:spPr>
          <a:ln>
            <a:solidFill>
              <a:schemeClr val="bg1"/>
            </a:solidFill>
          </a:ln>
        </cx:spPr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 b="1">
                <a:solidFill>
                  <a:srgbClr val="FFC000"/>
                </a:solidFill>
              </a:defRPr>
            </a:pPr>
            <a:endParaRPr lang="en-US" sz="1600" b="1" i="0" u="none" strike="noStrike" kern="1200" baseline="0">
              <a:solidFill>
                <a:srgbClr val="FFC000"/>
              </a:solidFill>
              <a:latin typeface="Calibri" panose="020F0502020204030204"/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1800" b="0" i="0">
                <a:solidFill>
                  <a:srgbClr val="F2F2F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1800"/>
          </a:p>
        </cx:txPr>
      </cx:axis>
    </cx:plotArea>
  </cx:chart>
  <cx:spPr>
    <a:solidFill>
      <a:srgbClr val="002060"/>
    </a:solidFill>
  </cx:spPr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'ST av'!$BN$343:$CG$343</cx:f>
        <cx:lvl ptCount="20">
          <cx:pt idx="0">Na</cx:pt>
          <cx:pt idx="1">Mg</cx:pt>
          <cx:pt idx="2">Al</cx:pt>
          <cx:pt idx="3">Cl</cx:pt>
          <cx:pt idx="4">Ca</cx:pt>
          <cx:pt idx="5">Sc</cx:pt>
          <cx:pt idx="6">Mn</cx:pt>
          <cx:pt idx="7">Fe</cx:pt>
          <cx:pt idx="8">Ni</cx:pt>
          <cx:pt idx="9">Cu</cx:pt>
          <cx:pt idx="10">Zn</cx:pt>
          <cx:pt idx="11">As</cx:pt>
          <cx:pt idx="12">Se</cx:pt>
          <cx:pt idx="13">Br</cx:pt>
          <cx:pt idx="14">Rb</cx:pt>
          <cx:pt idx="15">Sr</cx:pt>
          <cx:pt idx="16">Ag</cx:pt>
          <cx:pt idx="17">I</cx:pt>
          <cx:pt idx="18">Cs</cx:pt>
          <cx:pt idx="19">U</cx:pt>
        </cx:lvl>
      </cx:strDim>
      <cx:numDim type="val">
        <cx:f dir="row">'ST av'!$BN$344:$CG$344</cx:f>
        <cx:lvl ptCount="20" formatCode="General">
          <cx:pt idx="0">0.73612823674475958</cx:pt>
          <cx:pt idx="1">0.68029197080291959</cx:pt>
          <cx:pt idx="2">0.29761904761904762</cx:pt>
          <cx:pt idx="3">0.7244274809160306</cx:pt>
          <cx:pt idx="4">0.69565217391304346</cx:pt>
          <cx:pt idx="5">0.38670212765957446</cx:pt>
          <cx:pt idx="6">0.58311688311688314</cx:pt>
          <cx:pt idx="7">0.46031746031746029</cx:pt>
          <cx:pt idx="8">0.5759803921568627</cx:pt>
          <cx:pt idx="9">0.71186440677966101</cx:pt>
          <cx:pt idx="10">0.77473684210526317</cx:pt>
          <cx:pt idx="11">0.85922330097087363</cx:pt>
          <cx:pt idx="12">0.75242718446601942</cx:pt>
          <cx:pt idx="13">0.80655737704918029</cx:pt>
          <cx:pt idx="14">0.75155279503105599</cx:pt>
          <cx:pt idx="15">0.6652542372881356</cx:pt>
          <cx:pt idx="16">1.1212121212121213</cx:pt>
          <cx:pt idx="17">0.39851485148514854</cx:pt>
          <cx:pt idx="18">0.64782608695652177</cx:pt>
          <cx:pt idx="19">0.48076923076923073</cx:pt>
        </cx:lvl>
      </cx:numDim>
    </cx:data>
  </cx:chartData>
  <cx:chart>
    <cx:title pos="t" align="ctr" overlay="0">
      <cx:tx>
        <cx:txData>
          <cx:v>St. 3 Small Bay March/August</cx:v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algn="ctr" rtl="0">
            <a:defRPr sz="1400" b="0" i="0" u="none" strike="noStrike" kern="1200" spc="0" baseline="0">
              <a:solidFill>
                <a:srgbClr val="FFC000"/>
              </a:solidFill>
              <a:latin typeface="+mn-lt"/>
              <a:ea typeface="+mn-ea"/>
              <a:cs typeface="+mn-cs"/>
            </a:defRPr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rPr>
            <a:t>St. 3 Small Bay March/August</a:t>
          </a:r>
        </a:p>
      </cx:txPr>
    </cx:title>
    <cx:plotArea>
      <cx:plotAreaRegion>
        <cx:series layoutId="boxWhisker" uniqueId="{DA2F328E-BCA3-454F-84CE-827602AE644C}">
          <cx:spPr>
            <a:solidFill>
              <a:srgbClr val="FFFF00"/>
            </a:solidFill>
            <a:ln>
              <a:noFill/>
              <a:prstDash val="sysDot"/>
            </a:ln>
            <a:effectLst>
              <a:glow rad="228600">
                <a:srgbClr val="FFFF00">
                  <a:alpha val="40000"/>
                </a:srgbClr>
              </a:glow>
            </a:effectLst>
          </cx:spPr>
          <cx:dataId val="0"/>
          <cx:layoutPr>
            <cx:visibility meanLine="1" meanMarker="1" nonoutliers="1" outliers="1"/>
            <cx:statistics quartileMethod="exclusive"/>
          </cx:layoutPr>
        </cx:series>
      </cx:plotAreaRegion>
      <cx:axis id="0">
        <cx:catScaling gapWidth="1.5"/>
        <cx:tickLabels/>
        <cx:spPr>
          <a:ln>
            <a:solidFill>
              <a:schemeClr val="bg1"/>
            </a:solidFill>
          </a:ln>
        </cx:spPr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1">
                <a:solidFill>
                  <a:srgbClr val="FFC000"/>
                </a:solidFill>
              </a:defRPr>
            </a:pPr>
            <a:endParaRPr lang="en-US" sz="1400" b="1" i="0" u="none" strike="noStrike" kern="1200" baseline="0">
              <a:solidFill>
                <a:srgbClr val="FFC000"/>
              </a:solidFill>
              <a:latin typeface="Calibri" panose="020F0502020204030204"/>
            </a:endParaRPr>
          </a:p>
        </cx:txPr>
      </cx:axis>
      <cx:axis id="1">
        <cx:valScaling/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800"/>
            </a:pPr>
            <a:endParaRPr lang="en-US" sz="1800" b="0" i="0" u="none" strike="noStrike" baseline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cx:txPr>
      </cx:axis>
    </cx:plotArea>
  </cx:chart>
  <cx:spPr>
    <a:solidFill>
      <a:srgbClr val="002060"/>
    </a:solidFill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409">
  <cs:axisTitle>
    <cs:lnRef idx="0"/>
    <cs:fillRef idx="0"/>
    <cs:effectRef idx="0"/>
    <cs:fontRef idx="minor">
      <a:schemeClr val="lt1">
        <a:lumMod val="95000"/>
      </a:schemeClr>
    </cs:fontRef>
    <cs:defRPr sz="900"/>
  </cs:axisTitle>
  <cs:category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/>
  </cs:chartArea>
  <cs:dataLabel>
    <cs:lnRef idx="0"/>
    <cs:fillRef idx="0"/>
    <cs:effectRef idx="0"/>
    <cs:fontRef idx="minor">
      <a:schemeClr val="lt1">
        <a:lumMod val="9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lt1"/>
    </cs:fontRef>
    <cs:spPr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</cs:spPr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lt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9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10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95000"/>
      </a:schemeClr>
    </cs:fontRef>
    <cs:defRPr sz="9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lt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spc="10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9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95000"/>
      </a:schemeClr>
    </cs:fontRef>
    <cs:defRPr sz="9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409">
  <cs:axisTitle>
    <cs:lnRef idx="0"/>
    <cs:fillRef idx="0"/>
    <cs:effectRef idx="0"/>
    <cs:fontRef idx="minor">
      <a:schemeClr val="lt1">
        <a:lumMod val="95000"/>
      </a:schemeClr>
    </cs:fontRef>
    <cs:defRPr sz="900"/>
  </cs:axisTitle>
  <cs:category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/>
  </cs:chartArea>
  <cs:dataLabel>
    <cs:lnRef idx="0"/>
    <cs:fillRef idx="0"/>
    <cs:effectRef idx="0"/>
    <cs:fontRef idx="minor">
      <a:schemeClr val="lt1">
        <a:lumMod val="9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lt1"/>
    </cs:fontRef>
    <cs:spPr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</cs:spPr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lt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9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10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95000"/>
      </a:schemeClr>
    </cs:fontRef>
    <cs:defRPr sz="9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lt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spc="10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9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95000"/>
      </a:schemeClr>
    </cs:fontRef>
    <cs:defRPr sz="9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22EAD-2363-4CD2-B109-522DF277440D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432D83-1D32-457B-9D1F-8AF605E600C2}">
      <dgm:prSet custT="1"/>
      <dgm:spPr/>
      <dgm:t>
        <a:bodyPr/>
        <a:lstStyle/>
        <a:p>
          <a:r>
            <a:rPr lang="ru-RU" sz="2400" dirty="0"/>
            <a:t>Соленость и температура (уменьшение приводит к увеличению содержаний в мягких тканях</a:t>
          </a:r>
          <a:r>
            <a:rPr lang="en-US" sz="2400" dirty="0"/>
            <a:t>)</a:t>
          </a:r>
        </a:p>
      </dgm:t>
    </dgm:pt>
    <dgm:pt modelId="{FF5BEE7B-BE62-4698-9F04-D1521A4BCA83}" type="parTrans" cxnId="{690EE5EE-4A46-42B6-802E-AC06DF659ECC}">
      <dgm:prSet/>
      <dgm:spPr/>
      <dgm:t>
        <a:bodyPr/>
        <a:lstStyle/>
        <a:p>
          <a:endParaRPr lang="en-US" sz="2000"/>
        </a:p>
      </dgm:t>
    </dgm:pt>
    <dgm:pt modelId="{7007DA51-F704-4AFB-9E26-8F3F560138CC}" type="sibTrans" cxnId="{690EE5EE-4A46-42B6-802E-AC06DF659ECC}">
      <dgm:prSet/>
      <dgm:spPr/>
      <dgm:t>
        <a:bodyPr/>
        <a:lstStyle/>
        <a:p>
          <a:endParaRPr lang="en-US" sz="2000"/>
        </a:p>
      </dgm:t>
    </dgm:pt>
    <dgm:pt modelId="{8DF03DAA-56F6-459A-8F4D-403544DA8C53}">
      <dgm:prSet custT="1"/>
      <dgm:spPr/>
      <dgm:t>
        <a:bodyPr/>
        <a:lstStyle/>
        <a:p>
          <a:r>
            <a:rPr lang="ru-RU" sz="2400" dirty="0"/>
            <a:t>Стресс</a:t>
          </a:r>
          <a:r>
            <a:rPr lang="en-US" sz="2400" dirty="0"/>
            <a:t> (</a:t>
          </a:r>
          <a:r>
            <a:rPr lang="ru-RU" sz="2400" dirty="0"/>
            <a:t>шторм, влияния пресных вод и терригенных потоков</a:t>
          </a:r>
          <a:r>
            <a:rPr lang="en-US" sz="2400" dirty="0"/>
            <a:t>)</a:t>
          </a:r>
          <a:r>
            <a:rPr lang="ru-RU" sz="2400" dirty="0"/>
            <a:t>:</a:t>
          </a:r>
          <a:r>
            <a:rPr lang="en-US" sz="2400" dirty="0"/>
            <a:t> </a:t>
          </a:r>
          <a:r>
            <a:rPr lang="ru-RU" sz="2400" dirty="0"/>
            <a:t>увеличение уровней</a:t>
          </a:r>
          <a:endParaRPr lang="en-US" sz="2400" dirty="0"/>
        </a:p>
      </dgm:t>
    </dgm:pt>
    <dgm:pt modelId="{6FF66392-292C-44F6-BC5B-BED27DB87C1D}" type="parTrans" cxnId="{3AE526AA-EA4B-4D1D-990D-7E1E6C1DBA4C}">
      <dgm:prSet/>
      <dgm:spPr/>
      <dgm:t>
        <a:bodyPr/>
        <a:lstStyle/>
        <a:p>
          <a:endParaRPr lang="en-US" sz="2000"/>
        </a:p>
      </dgm:t>
    </dgm:pt>
    <dgm:pt modelId="{5AA8D1B2-6E43-4CBB-A9FA-DC3F337B2B12}" type="sibTrans" cxnId="{3AE526AA-EA4B-4D1D-990D-7E1E6C1DBA4C}">
      <dgm:prSet/>
      <dgm:spPr/>
      <dgm:t>
        <a:bodyPr/>
        <a:lstStyle/>
        <a:p>
          <a:endParaRPr lang="en-US" sz="2000"/>
        </a:p>
      </dgm:t>
    </dgm:pt>
    <dgm:pt modelId="{EE6DF1B2-E526-46D1-83A2-C93B432504BF}">
      <dgm:prSet custT="1"/>
      <dgm:spPr/>
      <dgm:t>
        <a:bodyPr/>
        <a:lstStyle/>
        <a:p>
          <a:r>
            <a:rPr lang="ru-RU" sz="2400" dirty="0"/>
            <a:t>Тип мидий </a:t>
          </a:r>
          <a:r>
            <a:rPr lang="en-US" sz="2400" dirty="0"/>
            <a:t>(</a:t>
          </a:r>
          <a:r>
            <a:rPr lang="ru-RU" sz="2400" dirty="0"/>
            <a:t>в диких уровни выше</a:t>
          </a:r>
          <a:r>
            <a:rPr lang="en-US" sz="2400" dirty="0"/>
            <a:t>)</a:t>
          </a:r>
        </a:p>
      </dgm:t>
    </dgm:pt>
    <dgm:pt modelId="{0570C6C8-4CC4-448E-AE9C-DC308D796E3F}" type="parTrans" cxnId="{584E486C-3797-442D-AF93-F8190AADD4DE}">
      <dgm:prSet/>
      <dgm:spPr/>
      <dgm:t>
        <a:bodyPr/>
        <a:lstStyle/>
        <a:p>
          <a:endParaRPr lang="en-US" sz="2000"/>
        </a:p>
      </dgm:t>
    </dgm:pt>
    <dgm:pt modelId="{703C401B-FEBC-4EFE-9C25-A5FA246A01DF}" type="sibTrans" cxnId="{584E486C-3797-442D-AF93-F8190AADD4DE}">
      <dgm:prSet/>
      <dgm:spPr/>
      <dgm:t>
        <a:bodyPr/>
        <a:lstStyle/>
        <a:p>
          <a:endParaRPr lang="en-US" sz="2000"/>
        </a:p>
      </dgm:t>
    </dgm:pt>
    <dgm:pt modelId="{4A0445CA-E356-43FF-815D-201A5B6C1113}">
      <dgm:prSet custT="1"/>
      <dgm:spPr/>
      <dgm:t>
        <a:bodyPr/>
        <a:lstStyle/>
        <a:p>
          <a:r>
            <a:rPr lang="ru-RU" sz="2400" dirty="0"/>
            <a:t>Состав пород, слагающих побережье</a:t>
          </a:r>
          <a:endParaRPr lang="en-US" sz="2400" dirty="0"/>
        </a:p>
      </dgm:t>
    </dgm:pt>
    <dgm:pt modelId="{EEE9E939-016A-43DE-9C3D-DEC3E1B488E1}" type="parTrans" cxnId="{4228264C-FFD5-4EC3-8F78-078091408140}">
      <dgm:prSet/>
      <dgm:spPr/>
      <dgm:t>
        <a:bodyPr/>
        <a:lstStyle/>
        <a:p>
          <a:endParaRPr lang="en-US" sz="2000"/>
        </a:p>
      </dgm:t>
    </dgm:pt>
    <dgm:pt modelId="{C5BE4199-B507-4784-960D-967B29102A40}" type="sibTrans" cxnId="{4228264C-FFD5-4EC3-8F78-078091408140}">
      <dgm:prSet/>
      <dgm:spPr/>
      <dgm:t>
        <a:bodyPr/>
        <a:lstStyle/>
        <a:p>
          <a:endParaRPr lang="en-US" sz="2000"/>
        </a:p>
      </dgm:t>
    </dgm:pt>
    <dgm:pt modelId="{3CDBDAFC-68C4-449C-840F-6D143817C8F1}">
      <dgm:prSet custT="1"/>
      <dgm:spPr/>
      <dgm:t>
        <a:bodyPr/>
        <a:lstStyle/>
        <a:p>
          <a:r>
            <a:rPr lang="ru-RU" sz="2400" dirty="0"/>
            <a:t>Антропогенные сбросы</a:t>
          </a:r>
          <a:endParaRPr lang="en-US" sz="2400" dirty="0"/>
        </a:p>
      </dgm:t>
    </dgm:pt>
    <dgm:pt modelId="{6380496B-3A53-4BC2-8099-D3370E9E78E8}" type="parTrans" cxnId="{FDA8C85C-B5B6-4E5D-B15A-2AB5A8FE558A}">
      <dgm:prSet/>
      <dgm:spPr/>
      <dgm:t>
        <a:bodyPr/>
        <a:lstStyle/>
        <a:p>
          <a:endParaRPr lang="en-US" sz="2000"/>
        </a:p>
      </dgm:t>
    </dgm:pt>
    <dgm:pt modelId="{63C137C5-FC7C-48D6-ACAA-DB62B4E5DF94}" type="sibTrans" cxnId="{FDA8C85C-B5B6-4E5D-B15A-2AB5A8FE558A}">
      <dgm:prSet/>
      <dgm:spPr/>
      <dgm:t>
        <a:bodyPr/>
        <a:lstStyle/>
        <a:p>
          <a:endParaRPr lang="en-US" sz="2000"/>
        </a:p>
      </dgm:t>
    </dgm:pt>
    <dgm:pt modelId="{93952449-ECF2-43F5-9534-248C05CD1138}" type="pres">
      <dgm:prSet presAssocID="{4CE22EAD-2363-4CD2-B109-522DF277440D}" presName="Name0" presStyleCnt="0">
        <dgm:presLayoutVars>
          <dgm:dir/>
          <dgm:animLvl val="lvl"/>
          <dgm:resizeHandles val="exact"/>
        </dgm:presLayoutVars>
      </dgm:prSet>
      <dgm:spPr/>
    </dgm:pt>
    <dgm:pt modelId="{A4A8A797-86C2-41E3-9874-1CAD8B7312C2}" type="pres">
      <dgm:prSet presAssocID="{6F432D83-1D32-457B-9D1F-8AF605E600C2}" presName="linNode" presStyleCnt="0"/>
      <dgm:spPr/>
    </dgm:pt>
    <dgm:pt modelId="{B8A23223-ACF9-4DCE-A7BF-162EB62FF0AF}" type="pres">
      <dgm:prSet presAssocID="{6F432D83-1D32-457B-9D1F-8AF605E600C2}" presName="parentText" presStyleLbl="node1" presStyleIdx="0" presStyleCnt="5" custScaleX="185949">
        <dgm:presLayoutVars>
          <dgm:chMax val="1"/>
          <dgm:bulletEnabled val="1"/>
        </dgm:presLayoutVars>
      </dgm:prSet>
      <dgm:spPr/>
    </dgm:pt>
    <dgm:pt modelId="{4290E0AD-9695-43B7-8FF4-064CA85D0CFF}" type="pres">
      <dgm:prSet presAssocID="{7007DA51-F704-4AFB-9E26-8F3F560138CC}" presName="sp" presStyleCnt="0"/>
      <dgm:spPr/>
    </dgm:pt>
    <dgm:pt modelId="{E7EBCFA4-BADB-498F-90F7-4429419FD543}" type="pres">
      <dgm:prSet presAssocID="{8DF03DAA-56F6-459A-8F4D-403544DA8C53}" presName="linNode" presStyleCnt="0"/>
      <dgm:spPr/>
    </dgm:pt>
    <dgm:pt modelId="{9D4698AE-C15F-4D79-9E58-EC3537751D82}" type="pres">
      <dgm:prSet presAssocID="{8DF03DAA-56F6-459A-8F4D-403544DA8C53}" presName="parentText" presStyleLbl="node1" presStyleIdx="1" presStyleCnt="5" custScaleX="186424">
        <dgm:presLayoutVars>
          <dgm:chMax val="1"/>
          <dgm:bulletEnabled val="1"/>
        </dgm:presLayoutVars>
      </dgm:prSet>
      <dgm:spPr/>
    </dgm:pt>
    <dgm:pt modelId="{9DCF208E-509A-4489-9CE5-1F71A9AFB3AD}" type="pres">
      <dgm:prSet presAssocID="{5AA8D1B2-6E43-4CBB-A9FA-DC3F337B2B12}" presName="sp" presStyleCnt="0"/>
      <dgm:spPr/>
    </dgm:pt>
    <dgm:pt modelId="{D7B89401-0C12-4845-8ABC-96C7B073DFAF}" type="pres">
      <dgm:prSet presAssocID="{EE6DF1B2-E526-46D1-83A2-C93B432504BF}" presName="linNode" presStyleCnt="0"/>
      <dgm:spPr/>
    </dgm:pt>
    <dgm:pt modelId="{ECB031EE-2A04-41EE-B2AB-FB2E06ABB4DC}" type="pres">
      <dgm:prSet presAssocID="{EE6DF1B2-E526-46D1-83A2-C93B432504BF}" presName="parentText" presStyleLbl="node1" presStyleIdx="2" presStyleCnt="5" custScaleX="186898">
        <dgm:presLayoutVars>
          <dgm:chMax val="1"/>
          <dgm:bulletEnabled val="1"/>
        </dgm:presLayoutVars>
      </dgm:prSet>
      <dgm:spPr/>
    </dgm:pt>
    <dgm:pt modelId="{AA358717-E955-4403-965A-69034A36CACD}" type="pres">
      <dgm:prSet presAssocID="{703C401B-FEBC-4EFE-9C25-A5FA246A01DF}" presName="sp" presStyleCnt="0"/>
      <dgm:spPr/>
    </dgm:pt>
    <dgm:pt modelId="{78A1A976-8FAB-4BE8-ACDF-F5E9AC18E11D}" type="pres">
      <dgm:prSet presAssocID="{4A0445CA-E356-43FF-815D-201A5B6C1113}" presName="linNode" presStyleCnt="0"/>
      <dgm:spPr/>
    </dgm:pt>
    <dgm:pt modelId="{7A6C3632-16B6-4366-BF8B-B9E719F18156}" type="pres">
      <dgm:prSet presAssocID="{4A0445CA-E356-43FF-815D-201A5B6C1113}" presName="parentText" presStyleLbl="node1" presStyleIdx="3" presStyleCnt="5" custScaleX="185949">
        <dgm:presLayoutVars>
          <dgm:chMax val="1"/>
          <dgm:bulletEnabled val="1"/>
        </dgm:presLayoutVars>
      </dgm:prSet>
      <dgm:spPr/>
    </dgm:pt>
    <dgm:pt modelId="{1BEC6945-7B66-4AA3-AE26-2BE45F0BE074}" type="pres">
      <dgm:prSet presAssocID="{C5BE4199-B507-4784-960D-967B29102A40}" presName="sp" presStyleCnt="0"/>
      <dgm:spPr/>
    </dgm:pt>
    <dgm:pt modelId="{94C8797C-BA33-4AA9-B72D-3AC8AE79705A}" type="pres">
      <dgm:prSet presAssocID="{3CDBDAFC-68C4-449C-840F-6D143817C8F1}" presName="linNode" presStyleCnt="0"/>
      <dgm:spPr/>
    </dgm:pt>
    <dgm:pt modelId="{AE67BEE1-7F84-42EA-87C9-DD873D3C6FB1}" type="pres">
      <dgm:prSet presAssocID="{3CDBDAFC-68C4-449C-840F-6D143817C8F1}" presName="parentText" presStyleLbl="node1" presStyleIdx="4" presStyleCnt="5" custScaleX="185949">
        <dgm:presLayoutVars>
          <dgm:chMax val="1"/>
          <dgm:bulletEnabled val="1"/>
        </dgm:presLayoutVars>
      </dgm:prSet>
      <dgm:spPr/>
    </dgm:pt>
  </dgm:ptLst>
  <dgm:cxnLst>
    <dgm:cxn modelId="{F87D3436-D169-4856-A84C-F1BA3736238E}" type="presOf" srcId="{EE6DF1B2-E526-46D1-83A2-C93B432504BF}" destId="{ECB031EE-2A04-41EE-B2AB-FB2E06ABB4DC}" srcOrd="0" destOrd="0" presId="urn:microsoft.com/office/officeart/2005/8/layout/vList5"/>
    <dgm:cxn modelId="{08AF8E3D-FE57-4346-B701-B0C2F54B9743}" type="presOf" srcId="{4CE22EAD-2363-4CD2-B109-522DF277440D}" destId="{93952449-ECF2-43F5-9534-248C05CD1138}" srcOrd="0" destOrd="0" presId="urn:microsoft.com/office/officeart/2005/8/layout/vList5"/>
    <dgm:cxn modelId="{FDA8C85C-B5B6-4E5D-B15A-2AB5A8FE558A}" srcId="{4CE22EAD-2363-4CD2-B109-522DF277440D}" destId="{3CDBDAFC-68C4-449C-840F-6D143817C8F1}" srcOrd="4" destOrd="0" parTransId="{6380496B-3A53-4BC2-8099-D3370E9E78E8}" sibTransId="{63C137C5-FC7C-48D6-ACAA-DB62B4E5DF94}"/>
    <dgm:cxn modelId="{4228264C-FFD5-4EC3-8F78-078091408140}" srcId="{4CE22EAD-2363-4CD2-B109-522DF277440D}" destId="{4A0445CA-E356-43FF-815D-201A5B6C1113}" srcOrd="3" destOrd="0" parTransId="{EEE9E939-016A-43DE-9C3D-DEC3E1B488E1}" sibTransId="{C5BE4199-B507-4784-960D-967B29102A40}"/>
    <dgm:cxn modelId="{584E486C-3797-442D-AF93-F8190AADD4DE}" srcId="{4CE22EAD-2363-4CD2-B109-522DF277440D}" destId="{EE6DF1B2-E526-46D1-83A2-C93B432504BF}" srcOrd="2" destOrd="0" parTransId="{0570C6C8-4CC4-448E-AE9C-DC308D796E3F}" sibTransId="{703C401B-FEBC-4EFE-9C25-A5FA246A01DF}"/>
    <dgm:cxn modelId="{E85D2074-5131-453B-B7A5-7822C02FD98F}" type="presOf" srcId="{6F432D83-1D32-457B-9D1F-8AF605E600C2}" destId="{B8A23223-ACF9-4DCE-A7BF-162EB62FF0AF}" srcOrd="0" destOrd="0" presId="urn:microsoft.com/office/officeart/2005/8/layout/vList5"/>
    <dgm:cxn modelId="{C021EB7A-90B2-4FF5-9228-FDDCA47650C3}" type="presOf" srcId="{3CDBDAFC-68C4-449C-840F-6D143817C8F1}" destId="{AE67BEE1-7F84-42EA-87C9-DD873D3C6FB1}" srcOrd="0" destOrd="0" presId="urn:microsoft.com/office/officeart/2005/8/layout/vList5"/>
    <dgm:cxn modelId="{60D4EBA3-3741-440B-83B5-0BACBFA1608A}" type="presOf" srcId="{4A0445CA-E356-43FF-815D-201A5B6C1113}" destId="{7A6C3632-16B6-4366-BF8B-B9E719F18156}" srcOrd="0" destOrd="0" presId="urn:microsoft.com/office/officeart/2005/8/layout/vList5"/>
    <dgm:cxn modelId="{3AE526AA-EA4B-4D1D-990D-7E1E6C1DBA4C}" srcId="{4CE22EAD-2363-4CD2-B109-522DF277440D}" destId="{8DF03DAA-56F6-459A-8F4D-403544DA8C53}" srcOrd="1" destOrd="0" parTransId="{6FF66392-292C-44F6-BC5B-BED27DB87C1D}" sibTransId="{5AA8D1B2-6E43-4CBB-A9FA-DC3F337B2B12}"/>
    <dgm:cxn modelId="{D63B8AAD-F4A7-4104-B7DD-43BDFE98D23D}" type="presOf" srcId="{8DF03DAA-56F6-459A-8F4D-403544DA8C53}" destId="{9D4698AE-C15F-4D79-9E58-EC3537751D82}" srcOrd="0" destOrd="0" presId="urn:microsoft.com/office/officeart/2005/8/layout/vList5"/>
    <dgm:cxn modelId="{690EE5EE-4A46-42B6-802E-AC06DF659ECC}" srcId="{4CE22EAD-2363-4CD2-B109-522DF277440D}" destId="{6F432D83-1D32-457B-9D1F-8AF605E600C2}" srcOrd="0" destOrd="0" parTransId="{FF5BEE7B-BE62-4698-9F04-D1521A4BCA83}" sibTransId="{7007DA51-F704-4AFB-9E26-8F3F560138CC}"/>
    <dgm:cxn modelId="{395BA80E-85FE-4884-9BC5-A40CC90D9E30}" type="presParOf" srcId="{93952449-ECF2-43F5-9534-248C05CD1138}" destId="{A4A8A797-86C2-41E3-9874-1CAD8B7312C2}" srcOrd="0" destOrd="0" presId="urn:microsoft.com/office/officeart/2005/8/layout/vList5"/>
    <dgm:cxn modelId="{2AAAA121-7F9F-4ADD-B305-809BB81A1601}" type="presParOf" srcId="{A4A8A797-86C2-41E3-9874-1CAD8B7312C2}" destId="{B8A23223-ACF9-4DCE-A7BF-162EB62FF0AF}" srcOrd="0" destOrd="0" presId="urn:microsoft.com/office/officeart/2005/8/layout/vList5"/>
    <dgm:cxn modelId="{B70D4FBD-9744-435A-81AA-942D87FAF93C}" type="presParOf" srcId="{93952449-ECF2-43F5-9534-248C05CD1138}" destId="{4290E0AD-9695-43B7-8FF4-064CA85D0CFF}" srcOrd="1" destOrd="0" presId="urn:microsoft.com/office/officeart/2005/8/layout/vList5"/>
    <dgm:cxn modelId="{345F3DE5-A1AA-473B-8FCD-14B5E61D3DD8}" type="presParOf" srcId="{93952449-ECF2-43F5-9534-248C05CD1138}" destId="{E7EBCFA4-BADB-498F-90F7-4429419FD543}" srcOrd="2" destOrd="0" presId="urn:microsoft.com/office/officeart/2005/8/layout/vList5"/>
    <dgm:cxn modelId="{838975F1-BD98-4CE3-AFC6-97554DE4666B}" type="presParOf" srcId="{E7EBCFA4-BADB-498F-90F7-4429419FD543}" destId="{9D4698AE-C15F-4D79-9E58-EC3537751D82}" srcOrd="0" destOrd="0" presId="urn:microsoft.com/office/officeart/2005/8/layout/vList5"/>
    <dgm:cxn modelId="{57EDC289-1AD8-449D-A76B-84732EC9FECE}" type="presParOf" srcId="{93952449-ECF2-43F5-9534-248C05CD1138}" destId="{9DCF208E-509A-4489-9CE5-1F71A9AFB3AD}" srcOrd="3" destOrd="0" presId="urn:microsoft.com/office/officeart/2005/8/layout/vList5"/>
    <dgm:cxn modelId="{12ABD449-32ED-468E-82BA-84AE271FA528}" type="presParOf" srcId="{93952449-ECF2-43F5-9534-248C05CD1138}" destId="{D7B89401-0C12-4845-8ABC-96C7B073DFAF}" srcOrd="4" destOrd="0" presId="urn:microsoft.com/office/officeart/2005/8/layout/vList5"/>
    <dgm:cxn modelId="{D35917F0-BA5B-496F-88B4-04F23A51AA3C}" type="presParOf" srcId="{D7B89401-0C12-4845-8ABC-96C7B073DFAF}" destId="{ECB031EE-2A04-41EE-B2AB-FB2E06ABB4DC}" srcOrd="0" destOrd="0" presId="urn:microsoft.com/office/officeart/2005/8/layout/vList5"/>
    <dgm:cxn modelId="{08F3AAE3-5192-4665-A418-82232A489259}" type="presParOf" srcId="{93952449-ECF2-43F5-9534-248C05CD1138}" destId="{AA358717-E955-4403-965A-69034A36CACD}" srcOrd="5" destOrd="0" presId="urn:microsoft.com/office/officeart/2005/8/layout/vList5"/>
    <dgm:cxn modelId="{2C2F9AE6-F7BA-4465-B8F6-E201AFD32867}" type="presParOf" srcId="{93952449-ECF2-43F5-9534-248C05CD1138}" destId="{78A1A976-8FAB-4BE8-ACDF-F5E9AC18E11D}" srcOrd="6" destOrd="0" presId="urn:microsoft.com/office/officeart/2005/8/layout/vList5"/>
    <dgm:cxn modelId="{538971D2-7C4F-46F9-AE3C-BC477D368505}" type="presParOf" srcId="{78A1A976-8FAB-4BE8-ACDF-F5E9AC18E11D}" destId="{7A6C3632-16B6-4366-BF8B-B9E719F18156}" srcOrd="0" destOrd="0" presId="urn:microsoft.com/office/officeart/2005/8/layout/vList5"/>
    <dgm:cxn modelId="{687EA14A-821D-4973-A2AF-D44A96D25C10}" type="presParOf" srcId="{93952449-ECF2-43F5-9534-248C05CD1138}" destId="{1BEC6945-7B66-4AA3-AE26-2BE45F0BE074}" srcOrd="7" destOrd="0" presId="urn:microsoft.com/office/officeart/2005/8/layout/vList5"/>
    <dgm:cxn modelId="{A77B0B02-C1E6-4CF0-A145-76507ABFC0A3}" type="presParOf" srcId="{93952449-ECF2-43F5-9534-248C05CD1138}" destId="{94C8797C-BA33-4AA9-B72D-3AC8AE79705A}" srcOrd="8" destOrd="0" presId="urn:microsoft.com/office/officeart/2005/8/layout/vList5"/>
    <dgm:cxn modelId="{CCEFCC58-B09A-4CB0-BA81-711284CA5F36}" type="presParOf" srcId="{94C8797C-BA33-4AA9-B72D-3AC8AE79705A}" destId="{AE67BEE1-7F84-42EA-87C9-DD873D3C6FB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23223-ACF9-4DCE-A7BF-162EB62FF0AF}">
      <dsp:nvSpPr>
        <dsp:cNvPr id="0" name=""/>
        <dsp:cNvSpPr/>
      </dsp:nvSpPr>
      <dsp:spPr>
        <a:xfrm>
          <a:off x="1734202" y="2145"/>
          <a:ext cx="7096700" cy="9380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Соленость и температура (уменьшение приводит к увеличению содержаний в мягких тканях</a:t>
          </a:r>
          <a:r>
            <a:rPr lang="en-US" sz="2400" kern="1200" dirty="0"/>
            <a:t>)</a:t>
          </a:r>
        </a:p>
      </dsp:txBody>
      <dsp:txXfrm>
        <a:off x="1779995" y="47938"/>
        <a:ext cx="7005114" cy="846481"/>
      </dsp:txXfrm>
    </dsp:sp>
    <dsp:sp modelId="{9D4698AE-C15F-4D79-9E58-EC3537751D82}">
      <dsp:nvSpPr>
        <dsp:cNvPr id="0" name=""/>
        <dsp:cNvSpPr/>
      </dsp:nvSpPr>
      <dsp:spPr>
        <a:xfrm>
          <a:off x="1734202" y="987116"/>
          <a:ext cx="7114829" cy="93806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Стресс</a:t>
          </a:r>
          <a:r>
            <a:rPr lang="en-US" sz="2400" kern="1200" dirty="0"/>
            <a:t> (</a:t>
          </a:r>
          <a:r>
            <a:rPr lang="ru-RU" sz="2400" kern="1200" dirty="0"/>
            <a:t>шторм, влияния пресных вод и терригенных потоков</a:t>
          </a:r>
          <a:r>
            <a:rPr lang="en-US" sz="2400" kern="1200" dirty="0"/>
            <a:t>)</a:t>
          </a:r>
          <a:r>
            <a:rPr lang="ru-RU" sz="2400" kern="1200" dirty="0"/>
            <a:t>:</a:t>
          </a:r>
          <a:r>
            <a:rPr lang="en-US" sz="2400" kern="1200" dirty="0"/>
            <a:t> </a:t>
          </a:r>
          <a:r>
            <a:rPr lang="ru-RU" sz="2400" kern="1200" dirty="0"/>
            <a:t>увеличение уровней</a:t>
          </a:r>
          <a:endParaRPr lang="en-US" sz="2400" kern="1200" dirty="0"/>
        </a:p>
      </dsp:txBody>
      <dsp:txXfrm>
        <a:off x="1779995" y="1032909"/>
        <a:ext cx="7023243" cy="846481"/>
      </dsp:txXfrm>
    </dsp:sp>
    <dsp:sp modelId="{ECB031EE-2A04-41EE-B2AB-FB2E06ABB4DC}">
      <dsp:nvSpPr>
        <dsp:cNvPr id="0" name=""/>
        <dsp:cNvSpPr/>
      </dsp:nvSpPr>
      <dsp:spPr>
        <a:xfrm>
          <a:off x="1734202" y="1972087"/>
          <a:ext cx="7132919" cy="93806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Тип мидий </a:t>
          </a:r>
          <a:r>
            <a:rPr lang="en-US" sz="2400" kern="1200" dirty="0"/>
            <a:t>(</a:t>
          </a:r>
          <a:r>
            <a:rPr lang="ru-RU" sz="2400" kern="1200" dirty="0"/>
            <a:t>в диких уровни выше</a:t>
          </a:r>
          <a:r>
            <a:rPr lang="en-US" sz="2400" kern="1200" dirty="0"/>
            <a:t>)</a:t>
          </a:r>
        </a:p>
      </dsp:txBody>
      <dsp:txXfrm>
        <a:off x="1779995" y="2017880"/>
        <a:ext cx="7041333" cy="846481"/>
      </dsp:txXfrm>
    </dsp:sp>
    <dsp:sp modelId="{7A6C3632-16B6-4366-BF8B-B9E719F18156}">
      <dsp:nvSpPr>
        <dsp:cNvPr id="0" name=""/>
        <dsp:cNvSpPr/>
      </dsp:nvSpPr>
      <dsp:spPr>
        <a:xfrm>
          <a:off x="1734202" y="2957058"/>
          <a:ext cx="7096700" cy="93806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Состав пород, слагающих побережье</a:t>
          </a:r>
          <a:endParaRPr lang="en-US" sz="2400" kern="1200" dirty="0"/>
        </a:p>
      </dsp:txBody>
      <dsp:txXfrm>
        <a:off x="1779995" y="3002851"/>
        <a:ext cx="7005114" cy="846481"/>
      </dsp:txXfrm>
    </dsp:sp>
    <dsp:sp modelId="{AE67BEE1-7F84-42EA-87C9-DD873D3C6FB1}">
      <dsp:nvSpPr>
        <dsp:cNvPr id="0" name=""/>
        <dsp:cNvSpPr/>
      </dsp:nvSpPr>
      <dsp:spPr>
        <a:xfrm>
          <a:off x="1734202" y="3942029"/>
          <a:ext cx="7096700" cy="93806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Антропогенные сбросы</a:t>
          </a:r>
          <a:endParaRPr lang="en-US" sz="2400" kern="1200" dirty="0"/>
        </a:p>
      </dsp:txBody>
      <dsp:txXfrm>
        <a:off x="1779995" y="3987822"/>
        <a:ext cx="7005114" cy="846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458D8-A7CF-43C7-8C1D-D8FEC15872B9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18811-28E0-4CED-A8E4-A595D0A1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 demonstrated</a:t>
            </a:r>
            <a:r>
              <a:rPr lang="en-US" baseline="0" dirty="0"/>
              <a:t> the probable sources of elements in relation to the model terrigenous matter – so called average shale. Such elements as Na, Mg, Cl, Ca, Zn, As, Se, Br, </a:t>
            </a:r>
            <a:r>
              <a:rPr lang="en-US" baseline="0" dirty="0" err="1"/>
              <a:t>Sr</a:t>
            </a:r>
            <a:r>
              <a:rPr lang="en-US" baseline="0" dirty="0"/>
              <a:t>, I had a additional sources in mussel tissue, such as weathering products of coastal rocks (Na, Mg, Cl, Ca, </a:t>
            </a:r>
            <a:r>
              <a:rPr lang="en-US" baseline="0" dirty="0" err="1"/>
              <a:t>Sr</a:t>
            </a:r>
            <a:r>
              <a:rPr lang="en-US" baseline="0" dirty="0"/>
              <a:t>), marine salts (Na, Mg, Cl, Se, Br, I) , anthropogenic sources (Cl, Zn, As, Br)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73C16-C605-45BF-91BE-410D5A9DFF4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16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8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12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7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84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94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91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5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41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63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42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7308-966E-44EE-B4F5-CB14BCBC40E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1E79D-DC5D-4B0D-9E5A-E3B23C372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6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2.wmf"/><Relationship Id="rId7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6.wmf"/><Relationship Id="rId7" Type="http://schemas.openxmlformats.org/officeDocument/2006/relationships/image" Target="../media/image1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14/relationships/chartEx" Target="../charts/chartEx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fca.2021.103825" TargetMode="External"/><Relationship Id="rId2" Type="http://schemas.openxmlformats.org/officeDocument/2006/relationships/hyperlink" Target="https://doi.org/10.2478/eces-2020-003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390/hydrobiology1030022" TargetMode="External"/><Relationship Id="rId5" Type="http://schemas.openxmlformats.org/officeDocument/2006/relationships/hyperlink" Target="https://doi.org/10.3390/w13223238" TargetMode="External"/><Relationship Id="rId4" Type="http://schemas.openxmlformats.org/officeDocument/2006/relationships/hyperlink" Target="https://doi.org/10.3390/biology1011109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7CFE75F-6390-4A13-A32B-2AA295CCA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9716" y="1079525"/>
            <a:ext cx="3953045" cy="311469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solidFill>
                  <a:srgbClr val="FFC000"/>
                </a:solidFill>
              </a:rPr>
              <a:t>Нейтронный активационный анализ для исследования изменчивости элементов в диких и выращенных моллюсках (на примере мидий)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0278" y="4551900"/>
            <a:ext cx="3953045" cy="205712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ru-RU" sz="2000" i="1" dirty="0">
                <a:solidFill>
                  <a:schemeClr val="bg1"/>
                </a:solidFill>
              </a:rPr>
              <a:t>Павел Нехорошков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p.nekhoroshkov@gmail.com</a:t>
            </a:r>
            <a:endParaRPr lang="ru-RU" sz="2000" i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Pavel </a:t>
            </a:r>
            <a:r>
              <a:rPr lang="en-US" sz="2000" dirty="0" err="1">
                <a:solidFill>
                  <a:schemeClr val="bg1"/>
                </a:solidFill>
              </a:rPr>
              <a:t>Nekhoroshkov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Sector of neutron activation analysis and applied research</a:t>
            </a:r>
            <a:r>
              <a:rPr lang="ru-RU" sz="2000" dirty="0">
                <a:solidFill>
                  <a:schemeClr val="bg1"/>
                </a:solidFill>
              </a:rPr>
              <a:t> (СНААПИ)</a:t>
            </a:r>
          </a:p>
          <a:p>
            <a:r>
              <a:rPr lang="en-US" sz="2000" dirty="0">
                <a:solidFill>
                  <a:schemeClr val="bg1"/>
                </a:solidFill>
              </a:rPr>
              <a:t>Frank Laboratory of Neutron Physics (</a:t>
            </a:r>
            <a:r>
              <a:rPr lang="ru-RU" sz="2000" dirty="0">
                <a:solidFill>
                  <a:schemeClr val="bg1"/>
                </a:solidFill>
              </a:rPr>
              <a:t>ЛНФ)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9244A57-BDED-0B37-A53E-C1C425F80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83"/>
          <a:stretch/>
        </p:blipFill>
        <p:spPr>
          <a:xfrm>
            <a:off x="326681" y="1637450"/>
            <a:ext cx="2727397" cy="402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90FE09E-1479-5DA7-878C-A745DBC12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2886" y="1199591"/>
            <a:ext cx="3012433" cy="1924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6715D025-10EE-D38A-D402-A48947871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454" y="4194223"/>
            <a:ext cx="2792865" cy="1045605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2CDF1-08D2-5634-4EB7-D57870AFCB8D}"/>
              </a:ext>
            </a:extLst>
          </p:cNvPr>
          <p:cNvSpPr txBox="1"/>
          <p:nvPr/>
        </p:nvSpPr>
        <p:spPr>
          <a:xfrm>
            <a:off x="3224715" y="159329"/>
            <a:ext cx="5034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i="0" strike="noStrike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The XXVI International Scientific Conference of Young Scientists and Specialists (AYSS-2022)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03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Results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BBA6ED-FC59-F738-49F1-B1C28D670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50" r="1" b="2556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7645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Spatial variability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 the period of 2013-2019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rgbClr val="FFC000"/>
                </a:solidFill>
              </a:rPr>
              <a:t>Saldanha Bay area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393912"/>
              </p:ext>
            </p:extLst>
          </p:nvPr>
        </p:nvGraphicFramePr>
        <p:xfrm>
          <a:off x="8098532" y="2321594"/>
          <a:ext cx="4093468" cy="2456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831091"/>
              </p:ext>
            </p:extLst>
          </p:nvPr>
        </p:nvGraphicFramePr>
        <p:xfrm>
          <a:off x="4063311" y="2324910"/>
          <a:ext cx="4065378" cy="245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369812"/>
              </p:ext>
            </p:extLst>
          </p:nvPr>
        </p:nvGraphicFramePr>
        <p:xfrm>
          <a:off x="0" y="2324911"/>
          <a:ext cx="4061364" cy="245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38200" y="4938556"/>
            <a:ext cx="228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Wild, open ocean</a:t>
            </a:r>
          </a:p>
          <a:p>
            <a:r>
              <a:rPr lang="en-US" dirty="0">
                <a:solidFill>
                  <a:schemeClr val="bg1"/>
                </a:solidFill>
              </a:rPr>
              <a:t>Unstable hydrological structure, storms, tides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7801" y="4938556"/>
            <a:ext cx="228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Farmed, closed bay</a:t>
            </a:r>
          </a:p>
          <a:p>
            <a:r>
              <a:rPr lang="en-US" dirty="0">
                <a:solidFill>
                  <a:schemeClr val="bg1"/>
                </a:solidFill>
              </a:rPr>
              <a:t>Stable hydrological structure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3000" y="4938556"/>
            <a:ext cx="228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Wild, semi-closed bay</a:t>
            </a:r>
          </a:p>
          <a:p>
            <a:r>
              <a:rPr lang="en-US" dirty="0">
                <a:solidFill>
                  <a:schemeClr val="bg1"/>
                </a:solidFill>
              </a:rPr>
              <a:t>Influence of tides, waves</a:t>
            </a:r>
          </a:p>
        </p:txBody>
      </p:sp>
    </p:spTree>
    <p:extLst>
      <p:ext uri="{BB962C8B-B14F-4D97-AF65-F5344CB8AC3E}">
        <p14:creationId xmlns:p14="http://schemas.microsoft.com/office/powerpoint/2010/main" val="200129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8038" y="810657"/>
            <a:ext cx="278176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IQR </a:t>
            </a:r>
            <a:r>
              <a:rPr lang="ru-RU" sz="2800" dirty="0">
                <a:solidFill>
                  <a:schemeClr val="bg1"/>
                </a:solidFill>
              </a:rPr>
              <a:t>для всего ряда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r>
              <a:rPr lang="en-US" sz="2800" dirty="0">
                <a:solidFill>
                  <a:schemeClr val="bg1"/>
                </a:solidFill>
              </a:rPr>
              <a:t>2013-2019</a:t>
            </a:r>
          </a:p>
          <a:p>
            <a:r>
              <a:rPr lang="en-US" sz="2400" dirty="0">
                <a:solidFill>
                  <a:srgbClr val="FFC000"/>
                </a:solidFill>
              </a:rPr>
              <a:t>St. 1 – Danger bay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St. 2 – </a:t>
            </a:r>
            <a:r>
              <a:rPr lang="en-US" sz="2400" dirty="0" err="1">
                <a:solidFill>
                  <a:schemeClr val="bg1"/>
                </a:solidFill>
              </a:rPr>
              <a:t>Langebaan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St. 3 – Small bay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037B79-754C-FCDA-F430-E71759DD4DE5}"/>
              </a:ext>
            </a:extLst>
          </p:cNvPr>
          <p:cNvGrpSpPr/>
          <p:nvPr/>
        </p:nvGrpSpPr>
        <p:grpSpPr>
          <a:xfrm>
            <a:off x="3412340" y="260804"/>
            <a:ext cx="8476776" cy="6351246"/>
            <a:chOff x="3412340" y="260804"/>
            <a:chExt cx="8476776" cy="6351246"/>
          </a:xfrm>
        </p:grpSpPr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1070804"/>
                </p:ext>
              </p:extLst>
            </p:nvPr>
          </p:nvGraphicFramePr>
          <p:xfrm>
            <a:off x="7644129" y="260805"/>
            <a:ext cx="4244987" cy="31837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5791320" imgH="4343400" progId="STATISTICA.Graph">
                    <p:embed/>
                  </p:oleObj>
                </mc:Choice>
                <mc:Fallback>
                  <p:oleObj name="Graph" r:id="rId2" imgW="5791320" imgH="4343400" progId="STATISTICA.Graph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4129" y="260805"/>
                          <a:ext cx="4244987" cy="318374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9693432"/>
                </p:ext>
              </p:extLst>
            </p:nvPr>
          </p:nvGraphicFramePr>
          <p:xfrm>
            <a:off x="3412340" y="260804"/>
            <a:ext cx="4231788" cy="3170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5800680" imgH="4343400" progId="STATISTICA.Graph">
                    <p:embed/>
                  </p:oleObj>
                </mc:Choice>
                <mc:Fallback>
                  <p:oleObj name="Graph" r:id="rId4" imgW="5800680" imgH="4343400" progId="STATISTICA.Graph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2340" y="260804"/>
                          <a:ext cx="4231788" cy="317027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4579431"/>
                </p:ext>
              </p:extLst>
            </p:nvPr>
          </p:nvGraphicFramePr>
          <p:xfrm>
            <a:off x="3412340" y="3431083"/>
            <a:ext cx="4238906" cy="31809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5791320" imgH="4343400" progId="STATISTICA.Graph">
                    <p:embed/>
                  </p:oleObj>
                </mc:Choice>
                <mc:Fallback>
                  <p:oleObj name="Graph" r:id="rId6" imgW="5791320" imgH="4343400" progId="STATISTICA.Graph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2340" y="3431083"/>
                          <a:ext cx="4238906" cy="318096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369884"/>
                </p:ext>
              </p:extLst>
            </p:nvPr>
          </p:nvGraphicFramePr>
          <p:xfrm>
            <a:off x="7658372" y="3431082"/>
            <a:ext cx="4224663" cy="31809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8" imgW="5791320" imgH="4343400" progId="STATISTICA.Graph">
                    <p:embed/>
                  </p:oleObj>
                </mc:Choice>
                <mc:Fallback>
                  <p:oleObj name="Graph" r:id="rId8" imgW="5791320" imgH="4343400" progId="STATISTICA.Graph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8372" y="3431082"/>
                          <a:ext cx="4224663" cy="318096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Box 17"/>
          <p:cNvSpPr txBox="1"/>
          <p:nvPr/>
        </p:nvSpPr>
        <p:spPr>
          <a:xfrm>
            <a:off x="5413242" y="410091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94742" y="441325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3242" y="3616067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68426" y="3611604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7538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461027"/>
              </p:ext>
            </p:extLst>
          </p:nvPr>
        </p:nvGraphicFramePr>
        <p:xfrm>
          <a:off x="3454680" y="260805"/>
          <a:ext cx="4231788" cy="3170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800680" imgH="4343400" progId="STATISTICA.Graph">
                  <p:embed/>
                </p:oleObj>
              </mc:Choice>
              <mc:Fallback>
                <p:oleObj name="Graph" r:id="rId2" imgW="5800680" imgH="434340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680" y="260805"/>
                        <a:ext cx="4231788" cy="3170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417689"/>
              </p:ext>
            </p:extLst>
          </p:nvPr>
        </p:nvGraphicFramePr>
        <p:xfrm>
          <a:off x="7686468" y="260805"/>
          <a:ext cx="4227039" cy="3170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5943600" imgH="4457880" progId="STATISTICA.Graph">
                  <p:embed/>
                </p:oleObj>
              </mc:Choice>
              <mc:Fallback>
                <p:oleObj name="Graph" r:id="rId4" imgW="5943600" imgH="445788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468" y="260805"/>
                        <a:ext cx="4227039" cy="3170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210841"/>
              </p:ext>
            </p:extLst>
          </p:nvPr>
        </p:nvGraphicFramePr>
        <p:xfrm>
          <a:off x="3454680" y="3431084"/>
          <a:ext cx="4231788" cy="317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5791320" imgH="4343400" progId="STATISTICA.Graph">
                  <p:embed/>
                </p:oleObj>
              </mc:Choice>
              <mc:Fallback>
                <p:oleObj name="Graph" r:id="rId6" imgW="5791320" imgH="434340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680" y="3431084"/>
                        <a:ext cx="4231788" cy="317384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776232"/>
              </p:ext>
            </p:extLst>
          </p:nvPr>
        </p:nvGraphicFramePr>
        <p:xfrm>
          <a:off x="7686468" y="3431084"/>
          <a:ext cx="4229411" cy="317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5791320" imgH="4343400" progId="STATISTICA.Graph">
                  <p:embed/>
                </p:oleObj>
              </mc:Choice>
              <mc:Fallback>
                <p:oleObj name="Graph" r:id="rId8" imgW="5791320" imgH="434340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468" y="3431084"/>
                        <a:ext cx="4229411" cy="317384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70574" y="365125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32842" y="365125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51342" y="3539867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06526" y="3535404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136" y="734457"/>
            <a:ext cx="279503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IQR </a:t>
            </a:r>
            <a:r>
              <a:rPr lang="ru-RU" sz="2800" dirty="0">
                <a:solidFill>
                  <a:schemeClr val="bg1"/>
                </a:solidFill>
              </a:rPr>
              <a:t>для всего ряда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r>
              <a:rPr lang="en-US" sz="2800" dirty="0">
                <a:solidFill>
                  <a:schemeClr val="bg1"/>
                </a:solidFill>
              </a:rPr>
              <a:t>2013-2019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St. 1 – Danger bay</a:t>
            </a:r>
          </a:p>
          <a:p>
            <a:r>
              <a:rPr lang="en-US" sz="2400" dirty="0">
                <a:solidFill>
                  <a:srgbClr val="FFC000"/>
                </a:solidFill>
              </a:rPr>
              <a:t>St. 2 – </a:t>
            </a:r>
            <a:r>
              <a:rPr lang="en-US" sz="2400" dirty="0" err="1">
                <a:solidFill>
                  <a:srgbClr val="FFC000"/>
                </a:solidFill>
              </a:rPr>
              <a:t>Langebaan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St. 3 – Small bay</a:t>
            </a:r>
          </a:p>
        </p:txBody>
      </p:sp>
    </p:spTree>
    <p:extLst>
      <p:ext uri="{BB962C8B-B14F-4D97-AF65-F5344CB8AC3E}">
        <p14:creationId xmlns:p14="http://schemas.microsoft.com/office/powerpoint/2010/main" val="48862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Различия в условно чистых районах</a:t>
            </a:r>
            <a:endParaRPr lang="en-US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0435159"/>
              </p:ext>
            </p:extLst>
          </p:nvPr>
        </p:nvGraphicFramePr>
        <p:xfrm>
          <a:off x="2305750" y="1033207"/>
          <a:ext cx="7580500" cy="5567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2528" y="2270423"/>
            <a:ext cx="18079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Выше соленость </a:t>
            </a:r>
          </a:p>
          <a:p>
            <a:r>
              <a:rPr lang="ru-RU" sz="1600" dirty="0">
                <a:solidFill>
                  <a:schemeClr val="bg1"/>
                </a:solidFill>
              </a:rPr>
              <a:t>(35 </a:t>
            </a:r>
            <a:r>
              <a:rPr lang="en-US" sz="1600" dirty="0" err="1">
                <a:solidFill>
                  <a:schemeClr val="bg1"/>
                </a:solidFill>
              </a:rPr>
              <a:t>psu</a:t>
            </a:r>
            <a:r>
              <a:rPr lang="en-US" sz="1600" dirty="0">
                <a:solidFill>
                  <a:schemeClr val="bg1"/>
                </a:solidFill>
              </a:rPr>
              <a:t> vs 17 </a:t>
            </a:r>
            <a:r>
              <a:rPr lang="en-US" sz="1600" dirty="0" err="1">
                <a:solidFill>
                  <a:schemeClr val="bg1"/>
                </a:solidFill>
              </a:rPr>
              <a:t>psu</a:t>
            </a:r>
            <a:r>
              <a:rPr lang="en-US" sz="1600" dirty="0">
                <a:solidFill>
                  <a:schemeClr val="bg1"/>
                </a:solidFill>
              </a:rPr>
              <a:t>):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+концентрация морских ионов (</a:t>
            </a:r>
            <a:r>
              <a:rPr lang="en-US" sz="1800" dirty="0">
                <a:solidFill>
                  <a:schemeClr val="bg1"/>
                </a:solidFill>
              </a:rPr>
              <a:t>Na, Mg, S, Cl, K, Se, Br, I)</a:t>
            </a:r>
          </a:p>
          <a:p>
            <a:r>
              <a:rPr lang="ru-RU" sz="1800" dirty="0">
                <a:solidFill>
                  <a:schemeClr val="bg1"/>
                </a:solidFill>
              </a:rPr>
              <a:t>+специфика геологического строения берега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Магматические породы: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</a:rPr>
              <a:t>кварц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</a:rPr>
              <a:t>гранит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9818" y="2118016"/>
            <a:ext cx="17056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Выше содержание терригенной компоненты (</a:t>
            </a:r>
            <a:r>
              <a:rPr lang="en-US" sz="1800" dirty="0">
                <a:solidFill>
                  <a:schemeClr val="bg1"/>
                </a:solidFill>
              </a:rPr>
              <a:t>Al, Sc, Cs, Th):</a:t>
            </a:r>
          </a:p>
          <a:p>
            <a:r>
              <a:rPr lang="ru-RU" sz="1800" dirty="0">
                <a:solidFill>
                  <a:schemeClr val="bg1"/>
                </a:solidFill>
              </a:rPr>
              <a:t>речной сток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ru-RU" sz="1800" dirty="0">
                <a:solidFill>
                  <a:schemeClr val="bg1"/>
                </a:solidFill>
              </a:rPr>
              <a:t>абразия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Осадочные породы: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</a:rPr>
              <a:t>песчанники,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</a:rPr>
              <a:t>алевролиты,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</a:rPr>
              <a:t>аргиллиты,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</a:rPr>
              <a:t>кальциты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250" y="1857375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000250" y="2055640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000250" y="2608434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2000250" y="2789409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000250" y="3503784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2000250" y="4271797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2000250" y="4786147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1990725" y="4992185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000250" y="5183770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 17"/>
          <p:cNvSpPr/>
          <p:nvPr/>
        </p:nvSpPr>
        <p:spPr>
          <a:xfrm>
            <a:off x="2000250" y="5697035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1990725" y="6274725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>
            <a:off x="2000250" y="2408065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9805379" y="2238461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805379" y="3151359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Прямоугольник 22"/>
          <p:cNvSpPr/>
          <p:nvPr/>
        </p:nvSpPr>
        <p:spPr>
          <a:xfrm>
            <a:off x="9805379" y="4064257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Прямоугольник 23"/>
          <p:cNvSpPr/>
          <p:nvPr/>
        </p:nvSpPr>
        <p:spPr>
          <a:xfrm>
            <a:off x="9797702" y="4627734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Прямоугольник 26"/>
          <p:cNvSpPr/>
          <p:nvPr/>
        </p:nvSpPr>
        <p:spPr>
          <a:xfrm>
            <a:off x="9790483" y="4432341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рямоугольник 27"/>
          <p:cNvSpPr/>
          <p:nvPr/>
        </p:nvSpPr>
        <p:spPr>
          <a:xfrm>
            <a:off x="9785112" y="5908716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9785112" y="6090321"/>
            <a:ext cx="304800" cy="114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047" y="1257300"/>
            <a:ext cx="1927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Западное побережье Южной Африки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57779" y="1200500"/>
            <a:ext cx="192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Черное море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9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7" y="349112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ru-RU" sz="4000" dirty="0">
                <a:solidFill>
                  <a:srgbClr val="FFFFFF"/>
                </a:solidFill>
              </a:rPr>
              <a:t>Временные тренды в мидиях ст. 2 </a:t>
            </a:r>
            <a:r>
              <a:rPr lang="en-US" sz="4000" dirty="0">
                <a:solidFill>
                  <a:srgbClr val="FFC000"/>
                </a:solidFill>
              </a:rPr>
              <a:t>Langebaan</a:t>
            </a:r>
            <a:endParaRPr lang="en-US" sz="4000" dirty="0">
              <a:solidFill>
                <a:srgbClr val="FFFFFF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5D0346-167D-F3A8-473B-583DB32A1A30}"/>
              </a:ext>
            </a:extLst>
          </p:cNvPr>
          <p:cNvGrpSpPr/>
          <p:nvPr/>
        </p:nvGrpSpPr>
        <p:grpSpPr>
          <a:xfrm>
            <a:off x="2664920" y="2112579"/>
            <a:ext cx="6886100" cy="4192806"/>
            <a:chOff x="1532736" y="1046162"/>
            <a:chExt cx="9010650" cy="5486400"/>
          </a:xfrm>
        </p:grpSpPr>
        <p:graphicFrame>
          <p:nvGraphicFramePr>
            <p:cNvPr id="11" name="Диаграмма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58619635"/>
                </p:ext>
              </p:extLst>
            </p:nvPr>
          </p:nvGraphicFramePr>
          <p:xfrm>
            <a:off x="6002762" y="1046162"/>
            <a:ext cx="4540624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0" name="Диаграмма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44782251"/>
                </p:ext>
              </p:extLst>
            </p:nvPr>
          </p:nvGraphicFramePr>
          <p:xfrm>
            <a:off x="1532736" y="1046162"/>
            <a:ext cx="4540624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2" name="Диаграмма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4878101"/>
                </p:ext>
              </p:extLst>
            </p:nvPr>
          </p:nvGraphicFramePr>
          <p:xfrm>
            <a:off x="1532736" y="3789362"/>
            <a:ext cx="4540624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3" name="Диаграмма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67607469"/>
                </p:ext>
              </p:extLst>
            </p:nvPr>
          </p:nvGraphicFramePr>
          <p:xfrm>
            <a:off x="6002762" y="3789362"/>
            <a:ext cx="4540624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08665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540" y="349112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Временные тренды в мидиях ст. 1 </a:t>
            </a:r>
            <a:r>
              <a:rPr lang="en-US" sz="4000" dirty="0">
                <a:solidFill>
                  <a:srgbClr val="FFC000"/>
                </a:solidFill>
              </a:rPr>
              <a:t>Danger bay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1760D3-95A9-78D3-82D1-58DCD7D5AA1F}"/>
              </a:ext>
            </a:extLst>
          </p:cNvPr>
          <p:cNvGrpSpPr/>
          <p:nvPr/>
        </p:nvGrpSpPr>
        <p:grpSpPr>
          <a:xfrm>
            <a:off x="2482809" y="1787939"/>
            <a:ext cx="7677619" cy="4857585"/>
            <a:chOff x="1493627" y="1046119"/>
            <a:chExt cx="9006435" cy="5486400"/>
          </a:xfrm>
        </p:grpSpPr>
        <p:graphicFrame>
          <p:nvGraphicFramePr>
            <p:cNvPr id="12" name="Диаграмма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90964444"/>
                </p:ext>
              </p:extLst>
            </p:nvPr>
          </p:nvGraphicFramePr>
          <p:xfrm>
            <a:off x="1493627" y="3789319"/>
            <a:ext cx="4536141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3" name="Диаграмма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25534643"/>
                </p:ext>
              </p:extLst>
            </p:nvPr>
          </p:nvGraphicFramePr>
          <p:xfrm>
            <a:off x="5963921" y="3789319"/>
            <a:ext cx="4536141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Диаграмма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9958469"/>
                </p:ext>
              </p:extLst>
            </p:nvPr>
          </p:nvGraphicFramePr>
          <p:xfrm>
            <a:off x="5963920" y="1046119"/>
            <a:ext cx="4536141" cy="2743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Диаграмма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41325379"/>
                </p:ext>
              </p:extLst>
            </p:nvPr>
          </p:nvGraphicFramePr>
          <p:xfrm>
            <a:off x="1493627" y="1046119"/>
            <a:ext cx="4540624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17887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925" y="7937"/>
            <a:ext cx="10515600" cy="92333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Сезонные различия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EE5F3A9-B762-AF1F-70D2-9B16CF02A456}"/>
              </a:ext>
            </a:extLst>
          </p:cNvPr>
          <p:cNvSpPr txBox="1">
            <a:spLocks/>
          </p:cNvSpPr>
          <p:nvPr/>
        </p:nvSpPr>
        <p:spPr>
          <a:xfrm>
            <a:off x="664163" y="720190"/>
            <a:ext cx="10515600" cy="65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rgbClr val="FFC000"/>
                </a:solidFill>
              </a:rPr>
              <a:t>Пример значимых коэффициентов Осень/Зима в</a:t>
            </a:r>
            <a:r>
              <a:rPr lang="en-US" sz="2800" dirty="0">
                <a:solidFill>
                  <a:srgbClr val="FFC000"/>
                </a:solidFill>
              </a:rPr>
              <a:t> 2019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15FFA0-C7B4-CEFA-4728-1F4888E54CFE}"/>
              </a:ext>
            </a:extLst>
          </p:cNvPr>
          <p:cNvGrpSpPr/>
          <p:nvPr/>
        </p:nvGrpSpPr>
        <p:grpSpPr>
          <a:xfrm>
            <a:off x="1270116" y="1333759"/>
            <a:ext cx="9909647" cy="4306394"/>
            <a:chOff x="1298691" y="2465380"/>
            <a:chExt cx="9909647" cy="4306394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6" name="Chart 5">
                  <a:extLst>
                    <a:ext uri="{FF2B5EF4-FFF2-40B4-BE49-F238E27FC236}">
                      <a16:creationId xmlns:a16="http://schemas.microsoft.com/office/drawing/2014/main" id="{E0184BBC-CE88-69C0-0576-5751A673DE54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137650467"/>
                    </p:ext>
                  </p:extLst>
                </p:nvPr>
              </p:nvGraphicFramePr>
              <p:xfrm>
                <a:off x="1298691" y="2465380"/>
                <a:ext cx="9909647" cy="2153198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2"/>
                </a:graphicData>
              </a:graphic>
            </p:graphicFrame>
          </mc:Choice>
          <mc:Fallback xmlns="">
            <p:pic>
              <p:nvPicPr>
                <p:cNvPr id="6" name="Chart 5">
                  <a:extLst>
                    <a:ext uri="{FF2B5EF4-FFF2-40B4-BE49-F238E27FC236}">
                      <a16:creationId xmlns:a16="http://schemas.microsoft.com/office/drawing/2014/main" id="{E0184BBC-CE88-69C0-0576-5751A673DE5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70116" y="1333759"/>
                  <a:ext cx="9909647" cy="2153198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21454BC-5544-E6DE-4336-61E2347B49B8}"/>
                </a:ext>
              </a:extLst>
            </p:cNvPr>
            <p:cNvCxnSpPr>
              <a:cxnSpLocks/>
            </p:cNvCxnSpPr>
            <p:nvPr/>
          </p:nvCxnSpPr>
          <p:spPr>
            <a:xfrm>
              <a:off x="1765427" y="3611388"/>
              <a:ext cx="9305208" cy="0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10" name="Chart 9">
                  <a:extLst>
                    <a:ext uri="{FF2B5EF4-FFF2-40B4-BE49-F238E27FC236}">
                      <a16:creationId xmlns:a16="http://schemas.microsoft.com/office/drawing/2014/main" id="{E1E719B1-0158-07E1-9236-5FBB13E609E8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433031138"/>
                    </p:ext>
                  </p:extLst>
                </p:nvPr>
              </p:nvGraphicFramePr>
              <p:xfrm>
                <a:off x="1298691" y="4618578"/>
                <a:ext cx="9909646" cy="2153196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4"/>
                </a:graphicData>
              </a:graphic>
            </p:graphicFrame>
          </mc:Choice>
          <mc:Fallback xmlns="">
            <p:pic>
              <p:nvPicPr>
                <p:cNvPr id="10" name="Chart 9">
                  <a:extLst>
                    <a:ext uri="{FF2B5EF4-FFF2-40B4-BE49-F238E27FC236}">
                      <a16:creationId xmlns:a16="http://schemas.microsoft.com/office/drawing/2014/main" id="{E1E719B1-0158-07E1-9236-5FBB13E609E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70116" y="3486957"/>
                  <a:ext cx="9909646" cy="2153196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0DFA55-EA99-D9FC-59DC-F0C892CC4560}"/>
                </a:ext>
              </a:extLst>
            </p:cNvPr>
            <p:cNvCxnSpPr>
              <a:cxnSpLocks/>
            </p:cNvCxnSpPr>
            <p:nvPr/>
          </p:nvCxnSpPr>
          <p:spPr>
            <a:xfrm>
              <a:off x="1765427" y="5573538"/>
              <a:ext cx="9305208" cy="0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3540DC-A91A-5B10-7E60-E1D1D52D5D9C}"/>
              </a:ext>
            </a:extLst>
          </p:cNvPr>
          <p:cNvSpPr txBox="1"/>
          <p:nvPr/>
        </p:nvSpPr>
        <p:spPr>
          <a:xfrm>
            <a:off x="735953" y="5744960"/>
            <a:ext cx="10977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Обычно – выше зимой (Август)</a:t>
            </a:r>
            <a:r>
              <a:rPr lang="en-US" dirty="0">
                <a:solidFill>
                  <a:schemeClr val="bg1"/>
                </a:solidFill>
              </a:rPr>
              <a:t> (2014, 2015</a:t>
            </a:r>
            <a:r>
              <a:rPr lang="ru-RU" dirty="0">
                <a:solidFill>
                  <a:schemeClr val="bg1"/>
                </a:solidFill>
              </a:rPr>
              <a:t> и</a:t>
            </a:r>
            <a:r>
              <a:rPr lang="en-US" dirty="0">
                <a:solidFill>
                  <a:schemeClr val="bg1"/>
                </a:solidFill>
              </a:rPr>
              <a:t>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Исключения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rgbClr val="FFC000"/>
                </a:solidFill>
              </a:rPr>
              <a:t>Na, Mg, Cl, Al, K, Ca, As, Br, Sr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– выше осенью из-за штормов </a:t>
            </a:r>
            <a:r>
              <a:rPr lang="en-US" dirty="0">
                <a:solidFill>
                  <a:schemeClr val="bg1"/>
                </a:solidFill>
              </a:rPr>
              <a:t>(Langebaan and Danger bay)</a:t>
            </a:r>
            <a:r>
              <a:rPr lang="ru-RU" dirty="0">
                <a:solidFill>
                  <a:schemeClr val="bg1"/>
                </a:solidFill>
              </a:rPr>
              <a:t>, интенсивное перемешивание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48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3130" y="242932"/>
            <a:ext cx="11338869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C000"/>
                </a:solidFill>
              </a:rPr>
              <a:t>Типичные группы элементов по факторному анализу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85144" y="1568009"/>
            <a:ext cx="5778842" cy="5047059"/>
          </a:xfrm>
        </p:spPr>
        <p:txBody>
          <a:bodyPr>
            <a:normAutofit fontScale="92500" lnSpcReduction="10000"/>
          </a:bodyPr>
          <a:lstStyle/>
          <a:p>
            <a:r>
              <a:rPr lang="en-US" altLang="ru-RU" dirty="0">
                <a:solidFill>
                  <a:schemeClr val="bg1"/>
                </a:solidFill>
              </a:rPr>
              <a:t>Al, Sc, V, Cr, Mn, Fe, Co, Th </a:t>
            </a:r>
            <a:r>
              <a:rPr lang="ru-RU" altLang="ru-RU" dirty="0">
                <a:solidFill>
                  <a:schemeClr val="bg1"/>
                </a:solidFill>
              </a:rPr>
              <a:t> в условно чистых районах относятся к </a:t>
            </a:r>
            <a:r>
              <a:rPr lang="ru-RU" altLang="ru-RU" dirty="0">
                <a:solidFill>
                  <a:srgbClr val="FFC000"/>
                </a:solidFill>
              </a:rPr>
              <a:t>терригенным</a:t>
            </a:r>
            <a:endParaRPr lang="en-US" altLang="ru-RU" dirty="0">
              <a:solidFill>
                <a:srgbClr val="FFC000"/>
              </a:solidFill>
            </a:endParaRPr>
          </a:p>
          <a:p>
            <a:r>
              <a:rPr lang="en-US" altLang="ru-RU" dirty="0">
                <a:solidFill>
                  <a:schemeClr val="bg1"/>
                </a:solidFill>
              </a:rPr>
              <a:t>Na, Mg, K, Cl, As, Br, I </a:t>
            </a:r>
            <a:r>
              <a:rPr lang="ru-RU" altLang="ru-RU" dirty="0">
                <a:solidFill>
                  <a:schemeClr val="bg1"/>
                </a:solidFill>
              </a:rPr>
              <a:t>взаимосвязаны с морскими водными массами (</a:t>
            </a:r>
            <a:r>
              <a:rPr lang="ru-RU" altLang="ru-RU" dirty="0">
                <a:solidFill>
                  <a:srgbClr val="FFC000"/>
                </a:solidFill>
              </a:rPr>
              <a:t>соленость</a:t>
            </a:r>
            <a:r>
              <a:rPr lang="ru-RU" altLang="ru-RU" dirty="0">
                <a:solidFill>
                  <a:schemeClr val="bg1"/>
                </a:solidFill>
              </a:rPr>
              <a:t>)</a:t>
            </a:r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ru-RU" dirty="0">
                <a:solidFill>
                  <a:schemeClr val="bg1"/>
                </a:solidFill>
              </a:rPr>
              <a:t>Co, Ni, Sb, U </a:t>
            </a:r>
            <a:r>
              <a:rPr lang="ru-RU" altLang="ru-RU" dirty="0">
                <a:solidFill>
                  <a:schemeClr val="bg1"/>
                </a:solidFill>
              </a:rPr>
              <a:t>могут быть </a:t>
            </a:r>
            <a:r>
              <a:rPr lang="ru-RU" altLang="ru-RU" dirty="0">
                <a:solidFill>
                  <a:srgbClr val="FFC000"/>
                </a:solidFill>
              </a:rPr>
              <a:t>антропогенного </a:t>
            </a:r>
            <a:r>
              <a:rPr lang="ru-RU" altLang="ru-RU" dirty="0">
                <a:solidFill>
                  <a:schemeClr val="bg1"/>
                </a:solidFill>
              </a:rPr>
              <a:t>происхождения в некоторых местах</a:t>
            </a:r>
            <a:endParaRPr lang="en-US" altLang="ru-RU" dirty="0">
              <a:solidFill>
                <a:srgbClr val="FFC000"/>
              </a:solidFill>
            </a:endParaRPr>
          </a:p>
          <a:p>
            <a:r>
              <a:rPr lang="en-US" altLang="ru-RU" dirty="0">
                <a:solidFill>
                  <a:schemeClr val="bg1"/>
                </a:solidFill>
              </a:rPr>
              <a:t>Ca, Sr </a:t>
            </a:r>
            <a:r>
              <a:rPr lang="ru-RU" altLang="ru-RU" dirty="0">
                <a:solidFill>
                  <a:schemeClr val="bg1"/>
                </a:solidFill>
              </a:rPr>
              <a:t>сопряжены с составом </a:t>
            </a:r>
            <a:r>
              <a:rPr lang="ru-RU" altLang="ru-RU" dirty="0">
                <a:solidFill>
                  <a:srgbClr val="FFC000"/>
                </a:solidFill>
              </a:rPr>
              <a:t>раковин</a:t>
            </a:r>
            <a:endParaRPr lang="en-US" altLang="ru-RU" dirty="0">
              <a:solidFill>
                <a:srgbClr val="FFC000"/>
              </a:solidFill>
            </a:endParaRPr>
          </a:p>
          <a:p>
            <a:r>
              <a:rPr lang="en-US" altLang="ru-RU" dirty="0">
                <a:solidFill>
                  <a:schemeClr val="bg1"/>
                </a:solidFill>
              </a:rPr>
              <a:t>Na, Mg, Ca, As, Br, Sr, Cs </a:t>
            </a:r>
            <a:r>
              <a:rPr lang="ru-RU" altLang="ru-RU" dirty="0">
                <a:solidFill>
                  <a:schemeClr val="bg1"/>
                </a:solidFill>
              </a:rPr>
              <a:t>взаимосвязаны с взмучиванием </a:t>
            </a:r>
            <a:r>
              <a:rPr lang="ru-RU" altLang="ru-RU" dirty="0">
                <a:solidFill>
                  <a:srgbClr val="FFC000"/>
                </a:solidFill>
              </a:rPr>
              <a:t>донных осадков </a:t>
            </a:r>
            <a:r>
              <a:rPr lang="ru-RU" altLang="ru-RU" dirty="0">
                <a:solidFill>
                  <a:schemeClr val="bg1"/>
                </a:solidFill>
              </a:rPr>
              <a:t>в результате штормов</a:t>
            </a:r>
            <a:endParaRPr lang="en-US" altLang="ru-RU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363986" y="1583596"/>
            <a:ext cx="5286375" cy="4010025"/>
            <a:chOff x="6199230" y="1690688"/>
            <a:chExt cx="5286375" cy="4010025"/>
          </a:xfrm>
        </p:grpSpPr>
        <p:pic>
          <p:nvPicPr>
            <p:cNvPr id="4" name="Object 1">
              <a:extLst>
                <a:ext uri="{63B3BB69-23CF-44E3-9099-C40C66FF867C}">
                  <a14:compatExt xmlns:a14="http://schemas.microsoft.com/office/drawing/2010/main" spid="_x0000_s14348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9230" y="1690688"/>
              <a:ext cx="5286375" cy="40100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Овал 4"/>
            <p:cNvSpPr/>
            <p:nvPr/>
          </p:nvSpPr>
          <p:spPr>
            <a:xfrm>
              <a:off x="8951955" y="3929063"/>
              <a:ext cx="742950" cy="485775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ru-RU" sz="1100"/>
            </a:p>
          </p:txBody>
        </p:sp>
        <p:sp>
          <p:nvSpPr>
            <p:cNvPr id="8" name="Овал 7"/>
            <p:cNvSpPr/>
            <p:nvPr/>
          </p:nvSpPr>
          <p:spPr>
            <a:xfrm>
              <a:off x="7494630" y="3111437"/>
              <a:ext cx="628651" cy="71594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ru-RU" sz="1100"/>
            </a:p>
          </p:txBody>
        </p:sp>
        <p:sp>
          <p:nvSpPr>
            <p:cNvPr id="9" name="Овал 8"/>
            <p:cNvSpPr/>
            <p:nvPr/>
          </p:nvSpPr>
          <p:spPr>
            <a:xfrm>
              <a:off x="8304255" y="2871788"/>
              <a:ext cx="866775" cy="124217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ru-RU" sz="1100"/>
            </a:p>
          </p:txBody>
        </p:sp>
        <p:sp>
          <p:nvSpPr>
            <p:cNvPr id="10" name="Овал 9"/>
            <p:cNvSpPr/>
            <p:nvPr/>
          </p:nvSpPr>
          <p:spPr>
            <a:xfrm>
              <a:off x="9475831" y="2909888"/>
              <a:ext cx="838200" cy="97547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ru-RU" sz="11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22564" y="5637319"/>
            <a:ext cx="5202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Факторные нагрузки (</a:t>
            </a:r>
            <a:r>
              <a:rPr lang="en-US" dirty="0">
                <a:solidFill>
                  <a:srgbClr val="FFFF00"/>
                </a:solidFill>
              </a:rPr>
              <a:t>Varimax normalized)</a:t>
            </a:r>
            <a:r>
              <a:rPr lang="ru-RU" dirty="0">
                <a:solidFill>
                  <a:srgbClr val="FFFF00"/>
                </a:solidFill>
              </a:rPr>
              <a:t> для 3х основных факторов в загрязненных местах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7095" y="3892722"/>
            <a:ext cx="6176904" cy="22194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Вклад прибрежной абразии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Кварц содержит 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высокие уровни </a:t>
            </a:r>
            <a:r>
              <a:rPr lang="en-US" dirty="0">
                <a:solidFill>
                  <a:schemeClr val="bg1"/>
                </a:solidFill>
              </a:rPr>
              <a:t>Al, Fe, As, </a:t>
            </a:r>
            <a:r>
              <a:rPr lang="en-US" dirty="0" err="1">
                <a:solidFill>
                  <a:schemeClr val="bg1"/>
                </a:solidFill>
              </a:rPr>
              <a:t>Ti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350" y="6306065"/>
            <a:ext cx="444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Figure. Local coastal geology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77847" y="402195"/>
            <a:ext cx="4267200" cy="5903870"/>
            <a:chOff x="757881" y="249795"/>
            <a:chExt cx="4267200" cy="590387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18446" t="131" r="18447" b="6227"/>
            <a:stretch/>
          </p:blipFill>
          <p:spPr>
            <a:xfrm>
              <a:off x="757881" y="249795"/>
              <a:ext cx="4267200" cy="5903870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1029730" y="1573427"/>
              <a:ext cx="107092" cy="10709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Овал 6"/>
            <p:cNvSpPr/>
            <p:nvPr/>
          </p:nvSpPr>
          <p:spPr>
            <a:xfrm>
              <a:off x="2248930" y="1342768"/>
              <a:ext cx="107092" cy="10709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Овал 7"/>
            <p:cNvSpPr/>
            <p:nvPr/>
          </p:nvSpPr>
          <p:spPr>
            <a:xfrm>
              <a:off x="3080952" y="3108947"/>
              <a:ext cx="107092" cy="10709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9687" y="1265194"/>
              <a:ext cx="387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5341" y="1072291"/>
              <a:ext cx="387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33818" y="2924281"/>
              <a:ext cx="354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769" y="402195"/>
            <a:ext cx="2685603" cy="31469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6812"/>
          <a:stretch/>
        </p:blipFill>
        <p:spPr>
          <a:xfrm>
            <a:off x="7871372" y="403884"/>
            <a:ext cx="3332626" cy="3145245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581221" y="984685"/>
            <a:ext cx="107092" cy="10709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Овал 17"/>
          <p:cNvSpPr/>
          <p:nvPr/>
        </p:nvSpPr>
        <p:spPr>
          <a:xfrm>
            <a:off x="6672751" y="745788"/>
            <a:ext cx="107092" cy="10709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Овал 18"/>
          <p:cNvSpPr/>
          <p:nvPr/>
        </p:nvSpPr>
        <p:spPr>
          <a:xfrm>
            <a:off x="7501208" y="2165293"/>
            <a:ext cx="107092" cy="10709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/>
          <p:cNvGrpSpPr/>
          <p:nvPr/>
        </p:nvGrpSpPr>
        <p:grpSpPr>
          <a:xfrm>
            <a:off x="5078678" y="402195"/>
            <a:ext cx="6018229" cy="3146934"/>
            <a:chOff x="5371103" y="1542036"/>
            <a:chExt cx="6018229" cy="3146934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1103" y="1542036"/>
              <a:ext cx="2685603" cy="31469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4"/>
            <a:srcRect t="6812"/>
            <a:stretch/>
          </p:blipFill>
          <p:spPr>
            <a:xfrm>
              <a:off x="8056706" y="1543725"/>
              <a:ext cx="3332626" cy="31452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5766555" y="2124526"/>
              <a:ext cx="107092" cy="10709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858085" y="1885629"/>
              <a:ext cx="107092" cy="10709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7686542" y="3305134"/>
              <a:ext cx="107092" cy="10709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666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04859-1B26-6F0A-AA68-F78CC360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ru-RU" sz="3600" dirty="0"/>
              <a:t>Опубликованные работы 2020-2022</a:t>
            </a:r>
            <a:endParaRPr lang="en-US" sz="3600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F7E3B48-AD12-3404-0E88-77886E33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Bezuidenhout, J., Nekhoroshkov, P., Zinicovscaia, I., Yushin, N. and Frontasyeva, M., 2020. Accumulation Features of Micro and Macroelements in Indigenous and Alien Molluscs in Saldanha Bay, South Africa. Ecological Chemistry and Engineering S, 27(4), pp.495-508. </a:t>
            </a:r>
            <a:r>
              <a:rPr lang="en-US" sz="1700" u="sng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https://doi.org/10.2478/eces-2020-0030 </a:t>
            </a:r>
            <a:endParaRPr lang="en-US" sz="17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Nekhoroshkov, P.S., Bezuidenhout, J., Frontasyeva, M.V., Zinicovscaia, I.I., Yushin, N.S., Vergel, K.N. and Petrik, L., 2021. Trace elements risk assessment for consumption of wild mussels along South Africa coastline. Journal of Food Composition and Analysis, 98, p.103825. </a:t>
            </a:r>
            <a:r>
              <a:rPr lang="en-US" sz="1700" u="sng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https://doi.org/10.1016/j.jfca.2021.103825 </a:t>
            </a:r>
            <a:endParaRPr lang="en-US" sz="17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Nekhoroshkov, P., Zinicovscaia, I., Nikolayev, D., Lychagina, T., Pakhnevich, A., Yushin, N. and Bezuidenhout, J., 2021. Effect of the Elemental Content of Shells of the Bivalve Mollusks (Mytilus galloprovincialis) from Saldanha Bay (South Africa) on Their Crystallographic Texture. </a:t>
            </a:r>
            <a:r>
              <a:rPr lang="ru-RU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Biology, 10(11), p.1093. </a:t>
            </a:r>
            <a:r>
              <a:rPr lang="ru-RU" sz="1700" u="sng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https://doi.org/10.3390/biology10111093 </a:t>
            </a:r>
            <a:endParaRPr lang="en-US" sz="17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Nekhoroshkov P, Bezuidenhout J, Zinicovscaia I, Yushin N, Vergel K, Frontasyeva M. Levels of Elements in Typical Mussels from the Southern Coast of Africa (Namibia, South Africa, Mozambique): Safety Aspect. </a:t>
            </a:r>
            <a:r>
              <a:rPr lang="ru-RU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Water. 2021; 13(22):3238. </a:t>
            </a:r>
            <a:r>
              <a:rPr lang="ru-RU" sz="17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https://doi.org/10.3390/w13223238</a:t>
            </a:r>
            <a:endParaRPr lang="en-US" sz="17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Nekhoroshkov, P.; Zinicovscaia, I.; Vergel, K.; Grozdov, D.; Chaligava, O.; Kravtsova, A. Macro- and Microelements and Radionuclides in the Mussel Mytilus galloprovincialis from Recreational and Harbor Sites of the Crimean Peninsula (The Black Sea). Hydrobiology 2022, 1, </a:t>
            </a:r>
            <a:r>
              <a:rPr lang="ru-RU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304–316. </a:t>
            </a:r>
            <a:r>
              <a:rPr lang="ru-RU" sz="17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https://doi.org/10.3390/hydrobiology1030022</a:t>
            </a:r>
            <a:endParaRPr lang="en-US" sz="17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64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8E7216-FFD8-D58E-B7C3-4D796F3F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85" y="462137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Элементы в раковинах </a:t>
            </a:r>
            <a:r>
              <a:rPr lang="en-US" sz="4800" dirty="0">
                <a:solidFill>
                  <a:schemeClr val="bg1"/>
                </a:solidFill>
              </a:rPr>
              <a:t>vs </a:t>
            </a:r>
            <a:r>
              <a:rPr lang="ru-RU" sz="4800" dirty="0">
                <a:solidFill>
                  <a:schemeClr val="bg1"/>
                </a:solidFill>
              </a:rPr>
              <a:t>мягких тканях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Диаграмма 13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393901"/>
              </p:ext>
            </p:extLst>
          </p:nvPr>
        </p:nvGraphicFramePr>
        <p:xfrm>
          <a:off x="320040" y="2427541"/>
          <a:ext cx="11496821" cy="4158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itle 3">
            <a:extLst>
              <a:ext uri="{FF2B5EF4-FFF2-40B4-BE49-F238E27FC236}">
                <a16:creationId xmlns:a16="http://schemas.microsoft.com/office/drawing/2014/main" id="{9E307988-8277-D7B5-D708-69F70425F51D}"/>
              </a:ext>
            </a:extLst>
          </p:cNvPr>
          <p:cNvSpPr txBox="1">
            <a:spLocks/>
          </p:cNvSpPr>
          <p:nvPr/>
        </p:nvSpPr>
        <p:spPr>
          <a:xfrm>
            <a:off x="-26091" y="1443448"/>
            <a:ext cx="12168617" cy="624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St. 1 – </a:t>
            </a:r>
            <a:r>
              <a:rPr lang="ru-RU" sz="2800" dirty="0">
                <a:solidFill>
                  <a:schemeClr val="bg1"/>
                </a:solidFill>
              </a:rPr>
              <a:t>Рекреационная зона</a:t>
            </a:r>
            <a:r>
              <a:rPr lang="en-US" sz="2800" dirty="0">
                <a:solidFill>
                  <a:schemeClr val="bg1"/>
                </a:solidFill>
              </a:rPr>
              <a:t>, St. 2 – </a:t>
            </a:r>
            <a:r>
              <a:rPr lang="ru-RU" sz="2800" dirty="0">
                <a:solidFill>
                  <a:schemeClr val="bg1"/>
                </a:solidFill>
              </a:rPr>
              <a:t>Порт</a:t>
            </a:r>
            <a:r>
              <a:rPr lang="en-US" sz="2800" dirty="0">
                <a:solidFill>
                  <a:schemeClr val="bg1"/>
                </a:solidFill>
              </a:rPr>
              <a:t>, St. 3 – </a:t>
            </a:r>
            <a:r>
              <a:rPr lang="ru-RU" sz="2800" dirty="0">
                <a:solidFill>
                  <a:schemeClr val="bg1"/>
                </a:solidFill>
              </a:rPr>
              <a:t>вход в порт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9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142" y="479990"/>
            <a:ext cx="3605406" cy="1325563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32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Enrichment factors</a:t>
            </a:r>
          </a:p>
        </p:txBody>
      </p: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39665" y="685571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78783" y="411881"/>
            <a:ext cx="6512265" cy="1670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EF = [El</a:t>
            </a:r>
            <a:r>
              <a:rPr kumimoji="0" lang="en-US" b="0" i="0" u="none" strike="noStrike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/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El</a:t>
            </a:r>
            <a:r>
              <a:rPr kumimoji="0" lang="en-US" b="0" i="0" u="none" strike="noStrike" cap="none" spc="0" normalizeH="0" baseline="-25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]/[El</a:t>
            </a:r>
            <a:r>
              <a:rPr kumimoji="0" lang="en-US" b="0" i="0" u="none" strike="noStrike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 as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/El </a:t>
            </a:r>
            <a:r>
              <a:rPr kumimoji="0" lang="en-US" b="0" i="0" u="none" strike="noStrike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]  as, where El</a:t>
            </a:r>
            <a:r>
              <a:rPr kumimoji="0" lang="en-US" b="0" i="0" u="none" strike="noStrike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– </a:t>
            </a:r>
            <a:r>
              <a:rPr kumimoji="0" lang="ru-RU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концентрация элементов в мягких тканях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El</a:t>
            </a:r>
            <a:r>
              <a:rPr kumimoji="0" lang="en-US" b="0" i="0" u="none" strike="noStrike" cap="none" spc="0" normalizeH="0" baseline="-25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– </a:t>
            </a:r>
            <a:r>
              <a:rPr kumimoji="0" lang="ru-RU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концентрация неволатильного 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Sc, El</a:t>
            </a:r>
            <a:r>
              <a:rPr kumimoji="0" lang="en-US" b="0" i="0" u="none" strike="noStrike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 as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– </a:t>
            </a:r>
            <a:r>
              <a:rPr kumimoji="0" lang="ru-RU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концентрация в среднем глинистом сланце 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by Hui Y. L. et al., 1991, El </a:t>
            </a:r>
            <a:r>
              <a:rPr kumimoji="0" lang="en-US" b="0" i="0" u="none" strike="noStrike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 as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– </a:t>
            </a:r>
            <a:r>
              <a:rPr kumimoji="0" lang="ru-RU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концентрация 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 </a:t>
            </a:r>
            <a:r>
              <a:rPr lang="ru-RU" dirty="0">
                <a:solidFill>
                  <a:schemeClr val="bg1"/>
                </a:solidFill>
              </a:rPr>
              <a:t>в среднем глинистом сланце (модельная терригенная взвесь)</a:t>
            </a: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34785"/>
              </p:ext>
            </p:extLst>
          </p:nvPr>
        </p:nvGraphicFramePr>
        <p:xfrm>
          <a:off x="795142" y="2592978"/>
          <a:ext cx="10595911" cy="414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9433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238CF-3057-FB40-4AA6-E94C9F556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053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C000"/>
                </a:solidFill>
              </a:rPr>
              <a:t>Основные факторы, влияющие на распределение элементов в мидиях</a:t>
            </a:r>
            <a:endParaRPr lang="en-US" sz="4000" dirty="0">
              <a:solidFill>
                <a:srgbClr val="FFC000"/>
              </a:solidFill>
            </a:endParaRP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56696E02-210F-9082-31D2-50CDBE6BBB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2610282"/>
              </p:ext>
            </p:extLst>
          </p:nvPr>
        </p:nvGraphicFramePr>
        <p:xfrm>
          <a:off x="838199" y="1550102"/>
          <a:ext cx="10601325" cy="4882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074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934174-1740-D47D-9EB8-6F3B17BB9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" t="14057" r="783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32F7F7-2036-BC82-FED4-E388A7EF1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5600" dirty="0"/>
              <a:t>Благодарю за внимание!</a:t>
            </a:r>
            <a:br>
              <a:rPr lang="ru-RU" sz="5600" dirty="0"/>
            </a:br>
            <a:r>
              <a:rPr lang="en-US" sz="4000" dirty="0">
                <a:solidFill>
                  <a:srgbClr val="FFC000"/>
                </a:solidFill>
              </a:rPr>
              <a:t>Questions please!</a:t>
            </a:r>
            <a:endParaRPr lang="en-US" sz="5600" dirty="0">
              <a:solidFill>
                <a:srgbClr val="FFC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3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DA9978D-B89C-429A-4B25-8C6F6C674ED3}"/>
              </a:ext>
            </a:extLst>
          </p:cNvPr>
          <p:cNvSpPr/>
          <p:nvPr/>
        </p:nvSpPr>
        <p:spPr>
          <a:xfrm>
            <a:off x="7919900" y="1822660"/>
            <a:ext cx="4095501" cy="1258090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  <a:extLst>
              <a:ext uri="{C807C97D-BFC1-408E-A445-0C87EB9F89A2}">
                <ask:lineSketchStyleProps xmlns:ask="http://schemas.microsoft.com/office/drawing/2018/sketchyshapes" sd="625625018">
                  <a:custGeom>
                    <a:avLst/>
                    <a:gdLst>
                      <a:gd name="connsiteX0" fmla="*/ 0 w 4095501"/>
                      <a:gd name="connsiteY0" fmla="*/ 629045 h 1258090"/>
                      <a:gd name="connsiteX1" fmla="*/ 2047751 w 4095501"/>
                      <a:gd name="connsiteY1" fmla="*/ 0 h 1258090"/>
                      <a:gd name="connsiteX2" fmla="*/ 4095502 w 4095501"/>
                      <a:gd name="connsiteY2" fmla="*/ 629045 h 1258090"/>
                      <a:gd name="connsiteX3" fmla="*/ 2047751 w 4095501"/>
                      <a:gd name="connsiteY3" fmla="*/ 1258090 h 1258090"/>
                      <a:gd name="connsiteX4" fmla="*/ 0 w 4095501"/>
                      <a:gd name="connsiteY4" fmla="*/ 629045 h 1258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95501" h="1258090" fill="none" extrusionOk="0">
                        <a:moveTo>
                          <a:pt x="0" y="629045"/>
                        </a:moveTo>
                        <a:cubicBezTo>
                          <a:pt x="-111933" y="472536"/>
                          <a:pt x="890523" y="58582"/>
                          <a:pt x="2047751" y="0"/>
                        </a:cubicBezTo>
                        <a:cubicBezTo>
                          <a:pt x="3221692" y="52832"/>
                          <a:pt x="4158977" y="332239"/>
                          <a:pt x="4095502" y="629045"/>
                        </a:cubicBezTo>
                        <a:cubicBezTo>
                          <a:pt x="4126029" y="892155"/>
                          <a:pt x="3163879" y="1402884"/>
                          <a:pt x="2047751" y="1258090"/>
                        </a:cubicBezTo>
                        <a:cubicBezTo>
                          <a:pt x="890990" y="1257457"/>
                          <a:pt x="-44069" y="950609"/>
                          <a:pt x="0" y="629045"/>
                        </a:cubicBezTo>
                        <a:close/>
                      </a:path>
                      <a:path w="4095501" h="1258090" stroke="0" extrusionOk="0">
                        <a:moveTo>
                          <a:pt x="0" y="629045"/>
                        </a:moveTo>
                        <a:cubicBezTo>
                          <a:pt x="182358" y="339959"/>
                          <a:pt x="957559" y="52822"/>
                          <a:pt x="2047751" y="0"/>
                        </a:cubicBezTo>
                        <a:cubicBezTo>
                          <a:pt x="3111372" y="63601"/>
                          <a:pt x="4170045" y="243820"/>
                          <a:pt x="4095502" y="629045"/>
                        </a:cubicBezTo>
                        <a:cubicBezTo>
                          <a:pt x="4045768" y="888343"/>
                          <a:pt x="3089699" y="1343321"/>
                          <a:pt x="2047751" y="1258090"/>
                        </a:cubicBezTo>
                        <a:cubicBezTo>
                          <a:pt x="914489" y="1217727"/>
                          <a:pt x="20655" y="989722"/>
                          <a:pt x="0" y="6290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386416-4798-94C1-4228-FCE289FF08D6}"/>
              </a:ext>
            </a:extLst>
          </p:cNvPr>
          <p:cNvSpPr/>
          <p:nvPr/>
        </p:nvSpPr>
        <p:spPr>
          <a:xfrm>
            <a:off x="404818" y="4016324"/>
            <a:ext cx="3547490" cy="631842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  <a:extLst>
              <a:ext uri="{C807C97D-BFC1-408E-A445-0C87EB9F89A2}">
                <ask:lineSketchStyleProps xmlns:ask="http://schemas.microsoft.com/office/drawing/2018/sketchyshapes" sd="2998267428">
                  <a:custGeom>
                    <a:avLst/>
                    <a:gdLst>
                      <a:gd name="connsiteX0" fmla="*/ 0 w 3547490"/>
                      <a:gd name="connsiteY0" fmla="*/ 315921 h 631842"/>
                      <a:gd name="connsiteX1" fmla="*/ 1773745 w 3547490"/>
                      <a:gd name="connsiteY1" fmla="*/ 0 h 631842"/>
                      <a:gd name="connsiteX2" fmla="*/ 3547490 w 3547490"/>
                      <a:gd name="connsiteY2" fmla="*/ 315921 h 631842"/>
                      <a:gd name="connsiteX3" fmla="*/ 1773745 w 3547490"/>
                      <a:gd name="connsiteY3" fmla="*/ 631842 h 631842"/>
                      <a:gd name="connsiteX4" fmla="*/ 0 w 3547490"/>
                      <a:gd name="connsiteY4" fmla="*/ 315921 h 631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7490" h="631842" fill="none" extrusionOk="0">
                        <a:moveTo>
                          <a:pt x="0" y="315921"/>
                        </a:moveTo>
                        <a:cubicBezTo>
                          <a:pt x="78511" y="136463"/>
                          <a:pt x="775363" y="-11561"/>
                          <a:pt x="1773745" y="0"/>
                        </a:cubicBezTo>
                        <a:cubicBezTo>
                          <a:pt x="2779355" y="27539"/>
                          <a:pt x="3542977" y="136706"/>
                          <a:pt x="3547490" y="315921"/>
                        </a:cubicBezTo>
                        <a:cubicBezTo>
                          <a:pt x="3487895" y="615033"/>
                          <a:pt x="2829606" y="539939"/>
                          <a:pt x="1773745" y="631842"/>
                        </a:cubicBezTo>
                        <a:cubicBezTo>
                          <a:pt x="778298" y="622396"/>
                          <a:pt x="-3937" y="523016"/>
                          <a:pt x="0" y="315921"/>
                        </a:cubicBezTo>
                        <a:close/>
                      </a:path>
                      <a:path w="3547490" h="631842" stroke="0" extrusionOk="0">
                        <a:moveTo>
                          <a:pt x="0" y="315921"/>
                        </a:moveTo>
                        <a:cubicBezTo>
                          <a:pt x="-5700" y="179444"/>
                          <a:pt x="798365" y="109839"/>
                          <a:pt x="1773745" y="0"/>
                        </a:cubicBezTo>
                        <a:cubicBezTo>
                          <a:pt x="2743142" y="11393"/>
                          <a:pt x="3537487" y="93409"/>
                          <a:pt x="3547490" y="315921"/>
                        </a:cubicBezTo>
                        <a:cubicBezTo>
                          <a:pt x="3594321" y="454466"/>
                          <a:pt x="2688388" y="668248"/>
                          <a:pt x="1773745" y="631842"/>
                        </a:cubicBezTo>
                        <a:cubicBezTo>
                          <a:pt x="769623" y="649743"/>
                          <a:pt x="18124" y="459820"/>
                          <a:pt x="0" y="31592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3207C8-4F8A-9916-08F5-67CD4CFD4552}"/>
              </a:ext>
            </a:extLst>
          </p:cNvPr>
          <p:cNvSpPr/>
          <p:nvPr/>
        </p:nvSpPr>
        <p:spPr>
          <a:xfrm>
            <a:off x="7120715" y="4262304"/>
            <a:ext cx="4313639" cy="2330085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  <a:extLst>
              <a:ext uri="{C807C97D-BFC1-408E-A445-0C87EB9F89A2}">
                <ask:lineSketchStyleProps xmlns:ask="http://schemas.microsoft.com/office/drawing/2018/sketchyshapes" sd="878760193">
                  <a:custGeom>
                    <a:avLst/>
                    <a:gdLst>
                      <a:gd name="connsiteX0" fmla="*/ 0 w 4313639"/>
                      <a:gd name="connsiteY0" fmla="*/ 1165043 h 2330085"/>
                      <a:gd name="connsiteX1" fmla="*/ 2156820 w 4313639"/>
                      <a:gd name="connsiteY1" fmla="*/ 0 h 2330085"/>
                      <a:gd name="connsiteX2" fmla="*/ 4313640 w 4313639"/>
                      <a:gd name="connsiteY2" fmla="*/ 1165043 h 2330085"/>
                      <a:gd name="connsiteX3" fmla="*/ 2156820 w 4313639"/>
                      <a:gd name="connsiteY3" fmla="*/ 2330086 h 2330085"/>
                      <a:gd name="connsiteX4" fmla="*/ 0 w 4313639"/>
                      <a:gd name="connsiteY4" fmla="*/ 1165043 h 2330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3639" h="2330085" fill="none" extrusionOk="0">
                        <a:moveTo>
                          <a:pt x="0" y="1165043"/>
                        </a:moveTo>
                        <a:cubicBezTo>
                          <a:pt x="103594" y="217513"/>
                          <a:pt x="1058601" y="-55643"/>
                          <a:pt x="2156820" y="0"/>
                        </a:cubicBezTo>
                        <a:cubicBezTo>
                          <a:pt x="3257928" y="61137"/>
                          <a:pt x="4420493" y="601164"/>
                          <a:pt x="4313640" y="1165043"/>
                        </a:cubicBezTo>
                        <a:cubicBezTo>
                          <a:pt x="4282714" y="1954764"/>
                          <a:pt x="3089965" y="2205269"/>
                          <a:pt x="2156820" y="2330086"/>
                        </a:cubicBezTo>
                        <a:cubicBezTo>
                          <a:pt x="963599" y="2286818"/>
                          <a:pt x="142281" y="1887186"/>
                          <a:pt x="0" y="1165043"/>
                        </a:cubicBezTo>
                        <a:close/>
                      </a:path>
                      <a:path w="4313639" h="2330085" stroke="0" extrusionOk="0">
                        <a:moveTo>
                          <a:pt x="0" y="1165043"/>
                        </a:moveTo>
                        <a:cubicBezTo>
                          <a:pt x="50635" y="527895"/>
                          <a:pt x="981156" y="159579"/>
                          <a:pt x="2156820" y="0"/>
                        </a:cubicBezTo>
                        <a:cubicBezTo>
                          <a:pt x="3335342" y="-156670"/>
                          <a:pt x="4423138" y="450436"/>
                          <a:pt x="4313640" y="1165043"/>
                        </a:cubicBezTo>
                        <a:cubicBezTo>
                          <a:pt x="4530412" y="2033419"/>
                          <a:pt x="3264995" y="2019191"/>
                          <a:pt x="2156820" y="2330086"/>
                        </a:cubicBezTo>
                        <a:cubicBezTo>
                          <a:pt x="858908" y="2375005"/>
                          <a:pt x="22646" y="1848177"/>
                          <a:pt x="0" y="11650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90C1CBD-F109-D1A0-AA1C-554BCD44491C}"/>
              </a:ext>
            </a:extLst>
          </p:cNvPr>
          <p:cNvSpPr/>
          <p:nvPr/>
        </p:nvSpPr>
        <p:spPr>
          <a:xfrm>
            <a:off x="3478980" y="306226"/>
            <a:ext cx="4854203" cy="1145524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  <a:extLst>
              <a:ext uri="{C807C97D-BFC1-408E-A445-0C87EB9F89A2}">
                <ask:lineSketchStyleProps xmlns:ask="http://schemas.microsoft.com/office/drawing/2018/sketchyshapes" sd="2558881134">
                  <a:custGeom>
                    <a:avLst/>
                    <a:gdLst>
                      <a:gd name="connsiteX0" fmla="*/ 0 w 4854203"/>
                      <a:gd name="connsiteY0" fmla="*/ 572762 h 1145524"/>
                      <a:gd name="connsiteX1" fmla="*/ 2427102 w 4854203"/>
                      <a:gd name="connsiteY1" fmla="*/ 0 h 1145524"/>
                      <a:gd name="connsiteX2" fmla="*/ 4854204 w 4854203"/>
                      <a:gd name="connsiteY2" fmla="*/ 572762 h 1145524"/>
                      <a:gd name="connsiteX3" fmla="*/ 2427102 w 4854203"/>
                      <a:gd name="connsiteY3" fmla="*/ 1145524 h 1145524"/>
                      <a:gd name="connsiteX4" fmla="*/ 0 w 4854203"/>
                      <a:gd name="connsiteY4" fmla="*/ 572762 h 1145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54203" h="1145524" fill="none" extrusionOk="0">
                        <a:moveTo>
                          <a:pt x="0" y="572762"/>
                        </a:moveTo>
                        <a:cubicBezTo>
                          <a:pt x="-7204" y="135486"/>
                          <a:pt x="1205649" y="-55430"/>
                          <a:pt x="2427102" y="0"/>
                        </a:cubicBezTo>
                        <a:cubicBezTo>
                          <a:pt x="3680744" y="-28237"/>
                          <a:pt x="4829482" y="250738"/>
                          <a:pt x="4854204" y="572762"/>
                        </a:cubicBezTo>
                        <a:cubicBezTo>
                          <a:pt x="4808687" y="869053"/>
                          <a:pt x="3477384" y="1058039"/>
                          <a:pt x="2427102" y="1145524"/>
                        </a:cubicBezTo>
                        <a:cubicBezTo>
                          <a:pt x="1065980" y="1160743"/>
                          <a:pt x="-15784" y="916986"/>
                          <a:pt x="0" y="572762"/>
                        </a:cubicBezTo>
                        <a:close/>
                      </a:path>
                      <a:path w="4854203" h="1145524" stroke="0" extrusionOk="0">
                        <a:moveTo>
                          <a:pt x="0" y="572762"/>
                        </a:moveTo>
                        <a:cubicBezTo>
                          <a:pt x="-146127" y="355143"/>
                          <a:pt x="1229482" y="76568"/>
                          <a:pt x="2427102" y="0"/>
                        </a:cubicBezTo>
                        <a:cubicBezTo>
                          <a:pt x="3769516" y="16721"/>
                          <a:pt x="4798440" y="285209"/>
                          <a:pt x="4854204" y="572762"/>
                        </a:cubicBezTo>
                        <a:cubicBezTo>
                          <a:pt x="5029548" y="798403"/>
                          <a:pt x="3708167" y="858873"/>
                          <a:pt x="2427102" y="1145524"/>
                        </a:cubicBezTo>
                        <a:cubicBezTo>
                          <a:pt x="1035326" y="1148641"/>
                          <a:pt x="-40620" y="841167"/>
                          <a:pt x="0" y="57276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9CE648-2183-AF4C-7E7D-D3D1859B952A}"/>
              </a:ext>
            </a:extLst>
          </p:cNvPr>
          <p:cNvSpPr/>
          <p:nvPr/>
        </p:nvSpPr>
        <p:spPr>
          <a:xfrm>
            <a:off x="4721174" y="2040963"/>
            <a:ext cx="2496036" cy="249603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9AF5B-2515-E049-E9A4-B2FBFB538E9A}"/>
              </a:ext>
            </a:extLst>
          </p:cNvPr>
          <p:cNvSpPr txBox="1"/>
          <p:nvPr/>
        </p:nvSpPr>
        <p:spPr>
          <a:xfrm>
            <a:off x="8620125" y="1989654"/>
            <a:ext cx="28860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Мягкие ткани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B8A8C-0BA3-2CA1-D55A-2AC133F8F97C}"/>
              </a:ext>
            </a:extLst>
          </p:cNvPr>
          <p:cNvSpPr txBox="1"/>
          <p:nvPr/>
        </p:nvSpPr>
        <p:spPr>
          <a:xfrm>
            <a:off x="838199" y="2478967"/>
            <a:ext cx="28860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Размеры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FDB1A-9838-F05C-1680-2FF0269FE512}"/>
              </a:ext>
            </a:extLst>
          </p:cNvPr>
          <p:cNvSpPr txBox="1"/>
          <p:nvPr/>
        </p:nvSpPr>
        <p:spPr>
          <a:xfrm>
            <a:off x="7829550" y="5286372"/>
            <a:ext cx="28860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Сезонная изменчивость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AA2A8-6793-6C53-D589-EECF08C2A14F}"/>
              </a:ext>
            </a:extLst>
          </p:cNvPr>
          <p:cNvSpPr txBox="1"/>
          <p:nvPr/>
        </p:nvSpPr>
        <p:spPr>
          <a:xfrm>
            <a:off x="7829549" y="5895223"/>
            <a:ext cx="28860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Межгодовые тренды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BEDC7-2476-04F1-5FE8-335B4B5AB021}"/>
              </a:ext>
            </a:extLst>
          </p:cNvPr>
          <p:cNvSpPr txBox="1"/>
          <p:nvPr/>
        </p:nvSpPr>
        <p:spPr>
          <a:xfrm>
            <a:off x="8620124" y="3204070"/>
            <a:ext cx="2886075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Texture stability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277E2-C3DC-F34D-5ECE-96518CFCE78E}"/>
              </a:ext>
            </a:extLst>
          </p:cNvPr>
          <p:cNvSpPr txBox="1"/>
          <p:nvPr/>
        </p:nvSpPr>
        <p:spPr>
          <a:xfrm>
            <a:off x="838199" y="4148053"/>
            <a:ext cx="28860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Дикие </a:t>
            </a:r>
            <a:r>
              <a:rPr lang="en-US" dirty="0"/>
              <a:t>vs </a:t>
            </a:r>
            <a:r>
              <a:rPr lang="ru-RU" dirty="0"/>
              <a:t>выращенные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5F4F1F-1F71-B8AA-3617-B5DB97E4A638}"/>
              </a:ext>
            </a:extLst>
          </p:cNvPr>
          <p:cNvSpPr txBox="1"/>
          <p:nvPr/>
        </p:nvSpPr>
        <p:spPr>
          <a:xfrm>
            <a:off x="838200" y="1789906"/>
            <a:ext cx="288607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Физиологическое состояние </a:t>
            </a:r>
            <a:r>
              <a:rPr lang="en-US" dirty="0"/>
              <a:t>(Cf, CI)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443B9-457E-F0AC-3283-D0E629932534}"/>
              </a:ext>
            </a:extLst>
          </p:cNvPr>
          <p:cNvSpPr txBox="1"/>
          <p:nvPr/>
        </p:nvSpPr>
        <p:spPr>
          <a:xfrm>
            <a:off x="7829549" y="4601931"/>
            <a:ext cx="288607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Пространственная изменчивость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D5C5DC-8FA2-BD50-2E66-EFABBC04EEB8}"/>
              </a:ext>
            </a:extLst>
          </p:cNvPr>
          <p:cNvSpPr txBox="1"/>
          <p:nvPr/>
        </p:nvSpPr>
        <p:spPr>
          <a:xfrm>
            <a:off x="1752600" y="5479320"/>
            <a:ext cx="23526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Антропогенное влияние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809E74-9A84-F26D-A53C-8ABD3FF28CAD}"/>
              </a:ext>
            </a:extLst>
          </p:cNvPr>
          <p:cNvSpPr txBox="1"/>
          <p:nvPr/>
        </p:nvSpPr>
        <p:spPr>
          <a:xfrm>
            <a:off x="838199" y="3195310"/>
            <a:ext cx="28860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Пол и виды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D8A694-DDDB-8333-817A-62050C116041}"/>
              </a:ext>
            </a:extLst>
          </p:cNvPr>
          <p:cNvSpPr txBox="1"/>
          <p:nvPr/>
        </p:nvSpPr>
        <p:spPr>
          <a:xfrm>
            <a:off x="8620125" y="2571567"/>
            <a:ext cx="28860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Раковины</a:t>
            </a:r>
            <a:endParaRPr lang="en-US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D04084D-59AB-99E7-2585-26B814D52499}"/>
              </a:ext>
            </a:extLst>
          </p:cNvPr>
          <p:cNvSpPr/>
          <p:nvPr/>
        </p:nvSpPr>
        <p:spPr>
          <a:xfrm rot="2266674">
            <a:off x="6838948" y="4427123"/>
            <a:ext cx="92392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445BD36-4760-5F10-645A-6F5FD1D5A2C6}"/>
              </a:ext>
            </a:extLst>
          </p:cNvPr>
          <p:cNvSpPr/>
          <p:nvPr/>
        </p:nvSpPr>
        <p:spPr>
          <a:xfrm rot="10800000">
            <a:off x="3832620" y="2825978"/>
            <a:ext cx="78819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62364F2-22A4-729A-0ACD-261700F44C4B}"/>
              </a:ext>
            </a:extLst>
          </p:cNvPr>
          <p:cNvSpPr/>
          <p:nvPr/>
        </p:nvSpPr>
        <p:spPr>
          <a:xfrm>
            <a:off x="7367586" y="2825978"/>
            <a:ext cx="92392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4020C88-D673-11F5-3CD5-241681F30D47}"/>
              </a:ext>
            </a:extLst>
          </p:cNvPr>
          <p:cNvSpPr/>
          <p:nvPr/>
        </p:nvSpPr>
        <p:spPr>
          <a:xfrm rot="5400000">
            <a:off x="5605616" y="4786597"/>
            <a:ext cx="54047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3E4425-626D-26E4-2287-8E884CF20CA2}"/>
              </a:ext>
            </a:extLst>
          </p:cNvPr>
          <p:cNvSpPr txBox="1"/>
          <p:nvPr/>
        </p:nvSpPr>
        <p:spPr>
          <a:xfrm>
            <a:off x="4514851" y="5479320"/>
            <a:ext cx="2595968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Безопасность и риск при потреблении в пищу</a:t>
            </a:r>
            <a:endParaRPr lang="en-US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900B5EB-D244-1A17-A124-CB20C67FD668}"/>
              </a:ext>
            </a:extLst>
          </p:cNvPr>
          <p:cNvSpPr/>
          <p:nvPr/>
        </p:nvSpPr>
        <p:spPr>
          <a:xfrm rot="19127073">
            <a:off x="3638342" y="4577522"/>
            <a:ext cx="137680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940B0F-E63A-1412-781C-AD5B60146F63}"/>
              </a:ext>
            </a:extLst>
          </p:cNvPr>
          <p:cNvSpPr txBox="1"/>
          <p:nvPr/>
        </p:nvSpPr>
        <p:spPr>
          <a:xfrm>
            <a:off x="4021327" y="542937"/>
            <a:ext cx="3895727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Типичные группы элементов по их свойствам и происхождению</a:t>
            </a:r>
            <a:endParaRPr lang="en-US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923D442-5B24-2344-406B-A7ABD5FAF867}"/>
              </a:ext>
            </a:extLst>
          </p:cNvPr>
          <p:cNvSpPr/>
          <p:nvPr/>
        </p:nvSpPr>
        <p:spPr>
          <a:xfrm rot="5400000">
            <a:off x="5717294" y="1382765"/>
            <a:ext cx="54047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0AC1F7-9B01-B807-B000-A5774ECCC63E}"/>
              </a:ext>
            </a:extLst>
          </p:cNvPr>
          <p:cNvSpPr txBox="1"/>
          <p:nvPr/>
        </p:nvSpPr>
        <p:spPr>
          <a:xfrm>
            <a:off x="7807743" y="4062376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spc="2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и место</a:t>
            </a:r>
            <a:endParaRPr lang="en-US" sz="2400" spc="2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7A0E28-E7EC-0E8D-1D49-6E29D390CB00}"/>
              </a:ext>
            </a:extLst>
          </p:cNvPr>
          <p:cNvSpPr txBox="1"/>
          <p:nvPr/>
        </p:nvSpPr>
        <p:spPr>
          <a:xfrm>
            <a:off x="8620124" y="1434287"/>
            <a:ext cx="313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spc="2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Внутренние части</a:t>
            </a:r>
            <a:endParaRPr lang="en-US" sz="2400" spc="2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B7A110-403F-3F6D-DD02-33AEF22864A8}"/>
              </a:ext>
            </a:extLst>
          </p:cNvPr>
          <p:cNvSpPr txBox="1"/>
          <p:nvPr/>
        </p:nvSpPr>
        <p:spPr>
          <a:xfrm>
            <a:off x="838198" y="1297768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spc="2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Организм</a:t>
            </a:r>
            <a:endParaRPr lang="en-US" sz="2400" spc="2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E2EC99-25BC-5C64-0C97-18A6059B5B08}"/>
              </a:ext>
            </a:extLst>
          </p:cNvPr>
          <p:cNvSpPr txBox="1"/>
          <p:nvPr/>
        </p:nvSpPr>
        <p:spPr>
          <a:xfrm>
            <a:off x="2819402" y="6145896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spc="2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Применения</a:t>
            </a:r>
            <a:endParaRPr lang="en-US" sz="2400" spc="2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119169-7B76-41ED-64D5-54F7185E8C44}"/>
              </a:ext>
            </a:extLst>
          </p:cNvPr>
          <p:cNvSpPr txBox="1"/>
          <p:nvPr/>
        </p:nvSpPr>
        <p:spPr>
          <a:xfrm>
            <a:off x="3933823" y="82516"/>
            <a:ext cx="389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spc="2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Окружающая среда</a:t>
            </a:r>
            <a:endParaRPr lang="en-US" sz="2400" spc="2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AAC108-2E33-C498-4AB1-248F58E0FCF9}"/>
              </a:ext>
            </a:extLst>
          </p:cNvPr>
          <p:cNvSpPr txBox="1"/>
          <p:nvPr/>
        </p:nvSpPr>
        <p:spPr>
          <a:xfrm>
            <a:off x="4869888" y="2767430"/>
            <a:ext cx="2146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Черты и уровни макро и микроэлементов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15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D9E1F19-DF11-DB9C-EF21-99068043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3" y="705967"/>
            <a:ext cx="2880828" cy="13407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Material and methods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14757C-A54B-4DDF-E32C-4D98AA8CE6E8}"/>
              </a:ext>
            </a:extLst>
          </p:cNvPr>
          <p:cNvSpPr txBox="1"/>
          <p:nvPr/>
        </p:nvSpPr>
        <p:spPr>
          <a:xfrm>
            <a:off x="153637" y="2683622"/>
            <a:ext cx="38470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St. 1 Danger bay</a:t>
            </a:r>
          </a:p>
          <a:p>
            <a:r>
              <a:rPr lang="ru-RU" sz="2000" dirty="0">
                <a:solidFill>
                  <a:schemeClr val="bg1"/>
                </a:solidFill>
              </a:rPr>
              <a:t>Дикие мидии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из открытой чистой зоны,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Нестабильная гидрологическая структура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rgbClr val="FFC000"/>
                </a:solidFill>
              </a:rPr>
              <a:t>St. 2 Langebaan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Дикие мидии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из полузакрытой бухты, яхтклуб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rgbClr val="FFC000"/>
                </a:solidFill>
              </a:rPr>
              <a:t>St. 3 Small bay 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Выращенные мидии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из закрытой бухты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Стабильная гидрологическая структура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9B1F5-A436-DED9-B435-EBFF6882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225" y="474220"/>
            <a:ext cx="8064323" cy="5702743"/>
          </a:xfrm>
          <a:prstGeom prst="rect">
            <a:avLst/>
          </a:prstGeom>
        </p:spPr>
      </p:pic>
      <p:sp>
        <p:nvSpPr>
          <p:cNvPr id="16" name="Title 8">
            <a:extLst>
              <a:ext uri="{FF2B5EF4-FFF2-40B4-BE49-F238E27FC236}">
                <a16:creationId xmlns:a16="http://schemas.microsoft.com/office/drawing/2014/main" id="{17EF6A62-4F28-6D81-8E1A-E8FB22E15F97}"/>
              </a:ext>
            </a:extLst>
          </p:cNvPr>
          <p:cNvSpPr txBox="1">
            <a:spLocks/>
          </p:cNvSpPr>
          <p:nvPr/>
        </p:nvSpPr>
        <p:spPr>
          <a:xfrm>
            <a:off x="4076117" y="6099891"/>
            <a:ext cx="8064322" cy="670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FC000"/>
                </a:solidFill>
              </a:rPr>
              <a:t>Места отбора проб в б. Салдана </a:t>
            </a:r>
            <a:r>
              <a:rPr lang="en-US" sz="3600" b="1" dirty="0">
                <a:solidFill>
                  <a:srgbClr val="FFC000"/>
                </a:solidFill>
              </a:rPr>
              <a:t>2013-2019</a:t>
            </a:r>
          </a:p>
        </p:txBody>
      </p:sp>
    </p:spTree>
    <p:extLst>
      <p:ext uri="{BB962C8B-B14F-4D97-AF65-F5344CB8AC3E}">
        <p14:creationId xmlns:p14="http://schemas.microsoft.com/office/powerpoint/2010/main" val="704799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group of plates with food on them&#10;&#10;Description automatically generated with low confidence">
            <a:extLst>
              <a:ext uri="{FF2B5EF4-FFF2-40B4-BE49-F238E27FC236}">
                <a16:creationId xmlns:a16="http://schemas.microsoft.com/office/drawing/2014/main" id="{DE53CA6C-AD8B-7B2A-4661-820C4AC44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6000" contrast="24000"/>
                    </a14:imgEffect>
                  </a14:imgLayer>
                </a14:imgProps>
              </a:ext>
            </a:extLst>
          </a:blip>
          <a:srcRect t="29821" r="9092" b="1623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D6F19-9AEA-416D-5CA1-EED638CA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Analytical technique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40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F226-FECB-4E03-908B-1E7B2F5D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-7883"/>
            <a:ext cx="9108908" cy="1325563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</a:rPr>
              <a:t>Установка РЕГАТА на реакторе ИБР-2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Regata FLNP JINR - YouTube">
            <a:extLst>
              <a:ext uri="{FF2B5EF4-FFF2-40B4-BE49-F238E27FC236}">
                <a16:creationId xmlns:a16="http://schemas.microsoft.com/office/drawing/2014/main" id="{B85FA572-A7EA-4FAB-92E4-F7CC9ED23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38" y="1230622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B03C4-A73B-4EAD-A41E-831F7EED120C}"/>
              </a:ext>
            </a:extLst>
          </p:cNvPr>
          <p:cNvSpPr txBox="1"/>
          <p:nvPr/>
        </p:nvSpPr>
        <p:spPr>
          <a:xfrm>
            <a:off x="6866349" y="4706376"/>
            <a:ext cx="36831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C00000"/>
                </a:solidFill>
              </a:rPr>
              <a:t>Пневмотранспорт контейнеров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C00000"/>
                </a:solidFill>
              </a:rPr>
              <a:t>Разделение по времени полураспада изотопов:</a:t>
            </a:r>
          </a:p>
          <a:p>
            <a:pPr algn="just"/>
            <a:r>
              <a:rPr lang="ru-RU" dirty="0">
                <a:solidFill>
                  <a:srgbClr val="C00000"/>
                </a:solidFill>
              </a:rPr>
              <a:t>	- короткоживущие (3 мин)</a:t>
            </a:r>
          </a:p>
          <a:p>
            <a:pPr algn="just"/>
            <a:r>
              <a:rPr lang="ru-RU" dirty="0">
                <a:solidFill>
                  <a:srgbClr val="C00000"/>
                </a:solidFill>
              </a:rPr>
              <a:t>	- долгоживущие (3 дня)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78E65D-977D-4FAA-B3D6-0B2E19B1606E}"/>
              </a:ext>
            </a:extLst>
          </p:cNvPr>
          <p:cNvSpPr txBox="1"/>
          <p:nvPr/>
        </p:nvSpPr>
        <p:spPr>
          <a:xfrm>
            <a:off x="1741377" y="1429054"/>
            <a:ext cx="338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</a:rPr>
              <a:t>Sample changers</a:t>
            </a:r>
            <a:r>
              <a:rPr lang="ru-RU" b="1" dirty="0">
                <a:solidFill>
                  <a:srgbClr val="FFFF00"/>
                </a:solidFill>
              </a:rPr>
              <a:t> (УСО)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0CFF3-67E0-47BD-B84E-E300FA5E20B9}"/>
              </a:ext>
            </a:extLst>
          </p:cNvPr>
          <p:cNvSpPr txBox="1"/>
          <p:nvPr/>
        </p:nvSpPr>
        <p:spPr>
          <a:xfrm>
            <a:off x="5942072" y="1278207"/>
            <a:ext cx="2197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70C0"/>
                </a:solidFill>
              </a:rPr>
              <a:t>Canberra Detectors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2A900-0A6C-4254-A5E0-9E31ADB8FC26}"/>
              </a:ext>
            </a:extLst>
          </p:cNvPr>
          <p:cNvSpPr txBox="1"/>
          <p:nvPr/>
        </p:nvSpPr>
        <p:spPr>
          <a:xfrm>
            <a:off x="9048881" y="2782605"/>
            <a:ext cx="1627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Устройство загрузки образцов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2E08B52-1B22-45EC-8D56-C296A2989B9B}"/>
              </a:ext>
            </a:extLst>
          </p:cNvPr>
          <p:cNvSpPr/>
          <p:nvPr/>
        </p:nvSpPr>
        <p:spPr>
          <a:xfrm rot="2907210">
            <a:off x="5487601" y="1579582"/>
            <a:ext cx="288032" cy="55436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DCD9765-D101-4ADB-AD6F-EA4C354D2E27}"/>
              </a:ext>
            </a:extLst>
          </p:cNvPr>
          <p:cNvSpPr/>
          <p:nvPr/>
        </p:nvSpPr>
        <p:spPr>
          <a:xfrm rot="1135350">
            <a:off x="6070522" y="1726848"/>
            <a:ext cx="288032" cy="55436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51DE2FAD-FD48-4806-8EF3-736FB6CC90D0}"/>
              </a:ext>
            </a:extLst>
          </p:cNvPr>
          <p:cNvSpPr/>
          <p:nvPr/>
        </p:nvSpPr>
        <p:spPr>
          <a:xfrm rot="19151989">
            <a:off x="3066149" y="1963370"/>
            <a:ext cx="288032" cy="55436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395E1-8394-422F-AC63-489351131FA8}"/>
              </a:ext>
            </a:extLst>
          </p:cNvPr>
          <p:cNvSpPr txBox="1"/>
          <p:nvPr/>
        </p:nvSpPr>
        <p:spPr>
          <a:xfrm rot="353892">
            <a:off x="2300014" y="5567071"/>
            <a:ext cx="1656183" cy="400110"/>
          </a:xfrm>
          <a:prstGeom prst="rect">
            <a:avLst/>
          </a:prstGeom>
          <a:solidFill>
            <a:schemeClr val="bg1"/>
          </a:solidFill>
          <a:scene3d>
            <a:camera prst="isometricBottomDown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Control panel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Arrow: Down 13">
            <a:extLst>
              <a:ext uri="{FF2B5EF4-FFF2-40B4-BE49-F238E27FC236}">
                <a16:creationId xmlns:a16="http://schemas.microsoft.com/office/drawing/2014/main" id="{7DCD9765-D101-4ADB-AD6F-EA4C354D2E27}"/>
              </a:ext>
            </a:extLst>
          </p:cNvPr>
          <p:cNvSpPr/>
          <p:nvPr/>
        </p:nvSpPr>
        <p:spPr>
          <a:xfrm rot="4418090">
            <a:off x="8492148" y="2993507"/>
            <a:ext cx="288032" cy="77570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88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Analytical technique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algn="just">
              <a:defRPr/>
            </a:pPr>
            <a:r>
              <a:rPr lang="ru-RU" dirty="0">
                <a:solidFill>
                  <a:schemeClr val="bg1"/>
                </a:solidFill>
              </a:rPr>
              <a:t>Нейтронный активационный анализ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lvl="1" algn="just">
              <a:defRPr/>
            </a:pPr>
            <a:r>
              <a:rPr lang="ru-RU" dirty="0">
                <a:solidFill>
                  <a:schemeClr val="bg1"/>
                </a:solidFill>
              </a:rPr>
              <a:t>Облучение в 2х каналах реактора ИБР-2 с потоком нейтронов</a:t>
            </a:r>
            <a:r>
              <a:rPr lang="en-US" dirty="0">
                <a:solidFill>
                  <a:schemeClr val="bg1"/>
                </a:solidFill>
              </a:rPr>
              <a:t> 3.31⋅10</a:t>
            </a:r>
            <a:r>
              <a:rPr lang="en-US" baseline="30000" dirty="0">
                <a:solidFill>
                  <a:schemeClr val="bg1"/>
                </a:solidFill>
              </a:rPr>
              <a:t>11</a:t>
            </a:r>
            <a:r>
              <a:rPr lang="en-US" dirty="0">
                <a:solidFill>
                  <a:schemeClr val="bg1"/>
                </a:solidFill>
              </a:rPr>
              <a:t>n cm</a:t>
            </a:r>
            <a:r>
              <a:rPr lang="en-US" baseline="30000" dirty="0">
                <a:solidFill>
                  <a:schemeClr val="bg1"/>
                </a:solidFill>
              </a:rPr>
              <a:t>-2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pPr lvl="1" algn="just">
              <a:defRPr/>
            </a:pPr>
            <a:r>
              <a:rPr lang="ru-RU" dirty="0">
                <a:solidFill>
                  <a:schemeClr val="bg1"/>
                </a:solidFill>
              </a:rPr>
              <a:t>Методика группового стандарта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rgbClr val="FFC000"/>
                </a:solidFill>
              </a:rPr>
              <a:t>10 SRMs </a:t>
            </a:r>
            <a:r>
              <a:rPr lang="en-US" dirty="0">
                <a:solidFill>
                  <a:schemeClr val="bg1"/>
                </a:solidFill>
              </a:rPr>
              <a:t>(NIST, IRMM, BCR) </a:t>
            </a:r>
            <a:r>
              <a:rPr lang="ru-RU" dirty="0">
                <a:solidFill>
                  <a:schemeClr val="bg1"/>
                </a:solidFill>
              </a:rPr>
              <a:t>облучаются и измеряются совместно с образцами для контроля качества результатов</a:t>
            </a:r>
            <a:endParaRPr lang="en-US" dirty="0">
              <a:solidFill>
                <a:schemeClr val="bg1"/>
              </a:solidFill>
            </a:endParaRPr>
          </a:p>
          <a:p>
            <a:pPr lvl="1" algn="just">
              <a:defRPr/>
            </a:pPr>
            <a:r>
              <a:rPr lang="ru-RU" dirty="0">
                <a:solidFill>
                  <a:schemeClr val="bg1"/>
                </a:solidFill>
              </a:rPr>
              <a:t>Измерение </a:t>
            </a:r>
            <a:r>
              <a:rPr lang="en-US" dirty="0" err="1">
                <a:solidFill>
                  <a:schemeClr val="bg1"/>
                </a:solidFill>
              </a:rPr>
              <a:t>HPGe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детекторами </a:t>
            </a:r>
            <a:r>
              <a:rPr lang="en-US" dirty="0">
                <a:solidFill>
                  <a:schemeClr val="bg1"/>
                </a:solidFill>
              </a:rPr>
              <a:t>Canberra</a:t>
            </a:r>
            <a:r>
              <a:rPr lang="ru-RU" dirty="0">
                <a:solidFill>
                  <a:schemeClr val="bg1"/>
                </a:solidFill>
              </a:rPr>
              <a:t> с разрешением линии</a:t>
            </a:r>
            <a:r>
              <a:rPr lang="en-US" dirty="0">
                <a:solidFill>
                  <a:schemeClr val="bg1"/>
                </a:solidFill>
              </a:rPr>
              <a:t> 1.9 keV for 1332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keV </a:t>
            </a:r>
            <a:r>
              <a:rPr lang="en-US" baseline="30000" dirty="0">
                <a:solidFill>
                  <a:schemeClr val="bg1"/>
                </a:solidFill>
              </a:rPr>
              <a:t>60</a:t>
            </a:r>
            <a:r>
              <a:rPr lang="en-US" dirty="0">
                <a:solidFill>
                  <a:schemeClr val="bg1"/>
                </a:solidFill>
              </a:rPr>
              <a:t>Co</a:t>
            </a:r>
          </a:p>
          <a:p>
            <a:pPr lvl="1" algn="just">
              <a:defRPr/>
            </a:pPr>
            <a:r>
              <a:rPr lang="ru-RU" dirty="0">
                <a:solidFill>
                  <a:schemeClr val="bg1"/>
                </a:solidFill>
              </a:rPr>
              <a:t>Получены массовые доли (концентрации) </a:t>
            </a:r>
            <a:r>
              <a:rPr lang="en-US" dirty="0">
                <a:solidFill>
                  <a:srgbClr val="FFC000"/>
                </a:solidFill>
              </a:rPr>
              <a:t>29 </a:t>
            </a:r>
            <a:r>
              <a:rPr lang="ru-RU" dirty="0">
                <a:solidFill>
                  <a:srgbClr val="FFC000"/>
                </a:solidFill>
              </a:rPr>
              <a:t>макро и микроэлементов в мягких тканях и </a:t>
            </a:r>
            <a:r>
              <a:rPr lang="en-US" dirty="0">
                <a:solidFill>
                  <a:srgbClr val="FFC000"/>
                </a:solidFill>
              </a:rPr>
              <a:t>24 </a:t>
            </a:r>
            <a:r>
              <a:rPr lang="ru-RU" dirty="0">
                <a:solidFill>
                  <a:srgbClr val="FFC000"/>
                </a:solidFill>
              </a:rPr>
              <a:t>в раковинах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 каждой пробе</a:t>
            </a:r>
            <a:endParaRPr lang="en-US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</a:rPr>
              <a:t>Статистика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ru-RU" sz="2400" dirty="0">
                <a:solidFill>
                  <a:schemeClr val="bg1"/>
                </a:solidFill>
              </a:rPr>
              <a:t>Непараметрический тест Краскелла-Уоллиса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621486" y="5988734"/>
            <a:ext cx="346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Detailed description was given in </a:t>
            </a:r>
            <a:r>
              <a:rPr lang="en-US" dirty="0" err="1">
                <a:solidFill>
                  <a:schemeClr val="bg1"/>
                </a:solidFill>
              </a:rPr>
              <a:t>Nekhoroshkov</a:t>
            </a:r>
            <a:r>
              <a:rPr lang="en-US" dirty="0">
                <a:solidFill>
                  <a:schemeClr val="bg1"/>
                </a:solidFill>
              </a:rPr>
              <a:t> et al., 2021, 2022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2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tectors | CANBERRA PACKARD">
            <a:extLst>
              <a:ext uri="{FF2B5EF4-FFF2-40B4-BE49-F238E27FC236}">
                <a16:creationId xmlns:a16="http://schemas.microsoft.com/office/drawing/2014/main" id="{BC48FB7F-9323-467E-8A34-BD5198067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33620"/>
          <a:stretch/>
        </p:blipFill>
        <p:spPr bwMode="auto">
          <a:xfrm>
            <a:off x="362481" y="1463529"/>
            <a:ext cx="2016224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01AE7B-F5F2-46C3-86E5-9DCE44B6DA67}"/>
              </a:ext>
            </a:extLst>
          </p:cNvPr>
          <p:cNvSpPr txBox="1"/>
          <p:nvPr/>
        </p:nvSpPr>
        <p:spPr>
          <a:xfrm>
            <a:off x="506497" y="72292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Canberra </a:t>
            </a:r>
            <a:r>
              <a:rPr lang="en-US" dirty="0" err="1">
                <a:solidFill>
                  <a:srgbClr val="FFFF00"/>
                </a:solidFill>
              </a:rPr>
              <a:t>HPGe</a:t>
            </a:r>
            <a:r>
              <a:rPr lang="en-US" dirty="0">
                <a:solidFill>
                  <a:srgbClr val="FFFF00"/>
                </a:solidFill>
              </a:rPr>
              <a:t> detectors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1B559F8-2788-4B83-BA92-6B9424ADEDD5}"/>
              </a:ext>
            </a:extLst>
          </p:cNvPr>
          <p:cNvSpPr/>
          <p:nvPr/>
        </p:nvSpPr>
        <p:spPr>
          <a:xfrm>
            <a:off x="1236749" y="1453702"/>
            <a:ext cx="369333" cy="92333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050CEB-8593-45C6-B164-C60AF55BA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57"/>
          <a:stretch/>
        </p:blipFill>
        <p:spPr>
          <a:xfrm>
            <a:off x="2792748" y="1175079"/>
            <a:ext cx="7979753" cy="432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2" name="Picture 4" descr="NAA Technical Overview">
            <a:extLst>
              <a:ext uri="{FF2B5EF4-FFF2-40B4-BE49-F238E27FC236}">
                <a16:creationId xmlns:a16="http://schemas.microsoft.com/office/drawing/2014/main" id="{EBFDAE0D-2526-4648-8CC1-D13AE47E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244" y="4024616"/>
            <a:ext cx="4133150" cy="2578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492" y="75511"/>
            <a:ext cx="10515600" cy="81523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Измерения</a:t>
            </a:r>
            <a:r>
              <a:rPr lang="en-US" dirty="0">
                <a:solidFill>
                  <a:srgbClr val="FFC000"/>
                </a:solidFill>
              </a:rPr>
              <a:t>: Genie2000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3852" y="5956388"/>
            <a:ext cx="5969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00"/>
                </a:solidFill>
              </a:rPr>
              <a:t>Короткоживущие изотопы</a:t>
            </a:r>
            <a:r>
              <a:rPr lang="en-US" dirty="0">
                <a:solidFill>
                  <a:srgbClr val="FFFF00"/>
                </a:solidFill>
              </a:rPr>
              <a:t> 15 min (2 min decay)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00"/>
                </a:solidFill>
              </a:rPr>
              <a:t>Долгоживущие изотопы </a:t>
            </a:r>
            <a:r>
              <a:rPr lang="en-US" dirty="0">
                <a:solidFill>
                  <a:srgbClr val="FFFF00"/>
                </a:solidFill>
              </a:rPr>
              <a:t>30 and 90 min (3 and 21 days of decay)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59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402" y="2699581"/>
            <a:ext cx="3483799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4000" b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Нейтронный активационный анализ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ru-RU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контроль качества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123795"/>
              </p:ext>
            </p:extLst>
          </p:nvPr>
        </p:nvGraphicFramePr>
        <p:xfrm>
          <a:off x="5043066" y="467208"/>
          <a:ext cx="6144477" cy="608363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81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7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7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2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07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76525">
                <a:tc>
                  <a:txBody>
                    <a:bodyPr/>
                    <a:lstStyle/>
                    <a:p>
                      <a:pPr algn="r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err="1">
                          <a:effectLst/>
                        </a:rPr>
                        <a:t>SRMs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err="1">
                          <a:effectLst/>
                        </a:rPr>
                        <a:t>Concentrations</a:t>
                      </a:r>
                      <a:r>
                        <a:rPr lang="ru-RU" sz="1200">
                          <a:effectLst/>
                        </a:rPr>
                        <a:t>, </a:t>
                      </a:r>
                      <a:r>
                        <a:rPr lang="ru-RU" sz="1200" err="1">
                          <a:effectLst/>
                        </a:rPr>
                        <a:t>ppm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err="1">
                          <a:effectLst/>
                        </a:rPr>
                        <a:t>Uncertainties</a:t>
                      </a:r>
                      <a:r>
                        <a:rPr lang="ru-RU" sz="1200">
                          <a:effectLst/>
                        </a:rPr>
                        <a:t>, 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err="1">
                          <a:effectLst/>
                        </a:rPr>
                        <a:t>Recovery</a:t>
                      </a:r>
                      <a:r>
                        <a:rPr lang="ru-RU" sz="1200">
                          <a:effectLst/>
                        </a:rPr>
                        <a:t> </a:t>
                      </a:r>
                      <a:r>
                        <a:rPr lang="ru-RU" sz="1200" err="1">
                          <a:effectLst/>
                        </a:rPr>
                        <a:t>rates</a:t>
                      </a:r>
                      <a:r>
                        <a:rPr lang="ru-RU" sz="1200">
                          <a:effectLst/>
                        </a:rPr>
                        <a:t>, 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Detection limits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525">
                <a:tc>
                  <a:txBody>
                    <a:bodyPr/>
                    <a:lstStyle/>
                    <a:p>
                      <a:pPr algn="r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err="1">
                          <a:effectLst/>
                        </a:rPr>
                        <a:t>Determined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err="1">
                          <a:effectLst/>
                        </a:rPr>
                        <a:t>Certified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Determined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Certified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ppm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2711a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1549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82.8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1632d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83</a:t>
                      </a:r>
                      <a:r>
                        <a:rPr lang="ru-RU" sz="1200">
                          <a:effectLst/>
                        </a:rPr>
                        <a:t>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9120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063R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105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9940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FFA1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</a:t>
                      </a:r>
                      <a:r>
                        <a:rPr lang="ru-RU" sz="1200">
                          <a:effectLst/>
                        </a:rPr>
                        <a:t>400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22000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97.2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1632d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r>
                        <a:rPr lang="ru-RU" sz="1200">
                          <a:effectLst/>
                        </a:rPr>
                        <a:t>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1440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99.8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Sc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2711a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8.4</a:t>
                      </a: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2710a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</a:t>
                      </a:r>
                      <a:r>
                        <a:rPr lang="ru-RU" sz="1200">
                          <a:effectLst/>
                        </a:rPr>
                        <a:t>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3110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110.1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1633c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</a:t>
                      </a: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Mn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1632d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13.2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101.1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2711a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278</a:t>
                      </a:r>
                      <a:r>
                        <a:rPr lang="ru-RU" sz="1200">
                          <a:effectLst/>
                        </a:rPr>
                        <a:t>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28200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98.7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2711a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9.89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97.8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Ni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1632c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9.32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98.7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Zn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FFA1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r>
                        <a:rPr lang="ru-RU" sz="1200">
                          <a:effectLst/>
                        </a:rPr>
                        <a:t>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107.9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As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FFA1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53.9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53.6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FFA1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</a:t>
                      </a: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13.3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81.7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1632c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</a:t>
                      </a: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118.2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Rb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2711a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103.1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2711a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Sb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FFA1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102.3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1549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</a:t>
                      </a: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</a:t>
                      </a: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Cs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101.2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2711a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76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730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104.2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r>
                        <a:rPr lang="ru-RU" sz="1200">
                          <a:effectLst/>
                        </a:rPr>
                        <a:t>.2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27.8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101.4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Tb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FFA1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</a:t>
                      </a: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105.5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0.002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2711a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96.9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</a:t>
                      </a: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</a:t>
                      </a: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7.5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6.6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104.7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0.1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0" marR="49440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23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4962</TotalTime>
  <Words>1631</Words>
  <Application>Microsoft Office PowerPoint</Application>
  <PresentationFormat>Widescreen</PresentationFormat>
  <Paragraphs>422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Palatino Linotype</vt:lpstr>
      <vt:lpstr>Roboto</vt:lpstr>
      <vt:lpstr>Times New Roman</vt:lpstr>
      <vt:lpstr>Tw Cen MT</vt:lpstr>
      <vt:lpstr>Office Theme</vt:lpstr>
      <vt:lpstr>Тема Office</vt:lpstr>
      <vt:lpstr>Graph</vt:lpstr>
      <vt:lpstr>Нейтронный активационный анализ для исследования изменчивости элементов в диких и выращенных моллюсках (на примере мидий)</vt:lpstr>
      <vt:lpstr>Опубликованные работы 2020-2022</vt:lpstr>
      <vt:lpstr>PowerPoint Presentation</vt:lpstr>
      <vt:lpstr>Material and methods</vt:lpstr>
      <vt:lpstr>Analytical technique</vt:lpstr>
      <vt:lpstr>Установка РЕГАТА на реакторе ИБР-2</vt:lpstr>
      <vt:lpstr>Analytical technique</vt:lpstr>
      <vt:lpstr>Измерения: Genie2000</vt:lpstr>
      <vt:lpstr>Нейтронный активационный анализ: контроль качества</vt:lpstr>
      <vt:lpstr>Results</vt:lpstr>
      <vt:lpstr>Spatial variability in the period of 2013-2019 Saldanha Bay area</vt:lpstr>
      <vt:lpstr>PowerPoint Presentation</vt:lpstr>
      <vt:lpstr>PowerPoint Presentation</vt:lpstr>
      <vt:lpstr>Различия в условно чистых районах</vt:lpstr>
      <vt:lpstr>Временные тренды в мидиях ст. 2 Langebaan</vt:lpstr>
      <vt:lpstr>Временные тренды в мидиях ст. 1 Danger bay</vt:lpstr>
      <vt:lpstr>Сезонные различия</vt:lpstr>
      <vt:lpstr>Типичные группы элементов по факторному анализу</vt:lpstr>
      <vt:lpstr>PowerPoint Presentation</vt:lpstr>
      <vt:lpstr>Элементы в раковинах vs мягких тканях</vt:lpstr>
      <vt:lpstr>Enrichment factors</vt:lpstr>
      <vt:lpstr>Основные факторы, влияющие на распределение элементов в мидиях</vt:lpstr>
      <vt:lpstr>Благодарю за внимание! Questions please!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cp:lastModifiedBy>Pavel</cp:lastModifiedBy>
  <cp:revision>132</cp:revision>
  <dcterms:modified xsi:type="dcterms:W3CDTF">2022-12-05T10:57:23Z</dcterms:modified>
</cp:coreProperties>
</file>