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07" r:id="rId3"/>
    <p:sldId id="303" r:id="rId4"/>
    <p:sldId id="258" r:id="rId5"/>
    <p:sldId id="305" r:id="rId6"/>
    <p:sldId id="259" r:id="rId7"/>
    <p:sldId id="304" r:id="rId8"/>
    <p:sldId id="30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AF1B5-DA6E-4972-B051-A44ACF1C5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D65104-4003-462D-AA0E-98CC47A08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4FC239-45F0-402C-B4D7-4BDF59D8A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F18D-EC45-41CC-B319-1CEAC0CE2CAC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F6E54-A45E-41E2-B04B-9AB373F3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5336F8-EB28-4C61-A4FA-E7499060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40DC-4CAC-436A-8AAB-DA4B66D4C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40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F1BF9-BE16-4FC6-9918-E6412698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96B04D-4D29-4098-BBDE-D63EC8A34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4BA51B-FE79-4DD6-8D75-AAB04D131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F18D-EC45-41CC-B319-1CEAC0CE2CAC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4449B0-3A64-426D-9582-9631463EB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14E73E-190B-4864-B504-762FE5B8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40DC-4CAC-436A-8AAB-DA4B66D4C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03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DBDA59C-E34F-49E1-9478-5425AEFD0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F17B9C-EA43-455D-9663-8BB4A7B6B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FA1C3-61EC-4BE5-A217-22EB7CD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F18D-EC45-41CC-B319-1CEAC0CE2CAC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BFABC5-6FA4-47C0-8273-B7ACCD19D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1D71DF-1158-4CC1-8191-67B117710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40DC-4CAC-436A-8AAB-DA4B66D4C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7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0FD02-61BD-4CBC-AAC8-4074AE1F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4F9E6-F413-4223-8BC6-E863B4C0A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6F77D9-436D-4329-864B-F92B72F1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F18D-EC45-41CC-B319-1CEAC0CE2CAC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0B1072-40C9-4EFE-AD00-6BAFB0D7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D139C0-EBD7-45E9-B1F8-E77EFF5E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40DC-4CAC-436A-8AAB-DA4B66D4C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92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C1319-6105-4240-B010-0487E6C5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610C04-9CC8-4807-A7A3-67559BDA3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A44313-42E5-48D1-9868-85F3E980D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F18D-EC45-41CC-B319-1CEAC0CE2CAC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5F1D9F-716E-4C70-AECC-3DEED377D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2986F6-FF9E-4886-97FA-24DE948A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40DC-4CAC-436A-8AAB-DA4B66D4C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4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F0E20-E395-4CEC-B124-E89897B8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390A98-D0B1-4B96-A7A0-FAA90699F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E71F87-2905-40E3-9A73-E282CE1C9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F07C04-6CB3-40EA-9374-9EC0C6B1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F18D-EC45-41CC-B319-1CEAC0CE2CAC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9D42CF-E170-46B6-9E2D-39D1AFCC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F3401D-0685-4C37-A804-B29D08E62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40DC-4CAC-436A-8AAB-DA4B66D4C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51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E19FA-3E25-4142-8BFE-1A4783DA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51C0FF-DCF5-4560-9A51-6F2701FCB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61BA79-3A0D-4CEA-AECD-89D31F822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C07561-360E-42E7-8B82-66B4AAEDF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F80975-5049-487A-A28F-5AD8A92E4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1D52C0-1BE5-4BB9-B55C-579A6DAE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F18D-EC45-41CC-B319-1CEAC0CE2CAC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EA538C-525B-4E25-B56B-DEE60513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15D442-7D55-48C4-BF06-3029ED71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40DC-4CAC-436A-8AAB-DA4B66D4C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4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D2AD7-CEE7-4057-8DAA-359DC0384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DF9D354-A463-4C31-9F82-4D3C3602A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F18D-EC45-41CC-B319-1CEAC0CE2CAC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3AD45C-4C69-4673-81EF-C31313291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53260F-9AD0-4558-8888-CE464E86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40DC-4CAC-436A-8AAB-DA4B66D4C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64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0C60E-1B7D-4D2A-9DB1-BFF44ADB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F18D-EC45-41CC-B319-1CEAC0CE2CAC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2BF03B-B808-4E7D-BC6B-85CD2EB6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333A96-3F05-48D2-9654-24253E61A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40DC-4CAC-436A-8AAB-DA4B66D4C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0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44E00-E559-41EB-A920-5CFA8FAA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50FA15-DA2B-4699-BB4F-8A7BD78ED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1EFAE2-E19E-4DF7-A8F3-00C8C1AF0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258A1F-2110-4749-BDBF-849FFF2F8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F18D-EC45-41CC-B319-1CEAC0CE2CAC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0A9106-42B6-49F7-8660-4639EF5D0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647B4A-8138-44B5-8A83-ABAE6EFA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40DC-4CAC-436A-8AAB-DA4B66D4C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56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DE731-B39C-46C6-A29F-7DDFDDA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F14773-69D9-4FA2-9524-E6A70CFB3F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8BC760-42DC-4FC1-8039-9C046D59C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9B71FC-14BE-4FCD-A95F-B37AFAA2B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F18D-EC45-41CC-B319-1CEAC0CE2CAC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94C9B6-ABC6-4F46-BE30-13F5BE46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F97154-2D52-42B9-B541-FD1565FD5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40DC-4CAC-436A-8AAB-DA4B66D4C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66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2916B-E819-41E3-8A46-DCDA2D31E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60FB5C-E58F-4CA4-ABF4-184D6D3AD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C28417-E14F-4F97-BA5D-87C4BFA8C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BF18D-EC45-41CC-B319-1CEAC0CE2CAC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C15EFC-C85F-4EBC-8C34-05E450BE9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33B83-E132-478A-BAFB-33AF6A124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E40DC-4CAC-436A-8AAB-DA4B66D4C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0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9C22C-E7FB-40E6-BE67-2D04D05E4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TrackNET</a:t>
            </a:r>
            <a:r>
              <a:rPr lang="en-US" dirty="0"/>
              <a:t> model inference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55575C-FF3A-4D0D-A859-2FB54E61D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0183"/>
            <a:ext cx="10515600" cy="3014823"/>
          </a:xfrm>
        </p:spPr>
        <p:txBody>
          <a:bodyPr/>
          <a:lstStyle/>
          <a:p>
            <a:r>
              <a:rPr lang="en-US" dirty="0"/>
              <a:t>Starts from all first station hits</a:t>
            </a:r>
          </a:p>
          <a:p>
            <a:r>
              <a:rPr lang="en-US" dirty="0"/>
              <a:t>Model predicts elliptical area where to search for the next track hit</a:t>
            </a:r>
          </a:p>
          <a:p>
            <a:r>
              <a:rPr lang="en-US" dirty="0"/>
              <a:t>Brute force search for the nearest event hit using Euclidean distance</a:t>
            </a:r>
          </a:p>
          <a:p>
            <a:r>
              <a:rPr lang="en-US" dirty="0"/>
              <a:t>Filter event hits based on predicted semi-axis of the ellipse</a:t>
            </a:r>
          </a:p>
          <a:p>
            <a:r>
              <a:rPr lang="en-US" dirty="0"/>
              <a:t>Prolong track candidates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31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F281A-EA7F-4569-AC09-B3DAE59A9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TrackNET</a:t>
            </a:r>
            <a:r>
              <a:rPr lang="en-US" dirty="0"/>
              <a:t> for cylindrical detector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F7D65-E57E-4542-A89E-CD7E359EE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875"/>
            <a:ext cx="10515600" cy="3677248"/>
          </a:xfrm>
        </p:spPr>
        <p:txBody>
          <a:bodyPr/>
          <a:lstStyle/>
          <a:p>
            <a:r>
              <a:rPr lang="en-US" dirty="0"/>
              <a:t>For the BM@N experiment, the model was trained to predict the ellipse on the next station</a:t>
            </a:r>
          </a:p>
          <a:p>
            <a:r>
              <a:rPr lang="en-US" dirty="0"/>
              <a:t>With cylindrical stations we can associate station number with phi coordinate, but due to its periodicity checking hits for being inside the predicted ellipse becomes difficult</a:t>
            </a:r>
          </a:p>
          <a:p>
            <a:r>
              <a:rPr lang="en-US" dirty="0"/>
              <a:t>To solve this problem, the model was changed to predict sphere with three cartesian coordinates. Reducing number of predicted radiuses to only one also simplifies the filtering stage of model inference</a:t>
            </a:r>
          </a:p>
        </p:txBody>
      </p:sp>
    </p:spTree>
    <p:extLst>
      <p:ext uri="{BB962C8B-B14F-4D97-AF65-F5344CB8AC3E}">
        <p14:creationId xmlns:p14="http://schemas.microsoft.com/office/powerpoint/2010/main" val="343629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309854-2566-4C58-B479-899355225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72" y="892486"/>
            <a:ext cx="4459859" cy="295351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3A12156-0F16-4CB5-A651-C0B5FCE3E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4565" y="6335146"/>
            <a:ext cx="2743200" cy="365125"/>
          </a:xfrm>
        </p:spPr>
        <p:txBody>
          <a:bodyPr/>
          <a:lstStyle/>
          <a:p>
            <a:fld id="{56E0EEBE-4008-47B3-88EE-723C8D466DB6}" type="slidenum">
              <a:rPr lang="ru-RU" smtClean="0"/>
              <a:t>3</a:t>
            </a:fld>
            <a:endParaRPr lang="ru-RU"/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39F99790-7C3C-4990-8951-9637E4E246E8}"/>
              </a:ext>
            </a:extLst>
          </p:cNvPr>
          <p:cNvCxnSpPr>
            <a:cxnSpLocks/>
            <a:endCxn id="40" idx="1"/>
          </p:cNvCxnSpPr>
          <p:nvPr/>
        </p:nvCxnSpPr>
        <p:spPr>
          <a:xfrm rot="16200000" flipH="1">
            <a:off x="1326161" y="4498367"/>
            <a:ext cx="894604" cy="29997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BDFFCF9-4101-444D-9D84-19791AFB4DB7}"/>
              </a:ext>
            </a:extLst>
          </p:cNvPr>
          <p:cNvSpPr txBox="1"/>
          <p:nvPr/>
        </p:nvSpPr>
        <p:spPr>
          <a:xfrm>
            <a:off x="1923452" y="4772492"/>
            <a:ext cx="2364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5E7076"/>
                </a:solidFill>
              </a:rPr>
              <a:t>Sphere predictions</a:t>
            </a:r>
          </a:p>
          <a:p>
            <a:pPr algn="ctr"/>
            <a:r>
              <a:rPr lang="en-US" b="1" dirty="0">
                <a:solidFill>
                  <a:srgbClr val="5E7076"/>
                </a:solidFill>
              </a:rPr>
              <a:t>(x, y, z, r)</a:t>
            </a:r>
            <a:endParaRPr lang="ru-RU" b="1" dirty="0">
              <a:solidFill>
                <a:srgbClr val="5E7076"/>
              </a:solidFill>
            </a:endParaRPr>
          </a:p>
        </p:txBody>
      </p: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98AD0603-9401-4180-9F3C-B942D7D4E275}"/>
              </a:ext>
            </a:extLst>
          </p:cNvPr>
          <p:cNvCxnSpPr>
            <a:cxnSpLocks/>
          </p:cNvCxnSpPr>
          <p:nvPr/>
        </p:nvCxnSpPr>
        <p:spPr>
          <a:xfrm flipV="1">
            <a:off x="4543400" y="2649415"/>
            <a:ext cx="4028637" cy="2013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99F67EE-2FD5-4F26-BC92-942D3D17E21D}"/>
              </a:ext>
            </a:extLst>
          </p:cNvPr>
          <p:cNvSpPr txBox="1"/>
          <p:nvPr/>
        </p:nvSpPr>
        <p:spPr>
          <a:xfrm>
            <a:off x="5648104" y="2492462"/>
            <a:ext cx="2543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5E7076"/>
                </a:solidFill>
              </a:rPr>
              <a:t>Search for the sphere centers (x, y, z)</a:t>
            </a:r>
            <a:endParaRPr lang="ru-RU" b="1" dirty="0">
              <a:solidFill>
                <a:srgbClr val="5E7076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78B8912-DECB-4FBE-9FA3-989118A50C0F}"/>
              </a:ext>
            </a:extLst>
          </p:cNvPr>
          <p:cNvSpPr txBox="1"/>
          <p:nvPr/>
        </p:nvSpPr>
        <p:spPr>
          <a:xfrm>
            <a:off x="4171290" y="5610952"/>
            <a:ext cx="2576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5E7076"/>
                </a:solidFill>
              </a:rPr>
              <a:t>Check sphere attendance</a:t>
            </a:r>
            <a:endParaRPr lang="ru-RU" b="1" dirty="0">
              <a:solidFill>
                <a:srgbClr val="5E7076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2DA96EF-1271-4912-A460-DD66CF6EF077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5459447" y="3408163"/>
            <a:ext cx="3894654" cy="220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F725BED-1931-43D2-9692-87F88A5CFB92}"/>
              </a:ext>
            </a:extLst>
          </p:cNvPr>
          <p:cNvCxnSpPr>
            <a:cxnSpLocks/>
            <a:stCxn id="40" idx="2"/>
            <a:endCxn id="52" idx="0"/>
          </p:cNvCxnSpPr>
          <p:nvPr/>
        </p:nvCxnSpPr>
        <p:spPr>
          <a:xfrm>
            <a:off x="3105752" y="5418823"/>
            <a:ext cx="2353695" cy="192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4FCB4D03-B25F-479F-BFA0-55B7D7D02EDE}"/>
              </a:ext>
            </a:extLst>
          </p:cNvPr>
          <p:cNvSpPr txBox="1"/>
          <p:nvPr/>
        </p:nvSpPr>
        <p:spPr>
          <a:xfrm>
            <a:off x="7990679" y="4047344"/>
            <a:ext cx="20524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5E7076"/>
                </a:solidFill>
              </a:rPr>
              <a:t>1 nearest hit with distance to each sphere center</a:t>
            </a:r>
            <a:endParaRPr lang="ru-RU" b="1" dirty="0">
              <a:solidFill>
                <a:srgbClr val="5E7076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176D5D8-6BA7-4DA9-854D-1D43CBB169E0}"/>
              </a:ext>
            </a:extLst>
          </p:cNvPr>
          <p:cNvSpPr/>
          <p:nvPr/>
        </p:nvSpPr>
        <p:spPr>
          <a:xfrm>
            <a:off x="838200" y="672477"/>
            <a:ext cx="303965" cy="299285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88858F0-C696-4474-85E7-D302F68536D1}"/>
              </a:ext>
            </a:extLst>
          </p:cNvPr>
          <p:cNvSpPr/>
          <p:nvPr/>
        </p:nvSpPr>
        <p:spPr>
          <a:xfrm>
            <a:off x="1936904" y="5078775"/>
            <a:ext cx="303965" cy="299285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866F680-DC19-4A2D-9B76-78E2342C2FD8}"/>
              </a:ext>
            </a:extLst>
          </p:cNvPr>
          <p:cNvSpPr/>
          <p:nvPr/>
        </p:nvSpPr>
        <p:spPr>
          <a:xfrm>
            <a:off x="7842809" y="2130440"/>
            <a:ext cx="303965" cy="299285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99608ED-00C2-4A58-9C18-368B54DDA4AE}"/>
              </a:ext>
            </a:extLst>
          </p:cNvPr>
          <p:cNvSpPr/>
          <p:nvPr/>
        </p:nvSpPr>
        <p:spPr>
          <a:xfrm>
            <a:off x="5923083" y="5378060"/>
            <a:ext cx="303965" cy="299285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B9F74F4-2271-45C0-BBB5-5F76BBBF18DB}"/>
              </a:ext>
            </a:extLst>
          </p:cNvPr>
          <p:cNvSpPr txBox="1"/>
          <p:nvPr/>
        </p:nvSpPr>
        <p:spPr>
          <a:xfrm>
            <a:off x="7527343" y="5677345"/>
            <a:ext cx="31516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5E7076"/>
                </a:solidFill>
              </a:rPr>
              <a:t>Prolong candidates and pass them to the model</a:t>
            </a:r>
            <a:endParaRPr lang="ru-RU" b="1" dirty="0">
              <a:solidFill>
                <a:srgbClr val="5E7076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169CC7D-2CAA-41AA-B399-A66A3875C39A}"/>
              </a:ext>
            </a:extLst>
          </p:cNvPr>
          <p:cNvSpPr/>
          <p:nvPr/>
        </p:nvSpPr>
        <p:spPr>
          <a:xfrm>
            <a:off x="10075097" y="5461309"/>
            <a:ext cx="303965" cy="299285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4CCDFA6-BFB5-4A61-9F29-E1D43570A5EC}"/>
              </a:ext>
            </a:extLst>
          </p:cNvPr>
          <p:cNvCxnSpPr>
            <a:cxnSpLocks/>
            <a:stCxn id="52" idx="3"/>
            <a:endCxn id="68" idx="1"/>
          </p:cNvCxnSpPr>
          <p:nvPr/>
        </p:nvCxnSpPr>
        <p:spPr>
          <a:xfrm>
            <a:off x="6747603" y="5795618"/>
            <a:ext cx="779740" cy="204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B76D2622-618E-47EF-B6D0-7AE782578943}"/>
              </a:ext>
            </a:extLst>
          </p:cNvPr>
          <p:cNvSpPr txBox="1">
            <a:spLocks/>
          </p:cNvSpPr>
          <p:nvPr/>
        </p:nvSpPr>
        <p:spPr>
          <a:xfrm>
            <a:off x="838200" y="237579"/>
            <a:ext cx="10515600" cy="434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+mn-lt"/>
                <a:ea typeface="+mn-ea"/>
                <a:cs typeface="+mn-cs"/>
              </a:rPr>
              <a:t>Local Tracking with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TrackNET</a:t>
            </a:r>
            <a:r>
              <a:rPr lang="en-US" sz="2800" b="1" dirty="0">
                <a:latin typeface="+mn-lt"/>
                <a:ea typeface="+mn-ea"/>
                <a:cs typeface="+mn-cs"/>
              </a:rPr>
              <a:t>. Inference</a:t>
            </a:r>
            <a:endParaRPr lang="ru-RU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96551E4-8BCC-4D8F-8C34-0AD1D3044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b="17106"/>
          <a:stretch/>
        </p:blipFill>
        <p:spPr bwMode="auto">
          <a:xfrm>
            <a:off x="8651252" y="945279"/>
            <a:ext cx="3151654" cy="28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65">
            <a:extLst>
              <a:ext uri="{FF2B5EF4-FFF2-40B4-BE49-F238E27FC236}">
                <a16:creationId xmlns:a16="http://schemas.microsoft.com/office/drawing/2014/main" id="{762A1A58-8B50-4031-8F54-19E808E325F9}"/>
              </a:ext>
            </a:extLst>
          </p:cNvPr>
          <p:cNvSpPr/>
          <p:nvPr/>
        </p:nvSpPr>
        <p:spPr>
          <a:xfrm>
            <a:off x="8973059" y="3737922"/>
            <a:ext cx="303965" cy="299285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71">
            <a:extLst>
              <a:ext uri="{FF2B5EF4-FFF2-40B4-BE49-F238E27FC236}">
                <a16:creationId xmlns:a16="http://schemas.microsoft.com/office/drawing/2014/main" id="{82225EFB-89B5-4426-9F8E-4DFB39C90AAC}"/>
              </a:ext>
            </a:extLst>
          </p:cNvPr>
          <p:cNvCxnSpPr>
            <a:cxnSpLocks/>
            <a:stCxn id="68" idx="2"/>
          </p:cNvCxnSpPr>
          <p:nvPr/>
        </p:nvCxnSpPr>
        <p:spPr>
          <a:xfrm rot="5400000" flipH="1">
            <a:off x="3331772" y="552277"/>
            <a:ext cx="3454252" cy="8088546"/>
          </a:xfrm>
          <a:prstGeom prst="bentConnector4">
            <a:avLst>
              <a:gd name="adj1" fmla="val -6618"/>
              <a:gd name="adj2" fmla="val 10282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89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86193-0A7F-423E-A559-2CD517ED4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51" y="0"/>
            <a:ext cx="10515600" cy="1325563"/>
          </a:xfrm>
        </p:spPr>
        <p:txBody>
          <a:bodyPr/>
          <a:lstStyle/>
          <a:p>
            <a:r>
              <a:rPr lang="en-US" dirty="0"/>
              <a:t>Data generation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id="{02B78A57-C7D1-4A73-9FD9-CE07BD33FE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7735" y="1140388"/>
                <a:ext cx="7525625" cy="2505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Generator is a simple Python program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Multiplicity in each event is given by a random number from 1 to 10.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transverse momentum of a particle is a random number with a uniform distribution in the range of values from 100 to 1000 MeV/c.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Vertex coordinates are also random.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particle trajectory is represented by a selection of points on a segment of a helix with a helix pitch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BY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|</m:t>
                    </m:r>
                    <m:f>
                      <m:fPr>
                        <m:ctrlPr>
                          <a:rPr lang="en-BY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𝑣𝑐𝑜𝑠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radius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BY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BY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𝑣𝑠𝑖𝑛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id="{02B78A57-C7D1-4A73-9FD9-CE07BD33FE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7735" y="1140388"/>
                <a:ext cx="7525625" cy="2505366"/>
              </a:xfrm>
              <a:prstGeom prst="rect">
                <a:avLst/>
              </a:prstGeom>
              <a:blipFill>
                <a:blip r:embed="rId2"/>
                <a:stretch>
                  <a:fillRect l="-486" t="-2190" r="-1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1A8B39A-6890-4576-A447-A95567CB45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0765" y="5339403"/>
                <a:ext cx="7433345" cy="110652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:r>
                  <a:rPr lang="en-GB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training, validation and testing 1 250 000 events were generated.</a:t>
                </a:r>
              </a:p>
              <a:p>
                <a:pPr marL="285750" indent="-285750"/>
                <a:r>
                  <a:rPr lang="en-GB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amount of fake hits varies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 station, where </a:t>
                </a:r>
                <a:r>
                  <a:rPr lang="en-GB" sz="1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GB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number of tracks in event.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1A8B39A-6890-4576-A447-A95567CB4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65" y="5339403"/>
                <a:ext cx="7433345" cy="1106521"/>
              </a:xfrm>
              <a:prstGeom prst="rect">
                <a:avLst/>
              </a:prstGeom>
              <a:blipFill>
                <a:blip r:embed="rId3"/>
                <a:stretch>
                  <a:fillRect l="-492" t="-5525" r="-246" b="-82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0F9FAD9-C54D-46E4-BD61-15BE34AE4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10" y="0"/>
            <a:ext cx="4187981" cy="418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41A132F-3D89-47A4-9CDD-C48BF42A5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7"/>
          <a:stretch/>
        </p:blipFill>
        <p:spPr bwMode="auto">
          <a:xfrm>
            <a:off x="7927594" y="3387298"/>
            <a:ext cx="4187981" cy="347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FA6BF8-4B82-4EE0-98C1-65F7C75995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415" y="3486691"/>
            <a:ext cx="2521014" cy="140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94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288DF-A620-4F97-A7CB-7DEA2D32F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slices building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ECB79E-65BA-41D1-B19A-6D8C9B08B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4028"/>
            <a:ext cx="10515600" cy="4181605"/>
          </a:xfrm>
        </p:spPr>
        <p:txBody>
          <a:bodyPr/>
          <a:lstStyle/>
          <a:p>
            <a:r>
              <a:rPr lang="en-US" dirty="0"/>
              <a:t>Time slices are modeled by combining 40 events together</a:t>
            </a:r>
          </a:p>
          <a:p>
            <a:r>
              <a:rPr lang="en-US" dirty="0"/>
              <a:t>Thus, on the average there are 200 tracks per time slice</a:t>
            </a:r>
          </a:p>
          <a:p>
            <a:r>
              <a:rPr lang="en-US" dirty="0"/>
              <a:t>The number of hits in time slices is about 1100 per station, 38200 in total</a:t>
            </a:r>
          </a:p>
          <a:p>
            <a:r>
              <a:rPr lang="en-US" dirty="0"/>
              <a:t>82,26% of all hits are fake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83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2A906-A8BF-405C-8D9A-1BC939A5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75" y="0"/>
            <a:ext cx="10515600" cy="1325563"/>
          </a:xfrm>
        </p:spPr>
        <p:txBody>
          <a:bodyPr/>
          <a:lstStyle/>
          <a:p>
            <a:r>
              <a:rPr lang="en-US" dirty="0"/>
              <a:t>Results</a:t>
            </a:r>
            <a:endParaRPr lang="ru-RU" dirty="0"/>
          </a:p>
        </p:txBody>
      </p:sp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B3FDCD60-DD7A-4366-9DA7-27F3B6CC4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912651"/>
              </p:ext>
            </p:extLst>
          </p:nvPr>
        </p:nvGraphicFramePr>
        <p:xfrm>
          <a:off x="1419645" y="3900708"/>
          <a:ext cx="8906312" cy="18796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164457">
                  <a:extLst>
                    <a:ext uri="{9D8B030D-6E8A-4147-A177-3AD203B41FA5}">
                      <a16:colId xmlns:a16="http://schemas.microsoft.com/office/drawing/2014/main" val="2748558697"/>
                    </a:ext>
                  </a:extLst>
                </a:gridCol>
                <a:gridCol w="2616446">
                  <a:extLst>
                    <a:ext uri="{9D8B030D-6E8A-4147-A177-3AD203B41FA5}">
                      <a16:colId xmlns:a16="http://schemas.microsoft.com/office/drawing/2014/main" val="3205854256"/>
                    </a:ext>
                  </a:extLst>
                </a:gridCol>
                <a:gridCol w="3125409">
                  <a:extLst>
                    <a:ext uri="{9D8B030D-6E8A-4147-A177-3AD203B41FA5}">
                      <a16:colId xmlns:a16="http://schemas.microsoft.com/office/drawing/2014/main" val="2721989541"/>
                    </a:ext>
                  </a:extLst>
                </a:gridCol>
              </a:tblGrid>
              <a:tr h="570595">
                <a:tc>
                  <a:txBody>
                    <a:bodyPr/>
                    <a:lstStyle/>
                    <a:p>
                      <a:pPr fontAlgn="t"/>
                      <a:br>
                        <a:rPr lang="en-BY" sz="1800" dirty="0">
                          <a:effectLst/>
                        </a:rPr>
                      </a:br>
                      <a:endParaRPr lang="en-BY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Single events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Time slices of 40 events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106842129"/>
                  </a:ext>
                </a:extLst>
              </a:tr>
              <a:tr h="33892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Track efficiency (recall) (%)</a:t>
                      </a:r>
                      <a:endParaRPr lang="en-GB" sz="18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99,62</a:t>
                      </a:r>
                      <a:endParaRPr lang="en-BY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96,78</a:t>
                      </a:r>
                      <a:endParaRPr lang="en-BY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151796424"/>
                  </a:ext>
                </a:extLst>
              </a:tr>
              <a:tr h="33892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Track purity (precision) (%)</a:t>
                      </a:r>
                      <a:endParaRPr lang="en-GB" sz="18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99,52</a:t>
                      </a:r>
                      <a:endParaRPr lang="en-BY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88,02</a:t>
                      </a:r>
                      <a:endParaRPr lang="en-BY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23587245"/>
                  </a:ext>
                </a:extLst>
              </a:tr>
              <a:tr h="33892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Time slices / sec</a:t>
                      </a:r>
                      <a:endParaRPr lang="en-GB" sz="18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48,70</a:t>
                      </a:r>
                      <a:endParaRPr lang="en-BY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43,</a:t>
                      </a: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52 (*40 = 1741,19)</a:t>
                      </a:r>
                      <a:endParaRPr lang="en-BY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7432716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8">
                <a:extLst>
                  <a:ext uri="{FF2B5EF4-FFF2-40B4-BE49-F238E27FC236}">
                    <a16:creationId xmlns:a16="http://schemas.microsoft.com/office/drawing/2014/main" id="{96D8C25A-3182-4059-AD53-B54948C3C761}"/>
                  </a:ext>
                </a:extLst>
              </p:cNvPr>
              <p:cNvSpPr/>
              <p:nvPr/>
            </p:nvSpPr>
            <p:spPr>
              <a:xfrm>
                <a:off x="6327590" y="958493"/>
                <a:ext cx="6096000" cy="26452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Used metrics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𝑟𝑒𝑐𝑎𝑙𝑙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BY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BY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</m:sub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𝑟𝑒𝑐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BY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</m:oMath>
                </a14:m>
                <a:endParaRPr lang="en-BY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𝑝𝑟𝑒𝑐𝑖𝑠𝑖𝑜𝑛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BY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BY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</m:sub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𝑟𝑒𝑐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BY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𝑟𝑒𝑐</m:t>
                            </m:r>
                          </m:sup>
                        </m:sSup>
                      </m:den>
                    </m:f>
                  </m:oMath>
                </a14:m>
                <a:endParaRPr lang="pl-PL" dirty="0"/>
              </a:p>
              <a:p>
                <a:endParaRPr lang="pl-PL" dirty="0"/>
              </a:p>
              <a:p>
                <a:r>
                  <a:rPr lang="en-BY" dirty="0"/>
                  <a:t>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BY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𝑡𝑟𝑢𝑒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𝑟𝑒𝑐</m:t>
                        </m:r>
                      </m:sup>
                    </m:sSubSup>
                  </m:oMath>
                </a14:m>
                <a:r>
                  <a:rPr lang="en-BY" dirty="0"/>
                  <a:t> -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</a:t>
                </a:r>
                <a:r>
                  <a:rPr lang="en-BY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real tracks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found by the model</a:t>
                </a:r>
                <a:endParaRPr lang="en-BY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BY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BY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BY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</a:t>
                </a:r>
                <a:r>
                  <a:rPr lang="en-BY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all real tracks</a:t>
                </a:r>
              </a:p>
              <a:p>
                <a:r>
                  <a:rPr lang="en-BY" dirty="0"/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BY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𝑟𝑒𝑐</m:t>
                        </m:r>
                      </m:sup>
                    </m:sSup>
                  </m:oMath>
                </a14:m>
                <a:r>
                  <a:rPr lang="en-BY" dirty="0"/>
                  <a:t> -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</a:t>
                </a:r>
                <a:r>
                  <a:rPr lang="en-BY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all reconstructed tracks</a:t>
                </a:r>
              </a:p>
              <a:p>
                <a:endParaRPr lang="en-BY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8">
                <a:extLst>
                  <a:ext uri="{FF2B5EF4-FFF2-40B4-BE49-F238E27FC236}">
                    <a16:creationId xmlns:a16="http://schemas.microsoft.com/office/drawing/2014/main" id="{96D8C25A-3182-4059-AD53-B54948C3C7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590" y="958493"/>
                <a:ext cx="6096000" cy="2645211"/>
              </a:xfrm>
              <a:prstGeom prst="rect">
                <a:avLst/>
              </a:prstGeom>
              <a:blipFill>
                <a:blip r:embed="rId2"/>
                <a:stretch>
                  <a:fillRect l="-900" t="-1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AF65F52-D411-4C6A-8473-13FBA29ED73A}"/>
              </a:ext>
            </a:extLst>
          </p:cNvPr>
          <p:cNvSpPr/>
          <p:nvPr/>
        </p:nvSpPr>
        <p:spPr>
          <a:xfrm>
            <a:off x="754311" y="1637764"/>
            <a:ext cx="460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setup: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25 000 generated events (625 time slices)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Xeon(R) Gold 6148 CPU @ 2.40GHz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Nvidia V100 32Gb GPU</a:t>
            </a:r>
          </a:p>
        </p:txBody>
      </p:sp>
    </p:spTree>
    <p:extLst>
      <p:ext uri="{BB962C8B-B14F-4D97-AF65-F5344CB8AC3E}">
        <p14:creationId xmlns:p14="http://schemas.microsoft.com/office/powerpoint/2010/main" val="215845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D4673-307A-43FC-A42B-231BB8B1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/>
              <a:t>TorchScript</a:t>
            </a:r>
            <a:r>
              <a:rPr lang="en-US" dirty="0"/>
              <a:t> optimizations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E1965E-F19B-46EE-88DE-A2902B235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662"/>
            <a:ext cx="10515600" cy="5214581"/>
          </a:xfrm>
        </p:spPr>
        <p:txBody>
          <a:bodyPr>
            <a:normAutofit fontScale="92500" lnSpcReduction="20000"/>
          </a:bodyPr>
          <a:lstStyle/>
          <a:p>
            <a:r>
              <a:rPr lang="en-US" b="0" i="0" dirty="0" err="1">
                <a:solidFill>
                  <a:srgbClr val="262626"/>
                </a:solidFill>
                <a:effectLst/>
                <a:latin typeface="FreightSans"/>
              </a:rPr>
              <a:t>TorchScript</a:t>
            </a:r>
            <a:r>
              <a:rPr lang="en-US" b="0" i="0" dirty="0">
                <a:solidFill>
                  <a:srgbClr val="262626"/>
                </a:solidFill>
                <a:effectLst/>
                <a:latin typeface="FreightSans"/>
              </a:rPr>
              <a:t> is a statically typed subset of Python, focused specifically on the features of Python that are needed to represent neural network models in </a:t>
            </a:r>
            <a:r>
              <a:rPr lang="en-US" b="0" i="0" dirty="0" err="1">
                <a:solidFill>
                  <a:srgbClr val="262626"/>
                </a:solidFill>
                <a:effectLst/>
                <a:latin typeface="FreightSans"/>
              </a:rPr>
              <a:t>PyTorch</a:t>
            </a:r>
            <a:endParaRPr lang="en-US" b="0" i="0" dirty="0">
              <a:solidFill>
                <a:srgbClr val="262626"/>
              </a:solidFill>
              <a:effectLst/>
              <a:latin typeface="FreightSans"/>
            </a:endParaRPr>
          </a:p>
          <a:p>
            <a:r>
              <a:rPr lang="en-US" b="0" i="0" dirty="0">
                <a:solidFill>
                  <a:srgbClr val="262626"/>
                </a:solidFill>
                <a:effectLst/>
                <a:latin typeface="FreightSans"/>
              </a:rPr>
              <a:t>Any </a:t>
            </a:r>
            <a:r>
              <a:rPr lang="en-US" b="0" i="0" dirty="0" err="1">
                <a:solidFill>
                  <a:srgbClr val="262626"/>
                </a:solidFill>
                <a:effectLst/>
                <a:latin typeface="FreightSans"/>
              </a:rPr>
              <a:t>TorchScript</a:t>
            </a:r>
            <a:r>
              <a:rPr lang="en-US" b="0" i="0" dirty="0">
                <a:solidFill>
                  <a:srgbClr val="262626"/>
                </a:solidFill>
                <a:effectLst/>
                <a:latin typeface="FreightSans"/>
              </a:rPr>
              <a:t> program can be saved from a Python process and loaded in a process where there is no Python dependency, such as in standalone C++ program</a:t>
            </a:r>
            <a:endParaRPr lang="en-US" dirty="0"/>
          </a:p>
          <a:p>
            <a:r>
              <a:rPr lang="en-US" dirty="0"/>
              <a:t>Model execution:</a:t>
            </a:r>
          </a:p>
          <a:p>
            <a:pPr lvl="1"/>
            <a:r>
              <a:rPr lang="en-US" dirty="0"/>
              <a:t>high optimization of neural network models for the GPU execution</a:t>
            </a:r>
          </a:p>
          <a:p>
            <a:pPr lvl="1"/>
            <a:r>
              <a:rPr lang="en-US" dirty="0"/>
              <a:t>another method, ONNX, provides better performance for running with CPU, but doesn’t have full support for the GPU operations</a:t>
            </a:r>
          </a:p>
          <a:p>
            <a:r>
              <a:rPr lang="en-US" dirty="0"/>
              <a:t>Spatial search:</a:t>
            </a:r>
          </a:p>
          <a:p>
            <a:pPr lvl="1"/>
            <a:r>
              <a:rPr lang="en-US" dirty="0"/>
              <a:t>use of matrix multiplication to calculate Euclidean distance</a:t>
            </a:r>
          </a:p>
          <a:p>
            <a:pPr lvl="1"/>
            <a:r>
              <a:rPr lang="en-US" dirty="0"/>
              <a:t>previous approach (</a:t>
            </a:r>
            <a:r>
              <a:rPr lang="en-US" dirty="0" err="1"/>
              <a:t>faiss</a:t>
            </a:r>
            <a:r>
              <a:rPr lang="en-US" dirty="0"/>
              <a:t> library) has worse performance and is difficult to integrate into the overall algorithm</a:t>
            </a:r>
          </a:p>
          <a:p>
            <a:r>
              <a:rPr lang="en-US" dirty="0"/>
              <a:t>Filtering and prolonging track candidates:</a:t>
            </a:r>
          </a:p>
          <a:p>
            <a:pPr lvl="1"/>
            <a:r>
              <a:rPr lang="en-US" dirty="0"/>
              <a:t>all operations are vectorized and written with </a:t>
            </a:r>
            <a:r>
              <a:rPr lang="en-US" dirty="0" err="1"/>
              <a:t>TorchScript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606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DF0EF-86FD-4238-A7BB-4EFD88A1C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9941653" cy="1065402"/>
          </a:xfrm>
        </p:spPr>
        <p:txBody>
          <a:bodyPr/>
          <a:lstStyle/>
          <a:p>
            <a:r>
              <a:rPr lang="en-US" dirty="0"/>
              <a:t>Performance analysis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202D6FE4-DAA5-479E-B21F-ACB726888996}"/>
              </a:ext>
            </a:extLst>
          </p:cNvPr>
          <p:cNvSpPr txBox="1">
            <a:spLocks/>
          </p:cNvSpPr>
          <p:nvPr/>
        </p:nvSpPr>
        <p:spPr>
          <a:xfrm>
            <a:off x="838199" y="939630"/>
            <a:ext cx="10528883" cy="21894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Time needed to perform inference for time slice is almost the same as for single event</a:t>
            </a:r>
          </a:p>
          <a:p>
            <a:r>
              <a:rPr lang="en-US" dirty="0"/>
              <a:t>The most time-consuming stages are model execution and spatial search</a:t>
            </a:r>
          </a:p>
          <a:p>
            <a:r>
              <a:rPr lang="en-US" dirty="0"/>
              <a:t>GPU load is within 60% and memory consumption is about 2,5 Gb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67D2956-A0C9-4E7E-9B4D-C7ECA783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658" y="2919931"/>
            <a:ext cx="6260736" cy="387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0502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633</Words>
  <Application>Microsoft Office PowerPoint</Application>
  <PresentationFormat>Широкоэкранный</PresentationFormat>
  <Paragraphs>76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FreightSans</vt:lpstr>
      <vt:lpstr>Times New Roman</vt:lpstr>
      <vt:lpstr>Тема Office</vt:lpstr>
      <vt:lpstr>TrackNET model inference</vt:lpstr>
      <vt:lpstr>TrackNET for cylindrical detector</vt:lpstr>
      <vt:lpstr>Презентация PowerPoint</vt:lpstr>
      <vt:lpstr>Data generation</vt:lpstr>
      <vt:lpstr>Time slices building</vt:lpstr>
      <vt:lpstr>Results</vt:lpstr>
      <vt:lpstr>TorchScript optimizations</vt:lpstr>
      <vt:lpstr>Performance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Даниил Русов</dc:creator>
  <cp:lastModifiedBy>Даниил Русов</cp:lastModifiedBy>
  <cp:revision>40</cp:revision>
  <dcterms:created xsi:type="dcterms:W3CDTF">2022-09-06T06:11:34Z</dcterms:created>
  <dcterms:modified xsi:type="dcterms:W3CDTF">2022-11-21T17:27:35Z</dcterms:modified>
</cp:coreProperties>
</file>