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91" r:id="rId2"/>
    <p:sldId id="278" r:id="rId3"/>
    <p:sldId id="256" r:id="rId4"/>
    <p:sldId id="270" r:id="rId5"/>
    <p:sldId id="272" r:id="rId6"/>
    <p:sldId id="271" r:id="rId7"/>
    <p:sldId id="274" r:id="rId8"/>
    <p:sldId id="280" r:id="rId9"/>
    <p:sldId id="277" r:id="rId10"/>
    <p:sldId id="276" r:id="rId11"/>
    <p:sldId id="281" r:id="rId12"/>
    <p:sldId id="268" r:id="rId13"/>
    <p:sldId id="273" r:id="rId14"/>
    <p:sldId id="284" r:id="rId15"/>
    <p:sldId id="275" r:id="rId16"/>
    <p:sldId id="290" r:id="rId17"/>
    <p:sldId id="289" r:id="rId18"/>
    <p:sldId id="258" r:id="rId19"/>
    <p:sldId id="266" r:id="rId20"/>
    <p:sldId id="269" r:id="rId21"/>
    <p:sldId id="263" r:id="rId22"/>
    <p:sldId id="283" r:id="rId23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1" autoAdjust="0"/>
    <p:restoredTop sz="94660"/>
  </p:normalViewPr>
  <p:slideViewPr>
    <p:cSldViewPr snapToGrid="0">
      <p:cViewPr varScale="1">
        <p:scale>
          <a:sx n="93" d="100"/>
          <a:sy n="93" d="100"/>
        </p:scale>
        <p:origin x="2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9D6D7-8981-4547-8D1C-EF6798311915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D7308-1BE5-4266-AE55-0D4CDE8F5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778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FD7928F-38F0-429F-820C-FB59F6F0B3D7}" type="slidenum">
              <a:rPr lang="ru-RU" altLang="ru-RU"/>
              <a:pPr eaLnBrk="1" hangingPunct="1"/>
              <a:t>1</a:t>
            </a:fld>
            <a:endParaRPr lang="ru-RU" altLang="ru-RU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Верхний колонтитул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50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496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031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49A5-EA9D-4527-96E6-05F09D319361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7967-8F0E-415E-B311-D673C13DC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230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6372-D850-421F-A9C9-EF942BDDDB4D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7967-8F0E-415E-B311-D673C13DC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908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39658-D087-4861-BFEE-38F0AF874BFE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7967-8F0E-415E-B311-D673C13DC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71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E106-9D80-49B7-8E80-27CBD369C673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7967-8F0E-415E-B311-D673C13DC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8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85DA-B170-4CDF-A086-4E7EF6CA749A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7967-8F0E-415E-B311-D673C13DC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32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6B14-8BC5-4004-AA37-AC3A600BC749}" type="datetime1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7967-8F0E-415E-B311-D673C13DC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869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EE71-4F19-4204-9D38-2F0333E64E47}" type="datetime1">
              <a:rPr lang="ru-RU" smtClean="0"/>
              <a:t>01.12.2022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7967-8F0E-415E-B311-D673C13DC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1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2EE2-16A0-4293-ACB5-142901E96F95}" type="datetime1">
              <a:rPr lang="ru-RU" smtClean="0"/>
              <a:t>01.12.2022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7967-8F0E-415E-B311-D673C13DC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42AA1-51C5-4025-B854-74EA443FF404}" type="datetime1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7967-8F0E-415E-B311-D673C13DC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733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D85E-203A-4CD0-AA7C-C1B8A5682320}" type="datetime1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7967-8F0E-415E-B311-D673C13DC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112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18E8-1193-48BA-ADCF-7D98A30F8E0A}" type="datetime1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77967-8F0E-415E-B311-D673C13DC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9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0C5FF-9969-4B8C-A98C-F44D4951D945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S.Pivovarov, BINP, SPD Magnet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77967-8F0E-415E-B311-D673C13DC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53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hyperlink" Target="Images/Content/0/Load_0_2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Images/Content/0/Result_0_2.png" TargetMode="External"/><Relationship Id="rId5" Type="http://schemas.openxmlformats.org/officeDocument/2006/relationships/image" Target="../media/image41.png"/><Relationship Id="rId4" Type="http://schemas.openxmlformats.org/officeDocument/2006/relationships/hyperlink" Target="Images/Content/0/Result_0_1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hyperlink" Target="Images/Content/0/Load_0_2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Images/Content/0/Result_0_2.png" TargetMode="External"/><Relationship Id="rId5" Type="http://schemas.openxmlformats.org/officeDocument/2006/relationships/image" Target="../media/image44.png"/><Relationship Id="rId4" Type="http://schemas.openxmlformats.org/officeDocument/2006/relationships/hyperlink" Target="Images/Content/0/Result_0_1.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hyperlink" Target="Images/Content/0/Result_0_1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hyperlink" Target="Images/Content/0/Result_0_2.p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Images/Content/0/Result_0_1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hyperlink" Target="Images/Content/0/Result_0_2.pn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8"/>
            <a:ext cx="8229600" cy="774700"/>
          </a:xfrm>
        </p:spPr>
        <p:txBody>
          <a:bodyPr/>
          <a:lstStyle/>
          <a:p>
            <a:pPr algn="ctr"/>
            <a:r>
              <a:rPr lang="en-US" altLang="ru-RU" sz="2800" b="1" dirty="0">
                <a:solidFill>
                  <a:srgbClr val="FF0000"/>
                </a:solidFill>
              </a:rPr>
              <a:t>The </a:t>
            </a:r>
            <a:r>
              <a:rPr lang="en-US" altLang="ru-RU" sz="2800" b="1" dirty="0" err="1">
                <a:solidFill>
                  <a:srgbClr val="FF0000"/>
                </a:solidFill>
              </a:rPr>
              <a:t>Budker</a:t>
            </a:r>
            <a:r>
              <a:rPr lang="en-US" altLang="ru-RU" sz="2800" b="1" dirty="0">
                <a:solidFill>
                  <a:srgbClr val="FF0000"/>
                </a:solidFill>
              </a:rPr>
              <a:t> Institute of Nuclear Physics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959" y="1049338"/>
            <a:ext cx="8720477" cy="4899942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SPD Magnet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984523" y="6356349"/>
            <a:ext cx="999392" cy="365125"/>
          </a:xfrm>
        </p:spPr>
        <p:txBody>
          <a:bodyPr/>
          <a:lstStyle/>
          <a:p>
            <a:fld id="{D3B8D08E-CB06-46CE-B0A1-E23652290CBA}" type="datetime1">
              <a:rPr lang="ru-RU" smtClean="0"/>
              <a:t>01.12.2022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2762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4061" y="6006505"/>
            <a:ext cx="10811228" cy="641179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диаметр -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3482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Наружный диаметр -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3576 mm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Длина -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3330 mm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Вес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~5 t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Заголовок 3"/>
          <p:cNvSpPr txBox="1">
            <a:spLocks/>
          </p:cNvSpPr>
          <p:nvPr/>
        </p:nvSpPr>
        <p:spPr>
          <a:xfrm>
            <a:off x="940751" y="131759"/>
            <a:ext cx="10515600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Холодная масса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t="1043" r="35162" b="2634"/>
          <a:stretch/>
        </p:blipFill>
        <p:spPr>
          <a:xfrm>
            <a:off x="506262" y="720791"/>
            <a:ext cx="5337108" cy="48310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t="1178" r="15402" b="5729"/>
          <a:stretch/>
        </p:blipFill>
        <p:spPr>
          <a:xfrm>
            <a:off x="6198551" y="832753"/>
            <a:ext cx="5078321" cy="3269021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7241383" y="745222"/>
            <a:ext cx="719850" cy="9895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8778166" y="832753"/>
            <a:ext cx="9524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Bus-bars</a:t>
            </a:r>
            <a:endParaRPr lang="ru-RU" sz="1400" dirty="0">
              <a:solidFill>
                <a:srgbClr val="00B05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3294190" y="3197487"/>
            <a:ext cx="1950385" cy="19813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4964965" y="3990110"/>
            <a:ext cx="279610" cy="11887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5244575" y="5006062"/>
            <a:ext cx="14509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Thermobriges</a:t>
            </a:r>
            <a:endParaRPr lang="ru-RU" sz="1400" dirty="0">
              <a:solidFill>
                <a:srgbClr val="00B050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7750759" y="1086679"/>
            <a:ext cx="1087190" cy="9362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8294355" y="1090602"/>
            <a:ext cx="543594" cy="1308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9097985" y="1348451"/>
            <a:ext cx="692443" cy="7535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9730645" y="1136458"/>
            <a:ext cx="9524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Manifold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846302" y="468995"/>
            <a:ext cx="20269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brackets</a:t>
            </a:r>
            <a:endParaRPr lang="ru-RU" sz="1400" dirty="0">
              <a:solidFill>
                <a:srgbClr val="00B050"/>
              </a:solidFill>
            </a:endParaRPr>
          </a:p>
        </p:txBody>
      </p:sp>
      <p:pic>
        <p:nvPicPr>
          <p:cNvPr id="43" name="Picture 29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85" y="4722968"/>
            <a:ext cx="2367403" cy="1253250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7750759" y="4393581"/>
            <a:ext cx="25106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layer-to-layer and coil-to-coil joints</a:t>
            </a:r>
            <a:endParaRPr lang="ru-RU" sz="1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0877573" y="6378087"/>
            <a:ext cx="955431" cy="365125"/>
          </a:xfrm>
        </p:spPr>
        <p:txBody>
          <a:bodyPr/>
          <a:lstStyle/>
          <a:p>
            <a:fld id="{80C14D15-A123-4421-B7DD-93D23B601F3F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35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18264" r="44252" b="16221"/>
          <a:stretch/>
        </p:blipFill>
        <p:spPr>
          <a:xfrm>
            <a:off x="477180" y="784101"/>
            <a:ext cx="5859863" cy="457332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7180" y="5901092"/>
            <a:ext cx="10249285" cy="641179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 состоит из 3-х  катушек: передняя и задняя имеют 2 слоя 300 витков, длина кабеля </a:t>
            </a:r>
            <a:r>
              <a:rPr 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~3300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метра; центральная катушка имеет 2 слоя 150 витков, длина кабеля </a:t>
            </a:r>
            <a:r>
              <a:rPr 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1650 метра. Охлаждение осуществляется косвенным методом с помощью трубок, приваренных к оболочке холодной массы</a:t>
            </a:r>
            <a:endParaRPr lang="en-US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Заголовок 3"/>
          <p:cNvSpPr txBox="1">
            <a:spLocks/>
          </p:cNvSpPr>
          <p:nvPr/>
        </p:nvSpPr>
        <p:spPr>
          <a:xfrm>
            <a:off x="796372" y="55324"/>
            <a:ext cx="10515600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Холодная масса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7" t="11045" r="39871" b="10001"/>
          <a:stretch/>
        </p:blipFill>
        <p:spPr>
          <a:xfrm>
            <a:off x="7176367" y="208900"/>
            <a:ext cx="4463407" cy="41919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7593" r="36264" b="28281"/>
          <a:stretch/>
        </p:blipFill>
        <p:spPr>
          <a:xfrm>
            <a:off x="5186170" y="4558103"/>
            <a:ext cx="1902167" cy="11542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4" t="21876" r="34218" b="9540"/>
          <a:stretch/>
        </p:blipFill>
        <p:spPr>
          <a:xfrm>
            <a:off x="7446335" y="4554386"/>
            <a:ext cx="1798001" cy="13595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8" t="73341" r="55046" b="8750"/>
          <a:stretch/>
        </p:blipFill>
        <p:spPr>
          <a:xfrm>
            <a:off x="10057799" y="4772542"/>
            <a:ext cx="1508217" cy="1131166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6672470" y="1328152"/>
            <a:ext cx="1557130" cy="28455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6290105" y="4106534"/>
            <a:ext cx="6444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140914" y="4451308"/>
            <a:ext cx="5320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8173635" y="4113980"/>
            <a:ext cx="55965" cy="3590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8185257" y="4620585"/>
            <a:ext cx="1848214" cy="11178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0033471" y="4363324"/>
            <a:ext cx="15142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Биметалл </a:t>
            </a:r>
            <a:r>
              <a:rPr lang="en-US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Al-</a:t>
            </a:r>
            <a:r>
              <a:rPr lang="ru-RU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нерж.</a:t>
            </a:r>
            <a:endParaRPr lang="ru-RU" sz="1200" dirty="0">
              <a:solidFill>
                <a:srgbClr val="00B050"/>
              </a:solidFill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7689870" y="4645586"/>
            <a:ext cx="2293388" cy="6451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8139186" y="306399"/>
            <a:ext cx="9282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Коллектор</a:t>
            </a:r>
            <a:endParaRPr lang="ru-RU" sz="1600" dirty="0">
              <a:solidFill>
                <a:srgbClr val="00B050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0931769" y="6404463"/>
            <a:ext cx="937846" cy="365125"/>
          </a:xfrm>
        </p:spPr>
        <p:txBody>
          <a:bodyPr/>
          <a:lstStyle/>
          <a:p>
            <a:fld id="{583AB5A8-ED1A-456E-BC84-5722D09D6F3B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24386" y="6487779"/>
            <a:ext cx="4114800" cy="365125"/>
          </a:xfrm>
        </p:spPr>
        <p:txBody>
          <a:bodyPr/>
          <a:lstStyle/>
          <a:p>
            <a:r>
              <a:rPr lang="en-US" dirty="0" err="1" smtClean="0"/>
              <a:t>S.Pivovarov</a:t>
            </a:r>
            <a:r>
              <a:rPr lang="en-US" dirty="0" smtClean="0"/>
              <a:t>, BINP, SPD Magnet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81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t="5079" r="37716" b="7611"/>
          <a:stretch/>
        </p:blipFill>
        <p:spPr>
          <a:xfrm>
            <a:off x="138325" y="1099330"/>
            <a:ext cx="5765484" cy="494293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79565" y="822277"/>
            <a:ext cx="2609360" cy="277053"/>
          </a:xfrm>
        </p:spPr>
        <p:txBody>
          <a:bodyPr>
            <a:noAutofit/>
          </a:bodyPr>
          <a:lstStyle/>
          <a:p>
            <a:pPr algn="ctr"/>
            <a:r>
              <a:rPr lang="ru-RU" sz="1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Фиксированная опора</a:t>
            </a:r>
            <a:endParaRPr lang="ru-RU" sz="1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t="8102" r="44329" b="16305"/>
          <a:stretch/>
        </p:blipFill>
        <p:spPr>
          <a:xfrm>
            <a:off x="6406729" y="1185036"/>
            <a:ext cx="2155032" cy="25079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6" t="17773" r="38788" b="17111"/>
          <a:stretch/>
        </p:blipFill>
        <p:spPr>
          <a:xfrm>
            <a:off x="9064682" y="1195928"/>
            <a:ext cx="2116421" cy="2514006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2732116" y="1817225"/>
            <a:ext cx="3674613" cy="31844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813479" y="3128980"/>
            <a:ext cx="3251203" cy="6979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Заголовок 3"/>
          <p:cNvSpPr txBox="1">
            <a:spLocks/>
          </p:cNvSpPr>
          <p:nvPr/>
        </p:nvSpPr>
        <p:spPr>
          <a:xfrm>
            <a:off x="991614" y="177771"/>
            <a:ext cx="10515600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SPD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Магнит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подвесок)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8928276" y="834139"/>
            <a:ext cx="2252827" cy="305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Скользящая опора</a:t>
            </a:r>
            <a:endParaRPr lang="ru-RU" sz="1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684785" y="5992864"/>
            <a:ext cx="10811228" cy="641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Опоры имеют сферические поверхности, которые позволяют избегать изгиб подвесок при термических изменениях размеров холодной массы.</a:t>
            </a:r>
            <a:endParaRPr lang="en-US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2" b="28544"/>
          <a:stretch/>
        </p:blipFill>
        <p:spPr>
          <a:xfrm>
            <a:off x="5733570" y="4042461"/>
            <a:ext cx="5071178" cy="20396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3" t="24401" r="54839" b="36323"/>
          <a:stretch/>
        </p:blipFill>
        <p:spPr>
          <a:xfrm>
            <a:off x="9104136" y="4579784"/>
            <a:ext cx="2221269" cy="1573401"/>
          </a:xfrm>
          <a:prstGeom prst="rect">
            <a:avLst/>
          </a:prstGeom>
        </p:spPr>
      </p:pic>
      <p:cxnSp>
        <p:nvCxnSpPr>
          <p:cNvPr id="26" name="Прямая со стрелкой 25"/>
          <p:cNvCxnSpPr/>
          <p:nvPr/>
        </p:nvCxnSpPr>
        <p:spPr>
          <a:xfrm flipH="1" flipV="1">
            <a:off x="6632296" y="5366485"/>
            <a:ext cx="657977" cy="450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9064682" y="5373497"/>
            <a:ext cx="831577" cy="4749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1" name="Заголовок 3"/>
          <p:cNvSpPr txBox="1">
            <a:spLocks/>
          </p:cNvSpPr>
          <p:nvPr/>
        </p:nvSpPr>
        <p:spPr>
          <a:xfrm>
            <a:off x="7223251" y="5744989"/>
            <a:ext cx="1880885" cy="304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Сферический подшипник</a:t>
            </a:r>
            <a:endParaRPr lang="ru-RU" sz="1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018298" y="6347727"/>
            <a:ext cx="955431" cy="365125"/>
          </a:xfrm>
        </p:spPr>
        <p:txBody>
          <a:bodyPr/>
          <a:lstStyle/>
          <a:p>
            <a:fld id="{1E41C5EC-982E-4D75-A4D2-C2758CEAE231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044200" y="6416210"/>
            <a:ext cx="4114800" cy="365125"/>
          </a:xfrm>
        </p:spPr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3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6040" y="6030568"/>
            <a:ext cx="10811228" cy="641179"/>
          </a:xfrm>
        </p:spPr>
        <p:txBody>
          <a:bodyPr>
            <a:noAutofit/>
          </a:bodyPr>
          <a:lstStyle/>
          <a:p>
            <a:r>
              <a:rPr lang="ru-RU" altLang="ru-RU" sz="2000" dirty="0" smtClean="0">
                <a:solidFill>
                  <a:srgbClr val="0070C0"/>
                </a:solidFill>
              </a:rPr>
              <a:t>Наибольшее напряжение -</a:t>
            </a:r>
            <a:r>
              <a:rPr lang="en-GB" altLang="ru-RU" sz="2000" dirty="0" smtClean="0">
                <a:solidFill>
                  <a:srgbClr val="0070C0"/>
                </a:solidFill>
              </a:rPr>
              <a:t> </a:t>
            </a:r>
            <a:r>
              <a:rPr lang="ru-RU" altLang="ru-RU" sz="2000" dirty="0" smtClean="0">
                <a:solidFill>
                  <a:srgbClr val="0070C0"/>
                </a:solidFill>
              </a:rPr>
              <a:t>65</a:t>
            </a:r>
            <a:r>
              <a:rPr lang="en-GB" altLang="ru-RU" sz="2000" dirty="0" smtClean="0">
                <a:solidFill>
                  <a:srgbClr val="0070C0"/>
                </a:solidFill>
              </a:rPr>
              <a:t> </a:t>
            </a:r>
            <a:r>
              <a:rPr lang="en-GB" altLang="ru-RU" sz="2000" dirty="0">
                <a:solidFill>
                  <a:srgbClr val="0070C0"/>
                </a:solidFill>
              </a:rPr>
              <a:t>MPa. </a:t>
            </a:r>
            <a:r>
              <a:rPr lang="ru-RU" altLang="ru-RU" sz="2000" dirty="0" smtClean="0">
                <a:solidFill>
                  <a:srgbClr val="0070C0"/>
                </a:solidFill>
              </a:rPr>
              <a:t>Наибольшая деформация -</a:t>
            </a:r>
            <a:r>
              <a:rPr lang="en-GB" altLang="ru-RU" sz="2000" dirty="0" smtClean="0">
                <a:solidFill>
                  <a:srgbClr val="0070C0"/>
                </a:solidFill>
              </a:rPr>
              <a:t> </a:t>
            </a:r>
            <a:r>
              <a:rPr lang="ru-RU" altLang="ru-RU" sz="2000" dirty="0" smtClean="0">
                <a:solidFill>
                  <a:srgbClr val="0070C0"/>
                </a:solidFill>
              </a:rPr>
              <a:t>1</a:t>
            </a:r>
            <a:r>
              <a:rPr lang="en-GB" altLang="ru-RU" sz="2000" dirty="0" smtClean="0">
                <a:solidFill>
                  <a:srgbClr val="0070C0"/>
                </a:solidFill>
              </a:rPr>
              <a:t> </a:t>
            </a:r>
            <a:r>
              <a:rPr lang="en-GB" altLang="ru-RU" sz="2000" dirty="0">
                <a:solidFill>
                  <a:srgbClr val="0070C0"/>
                </a:solidFill>
              </a:rPr>
              <a:t>mm. </a:t>
            </a:r>
            <a:r>
              <a:rPr lang="de-DE" altLang="ru-RU" sz="2000" dirty="0">
                <a:solidFill>
                  <a:srgbClr val="0070C0"/>
                </a:solidFill>
              </a:rPr>
              <a:t/>
            </a:r>
            <a:br>
              <a:rPr lang="de-DE" altLang="ru-RU" sz="2000" dirty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2" name="Заголовок 3"/>
          <p:cNvSpPr txBox="1">
            <a:spLocks/>
          </p:cNvSpPr>
          <p:nvPr/>
        </p:nvSpPr>
        <p:spPr>
          <a:xfrm>
            <a:off x="536040" y="107696"/>
            <a:ext cx="10515600" cy="758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Криостат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ru-RU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давление </a:t>
            </a:r>
            <a:r>
              <a:rPr lang="en-US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(p=0.</a:t>
            </a:r>
            <a:r>
              <a:rPr lang="ru-RU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MPa</a:t>
            </a:r>
            <a:r>
              <a:rPr lang="en-US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вес.</a:t>
            </a:r>
            <a:endParaRPr lang="ru-RU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" r="52491" b="38241"/>
          <a:stretch/>
        </p:blipFill>
        <p:spPr>
          <a:xfrm>
            <a:off x="6563097" y="1443789"/>
            <a:ext cx="5200652" cy="3657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" r="42743" b="27116"/>
          <a:stretch/>
        </p:blipFill>
        <p:spPr>
          <a:xfrm>
            <a:off x="272715" y="1235242"/>
            <a:ext cx="5759116" cy="3866147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0861072" y="6356350"/>
            <a:ext cx="902677" cy="365125"/>
          </a:xfrm>
        </p:spPr>
        <p:txBody>
          <a:bodyPr/>
          <a:lstStyle/>
          <a:p>
            <a:fld id="{E13EF261-1BC4-4B0A-900F-ACDF6B6298D2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02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6040" y="6038589"/>
            <a:ext cx="10811228" cy="641179"/>
          </a:xfrm>
        </p:spPr>
        <p:txBody>
          <a:bodyPr>
            <a:noAutofit/>
          </a:bodyPr>
          <a:lstStyle/>
          <a:p>
            <a:r>
              <a:rPr lang="ru-RU" altLang="ru-RU" sz="2000" dirty="0" smtClean="0">
                <a:solidFill>
                  <a:srgbClr val="0070C0"/>
                </a:solidFill>
              </a:rPr>
              <a:t>Наибольшее напряжение -</a:t>
            </a:r>
            <a:r>
              <a:rPr lang="en-GB" altLang="ru-RU" sz="2000" dirty="0" smtClean="0">
                <a:solidFill>
                  <a:srgbClr val="0070C0"/>
                </a:solidFill>
              </a:rPr>
              <a:t> 33.7 </a:t>
            </a:r>
            <a:r>
              <a:rPr lang="en-GB" altLang="ru-RU" sz="2000" dirty="0">
                <a:solidFill>
                  <a:srgbClr val="0070C0"/>
                </a:solidFill>
              </a:rPr>
              <a:t>MPa. </a:t>
            </a:r>
            <a:r>
              <a:rPr lang="ru-RU" altLang="ru-RU" sz="2000" dirty="0" smtClean="0">
                <a:solidFill>
                  <a:srgbClr val="0070C0"/>
                </a:solidFill>
              </a:rPr>
              <a:t>Наибольшая деформация -</a:t>
            </a:r>
            <a:r>
              <a:rPr lang="en-GB" altLang="ru-RU" sz="2000" dirty="0" smtClean="0">
                <a:solidFill>
                  <a:srgbClr val="0070C0"/>
                </a:solidFill>
              </a:rPr>
              <a:t> 0,76 </a:t>
            </a:r>
            <a:r>
              <a:rPr lang="en-GB" altLang="ru-RU" sz="2000" dirty="0">
                <a:solidFill>
                  <a:srgbClr val="0070C0"/>
                </a:solidFill>
              </a:rPr>
              <a:t>mm. </a:t>
            </a:r>
            <a:r>
              <a:rPr lang="de-DE" altLang="ru-RU" sz="2000" dirty="0">
                <a:solidFill>
                  <a:srgbClr val="0070C0"/>
                </a:solidFill>
              </a:rPr>
              <a:t/>
            </a:r>
            <a:br>
              <a:rPr lang="de-DE" altLang="ru-RU" sz="2000" dirty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2" name="Заголовок 3"/>
          <p:cNvSpPr txBox="1">
            <a:spLocks/>
          </p:cNvSpPr>
          <p:nvPr/>
        </p:nvSpPr>
        <p:spPr>
          <a:xfrm>
            <a:off x="536040" y="107696"/>
            <a:ext cx="10515600" cy="758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Криостат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ru-RU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Наружное давление </a:t>
            </a:r>
            <a:r>
              <a:rPr lang="en-US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(p=0.1 </a:t>
            </a:r>
            <a:r>
              <a:rPr lang="en-US" alt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MPa</a:t>
            </a:r>
            <a:r>
              <a:rPr lang="en-US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вес.</a:t>
            </a:r>
            <a:endParaRPr lang="ru-RU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Images\Content\0\Load_0_2.png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8" t="8509" r="25000" b="16579"/>
          <a:stretch/>
        </p:blipFill>
        <p:spPr bwMode="auto">
          <a:xfrm>
            <a:off x="0" y="930441"/>
            <a:ext cx="3513221" cy="342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Images\Content\0\Result_0_1.png">
            <a:hlinkClick r:id="rId4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" t="6404" r="19605" b="17807"/>
          <a:stretch/>
        </p:blipFill>
        <p:spPr bwMode="auto">
          <a:xfrm>
            <a:off x="3657600" y="2395298"/>
            <a:ext cx="4251158" cy="29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Images\Content\0\Result_0_2.png">
            <a:hlinkClick r:id="rId6"/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" t="7894" r="24474" b="18070"/>
          <a:stretch/>
        </p:blipFill>
        <p:spPr bwMode="auto">
          <a:xfrm>
            <a:off x="7740314" y="930441"/>
            <a:ext cx="3986465" cy="29036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0674152" y="6356349"/>
            <a:ext cx="981808" cy="365125"/>
          </a:xfrm>
        </p:spPr>
        <p:txBody>
          <a:bodyPr/>
          <a:lstStyle/>
          <a:p>
            <a:fld id="{C389AFFB-4F6C-4007-9227-D0960A1961AD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30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6040" y="6038589"/>
            <a:ext cx="10811228" cy="641179"/>
          </a:xfrm>
        </p:spPr>
        <p:txBody>
          <a:bodyPr>
            <a:noAutofit/>
          </a:bodyPr>
          <a:lstStyle/>
          <a:p>
            <a:r>
              <a:rPr lang="ru-RU" altLang="ru-RU" sz="2000" dirty="0">
                <a:solidFill>
                  <a:srgbClr val="0070C0"/>
                </a:solidFill>
              </a:rPr>
              <a:t>Наибольшее </a:t>
            </a:r>
            <a:r>
              <a:rPr lang="ru-RU" altLang="ru-RU" sz="2000" dirty="0" smtClean="0">
                <a:solidFill>
                  <a:srgbClr val="0070C0"/>
                </a:solidFill>
              </a:rPr>
              <a:t>напряжение -</a:t>
            </a:r>
            <a:r>
              <a:rPr lang="en-GB" altLang="ru-RU" sz="2000" dirty="0" smtClean="0">
                <a:solidFill>
                  <a:srgbClr val="0070C0"/>
                </a:solidFill>
              </a:rPr>
              <a:t> 154 </a:t>
            </a:r>
            <a:r>
              <a:rPr lang="en-GB" altLang="ru-RU" sz="2000" dirty="0">
                <a:solidFill>
                  <a:srgbClr val="0070C0"/>
                </a:solidFill>
              </a:rPr>
              <a:t>MPa. </a:t>
            </a:r>
            <a:r>
              <a:rPr lang="ru-RU" altLang="ru-RU" sz="2000" dirty="0">
                <a:solidFill>
                  <a:srgbClr val="0070C0"/>
                </a:solidFill>
              </a:rPr>
              <a:t>Наибольшая деформация -</a:t>
            </a:r>
            <a:r>
              <a:rPr lang="en-GB" altLang="ru-RU" sz="2000" dirty="0">
                <a:solidFill>
                  <a:srgbClr val="0070C0"/>
                </a:solidFill>
              </a:rPr>
              <a:t> 0,89 mm. </a:t>
            </a:r>
            <a:r>
              <a:rPr lang="de-DE" altLang="ru-RU" sz="2000" dirty="0">
                <a:solidFill>
                  <a:srgbClr val="0070C0"/>
                </a:solidFill>
              </a:rPr>
              <a:t/>
            </a:r>
            <a:br>
              <a:rPr lang="de-DE" altLang="ru-RU" sz="2000" dirty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2" name="Заголовок 3"/>
          <p:cNvSpPr txBox="1">
            <a:spLocks/>
          </p:cNvSpPr>
          <p:nvPr/>
        </p:nvSpPr>
        <p:spPr>
          <a:xfrm>
            <a:off x="536040" y="107696"/>
            <a:ext cx="10515600" cy="758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Криостат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ru-RU" alt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Наружное давление </a:t>
            </a:r>
            <a:r>
              <a:rPr lang="en-US" alt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(p=0.1 MPa</a:t>
            </a:r>
            <a:r>
              <a:rPr lang="en-US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вес + вес калориметра (</a:t>
            </a:r>
            <a:r>
              <a:rPr lang="en-US" alt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40t )</a:t>
            </a:r>
            <a:endParaRPr lang="ru-RU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Images\Content\0\Load_0_2.png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t="4826" r="6579" b="-1140"/>
          <a:stretch/>
        </p:blipFill>
        <p:spPr bwMode="auto">
          <a:xfrm>
            <a:off x="312136" y="1193557"/>
            <a:ext cx="3642928" cy="317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Images\Content\0\Result_0_1.png">
            <a:hlinkClick r:id="rId4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4299" r="6711" b="2193"/>
          <a:stretch/>
        </p:blipFill>
        <p:spPr bwMode="auto">
          <a:xfrm>
            <a:off x="4066674" y="2646948"/>
            <a:ext cx="3866148" cy="2783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Images\Content\0\Result_0_2.png">
            <a:hlinkClick r:id="rId6"/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6229" r="6841" b="439"/>
          <a:stretch/>
        </p:blipFill>
        <p:spPr bwMode="auto">
          <a:xfrm>
            <a:off x="7932822" y="1042737"/>
            <a:ext cx="4178968" cy="30800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1051640" y="6373446"/>
            <a:ext cx="973015" cy="365125"/>
          </a:xfrm>
        </p:spPr>
        <p:txBody>
          <a:bodyPr/>
          <a:lstStyle/>
          <a:p>
            <a:fld id="{3D1E60B7-995F-495E-8933-57E432CBE023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3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5868" y="5697416"/>
            <a:ext cx="10135772" cy="940150"/>
          </a:xfrm>
        </p:spPr>
        <p:txBody>
          <a:bodyPr>
            <a:noAutofit/>
          </a:bodyPr>
          <a:lstStyle/>
          <a:p>
            <a:r>
              <a:rPr lang="ru-RU" altLang="ru-RU" sz="2000" dirty="0" smtClean="0">
                <a:solidFill>
                  <a:srgbClr val="0070C0"/>
                </a:solidFill>
              </a:rPr>
              <a:t>Наибольшее напряжение –</a:t>
            </a:r>
            <a:r>
              <a:rPr lang="en-GB" altLang="ru-RU" sz="2000" dirty="0" smtClean="0">
                <a:solidFill>
                  <a:srgbClr val="0070C0"/>
                </a:solidFill>
              </a:rPr>
              <a:t> </a:t>
            </a:r>
            <a:r>
              <a:rPr lang="ru-RU" altLang="ru-RU" sz="2000" dirty="0" smtClean="0">
                <a:solidFill>
                  <a:srgbClr val="0070C0"/>
                </a:solidFill>
              </a:rPr>
              <a:t>96</a:t>
            </a:r>
            <a:r>
              <a:rPr lang="en-GB" altLang="ru-RU" sz="2000" dirty="0" smtClean="0">
                <a:solidFill>
                  <a:srgbClr val="0070C0"/>
                </a:solidFill>
              </a:rPr>
              <a:t> </a:t>
            </a:r>
            <a:r>
              <a:rPr lang="en-GB" altLang="ru-RU" sz="2000" dirty="0" err="1" smtClean="0">
                <a:solidFill>
                  <a:srgbClr val="0070C0"/>
                </a:solidFill>
              </a:rPr>
              <a:t>Mpa</a:t>
            </a:r>
            <a:r>
              <a:rPr lang="en-GB" altLang="ru-RU" sz="2000" dirty="0" smtClean="0">
                <a:solidFill>
                  <a:srgbClr val="0070C0"/>
                </a:solidFill>
              </a:rPr>
              <a:t> (</a:t>
            </a:r>
            <a:r>
              <a:rPr lang="ru-RU" altLang="ru-RU" sz="2000" dirty="0" smtClean="0">
                <a:solidFill>
                  <a:srgbClr val="0070C0"/>
                </a:solidFill>
              </a:rPr>
              <a:t>Предельные напряжения 132 Мпа)</a:t>
            </a:r>
            <a:r>
              <a:rPr lang="en-GB" altLang="ru-RU" sz="2000" dirty="0" smtClean="0">
                <a:solidFill>
                  <a:srgbClr val="0070C0"/>
                </a:solidFill>
              </a:rPr>
              <a:t>. </a:t>
            </a:r>
            <a:r>
              <a:rPr lang="ru-RU" altLang="ru-RU" sz="2000" dirty="0" smtClean="0">
                <a:solidFill>
                  <a:srgbClr val="0070C0"/>
                </a:solidFill>
              </a:rPr>
              <a:t/>
            </a:r>
            <a:br>
              <a:rPr lang="ru-RU" altLang="ru-RU" sz="2000" dirty="0" smtClean="0">
                <a:solidFill>
                  <a:srgbClr val="0070C0"/>
                </a:solidFill>
              </a:rPr>
            </a:br>
            <a:r>
              <a:rPr lang="ru-RU" altLang="ru-RU" sz="2000" dirty="0" smtClean="0">
                <a:solidFill>
                  <a:srgbClr val="0070C0"/>
                </a:solidFill>
              </a:rPr>
              <a:t>Наибольшая деформация -</a:t>
            </a:r>
            <a:r>
              <a:rPr lang="en-GB" altLang="ru-RU" sz="2000" dirty="0" smtClean="0">
                <a:solidFill>
                  <a:srgbClr val="0070C0"/>
                </a:solidFill>
              </a:rPr>
              <a:t> 0,</a:t>
            </a:r>
            <a:r>
              <a:rPr lang="ru-RU" altLang="ru-RU" sz="2000" dirty="0" smtClean="0">
                <a:solidFill>
                  <a:srgbClr val="0070C0"/>
                </a:solidFill>
              </a:rPr>
              <a:t>9</a:t>
            </a:r>
            <a:r>
              <a:rPr lang="en-GB" altLang="ru-RU" sz="2000" dirty="0" smtClean="0">
                <a:solidFill>
                  <a:srgbClr val="0070C0"/>
                </a:solidFill>
              </a:rPr>
              <a:t> </a:t>
            </a:r>
            <a:r>
              <a:rPr lang="en-GB" altLang="ru-RU" sz="2000" dirty="0">
                <a:solidFill>
                  <a:srgbClr val="0070C0"/>
                </a:solidFill>
              </a:rPr>
              <a:t>mm. 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2" name="Заголовок 3"/>
          <p:cNvSpPr txBox="1">
            <a:spLocks/>
          </p:cNvSpPr>
          <p:nvPr/>
        </p:nvSpPr>
        <p:spPr>
          <a:xfrm>
            <a:off x="536040" y="107696"/>
            <a:ext cx="10515600" cy="758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Подвеска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ru-RU" alt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на поперечную силу Р=1 т. (материал – стеклотекстолит СТЭФ-1)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4" t="24932" r="466" b="11792"/>
          <a:stretch/>
        </p:blipFill>
        <p:spPr>
          <a:xfrm>
            <a:off x="808892" y="1038362"/>
            <a:ext cx="5071403" cy="4272192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7" t="26789" r="-126" b="13648"/>
          <a:stretch/>
        </p:blipFill>
        <p:spPr>
          <a:xfrm>
            <a:off x="6138602" y="1038362"/>
            <a:ext cx="5481312" cy="4272192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0896600" y="6364654"/>
            <a:ext cx="920262" cy="365125"/>
          </a:xfrm>
        </p:spPr>
        <p:txBody>
          <a:bodyPr/>
          <a:lstStyle/>
          <a:p>
            <a:fld id="{5F243B2C-B2BB-4940-A967-13E00AEED3C8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36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6040" y="6038589"/>
            <a:ext cx="10811228" cy="641179"/>
          </a:xfrm>
        </p:spPr>
        <p:txBody>
          <a:bodyPr>
            <a:noAutofit/>
          </a:bodyPr>
          <a:lstStyle/>
          <a:p>
            <a:r>
              <a:rPr lang="ru-RU" altLang="ru-RU" sz="2000" dirty="0" smtClean="0">
                <a:solidFill>
                  <a:srgbClr val="0070C0"/>
                </a:solidFill>
              </a:rPr>
              <a:t>Наибольшее напряжение –</a:t>
            </a:r>
            <a:r>
              <a:rPr lang="en-GB" altLang="ru-RU" sz="2000" dirty="0" smtClean="0">
                <a:solidFill>
                  <a:srgbClr val="0070C0"/>
                </a:solidFill>
              </a:rPr>
              <a:t> 129.5 </a:t>
            </a:r>
            <a:r>
              <a:rPr lang="en-GB" altLang="ru-RU" sz="2000" dirty="0">
                <a:solidFill>
                  <a:srgbClr val="0070C0"/>
                </a:solidFill>
              </a:rPr>
              <a:t>MPa. </a:t>
            </a:r>
            <a:r>
              <a:rPr lang="ru-RU" altLang="ru-RU" sz="2000" dirty="0" smtClean="0">
                <a:solidFill>
                  <a:srgbClr val="0070C0"/>
                </a:solidFill>
              </a:rPr>
              <a:t>Наибольшая деформация -</a:t>
            </a:r>
            <a:r>
              <a:rPr lang="en-GB" altLang="ru-RU" sz="2000" dirty="0" smtClean="0">
                <a:solidFill>
                  <a:srgbClr val="0070C0"/>
                </a:solidFill>
              </a:rPr>
              <a:t> 0,41 </a:t>
            </a:r>
            <a:r>
              <a:rPr lang="en-GB" altLang="ru-RU" sz="2000" dirty="0">
                <a:solidFill>
                  <a:srgbClr val="0070C0"/>
                </a:solidFill>
              </a:rPr>
              <a:t>mm. </a:t>
            </a:r>
            <a:r>
              <a:rPr lang="de-DE" altLang="ru-RU" sz="2000" dirty="0">
                <a:solidFill>
                  <a:srgbClr val="0070C0"/>
                </a:solidFill>
              </a:rPr>
              <a:t/>
            </a:r>
            <a:br>
              <a:rPr lang="de-DE" altLang="ru-RU" sz="2000" dirty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2" name="Заголовок 3"/>
          <p:cNvSpPr txBox="1">
            <a:spLocks/>
          </p:cNvSpPr>
          <p:nvPr/>
        </p:nvSpPr>
        <p:spPr>
          <a:xfrm>
            <a:off x="536040" y="107696"/>
            <a:ext cx="10515600" cy="758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ru-RU" alt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Р=9</a:t>
            </a:r>
            <a:r>
              <a:rPr lang="en-US" alt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(магнитные силы от смещения вдоль оси на 5 мм) +</a:t>
            </a:r>
            <a:r>
              <a:rPr lang="en-US" alt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ru-RU" alt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(</a:t>
            </a:r>
            <a:r>
              <a:rPr lang="en-US" alt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2g</a:t>
            </a:r>
            <a:r>
              <a:rPr lang="ru-RU" alt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Images\Content\0\Result_0_1.png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1" r="13605" b="21250"/>
          <a:stretch/>
        </p:blipFill>
        <p:spPr bwMode="auto">
          <a:xfrm>
            <a:off x="724486" y="1104312"/>
            <a:ext cx="4410221" cy="287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Images\Content\0\Result_0_2.png">
            <a:hlinkClick r:id="rId4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r="14039" b="15673"/>
          <a:stretch/>
        </p:blipFill>
        <p:spPr bwMode="auto">
          <a:xfrm>
            <a:off x="6604782" y="1104312"/>
            <a:ext cx="4375052" cy="296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6" t="23386" r="70786" b="57353"/>
          <a:stretch/>
        </p:blipFill>
        <p:spPr>
          <a:xfrm>
            <a:off x="4098787" y="3474717"/>
            <a:ext cx="2090998" cy="2398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3415" r="60629" b="25873"/>
          <a:stretch/>
        </p:blipFill>
        <p:spPr>
          <a:xfrm>
            <a:off x="8792308" y="4171067"/>
            <a:ext cx="2644725" cy="2333581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3683790" y="4522663"/>
            <a:ext cx="1909110" cy="6513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228558" y="5024978"/>
            <a:ext cx="5466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0873949" y="6420557"/>
            <a:ext cx="946638" cy="365125"/>
          </a:xfrm>
        </p:spPr>
        <p:txBody>
          <a:bodyPr/>
          <a:lstStyle/>
          <a:p>
            <a:fld id="{C36DAEE5-A797-4103-AB32-1033D3A24CE4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0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9980" y="77216"/>
            <a:ext cx="10515600" cy="58903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SPD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Магнит с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Dewar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13800" r="32655" b="13372"/>
          <a:stretch/>
        </p:blipFill>
        <p:spPr>
          <a:xfrm>
            <a:off x="5075696" y="960764"/>
            <a:ext cx="3085890" cy="2169894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5954935" y="2522318"/>
            <a:ext cx="436454" cy="13242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Заголовок 3"/>
          <p:cNvSpPr txBox="1">
            <a:spLocks/>
          </p:cNvSpPr>
          <p:nvPr/>
        </p:nvSpPr>
        <p:spPr>
          <a:xfrm>
            <a:off x="5437636" y="3787006"/>
            <a:ext cx="2406130" cy="523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Соединение </a:t>
            </a:r>
            <a:r>
              <a:rPr lang="ru-RU" sz="16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токовводов</a:t>
            </a:r>
            <a:r>
              <a:rPr lang="ru-RU" sz="16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16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Bas-bars</a:t>
            </a:r>
            <a:r>
              <a:rPr lang="ru-RU" sz="16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катушки.</a:t>
            </a:r>
            <a:endParaRPr lang="ru-RU" sz="16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0884676" y="6356350"/>
            <a:ext cx="981808" cy="365125"/>
          </a:xfrm>
        </p:spPr>
        <p:txBody>
          <a:bodyPr/>
          <a:lstStyle/>
          <a:p>
            <a:fld id="{536F1497-EF0C-4EFE-A21F-F5802E4057B4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46786" y="6356350"/>
            <a:ext cx="4114800" cy="365125"/>
          </a:xfrm>
        </p:spPr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5285" r="47256" b="-494"/>
          <a:stretch/>
        </p:blipFill>
        <p:spPr>
          <a:xfrm>
            <a:off x="287873" y="960764"/>
            <a:ext cx="4710143" cy="49664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9" t="2345" r="32516" b="2204"/>
          <a:stretch/>
        </p:blipFill>
        <p:spPr>
          <a:xfrm>
            <a:off x="8419069" y="705347"/>
            <a:ext cx="3369277" cy="50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4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4" t="5026" r="32187" b="3097"/>
          <a:stretch/>
        </p:blipFill>
        <p:spPr>
          <a:xfrm>
            <a:off x="41189" y="150945"/>
            <a:ext cx="3987114" cy="5082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355" y="1358787"/>
            <a:ext cx="3056175" cy="16639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5" t="-2914" r="32269" b="21"/>
          <a:stretch/>
        </p:blipFill>
        <p:spPr>
          <a:xfrm>
            <a:off x="7782010" y="1014336"/>
            <a:ext cx="4409990" cy="445558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9980" y="77216"/>
            <a:ext cx="10515600" cy="58903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SPD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Магнит (фиксация)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034746" y="4184821"/>
            <a:ext cx="840259" cy="4283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9865282" y="4277928"/>
            <a:ext cx="802718" cy="564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806873" y="3022705"/>
            <a:ext cx="1871263" cy="12674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5" idx="3"/>
          </p:cNvCxnSpPr>
          <p:nvPr/>
        </p:nvCxnSpPr>
        <p:spPr>
          <a:xfrm>
            <a:off x="7612530" y="4257085"/>
            <a:ext cx="2252752" cy="4384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7" t="15140" r="21391" b="15061"/>
          <a:stretch/>
        </p:blipFill>
        <p:spPr>
          <a:xfrm>
            <a:off x="4508566" y="3396244"/>
            <a:ext cx="3103964" cy="172168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14770" y="5771812"/>
            <a:ext cx="10491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 Крепление криостата в железном ярме осуществляется с помощью специальных регулируемых опор, закрепленных на октантах.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0915449" y="6356350"/>
            <a:ext cx="920262" cy="365125"/>
          </a:xfrm>
        </p:spPr>
        <p:txBody>
          <a:bodyPr/>
          <a:lstStyle/>
          <a:p>
            <a:fld id="{C2B9A424-B4C9-489A-B974-07F4519D587C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03147" y="6330765"/>
            <a:ext cx="4114800" cy="365125"/>
          </a:xfrm>
        </p:spPr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93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INP logo клёво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3228" y="1996783"/>
            <a:ext cx="8229600" cy="2304256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SPD </a:t>
            </a:r>
            <a:r>
              <a:rPr lang="en-US" sz="6000" dirty="0">
                <a:solidFill>
                  <a:srgbClr val="FF0000"/>
                </a:solidFill>
              </a:rPr>
              <a:t>M</a:t>
            </a:r>
            <a:r>
              <a:rPr lang="en-US" sz="6000" dirty="0" smtClean="0">
                <a:solidFill>
                  <a:srgbClr val="FF0000"/>
                </a:solidFill>
              </a:rPr>
              <a:t>agnet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F9AEA-3B8F-4622-BA10-B538B31434FF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srgbClr val="FF0000"/>
                </a:solidFill>
              </a:rPr>
              <a:t>S.Pivovarov, BINP, SPD Magnet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3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4" t="5026" r="32187" b="3097"/>
          <a:stretch/>
        </p:blipFill>
        <p:spPr>
          <a:xfrm>
            <a:off x="95966" y="89845"/>
            <a:ext cx="3987114" cy="5082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9" b="37139"/>
          <a:stretch/>
        </p:blipFill>
        <p:spPr>
          <a:xfrm>
            <a:off x="859980" y="5476269"/>
            <a:ext cx="1229543" cy="104596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9980" y="77216"/>
            <a:ext cx="10515600" cy="58903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SPD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Магнит (фиксация)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931732" y="3974090"/>
            <a:ext cx="524386" cy="2493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2060969" y="4153237"/>
            <a:ext cx="920813" cy="13230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15658" r="33161" b="7146"/>
          <a:stretch/>
        </p:blipFill>
        <p:spPr>
          <a:xfrm>
            <a:off x="4326881" y="1319390"/>
            <a:ext cx="7738367" cy="49090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517788" y="926810"/>
            <a:ext cx="2401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6"/>
                </a:solidFill>
              </a:rPr>
              <a:t>Регулируемая опора</a:t>
            </a:r>
            <a:endParaRPr lang="ru-RU" sz="1400" dirty="0">
              <a:solidFill>
                <a:schemeClr val="accent6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0867091" y="6369294"/>
            <a:ext cx="1016977" cy="365125"/>
          </a:xfrm>
        </p:spPr>
        <p:txBody>
          <a:bodyPr/>
          <a:lstStyle/>
          <a:p>
            <a:fld id="{FF56E165-DB5C-4F0C-A74D-B113BBD2BCB8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9980" y="77216"/>
            <a:ext cx="10515600" cy="5890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октант ярма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Нагрузка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t)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Images\Content\0\Result_0_1.png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4" r="9788" b="9746"/>
          <a:stretch/>
        </p:blipFill>
        <p:spPr bwMode="auto">
          <a:xfrm>
            <a:off x="657210" y="891152"/>
            <a:ext cx="5077163" cy="35956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564352" y="5839986"/>
            <a:ext cx="10811228" cy="641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dirty="0">
                <a:solidFill>
                  <a:srgbClr val="0070C0"/>
                </a:solidFill>
              </a:rPr>
              <a:t>Наибольшее напряжение -</a:t>
            </a:r>
            <a:r>
              <a:rPr lang="en-GB" altLang="ru-RU" sz="2000" dirty="0">
                <a:solidFill>
                  <a:srgbClr val="0070C0"/>
                </a:solidFill>
              </a:rPr>
              <a:t> </a:t>
            </a:r>
            <a:r>
              <a:rPr lang="ru-RU" altLang="ru-RU" sz="2000" dirty="0" smtClean="0">
                <a:solidFill>
                  <a:srgbClr val="0070C0"/>
                </a:solidFill>
              </a:rPr>
              <a:t>1</a:t>
            </a:r>
            <a:r>
              <a:rPr lang="en-GB" altLang="ru-RU" sz="2000" dirty="0" smtClean="0">
                <a:solidFill>
                  <a:srgbClr val="0070C0"/>
                </a:solidFill>
              </a:rPr>
              <a:t>3</a:t>
            </a:r>
            <a:r>
              <a:rPr lang="ru-RU" altLang="ru-RU" sz="2000" dirty="0" smtClean="0">
                <a:solidFill>
                  <a:srgbClr val="0070C0"/>
                </a:solidFill>
              </a:rPr>
              <a:t>8</a:t>
            </a:r>
            <a:r>
              <a:rPr lang="en-GB" altLang="ru-RU" sz="2000" dirty="0" smtClean="0">
                <a:solidFill>
                  <a:srgbClr val="0070C0"/>
                </a:solidFill>
              </a:rPr>
              <a:t>.</a:t>
            </a:r>
            <a:r>
              <a:rPr lang="ru-RU" altLang="ru-RU" sz="2000" dirty="0" smtClean="0">
                <a:solidFill>
                  <a:srgbClr val="0070C0"/>
                </a:solidFill>
              </a:rPr>
              <a:t>3</a:t>
            </a:r>
            <a:r>
              <a:rPr lang="en-GB" altLang="ru-RU" sz="2000" dirty="0" smtClean="0">
                <a:solidFill>
                  <a:srgbClr val="0070C0"/>
                </a:solidFill>
              </a:rPr>
              <a:t> </a:t>
            </a:r>
            <a:r>
              <a:rPr lang="en-GB" altLang="ru-RU" sz="2000" dirty="0">
                <a:solidFill>
                  <a:srgbClr val="0070C0"/>
                </a:solidFill>
              </a:rPr>
              <a:t>MPa. </a:t>
            </a:r>
            <a:r>
              <a:rPr lang="ru-RU" altLang="ru-RU" sz="2000" dirty="0">
                <a:solidFill>
                  <a:srgbClr val="0070C0"/>
                </a:solidFill>
              </a:rPr>
              <a:t>Наибольшая деформация -</a:t>
            </a:r>
            <a:r>
              <a:rPr lang="en-GB" altLang="ru-RU" sz="2000" dirty="0">
                <a:solidFill>
                  <a:srgbClr val="0070C0"/>
                </a:solidFill>
              </a:rPr>
              <a:t> </a:t>
            </a:r>
            <a:r>
              <a:rPr lang="ru-RU" altLang="ru-RU" sz="2000" dirty="0" smtClean="0">
                <a:solidFill>
                  <a:srgbClr val="0070C0"/>
                </a:solidFill>
              </a:rPr>
              <a:t>1</a:t>
            </a:r>
            <a:r>
              <a:rPr lang="en-GB" altLang="ru-RU" sz="2000" dirty="0" smtClean="0">
                <a:solidFill>
                  <a:srgbClr val="0070C0"/>
                </a:solidFill>
              </a:rPr>
              <a:t>,6 </a:t>
            </a:r>
            <a:r>
              <a:rPr lang="en-GB" altLang="ru-RU" sz="2000" dirty="0">
                <a:solidFill>
                  <a:srgbClr val="0070C0"/>
                </a:solidFill>
              </a:rPr>
              <a:t>mm. 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7" name="Рисунок 6" descr="C:\Images\Content\0\Result_0_2.pn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881" y="1503156"/>
            <a:ext cx="5323845" cy="3820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0823257" y="6314643"/>
            <a:ext cx="911469" cy="365125"/>
          </a:xfrm>
        </p:spPr>
        <p:txBody>
          <a:bodyPr/>
          <a:lstStyle/>
          <a:p>
            <a:fld id="{41E7880E-81E6-4398-937F-543FEBC130FF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10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BINP logo клёво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0268" y="2645477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en-US" altLang="ru-RU" dirty="0">
                <a:solidFill>
                  <a:srgbClr val="FF0000"/>
                </a:solidFill>
              </a:rPr>
              <a:t> </a:t>
            </a: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>Спасибо за внимание</a:t>
            </a:r>
            <a:r>
              <a:rPr lang="en-US" altLang="ru-RU" dirty="0" smtClean="0">
                <a:solidFill>
                  <a:srgbClr val="FF0000"/>
                </a:solidFill>
              </a:rPr>
              <a:t>!</a:t>
            </a: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C0203-1537-488A-992D-A975498658CE}" type="datetime1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50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9980" y="77216"/>
            <a:ext cx="10515600" cy="58903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SPD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Магнит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геометрия)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607056" y="3873266"/>
            <a:ext cx="11122380" cy="2882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Криостат: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Наружный диаметр –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диаметр – 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мм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408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мм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 – 2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мм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Холодная масса: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Наружный диаметр –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мм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Внутренний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 – 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3482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3330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Катушки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шт.): </a:t>
            </a:r>
            <a:r>
              <a:rPr lang="ru-RU" sz="18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слоев– 2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витков 2х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.): </a:t>
            </a:r>
            <a:r>
              <a:rPr lang="ru-RU" sz="1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слоев– 2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витков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2х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  <a:p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витков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750</a:t>
            </a:r>
            <a:endParaRPr lang="ru-RU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Вес: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криостат  – 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кг</a:t>
            </a:r>
          </a:p>
          <a:p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 экран       – 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кг</a:t>
            </a:r>
          </a:p>
          <a:p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 холодная масса   – 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кг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Total: ~20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en-US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SPD_Magnet.pdf - Adobe Acrobat Reader (64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39589" r="30137" b="30872"/>
          <a:stretch/>
        </p:blipFill>
        <p:spPr>
          <a:xfrm>
            <a:off x="429063" y="534572"/>
            <a:ext cx="11256495" cy="3338693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0940275" y="6390677"/>
            <a:ext cx="1052433" cy="365125"/>
          </a:xfrm>
        </p:spPr>
        <p:txBody>
          <a:bodyPr/>
          <a:lstStyle/>
          <a:p>
            <a:fld id="{62C2CAA0-6C4D-453C-84D4-BF0A098636AF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50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6040" y="6038589"/>
            <a:ext cx="10811228" cy="641179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 магнита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~20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22" name="Заголовок 3"/>
          <p:cNvSpPr txBox="1">
            <a:spLocks/>
          </p:cNvSpPr>
          <p:nvPr/>
        </p:nvSpPr>
        <p:spPr>
          <a:xfrm>
            <a:off x="831668" y="208310"/>
            <a:ext cx="10515600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SPD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Магнит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60" r="34371" b="-477"/>
          <a:stretch/>
        </p:blipFill>
        <p:spPr>
          <a:xfrm>
            <a:off x="478971" y="865404"/>
            <a:ext cx="5294812" cy="46621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t="5236" r="36970" b="18474"/>
          <a:stretch/>
        </p:blipFill>
        <p:spPr>
          <a:xfrm>
            <a:off x="7611292" y="865404"/>
            <a:ext cx="2838994" cy="22779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-385" r="26580" b="-1601"/>
          <a:stretch/>
        </p:blipFill>
        <p:spPr>
          <a:xfrm>
            <a:off x="5869576" y="3378927"/>
            <a:ext cx="2842212" cy="22759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498" r="21991" b="9950"/>
          <a:stretch/>
        </p:blipFill>
        <p:spPr>
          <a:xfrm>
            <a:off x="9023658" y="3378927"/>
            <a:ext cx="2853256" cy="227662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941654" y="5625010"/>
            <a:ext cx="2467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Позиция труб при </a:t>
            </a:r>
            <a:r>
              <a:rPr lang="en-US" dirty="0" smtClean="0">
                <a:solidFill>
                  <a:srgbClr val="00B050"/>
                </a:solidFill>
              </a:rPr>
              <a:t>300K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46302" y="5625010"/>
            <a:ext cx="2407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Позиция труб при </a:t>
            </a:r>
            <a:r>
              <a:rPr lang="en-US" dirty="0" smtClean="0">
                <a:solidFill>
                  <a:srgbClr val="C00000"/>
                </a:solidFill>
              </a:rPr>
              <a:t>4.5K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7290682" y="1349214"/>
            <a:ext cx="807182" cy="2292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869576" y="1001528"/>
            <a:ext cx="2440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Коммутационный бокс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0947860" y="6377380"/>
            <a:ext cx="929054" cy="365125"/>
          </a:xfrm>
        </p:spPr>
        <p:txBody>
          <a:bodyPr/>
          <a:lstStyle/>
          <a:p>
            <a:fld id="{26051D46-B304-4684-B7F2-805BA499425A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17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6040" y="5715171"/>
            <a:ext cx="10811228" cy="641179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диаметр - 3308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Наружный диаметр - 3808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Длина - 4080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mm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Наружный диаметр катушки -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3528 mm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длина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две крайние катушки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- 1260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катушка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630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Заголовок 3"/>
          <p:cNvSpPr txBox="1">
            <a:spLocks/>
          </p:cNvSpPr>
          <p:nvPr/>
        </p:nvSpPr>
        <p:spPr>
          <a:xfrm>
            <a:off x="970099" y="0"/>
            <a:ext cx="10515600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SPD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Магнит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2335" r="33247" b="3379"/>
          <a:stretch/>
        </p:blipFill>
        <p:spPr>
          <a:xfrm>
            <a:off x="2539698" y="589032"/>
            <a:ext cx="6146209" cy="5090799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0940561" y="6391690"/>
            <a:ext cx="955431" cy="365125"/>
          </a:xfrm>
        </p:spPr>
        <p:txBody>
          <a:bodyPr/>
          <a:lstStyle/>
          <a:p>
            <a:fld id="{85A02D6F-8599-4908-BA9C-819EBE2FBE14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93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4833" y="5855367"/>
            <a:ext cx="10811228" cy="641179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Материал: нержавеющая сталь 1.4541. Вес криостата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~14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22" name="Заголовок 3"/>
          <p:cNvSpPr txBox="1">
            <a:spLocks/>
          </p:cNvSpPr>
          <p:nvPr/>
        </p:nvSpPr>
        <p:spPr>
          <a:xfrm>
            <a:off x="980856" y="83633"/>
            <a:ext cx="10515600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Криостат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-743" r="29107" b="1950"/>
          <a:stretch/>
        </p:blipFill>
        <p:spPr>
          <a:xfrm>
            <a:off x="425116" y="776938"/>
            <a:ext cx="6027232" cy="5078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t="19467" r="48983" b="29751"/>
          <a:stretch/>
        </p:blipFill>
        <p:spPr>
          <a:xfrm>
            <a:off x="7042790" y="1071040"/>
            <a:ext cx="4453666" cy="3483090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0987967" y="6314643"/>
            <a:ext cx="1016977" cy="365125"/>
          </a:xfrm>
        </p:spPr>
        <p:txBody>
          <a:bodyPr/>
          <a:lstStyle/>
          <a:p>
            <a:fld id="{456824F2-B929-4DB5-BB51-DA3A55B811D0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6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7210" y="4946487"/>
            <a:ext cx="4059341" cy="1074821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Наружный диаметр -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3698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диаметр -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3398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длина - -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3600 mm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Толщина стенки - 4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 – алюминиевый сплав АМг-5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 экрана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~0,98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74351" y="40026"/>
            <a:ext cx="10515600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Защитный экран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-289" r="33254" b="-171"/>
          <a:stretch/>
        </p:blipFill>
        <p:spPr>
          <a:xfrm>
            <a:off x="96663" y="272716"/>
            <a:ext cx="4692316" cy="4132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" t="5460" r="42823" b="5276"/>
          <a:stretch/>
        </p:blipFill>
        <p:spPr>
          <a:xfrm>
            <a:off x="4836601" y="543136"/>
            <a:ext cx="3136421" cy="28512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12419" r="48724" b="5125"/>
          <a:stretch/>
        </p:blipFill>
        <p:spPr>
          <a:xfrm>
            <a:off x="4058436" y="3428157"/>
            <a:ext cx="2839452" cy="2627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t="-592" r="6538" b="17986"/>
          <a:stretch/>
        </p:blipFill>
        <p:spPr>
          <a:xfrm>
            <a:off x="8020644" y="282288"/>
            <a:ext cx="3938705" cy="22951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9" t="7340" r="31037" b="57440"/>
          <a:stretch/>
        </p:blipFill>
        <p:spPr>
          <a:xfrm>
            <a:off x="8547784" y="3198407"/>
            <a:ext cx="3395717" cy="2857085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 flipH="1">
            <a:off x="10824447" y="3032977"/>
            <a:ext cx="495759" cy="15704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9690335" y="2948287"/>
            <a:ext cx="729427" cy="13484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9374551" y="2700898"/>
            <a:ext cx="1019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Зазор</a:t>
            </a:r>
            <a:endParaRPr lang="ru-RU" sz="1200" dirty="0">
              <a:solidFill>
                <a:schemeClr val="accent6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709711" y="2715999"/>
            <a:ext cx="12079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Изолятор </a:t>
            </a:r>
            <a:r>
              <a:rPr lang="en-US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G10</a:t>
            </a:r>
            <a:endParaRPr lang="ru-RU" sz="1200" dirty="0">
              <a:solidFill>
                <a:schemeClr val="accent6"/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9285650" y="2958433"/>
            <a:ext cx="396246" cy="658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217210" y="5953792"/>
            <a:ext cx="116298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Экран разделен по периметру на 4 части с помощью изоляторов из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G10.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наружную и внутреннюю и боковую поверхность накладывается </a:t>
            </a:r>
            <a:r>
              <a:rPr lang="ru-RU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суперизоляция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30 слоев.</a:t>
            </a:r>
            <a:endParaRPr lang="ru-RU" sz="16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7" t="21292" r="67265" b="72198"/>
          <a:stretch/>
        </p:blipFill>
        <p:spPr>
          <a:xfrm>
            <a:off x="6902696" y="3149897"/>
            <a:ext cx="1520783" cy="120653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16273" r="65273" b="50012"/>
          <a:stretch/>
        </p:blipFill>
        <p:spPr>
          <a:xfrm>
            <a:off x="2873333" y="3945697"/>
            <a:ext cx="977781" cy="967061"/>
          </a:xfrm>
          <a:prstGeom prst="rect">
            <a:avLst/>
          </a:prstGeom>
        </p:spPr>
      </p:pic>
      <p:cxnSp>
        <p:nvCxnSpPr>
          <p:cNvPr id="34" name="Прямая со стрелкой 33"/>
          <p:cNvCxnSpPr>
            <a:stCxn id="33" idx="1"/>
          </p:cNvCxnSpPr>
          <p:nvPr/>
        </p:nvCxnSpPr>
        <p:spPr>
          <a:xfrm flipH="1" flipV="1">
            <a:off x="2408540" y="3945697"/>
            <a:ext cx="464793" cy="4835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523851" y="3108854"/>
            <a:ext cx="17225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Коллектор</a:t>
            </a:r>
            <a:endParaRPr lang="ru-RU" sz="1600" dirty="0">
              <a:solidFill>
                <a:schemeClr val="accent6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4690741" y="3348201"/>
            <a:ext cx="145860" cy="3621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4928461" y="2559534"/>
            <a:ext cx="165036" cy="5370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1072326" y="6356350"/>
            <a:ext cx="990600" cy="365125"/>
          </a:xfrm>
        </p:spPr>
        <p:txBody>
          <a:bodyPr/>
          <a:lstStyle/>
          <a:p>
            <a:fld id="{EDEEA290-7F33-49A0-BED2-568149631615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59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498867" y="35395"/>
            <a:ext cx="10515600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Экран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9" t="68718" r="69153" b="11694"/>
          <a:stretch/>
        </p:blipFill>
        <p:spPr>
          <a:xfrm>
            <a:off x="8276400" y="2538822"/>
            <a:ext cx="3679829" cy="3174205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9641622" y="2216747"/>
            <a:ext cx="915916" cy="8174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0232318" y="1874491"/>
            <a:ext cx="7970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Опора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22404" y="5840273"/>
            <a:ext cx="116298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Экран позиционируется в криостате с помощью шаровых опор с изоляционным кольцом (4 ряда внизу и 2 ряда вверху)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осевом направлении экран фиксируется в центральной части с помощью болтов через изоляционную втулку.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t="45236" r="10161" b="41778"/>
          <a:stretch/>
        </p:blipFill>
        <p:spPr>
          <a:xfrm>
            <a:off x="155308" y="624305"/>
            <a:ext cx="12036692" cy="9510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3" t="18857" r="48449" b="26357"/>
          <a:stretch/>
        </p:blipFill>
        <p:spPr>
          <a:xfrm>
            <a:off x="5723756" y="1774902"/>
            <a:ext cx="2106833" cy="1648826"/>
          </a:xfrm>
          <a:prstGeom prst="rect">
            <a:avLst/>
          </a:prstGeom>
        </p:spPr>
      </p:pic>
      <p:cxnSp>
        <p:nvCxnSpPr>
          <p:cNvPr id="26" name="Прямая со стрелкой 25"/>
          <p:cNvCxnSpPr/>
          <p:nvPr/>
        </p:nvCxnSpPr>
        <p:spPr>
          <a:xfrm flipH="1">
            <a:off x="7260509" y="2257881"/>
            <a:ext cx="873057" cy="5911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6882979" y="3328696"/>
            <a:ext cx="324794" cy="5207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6516718" y="3830776"/>
            <a:ext cx="16683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Шаровая опора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133566" y="1994986"/>
            <a:ext cx="1453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Кольцо (</a:t>
            </a:r>
            <a:r>
              <a:rPr lang="en-US" sz="1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G10</a:t>
            </a:r>
            <a:r>
              <a:rPr lang="ru-RU" sz="1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chemeClr val="accent6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 t="2421" r="34118" b="9921"/>
          <a:stretch/>
        </p:blipFill>
        <p:spPr>
          <a:xfrm>
            <a:off x="452955" y="1695833"/>
            <a:ext cx="4872709" cy="4017195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 flipH="1">
            <a:off x="4804612" y="4746895"/>
            <a:ext cx="1232734" cy="2289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6054099" y="4501244"/>
            <a:ext cx="14209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Втулка (</a:t>
            </a:r>
            <a:r>
              <a:rPr lang="en-US" sz="1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G10</a:t>
            </a:r>
            <a:r>
              <a:rPr lang="ru-RU" sz="1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1098823" y="6429200"/>
            <a:ext cx="937846" cy="365125"/>
          </a:xfrm>
        </p:spPr>
        <p:txBody>
          <a:bodyPr/>
          <a:lstStyle/>
          <a:p>
            <a:fld id="{2E042A35-903E-4643-AC26-F66D840107D3}" type="datetime1">
              <a:rPr lang="ru-RU" smtClean="0"/>
              <a:t>01.12.2022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S.Pivovarov, BINP, SPD Magnet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8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98" y="4260540"/>
            <a:ext cx="3669792" cy="15727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8701" y="0"/>
            <a:ext cx="6861448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Холодная масса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Конструкция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76738"/>
          <a:stretch/>
        </p:blipFill>
        <p:spPr>
          <a:xfrm>
            <a:off x="1519656" y="393988"/>
            <a:ext cx="6539341" cy="841254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448390" y="6356350"/>
            <a:ext cx="3203848" cy="365125"/>
          </a:xfrm>
        </p:spPr>
        <p:txBody>
          <a:bodyPr/>
          <a:lstStyle/>
          <a:p>
            <a:r>
              <a:rPr lang="sv-SE" smtClean="0"/>
              <a:t>S.Pivovarov, BINP, SPD Magnet</a:t>
            </a:r>
            <a:endParaRPr lang="ru-RU" dirty="0"/>
          </a:p>
        </p:txBody>
      </p:sp>
      <p:pic>
        <p:nvPicPr>
          <p:cNvPr id="10" name="Picture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953" y="2393043"/>
            <a:ext cx="3452246" cy="25862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8112225" y="566049"/>
            <a:ext cx="2217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 </a:t>
            </a:r>
            <a:r>
              <a:rPr lang="de-DE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lang="de-DE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300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turns</a:t>
            </a:r>
            <a:endParaRPr lang="de-DE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1x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layers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turns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86215" y="5046924"/>
            <a:ext cx="2074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10,95 мм </a:t>
            </a:r>
            <a:r>
              <a:rPr lang="de-DE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93 мм,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d=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 мм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84223" y="1660277"/>
            <a:ext cx="20646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Magnetic field  - </a:t>
            </a:r>
            <a:r>
              <a:rPr lang="en-US" dirty="0" smtClean="0"/>
              <a:t>1 </a:t>
            </a:r>
            <a:r>
              <a:rPr lang="en-US" dirty="0"/>
              <a:t>T</a:t>
            </a:r>
          </a:p>
          <a:p>
            <a:r>
              <a:rPr lang="en-US" dirty="0"/>
              <a:t>Current  -  </a:t>
            </a:r>
            <a:r>
              <a:rPr lang="en-US" dirty="0" smtClean="0"/>
              <a:t>5 </a:t>
            </a:r>
            <a:r>
              <a:rPr lang="en-US" dirty="0"/>
              <a:t>kA 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010900" y="6356349"/>
            <a:ext cx="920262" cy="365125"/>
          </a:xfrm>
        </p:spPr>
        <p:txBody>
          <a:bodyPr/>
          <a:lstStyle/>
          <a:p>
            <a:fld id="{76A79DBD-A6EA-4D86-A034-870AB66C1E16}" type="datetime1">
              <a:rPr lang="ru-RU" smtClean="0"/>
              <a:t>01.12.2022</a:t>
            </a:fld>
            <a:endParaRPr lang="ru-RU" dirty="0"/>
          </a:p>
        </p:txBody>
      </p:sp>
      <p:pic>
        <p:nvPicPr>
          <p:cNvPr id="13" name="Рисунок 12"/>
          <p:cNvPicPr/>
          <p:nvPr/>
        </p:nvPicPr>
        <p:blipFill>
          <a:blip r:embed="rId6"/>
          <a:stretch>
            <a:fillRect/>
          </a:stretch>
        </p:blipFill>
        <p:spPr>
          <a:xfrm>
            <a:off x="1087041" y="1468528"/>
            <a:ext cx="6266815" cy="24358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37874" y="4328405"/>
            <a:ext cx="8514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36 x M12</a:t>
            </a:r>
            <a:endParaRPr lang="ru-RU" sz="1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93072" y="4800703"/>
            <a:ext cx="8514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64 x M12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5363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841</Words>
  <Application>Microsoft Office PowerPoint</Application>
  <PresentationFormat>Широкоэкранный</PresentationFormat>
  <Paragraphs>141</Paragraphs>
  <Slides>22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The Budker Institute of Nuclear Physics</vt:lpstr>
      <vt:lpstr>SPD Magnet</vt:lpstr>
      <vt:lpstr>SPD Магнит (геометрия)</vt:lpstr>
      <vt:lpstr>Вес магнита ~20 t </vt:lpstr>
      <vt:lpstr>Внутренний диаметр - 3308 mm,   Наружный диаметр - 3808 mm,   Длина - 4080 mm Наружный диаметр катушки - 3528 mm, длина: две крайние катушки - 1260 mm, средняя катушка – 630 mm.</vt:lpstr>
      <vt:lpstr>Материал: нержавеющая сталь 1.4541. Вес криостата ~14 t </vt:lpstr>
      <vt:lpstr>Наружный диаметр - 3698 mm, внутренний диаметр - 3398 mm, длина - - 3600 mm. Толщина стенки - 4 mm,  Материал – алюминиевый сплав АМг-5. Вес экрана ~0,98 t </vt:lpstr>
      <vt:lpstr>Презентация PowerPoint</vt:lpstr>
      <vt:lpstr>Холодная масса. (Конструкция) </vt:lpstr>
      <vt:lpstr>Внутренний диаметр - 3482 mm,  Наружный диаметр - 3576 mm, Длина - 3330 mm, Вес ~5 t.  </vt:lpstr>
      <vt:lpstr>  Магнит состоит из 3-х  катушек: передняя и задняя имеют 2 слоя 300 витков, длина кабеля ~3300 метра; центральная катушка имеет 2 слоя 150 витков, длина кабеля ~1650 метра. Охлаждение осуществляется косвенным методом с помощью трубок, приваренных к оболочке холодной массы</vt:lpstr>
      <vt:lpstr>Фиксированная опора</vt:lpstr>
      <vt:lpstr>Наибольшее напряжение - 65 MPa. Наибольшая деформация - 1 mm.  </vt:lpstr>
      <vt:lpstr>Наибольшее напряжение - 33.7 MPa. Наибольшая деформация - 0,76 mm.  </vt:lpstr>
      <vt:lpstr>Наибольшее напряжение - 154 MPa. Наибольшая деформация - 0,89 mm.  </vt:lpstr>
      <vt:lpstr>Наибольшее напряжение – 96 Mpa (Предельные напряжения 132 Мпа).  Наибольшая деформация - 0,9 mm. </vt:lpstr>
      <vt:lpstr>Наибольшее напряжение – 129.5 MPa. Наибольшая деформация - 0,41 mm.  </vt:lpstr>
      <vt:lpstr>SPD Магнит с Control Dewar</vt:lpstr>
      <vt:lpstr>SPD Магнит (фиксация)</vt:lpstr>
      <vt:lpstr>SPD Магнит (фиксация)</vt:lpstr>
      <vt:lpstr>Нижний октант ярма (Нагрузка – 60 t)</vt:lpstr>
      <vt:lpstr>    Спасибо за внимание!   </vt:lpstr>
    </vt:vector>
  </TitlesOfParts>
  <Company>BINP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SPD Magnet (Предварительные размеры)</dc:title>
  <dc:creator>Sergey</dc:creator>
  <cp:lastModifiedBy>SerP</cp:lastModifiedBy>
  <cp:revision>148</cp:revision>
  <cp:lastPrinted>2022-05-16T04:00:58Z</cp:lastPrinted>
  <dcterms:created xsi:type="dcterms:W3CDTF">2021-10-13T13:30:43Z</dcterms:created>
  <dcterms:modified xsi:type="dcterms:W3CDTF">2022-12-01T06:46:22Z</dcterms:modified>
</cp:coreProperties>
</file>