
<file path=[Content_Types].xml><?xml version="1.0" encoding="utf-8"?>
<Types xmlns="http://schemas.openxmlformats.org/package/2006/content-types">
  <Default Extension="png" ContentType="image/png"/>
  <Default Extension="bin" ContentType="application/vnd.openxmlformats-officedocument.oleObject"/>
  <Default Extension="wmf" ContentType="image/x-wmf"/>
  <Default Extension="jpeg" ContentType="image/jpeg"/>
  <Default Extension="rels" ContentType="application/vnd.openxmlformats-package.relationships+xml"/>
  <Default Extension="xml" ContentType="application/xml"/>
  <Default Extension="tif" ContentType="image/tif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9.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drawings/drawing2.xml" ContentType="application/vnd.openxmlformats-officedocument.drawingml.chartshapes+xml"/>
  <Override PartName="/ppt/charts/chart5.xml" ContentType="application/vnd.openxmlformats-officedocument.drawingml.chart+xml"/>
  <Override PartName="/ppt/drawings/drawing3.xml" ContentType="application/vnd.openxmlformats-officedocument.drawingml.chartshapes+xml"/>
  <Override PartName="/ppt/charts/chart6.xml" ContentType="application/vnd.openxmlformats-officedocument.drawingml.chart+xml"/>
  <Override PartName="/ppt/drawings/drawing4.xml" ContentType="application/vnd.openxmlformats-officedocument.drawingml.chartshape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 id="2147483674" r:id="rId3"/>
    <p:sldMasterId id="2147483687" r:id="rId4"/>
    <p:sldMasterId id="2147483700" r:id="rId5"/>
    <p:sldMasterId id="2147483713" r:id="rId6"/>
    <p:sldMasterId id="2147483739" r:id="rId7"/>
    <p:sldMasterId id="2147483752" r:id="rId8"/>
    <p:sldMasterId id="2147483765" r:id="rId9"/>
    <p:sldMasterId id="2147483778" r:id="rId10"/>
    <p:sldMasterId id="2147483791" r:id="rId11"/>
    <p:sldMasterId id="2147483804" r:id="rId12"/>
    <p:sldMasterId id="2147483817" r:id="rId13"/>
  </p:sldMasterIdLst>
  <p:notesMasterIdLst>
    <p:notesMasterId r:id="rId54"/>
  </p:notesMasterIdLst>
  <p:sldIdLst>
    <p:sldId id="256" r:id="rId14"/>
    <p:sldId id="257" r:id="rId15"/>
    <p:sldId id="263" r:id="rId16"/>
    <p:sldId id="264" r:id="rId17"/>
    <p:sldId id="259" r:id="rId18"/>
    <p:sldId id="258" r:id="rId19"/>
    <p:sldId id="266" r:id="rId20"/>
    <p:sldId id="265" r:id="rId21"/>
    <p:sldId id="267" r:id="rId22"/>
    <p:sldId id="268" r:id="rId23"/>
    <p:sldId id="269" r:id="rId24"/>
    <p:sldId id="270" r:id="rId25"/>
    <p:sldId id="271" r:id="rId26"/>
    <p:sldId id="272" r:id="rId27"/>
    <p:sldId id="273" r:id="rId28"/>
    <p:sldId id="274" r:id="rId29"/>
    <p:sldId id="275" r:id="rId30"/>
    <p:sldId id="276" r:id="rId31"/>
    <p:sldId id="277" r:id="rId32"/>
    <p:sldId id="280" r:id="rId33"/>
    <p:sldId id="282" r:id="rId34"/>
    <p:sldId id="283" r:id="rId35"/>
    <p:sldId id="284" r:id="rId36"/>
    <p:sldId id="286" r:id="rId37"/>
    <p:sldId id="287" r:id="rId38"/>
    <p:sldId id="301" r:id="rId39"/>
    <p:sldId id="288" r:id="rId40"/>
    <p:sldId id="289" r:id="rId41"/>
    <p:sldId id="300" r:id="rId42"/>
    <p:sldId id="290" r:id="rId43"/>
    <p:sldId id="291" r:id="rId44"/>
    <p:sldId id="292" r:id="rId45"/>
    <p:sldId id="293" r:id="rId46"/>
    <p:sldId id="285" r:id="rId47"/>
    <p:sldId id="294" r:id="rId48"/>
    <p:sldId id="295" r:id="rId49"/>
    <p:sldId id="296" r:id="rId50"/>
    <p:sldId id="297" r:id="rId51"/>
    <p:sldId id="298" r:id="rId52"/>
    <p:sldId id="299" r:id="rId53"/>
  </p:sldIdLst>
  <p:sldSz cx="12188825" cy="6858000"/>
  <p:notesSz cx="7772400" cy="100584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440"/>
    <p:restoredTop sz="94643"/>
  </p:normalViewPr>
  <p:slideViewPr>
    <p:cSldViewPr snapToGrid="0" snapToObjects="1">
      <p:cViewPr varScale="1">
        <p:scale>
          <a:sx n="168" d="100"/>
          <a:sy n="168" d="100"/>
        </p:scale>
        <p:origin x="384"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s>
</file>

<file path=ppt/charts/_rels/chart1.xml.rels><?xml version="1.0" encoding="UTF-8" standalone="yes"?>
<Relationships xmlns="http://schemas.openxmlformats.org/package/2006/relationships"><Relationship Id="rId1" Type="http://schemas.openxmlformats.org/officeDocument/2006/relationships/chartUserShapes" Target="../drawings/drawing1.xml"/></Relationships>
</file>

<file path=ppt/charts/_rels/chart4.xml.rels><?xml version="1.0" encoding="UTF-8" standalone="yes"?>
<Relationships xmlns="http://schemas.openxmlformats.org/package/2006/relationships"><Relationship Id="rId1"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1" Type="http://schemas.openxmlformats.org/officeDocument/2006/relationships/chartUserShapes" Target="../drawings/drawing3.xml"/></Relationships>
</file>

<file path=ppt/charts/_rels/chart6.xml.rels><?xml version="1.0" encoding="UTF-8" standalone="yes"?>
<Relationships xmlns="http://schemas.openxmlformats.org/package/2006/relationships"><Relationship Id="rId1"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manualLayout>
          <c:layoutTarget val="inner"/>
          <c:xMode val="edge"/>
          <c:yMode val="edge"/>
          <c:x val="3.0532525510204099E-2"/>
          <c:y val="5.0958010599266197E-2"/>
          <c:w val="0.93845663265306101"/>
          <c:h val="0.58893871449925295"/>
        </c:manualLayout>
      </c:layout>
      <c:barChart>
        <c:barDir val="col"/>
        <c:grouping val="clustered"/>
        <c:varyColors val="0"/>
        <c:ser>
          <c:idx val="0"/>
          <c:order val="0"/>
          <c:tx>
            <c:strRef>
              <c:f>label 0</c:f>
              <c:strCache>
                <c:ptCount val="1"/>
                <c:pt idx="0">
                  <c:v>Series1</c:v>
                </c:pt>
              </c:strCache>
            </c:strRef>
          </c:tx>
          <c:spPr>
            <a:solidFill>
              <a:srgbClr val="4F81BD"/>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3"/>
                <c:pt idx="0">
                  <c:v>JUNO, NOvA-DUNE, EDELWEISS
</c:v>
                </c:pt>
                <c:pt idx="1">
                  <c:v>SuperNEMO, GERDA-LEGEND, nuGEN, DANSS
</c:v>
                </c:pt>
                <c:pt idx="2">
                  <c:v>DarkSide, TAIGA, MONUMENT
</c:v>
                </c:pt>
              </c:strCache>
            </c:strRef>
          </c:cat>
          <c:val>
            <c:numRef>
              <c:f>0</c:f>
              <c:numCache>
                <c:formatCode>General</c:formatCode>
                <c:ptCount val="3"/>
                <c:pt idx="0">
                  <c:v>100</c:v>
                </c:pt>
                <c:pt idx="1">
                  <c:v>75</c:v>
                </c:pt>
                <c:pt idx="2">
                  <c:v>50</c:v>
                </c:pt>
              </c:numCache>
            </c:numRef>
          </c:val>
          <c:extLst>
            <c:ext xmlns:c16="http://schemas.microsoft.com/office/drawing/2014/chart" uri="{C3380CC4-5D6E-409C-BE32-E72D297353CC}">
              <c16:uniqueId val="{00000000-9D15-0643-8827-B2D7712AEAA4}"/>
            </c:ext>
          </c:extLst>
        </c:ser>
        <c:dLbls>
          <c:showLegendKey val="0"/>
          <c:showVal val="0"/>
          <c:showCatName val="0"/>
          <c:showSerName val="0"/>
          <c:showPercent val="0"/>
          <c:showBubbleSize val="0"/>
        </c:dLbls>
        <c:gapWidth val="51"/>
        <c:overlap val="-27"/>
        <c:axId val="43042011"/>
        <c:axId val="84817379"/>
      </c:barChart>
      <c:catAx>
        <c:axId val="43042011"/>
        <c:scaling>
          <c:orientation val="minMax"/>
        </c:scaling>
        <c:delete val="1"/>
        <c:axPos val="b"/>
        <c:numFmt formatCode="General" sourceLinked="1"/>
        <c:majorTickMark val="out"/>
        <c:minorTickMark val="none"/>
        <c:tickLblPos val="nextTo"/>
        <c:crossAx val="84817379"/>
        <c:crosses val="autoZero"/>
        <c:auto val="1"/>
        <c:lblAlgn val="ctr"/>
        <c:lblOffset val="100"/>
        <c:noMultiLvlLbl val="0"/>
      </c:catAx>
      <c:valAx>
        <c:axId val="84817379"/>
        <c:scaling>
          <c:orientation val="minMax"/>
        </c:scaling>
        <c:delete val="1"/>
        <c:axPos val="l"/>
        <c:numFmt formatCode="General" sourceLinked="1"/>
        <c:majorTickMark val="none"/>
        <c:minorTickMark val="none"/>
        <c:tickLblPos val="nextTo"/>
        <c:crossAx val="43042011"/>
        <c:crosses val="autoZero"/>
        <c:crossBetween val="between"/>
      </c:valAx>
      <c:spPr>
        <a:noFill/>
        <a:ln w="0">
          <a:noFill/>
        </a:ln>
      </c:spPr>
    </c:plotArea>
    <c:plotVisOnly val="1"/>
    <c:dispBlanksAs val="gap"/>
    <c:showDLblsOverMax val="1"/>
  </c:chart>
  <c:spPr>
    <a:noFill/>
    <a:ln w="0">
      <a:noFill/>
    </a:ln>
  </c:spPr>
  <c:userShapes r:id="rId1"/>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title>
      <c:tx>
        <c:rich>
          <a:bodyPr rot="0"/>
          <a:lstStyle/>
          <a:p>
            <a:pPr>
              <a:defRPr lang="en-US" sz="1400" b="0" strike="noStrike" spc="-1">
                <a:solidFill>
                  <a:srgbClr val="595959"/>
                </a:solidFill>
                <a:latin typeface="Arial"/>
                <a:ea typeface="DejaVu Sans"/>
              </a:defRPr>
            </a:pPr>
            <a:r>
              <a:rPr lang="en-US" sz="1400" b="0" strike="noStrike" spc="-1">
                <a:solidFill>
                  <a:srgbClr val="595959"/>
                </a:solidFill>
                <a:latin typeface="Arial"/>
                <a:ea typeface="DejaVu Sans"/>
              </a:rPr>
              <a:t>Age structure</a:t>
            </a:r>
          </a:p>
        </c:rich>
      </c:tx>
      <c:layout>
        <c:manualLayout>
          <c:xMode val="edge"/>
          <c:yMode val="edge"/>
          <c:x val="0.67927703790428795"/>
          <c:y val="7.5145238696640596E-2"/>
        </c:manualLayout>
      </c:layout>
      <c:overlay val="0"/>
      <c:spPr>
        <a:noFill/>
        <a:ln w="0">
          <a:noFill/>
        </a:ln>
      </c:spPr>
    </c:title>
    <c:autoTitleDeleted val="0"/>
    <c:plotArea>
      <c:layout>
        <c:manualLayout>
          <c:layoutTarget val="inner"/>
          <c:xMode val="edge"/>
          <c:yMode val="edge"/>
          <c:x val="0.16543282269295601"/>
          <c:y val="0.17602631258375001"/>
          <c:w val="0.67924943194312104"/>
          <c:h val="0.60348398099646705"/>
        </c:manualLayout>
      </c:layout>
      <c:lineChart>
        <c:grouping val="standard"/>
        <c:varyColors val="0"/>
        <c:ser>
          <c:idx val="0"/>
          <c:order val="0"/>
          <c:tx>
            <c:strRef>
              <c:f>label 0</c:f>
              <c:strCache>
                <c:ptCount val="1"/>
                <c:pt idx="0">
                  <c:v>2022</c:v>
                </c:pt>
              </c:strCache>
            </c:strRef>
          </c:tx>
          <c:spPr>
            <a:ln w="28440" cap="rnd">
              <a:solidFill>
                <a:srgbClr val="C0504D"/>
              </a:solidFill>
              <a:round/>
            </a:ln>
          </c:spPr>
          <c:marker>
            <c:symbol val="circle"/>
            <c:size val="5"/>
            <c:spPr>
              <a:solidFill>
                <a:srgbClr val="C0504D"/>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0</c:f>
              <c:numCache>
                <c:formatCode>General</c:formatCode>
                <c:ptCount val="7"/>
                <c:pt idx="0">
                  <c:v>630</c:v>
                </c:pt>
                <c:pt idx="1">
                  <c:v>986</c:v>
                </c:pt>
                <c:pt idx="2">
                  <c:v>694</c:v>
                </c:pt>
                <c:pt idx="3">
                  <c:v>640</c:v>
                </c:pt>
                <c:pt idx="4">
                  <c:v>874</c:v>
                </c:pt>
                <c:pt idx="5">
                  <c:v>489</c:v>
                </c:pt>
                <c:pt idx="6">
                  <c:v>137</c:v>
                </c:pt>
              </c:numCache>
            </c:numRef>
          </c:val>
          <c:smooth val="1"/>
          <c:extLst>
            <c:ext xmlns:c16="http://schemas.microsoft.com/office/drawing/2014/chart" uri="{C3380CC4-5D6E-409C-BE32-E72D297353CC}">
              <c16:uniqueId val="{00000000-2560-5547-AB24-B15AADC712EE}"/>
            </c:ext>
          </c:extLst>
        </c:ser>
        <c:ser>
          <c:idx val="1"/>
          <c:order val="1"/>
          <c:tx>
            <c:strRef>
              <c:f>label 1</c:f>
              <c:strCache>
                <c:ptCount val="1"/>
                <c:pt idx="0">
                  <c:v>2030</c:v>
                </c:pt>
              </c:strCache>
            </c:strRef>
          </c:tx>
          <c:spPr>
            <a:ln w="28440" cap="rnd">
              <a:solidFill>
                <a:srgbClr val="9BBB59"/>
              </a:solidFill>
              <a:round/>
            </a:ln>
          </c:spPr>
          <c:marker>
            <c:symbol val="circle"/>
            <c:size val="5"/>
            <c:spPr>
              <a:solidFill>
                <a:srgbClr val="9BBB59"/>
              </a:solidFill>
            </c:spPr>
          </c:marker>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r"/>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7"/>
                <c:pt idx="0">
                  <c:v> 20 - 30 </c:v>
                </c:pt>
                <c:pt idx="1">
                  <c:v> 30 - 40</c:v>
                </c:pt>
                <c:pt idx="2">
                  <c:v> 40 - 50</c:v>
                </c:pt>
                <c:pt idx="3">
                  <c:v> 50  - 60</c:v>
                </c:pt>
                <c:pt idx="4">
                  <c:v> 60  - 70</c:v>
                </c:pt>
                <c:pt idx="5">
                  <c:v> 70  - 80</c:v>
                </c:pt>
                <c:pt idx="6">
                  <c:v> &gt; 80</c:v>
                </c:pt>
              </c:strCache>
            </c:strRef>
          </c:cat>
          <c:val>
            <c:numRef>
              <c:f>1</c:f>
              <c:numCache>
                <c:formatCode>General</c:formatCode>
                <c:ptCount val="7"/>
                <c:pt idx="0">
                  <c:v>1230</c:v>
                </c:pt>
                <c:pt idx="1">
                  <c:v>1000</c:v>
                </c:pt>
                <c:pt idx="2">
                  <c:v>900</c:v>
                </c:pt>
                <c:pt idx="3">
                  <c:v>890</c:v>
                </c:pt>
                <c:pt idx="4">
                  <c:v>870</c:v>
                </c:pt>
                <c:pt idx="5">
                  <c:v>305</c:v>
                </c:pt>
                <c:pt idx="6">
                  <c:v>37</c:v>
                </c:pt>
              </c:numCache>
            </c:numRef>
          </c:val>
          <c:smooth val="1"/>
          <c:extLst>
            <c:ext xmlns:c16="http://schemas.microsoft.com/office/drawing/2014/chart" uri="{C3380CC4-5D6E-409C-BE32-E72D297353CC}">
              <c16:uniqueId val="{00000001-2560-5547-AB24-B15AADC712EE}"/>
            </c:ext>
          </c:extLst>
        </c:ser>
        <c:dLbls>
          <c:showLegendKey val="0"/>
          <c:showVal val="0"/>
          <c:showCatName val="0"/>
          <c:showSerName val="0"/>
          <c:showPercent val="0"/>
          <c:showBubbleSize val="0"/>
        </c:dLbls>
        <c:hiLowLines>
          <c:spPr>
            <a:ln w="0">
              <a:noFill/>
            </a:ln>
          </c:spPr>
        </c:hiLowLines>
        <c:marker val="1"/>
        <c:smooth val="0"/>
        <c:axId val="24181376"/>
        <c:axId val="59206633"/>
      </c:lineChart>
      <c:catAx>
        <c:axId val="24181376"/>
        <c:scaling>
          <c:orientation val="minMax"/>
        </c:scaling>
        <c:delete val="0"/>
        <c:axPos val="b"/>
        <c:title>
          <c:tx>
            <c:rich>
              <a:bodyPr rot="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Age, years</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00" b="0" strike="noStrike" spc="-1">
                <a:solidFill>
                  <a:srgbClr val="595959"/>
                </a:solidFill>
                <a:latin typeface="Arial"/>
                <a:ea typeface="DejaVu Sans"/>
              </a:defRPr>
            </a:pPr>
            <a:endParaRPr lang="ru-RU"/>
          </a:p>
        </c:txPr>
        <c:crossAx val="59206633"/>
        <c:crosses val="autoZero"/>
        <c:auto val="1"/>
        <c:lblAlgn val="ctr"/>
        <c:lblOffset val="100"/>
        <c:noMultiLvlLbl val="0"/>
      </c:catAx>
      <c:valAx>
        <c:axId val="59206633"/>
        <c:scaling>
          <c:orientation val="minMax"/>
        </c:scaling>
        <c:delete val="0"/>
        <c:axPos val="l"/>
        <c:title>
          <c:tx>
            <c:rich>
              <a:bodyPr rot="-5400000"/>
              <a:lstStyle/>
              <a:p>
                <a:pPr>
                  <a:defRPr lang="en-US" sz="1000" b="0" strike="noStrike" spc="-1">
                    <a:solidFill>
                      <a:srgbClr val="595959"/>
                    </a:solidFill>
                    <a:latin typeface="Arial"/>
                    <a:ea typeface="DejaVu Sans"/>
                  </a:defRPr>
                </a:pPr>
                <a:r>
                  <a:rPr lang="en-US" sz="1000" b="0" strike="noStrike" spc="-1">
                    <a:solidFill>
                      <a:srgbClr val="595959"/>
                    </a:solidFill>
                    <a:latin typeface="Arial"/>
                    <a:ea typeface="DejaVu Sans"/>
                  </a:rPr>
                  <a:t>people</a:t>
                </a:r>
              </a:p>
            </c:rich>
          </c:tx>
          <c:overlay val="0"/>
          <c:spPr>
            <a:noFill/>
            <a:ln w="0">
              <a:noFill/>
            </a:ln>
          </c:spPr>
        </c:title>
        <c:numFmt formatCode="General" sourceLinked="0"/>
        <c:majorTickMark val="in"/>
        <c:minorTickMark val="none"/>
        <c:tickLblPos val="nextTo"/>
        <c:spPr>
          <a:ln w="9360">
            <a:solidFill>
              <a:srgbClr val="D9D9D9"/>
            </a:solidFill>
            <a:round/>
          </a:ln>
        </c:spPr>
        <c:txPr>
          <a:bodyPr/>
          <a:lstStyle/>
          <a:p>
            <a:pPr>
              <a:defRPr lang="en-US" sz="1050" b="0" strike="noStrike" spc="-1">
                <a:solidFill>
                  <a:srgbClr val="595959"/>
                </a:solidFill>
                <a:latin typeface="Arial"/>
                <a:ea typeface="DejaVu Sans"/>
              </a:defRPr>
            </a:pPr>
            <a:endParaRPr lang="ru-RU"/>
          </a:p>
        </c:txPr>
        <c:crossAx val="24181376"/>
        <c:crosses val="autoZero"/>
        <c:crossBetween val="between"/>
      </c:valAx>
      <c:spPr>
        <a:noFill/>
        <a:ln w="0">
          <a:noFill/>
        </a:ln>
      </c:spPr>
    </c:plotArea>
    <c:legend>
      <c:legendPos val="r"/>
      <c:layout>
        <c:manualLayout>
          <c:xMode val="edge"/>
          <c:yMode val="edge"/>
          <c:x val="0.64648537711647003"/>
          <c:y val="0.20428797661103701"/>
          <c:w val="0.137296584078581"/>
          <c:h val="0.15765107212475599"/>
        </c:manualLayout>
      </c:layout>
      <c:overlay val="0"/>
      <c:spPr>
        <a:noFill/>
        <a:ln w="0">
          <a:noFill/>
        </a:ln>
      </c:spPr>
      <c:txPr>
        <a:bodyPr/>
        <a:lstStyle/>
        <a:p>
          <a:pPr>
            <a:defRPr lang="en-US" sz="11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title>
      <c:tx>
        <c:rich>
          <a:bodyPr rot="0"/>
          <a:lstStyle/>
          <a:p>
            <a:pPr>
              <a:defRPr lang="en-US" sz="1400" b="0" strike="noStrike" spc="-1">
                <a:solidFill>
                  <a:srgbClr val="000000"/>
                </a:solidFill>
                <a:latin typeface="Arial"/>
                <a:ea typeface="DejaVu Sans"/>
              </a:defRPr>
            </a:pPr>
            <a:r>
              <a:rPr lang="en-US" sz="1400" b="0" strike="noStrike" spc="-1">
                <a:solidFill>
                  <a:srgbClr val="000000"/>
                </a:solidFill>
                <a:latin typeface="Arial"/>
                <a:ea typeface="DejaVu Sans"/>
              </a:rPr>
              <a:t>Personnel Structure of JINR 
(total employees 4190 in 2022 and 5230 in 2030)
 </a:t>
            </a:r>
          </a:p>
        </c:rich>
      </c:tx>
      <c:layout>
        <c:manualLayout>
          <c:xMode val="edge"/>
          <c:yMode val="edge"/>
          <c:x val="0.130215714060778"/>
          <c:y val="3.2428448593538897E-2"/>
        </c:manualLayout>
      </c:layout>
      <c:overlay val="0"/>
      <c:spPr>
        <a:noFill/>
        <a:ln w="0">
          <a:noFill/>
        </a:ln>
      </c:spPr>
    </c:title>
    <c:autoTitleDeleted val="0"/>
    <c:plotArea>
      <c:layout/>
      <c:barChart>
        <c:barDir val="col"/>
        <c:grouping val="clustered"/>
        <c:varyColors val="0"/>
        <c:ser>
          <c:idx val="0"/>
          <c:order val="0"/>
          <c:tx>
            <c:strRef>
              <c:f>label 0</c:f>
              <c:strCache>
                <c:ptCount val="1"/>
                <c:pt idx="0">
                  <c:v>2022</c:v>
                </c:pt>
              </c:strCache>
            </c:strRef>
          </c:tx>
          <c:spPr>
            <a:solidFill>
              <a:srgbClr val="F7964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0</c:f>
              <c:numCache>
                <c:formatCode>General</c:formatCode>
                <c:ptCount val="5"/>
                <c:pt idx="0">
                  <c:v>1190</c:v>
                </c:pt>
                <c:pt idx="1">
                  <c:v>1020</c:v>
                </c:pt>
                <c:pt idx="2">
                  <c:v>1100</c:v>
                </c:pt>
                <c:pt idx="3">
                  <c:v>730</c:v>
                </c:pt>
                <c:pt idx="4">
                  <c:v>150</c:v>
                </c:pt>
              </c:numCache>
            </c:numRef>
          </c:val>
          <c:extLst>
            <c:ext xmlns:c16="http://schemas.microsoft.com/office/drawing/2014/chart" uri="{C3380CC4-5D6E-409C-BE32-E72D297353CC}">
              <c16:uniqueId val="{00000000-AE0F-584A-BB13-64945AD38E7B}"/>
            </c:ext>
          </c:extLst>
        </c:ser>
        <c:ser>
          <c:idx val="1"/>
          <c:order val="1"/>
          <c:tx>
            <c:strRef>
              <c:f>label 1</c:f>
              <c:strCache>
                <c:ptCount val="1"/>
                <c:pt idx="0">
                  <c:v>2030</c:v>
                </c:pt>
              </c:strCache>
            </c:strRef>
          </c:tx>
          <c:spPr>
            <a:solidFill>
              <a:srgbClr val="4BACC6"/>
            </a:solidFill>
            <a:ln w="0">
              <a:noFill/>
            </a:ln>
          </c:spPr>
          <c:invertIfNegative val="0"/>
          <c:dLbls>
            <c:spPr>
              <a:noFill/>
              <a:ln>
                <a:noFill/>
              </a:ln>
              <a:effectLst/>
            </c:spPr>
            <c:txPr>
              <a:bodyPr wrap="square"/>
              <a:lstStyle/>
              <a:p>
                <a:pPr>
                  <a:defRPr lang="en-US" sz="1000" b="0" strike="noStrike" spc="-1">
                    <a:solidFill>
                      <a:srgbClr val="000000"/>
                    </a:solidFill>
                    <a:latin typeface="Arial"/>
                    <a:ea typeface="DejaVu Sans"/>
                  </a:defRPr>
                </a:pPr>
                <a:endParaRPr lang="ru-RU"/>
              </a:p>
            </c:txPr>
            <c:dLblPos val="outEnd"/>
            <c:showLegendKey val="0"/>
            <c:showVal val="0"/>
            <c:showCatName val="0"/>
            <c:showSerName val="0"/>
            <c:showPercent val="0"/>
            <c:showBubbleSize val="1"/>
            <c:separator>; </c:separator>
            <c:showLeaderLines val="0"/>
            <c:extLst>
              <c:ext xmlns:c15="http://schemas.microsoft.com/office/drawing/2012/chart" uri="{CE6537A1-D6FC-4f65-9D91-7224C49458BB}">
                <c15:showLeaderLines val="1"/>
              </c:ext>
            </c:extLst>
          </c:dLbls>
          <c:cat>
            <c:strRef>
              <c:f>categories</c:f>
              <c:strCache>
                <c:ptCount val="5"/>
                <c:pt idx="0">
                  <c:v>scientific researchers</c:v>
                </c:pt>
                <c:pt idx="1">
                  <c:v>engineers</c:v>
                </c:pt>
                <c:pt idx="2">
                  <c:v>managers and specialists</c:v>
                </c:pt>
                <c:pt idx="3">
                  <c:v>workers</c:v>
                </c:pt>
                <c:pt idx="4">
                  <c:v>Associated Personnel</c:v>
                </c:pt>
              </c:strCache>
            </c:strRef>
          </c:cat>
          <c:val>
            <c:numRef>
              <c:f>1</c:f>
              <c:numCache>
                <c:formatCode>General</c:formatCode>
                <c:ptCount val="5"/>
                <c:pt idx="0">
                  <c:v>1240</c:v>
                </c:pt>
                <c:pt idx="1">
                  <c:v>1070</c:v>
                </c:pt>
                <c:pt idx="2">
                  <c:v>1160</c:v>
                </c:pt>
                <c:pt idx="3">
                  <c:v>760</c:v>
                </c:pt>
                <c:pt idx="4">
                  <c:v>1000</c:v>
                </c:pt>
              </c:numCache>
            </c:numRef>
          </c:val>
          <c:extLst>
            <c:ext xmlns:c16="http://schemas.microsoft.com/office/drawing/2014/chart" uri="{C3380CC4-5D6E-409C-BE32-E72D297353CC}">
              <c16:uniqueId val="{00000001-AE0F-584A-BB13-64945AD38E7B}"/>
            </c:ext>
          </c:extLst>
        </c:ser>
        <c:dLbls>
          <c:showLegendKey val="0"/>
          <c:showVal val="0"/>
          <c:showCatName val="0"/>
          <c:showSerName val="0"/>
          <c:showPercent val="0"/>
          <c:showBubbleSize val="0"/>
        </c:dLbls>
        <c:gapWidth val="219"/>
        <c:overlap val="-27"/>
        <c:axId val="39492767"/>
        <c:axId val="30197950"/>
      </c:barChart>
      <c:catAx>
        <c:axId val="39492767"/>
        <c:scaling>
          <c:orientation val="minMax"/>
        </c:scaling>
        <c:delete val="0"/>
        <c:axPos val="b"/>
        <c:numFmt formatCode="General" sourceLinked="0"/>
        <c:majorTickMark val="none"/>
        <c:minorTickMark val="none"/>
        <c:tickLblPos val="nextTo"/>
        <c:spPr>
          <a:ln w="9360">
            <a:solidFill>
              <a:srgbClr val="D9D9D9"/>
            </a:solidFill>
            <a:round/>
          </a:ln>
        </c:spPr>
        <c:txPr>
          <a:bodyPr/>
          <a:lstStyle/>
          <a:p>
            <a:pPr>
              <a:defRPr lang="en-US" sz="1050" b="1" strike="noStrike" spc="-1">
                <a:solidFill>
                  <a:srgbClr val="595959"/>
                </a:solidFill>
                <a:latin typeface="Arial Narrow"/>
                <a:ea typeface="DejaVu Sans"/>
              </a:defRPr>
            </a:pPr>
            <a:endParaRPr lang="ru-RU"/>
          </a:p>
        </c:txPr>
        <c:crossAx val="30197950"/>
        <c:crosses val="autoZero"/>
        <c:auto val="1"/>
        <c:lblAlgn val="ctr"/>
        <c:lblOffset val="100"/>
        <c:noMultiLvlLbl val="0"/>
      </c:catAx>
      <c:valAx>
        <c:axId val="30197950"/>
        <c:scaling>
          <c:orientation val="minMax"/>
        </c:scaling>
        <c:delete val="0"/>
        <c:axPos val="l"/>
        <c:majorGridlines>
          <c:spPr>
            <a:ln w="9360">
              <a:solidFill>
                <a:srgbClr val="D9D9D9"/>
              </a:solidFill>
              <a:round/>
            </a:ln>
          </c:spPr>
        </c:majorGridlines>
        <c:numFmt formatCode="General" sourceLinked="0"/>
        <c:majorTickMark val="none"/>
        <c:minorTickMark val="none"/>
        <c:tickLblPos val="nextTo"/>
        <c:spPr>
          <a:ln w="9360">
            <a:noFill/>
          </a:ln>
        </c:spPr>
        <c:txPr>
          <a:bodyPr/>
          <a:lstStyle/>
          <a:p>
            <a:pPr>
              <a:defRPr lang="en-US" sz="1100" b="0" strike="noStrike" spc="-1">
                <a:solidFill>
                  <a:srgbClr val="595959"/>
                </a:solidFill>
                <a:latin typeface="Arial"/>
                <a:ea typeface="DejaVu Sans"/>
              </a:defRPr>
            </a:pPr>
            <a:endParaRPr lang="ru-RU"/>
          </a:p>
        </c:txPr>
        <c:crossAx val="39492767"/>
        <c:crosses val="autoZero"/>
        <c:crossBetween val="between"/>
      </c:valAx>
      <c:spPr>
        <a:noFill/>
        <a:ln w="0">
          <a:noFill/>
        </a:ln>
      </c:spPr>
    </c:plotArea>
    <c:legend>
      <c:legendPos val="b"/>
      <c:overlay val="0"/>
      <c:spPr>
        <a:noFill/>
        <a:ln w="0">
          <a:noFill/>
        </a:ln>
      </c:spPr>
      <c:txPr>
        <a:bodyPr/>
        <a:lstStyle/>
        <a:p>
          <a:pPr>
            <a:defRPr lang="en-US" sz="900" b="0" strike="noStrike" spc="-1">
              <a:solidFill>
                <a:srgbClr val="595959"/>
              </a:solidFill>
              <a:latin typeface="Arial"/>
              <a:ea typeface="DejaVu Sans"/>
            </a:defRPr>
          </a:pPr>
          <a:endParaRPr lang="ru-RU"/>
        </a:p>
      </c:txPr>
    </c:legend>
    <c:plotVisOnly val="1"/>
    <c:dispBlanksAs val="gap"/>
    <c:showDLblsOverMax val="1"/>
  </c:chart>
  <c:spPr>
    <a:noFill/>
    <a:ln w="0">
      <a:noFill/>
    </a:ln>
  </c:spPr>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manualLayout>
          <c:layoutTarget val="inner"/>
          <c:xMode val="edge"/>
          <c:yMode val="edge"/>
          <c:x val="0.26554550593555698"/>
          <c:y val="0.26299212598425198"/>
          <c:w val="0.37867439231204097"/>
          <c:h val="0.52440944881889795"/>
        </c:manualLayout>
      </c:layout>
      <c:pieChart>
        <c:varyColors val="1"/>
        <c:ser>
          <c:idx val="0"/>
          <c:order val="0"/>
          <c:tx>
            <c:strRef>
              <c:f>label 0</c:f>
              <c:strCache>
                <c:ptCount val="1"/>
                <c:pt idx="0">
                  <c:v>Series1</c:v>
                </c:pt>
              </c:strCache>
            </c:strRef>
          </c:tx>
          <c:spPr>
            <a:solidFill>
              <a:srgbClr val="5B9BD5"/>
            </a:solidFill>
            <a:ln w="0">
              <a:noFill/>
            </a:ln>
          </c:spPr>
          <c:explosion val="1"/>
          <c:dPt>
            <c:idx val="0"/>
            <c:bubble3D val="0"/>
            <c:spPr>
              <a:solidFill>
                <a:srgbClr val="5B9BD5"/>
              </a:solidFill>
              <a:ln w="19080">
                <a:solidFill>
                  <a:srgbClr val="FFFFFF"/>
                </a:solidFill>
                <a:round/>
              </a:ln>
            </c:spPr>
            <c:extLst>
              <c:ext xmlns:c16="http://schemas.microsoft.com/office/drawing/2014/chart" uri="{C3380CC4-5D6E-409C-BE32-E72D297353CC}">
                <c16:uniqueId val="{00000001-34EB-FC48-BAA6-9C9A00901646}"/>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34EB-FC48-BAA6-9C9A00901646}"/>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34EB-FC48-BAA6-9C9A00901646}"/>
              </c:ext>
            </c:extLst>
          </c:dPt>
          <c:dPt>
            <c:idx val="3"/>
            <c:bubble3D val="0"/>
            <c:spPr>
              <a:solidFill>
                <a:srgbClr val="FFC000"/>
              </a:solidFill>
              <a:ln w="19080">
                <a:solidFill>
                  <a:srgbClr val="FFFFFF"/>
                </a:solidFill>
                <a:round/>
              </a:ln>
            </c:spPr>
            <c:extLst>
              <c:ext xmlns:c16="http://schemas.microsoft.com/office/drawing/2014/chart" uri="{C3380CC4-5D6E-409C-BE32-E72D297353CC}">
                <c16:uniqueId val="{00000007-34EB-FC48-BAA6-9C9A00901646}"/>
              </c:ext>
            </c:extLst>
          </c:dPt>
          <c:dPt>
            <c:idx val="4"/>
            <c:bubble3D val="0"/>
            <c:spPr>
              <a:solidFill>
                <a:srgbClr val="4472C4"/>
              </a:solidFill>
              <a:ln w="19080">
                <a:solidFill>
                  <a:srgbClr val="FFFFFF"/>
                </a:solidFill>
                <a:round/>
              </a:ln>
            </c:spPr>
            <c:extLst>
              <c:ext xmlns:c16="http://schemas.microsoft.com/office/drawing/2014/chart" uri="{C3380CC4-5D6E-409C-BE32-E72D297353CC}">
                <c16:uniqueId val="{00000009-34EB-FC48-BAA6-9C9A00901646}"/>
              </c:ext>
            </c:extLst>
          </c:dPt>
          <c:dPt>
            <c:idx val="5"/>
            <c:bubble3D val="0"/>
            <c:spPr>
              <a:solidFill>
                <a:srgbClr val="70AD47"/>
              </a:solidFill>
              <a:ln w="19080">
                <a:solidFill>
                  <a:srgbClr val="FFFFFF"/>
                </a:solidFill>
                <a:round/>
              </a:ln>
            </c:spPr>
            <c:extLst>
              <c:ext xmlns:c16="http://schemas.microsoft.com/office/drawing/2014/chart" uri="{C3380CC4-5D6E-409C-BE32-E72D297353CC}">
                <c16:uniqueId val="{0000000B-34EB-FC48-BAA6-9C9A00901646}"/>
              </c:ext>
            </c:extLst>
          </c:dPt>
          <c:dPt>
            <c:idx val="6"/>
            <c:bubble3D val="0"/>
            <c:spPr>
              <a:solidFill>
                <a:srgbClr val="255E91"/>
              </a:solidFill>
              <a:ln w="19080">
                <a:solidFill>
                  <a:srgbClr val="FFFFFF"/>
                </a:solidFill>
                <a:round/>
              </a:ln>
            </c:spPr>
            <c:extLst>
              <c:ext xmlns:c16="http://schemas.microsoft.com/office/drawing/2014/chart" uri="{C3380CC4-5D6E-409C-BE32-E72D297353CC}">
                <c16:uniqueId val="{0000000D-34EB-FC48-BAA6-9C9A00901646}"/>
              </c:ext>
            </c:extLst>
          </c:dPt>
          <c:dLbls>
            <c:dLbl>
              <c:idx val="0"/>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1-34EB-FC48-BAA6-9C9A00901646}"/>
                </c:ext>
              </c:extLst>
            </c:dLbl>
            <c:dLbl>
              <c:idx val="1"/>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3-34EB-FC48-BAA6-9C9A00901646}"/>
                </c:ext>
              </c:extLst>
            </c:dLbl>
            <c:dLbl>
              <c:idx val="2"/>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5-34EB-FC48-BAA6-9C9A00901646}"/>
                </c:ext>
              </c:extLst>
            </c:dLbl>
            <c:dLbl>
              <c:idx val="3"/>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7-34EB-FC48-BAA6-9C9A00901646}"/>
                </c:ext>
              </c:extLst>
            </c:dLbl>
            <c:dLbl>
              <c:idx val="4"/>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9-34EB-FC48-BAA6-9C9A00901646}"/>
                </c:ext>
              </c:extLst>
            </c:dLbl>
            <c:dLbl>
              <c:idx val="5"/>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B-34EB-FC48-BAA6-9C9A00901646}"/>
                </c:ext>
              </c:extLst>
            </c:dLbl>
            <c:dLbl>
              <c:idx val="6"/>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extLst>
                <c:ext xmlns:c16="http://schemas.microsoft.com/office/drawing/2014/chart" uri="{C3380CC4-5D6E-409C-BE32-E72D297353CC}">
                  <c16:uniqueId val="{0000000D-34EB-FC48-BAA6-9C9A00901646}"/>
                </c:ext>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bestFit"/>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7"/>
                <c:pt idx="0">
                  <c:v>Elementary particles physics</c:v>
                </c:pt>
                <c:pt idx="1">
                  <c:v>Astronomy&amp;Astrophysics</c:v>
                </c:pt>
                <c:pt idx="2">
                  <c:v>Condensed matter physics </c:v>
                </c:pt>
                <c:pt idx="3">
                  <c:v>Environmental science</c:v>
                </c:pt>
                <c:pt idx="4">
                  <c:v>Life science</c:v>
                </c:pt>
                <c:pt idx="5">
                  <c:v>Nuclear physics</c:v>
                </c:pt>
                <c:pt idx="6">
                  <c:v>IT infrastructure</c:v>
                </c:pt>
              </c:strCache>
            </c:strRef>
          </c:cat>
          <c:val>
            <c:numRef>
              <c:f>0</c:f>
              <c:numCache>
                <c:formatCode>General</c:formatCode>
                <c:ptCount val="7"/>
                <c:pt idx="0">
                  <c:v>15</c:v>
                </c:pt>
                <c:pt idx="1">
                  <c:v>8</c:v>
                </c:pt>
                <c:pt idx="2">
                  <c:v>6</c:v>
                </c:pt>
                <c:pt idx="3">
                  <c:v>4</c:v>
                </c:pt>
                <c:pt idx="4">
                  <c:v>3</c:v>
                </c:pt>
                <c:pt idx="5">
                  <c:v>2</c:v>
                </c:pt>
                <c:pt idx="6">
                  <c:v>1</c:v>
                </c:pt>
              </c:numCache>
            </c:numRef>
          </c:val>
          <c:extLst>
            <c:ext xmlns:c16="http://schemas.microsoft.com/office/drawing/2014/chart" uri="{C3380CC4-5D6E-409C-BE32-E72D297353CC}">
              <c16:uniqueId val="{0000000E-34EB-FC48-BAA6-9C9A00901646}"/>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3464077669902896"/>
          <c:y val="2.33644859813084E-2"/>
          <c:w val="0.34558023924188302"/>
          <c:h val="0.89017408575768198"/>
        </c:manualLayout>
      </c:layout>
      <c:overlay val="0"/>
      <c:spPr>
        <a:noFill/>
        <a:ln w="0">
          <a:noFill/>
        </a:ln>
      </c:spPr>
      <c:txPr>
        <a:bodyPr/>
        <a:lstStyle/>
        <a:p>
          <a:pPr>
            <a:defRPr lang="en-US" sz="1100" b="0" strike="noStrike" spc="-1">
              <a:solidFill>
                <a:srgbClr val="000000"/>
              </a:solidFill>
              <a:latin typeface="Arial"/>
              <a:ea typeface="DejaVu Sans"/>
            </a:defRPr>
          </a:pPr>
          <a:endParaRPr lang="ru-RU"/>
        </a:p>
      </c:txPr>
    </c:legend>
    <c:plotVisOnly val="1"/>
    <c:dispBlanksAs val="gap"/>
    <c:showDLblsOverMax val="1"/>
  </c:chart>
  <c:spPr>
    <a:noFill/>
    <a:ln w="0">
      <a:noFill/>
    </a:ln>
  </c:spPr>
  <c:userShapes r:id="rId1"/>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pieChart>
        <c:varyColors val="1"/>
        <c:ser>
          <c:idx val="0"/>
          <c:order val="0"/>
          <c:tx>
            <c:strRef>
              <c:f>label 0</c:f>
              <c:strCache>
                <c:ptCount val="1"/>
                <c:pt idx="0">
                  <c:v>Series1</c:v>
                </c:pt>
              </c:strCache>
            </c:strRef>
          </c:tx>
          <c:spPr>
            <a:solidFill>
              <a:srgbClr val="5B9BD5"/>
            </a:solidFill>
            <a:ln w="0">
              <a:noFill/>
            </a:ln>
          </c:spPr>
          <c:dPt>
            <c:idx val="0"/>
            <c:bubble3D val="0"/>
            <c:spPr>
              <a:solidFill>
                <a:srgbClr val="5B9BD5"/>
              </a:solidFill>
              <a:ln w="19080">
                <a:solidFill>
                  <a:srgbClr val="FFFFFF"/>
                </a:solidFill>
                <a:round/>
              </a:ln>
            </c:spPr>
            <c:extLst>
              <c:ext xmlns:c16="http://schemas.microsoft.com/office/drawing/2014/chart" uri="{C3380CC4-5D6E-409C-BE32-E72D297353CC}">
                <c16:uniqueId val="{00000001-4E4F-D440-93AC-3C64008D1C2D}"/>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4E4F-D440-93AC-3C64008D1C2D}"/>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4E4F-D440-93AC-3C64008D1C2D}"/>
              </c:ext>
            </c:extLst>
          </c:dPt>
          <c:dLbls>
            <c:dLbl>
              <c:idx val="0"/>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6="http://schemas.microsoft.com/office/drawing/2014/chart" uri="{C3380CC4-5D6E-409C-BE32-E72D297353CC}">
                  <c16:uniqueId val="{00000001-4E4F-D440-93AC-3C64008D1C2D}"/>
                </c:ext>
              </c:extLst>
            </c:dLbl>
            <c:dLbl>
              <c:idx val="1"/>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6="http://schemas.microsoft.com/office/drawing/2014/chart" uri="{C3380CC4-5D6E-409C-BE32-E72D297353CC}">
                  <c16:uniqueId val="{00000003-4E4F-D440-93AC-3C64008D1C2D}"/>
                </c:ext>
              </c:extLst>
            </c:dLbl>
            <c:dLbl>
              <c:idx val="2"/>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6="http://schemas.microsoft.com/office/drawing/2014/chart" uri="{C3380CC4-5D6E-409C-BE32-E72D297353CC}">
                  <c16:uniqueId val="{00000005-4E4F-D440-93AC-3C64008D1C2D}"/>
                </c:ext>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3"/>
                <c:pt idx="0">
                  <c:v>Basic knowledge </c:v>
                </c:pt>
                <c:pt idx="1">
                  <c:v>Basic + applied knowledge</c:v>
                </c:pt>
                <c:pt idx="2">
                  <c:v>Basic + applied knowledge + SDG</c:v>
                </c:pt>
              </c:strCache>
            </c:strRef>
          </c:cat>
          <c:val>
            <c:numRef>
              <c:f>0</c:f>
              <c:numCache>
                <c:formatCode>General</c:formatCode>
                <c:ptCount val="3"/>
                <c:pt idx="0">
                  <c:v>14</c:v>
                </c:pt>
                <c:pt idx="1">
                  <c:v>6</c:v>
                </c:pt>
                <c:pt idx="2">
                  <c:v>19</c:v>
                </c:pt>
              </c:numCache>
            </c:numRef>
          </c:val>
          <c:extLst>
            <c:ext xmlns:c16="http://schemas.microsoft.com/office/drawing/2014/chart" uri="{C3380CC4-5D6E-409C-BE32-E72D297353CC}">
              <c16:uniqueId val="{00000006-4E4F-D440-93AC-3C64008D1C2D}"/>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4263048473574802"/>
          <c:y val="0"/>
          <c:w val="0.34602757715036098"/>
          <c:h val="0.91145833333333304"/>
        </c:manualLayout>
      </c:layout>
      <c:overlay val="0"/>
      <c:spPr>
        <a:noFill/>
        <a:ln w="0">
          <a:noFill/>
        </a:ln>
      </c:spPr>
      <c:txPr>
        <a:bodyPr/>
        <a:lstStyle/>
        <a:p>
          <a:pPr>
            <a:defRPr lang="en-US" sz="1100" b="0" strike="noStrike" spc="-1">
              <a:solidFill>
                <a:srgbClr val="000000"/>
              </a:solidFill>
              <a:latin typeface="Arial"/>
              <a:ea typeface="DejaVu Sans"/>
            </a:defRPr>
          </a:pPr>
          <a:endParaRPr lang="ru-RU"/>
        </a:p>
      </c:txPr>
    </c:legend>
    <c:plotVisOnly val="1"/>
    <c:dispBlanksAs val="gap"/>
    <c:showDLblsOverMax val="1"/>
  </c:chart>
  <c:spPr>
    <a:noFill/>
    <a:ln w="0">
      <a:noFill/>
    </a:ln>
  </c:spPr>
  <c:userShapes r:id="rId1"/>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1"/>
  <c:lang val="ru-RU"/>
  <c:roundedCorners val="0"/>
  <c:style val="2"/>
  <c:chart>
    <c:autoTitleDeleted val="1"/>
    <c:plotArea>
      <c:layout/>
      <c:pieChart>
        <c:varyColors val="1"/>
        <c:ser>
          <c:idx val="0"/>
          <c:order val="0"/>
          <c:tx>
            <c:strRef>
              <c:f>label 0</c:f>
              <c:strCache>
                <c:ptCount val="1"/>
                <c:pt idx="0">
                  <c:v>Series1</c:v>
                </c:pt>
              </c:strCache>
            </c:strRef>
          </c:tx>
          <c:spPr>
            <a:solidFill>
              <a:srgbClr val="5B9BD5"/>
            </a:solidFill>
            <a:ln w="0">
              <a:noFill/>
            </a:ln>
          </c:spPr>
          <c:dPt>
            <c:idx val="0"/>
            <c:bubble3D val="0"/>
            <c:spPr>
              <a:solidFill>
                <a:srgbClr val="5B9BD5"/>
              </a:solidFill>
              <a:ln w="19080">
                <a:solidFill>
                  <a:srgbClr val="FFFFFF"/>
                </a:solidFill>
                <a:round/>
              </a:ln>
            </c:spPr>
            <c:extLst>
              <c:ext xmlns:c16="http://schemas.microsoft.com/office/drawing/2014/chart" uri="{C3380CC4-5D6E-409C-BE32-E72D297353CC}">
                <c16:uniqueId val="{00000001-2679-3C4D-B15C-E6063827D909}"/>
              </c:ext>
            </c:extLst>
          </c:dPt>
          <c:dPt>
            <c:idx val="1"/>
            <c:bubble3D val="0"/>
            <c:spPr>
              <a:solidFill>
                <a:srgbClr val="ED7D31"/>
              </a:solidFill>
              <a:ln w="19080">
                <a:solidFill>
                  <a:srgbClr val="FFFFFF"/>
                </a:solidFill>
                <a:round/>
              </a:ln>
            </c:spPr>
            <c:extLst>
              <c:ext xmlns:c16="http://schemas.microsoft.com/office/drawing/2014/chart" uri="{C3380CC4-5D6E-409C-BE32-E72D297353CC}">
                <c16:uniqueId val="{00000003-2679-3C4D-B15C-E6063827D909}"/>
              </c:ext>
            </c:extLst>
          </c:dPt>
          <c:dPt>
            <c:idx val="2"/>
            <c:bubble3D val="0"/>
            <c:spPr>
              <a:solidFill>
                <a:srgbClr val="A5A5A5"/>
              </a:solidFill>
              <a:ln w="19080">
                <a:solidFill>
                  <a:srgbClr val="FFFFFF"/>
                </a:solidFill>
                <a:round/>
              </a:ln>
            </c:spPr>
            <c:extLst>
              <c:ext xmlns:c16="http://schemas.microsoft.com/office/drawing/2014/chart" uri="{C3380CC4-5D6E-409C-BE32-E72D297353CC}">
                <c16:uniqueId val="{00000005-2679-3C4D-B15C-E6063827D909}"/>
              </c:ext>
            </c:extLst>
          </c:dPt>
          <c:dLbls>
            <c:dLbl>
              <c:idx val="0"/>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6="http://schemas.microsoft.com/office/drawing/2014/chart" uri="{C3380CC4-5D6E-409C-BE32-E72D297353CC}">
                  <c16:uniqueId val="{00000001-2679-3C4D-B15C-E6063827D909}"/>
                </c:ext>
              </c:extLst>
            </c:dLbl>
            <c:dLbl>
              <c:idx val="1"/>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6="http://schemas.microsoft.com/office/drawing/2014/chart" uri="{C3380CC4-5D6E-409C-BE32-E72D297353CC}">
                  <c16:uniqueId val="{00000003-2679-3C4D-B15C-E6063827D909}"/>
                </c:ext>
              </c:extLst>
            </c:dLbl>
            <c:dLbl>
              <c:idx val="2"/>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extLst>
                <c:ext xmlns:c16="http://schemas.microsoft.com/office/drawing/2014/chart" uri="{C3380CC4-5D6E-409C-BE32-E72D297353CC}">
                  <c16:uniqueId val="{00000005-2679-3C4D-B15C-E6063827D909}"/>
                </c:ext>
              </c:extLst>
            </c:dLbl>
            <c:spPr>
              <a:noFill/>
              <a:ln>
                <a:noFill/>
              </a:ln>
              <a:effectLst/>
            </c:spPr>
            <c:txPr>
              <a:bodyPr wrap="square"/>
              <a:lstStyle/>
              <a:p>
                <a:pPr>
                  <a:defRPr lang="en-US" sz="1000" b="0" strike="noStrike" spc="-1">
                    <a:solidFill>
                      <a:srgbClr val="000000"/>
                    </a:solidFill>
                    <a:latin typeface="Calibri"/>
                    <a:ea typeface="DejaVu Sans"/>
                  </a:defRPr>
                </a:pPr>
                <a:endParaRPr lang="ru-RU"/>
              </a:p>
            </c:txPr>
            <c:dLblPos val="ctr"/>
            <c:showLegendKey val="0"/>
            <c:showVal val="0"/>
            <c:showCatName val="0"/>
            <c:showSerName val="0"/>
            <c:showPercent val="1"/>
            <c:showBubbleSize val="1"/>
            <c:separator>
</c:separator>
            <c:showLeaderLines val="1"/>
            <c:extLst>
              <c:ext xmlns:c15="http://schemas.microsoft.com/office/drawing/2012/chart" uri="{CE6537A1-D6FC-4f65-9D91-7224C49458BB}"/>
            </c:extLst>
          </c:dLbls>
          <c:cat>
            <c:strRef>
              <c:f>categories</c:f>
              <c:strCache>
                <c:ptCount val="3"/>
                <c:pt idx="0">
                  <c:v>International worldwide</c:v>
                </c:pt>
                <c:pt idx="1">
                  <c:v>International regional</c:v>
                </c:pt>
                <c:pt idx="2">
                  <c:v>National</c:v>
                </c:pt>
              </c:strCache>
            </c:strRef>
          </c:cat>
          <c:val>
            <c:numRef>
              <c:f>0</c:f>
              <c:numCache>
                <c:formatCode>General</c:formatCode>
                <c:ptCount val="3"/>
                <c:pt idx="0">
                  <c:v>17</c:v>
                </c:pt>
                <c:pt idx="1">
                  <c:v>17</c:v>
                </c:pt>
                <c:pt idx="2">
                  <c:v>5</c:v>
                </c:pt>
              </c:numCache>
            </c:numRef>
          </c:val>
          <c:extLst>
            <c:ext xmlns:c16="http://schemas.microsoft.com/office/drawing/2014/chart" uri="{C3380CC4-5D6E-409C-BE32-E72D297353CC}">
              <c16:uniqueId val="{00000006-2679-3C4D-B15C-E6063827D909}"/>
            </c:ext>
          </c:extLst>
        </c:ser>
        <c:dLbls>
          <c:showLegendKey val="0"/>
          <c:showVal val="0"/>
          <c:showCatName val="0"/>
          <c:showSerName val="0"/>
          <c:showPercent val="0"/>
          <c:showBubbleSize val="0"/>
          <c:showLeaderLines val="1"/>
        </c:dLbls>
        <c:firstSliceAng val="0"/>
      </c:pieChart>
      <c:spPr>
        <a:noFill/>
        <a:ln w="0">
          <a:noFill/>
        </a:ln>
      </c:spPr>
    </c:plotArea>
    <c:legend>
      <c:legendPos val="r"/>
      <c:layout>
        <c:manualLayout>
          <c:xMode val="edge"/>
          <c:yMode val="edge"/>
          <c:x val="0.64144630329195895"/>
          <c:y val="0.145622447167466"/>
          <c:w val="0.340673575129534"/>
          <c:h val="0.70852575488454705"/>
        </c:manualLayout>
      </c:layout>
      <c:overlay val="0"/>
      <c:spPr>
        <a:noFill/>
        <a:ln w="0">
          <a:noFill/>
        </a:ln>
      </c:spPr>
      <c:txPr>
        <a:bodyPr/>
        <a:lstStyle/>
        <a:p>
          <a:pPr>
            <a:defRPr lang="en-US" sz="1100" b="0" strike="noStrike" spc="-1">
              <a:solidFill>
                <a:srgbClr val="000000"/>
              </a:solidFill>
              <a:latin typeface="Arial"/>
              <a:ea typeface="DejaVu Sans"/>
            </a:defRPr>
          </a:pPr>
          <a:endParaRPr lang="ru-RU"/>
        </a:p>
      </c:txPr>
    </c:legend>
    <c:plotVisOnly val="1"/>
    <c:dispBlanksAs val="gap"/>
    <c:showDLblsOverMax val="1"/>
  </c:chart>
  <c:spPr>
    <a:noFill/>
    <a:ln w="0">
      <a:noFill/>
    </a:ln>
  </c:spPr>
  <c:userShapes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5.png"/></Relationships>
</file>

<file path=ppt/drawings/drawing1.xml><?xml version="1.0" encoding="utf-8"?>
<c:userShapes xmlns:c="http://schemas.openxmlformats.org/drawingml/2006/chart">
  <cdr:relSizeAnchor xmlns:cdr="http://schemas.openxmlformats.org/drawingml/2006/chartDrawing">
    <cdr:from>
      <cdr:x>0.01791</cdr:x>
      <cdr:y>0.67822</cdr:y>
    </cdr:from>
    <cdr:to>
      <cdr:x>0.32288</cdr:x>
      <cdr:y>0.92773</cdr:y>
    </cdr:to>
    <cdr:sp macro="" textlink="">
      <cdr:nvSpPr>
        <cdr:cNvPr id="803" name="TextBox 1"/>
        <cdr:cNvSpPr/>
      </cdr:nvSpPr>
      <cdr:spPr>
        <a:xfrm xmlns:a="http://schemas.openxmlformats.org/drawingml/2006/main">
          <a:off x="81000" y="1733040"/>
          <a:ext cx="1379520" cy="63756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endParaRPr sz="1800" b="0" strike="noStrike" spc="-1">
            <a:solidFill>
              <a:srgbClr val="000000"/>
            </a:solidFill>
            <a:latin typeface="Times New Roman"/>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0.16909</cdr:x>
      <cdr:y>0.24446</cdr:y>
    </cdr:from>
    <cdr:to>
      <cdr:x>0.33501</cdr:x>
      <cdr:y>0.33713</cdr:y>
    </cdr:to>
    <cdr:sp macro="" textlink="">
      <cdr:nvSpPr>
        <cdr:cNvPr id="654" name="Надпись 1"/>
        <cdr:cNvSpPr/>
      </cdr:nvSpPr>
      <cdr:spPr>
        <a:xfrm xmlns:a="http://schemas.openxmlformats.org/drawingml/2006/main">
          <a:off x="861480" y="726480"/>
          <a:ext cx="845280" cy="275400"/>
        </a:xfrm>
        <a:prstGeom xmlns:a="http://schemas.openxmlformats.org/drawingml/2006/main" prst="rect">
          <a:avLst/>
        </a:prstGeom>
        <a:noFill xmlns:a="http://schemas.openxmlformats.org/drawingml/2006/main"/>
        <a:ln xmlns:a="http://schemas.openxmlformats.org/drawingml/2006/main" w="0">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5000" rIns="90000" bIns="45000" anchor="t">
          <a:noAutofit/>
        </a:bodyPr>
        <a:lstStyle xmlns:a="http://schemas.openxmlformats.org/drawingml/2006/main"/>
        <a:p xmlns:a="http://schemas.openxmlformats.org/drawingml/2006/main">
          <a:pPr>
            <a:lnSpc>
              <a:spcPct val="100000"/>
            </a:lnSpc>
            <a:tabLst>
              <a:tab pos="0" algn="l"/>
            </a:tabLst>
          </a:pPr>
          <a:r>
            <a:rPr lang="ru-RU" sz="1100" b="1" strike="noStrike" spc="-1">
              <a:solidFill>
                <a:srgbClr val="FF0000"/>
              </a:solidFill>
              <a:latin typeface="Arial"/>
              <a:ea typeface="DejaVu Sans"/>
            </a:rPr>
            <a:t>– </a:t>
          </a:r>
          <a:r>
            <a:rPr lang="en-US" sz="1100" b="1" strike="noStrike" spc="-1">
              <a:solidFill>
                <a:srgbClr val="FF0000"/>
              </a:solidFill>
              <a:latin typeface="Arial"/>
              <a:ea typeface="DejaVu Sans"/>
            </a:rPr>
            <a:t>JINR</a:t>
          </a:r>
          <a:endParaRPr sz="1100" b="0" strike="noStrike" spc="-1">
            <a:solidFill>
              <a:srgbClr val="000000"/>
            </a:solidFill>
            <a:latin typeface="Times New Roman"/>
          </a:endParaRPr>
        </a:p>
      </cdr:txBody>
    </cdr:sp>
  </cdr:relSizeAnchor>
  <cdr:relSizeAnchor xmlns:cdr="http://schemas.openxmlformats.org/drawingml/2006/chartDrawing">
    <cdr:from>
      <cdr:x>0.16379</cdr:x>
      <cdr:y>0.28407</cdr:y>
    </cdr:from>
    <cdr:to>
      <cdr:x>0.17616</cdr:x>
      <cdr:y>0.29933</cdr:y>
    </cdr:to>
    <cdr:sp macro="" textlink="">
      <cdr:nvSpPr>
        <cdr:cNvPr id="655" name="Овал 9"/>
        <cdr:cNvSpPr/>
      </cdr:nvSpPr>
      <cdr:spPr>
        <a:xfrm xmlns:a="http://schemas.openxmlformats.org/drawingml/2006/main">
          <a:off x="834480" y="84420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0.5318</cdr:x>
      <cdr:y>0.4911</cdr:y>
    </cdr:from>
    <cdr:to>
      <cdr:x>0.54416</cdr:x>
      <cdr:y>0.50636</cdr:y>
    </cdr:to>
    <cdr:sp macro="" textlink="">
      <cdr:nvSpPr>
        <cdr:cNvPr id="656" name="Овал 10"/>
        <cdr:cNvSpPr/>
      </cdr:nvSpPr>
      <cdr:spPr>
        <a:xfrm xmlns:a="http://schemas.openxmlformats.org/drawingml/2006/main">
          <a:off x="2709360" y="145944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0.45534</cdr:x>
      <cdr:y>0.64349</cdr:y>
    </cdr:from>
    <cdr:to>
      <cdr:x>0.46771</cdr:x>
      <cdr:y>0.65875</cdr:y>
    </cdr:to>
    <cdr:sp macro="" textlink="">
      <cdr:nvSpPr>
        <cdr:cNvPr id="657" name="Овал 11"/>
        <cdr:cNvSpPr/>
      </cdr:nvSpPr>
      <cdr:spPr>
        <a:xfrm xmlns:a="http://schemas.openxmlformats.org/drawingml/2006/main">
          <a:off x="2319840" y="191232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0.35599</cdr:x>
      <cdr:y>0.58401</cdr:y>
    </cdr:from>
    <cdr:to>
      <cdr:x>0.36836</cdr:x>
      <cdr:y>0.59927</cdr:y>
    </cdr:to>
    <cdr:sp macro="" textlink="">
      <cdr:nvSpPr>
        <cdr:cNvPr id="658" name="Овал 12"/>
        <cdr:cNvSpPr/>
      </cdr:nvSpPr>
      <cdr:spPr>
        <a:xfrm xmlns:a="http://schemas.openxmlformats.org/drawingml/2006/main">
          <a:off x="1813680" y="173556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0.34942</cdr:x>
      <cdr:y>0.47341</cdr:y>
    </cdr:from>
    <cdr:to>
      <cdr:x>0.36179</cdr:x>
      <cdr:y>0.48867</cdr:y>
    </cdr:to>
    <cdr:sp macro="" textlink="">
      <cdr:nvSpPr>
        <cdr:cNvPr id="659" name="Овал 13"/>
        <cdr:cNvSpPr/>
      </cdr:nvSpPr>
      <cdr:spPr>
        <a:xfrm xmlns:a="http://schemas.openxmlformats.org/drawingml/2006/main">
          <a:off x="1780200" y="140688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0.37663</cdr:x>
      <cdr:y>0.40303</cdr:y>
    </cdr:from>
    <cdr:to>
      <cdr:x>0.38899</cdr:x>
      <cdr:y>0.41829</cdr:y>
    </cdr:to>
    <cdr:sp macro="" textlink="">
      <cdr:nvSpPr>
        <cdr:cNvPr id="660" name="Овал 14"/>
        <cdr:cNvSpPr/>
      </cdr:nvSpPr>
      <cdr:spPr>
        <a:xfrm xmlns:a="http://schemas.openxmlformats.org/drawingml/2006/main">
          <a:off x="1918800" y="119772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0.41118</cdr:x>
      <cdr:y>0.37517</cdr:y>
    </cdr:from>
    <cdr:to>
      <cdr:x>0.42354</cdr:x>
      <cdr:y>0.39043</cdr:y>
    </cdr:to>
    <cdr:sp macro="" textlink="">
      <cdr:nvSpPr>
        <cdr:cNvPr id="661" name="Овал 15"/>
        <cdr:cNvSpPr/>
      </cdr:nvSpPr>
      <cdr:spPr>
        <a:xfrm xmlns:a="http://schemas.openxmlformats.org/drawingml/2006/main">
          <a:off x="2094840" y="111492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0.43867</cdr:x>
      <cdr:y>0.36705</cdr:y>
    </cdr:from>
    <cdr:to>
      <cdr:x>0.45103</cdr:x>
      <cdr:y>0.38231</cdr:y>
    </cdr:to>
    <cdr:sp macro="" textlink="">
      <cdr:nvSpPr>
        <cdr:cNvPr id="662" name="Овал 16"/>
        <cdr:cNvSpPr/>
      </cdr:nvSpPr>
      <cdr:spPr>
        <a:xfrm xmlns:a="http://schemas.openxmlformats.org/drawingml/2006/main">
          <a:off x="2234880" y="1090800"/>
          <a:ext cx="63000" cy="4536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2400" rIns="90000" bIns="3240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0.23599</cdr:x>
      <cdr:y>0.48417</cdr:y>
    </cdr:from>
    <cdr:to>
      <cdr:x>0.25489</cdr:x>
      <cdr:y>0.51248</cdr:y>
    </cdr:to>
    <cdr:sp macro="" textlink="">
      <cdr:nvSpPr>
        <cdr:cNvPr id="665" name="Овал 1"/>
        <cdr:cNvSpPr/>
      </cdr:nvSpPr>
      <cdr:spPr>
        <a:xfrm xmlns:a="http://schemas.openxmlformats.org/drawingml/2006/main">
          <a:off x="777600" y="936000"/>
          <a:ext cx="62280" cy="5472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8880" rIns="90000" bIns="3888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dr:relSizeAnchor xmlns:cdr="http://schemas.openxmlformats.org/drawingml/2006/chartDrawing">
    <cdr:from>
      <cdr:x>0.35944</cdr:x>
      <cdr:y>0.45251</cdr:y>
    </cdr:from>
    <cdr:to>
      <cdr:x>0.37835</cdr:x>
      <cdr:y>0.48082</cdr:y>
    </cdr:to>
    <cdr:sp macro="" textlink="">
      <cdr:nvSpPr>
        <cdr:cNvPr id="666" name="Овал 3"/>
        <cdr:cNvSpPr/>
      </cdr:nvSpPr>
      <cdr:spPr>
        <a:xfrm xmlns:a="http://schemas.openxmlformats.org/drawingml/2006/main">
          <a:off x="1184400" y="874800"/>
          <a:ext cx="62280" cy="5472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38880" rIns="90000" bIns="3888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userShapes>
</file>

<file path=ppt/drawings/drawing4.xml><?xml version="1.0" encoding="utf-8"?>
<c:userShapes xmlns:c="http://schemas.openxmlformats.org/drawingml/2006/chart">
  <cdr:relSizeAnchor xmlns:cdr="http://schemas.openxmlformats.org/drawingml/2006/chartDrawing">
    <cdr:from>
      <cdr:x>0.37349</cdr:x>
      <cdr:y>0.46851</cdr:y>
    </cdr:from>
    <cdr:to>
      <cdr:x>0.39009</cdr:x>
      <cdr:y>0.49742</cdr:y>
    </cdr:to>
    <cdr:sp macro="" textlink="">
      <cdr:nvSpPr>
        <cdr:cNvPr id="669" name="Овал 1"/>
        <cdr:cNvSpPr/>
      </cdr:nvSpPr>
      <cdr:spPr>
        <a:xfrm xmlns:a="http://schemas.openxmlformats.org/drawingml/2006/main">
          <a:off x="1247760" y="915840"/>
          <a:ext cx="55440" cy="56520"/>
        </a:xfrm>
        <a:prstGeom xmlns:a="http://schemas.openxmlformats.org/drawingml/2006/main" prst="ellipse">
          <a:avLst/>
        </a:prstGeom>
        <a:solidFill xmlns:a="http://schemas.openxmlformats.org/drawingml/2006/main">
          <a:srgbClr val="FF0000"/>
        </a:solidFill>
        <a:ln xmlns:a="http://schemas.openxmlformats.org/drawingml/2006/main" w="25560">
          <a:solidFill>
            <a:srgbClr val="FF0000"/>
          </a:solidFill>
          <a:miter/>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cdr:style>
      <cdr:txBody>
        <a:bodyPr xmlns:a="http://schemas.openxmlformats.org/drawingml/2006/main" lIns="90000" tIns="40320" rIns="90000" bIns="40320" anchor="t">
          <a:noAutofit/>
        </a:bodyPr>
        <a:lstStyle xmlns:a="http://schemas.openxmlformats.org/drawingml/2006/main"/>
        <a:p xmlns:a="http://schemas.openxmlformats.org/drawingml/2006/main">
          <a:pPr>
            <a:lnSpc>
              <a:spcPct val="100000"/>
            </a:lnSpc>
          </a:pPr>
          <a:endParaRPr sz="1800" b="0" strike="noStrike" spc="-1">
            <a:solidFill>
              <a:srgbClr val="000000"/>
            </a:solidFill>
            <a:latin typeface="Times New Roman"/>
            <a:ea typeface="DejaVu Sans"/>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88"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r>
              <a:rPr lang="en-US" sz="4400" b="0" strike="noStrike" spc="-1">
                <a:solidFill>
                  <a:srgbClr val="000000"/>
                </a:solidFill>
                <a:latin typeface="Arial"/>
              </a:rPr>
              <a:t>Click to move the slide</a:t>
            </a:r>
          </a:p>
        </p:txBody>
      </p:sp>
      <p:sp>
        <p:nvSpPr>
          <p:cNvPr id="589"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pPr marL="216000" indent="0">
              <a:buNone/>
            </a:pPr>
            <a:r>
              <a:rPr lang="en-US" sz="2000" b="0" strike="noStrike" spc="-1">
                <a:solidFill>
                  <a:srgbClr val="000000"/>
                </a:solidFill>
                <a:latin typeface="Arial"/>
              </a:rPr>
              <a:t>Click to edit the notes format</a:t>
            </a:r>
          </a:p>
        </p:txBody>
      </p:sp>
      <p:sp>
        <p:nvSpPr>
          <p:cNvPr id="590"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pPr indent="0">
              <a:buNone/>
            </a:pPr>
            <a:r>
              <a:rPr lang="en-US" sz="1400" b="0" strike="noStrike" spc="-1">
                <a:solidFill>
                  <a:srgbClr val="000000"/>
                </a:solidFill>
                <a:latin typeface="Times New Roman"/>
              </a:rPr>
              <a:t>&lt;header&gt;</a:t>
            </a:r>
          </a:p>
        </p:txBody>
      </p:sp>
      <p:sp>
        <p:nvSpPr>
          <p:cNvPr id="591" name="PlaceHolder 4"/>
          <p:cNvSpPr>
            <a:spLocks noGrp="1"/>
          </p:cNvSpPr>
          <p:nvPr>
            <p:ph type="dt" idx="28"/>
          </p:nvPr>
        </p:nvSpPr>
        <p:spPr>
          <a:xfrm>
            <a:off x="4399200" y="0"/>
            <a:ext cx="3372840" cy="502560"/>
          </a:xfrm>
          <a:prstGeom prst="rect">
            <a:avLst/>
          </a:prstGeom>
          <a:noFill/>
          <a:ln w="0">
            <a:noFill/>
          </a:ln>
        </p:spPr>
        <p:txBody>
          <a:bodyPr lIns="0" tIns="0" rIns="0" bIns="0" anchor="t">
            <a:noAutofit/>
          </a:bodyPr>
          <a:lstStyle>
            <a:lvl1pPr indent="0" algn="r">
              <a:buNone/>
              <a:defRPr lang="en-US" sz="1400" b="0" strike="noStrike" spc="-1">
                <a:solidFill>
                  <a:srgbClr val="000000"/>
                </a:solidFill>
                <a:latin typeface="Times New Roman"/>
              </a:defRPr>
            </a:lvl1pPr>
          </a:lstStyle>
          <a:p>
            <a:pPr indent="0" algn="r">
              <a:buNone/>
            </a:pPr>
            <a:r>
              <a:rPr lang="en-US" sz="1400" b="0" strike="noStrike" spc="-1">
                <a:solidFill>
                  <a:srgbClr val="000000"/>
                </a:solidFill>
                <a:latin typeface="Times New Roman"/>
              </a:rPr>
              <a:t>&lt;date/time&gt;</a:t>
            </a:r>
          </a:p>
        </p:txBody>
      </p:sp>
      <p:sp>
        <p:nvSpPr>
          <p:cNvPr id="592" name="PlaceHolder 5"/>
          <p:cNvSpPr>
            <a:spLocks noGrp="1"/>
          </p:cNvSpPr>
          <p:nvPr>
            <p:ph type="ftr" idx="29"/>
          </p:nvPr>
        </p:nvSpPr>
        <p:spPr>
          <a:xfrm>
            <a:off x="0" y="9555480"/>
            <a:ext cx="3372840" cy="502560"/>
          </a:xfrm>
          <a:prstGeom prst="rect">
            <a:avLst/>
          </a:prstGeom>
          <a:noFill/>
          <a:ln w="0">
            <a:noFill/>
          </a:ln>
        </p:spPr>
        <p:txBody>
          <a:bodyPr lIns="0" tIns="0" rIns="0" bIns="0" anchor="b">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&lt;footer&gt;</a:t>
            </a:r>
          </a:p>
        </p:txBody>
      </p:sp>
      <p:sp>
        <p:nvSpPr>
          <p:cNvPr id="593" name="PlaceHolder 6"/>
          <p:cNvSpPr>
            <a:spLocks noGrp="1"/>
          </p:cNvSpPr>
          <p:nvPr>
            <p:ph type="sldNum" idx="30"/>
          </p:nvPr>
        </p:nvSpPr>
        <p:spPr>
          <a:xfrm>
            <a:off x="4399200" y="9555480"/>
            <a:ext cx="3372840" cy="502560"/>
          </a:xfrm>
          <a:prstGeom prst="rect">
            <a:avLst/>
          </a:prstGeom>
          <a:noFill/>
          <a:ln w="0">
            <a:noFill/>
          </a:ln>
        </p:spPr>
        <p:txBody>
          <a:bodyPr lIns="0" tIns="0" rIns="0" bIns="0" anchor="b">
            <a:noAutofit/>
          </a:bodyPr>
          <a:lstStyle>
            <a:lvl1pPr indent="0" algn="r">
              <a:buNone/>
              <a:defRPr lang="en-US" sz="1400" b="0" strike="noStrike" spc="-1">
                <a:solidFill>
                  <a:srgbClr val="000000"/>
                </a:solidFill>
                <a:latin typeface="Times New Roman"/>
              </a:defRPr>
            </a:lvl1pPr>
          </a:lstStyle>
          <a:p>
            <a:pPr indent="0" algn="r">
              <a:buNone/>
            </a:pPr>
            <a:fld id="{47416D36-DF7B-4EEC-A2E7-8777522740CE}" type="slidenum">
              <a:rPr lang="en-US" sz="1400" b="0" strike="noStrike" spc="-1">
                <a:solidFill>
                  <a:srgbClr val="000000"/>
                </a:solidFill>
                <a:latin typeface="Times New Roman"/>
              </a:rPr>
              <a:t>‹#›</a:t>
            </a:fld>
            <a:endParaRPr lang="en-US" sz="14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4" name="PlaceHolder 1"/>
          <p:cNvSpPr>
            <a:spLocks noGrp="1" noRot="1" noChangeAspect="1"/>
          </p:cNvSpPr>
          <p:nvPr>
            <p:ph type="sldImg"/>
          </p:nvPr>
        </p:nvSpPr>
        <p:spPr>
          <a:xfrm>
            <a:off x="777240" y="1257120"/>
            <a:ext cx="6217200" cy="3394080"/>
          </a:xfrm>
          <a:prstGeom prst="rect">
            <a:avLst/>
          </a:prstGeom>
          <a:ln w="0">
            <a:noFill/>
          </a:ln>
        </p:spPr>
      </p:sp>
      <p:sp>
        <p:nvSpPr>
          <p:cNvPr id="1195" name="PlaceHolder 2"/>
          <p:cNvSpPr>
            <a:spLocks noGrp="1"/>
          </p:cNvSpPr>
          <p:nvPr>
            <p:ph type="body"/>
          </p:nvPr>
        </p:nvSpPr>
        <p:spPr>
          <a:xfrm>
            <a:off x="777240" y="4840560"/>
            <a:ext cx="6217200" cy="3959640"/>
          </a:xfrm>
          <a:prstGeom prst="rect">
            <a:avLst/>
          </a:prstGeom>
          <a:noFill/>
          <a:ln w="0">
            <a:noFill/>
          </a:ln>
        </p:spPr>
        <p:txBody>
          <a:bodyPr lIns="0" tIns="0" rIns="0" bIns="0" numCol="1" spcCol="0" anchor="t">
            <a:noAutofit/>
          </a:bodyPr>
          <a:lstStyle/>
          <a:p>
            <a:pPr marL="216000" indent="0">
              <a:buNone/>
            </a:pPr>
            <a:endParaRPr lang="en-US" sz="1800" b="0" strike="noStrike" spc="-1">
              <a:solidFill>
                <a:srgbClr val="000000"/>
              </a:solidFill>
              <a:latin typeface="Arial"/>
            </a:endParaRPr>
          </a:p>
        </p:txBody>
      </p:sp>
      <p:sp>
        <p:nvSpPr>
          <p:cNvPr id="1196" name="PlaceHolder 3"/>
          <p:cNvSpPr>
            <a:spLocks noGrp="1"/>
          </p:cNvSpPr>
          <p:nvPr>
            <p:ph type="sldNum" idx="31"/>
          </p:nvPr>
        </p:nvSpPr>
        <p:spPr>
          <a:xfrm>
            <a:off x="4402440" y="9553680"/>
            <a:ext cx="3367440" cy="50364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Calibri"/>
                <a:ea typeface="MS PGothic"/>
              </a:defRPr>
            </a:lvl1pPr>
          </a:lstStyle>
          <a:p>
            <a:pPr indent="0" algn="r">
              <a:lnSpc>
                <a:spcPct val="100000"/>
              </a:lnSpc>
              <a:buNone/>
              <a:tabLst>
                <a:tab pos="0" algn="l"/>
              </a:tabLst>
            </a:pPr>
            <a:fld id="{B1394590-2601-44C5-A4A9-86561487C89A}" type="slidenum">
              <a:rPr lang="ru-RU" sz="1200" b="0" strike="noStrike" spc="-1">
                <a:solidFill>
                  <a:srgbClr val="000000"/>
                </a:solidFill>
                <a:latin typeface="Calibri"/>
                <a:ea typeface="MS PGothic"/>
              </a:rPr>
              <a:t>1</a:t>
            </a:fld>
            <a:endParaRPr lang="en-US" sz="1200" b="0" strike="noStrike" spc="-1">
              <a:solidFill>
                <a:srgbClr val="000000"/>
              </a:solidFill>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 name="PlaceHolder 1"/>
          <p:cNvSpPr>
            <a:spLocks noGrp="1" noRot="1" noChangeAspect="1"/>
          </p:cNvSpPr>
          <p:nvPr>
            <p:ph type="sldImg"/>
          </p:nvPr>
        </p:nvSpPr>
        <p:spPr>
          <a:xfrm>
            <a:off x="658800" y="763560"/>
            <a:ext cx="6449040" cy="3767760"/>
          </a:xfrm>
          <a:prstGeom prst="rect">
            <a:avLst/>
          </a:prstGeom>
          <a:ln w="0">
            <a:noFill/>
          </a:ln>
        </p:spPr>
      </p:sp>
      <p:sp>
        <p:nvSpPr>
          <p:cNvPr id="1230"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231" name="PlaceHolder 3"/>
          <p:cNvSpPr>
            <a:spLocks noGrp="1"/>
          </p:cNvSpPr>
          <p:nvPr>
            <p:ph type="sldNum" idx="42"/>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D0CFF349-6880-4265-AFCC-DC14219E921C}" type="slidenum">
              <a:rPr lang="en-US" sz="1400" b="0" strike="noStrike" spc="-1">
                <a:solidFill>
                  <a:srgbClr val="000000"/>
                </a:solidFill>
                <a:latin typeface="Times New Roman"/>
                <a:ea typeface="+mn-ea"/>
              </a:rPr>
              <a:t>13</a:t>
            </a:fld>
            <a:endParaRPr lang="en-US" sz="14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 name="PlaceHolder 1"/>
          <p:cNvSpPr>
            <a:spLocks noGrp="1" noRot="1" noChangeAspect="1"/>
          </p:cNvSpPr>
          <p:nvPr>
            <p:ph type="sldImg"/>
          </p:nvPr>
        </p:nvSpPr>
        <p:spPr>
          <a:xfrm>
            <a:off x="790560" y="1143000"/>
            <a:ext cx="5271480" cy="3080520"/>
          </a:xfrm>
          <a:prstGeom prst="rect">
            <a:avLst/>
          </a:prstGeom>
          <a:ln w="0">
            <a:noFill/>
          </a:ln>
        </p:spPr>
      </p:sp>
      <p:sp>
        <p:nvSpPr>
          <p:cNvPr id="1233" name="PlaceHolder 2"/>
          <p:cNvSpPr>
            <a:spLocks noGrp="1"/>
          </p:cNvSpPr>
          <p:nvPr>
            <p:ph type="body"/>
          </p:nvPr>
        </p:nvSpPr>
        <p:spPr>
          <a:xfrm>
            <a:off x="685800" y="4400640"/>
            <a:ext cx="5480280" cy="3594240"/>
          </a:xfrm>
          <a:prstGeom prst="rect">
            <a:avLst/>
          </a:prstGeom>
          <a:noFill/>
          <a:ln w="0">
            <a:noFill/>
          </a:ln>
        </p:spPr>
        <p:txBody>
          <a:bodyPr lIns="0" tIns="0" rIns="0" bIns="0" anchor="t">
            <a:noAutofit/>
          </a:bodyPr>
          <a:lstStyle/>
          <a:p>
            <a:pPr marL="216000" indent="0" algn="just">
              <a:lnSpc>
                <a:spcPct val="100000"/>
              </a:lnSpc>
              <a:buNone/>
              <a:tabLst>
                <a:tab pos="0" algn="l"/>
              </a:tabLst>
            </a:pPr>
            <a:r>
              <a:rPr lang="ru-RU" sz="1200" b="0" strike="noStrike" spc="-1">
                <a:solidFill>
                  <a:srgbClr val="000000"/>
                </a:solidFill>
                <a:latin typeface="Arial"/>
              </a:rPr>
              <a:t>Эксплуатационный проектный ресурс установки ИБР-2, как одного из лучших нейтронных импульсных источников заканчивается в 2032-35 годах. В настоящее время в ЛНФ изучается возможность продления кампании реактора до 2040 года. Для этого, в частности, необходимо изготовить дополнительную партию свежего топлива с аналогичными характеристиками до 2025 года.</a:t>
            </a:r>
            <a:endParaRPr lang="en-US" sz="1200" b="0" strike="noStrike" spc="-1">
              <a:solidFill>
                <a:srgbClr val="000000"/>
              </a:solidFill>
              <a:latin typeface="Arial"/>
            </a:endParaRPr>
          </a:p>
          <a:p>
            <a:pPr marL="216000" indent="0" algn="just">
              <a:lnSpc>
                <a:spcPct val="100000"/>
              </a:lnSpc>
              <a:buNone/>
              <a:tabLst>
                <a:tab pos="0" algn="l"/>
              </a:tabLst>
            </a:pPr>
            <a:r>
              <a:rPr lang="ru-RU" sz="1200" b="0" strike="noStrike" spc="-1">
                <a:solidFill>
                  <a:srgbClr val="000000"/>
                </a:solidFill>
                <a:latin typeface="Arial"/>
              </a:rPr>
              <a:t>Учитывая существующие тенденции, после 2030 года в Европе для проведения исследований будет доступно 5  источников, включая три действующих</a:t>
            </a:r>
            <a:r>
              <a:rPr lang="en-US" sz="1200" b="0" strike="noStrike" spc="-1">
                <a:solidFill>
                  <a:srgbClr val="000000"/>
                </a:solidFill>
                <a:latin typeface="Arial"/>
              </a:rPr>
              <a:t>: ISIS (Didcot, UK), SINQ (PSI, Villigen, Switzerland), FRM II (TU Munich, FRG), </a:t>
            </a:r>
            <a:r>
              <a:rPr lang="ru-RU" sz="1200" b="0" strike="noStrike" spc="-1">
                <a:solidFill>
                  <a:srgbClr val="000000"/>
                </a:solidFill>
                <a:latin typeface="Arial"/>
              </a:rPr>
              <a:t>и два новых, начало эксплуатации которых планируется в 2023- 2024 годах</a:t>
            </a:r>
            <a:r>
              <a:rPr lang="en-US" sz="1200" b="0" strike="noStrike" spc="-1">
                <a:solidFill>
                  <a:srgbClr val="000000"/>
                </a:solidFill>
                <a:latin typeface="Arial"/>
              </a:rPr>
              <a:t>: (ESS (Lund, Sweden) and steady-state reactor PIK (PNPI NRC KI, Gatchina, Russia)</a:t>
            </a:r>
            <a:r>
              <a:rPr lang="ru-RU" sz="1200" b="0" strike="noStrike" spc="-1">
                <a:solidFill>
                  <a:srgbClr val="000000"/>
                </a:solidFill>
                <a:latin typeface="Arial"/>
              </a:rPr>
              <a:t>. Ввод в эксплуатацию 2-х мишенной станции на источнике </a:t>
            </a:r>
            <a:r>
              <a:rPr lang="en-US" sz="1200" b="0" strike="noStrike" spc="-1">
                <a:solidFill>
                  <a:srgbClr val="000000"/>
                </a:solidFill>
                <a:latin typeface="Arial"/>
              </a:rPr>
              <a:t>(STS SNS) of Oak Ridge National Laboratory (USA)</a:t>
            </a:r>
            <a:r>
              <a:rPr lang="ru-RU" sz="1200" b="0" strike="noStrike" spc="-1">
                <a:solidFill>
                  <a:srgbClr val="000000"/>
                </a:solidFill>
                <a:latin typeface="Arial"/>
              </a:rPr>
              <a:t> планируется в 2037 году. Таким образом, потребность в новом поколении высокопоточных источников нейтронов возрастает на фоне общего уменьшения их количества в мире.</a:t>
            </a:r>
            <a:endParaRPr lang="en-US" sz="1200" b="0" strike="noStrike" spc="-1">
              <a:solidFill>
                <a:srgbClr val="000000"/>
              </a:solidFill>
              <a:latin typeface="Arial"/>
            </a:endParaRPr>
          </a:p>
          <a:p>
            <a:pPr marL="216000" indent="0" algn="just">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mn-lt"/>
              </a:rPr>
              <a:t>Приоритетными задачами развития комплекса спектрометров реактора ИБР-2 будут являться</a:t>
            </a:r>
            <a:r>
              <a:rPr lang="en-GB" sz="1200" b="0" strike="noStrike" spc="-1">
                <a:solidFill>
                  <a:srgbClr val="000000"/>
                </a:solidFill>
                <a:latin typeface="+mn-lt"/>
              </a:rPr>
              <a:t>:</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rPr>
              <a:t>Разработка</a:t>
            </a:r>
            <a:r>
              <a:rPr lang="en-GB" sz="1200" b="0" strike="noStrike" spc="-1">
                <a:solidFill>
                  <a:srgbClr val="000000"/>
                </a:solidFill>
                <a:latin typeface="+mn-lt"/>
              </a:rPr>
              <a:t> </a:t>
            </a:r>
            <a:r>
              <a:rPr lang="ru-RU" sz="1200" b="0" strike="noStrike" spc="-1">
                <a:solidFill>
                  <a:srgbClr val="000000"/>
                </a:solidFill>
                <a:latin typeface="+mn-lt"/>
              </a:rPr>
              <a:t>и создание элементов основной конфигурации нового спектрометра неупругого рассеяния нейтронов в обратной геометрии </a:t>
            </a:r>
            <a:r>
              <a:rPr lang="en-GB" sz="1200" b="0" strike="noStrike" spc="-1">
                <a:solidFill>
                  <a:srgbClr val="000000"/>
                </a:solidFill>
                <a:latin typeface="+mn-lt"/>
              </a:rPr>
              <a:t>BJN.</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rPr>
              <a:t>Завершение работ по разработке и созданию основной конфигурации спектрометра малоуглового рассеяния и имиджинга.</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rPr>
              <a:t>Модернизация и реконструкция действующих установок </a:t>
            </a:r>
            <a:r>
              <a:rPr lang="en-US" sz="900" b="0" strike="noStrike" spc="-1">
                <a:solidFill>
                  <a:srgbClr val="006600"/>
                </a:solidFill>
                <a:latin typeface="+mn-lt"/>
                <a:ea typeface="+mn-ea"/>
              </a:rPr>
              <a:t>HRFD, YuMO, RTD, DN-6, DN-12, FSD, NERA, </a:t>
            </a:r>
            <a:r>
              <a:rPr lang="ru-RU" sz="900" b="0" strike="noStrike" spc="-1">
                <a:solidFill>
                  <a:srgbClr val="006600"/>
                </a:solidFill>
                <a:latin typeface="+mn-lt"/>
                <a:ea typeface="+mn-ea"/>
              </a:rPr>
              <a:t> </a:t>
            </a:r>
            <a:r>
              <a:rPr lang="en-US" sz="900" b="0" strike="noStrike" spc="-1">
                <a:solidFill>
                  <a:srgbClr val="006600"/>
                </a:solidFill>
                <a:latin typeface="+mn-lt"/>
                <a:ea typeface="+mn-ea"/>
              </a:rPr>
              <a:t>REMUR, REFLEX, SKAT, EPSILON, FSS, NRT</a:t>
            </a:r>
            <a:r>
              <a:rPr lang="ru-RU" sz="1200" b="0" strike="noStrike" spc="-1">
                <a:solidFill>
                  <a:srgbClr val="000000"/>
                </a:solidFill>
                <a:latin typeface="+mn-lt"/>
                <a:ea typeface="+mn-ea"/>
              </a:rPr>
              <a:t>, направленная на улучшение технических параметров и расширение экспериментальных возможностей.</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ea typeface="+mn-ea"/>
              </a:rPr>
              <a:t>Развитие лабораторного оборудования для характеризации образцов и измерений физических свойств.</a:t>
            </a:r>
            <a:endParaRPr lang="en-US" sz="1200" b="0" strike="noStrike" spc="-1">
              <a:solidFill>
                <a:srgbClr val="000000"/>
              </a:solidFill>
              <a:latin typeface="Arial"/>
            </a:endParaRPr>
          </a:p>
          <a:p>
            <a:pPr marL="228600" indent="-228600">
              <a:lnSpc>
                <a:spcPct val="100000"/>
              </a:lnSpc>
              <a:buClr>
                <a:srgbClr val="000000"/>
              </a:buClr>
              <a:buFont typeface="StarSymbol"/>
              <a:buAutoNum type="arabicPeriod"/>
              <a:tabLst>
                <a:tab pos="0" algn="l"/>
              </a:tabLst>
            </a:pPr>
            <a:r>
              <a:rPr lang="ru-RU" sz="1200" b="0" strike="noStrike" spc="-1">
                <a:solidFill>
                  <a:srgbClr val="000000"/>
                </a:solidFill>
                <a:latin typeface="+mn-lt"/>
                <a:ea typeface="+mn-ea"/>
              </a:rPr>
              <a:t> Поддержка и модернизация комплекса криогенных замедлителей</a:t>
            </a:r>
            <a:endParaRPr lang="en-US" sz="1200" b="0" strike="noStrike" spc="-1">
              <a:solidFill>
                <a:srgbClr val="000000"/>
              </a:solidFill>
              <a:latin typeface="Arial"/>
            </a:endParaRPr>
          </a:p>
          <a:p>
            <a:pPr marL="216000" indent="0" algn="just">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p:txBody>
      </p:sp>
      <p:sp>
        <p:nvSpPr>
          <p:cNvPr id="1234" name="PlaceHolder 3"/>
          <p:cNvSpPr>
            <a:spLocks noGrp="1"/>
          </p:cNvSpPr>
          <p:nvPr>
            <p:ph type="sldNum" idx="43"/>
          </p:nvPr>
        </p:nvSpPr>
        <p:spPr>
          <a:xfrm>
            <a:off x="3884760" y="8685360"/>
            <a:ext cx="2965680" cy="45252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99B9B8AE-A24E-4B80-A6AE-BECB5D2D3CC7}" type="slidenum">
              <a:rPr lang="ru-RU" sz="1200" b="0" strike="noStrike" spc="-1">
                <a:solidFill>
                  <a:srgbClr val="000000"/>
                </a:solidFill>
                <a:latin typeface="Times New Roman"/>
                <a:ea typeface="+mn-ea"/>
              </a:rPr>
              <a:t>15</a:t>
            </a:fld>
            <a:endParaRPr lang="en-US" sz="12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 name="PlaceHolder 1"/>
          <p:cNvSpPr>
            <a:spLocks noGrp="1" noRot="1" noChangeAspect="1"/>
          </p:cNvSpPr>
          <p:nvPr>
            <p:ph type="sldImg"/>
          </p:nvPr>
        </p:nvSpPr>
        <p:spPr>
          <a:xfrm>
            <a:off x="853920" y="839880"/>
            <a:ext cx="7095240" cy="4145760"/>
          </a:xfrm>
          <a:prstGeom prst="rect">
            <a:avLst/>
          </a:prstGeom>
          <a:ln w="0">
            <a:noFill/>
          </a:ln>
        </p:spPr>
      </p:sp>
      <p:sp>
        <p:nvSpPr>
          <p:cNvPr id="1236" name="PlaceHolder 2"/>
          <p:cNvSpPr>
            <a:spLocks noGrp="1"/>
          </p:cNvSpPr>
          <p:nvPr>
            <p:ph type="body"/>
          </p:nvPr>
        </p:nvSpPr>
        <p:spPr>
          <a:xfrm>
            <a:off x="880560" y="5255280"/>
            <a:ext cx="7043040" cy="4974840"/>
          </a:xfrm>
          <a:prstGeom prst="rect">
            <a:avLst/>
          </a:prstGeom>
          <a:noFill/>
          <a:ln w="0">
            <a:noFill/>
          </a:ln>
        </p:spPr>
        <p:txBody>
          <a:bodyPr lIns="0" tIns="0" rIns="0" bIns="0" anchor="t">
            <a:noAutofit/>
          </a:bodyPr>
          <a:lstStyle/>
          <a:p>
            <a:pPr marL="216000" indent="0">
              <a:lnSpc>
                <a:spcPct val="100000"/>
              </a:lnSpc>
              <a:buNone/>
              <a:tabLst>
                <a:tab pos="0" algn="l"/>
              </a:tabLst>
            </a:pPr>
            <a:r>
              <a:rPr lang="en-US" sz="2000" b="0" strike="noStrike" spc="-1">
                <a:solidFill>
                  <a:srgbClr val="000000"/>
                </a:solidFill>
                <a:latin typeface="Arial"/>
              </a:rPr>
              <a:t>The long-term plan for the development of the main elements of FLNP research infrastructure is presented in the table.</a:t>
            </a:r>
          </a:p>
        </p:txBody>
      </p:sp>
      <p:sp>
        <p:nvSpPr>
          <p:cNvPr id="1237" name="PlaceHolder 3"/>
          <p:cNvSpPr>
            <a:spLocks noGrp="1"/>
          </p:cNvSpPr>
          <p:nvPr>
            <p:ph type="sldNum" idx="44"/>
          </p:nvPr>
        </p:nvSpPr>
        <p:spPr>
          <a:xfrm>
            <a:off x="4985640" y="10510920"/>
            <a:ext cx="3818880" cy="5490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753793A7-2CBD-4CC5-B95D-B9D7A906A527}" type="slidenum">
              <a:rPr lang="en-US" sz="1400" b="0" strike="noStrike" spc="-1">
                <a:solidFill>
                  <a:srgbClr val="000000"/>
                </a:solidFill>
                <a:latin typeface="Times New Roman"/>
                <a:ea typeface="+mn-ea"/>
              </a:rPr>
              <a:t>16</a:t>
            </a:fld>
            <a:endParaRPr lang="en-US" sz="1400" b="0" strike="noStrike" spc="-1">
              <a:solidFill>
                <a:srgbClr val="000000"/>
              </a:solidFill>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 name="PlaceHolder 1"/>
          <p:cNvSpPr>
            <a:spLocks noGrp="1" noRot="1" noChangeAspect="1"/>
          </p:cNvSpPr>
          <p:nvPr>
            <p:ph type="sldImg"/>
          </p:nvPr>
        </p:nvSpPr>
        <p:spPr>
          <a:xfrm>
            <a:off x="590400" y="530280"/>
            <a:ext cx="5898600" cy="3447360"/>
          </a:xfrm>
          <a:prstGeom prst="rect">
            <a:avLst/>
          </a:prstGeom>
          <a:ln w="0">
            <a:noFill/>
          </a:ln>
        </p:spPr>
      </p:sp>
      <p:sp>
        <p:nvSpPr>
          <p:cNvPr id="1239" name="PlaceHolder 2"/>
          <p:cNvSpPr>
            <a:spLocks noGrp="1"/>
          </p:cNvSpPr>
          <p:nvPr>
            <p:ph type="body"/>
          </p:nvPr>
        </p:nvSpPr>
        <p:spPr>
          <a:xfrm>
            <a:off x="709920" y="4404600"/>
            <a:ext cx="5670720" cy="4565520"/>
          </a:xfrm>
          <a:prstGeom prst="rect">
            <a:avLst/>
          </a:prstGeom>
          <a:noFill/>
          <a:ln w="0">
            <a:noFill/>
          </a:ln>
        </p:spPr>
        <p:txBody>
          <a:bodyPr lIns="99000" tIns="49680" rIns="99000" bIns="49680" anchor="t">
            <a:noAutofit/>
          </a:bodyPr>
          <a:lstStyle/>
          <a:p>
            <a:pPr marL="216000" indent="0">
              <a:lnSpc>
                <a:spcPct val="100000"/>
              </a:lnSpc>
              <a:buNone/>
              <a:tabLst>
                <a:tab pos="0" algn="l"/>
              </a:tabLst>
            </a:pPr>
            <a:r>
              <a:rPr lang="ru-RU" sz="1200" b="0" strike="noStrike" spc="-1">
                <a:solidFill>
                  <a:srgbClr val="000000"/>
                </a:solidFill>
                <a:latin typeface="Arial"/>
              </a:rPr>
              <a:t>… В ОИЯИ взят курс на активное развитие фундаментальных и прикладных направлений, связанных с </a:t>
            </a:r>
            <a:r>
              <a:rPr lang="en-US" sz="1200" b="0" strike="noStrike" spc="-1">
                <a:solidFill>
                  <a:srgbClr val="000000"/>
                </a:solidFill>
                <a:latin typeface="Arial"/>
              </a:rPr>
              <a:t>Life Science</a:t>
            </a:r>
            <a:r>
              <a:rPr lang="ru-RU" sz="1200" b="0" strike="noStrike" spc="-1">
                <a:solidFill>
                  <a:srgbClr val="000000"/>
                </a:solidFill>
                <a:latin typeface="Arial"/>
              </a:rPr>
              <a:t>.  </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На серии институтских семинаров, Ученом Совете, совещаниях и круглых столах сформирована международная программа исследований. </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Программа будет реализована на общеинститутском уровне путем тесной межлабораторной кооперации.</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Интегрирующим звеном служит специализированная лаборатория – ЛРБ, которая реализует программу по двум трендовым мировым направлениям: науки о мозге (освоение космоса и борьба с нейрозаболеваниями), и радиационная медицина (новые подходы к пучковой и радионуклидной терапии рака).</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Для этого используется инфраструктура ключевых институтских проектов: пучки тяжелых ионов сети </a:t>
            </a:r>
            <a:r>
              <a:rPr lang="en-US" sz="1200" b="0" strike="noStrike" spc="-1">
                <a:solidFill>
                  <a:srgbClr val="000000"/>
                </a:solidFill>
                <a:latin typeface="Arial"/>
              </a:rPr>
              <a:t>ARIADNA</a:t>
            </a:r>
            <a:r>
              <a:rPr lang="ru-RU" sz="1200" b="0" strike="noStrike" spc="-1">
                <a:solidFill>
                  <a:srgbClr val="000000"/>
                </a:solidFill>
                <a:latin typeface="Arial"/>
              </a:rPr>
              <a:t> прикладных каналов </a:t>
            </a:r>
            <a:r>
              <a:rPr lang="en-US" sz="1200" b="0" strike="noStrike" spc="-1">
                <a:solidFill>
                  <a:srgbClr val="000000"/>
                </a:solidFill>
                <a:latin typeface="Arial"/>
              </a:rPr>
              <a:t>NICA</a:t>
            </a:r>
            <a:r>
              <a:rPr lang="ru-RU" sz="1200" b="0" strike="noStrike" spc="-1">
                <a:solidFill>
                  <a:srgbClr val="000000"/>
                </a:solidFill>
                <a:latin typeface="Arial"/>
              </a:rPr>
              <a:t>, ионного циклотрона ЛЯР (</a:t>
            </a:r>
            <a:r>
              <a:rPr lang="en-US" sz="1200" b="0" strike="noStrike" spc="-1">
                <a:solidFill>
                  <a:srgbClr val="000000"/>
                </a:solidFill>
                <a:latin typeface="Arial"/>
              </a:rPr>
              <a:t>DRIBSIII)</a:t>
            </a:r>
            <a:r>
              <a:rPr lang="ru-RU" sz="1200" b="0" strike="noStrike" spc="-1">
                <a:solidFill>
                  <a:srgbClr val="000000"/>
                </a:solidFill>
                <a:latin typeface="Arial"/>
              </a:rPr>
              <a:t>, нейтронов с реактора ИБР2,</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суперкомпьютерной инфраструктуры ЛИТ. В рамках ИЦ планируется разработка нового медицинского протонного циклотрона, технологий производства изотопов, развитие технологий биотомографии.</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Биологическая инфраструктура также будет активно развиваться, включая исследования на молекулярном, клеточном и тканевом уровне, задействуя омиксные технологии, а также работу с животными.</a:t>
            </a:r>
            <a:endParaRPr lang="en-US" sz="1200" b="0" strike="noStrike" spc="-1">
              <a:solidFill>
                <a:srgbClr val="000000"/>
              </a:solidFill>
              <a:latin typeface="Arial"/>
            </a:endParaRPr>
          </a:p>
        </p:txBody>
      </p:sp>
      <p:sp>
        <p:nvSpPr>
          <p:cNvPr id="1240" name="CustomShape 1"/>
          <p:cNvSpPr/>
          <p:nvPr/>
        </p:nvSpPr>
        <p:spPr>
          <a:xfrm>
            <a:off x="4021200" y="9721080"/>
            <a:ext cx="3067560" cy="50472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tabLst>
                <a:tab pos="0" algn="l"/>
              </a:tabLst>
            </a:pPr>
            <a:fld id="{F3EA7DC9-1D1F-412C-8034-9EC828582E00}" type="slidenum">
              <a:rPr lang="ru-RU" sz="1300" b="0" strike="noStrike" spc="-1">
                <a:solidFill>
                  <a:srgbClr val="000000"/>
                </a:solidFill>
                <a:latin typeface="Calibri"/>
                <a:ea typeface="+mn-ea"/>
              </a:rPr>
              <a:t>17</a:t>
            </a:fld>
            <a:endParaRPr lang="en-US" sz="1300" b="0" strike="noStrike" spc="-1">
              <a:solidFill>
                <a:srgbClr val="000000"/>
              </a:solidFill>
              <a:latin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 name="PlaceHolder 1"/>
          <p:cNvSpPr>
            <a:spLocks noGrp="1" noRot="1" noChangeAspect="1"/>
          </p:cNvSpPr>
          <p:nvPr>
            <p:ph type="sldImg"/>
          </p:nvPr>
        </p:nvSpPr>
        <p:spPr>
          <a:xfrm>
            <a:off x="789120" y="1143000"/>
            <a:ext cx="5276160" cy="3082320"/>
          </a:xfrm>
          <a:prstGeom prst="rect">
            <a:avLst/>
          </a:prstGeom>
          <a:ln w="0">
            <a:noFill/>
          </a:ln>
        </p:spPr>
      </p:sp>
      <p:sp>
        <p:nvSpPr>
          <p:cNvPr id="1242" name="PlaceHolder 2"/>
          <p:cNvSpPr>
            <a:spLocks noGrp="1"/>
          </p:cNvSpPr>
          <p:nvPr>
            <p:ph type="body"/>
          </p:nvPr>
        </p:nvSpPr>
        <p:spPr>
          <a:xfrm>
            <a:off x="685800" y="4400640"/>
            <a:ext cx="5481360" cy="359532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243" name="PlaceHolder 3"/>
          <p:cNvSpPr>
            <a:spLocks noGrp="1"/>
          </p:cNvSpPr>
          <p:nvPr>
            <p:ph type="sldNum" idx="45"/>
          </p:nvPr>
        </p:nvSpPr>
        <p:spPr>
          <a:xfrm>
            <a:off x="3884760" y="8685360"/>
            <a:ext cx="2966760" cy="45360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85B5BEF4-30AB-412A-8108-EDA8CF4A2105}" type="slidenum">
              <a:rPr lang="ru-RU" sz="1200" b="0" strike="noStrike" spc="-1">
                <a:solidFill>
                  <a:srgbClr val="000000"/>
                </a:solidFill>
                <a:latin typeface="Times New Roman"/>
                <a:ea typeface="+mn-ea"/>
              </a:rPr>
              <a:t>19</a:t>
            </a:fld>
            <a:endParaRPr lang="en-US" sz="1200" b="0" strike="noStrike" spc="-1">
              <a:solidFill>
                <a:srgbClr val="000000"/>
              </a:solidFill>
              <a:latin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3" name="PlaceHolder 1"/>
          <p:cNvSpPr>
            <a:spLocks noGrp="1" noRot="1" noChangeAspect="1"/>
          </p:cNvSpPr>
          <p:nvPr>
            <p:ph type="sldImg"/>
          </p:nvPr>
        </p:nvSpPr>
        <p:spPr>
          <a:xfrm>
            <a:off x="1089025" y="311150"/>
            <a:ext cx="6624638" cy="3727450"/>
          </a:xfrm>
          <a:prstGeom prst="rect">
            <a:avLst/>
          </a:prstGeom>
          <a:ln w="0">
            <a:noFill/>
          </a:ln>
        </p:spPr>
      </p:sp>
      <p:sp>
        <p:nvSpPr>
          <p:cNvPr id="1254" name="PlaceHolder 2"/>
          <p:cNvSpPr>
            <a:spLocks noGrp="1"/>
          </p:cNvSpPr>
          <p:nvPr>
            <p:ph type="body"/>
          </p:nvPr>
        </p:nvSpPr>
        <p:spPr>
          <a:xfrm>
            <a:off x="558000" y="4175640"/>
            <a:ext cx="7612560" cy="6571080"/>
          </a:xfrm>
          <a:prstGeom prst="rect">
            <a:avLst/>
          </a:prstGeom>
          <a:noFill/>
          <a:ln w="0">
            <a:noFill/>
          </a:ln>
        </p:spPr>
        <p:txBody>
          <a:bodyPr lIns="99000" tIns="49680" rIns="99000" bIns="49680" anchor="t">
            <a:noAutofit/>
          </a:bodyPr>
          <a:lstStyle/>
          <a:p>
            <a:pPr marL="216000" indent="0">
              <a:buNone/>
            </a:pPr>
            <a:endParaRPr lang="en-US" sz="1800" b="0" strike="noStrike" spc="-1">
              <a:solidFill>
                <a:srgbClr val="000000"/>
              </a:solidFill>
              <a:latin typeface="Arial"/>
            </a:endParaRPr>
          </a:p>
        </p:txBody>
      </p:sp>
      <p:sp>
        <p:nvSpPr>
          <p:cNvPr id="1255" name="CustomShape 28"/>
          <p:cNvSpPr/>
          <p:nvPr/>
        </p:nvSpPr>
        <p:spPr>
          <a:xfrm>
            <a:off x="4988880" y="10508400"/>
            <a:ext cx="3810600" cy="54864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4DFE5D49-4B3D-46C9-9467-6AD2E8D51F03}" type="slidenum">
              <a:rPr lang="ru-RU" sz="1300" b="0" strike="noStrike" spc="-1">
                <a:solidFill>
                  <a:srgbClr val="000000"/>
                </a:solidFill>
                <a:latin typeface="Calibri"/>
                <a:ea typeface="+mn-ea"/>
              </a:rPr>
              <a:t>21</a:t>
            </a:fld>
            <a:endParaRPr lang="en-US" sz="1300" b="0" strike="noStrike" spc="-1">
              <a:solidFill>
                <a:srgbClr val="000000"/>
              </a:solidFill>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 name="PlaceHolder 1"/>
          <p:cNvSpPr>
            <a:spLocks noGrp="1" noRot="1" noChangeAspect="1"/>
          </p:cNvSpPr>
          <p:nvPr>
            <p:ph type="sldImg"/>
          </p:nvPr>
        </p:nvSpPr>
        <p:spPr>
          <a:xfrm>
            <a:off x="869950" y="1257300"/>
            <a:ext cx="6032500" cy="3394075"/>
          </a:xfrm>
          <a:prstGeom prst="rect">
            <a:avLst/>
          </a:prstGeom>
          <a:ln w="0">
            <a:noFill/>
          </a:ln>
        </p:spPr>
      </p:sp>
      <p:sp>
        <p:nvSpPr>
          <p:cNvPr id="1260"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61" name="PlaceHolder 3"/>
          <p:cNvSpPr>
            <a:spLocks noGrp="1"/>
          </p:cNvSpPr>
          <p:nvPr>
            <p:ph type="sldNum" idx="50"/>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D22FA423-81F2-44D2-A030-CFB8252DFE20}" type="slidenum">
              <a:rPr lang="ru-RU" sz="1200" b="0" strike="noStrike" spc="-1">
                <a:solidFill>
                  <a:srgbClr val="000000"/>
                </a:solidFill>
                <a:latin typeface="Times New Roman"/>
              </a:rPr>
              <a:t>27</a:t>
            </a:fld>
            <a:endParaRPr lang="en-US" sz="1200" b="0" strike="noStrike" spc="-1">
              <a:solidFill>
                <a:srgbClr val="000000"/>
              </a:solidFill>
              <a:latin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2" name="PlaceHolder 1"/>
          <p:cNvSpPr>
            <a:spLocks noGrp="1" noRot="1" noChangeAspect="1"/>
          </p:cNvSpPr>
          <p:nvPr>
            <p:ph type="sldImg"/>
          </p:nvPr>
        </p:nvSpPr>
        <p:spPr>
          <a:xfrm>
            <a:off x="869950" y="1257300"/>
            <a:ext cx="6032500" cy="3394075"/>
          </a:xfrm>
          <a:prstGeom prst="rect">
            <a:avLst/>
          </a:prstGeom>
          <a:ln w="0">
            <a:noFill/>
          </a:ln>
        </p:spPr>
      </p:sp>
      <p:sp>
        <p:nvSpPr>
          <p:cNvPr id="1263"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64" name="PlaceHolder 3"/>
          <p:cNvSpPr>
            <a:spLocks noGrp="1"/>
          </p:cNvSpPr>
          <p:nvPr>
            <p:ph type="sldNum" idx="51"/>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B5803C06-9C9E-406D-9EDA-8F529DB1369E}" type="slidenum">
              <a:rPr lang="ru-RU" sz="1200" b="0" strike="noStrike" spc="-1">
                <a:solidFill>
                  <a:srgbClr val="000000"/>
                </a:solidFill>
                <a:latin typeface="Times New Roman"/>
              </a:rPr>
              <a:t>28</a:t>
            </a:fld>
            <a:endParaRPr lang="en-US" sz="1200" b="0" strike="noStrike" spc="-1">
              <a:solidFill>
                <a:srgbClr val="000000"/>
              </a:solidFill>
              <a:latin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0" name="PlaceHolder 1"/>
          <p:cNvSpPr>
            <a:spLocks noGrp="1" noRot="1" noChangeAspect="1"/>
          </p:cNvSpPr>
          <p:nvPr>
            <p:ph type="sldImg"/>
          </p:nvPr>
        </p:nvSpPr>
        <p:spPr>
          <a:xfrm>
            <a:off x="534988" y="763588"/>
            <a:ext cx="6700837" cy="3771900"/>
          </a:xfrm>
          <a:prstGeom prst="rect">
            <a:avLst/>
          </a:prstGeom>
          <a:ln w="0">
            <a:noFill/>
          </a:ln>
        </p:spPr>
      </p:sp>
      <p:sp>
        <p:nvSpPr>
          <p:cNvPr id="1251" name="PlaceHolder 2"/>
          <p:cNvSpPr>
            <a:spLocks noGrp="1"/>
          </p:cNvSpPr>
          <p:nvPr>
            <p:ph type="body"/>
          </p:nvPr>
        </p:nvSpPr>
        <p:spPr>
          <a:xfrm>
            <a:off x="777240" y="4777560"/>
            <a:ext cx="6216840" cy="452520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252" name="PlaceHolder 3"/>
          <p:cNvSpPr>
            <a:spLocks noGrp="1"/>
          </p:cNvSpPr>
          <p:nvPr>
            <p:ph type="sldNum" idx="48"/>
          </p:nvPr>
        </p:nvSpPr>
        <p:spPr>
          <a:xfrm>
            <a:off x="4399200" y="9555480"/>
            <a:ext cx="3372120" cy="50184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defRPr>
            </a:lvl1pPr>
          </a:lstStyle>
          <a:p>
            <a:pPr indent="0" algn="r">
              <a:lnSpc>
                <a:spcPct val="100000"/>
              </a:lnSpc>
              <a:buNone/>
              <a:tabLst>
                <a:tab pos="0" algn="l"/>
              </a:tabLst>
            </a:pPr>
            <a:fld id="{66529430-A0DD-432F-B1CC-CA51E31BA427}" type="slidenum">
              <a:rPr lang="en-US" sz="1400" b="0" strike="noStrike" spc="-1">
                <a:solidFill>
                  <a:srgbClr val="000000"/>
                </a:solidFill>
                <a:latin typeface="Times New Roman"/>
              </a:rPr>
              <a:t>29</a:t>
            </a:fld>
            <a:endParaRPr lang="en-US" sz="1400" b="0" strike="noStrike" spc="-1">
              <a:solidFill>
                <a:srgbClr val="000000"/>
              </a:solidFill>
              <a:latin typeface="Times New Roman"/>
            </a:endParaRPr>
          </a:p>
        </p:txBody>
      </p:sp>
    </p:spTree>
    <p:extLst>
      <p:ext uri="{BB962C8B-B14F-4D97-AF65-F5344CB8AC3E}">
        <p14:creationId xmlns:p14="http://schemas.microsoft.com/office/powerpoint/2010/main" val="15190644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5" name="PlaceHolder 1"/>
          <p:cNvSpPr>
            <a:spLocks noGrp="1" noRot="1" noChangeAspect="1"/>
          </p:cNvSpPr>
          <p:nvPr>
            <p:ph type="sldImg"/>
          </p:nvPr>
        </p:nvSpPr>
        <p:spPr>
          <a:xfrm>
            <a:off x="869950" y="1257300"/>
            <a:ext cx="6032500" cy="3394075"/>
          </a:xfrm>
          <a:prstGeom prst="rect">
            <a:avLst/>
          </a:prstGeom>
          <a:ln w="0">
            <a:noFill/>
          </a:ln>
        </p:spPr>
      </p:sp>
      <p:sp>
        <p:nvSpPr>
          <p:cNvPr id="1266"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67" name="PlaceHolder 3"/>
          <p:cNvSpPr>
            <a:spLocks noGrp="1"/>
          </p:cNvSpPr>
          <p:nvPr>
            <p:ph type="sldNum" idx="52"/>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FBF63F39-C2E5-4CE5-A604-E4240D08EB69}" type="slidenum">
              <a:rPr lang="ru-RU" sz="1200" b="0" strike="noStrike" spc="-1">
                <a:solidFill>
                  <a:srgbClr val="000000"/>
                </a:solidFill>
                <a:latin typeface="Times New Roman"/>
              </a:rPr>
              <a:t>30</a:t>
            </a:fld>
            <a:endParaRPr lang="en-US" sz="1200" b="0" strike="noStrike" spc="-1">
              <a:solidFill>
                <a:srgbClr val="000000"/>
              </a:solidFill>
              <a:latin typeface="Times New Roman"/>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 name="PlaceHolder 1"/>
          <p:cNvSpPr>
            <a:spLocks noGrp="1" noRot="1" noChangeAspect="1"/>
          </p:cNvSpPr>
          <p:nvPr>
            <p:ph type="sldImg"/>
          </p:nvPr>
        </p:nvSpPr>
        <p:spPr>
          <a:xfrm>
            <a:off x="869950" y="1257300"/>
            <a:ext cx="6032500" cy="3394075"/>
          </a:xfrm>
          <a:prstGeom prst="rect">
            <a:avLst/>
          </a:prstGeom>
          <a:ln w="0">
            <a:noFill/>
          </a:ln>
        </p:spPr>
      </p:sp>
      <p:sp>
        <p:nvSpPr>
          <p:cNvPr id="1209"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10" name="PlaceHolder 3"/>
          <p:cNvSpPr>
            <a:spLocks noGrp="1"/>
          </p:cNvSpPr>
          <p:nvPr>
            <p:ph type="sldNum" idx="35"/>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385128BC-A08B-489D-A935-9ED7C1C3A249}" type="slidenum">
              <a:rPr lang="ru-RU" sz="1200" b="0" strike="noStrike" spc="-1">
                <a:solidFill>
                  <a:srgbClr val="000000"/>
                </a:solidFill>
                <a:latin typeface="Times New Roman"/>
              </a:rPr>
              <a:t>3</a:t>
            </a:fld>
            <a:endParaRPr lang="en-US" sz="12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8" name="PlaceHolder 1"/>
          <p:cNvSpPr>
            <a:spLocks noGrp="1" noRot="1" noChangeAspect="1"/>
          </p:cNvSpPr>
          <p:nvPr>
            <p:ph type="sldImg"/>
          </p:nvPr>
        </p:nvSpPr>
        <p:spPr>
          <a:xfrm>
            <a:off x="869950" y="1257300"/>
            <a:ext cx="6032500" cy="3394075"/>
          </a:xfrm>
          <a:prstGeom prst="rect">
            <a:avLst/>
          </a:prstGeom>
          <a:ln w="0">
            <a:noFill/>
          </a:ln>
        </p:spPr>
      </p:sp>
      <p:sp>
        <p:nvSpPr>
          <p:cNvPr id="1269"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70" name="PlaceHolder 3"/>
          <p:cNvSpPr>
            <a:spLocks noGrp="1"/>
          </p:cNvSpPr>
          <p:nvPr>
            <p:ph type="sldNum" idx="53"/>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1017F647-D051-4008-ACA8-77FADB38B06F}" type="slidenum">
              <a:rPr lang="ru-RU" sz="1200" b="0" strike="noStrike" spc="-1">
                <a:solidFill>
                  <a:srgbClr val="000000"/>
                </a:solidFill>
                <a:latin typeface="Times New Roman"/>
              </a:rPr>
              <a:t>31</a:t>
            </a:fld>
            <a:endParaRPr lang="en-US" sz="1200" b="0" strike="noStrike" spc="-1">
              <a:solidFill>
                <a:srgbClr val="000000"/>
              </a:solidFill>
              <a:latin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1" name="PlaceHolder 1"/>
          <p:cNvSpPr>
            <a:spLocks noGrp="1" noRot="1" noChangeAspect="1"/>
          </p:cNvSpPr>
          <p:nvPr>
            <p:ph type="sldImg"/>
          </p:nvPr>
        </p:nvSpPr>
        <p:spPr>
          <a:xfrm>
            <a:off x="869950" y="1257300"/>
            <a:ext cx="6032500" cy="3394075"/>
          </a:xfrm>
          <a:prstGeom prst="rect">
            <a:avLst/>
          </a:prstGeom>
          <a:ln w="0">
            <a:noFill/>
          </a:ln>
        </p:spPr>
      </p:sp>
      <p:sp>
        <p:nvSpPr>
          <p:cNvPr id="1272"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73" name="PlaceHolder 3"/>
          <p:cNvSpPr>
            <a:spLocks noGrp="1"/>
          </p:cNvSpPr>
          <p:nvPr>
            <p:ph type="sldNum" idx="54"/>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47C9F7A0-872A-486C-A358-E7089A90D11C}" type="slidenum">
              <a:rPr lang="ru-RU" sz="1200" b="0" strike="noStrike" spc="-1">
                <a:solidFill>
                  <a:srgbClr val="000000"/>
                </a:solidFill>
                <a:latin typeface="Times New Roman"/>
              </a:rPr>
              <a:t>32</a:t>
            </a:fld>
            <a:endParaRPr lang="en-US" sz="1200" b="0" strike="noStrike" spc="-1">
              <a:solidFill>
                <a:srgbClr val="000000"/>
              </a:solidFill>
              <a:latin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 name="PlaceHolder 1"/>
          <p:cNvSpPr>
            <a:spLocks noGrp="1" noRot="1" noChangeAspect="1"/>
          </p:cNvSpPr>
          <p:nvPr>
            <p:ph type="sldImg"/>
          </p:nvPr>
        </p:nvSpPr>
        <p:spPr>
          <a:xfrm>
            <a:off x="869950" y="1257300"/>
            <a:ext cx="6032500" cy="3394075"/>
          </a:xfrm>
          <a:prstGeom prst="rect">
            <a:avLst/>
          </a:prstGeom>
          <a:ln w="0">
            <a:noFill/>
          </a:ln>
        </p:spPr>
      </p:sp>
      <p:sp>
        <p:nvSpPr>
          <p:cNvPr id="1275"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76" name="PlaceHolder 3"/>
          <p:cNvSpPr>
            <a:spLocks noGrp="1"/>
          </p:cNvSpPr>
          <p:nvPr>
            <p:ph type="sldNum" idx="55"/>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9EB30616-151E-40F9-A706-B3B83E11ED9F}" type="slidenum">
              <a:rPr lang="ru-RU" sz="1200" b="0" strike="noStrike" spc="-1">
                <a:solidFill>
                  <a:srgbClr val="000000"/>
                </a:solidFill>
                <a:latin typeface="Times New Roman"/>
              </a:rPr>
              <a:t>33</a:t>
            </a:fld>
            <a:endParaRPr lang="en-US" sz="1200" b="0" strike="noStrike" spc="-1">
              <a:solidFill>
                <a:srgbClr val="000000"/>
              </a:solidFill>
              <a:latin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6" name="PlaceHolder 1"/>
          <p:cNvSpPr>
            <a:spLocks noGrp="1" noRot="1" noChangeAspect="1"/>
          </p:cNvSpPr>
          <p:nvPr>
            <p:ph type="sldImg"/>
          </p:nvPr>
        </p:nvSpPr>
        <p:spPr>
          <a:xfrm>
            <a:off x="660240" y="763560"/>
            <a:ext cx="6449400" cy="3769920"/>
          </a:xfrm>
          <a:prstGeom prst="rect">
            <a:avLst/>
          </a:prstGeom>
          <a:ln w="0">
            <a:noFill/>
          </a:ln>
        </p:spPr>
      </p:sp>
      <p:sp>
        <p:nvSpPr>
          <p:cNvPr id="1257" name="PlaceHolder 2"/>
          <p:cNvSpPr>
            <a:spLocks noGrp="1"/>
          </p:cNvSpPr>
          <p:nvPr>
            <p:ph type="body"/>
          </p:nvPr>
        </p:nvSpPr>
        <p:spPr>
          <a:xfrm>
            <a:off x="777240" y="4777560"/>
            <a:ext cx="6215400" cy="452376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258" name="PlaceHolder 3"/>
          <p:cNvSpPr>
            <a:spLocks noGrp="1"/>
          </p:cNvSpPr>
          <p:nvPr>
            <p:ph type="sldNum" idx="49"/>
          </p:nvPr>
        </p:nvSpPr>
        <p:spPr>
          <a:xfrm>
            <a:off x="4399200" y="9555480"/>
            <a:ext cx="3370680" cy="50040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46FAF1B9-9B8C-4DAC-8C90-679B1E575E3E}" type="slidenum">
              <a:rPr lang="en-US" sz="1400" b="0" strike="noStrike" spc="-1">
                <a:solidFill>
                  <a:srgbClr val="000000"/>
                </a:solidFill>
                <a:latin typeface="Times New Roman"/>
                <a:ea typeface="+mn-ea"/>
              </a:rPr>
              <a:t>34</a:t>
            </a:fld>
            <a:endParaRPr lang="en-US" sz="1400" b="0" strike="noStrike" spc="-1">
              <a:solidFill>
                <a:srgbClr val="000000"/>
              </a:solidFill>
              <a:latin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 name="PlaceHolder 1"/>
          <p:cNvSpPr>
            <a:spLocks noGrp="1" noRot="1" noChangeAspect="1"/>
          </p:cNvSpPr>
          <p:nvPr>
            <p:ph type="sldImg"/>
          </p:nvPr>
        </p:nvSpPr>
        <p:spPr>
          <a:xfrm>
            <a:off x="869950" y="1257300"/>
            <a:ext cx="6032500" cy="3394075"/>
          </a:xfrm>
          <a:prstGeom prst="rect">
            <a:avLst/>
          </a:prstGeom>
          <a:ln w="0">
            <a:noFill/>
          </a:ln>
        </p:spPr>
      </p:sp>
      <p:sp>
        <p:nvSpPr>
          <p:cNvPr id="1278"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79" name="PlaceHolder 3"/>
          <p:cNvSpPr>
            <a:spLocks noGrp="1"/>
          </p:cNvSpPr>
          <p:nvPr>
            <p:ph type="sldNum" idx="56"/>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ECF38640-807F-4B6F-8185-D2BBF6D1A932}" type="slidenum">
              <a:rPr lang="ru-RU" sz="1200" b="0" strike="noStrike" spc="-1">
                <a:solidFill>
                  <a:srgbClr val="000000"/>
                </a:solidFill>
                <a:latin typeface="Times New Roman"/>
              </a:rPr>
              <a:t>35</a:t>
            </a:fld>
            <a:endParaRPr lang="en-US" sz="1200" b="0" strike="noStrike" spc="-1">
              <a:solidFill>
                <a:srgbClr val="000000"/>
              </a:solidFill>
              <a:latin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 name="PlaceHolder 1"/>
          <p:cNvSpPr>
            <a:spLocks noGrp="1" noRot="1" noChangeAspect="1"/>
          </p:cNvSpPr>
          <p:nvPr>
            <p:ph type="sldImg"/>
          </p:nvPr>
        </p:nvSpPr>
        <p:spPr>
          <a:xfrm>
            <a:off x="869950" y="1257300"/>
            <a:ext cx="6032500" cy="3394075"/>
          </a:xfrm>
          <a:prstGeom prst="rect">
            <a:avLst/>
          </a:prstGeom>
          <a:ln w="0">
            <a:noFill/>
          </a:ln>
        </p:spPr>
      </p:sp>
      <p:sp>
        <p:nvSpPr>
          <p:cNvPr id="1281"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82" name="PlaceHolder 3"/>
          <p:cNvSpPr>
            <a:spLocks noGrp="1"/>
          </p:cNvSpPr>
          <p:nvPr>
            <p:ph type="sldNum" idx="57"/>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7DE120FB-9CCE-465A-A89C-422EF23B1725}" type="slidenum">
              <a:rPr lang="ru-RU" sz="1200" b="0" strike="noStrike" spc="-1">
                <a:solidFill>
                  <a:srgbClr val="000000"/>
                </a:solidFill>
                <a:latin typeface="Times New Roman"/>
              </a:rPr>
              <a:t>36</a:t>
            </a:fld>
            <a:endParaRPr lang="en-US" sz="1200" b="0" strike="noStrike" spc="-1">
              <a:solidFill>
                <a:srgbClr val="000000"/>
              </a:solidFill>
              <a:latin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 name="PlaceHolder 1"/>
          <p:cNvSpPr>
            <a:spLocks noGrp="1" noRot="1" noChangeAspect="1"/>
          </p:cNvSpPr>
          <p:nvPr>
            <p:ph type="sldImg"/>
          </p:nvPr>
        </p:nvSpPr>
        <p:spPr>
          <a:xfrm>
            <a:off x="869950" y="1257300"/>
            <a:ext cx="6032500" cy="3394075"/>
          </a:xfrm>
          <a:prstGeom prst="rect">
            <a:avLst/>
          </a:prstGeom>
          <a:ln w="0">
            <a:noFill/>
          </a:ln>
        </p:spPr>
      </p:sp>
      <p:sp>
        <p:nvSpPr>
          <p:cNvPr id="1284"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85" name="PlaceHolder 3"/>
          <p:cNvSpPr>
            <a:spLocks noGrp="1"/>
          </p:cNvSpPr>
          <p:nvPr>
            <p:ph type="sldNum" idx="58"/>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51ABBD52-4E7E-4463-85B1-70F14802620B}" type="slidenum">
              <a:rPr lang="ru-RU" sz="1200" b="0" strike="noStrike" spc="-1">
                <a:solidFill>
                  <a:srgbClr val="000000"/>
                </a:solidFill>
                <a:latin typeface="Times New Roman"/>
              </a:rPr>
              <a:t>37</a:t>
            </a:fld>
            <a:endParaRPr lang="en-US" sz="1200" b="0" strike="noStrike" spc="-1">
              <a:solidFill>
                <a:srgbClr val="000000"/>
              </a:solidFill>
              <a:latin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 name="PlaceHolder 1"/>
          <p:cNvSpPr>
            <a:spLocks noGrp="1" noRot="1" noChangeAspect="1"/>
          </p:cNvSpPr>
          <p:nvPr>
            <p:ph type="sldImg"/>
          </p:nvPr>
        </p:nvSpPr>
        <p:spPr>
          <a:xfrm>
            <a:off x="836613" y="639763"/>
            <a:ext cx="7421562" cy="4175125"/>
          </a:xfrm>
          <a:prstGeom prst="rect">
            <a:avLst/>
          </a:prstGeom>
          <a:ln w="0">
            <a:noFill/>
          </a:ln>
        </p:spPr>
      </p:sp>
      <p:sp>
        <p:nvSpPr>
          <p:cNvPr id="1287" name="PlaceHolder 2"/>
          <p:cNvSpPr>
            <a:spLocks noGrp="1"/>
          </p:cNvSpPr>
          <p:nvPr>
            <p:ph type="body"/>
          </p:nvPr>
        </p:nvSpPr>
        <p:spPr>
          <a:xfrm>
            <a:off x="911160" y="5329080"/>
            <a:ext cx="7287120" cy="5527800"/>
          </a:xfrm>
          <a:prstGeom prst="rect">
            <a:avLst/>
          </a:prstGeom>
          <a:noFill/>
          <a:ln w="0">
            <a:noFill/>
          </a:ln>
        </p:spPr>
        <p:txBody>
          <a:bodyPr lIns="99000" tIns="49680" rIns="99000" bIns="49680" anchor="t">
            <a:noAutofit/>
          </a:bodyPr>
          <a:lstStyle/>
          <a:p>
            <a:pPr marL="216000" indent="0">
              <a:lnSpc>
                <a:spcPct val="100000"/>
              </a:lnSpc>
              <a:buNone/>
              <a:tabLst>
                <a:tab pos="0" algn="l"/>
              </a:tabLst>
            </a:pPr>
            <a:r>
              <a:rPr lang="ru-RU" sz="1200" b="0" strike="noStrike" spc="-1">
                <a:solidFill>
                  <a:srgbClr val="000000"/>
                </a:solidFill>
                <a:latin typeface="Arial"/>
              </a:rPr>
              <a:t>… В ОИЯИ взят курс на активное развитие фундаментальных и прикладных направлений, связанных с </a:t>
            </a:r>
            <a:r>
              <a:rPr lang="en-US" sz="1200" b="0" strike="noStrike" spc="-1">
                <a:solidFill>
                  <a:srgbClr val="000000"/>
                </a:solidFill>
                <a:latin typeface="Arial"/>
              </a:rPr>
              <a:t>Life Science</a:t>
            </a:r>
            <a:r>
              <a:rPr lang="ru-RU" sz="1200" b="0" strike="noStrike" spc="-1">
                <a:solidFill>
                  <a:srgbClr val="000000"/>
                </a:solidFill>
                <a:latin typeface="Arial"/>
              </a:rPr>
              <a:t>.  </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На серии институтских семинаров, Ученом Совете, совещаниях и круглых столах сформирована международная программа исследований. </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Программа будет реализована на общеинститутском уровне путем тесной межлабораторной кооперации.</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Объединяющим звеном служит специализированная лаборатория – ЛРБ, которая реализует программу по двум трендовым мировым направлениям: науки о мозге (освоение космоса и борьба с нейрозаболеваниями), и радиационная медицина (новые подходы к пучковой и радионуклидной терапии рака).</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Для этого используется инфраструктура ключевых институтских проектов: пучки тяжелых ионов сети </a:t>
            </a:r>
            <a:r>
              <a:rPr lang="en-US" sz="1200" b="0" strike="noStrike" spc="-1">
                <a:solidFill>
                  <a:srgbClr val="000000"/>
                </a:solidFill>
                <a:latin typeface="Arial"/>
              </a:rPr>
              <a:t>ARIADNA</a:t>
            </a:r>
            <a:r>
              <a:rPr lang="ru-RU" sz="1200" b="0" strike="noStrike" spc="-1">
                <a:solidFill>
                  <a:srgbClr val="000000"/>
                </a:solidFill>
                <a:latin typeface="Arial"/>
              </a:rPr>
              <a:t> прикладных каналов </a:t>
            </a:r>
            <a:r>
              <a:rPr lang="en-US" sz="1200" b="0" strike="noStrike" spc="-1">
                <a:solidFill>
                  <a:srgbClr val="000000"/>
                </a:solidFill>
                <a:latin typeface="Arial"/>
              </a:rPr>
              <a:t>NICA</a:t>
            </a:r>
            <a:r>
              <a:rPr lang="ru-RU" sz="1200" b="0" strike="noStrike" spc="-1">
                <a:solidFill>
                  <a:srgbClr val="000000"/>
                </a:solidFill>
                <a:latin typeface="Arial"/>
              </a:rPr>
              <a:t>, ионного циклотрона ЛЯР (</a:t>
            </a:r>
            <a:r>
              <a:rPr lang="en-US" sz="1200" b="0" strike="noStrike" spc="-1">
                <a:solidFill>
                  <a:srgbClr val="000000"/>
                </a:solidFill>
                <a:latin typeface="Arial"/>
              </a:rPr>
              <a:t>DRIBSIII)</a:t>
            </a:r>
            <a:r>
              <a:rPr lang="ru-RU" sz="1200" b="0" strike="noStrike" spc="-1">
                <a:solidFill>
                  <a:srgbClr val="000000"/>
                </a:solidFill>
                <a:latin typeface="Arial"/>
              </a:rPr>
              <a:t>, нейтронов с реактора ИБР2,</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суперкомпьютерной инфраструктуры ЛИТ. В рамках ИЦ планируется разработка нового медицинского протонного циклотрона, технологий производства изотопов, развитие технологий биотомографии.</a:t>
            </a:r>
            <a:endParaRPr lang="en-US" sz="1200" b="0" strike="noStrike" spc="-1">
              <a:solidFill>
                <a:srgbClr val="000000"/>
              </a:solidFill>
              <a:latin typeface="Arial"/>
            </a:endParaRPr>
          </a:p>
          <a:p>
            <a:pPr marL="216000" indent="0">
              <a:lnSpc>
                <a:spcPct val="100000"/>
              </a:lnSpc>
              <a:buNone/>
              <a:tabLst>
                <a:tab pos="0" algn="l"/>
              </a:tabLst>
            </a:pPr>
            <a:r>
              <a:rPr lang="ru-RU" sz="1200" b="0" strike="noStrike" spc="-1">
                <a:solidFill>
                  <a:srgbClr val="000000"/>
                </a:solidFill>
                <a:latin typeface="Arial"/>
              </a:rPr>
              <a:t>Биологическая инфраструктура также будет активно развиваться, включая исследования на молекулярном, клеточном и тканевом уровне, задействуя омиксные технологии, а также работу с животными.</a:t>
            </a:r>
            <a:endParaRPr lang="en-US" sz="1200" b="0" strike="noStrike" spc="-1">
              <a:solidFill>
                <a:srgbClr val="000000"/>
              </a:solidFill>
              <a:latin typeface="Arial"/>
            </a:endParaRPr>
          </a:p>
        </p:txBody>
      </p:sp>
      <p:sp>
        <p:nvSpPr>
          <p:cNvPr id="1288" name="CustomShape 29"/>
          <p:cNvSpPr/>
          <p:nvPr/>
        </p:nvSpPr>
        <p:spPr>
          <a:xfrm>
            <a:off x="5164560" y="11762280"/>
            <a:ext cx="3943800" cy="61416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tabLst>
                <a:tab pos="0" algn="l"/>
              </a:tabLst>
            </a:pPr>
            <a:fld id="{E0217F24-383C-42F3-8299-EB1A1AB78CBE}" type="slidenum">
              <a:rPr lang="ru-RU" sz="1300" b="0" strike="noStrike" spc="-1">
                <a:solidFill>
                  <a:srgbClr val="000000"/>
                </a:solidFill>
                <a:latin typeface="Calibri"/>
                <a:ea typeface="+mn-ea"/>
              </a:rPr>
              <a:t>38</a:t>
            </a:fld>
            <a:endParaRPr lang="en-US" sz="1300" b="0" strike="noStrike" spc="-1">
              <a:solidFill>
                <a:srgbClr val="000000"/>
              </a:solidFill>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 name="PlaceHolder 1"/>
          <p:cNvSpPr>
            <a:spLocks noGrp="1" noRot="1" noChangeAspect="1"/>
          </p:cNvSpPr>
          <p:nvPr>
            <p:ph type="sldImg"/>
          </p:nvPr>
        </p:nvSpPr>
        <p:spPr>
          <a:xfrm>
            <a:off x="869950" y="1257300"/>
            <a:ext cx="6032500" cy="3394075"/>
          </a:xfrm>
          <a:prstGeom prst="rect">
            <a:avLst/>
          </a:prstGeom>
          <a:ln w="0">
            <a:noFill/>
          </a:ln>
        </p:spPr>
      </p:sp>
      <p:sp>
        <p:nvSpPr>
          <p:cNvPr id="1290"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91" name="PlaceHolder 3"/>
          <p:cNvSpPr>
            <a:spLocks noGrp="1"/>
          </p:cNvSpPr>
          <p:nvPr>
            <p:ph type="sldNum" idx="59"/>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A125F711-28EC-410A-8528-8E781A9EA989}" type="slidenum">
              <a:rPr lang="ru-RU" sz="1200" b="0" strike="noStrike" spc="-1">
                <a:solidFill>
                  <a:srgbClr val="000000"/>
                </a:solidFill>
                <a:latin typeface="Times New Roman"/>
              </a:rPr>
              <a:t>39</a:t>
            </a:fld>
            <a:endParaRPr lang="en-US" sz="1200" b="0" strike="noStrike" spc="-1">
              <a:solidFill>
                <a:srgbClr val="000000"/>
              </a:solidFill>
              <a:latin typeface="Times New Roman"/>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2" name="PlaceHolder 1"/>
          <p:cNvSpPr>
            <a:spLocks noGrp="1" noRot="1" noChangeAspect="1"/>
          </p:cNvSpPr>
          <p:nvPr>
            <p:ph type="sldImg"/>
          </p:nvPr>
        </p:nvSpPr>
        <p:spPr>
          <a:xfrm>
            <a:off x="869950" y="1257300"/>
            <a:ext cx="6032500" cy="3394075"/>
          </a:xfrm>
          <a:prstGeom prst="rect">
            <a:avLst/>
          </a:prstGeom>
          <a:ln w="0">
            <a:noFill/>
          </a:ln>
        </p:spPr>
      </p:sp>
      <p:sp>
        <p:nvSpPr>
          <p:cNvPr id="1293"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94" name="PlaceHolder 3"/>
          <p:cNvSpPr>
            <a:spLocks noGrp="1"/>
          </p:cNvSpPr>
          <p:nvPr>
            <p:ph type="sldNum" idx="60"/>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61137A7C-0F4F-4AFF-9F65-1CE61A5241A3}" type="slidenum">
              <a:rPr lang="ru-RU" sz="1200" b="0" strike="noStrike" spc="-1">
                <a:solidFill>
                  <a:srgbClr val="000000"/>
                </a:solidFill>
                <a:latin typeface="Times New Roman"/>
              </a:rPr>
              <a:t>40</a:t>
            </a:fld>
            <a:endParaRPr lang="en-US" sz="1200" b="0" strike="noStrike" spc="-1">
              <a:solidFill>
                <a:srgbClr val="000000"/>
              </a:solidFill>
              <a:latin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1" name="PlaceHolder 1"/>
          <p:cNvSpPr>
            <a:spLocks noGrp="1" noRot="1" noChangeAspect="1"/>
          </p:cNvSpPr>
          <p:nvPr>
            <p:ph type="sldImg"/>
          </p:nvPr>
        </p:nvSpPr>
        <p:spPr>
          <a:xfrm>
            <a:off x="869950" y="1257300"/>
            <a:ext cx="6032500" cy="3394075"/>
          </a:xfrm>
          <a:prstGeom prst="rect">
            <a:avLst/>
          </a:prstGeom>
          <a:ln w="0">
            <a:noFill/>
          </a:ln>
        </p:spPr>
      </p:sp>
      <p:sp>
        <p:nvSpPr>
          <p:cNvPr id="1212" name="PlaceHolder 2"/>
          <p:cNvSpPr>
            <a:spLocks noGrp="1"/>
          </p:cNvSpPr>
          <p:nvPr>
            <p:ph type="body"/>
          </p:nvPr>
        </p:nvSpPr>
        <p:spPr>
          <a:xfrm>
            <a:off x="777240" y="4840560"/>
            <a:ext cx="6217560" cy="3960000"/>
          </a:xfrm>
          <a:prstGeom prst="rect">
            <a:avLst/>
          </a:prstGeom>
          <a:noFill/>
          <a:ln w="0">
            <a:noFill/>
          </a:ln>
        </p:spPr>
        <p:txBody>
          <a:bodyPr anchor="t">
            <a:noAutofit/>
          </a:bodyPr>
          <a:lstStyle/>
          <a:p>
            <a:pPr marL="216000" indent="0">
              <a:buNone/>
            </a:pPr>
            <a:endParaRPr lang="en-US" sz="1979" b="0" strike="noStrike" spc="-1">
              <a:solidFill>
                <a:srgbClr val="000000"/>
              </a:solidFill>
              <a:latin typeface="Arial"/>
            </a:endParaRPr>
          </a:p>
        </p:txBody>
      </p:sp>
      <p:sp>
        <p:nvSpPr>
          <p:cNvPr id="1213" name="PlaceHolder 3"/>
          <p:cNvSpPr>
            <a:spLocks noGrp="1"/>
          </p:cNvSpPr>
          <p:nvPr>
            <p:ph type="sldNum" idx="36"/>
          </p:nvPr>
        </p:nvSpPr>
        <p:spPr>
          <a:xfrm>
            <a:off x="4402440" y="9553680"/>
            <a:ext cx="3367800" cy="504000"/>
          </a:xfrm>
          <a:prstGeom prst="rect">
            <a:avLst/>
          </a:prstGeom>
          <a:noFill/>
          <a:ln w="0">
            <a:noFill/>
          </a:ln>
        </p:spPr>
        <p:txBody>
          <a:bodyPr anchor="b">
            <a:noAutofit/>
          </a:bodyPr>
          <a:lstStyle>
            <a:lvl1pPr indent="0" algn="r">
              <a:lnSpc>
                <a:spcPct val="100000"/>
              </a:lnSpc>
              <a:buNone/>
              <a:defRPr lang="ru-RU" sz="1200" b="0" strike="noStrike" spc="-1">
                <a:solidFill>
                  <a:srgbClr val="000000"/>
                </a:solidFill>
                <a:latin typeface="Times New Roman"/>
              </a:defRPr>
            </a:lvl1pPr>
          </a:lstStyle>
          <a:p>
            <a:pPr indent="0" algn="r">
              <a:lnSpc>
                <a:spcPct val="100000"/>
              </a:lnSpc>
              <a:buNone/>
            </a:pPr>
            <a:fld id="{CC73947D-4BA2-4C42-904B-5FD9E61715BD}" type="slidenum">
              <a:rPr lang="ru-RU" sz="1200" b="0" strike="noStrike" spc="-1">
                <a:solidFill>
                  <a:srgbClr val="000000"/>
                </a:solidFill>
                <a:latin typeface="Times New Roman"/>
              </a:rPr>
              <a:t>4</a:t>
            </a:fld>
            <a:endParaRPr lang="en-US" sz="1200" b="0" strike="noStrike" spc="-1">
              <a:solidFill>
                <a:srgbClr val="000000"/>
              </a:solidFill>
              <a:latin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7" name="PlaceHolder 1"/>
          <p:cNvSpPr>
            <a:spLocks noGrp="1"/>
          </p:cNvSpPr>
          <p:nvPr>
            <p:ph type="sldNum" idx="32"/>
          </p:nvPr>
        </p:nvSpPr>
        <p:spPr>
          <a:xfrm>
            <a:off x="4402440" y="9553680"/>
            <a:ext cx="3366720" cy="503280"/>
          </a:xfrm>
          <a:prstGeom prst="rect">
            <a:avLst/>
          </a:prstGeom>
          <a:noFill/>
          <a:ln w="0">
            <a:noFill/>
          </a:ln>
        </p:spPr>
        <p:txBody>
          <a:bodyPr lIns="0" tIns="0" rIns="0" bIns="0" anchor="b">
            <a:noAutofit/>
          </a:bodyPr>
          <a:lstStyle>
            <a:lvl1pPr indent="0" algn="r">
              <a:lnSpc>
                <a:spcPct val="100000"/>
              </a:lnSpc>
              <a:spcBef>
                <a:spcPts val="26"/>
              </a:spcBef>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defRPr lang="en-US" sz="1400" b="0" strike="noStrike" spc="-1">
                <a:solidFill>
                  <a:srgbClr val="000000"/>
                </a:solidFill>
                <a:latin typeface="Times New Roman"/>
                <a:ea typeface="+mn-ea"/>
              </a:defRPr>
            </a:lvl1pPr>
          </a:lstStyle>
          <a:p>
            <a:pPr indent="0" algn="r">
              <a:lnSpc>
                <a:spcPct val="100000"/>
              </a:lnSpc>
              <a:spcBef>
                <a:spcPts val="26"/>
              </a:spcBef>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fld id="{F5B9DA54-AE25-40C5-BD82-0DAFA30956B3}" type="slidenum">
              <a:rPr lang="en-US" sz="1400" b="0" strike="noStrike" spc="-1">
                <a:solidFill>
                  <a:srgbClr val="000000"/>
                </a:solidFill>
                <a:latin typeface="Times New Roman"/>
                <a:ea typeface="+mn-ea"/>
              </a:rPr>
              <a:t>5</a:t>
            </a:fld>
            <a:endParaRPr lang="en-US" sz="1400" b="0" strike="noStrike" spc="-1">
              <a:solidFill>
                <a:srgbClr val="000000"/>
              </a:solidFill>
              <a:latin typeface="Times New Roman"/>
            </a:endParaRPr>
          </a:p>
        </p:txBody>
      </p:sp>
      <p:sp>
        <p:nvSpPr>
          <p:cNvPr id="1198" name="Text Box 3"/>
          <p:cNvSpPr/>
          <p:nvPr/>
        </p:nvSpPr>
        <p:spPr>
          <a:xfrm>
            <a:off x="4848480" y="11172240"/>
            <a:ext cx="3715560" cy="58572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b">
            <a:noAutofit/>
          </a:bodyPr>
          <a:lstStyle/>
          <a:p>
            <a:pPr algn="r">
              <a:lnSpc>
                <a:spcPct val="83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fld id="{633EDC5E-1FCF-481D-B8B7-93B55E331138}" type="slidenum">
              <a:rPr lang="en-US" sz="1400" b="0" strike="noStrike" spc="-1">
                <a:solidFill>
                  <a:srgbClr val="000000"/>
                </a:solidFill>
                <a:latin typeface="Calibri"/>
                <a:ea typeface="+mn-ea"/>
              </a:rPr>
              <a:t>5</a:t>
            </a:fld>
            <a:endParaRPr lang="en-US" sz="1400" b="0" strike="noStrike" spc="-1">
              <a:solidFill>
                <a:srgbClr val="000000"/>
              </a:solidFill>
              <a:latin typeface="Arial"/>
            </a:endParaRPr>
          </a:p>
        </p:txBody>
      </p:sp>
      <p:sp>
        <p:nvSpPr>
          <p:cNvPr id="1199" name="PlaceHolder 2"/>
          <p:cNvSpPr>
            <a:spLocks noGrp="1" noRot="1" noChangeAspect="1"/>
          </p:cNvSpPr>
          <p:nvPr>
            <p:ph type="sldImg"/>
          </p:nvPr>
        </p:nvSpPr>
        <p:spPr>
          <a:xfrm>
            <a:off x="246240" y="893880"/>
            <a:ext cx="8073360" cy="4408200"/>
          </a:xfrm>
          <a:prstGeom prst="rect">
            <a:avLst/>
          </a:prstGeom>
          <a:ln w="0">
            <a:noFill/>
          </a:ln>
        </p:spPr>
      </p:sp>
      <p:sp>
        <p:nvSpPr>
          <p:cNvPr id="1200" name="PlaceHolder 3"/>
          <p:cNvSpPr>
            <a:spLocks noGrp="1"/>
          </p:cNvSpPr>
          <p:nvPr>
            <p:ph type="body"/>
          </p:nvPr>
        </p:nvSpPr>
        <p:spPr>
          <a:xfrm>
            <a:off x="856080" y="5586120"/>
            <a:ext cx="6851880" cy="5289840"/>
          </a:xfrm>
          <a:prstGeom prst="rect">
            <a:avLst/>
          </a:prstGeom>
          <a:noFill/>
          <a:ln w="0">
            <a:noFill/>
          </a:ln>
        </p:spPr>
        <p:txBody>
          <a:bodyPr lIns="0" tIns="0" rIns="0" bIns="0" anchor="ctr">
            <a:noAutofit/>
          </a:bodyPr>
          <a:lstStyle/>
          <a:p>
            <a:pPr marL="216000" indent="0">
              <a:buNone/>
            </a:pPr>
            <a:endParaRPr lang="en-US" sz="1979" b="0" strike="noStrike" spc="-1">
              <a:solidFill>
                <a:srgbClr val="000000"/>
              </a:solidFill>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4" name="PlaceHolder 1"/>
          <p:cNvSpPr>
            <a:spLocks noGrp="1" noRot="1" noChangeAspect="1"/>
          </p:cNvSpPr>
          <p:nvPr>
            <p:ph type="sldImg"/>
          </p:nvPr>
        </p:nvSpPr>
        <p:spPr>
          <a:xfrm>
            <a:off x="688975" y="1143000"/>
            <a:ext cx="5475288" cy="3081338"/>
          </a:xfrm>
          <a:prstGeom prst="rect">
            <a:avLst/>
          </a:prstGeom>
          <a:ln w="0">
            <a:noFill/>
          </a:ln>
        </p:spPr>
      </p:sp>
      <p:sp>
        <p:nvSpPr>
          <p:cNvPr id="1215" name="PlaceHolder 2"/>
          <p:cNvSpPr>
            <a:spLocks noGrp="1"/>
          </p:cNvSpPr>
          <p:nvPr>
            <p:ph type="body"/>
          </p:nvPr>
        </p:nvSpPr>
        <p:spPr>
          <a:xfrm>
            <a:off x="685800" y="4400640"/>
            <a:ext cx="5480640" cy="3594600"/>
          </a:xfrm>
          <a:prstGeom prst="rect">
            <a:avLst/>
          </a:prstGeom>
          <a:noFill/>
          <a:ln w="0">
            <a:noFill/>
          </a:ln>
        </p:spPr>
        <p:txBody>
          <a:bodyPr lIns="0" tIns="0" rIns="0" bIns="0" anchor="t">
            <a:noAutofit/>
          </a:bodyPr>
          <a:lstStyle/>
          <a:p>
            <a:pPr marL="216000" indent="0">
              <a:buNone/>
            </a:pPr>
            <a:endParaRPr lang="en-US" sz="1800" b="0" strike="noStrike" spc="-1">
              <a:solidFill>
                <a:srgbClr val="000000"/>
              </a:solidFill>
              <a:latin typeface="Arial"/>
            </a:endParaRPr>
          </a:p>
        </p:txBody>
      </p:sp>
      <p:sp>
        <p:nvSpPr>
          <p:cNvPr id="1216" name="PlaceHolder 3"/>
          <p:cNvSpPr>
            <a:spLocks noGrp="1"/>
          </p:cNvSpPr>
          <p:nvPr>
            <p:ph type="sldNum" idx="37"/>
          </p:nvPr>
        </p:nvSpPr>
        <p:spPr>
          <a:xfrm>
            <a:off x="3884760" y="8685360"/>
            <a:ext cx="2966040" cy="452880"/>
          </a:xfrm>
          <a:prstGeom prst="rect">
            <a:avLst/>
          </a:prstGeom>
          <a:noFill/>
          <a:ln w="0">
            <a:noFill/>
          </a:ln>
        </p:spPr>
        <p:txBody>
          <a:bodyPr lIns="0" tIns="0" rIns="0" bIns="0" anchor="b">
            <a:noAutofit/>
          </a:bodyPr>
          <a:lstStyle>
            <a:lvl1pPr indent="0" algn="r">
              <a:lnSpc>
                <a:spcPct val="100000"/>
              </a:lnSpc>
              <a:buNone/>
              <a:tabLst>
                <a:tab pos="0" algn="l"/>
              </a:tabLst>
              <a:defRPr lang="ru-RU" sz="1200" b="0" strike="noStrike" spc="-1">
                <a:solidFill>
                  <a:srgbClr val="000000"/>
                </a:solidFill>
                <a:latin typeface="Times New Roman"/>
                <a:ea typeface="+mn-ea"/>
              </a:defRPr>
            </a:lvl1pPr>
          </a:lstStyle>
          <a:p>
            <a:pPr indent="0" algn="r">
              <a:lnSpc>
                <a:spcPct val="100000"/>
              </a:lnSpc>
              <a:buNone/>
              <a:tabLst>
                <a:tab pos="0" algn="l"/>
              </a:tabLst>
            </a:pPr>
            <a:fld id="{1014C987-D005-4A88-BCE4-3AF9A3B8EBEE}" type="slidenum">
              <a:rPr lang="ru-RU" sz="1200" b="0" strike="noStrike" spc="-1">
                <a:solidFill>
                  <a:srgbClr val="000000"/>
                </a:solidFill>
                <a:latin typeface="Times New Roman"/>
                <a:ea typeface="+mn-ea"/>
              </a:rPr>
              <a:t>7</a:t>
            </a:fld>
            <a:endParaRPr lang="en-US" sz="1200" b="0" strike="noStrike" spc="-1">
              <a:solidFill>
                <a:srgbClr val="000000"/>
              </a:solidFill>
              <a:latin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 name="PlaceHolder 1"/>
          <p:cNvSpPr>
            <a:spLocks noGrp="1" noRot="1" noChangeAspect="1"/>
          </p:cNvSpPr>
          <p:nvPr>
            <p:ph type="sldImg"/>
          </p:nvPr>
        </p:nvSpPr>
        <p:spPr>
          <a:xfrm>
            <a:off x="658800" y="763560"/>
            <a:ext cx="6449040" cy="3767760"/>
          </a:xfrm>
          <a:prstGeom prst="rect">
            <a:avLst/>
          </a:prstGeom>
          <a:ln w="0">
            <a:noFill/>
          </a:ln>
        </p:spPr>
      </p:sp>
      <p:sp>
        <p:nvSpPr>
          <p:cNvPr id="1218"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2060"/>
                </a:solidFill>
                <a:latin typeface="+mn-lt"/>
                <a:ea typeface="+mn-ea"/>
              </a:rPr>
              <a:t>For the next two decades, the principal focus in heavy ion physics and spin physics, that will influence to a large extent the JINR strategic development is the timely completion of the JINR flagship facility - NICA. The aim of the NICA project is to create a world-class experimental infrastructure for fundamental research in contemporary High Energy Physics (HEP), applied research, and in development of novel nuclear power technology. The format of close interlaboratory cooperation will contribute to the development of modern detectors and to further achievements in the area of high-temperature superconductivity. This base should be utilized by a global scientific community of users from member and non-member states of JINR.</a:t>
            </a:r>
            <a:endParaRPr lang="en-US" sz="1200" b="0" strike="noStrike" spc="-1">
              <a:solidFill>
                <a:srgbClr val="000000"/>
              </a:solidFill>
              <a:latin typeface="Arial"/>
            </a:endParaRPr>
          </a:p>
        </p:txBody>
      </p:sp>
      <p:sp>
        <p:nvSpPr>
          <p:cNvPr id="1219" name="PlaceHolder 3"/>
          <p:cNvSpPr>
            <a:spLocks noGrp="1"/>
          </p:cNvSpPr>
          <p:nvPr>
            <p:ph type="sldNum" idx="38"/>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7AC87D07-FA38-4108-8480-F1D482060478}" type="slidenum">
              <a:rPr lang="en-US" sz="1400" b="0" strike="noStrike" spc="-1">
                <a:solidFill>
                  <a:srgbClr val="000000"/>
                </a:solidFill>
                <a:latin typeface="Times New Roman"/>
                <a:ea typeface="+mn-ea"/>
              </a:rPr>
              <a:t>9</a:t>
            </a:fld>
            <a:endParaRPr lang="en-US" sz="1400" b="0" strike="noStrike" spc="-1">
              <a:solidFill>
                <a:srgbClr val="000000"/>
              </a:solidFill>
              <a:latin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 name="PlaceHolder 1"/>
          <p:cNvSpPr>
            <a:spLocks noGrp="1" noRot="1" noChangeAspect="1"/>
          </p:cNvSpPr>
          <p:nvPr>
            <p:ph type="sldImg"/>
          </p:nvPr>
        </p:nvSpPr>
        <p:spPr>
          <a:xfrm>
            <a:off x="658800" y="763560"/>
            <a:ext cx="6449400" cy="3768120"/>
          </a:xfrm>
          <a:prstGeom prst="rect">
            <a:avLst/>
          </a:prstGeom>
          <a:ln w="0">
            <a:noFill/>
          </a:ln>
        </p:spPr>
      </p:sp>
      <p:sp>
        <p:nvSpPr>
          <p:cNvPr id="1221"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343080" indent="-343080">
              <a:lnSpc>
                <a:spcPct val="100000"/>
              </a:lnSpc>
              <a:buClr>
                <a:srgbClr val="000000"/>
              </a:buClr>
              <a:buFont typeface="Symbol"/>
              <a:buChar char=""/>
            </a:pPr>
            <a:r>
              <a:rPr lang="en-US" sz="1200" b="1" strike="noStrike" spc="-1">
                <a:solidFill>
                  <a:srgbClr val="2E75B6"/>
                </a:solidFill>
                <a:latin typeface="Calibri"/>
              </a:rPr>
              <a:t>Advantages of the MPD &amp; NICA </a:t>
            </a: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NICA covers an </a:t>
            </a:r>
            <a:r>
              <a:rPr lang="en-US" sz="1200" b="0" u="sng" strike="noStrike" spc="-1">
                <a:solidFill>
                  <a:srgbClr val="000000"/>
                </a:solidFill>
                <a:uFillTx/>
                <a:latin typeface="Calibri"/>
                <a:ea typeface="Times New Roman"/>
              </a:rPr>
              <a:t>energy range </a:t>
            </a:r>
            <a:r>
              <a:rPr lang="en-US" sz="1200" b="0" strike="noStrike" spc="-1">
                <a:solidFill>
                  <a:srgbClr val="000000"/>
                </a:solidFill>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en-US" sz="1200" b="0" strike="noStrike" spc="-1">
              <a:solidFill>
                <a:srgbClr val="000000"/>
              </a:solidFill>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MPD covers this interesting region providing powerful combination of </a:t>
            </a:r>
            <a:r>
              <a:rPr lang="en-US" sz="1200" b="0" u="sng" strike="noStrike" spc="-1">
                <a:solidFill>
                  <a:srgbClr val="000000"/>
                </a:solidFill>
                <a:uFillTx/>
                <a:latin typeface="Calibri"/>
                <a:ea typeface="Times New Roman"/>
              </a:rPr>
              <a:t>large luminosity,</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collision energy and</a:t>
            </a:r>
            <a:r>
              <a:rPr lang="en-US" sz="1200" b="0" strike="noStrike" spc="-1">
                <a:solidFill>
                  <a:srgbClr val="000000"/>
                </a:solidFill>
                <a:latin typeface="Calibri"/>
                <a:ea typeface="Times New Roman"/>
              </a:rPr>
              <a:t> </a:t>
            </a:r>
            <a:r>
              <a:rPr lang="en-US" sz="1200" b="0" u="sng" strike="noStrike" spc="-1">
                <a:solidFill>
                  <a:srgbClr val="000000"/>
                </a:solidFill>
                <a:uFillTx/>
                <a:latin typeface="Calibri"/>
                <a:ea typeface="Times New Roman"/>
              </a:rPr>
              <a:t>system size scan </a:t>
            </a:r>
            <a:r>
              <a:rPr lang="en-US" sz="1200" b="0" strike="noStrike" spc="-1">
                <a:solidFill>
                  <a:srgbClr val="000000"/>
                </a:solidFill>
                <a:latin typeface="Calibri"/>
                <a:ea typeface="Times New Roman"/>
              </a:rPr>
              <a:t>(including isobars), large and consistent </a:t>
            </a:r>
            <a:r>
              <a:rPr lang="en-US" sz="1200" b="0" u="sng" strike="noStrike" spc="-1">
                <a:solidFill>
                  <a:srgbClr val="000000"/>
                </a:solidFill>
                <a:uFillTx/>
                <a:latin typeface="Calibri"/>
                <a:ea typeface="Times New Roman"/>
              </a:rPr>
              <a:t>acceptance</a:t>
            </a:r>
            <a:r>
              <a:rPr lang="en-US" sz="1200" b="0" strike="noStrike" spc="-1">
                <a:solidFill>
                  <a:srgbClr val="000000"/>
                </a:solidFill>
                <a:latin typeface="Calibri"/>
                <a:ea typeface="Times New Roman"/>
              </a:rPr>
              <a:t>, full </a:t>
            </a:r>
            <a:r>
              <a:rPr lang="en-US" sz="1200" b="0" u="sng" strike="noStrike" spc="-1">
                <a:solidFill>
                  <a:srgbClr val="000000"/>
                </a:solidFill>
                <a:uFillTx/>
                <a:latin typeface="Calibri"/>
                <a:ea typeface="Times New Roman"/>
              </a:rPr>
              <a:t>centrality</a:t>
            </a:r>
            <a:r>
              <a:rPr lang="en-US" sz="1200" b="0" strike="noStrike" spc="-1">
                <a:solidFill>
                  <a:srgbClr val="000000"/>
                </a:solidFill>
                <a:latin typeface="Calibri"/>
                <a:ea typeface="Times New Roman"/>
              </a:rPr>
              <a:t> range.</a:t>
            </a:r>
            <a:endParaRPr lang="en-US" sz="1200" b="0" strike="noStrike" spc="-1">
              <a:solidFill>
                <a:srgbClr val="000000"/>
              </a:solidFill>
              <a:latin typeface="Arial"/>
            </a:endParaRPr>
          </a:p>
          <a:p>
            <a:pPr marL="343080" indent="-343080">
              <a:lnSpc>
                <a:spcPct val="100000"/>
              </a:lnSpc>
              <a:buClr>
                <a:srgbClr val="000000"/>
              </a:buClr>
              <a:buFont typeface="Symbol"/>
              <a:buChar char=""/>
              <a:tabLst>
                <a:tab pos="0" algn="l"/>
              </a:tabLst>
            </a:pPr>
            <a:r>
              <a:rPr lang="en-US" sz="12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indent="0">
              <a:lnSpc>
                <a:spcPct val="100000"/>
              </a:lnSpc>
              <a:buNone/>
              <a:tabLst>
                <a:tab pos="0" algn="l"/>
              </a:tabLst>
            </a:pPr>
            <a:r>
              <a:rPr lang="en-US" sz="1400" b="1" strike="noStrike" spc="-1">
                <a:solidFill>
                  <a:srgbClr val="000000"/>
                </a:solidFill>
                <a:latin typeface="Calibri"/>
                <a:ea typeface="Times New Roman"/>
              </a:rPr>
              <a:t>Other facilities:</a:t>
            </a:r>
            <a:endParaRPr lang="en-US" sz="1400" b="0" strike="noStrike" spc="-1">
              <a:solidFill>
                <a:srgbClr val="000000"/>
              </a:solidFill>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HADES</a:t>
            </a:r>
            <a:r>
              <a:rPr lang="en-US" sz="1200" b="0" strike="noStrike" spc="-1">
                <a:solidFill>
                  <a:srgbClr val="000000"/>
                </a:solidFill>
                <a:latin typeface="Calibri"/>
                <a:ea typeface="Times New Roman"/>
              </a:rPr>
              <a:t> and S</a:t>
            </a:r>
            <a:r>
              <a:rPr lang="en-US" sz="1200" b="1" strike="noStrike" spc="-1">
                <a:solidFill>
                  <a:srgbClr val="000000"/>
                </a:solidFill>
                <a:latin typeface="Calibri"/>
                <a:ea typeface="Times New Roman"/>
              </a:rPr>
              <a:t>IS18</a:t>
            </a:r>
            <a:r>
              <a:rPr lang="en-US" sz="1200" b="0" strike="noStrike" spc="-1">
                <a:solidFill>
                  <a:srgbClr val="000000"/>
                </a:solidFill>
                <a:latin typeface="Calibri"/>
                <a:ea typeface="Times New Roman"/>
              </a:rPr>
              <a:t> provide energies below 3 GeV;</a:t>
            </a:r>
            <a:endParaRPr lang="en-US" sz="1200" b="0" strike="noStrike" spc="-1">
              <a:solidFill>
                <a:srgbClr val="000000"/>
              </a:solidFill>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FAIR</a:t>
            </a:r>
            <a:r>
              <a:rPr lang="en-US" sz="1200" b="0" strike="noStrike" spc="-1">
                <a:solidFill>
                  <a:srgbClr val="000000"/>
                </a:solidFill>
                <a:latin typeface="Calibri"/>
                <a:ea typeface="Times New Roman"/>
              </a:rPr>
              <a:t> is not going to provide data before 2028 - so it will not provide data in timescale comparable to NICA;</a:t>
            </a:r>
            <a:endParaRPr lang="en-US" sz="1200" b="0" strike="noStrike" spc="-1">
              <a:solidFill>
                <a:srgbClr val="000000"/>
              </a:solidFill>
              <a:latin typeface="Arial"/>
            </a:endParaRPr>
          </a:p>
          <a:p>
            <a:pPr marL="285840" indent="-285840">
              <a:lnSpc>
                <a:spcPct val="100000"/>
              </a:lnSpc>
              <a:buClr>
                <a:srgbClr val="000000"/>
              </a:buClr>
              <a:buFont typeface="Wingdings" charset="2"/>
              <a:buChar char=""/>
              <a:tabLst>
                <a:tab pos="0" algn="l"/>
              </a:tabLst>
            </a:pPr>
            <a:r>
              <a:rPr lang="en-US" sz="1200" b="1" strike="noStrike" spc="-1">
                <a:solidFill>
                  <a:srgbClr val="000000"/>
                </a:solidFill>
                <a:latin typeface="Calibri"/>
                <a:ea typeface="Times New Roman"/>
              </a:rPr>
              <a:t>SPS</a:t>
            </a:r>
            <a:r>
              <a:rPr lang="en-US" sz="1200" b="0" strike="noStrike" spc="-1">
                <a:solidFill>
                  <a:srgbClr val="000000"/>
                </a:solidFill>
                <a:latin typeface="Calibri"/>
                <a:ea typeface="Times New Roman"/>
              </a:rPr>
              <a:t> operates at higher energies, and is fixed target (and also mostly limited to highest centralities);</a:t>
            </a:r>
            <a:endParaRPr lang="en-US" sz="1200" b="0" strike="noStrike" spc="-1">
              <a:solidFill>
                <a:srgbClr val="000000"/>
              </a:solidFill>
              <a:latin typeface="Arial"/>
            </a:endParaRPr>
          </a:p>
          <a:p>
            <a:pPr marL="285840" indent="-285840">
              <a:lnSpc>
                <a:spcPct val="100000"/>
              </a:lnSpc>
              <a:buClr>
                <a:srgbClr val="C00000"/>
              </a:buClr>
              <a:buFont typeface="Wingdings" charset="2"/>
              <a:buChar char=""/>
              <a:tabLst>
                <a:tab pos="0" algn="l"/>
              </a:tabLst>
            </a:pPr>
            <a:r>
              <a:rPr lang="en-US" sz="1200" b="1" strike="noStrike" spc="-1">
                <a:solidFill>
                  <a:srgbClr val="C00000"/>
                </a:solidFill>
                <a:latin typeface="Calibri"/>
                <a:ea typeface="Times New Roman"/>
              </a:rPr>
              <a:t>STAR BES </a:t>
            </a:r>
            <a:r>
              <a:rPr lang="en-US" sz="1200" b="0" strike="noStrike" spc="-1">
                <a:solidFill>
                  <a:srgbClr val="000000"/>
                </a:solidFill>
                <a:latin typeface="Calibri"/>
                <a:ea typeface="Times New Roman"/>
              </a:rPr>
              <a:t>(Beam Energy Scan) covered the energy range of 3-20, however:</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the data taking is finished,</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data sample of 100M at most energies may be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enough to "pose interesting questions", or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highlight the region of interest, but not provide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"definite answers",</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data below 8 GeV is in fixed-target mode,</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no collision system size scan was done,</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 isobar run of RHIC showed new interesting physics </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     that may be explored at NICA.</a:t>
            </a:r>
            <a:endParaRPr lang="en-US" sz="1200" b="0" strike="noStrike" spc="-1">
              <a:solidFill>
                <a:srgbClr val="000000"/>
              </a:solidFill>
              <a:latin typeface="Arial"/>
            </a:endParaRPr>
          </a:p>
          <a:p>
            <a:pPr marL="457200" indent="0">
              <a:lnSpc>
                <a:spcPct val="100000"/>
              </a:lnSpc>
              <a:buNone/>
              <a:tabLst>
                <a:tab pos="0" algn="l"/>
              </a:tabLst>
            </a:pPr>
            <a:endParaRPr lang="en-US" sz="1200" b="0" strike="noStrike" spc="-1">
              <a:solidFill>
                <a:srgbClr val="000000"/>
              </a:solidFill>
              <a:latin typeface="Arial"/>
            </a:endParaRPr>
          </a:p>
          <a:p>
            <a:pPr marL="457200" indent="0">
              <a:lnSpc>
                <a:spcPct val="100000"/>
              </a:lnSpc>
              <a:buNone/>
              <a:tabLst>
                <a:tab pos="0" algn="l"/>
              </a:tabLst>
            </a:pPr>
            <a:r>
              <a:rPr lang="en-US" sz="1400" b="1" u="sng" strike="noStrike" spc="-1">
                <a:solidFill>
                  <a:srgbClr val="2E75B6"/>
                </a:solidFill>
                <a:uFillTx/>
                <a:latin typeface="Calibri"/>
                <a:ea typeface="Times New Roman"/>
              </a:rPr>
              <a:t>BM@N</a:t>
            </a:r>
            <a:endParaRPr lang="en-US" sz="14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en-US" sz="1200" b="0" strike="noStrike" spc="-1">
              <a:solidFill>
                <a:srgbClr val="000000"/>
              </a:solidFill>
              <a:latin typeface="Arial"/>
            </a:endParaRPr>
          </a:p>
          <a:p>
            <a:pPr marL="457200" indent="0">
              <a:lnSpc>
                <a:spcPct val="100000"/>
              </a:lnSpc>
              <a:buNone/>
              <a:tabLst>
                <a:tab pos="0" algn="l"/>
              </a:tabLst>
            </a:pPr>
            <a:r>
              <a:rPr lang="en-US" sz="1200" b="0" strike="noStrike" spc="-1">
                <a:solidFill>
                  <a:srgbClr val="000000"/>
                </a:solidFill>
                <a:latin typeface="Calibri"/>
                <a:ea typeface="Times New Roman"/>
              </a:rPr>
              <a:t>The “hot” topics of the experiment are:</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Study isospin symmetric matter EOS at densities of ρ=3-5 ρ</a:t>
            </a:r>
            <a:r>
              <a:rPr lang="en-US" sz="1200" b="0" strike="noStrike" spc="-1" baseline="-25000">
                <a:solidFill>
                  <a:srgbClr val="000000"/>
                </a:solidFill>
                <a:latin typeface="Calibri"/>
                <a:ea typeface="Times New Roman"/>
              </a:rPr>
              <a:t>0</a:t>
            </a:r>
            <a:r>
              <a:rPr lang="en-US" sz="1200" b="0" strike="noStrike" spc="-1">
                <a:solidFill>
                  <a:srgbClr val="000000"/>
                </a:solidFill>
                <a:latin typeface="Calibri"/>
                <a:ea typeface="Times New Roman"/>
              </a:rPr>
              <a:t> (saturation density) by the following measurements: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elliptic and direct flows of protons, mesons and hyperons,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sub-threshold production of multi-strange hyperons and </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anti-hyperons.</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Constrain symmetry energy </a:t>
            </a:r>
            <a:r>
              <a:rPr lang="en-US" sz="1200" b="1" strike="noStrike" spc="-1">
                <a:solidFill>
                  <a:srgbClr val="00B050"/>
                </a:solidFill>
                <a:latin typeface="Calibri"/>
                <a:ea typeface="Times New Roman"/>
              </a:rPr>
              <a:t>E</a:t>
            </a:r>
            <a:r>
              <a:rPr lang="en-US" sz="1200" b="1" strike="noStrike" spc="-1" baseline="-25000">
                <a:solidFill>
                  <a:srgbClr val="00B050"/>
                </a:solidFill>
                <a:latin typeface="Calibri"/>
                <a:ea typeface="Times New Roman"/>
              </a:rPr>
              <a:t>sym</a:t>
            </a:r>
            <a:r>
              <a:rPr lang="en-US" sz="1200" b="0" strike="noStrike" spc="-1">
                <a:solidFill>
                  <a:srgbClr val="000000"/>
                </a:solidFill>
                <a:latin typeface="Calibri"/>
                <a:ea typeface="Times New Roman"/>
              </a:rPr>
              <a:t> - difference between binding energy of isospin symmetric and asymmetric matter by the following measurements: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collective flow of neutrons vs protons,</a:t>
            </a:r>
            <a:endParaRPr lang="en-US" sz="1200" b="0" strike="noStrike" spc="-1">
              <a:solidFill>
                <a:srgbClr val="000000"/>
              </a:solidFill>
              <a:latin typeface="Arial"/>
            </a:endParaRPr>
          </a:p>
          <a:p>
            <a:pPr indent="0">
              <a:lnSpc>
                <a:spcPct val="100000"/>
              </a:lnSpc>
              <a:buNone/>
              <a:tabLst>
                <a:tab pos="0" algn="l"/>
              </a:tabLst>
            </a:pPr>
            <a:r>
              <a:rPr lang="en-US" sz="1200" b="0" strike="noStrike" spc="-1">
                <a:solidFill>
                  <a:srgbClr val="000000"/>
                </a:solidFill>
                <a:latin typeface="Calibri"/>
                <a:ea typeface="Times New Roman"/>
              </a:rPr>
              <a:t>        -  sub-threshold production of particles with opposite isospin.</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Searches for quark degrees-of-freedom and the critical endpoint of the first order phase transition at high baryonic densities.</a:t>
            </a: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en-US" sz="1200" b="0" strike="noStrike" spc="-1">
                <a:solidFill>
                  <a:srgbClr val="000000"/>
                </a:solidFill>
                <a:latin typeface="Calibri"/>
                <a:ea typeface="Times New Roman"/>
              </a:rPr>
              <a:t>Role of hyperons in neutron stars (ΛN and ΛNN interactions) by measurements of yields and lifetime of light hyper-nucleus at high baryonic densities.</a:t>
            </a: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indent="0">
              <a:lnSpc>
                <a:spcPct val="100000"/>
              </a:lnSpc>
              <a:buNone/>
              <a:tabLst>
                <a:tab pos="0" algn="l"/>
              </a:tabLst>
            </a:pPr>
            <a:endParaRPr lang="en-US" sz="1200" b="0" strike="noStrike" spc="-1">
              <a:solidFill>
                <a:srgbClr val="000000"/>
              </a:solidFill>
              <a:latin typeface="Arial"/>
            </a:endParaRPr>
          </a:p>
          <a:p>
            <a:pPr marL="285840" indent="-285840">
              <a:lnSpc>
                <a:spcPct val="100000"/>
              </a:lnSpc>
              <a:buClr>
                <a:srgbClr val="000000"/>
              </a:buClr>
              <a:buFont typeface="Arial"/>
              <a:buChar char="•"/>
              <a:tabLst>
                <a:tab pos="0" algn="l"/>
              </a:tabLst>
            </a:pPr>
            <a:r>
              <a:rPr lang="ru-RU" sz="2000" b="0" strike="noStrike" spc="-1">
                <a:solidFill>
                  <a:srgbClr val="000000"/>
                </a:solidFill>
                <a:latin typeface="+mn-lt"/>
                <a:ea typeface="Times New Roman"/>
              </a:rPr>
              <a:t>О возможности изучения на </a:t>
            </a:r>
            <a:r>
              <a:rPr lang="en-US" sz="2000" b="0" strike="noStrike" spc="-1">
                <a:solidFill>
                  <a:srgbClr val="000000"/>
                </a:solidFill>
                <a:latin typeface="+mn-lt"/>
                <a:ea typeface="Times New Roman"/>
              </a:rPr>
              <a:t>NICA </a:t>
            </a:r>
            <a:r>
              <a:rPr lang="ru-RU" sz="2000" b="0" strike="noStrike" spc="-1">
                <a:solidFill>
                  <a:srgbClr val="000000"/>
                </a:solidFill>
                <a:latin typeface="+mn-lt"/>
                <a:ea typeface="Times New Roman"/>
              </a:rPr>
              <a:t>столкновений изобарных ядер, имеющих тот же атомный номер, но разный заряд: в частности - не можем ли мы столкнуть свинец-208 и висмут-208? </a:t>
            </a:r>
            <a:br>
              <a:rPr sz="2000"/>
            </a:br>
            <a:br>
              <a:rPr sz="2000"/>
            </a:br>
            <a:r>
              <a:rPr lang="en-US" sz="2000" b="0" strike="noStrike" spc="-1">
                <a:solidFill>
                  <a:srgbClr val="000000"/>
                </a:solidFill>
                <a:latin typeface="+mn-lt"/>
                <a:ea typeface="Times New Roman"/>
              </a:rPr>
              <a:t>RICH </a:t>
            </a:r>
            <a:r>
              <a:rPr lang="ru-RU" sz="2000" b="0" strike="noStrike" spc="-1">
                <a:solidFill>
                  <a:srgbClr val="000000"/>
                </a:solidFill>
                <a:latin typeface="+mn-lt"/>
                <a:ea typeface="Times New Roman"/>
              </a:rPr>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Pr sz="2000"/>
            </a:br>
            <a:r>
              <a:rPr lang="ru-RU" sz="2000" b="0" strike="noStrike" spc="-1">
                <a:solidFill>
                  <a:srgbClr val="000000"/>
                </a:solidFill>
                <a:latin typeface="+mn-lt"/>
                <a:ea typeface="Times New Roman"/>
              </a:rPr>
              <a:t>энергии </a:t>
            </a:r>
            <a:r>
              <a:rPr lang="en-US" sz="2000" b="0" strike="noStrike" spc="-1">
                <a:solidFill>
                  <a:srgbClr val="000000"/>
                </a:solidFill>
                <a:latin typeface="+mn-lt"/>
                <a:ea typeface="Times New Roman"/>
              </a:rPr>
              <a:t>NICA </a:t>
            </a:r>
            <a:r>
              <a:rPr lang="ru-RU" sz="2000" b="0" strike="noStrike" spc="-1">
                <a:solidFill>
                  <a:srgbClr val="000000"/>
                </a:solidFill>
                <a:latin typeface="+mn-lt"/>
                <a:ea typeface="Times New Roman"/>
              </a:rPr>
              <a:t>могут быть дополнительным преимуществом. Если столкновения идут с большим прицельным параметром, то возникают </a:t>
            </a:r>
            <a:br>
              <a:rPr sz="2000"/>
            </a:br>
            <a:r>
              <a:rPr lang="ru-RU" sz="2000" b="0" strike="noStrike" spc="-1">
                <a:solidFill>
                  <a:srgbClr val="000000"/>
                </a:solidFill>
                <a:latin typeface="+mn-lt"/>
                <a:ea typeface="Times New Roman"/>
              </a:rPr>
              <a:t>сильные электромагнитные поля и соответствующая физика - </a:t>
            </a:r>
            <a:r>
              <a:rPr lang="en-US" sz="2000" b="0" strike="noStrike" spc="-1">
                <a:solidFill>
                  <a:srgbClr val="000000"/>
                </a:solidFill>
                <a:latin typeface="+mn-lt"/>
                <a:ea typeface="Times New Roman"/>
              </a:rPr>
              <a:t>Chiral Magnetic Effect. </a:t>
            </a:r>
            <a:br>
              <a:rPr sz="2000"/>
            </a:br>
            <a:br>
              <a:rPr sz="2000"/>
            </a:br>
            <a:r>
              <a:rPr lang="ru-RU" sz="2000" b="0" strike="noStrike" spc="-1">
                <a:solidFill>
                  <a:srgbClr val="000000"/>
                </a:solidFill>
                <a:latin typeface="+mn-lt"/>
                <a:ea typeface="Times New Roman"/>
              </a:rPr>
              <a:t>Есть давние работы по теме. Например, С.Волошин (</a:t>
            </a:r>
            <a:r>
              <a:rPr lang="en-US" sz="2000" b="0" strike="noStrike" spc="-1">
                <a:solidFill>
                  <a:srgbClr val="000000"/>
                </a:solidFill>
                <a:latin typeface="+mn-lt"/>
                <a:ea typeface="Times New Roman"/>
              </a:rPr>
              <a:t>Phys.Rev.Lett.105 (2010) 17230) </a:t>
            </a:r>
            <a:r>
              <a:rPr lang="ru-RU" sz="2000" b="0" strike="noStrike" spc="-1">
                <a:solidFill>
                  <a:srgbClr val="000000"/>
                </a:solidFill>
                <a:latin typeface="+mn-lt"/>
                <a:ea typeface="Times New Roman"/>
              </a:rPr>
              <a:t>предлагает сталкивать </a:t>
            </a:r>
            <a:r>
              <a:rPr lang="en-US" sz="2000" b="0" strike="noStrike" spc="-1">
                <a:solidFill>
                  <a:srgbClr val="000000"/>
                </a:solidFill>
                <a:latin typeface="+mn-lt"/>
                <a:ea typeface="Times New Roman"/>
              </a:rPr>
              <a:t>Ru-44 </a:t>
            </a:r>
            <a:r>
              <a:rPr lang="ru-RU" sz="2000" b="0" strike="noStrike" spc="-1">
                <a:solidFill>
                  <a:srgbClr val="000000"/>
                </a:solidFill>
                <a:latin typeface="+mn-lt"/>
                <a:ea typeface="Times New Roman"/>
              </a:rPr>
              <a:t>и </a:t>
            </a:r>
            <a:r>
              <a:rPr lang="en-US" sz="2000" b="0" strike="noStrike" spc="-1">
                <a:solidFill>
                  <a:srgbClr val="000000"/>
                </a:solidFill>
                <a:latin typeface="+mn-lt"/>
                <a:ea typeface="Times New Roman"/>
              </a:rPr>
              <a:t>Zr-40 (A=96). </a:t>
            </a:r>
            <a:br>
              <a:rPr sz="2000"/>
            </a:br>
            <a:r>
              <a:rPr lang="ru-RU" sz="2000" b="0" strike="noStrike" spc="-1">
                <a:solidFill>
                  <a:srgbClr val="000000"/>
                </a:solidFill>
                <a:latin typeface="+mn-lt"/>
                <a:ea typeface="Times New Roman"/>
              </a:rPr>
              <a:t> </a:t>
            </a:r>
            <a:endParaRPr lang="en-US" sz="2000" b="0" strike="noStrike" spc="-1">
              <a:solidFill>
                <a:srgbClr val="000000"/>
              </a:solidFill>
              <a:latin typeface="Arial"/>
            </a:endParaRPr>
          </a:p>
          <a:p>
            <a:pPr indent="0">
              <a:lnSpc>
                <a:spcPct val="100000"/>
              </a:lnSpc>
              <a:buNone/>
              <a:tabLst>
                <a:tab pos="0" algn="l"/>
              </a:tabLst>
            </a:pPr>
            <a:endParaRPr lang="en-US" sz="2000" b="0" strike="noStrike" spc="-1">
              <a:solidFill>
                <a:srgbClr val="000000"/>
              </a:solidFill>
              <a:latin typeface="Arial"/>
            </a:endParaRPr>
          </a:p>
          <a:p>
            <a:pPr indent="0">
              <a:lnSpc>
                <a:spcPct val="100000"/>
              </a:lnSpc>
              <a:buNone/>
              <a:tabLst>
                <a:tab pos="0" algn="l"/>
              </a:tabLst>
            </a:pPr>
            <a:endParaRPr lang="en-US" sz="2000" b="0" strike="noStrike" spc="-1">
              <a:solidFill>
                <a:srgbClr val="000000"/>
              </a:solidFill>
              <a:latin typeface="Arial"/>
            </a:endParaRPr>
          </a:p>
        </p:txBody>
      </p:sp>
      <p:sp>
        <p:nvSpPr>
          <p:cNvPr id="1222" name="PlaceHolder 3"/>
          <p:cNvSpPr>
            <a:spLocks noGrp="1"/>
          </p:cNvSpPr>
          <p:nvPr>
            <p:ph type="sldNum" idx="39"/>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5264BF92-9FDE-4B19-B2BD-4E387B0D8518}" type="slidenum">
              <a:rPr lang="en-US" sz="1400" b="0" strike="noStrike" spc="-1">
                <a:solidFill>
                  <a:srgbClr val="000000"/>
                </a:solidFill>
                <a:latin typeface="Times New Roman"/>
                <a:ea typeface="+mn-ea"/>
              </a:rPr>
              <a:t>10</a:t>
            </a:fld>
            <a:endParaRPr lang="en-US" sz="1400" b="0" strike="noStrike" spc="-1">
              <a:solidFill>
                <a:srgbClr val="000000"/>
              </a:solidFill>
              <a:latin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 name="PlaceHolder 1"/>
          <p:cNvSpPr>
            <a:spLocks noGrp="1" noRot="1" noChangeAspect="1"/>
          </p:cNvSpPr>
          <p:nvPr>
            <p:ph type="sldImg"/>
          </p:nvPr>
        </p:nvSpPr>
        <p:spPr>
          <a:xfrm>
            <a:off x="658800" y="763560"/>
            <a:ext cx="6449040" cy="3767760"/>
          </a:xfrm>
          <a:prstGeom prst="rect">
            <a:avLst/>
          </a:prstGeom>
          <a:ln w="0">
            <a:noFill/>
          </a:ln>
        </p:spPr>
      </p:sp>
      <p:sp>
        <p:nvSpPr>
          <p:cNvPr id="1224" name="PlaceHolder 2"/>
          <p:cNvSpPr>
            <a:spLocks noGrp="1"/>
          </p:cNvSpPr>
          <p:nvPr>
            <p:ph type="body"/>
          </p:nvPr>
        </p:nvSpPr>
        <p:spPr>
          <a:xfrm>
            <a:off x="777240" y="4777560"/>
            <a:ext cx="6212880" cy="45212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1" strike="noStrike" spc="-1">
                <a:solidFill>
                  <a:srgbClr val="000000"/>
                </a:solidFill>
                <a:latin typeface="+mn-lt"/>
                <a:ea typeface="+mn-ea"/>
              </a:rPr>
              <a:t>Test reactions (2022-2023):</a:t>
            </a:r>
            <a:endParaRPr lang="en-US" sz="1200" b="0" strike="noStrike" spc="-1">
              <a:solidFill>
                <a:srgbClr val="000000"/>
              </a:solidFill>
              <a:latin typeface="Arial"/>
            </a:endParaRPr>
          </a:p>
          <a:p>
            <a:pPr marL="216000" indent="0">
              <a:lnSpc>
                <a:spcPct val="100000"/>
              </a:lnSpc>
              <a:spcBef>
                <a:spcPts val="1199"/>
              </a:spcBef>
              <a:buNone/>
              <a:tabLst>
                <a:tab pos="0" algn="l"/>
              </a:tabLst>
            </a:pPr>
            <a:r>
              <a:rPr lang="en-US" sz="1200" b="0" strike="noStrike" spc="-1" baseline="30000">
                <a:solidFill>
                  <a:srgbClr val="0D0D0D"/>
                </a:solidFill>
                <a:latin typeface="+mn-lt"/>
                <a:ea typeface="+mn-ea"/>
              </a:rPr>
              <a:t>238</a:t>
            </a:r>
            <a:r>
              <a:rPr lang="en-US" sz="1200" b="0" strike="noStrike" spc="-1">
                <a:solidFill>
                  <a:srgbClr val="0D0D0D"/>
                </a:solidFill>
                <a:latin typeface="+mn-lt"/>
                <a:ea typeface="+mn-ea"/>
              </a:rPr>
              <a:t>U + </a:t>
            </a:r>
            <a:r>
              <a:rPr lang="en-US" sz="1200" b="0" strike="noStrike" spc="-1" baseline="30000">
                <a:solidFill>
                  <a:srgbClr val="0D0D0D"/>
                </a:solidFill>
                <a:latin typeface="+mn-lt"/>
                <a:ea typeface="+mn-ea"/>
              </a:rPr>
              <a:t>54</a:t>
            </a:r>
            <a:r>
              <a:rPr lang="en-US" sz="1200" b="0" strike="noStrike" spc="-1">
                <a:solidFill>
                  <a:srgbClr val="0D0D0D"/>
                </a:solidFill>
                <a:latin typeface="+mn-lt"/>
                <a:ea typeface="+mn-ea"/>
              </a:rPr>
              <a:t>Cr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solidFill>
                <a:srgbClr val="000000"/>
              </a:solidFill>
              <a:latin typeface="Arial"/>
            </a:endParaRPr>
          </a:p>
          <a:p>
            <a:pPr marL="216000" indent="0">
              <a:lnSpc>
                <a:spcPct val="100000"/>
              </a:lnSpc>
              <a:spcBef>
                <a:spcPts val="601"/>
              </a:spcBef>
              <a:buNone/>
              <a:tabLst>
                <a:tab pos="0" algn="l"/>
              </a:tabLst>
            </a:pPr>
            <a:r>
              <a:rPr lang="en-US" sz="1200" b="0" strike="noStrike" spc="-1" baseline="30000">
                <a:solidFill>
                  <a:srgbClr val="0D0D0D"/>
                </a:solidFill>
                <a:latin typeface="+mn-lt"/>
                <a:ea typeface="+mn-ea"/>
              </a:rPr>
              <a:t>242</a:t>
            </a:r>
            <a:r>
              <a:rPr lang="en-US" sz="1200" b="0" strike="noStrike" spc="-1">
                <a:solidFill>
                  <a:srgbClr val="0D0D0D"/>
                </a:solidFill>
                <a:latin typeface="+mn-lt"/>
                <a:ea typeface="+mn-ea"/>
              </a:rPr>
              <a:t>Pu + </a:t>
            </a:r>
            <a:r>
              <a:rPr lang="en-US" sz="1200" b="0" strike="noStrike" spc="-1" baseline="30000">
                <a:solidFill>
                  <a:srgbClr val="0D0D0D"/>
                </a:solidFill>
                <a:latin typeface="+mn-lt"/>
                <a:ea typeface="+mn-ea"/>
              </a:rPr>
              <a:t>50</a:t>
            </a:r>
            <a:r>
              <a:rPr lang="en-US" sz="1200" b="0" strike="noStrike" spc="-1">
                <a:solidFill>
                  <a:srgbClr val="0D0D0D"/>
                </a:solidFill>
                <a:latin typeface="+mn-lt"/>
                <a:ea typeface="+mn-ea"/>
              </a:rPr>
              <a:t>Ti  → </a:t>
            </a:r>
            <a:r>
              <a:rPr lang="en-US" sz="1200" b="0" strike="noStrike" spc="-1" baseline="30000">
                <a:solidFill>
                  <a:srgbClr val="0D0D0D"/>
                </a:solidFill>
                <a:latin typeface="+mn-lt"/>
                <a:ea typeface="+mn-ea"/>
              </a:rPr>
              <a:t>292</a:t>
            </a:r>
            <a:r>
              <a:rPr lang="en-US" sz="1200" b="0" strike="noStrike" spc="-1">
                <a:solidFill>
                  <a:srgbClr val="0D0D0D"/>
                </a:solidFill>
                <a:latin typeface="+mn-lt"/>
                <a:ea typeface="+mn-ea"/>
              </a:rPr>
              <a:t>Lv*</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baseline="30000">
                <a:solidFill>
                  <a:srgbClr val="C00000"/>
                </a:solidFill>
                <a:latin typeface="+mn-lt"/>
                <a:ea typeface="+mn-ea"/>
              </a:rPr>
              <a:t>245</a:t>
            </a:r>
            <a:r>
              <a:rPr lang="en-US" sz="1200" b="0" strike="noStrike" spc="-1">
                <a:solidFill>
                  <a:srgbClr val="C00000"/>
                </a:solidFill>
                <a:latin typeface="+mn-lt"/>
                <a:ea typeface="+mn-ea"/>
              </a:rPr>
              <a:t>Cm + </a:t>
            </a:r>
            <a:r>
              <a:rPr lang="en-US" sz="1200" b="0" strike="noStrike" spc="-1" baseline="30000">
                <a:solidFill>
                  <a:srgbClr val="C00000"/>
                </a:solidFill>
                <a:latin typeface="+mn-lt"/>
                <a:ea typeface="+mn-ea"/>
              </a:rPr>
              <a:t>48</a:t>
            </a:r>
            <a:r>
              <a:rPr lang="en-US" sz="1200" b="0" strike="noStrike" spc="-1">
                <a:solidFill>
                  <a:srgbClr val="C00000"/>
                </a:solidFill>
                <a:latin typeface="+mn-lt"/>
                <a:ea typeface="+mn-ea"/>
              </a:rPr>
              <a:t>Ca→ </a:t>
            </a:r>
            <a:r>
              <a:rPr lang="en-US" sz="1200" b="0" strike="noStrike" spc="-1" baseline="30000">
                <a:solidFill>
                  <a:srgbClr val="C00000"/>
                </a:solidFill>
                <a:latin typeface="+mn-lt"/>
                <a:ea typeface="+mn-ea"/>
              </a:rPr>
              <a:t>293</a:t>
            </a:r>
            <a:r>
              <a:rPr lang="en-US" sz="1200" b="0" strike="noStrike" spc="-1">
                <a:solidFill>
                  <a:srgbClr val="C00000"/>
                </a:solidFill>
                <a:latin typeface="+mn-lt"/>
                <a:ea typeface="+mn-ea"/>
              </a:rPr>
              <a:t>Lv* </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rgbClr val="C00000"/>
                </a:solidFill>
                <a:latin typeface="+mn-lt"/>
                <a:ea typeface="+mn-ea"/>
              </a:rPr>
              <a:t>                     </a:t>
            </a:r>
            <a:r>
              <a:rPr lang="el-GR" sz="1200" b="0" strike="noStrike" spc="-1">
                <a:solidFill>
                  <a:srgbClr val="C00000"/>
                </a:solidFill>
                <a:latin typeface="+mn-lt"/>
                <a:ea typeface="+mn-ea"/>
              </a:rPr>
              <a:t>σ</a:t>
            </a:r>
            <a:r>
              <a:rPr lang="en-US" sz="1200" b="0" strike="noStrike" spc="-1" baseline="-25000">
                <a:solidFill>
                  <a:srgbClr val="C00000"/>
                </a:solidFill>
                <a:latin typeface="+mn-lt"/>
                <a:ea typeface="+mn-ea"/>
              </a:rPr>
              <a:t>3n</a:t>
            </a:r>
            <a:r>
              <a:rPr lang="en-US" sz="1200" b="0" strike="noStrike" spc="-1">
                <a:solidFill>
                  <a:srgbClr val="C00000"/>
                </a:solidFill>
                <a:latin typeface="+mn-lt"/>
                <a:ea typeface="+mn-ea"/>
              </a:rPr>
              <a:t>= 4pb </a:t>
            </a:r>
            <a:endParaRPr lang="en-US" sz="1200" b="0" strike="noStrike" spc="-1">
              <a:solidFill>
                <a:srgbClr val="000000"/>
              </a:solidFill>
              <a:latin typeface="Arial"/>
            </a:endParaRPr>
          </a:p>
          <a:p>
            <a:pPr marL="216000" indent="0">
              <a:lnSpc>
                <a:spcPct val="100000"/>
              </a:lnSpc>
              <a:buNone/>
              <a:tabLst>
                <a:tab pos="0" algn="l"/>
              </a:tabLst>
            </a:pPr>
            <a:endParaRPr lang="en-US" sz="1200" b="0" strike="noStrike" spc="-1">
              <a:solidFill>
                <a:srgbClr val="000000"/>
              </a:solidFill>
              <a:latin typeface="Arial"/>
            </a:endParaRPr>
          </a:p>
        </p:txBody>
      </p:sp>
      <p:sp>
        <p:nvSpPr>
          <p:cNvPr id="1225" name="PlaceHolder 3"/>
          <p:cNvSpPr>
            <a:spLocks noGrp="1"/>
          </p:cNvSpPr>
          <p:nvPr>
            <p:ph type="sldNum" idx="40"/>
          </p:nvPr>
        </p:nvSpPr>
        <p:spPr>
          <a:xfrm>
            <a:off x="4399200" y="9555480"/>
            <a:ext cx="3368160" cy="4978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AA29BD38-B2D2-48BD-94E1-EFF51383BF06}" type="slidenum">
              <a:rPr lang="en-US" sz="1400" b="0" strike="noStrike" spc="-1">
                <a:solidFill>
                  <a:srgbClr val="000000"/>
                </a:solidFill>
                <a:latin typeface="Times New Roman"/>
                <a:ea typeface="+mn-ea"/>
              </a:rPr>
              <a:t>11</a:t>
            </a:fld>
            <a:endParaRPr lang="en-US" sz="1400" b="0" strike="noStrike" spc="-1">
              <a:solidFill>
                <a:srgbClr val="000000"/>
              </a:solidFill>
              <a:latin typeface="Times New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 name="PlaceHolder 1"/>
          <p:cNvSpPr>
            <a:spLocks noGrp="1" noRot="1" noChangeAspect="1"/>
          </p:cNvSpPr>
          <p:nvPr>
            <p:ph type="sldImg"/>
          </p:nvPr>
        </p:nvSpPr>
        <p:spPr>
          <a:xfrm>
            <a:off x="658800" y="763560"/>
            <a:ext cx="6450840" cy="3769560"/>
          </a:xfrm>
          <a:prstGeom prst="rect">
            <a:avLst/>
          </a:prstGeom>
          <a:ln w="0">
            <a:noFill/>
          </a:ln>
        </p:spPr>
      </p:sp>
      <p:sp>
        <p:nvSpPr>
          <p:cNvPr id="1227" name="PlaceHolder 2"/>
          <p:cNvSpPr>
            <a:spLocks noGrp="1"/>
          </p:cNvSpPr>
          <p:nvPr>
            <p:ph type="body"/>
          </p:nvPr>
        </p:nvSpPr>
        <p:spPr>
          <a:xfrm>
            <a:off x="777240" y="4777560"/>
            <a:ext cx="6214680" cy="4523040"/>
          </a:xfrm>
          <a:prstGeom prst="rect">
            <a:avLst/>
          </a:prstGeom>
          <a:noFill/>
          <a:ln w="0">
            <a:noFill/>
          </a:ln>
        </p:spPr>
        <p:txBody>
          <a:bodyPr lIns="0" tIns="0" rIns="0" bIns="0" anchor="t">
            <a:noAutofit/>
          </a:bodyPr>
          <a:lstStyle/>
          <a:p>
            <a:pPr marL="216000" indent="0">
              <a:lnSpc>
                <a:spcPct val="100000"/>
              </a:lnSpc>
              <a:buNone/>
              <a:tabLst>
                <a:tab pos="0" algn="l"/>
              </a:tabLst>
            </a:pPr>
            <a:r>
              <a:rPr lang="en-US" sz="1200" b="0" strike="noStrike" spc="-1">
                <a:solidFill>
                  <a:srgbClr val="000000"/>
                </a:solidFill>
                <a:latin typeface="+mn-lt"/>
                <a:ea typeface="+mn-ea"/>
              </a:rPr>
              <a:t>A: Minimal+ program. </a:t>
            </a:r>
            <a:r>
              <a:rPr lang="en-US" sz="1200" b="1" strike="noStrike" spc="-1">
                <a:solidFill>
                  <a:srgbClr val="000000"/>
                </a:solidFill>
                <a:latin typeface="+mn-lt"/>
                <a:ea typeface="+mn-ea"/>
              </a:rPr>
              <a:t>RIBs on the base of the operating cyclotrons U400M+U400R</a:t>
            </a:r>
            <a:endParaRPr lang="en-US" sz="1200" b="0" strike="noStrike" spc="-1">
              <a:solidFill>
                <a:srgbClr val="000000"/>
              </a:solidFill>
              <a:latin typeface="Arial"/>
            </a:endParaRPr>
          </a:p>
          <a:p>
            <a:pPr marL="216000" indent="0">
              <a:lnSpc>
                <a:spcPct val="100000"/>
              </a:lnSpc>
              <a:buNone/>
              <a:tabLst>
                <a:tab pos="0" algn="l"/>
              </a:tabLst>
            </a:pPr>
            <a:r>
              <a:rPr lang="en-US" sz="1200" b="0" strike="noStrike" spc="-1">
                <a:solidFill>
                  <a:srgbClr val="000000"/>
                </a:solidFill>
                <a:latin typeface="+mn-lt"/>
                <a:ea typeface="+mn-ea"/>
              </a:rPr>
              <a:t>B: Maximal program. </a:t>
            </a:r>
            <a:r>
              <a:rPr lang="en-US" sz="1200" b="1" strike="noStrike" spc="-1">
                <a:solidFill>
                  <a:srgbClr val="000000"/>
                </a:solidFill>
                <a:latin typeface="+mn-lt"/>
                <a:ea typeface="+mn-ea"/>
              </a:rPr>
              <a:t>RIBs on the base of a tandem of new cyclotrons E1-E2 (100 AMeV), or 100 AMeV LINAC.  </a:t>
            </a:r>
            <a:endParaRPr lang="en-US" sz="1200" b="0" strike="noStrike" spc="-1">
              <a:solidFill>
                <a:srgbClr val="000000"/>
              </a:solidFill>
              <a:latin typeface="Arial"/>
            </a:endParaRPr>
          </a:p>
        </p:txBody>
      </p:sp>
      <p:sp>
        <p:nvSpPr>
          <p:cNvPr id="1228" name="PlaceHolder 3"/>
          <p:cNvSpPr>
            <a:spLocks noGrp="1"/>
          </p:cNvSpPr>
          <p:nvPr>
            <p:ph type="sldNum" idx="41"/>
          </p:nvPr>
        </p:nvSpPr>
        <p:spPr>
          <a:xfrm>
            <a:off x="4399200" y="9555480"/>
            <a:ext cx="3369960" cy="499680"/>
          </a:xfrm>
          <a:prstGeom prst="rect">
            <a:avLst/>
          </a:prstGeom>
          <a:noFill/>
          <a:ln w="0">
            <a:noFill/>
          </a:ln>
        </p:spPr>
        <p:txBody>
          <a:bodyPr lIns="0" tIns="0" rIns="0" bIns="0" anchor="b">
            <a:noAutofit/>
          </a:bodyPr>
          <a:lstStyle>
            <a:lvl1pPr indent="0" algn="r">
              <a:lnSpc>
                <a:spcPct val="100000"/>
              </a:lnSpc>
              <a:buNone/>
              <a:tabLst>
                <a:tab pos="0" algn="l"/>
              </a:tabLst>
              <a:defRPr lang="en-US" sz="1400" b="0" strike="noStrike" spc="-1">
                <a:solidFill>
                  <a:srgbClr val="000000"/>
                </a:solidFill>
                <a:latin typeface="Times New Roman"/>
                <a:ea typeface="+mn-ea"/>
              </a:defRPr>
            </a:lvl1pPr>
          </a:lstStyle>
          <a:p>
            <a:pPr indent="0" algn="r">
              <a:lnSpc>
                <a:spcPct val="100000"/>
              </a:lnSpc>
              <a:buNone/>
              <a:tabLst>
                <a:tab pos="0" algn="l"/>
              </a:tabLst>
            </a:pPr>
            <a:fld id="{6BD8440A-9F80-4FEB-A1A0-4E54EE758165}" type="slidenum">
              <a:rPr lang="en-US" sz="1400" b="0" strike="noStrike" spc="-1">
                <a:solidFill>
                  <a:srgbClr val="000000"/>
                </a:solidFill>
                <a:latin typeface="Times New Roman"/>
                <a:ea typeface="+mn-ea"/>
              </a:rPr>
              <a:t>12</a:t>
            </a:fld>
            <a:endParaRPr lang="en-US"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9BC5B1A3-4AD0-4305-990D-82BBC4D5241D}" type="slidenum">
              <a:t>‹#›</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8"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9"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5A7AC39B-00E6-4EEC-9690-1EAF64F91305}"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7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75"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76"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7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78"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7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8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81"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82"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8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84"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85"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86"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8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88"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89"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90"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9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92"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93"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9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9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96"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97"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98"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9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00"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01"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02"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03"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04"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05"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7"/>
          </p:nvPr>
        </p:nvSpPr>
        <p:spPr/>
        <p:txBody>
          <a:bodyPr/>
          <a:lstStyle/>
          <a:p>
            <a:r>
              <a:t>Footer</a:t>
            </a:r>
          </a:p>
        </p:txBody>
      </p:sp>
      <p:sp>
        <p:nvSpPr>
          <p:cNvPr id="3" name="PlaceHolder 2"/>
          <p:cNvSpPr>
            <a:spLocks noGrp="1"/>
          </p:cNvSpPr>
          <p:nvPr>
            <p:ph type="sldNum" idx="18"/>
          </p:nvPr>
        </p:nvSpPr>
        <p:spPr/>
        <p:txBody>
          <a:bodyPr/>
          <a:lstStyle/>
          <a:p>
            <a:fld id="{CA5DBC70-988C-4A08-A428-20F34EB2981C}" type="slidenum">
              <a:t>‹#›</a:t>
            </a:fld>
            <a:endParaRPr/>
          </a:p>
        </p:txBody>
      </p:sp>
      <p:sp>
        <p:nvSpPr>
          <p:cNvPr id="4" name="PlaceHolder 3"/>
          <p:cNvSpPr>
            <a:spLocks noGrp="1"/>
          </p:cNvSpPr>
          <p:nvPr>
            <p:ph type="dt" idx="16"/>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1"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2"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3"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4"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9DDF736C-A88D-4AB8-B778-9EC616547058}" type="slidenum">
              <a:t>‹#›</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1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19"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7"/>
          </p:nvPr>
        </p:nvSpPr>
        <p:spPr/>
        <p:txBody>
          <a:bodyPr/>
          <a:lstStyle/>
          <a:p>
            <a:r>
              <a:t>Footer</a:t>
            </a:r>
          </a:p>
        </p:txBody>
      </p:sp>
      <p:sp>
        <p:nvSpPr>
          <p:cNvPr id="5" name="PlaceHolder 4"/>
          <p:cNvSpPr>
            <a:spLocks noGrp="1"/>
          </p:cNvSpPr>
          <p:nvPr>
            <p:ph type="sldNum" idx="18"/>
          </p:nvPr>
        </p:nvSpPr>
        <p:spPr/>
        <p:txBody>
          <a:bodyPr/>
          <a:lstStyle/>
          <a:p>
            <a:fld id="{BB00BF2A-4588-4F19-B96F-F2D6A0E27D3B}" type="slidenum">
              <a:t>‹#›</a:t>
            </a:fld>
            <a:endParaRPr/>
          </a:p>
        </p:txBody>
      </p:sp>
      <p:sp>
        <p:nvSpPr>
          <p:cNvPr id="6" name="PlaceHolder 5"/>
          <p:cNvSpPr>
            <a:spLocks noGrp="1"/>
          </p:cNvSpPr>
          <p:nvPr>
            <p:ph type="dt" idx="16"/>
          </p:nvPr>
        </p:nvSpPr>
        <p:spPr/>
        <p:txBody>
          <a:bodyPr/>
          <a:lstStyle/>
          <a:p>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2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21"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17"/>
          </p:nvPr>
        </p:nvSpPr>
        <p:spPr/>
        <p:txBody>
          <a:bodyPr/>
          <a:lstStyle/>
          <a:p>
            <a:r>
              <a:t>Footer</a:t>
            </a:r>
          </a:p>
        </p:txBody>
      </p:sp>
      <p:sp>
        <p:nvSpPr>
          <p:cNvPr id="5" name="PlaceHolder 4"/>
          <p:cNvSpPr>
            <a:spLocks noGrp="1"/>
          </p:cNvSpPr>
          <p:nvPr>
            <p:ph type="sldNum" idx="18"/>
          </p:nvPr>
        </p:nvSpPr>
        <p:spPr/>
        <p:txBody>
          <a:bodyPr/>
          <a:lstStyle/>
          <a:p>
            <a:fld id="{F7608739-84BB-4656-ADB8-37DEA691A07C}" type="slidenum">
              <a:t>‹#›</a:t>
            </a:fld>
            <a:endParaRPr/>
          </a:p>
        </p:txBody>
      </p:sp>
      <p:sp>
        <p:nvSpPr>
          <p:cNvPr id="6" name="PlaceHolder 5"/>
          <p:cNvSpPr>
            <a:spLocks noGrp="1"/>
          </p:cNvSpPr>
          <p:nvPr>
            <p:ph type="dt" idx="16"/>
          </p:nvPr>
        </p:nvSpPr>
        <p:spPr/>
        <p:txBody>
          <a:bodyPr/>
          <a:lstStyle/>
          <a:p>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23"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24"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134408B7-3D63-4843-B053-D850B68D6113}"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2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17"/>
          </p:nvPr>
        </p:nvSpPr>
        <p:spPr/>
        <p:txBody>
          <a:bodyPr/>
          <a:lstStyle/>
          <a:p>
            <a:r>
              <a:t>Footer</a:t>
            </a:r>
          </a:p>
        </p:txBody>
      </p:sp>
      <p:sp>
        <p:nvSpPr>
          <p:cNvPr id="4" name="PlaceHolder 3"/>
          <p:cNvSpPr>
            <a:spLocks noGrp="1"/>
          </p:cNvSpPr>
          <p:nvPr>
            <p:ph type="sldNum" idx="18"/>
          </p:nvPr>
        </p:nvSpPr>
        <p:spPr/>
        <p:txBody>
          <a:bodyPr/>
          <a:lstStyle/>
          <a:p>
            <a:fld id="{E03771EE-24CF-48B1-A342-04A3C3A2627A}" type="slidenum">
              <a:t>‹#›</a:t>
            </a:fld>
            <a:endParaRPr/>
          </a:p>
        </p:txBody>
      </p:sp>
      <p:sp>
        <p:nvSpPr>
          <p:cNvPr id="5" name="PlaceHolder 4"/>
          <p:cNvSpPr>
            <a:spLocks noGrp="1"/>
          </p:cNvSpPr>
          <p:nvPr>
            <p:ph type="dt" idx="16"/>
          </p:nvPr>
        </p:nvSpPr>
        <p:spPr/>
        <p:txBody>
          <a:bodyPr/>
          <a:lstStyle/>
          <a:p>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26"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7"/>
          </p:nvPr>
        </p:nvSpPr>
        <p:spPr/>
        <p:txBody>
          <a:bodyPr/>
          <a:lstStyle/>
          <a:p>
            <a:r>
              <a:t>Footer</a:t>
            </a:r>
          </a:p>
        </p:txBody>
      </p:sp>
      <p:sp>
        <p:nvSpPr>
          <p:cNvPr id="4" name="PlaceHolder 3"/>
          <p:cNvSpPr>
            <a:spLocks noGrp="1"/>
          </p:cNvSpPr>
          <p:nvPr>
            <p:ph type="sldNum" idx="18"/>
          </p:nvPr>
        </p:nvSpPr>
        <p:spPr/>
        <p:txBody>
          <a:bodyPr/>
          <a:lstStyle/>
          <a:p>
            <a:fld id="{86DB4176-35CE-44B2-8180-2128B8491ACD}" type="slidenum">
              <a:t>‹#›</a:t>
            </a:fld>
            <a:endParaRPr/>
          </a:p>
        </p:txBody>
      </p:sp>
      <p:sp>
        <p:nvSpPr>
          <p:cNvPr id="5" name="PlaceHolder 4"/>
          <p:cNvSpPr>
            <a:spLocks noGrp="1"/>
          </p:cNvSpPr>
          <p:nvPr>
            <p:ph type="dt" idx="16"/>
          </p:nvPr>
        </p:nvSpPr>
        <p:spPr/>
        <p:txBody>
          <a:bodyPr/>
          <a:lstStyle/>
          <a:p>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2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28"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29"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30"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5920EA15-A487-41E8-A49D-657A51C798BA}" type="slidenum">
              <a:t>‹#›</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3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32"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33"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34"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4A116B68-4544-41AE-9B8F-862BF642C5E7}" type="slidenum">
              <a:t>‹#›</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3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36"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37"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38"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7"/>
          </p:nvPr>
        </p:nvSpPr>
        <p:spPr/>
        <p:txBody>
          <a:bodyPr/>
          <a:lstStyle/>
          <a:p>
            <a:r>
              <a:t>Footer</a:t>
            </a:r>
          </a:p>
        </p:txBody>
      </p:sp>
      <p:sp>
        <p:nvSpPr>
          <p:cNvPr id="7" name="PlaceHolder 6"/>
          <p:cNvSpPr>
            <a:spLocks noGrp="1"/>
          </p:cNvSpPr>
          <p:nvPr>
            <p:ph type="sldNum" idx="18"/>
          </p:nvPr>
        </p:nvSpPr>
        <p:spPr/>
        <p:txBody>
          <a:bodyPr/>
          <a:lstStyle/>
          <a:p>
            <a:fld id="{7E088B8B-8231-44E4-B033-523FEAE954E7}" type="slidenum">
              <a:t>‹#›</a:t>
            </a:fld>
            <a:endParaRPr/>
          </a:p>
        </p:txBody>
      </p:sp>
      <p:sp>
        <p:nvSpPr>
          <p:cNvPr id="8" name="PlaceHolder 7"/>
          <p:cNvSpPr>
            <a:spLocks noGrp="1"/>
          </p:cNvSpPr>
          <p:nvPr>
            <p:ph type="dt" idx="16"/>
          </p:nvPr>
        </p:nvSpPr>
        <p:spPr/>
        <p:txBody>
          <a:bodyPr/>
          <a:lstStyle/>
          <a:p>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3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40"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41"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7"/>
          </p:nvPr>
        </p:nvSpPr>
        <p:spPr/>
        <p:txBody>
          <a:bodyPr/>
          <a:lstStyle/>
          <a:p>
            <a:r>
              <a:t>Footer</a:t>
            </a:r>
          </a:p>
        </p:txBody>
      </p:sp>
      <p:sp>
        <p:nvSpPr>
          <p:cNvPr id="6" name="PlaceHolder 5"/>
          <p:cNvSpPr>
            <a:spLocks noGrp="1"/>
          </p:cNvSpPr>
          <p:nvPr>
            <p:ph type="sldNum" idx="18"/>
          </p:nvPr>
        </p:nvSpPr>
        <p:spPr/>
        <p:txBody>
          <a:bodyPr/>
          <a:lstStyle/>
          <a:p>
            <a:fld id="{288B2D4A-B893-4C23-9893-12AEBC9924D3}" type="slidenum">
              <a:t>‹#›</a:t>
            </a:fld>
            <a:endParaRPr/>
          </a:p>
        </p:txBody>
      </p:sp>
      <p:sp>
        <p:nvSpPr>
          <p:cNvPr id="7" name="PlaceHolder 6"/>
          <p:cNvSpPr>
            <a:spLocks noGrp="1"/>
          </p:cNvSpPr>
          <p:nvPr>
            <p:ph type="dt" idx="16"/>
          </p:nvPr>
        </p:nvSpPr>
        <p:spPr/>
        <p:txBody>
          <a:bodyPr/>
          <a:lstStyle/>
          <a:p>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4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43"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44"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45"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46"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17"/>
          </p:nvPr>
        </p:nvSpPr>
        <p:spPr/>
        <p:txBody>
          <a:bodyPr/>
          <a:lstStyle/>
          <a:p>
            <a:r>
              <a:t>Footer</a:t>
            </a:r>
          </a:p>
        </p:txBody>
      </p:sp>
      <p:sp>
        <p:nvSpPr>
          <p:cNvPr id="8" name="PlaceHolder 7"/>
          <p:cNvSpPr>
            <a:spLocks noGrp="1"/>
          </p:cNvSpPr>
          <p:nvPr>
            <p:ph type="sldNum" idx="18"/>
          </p:nvPr>
        </p:nvSpPr>
        <p:spPr/>
        <p:txBody>
          <a:bodyPr/>
          <a:lstStyle/>
          <a:p>
            <a:fld id="{1212859D-872C-47A9-B697-FC43C68859BA}" type="slidenum">
              <a:t>‹#›</a:t>
            </a:fld>
            <a:endParaRPr/>
          </a:p>
        </p:txBody>
      </p:sp>
      <p:sp>
        <p:nvSpPr>
          <p:cNvPr id="9" name="PlaceHolder 8"/>
          <p:cNvSpPr>
            <a:spLocks noGrp="1"/>
          </p:cNvSpPr>
          <p:nvPr>
            <p:ph type="dt" idx="16"/>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6"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7"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8"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9"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0"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1"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71BDA1B5-2477-4589-BC56-250C37973F12}" type="slidenum">
              <a:t>‹#›</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4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48"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49"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50"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51"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52"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53"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17"/>
          </p:nvPr>
        </p:nvSpPr>
        <p:spPr/>
        <p:txBody>
          <a:bodyPr/>
          <a:lstStyle/>
          <a:p>
            <a:r>
              <a:t>Footer</a:t>
            </a:r>
          </a:p>
        </p:txBody>
      </p:sp>
      <p:sp>
        <p:nvSpPr>
          <p:cNvPr id="10" name="PlaceHolder 9"/>
          <p:cNvSpPr>
            <a:spLocks noGrp="1"/>
          </p:cNvSpPr>
          <p:nvPr>
            <p:ph type="sldNum" idx="18"/>
          </p:nvPr>
        </p:nvSpPr>
        <p:spPr/>
        <p:txBody>
          <a:bodyPr/>
          <a:lstStyle/>
          <a:p>
            <a:fld id="{ED544DCF-124E-493F-863A-5F73D5CE7EB7}" type="slidenum">
              <a:t>‹#›</a:t>
            </a:fld>
            <a:endParaRPr/>
          </a:p>
        </p:txBody>
      </p:sp>
      <p:sp>
        <p:nvSpPr>
          <p:cNvPr id="11" name="PlaceHolder 10"/>
          <p:cNvSpPr>
            <a:spLocks noGrp="1"/>
          </p:cNvSpPr>
          <p:nvPr>
            <p:ph type="dt" idx="16"/>
          </p:nvPr>
        </p:nvSpPr>
        <p:spPr/>
        <p:txBody>
          <a:bodyPr/>
          <a:lstStyle/>
          <a:p>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0"/>
          </p:nvPr>
        </p:nvSpPr>
        <p:spPr/>
        <p:txBody>
          <a:bodyPr/>
          <a:lstStyle/>
          <a:p>
            <a:r>
              <a:t>Footer</a:t>
            </a:r>
          </a:p>
        </p:txBody>
      </p:sp>
      <p:sp>
        <p:nvSpPr>
          <p:cNvPr id="3" name="PlaceHolder 2"/>
          <p:cNvSpPr>
            <a:spLocks noGrp="1"/>
          </p:cNvSpPr>
          <p:nvPr>
            <p:ph type="sldNum" idx="21"/>
          </p:nvPr>
        </p:nvSpPr>
        <p:spPr/>
        <p:txBody>
          <a:bodyPr/>
          <a:lstStyle/>
          <a:p>
            <a:fld id="{F22C7C62-63DF-40B3-920C-7F1504176402}" type="slidenum">
              <a:t>‹#›</a:t>
            </a:fld>
            <a:endParaRPr/>
          </a:p>
        </p:txBody>
      </p:sp>
      <p:sp>
        <p:nvSpPr>
          <p:cNvPr id="4" name="PlaceHolder 3"/>
          <p:cNvSpPr>
            <a:spLocks noGrp="1"/>
          </p:cNvSpPr>
          <p:nvPr>
            <p:ph type="dt" idx="19"/>
          </p:nvPr>
        </p:nvSpPr>
        <p:spPr/>
        <p:txBody>
          <a:bodyPr/>
          <a:lstStyle/>
          <a:p>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6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66"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0"/>
          </p:nvPr>
        </p:nvSpPr>
        <p:spPr/>
        <p:txBody>
          <a:bodyPr/>
          <a:lstStyle/>
          <a:p>
            <a:r>
              <a:t>Footer</a:t>
            </a:r>
          </a:p>
        </p:txBody>
      </p:sp>
      <p:sp>
        <p:nvSpPr>
          <p:cNvPr id="5" name="PlaceHolder 4"/>
          <p:cNvSpPr>
            <a:spLocks noGrp="1"/>
          </p:cNvSpPr>
          <p:nvPr>
            <p:ph type="sldNum" idx="21"/>
          </p:nvPr>
        </p:nvSpPr>
        <p:spPr/>
        <p:txBody>
          <a:bodyPr/>
          <a:lstStyle/>
          <a:p>
            <a:fld id="{14BEDE86-561B-4A51-8DED-F3E820716F5B}" type="slidenum">
              <a:t>‹#›</a:t>
            </a:fld>
            <a:endParaRPr/>
          </a:p>
        </p:txBody>
      </p:sp>
      <p:sp>
        <p:nvSpPr>
          <p:cNvPr id="6" name="PlaceHolder 5"/>
          <p:cNvSpPr>
            <a:spLocks noGrp="1"/>
          </p:cNvSpPr>
          <p:nvPr>
            <p:ph type="dt" idx="19"/>
          </p:nvPr>
        </p:nvSpPr>
        <p:spPr/>
        <p:txBody>
          <a:body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6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68"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20"/>
          </p:nvPr>
        </p:nvSpPr>
        <p:spPr/>
        <p:txBody>
          <a:bodyPr/>
          <a:lstStyle/>
          <a:p>
            <a:r>
              <a:t>Footer</a:t>
            </a:r>
          </a:p>
        </p:txBody>
      </p:sp>
      <p:sp>
        <p:nvSpPr>
          <p:cNvPr id="5" name="PlaceHolder 4"/>
          <p:cNvSpPr>
            <a:spLocks noGrp="1"/>
          </p:cNvSpPr>
          <p:nvPr>
            <p:ph type="sldNum" idx="21"/>
          </p:nvPr>
        </p:nvSpPr>
        <p:spPr/>
        <p:txBody>
          <a:bodyPr/>
          <a:lstStyle/>
          <a:p>
            <a:fld id="{8D288A41-0F0D-404A-8553-1ED17789A5EC}" type="slidenum">
              <a:t>‹#›</a:t>
            </a:fld>
            <a:endParaRPr/>
          </a:p>
        </p:txBody>
      </p:sp>
      <p:sp>
        <p:nvSpPr>
          <p:cNvPr id="6" name="PlaceHolder 5"/>
          <p:cNvSpPr>
            <a:spLocks noGrp="1"/>
          </p:cNvSpPr>
          <p:nvPr>
            <p:ph type="dt" idx="19"/>
          </p:nvPr>
        </p:nvSpPr>
        <p:spPr/>
        <p:txBody>
          <a:bodyPr/>
          <a:lstStyle/>
          <a:p>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6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7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71"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37BEAD42-621D-4925-9D6A-6A3C944D6BB5}"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7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20"/>
          </p:nvPr>
        </p:nvSpPr>
        <p:spPr/>
        <p:txBody>
          <a:bodyPr/>
          <a:lstStyle/>
          <a:p>
            <a:r>
              <a:t>Footer</a:t>
            </a:r>
          </a:p>
        </p:txBody>
      </p:sp>
      <p:sp>
        <p:nvSpPr>
          <p:cNvPr id="4" name="PlaceHolder 3"/>
          <p:cNvSpPr>
            <a:spLocks noGrp="1"/>
          </p:cNvSpPr>
          <p:nvPr>
            <p:ph type="sldNum" idx="21"/>
          </p:nvPr>
        </p:nvSpPr>
        <p:spPr/>
        <p:txBody>
          <a:bodyPr/>
          <a:lstStyle/>
          <a:p>
            <a:fld id="{8071D193-7D9F-43C3-98DE-A6F64110BC5D}" type="slidenum">
              <a:t>‹#›</a:t>
            </a:fld>
            <a:endParaRPr/>
          </a:p>
        </p:txBody>
      </p:sp>
      <p:sp>
        <p:nvSpPr>
          <p:cNvPr id="5" name="PlaceHolder 4"/>
          <p:cNvSpPr>
            <a:spLocks noGrp="1"/>
          </p:cNvSpPr>
          <p:nvPr>
            <p:ph type="dt" idx="19"/>
          </p:nvPr>
        </p:nvSpPr>
        <p:spPr/>
        <p:txBody>
          <a:body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73"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20"/>
          </p:nvPr>
        </p:nvSpPr>
        <p:spPr/>
        <p:txBody>
          <a:bodyPr/>
          <a:lstStyle/>
          <a:p>
            <a:r>
              <a:t>Footer</a:t>
            </a:r>
          </a:p>
        </p:txBody>
      </p:sp>
      <p:sp>
        <p:nvSpPr>
          <p:cNvPr id="4" name="PlaceHolder 3"/>
          <p:cNvSpPr>
            <a:spLocks noGrp="1"/>
          </p:cNvSpPr>
          <p:nvPr>
            <p:ph type="sldNum" idx="21"/>
          </p:nvPr>
        </p:nvSpPr>
        <p:spPr/>
        <p:txBody>
          <a:bodyPr/>
          <a:lstStyle/>
          <a:p>
            <a:fld id="{75290C58-1D8C-46B0-BB7D-A027C5C6EFDF}" type="slidenum">
              <a:t>‹#›</a:t>
            </a:fld>
            <a:endParaRPr/>
          </a:p>
        </p:txBody>
      </p:sp>
      <p:sp>
        <p:nvSpPr>
          <p:cNvPr id="5" name="PlaceHolder 4"/>
          <p:cNvSpPr>
            <a:spLocks noGrp="1"/>
          </p:cNvSpPr>
          <p:nvPr>
            <p:ph type="dt" idx="19"/>
          </p:nvPr>
        </p:nvSpPr>
        <p:spPr/>
        <p:txBody>
          <a:bodyPr/>
          <a:lstStyle/>
          <a:p>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7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76"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77"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A7F72ABA-EAF2-4D40-AE08-77BBE3F8CAB1}" type="slidenum">
              <a:t>‹#›</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47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79"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8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81"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73E2E870-02AD-4A53-98AC-9FCF5562917C}" type="slidenum">
              <a:t>‹#›</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48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83"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84"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85"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0"/>
          </p:nvPr>
        </p:nvSpPr>
        <p:spPr/>
        <p:txBody>
          <a:bodyPr/>
          <a:lstStyle/>
          <a:p>
            <a:r>
              <a:t>Footer</a:t>
            </a:r>
          </a:p>
        </p:txBody>
      </p:sp>
      <p:sp>
        <p:nvSpPr>
          <p:cNvPr id="7" name="PlaceHolder 6"/>
          <p:cNvSpPr>
            <a:spLocks noGrp="1"/>
          </p:cNvSpPr>
          <p:nvPr>
            <p:ph type="sldNum" idx="21"/>
          </p:nvPr>
        </p:nvSpPr>
        <p:spPr/>
        <p:txBody>
          <a:bodyPr/>
          <a:lstStyle/>
          <a:p>
            <a:fld id="{386A5E0E-B82F-47A7-AB3B-2B21EC7ED0DB}" type="slidenum">
              <a:t>‹#›</a:t>
            </a:fld>
            <a:endParaRPr/>
          </a:p>
        </p:txBody>
      </p:sp>
      <p:sp>
        <p:nvSpPr>
          <p:cNvPr id="8" name="PlaceHolder 7"/>
          <p:cNvSpPr>
            <a:spLocks noGrp="1"/>
          </p:cNvSpPr>
          <p:nvPr>
            <p:ph type="dt" idx="19"/>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48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87"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88"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20"/>
          </p:nvPr>
        </p:nvSpPr>
        <p:spPr/>
        <p:txBody>
          <a:bodyPr/>
          <a:lstStyle/>
          <a:p>
            <a:r>
              <a:t>Footer</a:t>
            </a:r>
          </a:p>
        </p:txBody>
      </p:sp>
      <p:sp>
        <p:nvSpPr>
          <p:cNvPr id="6" name="PlaceHolder 5"/>
          <p:cNvSpPr>
            <a:spLocks noGrp="1"/>
          </p:cNvSpPr>
          <p:nvPr>
            <p:ph type="sldNum" idx="21"/>
          </p:nvPr>
        </p:nvSpPr>
        <p:spPr/>
        <p:txBody>
          <a:bodyPr/>
          <a:lstStyle/>
          <a:p>
            <a:fld id="{DB3A2192-EEE3-49B2-9530-809DBBFC005B}" type="slidenum">
              <a:t>‹#›</a:t>
            </a:fld>
            <a:endParaRPr/>
          </a:p>
        </p:txBody>
      </p:sp>
      <p:sp>
        <p:nvSpPr>
          <p:cNvPr id="7" name="PlaceHolder 6"/>
          <p:cNvSpPr>
            <a:spLocks noGrp="1"/>
          </p:cNvSpPr>
          <p:nvPr>
            <p:ph type="dt" idx="19"/>
          </p:nvPr>
        </p:nvSpPr>
        <p:spPr/>
        <p:txBody>
          <a:bodyPr/>
          <a:lstStyle/>
          <a:p>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48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9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2"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3"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20"/>
          </p:nvPr>
        </p:nvSpPr>
        <p:spPr/>
        <p:txBody>
          <a:bodyPr/>
          <a:lstStyle/>
          <a:p>
            <a:r>
              <a:t>Footer</a:t>
            </a:r>
          </a:p>
        </p:txBody>
      </p:sp>
      <p:sp>
        <p:nvSpPr>
          <p:cNvPr id="8" name="PlaceHolder 7"/>
          <p:cNvSpPr>
            <a:spLocks noGrp="1"/>
          </p:cNvSpPr>
          <p:nvPr>
            <p:ph type="sldNum" idx="21"/>
          </p:nvPr>
        </p:nvSpPr>
        <p:spPr/>
        <p:txBody>
          <a:bodyPr/>
          <a:lstStyle/>
          <a:p>
            <a:fld id="{8CE3B80D-BCB2-4A19-A9FC-4E9E2F8E24AB}" type="slidenum">
              <a:t>‹#›</a:t>
            </a:fld>
            <a:endParaRPr/>
          </a:p>
        </p:txBody>
      </p:sp>
      <p:sp>
        <p:nvSpPr>
          <p:cNvPr id="9" name="PlaceHolder 8"/>
          <p:cNvSpPr>
            <a:spLocks noGrp="1"/>
          </p:cNvSpPr>
          <p:nvPr>
            <p:ph type="dt" idx="19"/>
          </p:nvPr>
        </p:nvSpPr>
        <p:spPr/>
        <p:txBody>
          <a:bodyPr/>
          <a:lstStyle/>
          <a:p>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49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95"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6"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7"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8"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99"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00"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20"/>
          </p:nvPr>
        </p:nvSpPr>
        <p:spPr/>
        <p:txBody>
          <a:bodyPr/>
          <a:lstStyle/>
          <a:p>
            <a:r>
              <a:t>Footer</a:t>
            </a:r>
          </a:p>
        </p:txBody>
      </p:sp>
      <p:sp>
        <p:nvSpPr>
          <p:cNvPr id="10" name="PlaceHolder 9"/>
          <p:cNvSpPr>
            <a:spLocks noGrp="1"/>
          </p:cNvSpPr>
          <p:nvPr>
            <p:ph type="sldNum" idx="21"/>
          </p:nvPr>
        </p:nvSpPr>
        <p:spPr/>
        <p:txBody>
          <a:bodyPr/>
          <a:lstStyle/>
          <a:p>
            <a:fld id="{9B563038-0039-46CB-8AF2-E1AE07ECC08E}" type="slidenum">
              <a:t>‹#›</a:t>
            </a:fld>
            <a:endParaRPr/>
          </a:p>
        </p:txBody>
      </p:sp>
      <p:sp>
        <p:nvSpPr>
          <p:cNvPr id="11" name="PlaceHolder 10"/>
          <p:cNvSpPr>
            <a:spLocks noGrp="1"/>
          </p:cNvSpPr>
          <p:nvPr>
            <p:ph type="dt" idx="19"/>
          </p:nvPr>
        </p:nvSpPr>
        <p:spPr/>
        <p:txBody>
          <a:bodyPr/>
          <a:lstStyle/>
          <a:p>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3"/>
          </p:nvPr>
        </p:nvSpPr>
        <p:spPr/>
        <p:txBody>
          <a:bodyPr/>
          <a:lstStyle/>
          <a:p>
            <a:r>
              <a:t>Footer</a:t>
            </a:r>
          </a:p>
        </p:txBody>
      </p:sp>
      <p:sp>
        <p:nvSpPr>
          <p:cNvPr id="3" name="PlaceHolder 2"/>
          <p:cNvSpPr>
            <a:spLocks noGrp="1"/>
          </p:cNvSpPr>
          <p:nvPr>
            <p:ph type="sldNum" idx="24"/>
          </p:nvPr>
        </p:nvSpPr>
        <p:spPr/>
        <p:txBody>
          <a:bodyPr/>
          <a:lstStyle/>
          <a:p>
            <a:fld id="{27D889C0-6F94-4AF5-9FDD-2E8BA1445CC6}" type="slidenum">
              <a:t>‹#›</a:t>
            </a:fld>
            <a:endParaRPr/>
          </a:p>
        </p:txBody>
      </p:sp>
      <p:sp>
        <p:nvSpPr>
          <p:cNvPr id="4" name="PlaceHolder 3"/>
          <p:cNvSpPr>
            <a:spLocks noGrp="1"/>
          </p:cNvSpPr>
          <p:nvPr>
            <p:ph type="dt" idx="22"/>
          </p:nvPr>
        </p:nvSpPr>
        <p:spPr/>
        <p:txBody>
          <a:bodyPr/>
          <a:lstStyle/>
          <a:p>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1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12"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3"/>
          </p:nvPr>
        </p:nvSpPr>
        <p:spPr/>
        <p:txBody>
          <a:bodyPr/>
          <a:lstStyle/>
          <a:p>
            <a:r>
              <a:t>Footer</a:t>
            </a:r>
          </a:p>
        </p:txBody>
      </p:sp>
      <p:sp>
        <p:nvSpPr>
          <p:cNvPr id="5" name="PlaceHolder 4"/>
          <p:cNvSpPr>
            <a:spLocks noGrp="1"/>
          </p:cNvSpPr>
          <p:nvPr>
            <p:ph type="sldNum" idx="24"/>
          </p:nvPr>
        </p:nvSpPr>
        <p:spPr/>
        <p:txBody>
          <a:bodyPr/>
          <a:lstStyle/>
          <a:p>
            <a:fld id="{06670116-1AED-46E7-8045-E596487E5D1B}" type="slidenum">
              <a:t>‹#›</a:t>
            </a:fld>
            <a:endParaRPr/>
          </a:p>
        </p:txBody>
      </p:sp>
      <p:sp>
        <p:nvSpPr>
          <p:cNvPr id="6" name="PlaceHolder 5"/>
          <p:cNvSpPr>
            <a:spLocks noGrp="1"/>
          </p:cNvSpPr>
          <p:nvPr>
            <p:ph type="dt" idx="22"/>
          </p:nvPr>
        </p:nvSpPr>
        <p:spPr/>
        <p:txBody>
          <a:bodyPr/>
          <a:lstStyle/>
          <a:p>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1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14"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23"/>
          </p:nvPr>
        </p:nvSpPr>
        <p:spPr/>
        <p:txBody>
          <a:bodyPr/>
          <a:lstStyle/>
          <a:p>
            <a:r>
              <a:t>Footer</a:t>
            </a:r>
          </a:p>
        </p:txBody>
      </p:sp>
      <p:sp>
        <p:nvSpPr>
          <p:cNvPr id="5" name="PlaceHolder 4"/>
          <p:cNvSpPr>
            <a:spLocks noGrp="1"/>
          </p:cNvSpPr>
          <p:nvPr>
            <p:ph type="sldNum" idx="24"/>
          </p:nvPr>
        </p:nvSpPr>
        <p:spPr/>
        <p:txBody>
          <a:bodyPr/>
          <a:lstStyle/>
          <a:p>
            <a:fld id="{9838A952-D601-41B2-9F02-0C787C4FF9C0}" type="slidenum">
              <a:t>‹#›</a:t>
            </a:fld>
            <a:endParaRPr/>
          </a:p>
        </p:txBody>
      </p:sp>
      <p:sp>
        <p:nvSpPr>
          <p:cNvPr id="6" name="PlaceHolder 5"/>
          <p:cNvSpPr>
            <a:spLocks noGrp="1"/>
          </p:cNvSpPr>
          <p:nvPr>
            <p:ph type="dt" idx="22"/>
          </p:nvPr>
        </p:nvSpPr>
        <p:spPr/>
        <p:txBody>
          <a:bodyPr/>
          <a:lstStyle/>
          <a:p>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1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16"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17"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23"/>
          </p:nvPr>
        </p:nvSpPr>
        <p:spPr/>
        <p:txBody>
          <a:bodyPr/>
          <a:lstStyle/>
          <a:p>
            <a:r>
              <a:t>Footer</a:t>
            </a:r>
          </a:p>
        </p:txBody>
      </p:sp>
      <p:sp>
        <p:nvSpPr>
          <p:cNvPr id="6" name="PlaceHolder 5"/>
          <p:cNvSpPr>
            <a:spLocks noGrp="1"/>
          </p:cNvSpPr>
          <p:nvPr>
            <p:ph type="sldNum" idx="24"/>
          </p:nvPr>
        </p:nvSpPr>
        <p:spPr/>
        <p:txBody>
          <a:bodyPr/>
          <a:lstStyle/>
          <a:p>
            <a:fld id="{6E8A7ACE-181B-46E9-BFBA-6E67DA606897}" type="slidenum">
              <a:t>‹#›</a:t>
            </a:fld>
            <a:endParaRPr/>
          </a:p>
        </p:txBody>
      </p:sp>
      <p:sp>
        <p:nvSpPr>
          <p:cNvPr id="7" name="PlaceHolder 6"/>
          <p:cNvSpPr>
            <a:spLocks noGrp="1"/>
          </p:cNvSpPr>
          <p:nvPr>
            <p:ph type="dt" idx="22"/>
          </p:nvPr>
        </p:nvSpPr>
        <p:spPr/>
        <p:txBody>
          <a:bodyPr/>
          <a:lstStyle/>
          <a:p>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1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F52E674D-0D01-4F9E-9550-D4BE66E29B75}"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19"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23"/>
          </p:nvPr>
        </p:nvSpPr>
        <p:spPr/>
        <p:txBody>
          <a:bodyPr/>
          <a:lstStyle/>
          <a:p>
            <a:r>
              <a:t>Footer</a:t>
            </a:r>
          </a:p>
        </p:txBody>
      </p:sp>
      <p:sp>
        <p:nvSpPr>
          <p:cNvPr id="4" name="PlaceHolder 3"/>
          <p:cNvSpPr>
            <a:spLocks noGrp="1"/>
          </p:cNvSpPr>
          <p:nvPr>
            <p:ph type="sldNum" idx="24"/>
          </p:nvPr>
        </p:nvSpPr>
        <p:spPr/>
        <p:txBody>
          <a:bodyPr/>
          <a:lstStyle/>
          <a:p>
            <a:fld id="{E2E3A01B-73F5-4304-A203-FCAAE338D131}" type="slidenum">
              <a:t>‹#›</a:t>
            </a:fld>
            <a:endParaRPr/>
          </a:p>
        </p:txBody>
      </p:sp>
      <p:sp>
        <p:nvSpPr>
          <p:cNvPr id="5" name="PlaceHolder 4"/>
          <p:cNvSpPr>
            <a:spLocks noGrp="1"/>
          </p:cNvSpPr>
          <p:nvPr>
            <p:ph type="dt" idx="22"/>
          </p:nvPr>
        </p:nvSpPr>
        <p:spPr/>
        <p:txBody>
          <a:body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2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21"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22"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23"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9729FFF4-8836-47C4-9763-783843F96C01}" type="slidenum">
              <a:t>‹#›</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4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6"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2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25"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26"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27"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DA003CA6-FBDF-4D3C-9734-9934DEEBC810}" type="slidenum">
              <a:t>‹#›</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2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29"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3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31"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3"/>
          </p:nvPr>
        </p:nvSpPr>
        <p:spPr/>
        <p:txBody>
          <a:bodyPr/>
          <a:lstStyle/>
          <a:p>
            <a:r>
              <a:t>Footer</a:t>
            </a:r>
          </a:p>
        </p:txBody>
      </p:sp>
      <p:sp>
        <p:nvSpPr>
          <p:cNvPr id="7" name="PlaceHolder 6"/>
          <p:cNvSpPr>
            <a:spLocks noGrp="1"/>
          </p:cNvSpPr>
          <p:nvPr>
            <p:ph type="sldNum" idx="24"/>
          </p:nvPr>
        </p:nvSpPr>
        <p:spPr/>
        <p:txBody>
          <a:bodyPr/>
          <a:lstStyle/>
          <a:p>
            <a:fld id="{D80D7B1F-90F1-4446-B907-25168C83849D}" type="slidenum">
              <a:t>‹#›</a:t>
            </a:fld>
            <a:endParaRPr/>
          </a:p>
        </p:txBody>
      </p:sp>
      <p:sp>
        <p:nvSpPr>
          <p:cNvPr id="8" name="PlaceHolder 7"/>
          <p:cNvSpPr>
            <a:spLocks noGrp="1"/>
          </p:cNvSpPr>
          <p:nvPr>
            <p:ph type="dt" idx="22"/>
          </p:nvPr>
        </p:nvSpPr>
        <p:spPr/>
        <p:txBody>
          <a:bodyPr/>
          <a:lstStyle/>
          <a:p>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3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33"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34"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23"/>
          </p:nvPr>
        </p:nvSpPr>
        <p:spPr/>
        <p:txBody>
          <a:bodyPr/>
          <a:lstStyle/>
          <a:p>
            <a:r>
              <a:t>Footer</a:t>
            </a:r>
          </a:p>
        </p:txBody>
      </p:sp>
      <p:sp>
        <p:nvSpPr>
          <p:cNvPr id="6" name="PlaceHolder 5"/>
          <p:cNvSpPr>
            <a:spLocks noGrp="1"/>
          </p:cNvSpPr>
          <p:nvPr>
            <p:ph type="sldNum" idx="24"/>
          </p:nvPr>
        </p:nvSpPr>
        <p:spPr/>
        <p:txBody>
          <a:bodyPr/>
          <a:lstStyle/>
          <a:p>
            <a:fld id="{208E3B35-FB3B-4852-BBC7-64FD6185D2F4}" type="slidenum">
              <a:t>‹#›</a:t>
            </a:fld>
            <a:endParaRPr/>
          </a:p>
        </p:txBody>
      </p:sp>
      <p:sp>
        <p:nvSpPr>
          <p:cNvPr id="7" name="PlaceHolder 6"/>
          <p:cNvSpPr>
            <a:spLocks noGrp="1"/>
          </p:cNvSpPr>
          <p:nvPr>
            <p:ph type="dt" idx="22"/>
          </p:nvPr>
        </p:nvSpPr>
        <p:spPr/>
        <p:txBody>
          <a:bodyPr/>
          <a:lstStyle/>
          <a:p>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3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36"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37"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38"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39"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23"/>
          </p:nvPr>
        </p:nvSpPr>
        <p:spPr/>
        <p:txBody>
          <a:bodyPr/>
          <a:lstStyle/>
          <a:p>
            <a:r>
              <a:t>Footer</a:t>
            </a:r>
          </a:p>
        </p:txBody>
      </p:sp>
      <p:sp>
        <p:nvSpPr>
          <p:cNvPr id="8" name="PlaceHolder 7"/>
          <p:cNvSpPr>
            <a:spLocks noGrp="1"/>
          </p:cNvSpPr>
          <p:nvPr>
            <p:ph type="sldNum" idx="24"/>
          </p:nvPr>
        </p:nvSpPr>
        <p:spPr/>
        <p:txBody>
          <a:bodyPr/>
          <a:lstStyle/>
          <a:p>
            <a:fld id="{069F8C90-D84F-4271-8354-908D9BDD7976}" type="slidenum">
              <a:t>‹#›</a:t>
            </a:fld>
            <a:endParaRPr/>
          </a:p>
        </p:txBody>
      </p:sp>
      <p:sp>
        <p:nvSpPr>
          <p:cNvPr id="9" name="PlaceHolder 8"/>
          <p:cNvSpPr>
            <a:spLocks noGrp="1"/>
          </p:cNvSpPr>
          <p:nvPr>
            <p:ph type="dt" idx="22"/>
          </p:nvPr>
        </p:nvSpPr>
        <p:spPr/>
        <p:txBody>
          <a:body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4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41"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42"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43"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44"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45"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46"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23"/>
          </p:nvPr>
        </p:nvSpPr>
        <p:spPr/>
        <p:txBody>
          <a:bodyPr/>
          <a:lstStyle/>
          <a:p>
            <a:r>
              <a:t>Footer</a:t>
            </a:r>
          </a:p>
        </p:txBody>
      </p:sp>
      <p:sp>
        <p:nvSpPr>
          <p:cNvPr id="10" name="PlaceHolder 9"/>
          <p:cNvSpPr>
            <a:spLocks noGrp="1"/>
          </p:cNvSpPr>
          <p:nvPr>
            <p:ph type="sldNum" idx="24"/>
          </p:nvPr>
        </p:nvSpPr>
        <p:spPr/>
        <p:txBody>
          <a:bodyPr/>
          <a:lstStyle/>
          <a:p>
            <a:fld id="{CACE3B55-2B42-49FF-B1BE-C5B4776E52B9}" type="slidenum">
              <a:t>‹#›</a:t>
            </a:fld>
            <a:endParaRPr/>
          </a:p>
        </p:txBody>
      </p:sp>
      <p:sp>
        <p:nvSpPr>
          <p:cNvPr id="11" name="PlaceHolder 10"/>
          <p:cNvSpPr>
            <a:spLocks noGrp="1"/>
          </p:cNvSpPr>
          <p:nvPr>
            <p:ph type="dt" idx="22"/>
          </p:nvPr>
        </p:nvSpPr>
        <p:spPr/>
        <p:txBody>
          <a:body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26"/>
          </p:nvPr>
        </p:nvSpPr>
        <p:spPr/>
        <p:txBody>
          <a:bodyPr/>
          <a:lstStyle/>
          <a:p>
            <a:r>
              <a:t>Footer</a:t>
            </a:r>
          </a:p>
        </p:txBody>
      </p:sp>
      <p:sp>
        <p:nvSpPr>
          <p:cNvPr id="3" name="PlaceHolder 2"/>
          <p:cNvSpPr>
            <a:spLocks noGrp="1"/>
          </p:cNvSpPr>
          <p:nvPr>
            <p:ph type="sldNum" idx="27"/>
          </p:nvPr>
        </p:nvSpPr>
        <p:spPr/>
        <p:txBody>
          <a:bodyPr/>
          <a:lstStyle/>
          <a:p>
            <a:fld id="{7AB74B94-96B1-47BC-BCE5-0F29698AF8DC}" type="slidenum">
              <a:t>‹#›</a:t>
            </a:fld>
            <a:endParaRPr/>
          </a:p>
        </p:txBody>
      </p:sp>
      <p:sp>
        <p:nvSpPr>
          <p:cNvPr id="4" name="PlaceHolder 3"/>
          <p:cNvSpPr>
            <a:spLocks noGrp="1"/>
          </p:cNvSpPr>
          <p:nvPr>
            <p:ph type="dt" idx="25"/>
          </p:nvPr>
        </p:nvSpPr>
        <p:spPr/>
        <p:txBody>
          <a:body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5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53"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26"/>
          </p:nvPr>
        </p:nvSpPr>
        <p:spPr/>
        <p:txBody>
          <a:bodyPr/>
          <a:lstStyle/>
          <a:p>
            <a:r>
              <a:t>Footer</a:t>
            </a:r>
          </a:p>
        </p:txBody>
      </p:sp>
      <p:sp>
        <p:nvSpPr>
          <p:cNvPr id="5" name="PlaceHolder 4"/>
          <p:cNvSpPr>
            <a:spLocks noGrp="1"/>
          </p:cNvSpPr>
          <p:nvPr>
            <p:ph type="sldNum" idx="27"/>
          </p:nvPr>
        </p:nvSpPr>
        <p:spPr/>
        <p:txBody>
          <a:bodyPr/>
          <a:lstStyle/>
          <a:p>
            <a:fld id="{E8585109-3B6D-4CA9-BD78-BF77B1D6CCD1}" type="slidenum">
              <a:t>‹#›</a:t>
            </a:fld>
            <a:endParaRPr/>
          </a:p>
        </p:txBody>
      </p:sp>
      <p:sp>
        <p:nvSpPr>
          <p:cNvPr id="6" name="PlaceHolder 5"/>
          <p:cNvSpPr>
            <a:spLocks noGrp="1"/>
          </p:cNvSpPr>
          <p:nvPr>
            <p:ph type="dt" idx="25"/>
          </p:nvPr>
        </p:nvSpPr>
        <p:spPr/>
        <p:txBody>
          <a:body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55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55"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26"/>
          </p:nvPr>
        </p:nvSpPr>
        <p:spPr/>
        <p:txBody>
          <a:bodyPr/>
          <a:lstStyle/>
          <a:p>
            <a:r>
              <a:t>Footer</a:t>
            </a:r>
          </a:p>
        </p:txBody>
      </p:sp>
      <p:sp>
        <p:nvSpPr>
          <p:cNvPr id="5" name="PlaceHolder 4"/>
          <p:cNvSpPr>
            <a:spLocks noGrp="1"/>
          </p:cNvSpPr>
          <p:nvPr>
            <p:ph type="sldNum" idx="27"/>
          </p:nvPr>
        </p:nvSpPr>
        <p:spPr/>
        <p:txBody>
          <a:bodyPr/>
          <a:lstStyle/>
          <a:p>
            <a:fld id="{E1C3E580-8024-40FF-8156-AC2D130CDC90}" type="slidenum">
              <a:t>‹#›</a:t>
            </a:fld>
            <a:endParaRPr/>
          </a:p>
        </p:txBody>
      </p:sp>
      <p:sp>
        <p:nvSpPr>
          <p:cNvPr id="6" name="PlaceHolder 5"/>
          <p:cNvSpPr>
            <a:spLocks noGrp="1"/>
          </p:cNvSpPr>
          <p:nvPr>
            <p:ph type="dt" idx="25"/>
          </p:nvPr>
        </p:nvSpPr>
        <p:spPr/>
        <p:txBody>
          <a:bodyPr/>
          <a:lstStyle/>
          <a:p>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55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57"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58"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26"/>
          </p:nvPr>
        </p:nvSpPr>
        <p:spPr/>
        <p:txBody>
          <a:bodyPr/>
          <a:lstStyle/>
          <a:p>
            <a:r>
              <a:t>Footer</a:t>
            </a:r>
          </a:p>
        </p:txBody>
      </p:sp>
      <p:sp>
        <p:nvSpPr>
          <p:cNvPr id="6" name="PlaceHolder 5"/>
          <p:cNvSpPr>
            <a:spLocks noGrp="1"/>
          </p:cNvSpPr>
          <p:nvPr>
            <p:ph type="sldNum" idx="27"/>
          </p:nvPr>
        </p:nvSpPr>
        <p:spPr/>
        <p:txBody>
          <a:bodyPr/>
          <a:lstStyle/>
          <a:p>
            <a:fld id="{B4E89088-4B17-4706-91ED-86C521EC1445}" type="slidenum">
              <a:t>‹#›</a:t>
            </a:fld>
            <a:endParaRPr/>
          </a:p>
        </p:txBody>
      </p:sp>
      <p:sp>
        <p:nvSpPr>
          <p:cNvPr id="7" name="PlaceHolder 6"/>
          <p:cNvSpPr>
            <a:spLocks noGrp="1"/>
          </p:cNvSpPr>
          <p:nvPr>
            <p:ph type="dt" idx="25"/>
          </p:nvPr>
        </p:nvSpPr>
        <p:spPr/>
        <p:txBody>
          <a:body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5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AE482FF0-D312-41E5-B1AD-48635B7C1977}"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48"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60"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26"/>
          </p:nvPr>
        </p:nvSpPr>
        <p:spPr/>
        <p:txBody>
          <a:bodyPr/>
          <a:lstStyle/>
          <a:p>
            <a:r>
              <a:t>Footer</a:t>
            </a:r>
          </a:p>
        </p:txBody>
      </p:sp>
      <p:sp>
        <p:nvSpPr>
          <p:cNvPr id="4" name="PlaceHolder 3"/>
          <p:cNvSpPr>
            <a:spLocks noGrp="1"/>
          </p:cNvSpPr>
          <p:nvPr>
            <p:ph type="sldNum" idx="27"/>
          </p:nvPr>
        </p:nvSpPr>
        <p:spPr/>
        <p:txBody>
          <a:bodyPr/>
          <a:lstStyle/>
          <a:p>
            <a:fld id="{142B75C5-09E7-4B6C-8810-99E9DE5C1608}" type="slidenum">
              <a:t>‹#›</a:t>
            </a:fld>
            <a:endParaRPr/>
          </a:p>
        </p:txBody>
      </p:sp>
      <p:sp>
        <p:nvSpPr>
          <p:cNvPr id="5" name="PlaceHolder 4"/>
          <p:cNvSpPr>
            <a:spLocks noGrp="1"/>
          </p:cNvSpPr>
          <p:nvPr>
            <p:ph type="dt" idx="25"/>
          </p:nvPr>
        </p:nvSpPr>
        <p:spPr/>
        <p:txBody>
          <a:bodyPr/>
          <a:lstStyle/>
          <a:p>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6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62"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63"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64"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273C6A43-41F6-4998-8432-0AFA5457F5DC}" type="slidenum">
              <a:t>‹#›</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6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66"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67"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68"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705E5860-6441-43AB-B52A-A1BE7DB1959B}" type="slidenum">
              <a:t>‹#›</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6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7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7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72"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26"/>
          </p:nvPr>
        </p:nvSpPr>
        <p:spPr/>
        <p:txBody>
          <a:bodyPr/>
          <a:lstStyle/>
          <a:p>
            <a:r>
              <a:t>Footer</a:t>
            </a:r>
          </a:p>
        </p:txBody>
      </p:sp>
      <p:sp>
        <p:nvSpPr>
          <p:cNvPr id="7" name="PlaceHolder 6"/>
          <p:cNvSpPr>
            <a:spLocks noGrp="1"/>
          </p:cNvSpPr>
          <p:nvPr>
            <p:ph type="sldNum" idx="27"/>
          </p:nvPr>
        </p:nvSpPr>
        <p:spPr/>
        <p:txBody>
          <a:bodyPr/>
          <a:lstStyle/>
          <a:p>
            <a:fld id="{E0002C12-3D26-4DE8-904E-62797BE8BA3A}" type="slidenum">
              <a:t>‹#›</a:t>
            </a:fld>
            <a:endParaRPr/>
          </a:p>
        </p:txBody>
      </p:sp>
      <p:sp>
        <p:nvSpPr>
          <p:cNvPr id="8" name="PlaceHolder 7"/>
          <p:cNvSpPr>
            <a:spLocks noGrp="1"/>
          </p:cNvSpPr>
          <p:nvPr>
            <p:ph type="dt" idx="25"/>
          </p:nvPr>
        </p:nvSpPr>
        <p:spPr/>
        <p:txBody>
          <a:bodyPr/>
          <a:lstStyle/>
          <a:p>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7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74"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75"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26"/>
          </p:nvPr>
        </p:nvSpPr>
        <p:spPr/>
        <p:txBody>
          <a:bodyPr/>
          <a:lstStyle/>
          <a:p>
            <a:r>
              <a:t>Footer</a:t>
            </a:r>
          </a:p>
        </p:txBody>
      </p:sp>
      <p:sp>
        <p:nvSpPr>
          <p:cNvPr id="6" name="PlaceHolder 5"/>
          <p:cNvSpPr>
            <a:spLocks noGrp="1"/>
          </p:cNvSpPr>
          <p:nvPr>
            <p:ph type="sldNum" idx="27"/>
          </p:nvPr>
        </p:nvSpPr>
        <p:spPr/>
        <p:txBody>
          <a:bodyPr/>
          <a:lstStyle/>
          <a:p>
            <a:fld id="{F2246035-55DE-4E55-8BFB-B7603CB0B993}" type="slidenum">
              <a:t>‹#›</a:t>
            </a:fld>
            <a:endParaRPr/>
          </a:p>
        </p:txBody>
      </p:sp>
      <p:sp>
        <p:nvSpPr>
          <p:cNvPr id="7" name="PlaceHolder 6"/>
          <p:cNvSpPr>
            <a:spLocks noGrp="1"/>
          </p:cNvSpPr>
          <p:nvPr>
            <p:ph type="dt" idx="25"/>
          </p:nvPr>
        </p:nvSpPr>
        <p:spPr/>
        <p:txBody>
          <a:body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57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77"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78"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79"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80"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26"/>
          </p:nvPr>
        </p:nvSpPr>
        <p:spPr/>
        <p:txBody>
          <a:bodyPr/>
          <a:lstStyle/>
          <a:p>
            <a:r>
              <a:t>Footer</a:t>
            </a:r>
          </a:p>
        </p:txBody>
      </p:sp>
      <p:sp>
        <p:nvSpPr>
          <p:cNvPr id="8" name="PlaceHolder 7"/>
          <p:cNvSpPr>
            <a:spLocks noGrp="1"/>
          </p:cNvSpPr>
          <p:nvPr>
            <p:ph type="sldNum" idx="27"/>
          </p:nvPr>
        </p:nvSpPr>
        <p:spPr/>
        <p:txBody>
          <a:bodyPr/>
          <a:lstStyle/>
          <a:p>
            <a:fld id="{13882A35-973E-41D1-A319-A82F7E2F039A}" type="slidenum">
              <a:t>‹#›</a:t>
            </a:fld>
            <a:endParaRPr/>
          </a:p>
        </p:txBody>
      </p:sp>
      <p:sp>
        <p:nvSpPr>
          <p:cNvPr id="9" name="PlaceHolder 8"/>
          <p:cNvSpPr>
            <a:spLocks noGrp="1"/>
          </p:cNvSpPr>
          <p:nvPr>
            <p:ph type="dt" idx="25"/>
          </p:nvPr>
        </p:nvSpPr>
        <p:spPr/>
        <p:txBody>
          <a:bodyPr/>
          <a:lstStyle/>
          <a:p>
            <a:endParaRP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58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82"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83"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84"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85"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86"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87"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26"/>
          </p:nvPr>
        </p:nvSpPr>
        <p:spPr/>
        <p:txBody>
          <a:bodyPr/>
          <a:lstStyle/>
          <a:p>
            <a:r>
              <a:t>Footer</a:t>
            </a:r>
          </a:p>
        </p:txBody>
      </p:sp>
      <p:sp>
        <p:nvSpPr>
          <p:cNvPr id="10" name="PlaceHolder 9"/>
          <p:cNvSpPr>
            <a:spLocks noGrp="1"/>
          </p:cNvSpPr>
          <p:nvPr>
            <p:ph type="sldNum" idx="27"/>
          </p:nvPr>
        </p:nvSpPr>
        <p:spPr/>
        <p:txBody>
          <a:bodyPr/>
          <a:lstStyle/>
          <a:p>
            <a:fld id="{AD2CD231-A198-450C-BFE3-C35B0D58A0B1}" type="slidenum">
              <a:t>‹#›</a:t>
            </a:fld>
            <a:endParaRPr/>
          </a:p>
        </p:txBody>
      </p:sp>
      <p:sp>
        <p:nvSpPr>
          <p:cNvPr id="11" name="PlaceHolder 10"/>
          <p:cNvSpPr>
            <a:spLocks noGrp="1"/>
          </p:cNvSpPr>
          <p:nvPr>
            <p:ph type="dt" idx="25"/>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1"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5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53"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5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6"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7"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7"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A4D44B28-5282-41B1-8D7A-B77808E0BF6C}" type="slidenum">
              <a:t>‹#›</a:t>
            </a:fld>
            <a:endParaRPr/>
          </a:p>
        </p:txBody>
      </p:sp>
      <p:sp>
        <p:nvSpPr>
          <p:cNvPr id="2" name="PlaceHolder 5"/>
          <p:cNvSpPr>
            <a:spLocks noGrp="1"/>
          </p:cNvSpPr>
          <p:nvPr>
            <p:ph type="dt" idx="3"/>
          </p:nvPr>
        </p:nvSpPr>
        <p:spPr/>
        <p:txBody>
          <a:body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59"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1"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63"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4"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5"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6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67"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8"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7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2"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3"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7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75"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6"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7"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8"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9"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80"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8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84"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86"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8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88"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89"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9"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E9410448-7F71-456C-BC7E-3400C492F592}" type="slidenum">
              <a:t>‹#›</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91"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9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93"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4"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5"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9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97"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8"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9"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0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01"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02"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03"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0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05"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06"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0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08"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09"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0"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1"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1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13"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4"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5"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6"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7"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18"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2A2F4960-3B61-4245-AE78-9B945599AD25}" type="slidenum">
              <a:t>‹#›</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2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26"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03A10EE3-BB35-4A42-B621-132BFED97992}"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2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28"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4"/>
          </p:nvPr>
        </p:nvSpPr>
        <p:spPr/>
        <p:txBody>
          <a:bodyPr/>
          <a:lstStyle/>
          <a:p>
            <a:r>
              <a:t>Footer</a:t>
            </a:r>
          </a:p>
        </p:txBody>
      </p:sp>
      <p:sp>
        <p:nvSpPr>
          <p:cNvPr id="5" name="PlaceHolder 4"/>
          <p:cNvSpPr>
            <a:spLocks noGrp="1"/>
          </p:cNvSpPr>
          <p:nvPr>
            <p:ph type="sldNum" idx="5"/>
          </p:nvPr>
        </p:nvSpPr>
        <p:spPr/>
        <p:txBody>
          <a:bodyPr/>
          <a:lstStyle/>
          <a:p>
            <a:fld id="{5CA5121A-B8C5-4854-AC34-BBD3D3F56208}" type="slidenum">
              <a:t>‹#›</a:t>
            </a:fld>
            <a:endParaRPr/>
          </a:p>
        </p:txBody>
      </p:sp>
      <p:sp>
        <p:nvSpPr>
          <p:cNvPr id="6" name="PlaceHolder 5"/>
          <p:cNvSpPr>
            <a:spLocks noGrp="1"/>
          </p:cNvSpPr>
          <p:nvPr>
            <p:ph type="dt" idx="6"/>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1"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2"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A649181A-52E3-4CA7-A6FF-F07557B8C55D}" type="slidenum">
              <a:t>‹#›</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2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3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31"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C86BAF1D-FE6F-472C-A758-8BC8A15733C7}"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CA029AEA-8118-4117-AFAB-D794C5D1C2AB}"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3"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4"/>
          </p:nvPr>
        </p:nvSpPr>
        <p:spPr/>
        <p:txBody>
          <a:bodyPr/>
          <a:lstStyle/>
          <a:p>
            <a:r>
              <a:t>Footer</a:t>
            </a:r>
          </a:p>
        </p:txBody>
      </p:sp>
      <p:sp>
        <p:nvSpPr>
          <p:cNvPr id="4" name="PlaceHolder 3"/>
          <p:cNvSpPr>
            <a:spLocks noGrp="1"/>
          </p:cNvSpPr>
          <p:nvPr>
            <p:ph type="sldNum" idx="5"/>
          </p:nvPr>
        </p:nvSpPr>
        <p:spPr/>
        <p:txBody>
          <a:bodyPr/>
          <a:lstStyle/>
          <a:p>
            <a:fld id="{4A30ABC3-0F3E-41CC-952D-EECEEF9E617E}" type="slidenum">
              <a:t>‹#›</a:t>
            </a:fld>
            <a:endParaRPr/>
          </a:p>
        </p:txBody>
      </p:sp>
      <p:sp>
        <p:nvSpPr>
          <p:cNvPr id="5" name="PlaceHolder 4"/>
          <p:cNvSpPr>
            <a:spLocks noGrp="1"/>
          </p:cNvSpPr>
          <p:nvPr>
            <p:ph type="dt" idx="6"/>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3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3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36"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37"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3EA6042-21D2-40CD-9B98-E7C26CC81A66}"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3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39"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4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41"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1D3C79F4-491C-47E2-8B52-B050486B996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4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43"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44"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45"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4"/>
          </p:nvPr>
        </p:nvSpPr>
        <p:spPr/>
        <p:txBody>
          <a:bodyPr/>
          <a:lstStyle/>
          <a:p>
            <a:r>
              <a:t>Footer</a:t>
            </a:r>
          </a:p>
        </p:txBody>
      </p:sp>
      <p:sp>
        <p:nvSpPr>
          <p:cNvPr id="7" name="PlaceHolder 6"/>
          <p:cNvSpPr>
            <a:spLocks noGrp="1"/>
          </p:cNvSpPr>
          <p:nvPr>
            <p:ph type="sldNum" idx="5"/>
          </p:nvPr>
        </p:nvSpPr>
        <p:spPr/>
        <p:txBody>
          <a:bodyPr/>
          <a:lstStyle/>
          <a:p>
            <a:fld id="{A11B5A69-C1C2-4AFD-859E-DD3C7C51F09F}" type="slidenum">
              <a:t>‹#›</a:t>
            </a:fld>
            <a:endParaRPr/>
          </a:p>
        </p:txBody>
      </p:sp>
      <p:sp>
        <p:nvSpPr>
          <p:cNvPr id="8" name="PlaceHolder 7"/>
          <p:cNvSpPr>
            <a:spLocks noGrp="1"/>
          </p:cNvSpPr>
          <p:nvPr>
            <p:ph type="dt" idx="6"/>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4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47"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48"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4"/>
          </p:nvPr>
        </p:nvSpPr>
        <p:spPr/>
        <p:txBody>
          <a:bodyPr/>
          <a:lstStyle/>
          <a:p>
            <a:r>
              <a:t>Footer</a:t>
            </a:r>
          </a:p>
        </p:txBody>
      </p:sp>
      <p:sp>
        <p:nvSpPr>
          <p:cNvPr id="6" name="PlaceHolder 5"/>
          <p:cNvSpPr>
            <a:spLocks noGrp="1"/>
          </p:cNvSpPr>
          <p:nvPr>
            <p:ph type="sldNum" idx="5"/>
          </p:nvPr>
        </p:nvSpPr>
        <p:spPr/>
        <p:txBody>
          <a:bodyPr/>
          <a:lstStyle/>
          <a:p>
            <a:fld id="{24183BF1-1F66-4A0B-9069-D2D4B2FA5EA5}" type="slidenum">
              <a:t>‹#›</a:t>
            </a:fld>
            <a:endParaRPr/>
          </a:p>
        </p:txBody>
      </p:sp>
      <p:sp>
        <p:nvSpPr>
          <p:cNvPr id="7" name="PlaceHolder 6"/>
          <p:cNvSpPr>
            <a:spLocks noGrp="1"/>
          </p:cNvSpPr>
          <p:nvPr>
            <p:ph type="dt" idx="6"/>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4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5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2"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3"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4"/>
          </p:nvPr>
        </p:nvSpPr>
        <p:spPr/>
        <p:txBody>
          <a:bodyPr/>
          <a:lstStyle/>
          <a:p>
            <a:r>
              <a:t>Footer</a:t>
            </a:r>
          </a:p>
        </p:txBody>
      </p:sp>
      <p:sp>
        <p:nvSpPr>
          <p:cNvPr id="8" name="PlaceHolder 7"/>
          <p:cNvSpPr>
            <a:spLocks noGrp="1"/>
          </p:cNvSpPr>
          <p:nvPr>
            <p:ph type="sldNum" idx="5"/>
          </p:nvPr>
        </p:nvSpPr>
        <p:spPr/>
        <p:txBody>
          <a:bodyPr/>
          <a:lstStyle/>
          <a:p>
            <a:fld id="{71D221BC-58B9-4D5F-A214-096420C8534C}" type="slidenum">
              <a:t>‹#›</a:t>
            </a:fld>
            <a:endParaRPr/>
          </a:p>
        </p:txBody>
      </p:sp>
      <p:sp>
        <p:nvSpPr>
          <p:cNvPr id="9" name="PlaceHolder 8"/>
          <p:cNvSpPr>
            <a:spLocks noGrp="1"/>
          </p:cNvSpPr>
          <p:nvPr>
            <p:ph type="dt" idx="6"/>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5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55"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6"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7"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8"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59"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60"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4"/>
          </p:nvPr>
        </p:nvSpPr>
        <p:spPr/>
        <p:txBody>
          <a:bodyPr/>
          <a:lstStyle/>
          <a:p>
            <a:r>
              <a:t>Footer</a:t>
            </a:r>
          </a:p>
        </p:txBody>
      </p:sp>
      <p:sp>
        <p:nvSpPr>
          <p:cNvPr id="10" name="PlaceHolder 9"/>
          <p:cNvSpPr>
            <a:spLocks noGrp="1"/>
          </p:cNvSpPr>
          <p:nvPr>
            <p:ph type="sldNum" idx="5"/>
          </p:nvPr>
        </p:nvSpPr>
        <p:spPr/>
        <p:txBody>
          <a:bodyPr/>
          <a:lstStyle/>
          <a:p>
            <a:fld id="{E633BEA6-C270-4945-AAA2-C6D34F8E2880}" type="slidenum">
              <a:t>‹#›</a:t>
            </a:fld>
            <a:endParaRPr/>
          </a:p>
        </p:txBody>
      </p:sp>
      <p:sp>
        <p:nvSpPr>
          <p:cNvPr id="11" name="PlaceHolder 10"/>
          <p:cNvSpPr>
            <a:spLocks noGrp="1"/>
          </p:cNvSpPr>
          <p:nvPr>
            <p:ph type="dt" idx="6"/>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239CA90B-BFE6-4809-A7D4-077D95DB8BC5}" type="slidenum">
              <a:t>‹#›</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843E4FF0-1F39-487C-963A-F2AB924A3C0F}"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16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67"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F6AA3909-3CFA-4E1F-9B7F-55392291277E}"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16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69"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7"/>
          </p:nvPr>
        </p:nvSpPr>
        <p:spPr/>
        <p:txBody>
          <a:bodyPr/>
          <a:lstStyle/>
          <a:p>
            <a:r>
              <a:t>Footer</a:t>
            </a:r>
          </a:p>
        </p:txBody>
      </p:sp>
      <p:sp>
        <p:nvSpPr>
          <p:cNvPr id="5" name="PlaceHolder 4"/>
          <p:cNvSpPr>
            <a:spLocks noGrp="1"/>
          </p:cNvSpPr>
          <p:nvPr>
            <p:ph type="sldNum" idx="8"/>
          </p:nvPr>
        </p:nvSpPr>
        <p:spPr/>
        <p:txBody>
          <a:bodyPr/>
          <a:lstStyle/>
          <a:p>
            <a:fld id="{7956C487-8375-4FAB-AA79-803211EAAEC8}" type="slidenum">
              <a:t>‹#›</a:t>
            </a:fld>
            <a:endParaRPr/>
          </a:p>
        </p:txBody>
      </p:sp>
      <p:sp>
        <p:nvSpPr>
          <p:cNvPr id="6" name="PlaceHolder 5"/>
          <p:cNvSpPr>
            <a:spLocks noGrp="1"/>
          </p:cNvSpPr>
          <p:nvPr>
            <p:ph type="dt" idx="9"/>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17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71"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72"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61A83DBE-C6AD-4481-B4C9-E0C25E640D27}"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7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37A74888-FB14-4872-96BA-0F1F83D9F330}"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74"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7"/>
          </p:nvPr>
        </p:nvSpPr>
        <p:spPr/>
        <p:txBody>
          <a:bodyPr/>
          <a:lstStyle/>
          <a:p>
            <a:r>
              <a:t>Footer</a:t>
            </a:r>
          </a:p>
        </p:txBody>
      </p:sp>
      <p:sp>
        <p:nvSpPr>
          <p:cNvPr id="4" name="PlaceHolder 3"/>
          <p:cNvSpPr>
            <a:spLocks noGrp="1"/>
          </p:cNvSpPr>
          <p:nvPr>
            <p:ph type="sldNum" idx="8"/>
          </p:nvPr>
        </p:nvSpPr>
        <p:spPr/>
        <p:txBody>
          <a:bodyPr/>
          <a:lstStyle/>
          <a:p>
            <a:fld id="{9765AD38-D2C3-400E-B86B-E1184AF5333D}" type="slidenum">
              <a:t>‹#›</a:t>
            </a:fld>
            <a:endParaRPr/>
          </a:p>
        </p:txBody>
      </p:sp>
      <p:sp>
        <p:nvSpPr>
          <p:cNvPr id="5" name="PlaceHolder 4"/>
          <p:cNvSpPr>
            <a:spLocks noGrp="1"/>
          </p:cNvSpPr>
          <p:nvPr>
            <p:ph type="dt" idx="9"/>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7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76"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77"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78"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EFDB1C7B-8F21-4590-B39D-E26D9E479A1B}"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7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8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8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82"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3733B104-A4AA-41B2-BF2B-901012DFAC06}"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8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84"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85"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86"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7"/>
          </p:nvPr>
        </p:nvSpPr>
        <p:spPr/>
        <p:txBody>
          <a:bodyPr/>
          <a:lstStyle/>
          <a:p>
            <a:r>
              <a:t>Footer</a:t>
            </a:r>
          </a:p>
        </p:txBody>
      </p:sp>
      <p:sp>
        <p:nvSpPr>
          <p:cNvPr id="7" name="PlaceHolder 6"/>
          <p:cNvSpPr>
            <a:spLocks noGrp="1"/>
          </p:cNvSpPr>
          <p:nvPr>
            <p:ph type="sldNum" idx="8"/>
          </p:nvPr>
        </p:nvSpPr>
        <p:spPr/>
        <p:txBody>
          <a:bodyPr/>
          <a:lstStyle/>
          <a:p>
            <a:fld id="{58F65C25-285D-482F-92CC-3003001EA3E6}" type="slidenum">
              <a:t>‹#›</a:t>
            </a:fld>
            <a:endParaRPr/>
          </a:p>
        </p:txBody>
      </p:sp>
      <p:sp>
        <p:nvSpPr>
          <p:cNvPr id="8" name="PlaceHolder 7"/>
          <p:cNvSpPr>
            <a:spLocks noGrp="1"/>
          </p:cNvSpPr>
          <p:nvPr>
            <p:ph type="dt" idx="9"/>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18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88"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89"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7"/>
          </p:nvPr>
        </p:nvSpPr>
        <p:spPr/>
        <p:txBody>
          <a:bodyPr/>
          <a:lstStyle/>
          <a:p>
            <a:r>
              <a:t>Footer</a:t>
            </a:r>
          </a:p>
        </p:txBody>
      </p:sp>
      <p:sp>
        <p:nvSpPr>
          <p:cNvPr id="6" name="PlaceHolder 5"/>
          <p:cNvSpPr>
            <a:spLocks noGrp="1"/>
          </p:cNvSpPr>
          <p:nvPr>
            <p:ph type="sldNum" idx="8"/>
          </p:nvPr>
        </p:nvSpPr>
        <p:spPr/>
        <p:txBody>
          <a:bodyPr/>
          <a:lstStyle/>
          <a:p>
            <a:fld id="{2CDB14FA-E2D5-4F5A-90CE-50DD6B21F0E5}" type="slidenum">
              <a:t>‹#›</a:t>
            </a:fld>
            <a:endParaRPr/>
          </a:p>
        </p:txBody>
      </p:sp>
      <p:sp>
        <p:nvSpPr>
          <p:cNvPr id="7" name="PlaceHolder 6"/>
          <p:cNvSpPr>
            <a:spLocks noGrp="1"/>
          </p:cNvSpPr>
          <p:nvPr>
            <p:ph type="dt" idx="9"/>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19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91"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92"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93"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94"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7"/>
          </p:nvPr>
        </p:nvSpPr>
        <p:spPr/>
        <p:txBody>
          <a:bodyPr/>
          <a:lstStyle/>
          <a:p>
            <a:r>
              <a:t>Footer</a:t>
            </a:r>
          </a:p>
        </p:txBody>
      </p:sp>
      <p:sp>
        <p:nvSpPr>
          <p:cNvPr id="8" name="PlaceHolder 7"/>
          <p:cNvSpPr>
            <a:spLocks noGrp="1"/>
          </p:cNvSpPr>
          <p:nvPr>
            <p:ph type="sldNum" idx="8"/>
          </p:nvPr>
        </p:nvSpPr>
        <p:spPr/>
        <p:txBody>
          <a:bodyPr/>
          <a:lstStyle/>
          <a:p>
            <a:fld id="{BFDFFD17-DEDB-43D8-B500-A5D2C9242763}" type="slidenum">
              <a:t>‹#›</a:t>
            </a:fld>
            <a:endParaRPr/>
          </a:p>
        </p:txBody>
      </p:sp>
      <p:sp>
        <p:nvSpPr>
          <p:cNvPr id="9" name="PlaceHolder 8"/>
          <p:cNvSpPr>
            <a:spLocks noGrp="1"/>
          </p:cNvSpPr>
          <p:nvPr>
            <p:ph type="dt" idx="9"/>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4"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EE4A1E91-75B4-428E-A9D2-BF91AF223C31}" type="slidenum">
              <a:t>‹#›</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19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96"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97"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98"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99"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00"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01"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7"/>
          </p:nvPr>
        </p:nvSpPr>
        <p:spPr/>
        <p:txBody>
          <a:bodyPr/>
          <a:lstStyle/>
          <a:p>
            <a:r>
              <a:t>Footer</a:t>
            </a:r>
          </a:p>
        </p:txBody>
      </p:sp>
      <p:sp>
        <p:nvSpPr>
          <p:cNvPr id="10" name="PlaceHolder 9"/>
          <p:cNvSpPr>
            <a:spLocks noGrp="1"/>
          </p:cNvSpPr>
          <p:nvPr>
            <p:ph type="sldNum" idx="8"/>
          </p:nvPr>
        </p:nvSpPr>
        <p:spPr/>
        <p:txBody>
          <a:bodyPr/>
          <a:lstStyle/>
          <a:p>
            <a:fld id="{BF6DA774-8CC4-48F5-8EA0-1A6AEC401538}" type="slidenum">
              <a:t>‹#›</a:t>
            </a:fld>
            <a:endParaRPr/>
          </a:p>
        </p:txBody>
      </p:sp>
      <p:sp>
        <p:nvSpPr>
          <p:cNvPr id="11" name="PlaceHolder 10"/>
          <p:cNvSpPr>
            <a:spLocks noGrp="1"/>
          </p:cNvSpPr>
          <p:nvPr>
            <p:ph type="dt" idx="9"/>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0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05"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06"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07"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0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09"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10"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1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12"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1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14"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15"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16"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1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18"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19"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20"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22"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23"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24"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16"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7"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18"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34B583F-5175-4C06-9FC8-66AD834F291E}"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2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26"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27"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2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29"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1"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2"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23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34"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5"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6"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7"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8"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39"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1"/>
          </p:nvPr>
        </p:nvSpPr>
        <p:spPr/>
        <p:txBody>
          <a:bodyPr/>
          <a:lstStyle/>
          <a:p>
            <a:r>
              <a:t>Footer</a:t>
            </a:r>
          </a:p>
        </p:txBody>
      </p:sp>
      <p:sp>
        <p:nvSpPr>
          <p:cNvPr id="3" name="PlaceHolder 2"/>
          <p:cNvSpPr>
            <a:spLocks noGrp="1"/>
          </p:cNvSpPr>
          <p:nvPr>
            <p:ph type="sldNum" idx="12"/>
          </p:nvPr>
        </p:nvSpPr>
        <p:spPr/>
        <p:txBody>
          <a:bodyPr/>
          <a:lstStyle/>
          <a:p>
            <a:fld id="{F288E129-8DD3-4108-AA5E-FB5BA8D40B87}" type="slidenum">
              <a:t>‹#›</a:t>
            </a:fld>
            <a:endParaRPr/>
          </a:p>
        </p:txBody>
      </p:sp>
      <p:sp>
        <p:nvSpPr>
          <p:cNvPr id="4" name="PlaceHolder 3"/>
          <p:cNvSpPr>
            <a:spLocks noGrp="1"/>
          </p:cNvSpPr>
          <p:nvPr>
            <p:ph type="dt" idx="10"/>
          </p:nvPr>
        </p:nvSpPr>
        <p:spPr/>
        <p:txBody>
          <a:bodyPr/>
          <a:lstStyle/>
          <a:p>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9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91"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31F399A2-3304-4EC6-AD46-E3B2D7D850FC}"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29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93"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11"/>
          </p:nvPr>
        </p:nvSpPr>
        <p:spPr/>
        <p:txBody>
          <a:bodyPr/>
          <a:lstStyle/>
          <a:p>
            <a:r>
              <a:t>Footer</a:t>
            </a:r>
          </a:p>
        </p:txBody>
      </p:sp>
      <p:sp>
        <p:nvSpPr>
          <p:cNvPr id="5" name="PlaceHolder 4"/>
          <p:cNvSpPr>
            <a:spLocks noGrp="1"/>
          </p:cNvSpPr>
          <p:nvPr>
            <p:ph type="sldNum" idx="12"/>
          </p:nvPr>
        </p:nvSpPr>
        <p:spPr/>
        <p:txBody>
          <a:bodyPr/>
          <a:lstStyle/>
          <a:p>
            <a:fld id="{A6AACAF1-5BBC-4B8C-863B-910BE8601407}" type="slidenum">
              <a:t>‹#›</a:t>
            </a:fld>
            <a:endParaRPr/>
          </a:p>
        </p:txBody>
      </p:sp>
      <p:sp>
        <p:nvSpPr>
          <p:cNvPr id="6" name="PlaceHolder 5"/>
          <p:cNvSpPr>
            <a:spLocks noGrp="1"/>
          </p:cNvSpPr>
          <p:nvPr>
            <p:ph type="dt" idx="10"/>
          </p:nvPr>
        </p:nvSpPr>
        <p:spPr/>
        <p:txBody>
          <a:bodyPr/>
          <a:lstStyle/>
          <a:p>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29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95"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96"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52B7F26F-E9D1-4329-BC7F-CAB9DAADF786}"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9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8F238BD5-3AB2-4DD0-9D2A-9B06BCE5910E}"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298"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1"/>
          </p:nvPr>
        </p:nvSpPr>
        <p:spPr/>
        <p:txBody>
          <a:bodyPr/>
          <a:lstStyle/>
          <a:p>
            <a:r>
              <a:t>Footer</a:t>
            </a:r>
          </a:p>
        </p:txBody>
      </p:sp>
      <p:sp>
        <p:nvSpPr>
          <p:cNvPr id="4" name="PlaceHolder 3"/>
          <p:cNvSpPr>
            <a:spLocks noGrp="1"/>
          </p:cNvSpPr>
          <p:nvPr>
            <p:ph type="sldNum" idx="12"/>
          </p:nvPr>
        </p:nvSpPr>
        <p:spPr/>
        <p:txBody>
          <a:bodyPr/>
          <a:lstStyle/>
          <a:p>
            <a:fld id="{E55272C0-D9F1-4FD6-AD28-B59DB1829118}" type="slidenum">
              <a:t>‹#›</a:t>
            </a:fld>
            <a:endParaRPr/>
          </a:p>
        </p:txBody>
      </p:sp>
      <p:sp>
        <p:nvSpPr>
          <p:cNvPr id="5" name="PlaceHolder 4"/>
          <p:cNvSpPr>
            <a:spLocks noGrp="1"/>
          </p:cNvSpPr>
          <p:nvPr>
            <p:ph type="dt" idx="10"/>
          </p:nvPr>
        </p:nvSpPr>
        <p:spPr/>
        <p:txBody>
          <a:bodyPr/>
          <a:lstStyle/>
          <a:p>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29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00"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01"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02"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7E2A0817-A083-4EBA-B8E4-F3AD3CCD829B}"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0"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1"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2"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ECEB2145-CE79-44D4-9A89-3F363421AB72}"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0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04"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05"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06"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64C33A35-7EF3-40F2-A915-47C05D3FB43A}"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07"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08"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09"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10"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1"/>
          </p:nvPr>
        </p:nvSpPr>
        <p:spPr/>
        <p:txBody>
          <a:bodyPr/>
          <a:lstStyle/>
          <a:p>
            <a:r>
              <a:t>Footer</a:t>
            </a:r>
          </a:p>
        </p:txBody>
      </p:sp>
      <p:sp>
        <p:nvSpPr>
          <p:cNvPr id="7" name="PlaceHolder 6"/>
          <p:cNvSpPr>
            <a:spLocks noGrp="1"/>
          </p:cNvSpPr>
          <p:nvPr>
            <p:ph type="sldNum" idx="12"/>
          </p:nvPr>
        </p:nvSpPr>
        <p:spPr/>
        <p:txBody>
          <a:bodyPr/>
          <a:lstStyle/>
          <a:p>
            <a:fld id="{89463F52-732A-42EE-9853-2C0B7FB4E0F2}" type="slidenum">
              <a:t>‹#›</a:t>
            </a:fld>
            <a:endParaRPr/>
          </a:p>
        </p:txBody>
      </p:sp>
      <p:sp>
        <p:nvSpPr>
          <p:cNvPr id="8" name="PlaceHolder 7"/>
          <p:cNvSpPr>
            <a:spLocks noGrp="1"/>
          </p:cNvSpPr>
          <p:nvPr>
            <p:ph type="dt" idx="10"/>
          </p:nvPr>
        </p:nvSpPr>
        <p:spPr/>
        <p:txBody>
          <a:bodyPr/>
          <a:lstStyle/>
          <a:p>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1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12"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13"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1"/>
          </p:nvPr>
        </p:nvSpPr>
        <p:spPr/>
        <p:txBody>
          <a:bodyPr/>
          <a:lstStyle/>
          <a:p>
            <a:r>
              <a:t>Footer</a:t>
            </a:r>
          </a:p>
        </p:txBody>
      </p:sp>
      <p:sp>
        <p:nvSpPr>
          <p:cNvPr id="6" name="PlaceHolder 5"/>
          <p:cNvSpPr>
            <a:spLocks noGrp="1"/>
          </p:cNvSpPr>
          <p:nvPr>
            <p:ph type="sldNum" idx="12"/>
          </p:nvPr>
        </p:nvSpPr>
        <p:spPr/>
        <p:txBody>
          <a:bodyPr/>
          <a:lstStyle/>
          <a:p>
            <a:fld id="{8A0DF006-382B-456B-A9C2-9C0A4C1759E3}" type="slidenum">
              <a:t>‹#›</a:t>
            </a:fld>
            <a:endParaRPr/>
          </a:p>
        </p:txBody>
      </p:sp>
      <p:sp>
        <p:nvSpPr>
          <p:cNvPr id="7" name="PlaceHolder 6"/>
          <p:cNvSpPr>
            <a:spLocks noGrp="1"/>
          </p:cNvSpPr>
          <p:nvPr>
            <p:ph type="dt" idx="10"/>
          </p:nvPr>
        </p:nvSpPr>
        <p:spPr/>
        <p:txBody>
          <a:body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1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15"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16"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17"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18"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11"/>
          </p:nvPr>
        </p:nvSpPr>
        <p:spPr/>
        <p:txBody>
          <a:bodyPr/>
          <a:lstStyle/>
          <a:p>
            <a:r>
              <a:t>Footer</a:t>
            </a:r>
          </a:p>
        </p:txBody>
      </p:sp>
      <p:sp>
        <p:nvSpPr>
          <p:cNvPr id="8" name="PlaceHolder 7"/>
          <p:cNvSpPr>
            <a:spLocks noGrp="1"/>
          </p:cNvSpPr>
          <p:nvPr>
            <p:ph type="sldNum" idx="12"/>
          </p:nvPr>
        </p:nvSpPr>
        <p:spPr/>
        <p:txBody>
          <a:bodyPr/>
          <a:lstStyle/>
          <a:p>
            <a:fld id="{EAABB584-A329-4A9D-A157-09F41BB71A6E}" type="slidenum">
              <a:t>‹#›</a:t>
            </a:fld>
            <a:endParaRPr/>
          </a:p>
        </p:txBody>
      </p:sp>
      <p:sp>
        <p:nvSpPr>
          <p:cNvPr id="9" name="PlaceHolder 8"/>
          <p:cNvSpPr>
            <a:spLocks noGrp="1"/>
          </p:cNvSpPr>
          <p:nvPr>
            <p:ph type="dt" idx="10"/>
          </p:nvPr>
        </p:nvSpPr>
        <p:spPr/>
        <p:txBody>
          <a:bodyPr/>
          <a:lstStyle/>
          <a:p>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9"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20"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21"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22"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23"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24"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25"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11"/>
          </p:nvPr>
        </p:nvSpPr>
        <p:spPr/>
        <p:txBody>
          <a:bodyPr/>
          <a:lstStyle/>
          <a:p>
            <a:r>
              <a:t>Footer</a:t>
            </a:r>
          </a:p>
        </p:txBody>
      </p:sp>
      <p:sp>
        <p:nvSpPr>
          <p:cNvPr id="10" name="PlaceHolder 9"/>
          <p:cNvSpPr>
            <a:spLocks noGrp="1"/>
          </p:cNvSpPr>
          <p:nvPr>
            <p:ph type="sldNum" idx="12"/>
          </p:nvPr>
        </p:nvSpPr>
        <p:spPr/>
        <p:txBody>
          <a:bodyPr/>
          <a:lstStyle/>
          <a:p>
            <a:fld id="{20155FD6-14B2-4302-8FCF-36A71BC6511E}" type="slidenum">
              <a:t>‹#›</a:t>
            </a:fld>
            <a:endParaRPr/>
          </a:p>
        </p:txBody>
      </p:sp>
      <p:sp>
        <p:nvSpPr>
          <p:cNvPr id="11" name="PlaceHolder 10"/>
          <p:cNvSpPr>
            <a:spLocks noGrp="1"/>
          </p:cNvSpPr>
          <p:nvPr>
            <p:ph type="dt" idx="10"/>
          </p:nvPr>
        </p:nvSpPr>
        <p:spPr/>
        <p:txBody>
          <a:body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4"/>
          </p:nvPr>
        </p:nvSpPr>
        <p:spPr/>
        <p:txBody>
          <a:bodyPr/>
          <a:lstStyle/>
          <a:p>
            <a:r>
              <a:t>Footer</a:t>
            </a:r>
          </a:p>
        </p:txBody>
      </p:sp>
      <p:sp>
        <p:nvSpPr>
          <p:cNvPr id="3" name="PlaceHolder 2"/>
          <p:cNvSpPr>
            <a:spLocks noGrp="1"/>
          </p:cNvSpPr>
          <p:nvPr>
            <p:ph type="sldNum" idx="15"/>
          </p:nvPr>
        </p:nvSpPr>
        <p:spPr/>
        <p:txBody>
          <a:bodyPr/>
          <a:lstStyle/>
          <a:p>
            <a:fld id="{A2CE6ADB-C76D-41C4-A2D4-4089E6196FFA}" type="slidenum">
              <a:t>‹#›</a:t>
            </a:fld>
            <a:endParaRPr/>
          </a:p>
        </p:txBody>
      </p:sp>
      <p:sp>
        <p:nvSpPr>
          <p:cNvPr id="4" name="PlaceHolder 3"/>
          <p:cNvSpPr>
            <a:spLocks noGrp="1"/>
          </p:cNvSpPr>
          <p:nvPr>
            <p:ph type="dt" idx="13"/>
          </p:nvPr>
        </p:nvSpPr>
        <p:spPr/>
        <p:txBody>
          <a:bodyPr/>
          <a:lstStyle/>
          <a:p>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31"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32"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6D3DB449-F90F-4D63-ACED-5CF2ACDA56F7}"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3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34"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4" name="PlaceHolder 3"/>
          <p:cNvSpPr>
            <a:spLocks noGrp="1"/>
          </p:cNvSpPr>
          <p:nvPr>
            <p:ph type="ftr" idx="14"/>
          </p:nvPr>
        </p:nvSpPr>
        <p:spPr/>
        <p:txBody>
          <a:bodyPr/>
          <a:lstStyle/>
          <a:p>
            <a:r>
              <a:t>Footer</a:t>
            </a:r>
          </a:p>
        </p:txBody>
      </p:sp>
      <p:sp>
        <p:nvSpPr>
          <p:cNvPr id="5" name="PlaceHolder 4"/>
          <p:cNvSpPr>
            <a:spLocks noGrp="1"/>
          </p:cNvSpPr>
          <p:nvPr>
            <p:ph type="sldNum" idx="15"/>
          </p:nvPr>
        </p:nvSpPr>
        <p:spPr/>
        <p:txBody>
          <a:bodyPr/>
          <a:lstStyle/>
          <a:p>
            <a:fld id="{05B16331-C792-426A-B523-399A802C12BC}" type="slidenum">
              <a:t>‹#›</a:t>
            </a:fld>
            <a:endParaRPr/>
          </a:p>
        </p:txBody>
      </p:sp>
      <p:sp>
        <p:nvSpPr>
          <p:cNvPr id="6" name="PlaceHolder 5"/>
          <p:cNvSpPr>
            <a:spLocks noGrp="1"/>
          </p:cNvSpPr>
          <p:nvPr>
            <p:ph type="dt" idx="13"/>
          </p:nvPr>
        </p:nvSpPr>
        <p:spPr/>
        <p:txBody>
          <a:bodyPr/>
          <a:lstStyle/>
          <a:p>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33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36"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37"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A7A72E1A-D53E-497C-B005-11B0D2E37534}" type="slidenum">
              <a:t>‹#›</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3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606DC61B-EC7F-45DD-870A-23F06E88D83A}" type="slidenum">
              <a:t>‹#›</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24"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5"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26"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69BF1892-56A4-4EA0-BBFB-AB56B9283F77}" type="slidenum">
              <a:t>‹#›</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339" name="PlaceHolder 1"/>
          <p:cNvSpPr>
            <a:spLocks noGrp="1"/>
          </p:cNvSpPr>
          <p:nvPr>
            <p:ph type="subTitle"/>
          </p:nvPr>
        </p:nvSpPr>
        <p:spPr>
          <a:xfrm>
            <a:off x="831600" y="1709640"/>
            <a:ext cx="10512360" cy="13222800"/>
          </a:xfrm>
          <a:prstGeom prst="rect">
            <a:avLst/>
          </a:prstGeom>
          <a:noFill/>
          <a:ln w="0">
            <a:noFill/>
          </a:ln>
        </p:spPr>
        <p:txBody>
          <a:bodyPr lIns="0" tIns="0" rIns="0" bIns="0" anchor="ctr">
            <a:noAutofit/>
          </a:bodyPr>
          <a:lstStyle/>
          <a:p>
            <a:pPr algn="ctr"/>
            <a:endParaRPr lang="en-US" sz="3200" b="0" strike="noStrike" spc="-1">
              <a:solidFill>
                <a:srgbClr val="000000"/>
              </a:solidFill>
              <a:latin typeface="Arial"/>
            </a:endParaRPr>
          </a:p>
        </p:txBody>
      </p:sp>
      <p:sp>
        <p:nvSpPr>
          <p:cNvPr id="3" name="PlaceHolder 2"/>
          <p:cNvSpPr>
            <a:spLocks noGrp="1"/>
          </p:cNvSpPr>
          <p:nvPr>
            <p:ph type="ftr" idx="14"/>
          </p:nvPr>
        </p:nvSpPr>
        <p:spPr/>
        <p:txBody>
          <a:bodyPr/>
          <a:lstStyle/>
          <a:p>
            <a:r>
              <a:t>Footer</a:t>
            </a:r>
          </a:p>
        </p:txBody>
      </p:sp>
      <p:sp>
        <p:nvSpPr>
          <p:cNvPr id="4" name="PlaceHolder 3"/>
          <p:cNvSpPr>
            <a:spLocks noGrp="1"/>
          </p:cNvSpPr>
          <p:nvPr>
            <p:ph type="sldNum" idx="15"/>
          </p:nvPr>
        </p:nvSpPr>
        <p:spPr/>
        <p:txBody>
          <a:bodyPr/>
          <a:lstStyle/>
          <a:p>
            <a:fld id="{DBBEF567-260F-4FA0-81D3-C9876735A48B}" type="slidenum">
              <a:t>‹#›</a:t>
            </a:fld>
            <a:endParaRPr/>
          </a:p>
        </p:txBody>
      </p:sp>
      <p:sp>
        <p:nvSpPr>
          <p:cNvPr id="5" name="PlaceHolder 4"/>
          <p:cNvSpPr>
            <a:spLocks noGrp="1"/>
          </p:cNvSpPr>
          <p:nvPr>
            <p:ph type="dt" idx="13"/>
          </p:nvPr>
        </p:nvSpPr>
        <p:spPr/>
        <p:txBody>
          <a:body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34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41"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42" name="PlaceHolder 3"/>
          <p:cNvSpPr>
            <a:spLocks noGrp="1"/>
          </p:cNvSpPr>
          <p:nvPr>
            <p:ph/>
          </p:nvPr>
        </p:nvSpPr>
        <p:spPr>
          <a:xfrm>
            <a:off x="621864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43"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2B4C9404-57AC-4423-AD9F-404528654D03}" type="slidenum">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344"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45" name="PlaceHolder 2"/>
          <p:cNvSpPr>
            <a:spLocks noGrp="1"/>
          </p:cNvSpPr>
          <p:nvPr>
            <p:ph/>
          </p:nvPr>
        </p:nvSpPr>
        <p:spPr>
          <a:xfrm>
            <a:off x="831600" y="4589640"/>
            <a:ext cx="513000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46"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47" name="PlaceHolder 4"/>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9E5EF302-AA36-4803-84DB-F8FA85B7A1C5}" type="slidenum">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348"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49"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50"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51" name="PlaceHolder 4"/>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6" name="PlaceHolder 5"/>
          <p:cNvSpPr>
            <a:spLocks noGrp="1"/>
          </p:cNvSpPr>
          <p:nvPr>
            <p:ph type="ftr" idx="14"/>
          </p:nvPr>
        </p:nvSpPr>
        <p:spPr/>
        <p:txBody>
          <a:bodyPr/>
          <a:lstStyle/>
          <a:p>
            <a:r>
              <a:t>Footer</a:t>
            </a:r>
          </a:p>
        </p:txBody>
      </p:sp>
      <p:sp>
        <p:nvSpPr>
          <p:cNvPr id="7" name="PlaceHolder 6"/>
          <p:cNvSpPr>
            <a:spLocks noGrp="1"/>
          </p:cNvSpPr>
          <p:nvPr>
            <p:ph type="sldNum" idx="15"/>
          </p:nvPr>
        </p:nvSpPr>
        <p:spPr/>
        <p:txBody>
          <a:bodyPr/>
          <a:lstStyle/>
          <a:p>
            <a:fld id="{C2DE8E08-D2FF-486E-AB0F-890C182F3F65}" type="slidenum">
              <a:t>‹#›</a:t>
            </a:fld>
            <a:endParaRPr/>
          </a:p>
        </p:txBody>
      </p:sp>
      <p:sp>
        <p:nvSpPr>
          <p:cNvPr id="8" name="PlaceHolder 7"/>
          <p:cNvSpPr>
            <a:spLocks noGrp="1"/>
          </p:cNvSpPr>
          <p:nvPr>
            <p:ph type="dt" idx="13"/>
          </p:nvPr>
        </p:nvSpPr>
        <p:spPr/>
        <p:txBody>
          <a:body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35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53" name="PlaceHolder 2"/>
          <p:cNvSpPr>
            <a:spLocks noGrp="1"/>
          </p:cNvSpPr>
          <p:nvPr>
            <p:ph/>
          </p:nvPr>
        </p:nvSpPr>
        <p:spPr>
          <a:xfrm>
            <a:off x="831600" y="458964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54" name="PlaceHolder 3"/>
          <p:cNvSpPr>
            <a:spLocks noGrp="1"/>
          </p:cNvSpPr>
          <p:nvPr>
            <p:ph/>
          </p:nvPr>
        </p:nvSpPr>
        <p:spPr>
          <a:xfrm>
            <a:off x="831600" y="5373360"/>
            <a:ext cx="1051236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5" name="PlaceHolder 4"/>
          <p:cNvSpPr>
            <a:spLocks noGrp="1"/>
          </p:cNvSpPr>
          <p:nvPr>
            <p:ph type="ftr" idx="14"/>
          </p:nvPr>
        </p:nvSpPr>
        <p:spPr/>
        <p:txBody>
          <a:bodyPr/>
          <a:lstStyle/>
          <a:p>
            <a:r>
              <a:t>Footer</a:t>
            </a:r>
          </a:p>
        </p:txBody>
      </p:sp>
      <p:sp>
        <p:nvSpPr>
          <p:cNvPr id="6" name="PlaceHolder 5"/>
          <p:cNvSpPr>
            <a:spLocks noGrp="1"/>
          </p:cNvSpPr>
          <p:nvPr>
            <p:ph type="sldNum" idx="15"/>
          </p:nvPr>
        </p:nvSpPr>
        <p:spPr/>
        <p:txBody>
          <a:bodyPr/>
          <a:lstStyle/>
          <a:p>
            <a:fld id="{2B5158DA-79E4-423A-955E-DF02AB3D1244}" type="slidenum">
              <a:t>‹#›</a:t>
            </a:fld>
            <a:endParaRPr/>
          </a:p>
        </p:txBody>
      </p:sp>
      <p:sp>
        <p:nvSpPr>
          <p:cNvPr id="7" name="PlaceHolder 6"/>
          <p:cNvSpPr>
            <a:spLocks noGrp="1"/>
          </p:cNvSpPr>
          <p:nvPr>
            <p:ph type="dt" idx="13"/>
          </p:nvPr>
        </p:nvSpPr>
        <p:spPr/>
        <p:txBody>
          <a:body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355"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56" name="PlaceHolder 2"/>
          <p:cNvSpPr>
            <a:spLocks noGrp="1"/>
          </p:cNvSpPr>
          <p:nvPr>
            <p:ph/>
          </p:nvPr>
        </p:nvSpPr>
        <p:spPr>
          <a:xfrm>
            <a:off x="83160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57" name="PlaceHolder 3"/>
          <p:cNvSpPr>
            <a:spLocks noGrp="1"/>
          </p:cNvSpPr>
          <p:nvPr>
            <p:ph/>
          </p:nvPr>
        </p:nvSpPr>
        <p:spPr>
          <a:xfrm>
            <a:off x="6218640" y="458964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58" name="PlaceHolder 4"/>
          <p:cNvSpPr>
            <a:spLocks noGrp="1"/>
          </p:cNvSpPr>
          <p:nvPr>
            <p:ph/>
          </p:nvPr>
        </p:nvSpPr>
        <p:spPr>
          <a:xfrm>
            <a:off x="83160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59" name="PlaceHolder 5"/>
          <p:cNvSpPr>
            <a:spLocks noGrp="1"/>
          </p:cNvSpPr>
          <p:nvPr>
            <p:ph/>
          </p:nvPr>
        </p:nvSpPr>
        <p:spPr>
          <a:xfrm>
            <a:off x="6218640" y="5373360"/>
            <a:ext cx="513000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7" name="PlaceHolder 6"/>
          <p:cNvSpPr>
            <a:spLocks noGrp="1"/>
          </p:cNvSpPr>
          <p:nvPr>
            <p:ph type="ftr" idx="14"/>
          </p:nvPr>
        </p:nvSpPr>
        <p:spPr/>
        <p:txBody>
          <a:bodyPr/>
          <a:lstStyle/>
          <a:p>
            <a:r>
              <a:t>Footer</a:t>
            </a:r>
          </a:p>
        </p:txBody>
      </p:sp>
      <p:sp>
        <p:nvSpPr>
          <p:cNvPr id="8" name="PlaceHolder 7"/>
          <p:cNvSpPr>
            <a:spLocks noGrp="1"/>
          </p:cNvSpPr>
          <p:nvPr>
            <p:ph type="sldNum" idx="15"/>
          </p:nvPr>
        </p:nvSpPr>
        <p:spPr/>
        <p:txBody>
          <a:bodyPr/>
          <a:lstStyle/>
          <a:p>
            <a:fld id="{2F664A47-1A5A-4F9E-B879-0CCC8D95CE80}" type="slidenum">
              <a:t>‹#›</a:t>
            </a:fld>
            <a:endParaRPr/>
          </a:p>
        </p:txBody>
      </p:sp>
      <p:sp>
        <p:nvSpPr>
          <p:cNvPr id="9" name="PlaceHolder 8"/>
          <p:cNvSpPr>
            <a:spLocks noGrp="1"/>
          </p:cNvSpPr>
          <p:nvPr>
            <p:ph type="dt" idx="13"/>
          </p:nvPr>
        </p:nvSpPr>
        <p:spPr/>
        <p:txBody>
          <a:bodyPr/>
          <a:lstStyle/>
          <a:p>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6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61" name="PlaceHolder 2"/>
          <p:cNvSpPr>
            <a:spLocks noGrp="1"/>
          </p:cNvSpPr>
          <p:nvPr>
            <p:ph/>
          </p:nvPr>
        </p:nvSpPr>
        <p:spPr>
          <a:xfrm>
            <a:off x="83160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62" name="PlaceHolder 3"/>
          <p:cNvSpPr>
            <a:spLocks noGrp="1"/>
          </p:cNvSpPr>
          <p:nvPr>
            <p:ph/>
          </p:nvPr>
        </p:nvSpPr>
        <p:spPr>
          <a:xfrm>
            <a:off x="438588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63" name="PlaceHolder 4"/>
          <p:cNvSpPr>
            <a:spLocks noGrp="1"/>
          </p:cNvSpPr>
          <p:nvPr>
            <p:ph/>
          </p:nvPr>
        </p:nvSpPr>
        <p:spPr>
          <a:xfrm>
            <a:off x="7940160" y="458964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64" name="PlaceHolder 5"/>
          <p:cNvSpPr>
            <a:spLocks noGrp="1"/>
          </p:cNvSpPr>
          <p:nvPr>
            <p:ph/>
          </p:nvPr>
        </p:nvSpPr>
        <p:spPr>
          <a:xfrm>
            <a:off x="83160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65" name="PlaceHolder 6"/>
          <p:cNvSpPr>
            <a:spLocks noGrp="1"/>
          </p:cNvSpPr>
          <p:nvPr>
            <p:ph/>
          </p:nvPr>
        </p:nvSpPr>
        <p:spPr>
          <a:xfrm>
            <a:off x="438588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366" name="PlaceHolder 7"/>
          <p:cNvSpPr>
            <a:spLocks noGrp="1"/>
          </p:cNvSpPr>
          <p:nvPr>
            <p:ph/>
          </p:nvPr>
        </p:nvSpPr>
        <p:spPr>
          <a:xfrm>
            <a:off x="7940160" y="5373360"/>
            <a:ext cx="3384720" cy="71532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
        <p:nvSpPr>
          <p:cNvPr id="9" name="PlaceHolder 8"/>
          <p:cNvSpPr>
            <a:spLocks noGrp="1"/>
          </p:cNvSpPr>
          <p:nvPr>
            <p:ph type="ftr" idx="14"/>
          </p:nvPr>
        </p:nvSpPr>
        <p:spPr/>
        <p:txBody>
          <a:bodyPr/>
          <a:lstStyle/>
          <a:p>
            <a:r>
              <a:t>Footer</a:t>
            </a:r>
          </a:p>
        </p:txBody>
      </p:sp>
      <p:sp>
        <p:nvSpPr>
          <p:cNvPr id="10" name="PlaceHolder 9"/>
          <p:cNvSpPr>
            <a:spLocks noGrp="1"/>
          </p:cNvSpPr>
          <p:nvPr>
            <p:ph type="sldNum" idx="15"/>
          </p:nvPr>
        </p:nvSpPr>
        <p:spPr/>
        <p:txBody>
          <a:bodyPr/>
          <a:lstStyle/>
          <a:p>
            <a:fld id="{4D934F2F-7854-42C0-80F7-21E71A3BBA53}" type="slidenum">
              <a:t>‹#›</a:t>
            </a:fld>
            <a:endParaRPr/>
          </a:p>
        </p:txBody>
      </p:sp>
      <p:sp>
        <p:nvSpPr>
          <p:cNvPr id="11" name="PlaceHolder 10"/>
          <p:cNvSpPr>
            <a:spLocks noGrp="1"/>
          </p:cNvSpPr>
          <p:nvPr>
            <p:ph type="dt" idx="13"/>
          </p:nvPr>
        </p:nvSpPr>
        <p:spPr/>
        <p:txBody>
          <a:bodyPr/>
          <a:lstStyle/>
          <a:p>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70"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71" name="PlaceHolder 2"/>
          <p:cNvSpPr>
            <a:spLocks noGrp="1"/>
          </p:cNvSpPr>
          <p:nvPr>
            <p:ph type="subTitle"/>
          </p:nvPr>
        </p:nvSpPr>
        <p:spPr>
          <a:xfrm>
            <a:off x="831600" y="4589640"/>
            <a:ext cx="10512360" cy="149976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372" name="PlaceHolder 1"/>
          <p:cNvSpPr>
            <a:spLocks noGrp="1"/>
          </p:cNvSpPr>
          <p:nvPr>
            <p:ph type="title"/>
          </p:nvPr>
        </p:nvSpPr>
        <p:spPr>
          <a:xfrm>
            <a:off x="831600" y="1709640"/>
            <a:ext cx="10512360" cy="2852280"/>
          </a:xfrm>
          <a:prstGeom prst="rect">
            <a:avLst/>
          </a:prstGeom>
          <a:noFill/>
          <a:ln w="0">
            <a:noFill/>
          </a:ln>
        </p:spPr>
        <p:txBody>
          <a:bodyPr lIns="0" tIns="0" rIns="0" bIns="0" anchor="ctr">
            <a:noAutofit/>
          </a:bodyPr>
          <a:lstStyle/>
          <a:p>
            <a:pPr indent="0">
              <a:buNone/>
            </a:pPr>
            <a:endParaRPr lang="ru-RU" sz="1979" b="0" strike="noStrike" spc="-1">
              <a:solidFill>
                <a:srgbClr val="000000"/>
              </a:solidFill>
              <a:latin typeface="Calibri"/>
            </a:endParaRPr>
          </a:p>
        </p:txBody>
      </p:sp>
      <p:sp>
        <p:nvSpPr>
          <p:cNvPr id="373" name="PlaceHolder 2"/>
          <p:cNvSpPr>
            <a:spLocks noGrp="1"/>
          </p:cNvSpPr>
          <p:nvPr>
            <p:ph/>
          </p:nvPr>
        </p:nvSpPr>
        <p:spPr>
          <a:xfrm>
            <a:off x="831600" y="4589640"/>
            <a:ext cx="10512360" cy="1499760"/>
          </a:xfrm>
          <a:prstGeom prst="rect">
            <a:avLst/>
          </a:prstGeom>
          <a:noFill/>
          <a:ln w="0">
            <a:noFill/>
          </a:ln>
        </p:spPr>
        <p:txBody>
          <a:bodyPr lIns="0" tIns="0" rIns="0" bIns="0" anchor="t">
            <a:normAutofit/>
          </a:bodyPr>
          <a:lstStyle/>
          <a:p>
            <a:pPr indent="0">
              <a:lnSpc>
                <a:spcPct val="90000"/>
              </a:lnSpc>
              <a:spcBef>
                <a:spcPts val="1417"/>
              </a:spcBef>
              <a:buNone/>
            </a:pPr>
            <a:endParaRPr lang="ru-RU" sz="2800" b="0" strike="noStrike" spc="-1">
              <a:solidFill>
                <a:srgbClr val="000000"/>
              </a:solidFill>
              <a:latin typeface="Calibri"/>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w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theme" Target="../theme/theme10.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image" Target="../media/image4.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13" Type="http://schemas.openxmlformats.org/officeDocument/2006/relationships/theme" Target="../theme/theme11.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slideLayout" Target="../slideLayouts/slideLayout132.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 Id="rId14" Type="http://schemas.openxmlformats.org/officeDocument/2006/relationships/image" Target="../media/image5.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image" Target="../media/image1.wmf"/></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theme" Target="../theme/theme6.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1"/>
          <p:cNvPicPr/>
          <p:nvPr/>
        </p:nvPicPr>
        <p:blipFill>
          <a:blip r:embed="rId14"/>
          <a:stretch/>
        </p:blipFill>
        <p:spPr>
          <a:xfrm>
            <a:off x="0" y="0"/>
            <a:ext cx="12188160" cy="6857280"/>
          </a:xfrm>
          <a:prstGeom prst="rect">
            <a:avLst/>
          </a:prstGeom>
          <a:ln w="0">
            <a:noFill/>
          </a:ln>
        </p:spPr>
      </p:pic>
      <p:sp>
        <p:nvSpPr>
          <p:cNvPr id="7" name="PlaceHolder 1"/>
          <p:cNvSpPr>
            <a:spLocks noGrp="1"/>
          </p:cNvSpPr>
          <p:nvPr>
            <p:ph type="title"/>
          </p:nvPr>
        </p:nvSpPr>
        <p:spPr>
          <a:xfrm>
            <a:off x="609120" y="273600"/>
            <a:ext cx="10969200" cy="1144440"/>
          </a:xfrm>
          <a:prstGeom prst="rect">
            <a:avLst/>
          </a:prstGeom>
          <a:noFill/>
          <a:ln w="0">
            <a:noFill/>
          </a:ln>
        </p:spPr>
        <p:txBody>
          <a:bodyPr lIns="0" tIns="0" rIns="0" bIns="0" numCol="1" spcCol="0" anchor="ctr">
            <a:noAutofit/>
          </a:bodyPr>
          <a:lstStyle/>
          <a:p>
            <a:pPr indent="0">
              <a:buNone/>
            </a:pPr>
            <a:r>
              <a:rPr lang="en-US" sz="1800" b="0" strike="noStrike" spc="-1">
                <a:solidFill>
                  <a:srgbClr val="000000"/>
                </a:solidFill>
                <a:latin typeface="Arial"/>
              </a:rPr>
              <a:t>Click to edit the title text format</a:t>
            </a:r>
          </a:p>
        </p:txBody>
      </p:sp>
      <p:sp>
        <p:nvSpPr>
          <p:cNvPr id="2" name="PlaceHolder 2"/>
          <p:cNvSpPr>
            <a:spLocks noGrp="1"/>
          </p:cNvSpPr>
          <p:nvPr>
            <p:ph type="ftr" idx="1"/>
          </p:nvPr>
        </p:nvSpPr>
        <p:spPr>
          <a:xfrm>
            <a:off x="4168440" y="6246720"/>
            <a:ext cx="3861000" cy="470880"/>
          </a:xfrm>
          <a:prstGeom prst="rect">
            <a:avLst/>
          </a:prstGeom>
          <a:noFill/>
          <a:ln w="9360">
            <a:noFill/>
          </a:ln>
        </p:spPr>
        <p:txBody>
          <a:bodyPr lIns="0" tIns="0" rIns="0" bIns="0" numCol="1" spcCol="0" anchor="t">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 </a:t>
            </a:r>
          </a:p>
        </p:txBody>
      </p:sp>
      <p:sp>
        <p:nvSpPr>
          <p:cNvPr id="3" name="PlaceHolder 3"/>
          <p:cNvSpPr>
            <a:spLocks noGrp="1"/>
          </p:cNvSpPr>
          <p:nvPr>
            <p:ph type="sldNum" idx="2"/>
          </p:nvPr>
        </p:nvSpPr>
        <p:spPr>
          <a:xfrm>
            <a:off x="8739360" y="6246720"/>
            <a:ext cx="2837160" cy="470880"/>
          </a:xfrm>
          <a:prstGeom prst="rect">
            <a:avLst/>
          </a:prstGeom>
          <a:noFill/>
          <a:ln w="9360">
            <a:noFill/>
          </a:ln>
        </p:spPr>
        <p:txBody>
          <a:bodyPr lIns="0" tIns="0" rIns="0" bIns="0" numCol="1" spcCol="0" anchor="t">
            <a:noAutofit/>
          </a:bodyPr>
          <a:lstStyle>
            <a:lvl1pPr indent="0" algn="r">
              <a:lnSpc>
                <a:spcPct val="93000"/>
              </a:lnSpc>
              <a:buNone/>
              <a:tabLst>
                <a:tab pos="0" algn="l"/>
              </a:tabLst>
              <a:defRPr lang="en-US" sz="1400" b="0" strike="noStrike" spc="-1">
                <a:solidFill>
                  <a:srgbClr val="FFFFFF"/>
                </a:solidFill>
                <a:latin typeface="Times New Roman"/>
                <a:ea typeface="Droid Sans Fallback"/>
              </a:defRPr>
            </a:lvl1pPr>
          </a:lstStyle>
          <a:p>
            <a:pPr indent="0" algn="r">
              <a:lnSpc>
                <a:spcPct val="93000"/>
              </a:lnSpc>
              <a:buNone/>
              <a:tabLst>
                <a:tab pos="0" algn="l"/>
              </a:tabLst>
            </a:pPr>
            <a:fld id="{29538DBD-750F-4B03-8E23-6B6123B3E3B4}" type="slidenum">
              <a:rPr lang="en-US" sz="1400" b="0" strike="noStrike" spc="-1">
                <a:solidFill>
                  <a:srgbClr val="FFFFFF"/>
                </a:solidFill>
                <a:latin typeface="Times New Roman"/>
                <a:ea typeface="Droid Sans Fallback"/>
              </a:rPr>
              <a:t>‹#›</a:t>
            </a:fld>
            <a:endParaRPr lang="en-US" sz="1400" b="0" strike="noStrike" spc="-1">
              <a:solidFill>
                <a:srgbClr val="000000"/>
              </a:solidFill>
              <a:latin typeface="Times New Roman"/>
            </a:endParaRPr>
          </a:p>
        </p:txBody>
      </p:sp>
      <p:sp>
        <p:nvSpPr>
          <p:cNvPr id="4" name="PlaceHolder 4"/>
          <p:cNvSpPr>
            <a:spLocks noGrp="1"/>
          </p:cNvSpPr>
          <p:nvPr>
            <p:ph type="dt" idx="3"/>
          </p:nvPr>
        </p:nvSpPr>
        <p:spPr>
          <a:xfrm>
            <a:off x="609120" y="6246720"/>
            <a:ext cx="2837160" cy="470880"/>
          </a:xfrm>
          <a:prstGeom prst="rect">
            <a:avLst/>
          </a:prstGeom>
          <a:noFill/>
          <a:ln w="9360">
            <a:noFill/>
          </a:ln>
        </p:spPr>
        <p:txBody>
          <a:bodyPr lIns="0" tIns="0" rIns="0" bIns="0" numCol="1" spcCol="0" anchor="t">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 </a:t>
            </a:r>
          </a:p>
        </p:txBody>
      </p:sp>
      <p:sp>
        <p:nvSpPr>
          <p:cNvPr id="5" name="PlaceHolder 5"/>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6" name="Графический объект 6"/>
          <p:cNvPicPr/>
          <p:nvPr/>
        </p:nvPicPr>
        <p:blipFill>
          <a:blip r:embed="rId14"/>
          <a:stretch/>
        </p:blipFill>
        <p:spPr>
          <a:xfrm>
            <a:off x="0" y="0"/>
            <a:ext cx="5580000" cy="6857640"/>
          </a:xfrm>
          <a:prstGeom prst="rect">
            <a:avLst/>
          </a:prstGeom>
          <a:ln w="0">
            <a:noFill/>
          </a:ln>
        </p:spPr>
      </p:pic>
      <p:sp>
        <p:nvSpPr>
          <p:cNvPr id="407" name="PlaceHolder 1"/>
          <p:cNvSpPr>
            <a:spLocks noGrp="1"/>
          </p:cNvSpPr>
          <p:nvPr>
            <p:ph type="title"/>
          </p:nvPr>
        </p:nvSpPr>
        <p:spPr>
          <a:xfrm>
            <a:off x="5918400" y="1152720"/>
            <a:ext cx="5430240" cy="846000"/>
          </a:xfrm>
          <a:prstGeom prst="rect">
            <a:avLst/>
          </a:prstGeom>
          <a:noFill/>
          <a:ln w="0">
            <a:noFill/>
          </a:ln>
        </p:spPr>
        <p:txBody>
          <a:bodyPr anchor="t">
            <a:normAutofit fontScale="98000"/>
          </a:bodyPr>
          <a:lstStyle/>
          <a:p>
            <a:pPr indent="0">
              <a:lnSpc>
                <a:spcPct val="90000"/>
              </a:lnSpc>
              <a:buNone/>
            </a:pPr>
            <a:r>
              <a:rPr lang="ru-RU" sz="2800" b="0" strike="noStrike" cap="all" spc="148">
                <a:solidFill>
                  <a:srgbClr val="404040"/>
                </a:solidFill>
                <a:latin typeface="Arial"/>
              </a:rPr>
              <a:t>СТИЛЬ ОБРАЗЦА ЗАГОЛОВКА</a:t>
            </a:r>
            <a:endParaRPr lang="ru-RU" sz="2800" b="0" strike="noStrike" spc="-1">
              <a:solidFill>
                <a:srgbClr val="000000"/>
              </a:solidFill>
              <a:latin typeface="Calibri"/>
            </a:endParaRPr>
          </a:p>
        </p:txBody>
      </p:sp>
      <p:cxnSp>
        <p:nvCxnSpPr>
          <p:cNvPr id="408" name="Прямая соединительная линия 8"/>
          <p:cNvCxnSpPr/>
          <p:nvPr/>
        </p:nvCxnSpPr>
        <p:spPr>
          <a:xfrm flipV="1">
            <a:off x="2209680" y="0"/>
            <a:ext cx="2438640" cy="6858360"/>
          </a:xfrm>
          <a:prstGeom prst="straightConnector1">
            <a:avLst/>
          </a:prstGeom>
          <a:ln>
            <a:solidFill>
              <a:srgbClr val="5B9BD5">
                <a:lumMod val="75000"/>
              </a:srgbClr>
            </a:solidFill>
          </a:ln>
        </p:spPr>
      </p:cxnSp>
      <p:sp>
        <p:nvSpPr>
          <p:cNvPr id="409" name="PlaceHolder 2"/>
          <p:cNvSpPr>
            <a:spLocks noGrp="1"/>
          </p:cNvSpPr>
          <p:nvPr>
            <p:ph type="body"/>
          </p:nvPr>
        </p:nvSpPr>
        <p:spPr>
          <a:xfrm>
            <a:off x="5920560" y="2469600"/>
            <a:ext cx="5431320" cy="364680"/>
          </a:xfrm>
          <a:prstGeom prst="rect">
            <a:avLst/>
          </a:prstGeom>
          <a:noFill/>
          <a:ln w="0">
            <a:noFill/>
          </a:ln>
        </p:spPr>
        <p:txBody>
          <a:bodyPr anchor="t">
            <a:normAutofit fontScale="70000"/>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ДОБАВИТЬ ПОДЗАГОЛОВОК</a:t>
            </a:r>
            <a:endParaRPr lang="ru-RU" sz="2000" b="0" strike="noStrike" spc="-1">
              <a:solidFill>
                <a:srgbClr val="000000"/>
              </a:solidFill>
              <a:latin typeface="Calibri"/>
            </a:endParaRPr>
          </a:p>
        </p:txBody>
      </p:sp>
      <p:sp>
        <p:nvSpPr>
          <p:cNvPr id="410" name="PlaceHolder 3"/>
          <p:cNvSpPr>
            <a:spLocks noGrp="1"/>
          </p:cNvSpPr>
          <p:nvPr>
            <p:ph type="body"/>
          </p:nvPr>
        </p:nvSpPr>
        <p:spPr>
          <a:xfrm>
            <a:off x="5920200" y="2799000"/>
            <a:ext cx="5430240" cy="55764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1">
                <a:solidFill>
                  <a:srgbClr val="404040"/>
                </a:solidFill>
                <a:latin typeface="Calibri"/>
              </a:rPr>
              <a:t>Текст слайда</a:t>
            </a:r>
            <a:endParaRPr lang="ru-RU" sz="1400" b="0" strike="noStrike" spc="-1">
              <a:solidFill>
                <a:srgbClr val="000000"/>
              </a:solidFill>
              <a:latin typeface="Calibri"/>
            </a:endParaRPr>
          </a:p>
        </p:txBody>
      </p:sp>
      <p:sp>
        <p:nvSpPr>
          <p:cNvPr id="411" name="PlaceHolder 4"/>
          <p:cNvSpPr>
            <a:spLocks noGrp="1"/>
          </p:cNvSpPr>
          <p:nvPr>
            <p:ph type="body"/>
          </p:nvPr>
        </p:nvSpPr>
        <p:spPr>
          <a:xfrm>
            <a:off x="5920560" y="3569400"/>
            <a:ext cx="5431320" cy="364680"/>
          </a:xfrm>
          <a:prstGeom prst="rect">
            <a:avLst/>
          </a:prstGeom>
          <a:noFill/>
          <a:ln w="0">
            <a:noFill/>
          </a:ln>
        </p:spPr>
        <p:txBody>
          <a:bodyPr anchor="t">
            <a:normAutofit fontScale="70000"/>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ДОБАВИТЬ ПОДЗАГОЛОВОК</a:t>
            </a:r>
            <a:endParaRPr lang="ru-RU" sz="2000" b="0" strike="noStrike" spc="-1">
              <a:solidFill>
                <a:srgbClr val="000000"/>
              </a:solidFill>
              <a:latin typeface="Calibri"/>
            </a:endParaRPr>
          </a:p>
        </p:txBody>
      </p:sp>
      <p:sp>
        <p:nvSpPr>
          <p:cNvPr id="412" name="PlaceHolder 5"/>
          <p:cNvSpPr>
            <a:spLocks noGrp="1"/>
          </p:cNvSpPr>
          <p:nvPr>
            <p:ph type="body"/>
          </p:nvPr>
        </p:nvSpPr>
        <p:spPr>
          <a:xfrm>
            <a:off x="5920200" y="3898800"/>
            <a:ext cx="5430240" cy="55764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1">
                <a:solidFill>
                  <a:srgbClr val="404040"/>
                </a:solidFill>
                <a:latin typeface="Calibri"/>
              </a:rPr>
              <a:t>Текст слайда</a:t>
            </a:r>
            <a:endParaRPr lang="ru-RU" sz="1400" b="0" strike="noStrike" spc="-1">
              <a:solidFill>
                <a:srgbClr val="000000"/>
              </a:solidFill>
              <a:latin typeface="Calibri"/>
            </a:endParaRPr>
          </a:p>
        </p:txBody>
      </p:sp>
      <p:sp>
        <p:nvSpPr>
          <p:cNvPr id="413" name="PlaceHolder 6"/>
          <p:cNvSpPr>
            <a:spLocks noGrp="1"/>
          </p:cNvSpPr>
          <p:nvPr>
            <p:ph type="body"/>
          </p:nvPr>
        </p:nvSpPr>
        <p:spPr>
          <a:xfrm>
            <a:off x="5920560" y="4669200"/>
            <a:ext cx="5431320" cy="364680"/>
          </a:xfrm>
          <a:prstGeom prst="rect">
            <a:avLst/>
          </a:prstGeom>
          <a:noFill/>
          <a:ln w="0">
            <a:noFill/>
          </a:ln>
        </p:spPr>
        <p:txBody>
          <a:bodyPr anchor="t">
            <a:normAutofit fontScale="70000"/>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ДОБАВИТЬ ПОДЗАГОЛОВОК</a:t>
            </a:r>
            <a:endParaRPr lang="ru-RU" sz="2000" b="0" strike="noStrike" spc="-1">
              <a:solidFill>
                <a:srgbClr val="000000"/>
              </a:solidFill>
              <a:latin typeface="Calibri"/>
            </a:endParaRPr>
          </a:p>
        </p:txBody>
      </p:sp>
      <p:sp>
        <p:nvSpPr>
          <p:cNvPr id="414" name="PlaceHolder 7"/>
          <p:cNvSpPr>
            <a:spLocks noGrp="1"/>
          </p:cNvSpPr>
          <p:nvPr>
            <p:ph type="body"/>
          </p:nvPr>
        </p:nvSpPr>
        <p:spPr>
          <a:xfrm>
            <a:off x="5920200" y="4998600"/>
            <a:ext cx="5430240" cy="55764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1">
                <a:solidFill>
                  <a:srgbClr val="404040"/>
                </a:solidFill>
                <a:latin typeface="Calibri"/>
              </a:rPr>
              <a:t>Текст слайда</a:t>
            </a:r>
            <a:endParaRPr lang="ru-RU" sz="1400" b="0" strike="noStrike" spc="-1">
              <a:solidFill>
                <a:srgbClr val="000000"/>
              </a:solidFill>
              <a:latin typeface="Calibri"/>
            </a:endParaRPr>
          </a:p>
        </p:txBody>
      </p:sp>
      <p:sp>
        <p:nvSpPr>
          <p:cNvPr id="415" name="PlaceHolder 8"/>
          <p:cNvSpPr>
            <a:spLocks noGrp="1"/>
          </p:cNvSpPr>
          <p:nvPr>
            <p:ph type="dt" idx="16"/>
          </p:nvPr>
        </p:nvSpPr>
        <p:spPr>
          <a:xfrm>
            <a:off x="5918040" y="6356520"/>
            <a:ext cx="946800" cy="364680"/>
          </a:xfrm>
          <a:prstGeom prst="rect">
            <a:avLst/>
          </a:prstGeom>
          <a:noFill/>
          <a:ln w="0">
            <a:noFill/>
          </a:ln>
        </p:spPr>
        <p:txBody>
          <a:bodyPr anchor="ctr">
            <a:noAutofit/>
          </a:bodyPr>
          <a:lstStyle>
            <a:lvl1pPr indent="0">
              <a:lnSpc>
                <a:spcPct val="100000"/>
              </a:lnSpc>
              <a:buNone/>
              <a:defRPr lang="ru-RU" sz="900" b="0" strike="noStrike" spc="-1">
                <a:solidFill>
                  <a:srgbClr val="8B8B8B"/>
                </a:solidFill>
                <a:latin typeface="Calibri"/>
              </a:defRPr>
            </a:lvl1pPr>
          </a:lstStyle>
          <a:p>
            <a:pPr indent="0">
              <a:lnSpc>
                <a:spcPct val="100000"/>
              </a:lnSpc>
              <a:buNone/>
            </a:pPr>
            <a:r>
              <a:rPr lang="ru-RU" sz="900" b="0" strike="noStrike" spc="-1">
                <a:solidFill>
                  <a:srgbClr val="8B8B8B"/>
                </a:solidFill>
                <a:latin typeface="Calibri"/>
              </a:rPr>
              <a:t>&lt;date/time&gt;</a:t>
            </a:r>
            <a:endParaRPr lang="en-US" sz="900" b="0" strike="noStrike" spc="-1">
              <a:solidFill>
                <a:srgbClr val="000000"/>
              </a:solidFill>
              <a:latin typeface="Times New Roman"/>
            </a:endParaRPr>
          </a:p>
        </p:txBody>
      </p:sp>
      <p:sp>
        <p:nvSpPr>
          <p:cNvPr id="416" name="PlaceHolder 9"/>
          <p:cNvSpPr>
            <a:spLocks noGrp="1"/>
          </p:cNvSpPr>
          <p:nvPr>
            <p:ph type="ftr" idx="17"/>
          </p:nvPr>
        </p:nvSpPr>
        <p:spPr>
          <a:xfrm>
            <a:off x="7159680" y="6356520"/>
            <a:ext cx="3242880" cy="364680"/>
          </a:xfrm>
          <a:prstGeom prst="rect">
            <a:avLst/>
          </a:prstGeom>
          <a:noFill/>
          <a:ln w="0">
            <a:noFill/>
          </a:ln>
        </p:spPr>
        <p:txBody>
          <a:bodyPr anchor="ctr">
            <a:noAutofit/>
          </a:bodyPr>
          <a:lstStyle>
            <a:lvl1pPr indent="0" algn="ctr">
              <a:lnSpc>
                <a:spcPct val="100000"/>
              </a:lnSpc>
              <a:buNone/>
              <a:defRPr lang="ru-RU" sz="900" b="0" strike="noStrike" spc="-1">
                <a:solidFill>
                  <a:srgbClr val="8B8B8B"/>
                </a:solidFill>
                <a:latin typeface="Calibri"/>
              </a:defRPr>
            </a:lvl1pPr>
          </a:lstStyle>
          <a:p>
            <a:pPr indent="0" algn="ctr">
              <a:lnSpc>
                <a:spcPct val="100000"/>
              </a:lnSpc>
              <a:buNone/>
            </a:pPr>
            <a:r>
              <a:rPr lang="ru-RU" sz="900" b="0" strike="noStrike" spc="-1">
                <a:solidFill>
                  <a:srgbClr val="8B8B8B"/>
                </a:solidFill>
                <a:latin typeface="Calibri"/>
              </a:rPr>
              <a:t>&lt;footer&gt;</a:t>
            </a:r>
            <a:endParaRPr lang="en-US" sz="900" b="0" strike="noStrike" spc="-1">
              <a:solidFill>
                <a:srgbClr val="000000"/>
              </a:solidFill>
              <a:latin typeface="Times New Roman"/>
            </a:endParaRPr>
          </a:p>
        </p:txBody>
      </p:sp>
      <p:sp>
        <p:nvSpPr>
          <p:cNvPr id="417" name="PlaceHolder 10"/>
          <p:cNvSpPr>
            <a:spLocks noGrp="1"/>
          </p:cNvSpPr>
          <p:nvPr>
            <p:ph type="sldNum" idx="18"/>
          </p:nvPr>
        </p:nvSpPr>
        <p:spPr>
          <a:xfrm>
            <a:off x="10697760" y="6356520"/>
            <a:ext cx="652680" cy="364680"/>
          </a:xfrm>
          <a:prstGeom prst="rect">
            <a:avLst/>
          </a:prstGeom>
          <a:noFill/>
          <a:ln w="0">
            <a:noFill/>
          </a:ln>
        </p:spPr>
        <p:txBody>
          <a:bodyPr anchor="ctr">
            <a:noAutofit/>
          </a:bodyPr>
          <a:lstStyle>
            <a:lvl1pPr indent="0" algn="r">
              <a:lnSpc>
                <a:spcPct val="100000"/>
              </a:lnSpc>
              <a:buNone/>
              <a:defRPr lang="ru-RU" sz="900" b="0" strike="noStrike" spc="-1">
                <a:solidFill>
                  <a:srgbClr val="8B8B8B"/>
                </a:solidFill>
                <a:latin typeface="Calibri"/>
              </a:defRPr>
            </a:lvl1pPr>
          </a:lstStyle>
          <a:p>
            <a:pPr indent="0" algn="r">
              <a:lnSpc>
                <a:spcPct val="100000"/>
              </a:lnSpc>
              <a:buNone/>
            </a:pPr>
            <a:fld id="{BE70830C-79FC-44B4-BF29-AD93FF6288D6}" type="slidenum">
              <a:rPr lang="ru-RU" sz="900" b="0" strike="noStrike" spc="-1">
                <a:solidFill>
                  <a:srgbClr val="8B8B8B"/>
                </a:solidFill>
                <a:latin typeface="Calibri"/>
              </a:rPr>
              <a:t>‹#›</a:t>
            </a:fld>
            <a:endParaRPr lang="en-US" sz="9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4" name="Графический объект 13"/>
          <p:cNvSpPr/>
          <p:nvPr/>
        </p:nvSpPr>
        <p:spPr>
          <a:xfrm flipH="1">
            <a:off x="-360" y="0"/>
            <a:ext cx="5439960" cy="6857640"/>
          </a:xfrm>
          <a:custGeom>
            <a:avLst/>
            <a:gdLst>
              <a:gd name="textAreaLeft" fmla="*/ -360 w 5439960"/>
              <a:gd name="textAreaRight" fmla="*/ 5439960 w 5439960"/>
              <a:gd name="textAreaTop" fmla="*/ 0 h 6857640"/>
              <a:gd name="textAreaBottom" fmla="*/ 6858000 h 6857640"/>
            </a:gdLst>
            <a:ahLst/>
            <a:cxnLst/>
            <a:rect l="textAreaLeft" t="textAreaTop" r="textAreaRight" b="textAreaBottom"/>
            <a:pathLst>
              <a:path w="5441888" h="6858000">
                <a:moveTo>
                  <a:pt x="5441888" y="0"/>
                </a:moveTo>
                <a:lnTo>
                  <a:pt x="0" y="0"/>
                </a:lnTo>
                <a:lnTo>
                  <a:pt x="0" y="6858000"/>
                </a:lnTo>
                <a:lnTo>
                  <a:pt x="5441888" y="6858000"/>
                </a:lnTo>
                <a:close/>
              </a:path>
            </a:pathLst>
          </a:custGeom>
          <a:blipFill rotWithShape="0">
            <a:blip r:embed="rId14"/>
            <a:srcRect/>
            <a:stretch/>
          </a:blip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455" name="PlaceHolder 1"/>
          <p:cNvSpPr>
            <a:spLocks noGrp="1"/>
          </p:cNvSpPr>
          <p:nvPr>
            <p:ph type="title"/>
          </p:nvPr>
        </p:nvSpPr>
        <p:spPr>
          <a:xfrm>
            <a:off x="5918400" y="1152720"/>
            <a:ext cx="5430240" cy="846000"/>
          </a:xfrm>
          <a:prstGeom prst="rect">
            <a:avLst/>
          </a:prstGeom>
          <a:noFill/>
          <a:ln w="0">
            <a:noFill/>
          </a:ln>
        </p:spPr>
        <p:txBody>
          <a:bodyPr anchor="t">
            <a:normAutofit fontScale="68000"/>
          </a:bodyPr>
          <a:lstStyle/>
          <a:p>
            <a:pPr indent="0">
              <a:lnSpc>
                <a:spcPct val="90000"/>
              </a:lnSpc>
              <a:buNone/>
            </a:pPr>
            <a:r>
              <a:rPr lang="ru-RU" sz="2800" b="0" strike="noStrike" cap="all" spc="148">
                <a:solidFill>
                  <a:srgbClr val="404040"/>
                </a:solidFill>
                <a:latin typeface="Arial"/>
              </a:rPr>
              <a:t>ЩЕЛКНИТЕ, ЧТОБЫ ИЗМЕНИТЬ СТИЛЬ ЗАГОЛОВКА НА ОБРАЗЦЕ СЛАЙДА</a:t>
            </a:r>
            <a:endParaRPr lang="ru-RU" sz="2800" b="0" strike="noStrike" spc="-1">
              <a:solidFill>
                <a:srgbClr val="000000"/>
              </a:solidFill>
              <a:latin typeface="Calibri"/>
            </a:endParaRPr>
          </a:p>
        </p:txBody>
      </p:sp>
      <p:sp>
        <p:nvSpPr>
          <p:cNvPr id="456" name="PlaceHolder 2"/>
          <p:cNvSpPr>
            <a:spLocks noGrp="1"/>
          </p:cNvSpPr>
          <p:nvPr>
            <p:ph type="body"/>
          </p:nvPr>
        </p:nvSpPr>
        <p:spPr>
          <a:xfrm>
            <a:off x="5920560" y="2469600"/>
            <a:ext cx="5431320" cy="364680"/>
          </a:xfrm>
          <a:prstGeom prst="rect">
            <a:avLst/>
          </a:prstGeom>
          <a:noFill/>
          <a:ln w="0">
            <a:noFill/>
          </a:ln>
        </p:spPr>
        <p:txBody>
          <a:bodyPr anchor="t">
            <a:normAutofit fontScale="70000"/>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ДОБАВИТЬ ПОДЗАГОЛОВОК</a:t>
            </a:r>
            <a:endParaRPr lang="ru-RU" sz="2000" b="0" strike="noStrike" spc="-1">
              <a:solidFill>
                <a:srgbClr val="000000"/>
              </a:solidFill>
              <a:latin typeface="Calibri"/>
            </a:endParaRPr>
          </a:p>
        </p:txBody>
      </p:sp>
      <p:sp>
        <p:nvSpPr>
          <p:cNvPr id="457" name="PlaceHolder 3"/>
          <p:cNvSpPr>
            <a:spLocks noGrp="1"/>
          </p:cNvSpPr>
          <p:nvPr>
            <p:ph type="body"/>
          </p:nvPr>
        </p:nvSpPr>
        <p:spPr>
          <a:xfrm>
            <a:off x="5920200" y="2799000"/>
            <a:ext cx="5430240" cy="55764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1">
                <a:solidFill>
                  <a:srgbClr val="404040"/>
                </a:solidFill>
                <a:latin typeface="Calibri"/>
              </a:rPr>
              <a:t>Текст слайда</a:t>
            </a:r>
            <a:endParaRPr lang="ru-RU" sz="1400" b="0" strike="noStrike" spc="-1">
              <a:solidFill>
                <a:srgbClr val="000000"/>
              </a:solidFill>
              <a:latin typeface="Calibri"/>
            </a:endParaRPr>
          </a:p>
        </p:txBody>
      </p:sp>
      <p:sp>
        <p:nvSpPr>
          <p:cNvPr id="458" name="PlaceHolder 4"/>
          <p:cNvSpPr>
            <a:spLocks noGrp="1"/>
          </p:cNvSpPr>
          <p:nvPr>
            <p:ph type="body"/>
          </p:nvPr>
        </p:nvSpPr>
        <p:spPr>
          <a:xfrm>
            <a:off x="5920560" y="3569400"/>
            <a:ext cx="5431320" cy="364680"/>
          </a:xfrm>
          <a:prstGeom prst="rect">
            <a:avLst/>
          </a:prstGeom>
          <a:noFill/>
          <a:ln w="0">
            <a:noFill/>
          </a:ln>
        </p:spPr>
        <p:txBody>
          <a:bodyPr anchor="t">
            <a:normAutofit fontScale="70000"/>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ДОБАВИТЬ ПОДЗАГОЛОВОК</a:t>
            </a:r>
            <a:endParaRPr lang="ru-RU" sz="2000" b="0" strike="noStrike" spc="-1">
              <a:solidFill>
                <a:srgbClr val="000000"/>
              </a:solidFill>
              <a:latin typeface="Calibri"/>
            </a:endParaRPr>
          </a:p>
        </p:txBody>
      </p:sp>
      <p:sp>
        <p:nvSpPr>
          <p:cNvPr id="459" name="PlaceHolder 5"/>
          <p:cNvSpPr>
            <a:spLocks noGrp="1"/>
          </p:cNvSpPr>
          <p:nvPr>
            <p:ph type="body"/>
          </p:nvPr>
        </p:nvSpPr>
        <p:spPr>
          <a:xfrm>
            <a:off x="5920200" y="3898800"/>
            <a:ext cx="5430240" cy="55764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1">
                <a:solidFill>
                  <a:srgbClr val="404040"/>
                </a:solidFill>
                <a:latin typeface="Calibri"/>
              </a:rPr>
              <a:t>Текст слайда</a:t>
            </a:r>
            <a:endParaRPr lang="ru-RU" sz="1400" b="0" strike="noStrike" spc="-1">
              <a:solidFill>
                <a:srgbClr val="000000"/>
              </a:solidFill>
              <a:latin typeface="Calibri"/>
            </a:endParaRPr>
          </a:p>
        </p:txBody>
      </p:sp>
      <p:sp>
        <p:nvSpPr>
          <p:cNvPr id="460" name="PlaceHolder 6"/>
          <p:cNvSpPr>
            <a:spLocks noGrp="1"/>
          </p:cNvSpPr>
          <p:nvPr>
            <p:ph type="body"/>
          </p:nvPr>
        </p:nvSpPr>
        <p:spPr>
          <a:xfrm>
            <a:off x="5920560" y="4669200"/>
            <a:ext cx="5431320" cy="364680"/>
          </a:xfrm>
          <a:prstGeom prst="rect">
            <a:avLst/>
          </a:prstGeom>
          <a:noFill/>
          <a:ln w="0">
            <a:noFill/>
          </a:ln>
        </p:spPr>
        <p:txBody>
          <a:bodyPr anchor="t">
            <a:normAutofit fontScale="70000"/>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ДОБАВИТЬ ПОДЗАГОЛОВОК</a:t>
            </a:r>
            <a:endParaRPr lang="ru-RU" sz="2000" b="0" strike="noStrike" spc="-1">
              <a:solidFill>
                <a:srgbClr val="000000"/>
              </a:solidFill>
              <a:latin typeface="Calibri"/>
            </a:endParaRPr>
          </a:p>
        </p:txBody>
      </p:sp>
      <p:sp>
        <p:nvSpPr>
          <p:cNvPr id="461" name="PlaceHolder 7"/>
          <p:cNvSpPr>
            <a:spLocks noGrp="1"/>
          </p:cNvSpPr>
          <p:nvPr>
            <p:ph type="body"/>
          </p:nvPr>
        </p:nvSpPr>
        <p:spPr>
          <a:xfrm>
            <a:off x="5920200" y="4998600"/>
            <a:ext cx="5430240" cy="55764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1">
                <a:solidFill>
                  <a:srgbClr val="404040"/>
                </a:solidFill>
                <a:latin typeface="Calibri"/>
              </a:rPr>
              <a:t>Текст слайда</a:t>
            </a:r>
            <a:endParaRPr lang="ru-RU" sz="1400" b="0" strike="noStrike" spc="-1">
              <a:solidFill>
                <a:srgbClr val="000000"/>
              </a:solidFill>
              <a:latin typeface="Calibri"/>
            </a:endParaRPr>
          </a:p>
        </p:txBody>
      </p:sp>
      <p:sp>
        <p:nvSpPr>
          <p:cNvPr id="462" name="PlaceHolder 8"/>
          <p:cNvSpPr>
            <a:spLocks noGrp="1"/>
          </p:cNvSpPr>
          <p:nvPr>
            <p:ph type="dt" idx="19"/>
          </p:nvPr>
        </p:nvSpPr>
        <p:spPr>
          <a:xfrm>
            <a:off x="837720" y="6356520"/>
            <a:ext cx="2742120" cy="364680"/>
          </a:xfrm>
          <a:prstGeom prst="rect">
            <a:avLst/>
          </a:prstGeom>
          <a:noFill/>
          <a:ln w="0">
            <a:noFill/>
          </a:ln>
        </p:spPr>
        <p:txBody>
          <a:bodyPr anchor="ctr">
            <a:noAutofit/>
          </a:bodyPr>
          <a:lstStyle>
            <a:lvl1pPr indent="0">
              <a:lnSpc>
                <a:spcPct val="100000"/>
              </a:lnSpc>
              <a:buNone/>
              <a:defRPr lang="ru-RU" sz="900" b="0" strike="noStrike" spc="-1">
                <a:solidFill>
                  <a:srgbClr val="8B8B8B"/>
                </a:solidFill>
                <a:latin typeface="Calibri"/>
              </a:defRPr>
            </a:lvl1pPr>
          </a:lstStyle>
          <a:p>
            <a:pPr indent="0">
              <a:lnSpc>
                <a:spcPct val="100000"/>
              </a:lnSpc>
              <a:buNone/>
            </a:pPr>
            <a:r>
              <a:rPr lang="ru-RU" sz="900" b="0" strike="noStrike" spc="-1">
                <a:solidFill>
                  <a:srgbClr val="8B8B8B"/>
                </a:solidFill>
                <a:latin typeface="Calibri"/>
              </a:rPr>
              <a:t>&lt;date/time&gt;</a:t>
            </a:r>
            <a:endParaRPr lang="en-US" sz="900" b="0" strike="noStrike" spc="-1">
              <a:solidFill>
                <a:srgbClr val="000000"/>
              </a:solidFill>
              <a:latin typeface="Times New Roman"/>
            </a:endParaRPr>
          </a:p>
        </p:txBody>
      </p:sp>
      <p:sp>
        <p:nvSpPr>
          <p:cNvPr id="463" name="PlaceHolder 9"/>
          <p:cNvSpPr>
            <a:spLocks noGrp="1"/>
          </p:cNvSpPr>
          <p:nvPr>
            <p:ph type="ftr" idx="20"/>
          </p:nvPr>
        </p:nvSpPr>
        <p:spPr>
          <a:xfrm>
            <a:off x="4037400" y="6356520"/>
            <a:ext cx="4113360" cy="364680"/>
          </a:xfrm>
          <a:prstGeom prst="rect">
            <a:avLst/>
          </a:prstGeom>
          <a:noFill/>
          <a:ln w="0">
            <a:noFill/>
          </a:ln>
        </p:spPr>
        <p:txBody>
          <a:bodyPr anchor="ctr">
            <a:noAutofit/>
          </a:bodyPr>
          <a:lstStyle>
            <a:lvl1pPr indent="0" algn="ctr">
              <a:lnSpc>
                <a:spcPct val="100000"/>
              </a:lnSpc>
              <a:buNone/>
              <a:defRPr lang="ru-RU" sz="900" b="0" strike="noStrike" spc="-1">
                <a:solidFill>
                  <a:srgbClr val="8B8B8B"/>
                </a:solidFill>
                <a:latin typeface="Calibri"/>
              </a:defRPr>
            </a:lvl1pPr>
          </a:lstStyle>
          <a:p>
            <a:pPr indent="0" algn="ctr">
              <a:lnSpc>
                <a:spcPct val="100000"/>
              </a:lnSpc>
              <a:buNone/>
            </a:pPr>
            <a:r>
              <a:rPr lang="ru-RU" sz="900" b="0" strike="noStrike" spc="-1">
                <a:solidFill>
                  <a:srgbClr val="8B8B8B"/>
                </a:solidFill>
                <a:latin typeface="Calibri"/>
              </a:rPr>
              <a:t>&lt;footer&gt;</a:t>
            </a:r>
            <a:endParaRPr lang="en-US" sz="900" b="0" strike="noStrike" spc="-1">
              <a:solidFill>
                <a:srgbClr val="000000"/>
              </a:solidFill>
              <a:latin typeface="Times New Roman"/>
            </a:endParaRPr>
          </a:p>
        </p:txBody>
      </p:sp>
      <p:sp>
        <p:nvSpPr>
          <p:cNvPr id="464" name="PlaceHolder 10"/>
          <p:cNvSpPr>
            <a:spLocks noGrp="1"/>
          </p:cNvSpPr>
          <p:nvPr>
            <p:ph type="sldNum" idx="21"/>
          </p:nvPr>
        </p:nvSpPr>
        <p:spPr>
          <a:xfrm>
            <a:off x="8607960" y="6356520"/>
            <a:ext cx="2742120" cy="364680"/>
          </a:xfrm>
          <a:prstGeom prst="rect">
            <a:avLst/>
          </a:prstGeom>
          <a:noFill/>
          <a:ln w="0">
            <a:noFill/>
          </a:ln>
        </p:spPr>
        <p:txBody>
          <a:bodyPr anchor="ctr">
            <a:noAutofit/>
          </a:bodyPr>
          <a:lstStyle>
            <a:lvl1pPr indent="0" algn="r">
              <a:lnSpc>
                <a:spcPct val="100000"/>
              </a:lnSpc>
              <a:buNone/>
              <a:defRPr lang="ru-RU" sz="900" b="0" strike="noStrike" spc="-1">
                <a:solidFill>
                  <a:srgbClr val="8B8B8B"/>
                </a:solidFill>
                <a:latin typeface="Calibri"/>
              </a:defRPr>
            </a:lvl1pPr>
          </a:lstStyle>
          <a:p>
            <a:pPr indent="0" algn="r">
              <a:lnSpc>
                <a:spcPct val="100000"/>
              </a:lnSpc>
              <a:buNone/>
            </a:pPr>
            <a:fld id="{2C370A6A-8DC1-4E7E-87E1-DE66486B4210}" type="slidenum">
              <a:rPr lang="ru-RU" sz="900" b="0" strike="noStrike" spc="-1">
                <a:solidFill>
                  <a:srgbClr val="8B8B8B"/>
                </a:solidFill>
                <a:latin typeface="Calibri"/>
              </a:rPr>
              <a:t>‹#›</a:t>
            </a:fld>
            <a:endParaRPr lang="en-US" sz="9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 name="PlaceHolder 1"/>
          <p:cNvSpPr>
            <a:spLocks noGrp="1"/>
          </p:cNvSpPr>
          <p:nvPr>
            <p:ph type="title"/>
          </p:nvPr>
        </p:nvSpPr>
        <p:spPr>
          <a:xfrm>
            <a:off x="1884600" y="892080"/>
            <a:ext cx="8419320" cy="1325160"/>
          </a:xfrm>
          <a:prstGeom prst="rect">
            <a:avLst/>
          </a:prstGeom>
          <a:noFill/>
          <a:ln w="0">
            <a:noFill/>
          </a:ln>
        </p:spPr>
        <p:txBody>
          <a:bodyPr anchor="ctr">
            <a:normAutofit/>
          </a:bodyPr>
          <a:lstStyle/>
          <a:p>
            <a:pPr indent="0" algn="ctr">
              <a:lnSpc>
                <a:spcPct val="90000"/>
              </a:lnSpc>
              <a:buNone/>
            </a:pPr>
            <a:r>
              <a:rPr lang="ru-RU" sz="2800" b="0" strike="noStrike" cap="all" spc="148">
                <a:solidFill>
                  <a:srgbClr val="404040"/>
                </a:solidFill>
                <a:latin typeface="Arial"/>
              </a:rPr>
              <a:t>ОБРАЗЕЦ ЗАГОЛОВКА</a:t>
            </a:r>
            <a:endParaRPr lang="ru-RU" sz="2800" b="0" strike="noStrike" spc="-1">
              <a:solidFill>
                <a:srgbClr val="000000"/>
              </a:solidFill>
              <a:latin typeface="Calibri"/>
            </a:endParaRPr>
          </a:p>
        </p:txBody>
      </p:sp>
      <p:sp>
        <p:nvSpPr>
          <p:cNvPr id="502" name="PlaceHolder 2"/>
          <p:cNvSpPr>
            <a:spLocks noGrp="1"/>
          </p:cNvSpPr>
          <p:nvPr>
            <p:ph type="body"/>
          </p:nvPr>
        </p:nvSpPr>
        <p:spPr>
          <a:xfrm>
            <a:off x="1242720" y="2777040"/>
            <a:ext cx="2881440" cy="823680"/>
          </a:xfrm>
          <a:prstGeom prst="rect">
            <a:avLst/>
          </a:prstGeom>
          <a:noFill/>
          <a:ln w="0">
            <a:noFill/>
          </a:ln>
        </p:spPr>
        <p:txBody>
          <a:bodyPr anchor="b">
            <a:noAutofit/>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ИЗМЕНИТЬ ОБРАЗЕЦ ТЕКСТА</a:t>
            </a:r>
            <a:endParaRPr lang="ru-RU" sz="2000" b="0" strike="noStrike" spc="-1">
              <a:solidFill>
                <a:srgbClr val="000000"/>
              </a:solidFill>
              <a:latin typeface="Calibri"/>
            </a:endParaRPr>
          </a:p>
        </p:txBody>
      </p:sp>
      <p:sp>
        <p:nvSpPr>
          <p:cNvPr id="503" name="PlaceHolder 3"/>
          <p:cNvSpPr>
            <a:spLocks noGrp="1"/>
          </p:cNvSpPr>
          <p:nvPr>
            <p:ph type="body"/>
          </p:nvPr>
        </p:nvSpPr>
        <p:spPr>
          <a:xfrm>
            <a:off x="1242720" y="3834720"/>
            <a:ext cx="2881440" cy="1997640"/>
          </a:xfrm>
          <a:prstGeom prst="rect">
            <a:avLst/>
          </a:prstGeom>
          <a:noFill/>
          <a:ln w="0">
            <a:noFill/>
          </a:ln>
        </p:spPr>
        <p:txBody>
          <a:bodyPr anchor="t">
            <a:normAutofit fontScale="97000"/>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стили текста образца слайда</a:t>
            </a:r>
            <a:endParaRPr lang="ru-RU" sz="1400" b="0" strike="noStrike" spc="-1">
              <a:solidFill>
                <a:srgbClr val="000000"/>
              </a:solidFill>
              <a:latin typeface="Calibri"/>
            </a:endParaRPr>
          </a:p>
          <a:p>
            <a:pPr marL="443160" indent="0">
              <a:lnSpc>
                <a:spcPct val="100000"/>
              </a:lnSpc>
              <a:spcBef>
                <a:spcPts val="499"/>
              </a:spcBef>
              <a:buNone/>
              <a:tabLst>
                <a:tab pos="0" algn="l"/>
              </a:tabLst>
            </a:pPr>
            <a:r>
              <a:rPr lang="ru-RU" sz="1400" b="0" strike="noStrike" spc="49">
                <a:solidFill>
                  <a:srgbClr val="404040"/>
                </a:solidFill>
                <a:latin typeface="Calibri"/>
              </a:rPr>
              <a:t>Второй уровень</a:t>
            </a:r>
            <a:endParaRPr lang="ru-RU" sz="1400" b="0" strike="noStrike" spc="-1">
              <a:solidFill>
                <a:srgbClr val="000000"/>
              </a:solidFill>
              <a:latin typeface="Calibri"/>
            </a:endParaRPr>
          </a:p>
          <a:p>
            <a:pPr marL="886680" indent="0">
              <a:lnSpc>
                <a:spcPct val="100000"/>
              </a:lnSpc>
              <a:spcBef>
                <a:spcPts val="499"/>
              </a:spcBef>
              <a:buNone/>
              <a:tabLst>
                <a:tab pos="0" algn="l"/>
              </a:tabLst>
            </a:pPr>
            <a:r>
              <a:rPr lang="ru-RU" sz="1400" b="0" strike="noStrike" spc="49">
                <a:solidFill>
                  <a:srgbClr val="404040"/>
                </a:solidFill>
                <a:latin typeface="Calibri"/>
              </a:rPr>
              <a:t>Третий уровень</a:t>
            </a:r>
            <a:endParaRPr lang="ru-RU" sz="1400" b="0" strike="noStrike" spc="-1">
              <a:solidFill>
                <a:srgbClr val="000000"/>
              </a:solidFill>
              <a:latin typeface="Calibri"/>
            </a:endParaRPr>
          </a:p>
          <a:p>
            <a:pPr marL="1330200" indent="0">
              <a:lnSpc>
                <a:spcPct val="100000"/>
              </a:lnSpc>
              <a:spcBef>
                <a:spcPts val="499"/>
              </a:spcBef>
              <a:buNone/>
              <a:tabLst>
                <a:tab pos="0" algn="l"/>
              </a:tabLst>
            </a:pPr>
            <a:r>
              <a:rPr lang="ru-RU" sz="1400" b="0" strike="noStrike" spc="49">
                <a:solidFill>
                  <a:srgbClr val="404040"/>
                </a:solidFill>
                <a:latin typeface="Calibri"/>
              </a:rPr>
              <a:t>Четвертый уровень</a:t>
            </a:r>
            <a:endParaRPr lang="ru-RU" sz="1400" b="0" strike="noStrike" spc="-1">
              <a:solidFill>
                <a:srgbClr val="000000"/>
              </a:solidFill>
              <a:latin typeface="Calibri"/>
            </a:endParaRPr>
          </a:p>
          <a:p>
            <a:pPr marL="1773720" indent="0">
              <a:lnSpc>
                <a:spcPct val="100000"/>
              </a:lnSpc>
              <a:spcBef>
                <a:spcPts val="499"/>
              </a:spcBef>
              <a:buNone/>
              <a:tabLst>
                <a:tab pos="0" algn="l"/>
              </a:tabLst>
            </a:pPr>
            <a:r>
              <a:rPr lang="ru-RU" sz="1400" b="0" strike="noStrike" spc="49">
                <a:solidFill>
                  <a:srgbClr val="404040"/>
                </a:solidFill>
                <a:latin typeface="Calibri"/>
              </a:rPr>
              <a:t>Пятый уровень</a:t>
            </a:r>
            <a:endParaRPr lang="ru-RU" sz="1400" b="0" strike="noStrike" spc="-1">
              <a:solidFill>
                <a:srgbClr val="000000"/>
              </a:solidFill>
              <a:latin typeface="Calibri"/>
            </a:endParaRPr>
          </a:p>
        </p:txBody>
      </p:sp>
      <p:sp>
        <p:nvSpPr>
          <p:cNvPr id="504" name="PlaceHolder 4"/>
          <p:cNvSpPr>
            <a:spLocks noGrp="1"/>
          </p:cNvSpPr>
          <p:nvPr>
            <p:ph type="body"/>
          </p:nvPr>
        </p:nvSpPr>
        <p:spPr>
          <a:xfrm>
            <a:off x="4646160" y="2777040"/>
            <a:ext cx="2895480" cy="823680"/>
          </a:xfrm>
          <a:prstGeom prst="rect">
            <a:avLst/>
          </a:prstGeom>
          <a:noFill/>
          <a:ln w="0">
            <a:noFill/>
          </a:ln>
        </p:spPr>
        <p:txBody>
          <a:bodyPr anchor="b">
            <a:noAutofit/>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ИЗМЕНИТЬ ОБРАЗЕЦ ТЕКСТА</a:t>
            </a:r>
            <a:endParaRPr lang="ru-RU" sz="2000" b="0" strike="noStrike" spc="-1">
              <a:solidFill>
                <a:srgbClr val="000000"/>
              </a:solidFill>
              <a:latin typeface="Calibri"/>
            </a:endParaRPr>
          </a:p>
        </p:txBody>
      </p:sp>
      <p:sp>
        <p:nvSpPr>
          <p:cNvPr id="505" name="PlaceHolder 5"/>
          <p:cNvSpPr>
            <a:spLocks noGrp="1"/>
          </p:cNvSpPr>
          <p:nvPr>
            <p:ph type="body"/>
          </p:nvPr>
        </p:nvSpPr>
        <p:spPr>
          <a:xfrm>
            <a:off x="4646160" y="3834720"/>
            <a:ext cx="2895480" cy="1997640"/>
          </a:xfrm>
          <a:prstGeom prst="rect">
            <a:avLst/>
          </a:prstGeom>
          <a:noFill/>
          <a:ln w="0">
            <a:noFill/>
          </a:ln>
        </p:spPr>
        <p:txBody>
          <a:bodyPr anchor="t">
            <a:normAutofit fontScale="97000"/>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стили текста образца слайда</a:t>
            </a:r>
            <a:endParaRPr lang="ru-RU" sz="1400" b="0" strike="noStrike" spc="-1">
              <a:solidFill>
                <a:srgbClr val="000000"/>
              </a:solidFill>
              <a:latin typeface="Calibri"/>
            </a:endParaRPr>
          </a:p>
          <a:p>
            <a:pPr marL="443160" indent="0">
              <a:lnSpc>
                <a:spcPct val="100000"/>
              </a:lnSpc>
              <a:spcBef>
                <a:spcPts val="499"/>
              </a:spcBef>
              <a:buNone/>
              <a:tabLst>
                <a:tab pos="0" algn="l"/>
              </a:tabLst>
            </a:pPr>
            <a:r>
              <a:rPr lang="ru-RU" sz="1400" b="0" strike="noStrike" spc="49">
                <a:solidFill>
                  <a:srgbClr val="404040"/>
                </a:solidFill>
                <a:latin typeface="Calibri"/>
              </a:rPr>
              <a:t>Второй уровень</a:t>
            </a:r>
            <a:endParaRPr lang="ru-RU" sz="1400" b="0" strike="noStrike" spc="-1">
              <a:solidFill>
                <a:srgbClr val="000000"/>
              </a:solidFill>
              <a:latin typeface="Calibri"/>
            </a:endParaRPr>
          </a:p>
          <a:p>
            <a:pPr marL="886680" indent="0">
              <a:lnSpc>
                <a:spcPct val="100000"/>
              </a:lnSpc>
              <a:spcBef>
                <a:spcPts val="499"/>
              </a:spcBef>
              <a:buNone/>
              <a:tabLst>
                <a:tab pos="0" algn="l"/>
              </a:tabLst>
            </a:pPr>
            <a:r>
              <a:rPr lang="ru-RU" sz="1400" b="0" strike="noStrike" spc="49">
                <a:solidFill>
                  <a:srgbClr val="404040"/>
                </a:solidFill>
                <a:latin typeface="Calibri"/>
              </a:rPr>
              <a:t>Третий уровень</a:t>
            </a:r>
            <a:endParaRPr lang="ru-RU" sz="1400" b="0" strike="noStrike" spc="-1">
              <a:solidFill>
                <a:srgbClr val="000000"/>
              </a:solidFill>
              <a:latin typeface="Calibri"/>
            </a:endParaRPr>
          </a:p>
          <a:p>
            <a:pPr marL="1330200" indent="0">
              <a:lnSpc>
                <a:spcPct val="100000"/>
              </a:lnSpc>
              <a:spcBef>
                <a:spcPts val="499"/>
              </a:spcBef>
              <a:buNone/>
              <a:tabLst>
                <a:tab pos="0" algn="l"/>
              </a:tabLst>
            </a:pPr>
            <a:r>
              <a:rPr lang="ru-RU" sz="1400" b="0" strike="noStrike" spc="49">
                <a:solidFill>
                  <a:srgbClr val="404040"/>
                </a:solidFill>
                <a:latin typeface="Calibri"/>
              </a:rPr>
              <a:t>Четвертый уровень</a:t>
            </a:r>
            <a:endParaRPr lang="ru-RU" sz="1400" b="0" strike="noStrike" spc="-1">
              <a:solidFill>
                <a:srgbClr val="000000"/>
              </a:solidFill>
              <a:latin typeface="Calibri"/>
            </a:endParaRPr>
          </a:p>
          <a:p>
            <a:pPr marL="1773720" indent="0">
              <a:lnSpc>
                <a:spcPct val="100000"/>
              </a:lnSpc>
              <a:spcBef>
                <a:spcPts val="499"/>
              </a:spcBef>
              <a:buNone/>
              <a:tabLst>
                <a:tab pos="0" algn="l"/>
              </a:tabLst>
            </a:pPr>
            <a:r>
              <a:rPr lang="ru-RU" sz="1400" b="0" strike="noStrike" spc="49">
                <a:solidFill>
                  <a:srgbClr val="404040"/>
                </a:solidFill>
                <a:latin typeface="Calibri"/>
              </a:rPr>
              <a:t>Пятый уровень</a:t>
            </a:r>
            <a:endParaRPr lang="ru-RU" sz="1400" b="0" strike="noStrike" spc="-1">
              <a:solidFill>
                <a:srgbClr val="000000"/>
              </a:solidFill>
              <a:latin typeface="Calibri"/>
            </a:endParaRPr>
          </a:p>
        </p:txBody>
      </p:sp>
      <p:sp>
        <p:nvSpPr>
          <p:cNvPr id="506" name="PlaceHolder 6"/>
          <p:cNvSpPr>
            <a:spLocks noGrp="1"/>
          </p:cNvSpPr>
          <p:nvPr>
            <p:ph type="body"/>
          </p:nvPr>
        </p:nvSpPr>
        <p:spPr>
          <a:xfrm>
            <a:off x="8064360" y="2777040"/>
            <a:ext cx="2881440" cy="823680"/>
          </a:xfrm>
          <a:prstGeom prst="rect">
            <a:avLst/>
          </a:prstGeom>
          <a:noFill/>
          <a:ln w="0">
            <a:noFill/>
          </a:ln>
        </p:spPr>
        <p:txBody>
          <a:bodyPr anchor="b">
            <a:noAutofit/>
          </a:bodyPr>
          <a:lstStyle/>
          <a:p>
            <a:pPr indent="0">
              <a:lnSpc>
                <a:spcPct val="90000"/>
              </a:lnSpc>
              <a:spcBef>
                <a:spcPts val="1001"/>
              </a:spcBef>
              <a:buNone/>
              <a:tabLst>
                <a:tab pos="0" algn="l"/>
              </a:tabLst>
            </a:pPr>
            <a:r>
              <a:rPr lang="ru-RU" sz="2000" b="0" strike="noStrike" cap="all" spc="148">
                <a:solidFill>
                  <a:srgbClr val="404040"/>
                </a:solidFill>
                <a:latin typeface="Arial"/>
              </a:rPr>
              <a:t>ЩЕЛКНИТЕ, ЧТОБЫ ИЗМЕНИТЬ ОБРАЗЕЦ ТЕКСТА</a:t>
            </a:r>
            <a:endParaRPr lang="ru-RU" sz="2000" b="0" strike="noStrike" spc="-1">
              <a:solidFill>
                <a:srgbClr val="000000"/>
              </a:solidFill>
              <a:latin typeface="Calibri"/>
            </a:endParaRPr>
          </a:p>
        </p:txBody>
      </p:sp>
      <p:sp>
        <p:nvSpPr>
          <p:cNvPr id="507" name="PlaceHolder 7"/>
          <p:cNvSpPr>
            <a:spLocks noGrp="1"/>
          </p:cNvSpPr>
          <p:nvPr>
            <p:ph type="body"/>
          </p:nvPr>
        </p:nvSpPr>
        <p:spPr>
          <a:xfrm>
            <a:off x="8064360" y="3834720"/>
            <a:ext cx="2881440" cy="1997640"/>
          </a:xfrm>
          <a:prstGeom prst="rect">
            <a:avLst/>
          </a:prstGeom>
          <a:noFill/>
          <a:ln w="0">
            <a:noFill/>
          </a:ln>
        </p:spPr>
        <p:txBody>
          <a:bodyPr anchor="t">
            <a:normAutofit fontScale="97000"/>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стили текста образца слайда</a:t>
            </a:r>
            <a:endParaRPr lang="ru-RU" sz="1400" b="0" strike="noStrike" spc="-1">
              <a:solidFill>
                <a:srgbClr val="000000"/>
              </a:solidFill>
              <a:latin typeface="Calibri"/>
            </a:endParaRPr>
          </a:p>
          <a:p>
            <a:pPr marL="443160" indent="0">
              <a:lnSpc>
                <a:spcPct val="100000"/>
              </a:lnSpc>
              <a:spcBef>
                <a:spcPts val="499"/>
              </a:spcBef>
              <a:buNone/>
              <a:tabLst>
                <a:tab pos="0" algn="l"/>
              </a:tabLst>
            </a:pPr>
            <a:r>
              <a:rPr lang="ru-RU" sz="1400" b="0" strike="noStrike" spc="49">
                <a:solidFill>
                  <a:srgbClr val="404040"/>
                </a:solidFill>
                <a:latin typeface="Calibri"/>
              </a:rPr>
              <a:t>Второй уровень</a:t>
            </a:r>
            <a:endParaRPr lang="ru-RU" sz="1400" b="0" strike="noStrike" spc="-1">
              <a:solidFill>
                <a:srgbClr val="000000"/>
              </a:solidFill>
              <a:latin typeface="Calibri"/>
            </a:endParaRPr>
          </a:p>
          <a:p>
            <a:pPr marL="886680" indent="0">
              <a:lnSpc>
                <a:spcPct val="100000"/>
              </a:lnSpc>
              <a:spcBef>
                <a:spcPts val="499"/>
              </a:spcBef>
              <a:buNone/>
              <a:tabLst>
                <a:tab pos="0" algn="l"/>
              </a:tabLst>
            </a:pPr>
            <a:r>
              <a:rPr lang="ru-RU" sz="1400" b="0" strike="noStrike" spc="49">
                <a:solidFill>
                  <a:srgbClr val="404040"/>
                </a:solidFill>
                <a:latin typeface="Calibri"/>
              </a:rPr>
              <a:t>Третий уровень</a:t>
            </a:r>
            <a:endParaRPr lang="ru-RU" sz="1400" b="0" strike="noStrike" spc="-1">
              <a:solidFill>
                <a:srgbClr val="000000"/>
              </a:solidFill>
              <a:latin typeface="Calibri"/>
            </a:endParaRPr>
          </a:p>
          <a:p>
            <a:pPr marL="1330200" indent="0">
              <a:lnSpc>
                <a:spcPct val="100000"/>
              </a:lnSpc>
              <a:spcBef>
                <a:spcPts val="499"/>
              </a:spcBef>
              <a:buNone/>
              <a:tabLst>
                <a:tab pos="0" algn="l"/>
              </a:tabLst>
            </a:pPr>
            <a:r>
              <a:rPr lang="ru-RU" sz="1400" b="0" strike="noStrike" spc="49">
                <a:solidFill>
                  <a:srgbClr val="404040"/>
                </a:solidFill>
                <a:latin typeface="Calibri"/>
              </a:rPr>
              <a:t>Четвертый уровень</a:t>
            </a:r>
            <a:endParaRPr lang="ru-RU" sz="1400" b="0" strike="noStrike" spc="-1">
              <a:solidFill>
                <a:srgbClr val="000000"/>
              </a:solidFill>
              <a:latin typeface="Calibri"/>
            </a:endParaRPr>
          </a:p>
          <a:p>
            <a:pPr marL="1773720" indent="0">
              <a:lnSpc>
                <a:spcPct val="100000"/>
              </a:lnSpc>
              <a:spcBef>
                <a:spcPts val="499"/>
              </a:spcBef>
              <a:buNone/>
              <a:tabLst>
                <a:tab pos="0" algn="l"/>
              </a:tabLst>
            </a:pPr>
            <a:r>
              <a:rPr lang="ru-RU" sz="1400" b="0" strike="noStrike" spc="49">
                <a:solidFill>
                  <a:srgbClr val="404040"/>
                </a:solidFill>
                <a:latin typeface="Calibri"/>
              </a:rPr>
              <a:t>Пятый уровень</a:t>
            </a:r>
            <a:endParaRPr lang="ru-RU" sz="1400" b="0" strike="noStrike" spc="-1">
              <a:solidFill>
                <a:srgbClr val="000000"/>
              </a:solidFill>
              <a:latin typeface="Calibri"/>
            </a:endParaRPr>
          </a:p>
        </p:txBody>
      </p:sp>
      <p:sp>
        <p:nvSpPr>
          <p:cNvPr id="508" name="PlaceHolder 8"/>
          <p:cNvSpPr>
            <a:spLocks noGrp="1"/>
          </p:cNvSpPr>
          <p:nvPr>
            <p:ph type="dt" idx="22"/>
          </p:nvPr>
        </p:nvSpPr>
        <p:spPr>
          <a:xfrm>
            <a:off x="837720" y="6356520"/>
            <a:ext cx="2742120" cy="364680"/>
          </a:xfrm>
          <a:prstGeom prst="rect">
            <a:avLst/>
          </a:prstGeom>
          <a:noFill/>
          <a:ln w="0">
            <a:noFill/>
          </a:ln>
        </p:spPr>
        <p:txBody>
          <a:bodyPr anchor="ctr">
            <a:noAutofit/>
          </a:bodyPr>
          <a:lstStyle>
            <a:lvl1pPr indent="0">
              <a:lnSpc>
                <a:spcPct val="100000"/>
              </a:lnSpc>
              <a:buNone/>
              <a:defRPr lang="ru-RU" sz="900" b="0" strike="noStrike" spc="-1">
                <a:solidFill>
                  <a:srgbClr val="8B8B8B"/>
                </a:solidFill>
                <a:latin typeface="Calibri"/>
              </a:defRPr>
            </a:lvl1pPr>
          </a:lstStyle>
          <a:p>
            <a:pPr indent="0">
              <a:lnSpc>
                <a:spcPct val="100000"/>
              </a:lnSpc>
              <a:buNone/>
            </a:pPr>
            <a:r>
              <a:rPr lang="ru-RU" sz="900" b="0" strike="noStrike" spc="-1">
                <a:solidFill>
                  <a:srgbClr val="8B8B8B"/>
                </a:solidFill>
                <a:latin typeface="Calibri"/>
              </a:rPr>
              <a:t>&lt;date/time&gt;</a:t>
            </a:r>
            <a:endParaRPr lang="en-US" sz="900" b="0" strike="noStrike" spc="-1">
              <a:solidFill>
                <a:srgbClr val="000000"/>
              </a:solidFill>
              <a:latin typeface="Times New Roman"/>
            </a:endParaRPr>
          </a:p>
        </p:txBody>
      </p:sp>
      <p:sp>
        <p:nvSpPr>
          <p:cNvPr id="509" name="PlaceHolder 9"/>
          <p:cNvSpPr>
            <a:spLocks noGrp="1"/>
          </p:cNvSpPr>
          <p:nvPr>
            <p:ph type="ftr" idx="23"/>
          </p:nvPr>
        </p:nvSpPr>
        <p:spPr>
          <a:xfrm>
            <a:off x="4037400" y="6356520"/>
            <a:ext cx="4113360" cy="364680"/>
          </a:xfrm>
          <a:prstGeom prst="rect">
            <a:avLst/>
          </a:prstGeom>
          <a:noFill/>
          <a:ln w="0">
            <a:noFill/>
          </a:ln>
        </p:spPr>
        <p:txBody>
          <a:bodyPr anchor="ctr">
            <a:noAutofit/>
          </a:bodyPr>
          <a:lstStyle>
            <a:lvl1pPr indent="0" algn="ctr">
              <a:lnSpc>
                <a:spcPct val="100000"/>
              </a:lnSpc>
              <a:buNone/>
              <a:defRPr lang="ru-RU" sz="900" b="0" strike="noStrike" spc="-1">
                <a:solidFill>
                  <a:srgbClr val="8B8B8B"/>
                </a:solidFill>
                <a:latin typeface="Calibri"/>
              </a:defRPr>
            </a:lvl1pPr>
          </a:lstStyle>
          <a:p>
            <a:pPr indent="0" algn="ctr">
              <a:lnSpc>
                <a:spcPct val="100000"/>
              </a:lnSpc>
              <a:buNone/>
            </a:pPr>
            <a:r>
              <a:rPr lang="ru-RU" sz="900" b="0" strike="noStrike" spc="-1">
                <a:solidFill>
                  <a:srgbClr val="8B8B8B"/>
                </a:solidFill>
                <a:latin typeface="Calibri"/>
              </a:rPr>
              <a:t>&lt;footer&gt;</a:t>
            </a:r>
            <a:endParaRPr lang="en-US" sz="900" b="0" strike="noStrike" spc="-1">
              <a:solidFill>
                <a:srgbClr val="000000"/>
              </a:solidFill>
              <a:latin typeface="Times New Roman"/>
            </a:endParaRPr>
          </a:p>
        </p:txBody>
      </p:sp>
      <p:sp>
        <p:nvSpPr>
          <p:cNvPr id="510" name="PlaceHolder 10"/>
          <p:cNvSpPr>
            <a:spLocks noGrp="1"/>
          </p:cNvSpPr>
          <p:nvPr>
            <p:ph type="sldNum" idx="24"/>
          </p:nvPr>
        </p:nvSpPr>
        <p:spPr>
          <a:xfrm>
            <a:off x="8607960" y="6356520"/>
            <a:ext cx="2742120" cy="364680"/>
          </a:xfrm>
          <a:prstGeom prst="rect">
            <a:avLst/>
          </a:prstGeom>
          <a:noFill/>
          <a:ln w="0">
            <a:noFill/>
          </a:ln>
        </p:spPr>
        <p:txBody>
          <a:bodyPr anchor="ctr">
            <a:noAutofit/>
          </a:bodyPr>
          <a:lstStyle>
            <a:lvl1pPr indent="0" algn="r">
              <a:lnSpc>
                <a:spcPct val="100000"/>
              </a:lnSpc>
              <a:buNone/>
              <a:defRPr lang="ru-RU" sz="900" b="0" strike="noStrike" spc="-1">
                <a:solidFill>
                  <a:srgbClr val="8B8B8B"/>
                </a:solidFill>
                <a:latin typeface="Calibri"/>
              </a:defRPr>
            </a:lvl1pPr>
          </a:lstStyle>
          <a:p>
            <a:pPr indent="0" algn="r">
              <a:lnSpc>
                <a:spcPct val="100000"/>
              </a:lnSpc>
              <a:buNone/>
            </a:pPr>
            <a:fld id="{19D24EA8-C9C4-4851-82D8-D86FF2BF1996}" type="slidenum">
              <a:rPr lang="ru-RU" sz="900" b="0" strike="noStrike" spc="-1">
                <a:solidFill>
                  <a:srgbClr val="8B8B8B"/>
                </a:solidFill>
                <a:latin typeface="Calibri"/>
              </a:rPr>
              <a:t>‹#›</a:t>
            </a:fld>
            <a:endParaRPr lang="en-US" sz="9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7" name="PlaceHolder 1"/>
          <p:cNvSpPr>
            <a:spLocks noGrp="1"/>
          </p:cNvSpPr>
          <p:nvPr>
            <p:ph type="dt" idx="25"/>
          </p:nvPr>
        </p:nvSpPr>
        <p:spPr>
          <a:xfrm>
            <a:off x="837720" y="6356520"/>
            <a:ext cx="2742120" cy="364680"/>
          </a:xfrm>
          <a:prstGeom prst="rect">
            <a:avLst/>
          </a:prstGeom>
          <a:noFill/>
          <a:ln w="0">
            <a:noFill/>
          </a:ln>
        </p:spPr>
        <p:txBody>
          <a:bodyPr anchor="ctr">
            <a:noAutofit/>
          </a:bodyPr>
          <a:lstStyle>
            <a:lvl1pPr indent="0">
              <a:lnSpc>
                <a:spcPct val="100000"/>
              </a:lnSpc>
              <a:buNone/>
              <a:defRPr lang="ru-RU" sz="1200" b="0" strike="noStrike" spc="-1">
                <a:solidFill>
                  <a:srgbClr val="8B8B8B"/>
                </a:solidFill>
                <a:latin typeface="Calibri"/>
              </a:defRPr>
            </a:lvl1pPr>
          </a:lstStyle>
          <a:p>
            <a:pPr indent="0">
              <a:lnSpc>
                <a:spcPct val="100000"/>
              </a:lnSpc>
              <a:buNone/>
            </a:pPr>
            <a:r>
              <a:rPr lang="ru-RU"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548" name="PlaceHolder 2"/>
          <p:cNvSpPr>
            <a:spLocks noGrp="1"/>
          </p:cNvSpPr>
          <p:nvPr>
            <p:ph type="ftr" idx="26"/>
          </p:nvPr>
        </p:nvSpPr>
        <p:spPr>
          <a:xfrm>
            <a:off x="4037400" y="6356520"/>
            <a:ext cx="4113360" cy="364680"/>
          </a:xfrm>
          <a:prstGeom prst="rect">
            <a:avLst/>
          </a:prstGeom>
          <a:noFill/>
          <a:ln w="0">
            <a:noFill/>
          </a:ln>
        </p:spPr>
        <p:txBody>
          <a:bodyPr anchor="ctr">
            <a:noAutofit/>
          </a:bodyPr>
          <a:lstStyle>
            <a:lvl1pPr indent="0" algn="ctr">
              <a:lnSpc>
                <a:spcPct val="100000"/>
              </a:lnSpc>
              <a:buNone/>
              <a:defRPr lang="ru-RU" sz="1200" b="0" strike="noStrike" spc="-1">
                <a:solidFill>
                  <a:srgbClr val="8B8B8B"/>
                </a:solidFill>
                <a:latin typeface="Calibri"/>
              </a:defRPr>
            </a:lvl1pPr>
          </a:lstStyle>
          <a:p>
            <a:pPr indent="0" algn="ctr">
              <a:lnSpc>
                <a:spcPct val="100000"/>
              </a:lnSpc>
              <a:buNone/>
            </a:pPr>
            <a:r>
              <a:rPr lang="ru-RU" sz="1200" b="0" strike="noStrike" spc="-1">
                <a:solidFill>
                  <a:srgbClr val="8B8B8B"/>
                </a:solidFill>
                <a:latin typeface="Calibri"/>
              </a:rPr>
              <a:t>&lt;footer&gt;</a:t>
            </a:r>
            <a:endParaRPr lang="en-US" sz="1200" b="0" strike="noStrike" spc="-1">
              <a:solidFill>
                <a:srgbClr val="000000"/>
              </a:solidFill>
              <a:latin typeface="Times New Roman"/>
            </a:endParaRPr>
          </a:p>
        </p:txBody>
      </p:sp>
      <p:sp>
        <p:nvSpPr>
          <p:cNvPr id="549" name="PlaceHolder 3"/>
          <p:cNvSpPr>
            <a:spLocks noGrp="1"/>
          </p:cNvSpPr>
          <p:nvPr>
            <p:ph type="sldNum" idx="27"/>
          </p:nvPr>
        </p:nvSpPr>
        <p:spPr>
          <a:xfrm>
            <a:off x="8607960" y="6356520"/>
            <a:ext cx="2742120" cy="364680"/>
          </a:xfrm>
          <a:prstGeom prst="rect">
            <a:avLst/>
          </a:prstGeom>
          <a:noFill/>
          <a:ln w="0">
            <a:noFill/>
          </a:ln>
        </p:spPr>
        <p:txBody>
          <a:bodyPr anchor="ctr">
            <a:noAutofit/>
          </a:bodyPr>
          <a:lstStyle>
            <a:lvl1pPr indent="0" algn="r">
              <a:lnSpc>
                <a:spcPct val="100000"/>
              </a:lnSpc>
              <a:buNone/>
              <a:defRPr lang="ru-RU" sz="1200" b="0" strike="noStrike" spc="-1">
                <a:solidFill>
                  <a:srgbClr val="8B8B8B"/>
                </a:solidFill>
                <a:latin typeface="Calibri"/>
              </a:defRPr>
            </a:lvl1pPr>
          </a:lstStyle>
          <a:p>
            <a:pPr indent="0" algn="r">
              <a:lnSpc>
                <a:spcPct val="100000"/>
              </a:lnSpc>
              <a:buNone/>
            </a:pPr>
            <a:fld id="{FC1B005B-675F-400D-AF1B-0DB5BB80E209}" type="slidenum">
              <a:rPr lang="ru-RU" sz="1200" b="0" strike="noStrike" spc="-1">
                <a:solidFill>
                  <a:srgbClr val="8B8B8B"/>
                </a:solidFill>
                <a:latin typeface="Calibri"/>
              </a:rPr>
              <a:t>‹#›</a:t>
            </a:fld>
            <a:endParaRPr lang="en-US" sz="1200" b="0" strike="noStrike" spc="-1">
              <a:solidFill>
                <a:srgbClr val="000000"/>
              </a:solidFill>
              <a:latin typeface="Times New Roman"/>
            </a:endParaRPr>
          </a:p>
        </p:txBody>
      </p:sp>
      <p:sp>
        <p:nvSpPr>
          <p:cNvPr id="550" name="PlaceHolder 4"/>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buNone/>
            </a:pPr>
            <a:r>
              <a:rPr lang="ru-RU" sz="1979" b="0" strike="noStrike" spc="-1">
                <a:solidFill>
                  <a:srgbClr val="000000"/>
                </a:solidFill>
                <a:latin typeface="Calibri"/>
              </a:rPr>
              <a:t>Click to edit the title text format</a:t>
            </a:r>
          </a:p>
        </p:txBody>
      </p:sp>
      <p:sp>
        <p:nvSpPr>
          <p:cNvPr id="551" name="PlaceHolder 5"/>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 id="214748382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2" name="Picture 4"/>
          <p:cNvPicPr/>
          <p:nvPr/>
        </p:nvPicPr>
        <p:blipFill>
          <a:blip r:embed="rId14"/>
          <a:stretch/>
        </p:blipFill>
        <p:spPr>
          <a:xfrm>
            <a:off x="10170360" y="123120"/>
            <a:ext cx="1825200" cy="812160"/>
          </a:xfrm>
          <a:prstGeom prst="rect">
            <a:avLst/>
          </a:prstGeom>
          <a:ln w="0">
            <a:noFill/>
          </a:ln>
        </p:spPr>
      </p:pic>
      <p:sp>
        <p:nvSpPr>
          <p:cNvPr id="43"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44" name="PlaceHolder 2"/>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1"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82" name="PlaceHolder 2"/>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9" name="Picture 1"/>
          <p:cNvPicPr/>
          <p:nvPr/>
        </p:nvPicPr>
        <p:blipFill>
          <a:blip r:embed="rId14"/>
          <a:stretch/>
        </p:blipFill>
        <p:spPr>
          <a:xfrm>
            <a:off x="0" y="0"/>
            <a:ext cx="12188160" cy="6857280"/>
          </a:xfrm>
          <a:prstGeom prst="rect">
            <a:avLst/>
          </a:prstGeom>
          <a:ln w="0">
            <a:noFill/>
          </a:ln>
        </p:spPr>
      </p:pic>
      <p:sp>
        <p:nvSpPr>
          <p:cNvPr id="120" name="PlaceHolder 1"/>
          <p:cNvSpPr>
            <a:spLocks noGrp="1"/>
          </p:cNvSpPr>
          <p:nvPr>
            <p:ph type="ftr" idx="4"/>
          </p:nvPr>
        </p:nvSpPr>
        <p:spPr>
          <a:xfrm>
            <a:off x="4168440" y="6246720"/>
            <a:ext cx="3861000" cy="470880"/>
          </a:xfrm>
          <a:prstGeom prst="rect">
            <a:avLst/>
          </a:prstGeom>
          <a:noFill/>
          <a:ln w="9360">
            <a:noFill/>
          </a:ln>
        </p:spPr>
        <p:txBody>
          <a:bodyPr lIns="0" tIns="0" rIns="0" bIns="0" numCol="1" spcCol="0" anchor="t">
            <a:noAutofit/>
          </a:bodyPr>
          <a:lstStyle>
            <a:lvl1pPr indent="0" algn="ctr">
              <a:lnSpc>
                <a:spcPct val="100000"/>
              </a:lnSpc>
              <a:buNone/>
              <a:tabLst>
                <a:tab pos="0" algn="l"/>
              </a:tabLst>
              <a:defRPr lang="en-US" sz="1400" b="0" strike="noStrike" spc="-1">
                <a:solidFill>
                  <a:srgbClr val="000000"/>
                </a:solidFill>
                <a:latin typeface="Times New Roman"/>
              </a:defRPr>
            </a:lvl1pPr>
          </a:lstStyle>
          <a:p>
            <a:pPr indent="0" algn="ctr">
              <a:lnSpc>
                <a:spcPct val="100000"/>
              </a:lnSpc>
              <a:buNone/>
              <a:tabLst>
                <a:tab pos="0" algn="l"/>
              </a:tabLst>
            </a:pPr>
            <a:r>
              <a:rPr lang="en-US" sz="1400" b="0" strike="noStrike" spc="-1">
                <a:solidFill>
                  <a:srgbClr val="000000"/>
                </a:solidFill>
                <a:latin typeface="Times New Roman"/>
              </a:rPr>
              <a:t>&lt;footer&gt;</a:t>
            </a:r>
          </a:p>
        </p:txBody>
      </p:sp>
      <p:sp>
        <p:nvSpPr>
          <p:cNvPr id="121" name="PlaceHolder 2"/>
          <p:cNvSpPr>
            <a:spLocks noGrp="1"/>
          </p:cNvSpPr>
          <p:nvPr>
            <p:ph type="sldNum" idx="5"/>
          </p:nvPr>
        </p:nvSpPr>
        <p:spPr>
          <a:xfrm>
            <a:off x="8739360" y="6246720"/>
            <a:ext cx="2837160" cy="470880"/>
          </a:xfrm>
          <a:prstGeom prst="rect">
            <a:avLst/>
          </a:prstGeom>
          <a:noFill/>
          <a:ln w="9360">
            <a:noFill/>
          </a:ln>
        </p:spPr>
        <p:txBody>
          <a:bodyPr lIns="0" tIns="0" rIns="0" bIns="0" numCol="1" spcCol="0" anchor="t">
            <a:noAutofit/>
          </a:bodyPr>
          <a:lstStyle>
            <a:lvl1pPr indent="0" algn="r">
              <a:lnSpc>
                <a:spcPct val="93000"/>
              </a:lnSpc>
              <a:buNone/>
              <a:tabLst>
                <a:tab pos="0" algn="l"/>
              </a:tabLst>
              <a:defRPr lang="en-US" sz="1400" b="0" strike="noStrike" spc="-1">
                <a:solidFill>
                  <a:srgbClr val="FFFFFF"/>
                </a:solidFill>
                <a:latin typeface="Times New Roman"/>
                <a:ea typeface="Droid Sans Fallback"/>
              </a:defRPr>
            </a:lvl1pPr>
          </a:lstStyle>
          <a:p>
            <a:pPr indent="0" algn="r">
              <a:lnSpc>
                <a:spcPct val="93000"/>
              </a:lnSpc>
              <a:buNone/>
              <a:tabLst>
                <a:tab pos="0" algn="l"/>
              </a:tabLst>
            </a:pPr>
            <a:fld id="{66CAE579-A067-420E-8993-76EA14F7D471}" type="slidenum">
              <a:rPr lang="en-US" sz="1400" b="0" strike="noStrike" spc="-1">
                <a:solidFill>
                  <a:srgbClr val="FFFFFF"/>
                </a:solidFill>
                <a:latin typeface="Times New Roman"/>
                <a:ea typeface="Droid Sans Fallback"/>
              </a:rPr>
              <a:t>‹#›</a:t>
            </a:fld>
            <a:endParaRPr lang="en-US" sz="1400" b="0" strike="noStrike" spc="-1">
              <a:solidFill>
                <a:srgbClr val="000000"/>
              </a:solidFill>
              <a:latin typeface="Times New Roman"/>
            </a:endParaRPr>
          </a:p>
        </p:txBody>
      </p:sp>
      <p:sp>
        <p:nvSpPr>
          <p:cNvPr id="122" name="PlaceHolder 3"/>
          <p:cNvSpPr>
            <a:spLocks noGrp="1"/>
          </p:cNvSpPr>
          <p:nvPr>
            <p:ph type="dt" idx="6"/>
          </p:nvPr>
        </p:nvSpPr>
        <p:spPr>
          <a:xfrm>
            <a:off x="609120" y="6246720"/>
            <a:ext cx="2837160" cy="470880"/>
          </a:xfrm>
          <a:prstGeom prst="rect">
            <a:avLst/>
          </a:prstGeom>
          <a:noFill/>
          <a:ln w="9360">
            <a:noFill/>
          </a:ln>
        </p:spPr>
        <p:txBody>
          <a:bodyPr lIns="0" tIns="0" rIns="0" bIns="0" numCol="1" spcCol="0" anchor="t">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123" name="PlaceHolder 4"/>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24" name="PlaceHolder 5"/>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1" name="PlaceHolder 1"/>
          <p:cNvSpPr>
            <a:spLocks noGrp="1"/>
          </p:cNvSpPr>
          <p:nvPr>
            <p:ph type="ftr" idx="7"/>
          </p:nvPr>
        </p:nvSpPr>
        <p:spPr>
          <a:xfrm>
            <a:off x="4037040" y="6356160"/>
            <a:ext cx="4111920" cy="363240"/>
          </a:xfrm>
          <a:prstGeom prst="rect">
            <a:avLst/>
          </a:prstGeom>
          <a:noFill/>
          <a:ln w="0">
            <a:noFill/>
          </a:ln>
        </p:spPr>
        <p:txBody>
          <a:bodyPr lIns="90000" tIns="45000" rIns="90000" bIns="45000" anchor="ctr">
            <a:noAutofit/>
          </a:bodyPr>
          <a:lstStyle>
            <a:lvl1pPr indent="0" algn="ctr">
              <a:lnSpc>
                <a:spcPct val="100000"/>
              </a:lnSpc>
              <a:buNone/>
              <a:tabLst>
                <a:tab pos="0" algn="l"/>
              </a:tabLst>
              <a:defRPr lang="en-US" sz="1400" b="0" strike="noStrike" spc="-1">
                <a:solidFill>
                  <a:srgbClr val="000000"/>
                </a:solidFill>
                <a:latin typeface="Times New Roman"/>
                <a:ea typeface="DejaVu Sans"/>
              </a:defRPr>
            </a:lvl1pPr>
          </a:lstStyle>
          <a:p>
            <a:pPr indent="0" algn="ctr">
              <a:lnSpc>
                <a:spcPct val="100000"/>
              </a:lnSpc>
              <a:buNone/>
              <a:tabLst>
                <a:tab pos="0" algn="l"/>
              </a:tabLst>
            </a:pPr>
            <a:r>
              <a:rPr lang="en-US" sz="1400" b="0" strike="noStrike" spc="-1">
                <a:solidFill>
                  <a:srgbClr val="000000"/>
                </a:solidFill>
                <a:latin typeface="Times New Roman"/>
                <a:ea typeface="DejaVu Sans"/>
              </a:rPr>
              <a:t>&lt;footer&gt;</a:t>
            </a:r>
            <a:endParaRPr lang="en-US" sz="1400" b="0" strike="noStrike" spc="-1">
              <a:solidFill>
                <a:srgbClr val="000000"/>
              </a:solidFill>
              <a:latin typeface="Times New Roman"/>
            </a:endParaRPr>
          </a:p>
        </p:txBody>
      </p:sp>
      <p:sp>
        <p:nvSpPr>
          <p:cNvPr id="162" name="PlaceHolder 2"/>
          <p:cNvSpPr>
            <a:spLocks noGrp="1"/>
          </p:cNvSpPr>
          <p:nvPr>
            <p:ph type="sldNum" idx="8"/>
          </p:nvPr>
        </p:nvSpPr>
        <p:spPr>
          <a:xfrm>
            <a:off x="8607960" y="6356160"/>
            <a:ext cx="2740680" cy="363240"/>
          </a:xfrm>
          <a:prstGeom prst="rect">
            <a:avLst/>
          </a:prstGeom>
          <a:noFill/>
          <a:ln w="0">
            <a:noFill/>
          </a:ln>
        </p:spPr>
        <p:txBody>
          <a:bodyPr lIns="90000" tIns="45000" rIns="90000" bIns="45000" anchor="ctr">
            <a:noAutofit/>
          </a:bodyPr>
          <a:lstStyle>
            <a:lvl1pPr indent="0" algn="r">
              <a:lnSpc>
                <a:spcPct val="100000"/>
              </a:lnSpc>
              <a:buNone/>
              <a:tabLst>
                <a:tab pos="0" algn="l"/>
              </a:tabLst>
              <a:defRPr lang="en-US" sz="1200" b="0" strike="noStrike" spc="-1">
                <a:solidFill>
                  <a:srgbClr val="8B8B8B"/>
                </a:solidFill>
                <a:latin typeface="Calibri"/>
                <a:ea typeface="DejaVu Sans"/>
              </a:defRPr>
            </a:lvl1pPr>
          </a:lstStyle>
          <a:p>
            <a:pPr indent="0" algn="r">
              <a:lnSpc>
                <a:spcPct val="100000"/>
              </a:lnSpc>
              <a:buNone/>
              <a:tabLst>
                <a:tab pos="0" algn="l"/>
              </a:tabLst>
            </a:pPr>
            <a:fld id="{8CFD9585-B9F0-4A60-BFCC-F8B204226399}" type="slidenum">
              <a:rPr lang="en-US" sz="1200" b="0" strike="noStrike" spc="-1">
                <a:solidFill>
                  <a:srgbClr val="8B8B8B"/>
                </a:solidFill>
                <a:latin typeface="Calibri"/>
                <a:ea typeface="DejaVu Sans"/>
              </a:rPr>
              <a:t>‹#›</a:t>
            </a:fld>
            <a:endParaRPr lang="en-US" sz="1200" b="0" strike="noStrike" spc="-1">
              <a:solidFill>
                <a:srgbClr val="000000"/>
              </a:solidFill>
              <a:latin typeface="Times New Roman"/>
            </a:endParaRPr>
          </a:p>
        </p:txBody>
      </p:sp>
      <p:sp>
        <p:nvSpPr>
          <p:cNvPr id="163" name="PlaceHolder 3"/>
          <p:cNvSpPr>
            <a:spLocks noGrp="1"/>
          </p:cNvSpPr>
          <p:nvPr>
            <p:ph type="dt" idx="9"/>
          </p:nvPr>
        </p:nvSpPr>
        <p:spPr>
          <a:xfrm>
            <a:off x="837360" y="6356160"/>
            <a:ext cx="2740680" cy="363240"/>
          </a:xfrm>
          <a:prstGeom prst="rect">
            <a:avLst/>
          </a:prstGeom>
          <a:noFill/>
          <a:ln w="0">
            <a:noFill/>
          </a:ln>
        </p:spPr>
        <p:txBody>
          <a:bodyPr lIns="90000" tIns="45000" rIns="90000" bIns="45000" anchor="ctr">
            <a:noAutofit/>
          </a:bodyPr>
          <a:lstStyle>
            <a:lvl1pPr indent="0">
              <a:buNone/>
              <a:defRPr lang="en-US" sz="1400" b="0" strike="noStrike" spc="-1">
                <a:solidFill>
                  <a:srgbClr val="000000"/>
                </a:solidFill>
                <a:latin typeface="Times New Roman"/>
              </a:defRPr>
            </a:lvl1pPr>
          </a:lstStyle>
          <a:p>
            <a:pPr indent="0">
              <a:buNone/>
            </a:pPr>
            <a:r>
              <a:rPr lang="en-US" sz="1400" b="0" strike="noStrike" spc="-1">
                <a:solidFill>
                  <a:srgbClr val="000000"/>
                </a:solidFill>
                <a:latin typeface="Times New Roman"/>
              </a:rPr>
              <a:t>&lt;date/time&gt;</a:t>
            </a:r>
          </a:p>
        </p:txBody>
      </p:sp>
      <p:sp>
        <p:nvSpPr>
          <p:cNvPr id="164" name="PlaceHolder 4"/>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lgn="ctr">
              <a:buNone/>
            </a:pPr>
            <a:r>
              <a:rPr lang="en-US" sz="4400" b="0" strike="noStrike" spc="-1">
                <a:solidFill>
                  <a:srgbClr val="000000"/>
                </a:solidFill>
                <a:latin typeface="Arial"/>
              </a:rPr>
              <a:t>Click to edit the title text format</a:t>
            </a:r>
          </a:p>
        </p:txBody>
      </p:sp>
      <p:sp>
        <p:nvSpPr>
          <p:cNvPr id="165" name="PlaceHolder 5"/>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PlaceHolder 1"/>
          <p:cNvSpPr>
            <a:spLocks noGrp="1"/>
          </p:cNvSpPr>
          <p:nvPr>
            <p:ph type="title"/>
          </p:nvPr>
        </p:nvSpPr>
        <p:spPr>
          <a:xfrm>
            <a:off x="609120" y="273600"/>
            <a:ext cx="10969560" cy="1144800"/>
          </a:xfrm>
          <a:prstGeom prst="rect">
            <a:avLst/>
          </a:prstGeom>
          <a:noFill/>
          <a:ln w="0">
            <a:noFill/>
          </a:ln>
        </p:spPr>
        <p:txBody>
          <a:bodyPr lIns="0" tIns="0" rIns="0" bIns="0" anchor="ctr">
            <a:noAutofit/>
          </a:bodyPr>
          <a:lstStyle/>
          <a:p>
            <a:pPr indent="0" algn="ctr">
              <a:buNone/>
            </a:pPr>
            <a:r>
              <a:rPr lang="en-US" sz="4840" b="0" strike="noStrike" spc="-1">
                <a:solidFill>
                  <a:srgbClr val="000000"/>
                </a:solidFill>
                <a:latin typeface="Arial"/>
              </a:rPr>
              <a:t>Click to edit the title text format</a:t>
            </a:r>
          </a:p>
        </p:txBody>
      </p:sp>
      <p:sp>
        <p:nvSpPr>
          <p:cNvPr id="203" name="PlaceHolder 2"/>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PlaceHolder 1"/>
          <p:cNvSpPr>
            <a:spLocks noGrp="1"/>
          </p:cNvSpPr>
          <p:nvPr>
            <p:ph type="title"/>
          </p:nvPr>
        </p:nvSpPr>
        <p:spPr>
          <a:xfrm>
            <a:off x="837720" y="5509440"/>
            <a:ext cx="4080600" cy="585360"/>
          </a:xfrm>
          <a:prstGeom prst="rect">
            <a:avLst/>
          </a:prstGeom>
          <a:noFill/>
          <a:ln w="0">
            <a:noFill/>
          </a:ln>
        </p:spPr>
        <p:txBody>
          <a:bodyPr anchor="ctr">
            <a:normAutofit fontScale="64000"/>
          </a:bodyPr>
          <a:lstStyle/>
          <a:p>
            <a:pPr indent="0">
              <a:lnSpc>
                <a:spcPct val="90000"/>
              </a:lnSpc>
              <a:buNone/>
            </a:pPr>
            <a:r>
              <a:rPr lang="ru-RU" sz="2800" b="0" strike="noStrike" cap="all" spc="148">
                <a:solidFill>
                  <a:srgbClr val="404040"/>
                </a:solidFill>
                <a:latin typeface="Arial"/>
              </a:rPr>
              <a:t>ЩЕЛКНИТЕ, ЧТОБЫ ИЗМЕНИТЬ ЗАГОЛОВОК</a:t>
            </a:r>
            <a:endParaRPr lang="ru-RU" sz="2800" b="0" strike="noStrike" spc="-1">
              <a:solidFill>
                <a:srgbClr val="000000"/>
              </a:solidFill>
              <a:latin typeface="Calibri"/>
            </a:endParaRPr>
          </a:p>
        </p:txBody>
      </p:sp>
      <p:sp>
        <p:nvSpPr>
          <p:cNvPr id="279" name="PlaceHolder 2"/>
          <p:cNvSpPr>
            <a:spLocks noGrp="1"/>
          </p:cNvSpPr>
          <p:nvPr>
            <p:ph type="body"/>
          </p:nvPr>
        </p:nvSpPr>
        <p:spPr>
          <a:xfrm>
            <a:off x="147960" y="1481040"/>
            <a:ext cx="2140560" cy="514080"/>
          </a:xfrm>
          <a:prstGeom prst="rect">
            <a:avLst/>
          </a:prstGeom>
          <a:noFill/>
          <a:ln w="0">
            <a:noFill/>
          </a:ln>
        </p:spPr>
        <p:txBody>
          <a:bodyPr anchor="ctr">
            <a:noAutofit/>
          </a:bodyPr>
          <a:lstStyle/>
          <a:p>
            <a:pPr indent="0" algn="r">
              <a:lnSpc>
                <a:spcPct val="90000"/>
              </a:lnSpc>
              <a:spcBef>
                <a:spcPts val="1001"/>
              </a:spcBef>
              <a:buNone/>
              <a:tabLst>
                <a:tab pos="0" algn="l"/>
              </a:tabLst>
            </a:pPr>
            <a:r>
              <a:rPr lang="ru-RU" sz="1600" b="0" strike="noStrike" cap="all" spc="148">
                <a:solidFill>
                  <a:srgbClr val="404040"/>
                </a:solidFill>
                <a:latin typeface="Calibri"/>
              </a:rPr>
              <a:t>ЩЕЛКНИТЕ, ЧТОБЫ ИЗМЕНИТЬ СТИЛЬ ТЕКСТА НА ОБРАЗЦЕ СЛАЙДА</a:t>
            </a:r>
            <a:endParaRPr lang="ru-RU" sz="1600" b="0" strike="noStrike" spc="-1">
              <a:solidFill>
                <a:srgbClr val="000000"/>
              </a:solidFill>
              <a:latin typeface="Calibri"/>
            </a:endParaRPr>
          </a:p>
        </p:txBody>
      </p:sp>
      <p:sp>
        <p:nvSpPr>
          <p:cNvPr id="280" name="PlaceHolder 3"/>
          <p:cNvSpPr>
            <a:spLocks noGrp="1"/>
          </p:cNvSpPr>
          <p:nvPr>
            <p:ph type="body"/>
          </p:nvPr>
        </p:nvSpPr>
        <p:spPr>
          <a:xfrm>
            <a:off x="713880" y="2557440"/>
            <a:ext cx="2140560" cy="514080"/>
          </a:xfrm>
          <a:prstGeom prst="rect">
            <a:avLst/>
          </a:prstGeom>
          <a:noFill/>
          <a:ln w="0">
            <a:noFill/>
          </a:ln>
        </p:spPr>
        <p:txBody>
          <a:bodyPr anchor="ctr">
            <a:noAutofit/>
          </a:bodyPr>
          <a:lstStyle/>
          <a:p>
            <a:pPr indent="0" algn="r">
              <a:lnSpc>
                <a:spcPct val="90000"/>
              </a:lnSpc>
              <a:spcBef>
                <a:spcPts val="1001"/>
              </a:spcBef>
              <a:buNone/>
              <a:tabLst>
                <a:tab pos="0" algn="l"/>
              </a:tabLst>
            </a:pPr>
            <a:r>
              <a:rPr lang="ru-RU" sz="1600" b="0" strike="noStrike" cap="all" spc="148">
                <a:solidFill>
                  <a:srgbClr val="404040"/>
                </a:solidFill>
                <a:latin typeface="Calibri"/>
              </a:rPr>
              <a:t>ЩЕЛКНИТЕ, ЧТОБЫ ИЗМЕНИТЬ СТИЛЬ ТЕКСТА НА ОБРАЗЦЕ СЛАЙДА</a:t>
            </a:r>
            <a:endParaRPr lang="ru-RU" sz="1600" b="0" strike="noStrike" spc="-1">
              <a:solidFill>
                <a:srgbClr val="000000"/>
              </a:solidFill>
              <a:latin typeface="Calibri"/>
            </a:endParaRPr>
          </a:p>
        </p:txBody>
      </p:sp>
      <p:sp>
        <p:nvSpPr>
          <p:cNvPr id="281" name="PlaceHolder 4"/>
          <p:cNvSpPr>
            <a:spLocks noGrp="1"/>
          </p:cNvSpPr>
          <p:nvPr>
            <p:ph type="body"/>
          </p:nvPr>
        </p:nvSpPr>
        <p:spPr>
          <a:xfrm>
            <a:off x="1320480" y="3633840"/>
            <a:ext cx="2140560" cy="514080"/>
          </a:xfrm>
          <a:prstGeom prst="rect">
            <a:avLst/>
          </a:prstGeom>
          <a:noFill/>
          <a:ln w="0">
            <a:noFill/>
          </a:ln>
        </p:spPr>
        <p:txBody>
          <a:bodyPr anchor="ctr">
            <a:noAutofit/>
          </a:bodyPr>
          <a:lstStyle/>
          <a:p>
            <a:pPr indent="0" algn="r">
              <a:lnSpc>
                <a:spcPct val="90000"/>
              </a:lnSpc>
              <a:spcBef>
                <a:spcPts val="1001"/>
              </a:spcBef>
              <a:buNone/>
              <a:tabLst>
                <a:tab pos="0" algn="l"/>
              </a:tabLst>
            </a:pPr>
            <a:r>
              <a:rPr lang="ru-RU" sz="1600" b="0" strike="noStrike" cap="all" spc="148">
                <a:solidFill>
                  <a:srgbClr val="404040"/>
                </a:solidFill>
                <a:latin typeface="Calibri"/>
              </a:rPr>
              <a:t>ЩЕЛКНИТЕ, ЧТОБЫ ИЗМЕНИТЬ СТИЛЬ ТЕКСТА НА ОБРАЗЦЕ СЛАЙДА</a:t>
            </a:r>
            <a:endParaRPr lang="ru-RU" sz="1600" b="0" strike="noStrike" spc="-1">
              <a:solidFill>
                <a:srgbClr val="000000"/>
              </a:solidFill>
              <a:latin typeface="Calibri"/>
            </a:endParaRPr>
          </a:p>
        </p:txBody>
      </p:sp>
      <p:sp>
        <p:nvSpPr>
          <p:cNvPr id="282" name="PlaceHolder 5"/>
          <p:cNvSpPr>
            <a:spLocks noGrp="1"/>
          </p:cNvSpPr>
          <p:nvPr>
            <p:ph type="body"/>
          </p:nvPr>
        </p:nvSpPr>
        <p:spPr>
          <a:xfrm>
            <a:off x="1904400" y="4710240"/>
            <a:ext cx="2140560" cy="514080"/>
          </a:xfrm>
          <a:prstGeom prst="rect">
            <a:avLst/>
          </a:prstGeom>
          <a:noFill/>
          <a:ln w="0">
            <a:noFill/>
          </a:ln>
        </p:spPr>
        <p:txBody>
          <a:bodyPr anchor="ctr">
            <a:noAutofit/>
          </a:bodyPr>
          <a:lstStyle/>
          <a:p>
            <a:pPr indent="0" algn="r">
              <a:lnSpc>
                <a:spcPct val="90000"/>
              </a:lnSpc>
              <a:spcBef>
                <a:spcPts val="1001"/>
              </a:spcBef>
              <a:buNone/>
              <a:tabLst>
                <a:tab pos="0" algn="l"/>
              </a:tabLst>
            </a:pPr>
            <a:r>
              <a:rPr lang="ru-RU" sz="1600" b="0" strike="noStrike" cap="all" spc="148">
                <a:solidFill>
                  <a:srgbClr val="404040"/>
                </a:solidFill>
                <a:latin typeface="Calibri"/>
              </a:rPr>
              <a:t>ЩЕЛКНИТЕ, ЧТОБЫ ИЗМЕНИТЬ СТИЛЬ ТЕКСТА НА ОБРАЗЦЕ СЛАЙДА</a:t>
            </a:r>
            <a:endParaRPr lang="ru-RU" sz="1600" b="0" strike="noStrike" spc="-1">
              <a:solidFill>
                <a:srgbClr val="000000"/>
              </a:solidFill>
              <a:latin typeface="Calibri"/>
            </a:endParaRPr>
          </a:p>
        </p:txBody>
      </p:sp>
      <p:sp>
        <p:nvSpPr>
          <p:cNvPr id="283" name="PlaceHolder 6"/>
          <p:cNvSpPr>
            <a:spLocks noGrp="1"/>
          </p:cNvSpPr>
          <p:nvPr>
            <p:ph type="body"/>
          </p:nvPr>
        </p:nvSpPr>
        <p:spPr>
          <a:xfrm>
            <a:off x="4399920" y="1594440"/>
            <a:ext cx="5537160" cy="101052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стиль текста на образце слайда</a:t>
            </a:r>
            <a:endParaRPr lang="ru-RU" sz="1400" b="0" strike="noStrike" spc="-1">
              <a:solidFill>
                <a:srgbClr val="000000"/>
              </a:solidFill>
              <a:latin typeface="Calibri"/>
            </a:endParaRPr>
          </a:p>
        </p:txBody>
      </p:sp>
      <p:sp>
        <p:nvSpPr>
          <p:cNvPr id="284" name="PlaceHolder 7"/>
          <p:cNvSpPr>
            <a:spLocks noGrp="1"/>
          </p:cNvSpPr>
          <p:nvPr>
            <p:ph type="body"/>
          </p:nvPr>
        </p:nvSpPr>
        <p:spPr>
          <a:xfrm>
            <a:off x="4984560" y="2682720"/>
            <a:ext cx="5537160" cy="101052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стиль текста на образце слайда</a:t>
            </a:r>
            <a:endParaRPr lang="ru-RU" sz="1400" b="0" strike="noStrike" spc="-1">
              <a:solidFill>
                <a:srgbClr val="000000"/>
              </a:solidFill>
              <a:latin typeface="Calibri"/>
            </a:endParaRPr>
          </a:p>
        </p:txBody>
      </p:sp>
      <p:sp>
        <p:nvSpPr>
          <p:cNvPr id="285" name="PlaceHolder 8"/>
          <p:cNvSpPr>
            <a:spLocks noGrp="1"/>
          </p:cNvSpPr>
          <p:nvPr>
            <p:ph type="body"/>
          </p:nvPr>
        </p:nvSpPr>
        <p:spPr>
          <a:xfrm>
            <a:off x="5574960" y="3755520"/>
            <a:ext cx="5537160" cy="101052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стиль текста на образце слайда</a:t>
            </a:r>
            <a:endParaRPr lang="ru-RU" sz="1400" b="0" strike="noStrike" spc="-1">
              <a:solidFill>
                <a:srgbClr val="000000"/>
              </a:solidFill>
              <a:latin typeface="Calibri"/>
            </a:endParaRPr>
          </a:p>
        </p:txBody>
      </p:sp>
      <p:sp>
        <p:nvSpPr>
          <p:cNvPr id="286" name="PlaceHolder 9"/>
          <p:cNvSpPr>
            <a:spLocks noGrp="1"/>
          </p:cNvSpPr>
          <p:nvPr>
            <p:ph type="body"/>
          </p:nvPr>
        </p:nvSpPr>
        <p:spPr>
          <a:xfrm>
            <a:off x="6173640" y="4824360"/>
            <a:ext cx="5537160" cy="1010520"/>
          </a:xfrm>
          <a:prstGeom prst="rect">
            <a:avLst/>
          </a:prstGeom>
          <a:noFill/>
          <a:ln w="0">
            <a:noFill/>
          </a:ln>
        </p:spPr>
        <p:txBody>
          <a:bodyPr anchor="t">
            <a:normAutofit/>
          </a:bodyPr>
          <a:lstStyle/>
          <a:p>
            <a:pPr indent="0">
              <a:lnSpc>
                <a:spcPct val="100000"/>
              </a:lnSpc>
              <a:spcBef>
                <a:spcPts val="1001"/>
              </a:spcBef>
              <a:buNone/>
              <a:tabLst>
                <a:tab pos="0" algn="l"/>
              </a:tabLst>
            </a:pPr>
            <a:r>
              <a:rPr lang="ru-RU" sz="1400" b="0" strike="noStrike" spc="49">
                <a:solidFill>
                  <a:srgbClr val="404040"/>
                </a:solidFill>
                <a:latin typeface="Calibri"/>
              </a:rPr>
              <a:t>Щелкните, чтобы изменить стиль текста на образце слайда</a:t>
            </a:r>
            <a:endParaRPr lang="ru-RU" sz="1400" b="0" strike="noStrike" spc="-1">
              <a:solidFill>
                <a:srgbClr val="000000"/>
              </a:solidFill>
              <a:latin typeface="Calibri"/>
            </a:endParaRPr>
          </a:p>
        </p:txBody>
      </p:sp>
      <p:sp>
        <p:nvSpPr>
          <p:cNvPr id="287" name="PlaceHolder 10"/>
          <p:cNvSpPr>
            <a:spLocks noGrp="1"/>
          </p:cNvSpPr>
          <p:nvPr>
            <p:ph type="dt" idx="10"/>
          </p:nvPr>
        </p:nvSpPr>
        <p:spPr>
          <a:xfrm>
            <a:off x="837720" y="6356520"/>
            <a:ext cx="2742120" cy="364680"/>
          </a:xfrm>
          <a:prstGeom prst="rect">
            <a:avLst/>
          </a:prstGeom>
          <a:noFill/>
          <a:ln w="0">
            <a:noFill/>
          </a:ln>
        </p:spPr>
        <p:txBody>
          <a:bodyPr anchor="ctr">
            <a:noAutofit/>
          </a:bodyPr>
          <a:lstStyle>
            <a:lvl1pPr indent="0">
              <a:lnSpc>
                <a:spcPct val="100000"/>
              </a:lnSpc>
              <a:buNone/>
              <a:defRPr lang="ru-RU" sz="900" b="0" strike="noStrike" spc="-1">
                <a:solidFill>
                  <a:srgbClr val="B0B0B0"/>
                </a:solidFill>
                <a:latin typeface="Calibri"/>
              </a:defRPr>
            </a:lvl1pPr>
          </a:lstStyle>
          <a:p>
            <a:pPr indent="0">
              <a:lnSpc>
                <a:spcPct val="100000"/>
              </a:lnSpc>
              <a:buNone/>
            </a:pPr>
            <a:r>
              <a:rPr lang="ru-RU" sz="900" b="0" strike="noStrike" spc="-1">
                <a:solidFill>
                  <a:srgbClr val="B0B0B0"/>
                </a:solidFill>
                <a:latin typeface="Calibri"/>
              </a:rPr>
              <a:t>&lt;date/time&gt;</a:t>
            </a:r>
            <a:endParaRPr lang="en-US" sz="900" b="0" strike="noStrike" spc="-1">
              <a:solidFill>
                <a:srgbClr val="000000"/>
              </a:solidFill>
              <a:latin typeface="Times New Roman"/>
            </a:endParaRPr>
          </a:p>
        </p:txBody>
      </p:sp>
      <p:sp>
        <p:nvSpPr>
          <p:cNvPr id="288" name="PlaceHolder 11"/>
          <p:cNvSpPr>
            <a:spLocks noGrp="1"/>
          </p:cNvSpPr>
          <p:nvPr>
            <p:ph type="ftr" idx="11"/>
          </p:nvPr>
        </p:nvSpPr>
        <p:spPr>
          <a:xfrm>
            <a:off x="6154200" y="6356520"/>
            <a:ext cx="1807920" cy="364680"/>
          </a:xfrm>
          <a:prstGeom prst="rect">
            <a:avLst/>
          </a:prstGeom>
          <a:noFill/>
          <a:ln w="0">
            <a:noFill/>
          </a:ln>
        </p:spPr>
        <p:txBody>
          <a:bodyPr anchor="ctr">
            <a:noAutofit/>
          </a:bodyPr>
          <a:lstStyle>
            <a:lvl1pPr indent="0">
              <a:lnSpc>
                <a:spcPct val="100000"/>
              </a:lnSpc>
              <a:buNone/>
              <a:defRPr lang="ru-RU" sz="900" b="0" strike="noStrike" spc="-1">
                <a:solidFill>
                  <a:srgbClr val="8B8B8B"/>
                </a:solidFill>
                <a:latin typeface="Calibri"/>
              </a:defRPr>
            </a:lvl1pPr>
          </a:lstStyle>
          <a:p>
            <a:pPr indent="0">
              <a:lnSpc>
                <a:spcPct val="100000"/>
              </a:lnSpc>
              <a:buNone/>
            </a:pPr>
            <a:r>
              <a:rPr lang="ru-RU" sz="900" b="0" strike="noStrike" spc="-1">
                <a:solidFill>
                  <a:srgbClr val="8B8B8B"/>
                </a:solidFill>
                <a:latin typeface="Calibri"/>
              </a:rPr>
              <a:t>&lt;footer&gt;</a:t>
            </a:r>
            <a:endParaRPr lang="en-US" sz="900" b="0" strike="noStrike" spc="-1">
              <a:solidFill>
                <a:srgbClr val="000000"/>
              </a:solidFill>
              <a:latin typeface="Times New Roman"/>
            </a:endParaRPr>
          </a:p>
        </p:txBody>
      </p:sp>
      <p:sp>
        <p:nvSpPr>
          <p:cNvPr id="289" name="PlaceHolder 12"/>
          <p:cNvSpPr>
            <a:spLocks noGrp="1"/>
          </p:cNvSpPr>
          <p:nvPr>
            <p:ph type="sldNum" idx="12"/>
          </p:nvPr>
        </p:nvSpPr>
        <p:spPr>
          <a:xfrm>
            <a:off x="10807920" y="6356520"/>
            <a:ext cx="542520" cy="364680"/>
          </a:xfrm>
          <a:prstGeom prst="rect">
            <a:avLst/>
          </a:prstGeom>
          <a:noFill/>
          <a:ln w="0">
            <a:noFill/>
          </a:ln>
        </p:spPr>
        <p:txBody>
          <a:bodyPr anchor="ctr">
            <a:noAutofit/>
          </a:bodyPr>
          <a:lstStyle>
            <a:lvl1pPr indent="0" algn="r">
              <a:lnSpc>
                <a:spcPct val="100000"/>
              </a:lnSpc>
              <a:buNone/>
              <a:defRPr lang="ru-RU" sz="900" b="0" strike="noStrike" spc="-1">
                <a:solidFill>
                  <a:srgbClr val="8B8B8B"/>
                </a:solidFill>
                <a:latin typeface="Calibri"/>
              </a:defRPr>
            </a:lvl1pPr>
          </a:lstStyle>
          <a:p>
            <a:pPr indent="0" algn="r">
              <a:lnSpc>
                <a:spcPct val="100000"/>
              </a:lnSpc>
              <a:buNone/>
            </a:pPr>
            <a:fld id="{917D42B6-DAF0-4CDD-BD61-279B573B93C3}" type="slidenum">
              <a:rPr lang="ru-RU" sz="900" b="0" strike="noStrike" spc="-1">
                <a:solidFill>
                  <a:srgbClr val="8B8B8B"/>
                </a:solidFill>
                <a:latin typeface="Calibri"/>
              </a:rPr>
              <a:t>‹#›</a:t>
            </a:fld>
            <a:endParaRPr lang="en-US" sz="9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6" name="PlaceHolder 1"/>
          <p:cNvSpPr>
            <a:spLocks noGrp="1"/>
          </p:cNvSpPr>
          <p:nvPr>
            <p:ph type="title"/>
          </p:nvPr>
        </p:nvSpPr>
        <p:spPr>
          <a:xfrm>
            <a:off x="831600" y="1709640"/>
            <a:ext cx="10512360" cy="2852280"/>
          </a:xfrm>
          <a:prstGeom prst="rect">
            <a:avLst/>
          </a:prstGeom>
          <a:noFill/>
          <a:ln w="0">
            <a:noFill/>
          </a:ln>
        </p:spPr>
        <p:txBody>
          <a:bodyPr anchor="b">
            <a:noAutofit/>
          </a:bodyPr>
          <a:lstStyle/>
          <a:p>
            <a:pPr indent="0">
              <a:lnSpc>
                <a:spcPct val="90000"/>
              </a:lnSpc>
              <a:buNone/>
            </a:pPr>
            <a:r>
              <a:rPr lang="ru-RU" sz="6000" b="0" strike="noStrike" spc="-1">
                <a:solidFill>
                  <a:srgbClr val="000000"/>
                </a:solidFill>
                <a:latin typeface="Calibri Light"/>
              </a:rPr>
              <a:t>Образец заголовка</a:t>
            </a:r>
            <a:endParaRPr lang="ru-RU" sz="6000" b="0" strike="noStrike" spc="-1">
              <a:solidFill>
                <a:srgbClr val="000000"/>
              </a:solidFill>
              <a:latin typeface="Calibri"/>
            </a:endParaRPr>
          </a:p>
        </p:txBody>
      </p:sp>
      <p:sp>
        <p:nvSpPr>
          <p:cNvPr id="327" name="PlaceHolder 2"/>
          <p:cNvSpPr>
            <a:spLocks noGrp="1"/>
          </p:cNvSpPr>
          <p:nvPr>
            <p:ph type="body"/>
          </p:nvPr>
        </p:nvSpPr>
        <p:spPr>
          <a:xfrm>
            <a:off x="831600" y="4589640"/>
            <a:ext cx="10512360" cy="1499760"/>
          </a:xfrm>
          <a:prstGeom prst="rect">
            <a:avLst/>
          </a:prstGeom>
          <a:noFill/>
          <a:ln w="0">
            <a:noFill/>
          </a:ln>
        </p:spPr>
        <p:txBody>
          <a:bodyPr anchor="t">
            <a:noAutofit/>
          </a:bodyPr>
          <a:lstStyle/>
          <a:p>
            <a:pPr indent="0">
              <a:lnSpc>
                <a:spcPct val="90000"/>
              </a:lnSpc>
              <a:spcBef>
                <a:spcPts val="1001"/>
              </a:spcBef>
              <a:buNone/>
              <a:tabLst>
                <a:tab pos="0" algn="l"/>
              </a:tabLst>
            </a:pPr>
            <a:r>
              <a:rPr lang="ru-RU" sz="2400" b="0" strike="noStrike" spc="-1">
                <a:solidFill>
                  <a:srgbClr val="8B8B8B"/>
                </a:solidFill>
                <a:latin typeface="Calibri"/>
              </a:rPr>
              <a:t>Образец текста</a:t>
            </a:r>
            <a:endParaRPr lang="ru-RU" sz="2400" b="0" strike="noStrike" spc="-1">
              <a:solidFill>
                <a:srgbClr val="000000"/>
              </a:solidFill>
              <a:latin typeface="Calibri"/>
            </a:endParaRPr>
          </a:p>
        </p:txBody>
      </p:sp>
      <p:sp>
        <p:nvSpPr>
          <p:cNvPr id="328" name="PlaceHolder 3"/>
          <p:cNvSpPr>
            <a:spLocks noGrp="1"/>
          </p:cNvSpPr>
          <p:nvPr>
            <p:ph type="dt" idx="13"/>
          </p:nvPr>
        </p:nvSpPr>
        <p:spPr>
          <a:xfrm>
            <a:off x="837720" y="6356520"/>
            <a:ext cx="2742120" cy="364680"/>
          </a:xfrm>
          <a:prstGeom prst="rect">
            <a:avLst/>
          </a:prstGeom>
          <a:noFill/>
          <a:ln w="0">
            <a:noFill/>
          </a:ln>
        </p:spPr>
        <p:txBody>
          <a:bodyPr anchor="ctr">
            <a:noAutofit/>
          </a:bodyPr>
          <a:lstStyle>
            <a:lvl1pPr indent="0">
              <a:lnSpc>
                <a:spcPct val="100000"/>
              </a:lnSpc>
              <a:buNone/>
              <a:defRPr lang="ru-RU" sz="1200" b="0" strike="noStrike" spc="-1">
                <a:solidFill>
                  <a:srgbClr val="8B8B8B"/>
                </a:solidFill>
                <a:latin typeface="Calibri"/>
              </a:defRPr>
            </a:lvl1pPr>
          </a:lstStyle>
          <a:p>
            <a:pPr indent="0">
              <a:lnSpc>
                <a:spcPct val="100000"/>
              </a:lnSpc>
              <a:buNone/>
            </a:pPr>
            <a:r>
              <a:rPr lang="ru-RU" sz="1200" b="0" strike="noStrike" spc="-1">
                <a:solidFill>
                  <a:srgbClr val="8B8B8B"/>
                </a:solidFill>
                <a:latin typeface="Calibri"/>
              </a:rPr>
              <a:t>&lt;date/time&gt;</a:t>
            </a:r>
            <a:endParaRPr lang="en-US" sz="1200" b="0" strike="noStrike" spc="-1">
              <a:solidFill>
                <a:srgbClr val="000000"/>
              </a:solidFill>
              <a:latin typeface="Times New Roman"/>
            </a:endParaRPr>
          </a:p>
        </p:txBody>
      </p:sp>
      <p:sp>
        <p:nvSpPr>
          <p:cNvPr id="329" name="PlaceHolder 4"/>
          <p:cNvSpPr>
            <a:spLocks noGrp="1"/>
          </p:cNvSpPr>
          <p:nvPr>
            <p:ph type="ftr" idx="14"/>
          </p:nvPr>
        </p:nvSpPr>
        <p:spPr>
          <a:xfrm>
            <a:off x="4037400" y="6356520"/>
            <a:ext cx="4113360" cy="364680"/>
          </a:xfrm>
          <a:prstGeom prst="rect">
            <a:avLst/>
          </a:prstGeom>
          <a:noFill/>
          <a:ln w="0">
            <a:noFill/>
          </a:ln>
        </p:spPr>
        <p:txBody>
          <a:bodyPr anchor="ctr">
            <a:noAutofit/>
          </a:bodyPr>
          <a:lstStyle>
            <a:lvl1pPr indent="0" algn="ctr">
              <a:lnSpc>
                <a:spcPct val="100000"/>
              </a:lnSpc>
              <a:buNone/>
              <a:defRPr lang="ru-RU" sz="1200" b="0" strike="noStrike" spc="-1">
                <a:solidFill>
                  <a:srgbClr val="8B8B8B"/>
                </a:solidFill>
                <a:latin typeface="Calibri"/>
              </a:defRPr>
            </a:lvl1pPr>
          </a:lstStyle>
          <a:p>
            <a:pPr indent="0" algn="ctr">
              <a:lnSpc>
                <a:spcPct val="100000"/>
              </a:lnSpc>
              <a:buNone/>
            </a:pPr>
            <a:r>
              <a:rPr lang="ru-RU" sz="1200" b="0" strike="noStrike" spc="-1">
                <a:solidFill>
                  <a:srgbClr val="8B8B8B"/>
                </a:solidFill>
                <a:latin typeface="Calibri"/>
              </a:rPr>
              <a:t>&lt;footer&gt;</a:t>
            </a:r>
            <a:endParaRPr lang="en-US" sz="1200" b="0" strike="noStrike" spc="-1">
              <a:solidFill>
                <a:srgbClr val="000000"/>
              </a:solidFill>
              <a:latin typeface="Times New Roman"/>
            </a:endParaRPr>
          </a:p>
        </p:txBody>
      </p:sp>
      <p:sp>
        <p:nvSpPr>
          <p:cNvPr id="330" name="PlaceHolder 5"/>
          <p:cNvSpPr>
            <a:spLocks noGrp="1"/>
          </p:cNvSpPr>
          <p:nvPr>
            <p:ph type="sldNum" idx="15"/>
          </p:nvPr>
        </p:nvSpPr>
        <p:spPr>
          <a:xfrm>
            <a:off x="8607960" y="6356520"/>
            <a:ext cx="2742120" cy="364680"/>
          </a:xfrm>
          <a:prstGeom prst="rect">
            <a:avLst/>
          </a:prstGeom>
          <a:noFill/>
          <a:ln w="0">
            <a:noFill/>
          </a:ln>
        </p:spPr>
        <p:txBody>
          <a:bodyPr anchor="ctr">
            <a:noAutofit/>
          </a:bodyPr>
          <a:lstStyle>
            <a:lvl1pPr indent="0" algn="r">
              <a:lnSpc>
                <a:spcPct val="100000"/>
              </a:lnSpc>
              <a:buNone/>
              <a:defRPr lang="ru-RU" sz="1200" b="0" strike="noStrike" spc="-1">
                <a:solidFill>
                  <a:srgbClr val="8B8B8B"/>
                </a:solidFill>
                <a:latin typeface="Calibri"/>
              </a:defRPr>
            </a:lvl1pPr>
          </a:lstStyle>
          <a:p>
            <a:pPr indent="0" algn="r">
              <a:lnSpc>
                <a:spcPct val="100000"/>
              </a:lnSpc>
              <a:buNone/>
            </a:pPr>
            <a:fld id="{47FD2B99-EF6C-452A-98A6-A3A7CBDAB9E6}" type="slidenum">
              <a:rPr lang="ru-RU" sz="1200" b="0" strike="noStrike" spc="-1">
                <a:solidFill>
                  <a:srgbClr val="8B8B8B"/>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7" name="PlaceHolder 1"/>
          <p:cNvSpPr>
            <a:spLocks noGrp="1"/>
          </p:cNvSpPr>
          <p:nvPr>
            <p:ph type="title"/>
          </p:nvPr>
        </p:nvSpPr>
        <p:spPr>
          <a:xfrm>
            <a:off x="6989040" y="2571120"/>
            <a:ext cx="4178160" cy="1715040"/>
          </a:xfrm>
          <a:prstGeom prst="rect">
            <a:avLst/>
          </a:prstGeom>
          <a:noFill/>
          <a:ln w="0">
            <a:noFill/>
          </a:ln>
        </p:spPr>
        <p:txBody>
          <a:bodyPr anchor="ctr">
            <a:noAutofit/>
          </a:bodyPr>
          <a:lstStyle/>
          <a:p>
            <a:pPr indent="0">
              <a:lnSpc>
                <a:spcPct val="90000"/>
              </a:lnSpc>
              <a:buNone/>
            </a:pPr>
            <a:r>
              <a:rPr lang="ru-RU" sz="3600" b="0" strike="noStrike" spc="148">
                <a:solidFill>
                  <a:srgbClr val="404040"/>
                </a:solidFill>
                <a:latin typeface="Calibri Light"/>
              </a:rPr>
              <a:t>ЩЕЛКНИТЕ, ЧТОБЫ ИЗМЕНИТЬ СТИЛЬ ЗАГОЛОВКА НА ОБРАЗЦЕ СЛАЙДА</a:t>
            </a:r>
            <a:endParaRPr lang="ru-RU" sz="3600" b="0" strike="noStrike" spc="-1">
              <a:solidFill>
                <a:srgbClr val="000000"/>
              </a:solidFill>
              <a:latin typeface="Calibri"/>
            </a:endParaRPr>
          </a:p>
        </p:txBody>
      </p:sp>
      <p:pic>
        <p:nvPicPr>
          <p:cNvPr id="368" name="Графический объект 4"/>
          <p:cNvPicPr/>
          <p:nvPr/>
        </p:nvPicPr>
        <p:blipFill>
          <a:blip r:embed="rId14"/>
          <a:stretch/>
        </p:blipFill>
        <p:spPr>
          <a:xfrm>
            <a:off x="0" y="828720"/>
            <a:ext cx="5875200" cy="5200200"/>
          </a:xfrm>
          <a:prstGeom prst="rect">
            <a:avLst/>
          </a:prstGeom>
          <a:ln w="0">
            <a:noFill/>
          </a:ln>
        </p:spPr>
      </p:pic>
      <p:sp>
        <p:nvSpPr>
          <p:cNvPr id="369" name="PlaceHolder 2"/>
          <p:cNvSpPr>
            <a:spLocks noGrp="1"/>
          </p:cNvSpPr>
          <p:nvPr>
            <p:ph type="body"/>
          </p:nvPr>
        </p:nvSpPr>
        <p:spPr>
          <a:xfrm>
            <a:off x="609120" y="1604520"/>
            <a:ext cx="10969560" cy="3977280"/>
          </a:xfrm>
          <a:prstGeom prst="rect">
            <a:avLst/>
          </a:prstGeom>
          <a:noFill/>
          <a:ln w="0">
            <a:noFill/>
          </a:ln>
        </p:spPr>
        <p:txBody>
          <a:bodyPr lIns="0" tIns="0" rIns="0" bIns="0" anchor="t">
            <a:normAutofit/>
          </a:bodyPr>
          <a:lstStyle/>
          <a:p>
            <a:pPr marL="432000" indent="-324000">
              <a:lnSpc>
                <a:spcPct val="90000"/>
              </a:lnSpc>
              <a:spcBef>
                <a:spcPts val="1417"/>
              </a:spcBef>
              <a:buClr>
                <a:srgbClr val="000000"/>
              </a:buClr>
              <a:buSzPct val="45000"/>
              <a:buFont typeface="Wingdings" charset="2"/>
              <a:buChar char=""/>
            </a:pPr>
            <a:r>
              <a:rPr lang="ru-RU" sz="2800" b="0" strike="noStrike" spc="-1">
                <a:solidFill>
                  <a:srgbClr val="000000"/>
                </a:solidFill>
                <a:latin typeface="Calibri"/>
              </a:rPr>
              <a:t>Click to edit the outline text format</a:t>
            </a:r>
          </a:p>
          <a:p>
            <a:pPr marL="864000" lvl="1" indent="-324000">
              <a:lnSpc>
                <a:spcPct val="90000"/>
              </a:lnSpc>
              <a:spcBef>
                <a:spcPts val="1134"/>
              </a:spcBef>
              <a:buClr>
                <a:srgbClr val="000000"/>
              </a:buClr>
              <a:buSzPct val="75000"/>
              <a:buFont typeface="Symbol" charset="2"/>
              <a:buChar char=""/>
            </a:pPr>
            <a:r>
              <a:rPr lang="ru-RU" sz="2000" b="0" strike="noStrike" spc="-1">
                <a:solidFill>
                  <a:srgbClr val="000000"/>
                </a:solidFill>
                <a:latin typeface="Calibri"/>
              </a:rPr>
              <a:t>Second Outline Level</a:t>
            </a:r>
          </a:p>
          <a:p>
            <a:pPr marL="1296000" lvl="2" indent="-288000">
              <a:lnSpc>
                <a:spcPct val="90000"/>
              </a:lnSpc>
              <a:spcBef>
                <a:spcPts val="850"/>
              </a:spcBef>
              <a:buClr>
                <a:srgbClr val="000000"/>
              </a:buClr>
              <a:buSzPct val="45000"/>
              <a:buFont typeface="Wingdings" charset="2"/>
              <a:buChar char=""/>
            </a:pPr>
            <a:r>
              <a:rPr lang="ru-RU" sz="1800" b="0" strike="noStrike" spc="-1">
                <a:solidFill>
                  <a:srgbClr val="000000"/>
                </a:solidFill>
                <a:latin typeface="Calibri"/>
              </a:rPr>
              <a:t>Third Outline Level</a:t>
            </a:r>
          </a:p>
          <a:p>
            <a:pPr marL="1728000" lvl="3" indent="-216000">
              <a:lnSpc>
                <a:spcPct val="90000"/>
              </a:lnSpc>
              <a:spcBef>
                <a:spcPts val="567"/>
              </a:spcBef>
              <a:buClr>
                <a:srgbClr val="000000"/>
              </a:buClr>
              <a:buSzPct val="75000"/>
              <a:buFont typeface="Symbol" charset="2"/>
              <a:buChar char=""/>
            </a:pPr>
            <a:r>
              <a:rPr lang="ru-RU" sz="1800" b="0" strike="noStrike" spc="-1">
                <a:solidFill>
                  <a:srgbClr val="000000"/>
                </a:solidFill>
                <a:latin typeface="Calibri"/>
              </a:rPr>
              <a:t>Fourth Outline Level</a:t>
            </a:r>
          </a:p>
          <a:p>
            <a:pPr marL="2160000" lvl="4"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Calibri"/>
              </a:rPr>
              <a:t>Fifth Outline Level</a:t>
            </a:r>
          </a:p>
          <a:p>
            <a:pPr marL="2592000" lvl="5"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Calibri"/>
              </a:rPr>
              <a:t>Sixth Outline Level</a:t>
            </a:r>
          </a:p>
          <a:p>
            <a:pPr marL="3024000" lvl="6" indent="-216000">
              <a:lnSpc>
                <a:spcPct val="90000"/>
              </a:lnSpc>
              <a:spcBef>
                <a:spcPts val="283"/>
              </a:spcBef>
              <a:buClr>
                <a:srgbClr val="000000"/>
              </a:buClr>
              <a:buSzPct val="45000"/>
              <a:buFont typeface="Wingdings" charset="2"/>
              <a:buChar char=""/>
            </a:pPr>
            <a:r>
              <a:rPr lang="ru-RU" sz="2000" b="0" strike="noStrike" spc="-1">
                <a:solidFill>
                  <a:srgbClr val="000000"/>
                </a:solidFill>
                <a:latin typeface="Calibri"/>
              </a:rPr>
              <a:t>Seventh Outline Level</a:t>
            </a:r>
          </a:p>
        </p:txBody>
      </p:sp>
    </p:spTree>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5.xml"/><Relationship Id="rId5" Type="http://schemas.openxmlformats.org/officeDocument/2006/relationships/image" Target="../media/image30.jpeg"/><Relationship Id="rId4" Type="http://schemas.openxmlformats.org/officeDocument/2006/relationships/image" Target="../media/image29.wmf"/></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3.wmf"/><Relationship Id="rId4" Type="http://schemas.openxmlformats.org/officeDocument/2006/relationships/image" Target="../media/image32.wmf"/></Relationships>
</file>

<file path=ppt/slides/_rels/slide12.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image" Target="../media/image36.wmf"/><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25.xml"/><Relationship Id="rId5" Type="http://schemas.openxmlformats.org/officeDocument/2006/relationships/image" Target="../media/image39.jpeg"/><Relationship Id="rId4" Type="http://schemas.openxmlformats.org/officeDocument/2006/relationships/image" Target="../media/image38.jpeg"/></Relationships>
</file>

<file path=ppt/slides/_rels/slide1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5.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5.xml"/><Relationship Id="rId5" Type="http://schemas.openxmlformats.org/officeDocument/2006/relationships/image" Target="../media/image41.png"/><Relationship Id="rId4" Type="http://schemas.openxmlformats.org/officeDocument/2006/relationships/image" Target="../media/image43.wmf"/></Relationships>
</file>

<file path=ppt/slides/_rels/slide17.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25.xml"/><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jpeg"/><Relationship Id="rId1" Type="http://schemas.openxmlformats.org/officeDocument/2006/relationships/slideLayout" Target="../slideLayouts/slideLayout13.xml"/><Relationship Id="rId6" Type="http://schemas.openxmlformats.org/officeDocument/2006/relationships/image" Target="../media/image11.jpeg"/><Relationship Id="rId11" Type="http://schemas.openxmlformats.org/officeDocument/2006/relationships/image" Target="../media/image16.png"/><Relationship Id="rId5" Type="http://schemas.openxmlformats.org/officeDocument/2006/relationships/image" Target="../media/image10.jpeg"/><Relationship Id="rId10" Type="http://schemas.openxmlformats.org/officeDocument/2006/relationships/image" Target="../media/image15.jpeg"/><Relationship Id="rId4" Type="http://schemas.openxmlformats.org/officeDocument/2006/relationships/image" Target="../media/image9.png"/><Relationship Id="rId9" Type="http://schemas.openxmlformats.org/officeDocument/2006/relationships/image" Target="../media/image1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8" Type="http://schemas.openxmlformats.org/officeDocument/2006/relationships/image" Target="../media/image60.tif"/><Relationship Id="rId3" Type="http://schemas.openxmlformats.org/officeDocument/2006/relationships/image" Target="../media/image55.wmf"/><Relationship Id="rId7"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png"/><Relationship Id="rId10" Type="http://schemas.openxmlformats.org/officeDocument/2006/relationships/image" Target="../media/image62.jpeg"/><Relationship Id="rId4" Type="http://schemas.openxmlformats.org/officeDocument/2006/relationships/image" Target="../media/image56.wmf"/><Relationship Id="rId9" Type="http://schemas.openxmlformats.org/officeDocument/2006/relationships/image" Target="../media/image61.jpeg"/></Relationships>
</file>

<file path=ppt/slides/_rels/slide22.xml.rels><?xml version="1.0" encoding="UTF-8" standalone="yes"?>
<Relationships xmlns="http://schemas.openxmlformats.org/package/2006/relationships"><Relationship Id="rId3" Type="http://schemas.openxmlformats.org/officeDocument/2006/relationships/image" Target="../media/image65.jpeg"/><Relationship Id="rId7" Type="http://schemas.openxmlformats.org/officeDocument/2006/relationships/chart" Target="../charts/chart3.xml"/><Relationship Id="rId2" Type="http://schemas.openxmlformats.org/officeDocument/2006/relationships/image" Target="../media/image64.jpeg"/><Relationship Id="rId1" Type="http://schemas.openxmlformats.org/officeDocument/2006/relationships/slideLayout" Target="../slideLayouts/slideLayout25.xml"/><Relationship Id="rId6" Type="http://schemas.openxmlformats.org/officeDocument/2006/relationships/chart" Target="../charts/chart2.xml"/><Relationship Id="rId5" Type="http://schemas.openxmlformats.org/officeDocument/2006/relationships/image" Target="../media/image67.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chart" Target="../charts/chart4.xml"/><Relationship Id="rId1" Type="http://schemas.openxmlformats.org/officeDocument/2006/relationships/slideLayout" Target="../slideLayouts/slideLayout25.xml"/><Relationship Id="rId4" Type="http://schemas.openxmlformats.org/officeDocument/2006/relationships/chart" Target="../charts/chart6.xml"/></Relationships>
</file>

<file path=ppt/slides/_rels/slide27.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notesSlide" Target="../notesSlides/notesSlide16.xml"/><Relationship Id="rId1" Type="http://schemas.openxmlformats.org/officeDocument/2006/relationships/slideLayout" Target="../slideLayouts/slideLayout85.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28.xml.rels><?xml version="1.0" encoding="UTF-8" standalone="yes"?>
<Relationships xmlns="http://schemas.openxmlformats.org/package/2006/relationships"><Relationship Id="rId3" Type="http://schemas.openxmlformats.org/officeDocument/2006/relationships/image" Target="../media/image74.jpeg"/><Relationship Id="rId7" Type="http://schemas.openxmlformats.org/officeDocument/2006/relationships/image" Target="../media/image78.jpeg"/><Relationship Id="rId2" Type="http://schemas.openxmlformats.org/officeDocument/2006/relationships/notesSlide" Target="../notesSlides/notesSlide17.xml"/><Relationship Id="rId1" Type="http://schemas.openxmlformats.org/officeDocument/2006/relationships/slideLayout" Target="../slideLayouts/slideLayout9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7.xml"/></Relationships>
</file>

<file path=ppt/slides/_rels/slide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73.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jpeg"/></Relationships>
</file>

<file path=ppt/slides/_rels/slide3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9.xml"/><Relationship Id="rId1" Type="http://schemas.openxmlformats.org/officeDocument/2006/relationships/slideLayout" Target="../slideLayouts/slideLayout109.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3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0.xml"/><Relationship Id="rId1" Type="http://schemas.openxmlformats.org/officeDocument/2006/relationships/slideLayout" Target="../slideLayouts/slideLayout12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32.xml.rels><?xml version="1.0" encoding="UTF-8" standalone="yes"?>
<Relationships xmlns="http://schemas.openxmlformats.org/package/2006/relationships"><Relationship Id="rId8" Type="http://schemas.openxmlformats.org/officeDocument/2006/relationships/image" Target="../media/image92.jpeg"/><Relationship Id="rId3" Type="http://schemas.openxmlformats.org/officeDocument/2006/relationships/image" Target="../media/image87.jpeg"/><Relationship Id="rId7" Type="http://schemas.openxmlformats.org/officeDocument/2006/relationships/image" Target="../media/image91.jpeg"/><Relationship Id="rId2" Type="http://schemas.openxmlformats.org/officeDocument/2006/relationships/notesSlide" Target="../notesSlides/notesSlide21.xml"/><Relationship Id="rId1" Type="http://schemas.openxmlformats.org/officeDocument/2006/relationships/slideLayout" Target="../slideLayouts/slideLayout133.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 Id="rId9" Type="http://schemas.openxmlformats.org/officeDocument/2006/relationships/image" Target="../media/image93.jpeg"/></Relationships>
</file>

<file path=ppt/slides/_rels/slide33.xml.rels><?xml version="1.0" encoding="UTF-8" standalone="yes"?>
<Relationships xmlns="http://schemas.openxmlformats.org/package/2006/relationships"><Relationship Id="rId8" Type="http://schemas.openxmlformats.org/officeDocument/2006/relationships/image" Target="../media/image99.jpeg"/><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notesSlide" Target="../notesSlides/notesSlide22.xml"/><Relationship Id="rId1" Type="http://schemas.openxmlformats.org/officeDocument/2006/relationships/slideLayout" Target="../slideLayouts/slideLayout133.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 Id="rId9" Type="http://schemas.openxmlformats.org/officeDocument/2006/relationships/image" Target="../media/image10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04.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notesSlide" Target="../notesSlides/notesSlide24.xml"/><Relationship Id="rId7" Type="http://schemas.openxmlformats.org/officeDocument/2006/relationships/image" Target="../media/image105.png"/><Relationship Id="rId2" Type="http://schemas.openxmlformats.org/officeDocument/2006/relationships/slideLayout" Target="../slideLayouts/slideLayout109.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07.jpeg"/><Relationship Id="rId4" Type="http://schemas.openxmlformats.org/officeDocument/2006/relationships/image" Target="../media/image106.jpeg"/><Relationship Id="rId9" Type="http://schemas.openxmlformats.org/officeDocument/2006/relationships/image" Target="../media/image109.jpeg"/></Relationships>
</file>

<file path=ppt/slides/_rels/slide36.xml.rels><?xml version="1.0" encoding="UTF-8" standalone="yes"?>
<Relationships xmlns="http://schemas.openxmlformats.org/package/2006/relationships"><Relationship Id="rId8" Type="http://schemas.openxmlformats.org/officeDocument/2006/relationships/image" Target="../media/image115.jpeg"/><Relationship Id="rId3" Type="http://schemas.openxmlformats.org/officeDocument/2006/relationships/image" Target="../media/image110.jpeg"/><Relationship Id="rId7" Type="http://schemas.openxmlformats.org/officeDocument/2006/relationships/image" Target="../media/image114.jpeg"/><Relationship Id="rId2" Type="http://schemas.openxmlformats.org/officeDocument/2006/relationships/notesSlide" Target="../notesSlides/notesSlide25.xml"/><Relationship Id="rId1" Type="http://schemas.openxmlformats.org/officeDocument/2006/relationships/slideLayout" Target="../slideLayouts/slideLayout97.xml"/><Relationship Id="rId6" Type="http://schemas.openxmlformats.org/officeDocument/2006/relationships/image" Target="../media/image113.jpeg"/><Relationship Id="rId5" Type="http://schemas.openxmlformats.org/officeDocument/2006/relationships/image" Target="../media/image112.jpeg"/><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notesSlide" Target="../notesSlides/notesSlide26.xml"/><Relationship Id="rId1" Type="http://schemas.openxmlformats.org/officeDocument/2006/relationships/slideLayout" Target="../slideLayouts/slideLayout97.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2.png"/><Relationship Id="rId7" Type="http://schemas.openxmlformats.org/officeDocument/2006/relationships/image" Target="../media/image124.png"/><Relationship Id="rId2" Type="http://schemas.openxmlformats.org/officeDocument/2006/relationships/notesSlide" Target="../notesSlides/notesSlide27.xml"/><Relationship Id="rId1" Type="http://schemas.openxmlformats.org/officeDocument/2006/relationships/slideLayout" Target="../slideLayouts/slideLayout145.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126.png"/><Relationship Id="rId4" Type="http://schemas.openxmlformats.org/officeDocument/2006/relationships/image" Target="../media/image123.png"/><Relationship Id="rId9" Type="http://schemas.openxmlformats.org/officeDocument/2006/relationships/image" Target="../media/image50.png"/></Relationships>
</file>

<file path=ppt/slides/_rels/slide3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28.xml"/><Relationship Id="rId1" Type="http://schemas.openxmlformats.org/officeDocument/2006/relationships/slideLayout" Target="../slideLayouts/slideLayout97.xml"/><Relationship Id="rId6" Type="http://schemas.openxmlformats.org/officeDocument/2006/relationships/image" Target="../media/image130.jpeg"/><Relationship Id="rId5" Type="http://schemas.openxmlformats.org/officeDocument/2006/relationships/image" Target="../media/image129.jpeg"/><Relationship Id="rId4" Type="http://schemas.openxmlformats.org/officeDocument/2006/relationships/image" Target="../media/image128.jpeg"/></Relationships>
</file>

<file path=ppt/slides/_rels/slide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xml"/><Relationship Id="rId1" Type="http://schemas.openxmlformats.org/officeDocument/2006/relationships/slideLayout" Target="../slideLayouts/slideLayout73.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40.xml.rels><?xml version="1.0" encoding="UTF-8" standalone="yes"?>
<Relationships xmlns="http://schemas.openxmlformats.org/package/2006/relationships"><Relationship Id="rId8" Type="http://schemas.openxmlformats.org/officeDocument/2006/relationships/image" Target="../media/image136.jpeg"/><Relationship Id="rId3" Type="http://schemas.openxmlformats.org/officeDocument/2006/relationships/image" Target="../media/image131.jpeg"/><Relationship Id="rId7" Type="http://schemas.openxmlformats.org/officeDocument/2006/relationships/image" Target="../media/image135.jpeg"/><Relationship Id="rId2" Type="http://schemas.openxmlformats.org/officeDocument/2006/relationships/notesSlide" Target="../notesSlides/notesSlide29.xml"/><Relationship Id="rId1" Type="http://schemas.openxmlformats.org/officeDocument/2006/relationships/slideLayout" Target="../slideLayouts/slideLayout85.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 Id="rId9" Type="http://schemas.openxmlformats.org/officeDocument/2006/relationships/image" Target="../media/image137.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4.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5.xml"/><Relationship Id="rId4" Type="http://schemas.openxmlformats.org/officeDocument/2006/relationships/image" Target="../media/image27.wmf"/></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4" name="Рисунок 593"/>
          <p:cNvPicPr/>
          <p:nvPr/>
        </p:nvPicPr>
        <p:blipFill>
          <a:blip r:embed="rId3"/>
          <a:stretch/>
        </p:blipFill>
        <p:spPr>
          <a:xfrm>
            <a:off x="16560" y="-28440"/>
            <a:ext cx="12188160" cy="3228840"/>
          </a:xfrm>
          <a:prstGeom prst="rect">
            <a:avLst/>
          </a:prstGeom>
          <a:ln w="0">
            <a:noFill/>
          </a:ln>
        </p:spPr>
      </p:pic>
      <p:sp>
        <p:nvSpPr>
          <p:cNvPr id="595" name="AutoShape 1"/>
          <p:cNvSpPr/>
          <p:nvPr/>
        </p:nvSpPr>
        <p:spPr>
          <a:xfrm>
            <a:off x="1678680" y="-133200"/>
            <a:ext cx="304200" cy="30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endParaRPr lang="ru-RU" sz="1800" b="0" strike="noStrike" spc="-1">
              <a:solidFill>
                <a:srgbClr val="000000"/>
              </a:solidFill>
              <a:latin typeface="Arial"/>
              <a:ea typeface="MS PGothic"/>
            </a:endParaRPr>
          </a:p>
        </p:txBody>
      </p:sp>
      <p:sp>
        <p:nvSpPr>
          <p:cNvPr id="596" name="Прямоугольник 595"/>
          <p:cNvSpPr/>
          <p:nvPr/>
        </p:nvSpPr>
        <p:spPr>
          <a:xfrm>
            <a:off x="0" y="3200400"/>
            <a:ext cx="12188880" cy="3657600"/>
          </a:xfrm>
          <a:prstGeom prst="rect">
            <a:avLst/>
          </a:prstGeom>
          <a:gradFill rotWithShape="0">
            <a:gsLst>
              <a:gs pos="0">
                <a:srgbClr val="00CCFF"/>
              </a:gs>
              <a:gs pos="100000">
                <a:srgbClr val="0066FF"/>
              </a:gs>
            </a:gsLst>
            <a:lin ang="5400000"/>
          </a:gra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800" b="0" strike="noStrike" spc="-1">
                <a:solidFill>
                  <a:srgbClr val="000000"/>
                </a:solidFill>
                <a:latin typeface="Arial"/>
              </a:rPr>
              <a:t>       </a:t>
            </a:r>
          </a:p>
        </p:txBody>
      </p:sp>
      <p:sp>
        <p:nvSpPr>
          <p:cNvPr id="597" name="Прямоугольник 596"/>
          <p:cNvSpPr/>
          <p:nvPr/>
        </p:nvSpPr>
        <p:spPr>
          <a:xfrm>
            <a:off x="4005360" y="4780800"/>
            <a:ext cx="3523680" cy="393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tabLst>
                <a:tab pos="0" algn="l"/>
              </a:tabLst>
            </a:pPr>
            <a:r>
              <a:rPr lang="en-US" sz="2000" b="1" strike="noStrike" spc="-1">
                <a:solidFill>
                  <a:srgbClr val="000000"/>
                </a:solidFill>
                <a:latin typeface="Arial"/>
                <a:ea typeface="MS PGothic"/>
              </a:rPr>
              <a:t>Grigory V. Trubnikov</a:t>
            </a:r>
            <a:endParaRPr lang="en-US" sz="2000" b="1" strike="noStrike" spc="-1">
              <a:solidFill>
                <a:srgbClr val="000000"/>
              </a:solidFill>
              <a:latin typeface="Arial"/>
            </a:endParaRPr>
          </a:p>
        </p:txBody>
      </p:sp>
      <p:sp>
        <p:nvSpPr>
          <p:cNvPr id="598" name="TextBox 597"/>
          <p:cNvSpPr txBox="1"/>
          <p:nvPr/>
        </p:nvSpPr>
        <p:spPr>
          <a:xfrm>
            <a:off x="228600" y="3332160"/>
            <a:ext cx="11658600" cy="1319760"/>
          </a:xfrm>
          <a:prstGeom prst="rect">
            <a:avLst/>
          </a:prstGeom>
          <a:noFill/>
          <a:ln w="0">
            <a:noFill/>
          </a:ln>
        </p:spPr>
        <p:txBody>
          <a:bodyPr lIns="90000" tIns="45000" rIns="90000" bIns="45000" anchor="t">
            <a:noAutofit/>
          </a:bodyPr>
          <a:lstStyle/>
          <a:p>
            <a:pPr algn="ctr">
              <a:lnSpc>
                <a:spcPct val="100000"/>
              </a:lnSpc>
              <a:spcBef>
                <a:spcPts val="340"/>
              </a:spcBef>
              <a:spcAft>
                <a:spcPts val="142"/>
              </a:spcAft>
            </a:pPr>
            <a:r>
              <a:rPr lang="en-US" sz="2600" b="1" strike="noStrike" spc="-1">
                <a:solidFill>
                  <a:srgbClr val="000000"/>
                </a:solidFill>
                <a:latin typeface="Arial"/>
              </a:rPr>
              <a:t>Structure and main directions of JINR research. </a:t>
            </a:r>
            <a:endParaRPr lang="en-US" sz="2600" b="1" strike="noStrike" spc="-1">
              <a:solidFill>
                <a:srgbClr val="000000"/>
              </a:solidFill>
              <a:latin typeface="Arial"/>
              <a:ea typeface="Roboto"/>
            </a:endParaRPr>
          </a:p>
          <a:p>
            <a:pPr algn="ctr">
              <a:lnSpc>
                <a:spcPct val="100000"/>
              </a:lnSpc>
              <a:spcBef>
                <a:spcPts val="340"/>
              </a:spcBef>
              <a:spcAft>
                <a:spcPts val="142"/>
              </a:spcAft>
            </a:pPr>
            <a:r>
              <a:rPr lang="en-US" sz="2600" b="1" strike="noStrike" spc="-1">
                <a:solidFill>
                  <a:srgbClr val="000000"/>
                </a:solidFill>
                <a:latin typeface="Arial"/>
              </a:rPr>
              <a:t>Scientific results in recent years and </a:t>
            </a:r>
            <a:endParaRPr lang="en-US" sz="2600" b="1" strike="noStrike" spc="-1">
              <a:solidFill>
                <a:srgbClr val="000000"/>
              </a:solidFill>
              <a:latin typeface="Arial"/>
              <a:ea typeface="Roboto"/>
            </a:endParaRPr>
          </a:p>
          <a:p>
            <a:pPr algn="ctr">
              <a:lnSpc>
                <a:spcPct val="100000"/>
              </a:lnSpc>
              <a:spcBef>
                <a:spcPts val="340"/>
              </a:spcBef>
              <a:spcAft>
                <a:spcPts val="142"/>
              </a:spcAft>
            </a:pPr>
            <a:r>
              <a:rPr lang="en-US" sz="2600" b="1" strike="noStrike" spc="-1">
                <a:solidFill>
                  <a:srgbClr val="000000"/>
                </a:solidFill>
                <a:latin typeface="Arial"/>
              </a:rPr>
              <a:t>the development of JINR for 2024–2030</a:t>
            </a:r>
            <a:endParaRPr lang="en-US" sz="2600" b="1" strike="noStrike" spc="-1">
              <a:solidFill>
                <a:srgbClr val="000000"/>
              </a:solidFill>
              <a:latin typeface="Arial"/>
              <a:ea typeface="Robot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p:cNvSpPr>
          <p:nvPr>
            <p:ph type="title"/>
          </p:nvPr>
        </p:nvSpPr>
        <p:spPr>
          <a:xfrm>
            <a:off x="1696320" y="85680"/>
            <a:ext cx="8583480" cy="437760"/>
          </a:xfrm>
          <a:prstGeom prst="rect">
            <a:avLst/>
          </a:prstGeom>
          <a:noFill/>
          <a:ln w="0">
            <a:noFill/>
          </a:ln>
        </p:spPr>
        <p:txBody>
          <a:bodyPr lIns="0" tIns="0" rIns="0" bIns="0" anchor="ctr">
            <a:noAutofit/>
          </a:bodyPr>
          <a:lstStyle/>
          <a:p>
            <a:pPr indent="0" algn="ctr">
              <a:lnSpc>
                <a:spcPct val="90000"/>
              </a:lnSpc>
              <a:buNone/>
              <a:tabLst>
                <a:tab pos="0" algn="l"/>
              </a:tabLst>
            </a:pPr>
            <a:r>
              <a:rPr lang="en-US" sz="2000" b="1" strike="noStrike" spc="-1">
                <a:solidFill>
                  <a:srgbClr val="002060"/>
                </a:solidFill>
                <a:latin typeface="Arial"/>
                <a:ea typeface="DejaVu Sans"/>
              </a:rPr>
              <a:t>BM@N &amp; MPD</a:t>
            </a:r>
            <a:r>
              <a:rPr lang="ru-RU" sz="3200" b="0" strike="noStrike" spc="-1">
                <a:solidFill>
                  <a:srgbClr val="002060"/>
                </a:solidFill>
                <a:latin typeface="Arial"/>
                <a:ea typeface="DejaVu Sans"/>
              </a:rPr>
              <a:t>          	</a:t>
            </a:r>
            <a:r>
              <a:rPr lang="en-US" sz="3200" b="0" strike="noStrike" spc="-1">
                <a:solidFill>
                  <a:srgbClr val="002060"/>
                </a:solidFill>
                <a:latin typeface="Arial"/>
                <a:ea typeface="DejaVu Sans"/>
              </a:rPr>
              <a:t> </a:t>
            </a:r>
            <a:r>
              <a:rPr lang="en-US" sz="3200" b="1" strike="noStrike" spc="-1">
                <a:solidFill>
                  <a:srgbClr val="002060"/>
                </a:solidFill>
                <a:latin typeface="Arial"/>
                <a:ea typeface="DejaVu Sans"/>
              </a:rPr>
              <a:t>NICA</a:t>
            </a:r>
            <a:r>
              <a:rPr lang="ru-RU" sz="3200" b="0" strike="noStrike" spc="-1">
                <a:solidFill>
                  <a:srgbClr val="002060"/>
                </a:solidFill>
                <a:latin typeface="Arial"/>
                <a:ea typeface="DejaVu Sans"/>
              </a:rPr>
              <a:t>		           </a:t>
            </a:r>
            <a:r>
              <a:rPr lang="en-US" sz="2000" b="1" strike="noStrike" spc="-1">
                <a:solidFill>
                  <a:srgbClr val="002060"/>
                </a:solidFill>
                <a:latin typeface="Arial"/>
                <a:ea typeface="DejaVu Sans"/>
              </a:rPr>
              <a:t>SPD</a:t>
            </a:r>
            <a:endParaRPr lang="en-US" sz="2000" b="0" strike="noStrike" spc="-1">
              <a:solidFill>
                <a:srgbClr val="000000"/>
              </a:solidFill>
              <a:latin typeface="Arial"/>
            </a:endParaRPr>
          </a:p>
        </p:txBody>
      </p:sp>
      <p:sp>
        <p:nvSpPr>
          <p:cNvPr id="758" name="TextBox 2"/>
          <p:cNvSpPr/>
          <p:nvPr/>
        </p:nvSpPr>
        <p:spPr>
          <a:xfrm>
            <a:off x="5854320" y="582840"/>
            <a:ext cx="6190560" cy="130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1">
                <a:solidFill>
                  <a:srgbClr val="000000"/>
                </a:solidFill>
                <a:latin typeface="Arial"/>
                <a:ea typeface="DejaVu Sans"/>
              </a:rPr>
              <a:t>The SPD experiment is aimed at studying the properties of strong interactions in the nonperturbative region, at measuring the proton and deuteron spin structures, and at the development of a three-dimensional model of the nucleon. It is unique in its methodology, breadth of coverage and variety of tasks.</a:t>
            </a:r>
            <a:endParaRPr lang="en-US" sz="1600" b="0" strike="noStrike" spc="-1">
              <a:solidFill>
                <a:srgbClr val="000000"/>
              </a:solidFill>
              <a:latin typeface="Arial"/>
            </a:endParaRPr>
          </a:p>
        </p:txBody>
      </p:sp>
      <p:pic>
        <p:nvPicPr>
          <p:cNvPr id="759" name="Рисунок 2"/>
          <p:cNvPicPr/>
          <p:nvPr/>
        </p:nvPicPr>
        <p:blipFill>
          <a:blip r:embed="rId3"/>
          <a:stretch/>
        </p:blipFill>
        <p:spPr>
          <a:xfrm>
            <a:off x="5943960" y="1916640"/>
            <a:ext cx="6055920" cy="3969000"/>
          </a:xfrm>
          <a:prstGeom prst="rect">
            <a:avLst/>
          </a:prstGeom>
          <a:ln w="0">
            <a:noFill/>
          </a:ln>
        </p:spPr>
      </p:pic>
      <p:pic>
        <p:nvPicPr>
          <p:cNvPr id="760" name="Рисунок 5"/>
          <p:cNvPicPr/>
          <p:nvPr/>
        </p:nvPicPr>
        <p:blipFill>
          <a:blip r:embed="rId4"/>
          <a:stretch/>
        </p:blipFill>
        <p:spPr>
          <a:xfrm>
            <a:off x="212400" y="582840"/>
            <a:ext cx="5539320" cy="4435560"/>
          </a:xfrm>
          <a:prstGeom prst="rect">
            <a:avLst/>
          </a:prstGeom>
          <a:ln w="0">
            <a:noFill/>
          </a:ln>
        </p:spPr>
      </p:pic>
      <p:pic>
        <p:nvPicPr>
          <p:cNvPr id="761" name="Рисунок 6"/>
          <p:cNvPicPr/>
          <p:nvPr/>
        </p:nvPicPr>
        <p:blipFill>
          <a:blip r:embed="rId5"/>
          <a:stretch/>
        </p:blipFill>
        <p:spPr>
          <a:xfrm>
            <a:off x="7785360" y="6026040"/>
            <a:ext cx="4118040" cy="690120"/>
          </a:xfrm>
          <a:prstGeom prst="rect">
            <a:avLst/>
          </a:prstGeom>
          <a:ln w="0">
            <a:noFill/>
          </a:ln>
        </p:spPr>
      </p:pic>
      <p:sp>
        <p:nvSpPr>
          <p:cNvPr id="762" name="Прямоугольник 2"/>
          <p:cNvSpPr/>
          <p:nvPr/>
        </p:nvSpPr>
        <p:spPr>
          <a:xfrm>
            <a:off x="110880" y="5020560"/>
            <a:ext cx="5730840" cy="179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32">
                <a:solidFill>
                  <a:srgbClr val="000000"/>
                </a:solidFill>
                <a:latin typeface="Arial"/>
                <a:ea typeface="Times New Roman"/>
              </a:rPr>
              <a:t>MPD covers this interesting region providing powerful combination of </a:t>
            </a:r>
            <a:r>
              <a:rPr lang="en-US" sz="1600" b="1" strike="noStrike" spc="-32">
                <a:solidFill>
                  <a:srgbClr val="000000"/>
                </a:solidFill>
                <a:latin typeface="Arial"/>
                <a:ea typeface="Times New Roman"/>
              </a:rPr>
              <a:t>large luminosity, collision energy and system size scan </a:t>
            </a:r>
            <a:r>
              <a:rPr lang="en-US" sz="1600" b="0" strike="noStrike" spc="-32">
                <a:solidFill>
                  <a:srgbClr val="000000"/>
                </a:solidFill>
                <a:latin typeface="Arial"/>
                <a:ea typeface="Times New Roman"/>
              </a:rPr>
              <a:t>(including isobars), large and consistent </a:t>
            </a:r>
            <a:r>
              <a:rPr lang="en-US" sz="1600" b="1" strike="noStrike" spc="-32">
                <a:solidFill>
                  <a:srgbClr val="000000"/>
                </a:solidFill>
                <a:latin typeface="Arial"/>
                <a:ea typeface="Times New Roman"/>
              </a:rPr>
              <a:t>acceptance, </a:t>
            </a:r>
            <a:r>
              <a:rPr lang="en-US" sz="1600" b="0" strike="noStrike" spc="-32">
                <a:solidFill>
                  <a:srgbClr val="000000"/>
                </a:solidFill>
                <a:latin typeface="Arial"/>
                <a:ea typeface="Times New Roman"/>
              </a:rPr>
              <a:t>full </a:t>
            </a:r>
            <a:r>
              <a:rPr lang="en-US" sz="1600" b="1" strike="noStrike" spc="-32">
                <a:solidFill>
                  <a:srgbClr val="000000"/>
                </a:solidFill>
                <a:latin typeface="Arial"/>
                <a:ea typeface="Times New Roman"/>
              </a:rPr>
              <a:t>centrality</a:t>
            </a:r>
            <a:r>
              <a:rPr lang="en-US" sz="1600" b="0" strike="noStrike" spc="-32">
                <a:solidFill>
                  <a:srgbClr val="000000"/>
                </a:solidFill>
                <a:latin typeface="Arial"/>
                <a:ea typeface="Times New Roman"/>
              </a:rPr>
              <a:t> range.</a:t>
            </a:r>
            <a:endParaRPr lang="en-US" sz="1600" b="0" strike="noStrike" spc="-1">
              <a:solidFill>
                <a:srgbClr val="000000"/>
              </a:solidFill>
              <a:latin typeface="Arial"/>
            </a:endParaRPr>
          </a:p>
          <a:p>
            <a:pPr algn="just">
              <a:lnSpc>
                <a:spcPct val="100000"/>
              </a:lnSpc>
              <a:tabLst>
                <a:tab pos="0" algn="l"/>
              </a:tabLst>
            </a:pPr>
            <a:r>
              <a:rPr lang="en-US" sz="1600" b="0" strike="noStrike" spc="-32">
                <a:solidFill>
                  <a:srgbClr val="000000"/>
                </a:solidFill>
                <a:latin typeface="Arial"/>
                <a:ea typeface="Times New Roman"/>
              </a:rPr>
              <a:t>NICA is complementary to existing and planned world facilities (FAIR, SPS), and will be a natural and necessary continuation and significant expansion of studies at RHIC BES.</a:t>
            </a:r>
            <a:endParaRPr lang="en-US" sz="1600" b="0" strike="noStrike" spc="-1">
              <a:solidFill>
                <a:srgbClr val="000000"/>
              </a:solidFill>
              <a:latin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3" name="Рисунок 11"/>
          <p:cNvPicPr/>
          <p:nvPr/>
        </p:nvPicPr>
        <p:blipFill>
          <a:blip r:embed="rId3"/>
          <a:stretch/>
        </p:blipFill>
        <p:spPr>
          <a:xfrm>
            <a:off x="3658680" y="1156680"/>
            <a:ext cx="3449160" cy="2549160"/>
          </a:xfrm>
          <a:prstGeom prst="rect">
            <a:avLst/>
          </a:prstGeom>
          <a:ln w="0">
            <a:noFill/>
          </a:ln>
        </p:spPr>
      </p:pic>
      <p:sp>
        <p:nvSpPr>
          <p:cNvPr id="764" name="Прямоугольник 1"/>
          <p:cNvSpPr/>
          <p:nvPr/>
        </p:nvSpPr>
        <p:spPr>
          <a:xfrm>
            <a:off x="3842640" y="3833280"/>
            <a:ext cx="308052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Arial"/>
                <a:ea typeface="DejaVu Sans"/>
              </a:rPr>
              <a:t>Operation from end of  2023</a:t>
            </a:r>
            <a:r>
              <a:rPr lang="ru-RU" sz="1800" b="0" strike="noStrike" spc="-1">
                <a:solidFill>
                  <a:srgbClr val="FFFFFF"/>
                </a:solidFill>
                <a:latin typeface="Arial"/>
                <a:ea typeface="DejaVu Sans"/>
              </a:rPr>
              <a:t> </a:t>
            </a:r>
            <a:endParaRPr lang="en-US" sz="1800" b="0" strike="noStrike" spc="-1">
              <a:solidFill>
                <a:srgbClr val="000000"/>
              </a:solidFill>
              <a:latin typeface="Arial"/>
            </a:endParaRPr>
          </a:p>
        </p:txBody>
      </p:sp>
      <p:sp>
        <p:nvSpPr>
          <p:cNvPr id="765" name="Прямоугольник 6"/>
          <p:cNvSpPr/>
          <p:nvPr/>
        </p:nvSpPr>
        <p:spPr>
          <a:xfrm>
            <a:off x="3658680" y="4256640"/>
            <a:ext cx="3497400" cy="227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2060"/>
              </a:buClr>
              <a:buFont typeface="Arial"/>
              <a:buChar char="•"/>
            </a:pPr>
            <a:r>
              <a:rPr lang="en-US" sz="1600" b="0" strike="noStrike" spc="-1">
                <a:solidFill>
                  <a:srgbClr val="000000"/>
                </a:solidFill>
                <a:latin typeface="Arial"/>
                <a:ea typeface="DejaVu Sans"/>
              </a:rPr>
              <a:t>Nucleon halo, neutron skin;</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Exotic decays:</a:t>
            </a:r>
            <a:br>
              <a:rPr sz="1800"/>
            </a:br>
            <a:r>
              <a:rPr lang="en-US" sz="1600" b="0" strike="noStrike" spc="-1">
                <a:solidFill>
                  <a:srgbClr val="000000"/>
                </a:solidFill>
                <a:latin typeface="Arial"/>
                <a:ea typeface="DejaVu Sans"/>
              </a:rPr>
              <a:t>b-delayed, 2p,2n radioactivity;</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Soft excitation mode;</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New magic numbers;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Spectroscopy of exotic nuclei;</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Cluster states;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Reactions with RIBs;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000000"/>
                </a:solidFill>
                <a:latin typeface="Arial"/>
                <a:ea typeface="DejaVu Sans"/>
              </a:rPr>
              <a:t>Astrophysical applications.</a:t>
            </a:r>
            <a:endParaRPr lang="en-US" sz="1600" b="0" strike="noStrike" spc="-1">
              <a:solidFill>
                <a:srgbClr val="000000"/>
              </a:solidFill>
              <a:latin typeface="Arial"/>
            </a:endParaRPr>
          </a:p>
        </p:txBody>
      </p:sp>
      <p:sp>
        <p:nvSpPr>
          <p:cNvPr id="766" name="Прямоугольник 10"/>
          <p:cNvSpPr/>
          <p:nvPr/>
        </p:nvSpPr>
        <p:spPr>
          <a:xfrm>
            <a:off x="3348360" y="118800"/>
            <a:ext cx="41601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strike="noStrike" spc="-1">
                <a:solidFill>
                  <a:srgbClr val="002060"/>
                </a:solidFill>
                <a:latin typeface="Arial"/>
                <a:ea typeface="DejaVu Sans"/>
              </a:rPr>
              <a:t>Radioactive Ion-Beam research</a:t>
            </a:r>
            <a:r>
              <a:rPr lang="en-US" sz="2000" b="1" strike="noStrike" spc="-1">
                <a:solidFill>
                  <a:srgbClr val="000000"/>
                </a:solidFill>
                <a:latin typeface="Arial"/>
                <a:ea typeface="DejaVu Sans"/>
              </a:rPr>
              <a:t> </a:t>
            </a:r>
            <a:r>
              <a:rPr lang="en-US" sz="2000" b="0" strike="noStrike" spc="-1">
                <a:solidFill>
                  <a:srgbClr val="002060"/>
                </a:solidFill>
                <a:latin typeface="Arial"/>
                <a:ea typeface="DejaVu Sans"/>
              </a:rPr>
              <a:t>Basic facility: U-400M</a:t>
            </a:r>
            <a:endParaRPr lang="en-US" sz="2000" b="0" strike="noStrike" spc="-1">
              <a:solidFill>
                <a:srgbClr val="000000"/>
              </a:solidFill>
              <a:latin typeface="Arial"/>
            </a:endParaRPr>
          </a:p>
        </p:txBody>
      </p:sp>
      <p:sp>
        <p:nvSpPr>
          <p:cNvPr id="767" name="Прямоугольник 11"/>
          <p:cNvSpPr/>
          <p:nvPr/>
        </p:nvSpPr>
        <p:spPr>
          <a:xfrm>
            <a:off x="3677040" y="830520"/>
            <a:ext cx="3430800" cy="333000"/>
          </a:xfrm>
          <a:prstGeom prst="rect">
            <a:avLst/>
          </a:prstGeom>
          <a:solidFill>
            <a:srgbClr val="EEECE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5400" algn="ctr">
              <a:lnSpc>
                <a:spcPct val="100000"/>
              </a:lnSpc>
            </a:pPr>
            <a:r>
              <a:rPr lang="en-GB" sz="1600" b="1" strike="noStrike" spc="-1">
                <a:solidFill>
                  <a:srgbClr val="C00000"/>
                </a:solidFill>
                <a:latin typeface="Arial"/>
                <a:ea typeface="MS Mincho"/>
              </a:rPr>
              <a:t>Ambitions: E up to 80AMeV, I x 2</a:t>
            </a:r>
            <a:endParaRPr lang="en-US" sz="1600" b="0" strike="noStrike" spc="-1">
              <a:solidFill>
                <a:srgbClr val="000000"/>
              </a:solidFill>
              <a:latin typeface="Arial"/>
            </a:endParaRPr>
          </a:p>
        </p:txBody>
      </p:sp>
      <p:sp>
        <p:nvSpPr>
          <p:cNvPr id="768" name="TextBox 3"/>
          <p:cNvSpPr/>
          <p:nvPr/>
        </p:nvSpPr>
        <p:spPr>
          <a:xfrm>
            <a:off x="7476840" y="118800"/>
            <a:ext cx="454104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C00000"/>
                </a:solidFill>
                <a:latin typeface="Arial"/>
                <a:ea typeface="DejaVu Sans"/>
              </a:rPr>
              <a:t>Nuclear reaction studies</a:t>
            </a:r>
            <a:r>
              <a:rPr lang="en-US" sz="2000" b="0" strike="noStrike" spc="-1">
                <a:solidFill>
                  <a:srgbClr val="C00000"/>
                </a:solidFill>
                <a:latin typeface="Arial"/>
                <a:ea typeface="DejaVu Sans"/>
              </a:rPr>
              <a:t> @ U-400R</a:t>
            </a:r>
            <a:endParaRPr lang="en-US" sz="2000" b="0" strike="noStrike" spc="-1">
              <a:solidFill>
                <a:srgbClr val="000000"/>
              </a:solidFill>
              <a:latin typeface="Arial"/>
            </a:endParaRPr>
          </a:p>
        </p:txBody>
      </p:sp>
      <p:sp>
        <p:nvSpPr>
          <p:cNvPr id="769" name="Прямоугольник 12"/>
          <p:cNvSpPr/>
          <p:nvPr/>
        </p:nvSpPr>
        <p:spPr>
          <a:xfrm>
            <a:off x="7695360" y="619560"/>
            <a:ext cx="41601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800" b="1" i="1" strike="noStrike" spc="-1">
                <a:solidFill>
                  <a:srgbClr val="C00000"/>
                </a:solidFill>
                <a:latin typeface="Arial"/>
                <a:ea typeface="MS Mincho"/>
              </a:rPr>
              <a:t>Ambiti</a:t>
            </a:r>
            <a:r>
              <a:rPr lang="en-US" sz="1800" b="1" i="1" strike="noStrike" spc="-1">
                <a:solidFill>
                  <a:srgbClr val="C00000"/>
                </a:solidFill>
                <a:latin typeface="Arial"/>
                <a:ea typeface="MS Mincho"/>
              </a:rPr>
              <a:t>on</a:t>
            </a:r>
            <a:r>
              <a:rPr lang="en-GB" sz="1800" b="1" i="1" strike="noStrike" spc="-1">
                <a:solidFill>
                  <a:srgbClr val="C00000"/>
                </a:solidFill>
                <a:latin typeface="Arial"/>
                <a:ea typeface="MS Mincho"/>
              </a:rPr>
              <a:t>s: up to 2.6 mA (U-beam)  </a:t>
            </a:r>
            <a:endParaRPr lang="en-US" sz="1800" b="0" strike="noStrike" spc="-1">
              <a:solidFill>
                <a:srgbClr val="000000"/>
              </a:solidFill>
              <a:latin typeface="Arial"/>
            </a:endParaRPr>
          </a:p>
          <a:p>
            <a:pPr algn="ctr">
              <a:lnSpc>
                <a:spcPct val="100000"/>
              </a:lnSpc>
            </a:pPr>
            <a:r>
              <a:rPr lang="en-GB" sz="1800" b="1" i="1" strike="noStrike" spc="-1">
                <a:solidFill>
                  <a:srgbClr val="C00000"/>
                </a:solidFill>
                <a:latin typeface="Arial"/>
                <a:ea typeface="MS Mincho"/>
              </a:rPr>
              <a:t>10</a:t>
            </a:r>
            <a:r>
              <a:rPr lang="en-GB" sz="1800" b="1" i="1" strike="noStrike" spc="-1" baseline="30000">
                <a:solidFill>
                  <a:srgbClr val="C00000"/>
                </a:solidFill>
                <a:latin typeface="Arial"/>
                <a:ea typeface="MS Mincho"/>
              </a:rPr>
              <a:t>10-11</a:t>
            </a:r>
            <a:r>
              <a:rPr lang="en-GB" sz="1800" b="1" i="1" strike="noStrike" spc="-1">
                <a:solidFill>
                  <a:srgbClr val="C00000"/>
                </a:solidFill>
                <a:latin typeface="Arial"/>
                <a:ea typeface="MS Mincho"/>
              </a:rPr>
              <a:t>, smooth energy variation</a:t>
            </a:r>
            <a:endParaRPr lang="en-US" sz="1800" b="0" strike="noStrike" spc="-1">
              <a:solidFill>
                <a:srgbClr val="000000"/>
              </a:solidFill>
              <a:latin typeface="Arial"/>
            </a:endParaRPr>
          </a:p>
        </p:txBody>
      </p:sp>
      <p:pic>
        <p:nvPicPr>
          <p:cNvPr id="770" name="Рисунок 3"/>
          <p:cNvPicPr/>
          <p:nvPr/>
        </p:nvPicPr>
        <p:blipFill>
          <a:blip r:embed="rId4"/>
          <a:stretch/>
        </p:blipFill>
        <p:spPr>
          <a:xfrm>
            <a:off x="7768800" y="1251360"/>
            <a:ext cx="3693240" cy="2233800"/>
          </a:xfrm>
          <a:prstGeom prst="rect">
            <a:avLst/>
          </a:prstGeom>
          <a:ln w="0">
            <a:noFill/>
          </a:ln>
        </p:spPr>
      </p:pic>
      <p:sp>
        <p:nvSpPr>
          <p:cNvPr id="771" name="TextBox 29"/>
          <p:cNvSpPr/>
          <p:nvPr/>
        </p:nvSpPr>
        <p:spPr>
          <a:xfrm>
            <a:off x="7342920" y="3988800"/>
            <a:ext cx="4735080" cy="276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nSpc>
                <a:spcPct val="100000"/>
              </a:lnSpc>
              <a:buClr>
                <a:srgbClr val="000000"/>
              </a:buClr>
              <a:buFont typeface="Arial"/>
              <a:buChar char="•"/>
            </a:pPr>
            <a:r>
              <a:rPr lang="en-US" sz="1600" b="1" strike="noStrike" spc="-1">
                <a:solidFill>
                  <a:srgbClr val="000000"/>
                </a:solidFill>
                <a:latin typeface="Arial"/>
                <a:ea typeface="DejaVu Sans"/>
              </a:rPr>
              <a:t>Multinucleon transfer reactions:</a:t>
            </a:r>
            <a:br>
              <a:rPr sz="1800"/>
            </a:br>
            <a:r>
              <a:rPr lang="en-US" sz="1600" b="0" i="1" strike="noStrike" spc="-1">
                <a:solidFill>
                  <a:srgbClr val="000000"/>
                </a:solidFill>
                <a:latin typeface="Arial"/>
                <a:ea typeface="DejaVu Sans"/>
              </a:rPr>
              <a:t>Production of new isotopes of heavy,SH nuclei;</a:t>
            </a:r>
            <a:br>
              <a:rPr sz="1800"/>
            </a:br>
            <a:r>
              <a:rPr lang="en-US" sz="1600" b="0" i="1" strike="noStrike" spc="-1">
                <a:solidFill>
                  <a:srgbClr val="000000"/>
                </a:solidFill>
                <a:latin typeface="Arial"/>
                <a:ea typeface="DejaVu Sans"/>
              </a:rPr>
              <a:t>Study of properties of new nuclei.</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Decay spectroscopy of heavy nuclei: </a:t>
            </a:r>
            <a:r>
              <a:rPr lang="en-US" sz="1600" b="0" i="1" strike="noStrike" spc="-1">
                <a:solidFill>
                  <a:srgbClr val="000000"/>
                </a:solidFill>
                <a:latin typeface="Arial"/>
                <a:ea typeface="DejaVu Sans"/>
              </a:rPr>
              <a:t>actinides and light transactinides</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fusion-fission and quasifission reactions leading to heaviest nuclei</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Low-energy and spontaneous fission of heaviest nuclei</a:t>
            </a:r>
            <a:endParaRPr lang="en-US" sz="1600" b="0" strike="noStrike" spc="-1">
              <a:solidFill>
                <a:srgbClr val="000000"/>
              </a:solidFill>
              <a:latin typeface="Arial"/>
            </a:endParaRPr>
          </a:p>
          <a:p>
            <a:pPr marL="285120" indent="-285120">
              <a:lnSpc>
                <a:spcPct val="100000"/>
              </a:lnSpc>
              <a:buClr>
                <a:srgbClr val="000000"/>
              </a:buClr>
              <a:buFont typeface="Arial"/>
              <a:buChar char="•"/>
            </a:pPr>
            <a:r>
              <a:rPr lang="en-US" sz="1600" b="1" strike="noStrike" spc="-1">
                <a:solidFill>
                  <a:srgbClr val="000000"/>
                </a:solidFill>
                <a:latin typeface="Arial"/>
                <a:ea typeface="DejaVu Sans"/>
              </a:rPr>
              <a:t>Study of nuclei at high excitation energies (several hundred of MeV)</a:t>
            </a:r>
            <a:endParaRPr lang="en-US" sz="1600" b="0" strike="noStrike" spc="-1">
              <a:solidFill>
                <a:srgbClr val="000000"/>
              </a:solidFill>
              <a:latin typeface="Arial"/>
            </a:endParaRPr>
          </a:p>
        </p:txBody>
      </p:sp>
      <p:sp>
        <p:nvSpPr>
          <p:cNvPr id="772" name="Прямоугольник 13"/>
          <p:cNvSpPr/>
          <p:nvPr/>
        </p:nvSpPr>
        <p:spPr>
          <a:xfrm>
            <a:off x="7476840" y="3566880"/>
            <a:ext cx="4467240" cy="363960"/>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FFFFFF"/>
                </a:solidFill>
                <a:latin typeface="Arial"/>
                <a:ea typeface="DejaVu Sans"/>
              </a:rPr>
              <a:t>Upgrade in 2023-25. Operation from 2026</a:t>
            </a:r>
            <a:endParaRPr lang="en-US" sz="1800" b="0" strike="noStrike" spc="-1">
              <a:solidFill>
                <a:srgbClr val="000000"/>
              </a:solidFill>
              <a:latin typeface="Arial"/>
            </a:endParaRPr>
          </a:p>
        </p:txBody>
      </p:sp>
      <p:sp>
        <p:nvSpPr>
          <p:cNvPr id="773" name="TextBox 30"/>
          <p:cNvSpPr/>
          <p:nvPr/>
        </p:nvSpPr>
        <p:spPr>
          <a:xfrm>
            <a:off x="124200" y="118800"/>
            <a:ext cx="322452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1" i="1" strike="noStrike" spc="-1">
                <a:solidFill>
                  <a:srgbClr val="C00000"/>
                </a:solidFill>
                <a:latin typeface="Arial"/>
                <a:ea typeface="DejaVu Sans"/>
              </a:rPr>
              <a:t> </a:t>
            </a:r>
            <a:r>
              <a:rPr lang="en-US" sz="2000" b="1" strike="noStrike" spc="-1">
                <a:solidFill>
                  <a:srgbClr val="C00000"/>
                </a:solidFill>
                <a:latin typeface="Arial"/>
                <a:ea typeface="DejaVu Sans"/>
              </a:rPr>
              <a:t>Synthesis of new elements @ SHE Factory</a:t>
            </a:r>
            <a:endParaRPr lang="en-US" sz="2000" b="0" strike="noStrike" spc="-1">
              <a:solidFill>
                <a:srgbClr val="000000"/>
              </a:solidFill>
              <a:latin typeface="Arial"/>
            </a:endParaRPr>
          </a:p>
        </p:txBody>
      </p:sp>
      <p:sp>
        <p:nvSpPr>
          <p:cNvPr id="774" name="TextBox 31"/>
          <p:cNvSpPr/>
          <p:nvPr/>
        </p:nvSpPr>
        <p:spPr>
          <a:xfrm>
            <a:off x="124200" y="3480120"/>
            <a:ext cx="3327840" cy="1461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000000"/>
                </a:solidFill>
                <a:latin typeface="Arial"/>
                <a:ea typeface="DejaVu Sans"/>
              </a:rPr>
              <a:t>TARGETS: </a:t>
            </a:r>
            <a:endParaRPr lang="en-US" sz="1700" b="0" strike="noStrike" spc="-1">
              <a:solidFill>
                <a:srgbClr val="000000"/>
              </a:solidFill>
              <a:latin typeface="Arial"/>
            </a:endParaRPr>
          </a:p>
          <a:p>
            <a:pPr marL="285840" indent="-285840">
              <a:lnSpc>
                <a:spcPct val="100000"/>
              </a:lnSpc>
              <a:spcAft>
                <a:spcPts val="601"/>
              </a:spcAft>
              <a:buClr>
                <a:srgbClr val="000000"/>
              </a:buClr>
              <a:buFont typeface="Arial"/>
              <a:buChar char="•"/>
            </a:pPr>
            <a:r>
              <a:rPr lang="en-US" sz="1700" b="0" strike="noStrike" spc="-1">
                <a:solidFill>
                  <a:srgbClr val="000000"/>
                </a:solidFill>
                <a:latin typeface="Arial"/>
                <a:ea typeface="DejaVu Sans"/>
              </a:rPr>
              <a:t>Rosatom and ORNL (USA): </a:t>
            </a:r>
            <a:r>
              <a:rPr lang="en-US" sz="1700" b="0" i="1" strike="noStrike" spc="-1">
                <a:solidFill>
                  <a:srgbClr val="000000"/>
                </a:solidFill>
                <a:latin typeface="Arial"/>
                <a:ea typeface="DejaVu Sans"/>
              </a:rPr>
              <a:t>Isotopically enriched heavy actinide materials;</a:t>
            </a:r>
            <a:endParaRPr lang="en-US" sz="1700" b="0" strike="noStrike" spc="-1">
              <a:solidFill>
                <a:srgbClr val="000000"/>
              </a:solidFill>
              <a:latin typeface="Arial"/>
            </a:endParaRPr>
          </a:p>
          <a:p>
            <a:pPr marL="285840" indent="-285840">
              <a:lnSpc>
                <a:spcPct val="100000"/>
              </a:lnSpc>
              <a:spcAft>
                <a:spcPts val="601"/>
              </a:spcAft>
              <a:buClr>
                <a:srgbClr val="000000"/>
              </a:buClr>
              <a:buFont typeface="Arial"/>
              <a:buChar char="•"/>
            </a:pPr>
            <a:r>
              <a:rPr lang="en-US" sz="1700" b="0" strike="noStrike" spc="-1">
                <a:solidFill>
                  <a:srgbClr val="000000"/>
                </a:solidFill>
                <a:latin typeface="Arial"/>
                <a:ea typeface="DejaVu Sans"/>
              </a:rPr>
              <a:t>Radiochemical Lab of class 1</a:t>
            </a:r>
            <a:endParaRPr lang="en-US" sz="1700" b="0" strike="noStrike" spc="-1">
              <a:solidFill>
                <a:srgbClr val="000000"/>
              </a:solidFill>
              <a:latin typeface="Arial"/>
            </a:endParaRPr>
          </a:p>
        </p:txBody>
      </p:sp>
      <p:sp>
        <p:nvSpPr>
          <p:cNvPr id="775" name="TextBox 32"/>
          <p:cNvSpPr/>
          <p:nvPr/>
        </p:nvSpPr>
        <p:spPr>
          <a:xfrm>
            <a:off x="160560" y="5061240"/>
            <a:ext cx="3306600" cy="112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700" b="1" strike="noStrike" spc="-1">
                <a:solidFill>
                  <a:srgbClr val="000000"/>
                </a:solidFill>
                <a:latin typeface="Arial"/>
                <a:ea typeface="DejaVu Sans"/>
              </a:rPr>
              <a:t>BEAMS: </a:t>
            </a:r>
            <a:endParaRPr lang="en-US" sz="1700" b="0" strike="noStrike" spc="-1">
              <a:solidFill>
                <a:srgbClr val="000000"/>
              </a:solidFill>
              <a:latin typeface="Arial"/>
            </a:endParaRPr>
          </a:p>
          <a:p>
            <a:pPr marL="285840" indent="-285840">
              <a:lnSpc>
                <a:spcPct val="100000"/>
              </a:lnSpc>
              <a:buClr>
                <a:srgbClr val="000000"/>
              </a:buClr>
              <a:buFont typeface="Arial"/>
              <a:buChar char="•"/>
            </a:pPr>
            <a:r>
              <a:rPr lang="en-US" sz="1700" b="0" strike="noStrike" spc="-1">
                <a:solidFill>
                  <a:srgbClr val="000000"/>
                </a:solidFill>
                <a:latin typeface="Arial"/>
                <a:ea typeface="DejaVu Sans"/>
              </a:rPr>
              <a:t>Production of high-intensity beams of </a:t>
            </a:r>
            <a:r>
              <a:rPr lang="en-US" sz="1700" b="0" strike="noStrike" spc="-1" baseline="30000">
                <a:solidFill>
                  <a:srgbClr val="000000"/>
                </a:solidFill>
                <a:latin typeface="Arial"/>
                <a:ea typeface="DejaVu Sans"/>
              </a:rPr>
              <a:t>50</a:t>
            </a:r>
            <a:r>
              <a:rPr lang="en-US" sz="1700" b="0" strike="noStrike" spc="-1">
                <a:solidFill>
                  <a:srgbClr val="000000"/>
                </a:solidFill>
                <a:latin typeface="Arial"/>
                <a:ea typeface="DejaVu Sans"/>
              </a:rPr>
              <a:t>Ti, </a:t>
            </a:r>
            <a:r>
              <a:rPr lang="en-US" sz="1700" b="0" strike="noStrike" spc="-1" baseline="30000">
                <a:solidFill>
                  <a:srgbClr val="000000"/>
                </a:solidFill>
                <a:latin typeface="Arial"/>
                <a:ea typeface="DejaVu Sans"/>
              </a:rPr>
              <a:t>54</a:t>
            </a:r>
            <a:r>
              <a:rPr lang="en-US" sz="1700" b="0" strike="noStrike" spc="-1">
                <a:solidFill>
                  <a:srgbClr val="000000"/>
                </a:solidFill>
                <a:latin typeface="Arial"/>
                <a:ea typeface="DejaVu Sans"/>
              </a:rPr>
              <a:t>Cr and others</a:t>
            </a:r>
            <a:endParaRPr lang="en-US" sz="1700" b="0" strike="noStrike" spc="-1">
              <a:solidFill>
                <a:srgbClr val="000000"/>
              </a:solidFill>
              <a:latin typeface="Arial"/>
            </a:endParaRPr>
          </a:p>
          <a:p>
            <a:pPr marL="285840" indent="-285840">
              <a:lnSpc>
                <a:spcPct val="100000"/>
              </a:lnSpc>
              <a:buClr>
                <a:srgbClr val="000000"/>
              </a:buClr>
              <a:buFont typeface="Arial"/>
              <a:buChar char="•"/>
            </a:pPr>
            <a:r>
              <a:rPr lang="en-US" sz="1700" b="0" strike="noStrike" spc="-1">
                <a:solidFill>
                  <a:srgbClr val="000000"/>
                </a:solidFill>
                <a:latin typeface="Arial"/>
                <a:ea typeface="DejaVu Sans"/>
              </a:rPr>
              <a:t>New ECR-28 GHz (2024)</a:t>
            </a:r>
            <a:endParaRPr lang="en-US" sz="1700" b="0" strike="noStrike" spc="-1">
              <a:solidFill>
                <a:srgbClr val="000000"/>
              </a:solidFill>
              <a:latin typeface="Arial"/>
            </a:endParaRPr>
          </a:p>
        </p:txBody>
      </p:sp>
      <p:pic>
        <p:nvPicPr>
          <p:cNvPr id="776" name="Рисунок 4"/>
          <p:cNvPicPr/>
          <p:nvPr/>
        </p:nvPicPr>
        <p:blipFill>
          <a:blip r:embed="rId5"/>
          <a:srcRect l="23563" r="1561" b="33264"/>
          <a:stretch/>
        </p:blipFill>
        <p:spPr>
          <a:xfrm>
            <a:off x="160560" y="992880"/>
            <a:ext cx="3327840" cy="2199240"/>
          </a:xfrm>
          <a:prstGeom prst="rect">
            <a:avLst/>
          </a:prstGeom>
          <a:ln w="0">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7" name="Рисунок 7"/>
          <p:cNvPicPr/>
          <p:nvPr/>
        </p:nvPicPr>
        <p:blipFill>
          <a:blip r:embed="rId3"/>
          <a:srcRect b="2490"/>
          <a:stretch/>
        </p:blipFill>
        <p:spPr>
          <a:xfrm>
            <a:off x="0" y="0"/>
            <a:ext cx="9207360" cy="3267720"/>
          </a:xfrm>
          <a:prstGeom prst="rect">
            <a:avLst/>
          </a:prstGeom>
          <a:ln w="12700">
            <a:noFill/>
          </a:ln>
        </p:spPr>
      </p:pic>
      <p:pic>
        <p:nvPicPr>
          <p:cNvPr id="778" name="Рисунок 9"/>
          <p:cNvPicPr/>
          <p:nvPr/>
        </p:nvPicPr>
        <p:blipFill>
          <a:blip r:embed="rId4"/>
          <a:stretch/>
        </p:blipFill>
        <p:spPr>
          <a:xfrm>
            <a:off x="0" y="3268080"/>
            <a:ext cx="7173000" cy="3588840"/>
          </a:xfrm>
          <a:prstGeom prst="rect">
            <a:avLst/>
          </a:prstGeom>
          <a:ln w="0">
            <a:noFill/>
          </a:ln>
        </p:spPr>
      </p:pic>
      <p:sp>
        <p:nvSpPr>
          <p:cNvPr id="779" name="Прямоугольник 3"/>
          <p:cNvSpPr/>
          <p:nvPr/>
        </p:nvSpPr>
        <p:spPr>
          <a:xfrm>
            <a:off x="7428240" y="3416040"/>
            <a:ext cx="136080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spcAft>
                <a:spcPts val="1199"/>
              </a:spcAft>
            </a:pPr>
            <a:r>
              <a:rPr lang="en-US" sz="1800" b="1" strike="noStrike" spc="-1">
                <a:solidFill>
                  <a:srgbClr val="C00000"/>
                </a:solidFill>
                <a:latin typeface="Arial"/>
                <a:ea typeface="DejaVu Sans"/>
              </a:rPr>
              <a:t>FLNR 2030</a:t>
            </a:r>
            <a:endParaRPr lang="en-US" sz="1800" b="0" strike="noStrike" spc="-1">
              <a:solidFill>
                <a:srgbClr val="000000"/>
              </a:solidFill>
              <a:latin typeface="Arial"/>
            </a:endParaRPr>
          </a:p>
        </p:txBody>
      </p:sp>
      <p:pic>
        <p:nvPicPr>
          <p:cNvPr id="780" name="Рисунок 10"/>
          <p:cNvPicPr/>
          <p:nvPr/>
        </p:nvPicPr>
        <p:blipFill>
          <a:blip r:embed="rId5">
            <a:alphaModFix amt="39000"/>
          </a:blip>
          <a:stretch/>
        </p:blipFill>
        <p:spPr>
          <a:xfrm>
            <a:off x="6348960" y="3268080"/>
            <a:ext cx="5838840" cy="3588840"/>
          </a:xfrm>
          <a:prstGeom prst="rect">
            <a:avLst/>
          </a:prstGeom>
          <a:ln w="0">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TextBox 38"/>
          <p:cNvSpPr/>
          <p:nvPr/>
        </p:nvSpPr>
        <p:spPr>
          <a:xfrm>
            <a:off x="69120" y="5252760"/>
            <a:ext cx="12045600" cy="850680"/>
          </a:xfrm>
          <a:prstGeom prst="rect">
            <a:avLst/>
          </a:prstGeom>
          <a:solidFill>
            <a:srgbClr val="B9CDE5"/>
          </a:solidFill>
          <a:ln w="0">
            <a:noFill/>
          </a:ln>
          <a:effectLst>
            <a:softEdge rad="8892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600" b="1" strike="noStrike" spc="-1">
                <a:solidFill>
                  <a:srgbClr val="C00000"/>
                </a:solidFill>
                <a:latin typeface="Arial"/>
                <a:ea typeface="DejaVu Sans"/>
              </a:rPr>
              <a:t>Baikal-GVD:</a:t>
            </a:r>
            <a:r>
              <a:rPr lang="en-US" sz="1600" b="0" strike="noStrike" spc="-1">
                <a:solidFill>
                  <a:srgbClr val="C00000"/>
                </a:solidFill>
                <a:latin typeface="Arial"/>
                <a:ea typeface="DejaVu Sans"/>
              </a:rPr>
              <a:t> </a:t>
            </a:r>
            <a:r>
              <a:rPr lang="en-US" sz="1600" b="0" strike="noStrike" spc="-1">
                <a:solidFill>
                  <a:srgbClr val="000000"/>
                </a:solidFill>
                <a:latin typeface="Arial"/>
                <a:ea typeface="DejaVu Sans"/>
              </a:rPr>
              <a:t>flagship experiment of JINR with a </a:t>
            </a:r>
            <a:r>
              <a:rPr lang="en-US" sz="1600" b="0" strike="noStrike" spc="-1">
                <a:solidFill>
                  <a:srgbClr val="C00000"/>
                </a:solidFill>
                <a:latin typeface="Arial"/>
                <a:ea typeface="DejaVu Sans"/>
              </a:rPr>
              <a:t>leading role </a:t>
            </a:r>
            <a:r>
              <a:rPr lang="en-US" sz="1600" b="0" strike="noStrike" spc="-1">
                <a:solidFill>
                  <a:srgbClr val="000000"/>
                </a:solidFill>
                <a:latin typeface="Arial"/>
                <a:ea typeface="DejaVu Sans"/>
              </a:rPr>
              <a:t>in the collaboration. Gain new experience in the detector design, construction, deployment, maintenance, simulation and data analysis. </a:t>
            </a:r>
            <a:r>
              <a:rPr lang="en-US" sz="1600" b="0" strike="noStrike" spc="-1">
                <a:solidFill>
                  <a:srgbClr val="C00000"/>
                </a:solidFill>
                <a:latin typeface="Arial"/>
                <a:ea typeface="DejaVu Sans"/>
              </a:rPr>
              <a:t>Expected breakthrough discoveries.</a:t>
            </a:r>
            <a:endParaRPr lang="en-US" sz="1600" b="0" strike="noStrike" spc="-1">
              <a:solidFill>
                <a:srgbClr val="000000"/>
              </a:solidFill>
              <a:latin typeface="Arial"/>
            </a:endParaRPr>
          </a:p>
          <a:p>
            <a:pPr algn="just">
              <a:lnSpc>
                <a:spcPct val="100000"/>
              </a:lnSpc>
            </a:pPr>
            <a:r>
              <a:rPr lang="en-US" sz="1600" b="0" strike="noStrike" spc="-1">
                <a:solidFill>
                  <a:srgbClr val="000000"/>
                </a:solidFill>
                <a:latin typeface="Arial"/>
                <a:ea typeface="DejaVu Sans"/>
              </a:rPr>
              <a:t>More dense configuration, + light sensors, fiber vs Cu, smart data transmission, + radio-antennas </a:t>
            </a:r>
            <a:r>
              <a:rPr lang="en-US" sz="1800" b="0" strike="noStrike" spc="-1">
                <a:solidFill>
                  <a:srgbClr val="000000"/>
                </a:solidFill>
                <a:latin typeface="Arial"/>
                <a:ea typeface="DejaVu Sans"/>
              </a:rPr>
              <a:t>→</a:t>
            </a:r>
            <a:r>
              <a:rPr lang="en-US" sz="1600" b="0" strike="noStrike" spc="-1">
                <a:solidFill>
                  <a:srgbClr val="000000"/>
                </a:solidFill>
                <a:latin typeface="Arial"/>
                <a:ea typeface="DejaVu Sans"/>
              </a:rPr>
              <a:t> New Quality and Efficiency.</a:t>
            </a:r>
            <a:endParaRPr lang="en-US" sz="1600" b="0" strike="noStrike" spc="-1">
              <a:solidFill>
                <a:srgbClr val="000000"/>
              </a:solidFill>
              <a:latin typeface="Arial"/>
            </a:endParaRPr>
          </a:p>
        </p:txBody>
      </p:sp>
      <p:pic>
        <p:nvPicPr>
          <p:cNvPr id="782" name="Рисунок 12"/>
          <p:cNvPicPr/>
          <p:nvPr/>
        </p:nvPicPr>
        <p:blipFill>
          <a:blip r:embed="rId3"/>
          <a:stretch/>
        </p:blipFill>
        <p:spPr>
          <a:xfrm>
            <a:off x="4210200" y="2611080"/>
            <a:ext cx="4400640" cy="2585880"/>
          </a:xfrm>
          <a:prstGeom prst="rect">
            <a:avLst/>
          </a:prstGeom>
          <a:ln w="0">
            <a:solidFill>
              <a:srgbClr val="808080"/>
            </a:solidFill>
          </a:ln>
        </p:spPr>
      </p:pic>
      <p:pic>
        <p:nvPicPr>
          <p:cNvPr id="783" name="Рисунок 13"/>
          <p:cNvPicPr/>
          <p:nvPr/>
        </p:nvPicPr>
        <p:blipFill>
          <a:blip r:embed="rId4"/>
          <a:stretch/>
        </p:blipFill>
        <p:spPr>
          <a:xfrm>
            <a:off x="142920" y="565920"/>
            <a:ext cx="2972520" cy="2124720"/>
          </a:xfrm>
          <a:prstGeom prst="rect">
            <a:avLst/>
          </a:prstGeom>
          <a:ln w="0">
            <a:solidFill>
              <a:srgbClr val="808080"/>
            </a:solidFill>
          </a:ln>
        </p:spPr>
      </p:pic>
      <p:sp>
        <p:nvSpPr>
          <p:cNvPr id="784" name="TextBox 5"/>
          <p:cNvSpPr/>
          <p:nvPr/>
        </p:nvSpPr>
        <p:spPr>
          <a:xfrm>
            <a:off x="7362720" y="114120"/>
            <a:ext cx="4181040" cy="38736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spAutoFit/>
          </a:bodyPr>
          <a:lstStyle/>
          <a:p>
            <a:pPr algn="ctr">
              <a:lnSpc>
                <a:spcPct val="100000"/>
              </a:lnSpc>
            </a:pPr>
            <a:r>
              <a:rPr lang="en-US" sz="2000" b="1" i="1" strike="noStrike" spc="-1">
                <a:solidFill>
                  <a:srgbClr val="000000"/>
                </a:solidFill>
                <a:latin typeface="Arial"/>
                <a:ea typeface="DejaVu Sans"/>
              </a:rPr>
              <a:t>PROJECT</a:t>
            </a:r>
            <a:r>
              <a:rPr lang="ru-RU" sz="2000" b="1" i="1" strike="noStrike" spc="-1">
                <a:solidFill>
                  <a:srgbClr val="000000"/>
                </a:solidFill>
                <a:latin typeface="Arial"/>
                <a:ea typeface="DejaVu Sans"/>
              </a:rPr>
              <a:t> </a:t>
            </a:r>
            <a:r>
              <a:rPr lang="en-US" sz="2000" b="1" i="1" strike="noStrike" spc="-1">
                <a:solidFill>
                  <a:srgbClr val="000000"/>
                </a:solidFill>
                <a:latin typeface="Arial"/>
                <a:ea typeface="DejaVu Sans"/>
              </a:rPr>
              <a:t>BAIKAL-GVD</a:t>
            </a:r>
            <a:endParaRPr lang="en-US" sz="2000" b="0" strike="noStrike" spc="-1">
              <a:solidFill>
                <a:srgbClr val="000000"/>
              </a:solidFill>
              <a:latin typeface="Arial"/>
            </a:endParaRPr>
          </a:p>
        </p:txBody>
      </p:sp>
      <p:pic>
        <p:nvPicPr>
          <p:cNvPr id="785" name="Рисунок 14"/>
          <p:cNvPicPr/>
          <p:nvPr/>
        </p:nvPicPr>
        <p:blipFill>
          <a:blip r:embed="rId5"/>
          <a:stretch/>
        </p:blipFill>
        <p:spPr>
          <a:xfrm>
            <a:off x="303480" y="2719440"/>
            <a:ext cx="3457440" cy="2530440"/>
          </a:xfrm>
          <a:prstGeom prst="rect">
            <a:avLst/>
          </a:prstGeom>
          <a:ln w="0">
            <a:noFill/>
          </a:ln>
        </p:spPr>
      </p:pic>
      <p:sp>
        <p:nvSpPr>
          <p:cNvPr id="786" name="TextBox 33"/>
          <p:cNvSpPr/>
          <p:nvPr/>
        </p:nvSpPr>
        <p:spPr>
          <a:xfrm>
            <a:off x="3224160" y="543240"/>
            <a:ext cx="8840880" cy="912600"/>
          </a:xfrm>
          <a:prstGeom prst="rect">
            <a:avLst/>
          </a:prstGeom>
          <a:solidFill>
            <a:srgbClr val="FFFFD7">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1" strike="noStrike" spc="-1">
                <a:solidFill>
                  <a:srgbClr val="C00000"/>
                </a:solidFill>
                <a:latin typeface="Arial"/>
                <a:ea typeface="DejaVu Sans"/>
              </a:rPr>
              <a:t>Baikal-GVD:</a:t>
            </a:r>
            <a:r>
              <a:rPr lang="en-US" sz="1800" b="0" strike="noStrike" spc="-1">
                <a:solidFill>
                  <a:srgbClr val="000000"/>
                </a:solidFill>
                <a:latin typeface="Arial"/>
                <a:ea typeface="DejaVu Sans"/>
              </a:rPr>
              <a:t> Identification of astrophysical sources of ultra-high energy (exceeding  tens of TeV) neutrinos.</a:t>
            </a:r>
            <a:r>
              <a:rPr lang="en-US" sz="1800" b="0" i="1" strike="noStrike" spc="-1">
                <a:solidFill>
                  <a:srgbClr val="000000"/>
                </a:solidFill>
                <a:latin typeface="Arial"/>
                <a:ea typeface="DejaVu Sans"/>
              </a:rPr>
              <a:t> </a:t>
            </a:r>
            <a:r>
              <a:rPr lang="en-US" sz="1800" b="0" strike="noStrike" spc="-1">
                <a:solidFill>
                  <a:srgbClr val="000000"/>
                </a:solidFill>
                <a:latin typeface="Arial"/>
                <a:ea typeface="DejaVu Sans"/>
              </a:rPr>
              <a:t>Actuality: their sources are still unknown. The identification of sources will help to elucidate mechanisms of galaxies creation and evolution.</a:t>
            </a:r>
            <a:endParaRPr lang="en-US" sz="1800" b="0" strike="noStrike" spc="-1">
              <a:solidFill>
                <a:srgbClr val="000000"/>
              </a:solidFill>
              <a:latin typeface="Arial"/>
            </a:endParaRPr>
          </a:p>
        </p:txBody>
      </p:sp>
      <p:sp>
        <p:nvSpPr>
          <p:cNvPr id="787" name="Прямоугольник 4"/>
          <p:cNvSpPr/>
          <p:nvPr/>
        </p:nvSpPr>
        <p:spPr>
          <a:xfrm>
            <a:off x="928800" y="73800"/>
            <a:ext cx="656064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2400" b="1" strike="noStrike" spc="-1">
                <a:solidFill>
                  <a:srgbClr val="002060"/>
                </a:solidFill>
                <a:latin typeface="Arial"/>
                <a:ea typeface="DejaVu Sans"/>
              </a:rPr>
              <a:t>NEUTRINO AND ASTROPARTICLE PHYSICS</a:t>
            </a:r>
            <a:endParaRPr lang="en-US" sz="2400" b="0" strike="noStrike" spc="-1">
              <a:solidFill>
                <a:srgbClr val="000000"/>
              </a:solidFill>
              <a:latin typeface="Arial"/>
            </a:endParaRPr>
          </a:p>
        </p:txBody>
      </p:sp>
      <p:sp>
        <p:nvSpPr>
          <p:cNvPr id="788" name="TextBox 34"/>
          <p:cNvSpPr/>
          <p:nvPr/>
        </p:nvSpPr>
        <p:spPr>
          <a:xfrm>
            <a:off x="3234960" y="1484280"/>
            <a:ext cx="6178680" cy="1461240"/>
          </a:xfrm>
          <a:prstGeom prst="rect">
            <a:avLst/>
          </a:prstGeom>
          <a:solidFill>
            <a:srgbClr val="DEE6EF">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800" b="0" strike="noStrike" spc="-1">
                <a:solidFill>
                  <a:srgbClr val="000000"/>
                </a:solidFill>
                <a:latin typeface="Arial"/>
                <a:ea typeface="DejaVu Sans"/>
              </a:rPr>
              <a:t>Main advantage of Baikal-GVD: pure and t-stable water. Angular resolution of muon tracks 0.3-0.5 grad (IceCube: 0.5-1); angular resolution of shower direction 2-3 grad (IceCube: 15);</a:t>
            </a:r>
            <a:endParaRPr lang="en-US" sz="1800" b="0" strike="noStrike" spc="-1">
              <a:solidFill>
                <a:srgbClr val="000000"/>
              </a:solidFill>
              <a:latin typeface="Arial"/>
            </a:endParaRPr>
          </a:p>
          <a:p>
            <a:pPr algn="just">
              <a:lnSpc>
                <a:spcPct val="100000"/>
              </a:lnSpc>
            </a:pPr>
            <a:r>
              <a:rPr lang="en-US" sz="1800" b="0" strike="noStrike" spc="-1">
                <a:solidFill>
                  <a:srgbClr val="000000"/>
                </a:solidFill>
                <a:latin typeface="Arial"/>
                <a:ea typeface="DejaVu Sans"/>
              </a:rPr>
              <a:t>Northern detectors have better view to the Galaxy center.  </a:t>
            </a:r>
            <a:endParaRPr lang="en-US" sz="1800" b="0" strike="noStrike" spc="-1">
              <a:solidFill>
                <a:srgbClr val="000000"/>
              </a:solidFill>
              <a:latin typeface="Arial"/>
            </a:endParaRPr>
          </a:p>
        </p:txBody>
      </p:sp>
      <p:graphicFrame>
        <p:nvGraphicFramePr>
          <p:cNvPr id="789" name="Group 2"/>
          <p:cNvGraphicFramePr/>
          <p:nvPr/>
        </p:nvGraphicFramePr>
        <p:xfrm>
          <a:off x="9520560" y="1514160"/>
          <a:ext cx="2511360" cy="3688680"/>
        </p:xfrm>
        <a:graphic>
          <a:graphicData uri="http://schemas.openxmlformats.org/drawingml/2006/table">
            <a:tbl>
              <a:tblPr/>
              <a:tblGrid>
                <a:gridCol w="664200">
                  <a:extLst>
                    <a:ext uri="{9D8B030D-6E8A-4147-A177-3AD203B41FA5}">
                      <a16:colId xmlns:a16="http://schemas.microsoft.com/office/drawing/2014/main" val="20000"/>
                    </a:ext>
                  </a:extLst>
                </a:gridCol>
                <a:gridCol w="885960">
                  <a:extLst>
                    <a:ext uri="{9D8B030D-6E8A-4147-A177-3AD203B41FA5}">
                      <a16:colId xmlns:a16="http://schemas.microsoft.com/office/drawing/2014/main" val="20001"/>
                    </a:ext>
                  </a:extLst>
                </a:gridCol>
                <a:gridCol w="961200">
                  <a:extLst>
                    <a:ext uri="{9D8B030D-6E8A-4147-A177-3AD203B41FA5}">
                      <a16:colId xmlns:a16="http://schemas.microsoft.com/office/drawing/2014/main" val="20002"/>
                    </a:ext>
                  </a:extLst>
                </a:gridCol>
              </a:tblGrid>
              <a:tr h="627480">
                <a:tc>
                  <a:txBody>
                    <a:bodyPr/>
                    <a:lstStyle/>
                    <a:p>
                      <a:pPr algn="ctr">
                        <a:lnSpc>
                          <a:spcPct val="100000"/>
                        </a:lnSpc>
                        <a:tabLst>
                          <a:tab pos="0" algn="l"/>
                        </a:tabLst>
                      </a:pPr>
                      <a:r>
                        <a:rPr lang="en-US" sz="1400" b="1" strike="noStrike" spc="-1">
                          <a:solidFill>
                            <a:srgbClr val="FFFFFF"/>
                          </a:solidFill>
                          <a:latin typeface="Calibri"/>
                          <a:ea typeface="DejaVu Sans"/>
                        </a:rPr>
                        <a:t>Year</a:t>
                      </a:r>
                      <a:endParaRPr lang="en-US" sz="14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tabLst>
                          <a:tab pos="0" algn="l"/>
                        </a:tabLst>
                      </a:pPr>
                      <a:r>
                        <a:rPr lang="en-US" sz="1400" b="1" strike="noStrike" spc="-1">
                          <a:solidFill>
                            <a:srgbClr val="FFFFFF"/>
                          </a:solidFill>
                          <a:latin typeface="Calibri"/>
                          <a:ea typeface="DejaVu Sans"/>
                        </a:rPr>
                        <a:t>Number of clusters</a:t>
                      </a:r>
                      <a:endParaRPr lang="en-US" sz="14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100000"/>
                        </a:lnSpc>
                        <a:tabLst>
                          <a:tab pos="0" algn="l"/>
                        </a:tabLst>
                      </a:pPr>
                      <a:r>
                        <a:rPr lang="en-US" sz="1400" b="1" strike="noStrike" spc="-1">
                          <a:solidFill>
                            <a:srgbClr val="FFFFFF"/>
                          </a:solidFill>
                          <a:latin typeface="Calibri"/>
                          <a:ea typeface="DejaVu Sans"/>
                        </a:rPr>
                        <a:t>Number of OMs</a:t>
                      </a:r>
                      <a:endParaRPr lang="en-US" sz="14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extLst>
                  <a:ext uri="{0D108BD9-81ED-4DB2-BD59-A6C34878D82A}">
                    <a16:rowId xmlns:a16="http://schemas.microsoft.com/office/drawing/2014/main" val="10000"/>
                  </a:ext>
                </a:extLst>
              </a:tr>
              <a:tr h="331200">
                <a:tc>
                  <a:txBody>
                    <a:bodyPr/>
                    <a:lstStyle/>
                    <a:p>
                      <a:pPr algn="ctr">
                        <a:lnSpc>
                          <a:spcPct val="100000"/>
                        </a:lnSpc>
                        <a:tabLst>
                          <a:tab pos="0" algn="l"/>
                        </a:tabLst>
                      </a:pPr>
                      <a:r>
                        <a:rPr lang="en-US" sz="1600" b="0" strike="noStrike" spc="-1">
                          <a:solidFill>
                            <a:srgbClr val="000000"/>
                          </a:solidFill>
                          <a:latin typeface="Calibri"/>
                          <a:ea typeface="DejaVu Sans"/>
                        </a:rPr>
                        <a:t>2016</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288</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extLst>
                  <a:ext uri="{0D108BD9-81ED-4DB2-BD59-A6C34878D82A}">
                    <a16:rowId xmlns:a16="http://schemas.microsoft.com/office/drawing/2014/main" val="10001"/>
                  </a:ext>
                </a:extLst>
              </a:tr>
              <a:tr h="338760">
                <a:tc>
                  <a:txBody>
                    <a:bodyPr/>
                    <a:lstStyle/>
                    <a:p>
                      <a:pPr algn="ctr">
                        <a:lnSpc>
                          <a:spcPct val="100000"/>
                        </a:lnSpc>
                        <a:tabLst>
                          <a:tab pos="0" algn="l"/>
                        </a:tabLst>
                      </a:pPr>
                      <a:r>
                        <a:rPr lang="en-US" sz="1600" b="0" strike="noStrike" spc="-1">
                          <a:solidFill>
                            <a:srgbClr val="000000"/>
                          </a:solidFill>
                          <a:latin typeface="Calibri"/>
                          <a:ea typeface="DejaVu Sans"/>
                        </a:rPr>
                        <a:t>2017</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576</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2"/>
                  </a:ext>
                </a:extLst>
              </a:tr>
              <a:tr h="340560">
                <a:tc>
                  <a:txBody>
                    <a:bodyPr/>
                    <a:lstStyle/>
                    <a:p>
                      <a:pPr algn="ctr">
                        <a:lnSpc>
                          <a:spcPct val="100000"/>
                        </a:lnSpc>
                        <a:tabLst>
                          <a:tab pos="0" algn="l"/>
                        </a:tabLst>
                      </a:pPr>
                      <a:r>
                        <a:rPr lang="en-US" sz="1600" b="0" strike="noStrike" spc="-1">
                          <a:solidFill>
                            <a:srgbClr val="000000"/>
                          </a:solidFill>
                          <a:latin typeface="Calibri"/>
                          <a:ea typeface="DejaVu Sans"/>
                        </a:rPr>
                        <a:t>2018</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3</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864</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3"/>
                  </a:ext>
                </a:extLst>
              </a:tr>
              <a:tr h="340560">
                <a:tc>
                  <a:txBody>
                    <a:bodyPr/>
                    <a:lstStyle/>
                    <a:p>
                      <a:pPr algn="ctr">
                        <a:lnSpc>
                          <a:spcPct val="100000"/>
                        </a:lnSpc>
                        <a:tabLst>
                          <a:tab pos="0" algn="l"/>
                        </a:tabLst>
                      </a:pPr>
                      <a:r>
                        <a:rPr lang="en-US" sz="1600" b="0" strike="noStrike" spc="-1">
                          <a:solidFill>
                            <a:srgbClr val="000000"/>
                          </a:solidFill>
                          <a:latin typeface="Calibri"/>
                          <a:ea typeface="DejaVu Sans"/>
                        </a:rPr>
                        <a:t>2019</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5</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1440</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4"/>
                  </a:ext>
                </a:extLst>
              </a:tr>
              <a:tr h="340560">
                <a:tc>
                  <a:txBody>
                    <a:bodyPr/>
                    <a:lstStyle/>
                    <a:p>
                      <a:pPr algn="ctr">
                        <a:lnSpc>
                          <a:spcPct val="100000"/>
                        </a:lnSpc>
                        <a:tabLst>
                          <a:tab pos="0" algn="l"/>
                        </a:tabLst>
                      </a:pPr>
                      <a:r>
                        <a:rPr lang="en-US" sz="1600" b="0" strike="noStrike" spc="-1">
                          <a:solidFill>
                            <a:srgbClr val="000000"/>
                          </a:solidFill>
                          <a:latin typeface="Calibri"/>
                          <a:ea typeface="DejaVu Sans"/>
                        </a:rPr>
                        <a:t>2020</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7</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2016</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5"/>
                  </a:ext>
                </a:extLst>
              </a:tr>
              <a:tr h="340560">
                <a:tc>
                  <a:txBody>
                    <a:bodyPr/>
                    <a:lstStyle/>
                    <a:p>
                      <a:pPr algn="ctr">
                        <a:lnSpc>
                          <a:spcPct val="100000"/>
                        </a:lnSpc>
                        <a:tabLst>
                          <a:tab pos="0" algn="l"/>
                        </a:tabLst>
                      </a:pPr>
                      <a:r>
                        <a:rPr lang="en-US" sz="1600" b="0" strike="noStrike" spc="-1">
                          <a:solidFill>
                            <a:srgbClr val="000000"/>
                          </a:solidFill>
                          <a:latin typeface="Calibri"/>
                          <a:ea typeface="DejaVu Sans"/>
                        </a:rPr>
                        <a:t>2021</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8</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2304</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6"/>
                  </a:ext>
                </a:extLst>
              </a:tr>
              <a:tr h="340560">
                <a:tc>
                  <a:txBody>
                    <a:bodyPr/>
                    <a:lstStyle/>
                    <a:p>
                      <a:pPr algn="ctr">
                        <a:lnSpc>
                          <a:spcPct val="100000"/>
                        </a:lnSpc>
                        <a:tabLst>
                          <a:tab pos="0" algn="l"/>
                        </a:tabLst>
                      </a:pPr>
                      <a:r>
                        <a:rPr lang="en-US" sz="1600" b="0" strike="noStrike" spc="-1">
                          <a:solidFill>
                            <a:srgbClr val="FF0000"/>
                          </a:solidFill>
                          <a:latin typeface="Calibri"/>
                          <a:ea typeface="DejaVu Sans"/>
                        </a:rPr>
                        <a:t>2022</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FF0000"/>
                          </a:solidFill>
                          <a:latin typeface="Calibri"/>
                          <a:ea typeface="DejaVu Sans"/>
                        </a:rPr>
                        <a:t>10</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FF0000"/>
                          </a:solidFill>
                          <a:latin typeface="Calibri"/>
                          <a:ea typeface="DejaVu Sans"/>
                        </a:rPr>
                        <a:t>2880</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7"/>
                  </a:ext>
                </a:extLst>
              </a:tr>
              <a:tr h="340560">
                <a:tc>
                  <a:txBody>
                    <a:bodyPr/>
                    <a:lstStyle/>
                    <a:p>
                      <a:pPr algn="ctr">
                        <a:lnSpc>
                          <a:spcPct val="100000"/>
                        </a:lnSpc>
                        <a:tabLst>
                          <a:tab pos="0" algn="l"/>
                        </a:tabLst>
                      </a:pPr>
                      <a:r>
                        <a:rPr lang="en-US" sz="1600" b="0" strike="noStrike" spc="-1">
                          <a:solidFill>
                            <a:srgbClr val="000000"/>
                          </a:solidFill>
                          <a:latin typeface="Calibri"/>
                          <a:ea typeface="DejaVu Sans"/>
                        </a:rPr>
                        <a:t>2023</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12</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100000"/>
                        </a:lnSpc>
                        <a:tabLst>
                          <a:tab pos="0" algn="l"/>
                        </a:tabLst>
                      </a:pPr>
                      <a:r>
                        <a:rPr lang="en-US" sz="1600" b="0" strike="noStrike" spc="-1">
                          <a:solidFill>
                            <a:srgbClr val="000000"/>
                          </a:solidFill>
                          <a:latin typeface="Calibri"/>
                          <a:ea typeface="DejaVu Sans"/>
                        </a:rPr>
                        <a:t>3456</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8"/>
                  </a:ext>
                </a:extLst>
              </a:tr>
              <a:tr h="343800">
                <a:tc>
                  <a:txBody>
                    <a:bodyPr/>
                    <a:lstStyle/>
                    <a:p>
                      <a:pPr algn="ctr">
                        <a:lnSpc>
                          <a:spcPct val="100000"/>
                        </a:lnSpc>
                        <a:tabLst>
                          <a:tab pos="0" algn="l"/>
                        </a:tabLst>
                      </a:pPr>
                      <a:r>
                        <a:rPr lang="en-US" sz="1600" b="0" strike="noStrike" spc="-1">
                          <a:solidFill>
                            <a:srgbClr val="000000"/>
                          </a:solidFill>
                          <a:latin typeface="Calibri"/>
                          <a:ea typeface="DejaVu Sans"/>
                        </a:rPr>
                        <a:t>2024</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14</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100000"/>
                        </a:lnSpc>
                        <a:tabLst>
                          <a:tab pos="0" algn="l"/>
                        </a:tabLst>
                      </a:pPr>
                      <a:r>
                        <a:rPr lang="en-US" sz="1600" b="0" strike="noStrike" spc="-1">
                          <a:solidFill>
                            <a:srgbClr val="000000"/>
                          </a:solidFill>
                          <a:latin typeface="Calibri"/>
                          <a:ea typeface="DejaVu Sans"/>
                        </a:rPr>
                        <a:t>4032</a:t>
                      </a:r>
                      <a:endParaRPr lang="en-US" sz="1600" b="0" strike="noStrike" spc="-1">
                        <a:solidFill>
                          <a:srgbClr val="000000"/>
                        </a:solidFill>
                        <a:latin typeface="Times New Roman"/>
                      </a:endParaRPr>
                    </a:p>
                  </a:txBody>
                  <a:tcPr marL="61560" marR="6156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9"/>
                  </a:ext>
                </a:extLst>
              </a:tr>
            </a:tbl>
          </a:graphicData>
        </a:graphic>
      </p:graphicFrame>
      <p:sp>
        <p:nvSpPr>
          <p:cNvPr id="790" name="TextBox 35"/>
          <p:cNvSpPr/>
          <p:nvPr/>
        </p:nvSpPr>
        <p:spPr>
          <a:xfrm>
            <a:off x="69120" y="6169680"/>
            <a:ext cx="11995920" cy="608040"/>
          </a:xfrm>
          <a:prstGeom prst="rect">
            <a:avLst/>
          </a:prstGeom>
          <a:solidFill>
            <a:srgbClr val="DDD9C3">
              <a:alpha val="96000"/>
            </a:srgbClr>
          </a:solidFill>
          <a:ln w="0">
            <a:noFill/>
          </a:ln>
          <a:effectLst>
            <a:softEdge rad="381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n-US" sz="1700" b="1" strike="noStrike" spc="-1">
                <a:solidFill>
                  <a:srgbClr val="C00000"/>
                </a:solidFill>
                <a:latin typeface="Arial"/>
                <a:ea typeface="DejaVu Sans"/>
              </a:rPr>
              <a:t>Global competence in 2030 horizon: </a:t>
            </a:r>
            <a:r>
              <a:rPr lang="en-US" sz="1700" b="1" strike="noStrike" spc="-1">
                <a:solidFill>
                  <a:srgbClr val="002060"/>
                </a:solidFill>
                <a:latin typeface="Arial"/>
                <a:ea typeface="DejaVu Sans"/>
              </a:rPr>
              <a:t>Ice-Cube: 2025-2034      8km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(w RA 100 km3 =&gt; PeV); Km3NET:      few 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Baikal-GVD (Phase II) = new type of OM, trigger-less operation, ML&amp;AI,       ~ 10 km</a:t>
            </a:r>
            <a:r>
              <a:rPr lang="en-US" sz="1700" b="1" strike="noStrike" spc="-1" baseline="30000">
                <a:solidFill>
                  <a:srgbClr val="002060"/>
                </a:solidFill>
                <a:latin typeface="Arial"/>
                <a:ea typeface="DejaVu Sans"/>
              </a:rPr>
              <a:t>3</a:t>
            </a:r>
            <a:r>
              <a:rPr lang="en-US" sz="1700" b="1" strike="noStrike" spc="-1">
                <a:solidFill>
                  <a:srgbClr val="002060"/>
                </a:solidFill>
                <a:latin typeface="Arial"/>
                <a:ea typeface="DejaVu Sans"/>
              </a:rPr>
              <a:t> ? (CDR in 2024).</a:t>
            </a:r>
            <a:endParaRPr lang="en-US" sz="1700" b="0" strike="noStrike" spc="-1">
              <a:solidFill>
                <a:srgbClr val="000000"/>
              </a:solidFill>
              <a:latin typeface="Arial"/>
            </a:endParaRPr>
          </a:p>
        </p:txBody>
      </p:sp>
      <p:cxnSp>
        <p:nvCxnSpPr>
          <p:cNvPr id="791" name="Прямая со стрелкой 3"/>
          <p:cNvCxnSpPr/>
          <p:nvPr/>
        </p:nvCxnSpPr>
        <p:spPr>
          <a:xfrm>
            <a:off x="6150240" y="6566040"/>
            <a:ext cx="320400" cy="2520"/>
          </a:xfrm>
          <a:prstGeom prst="straightConnector1">
            <a:avLst/>
          </a:prstGeom>
          <a:ln w="28575">
            <a:solidFill>
              <a:srgbClr val="002060"/>
            </a:solidFill>
            <a:round/>
            <a:tailEnd type="triangle" w="med" len="med"/>
          </a:ln>
        </p:spPr>
      </p:cxnSp>
      <p:cxnSp>
        <p:nvCxnSpPr>
          <p:cNvPr id="792" name="Прямая со стрелкой 5"/>
          <p:cNvCxnSpPr/>
          <p:nvPr/>
        </p:nvCxnSpPr>
        <p:spPr>
          <a:xfrm>
            <a:off x="10662840" y="6575760"/>
            <a:ext cx="320400" cy="2520"/>
          </a:xfrm>
          <a:prstGeom prst="straightConnector1">
            <a:avLst/>
          </a:prstGeom>
          <a:ln w="28575">
            <a:solidFill>
              <a:srgbClr val="002060"/>
            </a:solidFill>
            <a:round/>
            <a:tailEnd type="triangle" w="med" len="med"/>
          </a:ln>
        </p:spPr>
      </p:cxnSp>
      <p:cxnSp>
        <p:nvCxnSpPr>
          <p:cNvPr id="793" name="Прямая со стрелкой 6"/>
          <p:cNvCxnSpPr/>
          <p:nvPr/>
        </p:nvCxnSpPr>
        <p:spPr>
          <a:xfrm>
            <a:off x="7426800" y="6832440"/>
            <a:ext cx="320040" cy="2520"/>
          </a:xfrm>
          <a:prstGeom prst="straightConnector1">
            <a:avLst/>
          </a:prstGeom>
          <a:ln w="28575">
            <a:solidFill>
              <a:srgbClr val="002060"/>
            </a:solidFill>
            <a:round/>
            <a:tailEnd type="triangle"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 name="PlaceHolder 1"/>
          <p:cNvSpPr>
            <a:spLocks noGrp="1"/>
          </p:cNvSpPr>
          <p:nvPr>
            <p:ph type="title"/>
          </p:nvPr>
        </p:nvSpPr>
        <p:spPr>
          <a:xfrm>
            <a:off x="2935440" y="68400"/>
            <a:ext cx="6411240" cy="609840"/>
          </a:xfrm>
          <a:prstGeom prst="rect">
            <a:avLst/>
          </a:prstGeom>
          <a:noFill/>
          <a:ln w="0">
            <a:noFill/>
          </a:ln>
        </p:spPr>
        <p:txBody>
          <a:bodyPr lIns="0" tIns="0" rIns="0" bIns="0" anchor="ctr">
            <a:noAutofit/>
          </a:bodyPr>
          <a:lstStyle/>
          <a:p>
            <a:pPr indent="0" algn="ctr">
              <a:lnSpc>
                <a:spcPct val="90000"/>
              </a:lnSpc>
              <a:buNone/>
              <a:tabLst>
                <a:tab pos="0" algn="l"/>
              </a:tabLst>
            </a:pPr>
            <a:r>
              <a:rPr lang="en-US" sz="3200" b="1" strike="noStrike" spc="-1">
                <a:solidFill>
                  <a:srgbClr val="002060"/>
                </a:solidFill>
                <a:latin typeface="Arial"/>
                <a:ea typeface="DejaVu Sans"/>
              </a:rPr>
              <a:t>Neutrino, Astroparticle Physics</a:t>
            </a:r>
            <a:endParaRPr lang="en-US" sz="3200" b="0" strike="noStrike" spc="-1">
              <a:solidFill>
                <a:srgbClr val="000000"/>
              </a:solidFill>
              <a:latin typeface="Arial"/>
            </a:endParaRPr>
          </a:p>
        </p:txBody>
      </p:sp>
      <p:sp>
        <p:nvSpPr>
          <p:cNvPr id="795" name="TextBox 36"/>
          <p:cNvSpPr/>
          <p:nvPr/>
        </p:nvSpPr>
        <p:spPr>
          <a:xfrm>
            <a:off x="0" y="654480"/>
            <a:ext cx="5148720" cy="4482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spAutoFit/>
          </a:bodyPr>
          <a:lstStyle/>
          <a:p>
            <a:pPr algn="ctr">
              <a:lnSpc>
                <a:spcPct val="100000"/>
              </a:lnSpc>
            </a:pPr>
            <a:r>
              <a:rPr lang="en-US" sz="2400" b="1" strike="noStrike" spc="-1">
                <a:solidFill>
                  <a:srgbClr val="002060"/>
                </a:solidFill>
                <a:latin typeface="Arial"/>
                <a:ea typeface="DejaVu Sans"/>
              </a:rPr>
              <a:t>Neutrino oscillation experiments</a:t>
            </a:r>
            <a:endParaRPr lang="en-US" sz="2400" b="0" strike="noStrike" spc="-1">
              <a:solidFill>
                <a:srgbClr val="000000"/>
              </a:solidFill>
              <a:latin typeface="Arial"/>
            </a:endParaRPr>
          </a:p>
        </p:txBody>
      </p:sp>
      <p:sp>
        <p:nvSpPr>
          <p:cNvPr id="796" name="Прямоугольник 8"/>
          <p:cNvSpPr/>
          <p:nvPr/>
        </p:nvSpPr>
        <p:spPr>
          <a:xfrm>
            <a:off x="129960" y="1069920"/>
            <a:ext cx="11807280" cy="1215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Times New Roman"/>
              </a:rPr>
              <a:t>Determination of CP-violating phase: </a:t>
            </a:r>
            <a:r>
              <a:rPr lang="en-US" sz="1600" b="1" strike="noStrike" spc="-1">
                <a:solidFill>
                  <a:srgbClr val="FF0000"/>
                </a:solidFill>
                <a:latin typeface="Arial"/>
                <a:ea typeface="Times New Roman"/>
              </a:rPr>
              <a:t>DUNE </a:t>
            </a:r>
            <a:r>
              <a:rPr lang="en-US" sz="1600" b="1" strike="noStrike" spc="-1">
                <a:solidFill>
                  <a:srgbClr val="000000"/>
                </a:solidFill>
                <a:latin typeface="Arial"/>
                <a:ea typeface="Times New Roman"/>
              </a:rPr>
              <a:t>(</a:t>
            </a:r>
            <a:r>
              <a:rPr lang="en-US" sz="1600" b="1" strike="noStrike" spc="-1">
                <a:solidFill>
                  <a:srgbClr val="FF0000"/>
                </a:solidFill>
                <a:latin typeface="Arial"/>
                <a:ea typeface="Times New Roman"/>
              </a:rPr>
              <a:t>5σ significance </a:t>
            </a:r>
            <a:r>
              <a:rPr lang="en-US" sz="1600" b="1" strike="noStrike" spc="-1">
                <a:solidFill>
                  <a:srgbClr val="000000"/>
                </a:solidFill>
                <a:latin typeface="Arial"/>
                <a:ea typeface="Times New Roman"/>
              </a:rPr>
              <a:t>in just two years)</a:t>
            </a:r>
            <a:endParaRPr lang="en-US" sz="1600" b="0" strike="noStrike" spc="-1">
              <a:solidFill>
                <a:srgbClr val="000000"/>
              </a:solidFill>
              <a:latin typeface="Arial"/>
            </a:endParaRPr>
          </a:p>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Times New Roman"/>
              </a:rPr>
              <a:t>Determination of </a:t>
            </a:r>
            <a:r>
              <a:rPr lang="en-US" sz="1600" b="1" strike="noStrike" spc="-1">
                <a:solidFill>
                  <a:srgbClr val="000000"/>
                </a:solidFill>
                <a:latin typeface="Arial"/>
                <a:ea typeface="DejaVu Sans"/>
              </a:rPr>
              <a:t>n </a:t>
            </a:r>
            <a:r>
              <a:rPr lang="en-US" sz="1600" b="1" strike="noStrike" spc="-1">
                <a:solidFill>
                  <a:srgbClr val="000000"/>
                </a:solidFill>
                <a:latin typeface="Arial"/>
                <a:ea typeface="Times New Roman"/>
              </a:rPr>
              <a:t>mass ordering: </a:t>
            </a:r>
            <a:r>
              <a:rPr lang="en-US" sz="1600" b="1" strike="noStrike" spc="-1">
                <a:solidFill>
                  <a:srgbClr val="FF0000"/>
                </a:solidFill>
                <a:latin typeface="Arial"/>
                <a:ea typeface="Times New Roman"/>
              </a:rPr>
              <a:t>NOvA </a:t>
            </a:r>
            <a:r>
              <a:rPr lang="en-US" sz="1600" b="1" strike="noStrike" spc="-1">
                <a:solidFill>
                  <a:srgbClr val="000000"/>
                </a:solidFill>
                <a:latin typeface="Arial"/>
                <a:ea typeface="Times New Roman"/>
              </a:rPr>
              <a:t>(</a:t>
            </a:r>
            <a:r>
              <a:rPr lang="en-US" sz="1600" b="1" strike="noStrike" spc="-1">
                <a:solidFill>
                  <a:srgbClr val="000000"/>
                </a:solidFill>
                <a:latin typeface="Arial"/>
                <a:ea typeface="DejaVu Sans"/>
              </a:rPr>
              <a:t>gaining new experience)</a:t>
            </a:r>
            <a:r>
              <a:rPr lang="en-US" sz="1600" b="1" strike="noStrike" spc="-1">
                <a:solidFill>
                  <a:srgbClr val="000000"/>
                </a:solidFill>
                <a:latin typeface="Arial"/>
                <a:ea typeface="Times New Roman"/>
              </a:rPr>
              <a:t>, </a:t>
            </a:r>
            <a:r>
              <a:rPr lang="en-US" sz="1600" b="1" strike="noStrike" spc="-1">
                <a:solidFill>
                  <a:srgbClr val="FF0000"/>
                </a:solidFill>
                <a:latin typeface="Arial"/>
                <a:ea typeface="Times New Roman"/>
              </a:rPr>
              <a:t>JUNO</a:t>
            </a:r>
            <a:endParaRPr lang="en-US" sz="1600" b="0" strike="noStrike" spc="-1">
              <a:solidFill>
                <a:srgbClr val="000000"/>
              </a:solidFill>
              <a:latin typeface="Arial"/>
            </a:endParaRPr>
          </a:p>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Times New Roman"/>
              </a:rPr>
              <a:t>Precise determination of elements of the lepton mixing matrix: </a:t>
            </a:r>
            <a:r>
              <a:rPr lang="en-US" sz="1600" b="1" strike="noStrike" spc="-1">
                <a:solidFill>
                  <a:srgbClr val="FF0000"/>
                </a:solidFill>
                <a:latin typeface="Arial"/>
                <a:ea typeface="Times New Roman"/>
              </a:rPr>
              <a:t>JUNO </a:t>
            </a:r>
            <a:r>
              <a:rPr lang="en-US" sz="1600" b="1" strike="noStrike" spc="-1">
                <a:solidFill>
                  <a:srgbClr val="000000"/>
                </a:solidFill>
                <a:latin typeface="Arial"/>
                <a:ea typeface="Times New Roman"/>
              </a:rPr>
              <a:t>(</a:t>
            </a:r>
            <a:r>
              <a:rPr lang="en-US" sz="1600" b="1" strike="noStrike" spc="-1">
                <a:solidFill>
                  <a:srgbClr val="000000"/>
                </a:solidFill>
                <a:latin typeface="Arial"/>
                <a:ea typeface="DejaVu Sans"/>
              </a:rPr>
              <a:t>gaining further experience with reactor neutrino)</a:t>
            </a:r>
            <a:r>
              <a:rPr lang="en-US" sz="1600" b="1" strike="noStrike" spc="-1">
                <a:solidFill>
                  <a:srgbClr val="000000"/>
                </a:solidFill>
                <a:latin typeface="Arial"/>
                <a:ea typeface="Times New Roman"/>
              </a:rPr>
              <a:t>, </a:t>
            </a:r>
            <a:r>
              <a:rPr lang="en-US" sz="1600" b="1" strike="noStrike" spc="-1">
                <a:solidFill>
                  <a:srgbClr val="FF0000"/>
                </a:solidFill>
                <a:latin typeface="Arial"/>
                <a:ea typeface="Times New Roman"/>
              </a:rPr>
              <a:t>DUNE</a:t>
            </a:r>
            <a:endParaRPr lang="en-US" sz="1600" b="0" strike="noStrike" spc="-1">
              <a:solidFill>
                <a:srgbClr val="000000"/>
              </a:solidFill>
              <a:latin typeface="Arial"/>
            </a:endParaRPr>
          </a:p>
        </p:txBody>
      </p:sp>
      <p:sp>
        <p:nvSpPr>
          <p:cNvPr id="797" name="TextBox 37"/>
          <p:cNvSpPr/>
          <p:nvPr/>
        </p:nvSpPr>
        <p:spPr>
          <a:xfrm>
            <a:off x="0" y="2305080"/>
            <a:ext cx="5011560" cy="4482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spAutoFit/>
          </a:bodyPr>
          <a:lstStyle/>
          <a:p>
            <a:pPr algn="ctr">
              <a:lnSpc>
                <a:spcPct val="100000"/>
              </a:lnSpc>
            </a:pPr>
            <a:r>
              <a:rPr lang="en-US" sz="2400" b="1" strike="noStrike" spc="-1">
                <a:solidFill>
                  <a:srgbClr val="002060"/>
                </a:solidFill>
                <a:latin typeface="Arial"/>
                <a:ea typeface="DejaVu Sans"/>
              </a:rPr>
              <a:t>Physical properties of neutrino</a:t>
            </a:r>
            <a:endParaRPr lang="en-US" sz="2400" b="0" strike="noStrike" spc="-1">
              <a:solidFill>
                <a:srgbClr val="000000"/>
              </a:solidFill>
              <a:latin typeface="Arial"/>
            </a:endParaRPr>
          </a:p>
        </p:txBody>
      </p:sp>
      <p:sp>
        <p:nvSpPr>
          <p:cNvPr id="798" name="Прямоугольник 9"/>
          <p:cNvSpPr/>
          <p:nvPr/>
        </p:nvSpPr>
        <p:spPr>
          <a:xfrm>
            <a:off x="128160" y="2725560"/>
            <a:ext cx="8106120" cy="129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DejaVu Sans"/>
              </a:rPr>
              <a:t>Determine if a neutrino is a Majorana particle: </a:t>
            </a:r>
            <a:r>
              <a:rPr lang="en-US" sz="1600" b="1" strike="noStrike" spc="-1">
                <a:solidFill>
                  <a:srgbClr val="FF0000"/>
                </a:solidFill>
                <a:latin typeface="Arial"/>
                <a:ea typeface="DejaVu Sans"/>
              </a:rPr>
              <a:t>SuperNEMO</a:t>
            </a:r>
            <a:r>
              <a:rPr lang="en-US" sz="1600" b="1" strike="noStrike" spc="-1">
                <a:solidFill>
                  <a:srgbClr val="000000"/>
                </a:solidFill>
                <a:latin typeface="Arial"/>
                <a:ea typeface="DejaVu Sans"/>
              </a:rPr>
              <a:t>, </a:t>
            </a:r>
            <a:r>
              <a:rPr lang="en-US" sz="1600" b="1" strike="noStrike" spc="-1">
                <a:solidFill>
                  <a:srgbClr val="FF0000"/>
                </a:solidFill>
                <a:latin typeface="Arial"/>
                <a:ea typeface="DejaVu Sans"/>
              </a:rPr>
              <a:t>GERDA-LEGEND</a:t>
            </a:r>
            <a:endParaRPr lang="en-US" sz="1600" b="0" strike="noStrike" spc="-1">
              <a:solidFill>
                <a:srgbClr val="000000"/>
              </a:solidFill>
              <a:latin typeface="Arial"/>
            </a:endParaRPr>
          </a:p>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DejaVu Sans"/>
              </a:rPr>
              <a:t>Coherent elastic n-nucleus scattering process at reactors: </a:t>
            </a:r>
            <a:r>
              <a:rPr lang="en-US" sz="1600" b="1" strike="noStrike" spc="-1">
                <a:solidFill>
                  <a:srgbClr val="FF0000"/>
                </a:solidFill>
                <a:latin typeface="Arial"/>
                <a:ea typeface="DejaVu Sans"/>
              </a:rPr>
              <a:t>nuGEN (GEMMA)</a:t>
            </a:r>
            <a:endParaRPr lang="en-US" sz="1600" b="0" strike="noStrike" spc="-1">
              <a:solidFill>
                <a:srgbClr val="000000"/>
              </a:solidFill>
              <a:latin typeface="Arial"/>
            </a:endParaRPr>
          </a:p>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DejaVu Sans"/>
              </a:rPr>
              <a:t>Sterile neutrino oscillation: </a:t>
            </a:r>
            <a:r>
              <a:rPr lang="en-US" sz="1600" b="1" strike="noStrike" spc="-1">
                <a:solidFill>
                  <a:srgbClr val="FF0000"/>
                </a:solidFill>
                <a:latin typeface="Arial"/>
                <a:ea typeface="DejaVu Sans"/>
              </a:rPr>
              <a:t>DANSS</a:t>
            </a:r>
            <a:endParaRPr lang="en-US" sz="1600" b="0" strike="noStrike" spc="-1">
              <a:solidFill>
                <a:srgbClr val="000000"/>
              </a:solidFill>
              <a:latin typeface="Arial"/>
            </a:endParaRPr>
          </a:p>
          <a:p>
            <a:pPr>
              <a:lnSpc>
                <a:spcPct val="100000"/>
              </a:lnSpc>
              <a:spcAft>
                <a:spcPts val="601"/>
              </a:spcAft>
              <a:tabLst>
                <a:tab pos="457200" algn="l"/>
              </a:tabLst>
            </a:pPr>
            <a:r>
              <a:rPr lang="en-US" sz="1600" b="1" strike="noStrike" spc="-1">
                <a:solidFill>
                  <a:srgbClr val="000000"/>
                </a:solidFill>
                <a:latin typeface="Arial"/>
                <a:ea typeface="DejaVu Sans"/>
              </a:rPr>
              <a:t>Motivation: involvement in possible major discovery, new instruments</a:t>
            </a:r>
            <a:endParaRPr lang="en-US" sz="1600" b="0" strike="noStrike" spc="-1">
              <a:solidFill>
                <a:srgbClr val="000000"/>
              </a:solidFill>
              <a:latin typeface="Arial"/>
            </a:endParaRPr>
          </a:p>
        </p:txBody>
      </p:sp>
      <p:sp>
        <p:nvSpPr>
          <p:cNvPr id="799" name="TextBox 39"/>
          <p:cNvSpPr/>
          <p:nvPr/>
        </p:nvSpPr>
        <p:spPr>
          <a:xfrm>
            <a:off x="164520" y="4113000"/>
            <a:ext cx="6761520" cy="448200"/>
          </a:xfrm>
          <a:prstGeom prst="rect">
            <a:avLst/>
          </a:prstGeom>
          <a:noFill/>
          <a:ln w="0">
            <a:noFill/>
          </a:ln>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pPr>
            <a:r>
              <a:rPr lang="en-US" sz="2400" b="1" strike="noStrike" spc="-1">
                <a:solidFill>
                  <a:srgbClr val="002060"/>
                </a:solidFill>
                <a:latin typeface="Arial"/>
                <a:ea typeface="DejaVu Sans"/>
              </a:rPr>
              <a:t>Astroparticle Physics, Dark Matter discovery</a:t>
            </a:r>
            <a:endParaRPr lang="en-US" sz="2400" b="0" strike="noStrike" spc="-1">
              <a:solidFill>
                <a:srgbClr val="000000"/>
              </a:solidFill>
              <a:latin typeface="Arial"/>
            </a:endParaRPr>
          </a:p>
        </p:txBody>
      </p:sp>
      <p:sp>
        <p:nvSpPr>
          <p:cNvPr id="800" name="Прямоугольник 14"/>
          <p:cNvSpPr/>
          <p:nvPr/>
        </p:nvSpPr>
        <p:spPr>
          <a:xfrm>
            <a:off x="128160" y="4535640"/>
            <a:ext cx="7938000" cy="1292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DejaVu Sans"/>
              </a:rPr>
              <a:t>Existence of the dark matter particles: DarkSide, EDELWEISS</a:t>
            </a:r>
            <a:endParaRPr lang="en-US" sz="1600" b="0" strike="noStrike" spc="-1">
              <a:solidFill>
                <a:srgbClr val="000000"/>
              </a:solidFill>
              <a:latin typeface="Arial"/>
            </a:endParaRPr>
          </a:p>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DejaVu Sans"/>
              </a:rPr>
              <a:t>Sources of high-energy (exceeding tens of TeV) gammas: TAIGA</a:t>
            </a:r>
            <a:endParaRPr lang="en-US" sz="1600" b="0" strike="noStrike" spc="-1">
              <a:solidFill>
                <a:srgbClr val="000000"/>
              </a:solidFill>
              <a:latin typeface="Arial"/>
            </a:endParaRPr>
          </a:p>
          <a:p>
            <a:pPr marL="343080" indent="-343080">
              <a:lnSpc>
                <a:spcPct val="100000"/>
              </a:lnSpc>
              <a:spcAft>
                <a:spcPts val="601"/>
              </a:spcAft>
              <a:buClr>
                <a:srgbClr val="000000"/>
              </a:buClr>
              <a:buFont typeface="ntxsups"/>
              <a:buChar char="•"/>
              <a:tabLst>
                <a:tab pos="457200" algn="l"/>
              </a:tabLst>
            </a:pPr>
            <a:r>
              <a:rPr lang="en-US" sz="1600" b="1" strike="noStrike" spc="-1">
                <a:solidFill>
                  <a:srgbClr val="000000"/>
                </a:solidFill>
                <a:latin typeface="Arial"/>
                <a:ea typeface="DejaVu Sans"/>
              </a:rPr>
              <a:t>Determination of nuclear matrix elements via muon capture: MONUMENT</a:t>
            </a:r>
            <a:endParaRPr lang="en-US" sz="1600" b="0" strike="noStrike" spc="-1">
              <a:solidFill>
                <a:srgbClr val="000000"/>
              </a:solidFill>
              <a:latin typeface="Arial"/>
            </a:endParaRPr>
          </a:p>
          <a:p>
            <a:pPr>
              <a:lnSpc>
                <a:spcPct val="100000"/>
              </a:lnSpc>
              <a:spcAft>
                <a:spcPts val="601"/>
              </a:spcAft>
              <a:tabLst>
                <a:tab pos="457200" algn="l"/>
              </a:tabLst>
            </a:pPr>
            <a:r>
              <a:rPr lang="en-US" sz="1600" b="1" strike="noStrike" spc="-1">
                <a:solidFill>
                  <a:srgbClr val="000000"/>
                </a:solidFill>
                <a:latin typeface="Arial"/>
                <a:ea typeface="DejaVu Sans"/>
              </a:rPr>
              <a:t>       Motivation: involvement in possible major discovery, new instruments</a:t>
            </a:r>
            <a:endParaRPr lang="en-US" sz="1600" b="0" strike="noStrike" spc="-1">
              <a:solidFill>
                <a:srgbClr val="000000"/>
              </a:solidFill>
              <a:latin typeface="Arial"/>
            </a:endParaRPr>
          </a:p>
        </p:txBody>
      </p:sp>
      <p:sp>
        <p:nvSpPr>
          <p:cNvPr id="801" name="TextBox 40"/>
          <p:cNvSpPr/>
          <p:nvPr/>
        </p:nvSpPr>
        <p:spPr>
          <a:xfrm>
            <a:off x="7666920" y="6063120"/>
            <a:ext cx="4322160" cy="576360"/>
          </a:xfrm>
          <a:prstGeom prst="rect">
            <a:avLst/>
          </a:prstGeom>
          <a:noFill/>
          <a:ln w="19050">
            <a:solidFill>
              <a:srgbClr val="00206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strike="noStrike" spc="-1">
                <a:solidFill>
                  <a:srgbClr val="002060"/>
                </a:solidFill>
                <a:latin typeface="Arial"/>
                <a:ea typeface="DejaVu Sans"/>
              </a:rPr>
              <a:t>Exp. Data Level&amp;Scale | JINR recognition </a:t>
            </a:r>
            <a:endParaRPr lang="en-US" sz="1600" b="0" strike="noStrike" spc="-1">
              <a:solidFill>
                <a:srgbClr val="000000"/>
              </a:solidFill>
              <a:latin typeface="Arial"/>
            </a:endParaRPr>
          </a:p>
          <a:p>
            <a:pPr>
              <a:lnSpc>
                <a:spcPct val="100000"/>
              </a:lnSpc>
            </a:pPr>
            <a:r>
              <a:rPr lang="en-US" sz="1600" b="0" strike="noStrike" spc="-1">
                <a:solidFill>
                  <a:srgbClr val="002060"/>
                </a:solidFill>
                <a:latin typeface="Arial"/>
                <a:ea typeface="DejaVu Sans"/>
              </a:rPr>
              <a:t>Human Resources        |  Finance Resources</a:t>
            </a:r>
            <a:endParaRPr lang="en-US" sz="1600" b="0" strike="noStrike" spc="-1">
              <a:solidFill>
                <a:srgbClr val="000000"/>
              </a:solidFill>
              <a:latin typeface="Arial"/>
            </a:endParaRPr>
          </a:p>
        </p:txBody>
      </p:sp>
      <p:graphicFrame>
        <p:nvGraphicFramePr>
          <p:cNvPr id="802" name="Диаграмма 2"/>
          <p:cNvGraphicFramePr/>
          <p:nvPr/>
        </p:nvGraphicFramePr>
        <p:xfrm>
          <a:off x="7666920" y="2852280"/>
          <a:ext cx="4523040" cy="2554920"/>
        </p:xfrm>
        <a:graphic>
          <a:graphicData uri="http://schemas.openxmlformats.org/drawingml/2006/chart">
            <c:chart xmlns:c="http://schemas.openxmlformats.org/drawingml/2006/chart" xmlns:r="http://schemas.openxmlformats.org/officeDocument/2006/relationships" r:id="rId2"/>
          </a:graphicData>
        </a:graphic>
      </p:graphicFrame>
      <p:sp>
        <p:nvSpPr>
          <p:cNvPr id="804" name="Прямоугольник 15"/>
          <p:cNvSpPr/>
          <p:nvPr/>
        </p:nvSpPr>
        <p:spPr>
          <a:xfrm>
            <a:off x="7975080" y="4503240"/>
            <a:ext cx="1278720" cy="683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300" b="1" strike="noStrike" spc="-1">
                <a:solidFill>
                  <a:srgbClr val="000000"/>
                </a:solidFill>
                <a:latin typeface="Arial"/>
                <a:ea typeface="DejaVu Sans"/>
              </a:rPr>
              <a:t>JUNO, </a:t>
            </a:r>
            <a:endParaRPr lang="en-US" sz="1300" b="0" strike="noStrike" spc="-1">
              <a:solidFill>
                <a:srgbClr val="000000"/>
              </a:solidFill>
              <a:latin typeface="Arial"/>
            </a:endParaRPr>
          </a:p>
          <a:p>
            <a:pPr>
              <a:lnSpc>
                <a:spcPct val="100000"/>
              </a:lnSpc>
            </a:pPr>
            <a:r>
              <a:rPr lang="ru-RU" sz="1300" b="1" strike="noStrike" spc="-1">
                <a:solidFill>
                  <a:srgbClr val="000000"/>
                </a:solidFill>
                <a:latin typeface="Arial"/>
                <a:ea typeface="DejaVu Sans"/>
              </a:rPr>
              <a:t>NOvA-DUNE, EDELWEISS</a:t>
            </a:r>
            <a:endParaRPr lang="en-US" sz="1300" b="0" strike="noStrike" spc="-1">
              <a:solidFill>
                <a:srgbClr val="000000"/>
              </a:solidFill>
              <a:latin typeface="Arial"/>
            </a:endParaRPr>
          </a:p>
        </p:txBody>
      </p:sp>
      <p:sp>
        <p:nvSpPr>
          <p:cNvPr id="805" name="Прямоугольник 16"/>
          <p:cNvSpPr/>
          <p:nvPr/>
        </p:nvSpPr>
        <p:spPr>
          <a:xfrm>
            <a:off x="9371520" y="4505040"/>
            <a:ext cx="1597680" cy="881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300" b="1" strike="noStrike" spc="-1">
                <a:solidFill>
                  <a:srgbClr val="000000"/>
                </a:solidFill>
                <a:latin typeface="Arial"/>
                <a:ea typeface="DejaVu Sans"/>
              </a:rPr>
              <a:t>SuperNEMO, GERDA-LEGEND, nuGEN,</a:t>
            </a:r>
            <a:endParaRPr lang="en-US" sz="1300" b="0" strike="noStrike" spc="-1">
              <a:solidFill>
                <a:srgbClr val="000000"/>
              </a:solidFill>
              <a:latin typeface="Arial"/>
            </a:endParaRPr>
          </a:p>
          <a:p>
            <a:pPr>
              <a:lnSpc>
                <a:spcPct val="100000"/>
              </a:lnSpc>
            </a:pPr>
            <a:r>
              <a:rPr lang="en-US" sz="1300" b="1" strike="noStrike" spc="-1">
                <a:solidFill>
                  <a:srgbClr val="000000"/>
                </a:solidFill>
                <a:latin typeface="Arial"/>
                <a:ea typeface="DejaVu Sans"/>
              </a:rPr>
              <a:t>DANSS</a:t>
            </a:r>
            <a:endParaRPr lang="en-US" sz="1300" b="0" strike="noStrike" spc="-1">
              <a:solidFill>
                <a:srgbClr val="000000"/>
              </a:solidFill>
              <a:latin typeface="Arial"/>
            </a:endParaRPr>
          </a:p>
        </p:txBody>
      </p:sp>
      <p:sp>
        <p:nvSpPr>
          <p:cNvPr id="806" name="Прямоугольник 17"/>
          <p:cNvSpPr/>
          <p:nvPr/>
        </p:nvSpPr>
        <p:spPr>
          <a:xfrm>
            <a:off x="10837800" y="4468680"/>
            <a:ext cx="127872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0000"/>
                </a:solidFill>
                <a:latin typeface="Arial"/>
                <a:ea typeface="DejaVu Sans"/>
              </a:rPr>
              <a:t>DarkSide, TAIGA, MONUMENT</a:t>
            </a:r>
            <a:endParaRPr lang="en-US" sz="1400" b="0" strike="noStrike" spc="-1">
              <a:solidFill>
                <a:srgbClr val="000000"/>
              </a:solidFill>
              <a:latin typeface="Arial"/>
            </a:endParaRPr>
          </a:p>
        </p:txBody>
      </p:sp>
      <p:sp>
        <p:nvSpPr>
          <p:cNvPr id="807" name="TextBox 41"/>
          <p:cNvSpPr/>
          <p:nvPr/>
        </p:nvSpPr>
        <p:spPr>
          <a:xfrm>
            <a:off x="8397000" y="2815200"/>
            <a:ext cx="601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DejaVu Sans"/>
              </a:rPr>
              <a:t>1</a:t>
            </a:r>
            <a:endParaRPr lang="en-US" sz="1800" b="0" strike="noStrike" spc="-1">
              <a:solidFill>
                <a:srgbClr val="000000"/>
              </a:solidFill>
              <a:latin typeface="Arial"/>
            </a:endParaRPr>
          </a:p>
        </p:txBody>
      </p:sp>
      <p:sp>
        <p:nvSpPr>
          <p:cNvPr id="808" name="TextBox 42"/>
          <p:cNvSpPr/>
          <p:nvPr/>
        </p:nvSpPr>
        <p:spPr>
          <a:xfrm>
            <a:off x="9840240" y="3203280"/>
            <a:ext cx="601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DejaVu Sans"/>
              </a:rPr>
              <a:t>2</a:t>
            </a:r>
            <a:endParaRPr lang="en-US" sz="1800" b="0" strike="noStrike" spc="-1">
              <a:solidFill>
                <a:srgbClr val="000000"/>
              </a:solidFill>
              <a:latin typeface="Arial"/>
            </a:endParaRPr>
          </a:p>
        </p:txBody>
      </p:sp>
      <p:sp>
        <p:nvSpPr>
          <p:cNvPr id="809" name="TextBox 43"/>
          <p:cNvSpPr/>
          <p:nvPr/>
        </p:nvSpPr>
        <p:spPr>
          <a:xfrm>
            <a:off x="11247480" y="3481920"/>
            <a:ext cx="601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DejaVu Sans"/>
              </a:rPr>
              <a:t>3</a:t>
            </a:r>
            <a:endParaRPr lang="en-US" sz="1800" b="0" strike="noStrike" spc="-1">
              <a:solidFill>
                <a:srgbClr val="000000"/>
              </a:solidFill>
              <a:latin typeface="Arial"/>
            </a:endParaRPr>
          </a:p>
        </p:txBody>
      </p:sp>
      <p:sp>
        <p:nvSpPr>
          <p:cNvPr id="810" name="Прямоугольник 18"/>
          <p:cNvSpPr/>
          <p:nvPr/>
        </p:nvSpPr>
        <p:spPr>
          <a:xfrm>
            <a:off x="9273240" y="2837160"/>
            <a:ext cx="2571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spcAft>
                <a:spcPts val="601"/>
              </a:spcAft>
              <a:buClr>
                <a:srgbClr val="000000"/>
              </a:buClr>
              <a:buFont typeface="ntxsups"/>
              <a:buChar char="•"/>
              <a:tabLst>
                <a:tab pos="457200" algn="l"/>
              </a:tabLst>
            </a:pPr>
            <a:r>
              <a:rPr lang="en-US" sz="2000" b="1" strike="noStrike" spc="-1">
                <a:solidFill>
                  <a:srgbClr val="0000FF"/>
                </a:solidFill>
                <a:latin typeface="Arial"/>
                <a:ea typeface="Times New Roman"/>
              </a:rPr>
              <a:t>Priorities</a:t>
            </a:r>
            <a:endParaRPr lang="en-US" sz="2000" b="0" strike="noStrike" spc="-1">
              <a:solidFill>
                <a:srgbClr val="000000"/>
              </a:solidFill>
              <a:latin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Заголовок 1"/>
          <p:cNvSpPr/>
          <p:nvPr/>
        </p:nvSpPr>
        <p:spPr>
          <a:xfrm>
            <a:off x="891720" y="923040"/>
            <a:ext cx="3593160" cy="39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rmAutofit fontScale="93000"/>
          </a:bodyPr>
          <a:lstStyle/>
          <a:p>
            <a:pPr>
              <a:lnSpc>
                <a:spcPct val="90000"/>
              </a:lnSpc>
              <a:tabLst>
                <a:tab pos="407520" algn="l"/>
              </a:tabLst>
            </a:pPr>
            <a:r>
              <a:rPr lang="en-US" sz="2400" b="1" strike="noStrike" spc="-1">
                <a:solidFill>
                  <a:srgbClr val="002060"/>
                </a:solidFill>
                <a:latin typeface="Calibri"/>
                <a:ea typeface="DejaVu Sans"/>
              </a:rPr>
              <a:t>THE IBR-2</a:t>
            </a:r>
            <a:r>
              <a:rPr lang="ru-RU" sz="2400" b="1" strike="noStrike" spc="-1">
                <a:solidFill>
                  <a:srgbClr val="002060"/>
                </a:solidFill>
                <a:latin typeface="Calibri"/>
                <a:ea typeface="DejaVu Sans"/>
              </a:rPr>
              <a:t> </a:t>
            </a:r>
            <a:r>
              <a:rPr lang="en-US" sz="2400" b="1" strike="noStrike" spc="-1">
                <a:solidFill>
                  <a:srgbClr val="002060"/>
                </a:solidFill>
                <a:latin typeface="Calibri"/>
                <a:ea typeface="DejaVu Sans"/>
              </a:rPr>
              <a:t>FACILITY</a:t>
            </a:r>
            <a:endParaRPr lang="en-US" sz="2400" b="0" strike="noStrike" spc="-1">
              <a:solidFill>
                <a:srgbClr val="000000"/>
              </a:solidFill>
              <a:latin typeface="Arial"/>
            </a:endParaRPr>
          </a:p>
        </p:txBody>
      </p:sp>
      <p:sp>
        <p:nvSpPr>
          <p:cNvPr id="812" name="Подзаголовок 2"/>
          <p:cNvSpPr/>
          <p:nvPr/>
        </p:nvSpPr>
        <p:spPr>
          <a:xfrm>
            <a:off x="149760" y="1356120"/>
            <a:ext cx="5265360" cy="3896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Autofit/>
          </a:bodyPr>
          <a:lstStyle/>
          <a:p>
            <a:pPr algn="just">
              <a:lnSpc>
                <a:spcPct val="100000"/>
              </a:lnSpc>
              <a:spcAft>
                <a:spcPts val="601"/>
              </a:spcAft>
              <a:tabLst>
                <a:tab pos="0" algn="l"/>
              </a:tabLst>
            </a:pPr>
            <a:r>
              <a:rPr lang="en-US" sz="1800" b="0" strike="noStrike" spc="-1">
                <a:solidFill>
                  <a:srgbClr val="000000"/>
                </a:solidFill>
                <a:latin typeface="Calibri"/>
                <a:ea typeface="DejaVu Sans"/>
              </a:rPr>
              <a:t>	</a:t>
            </a:r>
            <a:r>
              <a:rPr lang="en-US" sz="1800" b="0" strike="noStrike" spc="-1">
                <a:solidFill>
                  <a:srgbClr val="000000"/>
                </a:solidFill>
                <a:latin typeface="Arial"/>
                <a:ea typeface="DejaVu Sans"/>
              </a:rPr>
              <a:t>The service life of the core IBR-2 reactor is expected to end in 2032-35. </a:t>
            </a:r>
            <a:r>
              <a:rPr lang="en-US" sz="1800" b="1" strike="noStrike" spc="-1">
                <a:solidFill>
                  <a:srgbClr val="000000"/>
                </a:solidFill>
                <a:latin typeface="Arial"/>
                <a:ea typeface="DejaVu Sans"/>
              </a:rPr>
              <a:t>The possibility to extend the operation of the IBR-2 until 2040 is being studied.</a:t>
            </a:r>
            <a:r>
              <a:rPr lang="en-US" sz="1800" b="0" strike="noStrike" spc="-1">
                <a:solidFill>
                  <a:srgbClr val="000000"/>
                </a:solidFill>
                <a:latin typeface="Arial"/>
                <a:ea typeface="DejaVu Sans"/>
              </a:rPr>
              <a:t> To extend the reactor core campaign – new fuel (manufacture of FA with FR) around 2025.</a:t>
            </a:r>
            <a:endParaRPr lang="en-US" sz="1800" b="0" strike="noStrike" spc="-1">
              <a:solidFill>
                <a:srgbClr val="000000"/>
              </a:solidFill>
              <a:latin typeface="Arial"/>
            </a:endParaRPr>
          </a:p>
          <a:p>
            <a:pPr algn="just">
              <a:lnSpc>
                <a:spcPct val="100000"/>
              </a:lnSpc>
              <a:spcAft>
                <a:spcPts val="601"/>
              </a:spcAft>
              <a:tabLst>
                <a:tab pos="0" algn="l"/>
              </a:tabLst>
            </a:pPr>
            <a:r>
              <a:rPr lang="en-US" sz="1800" b="0" strike="noStrike" spc="-1">
                <a:solidFill>
                  <a:srgbClr val="000000"/>
                </a:solidFill>
                <a:latin typeface="Arial"/>
                <a:ea typeface="DejaVu Sans"/>
              </a:rPr>
              <a:t>	Considering the present-day tendency, </a:t>
            </a:r>
            <a:r>
              <a:rPr lang="en-US" sz="1800" b="1" strike="noStrike" spc="-1">
                <a:solidFill>
                  <a:srgbClr val="000000"/>
                </a:solidFill>
                <a:latin typeface="Arial"/>
                <a:ea typeface="DejaVu Sans"/>
              </a:rPr>
              <a:t>after 2030 only five sources will be available in Europe</a:t>
            </a:r>
            <a:r>
              <a:rPr lang="en-US" sz="1800" b="0" strike="noStrike" spc="-1">
                <a:solidFill>
                  <a:srgbClr val="000000"/>
                </a:solidFill>
                <a:latin typeface="Arial"/>
                <a:ea typeface="DejaVu Sans"/>
              </a:rPr>
              <a:t>: ISIS (Didcot, UK), SINQ (PSI, Villige), FRM II (TU Munich), and two new sources: ESS (Lund, Sweden) and reactor PIK (NRC KI, Gatchina, Russia), both under construction with the start of operations planned for 2023-2024. Oak Ridge (STS SNS) –</a:t>
            </a:r>
            <a:r>
              <a:rPr lang="en-US" sz="1800" b="1" strike="noStrike" spc="-1">
                <a:solidFill>
                  <a:srgbClr val="000000"/>
                </a:solidFill>
                <a:latin typeface="Arial"/>
                <a:ea typeface="DejaVu Sans"/>
              </a:rPr>
              <a:t>is planned in 2037</a:t>
            </a:r>
            <a:r>
              <a:rPr lang="en-US" sz="1800" b="0" strike="noStrike" spc="-1">
                <a:solidFill>
                  <a:srgbClr val="000000"/>
                </a:solidFill>
                <a:latin typeface="Arial"/>
                <a:ea typeface="DejaVu Sans"/>
              </a:rPr>
              <a:t>. </a:t>
            </a:r>
            <a:endParaRPr lang="en-US" sz="1800" b="0" strike="noStrike" spc="-1">
              <a:solidFill>
                <a:srgbClr val="000000"/>
              </a:solidFill>
              <a:latin typeface="Arial"/>
            </a:endParaRPr>
          </a:p>
        </p:txBody>
      </p:sp>
      <p:grpSp>
        <p:nvGrpSpPr>
          <p:cNvPr id="813" name="Группа 2"/>
          <p:cNvGrpSpPr/>
          <p:nvPr/>
        </p:nvGrpSpPr>
        <p:grpSpPr>
          <a:xfrm>
            <a:off x="8299080" y="1054800"/>
            <a:ext cx="3807360" cy="3097800"/>
            <a:chOff x="8299080" y="1054800"/>
            <a:chExt cx="3807360" cy="3097800"/>
          </a:xfrm>
        </p:grpSpPr>
        <p:pic>
          <p:nvPicPr>
            <p:cNvPr id="814" name="Рисунок 15"/>
            <p:cNvPicPr/>
            <p:nvPr/>
          </p:nvPicPr>
          <p:blipFill>
            <a:blip r:embed="rId3"/>
            <a:stretch/>
          </p:blipFill>
          <p:spPr>
            <a:xfrm>
              <a:off x="8299080" y="1054800"/>
              <a:ext cx="3807360" cy="3097800"/>
            </a:xfrm>
            <a:prstGeom prst="rect">
              <a:avLst/>
            </a:prstGeom>
            <a:ln w="0">
              <a:noFill/>
            </a:ln>
          </p:spPr>
        </p:pic>
        <p:sp>
          <p:nvSpPr>
            <p:cNvPr id="815" name="TextBox 44"/>
            <p:cNvSpPr/>
            <p:nvPr/>
          </p:nvSpPr>
          <p:spPr>
            <a:xfrm>
              <a:off x="11455200" y="295560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NRT</a:t>
              </a:r>
              <a:endParaRPr lang="en-US" sz="600" b="0" strike="noStrike" spc="-1">
                <a:solidFill>
                  <a:srgbClr val="000000"/>
                </a:solidFill>
                <a:latin typeface="Arial"/>
              </a:endParaRPr>
            </a:p>
          </p:txBody>
        </p:sp>
        <p:sp>
          <p:nvSpPr>
            <p:cNvPr id="816" name="TextBox 45"/>
            <p:cNvSpPr/>
            <p:nvPr/>
          </p:nvSpPr>
          <p:spPr>
            <a:xfrm>
              <a:off x="11271960" y="315972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FSS</a:t>
              </a:r>
              <a:endParaRPr lang="en-US" sz="600" b="0" strike="noStrike" spc="-1">
                <a:solidFill>
                  <a:srgbClr val="000000"/>
                </a:solidFill>
                <a:latin typeface="Arial"/>
              </a:endParaRPr>
            </a:p>
          </p:txBody>
        </p:sp>
        <p:sp>
          <p:nvSpPr>
            <p:cNvPr id="817" name="TextBox 46"/>
            <p:cNvSpPr/>
            <p:nvPr/>
          </p:nvSpPr>
          <p:spPr>
            <a:xfrm>
              <a:off x="10997640" y="329796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DN-12</a:t>
              </a:r>
              <a:endParaRPr lang="en-US" sz="600" b="0" strike="noStrike" spc="-1">
                <a:solidFill>
                  <a:srgbClr val="000000"/>
                </a:solidFill>
                <a:latin typeface="Arial"/>
              </a:endParaRPr>
            </a:p>
          </p:txBody>
        </p:sp>
        <p:sp>
          <p:nvSpPr>
            <p:cNvPr id="818" name="TextBox 47"/>
            <p:cNvSpPr/>
            <p:nvPr/>
          </p:nvSpPr>
          <p:spPr>
            <a:xfrm>
              <a:off x="10906200" y="359964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FSD</a:t>
              </a:r>
              <a:endParaRPr lang="en-US" sz="600" b="0" strike="noStrike" spc="-1">
                <a:solidFill>
                  <a:srgbClr val="000000"/>
                </a:solidFill>
                <a:latin typeface="Arial"/>
              </a:endParaRPr>
            </a:p>
          </p:txBody>
        </p:sp>
        <p:sp>
          <p:nvSpPr>
            <p:cNvPr id="819" name="TextBox 48"/>
            <p:cNvSpPr/>
            <p:nvPr/>
          </p:nvSpPr>
          <p:spPr>
            <a:xfrm>
              <a:off x="10082880" y="3607560"/>
              <a:ext cx="4978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GRAINS</a:t>
              </a:r>
              <a:endParaRPr lang="en-US" sz="600" b="0" strike="noStrike" spc="-1">
                <a:solidFill>
                  <a:srgbClr val="000000"/>
                </a:solidFill>
                <a:latin typeface="Arial"/>
              </a:endParaRPr>
            </a:p>
          </p:txBody>
        </p:sp>
        <p:sp>
          <p:nvSpPr>
            <p:cNvPr id="820" name="TextBox 49"/>
            <p:cNvSpPr/>
            <p:nvPr/>
          </p:nvSpPr>
          <p:spPr>
            <a:xfrm>
              <a:off x="9291960" y="3365280"/>
              <a:ext cx="4975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REFLEX</a:t>
              </a:r>
              <a:endParaRPr lang="en-US" sz="600" b="0" strike="noStrike" spc="-1">
                <a:solidFill>
                  <a:srgbClr val="000000"/>
                </a:solidFill>
                <a:latin typeface="Arial"/>
              </a:endParaRPr>
            </a:p>
          </p:txBody>
        </p:sp>
        <p:sp>
          <p:nvSpPr>
            <p:cNvPr id="821" name="TextBox 50"/>
            <p:cNvSpPr/>
            <p:nvPr/>
          </p:nvSpPr>
          <p:spPr>
            <a:xfrm>
              <a:off x="9360360" y="3130920"/>
              <a:ext cx="49752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REMUR</a:t>
              </a:r>
              <a:endParaRPr lang="en-US" sz="600" b="0" strike="noStrike" spc="-1">
                <a:solidFill>
                  <a:srgbClr val="000000"/>
                </a:solidFill>
                <a:latin typeface="Arial"/>
              </a:endParaRPr>
            </a:p>
          </p:txBody>
        </p:sp>
        <p:sp>
          <p:nvSpPr>
            <p:cNvPr id="822" name="TextBox 51"/>
            <p:cNvSpPr/>
            <p:nvPr/>
          </p:nvSpPr>
          <p:spPr>
            <a:xfrm>
              <a:off x="8550000" y="2408760"/>
              <a:ext cx="49788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NERA</a:t>
              </a:r>
              <a:endParaRPr lang="en-US" sz="600" b="0" strike="noStrike" spc="-1">
                <a:solidFill>
                  <a:srgbClr val="000000"/>
                </a:solidFill>
                <a:latin typeface="Arial"/>
              </a:endParaRPr>
            </a:p>
          </p:txBody>
        </p:sp>
        <p:sp>
          <p:nvSpPr>
            <p:cNvPr id="823" name="TextBox 52"/>
            <p:cNvSpPr/>
            <p:nvPr/>
          </p:nvSpPr>
          <p:spPr>
            <a:xfrm>
              <a:off x="8651520" y="1900800"/>
              <a:ext cx="5526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EPSILON</a:t>
              </a:r>
              <a:endParaRPr lang="en-US" sz="600" b="0" strike="noStrike" spc="-1">
                <a:solidFill>
                  <a:srgbClr val="000000"/>
                </a:solidFill>
                <a:latin typeface="Arial"/>
              </a:endParaRPr>
            </a:p>
          </p:txBody>
        </p:sp>
        <p:sp>
          <p:nvSpPr>
            <p:cNvPr id="824" name="TextBox 53"/>
            <p:cNvSpPr/>
            <p:nvPr/>
          </p:nvSpPr>
          <p:spPr>
            <a:xfrm>
              <a:off x="8574840" y="1999440"/>
              <a:ext cx="36864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SKAT</a:t>
              </a:r>
              <a:endParaRPr lang="en-US" sz="600" b="0" strike="noStrike" spc="-1">
                <a:solidFill>
                  <a:srgbClr val="000000"/>
                </a:solidFill>
                <a:latin typeface="Arial"/>
              </a:endParaRPr>
            </a:p>
          </p:txBody>
        </p:sp>
        <p:sp>
          <p:nvSpPr>
            <p:cNvPr id="825" name="TextBox 54"/>
            <p:cNvSpPr/>
            <p:nvPr/>
          </p:nvSpPr>
          <p:spPr>
            <a:xfrm>
              <a:off x="9463320" y="1989720"/>
              <a:ext cx="45180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DN-6</a:t>
              </a:r>
              <a:endParaRPr lang="en-US" sz="600" b="0" strike="noStrike" spc="-1">
                <a:solidFill>
                  <a:srgbClr val="000000"/>
                </a:solidFill>
                <a:latin typeface="Arial"/>
              </a:endParaRPr>
            </a:p>
          </p:txBody>
        </p:sp>
        <p:sp>
          <p:nvSpPr>
            <p:cNvPr id="826" name="TextBox 55"/>
            <p:cNvSpPr/>
            <p:nvPr/>
          </p:nvSpPr>
          <p:spPr>
            <a:xfrm>
              <a:off x="10065960" y="223884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RTD</a:t>
              </a:r>
              <a:endParaRPr lang="en-US" sz="600" b="0" strike="noStrike" spc="-1">
                <a:solidFill>
                  <a:srgbClr val="000000"/>
                </a:solidFill>
                <a:latin typeface="Arial"/>
              </a:endParaRPr>
            </a:p>
          </p:txBody>
        </p:sp>
        <p:sp>
          <p:nvSpPr>
            <p:cNvPr id="827" name="TextBox 56"/>
            <p:cNvSpPr/>
            <p:nvPr/>
          </p:nvSpPr>
          <p:spPr>
            <a:xfrm>
              <a:off x="9763200" y="175896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HRFD</a:t>
              </a:r>
              <a:endParaRPr lang="en-US" sz="600" b="0" strike="noStrike" spc="-1">
                <a:solidFill>
                  <a:srgbClr val="000000"/>
                </a:solidFill>
                <a:latin typeface="Arial"/>
              </a:endParaRPr>
            </a:p>
          </p:txBody>
        </p:sp>
        <p:sp>
          <p:nvSpPr>
            <p:cNvPr id="828" name="TextBox 57"/>
            <p:cNvSpPr/>
            <p:nvPr/>
          </p:nvSpPr>
          <p:spPr>
            <a:xfrm>
              <a:off x="10157760" y="1682280"/>
              <a:ext cx="451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YuMO</a:t>
              </a:r>
              <a:endParaRPr lang="en-US" sz="600" b="0" strike="noStrike" spc="-1">
                <a:solidFill>
                  <a:srgbClr val="000000"/>
                </a:solidFill>
                <a:latin typeface="Arial"/>
              </a:endParaRPr>
            </a:p>
          </p:txBody>
        </p:sp>
        <p:sp>
          <p:nvSpPr>
            <p:cNvPr id="829" name="TextBox 58"/>
            <p:cNvSpPr/>
            <p:nvPr/>
          </p:nvSpPr>
          <p:spPr>
            <a:xfrm>
              <a:off x="11214360" y="1330200"/>
              <a:ext cx="50256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BJN</a:t>
              </a:r>
              <a:endParaRPr lang="en-US" sz="600" b="0" strike="noStrike" spc="-1">
                <a:solidFill>
                  <a:srgbClr val="000000"/>
                </a:solidFill>
                <a:latin typeface="Arial"/>
              </a:endParaRPr>
            </a:p>
            <a:p>
              <a:pPr>
                <a:lnSpc>
                  <a:spcPct val="100000"/>
                </a:lnSpc>
                <a:tabLst>
                  <a:tab pos="407520" algn="l"/>
                </a:tabLst>
              </a:pPr>
              <a:r>
                <a:rPr lang="en-GB" sz="600" b="0" strike="noStrike" spc="-1">
                  <a:solidFill>
                    <a:srgbClr val="000000"/>
                  </a:solidFill>
                  <a:latin typeface="Arial"/>
                  <a:ea typeface="DejaVu Sans"/>
                </a:rPr>
                <a:t>(project)</a:t>
              </a:r>
              <a:endParaRPr lang="en-US" sz="600" b="0" strike="noStrike" spc="-1">
                <a:solidFill>
                  <a:srgbClr val="000000"/>
                </a:solidFill>
                <a:latin typeface="Arial"/>
              </a:endParaRPr>
            </a:p>
          </p:txBody>
        </p:sp>
        <p:sp>
          <p:nvSpPr>
            <p:cNvPr id="830" name="TextBox 59"/>
            <p:cNvSpPr/>
            <p:nvPr/>
          </p:nvSpPr>
          <p:spPr>
            <a:xfrm>
              <a:off x="11149920" y="2315880"/>
              <a:ext cx="604440" cy="18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tabLst>
                  <a:tab pos="407520" algn="l"/>
                </a:tabLst>
              </a:pPr>
              <a:r>
                <a:rPr lang="en-GB" sz="600" b="0" strike="noStrike" spc="-1">
                  <a:solidFill>
                    <a:srgbClr val="000000"/>
                  </a:solidFill>
                  <a:latin typeface="Arial"/>
                  <a:ea typeface="DejaVu Sans"/>
                </a:rPr>
                <a:t>KOLKHIDA</a:t>
              </a:r>
              <a:endParaRPr lang="en-US" sz="600" b="0" strike="noStrike" spc="-1">
                <a:solidFill>
                  <a:srgbClr val="000000"/>
                </a:solidFill>
                <a:latin typeface="Arial"/>
              </a:endParaRPr>
            </a:p>
          </p:txBody>
        </p:sp>
      </p:grpSp>
      <p:sp>
        <p:nvSpPr>
          <p:cNvPr id="831" name="Прямоугольник 5"/>
          <p:cNvSpPr/>
          <p:nvPr/>
        </p:nvSpPr>
        <p:spPr>
          <a:xfrm>
            <a:off x="6687720" y="814320"/>
            <a:ext cx="358560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400" b="1" strike="noStrike" spc="-1">
                <a:solidFill>
                  <a:srgbClr val="002060"/>
                </a:solidFill>
                <a:latin typeface="Calibri"/>
                <a:ea typeface="DejaVu Sans"/>
              </a:rPr>
              <a:t>SPECTROMETER COMPLEX </a:t>
            </a:r>
            <a:endParaRPr lang="en-US" sz="2400" b="0" strike="noStrike" spc="-1">
              <a:solidFill>
                <a:srgbClr val="000000"/>
              </a:solidFill>
              <a:latin typeface="Arial"/>
            </a:endParaRPr>
          </a:p>
        </p:txBody>
      </p:sp>
      <p:sp>
        <p:nvSpPr>
          <p:cNvPr id="832" name="TextBox 60"/>
          <p:cNvSpPr/>
          <p:nvPr/>
        </p:nvSpPr>
        <p:spPr>
          <a:xfrm>
            <a:off x="5545800" y="1335240"/>
            <a:ext cx="3099960" cy="2559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marL="342360" indent="-342360">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Development of the basic configuration</a:t>
            </a:r>
            <a:r>
              <a:rPr lang="ru-RU" sz="1800" b="0" strike="noStrike" spc="-1">
                <a:solidFill>
                  <a:srgbClr val="000000"/>
                </a:solidFill>
                <a:latin typeface="Arial"/>
                <a:ea typeface="DejaVu Sans"/>
              </a:rPr>
              <a:t> </a:t>
            </a:r>
            <a:r>
              <a:rPr lang="en-GB" sz="1800" b="0" strike="noStrike" spc="-1">
                <a:solidFill>
                  <a:srgbClr val="000000"/>
                </a:solidFill>
                <a:latin typeface="Arial"/>
                <a:ea typeface="DejaVu Sans"/>
              </a:rPr>
              <a:t>elements</a:t>
            </a:r>
            <a:r>
              <a:rPr lang="en-US" sz="1800" b="0" strike="noStrike" spc="-1">
                <a:solidFill>
                  <a:srgbClr val="000000"/>
                </a:solidFill>
                <a:latin typeface="Arial"/>
                <a:ea typeface="DejaVu Sans"/>
              </a:rPr>
              <a:t> of the inverse geometry inelastic n-scattering spectrometer BJN.</a:t>
            </a:r>
            <a:endParaRPr lang="en-US" sz="1800" b="0" strike="noStrike" spc="-1">
              <a:solidFill>
                <a:srgbClr val="000000"/>
              </a:solidFill>
              <a:latin typeface="Arial"/>
            </a:endParaRPr>
          </a:p>
          <a:p>
            <a:pPr marL="342360" indent="-342360">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Completion of basic configuration of the small angle n-scattering and imaging spectrometer.</a:t>
            </a:r>
            <a:endParaRPr lang="en-US" sz="1800" b="0" strike="noStrike" spc="-1">
              <a:solidFill>
                <a:srgbClr val="000000"/>
              </a:solidFill>
              <a:latin typeface="Arial"/>
            </a:endParaRPr>
          </a:p>
        </p:txBody>
      </p:sp>
      <p:sp>
        <p:nvSpPr>
          <p:cNvPr id="833" name="Прямоугольник 7"/>
          <p:cNvSpPr/>
          <p:nvPr/>
        </p:nvSpPr>
        <p:spPr>
          <a:xfrm>
            <a:off x="5545800" y="4211280"/>
            <a:ext cx="63608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Modernization and reconstruction of spectrometers HRFD, YuMO, RTD, DN-6, DN-12, FSD, NERA, REMUR, REFLEX, SKAT, EPSILON, FSS, NRT, focused on improvement of technical parameters and extension of research capabilities.</a:t>
            </a:r>
            <a:endParaRPr lang="en-US" sz="1800" b="0" strike="noStrike" spc="-1">
              <a:solidFill>
                <a:srgbClr val="000000"/>
              </a:solidFill>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Development of laboratory equipment for samples characterization and physical properties measurements.</a:t>
            </a:r>
            <a:endParaRPr lang="en-US" sz="1800" b="0" strike="noStrike" spc="-1">
              <a:solidFill>
                <a:srgbClr val="000000"/>
              </a:solidFill>
              <a:latin typeface="Arial"/>
            </a:endParaRPr>
          </a:p>
          <a:p>
            <a:pPr marL="285120" indent="-285120" algn="just">
              <a:lnSpc>
                <a:spcPct val="100000"/>
              </a:lnSpc>
              <a:buClr>
                <a:srgbClr val="000000"/>
              </a:buClr>
              <a:buFont typeface="Arial"/>
              <a:buChar char="•"/>
              <a:tabLst>
                <a:tab pos="407520" algn="l"/>
              </a:tabLst>
            </a:pPr>
            <a:r>
              <a:rPr lang="en-US" sz="1800" b="0" strike="noStrike" spc="-1">
                <a:solidFill>
                  <a:srgbClr val="000000"/>
                </a:solidFill>
                <a:latin typeface="Arial"/>
                <a:ea typeface="DejaVu Sans"/>
              </a:rPr>
              <a:t>Support and modernization of the complex of cryogenic moderators. </a:t>
            </a:r>
            <a:r>
              <a:rPr lang="en-US" sz="1800" b="1" strike="noStrike" spc="-1">
                <a:solidFill>
                  <a:srgbClr val="000000"/>
                </a:solidFill>
                <a:latin typeface="Arial"/>
                <a:ea typeface="DejaVu Sans"/>
              </a:rPr>
              <a:t>New operating reliable UCN channel.</a:t>
            </a:r>
            <a:endParaRPr lang="en-US" sz="1800" b="0" strike="noStrike" spc="-1">
              <a:solidFill>
                <a:srgbClr val="000000"/>
              </a:solidFill>
              <a:latin typeface="Arial"/>
            </a:endParaRPr>
          </a:p>
        </p:txBody>
      </p:sp>
      <p:sp>
        <p:nvSpPr>
          <p:cNvPr id="834" name="TextBox 61"/>
          <p:cNvSpPr/>
          <p:nvPr/>
        </p:nvSpPr>
        <p:spPr>
          <a:xfrm>
            <a:off x="1104480" y="240120"/>
            <a:ext cx="11075400" cy="424800"/>
          </a:xfrm>
          <a:prstGeom prst="rect">
            <a:avLst/>
          </a:prstGeom>
          <a:solidFill>
            <a:srgbClr val="4F81BD"/>
          </a:solid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gn="ctr">
              <a:lnSpc>
                <a:spcPct val="100000"/>
              </a:lnSpc>
              <a:tabLst>
                <a:tab pos="407520" algn="l"/>
              </a:tabLst>
            </a:pPr>
            <a:r>
              <a:rPr lang="en-US" sz="2200" b="1" strike="noStrike" spc="-1">
                <a:solidFill>
                  <a:srgbClr val="FFFFFF"/>
                </a:solidFill>
                <a:latin typeface="Arial"/>
                <a:ea typeface="DejaVu Sans"/>
              </a:rPr>
              <a:t>Condensed Matter</a:t>
            </a:r>
            <a:r>
              <a:rPr lang="pl-PL" sz="2200" b="1" strike="noStrike" spc="-1">
                <a:solidFill>
                  <a:srgbClr val="FFFFFF"/>
                </a:solidFill>
                <a:latin typeface="Arial"/>
                <a:ea typeface="DejaVu Sans"/>
              </a:rPr>
              <a:t> Ph</a:t>
            </a:r>
            <a:r>
              <a:rPr lang="en-US" sz="2200" b="1" strike="noStrike" spc="-1">
                <a:solidFill>
                  <a:srgbClr val="FFFFFF"/>
                </a:solidFill>
                <a:latin typeface="Arial"/>
                <a:ea typeface="DejaVu Sans"/>
              </a:rPr>
              <a:t>y</a:t>
            </a:r>
            <a:r>
              <a:rPr lang="pl-PL" sz="2200" b="1" strike="noStrike" spc="-1">
                <a:solidFill>
                  <a:srgbClr val="FFFFFF"/>
                </a:solidFill>
                <a:latin typeface="Arial"/>
                <a:ea typeface="DejaVu Sans"/>
              </a:rPr>
              <a:t>sics, Neutron Physics. </a:t>
            </a:r>
            <a:r>
              <a:rPr lang="en-US" sz="2200" b="1" strike="noStrike" spc="-1">
                <a:solidFill>
                  <a:srgbClr val="FFFFFF"/>
                </a:solidFill>
                <a:latin typeface="Arial"/>
                <a:ea typeface="DejaVu Sans"/>
              </a:rPr>
              <a:t>Priority research in 2024-2030</a:t>
            </a:r>
            <a:endParaRPr lang="en-US" sz="2200" b="0" strike="noStrike" spc="-1">
              <a:solidFill>
                <a:srgbClr val="000000"/>
              </a:solidFill>
              <a:latin typeface="Arial"/>
            </a:endParaRPr>
          </a:p>
        </p:txBody>
      </p:sp>
      <p:sp>
        <p:nvSpPr>
          <p:cNvPr id="835" name="CustomShape 14"/>
          <p:cNvSpPr/>
          <p:nvPr/>
        </p:nvSpPr>
        <p:spPr>
          <a:xfrm>
            <a:off x="129240" y="5405040"/>
            <a:ext cx="5507280" cy="1188360"/>
          </a:xfrm>
          <a:custGeom>
            <a:avLst/>
            <a:gdLst>
              <a:gd name="textAreaLeft" fmla="*/ 0 w 5507280"/>
              <a:gd name="textAreaRight" fmla="*/ 5510160 w 5507280"/>
              <a:gd name="textAreaTop" fmla="*/ 0 h 1188360"/>
              <a:gd name="textAreaBottom" fmla="*/ 1191240 h 1188360"/>
            </a:gdLst>
            <a:ahLst/>
            <a:cxnLst/>
            <a:rect l="textAreaLeft" t="textAreaTop" r="textAreaRight" b="textAreaBottom"/>
            <a:pathLst>
              <a:path w="21600" h="21600">
                <a:moveTo>
                  <a:pt x="0" y="0"/>
                </a:moveTo>
                <a:lnTo>
                  <a:pt x="21600" y="0"/>
                </a:lnTo>
                <a:lnTo>
                  <a:pt x="21600" y="21600"/>
                </a:lnTo>
                <a:lnTo>
                  <a:pt x="0" y="21600"/>
                </a:lnTo>
                <a:lnTo>
                  <a:pt x="0" y="0"/>
                </a:lnTo>
                <a:close/>
              </a:path>
            </a:pathLst>
          </a:cu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1800" b="0" strike="noStrike" spc="-1">
                <a:solidFill>
                  <a:srgbClr val="C9211E"/>
                </a:solidFill>
                <a:latin typeface="Arial"/>
                <a:ea typeface="Arial"/>
              </a:rPr>
              <a:t>JINR provides FS for new neutron source  (</a:t>
            </a:r>
            <a:r>
              <a:rPr lang="en-GB" sz="1800" b="1" strike="noStrike" spc="-1">
                <a:solidFill>
                  <a:srgbClr val="C9211E"/>
                </a:solidFill>
                <a:latin typeface="Arial"/>
                <a:ea typeface="Arial"/>
              </a:rPr>
              <a:t>IBR-3</a:t>
            </a:r>
            <a:r>
              <a:rPr lang="en-GB" sz="1800" b="0" strike="noStrike" spc="-1">
                <a:solidFill>
                  <a:srgbClr val="C9211E"/>
                </a:solidFill>
                <a:latin typeface="Arial"/>
                <a:ea typeface="Arial"/>
              </a:rPr>
              <a:t> = “N</a:t>
            </a:r>
            <a:r>
              <a:rPr lang="en-GB" sz="1800" b="1" strike="noStrike" spc="-1">
                <a:solidFill>
                  <a:srgbClr val="C9211E"/>
                </a:solidFill>
                <a:latin typeface="Arial"/>
                <a:ea typeface="Arial"/>
              </a:rPr>
              <a:t>EPTUNE</a:t>
            </a:r>
            <a:r>
              <a:rPr lang="en-GB" sz="1800" b="0" strike="noStrike" spc="-1">
                <a:solidFill>
                  <a:srgbClr val="C9211E"/>
                </a:solidFill>
                <a:latin typeface="Arial"/>
                <a:ea typeface="Arial"/>
              </a:rPr>
              <a:t>”). The goal – is to have the </a:t>
            </a:r>
            <a:r>
              <a:rPr lang="en-GB" sz="1800" b="1" strike="noStrike" spc="-1">
                <a:solidFill>
                  <a:srgbClr val="C9211E"/>
                </a:solidFill>
                <a:latin typeface="Arial"/>
                <a:ea typeface="Arial"/>
              </a:rPr>
              <a:t>best</a:t>
            </a:r>
            <a:r>
              <a:rPr lang="en-GB" sz="1800" b="0" strike="noStrike" spc="-1">
                <a:solidFill>
                  <a:srgbClr val="C9211E"/>
                </a:solidFill>
                <a:latin typeface="Arial"/>
                <a:ea typeface="Arial"/>
              </a:rPr>
              <a:t> pulsed neutron source in the world by 2037: with b</a:t>
            </a:r>
            <a:r>
              <a:rPr lang="en-GB" sz="1800" b="0" strike="noStrike" spc="-1">
                <a:solidFill>
                  <a:srgbClr val="C9211E"/>
                </a:solidFill>
                <a:latin typeface="Arial"/>
                <a:ea typeface="DejaVu Sans"/>
              </a:rPr>
              <a:t>rightness of 7*10^15 (for TN), and  9*10^14 (for CN)</a:t>
            </a:r>
            <a:endParaRPr lang="en-US" sz="1800" b="0" strike="noStrike" spc="-1">
              <a:solidFill>
                <a:srgbClr val="000000"/>
              </a:solidFill>
              <a:latin typeface="Arial"/>
            </a:endParaRPr>
          </a:p>
        </p:txBody>
      </p:sp>
      <p:pic>
        <p:nvPicPr>
          <p:cNvPr id="836" name="Picture 4"/>
          <p:cNvPicPr/>
          <p:nvPr/>
        </p:nvPicPr>
        <p:blipFill>
          <a:blip r:embed="rId4"/>
          <a:stretch/>
        </p:blipFill>
        <p:spPr>
          <a:xfrm>
            <a:off x="61560" y="128520"/>
            <a:ext cx="1040400" cy="370440"/>
          </a:xfrm>
          <a:prstGeom prst="rect">
            <a:avLst/>
          </a:prstGeom>
          <a:ln w="0">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 name="TextBox 97"/>
          <p:cNvSpPr/>
          <p:nvPr/>
        </p:nvSpPr>
        <p:spPr>
          <a:xfrm>
            <a:off x="3657960" y="108000"/>
            <a:ext cx="5608800" cy="42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200" b="1" strike="noStrike" cap="all" spc="-1">
                <a:solidFill>
                  <a:srgbClr val="002060"/>
                </a:solidFill>
                <a:latin typeface="Arial"/>
                <a:ea typeface="MS Gothic"/>
              </a:rPr>
              <a:t>FLNP Long-term plan up to </a:t>
            </a:r>
            <a:r>
              <a:rPr lang="en-US" sz="2200" b="1" strike="noStrike" spc="-1">
                <a:solidFill>
                  <a:srgbClr val="002060"/>
                </a:solidFill>
                <a:latin typeface="Arial"/>
                <a:ea typeface="MS Gothic"/>
              </a:rPr>
              <a:t>2030</a:t>
            </a:r>
            <a:endParaRPr lang="en-US" sz="2200" b="0" strike="noStrike" spc="-1">
              <a:solidFill>
                <a:srgbClr val="000000"/>
              </a:solidFill>
              <a:latin typeface="Arial"/>
            </a:endParaRPr>
          </a:p>
        </p:txBody>
      </p:sp>
      <p:sp>
        <p:nvSpPr>
          <p:cNvPr id="838" name="Прямоугольник 19"/>
          <p:cNvSpPr/>
          <p:nvPr/>
        </p:nvSpPr>
        <p:spPr>
          <a:xfrm>
            <a:off x="539640" y="4102920"/>
            <a:ext cx="88149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1" strike="noStrike" spc="-1">
                <a:solidFill>
                  <a:srgbClr val="000000"/>
                </a:solidFill>
                <a:latin typeface="Arial"/>
                <a:ea typeface="DejaVu Sans"/>
              </a:rPr>
              <a:t>R&amp;D of neptunium-nitride fuel</a:t>
            </a:r>
            <a:r>
              <a:rPr lang="ru-RU" sz="2000" b="1" strike="noStrike" spc="-1">
                <a:solidFill>
                  <a:srgbClr val="000000"/>
                </a:solidFill>
                <a:latin typeface="Arial"/>
                <a:ea typeface="DejaVu Sans"/>
              </a:rPr>
              <a:t> </a:t>
            </a:r>
            <a:r>
              <a:rPr lang="en-US" sz="2000" b="1" strike="noStrike" spc="-1">
                <a:solidFill>
                  <a:srgbClr val="000000"/>
                </a:solidFill>
                <a:latin typeface="Arial"/>
                <a:ea typeface="DejaVu Sans"/>
              </a:rPr>
              <a:t>of NEPTINE reactor (JSC VNIINM, 2022)</a:t>
            </a:r>
            <a:endParaRPr lang="en-US" sz="2000" b="0" strike="noStrike" spc="-1">
              <a:solidFill>
                <a:srgbClr val="000000"/>
              </a:solidFill>
              <a:latin typeface="Arial"/>
            </a:endParaRPr>
          </a:p>
        </p:txBody>
      </p:sp>
      <p:pic>
        <p:nvPicPr>
          <p:cNvPr id="839" name="Рисунок 16"/>
          <p:cNvPicPr/>
          <p:nvPr/>
        </p:nvPicPr>
        <p:blipFill>
          <a:blip r:embed="rId3"/>
          <a:stretch/>
        </p:blipFill>
        <p:spPr>
          <a:xfrm>
            <a:off x="9444240" y="1621080"/>
            <a:ext cx="2742120" cy="4861800"/>
          </a:xfrm>
          <a:prstGeom prst="rect">
            <a:avLst/>
          </a:prstGeom>
          <a:ln w="0">
            <a:noFill/>
          </a:ln>
        </p:spPr>
      </p:pic>
      <p:pic>
        <p:nvPicPr>
          <p:cNvPr id="840" name="Рисунок 17"/>
          <p:cNvPicPr/>
          <p:nvPr/>
        </p:nvPicPr>
        <p:blipFill>
          <a:blip r:embed="rId4"/>
          <a:stretch/>
        </p:blipFill>
        <p:spPr>
          <a:xfrm>
            <a:off x="195480" y="646560"/>
            <a:ext cx="9534240" cy="3279600"/>
          </a:xfrm>
          <a:prstGeom prst="rect">
            <a:avLst/>
          </a:prstGeom>
          <a:ln w="0">
            <a:noFill/>
          </a:ln>
        </p:spPr>
      </p:pic>
      <p:sp>
        <p:nvSpPr>
          <p:cNvPr id="841" name="Прямоугольник 20"/>
          <p:cNvSpPr/>
          <p:nvPr/>
        </p:nvSpPr>
        <p:spPr>
          <a:xfrm>
            <a:off x="1005480" y="4577760"/>
            <a:ext cx="8305200" cy="2036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600" b="0" u="sng" strike="noStrike" spc="-1">
                <a:solidFill>
                  <a:srgbClr val="000000"/>
                </a:solidFill>
                <a:uFillTx/>
                <a:latin typeface="Arial"/>
                <a:ea typeface="Calibri"/>
              </a:rPr>
              <a:t>R &amp; D for the development of fuel rods includes the following stages: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permit to use of nuclear materials, which is in federal ownership</a:t>
            </a:r>
            <a:r>
              <a:rPr lang="ru-RU" sz="1600" b="0" strike="noStrike" spc="-1">
                <a:solidFill>
                  <a:srgbClr val="000000"/>
                </a:solidFill>
                <a:latin typeface="Arial"/>
                <a:ea typeface="Calibri"/>
              </a:rPr>
              <a:t>;</a:t>
            </a:r>
            <a:r>
              <a:rPr lang="en-US" sz="1600" b="0" strike="noStrike" spc="-1">
                <a:solidFill>
                  <a:srgbClr val="000000"/>
                </a:solidFill>
                <a:latin typeface="Arial"/>
                <a:ea typeface="Calibri"/>
              </a:rPr>
              <a:t>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of preliminary design specifications for neptunium nitride fuel</a:t>
            </a:r>
            <a:r>
              <a:rPr lang="ru-RU" sz="1600" b="0" strike="noStrike" spc="-1">
                <a:solidFill>
                  <a:srgbClr val="000000"/>
                </a:solidFill>
                <a:latin typeface="Arial"/>
                <a:ea typeface="Calibri"/>
              </a:rPr>
              <a:t>;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a complex of fuel characteristics’ measurement methods</a:t>
            </a:r>
            <a:r>
              <a:rPr lang="ru-RU" sz="1600" b="0" strike="noStrike" spc="-1">
                <a:solidFill>
                  <a:srgbClr val="000000"/>
                </a:solidFill>
                <a:latin typeface="Arial"/>
                <a:ea typeface="Calibri"/>
              </a:rPr>
              <a:t>;</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development a technology of fuel fabrication for experimental fuel rods</a:t>
            </a:r>
            <a:r>
              <a:rPr lang="ru-RU" sz="1600" b="0" strike="noStrike" spc="-1">
                <a:solidFill>
                  <a:srgbClr val="000000"/>
                </a:solidFill>
                <a:latin typeface="Arial"/>
                <a:ea typeface="Calibri"/>
              </a:rPr>
              <a:t>; </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carry out of fuel rods researches before reactor irradiation</a:t>
            </a:r>
            <a:r>
              <a:rPr lang="ru-RU" sz="1600" b="0" strike="noStrike" spc="-1">
                <a:solidFill>
                  <a:srgbClr val="000000"/>
                </a:solidFill>
                <a:latin typeface="Arial"/>
                <a:ea typeface="Calibri"/>
              </a:rPr>
              <a:t>;</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reactor irradiation of fuel rods (with dose of 77 dpa)</a:t>
            </a:r>
            <a:endParaRPr lang="en-US" sz="1600" b="0" strike="noStrike" spc="-1">
              <a:solidFill>
                <a:srgbClr val="000000"/>
              </a:solidFill>
              <a:latin typeface="Arial"/>
            </a:endParaRPr>
          </a:p>
          <a:p>
            <a:pPr marL="343080" indent="-343080" algn="r">
              <a:lnSpc>
                <a:spcPct val="100000"/>
              </a:lnSpc>
              <a:buClr>
                <a:srgbClr val="000000"/>
              </a:buClr>
              <a:buFont typeface="StarSymbol"/>
              <a:buAutoNum type="arabicParenR"/>
            </a:pPr>
            <a:r>
              <a:rPr lang="en-US" sz="1600" b="0" strike="noStrike" spc="-1">
                <a:solidFill>
                  <a:srgbClr val="000000"/>
                </a:solidFill>
                <a:latin typeface="Arial"/>
                <a:ea typeface="Calibri"/>
              </a:rPr>
              <a:t>post-irradiation researches of fuel rods in hot cells</a:t>
            </a:r>
            <a:endParaRPr lang="en-US" sz="1600" b="0" strike="noStrike" spc="-1">
              <a:solidFill>
                <a:srgbClr val="000000"/>
              </a:solidFill>
              <a:latin typeface="Arial"/>
            </a:endParaRPr>
          </a:p>
        </p:txBody>
      </p:sp>
      <p:pic>
        <p:nvPicPr>
          <p:cNvPr id="842" name="Picture 5"/>
          <p:cNvPicPr/>
          <p:nvPr/>
        </p:nvPicPr>
        <p:blipFill>
          <a:blip r:embed="rId5"/>
          <a:stretch/>
        </p:blipFill>
        <p:spPr>
          <a:xfrm>
            <a:off x="61560" y="128520"/>
            <a:ext cx="1040400" cy="370440"/>
          </a:xfrm>
          <a:prstGeom prst="rect">
            <a:avLst/>
          </a:prstGeom>
          <a:ln w="0">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 name="CustomShape 15"/>
          <p:cNvSpPr/>
          <p:nvPr/>
        </p:nvSpPr>
        <p:spPr>
          <a:xfrm>
            <a:off x="1847520" y="217080"/>
            <a:ext cx="8647560" cy="4219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US" sz="2200" b="1" strike="noStrike" spc="-1">
                <a:solidFill>
                  <a:srgbClr val="002060"/>
                </a:solidFill>
                <a:latin typeface="Arial"/>
                <a:ea typeface="DejaVu Sans"/>
              </a:rPr>
              <a:t>JINR Life Science Program: Basic and Applied Research</a:t>
            </a:r>
            <a:endParaRPr lang="en-US" sz="2200" b="0" strike="noStrike" spc="-1">
              <a:solidFill>
                <a:srgbClr val="000000"/>
              </a:solidFill>
              <a:latin typeface="Arial"/>
            </a:endParaRPr>
          </a:p>
        </p:txBody>
      </p:sp>
      <p:pic>
        <p:nvPicPr>
          <p:cNvPr id="844" name="Рисунок 18"/>
          <p:cNvPicPr/>
          <p:nvPr/>
        </p:nvPicPr>
        <p:blipFill>
          <a:blip r:embed="rId3"/>
          <a:stretch/>
        </p:blipFill>
        <p:spPr>
          <a:xfrm>
            <a:off x="4799520" y="1430640"/>
            <a:ext cx="727200" cy="660240"/>
          </a:xfrm>
          <a:prstGeom prst="rect">
            <a:avLst/>
          </a:prstGeom>
          <a:ln w="0">
            <a:noFill/>
          </a:ln>
        </p:spPr>
      </p:pic>
      <p:sp>
        <p:nvSpPr>
          <p:cNvPr id="845" name="CustomShape 16"/>
          <p:cNvSpPr/>
          <p:nvPr/>
        </p:nvSpPr>
        <p:spPr>
          <a:xfrm>
            <a:off x="571680" y="2307600"/>
            <a:ext cx="3031560" cy="15469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120" indent="-285120">
              <a:lnSpc>
                <a:spcPct val="100000"/>
              </a:lnSpc>
              <a:buClr>
                <a:srgbClr val="002060"/>
              </a:buClr>
              <a:buFont typeface="Arial"/>
              <a:buChar char="•"/>
            </a:pPr>
            <a:r>
              <a:rPr lang="en-CA" sz="1600" b="0" strike="noStrike" spc="-1">
                <a:solidFill>
                  <a:srgbClr val="215968"/>
                </a:solidFill>
                <a:latin typeface="Arial"/>
                <a:ea typeface="DejaVu Sans"/>
              </a:rPr>
              <a:t>Study for p-therapy</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215968"/>
                </a:solidFill>
                <a:latin typeface="Arial"/>
                <a:ea typeface="DejaVu Sans"/>
              </a:rPr>
              <a:t>Study of damage suppressor of tardigrades</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US" sz="1600" b="0" strike="noStrike" spc="-1">
                <a:solidFill>
                  <a:srgbClr val="215968"/>
                </a:solidFill>
                <a:latin typeface="Arial"/>
                <a:ea typeface="DejaVu Sans"/>
              </a:rPr>
              <a:t>Study of genetic modify’s due to radiation dose</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CA" sz="1600" b="0" strike="noStrike" spc="-1">
                <a:solidFill>
                  <a:srgbClr val="215968"/>
                </a:solidFill>
                <a:latin typeface="Arial"/>
                <a:ea typeface="DejaVu Sans"/>
              </a:rPr>
              <a:t>Detectors and Tomography</a:t>
            </a:r>
            <a:endParaRPr lang="en-US" sz="1600" b="0" strike="noStrike" spc="-1">
              <a:solidFill>
                <a:srgbClr val="000000"/>
              </a:solidFill>
              <a:latin typeface="Arial"/>
            </a:endParaRPr>
          </a:p>
        </p:txBody>
      </p:sp>
      <p:sp>
        <p:nvSpPr>
          <p:cNvPr id="846" name="CustomShape 17"/>
          <p:cNvSpPr/>
          <p:nvPr/>
        </p:nvSpPr>
        <p:spPr>
          <a:xfrm>
            <a:off x="8840160" y="4799520"/>
            <a:ext cx="2962800" cy="10602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120" indent="-285120">
              <a:lnSpc>
                <a:spcPct val="100000"/>
              </a:lnSpc>
              <a:buClr>
                <a:srgbClr val="002060"/>
              </a:buClr>
              <a:buFont typeface="Arial"/>
              <a:buChar char="•"/>
            </a:pPr>
            <a:r>
              <a:rPr lang="en-CA" sz="1600" b="0" strike="noStrike" spc="-1">
                <a:solidFill>
                  <a:srgbClr val="002060"/>
                </a:solidFill>
                <a:latin typeface="Arial"/>
                <a:ea typeface="DejaVu Sans"/>
              </a:rPr>
              <a:t>Ion beams for cellular research</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CA" sz="1600" b="0" strike="noStrike" spc="-1">
                <a:solidFill>
                  <a:srgbClr val="002060"/>
                </a:solidFill>
                <a:latin typeface="Arial"/>
                <a:ea typeface="DejaVu Sans"/>
              </a:rPr>
              <a:t>Radionuclides synthesis for radiation medicine</a:t>
            </a:r>
            <a:endParaRPr lang="en-US" sz="1600" b="0" strike="noStrike" spc="-1">
              <a:solidFill>
                <a:srgbClr val="000000"/>
              </a:solidFill>
              <a:latin typeface="Arial"/>
            </a:endParaRPr>
          </a:p>
        </p:txBody>
      </p:sp>
      <p:sp>
        <p:nvSpPr>
          <p:cNvPr id="847" name="CustomShape 18"/>
          <p:cNvSpPr/>
          <p:nvPr/>
        </p:nvSpPr>
        <p:spPr>
          <a:xfrm>
            <a:off x="461880" y="4602600"/>
            <a:ext cx="2957040" cy="11840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120" indent="-285120">
              <a:lnSpc>
                <a:spcPct val="100000"/>
              </a:lnSpc>
              <a:buClr>
                <a:srgbClr val="002060"/>
              </a:buClr>
              <a:buFont typeface="Arial"/>
              <a:buChar char="•"/>
            </a:pPr>
            <a:r>
              <a:rPr lang="en-CA" sz="1800" b="0" strike="noStrike" spc="-1">
                <a:solidFill>
                  <a:srgbClr val="002060"/>
                </a:solidFill>
                <a:latin typeface="Calibri"/>
                <a:ea typeface="DejaVu Sans"/>
              </a:rPr>
              <a:t>Beamline for neutron capture therapy of cancer</a:t>
            </a:r>
            <a:endParaRPr lang="en-US" sz="1800" b="0" strike="noStrike" spc="-1">
              <a:solidFill>
                <a:srgbClr val="000000"/>
              </a:solidFill>
              <a:latin typeface="Arial"/>
            </a:endParaRPr>
          </a:p>
          <a:p>
            <a:pPr marL="285120" indent="-285120">
              <a:lnSpc>
                <a:spcPct val="100000"/>
              </a:lnSpc>
              <a:buClr>
                <a:srgbClr val="002060"/>
              </a:buClr>
              <a:buFont typeface="Arial"/>
              <a:buChar char="•"/>
            </a:pPr>
            <a:r>
              <a:rPr lang="en-CA" sz="1800" b="0" strike="noStrike" spc="-1">
                <a:solidFill>
                  <a:srgbClr val="002060"/>
                </a:solidFill>
                <a:latin typeface="Calibri"/>
                <a:ea typeface="DejaVu Sans"/>
              </a:rPr>
              <a:t>Structural biology</a:t>
            </a:r>
            <a:endParaRPr lang="en-US" sz="1800" b="0" strike="noStrike" spc="-1">
              <a:solidFill>
                <a:srgbClr val="000000"/>
              </a:solidFill>
              <a:latin typeface="Arial"/>
            </a:endParaRPr>
          </a:p>
          <a:p>
            <a:pPr marL="285120" indent="-285120">
              <a:lnSpc>
                <a:spcPct val="100000"/>
              </a:lnSpc>
              <a:buClr>
                <a:srgbClr val="002060"/>
              </a:buClr>
              <a:buFont typeface="Arial"/>
              <a:buChar char="•"/>
            </a:pPr>
            <a:r>
              <a:rPr lang="en-CA" sz="1800" b="0" strike="noStrike" spc="-1">
                <a:solidFill>
                  <a:srgbClr val="002060"/>
                </a:solidFill>
                <a:latin typeface="Calibri"/>
                <a:ea typeface="DejaVu Sans"/>
              </a:rPr>
              <a:t>Ecology</a:t>
            </a:r>
            <a:endParaRPr lang="en-US" sz="1800" b="0" strike="noStrike" spc="-1">
              <a:solidFill>
                <a:srgbClr val="000000"/>
              </a:solidFill>
              <a:latin typeface="Arial"/>
            </a:endParaRPr>
          </a:p>
        </p:txBody>
      </p:sp>
      <p:sp>
        <p:nvSpPr>
          <p:cNvPr id="848" name="CustomShape 19"/>
          <p:cNvSpPr/>
          <p:nvPr/>
        </p:nvSpPr>
        <p:spPr>
          <a:xfrm>
            <a:off x="4907160" y="4866840"/>
            <a:ext cx="3551400" cy="10602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120" indent="-285120">
              <a:lnSpc>
                <a:spcPct val="100000"/>
              </a:lnSpc>
              <a:buClr>
                <a:srgbClr val="002060"/>
              </a:buClr>
              <a:buFont typeface="Arial"/>
              <a:buChar char="•"/>
            </a:pPr>
            <a:r>
              <a:rPr lang="en-CA" sz="1600" b="0" strike="noStrike" spc="-1">
                <a:solidFill>
                  <a:srgbClr val="002060"/>
                </a:solidFill>
                <a:latin typeface="Arial"/>
                <a:ea typeface="DejaVu Sans"/>
              </a:rPr>
              <a:t>High performance computing</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CA" sz="1600" b="0" strike="noStrike" spc="-1">
                <a:solidFill>
                  <a:srgbClr val="002060"/>
                </a:solidFill>
                <a:latin typeface="Arial"/>
                <a:ea typeface="DejaVu Sans"/>
              </a:rPr>
              <a:t>System for biological data storage and processing</a:t>
            </a:r>
            <a:endParaRPr lang="en-US" sz="1600" b="0" strike="noStrike" spc="-1">
              <a:solidFill>
                <a:srgbClr val="000000"/>
              </a:solidFill>
              <a:latin typeface="Arial"/>
            </a:endParaRPr>
          </a:p>
          <a:p>
            <a:pPr marL="285120" indent="-285120">
              <a:lnSpc>
                <a:spcPct val="100000"/>
              </a:lnSpc>
              <a:buClr>
                <a:srgbClr val="002060"/>
              </a:buClr>
              <a:buFont typeface="Arial"/>
              <a:buChar char="•"/>
            </a:pPr>
            <a:r>
              <a:rPr lang="en-CA" sz="1600" b="0" strike="noStrike" spc="-1">
                <a:solidFill>
                  <a:srgbClr val="002060"/>
                </a:solidFill>
                <a:latin typeface="Arial"/>
                <a:ea typeface="DejaVu Sans"/>
              </a:rPr>
              <a:t>Bioinformatics, Machine Learning</a:t>
            </a:r>
            <a:endParaRPr lang="en-US" sz="1600" b="0" strike="noStrike" spc="-1">
              <a:solidFill>
                <a:srgbClr val="000000"/>
              </a:solidFill>
              <a:latin typeface="Arial"/>
            </a:endParaRPr>
          </a:p>
        </p:txBody>
      </p:sp>
      <p:sp>
        <p:nvSpPr>
          <p:cNvPr id="849" name="CustomShape 20"/>
          <p:cNvSpPr/>
          <p:nvPr/>
        </p:nvSpPr>
        <p:spPr>
          <a:xfrm>
            <a:off x="8742960" y="2935080"/>
            <a:ext cx="2917800" cy="8168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120" indent="-285120">
              <a:lnSpc>
                <a:spcPct val="100000"/>
              </a:lnSpc>
              <a:buClr>
                <a:srgbClr val="002060"/>
              </a:buClr>
              <a:buFont typeface="Arial"/>
              <a:buChar char="•"/>
            </a:pPr>
            <a:r>
              <a:rPr lang="en-CA" sz="1600" b="0" strike="noStrike" spc="-1">
                <a:solidFill>
                  <a:srgbClr val="002060"/>
                </a:solidFill>
                <a:latin typeface="Arial"/>
                <a:ea typeface="DejaVu Sans"/>
              </a:rPr>
              <a:t>Heavy ion beamlines for radiobiology, beam therapy, animal research</a:t>
            </a:r>
            <a:endParaRPr lang="en-US" sz="1600" b="0" strike="noStrike" spc="-1">
              <a:solidFill>
                <a:srgbClr val="000000"/>
              </a:solidFill>
              <a:latin typeface="Arial"/>
            </a:endParaRPr>
          </a:p>
        </p:txBody>
      </p:sp>
      <p:pic>
        <p:nvPicPr>
          <p:cNvPr id="850" name="Рисунок 19"/>
          <p:cNvPicPr/>
          <p:nvPr/>
        </p:nvPicPr>
        <p:blipFill>
          <a:blip r:embed="rId4"/>
          <a:stretch/>
        </p:blipFill>
        <p:spPr>
          <a:xfrm>
            <a:off x="10015560" y="2329200"/>
            <a:ext cx="1531080" cy="624600"/>
          </a:xfrm>
          <a:prstGeom prst="rect">
            <a:avLst/>
          </a:prstGeom>
          <a:ln w="0">
            <a:noFill/>
          </a:ln>
        </p:spPr>
      </p:pic>
      <p:pic>
        <p:nvPicPr>
          <p:cNvPr id="851" name="Рисунок 20"/>
          <p:cNvPicPr/>
          <p:nvPr/>
        </p:nvPicPr>
        <p:blipFill>
          <a:blip r:embed="rId5"/>
          <a:stretch/>
        </p:blipFill>
        <p:spPr>
          <a:xfrm>
            <a:off x="8800920" y="1558440"/>
            <a:ext cx="979560" cy="981360"/>
          </a:xfrm>
          <a:prstGeom prst="rect">
            <a:avLst/>
          </a:prstGeom>
          <a:ln w="0">
            <a:noFill/>
          </a:ln>
        </p:spPr>
      </p:pic>
      <p:pic>
        <p:nvPicPr>
          <p:cNvPr id="852" name="Рисунок 21"/>
          <p:cNvPicPr/>
          <p:nvPr/>
        </p:nvPicPr>
        <p:blipFill>
          <a:blip r:embed="rId6"/>
          <a:stretch/>
        </p:blipFill>
        <p:spPr>
          <a:xfrm>
            <a:off x="4055760" y="5013000"/>
            <a:ext cx="993960" cy="663480"/>
          </a:xfrm>
          <a:prstGeom prst="rect">
            <a:avLst/>
          </a:prstGeom>
          <a:ln w="0">
            <a:noFill/>
          </a:ln>
        </p:spPr>
      </p:pic>
      <p:pic>
        <p:nvPicPr>
          <p:cNvPr id="853" name="Рисунок 22"/>
          <p:cNvPicPr/>
          <p:nvPr/>
        </p:nvPicPr>
        <p:blipFill>
          <a:blip r:embed="rId7"/>
          <a:stretch/>
        </p:blipFill>
        <p:spPr>
          <a:xfrm>
            <a:off x="675360" y="4017960"/>
            <a:ext cx="718920" cy="675000"/>
          </a:xfrm>
          <a:prstGeom prst="rect">
            <a:avLst/>
          </a:prstGeom>
          <a:ln w="0">
            <a:noFill/>
          </a:ln>
        </p:spPr>
      </p:pic>
      <p:pic>
        <p:nvPicPr>
          <p:cNvPr id="854" name="Рисунок 23"/>
          <p:cNvPicPr/>
          <p:nvPr/>
        </p:nvPicPr>
        <p:blipFill>
          <a:blip r:embed="rId8"/>
          <a:stretch/>
        </p:blipFill>
        <p:spPr>
          <a:xfrm>
            <a:off x="545400" y="1517760"/>
            <a:ext cx="859680" cy="798120"/>
          </a:xfrm>
          <a:prstGeom prst="rect">
            <a:avLst/>
          </a:prstGeom>
          <a:ln w="0">
            <a:noFill/>
          </a:ln>
        </p:spPr>
      </p:pic>
      <p:pic>
        <p:nvPicPr>
          <p:cNvPr id="855" name="Рисунок 24"/>
          <p:cNvPicPr/>
          <p:nvPr/>
        </p:nvPicPr>
        <p:blipFill>
          <a:blip r:embed="rId9"/>
          <a:stretch/>
        </p:blipFill>
        <p:spPr>
          <a:xfrm>
            <a:off x="8934480" y="4104000"/>
            <a:ext cx="847440" cy="669600"/>
          </a:xfrm>
          <a:prstGeom prst="rect">
            <a:avLst/>
          </a:prstGeom>
          <a:ln w="0">
            <a:noFill/>
          </a:ln>
        </p:spPr>
      </p:pic>
      <p:sp>
        <p:nvSpPr>
          <p:cNvPr id="856" name="CustomShape 21"/>
          <p:cNvSpPr/>
          <p:nvPr/>
        </p:nvSpPr>
        <p:spPr>
          <a:xfrm>
            <a:off x="4885560" y="3352320"/>
            <a:ext cx="2706840" cy="5432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tabLst>
                <a:tab pos="0" algn="l"/>
              </a:tabLst>
            </a:pPr>
            <a:r>
              <a:rPr lang="en-CA" sz="1500" b="0" strike="noStrike" spc="-1">
                <a:solidFill>
                  <a:srgbClr val="002060"/>
                </a:solidFill>
                <a:latin typeface="Arial"/>
                <a:ea typeface="DejaVu Sans"/>
              </a:rPr>
              <a:t>Infrastructure for molecular, cellular and animal research </a:t>
            </a:r>
            <a:endParaRPr lang="en-US" sz="1500" b="0" strike="noStrike" spc="-1">
              <a:solidFill>
                <a:srgbClr val="000000"/>
              </a:solidFill>
              <a:latin typeface="Arial"/>
            </a:endParaRPr>
          </a:p>
        </p:txBody>
      </p:sp>
      <p:sp>
        <p:nvSpPr>
          <p:cNvPr id="857" name="Скругленный прямоугольник 1"/>
          <p:cNvSpPr/>
          <p:nvPr/>
        </p:nvSpPr>
        <p:spPr>
          <a:xfrm>
            <a:off x="437040" y="1565640"/>
            <a:ext cx="3145320" cy="2281320"/>
          </a:xfrm>
          <a:prstGeom prst="roundRect">
            <a:avLst>
              <a:gd name="adj" fmla="val 16667"/>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58" name="Скругленный прямоугольник 8"/>
          <p:cNvSpPr/>
          <p:nvPr/>
        </p:nvSpPr>
        <p:spPr>
          <a:xfrm>
            <a:off x="431640" y="4051800"/>
            <a:ext cx="3145320" cy="1803960"/>
          </a:xfrm>
          <a:prstGeom prst="roundRect">
            <a:avLst>
              <a:gd name="adj" fmla="val 16667"/>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59" name="Скругленный прямоугольник 9"/>
          <p:cNvSpPr/>
          <p:nvPr/>
        </p:nvSpPr>
        <p:spPr>
          <a:xfrm>
            <a:off x="3915000" y="4541040"/>
            <a:ext cx="4543560" cy="1292760"/>
          </a:xfrm>
          <a:prstGeom prst="roundRect">
            <a:avLst>
              <a:gd name="adj" fmla="val 16667"/>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60" name="Скругленный прямоугольник 10"/>
          <p:cNvSpPr/>
          <p:nvPr/>
        </p:nvSpPr>
        <p:spPr>
          <a:xfrm>
            <a:off x="8710920" y="3978360"/>
            <a:ext cx="3018240" cy="1877400"/>
          </a:xfrm>
          <a:prstGeom prst="roundRect">
            <a:avLst>
              <a:gd name="adj" fmla="val 16667"/>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61" name="Скругленный прямоугольник 11"/>
          <p:cNvSpPr/>
          <p:nvPr/>
        </p:nvSpPr>
        <p:spPr>
          <a:xfrm>
            <a:off x="8716320" y="1618200"/>
            <a:ext cx="3061080" cy="2266920"/>
          </a:xfrm>
          <a:prstGeom prst="roundRect">
            <a:avLst>
              <a:gd name="adj" fmla="val 16667"/>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pic>
        <p:nvPicPr>
          <p:cNvPr id="862" name="Рисунок 25"/>
          <p:cNvPicPr/>
          <p:nvPr/>
        </p:nvPicPr>
        <p:blipFill>
          <a:blip r:embed="rId10"/>
          <a:stretch/>
        </p:blipFill>
        <p:spPr>
          <a:xfrm>
            <a:off x="8914680" y="2464200"/>
            <a:ext cx="876600" cy="421200"/>
          </a:xfrm>
          <a:prstGeom prst="rect">
            <a:avLst/>
          </a:prstGeom>
          <a:ln w="0">
            <a:noFill/>
          </a:ln>
        </p:spPr>
      </p:pic>
      <p:sp>
        <p:nvSpPr>
          <p:cNvPr id="863" name="Двойная стрелка влево/вправо 6"/>
          <p:cNvSpPr/>
          <p:nvPr/>
        </p:nvSpPr>
        <p:spPr>
          <a:xfrm>
            <a:off x="3732840" y="2519640"/>
            <a:ext cx="655200" cy="281520"/>
          </a:xfrm>
          <a:prstGeom prst="leftRightArrow">
            <a:avLst>
              <a:gd name="adj1" fmla="val 50000"/>
              <a:gd name="adj2" fmla="val 50000"/>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864" name="Двойная стрелка влево/вправо 7"/>
          <p:cNvSpPr/>
          <p:nvPr/>
        </p:nvSpPr>
        <p:spPr>
          <a:xfrm rot="19614600">
            <a:off x="3737880" y="3819600"/>
            <a:ext cx="647640" cy="284760"/>
          </a:xfrm>
          <a:prstGeom prst="leftRightArrow">
            <a:avLst>
              <a:gd name="adj1" fmla="val 50000"/>
              <a:gd name="adj2" fmla="val 50000"/>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865" name="Двойная стрелка влево/вправо 8"/>
          <p:cNvSpPr/>
          <p:nvPr/>
        </p:nvSpPr>
        <p:spPr>
          <a:xfrm rot="1810800">
            <a:off x="7915320" y="3858840"/>
            <a:ext cx="648720" cy="284400"/>
          </a:xfrm>
          <a:prstGeom prst="leftRightArrow">
            <a:avLst>
              <a:gd name="adj1" fmla="val 50000"/>
              <a:gd name="adj2" fmla="val 50000"/>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866" name="Двойная стрелка влево/вправо 9"/>
          <p:cNvSpPr/>
          <p:nvPr/>
        </p:nvSpPr>
        <p:spPr>
          <a:xfrm>
            <a:off x="7949520" y="2542680"/>
            <a:ext cx="655200" cy="281520"/>
          </a:xfrm>
          <a:prstGeom prst="leftRightArrow">
            <a:avLst>
              <a:gd name="adj1" fmla="val 50000"/>
              <a:gd name="adj2" fmla="val 50000"/>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867" name="Двойная стрелка влево/вправо 10"/>
          <p:cNvSpPr/>
          <p:nvPr/>
        </p:nvSpPr>
        <p:spPr>
          <a:xfrm rot="16200000">
            <a:off x="5960520" y="4098240"/>
            <a:ext cx="505080" cy="273960"/>
          </a:xfrm>
          <a:prstGeom prst="leftRightArrow">
            <a:avLst>
              <a:gd name="adj1" fmla="val 50000"/>
              <a:gd name="adj2" fmla="val 50000"/>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868" name="Скругленный прямоугольник 12"/>
          <p:cNvSpPr/>
          <p:nvPr/>
        </p:nvSpPr>
        <p:spPr>
          <a:xfrm>
            <a:off x="4591440" y="1422720"/>
            <a:ext cx="3280320" cy="2519280"/>
          </a:xfrm>
          <a:prstGeom prst="roundRect">
            <a:avLst>
              <a:gd name="adj" fmla="val 16667"/>
            </a:avLst>
          </a:prstGeom>
          <a:noFill/>
          <a:ln w="25560">
            <a:solidFill>
              <a:srgbClr val="3A5F8B"/>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69" name="Прямоугольник 21"/>
          <p:cNvSpPr/>
          <p:nvPr/>
        </p:nvSpPr>
        <p:spPr>
          <a:xfrm>
            <a:off x="1352520" y="1565280"/>
            <a:ext cx="199260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CA" sz="1600" b="1" strike="noStrike" spc="-1">
                <a:solidFill>
                  <a:srgbClr val="0070C0"/>
                </a:solidFill>
                <a:latin typeface="Calibri"/>
                <a:ea typeface="DejaVu Sans"/>
              </a:rPr>
              <a:t>Dzhelepov Laboratory of Nuclear Problems</a:t>
            </a:r>
            <a:endParaRPr lang="en-US" sz="1600" b="0" strike="noStrike" spc="-1">
              <a:solidFill>
                <a:srgbClr val="000000"/>
              </a:solidFill>
              <a:latin typeface="Arial"/>
            </a:endParaRPr>
          </a:p>
        </p:txBody>
      </p:sp>
      <p:sp>
        <p:nvSpPr>
          <p:cNvPr id="870" name="Прямоугольник 22"/>
          <p:cNvSpPr/>
          <p:nvPr/>
        </p:nvSpPr>
        <p:spPr>
          <a:xfrm>
            <a:off x="1468440" y="4097160"/>
            <a:ext cx="19926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CA" sz="1600" b="1" strike="noStrike" spc="-1">
                <a:solidFill>
                  <a:srgbClr val="0070C0"/>
                </a:solidFill>
                <a:latin typeface="Calibri"/>
                <a:ea typeface="DejaVu Sans"/>
              </a:rPr>
              <a:t>Frank Laboratory of Neutron Physics</a:t>
            </a:r>
            <a:endParaRPr lang="en-US" sz="1600" b="0" strike="noStrike" spc="-1">
              <a:solidFill>
                <a:srgbClr val="000000"/>
              </a:solidFill>
              <a:latin typeface="Arial"/>
            </a:endParaRPr>
          </a:p>
        </p:txBody>
      </p:sp>
      <p:sp>
        <p:nvSpPr>
          <p:cNvPr id="871" name="Прямоугольник 23"/>
          <p:cNvSpPr/>
          <p:nvPr/>
        </p:nvSpPr>
        <p:spPr>
          <a:xfrm>
            <a:off x="9924840" y="1703520"/>
            <a:ext cx="185292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CA" sz="1600" b="1" strike="noStrike" spc="-1">
                <a:solidFill>
                  <a:srgbClr val="0070C0"/>
                </a:solidFill>
                <a:latin typeface="Calibri"/>
                <a:ea typeface="DejaVu Sans"/>
              </a:rPr>
              <a:t>Veksler and Baldin Laboratory of HEP</a:t>
            </a:r>
            <a:endParaRPr lang="en-US" sz="1600" b="0" strike="noStrike" spc="-1">
              <a:solidFill>
                <a:srgbClr val="000000"/>
              </a:solidFill>
              <a:latin typeface="Arial"/>
            </a:endParaRPr>
          </a:p>
        </p:txBody>
      </p:sp>
      <p:sp>
        <p:nvSpPr>
          <p:cNvPr id="872" name="Прямоугольник 24"/>
          <p:cNvSpPr/>
          <p:nvPr/>
        </p:nvSpPr>
        <p:spPr>
          <a:xfrm>
            <a:off x="9817200" y="4180320"/>
            <a:ext cx="19926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CA" sz="1600" b="1" strike="noStrike" spc="-1">
                <a:solidFill>
                  <a:srgbClr val="0070C0"/>
                </a:solidFill>
                <a:latin typeface="Calibri"/>
                <a:ea typeface="DejaVu Sans"/>
              </a:rPr>
              <a:t>Flerov Laboratory of Nuclear Reactions</a:t>
            </a:r>
            <a:endParaRPr lang="en-US" sz="1600" b="0" strike="noStrike" spc="-1">
              <a:solidFill>
                <a:srgbClr val="000000"/>
              </a:solidFill>
              <a:latin typeface="Arial"/>
            </a:endParaRPr>
          </a:p>
        </p:txBody>
      </p:sp>
      <p:sp>
        <p:nvSpPr>
          <p:cNvPr id="873" name="Прямоугольник 25"/>
          <p:cNvSpPr/>
          <p:nvPr/>
        </p:nvSpPr>
        <p:spPr>
          <a:xfrm>
            <a:off x="4117680" y="4596840"/>
            <a:ext cx="419004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CA" sz="1600" b="1" strike="noStrike" spc="-1">
                <a:solidFill>
                  <a:srgbClr val="0070C0"/>
                </a:solidFill>
                <a:latin typeface="Calibri"/>
                <a:ea typeface="DejaVu Sans"/>
              </a:rPr>
              <a:t>Mecheryakov Lab. of Information Technologies</a:t>
            </a:r>
            <a:endParaRPr lang="en-US" sz="1600" b="0" strike="noStrike" spc="-1">
              <a:solidFill>
                <a:srgbClr val="000000"/>
              </a:solidFill>
              <a:latin typeface="Arial"/>
            </a:endParaRPr>
          </a:p>
        </p:txBody>
      </p:sp>
      <p:sp>
        <p:nvSpPr>
          <p:cNvPr id="874" name="Прямоугольник 26"/>
          <p:cNvSpPr/>
          <p:nvPr/>
        </p:nvSpPr>
        <p:spPr>
          <a:xfrm>
            <a:off x="5551200" y="1444680"/>
            <a:ext cx="240804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CA" sz="1600" b="1" strike="noStrike" spc="-1">
                <a:solidFill>
                  <a:srgbClr val="0070C0"/>
                </a:solidFill>
                <a:latin typeface="Calibri"/>
                <a:ea typeface="DejaVu Sans"/>
              </a:rPr>
              <a:t>Laboratory of Radiation Biology - </a:t>
            </a:r>
            <a:r>
              <a:rPr lang="en-CA" sz="1600" b="1" u="sng" strike="noStrike" spc="-1">
                <a:solidFill>
                  <a:srgbClr val="C00000"/>
                </a:solidFill>
                <a:uFillTx/>
                <a:latin typeface="Calibri"/>
                <a:ea typeface="DejaVu Sans"/>
              </a:rPr>
              <a:t>Integrator</a:t>
            </a:r>
            <a:endParaRPr lang="en-US" sz="1600" b="0" strike="noStrike" spc="-1">
              <a:solidFill>
                <a:srgbClr val="000000"/>
              </a:solidFill>
              <a:latin typeface="Arial"/>
            </a:endParaRPr>
          </a:p>
        </p:txBody>
      </p:sp>
      <p:sp>
        <p:nvSpPr>
          <p:cNvPr id="875" name="Прямоугольник 27"/>
          <p:cNvSpPr/>
          <p:nvPr/>
        </p:nvSpPr>
        <p:spPr>
          <a:xfrm>
            <a:off x="4729680" y="2005200"/>
            <a:ext cx="3067560" cy="145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2360" indent="-342360">
              <a:lnSpc>
                <a:spcPct val="100000"/>
              </a:lnSpc>
              <a:buClr>
                <a:srgbClr val="002060"/>
              </a:buClr>
              <a:buFont typeface="Arial"/>
              <a:buChar char="•"/>
            </a:pPr>
            <a:r>
              <a:rPr lang="en-CA" sz="1500" b="0" strike="noStrike" spc="-1">
                <a:solidFill>
                  <a:srgbClr val="002060"/>
                </a:solidFill>
                <a:latin typeface="Arial"/>
                <a:ea typeface="DejaVu Sans"/>
              </a:rPr>
              <a:t>Fundamental Radiobiology</a:t>
            </a:r>
            <a:endParaRPr lang="en-US" sz="1500" b="0" strike="noStrike" spc="-1">
              <a:solidFill>
                <a:srgbClr val="000000"/>
              </a:solidFill>
              <a:latin typeface="Arial"/>
            </a:endParaRPr>
          </a:p>
          <a:p>
            <a:pPr marL="342360" indent="-342360">
              <a:lnSpc>
                <a:spcPct val="100000"/>
              </a:lnSpc>
              <a:buClr>
                <a:srgbClr val="002060"/>
              </a:buClr>
              <a:buFont typeface="Arial"/>
              <a:buChar char="•"/>
            </a:pPr>
            <a:r>
              <a:rPr lang="en-CA" sz="1500" b="0" strike="noStrike" spc="-1">
                <a:solidFill>
                  <a:srgbClr val="002060"/>
                </a:solidFill>
                <a:latin typeface="Arial"/>
                <a:ea typeface="DejaVu Sans"/>
              </a:rPr>
              <a:t>Radiation Neuroscience</a:t>
            </a:r>
            <a:endParaRPr lang="en-US" sz="1500" b="0" strike="noStrike" spc="-1">
              <a:solidFill>
                <a:srgbClr val="000000"/>
              </a:solidFill>
              <a:latin typeface="Arial"/>
            </a:endParaRPr>
          </a:p>
          <a:p>
            <a:pPr marL="342360" indent="-342360">
              <a:lnSpc>
                <a:spcPct val="100000"/>
              </a:lnSpc>
              <a:buClr>
                <a:srgbClr val="002060"/>
              </a:buClr>
              <a:buFont typeface="Arial"/>
              <a:buChar char="•"/>
            </a:pPr>
            <a:r>
              <a:rPr lang="en-CA" sz="1500" b="0" strike="noStrike" spc="-1">
                <a:solidFill>
                  <a:srgbClr val="002060"/>
                </a:solidFill>
                <a:latin typeface="Arial"/>
                <a:ea typeface="DejaVu Sans"/>
              </a:rPr>
              <a:t>Clinical Radiobiology</a:t>
            </a:r>
            <a:endParaRPr lang="en-US" sz="1500" b="0" strike="noStrike" spc="-1">
              <a:solidFill>
                <a:srgbClr val="000000"/>
              </a:solidFill>
              <a:latin typeface="Arial"/>
            </a:endParaRPr>
          </a:p>
          <a:p>
            <a:pPr marL="342360" indent="-342360">
              <a:lnSpc>
                <a:spcPct val="100000"/>
              </a:lnSpc>
              <a:buClr>
                <a:srgbClr val="002060"/>
              </a:buClr>
              <a:buFont typeface="Arial"/>
              <a:buChar char="•"/>
            </a:pPr>
            <a:r>
              <a:rPr lang="en-CA" sz="1500" b="0" strike="noStrike" spc="-1">
                <a:solidFill>
                  <a:srgbClr val="002060"/>
                </a:solidFill>
                <a:latin typeface="Arial"/>
                <a:ea typeface="DejaVu Sans"/>
              </a:rPr>
              <a:t>Mathematical Modeling</a:t>
            </a:r>
            <a:endParaRPr lang="en-US" sz="1500" b="0" strike="noStrike" spc="-1">
              <a:solidFill>
                <a:srgbClr val="000000"/>
              </a:solidFill>
              <a:latin typeface="Arial"/>
            </a:endParaRPr>
          </a:p>
          <a:p>
            <a:pPr marL="342360" indent="-342360">
              <a:lnSpc>
                <a:spcPct val="100000"/>
              </a:lnSpc>
              <a:buClr>
                <a:srgbClr val="002060"/>
              </a:buClr>
              <a:buFont typeface="Arial"/>
              <a:buChar char="•"/>
            </a:pPr>
            <a:r>
              <a:rPr lang="en-CA" sz="1500" b="0" strike="noStrike" spc="-1">
                <a:solidFill>
                  <a:srgbClr val="002060"/>
                </a:solidFill>
                <a:latin typeface="Arial"/>
                <a:ea typeface="DejaVu Sans"/>
              </a:rPr>
              <a:t>Radiation Protection</a:t>
            </a:r>
            <a:endParaRPr lang="en-US" sz="1500" b="0" strike="noStrike" spc="-1">
              <a:solidFill>
                <a:srgbClr val="000000"/>
              </a:solidFill>
              <a:latin typeface="Arial"/>
            </a:endParaRPr>
          </a:p>
          <a:p>
            <a:pPr marL="342360" indent="-342360">
              <a:lnSpc>
                <a:spcPct val="100000"/>
              </a:lnSpc>
              <a:buClr>
                <a:srgbClr val="002060"/>
              </a:buClr>
              <a:buFont typeface="Arial"/>
              <a:buChar char="•"/>
            </a:pPr>
            <a:r>
              <a:rPr lang="en-CA" sz="1500" b="0" strike="noStrike" spc="-1">
                <a:solidFill>
                  <a:srgbClr val="002060"/>
                </a:solidFill>
                <a:latin typeface="Arial"/>
                <a:ea typeface="DejaVu Sans"/>
              </a:rPr>
              <a:t>Astrobiology</a:t>
            </a:r>
            <a:endParaRPr lang="en-US" sz="1500" b="0" strike="noStrike" spc="-1">
              <a:solidFill>
                <a:srgbClr val="000000"/>
              </a:solidFill>
              <a:latin typeface="Arial"/>
            </a:endParaRPr>
          </a:p>
        </p:txBody>
      </p:sp>
      <p:sp>
        <p:nvSpPr>
          <p:cNvPr id="876" name="Прямоугольник 28"/>
          <p:cNvSpPr/>
          <p:nvPr/>
        </p:nvSpPr>
        <p:spPr>
          <a:xfrm>
            <a:off x="62280" y="6037920"/>
            <a:ext cx="12058560" cy="638280"/>
          </a:xfrm>
          <a:prstGeom prst="rect">
            <a:avLst/>
          </a:prstGeom>
          <a:solidFill>
            <a:srgbClr val="FDEADA"/>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800" b="0" strike="noStrike" spc="-1">
                <a:solidFill>
                  <a:srgbClr val="002060"/>
                </a:solidFill>
                <a:latin typeface="Arial"/>
                <a:ea typeface="DejaVu Sans"/>
              </a:rPr>
              <a:t>Development of vivarium, animal imaging and tomography, super-resolution microscopy; Equipment for multi-OMICS research; Construction of radiochemical class III lab blocks</a:t>
            </a:r>
            <a:r>
              <a:rPr lang="en-US" sz="1800" b="0" strike="noStrike" spc="-1">
                <a:solidFill>
                  <a:srgbClr val="000000"/>
                </a:solidFill>
                <a:latin typeface="Arial"/>
                <a:ea typeface="DejaVu Sans"/>
              </a:rPr>
              <a:t>; </a:t>
            </a:r>
            <a:r>
              <a:rPr lang="en-US" sz="1800" b="0" strike="noStrike" spc="-1">
                <a:solidFill>
                  <a:srgbClr val="002060"/>
                </a:solidFill>
                <a:latin typeface="Arial"/>
                <a:ea typeface="DejaVu Sans"/>
              </a:rPr>
              <a:t>R&amp;D on compact irradiators for cellular research.</a:t>
            </a:r>
            <a:endParaRPr lang="en-US" sz="1800" b="0" strike="noStrike" spc="-1">
              <a:solidFill>
                <a:srgbClr val="000000"/>
              </a:solidFill>
              <a:latin typeface="Arial"/>
            </a:endParaRPr>
          </a:p>
        </p:txBody>
      </p:sp>
      <p:sp>
        <p:nvSpPr>
          <p:cNvPr id="877" name="Прямоугольник 29"/>
          <p:cNvSpPr/>
          <p:nvPr/>
        </p:nvSpPr>
        <p:spPr>
          <a:xfrm>
            <a:off x="62280" y="657720"/>
            <a:ext cx="12058560" cy="70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7000"/>
              </a:lnSpc>
            </a:pPr>
            <a:r>
              <a:rPr lang="en-US" sz="1250" b="0" strike="noStrike" spc="-1">
                <a:solidFill>
                  <a:srgbClr val="000000"/>
                </a:solidFill>
                <a:latin typeface="Arial"/>
                <a:ea typeface="DejaVu Sans"/>
              </a:rPr>
              <a:t>Applied Research and Innovation Committee at NICA</a:t>
            </a:r>
            <a:r>
              <a:rPr lang="ru-RU" sz="1250" b="0" strike="noStrike" spc="-1">
                <a:solidFill>
                  <a:srgbClr val="000000"/>
                </a:solidFill>
                <a:latin typeface="Arial"/>
                <a:ea typeface="DejaVu Sans"/>
              </a:rPr>
              <a:t> </a:t>
            </a:r>
            <a:r>
              <a:rPr lang="en-US" sz="1250" b="0" strike="noStrike" spc="-1">
                <a:solidFill>
                  <a:srgbClr val="000000"/>
                </a:solidFill>
                <a:latin typeface="Arial"/>
                <a:ea typeface="DejaVu Sans"/>
              </a:rPr>
              <a:t>(NICA ARIC) – core of future SAC</a:t>
            </a:r>
            <a:r>
              <a:rPr lang="ru-RU" sz="1250" b="0" strike="noStrike" spc="-1">
                <a:solidFill>
                  <a:srgbClr val="000000"/>
                </a:solidFill>
                <a:latin typeface="Arial"/>
                <a:ea typeface="DejaVu Sans"/>
              </a:rPr>
              <a:t>:</a:t>
            </a:r>
            <a:r>
              <a:rPr lang="en-US" sz="1250" b="0" strike="noStrike" spc="-1">
                <a:solidFill>
                  <a:srgbClr val="000000"/>
                </a:solidFill>
                <a:latin typeface="Arial"/>
                <a:ea typeface="DejaVu Sans"/>
              </a:rPr>
              <a:t> F. Cucinotta (Univ. of Nevada, USA), M. Durante (GSI, Germany), T. Hei (Columbia Univ, USA), Rubén García Alía (RADNEXT Project, CERN), C. Trautmann (GSI, Germany), A. Paccagnella (Univ. of Padua, Italy), A. Pesce (ESA), </a:t>
            </a:r>
            <a:endParaRPr lang="en-US" sz="1250" b="0" strike="noStrike" spc="-1">
              <a:solidFill>
                <a:srgbClr val="000000"/>
              </a:solidFill>
              <a:latin typeface="Arial"/>
            </a:endParaRPr>
          </a:p>
          <a:p>
            <a:pPr algn="ctr">
              <a:lnSpc>
                <a:spcPct val="107000"/>
              </a:lnSpc>
            </a:pPr>
            <a:r>
              <a:rPr lang="en-US" sz="1250" b="0" strike="noStrike" spc="-1">
                <a:solidFill>
                  <a:srgbClr val="000000"/>
                </a:solidFill>
                <a:latin typeface="Arial"/>
                <a:ea typeface="DejaVu Sans"/>
              </a:rPr>
              <a:t>Yu. Titarenko (ITEP KI, Russia), H. Sakurai (Nishina Center, RIKEN, Japan), A. Osipov (Burnasyan Center FMBA, Russia), F. Azaiez (iThemba LABS, South Africa).</a:t>
            </a:r>
            <a:endParaRPr lang="en-US" sz="1250" b="0" strike="noStrike" spc="-1">
              <a:solidFill>
                <a:srgbClr val="000000"/>
              </a:solidFill>
              <a:latin typeface="Arial"/>
            </a:endParaRPr>
          </a:p>
        </p:txBody>
      </p:sp>
      <p:pic>
        <p:nvPicPr>
          <p:cNvPr id="878" name="Рисунок 55_ 2" descr="lrb-logo.png"/>
          <p:cNvPicPr/>
          <p:nvPr/>
        </p:nvPicPr>
        <p:blipFill>
          <a:blip r:embed="rId11"/>
          <a:stretch/>
        </p:blipFill>
        <p:spPr>
          <a:xfrm>
            <a:off x="34560" y="-33840"/>
            <a:ext cx="781560" cy="720000"/>
          </a:xfrm>
          <a:prstGeom prst="rect">
            <a:avLst/>
          </a:prstGeom>
          <a:ln w="0">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9" name="TextBox 62"/>
          <p:cNvSpPr/>
          <p:nvPr/>
        </p:nvSpPr>
        <p:spPr>
          <a:xfrm>
            <a:off x="0" y="360"/>
            <a:ext cx="12188160" cy="2923560"/>
          </a:xfrm>
          <a:prstGeom prst="rect">
            <a:avLst/>
          </a:prstGeom>
          <a:solidFill>
            <a:schemeClr val="tx2">
              <a:lumMod val="20000"/>
              <a:lumOff val="80000"/>
            </a:schemeClr>
          </a:solidFill>
          <a:ln w="0">
            <a:solidFill>
              <a:srgbClr val="3A5F8B"/>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n-US" sz="1800" b="0" strike="noStrike" spc="-1">
              <a:solidFill>
                <a:srgbClr val="000000"/>
              </a:solidFill>
              <a:latin typeface="Arial"/>
            </a:endParaRPr>
          </a:p>
          <a:p>
            <a:pPr algn="ctr">
              <a:lnSpc>
                <a:spcPct val="100000"/>
              </a:lnSpc>
            </a:pPr>
            <a:r>
              <a:rPr lang="zxx" sz="2800" b="1" strike="noStrike" spc="-1">
                <a:solidFill>
                  <a:srgbClr val="002060"/>
                </a:solidFill>
                <a:latin typeface="Arial"/>
                <a:ea typeface="DejaVu Sans"/>
              </a:rPr>
              <a:t>THEORETICAL  PHYSICS (BLTP)</a:t>
            </a: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a:p>
            <a:pPr algn="ctr">
              <a:lnSpc>
                <a:spcPct val="100000"/>
              </a:lnSpc>
            </a:pPr>
            <a:endParaRPr lang="en-US" sz="2800" b="0" strike="noStrike" spc="-1">
              <a:solidFill>
                <a:srgbClr val="000000"/>
              </a:solidFill>
              <a:latin typeface="Arial"/>
            </a:endParaRPr>
          </a:p>
        </p:txBody>
      </p:sp>
      <p:sp>
        <p:nvSpPr>
          <p:cNvPr id="880" name="Скругленный прямоугольник 5"/>
          <p:cNvSpPr/>
          <p:nvPr/>
        </p:nvSpPr>
        <p:spPr>
          <a:xfrm>
            <a:off x="9244440" y="973800"/>
            <a:ext cx="2243520" cy="1114200"/>
          </a:xfrm>
          <a:prstGeom prst="roundRect">
            <a:avLst>
              <a:gd name="adj" fmla="val 16667"/>
            </a:avLst>
          </a:prstGeom>
          <a:solidFill>
            <a:schemeClr val="bg2">
              <a:lumMod val="75000"/>
            </a:schemeClr>
          </a:solidFill>
          <a:ln>
            <a:solidFill>
              <a:srgbClr val="1E1C11"/>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81" name="Скругленный прямоугольник 6"/>
          <p:cNvSpPr/>
          <p:nvPr/>
        </p:nvSpPr>
        <p:spPr>
          <a:xfrm>
            <a:off x="655920" y="973800"/>
            <a:ext cx="2243520" cy="1114200"/>
          </a:xfrm>
          <a:prstGeom prst="roundRect">
            <a:avLst>
              <a:gd name="adj" fmla="val 16667"/>
            </a:avLst>
          </a:prstGeom>
          <a:solidFill>
            <a:schemeClr val="accent4">
              <a:lumMod val="20000"/>
              <a:lumOff val="80000"/>
            </a:schemeClr>
          </a:solidFill>
          <a:ln>
            <a:solidFill>
              <a:srgbClr val="604A7B"/>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82" name="Скругленный прямоугольник 7"/>
          <p:cNvSpPr/>
          <p:nvPr/>
        </p:nvSpPr>
        <p:spPr>
          <a:xfrm>
            <a:off x="6390000" y="973800"/>
            <a:ext cx="2243520" cy="1114200"/>
          </a:xfrm>
          <a:prstGeom prst="roundRect">
            <a:avLst>
              <a:gd name="adj" fmla="val 16667"/>
            </a:avLst>
          </a:prstGeom>
          <a:solidFill>
            <a:schemeClr val="accent1">
              <a:lumMod val="20000"/>
              <a:lumOff val="80000"/>
            </a:schemeClr>
          </a:solidFill>
          <a:ln>
            <a:solidFill>
              <a:srgbClr val="376092"/>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83" name="Скругленный прямоугольник 13"/>
          <p:cNvSpPr/>
          <p:nvPr/>
        </p:nvSpPr>
        <p:spPr>
          <a:xfrm>
            <a:off x="3524760" y="973800"/>
            <a:ext cx="2243520" cy="1114200"/>
          </a:xfrm>
          <a:prstGeom prst="roundRect">
            <a:avLst>
              <a:gd name="adj" fmla="val 16667"/>
            </a:avLst>
          </a:prstGeom>
          <a:solidFill>
            <a:schemeClr val="accent3">
              <a:lumMod val="40000"/>
              <a:lumOff val="60000"/>
            </a:schemeClr>
          </a:solidFill>
          <a:ln>
            <a:solidFill>
              <a:srgbClr val="4F6228"/>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84" name="TextBox 63"/>
          <p:cNvSpPr/>
          <p:nvPr/>
        </p:nvSpPr>
        <p:spPr>
          <a:xfrm>
            <a:off x="3524760" y="1035360"/>
            <a:ext cx="22431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of  Atomic</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Nucleus</a:t>
            </a:r>
            <a:endParaRPr lang="en-US" sz="2000" b="0" strike="noStrike" spc="-1">
              <a:solidFill>
                <a:srgbClr val="000000"/>
              </a:solidFill>
              <a:latin typeface="Arial"/>
            </a:endParaRPr>
          </a:p>
        </p:txBody>
      </p:sp>
      <p:sp>
        <p:nvSpPr>
          <p:cNvPr id="885" name="TextBox 64"/>
          <p:cNvSpPr/>
          <p:nvPr/>
        </p:nvSpPr>
        <p:spPr>
          <a:xfrm>
            <a:off x="655920" y="1035360"/>
            <a:ext cx="22431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 of</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Fundamental</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Interactions</a:t>
            </a:r>
            <a:endParaRPr lang="en-US" sz="2000" b="0" strike="noStrike" spc="-1">
              <a:solidFill>
                <a:srgbClr val="000000"/>
              </a:solidFill>
              <a:latin typeface="Arial"/>
            </a:endParaRPr>
          </a:p>
        </p:txBody>
      </p:sp>
      <p:sp>
        <p:nvSpPr>
          <p:cNvPr id="886" name="TextBox 65"/>
          <p:cNvSpPr/>
          <p:nvPr/>
        </p:nvSpPr>
        <p:spPr>
          <a:xfrm>
            <a:off x="6390000" y="1035360"/>
            <a:ext cx="22431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Theory of</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Condensed</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Matter</a:t>
            </a:r>
            <a:endParaRPr lang="en-US" sz="2000" b="0" strike="noStrike" spc="-1">
              <a:solidFill>
                <a:srgbClr val="000000"/>
              </a:solidFill>
              <a:latin typeface="Arial"/>
            </a:endParaRPr>
          </a:p>
        </p:txBody>
      </p:sp>
      <p:sp>
        <p:nvSpPr>
          <p:cNvPr id="887" name="TextBox 66"/>
          <p:cNvSpPr/>
          <p:nvPr/>
        </p:nvSpPr>
        <p:spPr>
          <a:xfrm>
            <a:off x="9244440" y="1035360"/>
            <a:ext cx="22431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000000"/>
                </a:solidFill>
                <a:latin typeface="Arial"/>
                <a:ea typeface="DejaVu Sans"/>
              </a:rPr>
              <a:t>Modern</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Mathematical</a:t>
            </a:r>
            <a:endParaRPr lang="en-US" sz="2000" b="0" strike="noStrike" spc="-1">
              <a:solidFill>
                <a:srgbClr val="000000"/>
              </a:solidFill>
              <a:latin typeface="Arial"/>
            </a:endParaRPr>
          </a:p>
          <a:p>
            <a:pPr algn="ctr">
              <a:lnSpc>
                <a:spcPct val="100000"/>
              </a:lnSpc>
            </a:pPr>
            <a:r>
              <a:rPr lang="zxx" sz="2000" b="1" strike="noStrike" spc="-1">
                <a:solidFill>
                  <a:srgbClr val="000000"/>
                </a:solidFill>
                <a:latin typeface="Arial"/>
                <a:ea typeface="DejaVu Sans"/>
              </a:rPr>
              <a:t>Physics</a:t>
            </a:r>
            <a:endParaRPr lang="en-US" sz="2000" b="0" strike="noStrike" spc="-1">
              <a:solidFill>
                <a:srgbClr val="000000"/>
              </a:solidFill>
              <a:latin typeface="Arial"/>
            </a:endParaRPr>
          </a:p>
        </p:txBody>
      </p:sp>
      <p:sp>
        <p:nvSpPr>
          <p:cNvPr id="888" name="Овал 2"/>
          <p:cNvSpPr/>
          <p:nvPr/>
        </p:nvSpPr>
        <p:spPr>
          <a:xfrm>
            <a:off x="9254880" y="2258640"/>
            <a:ext cx="2898720" cy="2809440"/>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89" name="TextBox 67"/>
          <p:cNvSpPr/>
          <p:nvPr/>
        </p:nvSpPr>
        <p:spPr>
          <a:xfrm>
            <a:off x="9316080" y="2510280"/>
            <a:ext cx="2765160" cy="2160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600" b="1" i="1" strike="noStrike" spc="-1">
                <a:solidFill>
                  <a:srgbClr val="FFFFFF"/>
                </a:solidFill>
                <a:latin typeface="Arial"/>
                <a:ea typeface="DejaVu Sans"/>
              </a:rPr>
              <a:t>Research and</a:t>
            </a:r>
            <a:endParaRPr lang="en-US" sz="1600" b="0" strike="noStrike" spc="-1">
              <a:solidFill>
                <a:srgbClr val="000000"/>
              </a:solidFill>
              <a:latin typeface="Arial"/>
            </a:endParaRPr>
          </a:p>
          <a:p>
            <a:pPr algn="ctr">
              <a:lnSpc>
                <a:spcPct val="100000"/>
              </a:lnSpc>
            </a:pPr>
            <a:r>
              <a:rPr lang="zxx" sz="1600" b="1" i="1" strike="noStrike" spc="-1">
                <a:solidFill>
                  <a:srgbClr val="FFFFFF"/>
                </a:solidFill>
                <a:latin typeface="Arial"/>
                <a:ea typeface="DejaVu Sans"/>
              </a:rPr>
              <a:t>educational project</a:t>
            </a:r>
            <a:endParaRPr lang="en-US" sz="1600" b="0" strike="noStrike" spc="-1">
              <a:solidFill>
                <a:srgbClr val="000000"/>
              </a:solidFill>
              <a:latin typeface="Arial"/>
            </a:endParaRPr>
          </a:p>
          <a:p>
            <a:pPr algn="ctr">
              <a:lnSpc>
                <a:spcPct val="100000"/>
              </a:lnSpc>
            </a:pPr>
            <a:endParaRPr lang="en-US" sz="1600" b="0" strike="noStrike" spc="-1">
              <a:solidFill>
                <a:srgbClr val="000000"/>
              </a:solidFill>
              <a:latin typeface="Arial"/>
            </a:endParaRPr>
          </a:p>
          <a:p>
            <a:pPr algn="ctr">
              <a:lnSpc>
                <a:spcPct val="100000"/>
              </a:lnSpc>
            </a:pPr>
            <a:r>
              <a:rPr lang="zxx" sz="2000" b="1" strike="noStrike" spc="-1">
                <a:solidFill>
                  <a:srgbClr val="FFFFFF"/>
                </a:solidFill>
                <a:latin typeface="Arial"/>
                <a:ea typeface="DejaVu Sans"/>
              </a:rPr>
              <a:t>DIAS-TH</a:t>
            </a:r>
            <a:endParaRPr lang="en-US" sz="2000" b="0" strike="noStrike" spc="-1">
              <a:solidFill>
                <a:srgbClr val="000000"/>
              </a:solidFill>
              <a:latin typeface="Arial"/>
            </a:endParaRPr>
          </a:p>
          <a:p>
            <a:pPr algn="ctr">
              <a:lnSpc>
                <a:spcPct val="100000"/>
              </a:lnSpc>
            </a:pPr>
            <a:endParaRPr lang="en-US" sz="1400" b="0" strike="noStrike" spc="-1">
              <a:solidFill>
                <a:srgbClr val="000000"/>
              </a:solidFill>
              <a:latin typeface="Arial"/>
            </a:endParaRPr>
          </a:p>
          <a:p>
            <a:pPr algn="ctr">
              <a:lnSpc>
                <a:spcPct val="100000"/>
              </a:lnSpc>
            </a:pPr>
            <a:r>
              <a:rPr lang="zxx" sz="1800" b="0" strike="noStrike" spc="-1">
                <a:solidFill>
                  <a:srgbClr val="FFFFFF"/>
                </a:solidFill>
                <a:latin typeface="Arial"/>
                <a:ea typeface="DejaVu Sans"/>
              </a:rPr>
              <a:t>“Dubna International</a:t>
            </a:r>
            <a:endParaRPr lang="en-US" sz="1800" b="0" strike="noStrike" spc="-1">
              <a:solidFill>
                <a:srgbClr val="000000"/>
              </a:solidFill>
              <a:latin typeface="Arial"/>
            </a:endParaRPr>
          </a:p>
          <a:p>
            <a:pPr algn="ctr">
              <a:lnSpc>
                <a:spcPct val="100000"/>
              </a:lnSpc>
            </a:pPr>
            <a:r>
              <a:rPr lang="zxx" sz="1800" b="0" strike="noStrike" spc="-1">
                <a:solidFill>
                  <a:srgbClr val="FFFFFF"/>
                </a:solidFill>
                <a:latin typeface="Arial"/>
                <a:ea typeface="DejaVu Sans"/>
              </a:rPr>
              <a:t>Advanced School of</a:t>
            </a:r>
            <a:endParaRPr lang="en-US" sz="1800" b="0" strike="noStrike" spc="-1">
              <a:solidFill>
                <a:srgbClr val="000000"/>
              </a:solidFill>
              <a:latin typeface="Arial"/>
            </a:endParaRPr>
          </a:p>
          <a:p>
            <a:pPr algn="ctr">
              <a:lnSpc>
                <a:spcPct val="100000"/>
              </a:lnSpc>
            </a:pPr>
            <a:r>
              <a:rPr lang="zxx" sz="1800" b="0" strike="noStrike" spc="-1">
                <a:solidFill>
                  <a:srgbClr val="FFFFFF"/>
                </a:solidFill>
                <a:latin typeface="Arial"/>
                <a:ea typeface="DejaVu Sans"/>
              </a:rPr>
              <a:t>Theoretical Physics”</a:t>
            </a:r>
            <a:endParaRPr lang="en-US" sz="1800" b="0" strike="noStrike" spc="-1">
              <a:solidFill>
                <a:srgbClr val="000000"/>
              </a:solidFill>
              <a:latin typeface="Arial"/>
            </a:endParaRPr>
          </a:p>
        </p:txBody>
      </p:sp>
      <p:sp>
        <p:nvSpPr>
          <p:cNvPr id="890" name="TextBox 68"/>
          <p:cNvSpPr/>
          <p:nvPr/>
        </p:nvSpPr>
        <p:spPr>
          <a:xfrm>
            <a:off x="500040" y="5549400"/>
            <a:ext cx="526860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Human strategy:</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leading scientists</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Attraction of young researchers</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Stimulation of scientific activity</a:t>
            </a:r>
            <a:endParaRPr lang="en-US" sz="1800" b="0" strike="noStrike" spc="-1">
              <a:solidFill>
                <a:srgbClr val="000000"/>
              </a:solidFill>
              <a:latin typeface="Arial"/>
            </a:endParaRPr>
          </a:p>
        </p:txBody>
      </p:sp>
      <p:sp>
        <p:nvSpPr>
          <p:cNvPr id="891" name="TextBox 69"/>
          <p:cNvSpPr/>
          <p:nvPr/>
        </p:nvSpPr>
        <p:spPr>
          <a:xfrm>
            <a:off x="6390000" y="5549400"/>
            <a:ext cx="5268600" cy="1186920"/>
          </a:xfrm>
          <a:prstGeom prst="rect">
            <a:avLst/>
          </a:prstGeom>
          <a:solidFill>
            <a:schemeClr val="accent6">
              <a:lumMod val="60000"/>
              <a:lumOff val="40000"/>
            </a:schemeClr>
          </a:solidFill>
          <a:ln w="0">
            <a:solidFill>
              <a:srgbClr val="984807"/>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Scientific strategy:</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Extension of international collaboration</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Keeping up with current scientific trends</a:t>
            </a:r>
            <a:endParaRPr lang="en-US" sz="1800" b="0" strike="noStrike" spc="-1">
              <a:solidFill>
                <a:srgbClr val="000000"/>
              </a:solidFill>
              <a:latin typeface="Arial"/>
            </a:endParaRPr>
          </a:p>
          <a:p>
            <a:pPr marL="216000" indent="-216000">
              <a:lnSpc>
                <a:spcPct val="100000"/>
              </a:lnSpc>
              <a:buClr>
                <a:srgbClr val="000000"/>
              </a:buClr>
              <a:buFont typeface="Wingdings" charset="2"/>
              <a:buChar char=""/>
            </a:pPr>
            <a:r>
              <a:rPr lang="zxx" sz="1800" b="0" strike="noStrike" spc="-1">
                <a:solidFill>
                  <a:srgbClr val="000000"/>
                </a:solidFill>
                <a:latin typeface="Arial"/>
                <a:ea typeface="DejaVu Sans"/>
              </a:rPr>
              <a:t> Interplay of research and education</a:t>
            </a:r>
            <a:endParaRPr lang="en-US" sz="1800" b="0" strike="noStrike" spc="-1">
              <a:solidFill>
                <a:srgbClr val="000000"/>
              </a:solidFill>
              <a:latin typeface="Arial"/>
            </a:endParaRPr>
          </a:p>
        </p:txBody>
      </p:sp>
      <p:sp>
        <p:nvSpPr>
          <p:cNvPr id="892" name="Скругленный прямоугольник 14"/>
          <p:cNvSpPr/>
          <p:nvPr/>
        </p:nvSpPr>
        <p:spPr>
          <a:xfrm>
            <a:off x="1234440" y="2463840"/>
            <a:ext cx="7058520" cy="352800"/>
          </a:xfrm>
          <a:prstGeom prst="roundRect">
            <a:avLst>
              <a:gd name="adj"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93" name="TextBox 70"/>
          <p:cNvSpPr/>
          <p:nvPr/>
        </p:nvSpPr>
        <p:spPr>
          <a:xfrm>
            <a:off x="120600" y="3050640"/>
            <a:ext cx="5950440" cy="36396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VBLHEP </a:t>
            </a:r>
            <a:r>
              <a:rPr lang="zxx" sz="1600" b="0" strike="noStrike" spc="-1">
                <a:solidFill>
                  <a:srgbClr val="000000"/>
                </a:solidFill>
                <a:latin typeface="Arial"/>
                <a:ea typeface="DejaVu Sans"/>
              </a:rPr>
              <a:t>Hot and dense nuclear matter in heavy-ion collisions</a:t>
            </a:r>
            <a:endParaRPr lang="en-US" sz="1600" b="0" strike="noStrike" spc="-1">
              <a:solidFill>
                <a:srgbClr val="000000"/>
              </a:solidFill>
              <a:latin typeface="Arial"/>
            </a:endParaRPr>
          </a:p>
        </p:txBody>
      </p:sp>
      <p:sp>
        <p:nvSpPr>
          <p:cNvPr id="894" name="Двойная стрелка вверх/вниз 4"/>
          <p:cNvSpPr/>
          <p:nvPr/>
        </p:nvSpPr>
        <p:spPr>
          <a:xfrm>
            <a:off x="1646280" y="2134080"/>
            <a:ext cx="294120" cy="91260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95" name="Двойная стрелка вверх/вниз 5"/>
          <p:cNvSpPr/>
          <p:nvPr/>
        </p:nvSpPr>
        <p:spPr>
          <a:xfrm>
            <a:off x="4551480" y="2137320"/>
            <a:ext cx="294120" cy="90936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96" name="Двойная стрелка вверх/вниз 6"/>
          <p:cNvSpPr/>
          <p:nvPr/>
        </p:nvSpPr>
        <p:spPr>
          <a:xfrm>
            <a:off x="7480080" y="2137320"/>
            <a:ext cx="294120" cy="90936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897" name="TextBox 71"/>
          <p:cNvSpPr/>
          <p:nvPr/>
        </p:nvSpPr>
        <p:spPr>
          <a:xfrm>
            <a:off x="120600" y="3478320"/>
            <a:ext cx="262368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DLNP</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Neutrino physics</a:t>
            </a:r>
            <a:endParaRPr lang="en-US" sz="1600" b="0" strike="noStrike" spc="-1">
              <a:solidFill>
                <a:srgbClr val="000000"/>
              </a:solidFill>
              <a:latin typeface="Arial"/>
            </a:endParaRPr>
          </a:p>
        </p:txBody>
      </p:sp>
      <p:sp>
        <p:nvSpPr>
          <p:cNvPr id="898" name="TextBox 72"/>
          <p:cNvSpPr/>
          <p:nvPr/>
        </p:nvSpPr>
        <p:spPr>
          <a:xfrm>
            <a:off x="3192840" y="3478320"/>
            <a:ext cx="287784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FLNR</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Superheavy and exotic nuclei</a:t>
            </a:r>
            <a:endParaRPr lang="en-US" sz="1600" b="0" strike="noStrike" spc="-1">
              <a:solidFill>
                <a:srgbClr val="000000"/>
              </a:solidFill>
              <a:latin typeface="Arial"/>
            </a:endParaRPr>
          </a:p>
        </p:txBody>
      </p:sp>
      <p:sp>
        <p:nvSpPr>
          <p:cNvPr id="899" name="TextBox 73"/>
          <p:cNvSpPr/>
          <p:nvPr/>
        </p:nvSpPr>
        <p:spPr>
          <a:xfrm>
            <a:off x="3192840" y="4115160"/>
            <a:ext cx="287784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DLNP </a:t>
            </a:r>
            <a:r>
              <a:rPr lang="zxx" sz="1600" b="0" i="1" strike="noStrike" spc="-1">
                <a:solidFill>
                  <a:srgbClr val="000000"/>
                </a:solidFill>
                <a:latin typeface="Arial"/>
                <a:ea typeface="DejaVu Sans"/>
              </a:rPr>
              <a:t>Few-body systems,</a:t>
            </a:r>
            <a:endParaRPr lang="en-US" sz="1600" b="0" strike="noStrike" spc="-1">
              <a:solidFill>
                <a:srgbClr val="000000"/>
              </a:solidFill>
              <a:latin typeface="Arial"/>
            </a:endParaRPr>
          </a:p>
          <a:p>
            <a:pPr algn="ctr">
              <a:lnSpc>
                <a:spcPct val="100000"/>
              </a:lnSpc>
            </a:pPr>
            <a:r>
              <a:rPr lang="zxx" sz="1600" b="0" i="1" strike="noStrike" spc="-1">
                <a:solidFill>
                  <a:srgbClr val="000000"/>
                </a:solidFill>
                <a:latin typeface="Arial"/>
                <a:ea typeface="DejaVu Sans"/>
              </a:rPr>
              <a:t>Exotic nuclei</a:t>
            </a:r>
            <a:endParaRPr lang="en-US" sz="1600" b="0" strike="noStrike" spc="-1">
              <a:solidFill>
                <a:srgbClr val="000000"/>
              </a:solidFill>
              <a:latin typeface="Arial"/>
            </a:endParaRPr>
          </a:p>
        </p:txBody>
      </p:sp>
      <p:sp>
        <p:nvSpPr>
          <p:cNvPr id="900" name="TextBox 74"/>
          <p:cNvSpPr/>
          <p:nvPr/>
        </p:nvSpPr>
        <p:spPr>
          <a:xfrm>
            <a:off x="1944720" y="2463840"/>
            <a:ext cx="55317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2000" b="1" strike="noStrike" spc="-1">
                <a:solidFill>
                  <a:srgbClr val="FFFFFF"/>
                </a:solidFill>
                <a:latin typeface="Arial"/>
                <a:ea typeface="DejaVu Sans"/>
              </a:rPr>
              <a:t>Interlaboratory cooperation</a:t>
            </a:r>
            <a:endParaRPr lang="en-US" sz="2000" b="0" strike="noStrike" spc="-1">
              <a:solidFill>
                <a:srgbClr val="000000"/>
              </a:solidFill>
              <a:latin typeface="Arial"/>
            </a:endParaRPr>
          </a:p>
        </p:txBody>
      </p:sp>
      <p:sp>
        <p:nvSpPr>
          <p:cNvPr id="901" name="TextBox 75"/>
          <p:cNvSpPr/>
          <p:nvPr/>
        </p:nvSpPr>
        <p:spPr>
          <a:xfrm>
            <a:off x="6454440" y="3050640"/>
            <a:ext cx="2243520" cy="850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FLNP</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Condensed Matter,</a:t>
            </a:r>
            <a:endParaRPr lang="en-US" sz="16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New materials</a:t>
            </a:r>
            <a:endParaRPr lang="en-US" sz="1600" b="0" strike="noStrike" spc="-1">
              <a:solidFill>
                <a:srgbClr val="000000"/>
              </a:solidFill>
              <a:latin typeface="Arial"/>
            </a:endParaRPr>
          </a:p>
        </p:txBody>
      </p:sp>
      <p:sp>
        <p:nvSpPr>
          <p:cNvPr id="902" name="TextBox 76"/>
          <p:cNvSpPr/>
          <p:nvPr/>
        </p:nvSpPr>
        <p:spPr>
          <a:xfrm>
            <a:off x="120600" y="4123080"/>
            <a:ext cx="262368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MLIT</a:t>
            </a:r>
            <a:endParaRPr lang="en-US" sz="1800" b="0" strike="noStrike" spc="-1">
              <a:solidFill>
                <a:srgbClr val="000000"/>
              </a:solidFill>
              <a:latin typeface="Arial"/>
            </a:endParaRPr>
          </a:p>
          <a:p>
            <a:pPr algn="ctr">
              <a:lnSpc>
                <a:spcPct val="100000"/>
              </a:lnSpc>
            </a:pPr>
            <a:r>
              <a:rPr lang="zxx" sz="1600" b="0" i="1" strike="noStrike" spc="-1">
                <a:solidFill>
                  <a:srgbClr val="000000"/>
                </a:solidFill>
                <a:latin typeface="Arial"/>
                <a:ea typeface="DejaVu Sans"/>
              </a:rPr>
              <a:t>Lattice QCD calculations</a:t>
            </a:r>
            <a:endParaRPr lang="en-US" sz="1600" b="0" strike="noStrike" spc="-1">
              <a:solidFill>
                <a:srgbClr val="000000"/>
              </a:solidFill>
              <a:latin typeface="Arial"/>
            </a:endParaRPr>
          </a:p>
        </p:txBody>
      </p:sp>
      <p:sp>
        <p:nvSpPr>
          <p:cNvPr id="903" name="TextBox 77"/>
          <p:cNvSpPr/>
          <p:nvPr/>
        </p:nvSpPr>
        <p:spPr>
          <a:xfrm>
            <a:off x="3192840" y="4792680"/>
            <a:ext cx="6228000" cy="60732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MLIT </a:t>
            </a:r>
            <a:r>
              <a:rPr lang="zxx" sz="1600" b="0" strike="noStrike" spc="-1">
                <a:solidFill>
                  <a:srgbClr val="000000"/>
                </a:solidFill>
                <a:latin typeface="Arial"/>
                <a:ea typeface="DejaVu Sans"/>
              </a:rPr>
              <a:t>Computational methods for</a:t>
            </a:r>
            <a:endParaRPr lang="en-US" sz="16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nuclear physics and quantum chemistry</a:t>
            </a:r>
            <a:endParaRPr lang="en-US" sz="1600" b="0" strike="noStrike" spc="-1">
              <a:solidFill>
                <a:srgbClr val="000000"/>
              </a:solidFill>
              <a:latin typeface="Arial"/>
            </a:endParaRPr>
          </a:p>
        </p:txBody>
      </p:sp>
      <p:sp>
        <p:nvSpPr>
          <p:cNvPr id="904" name="TextBox 78"/>
          <p:cNvSpPr/>
          <p:nvPr/>
        </p:nvSpPr>
        <p:spPr>
          <a:xfrm>
            <a:off x="6454440" y="3915000"/>
            <a:ext cx="2966760" cy="850680"/>
          </a:xfrm>
          <a:prstGeom prst="rect">
            <a:avLst/>
          </a:prstGeom>
          <a:solidFill>
            <a:schemeClr val="bg2">
              <a:lumMod val="90000"/>
            </a:schemeClr>
          </a:solidFill>
          <a:ln w="0">
            <a:solidFill>
              <a:srgbClr val="632523"/>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zxx" sz="1800" b="1" strike="noStrike" spc="-1">
                <a:solidFill>
                  <a:srgbClr val="000000"/>
                </a:solidFill>
                <a:latin typeface="Arial"/>
                <a:ea typeface="DejaVu Sans"/>
              </a:rPr>
              <a:t>FLNR</a:t>
            </a:r>
            <a:endParaRPr lang="en-US" sz="18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Nanoporous  2D membranes,</a:t>
            </a:r>
            <a:endParaRPr lang="en-US" sz="1600" b="0" strike="noStrike" spc="-1">
              <a:solidFill>
                <a:srgbClr val="000000"/>
              </a:solidFill>
              <a:latin typeface="Arial"/>
            </a:endParaRPr>
          </a:p>
          <a:p>
            <a:pPr algn="ctr">
              <a:lnSpc>
                <a:spcPct val="100000"/>
              </a:lnSpc>
            </a:pPr>
            <a:r>
              <a:rPr lang="zxx" sz="1600" b="0" strike="noStrike" spc="-1">
                <a:solidFill>
                  <a:srgbClr val="000000"/>
                </a:solidFill>
                <a:latin typeface="Arial"/>
                <a:ea typeface="DejaVu Sans"/>
              </a:rPr>
              <a:t>Ion irradiation</a:t>
            </a:r>
            <a:endParaRPr lang="en-US" sz="1600" b="0" strike="noStrike" spc="-1">
              <a:solidFill>
                <a:srgbClr val="000000"/>
              </a:solidFill>
              <a:latin typeface="Aria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 name="Прямоугольник 46"/>
          <p:cNvSpPr/>
          <p:nvPr/>
        </p:nvSpPr>
        <p:spPr>
          <a:xfrm flipH="1">
            <a:off x="-3960" y="5760"/>
            <a:ext cx="12184560" cy="94896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pic>
        <p:nvPicPr>
          <p:cNvPr id="906" name="Рисунок 26"/>
          <p:cNvPicPr/>
          <p:nvPr/>
        </p:nvPicPr>
        <p:blipFill>
          <a:blip r:embed="rId3"/>
          <a:stretch/>
        </p:blipFill>
        <p:spPr>
          <a:xfrm>
            <a:off x="68400" y="63360"/>
            <a:ext cx="995760" cy="692280"/>
          </a:xfrm>
          <a:prstGeom prst="rect">
            <a:avLst/>
          </a:prstGeom>
          <a:ln w="0">
            <a:noFill/>
          </a:ln>
        </p:spPr>
      </p:pic>
      <p:sp>
        <p:nvSpPr>
          <p:cNvPr id="907" name="Прямоугольник 30"/>
          <p:cNvSpPr/>
          <p:nvPr/>
        </p:nvSpPr>
        <p:spPr>
          <a:xfrm>
            <a:off x="1600920" y="-42840"/>
            <a:ext cx="8447760" cy="9428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1" strike="noStrike" spc="-1">
                <a:solidFill>
                  <a:srgbClr val="FFFFFF"/>
                </a:solidFill>
                <a:latin typeface="Arial"/>
                <a:ea typeface="DejaVu Sans"/>
              </a:rPr>
              <a:t>Strategy for Information Technology and Scientific Computing at </a:t>
            </a:r>
            <a:r>
              <a:rPr lang="en-US" sz="2400" b="1" strike="noStrike" spc="-1">
                <a:solidFill>
                  <a:srgbClr val="FFFFFF"/>
                </a:solidFill>
                <a:latin typeface="Arial"/>
                <a:ea typeface="DejaVu Sans"/>
              </a:rPr>
              <a:t>JINR</a:t>
            </a:r>
            <a:endParaRPr lang="en-US" sz="2400" b="0" strike="noStrike" spc="-1">
              <a:solidFill>
                <a:srgbClr val="000000"/>
              </a:solidFill>
              <a:latin typeface="Arial"/>
            </a:endParaRPr>
          </a:p>
        </p:txBody>
      </p:sp>
      <p:sp>
        <p:nvSpPr>
          <p:cNvPr id="908" name="Rectangle 5"/>
          <p:cNvSpPr/>
          <p:nvPr/>
        </p:nvSpPr>
        <p:spPr>
          <a:xfrm>
            <a:off x="6734520" y="1314360"/>
            <a:ext cx="548424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n-US" sz="1800" b="0" strike="noStrike" spc="-1">
                <a:solidFill>
                  <a:srgbClr val="002060"/>
                </a:solidFill>
                <a:latin typeface="Arial"/>
                <a:ea typeface="DejaVu Sans"/>
              </a:rPr>
              <a:t>It will be </a:t>
            </a:r>
            <a:r>
              <a:rPr lang="en-US" sz="1800" b="1" strike="noStrike" spc="-1">
                <a:solidFill>
                  <a:srgbClr val="002060"/>
                </a:solidFill>
                <a:latin typeface="Arial"/>
                <a:ea typeface="DejaVu Sans"/>
              </a:rPr>
              <a:t>steady implementation/upgrades</a:t>
            </a:r>
            <a:r>
              <a:rPr lang="en-US" sz="1800" b="0" strike="noStrike" spc="-1">
                <a:solidFill>
                  <a:srgbClr val="002060"/>
                </a:solidFill>
                <a:latin typeface="Arial"/>
                <a:ea typeface="DejaVu Sans"/>
              </a:rPr>
              <a:t> of</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Networking (</a:t>
            </a:r>
            <a:r>
              <a:rPr lang="en-US" sz="1800" b="1" strike="noStrike" spc="-1">
                <a:solidFill>
                  <a:srgbClr val="FF0000"/>
                </a:solidFill>
                <a:latin typeface="Arial"/>
                <a:ea typeface="DejaVu Sans"/>
              </a:rPr>
              <a:t>Tb/s</a:t>
            </a:r>
            <a:r>
              <a:rPr lang="en-US" sz="1800" b="0" strike="noStrike" spc="-1">
                <a:solidFill>
                  <a:srgbClr val="002060"/>
                </a:solidFill>
                <a:latin typeface="Arial"/>
                <a:ea typeface="DejaVu Sans"/>
              </a:rPr>
              <a:t> range), </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Computing infrastructure within the </a:t>
            </a:r>
            <a:r>
              <a:rPr lang="en-US" sz="1800" b="0" strike="noStrike" spc="-1">
                <a:solidFill>
                  <a:srgbClr val="FF0000"/>
                </a:solidFill>
                <a:latin typeface="Arial"/>
                <a:ea typeface="DejaVu Sans"/>
              </a:rPr>
              <a:t>M</a:t>
            </a:r>
            <a:r>
              <a:rPr lang="en-US" sz="1800" b="0" strike="noStrike" spc="-1">
                <a:solidFill>
                  <a:srgbClr val="002060"/>
                </a:solidFill>
                <a:latin typeface="Arial"/>
                <a:ea typeface="DejaVu Sans"/>
              </a:rPr>
              <a:t>ultifunctional </a:t>
            </a:r>
            <a:r>
              <a:rPr lang="en-US" sz="1800" b="0" strike="noStrike" spc="-1">
                <a:solidFill>
                  <a:srgbClr val="FF0000"/>
                </a:solidFill>
                <a:latin typeface="Arial"/>
                <a:ea typeface="DejaVu Sans"/>
              </a:rPr>
              <a:t>I</a:t>
            </a:r>
            <a:r>
              <a:rPr lang="en-US" sz="1800" b="0" strike="noStrike" spc="-1">
                <a:solidFill>
                  <a:srgbClr val="002060"/>
                </a:solidFill>
                <a:latin typeface="Arial"/>
                <a:ea typeface="DejaVu Sans"/>
              </a:rPr>
              <a:t>nformation &amp; </a:t>
            </a:r>
            <a:r>
              <a:rPr lang="en-US" sz="1800" b="0" strike="noStrike" spc="-1">
                <a:solidFill>
                  <a:srgbClr val="FF0000"/>
                </a:solidFill>
                <a:latin typeface="Arial"/>
                <a:ea typeface="DejaVu Sans"/>
              </a:rPr>
              <a:t>C</a:t>
            </a:r>
            <a:r>
              <a:rPr lang="en-US" sz="1800" b="0" strike="noStrike" spc="-1">
                <a:solidFill>
                  <a:srgbClr val="002060"/>
                </a:solidFill>
                <a:latin typeface="Arial"/>
                <a:ea typeface="DejaVu Sans"/>
              </a:rPr>
              <a:t>omputing </a:t>
            </a:r>
            <a:r>
              <a:rPr lang="en-US" sz="1800" b="0" strike="noStrike" spc="-1">
                <a:solidFill>
                  <a:srgbClr val="FF0000"/>
                </a:solidFill>
                <a:latin typeface="Arial"/>
                <a:ea typeface="DejaVu Sans"/>
              </a:rPr>
              <a:t>C</a:t>
            </a:r>
            <a:r>
              <a:rPr lang="en-US" sz="1800" b="0" strike="noStrike" spc="-1">
                <a:solidFill>
                  <a:srgbClr val="002060"/>
                </a:solidFill>
                <a:latin typeface="Arial"/>
                <a:ea typeface="DejaVu Sans"/>
              </a:rPr>
              <a:t>omplex (</a:t>
            </a:r>
            <a:r>
              <a:rPr lang="en-US" sz="1800" b="0" strike="noStrike" spc="-1">
                <a:solidFill>
                  <a:srgbClr val="FF0000"/>
                </a:solidFill>
                <a:latin typeface="Arial"/>
                <a:ea typeface="DejaVu Sans"/>
              </a:rPr>
              <a:t>MICC</a:t>
            </a:r>
            <a:r>
              <a:rPr lang="en-US" sz="1800" b="0" strike="noStrike" spc="-1">
                <a:solidFill>
                  <a:srgbClr val="002060"/>
                </a:solidFill>
                <a:latin typeface="Arial"/>
                <a:ea typeface="DejaVu Sans"/>
              </a:rPr>
              <a:t>) and </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“Govorun” Supercomputer,</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Data center infrastructure,</a:t>
            </a:r>
            <a:endParaRPr lang="en-US" sz="1800" b="0" strike="noStrike" spc="-1">
              <a:solidFill>
                <a:srgbClr val="000000"/>
              </a:solidFill>
              <a:latin typeface="Arial"/>
            </a:endParaRPr>
          </a:p>
          <a:p>
            <a:pPr marL="343080" indent="-343080">
              <a:lnSpc>
                <a:spcPct val="100000"/>
              </a:lnSpc>
              <a:buClr>
                <a:srgbClr val="002060"/>
              </a:buClr>
              <a:buFont typeface="Arial"/>
              <a:buChar char="•"/>
              <a:tabLst>
                <a:tab pos="0" algn="l"/>
              </a:tabLst>
            </a:pPr>
            <a:r>
              <a:rPr lang="en-US" sz="1800" b="0" strike="noStrike" spc="-1">
                <a:solidFill>
                  <a:srgbClr val="002060"/>
                </a:solidFill>
                <a:latin typeface="Arial"/>
                <a:ea typeface="DejaVu Sans"/>
              </a:rPr>
              <a:t>Data Lake &amp; long-term storage </a:t>
            </a:r>
            <a:endParaRPr lang="en-US" sz="1800" b="0" strike="noStrike" spc="-1">
              <a:solidFill>
                <a:srgbClr val="000000"/>
              </a:solidFill>
              <a:latin typeface="Arial"/>
            </a:endParaRPr>
          </a:p>
          <a:p>
            <a:pPr>
              <a:lnSpc>
                <a:spcPct val="100000"/>
              </a:lnSpc>
              <a:tabLst>
                <a:tab pos="0" algn="l"/>
              </a:tabLst>
            </a:pPr>
            <a:r>
              <a:rPr lang="en-US" sz="1800" b="0" strike="noStrike" spc="-1">
                <a:solidFill>
                  <a:srgbClr val="002060"/>
                </a:solidFill>
                <a:latin typeface="Arial"/>
                <a:ea typeface="DejaVu Sans"/>
              </a:rPr>
              <a:t>for all the experiments.</a:t>
            </a:r>
            <a:endParaRPr lang="en-US" sz="1800" b="0" strike="noStrike" spc="-1">
              <a:solidFill>
                <a:srgbClr val="000000"/>
              </a:solidFill>
              <a:latin typeface="Arial"/>
            </a:endParaRPr>
          </a:p>
        </p:txBody>
      </p:sp>
      <p:sp>
        <p:nvSpPr>
          <p:cNvPr id="909" name="Rectangle 6"/>
          <p:cNvSpPr/>
          <p:nvPr/>
        </p:nvSpPr>
        <p:spPr>
          <a:xfrm>
            <a:off x="6734520" y="5766120"/>
            <a:ext cx="59889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2060"/>
                </a:solidFill>
                <a:latin typeface="Arial"/>
                <a:ea typeface="DejaVu Sans"/>
              </a:rPr>
              <a:t>A variety of means will be used for IT specialists upskilling. </a:t>
            </a:r>
            <a:endParaRPr lang="en-US" sz="1800" b="0" strike="noStrike" spc="-1">
              <a:solidFill>
                <a:srgbClr val="000000"/>
              </a:solidFill>
              <a:latin typeface="Arial"/>
            </a:endParaRPr>
          </a:p>
        </p:txBody>
      </p:sp>
      <p:sp>
        <p:nvSpPr>
          <p:cNvPr id="910" name="TextBox 79"/>
          <p:cNvSpPr/>
          <p:nvPr/>
        </p:nvSpPr>
        <p:spPr>
          <a:xfrm>
            <a:off x="1694520" y="955440"/>
            <a:ext cx="34581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000" b="1" strike="noStrike" spc="-1">
                <a:solidFill>
                  <a:srgbClr val="FF0000"/>
                </a:solidFill>
                <a:latin typeface="Arial"/>
                <a:ea typeface="DejaVu Sans"/>
              </a:rPr>
              <a:t>Scientific IT ecosystem:</a:t>
            </a:r>
            <a:endParaRPr lang="en-US" sz="2000" b="0" strike="noStrike" spc="-1">
              <a:solidFill>
                <a:srgbClr val="000000"/>
              </a:solidFill>
              <a:latin typeface="Arial"/>
            </a:endParaRPr>
          </a:p>
        </p:txBody>
      </p:sp>
      <p:sp>
        <p:nvSpPr>
          <p:cNvPr id="911" name="Левая фигурная скобка 2"/>
          <p:cNvSpPr/>
          <p:nvPr/>
        </p:nvSpPr>
        <p:spPr>
          <a:xfrm rot="5400000">
            <a:off x="2945880" y="-1176840"/>
            <a:ext cx="520560" cy="5636160"/>
          </a:xfrm>
          <a:prstGeom prst="leftBrace">
            <a:avLst>
              <a:gd name="adj1" fmla="val 8333"/>
              <a:gd name="adj2" fmla="val 50000"/>
            </a:avLst>
          </a:prstGeom>
          <a:noFill/>
          <a:ln w="28575">
            <a:solidFill>
              <a:srgbClr val="000066"/>
            </a:solidFill>
          </a:ln>
        </p:spPr>
        <p:style>
          <a:lnRef idx="1">
            <a:schemeClr val="accent1"/>
          </a:lnRef>
          <a:fillRef idx="0">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912" name="TextBox 80"/>
          <p:cNvSpPr/>
          <p:nvPr/>
        </p:nvSpPr>
        <p:spPr>
          <a:xfrm>
            <a:off x="371880" y="6046560"/>
            <a:ext cx="56361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000" b="0" strike="noStrike" spc="-1">
                <a:solidFill>
                  <a:srgbClr val="000066"/>
                </a:solidFill>
                <a:latin typeface="Arial"/>
                <a:ea typeface="Calibri"/>
              </a:rPr>
              <a:t>The coordinated development of interconnected IT technologies and computational methods</a:t>
            </a:r>
            <a:endParaRPr lang="en-US" sz="2000" b="0" strike="noStrike" spc="-1">
              <a:solidFill>
                <a:srgbClr val="000000"/>
              </a:solidFill>
              <a:latin typeface="Arial"/>
            </a:endParaRPr>
          </a:p>
        </p:txBody>
      </p:sp>
      <p:sp>
        <p:nvSpPr>
          <p:cNvPr id="913" name="TextBox 81"/>
          <p:cNvSpPr/>
          <p:nvPr/>
        </p:nvSpPr>
        <p:spPr>
          <a:xfrm>
            <a:off x="6734520" y="3940200"/>
            <a:ext cx="573300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2060"/>
                </a:solidFill>
                <a:latin typeface="Arial"/>
                <a:ea typeface="DejaVu Sans"/>
              </a:rPr>
              <a:t>The </a:t>
            </a:r>
            <a:r>
              <a:rPr lang="en-US" sz="1800" b="1" strike="noStrike" spc="-1">
                <a:solidFill>
                  <a:srgbClr val="002060"/>
                </a:solidFill>
                <a:latin typeface="Arial"/>
                <a:ea typeface="DejaVu Sans"/>
              </a:rPr>
              <a:t>development of new data processing and analysis algorithms </a:t>
            </a:r>
            <a:r>
              <a:rPr lang="en-US" sz="1800" b="0" strike="noStrike" spc="-1">
                <a:solidFill>
                  <a:srgbClr val="002060"/>
                </a:solidFill>
                <a:latin typeface="Arial"/>
                <a:ea typeface="DejaVu Sans"/>
              </a:rPr>
              <a:t>based on </a:t>
            </a:r>
            <a:endParaRPr lang="en-US" sz="1800" b="0" strike="noStrike" spc="-1">
              <a:solidFill>
                <a:srgbClr val="000000"/>
              </a:solidFill>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ML/DL, </a:t>
            </a:r>
            <a:endParaRPr lang="en-US" sz="1800" b="0" strike="noStrike" spc="-1">
              <a:solidFill>
                <a:srgbClr val="000000"/>
              </a:solidFill>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artificial intelligence, </a:t>
            </a:r>
            <a:endParaRPr lang="en-US" sz="1800" b="0" strike="noStrike" spc="-1">
              <a:solidFill>
                <a:srgbClr val="000000"/>
              </a:solidFill>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Big Data </a:t>
            </a:r>
            <a:endParaRPr lang="en-US" sz="1800" b="0" strike="noStrike" spc="-1">
              <a:solidFill>
                <a:srgbClr val="000000"/>
              </a:solidFill>
              <a:latin typeface="Arial"/>
            </a:endParaRPr>
          </a:p>
          <a:p>
            <a:pPr marL="343080" indent="-343080">
              <a:lnSpc>
                <a:spcPct val="100000"/>
              </a:lnSpc>
              <a:buClr>
                <a:srgbClr val="002060"/>
              </a:buClr>
              <a:buFont typeface="Arial"/>
              <a:buChar char="•"/>
            </a:pPr>
            <a:r>
              <a:rPr lang="en-US" sz="1800" b="0" strike="noStrike" spc="-1">
                <a:solidFill>
                  <a:srgbClr val="002060"/>
                </a:solidFill>
                <a:latin typeface="Arial"/>
                <a:ea typeface="DejaVu Sans"/>
              </a:rPr>
              <a:t>Quantum technologies.</a:t>
            </a:r>
            <a:endParaRPr lang="en-US" sz="1800" b="0" strike="noStrike" spc="-1">
              <a:solidFill>
                <a:srgbClr val="000000"/>
              </a:solidFill>
              <a:latin typeface="Arial"/>
            </a:endParaRPr>
          </a:p>
        </p:txBody>
      </p:sp>
      <p:pic>
        <p:nvPicPr>
          <p:cNvPr id="914" name="Рисунок 27"/>
          <p:cNvPicPr/>
          <p:nvPr/>
        </p:nvPicPr>
        <p:blipFill>
          <a:blip r:embed="rId4"/>
          <a:stretch/>
        </p:blipFill>
        <p:spPr>
          <a:xfrm>
            <a:off x="235080" y="1795320"/>
            <a:ext cx="5910120" cy="4160880"/>
          </a:xfrm>
          <a:prstGeom prst="rect">
            <a:avLst/>
          </a:prstGeom>
          <a:ln w="0">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9" name="Picture 6"/>
          <p:cNvPicPr/>
          <p:nvPr/>
        </p:nvPicPr>
        <p:blipFill>
          <a:blip r:embed="rId2"/>
          <a:srcRect t="15797" b="13084"/>
          <a:stretch/>
        </p:blipFill>
        <p:spPr>
          <a:xfrm>
            <a:off x="84600" y="3960000"/>
            <a:ext cx="2637000" cy="2177640"/>
          </a:xfrm>
          <a:prstGeom prst="rect">
            <a:avLst/>
          </a:prstGeom>
          <a:ln w="0">
            <a:solidFill>
              <a:srgbClr val="808080"/>
            </a:solidFill>
          </a:ln>
        </p:spPr>
      </p:pic>
      <p:pic>
        <p:nvPicPr>
          <p:cNvPr id="600" name="Рисунок 599"/>
          <p:cNvPicPr/>
          <p:nvPr/>
        </p:nvPicPr>
        <p:blipFill>
          <a:blip r:embed="rId3"/>
          <a:stretch/>
        </p:blipFill>
        <p:spPr>
          <a:xfrm>
            <a:off x="215640" y="543960"/>
            <a:ext cx="2517120" cy="1542240"/>
          </a:xfrm>
          <a:prstGeom prst="rect">
            <a:avLst/>
          </a:prstGeom>
          <a:ln w="0">
            <a:noFill/>
          </a:ln>
        </p:spPr>
      </p:pic>
      <p:pic>
        <p:nvPicPr>
          <p:cNvPr id="601" name="Рисунок 600"/>
          <p:cNvPicPr/>
          <p:nvPr/>
        </p:nvPicPr>
        <p:blipFill>
          <a:blip r:embed="rId4"/>
          <a:stretch/>
        </p:blipFill>
        <p:spPr>
          <a:xfrm>
            <a:off x="5758200" y="5148360"/>
            <a:ext cx="1797480" cy="1452240"/>
          </a:xfrm>
          <a:prstGeom prst="rect">
            <a:avLst/>
          </a:prstGeom>
          <a:ln w="0">
            <a:noFill/>
          </a:ln>
        </p:spPr>
      </p:pic>
      <p:pic>
        <p:nvPicPr>
          <p:cNvPr id="602" name="Рисунок 601"/>
          <p:cNvPicPr/>
          <p:nvPr/>
        </p:nvPicPr>
        <p:blipFill>
          <a:blip r:embed="rId5"/>
          <a:stretch/>
        </p:blipFill>
        <p:spPr>
          <a:xfrm>
            <a:off x="2950920" y="5148360"/>
            <a:ext cx="2517120" cy="1416240"/>
          </a:xfrm>
          <a:prstGeom prst="rect">
            <a:avLst/>
          </a:prstGeom>
          <a:ln w="0">
            <a:noFill/>
          </a:ln>
        </p:spPr>
      </p:pic>
      <p:pic>
        <p:nvPicPr>
          <p:cNvPr id="603" name="Рисунок 602"/>
          <p:cNvPicPr/>
          <p:nvPr/>
        </p:nvPicPr>
        <p:blipFill>
          <a:blip r:embed="rId6"/>
          <a:stretch/>
        </p:blipFill>
        <p:spPr>
          <a:xfrm>
            <a:off x="9717120" y="2340360"/>
            <a:ext cx="2373120" cy="1420200"/>
          </a:xfrm>
          <a:prstGeom prst="rect">
            <a:avLst/>
          </a:prstGeom>
          <a:ln w="0">
            <a:noFill/>
          </a:ln>
        </p:spPr>
      </p:pic>
      <p:grpSp>
        <p:nvGrpSpPr>
          <p:cNvPr id="604" name="Group 1"/>
          <p:cNvGrpSpPr/>
          <p:nvPr/>
        </p:nvGrpSpPr>
        <p:grpSpPr>
          <a:xfrm>
            <a:off x="7845840" y="5040360"/>
            <a:ext cx="1509480" cy="1495440"/>
            <a:chOff x="7845840" y="5040360"/>
            <a:chExt cx="1509480" cy="1495440"/>
          </a:xfrm>
        </p:grpSpPr>
        <p:pic>
          <p:nvPicPr>
            <p:cNvPr id="605" name="Рисунок 42_0"/>
            <p:cNvPicPr/>
            <p:nvPr/>
          </p:nvPicPr>
          <p:blipFill>
            <a:blip r:embed="rId7"/>
            <a:stretch/>
          </p:blipFill>
          <p:spPr>
            <a:xfrm>
              <a:off x="7845840" y="5040360"/>
              <a:ext cx="1509480" cy="1495440"/>
            </a:xfrm>
            <a:prstGeom prst="rect">
              <a:avLst/>
            </a:prstGeom>
            <a:ln w="0">
              <a:noFill/>
            </a:ln>
          </p:spPr>
        </p:pic>
        <p:sp>
          <p:nvSpPr>
            <p:cNvPr id="606" name="CustomShape 2"/>
            <p:cNvSpPr/>
            <p:nvPr/>
          </p:nvSpPr>
          <p:spPr>
            <a:xfrm>
              <a:off x="8682120" y="5646600"/>
              <a:ext cx="59868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Arial"/>
                  <a:ea typeface="DejaVu Sans"/>
                </a:rPr>
                <a:t>CENTRE</a:t>
              </a:r>
              <a:endParaRPr lang="en-US" sz="800" b="0" strike="noStrike" spc="-1">
                <a:solidFill>
                  <a:srgbClr val="000000"/>
                </a:solidFill>
                <a:latin typeface="Arial"/>
              </a:endParaRPr>
            </a:p>
          </p:txBody>
        </p:sp>
        <p:sp>
          <p:nvSpPr>
            <p:cNvPr id="607" name="CustomShape 3"/>
            <p:cNvSpPr/>
            <p:nvPr/>
          </p:nvSpPr>
          <p:spPr>
            <a:xfrm>
              <a:off x="8757720" y="5346720"/>
              <a:ext cx="411120" cy="211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800" b="1" strike="noStrike" spc="-1">
                  <a:solidFill>
                    <a:srgbClr val="FFFFFF"/>
                  </a:solidFill>
                  <a:latin typeface="Arial"/>
                  <a:ea typeface="DejaVu Sans"/>
                </a:rPr>
                <a:t>JINR</a:t>
              </a:r>
              <a:endParaRPr lang="en-US" sz="800" b="0" strike="noStrike" spc="-1">
                <a:solidFill>
                  <a:srgbClr val="000000"/>
                </a:solidFill>
                <a:latin typeface="Arial"/>
              </a:endParaRPr>
            </a:p>
          </p:txBody>
        </p:sp>
      </p:grpSp>
      <p:pic>
        <p:nvPicPr>
          <p:cNvPr id="608" name="Рисунок 607"/>
          <p:cNvPicPr/>
          <p:nvPr/>
        </p:nvPicPr>
        <p:blipFill>
          <a:blip r:embed="rId8"/>
          <a:stretch/>
        </p:blipFill>
        <p:spPr>
          <a:xfrm>
            <a:off x="192600" y="2124000"/>
            <a:ext cx="2517120" cy="1679040"/>
          </a:xfrm>
          <a:prstGeom prst="rect">
            <a:avLst/>
          </a:prstGeom>
          <a:ln w="0">
            <a:noFill/>
          </a:ln>
        </p:spPr>
      </p:pic>
      <p:sp>
        <p:nvSpPr>
          <p:cNvPr id="609" name="CustomShape 4"/>
          <p:cNvSpPr/>
          <p:nvPr/>
        </p:nvSpPr>
        <p:spPr>
          <a:xfrm>
            <a:off x="215640" y="538200"/>
            <a:ext cx="1365480" cy="28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SHE Factory</a:t>
            </a:r>
            <a:endParaRPr lang="en-US" sz="1400" b="0" strike="noStrike" spc="-1">
              <a:solidFill>
                <a:srgbClr val="000000"/>
              </a:solidFill>
              <a:latin typeface="Arial"/>
            </a:endParaRPr>
          </a:p>
        </p:txBody>
      </p:sp>
      <p:pic>
        <p:nvPicPr>
          <p:cNvPr id="610" name="Рисунок 1_0"/>
          <p:cNvPicPr/>
          <p:nvPr/>
        </p:nvPicPr>
        <p:blipFill>
          <a:blip r:embed="rId9"/>
          <a:stretch/>
        </p:blipFill>
        <p:spPr>
          <a:xfrm>
            <a:off x="695880" y="3670920"/>
            <a:ext cx="957240" cy="503280"/>
          </a:xfrm>
          <a:prstGeom prst="rect">
            <a:avLst/>
          </a:prstGeom>
          <a:ln w="0">
            <a:noFill/>
          </a:ln>
        </p:spPr>
      </p:pic>
      <p:sp>
        <p:nvSpPr>
          <p:cNvPr id="611" name="CustomShape 5"/>
          <p:cNvSpPr/>
          <p:nvPr/>
        </p:nvSpPr>
        <p:spPr>
          <a:xfrm>
            <a:off x="2950920" y="6300360"/>
            <a:ext cx="646200" cy="28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IBR-2 </a:t>
            </a:r>
            <a:endParaRPr lang="en-US" sz="1400" b="0" strike="noStrike" spc="-1">
              <a:solidFill>
                <a:srgbClr val="000000"/>
              </a:solidFill>
              <a:latin typeface="Arial"/>
            </a:endParaRPr>
          </a:p>
        </p:txBody>
      </p:sp>
      <p:sp>
        <p:nvSpPr>
          <p:cNvPr id="612" name="CustomShape 6"/>
          <p:cNvSpPr/>
          <p:nvPr/>
        </p:nvSpPr>
        <p:spPr>
          <a:xfrm>
            <a:off x="5470200" y="6226200"/>
            <a:ext cx="2338200" cy="540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Central Information  Computer Complex </a:t>
            </a:r>
            <a:endParaRPr lang="en-US" sz="1400" b="0" strike="noStrike" spc="-1">
              <a:solidFill>
                <a:srgbClr val="000000"/>
              </a:solidFill>
              <a:latin typeface="Arial"/>
            </a:endParaRPr>
          </a:p>
        </p:txBody>
      </p:sp>
      <p:sp>
        <p:nvSpPr>
          <p:cNvPr id="613" name="CustomShape 7"/>
          <p:cNvSpPr/>
          <p:nvPr/>
        </p:nvSpPr>
        <p:spPr>
          <a:xfrm>
            <a:off x="9717120" y="2266200"/>
            <a:ext cx="2301120" cy="28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Theoretical physics</a:t>
            </a:r>
            <a:endParaRPr lang="en-US" sz="1400" b="0" strike="noStrike" spc="-1">
              <a:solidFill>
                <a:srgbClr val="000000"/>
              </a:solidFill>
              <a:latin typeface="Arial"/>
            </a:endParaRPr>
          </a:p>
        </p:txBody>
      </p:sp>
      <p:sp>
        <p:nvSpPr>
          <p:cNvPr id="614" name="CustomShape 8"/>
          <p:cNvSpPr/>
          <p:nvPr/>
        </p:nvSpPr>
        <p:spPr>
          <a:xfrm>
            <a:off x="7701840" y="6406200"/>
            <a:ext cx="1797480" cy="28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Innovation Centre</a:t>
            </a:r>
            <a:endParaRPr lang="en-US" sz="1400" b="0" strike="noStrike" spc="-1">
              <a:solidFill>
                <a:srgbClr val="000000"/>
              </a:solidFill>
              <a:latin typeface="Arial"/>
            </a:endParaRPr>
          </a:p>
        </p:txBody>
      </p:sp>
      <p:pic>
        <p:nvPicPr>
          <p:cNvPr id="615" name="Рисунок 4_1"/>
          <p:cNvPicPr/>
          <p:nvPr/>
        </p:nvPicPr>
        <p:blipFill>
          <a:blip r:embed="rId10"/>
          <a:srcRect l="9046"/>
          <a:stretch/>
        </p:blipFill>
        <p:spPr>
          <a:xfrm>
            <a:off x="9573120" y="4849560"/>
            <a:ext cx="2517120" cy="1563840"/>
          </a:xfrm>
          <a:prstGeom prst="rect">
            <a:avLst/>
          </a:prstGeom>
          <a:ln w="0">
            <a:noFill/>
          </a:ln>
        </p:spPr>
      </p:pic>
      <p:pic>
        <p:nvPicPr>
          <p:cNvPr id="616" name="Рисунок 615"/>
          <p:cNvPicPr/>
          <p:nvPr/>
        </p:nvPicPr>
        <p:blipFill>
          <a:blip r:embed="rId11"/>
          <a:stretch/>
        </p:blipFill>
        <p:spPr>
          <a:xfrm>
            <a:off x="9645120" y="4032360"/>
            <a:ext cx="2445120" cy="681840"/>
          </a:xfrm>
          <a:prstGeom prst="rect">
            <a:avLst/>
          </a:prstGeom>
          <a:ln w="0">
            <a:noFill/>
          </a:ln>
        </p:spPr>
      </p:pic>
      <p:pic>
        <p:nvPicPr>
          <p:cNvPr id="617" name="Рисунок 616"/>
          <p:cNvPicPr/>
          <p:nvPr/>
        </p:nvPicPr>
        <p:blipFill>
          <a:blip r:embed="rId12"/>
          <a:stretch/>
        </p:blipFill>
        <p:spPr>
          <a:xfrm>
            <a:off x="9684720" y="504360"/>
            <a:ext cx="2405880" cy="1618560"/>
          </a:xfrm>
          <a:prstGeom prst="rect">
            <a:avLst/>
          </a:prstGeom>
          <a:ln w="0">
            <a:noFill/>
          </a:ln>
        </p:spPr>
      </p:pic>
      <p:sp>
        <p:nvSpPr>
          <p:cNvPr id="618" name="CustomShape 9"/>
          <p:cNvSpPr/>
          <p:nvPr/>
        </p:nvSpPr>
        <p:spPr>
          <a:xfrm>
            <a:off x="9681120" y="504000"/>
            <a:ext cx="1293480" cy="28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Baikal-GVD</a:t>
            </a:r>
            <a:endParaRPr lang="en-US" sz="1400" b="0" strike="noStrike" spc="-1">
              <a:solidFill>
                <a:srgbClr val="000000"/>
              </a:solidFill>
              <a:latin typeface="Arial"/>
            </a:endParaRPr>
          </a:p>
        </p:txBody>
      </p:sp>
      <p:sp>
        <p:nvSpPr>
          <p:cNvPr id="619" name="CustomShape 10"/>
          <p:cNvSpPr/>
          <p:nvPr/>
        </p:nvSpPr>
        <p:spPr>
          <a:xfrm>
            <a:off x="0" y="108000"/>
            <a:ext cx="121154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ru-RU" sz="1800" b="1" strike="noStrike" cap="small" spc="-1">
                <a:solidFill>
                  <a:srgbClr val="000066"/>
                </a:solidFill>
                <a:latin typeface="Calibri"/>
                <a:ea typeface="DejaVu Sans"/>
              </a:rPr>
              <a:t>JINR - International Integration in Science and technology:Multidisciplinary  complex of LRI  </a:t>
            </a:r>
            <a:endParaRPr lang="en-US" sz="1800" b="0" strike="noStrike" spc="-1">
              <a:solidFill>
                <a:srgbClr val="000000"/>
              </a:solidFill>
              <a:latin typeface="Arial"/>
            </a:endParaRPr>
          </a:p>
        </p:txBody>
      </p:sp>
      <p:sp>
        <p:nvSpPr>
          <p:cNvPr id="620" name="CustomShape 11"/>
          <p:cNvSpPr/>
          <p:nvPr/>
        </p:nvSpPr>
        <p:spPr>
          <a:xfrm>
            <a:off x="9933120" y="3744000"/>
            <a:ext cx="2253240" cy="2858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Life sciences (LRB)</a:t>
            </a:r>
            <a:endParaRPr lang="en-US" sz="1400" b="0" strike="noStrike" spc="-1">
              <a:solidFill>
                <a:srgbClr val="000000"/>
              </a:solidFill>
              <a:latin typeface="Arial"/>
            </a:endParaRPr>
          </a:p>
        </p:txBody>
      </p:sp>
      <p:sp>
        <p:nvSpPr>
          <p:cNvPr id="621" name="CustomShape 12"/>
          <p:cNvSpPr/>
          <p:nvPr/>
        </p:nvSpPr>
        <p:spPr>
          <a:xfrm>
            <a:off x="9573120" y="6261840"/>
            <a:ext cx="1725480" cy="28800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pPr>
            <a:r>
              <a:rPr lang="en-CA" sz="1400" b="1" strike="noStrike" spc="-1">
                <a:solidFill>
                  <a:srgbClr val="C9211E"/>
                </a:solidFill>
                <a:latin typeface="Arial"/>
                <a:ea typeface="DejaVu Sans"/>
              </a:rPr>
              <a:t>University Centre </a:t>
            </a:r>
            <a:endParaRPr lang="en-US" sz="1400" b="0" strike="noStrike" spc="-1">
              <a:solidFill>
                <a:srgbClr val="000000"/>
              </a:solidFill>
              <a:latin typeface="Arial"/>
            </a:endParaRPr>
          </a:p>
        </p:txBody>
      </p:sp>
      <p:sp>
        <p:nvSpPr>
          <p:cNvPr id="622" name="CustomShape 13"/>
          <p:cNvSpPr/>
          <p:nvPr/>
        </p:nvSpPr>
        <p:spPr>
          <a:xfrm>
            <a:off x="2806920" y="465840"/>
            <a:ext cx="6837120" cy="388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pPr>
            <a:r>
              <a:rPr lang="ru-RU" sz="1600" b="0" strike="noStrike" spc="-1">
                <a:solidFill>
                  <a:srgbClr val="000000"/>
                </a:solidFill>
                <a:latin typeface="Arial"/>
                <a:ea typeface="DejaVu Sans"/>
              </a:rPr>
              <a:t>JINR – integration form of international scientific and technical cooperation of 16 member states and 5 associated states,  about 70 partner countries, more than 900 scientific  organizations and universities.</a:t>
            </a:r>
            <a:endParaRPr lang="en-US" sz="1600" b="0" strike="noStrike" spc="-1">
              <a:solidFill>
                <a:srgbClr val="000000"/>
              </a:solidFill>
              <a:latin typeface="Arial"/>
            </a:endParaRPr>
          </a:p>
          <a:p>
            <a:pPr algn="just">
              <a:lnSpc>
                <a:spcPct val="90000"/>
              </a:lnSpc>
              <a:spcBef>
                <a:spcPts val="717"/>
              </a:spcBef>
            </a:pPr>
            <a:r>
              <a:rPr lang="ru-RU" sz="1600" b="0" strike="noStrike" spc="-1">
                <a:solidFill>
                  <a:srgbClr val="000000"/>
                </a:solidFill>
                <a:latin typeface="Arial"/>
                <a:ea typeface="DejaVu Sans"/>
              </a:rPr>
              <a:t>- Construction of  new  LRI -  complex «</a:t>
            </a:r>
            <a:r>
              <a:rPr lang="en-US" sz="1600" b="0" strike="noStrike" spc="-1">
                <a:solidFill>
                  <a:srgbClr val="000000"/>
                </a:solidFill>
                <a:latin typeface="Arial"/>
                <a:ea typeface="DejaVu Sans"/>
              </a:rPr>
              <a:t>NICA</a:t>
            </a:r>
            <a:r>
              <a:rPr lang="ru-RU" sz="1600" b="0" strike="noStrike" spc="-1">
                <a:solidFill>
                  <a:srgbClr val="000000"/>
                </a:solidFill>
                <a:latin typeface="Arial"/>
                <a:ea typeface="DejaVu Sans"/>
              </a:rPr>
              <a:t>» (BM@N, MPD,SPD collaborations), neutrino observatory «Baikal-GVD», partially operational </a:t>
            </a:r>
            <a:endParaRPr lang="en-US" sz="1600" b="0" strike="noStrike" spc="-1">
              <a:solidFill>
                <a:srgbClr val="000000"/>
              </a:solidFill>
              <a:latin typeface="Arial"/>
            </a:endParaRPr>
          </a:p>
          <a:p>
            <a:pPr algn="just">
              <a:lnSpc>
                <a:spcPct val="90000"/>
              </a:lnSpc>
              <a:spcBef>
                <a:spcPts val="717"/>
              </a:spcBef>
            </a:pPr>
            <a:r>
              <a:rPr lang="ru-RU" sz="1600" b="0" strike="noStrike" spc="-1">
                <a:solidFill>
                  <a:srgbClr val="000000"/>
                </a:solidFill>
                <a:latin typeface="Arial"/>
                <a:ea typeface="DejaVu Sans"/>
              </a:rPr>
              <a:t>- Large scale international multidisciplinary research at LRIs in operation:  SHE Factory, Reactor IBR-2М with spectrometer complex, Multi-purpose  Information Computer Complex with supercomputer «Govorun», RI of the Laboratory of Radiation Biology, Bogoliubov Laboratory of Theoretical Physics. </a:t>
            </a:r>
            <a:endParaRPr lang="en-US" sz="1600" b="0" strike="noStrike" spc="-1">
              <a:solidFill>
                <a:srgbClr val="000000"/>
              </a:solidFill>
              <a:latin typeface="Arial"/>
            </a:endParaRPr>
          </a:p>
          <a:p>
            <a:pPr algn="just">
              <a:lnSpc>
                <a:spcPct val="90000"/>
              </a:lnSpc>
              <a:spcBef>
                <a:spcPts val="717"/>
              </a:spcBef>
            </a:pPr>
            <a:r>
              <a:rPr lang="ru-RU" sz="1600" b="0" strike="noStrike" spc="-1">
                <a:solidFill>
                  <a:srgbClr val="000000"/>
                </a:solidFill>
                <a:latin typeface="Arial"/>
                <a:ea typeface="DejaVu Sans"/>
              </a:rPr>
              <a:t>- Training of scientific and engineering personnel for the JINR member countries at   JINR University Centre.</a:t>
            </a:r>
            <a:endParaRPr lang="en-US" sz="1600" b="0" strike="noStrike" spc="-1">
              <a:solidFill>
                <a:srgbClr val="000000"/>
              </a:solidFill>
              <a:latin typeface="Arial"/>
            </a:endParaRPr>
          </a:p>
          <a:p>
            <a:pPr algn="just">
              <a:lnSpc>
                <a:spcPct val="90000"/>
              </a:lnSpc>
              <a:spcBef>
                <a:spcPts val="717"/>
              </a:spcBef>
            </a:pPr>
            <a:r>
              <a:rPr lang="en-CA" sz="1600" b="1" strike="noStrike" spc="-1">
                <a:solidFill>
                  <a:srgbClr val="000000"/>
                </a:solidFill>
                <a:latin typeface="Arial"/>
                <a:ea typeface="Droid Sans Fallback"/>
              </a:rPr>
              <a:t>These facilities represent a very large mutidisciplinary research infrastructure realizing the deeply integrated governance model of international scientific cooperation. This infrastructure complex is partially distributed across the territory of the Member States.</a:t>
            </a:r>
            <a:endParaRPr lang="en-US" sz="1600" b="0" strike="noStrike" spc="-1">
              <a:solidFill>
                <a:srgbClr val="000000"/>
              </a:solidFill>
              <a:latin typeface="Arial"/>
            </a:endParaRPr>
          </a:p>
          <a:p>
            <a:pPr algn="just">
              <a:lnSpc>
                <a:spcPct val="90000"/>
              </a:lnSpc>
              <a:spcBef>
                <a:spcPts val="717"/>
              </a:spcBef>
            </a:pPr>
            <a:r>
              <a:rPr lang="en-CA" sz="1600" b="1" strike="noStrike" spc="-1">
                <a:solidFill>
                  <a:srgbClr val="000099"/>
                </a:solidFill>
                <a:latin typeface="Arial"/>
                <a:ea typeface="Droid Sans Fallback"/>
              </a:rPr>
              <a:t>7 Laboratories with  5000+ employees from 32 countries (1500 scientists, 2000 engineers) and a budget of 230 million USD. </a:t>
            </a:r>
            <a:endParaRPr lang="en-US" sz="1600" b="0" strike="noStrike" spc="-1">
              <a:solidFill>
                <a:srgbClr val="000000"/>
              </a:solidFill>
              <a:latin typeface="Arial"/>
            </a:endParaRPr>
          </a:p>
          <a:p>
            <a:pPr algn="just">
              <a:lnSpc>
                <a:spcPct val="100000"/>
              </a:lnSpc>
            </a:pPr>
            <a:endParaRPr lang="en-US" sz="1600" b="0" strike="noStrike" spc="-1">
              <a:solidFill>
                <a:srgbClr val="000000"/>
              </a:solidFill>
              <a:latin typeface="Arial"/>
            </a:endParaRPr>
          </a:p>
          <a:p>
            <a:pPr algn="just">
              <a:lnSpc>
                <a:spcPct val="100000"/>
              </a:lnSpc>
            </a:pPr>
            <a:endParaRPr lang="en-US" sz="1600" b="0" strike="noStrike" spc="-1">
              <a:solidFill>
                <a:srgbClr val="000000"/>
              </a:solidFill>
              <a:latin typeface="Arial"/>
            </a:endParaRPr>
          </a:p>
          <a:p>
            <a:pPr algn="just">
              <a:lnSpc>
                <a:spcPct val="100000"/>
              </a:lnSpc>
            </a:pPr>
            <a:endParaRPr lang="en-US" sz="1600" b="0" strike="noStrike" spc="-1">
              <a:solidFill>
                <a:srgbClr val="000000"/>
              </a:solidFill>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1" name="PlaceHolder 53"/>
          <p:cNvSpPr/>
          <p:nvPr/>
        </p:nvSpPr>
        <p:spPr>
          <a:xfrm>
            <a:off x="384840" y="537120"/>
            <a:ext cx="11521440" cy="88956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90000"/>
              </a:lnSpc>
              <a:tabLst>
                <a:tab pos="0" algn="l"/>
              </a:tabLst>
            </a:pPr>
            <a:r>
              <a:rPr lang="en-US" sz="1600" b="0" strike="noStrike" spc="-1">
                <a:solidFill>
                  <a:srgbClr val="000000"/>
                </a:solidFill>
                <a:latin typeface="Arial"/>
                <a:ea typeface="DejaVu Sans"/>
              </a:rPr>
              <a:t>JINR intends to  participate in advanced external experiments in the relativistic heavy-ion physics, particle physics and neutrino physics, provided that the potential for discoveries in these experiments is high, JINR researchers can play a leading role, and partner scientific organizations show mutual interest in strengthening cooperation.</a:t>
            </a:r>
            <a:endParaRPr lang="en-US" sz="1600" b="0" strike="noStrike" spc="-1">
              <a:solidFill>
                <a:srgbClr val="000000"/>
              </a:solidFill>
              <a:latin typeface="Arial"/>
            </a:endParaRPr>
          </a:p>
        </p:txBody>
      </p:sp>
      <p:sp>
        <p:nvSpPr>
          <p:cNvPr id="942" name="Прямоугольник 36"/>
          <p:cNvSpPr/>
          <p:nvPr/>
        </p:nvSpPr>
        <p:spPr>
          <a:xfrm>
            <a:off x="281520" y="1427400"/>
            <a:ext cx="11624760" cy="516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just">
              <a:lnSpc>
                <a:spcPct val="100000"/>
              </a:lnSpc>
            </a:pPr>
            <a:r>
              <a:rPr lang="en-US" sz="1600" b="1" strike="noStrike" spc="-1">
                <a:solidFill>
                  <a:srgbClr val="002060"/>
                </a:solidFill>
                <a:latin typeface="Arial"/>
                <a:ea typeface="DejaVu Sans"/>
              </a:rPr>
              <a:t>Relativistic heavy ion physics</a:t>
            </a:r>
            <a:endParaRPr lang="en-US" sz="1600" b="0" strike="noStrike" spc="-1">
              <a:solidFill>
                <a:srgbClr val="000000"/>
              </a:solidFill>
              <a:latin typeface="Arial"/>
            </a:endParaRPr>
          </a:p>
          <a:p>
            <a:pPr algn="just">
              <a:lnSpc>
                <a:spcPct val="100000"/>
              </a:lnSpc>
            </a:pPr>
            <a:r>
              <a:rPr lang="en-US" sz="1600" b="0" strike="noStrike" spc="-1">
                <a:solidFill>
                  <a:srgbClr val="002060"/>
                </a:solidFill>
                <a:latin typeface="Arial"/>
                <a:ea typeface="DejaVu Sans"/>
              </a:rPr>
              <a:t>JINR scientists will continue  the study of the properties of nuclear matter under extreme conditions, in the search for quark deconfinement and possible phase transitions within the framework of common research programmes in the STAR experiment at RHIC, BNL, in the NA61 experiment at the SPS accelerator (CERN), in the ALICE experiment at LHC (CERN), and in the CBM experiment at FAIR (GSI). </a:t>
            </a:r>
            <a:endParaRPr lang="en-US" sz="1600" b="0" strike="noStrike" spc="-1">
              <a:solidFill>
                <a:srgbClr val="000000"/>
              </a:solidFill>
              <a:latin typeface="Arial"/>
            </a:endParaRPr>
          </a:p>
          <a:p>
            <a:pPr algn="just">
              <a:lnSpc>
                <a:spcPct val="100000"/>
              </a:lnSpc>
            </a:pPr>
            <a:endParaRPr lang="en-US" sz="800" b="0" strike="noStrike" spc="-1">
              <a:solidFill>
                <a:srgbClr val="000000"/>
              </a:solidFill>
              <a:latin typeface="Arial"/>
            </a:endParaRPr>
          </a:p>
          <a:p>
            <a:pPr algn="just">
              <a:lnSpc>
                <a:spcPct val="100000"/>
              </a:lnSpc>
            </a:pPr>
            <a:r>
              <a:rPr lang="en-US" sz="1600" b="0" i="1" strike="noStrike" spc="-1">
                <a:solidFill>
                  <a:srgbClr val="002060"/>
                </a:solidFill>
                <a:latin typeface="Arial"/>
                <a:ea typeface="DejaVu Sans"/>
              </a:rPr>
              <a:t>JINR's participation will depend on the progress in implementing the NICA project, as well as on the need to consolidate work at the JINR accelerator complex. </a:t>
            </a:r>
            <a:endParaRPr lang="en-US" sz="1600" b="0" strike="noStrike" spc="-1">
              <a:solidFill>
                <a:srgbClr val="000000"/>
              </a:solidFill>
              <a:latin typeface="Arial"/>
            </a:endParaRPr>
          </a:p>
          <a:p>
            <a:pPr algn="just">
              <a:lnSpc>
                <a:spcPct val="100000"/>
              </a:lnSpc>
            </a:pPr>
            <a:endParaRPr lang="en-US" sz="800" b="0" strike="noStrike" spc="-1">
              <a:solidFill>
                <a:srgbClr val="000000"/>
              </a:solidFill>
              <a:latin typeface="Arial"/>
            </a:endParaRPr>
          </a:p>
          <a:p>
            <a:pPr algn="just">
              <a:lnSpc>
                <a:spcPct val="100000"/>
              </a:lnSpc>
            </a:pPr>
            <a:r>
              <a:rPr lang="en-US" sz="1600" b="1" strike="noStrike" spc="-1">
                <a:solidFill>
                  <a:srgbClr val="002060"/>
                </a:solidFill>
                <a:latin typeface="Arial"/>
                <a:ea typeface="DejaVu Sans"/>
              </a:rPr>
              <a:t>T</a:t>
            </a:r>
            <a:r>
              <a:rPr lang="en-US" sz="1600" b="1" strike="noStrike" spc="-1">
                <a:solidFill>
                  <a:srgbClr val="003300"/>
                </a:solidFill>
                <a:latin typeface="Arial"/>
                <a:ea typeface="DejaVu Sans"/>
              </a:rPr>
              <a:t>he nucleon spin structure and other polarization phenomena in nucleon–nucleon and nucleon–nucleus interactions</a:t>
            </a:r>
            <a:endParaRPr lang="en-US" sz="1600" b="0" strike="noStrike" spc="-1">
              <a:solidFill>
                <a:srgbClr val="000000"/>
              </a:solidFill>
              <a:latin typeface="Arial"/>
            </a:endParaRPr>
          </a:p>
          <a:p>
            <a:pPr algn="just">
              <a:lnSpc>
                <a:spcPct val="100000"/>
              </a:lnSpc>
            </a:pPr>
            <a:r>
              <a:rPr lang="en-US" sz="1600" b="0" strike="noStrike" spc="-1">
                <a:solidFill>
                  <a:srgbClr val="003300"/>
                </a:solidFill>
                <a:latin typeface="Arial"/>
                <a:ea typeface="DejaVu Sans"/>
              </a:rPr>
              <a:t>The SPD research programme will extend the ongoing research programmes of the COMPASS++/AMBER experiment (at SPS, CERN)  on hadron structure and spectroscopy investigations with high-intensity muon and hadron beams, as well as with polarized proton beams  at the STAR facility (RHIC), in which teams of VBLHEP and DLNP scientists of JINR will continue to take part during 2024–2028. </a:t>
            </a:r>
            <a:endParaRPr lang="en-US" sz="1600" b="0" strike="noStrike" spc="-1">
              <a:solidFill>
                <a:srgbClr val="000000"/>
              </a:solidFill>
              <a:latin typeface="Arial"/>
            </a:endParaRPr>
          </a:p>
          <a:p>
            <a:pPr algn="just">
              <a:lnSpc>
                <a:spcPct val="100000"/>
              </a:lnSpc>
            </a:pPr>
            <a:endParaRPr lang="en-US" sz="800" b="0" strike="noStrike" spc="-1">
              <a:solidFill>
                <a:srgbClr val="000000"/>
              </a:solidFill>
              <a:latin typeface="Arial"/>
            </a:endParaRPr>
          </a:p>
          <a:p>
            <a:pPr algn="just">
              <a:lnSpc>
                <a:spcPct val="100000"/>
              </a:lnSpc>
            </a:pPr>
            <a:r>
              <a:rPr lang="en-US" sz="1600" b="0" i="1" strike="noStrike" spc="-1">
                <a:solidFill>
                  <a:srgbClr val="003300"/>
                </a:solidFill>
                <a:latin typeface="Arial"/>
                <a:ea typeface="DejaVu Sans"/>
              </a:rPr>
              <a:t>JINR's participation in these programmes will be coordinated with the  JINR's efforts on the creation of the SPD detector and its research programme.</a:t>
            </a:r>
            <a:endParaRPr lang="en-US" sz="1600" b="0" strike="noStrike" spc="-1">
              <a:solidFill>
                <a:srgbClr val="000000"/>
              </a:solidFill>
              <a:latin typeface="Arial"/>
            </a:endParaRPr>
          </a:p>
          <a:p>
            <a:pPr>
              <a:lnSpc>
                <a:spcPct val="90000"/>
              </a:lnSpc>
              <a:tabLst>
                <a:tab pos="407520" algn="l"/>
              </a:tabLst>
            </a:pPr>
            <a:endParaRPr lang="en-US" sz="800" b="0" strike="noStrike" spc="-1">
              <a:solidFill>
                <a:srgbClr val="000000"/>
              </a:solidFill>
              <a:latin typeface="Arial"/>
            </a:endParaRPr>
          </a:p>
          <a:p>
            <a:pPr algn="just">
              <a:lnSpc>
                <a:spcPct val="90000"/>
              </a:lnSpc>
              <a:tabLst>
                <a:tab pos="407520" algn="l"/>
              </a:tabLst>
            </a:pPr>
            <a:r>
              <a:rPr lang="en-US" sz="1600" b="1" strike="noStrike" spc="-1">
                <a:solidFill>
                  <a:srgbClr val="000000"/>
                </a:solidFill>
                <a:latin typeface="Arial"/>
                <a:ea typeface="DejaVu Sans"/>
              </a:rPr>
              <a:t>Elementary particle physics</a:t>
            </a:r>
            <a:endParaRPr lang="en-US" sz="1600" b="0" strike="noStrike" spc="-1">
              <a:solidFill>
                <a:srgbClr val="000000"/>
              </a:solidFill>
              <a:latin typeface="Arial"/>
            </a:endParaRPr>
          </a:p>
          <a:p>
            <a:pPr algn="just">
              <a:lnSpc>
                <a:spcPct val="90000"/>
              </a:lnSpc>
              <a:tabLst>
                <a:tab pos="407520" algn="l"/>
              </a:tabLst>
            </a:pPr>
            <a:r>
              <a:rPr lang="en-US" sz="1600" b="0" strike="noStrike" spc="-1">
                <a:solidFill>
                  <a:srgbClr val="000000"/>
                </a:solidFill>
                <a:latin typeface="Arial"/>
                <a:ea typeface="DejaVu Sans"/>
              </a:rPr>
              <a:t>The search for physical phenomena beyond the Standard Model will be continued in the CMS and ATLAS experiments at CERN’s LHC. JINR will take part in the second phase of detectors’ upgrade during the LHC shutdown periods in 2026–2028 and will continue analysis of data from the LHC. The JINR group will continue to participate in the NA64 experiment to search for weakly interacting particles of dark matter at the SPS accelerator at CERN. JINR will also take part in a search for charged lepton flavor violation in muon-to-electron conversion in nuclei in the μ2е (FNAL) and COMET (J-PARC) experiments.     </a:t>
            </a:r>
            <a:endParaRPr lang="en-US" sz="1600" b="0" strike="noStrike" spc="-1">
              <a:solidFill>
                <a:srgbClr val="000000"/>
              </a:solidFill>
              <a:latin typeface="Arial"/>
            </a:endParaRPr>
          </a:p>
        </p:txBody>
      </p:sp>
      <p:sp>
        <p:nvSpPr>
          <p:cNvPr id="943" name="PlaceHolder 54"/>
          <p:cNvSpPr/>
          <p:nvPr/>
        </p:nvSpPr>
        <p:spPr>
          <a:xfrm>
            <a:off x="255240" y="169920"/>
            <a:ext cx="11677320" cy="3664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ctr">
              <a:lnSpc>
                <a:spcPct val="90000"/>
              </a:lnSpc>
              <a:tabLst>
                <a:tab pos="0" algn="l"/>
              </a:tabLst>
            </a:pPr>
            <a:r>
              <a:rPr lang="en-US" sz="2400" b="1" strike="noStrike" spc="-1">
                <a:solidFill>
                  <a:srgbClr val="002060"/>
                </a:solidFill>
                <a:latin typeface="Arial"/>
                <a:ea typeface="DejaVu Sans"/>
              </a:rPr>
              <a:t>Participation in experimental collaborations worldwide</a:t>
            </a:r>
            <a:endParaRPr lang="en-US" sz="2400" b="0" strike="noStrike" spc="-1">
              <a:solidFill>
                <a:srgbClr val="000000"/>
              </a:solidFill>
              <a:latin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 name="CustomShape 22"/>
          <p:cNvSpPr/>
          <p:nvPr/>
        </p:nvSpPr>
        <p:spPr>
          <a:xfrm>
            <a:off x="774360" y="84960"/>
            <a:ext cx="10638720" cy="10015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tabLst>
                <a:tab pos="0" algn="l"/>
              </a:tabLst>
            </a:pPr>
            <a:r>
              <a:rPr lang="en-US" sz="2000" b="1" strike="noStrike" cap="small" spc="-1">
                <a:solidFill>
                  <a:srgbClr val="002060"/>
                </a:solidFill>
                <a:latin typeface="Arial"/>
                <a:ea typeface="DejaVu Sans"/>
              </a:rPr>
              <a:t>INNOVATIONS: International Centre for Nuclear Technologies Research</a:t>
            </a:r>
            <a:r>
              <a:rPr lang="ru-RU" sz="2000" b="1" strike="noStrike" cap="small" spc="-1">
                <a:solidFill>
                  <a:srgbClr val="002060"/>
                </a:solidFill>
                <a:latin typeface="Arial"/>
                <a:ea typeface="DejaVu Sans"/>
              </a:rPr>
              <a:t>: </a:t>
            </a:r>
            <a:endParaRPr lang="en-US" sz="2000" b="0" strike="noStrike" spc="-1">
              <a:solidFill>
                <a:srgbClr val="000000"/>
              </a:solidFill>
              <a:latin typeface="Arial"/>
            </a:endParaRPr>
          </a:p>
          <a:p>
            <a:pPr algn="ctr">
              <a:lnSpc>
                <a:spcPct val="100000"/>
              </a:lnSpc>
              <a:tabLst>
                <a:tab pos="0" algn="l"/>
              </a:tabLst>
            </a:pPr>
            <a:r>
              <a:rPr lang="en-US" sz="2000" b="1" strike="noStrike" cap="small" spc="-1">
                <a:solidFill>
                  <a:srgbClr val="002060"/>
                </a:solidFill>
                <a:latin typeface="Arial"/>
                <a:ea typeface="DejaVu Sans"/>
              </a:rPr>
              <a:t>Status and Progress</a:t>
            </a:r>
            <a:endParaRPr lang="en-US" sz="2000" b="0" strike="noStrike" spc="-1">
              <a:solidFill>
                <a:srgbClr val="000000"/>
              </a:solidFill>
              <a:latin typeface="Arial"/>
            </a:endParaRPr>
          </a:p>
        </p:txBody>
      </p:sp>
      <p:grpSp>
        <p:nvGrpSpPr>
          <p:cNvPr id="948" name="Group 3"/>
          <p:cNvGrpSpPr/>
          <p:nvPr/>
        </p:nvGrpSpPr>
        <p:grpSpPr>
          <a:xfrm>
            <a:off x="7652520" y="4605840"/>
            <a:ext cx="2282040" cy="1924200"/>
            <a:chOff x="7652520" y="4605840"/>
            <a:chExt cx="2282040" cy="1924200"/>
          </a:xfrm>
        </p:grpSpPr>
        <p:sp>
          <p:nvSpPr>
            <p:cNvPr id="949" name="CustomShape 23"/>
            <p:cNvSpPr/>
            <p:nvPr/>
          </p:nvSpPr>
          <p:spPr>
            <a:xfrm>
              <a:off x="7678080" y="4605840"/>
              <a:ext cx="2256480" cy="1899000"/>
            </a:xfrm>
            <a:prstGeom prst="rect">
              <a:avLst/>
            </a:prstGeom>
            <a:solidFill>
              <a:schemeClr val="bg1"/>
            </a:solidFill>
            <a:ln w="9360">
              <a:solidFill>
                <a:srgbClr val="43729D"/>
              </a:solidFill>
              <a:round/>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950" name="CustomShape 24"/>
            <p:cNvSpPr/>
            <p:nvPr/>
          </p:nvSpPr>
          <p:spPr>
            <a:xfrm>
              <a:off x="7652520" y="6279120"/>
              <a:ext cx="2242800" cy="25092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80000"/>
                </a:lnSpc>
              </a:pPr>
              <a:r>
                <a:rPr lang="en-US" sz="1350" b="1" strike="noStrike" spc="-1">
                  <a:solidFill>
                    <a:srgbClr val="000000"/>
                  </a:solidFill>
                  <a:latin typeface="Calibri"/>
                  <a:ea typeface="DejaVu Sans"/>
                </a:rPr>
                <a:t>MSC-</a:t>
              </a:r>
              <a:r>
                <a:rPr lang="en-GB" sz="1350" b="1" strike="noStrike" spc="-1">
                  <a:solidFill>
                    <a:srgbClr val="000000"/>
                  </a:solidFill>
                  <a:latin typeface="Calibri"/>
                  <a:ea typeface="DejaVu Sans"/>
                </a:rPr>
                <a:t>230 </a:t>
              </a:r>
              <a:r>
                <a:rPr lang="ru-RU" sz="1350" b="1" strike="noStrike" spc="-1">
                  <a:solidFill>
                    <a:srgbClr val="000000"/>
                  </a:solidFill>
                  <a:latin typeface="Calibri"/>
                  <a:ea typeface="DejaVu Sans"/>
                </a:rPr>
                <a:t>(</a:t>
              </a:r>
              <a:r>
                <a:rPr lang="en-GB" sz="1350" b="1" strike="noStrike" spc="-1">
                  <a:solidFill>
                    <a:srgbClr val="000000"/>
                  </a:solidFill>
                  <a:latin typeface="Calibri"/>
                  <a:ea typeface="DejaVu Sans"/>
                </a:rPr>
                <a:t>general view</a:t>
              </a:r>
              <a:r>
                <a:rPr lang="ru-RU" sz="1350" b="1" strike="noStrike" spc="-1">
                  <a:solidFill>
                    <a:srgbClr val="000000"/>
                  </a:solidFill>
                  <a:latin typeface="Calibri"/>
                  <a:ea typeface="DejaVu Sans"/>
                </a:rPr>
                <a:t>)</a:t>
              </a:r>
              <a:endParaRPr lang="en-US" sz="1350" b="0" strike="noStrike" spc="-1">
                <a:solidFill>
                  <a:srgbClr val="000000"/>
                </a:solidFill>
                <a:latin typeface="Arial"/>
              </a:endParaRPr>
            </a:p>
          </p:txBody>
        </p:sp>
      </p:grpSp>
      <p:sp>
        <p:nvSpPr>
          <p:cNvPr id="951" name="object 1"/>
          <p:cNvSpPr/>
          <p:nvPr/>
        </p:nvSpPr>
        <p:spPr>
          <a:xfrm>
            <a:off x="9983520" y="4507560"/>
            <a:ext cx="2111040" cy="1899000"/>
          </a:xfrm>
          <a:custGeom>
            <a:avLst/>
            <a:gdLst>
              <a:gd name="textAreaLeft" fmla="*/ 0 w 2111040"/>
              <a:gd name="textAreaRight" fmla="*/ 2112120 w 2111040"/>
              <a:gd name="textAreaTop" fmla="*/ 0 h 1899000"/>
              <a:gd name="textAreaBottom" fmla="*/ 1899720 h 1899000"/>
            </a:gdLst>
            <a:ahLst/>
            <a:cxnLst/>
            <a:rect l="textAreaLeft" t="textAreaTop" r="textAreaRight" b="textAreaBottom"/>
            <a:pathLst>
              <a:path w="1899284" h="1858010">
                <a:moveTo>
                  <a:pt x="0" y="1857756"/>
                </a:moveTo>
                <a:lnTo>
                  <a:pt x="1898903" y="1857756"/>
                </a:lnTo>
                <a:lnTo>
                  <a:pt x="1898903" y="0"/>
                </a:lnTo>
                <a:lnTo>
                  <a:pt x="0" y="0"/>
                </a:lnTo>
                <a:lnTo>
                  <a:pt x="0" y="1857756"/>
                </a:lnTo>
                <a:close/>
              </a:path>
            </a:pathLst>
          </a:custGeom>
          <a:noFill/>
          <a:ln w="9144">
            <a:solidFill>
              <a:srgbClr val="385D89"/>
            </a:solidFill>
            <a:round/>
          </a:ln>
        </p:spPr>
        <p:style>
          <a:lnRef idx="0">
            <a:scrgbClr r="0" g="0" b="0"/>
          </a:lnRef>
          <a:fillRef idx="0">
            <a:scrgbClr r="0" g="0" b="0"/>
          </a:fillRef>
          <a:effectRef idx="0">
            <a:scrgbClr r="0" g="0" b="0"/>
          </a:effectRef>
          <a:fontRef idx="minor"/>
        </p:style>
        <p:txBody>
          <a:bodyPr lIns="0" tIns="0" rIns="0" bIns="0" anchor="t">
            <a:noAutofit/>
          </a:bodyPr>
          <a:lstStyle/>
          <a:p>
            <a:pPr algn="ctr">
              <a:lnSpc>
                <a:spcPct val="100000"/>
              </a:lnSpc>
              <a:tabLst>
                <a:tab pos="0" algn="l"/>
              </a:tabLst>
            </a:pPr>
            <a:endParaRPr lang="en-US" sz="1800" b="0" strike="noStrike" spc="-1">
              <a:solidFill>
                <a:srgbClr val="000000"/>
              </a:solidFill>
              <a:latin typeface="Arial"/>
            </a:endParaRPr>
          </a:p>
          <a:p>
            <a:pPr algn="ctr">
              <a:lnSpc>
                <a:spcPct val="100000"/>
              </a:lnSpc>
              <a:tabLst>
                <a:tab pos="0" algn="l"/>
              </a:tabLst>
            </a:pPr>
            <a:endParaRPr lang="en-US" sz="1800" b="0" strike="noStrike" spc="-1">
              <a:solidFill>
                <a:srgbClr val="000000"/>
              </a:solidFill>
              <a:latin typeface="Arial"/>
            </a:endParaRPr>
          </a:p>
          <a:p>
            <a:pPr algn="ctr">
              <a:lnSpc>
                <a:spcPct val="100000"/>
              </a:lnSpc>
              <a:tabLst>
                <a:tab pos="0" algn="l"/>
              </a:tabLst>
            </a:pPr>
            <a:endParaRPr lang="en-US" sz="1800" b="0" strike="noStrike" spc="-1">
              <a:solidFill>
                <a:srgbClr val="000000"/>
              </a:solidFill>
              <a:latin typeface="Arial"/>
            </a:endParaRPr>
          </a:p>
          <a:p>
            <a:pPr algn="ctr">
              <a:lnSpc>
                <a:spcPct val="100000"/>
              </a:lnSpc>
              <a:tabLst>
                <a:tab pos="0" algn="l"/>
              </a:tabLst>
            </a:pPr>
            <a:endParaRPr lang="en-US" sz="1800" b="0" strike="noStrike" spc="-1">
              <a:solidFill>
                <a:srgbClr val="000000"/>
              </a:solidFill>
              <a:latin typeface="Arial"/>
            </a:endParaRPr>
          </a:p>
          <a:p>
            <a:pPr algn="ctr">
              <a:lnSpc>
                <a:spcPct val="100000"/>
              </a:lnSpc>
              <a:tabLst>
                <a:tab pos="0" algn="l"/>
              </a:tabLst>
            </a:pPr>
            <a:r>
              <a:rPr lang="ru-RU" sz="1400" b="1" strike="noStrike" spc="-1">
                <a:solidFill>
                  <a:srgbClr val="000000"/>
                </a:solidFill>
                <a:latin typeface="Calibri"/>
                <a:ea typeface="DejaVu Sans"/>
              </a:rPr>
              <a:t>      </a:t>
            </a:r>
            <a:endParaRPr lang="en-US" sz="1400" b="0" strike="noStrike" spc="-1">
              <a:solidFill>
                <a:srgbClr val="000000"/>
              </a:solidFill>
              <a:latin typeface="Arial"/>
            </a:endParaRPr>
          </a:p>
          <a:p>
            <a:pPr algn="ctr">
              <a:lnSpc>
                <a:spcPct val="100000"/>
              </a:lnSpc>
              <a:tabLst>
                <a:tab pos="0" algn="l"/>
              </a:tabLst>
            </a:pPr>
            <a:r>
              <a:rPr lang="ru-RU" sz="1400" b="1" strike="noStrike" spc="-1">
                <a:solidFill>
                  <a:srgbClr val="000000"/>
                </a:solidFill>
                <a:latin typeface="Calibri"/>
                <a:ea typeface="DejaVu Sans"/>
              </a:rPr>
              <a:t> </a:t>
            </a:r>
            <a:endParaRPr lang="en-US" sz="1400" b="0" strike="noStrike" spc="-1">
              <a:solidFill>
                <a:srgbClr val="000000"/>
              </a:solidFill>
              <a:latin typeface="Arial"/>
            </a:endParaRPr>
          </a:p>
          <a:p>
            <a:pPr algn="ctr">
              <a:lnSpc>
                <a:spcPct val="100000"/>
              </a:lnSpc>
              <a:tabLst>
                <a:tab pos="0" algn="l"/>
              </a:tabLst>
            </a:pPr>
            <a:endParaRPr lang="en-US" sz="1400" b="0" strike="noStrike" spc="-1">
              <a:solidFill>
                <a:srgbClr val="000000"/>
              </a:solidFill>
              <a:latin typeface="Arial"/>
            </a:endParaRPr>
          </a:p>
          <a:p>
            <a:pPr algn="ctr">
              <a:lnSpc>
                <a:spcPct val="100000"/>
              </a:lnSpc>
              <a:tabLst>
                <a:tab pos="0" algn="l"/>
              </a:tabLst>
            </a:pPr>
            <a:endParaRPr lang="en-US" sz="1400" b="0" strike="noStrike" spc="-1">
              <a:solidFill>
                <a:srgbClr val="000000"/>
              </a:solidFill>
              <a:latin typeface="Arial"/>
            </a:endParaRPr>
          </a:p>
          <a:p>
            <a:pPr algn="ctr">
              <a:lnSpc>
                <a:spcPct val="100000"/>
              </a:lnSpc>
              <a:tabLst>
                <a:tab pos="0" algn="l"/>
              </a:tabLst>
            </a:pPr>
            <a:r>
              <a:rPr lang="en-US" sz="1400" b="1" strike="noStrike" spc="-1">
                <a:solidFill>
                  <a:srgbClr val="000000"/>
                </a:solidFill>
                <a:latin typeface="Calibri"/>
                <a:ea typeface="DejaVu Sans"/>
              </a:rPr>
              <a:t>Radiochemical Lab Class-I</a:t>
            </a:r>
            <a:endParaRPr lang="en-US" sz="1400" b="0" strike="noStrike" spc="-1">
              <a:solidFill>
                <a:srgbClr val="000000"/>
              </a:solidFill>
              <a:latin typeface="Arial"/>
            </a:endParaRPr>
          </a:p>
        </p:txBody>
      </p:sp>
      <p:pic>
        <p:nvPicPr>
          <p:cNvPr id="952" name="Picture 9"/>
          <p:cNvPicPr/>
          <p:nvPr/>
        </p:nvPicPr>
        <p:blipFill>
          <a:blip r:embed="rId3"/>
          <a:stretch/>
        </p:blipFill>
        <p:spPr>
          <a:xfrm>
            <a:off x="10064520" y="4551840"/>
            <a:ext cx="1938600" cy="1632240"/>
          </a:xfrm>
          <a:prstGeom prst="rect">
            <a:avLst/>
          </a:prstGeom>
          <a:ln w="0">
            <a:noFill/>
          </a:ln>
        </p:spPr>
      </p:pic>
      <p:pic>
        <p:nvPicPr>
          <p:cNvPr id="953" name="Рисунок 38"/>
          <p:cNvPicPr/>
          <p:nvPr/>
        </p:nvPicPr>
        <p:blipFill>
          <a:blip r:embed="rId4"/>
          <a:stretch/>
        </p:blipFill>
        <p:spPr>
          <a:xfrm>
            <a:off x="7826400" y="2648880"/>
            <a:ext cx="4268160" cy="1794600"/>
          </a:xfrm>
          <a:prstGeom prst="rect">
            <a:avLst/>
          </a:prstGeom>
          <a:ln w="0">
            <a:noFill/>
          </a:ln>
        </p:spPr>
      </p:pic>
      <p:pic>
        <p:nvPicPr>
          <p:cNvPr id="954" name="Рисунок 39"/>
          <p:cNvPicPr/>
          <p:nvPr/>
        </p:nvPicPr>
        <p:blipFill>
          <a:blip r:embed="rId5"/>
          <a:stretch/>
        </p:blipFill>
        <p:spPr>
          <a:xfrm>
            <a:off x="7826400" y="2648880"/>
            <a:ext cx="1217880" cy="499680"/>
          </a:xfrm>
          <a:prstGeom prst="rect">
            <a:avLst/>
          </a:prstGeom>
          <a:ln w="0">
            <a:noFill/>
          </a:ln>
        </p:spPr>
      </p:pic>
      <p:sp>
        <p:nvSpPr>
          <p:cNvPr id="955" name="CustomShape 25"/>
          <p:cNvSpPr/>
          <p:nvPr/>
        </p:nvSpPr>
        <p:spPr>
          <a:xfrm>
            <a:off x="9852480" y="2359440"/>
            <a:ext cx="2242080" cy="250920"/>
          </a:xfrm>
          <a:prstGeom prst="rect">
            <a:avLst/>
          </a:prstGeom>
          <a:solidFill>
            <a:schemeClr val="bg1">
              <a:alpha val="61000"/>
            </a:schemeClr>
          </a:solid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80000"/>
              </a:lnSpc>
            </a:pPr>
            <a:r>
              <a:rPr lang="en-US" sz="1350" b="1" strike="noStrike" spc="-1">
                <a:solidFill>
                  <a:srgbClr val="000000"/>
                </a:solidFill>
                <a:latin typeface="Calibri"/>
                <a:ea typeface="DejaVu Sans"/>
              </a:rPr>
              <a:t>DC</a:t>
            </a:r>
            <a:r>
              <a:rPr lang="ru-RU" sz="1350" b="1" strike="noStrike" spc="-1">
                <a:solidFill>
                  <a:srgbClr val="000000"/>
                </a:solidFill>
                <a:latin typeface="Calibri"/>
                <a:ea typeface="DejaVu Sans"/>
              </a:rPr>
              <a:t>-140</a:t>
            </a:r>
            <a:r>
              <a:rPr lang="en-US" sz="1350" b="1" strike="noStrike" spc="-1">
                <a:solidFill>
                  <a:srgbClr val="000000"/>
                </a:solidFill>
                <a:latin typeface="Calibri"/>
                <a:ea typeface="DejaVu Sans"/>
              </a:rPr>
              <a:t> </a:t>
            </a:r>
            <a:r>
              <a:rPr lang="ru-RU" sz="1350" b="1" strike="noStrike" spc="-1">
                <a:solidFill>
                  <a:srgbClr val="000000"/>
                </a:solidFill>
                <a:latin typeface="Calibri"/>
                <a:ea typeface="DejaVu Sans"/>
              </a:rPr>
              <a:t>(</a:t>
            </a:r>
            <a:r>
              <a:rPr lang="en-GB" sz="1350" b="1" strike="noStrike" spc="-1">
                <a:solidFill>
                  <a:srgbClr val="000000"/>
                </a:solidFill>
                <a:latin typeface="Calibri"/>
                <a:ea typeface="DejaVu Sans"/>
              </a:rPr>
              <a:t>construction phase</a:t>
            </a:r>
            <a:r>
              <a:rPr lang="ru-RU" sz="1350" b="1" strike="noStrike" spc="-1">
                <a:solidFill>
                  <a:srgbClr val="000000"/>
                </a:solidFill>
                <a:latin typeface="Calibri"/>
                <a:ea typeface="DejaVu Sans"/>
              </a:rPr>
              <a:t>)</a:t>
            </a:r>
            <a:endParaRPr lang="en-US" sz="1350" b="0" strike="noStrike" spc="-1">
              <a:solidFill>
                <a:srgbClr val="000000"/>
              </a:solidFill>
              <a:latin typeface="Arial"/>
            </a:endParaRPr>
          </a:p>
        </p:txBody>
      </p:sp>
      <p:grpSp>
        <p:nvGrpSpPr>
          <p:cNvPr id="956" name="Группа 1"/>
          <p:cNvGrpSpPr/>
          <p:nvPr/>
        </p:nvGrpSpPr>
        <p:grpSpPr>
          <a:xfrm>
            <a:off x="9831240" y="825840"/>
            <a:ext cx="2255760" cy="1791360"/>
            <a:chOff x="9831240" y="825840"/>
            <a:chExt cx="2255760" cy="1791360"/>
          </a:xfrm>
        </p:grpSpPr>
        <p:sp>
          <p:nvSpPr>
            <p:cNvPr id="957" name="CustomShape 26"/>
            <p:cNvSpPr/>
            <p:nvPr/>
          </p:nvSpPr>
          <p:spPr>
            <a:xfrm>
              <a:off x="9831240" y="825840"/>
              <a:ext cx="2255760" cy="1791360"/>
            </a:xfrm>
            <a:prstGeom prst="rect">
              <a:avLst/>
            </a:prstGeom>
            <a:noFill/>
            <a:ln w="9360">
              <a:solidFill>
                <a:srgbClr val="3A5F8B"/>
              </a:solidFill>
              <a:round/>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pic>
          <p:nvPicPr>
            <p:cNvPr id="958" name="Рисунок 40"/>
            <p:cNvPicPr/>
            <p:nvPr/>
          </p:nvPicPr>
          <p:blipFill>
            <a:blip r:embed="rId6"/>
            <a:stretch/>
          </p:blipFill>
          <p:spPr>
            <a:xfrm>
              <a:off x="9896400" y="889560"/>
              <a:ext cx="2124360" cy="1477080"/>
            </a:xfrm>
            <a:prstGeom prst="rect">
              <a:avLst/>
            </a:prstGeom>
            <a:ln w="0">
              <a:noFill/>
            </a:ln>
          </p:spPr>
        </p:pic>
      </p:grpSp>
      <p:pic>
        <p:nvPicPr>
          <p:cNvPr id="959" name="Рисунок 41"/>
          <p:cNvPicPr/>
          <p:nvPr/>
        </p:nvPicPr>
        <p:blipFill>
          <a:blip r:embed="rId7"/>
          <a:stretch/>
        </p:blipFill>
        <p:spPr>
          <a:xfrm>
            <a:off x="7636680" y="916920"/>
            <a:ext cx="2109960" cy="1592280"/>
          </a:xfrm>
          <a:prstGeom prst="rect">
            <a:avLst/>
          </a:prstGeom>
          <a:ln w="0">
            <a:noFill/>
          </a:ln>
        </p:spPr>
      </p:pic>
      <p:pic>
        <p:nvPicPr>
          <p:cNvPr id="960" name="Рисунок 42"/>
          <p:cNvPicPr/>
          <p:nvPr/>
        </p:nvPicPr>
        <p:blipFill>
          <a:blip r:embed="rId8"/>
          <a:stretch/>
        </p:blipFill>
        <p:spPr>
          <a:xfrm>
            <a:off x="9874800" y="761400"/>
            <a:ext cx="2197800" cy="1582920"/>
          </a:xfrm>
          <a:prstGeom prst="rect">
            <a:avLst/>
          </a:prstGeom>
          <a:ln w="0">
            <a:noFill/>
          </a:ln>
        </p:spPr>
      </p:pic>
      <p:pic>
        <p:nvPicPr>
          <p:cNvPr id="961" name="Рисунок 43"/>
          <p:cNvPicPr/>
          <p:nvPr/>
        </p:nvPicPr>
        <p:blipFill>
          <a:blip r:embed="rId9"/>
          <a:stretch/>
        </p:blipFill>
        <p:spPr>
          <a:xfrm>
            <a:off x="7689240" y="4633560"/>
            <a:ext cx="2234160" cy="1546200"/>
          </a:xfrm>
          <a:prstGeom prst="rect">
            <a:avLst/>
          </a:prstGeom>
          <a:ln w="0">
            <a:noFill/>
          </a:ln>
        </p:spPr>
      </p:pic>
      <p:pic>
        <p:nvPicPr>
          <p:cNvPr id="962" name="Рисунок 44"/>
          <p:cNvPicPr/>
          <p:nvPr/>
        </p:nvPicPr>
        <p:blipFill>
          <a:blip r:embed="rId10"/>
          <a:stretch/>
        </p:blipFill>
        <p:spPr>
          <a:xfrm>
            <a:off x="7678080" y="732960"/>
            <a:ext cx="2100600" cy="1776240"/>
          </a:xfrm>
          <a:prstGeom prst="rect">
            <a:avLst/>
          </a:prstGeom>
          <a:ln w="0">
            <a:noFill/>
          </a:ln>
        </p:spPr>
      </p:pic>
      <p:grpSp>
        <p:nvGrpSpPr>
          <p:cNvPr id="963" name="Группа 4"/>
          <p:cNvGrpSpPr/>
          <p:nvPr/>
        </p:nvGrpSpPr>
        <p:grpSpPr>
          <a:xfrm>
            <a:off x="7274160" y="4555080"/>
            <a:ext cx="3213360" cy="1780560"/>
            <a:chOff x="7274160" y="4555080"/>
            <a:chExt cx="3213360" cy="1780560"/>
          </a:xfrm>
        </p:grpSpPr>
        <p:sp>
          <p:nvSpPr>
            <p:cNvPr id="964" name="Прямоугольник 37"/>
            <p:cNvSpPr/>
            <p:nvPr/>
          </p:nvSpPr>
          <p:spPr>
            <a:xfrm>
              <a:off x="7680240" y="4555080"/>
              <a:ext cx="2245320" cy="1573920"/>
            </a:xfrm>
            <a:prstGeom prst="rect">
              <a:avLst/>
            </a:prstGeom>
            <a:solidFill>
              <a:schemeClr val="bg1"/>
            </a:solidFill>
            <a:ln w="6350">
              <a:solidFill>
                <a:srgbClr val="3A5F8B"/>
              </a:solid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pic>
          <p:nvPicPr>
            <p:cNvPr id="965" name="Рисунок 45"/>
            <p:cNvPicPr/>
            <p:nvPr/>
          </p:nvPicPr>
          <p:blipFill>
            <a:blip r:embed="rId11"/>
            <a:stretch/>
          </p:blipFill>
          <p:spPr>
            <a:xfrm>
              <a:off x="7274160" y="4595400"/>
              <a:ext cx="3213360" cy="1740240"/>
            </a:xfrm>
            <a:prstGeom prst="rect">
              <a:avLst/>
            </a:prstGeom>
            <a:ln w="0">
              <a:noFill/>
            </a:ln>
          </p:spPr>
        </p:pic>
      </p:grpSp>
      <p:sp>
        <p:nvSpPr>
          <p:cNvPr id="966" name="Прямоугольник 38"/>
          <p:cNvSpPr/>
          <p:nvPr/>
        </p:nvSpPr>
        <p:spPr>
          <a:xfrm>
            <a:off x="11045880" y="5185800"/>
            <a:ext cx="154800" cy="166680"/>
          </a:xfrm>
          <a:prstGeom prst="rect">
            <a:avLst/>
          </a:prstGeom>
          <a:solidFill>
            <a:schemeClr val="bg1">
              <a:lumMod val="85000"/>
            </a:schemeClr>
          </a:solidFill>
          <a:ln>
            <a:solidFill>
              <a:srgbClr val="D9D9D9"/>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967" name="CustomShape 27"/>
          <p:cNvSpPr/>
          <p:nvPr/>
        </p:nvSpPr>
        <p:spPr>
          <a:xfrm>
            <a:off x="132120" y="908280"/>
            <a:ext cx="7296120" cy="5856120"/>
          </a:xfrm>
          <a:prstGeom prst="rect">
            <a:avLst/>
          </a:prstGeom>
          <a:noFill/>
          <a:ln w="0">
            <a:noFill/>
          </a:ln>
        </p:spPr>
        <p:style>
          <a:lnRef idx="0">
            <a:scrgbClr r="0" g="0" b="0"/>
          </a:lnRef>
          <a:fillRef idx="0">
            <a:scrgbClr r="0" g="0" b="0"/>
          </a:fillRef>
          <a:effectRef idx="0">
            <a:scrgbClr r="0" g="0" b="0"/>
          </a:effectRef>
          <a:fontRef idx="minor"/>
        </p:style>
        <p:txBody>
          <a:bodyPr lIns="86760" tIns="43200" rIns="86760" bIns="43200" anchor="t">
            <a:spAutoFit/>
          </a:bodyPr>
          <a:lstStyle/>
          <a:p>
            <a:pPr algn="just">
              <a:lnSpc>
                <a:spcPct val="100000"/>
              </a:lnSpc>
              <a:spcAft>
                <a:spcPts val="578"/>
              </a:spcAft>
              <a:tabLst>
                <a:tab pos="0" algn="l"/>
              </a:tabLst>
            </a:pPr>
            <a:r>
              <a:rPr lang="en-US" sz="1700" b="0" strike="noStrike" spc="-1" dirty="0">
                <a:solidFill>
                  <a:srgbClr val="000000"/>
                </a:solidFill>
                <a:latin typeface="Arial"/>
                <a:ea typeface="DejaVu Sans"/>
              </a:rPr>
              <a:t>Development of technologies and methods in the field of nuclear and radiation medicine, radiation materials science, advanced training of specialists for JINR Member States for radiation biology, medical physics, material studies.</a:t>
            </a:r>
            <a:endParaRPr lang="en-US" sz="1700" b="0" strike="noStrike" spc="-1" dirty="0">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GB" sz="1700" b="1" strike="noStrike" spc="-1" dirty="0">
                <a:solidFill>
                  <a:srgbClr val="C00000"/>
                </a:solidFill>
                <a:latin typeface="Arial"/>
                <a:ea typeface="DejaVu Sans"/>
              </a:rPr>
              <a:t>OMICS@LRB</a:t>
            </a:r>
            <a:r>
              <a:rPr lang="en-GB" sz="1700" b="0" strike="noStrike" spc="-1" dirty="0">
                <a:solidFill>
                  <a:srgbClr val="C00000"/>
                </a:solidFill>
                <a:latin typeface="Arial"/>
                <a:ea typeface="DejaVu Sans"/>
              </a:rPr>
              <a:t> </a:t>
            </a:r>
            <a:r>
              <a:rPr lang="en-GB" sz="1700" b="0" strike="noStrike" spc="-1" dirty="0">
                <a:solidFill>
                  <a:srgbClr val="000000"/>
                </a:solidFill>
                <a:latin typeface="Arial"/>
                <a:ea typeface="DejaVu Sans"/>
              </a:rPr>
              <a:t>and neuro-RB studies. Radiation neuroscience. Approaches to increase </a:t>
            </a:r>
            <a:r>
              <a:rPr lang="en-GB" sz="1700" b="0" strike="noStrike" spc="-1" dirty="0" err="1">
                <a:solidFill>
                  <a:srgbClr val="000000"/>
                </a:solidFill>
                <a:latin typeface="Arial"/>
                <a:ea typeface="DejaVu Sans"/>
              </a:rPr>
              <a:t>radiosensitivity</a:t>
            </a:r>
            <a:r>
              <a:rPr lang="en-GB" sz="1700" b="0" strike="noStrike" spc="-1" dirty="0">
                <a:solidFill>
                  <a:srgbClr val="000000"/>
                </a:solidFill>
                <a:latin typeface="Arial"/>
                <a:ea typeface="DejaVu Sans"/>
              </a:rPr>
              <a:t>: pharmaceuticals, transgene systems, targeted delivery (molecular vectors) and radionuclide;</a:t>
            </a:r>
            <a:endParaRPr lang="en-US" sz="1700" b="0" strike="noStrike" spc="-1" dirty="0">
              <a:solidFill>
                <a:srgbClr val="000000"/>
              </a:solidFill>
              <a:latin typeface="Arial"/>
            </a:endParaRPr>
          </a:p>
          <a:p>
            <a:pPr marL="286920" indent="-285840" algn="just">
              <a:lnSpc>
                <a:spcPct val="120000"/>
              </a:lnSpc>
              <a:spcAft>
                <a:spcPts val="601"/>
              </a:spcAft>
              <a:buClr>
                <a:srgbClr val="C00000"/>
              </a:buClr>
              <a:buFont typeface="Arial"/>
              <a:buChar char="•"/>
              <a:tabLst>
                <a:tab pos="0" algn="l"/>
              </a:tabLst>
            </a:pPr>
            <a:r>
              <a:rPr lang="en-US" sz="1700" b="1" strike="noStrike" spc="-1" dirty="0">
                <a:solidFill>
                  <a:srgbClr val="C00000"/>
                </a:solidFill>
                <a:latin typeface="Arial"/>
                <a:ea typeface="DejaVu Sans"/>
              </a:rPr>
              <a:t>ARIADNA.</a:t>
            </a:r>
            <a:r>
              <a:rPr lang="en-US" sz="1700" b="0" strike="noStrike" spc="-1" dirty="0">
                <a:solidFill>
                  <a:srgbClr val="000000"/>
                </a:solidFill>
                <a:latin typeface="Arial"/>
                <a:ea typeface="DejaVu Sans"/>
              </a:rPr>
              <a:t> Applied </a:t>
            </a:r>
            <a:r>
              <a:rPr lang="en-US" sz="1700" b="0" strike="noStrike" spc="-1" dirty="0" err="1">
                <a:solidFill>
                  <a:srgbClr val="000000"/>
                </a:solidFill>
                <a:latin typeface="Arial"/>
                <a:ea typeface="DejaVu Sans"/>
              </a:rPr>
              <a:t>beams@NICA</a:t>
            </a:r>
            <a:r>
              <a:rPr lang="en-US" sz="1700" b="0" strike="noStrike" spc="-1" dirty="0">
                <a:solidFill>
                  <a:srgbClr val="000000"/>
                </a:solidFill>
                <a:latin typeface="Arial"/>
                <a:ea typeface="DejaVu Sans"/>
              </a:rPr>
              <a:t>: radiobiological studies (400-800 MeV/n); radiation testing of semiconductor electronics (3; 150-350 MeV/n); nuclear physics @ 1-4.5 GeV/n. </a:t>
            </a:r>
            <a:r>
              <a:rPr lang="en-US" sz="1700" b="1" u="sng" strike="noStrike" spc="-1" dirty="0">
                <a:solidFill>
                  <a:srgbClr val="002060"/>
                </a:solidFill>
                <a:uFillTx/>
                <a:latin typeface="Arial"/>
                <a:ea typeface="DejaVu Sans"/>
              </a:rPr>
              <a:t>Start in 2023</a:t>
            </a:r>
            <a:r>
              <a:rPr lang="en-US" sz="1700" b="0" strike="noStrike" spc="-1" dirty="0">
                <a:solidFill>
                  <a:srgbClr val="000000"/>
                </a:solidFill>
                <a:latin typeface="Arial"/>
                <a:ea typeface="DejaVu Sans"/>
              </a:rPr>
              <a:t>;</a:t>
            </a:r>
            <a:endParaRPr lang="en-US" sz="1700" b="0" strike="noStrike" spc="-1" dirty="0">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US" sz="1700" b="1" strike="noStrike" spc="-1" dirty="0">
                <a:solidFill>
                  <a:srgbClr val="C00000"/>
                </a:solidFill>
                <a:latin typeface="Arial"/>
                <a:ea typeface="DejaVu Sans"/>
              </a:rPr>
              <a:t>DC-140 cyclotron</a:t>
            </a:r>
            <a:r>
              <a:rPr lang="en-US" sz="1700" b="0" strike="noStrike" spc="-1" dirty="0">
                <a:solidFill>
                  <a:srgbClr val="C00000"/>
                </a:solidFill>
                <a:latin typeface="Arial"/>
                <a:ea typeface="DejaVu Sans"/>
              </a:rPr>
              <a:t> </a:t>
            </a:r>
            <a:r>
              <a:rPr lang="en-US" sz="1700" b="0" strike="noStrike" spc="-1" dirty="0">
                <a:solidFill>
                  <a:srgbClr val="000000"/>
                </a:solidFill>
                <a:latin typeface="Arial"/>
                <a:ea typeface="DejaVu Sans"/>
              </a:rPr>
              <a:t>for electronic component testing, radiation material science, track pore membrane research. </a:t>
            </a:r>
            <a:r>
              <a:rPr lang="en-US" sz="1700" b="1" u="sng" strike="noStrike" spc="-1" dirty="0">
                <a:solidFill>
                  <a:srgbClr val="002060"/>
                </a:solidFill>
                <a:uFillTx/>
                <a:latin typeface="Arial"/>
                <a:ea typeface="DejaVu Sans"/>
              </a:rPr>
              <a:t>2021–2023</a:t>
            </a:r>
            <a:r>
              <a:rPr lang="en-US" sz="1700" b="0" strike="noStrike" spc="-1" dirty="0">
                <a:solidFill>
                  <a:srgbClr val="002060"/>
                </a:solidFill>
                <a:latin typeface="Arial"/>
                <a:ea typeface="DejaVu Sans"/>
              </a:rPr>
              <a:t>;</a:t>
            </a:r>
            <a:endParaRPr lang="en-US" sz="1700" b="0" strike="noStrike" spc="-1" dirty="0">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GB" sz="1700" b="1" strike="noStrike" spc="-1" dirty="0">
                <a:solidFill>
                  <a:srgbClr val="C00000"/>
                </a:solidFill>
                <a:latin typeface="Arial"/>
                <a:ea typeface="DejaVu Sans"/>
              </a:rPr>
              <a:t>SC proton cyclotron </a:t>
            </a:r>
            <a:r>
              <a:rPr lang="en-GB" sz="1700" b="0" strike="noStrike" spc="-1" dirty="0">
                <a:solidFill>
                  <a:srgbClr val="C00000"/>
                </a:solidFill>
                <a:latin typeface="Arial"/>
                <a:ea typeface="DejaVu Sans"/>
              </a:rPr>
              <a:t>(</a:t>
            </a:r>
            <a:r>
              <a:rPr lang="en-GB" sz="1700" b="1" strike="noStrike" spc="-1" dirty="0">
                <a:solidFill>
                  <a:srgbClr val="C00000"/>
                </a:solidFill>
                <a:latin typeface="Arial"/>
                <a:ea typeface="DejaVu Sans"/>
              </a:rPr>
              <a:t>MSC-230</a:t>
            </a:r>
            <a:r>
              <a:rPr lang="en-GB" sz="1700" b="0" strike="noStrike" spc="-1" dirty="0">
                <a:solidFill>
                  <a:srgbClr val="C00000"/>
                </a:solidFill>
                <a:latin typeface="Arial"/>
                <a:ea typeface="DejaVu Sans"/>
              </a:rPr>
              <a:t>)</a:t>
            </a:r>
            <a:r>
              <a:rPr lang="en-GB" sz="1700" b="1" strike="noStrike" spc="-1" dirty="0">
                <a:solidFill>
                  <a:srgbClr val="C00000"/>
                </a:solidFill>
                <a:latin typeface="Arial"/>
                <a:ea typeface="DejaVu Sans"/>
              </a:rPr>
              <a:t> </a:t>
            </a:r>
            <a:r>
              <a:rPr lang="en-GB" sz="1700" b="0" strike="noStrike" spc="-1" dirty="0">
                <a:solidFill>
                  <a:srgbClr val="000000"/>
                </a:solidFill>
                <a:latin typeface="Arial"/>
                <a:ea typeface="DejaVu Sans"/>
              </a:rPr>
              <a:t>for R&amp;D in beam therapy: treatment planning; </a:t>
            </a:r>
            <a:r>
              <a:rPr lang="en-GB" sz="1700" b="0" strike="noStrike" spc="-1" dirty="0" err="1">
                <a:solidFill>
                  <a:srgbClr val="000000"/>
                </a:solidFill>
                <a:latin typeface="Arial"/>
                <a:ea typeface="DejaVu Sans"/>
              </a:rPr>
              <a:t>radiomodificators</a:t>
            </a:r>
            <a:r>
              <a:rPr lang="en-GB" sz="1700" b="0" strike="noStrike" spc="-1" dirty="0">
                <a:solidFill>
                  <a:srgbClr val="000000"/>
                </a:solidFill>
                <a:latin typeface="Arial"/>
                <a:ea typeface="DejaVu Sans"/>
              </a:rPr>
              <a:t> for </a:t>
            </a:r>
            <a:r>
              <a:rPr lang="en-GB" sz="1700" b="0" strike="noStrike" spc="-1" dirty="0">
                <a:solidFill>
                  <a:srgbClr val="000000"/>
                </a:solidFill>
                <a:latin typeface="Symbol"/>
                <a:ea typeface="DejaVu Sans"/>
              </a:rPr>
              <a:t>g-</a:t>
            </a:r>
            <a:r>
              <a:rPr lang="en-GB" sz="1700" b="0" strike="noStrike" spc="-1" dirty="0">
                <a:solidFill>
                  <a:srgbClr val="000000"/>
                </a:solidFill>
                <a:latin typeface="Arial"/>
                <a:ea typeface="DejaVu Sans"/>
              </a:rPr>
              <a:t> and p- therapy, flash-therapy, pencil beam (10 µA, &gt;5 Grey/l @ 50 </a:t>
            </a:r>
            <a:r>
              <a:rPr lang="en-GB" sz="1700" b="0" strike="noStrike" spc="-1" dirty="0" err="1">
                <a:solidFill>
                  <a:srgbClr val="000000"/>
                </a:solidFill>
                <a:latin typeface="Arial"/>
                <a:ea typeface="DejaVu Sans"/>
              </a:rPr>
              <a:t>ms</a:t>
            </a:r>
            <a:r>
              <a:rPr lang="en-GB" sz="1700" b="0" strike="noStrike" spc="-1" dirty="0">
                <a:solidFill>
                  <a:srgbClr val="000000"/>
                </a:solidFill>
                <a:latin typeface="Arial"/>
                <a:ea typeface="DejaVu Sans"/>
              </a:rPr>
              <a:t> pulse). </a:t>
            </a:r>
            <a:r>
              <a:rPr lang="en-GB" sz="1700" b="1" u="sng" strike="noStrike" spc="-1" dirty="0">
                <a:solidFill>
                  <a:srgbClr val="002060"/>
                </a:solidFill>
                <a:uFillTx/>
                <a:latin typeface="Arial"/>
                <a:ea typeface="DejaVu Sans"/>
              </a:rPr>
              <a:t>2022–2024</a:t>
            </a:r>
            <a:r>
              <a:rPr lang="en-GB" sz="1700" b="0" strike="noStrike" spc="-1" dirty="0">
                <a:solidFill>
                  <a:srgbClr val="002060"/>
                </a:solidFill>
                <a:latin typeface="Arial"/>
                <a:ea typeface="DejaVu Sans"/>
              </a:rPr>
              <a:t>.</a:t>
            </a:r>
            <a:endParaRPr lang="en-US" sz="1700" b="0" strike="noStrike" spc="-1" dirty="0">
              <a:solidFill>
                <a:srgbClr val="000000"/>
              </a:solidFill>
              <a:latin typeface="Arial"/>
            </a:endParaRPr>
          </a:p>
          <a:p>
            <a:pPr marL="286920" indent="-285840" algn="just">
              <a:lnSpc>
                <a:spcPct val="120000"/>
              </a:lnSpc>
              <a:spcAft>
                <a:spcPts val="601"/>
              </a:spcAft>
              <a:buClr>
                <a:srgbClr val="000000"/>
              </a:buClr>
              <a:buFont typeface="Arial"/>
              <a:buChar char="•"/>
              <a:tabLst>
                <a:tab pos="0" algn="l"/>
              </a:tabLst>
            </a:pPr>
            <a:r>
              <a:rPr lang="en-US" sz="1700" b="1" strike="noStrike" spc="-1" dirty="0">
                <a:solidFill>
                  <a:srgbClr val="C00000"/>
                </a:solidFill>
                <a:latin typeface="Arial"/>
                <a:ea typeface="DejaVu Sans"/>
              </a:rPr>
              <a:t>Radiochemical Laboratory Class-I </a:t>
            </a:r>
            <a:r>
              <a:rPr lang="en-US" sz="1700" b="0" strike="noStrike" spc="-1" dirty="0">
                <a:solidFill>
                  <a:srgbClr val="000000"/>
                </a:solidFill>
                <a:latin typeface="Arial"/>
                <a:ea typeface="DejaVu Sans"/>
              </a:rPr>
              <a:t>for production of radioisotopes (Ac</a:t>
            </a:r>
            <a:r>
              <a:rPr lang="en-US" sz="1700" b="0" strike="noStrike" spc="-1" baseline="30000" dirty="0">
                <a:solidFill>
                  <a:srgbClr val="000000"/>
                </a:solidFill>
                <a:latin typeface="Arial"/>
                <a:ea typeface="DejaVu Sans"/>
              </a:rPr>
              <a:t>225</a:t>
            </a:r>
            <a:r>
              <a:rPr lang="en-US" sz="1700" b="0" strike="noStrike" spc="-1" dirty="0">
                <a:solidFill>
                  <a:srgbClr val="000000"/>
                </a:solidFill>
                <a:latin typeface="Arial"/>
                <a:ea typeface="DejaVu Sans"/>
              </a:rPr>
              <a:t>, </a:t>
            </a:r>
            <a:r>
              <a:rPr lang="en-US" sz="1700" b="0" strike="noStrike" spc="-1" baseline="30000" dirty="0">
                <a:solidFill>
                  <a:srgbClr val="000000"/>
                </a:solidFill>
                <a:latin typeface="Arial"/>
                <a:ea typeface="DejaVu Sans"/>
              </a:rPr>
              <a:t>99m</a:t>
            </a:r>
            <a:r>
              <a:rPr lang="en-US" sz="1700" b="0" strike="noStrike" spc="-1" dirty="0">
                <a:solidFill>
                  <a:srgbClr val="000000"/>
                </a:solidFill>
                <a:latin typeface="Arial"/>
                <a:ea typeface="DejaVu Sans"/>
              </a:rPr>
              <a:t>Tc), nuclear medicine R&amp;D in photonuclear reactions @ 40MeV (e-beam, </a:t>
            </a:r>
            <a:r>
              <a:rPr lang="en-US" sz="1700" b="0" strike="noStrike" spc="-1" dirty="0" err="1">
                <a:solidFill>
                  <a:srgbClr val="000000"/>
                </a:solidFill>
                <a:latin typeface="Arial"/>
                <a:ea typeface="DejaVu Sans"/>
              </a:rPr>
              <a:t>Rhodotron</a:t>
            </a:r>
            <a:r>
              <a:rPr lang="en-US" sz="1700" b="0" strike="noStrike" spc="-1" dirty="0">
                <a:solidFill>
                  <a:srgbClr val="000000"/>
                </a:solidFill>
                <a:latin typeface="Arial"/>
                <a:ea typeface="DejaVu Sans"/>
              </a:rPr>
              <a:t>). </a:t>
            </a:r>
            <a:r>
              <a:rPr lang="en-US" sz="1700" b="1" u="sng" strike="noStrike" spc="-1" dirty="0">
                <a:solidFill>
                  <a:srgbClr val="002060"/>
                </a:solidFill>
                <a:uFillTx/>
                <a:latin typeface="Arial"/>
                <a:ea typeface="DejaVu Sans"/>
              </a:rPr>
              <a:t>2022–2027.</a:t>
            </a:r>
            <a:endParaRPr lang="en-US" sz="1700" b="0" strike="noStrike" spc="-1" dirty="0">
              <a:solidFill>
                <a:srgbClr val="000000"/>
              </a:solidFill>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63"/>
                                        </p:tgtEl>
                                        <p:attrNameLst>
                                          <p:attrName>style.visibility</p:attrName>
                                        </p:attrNameLst>
                                      </p:cBhvr>
                                      <p:to>
                                        <p:strVal val="visible"/>
                                      </p:to>
                                    </p:set>
                                    <p:animEffect transition="in" filter="blinds(horizontal)">
                                      <p:cBhvr additive="repl">
                                        <p:cTn id="7" dur="500"/>
                                        <p:tgtEl>
                                          <p:spTgt spid="963"/>
                                        </p:tgtEl>
                                      </p:cBhvr>
                                    </p:animEffect>
                                  </p:childTnLst>
                                </p:cTn>
                              </p:par>
                              <p:par>
                                <p:cTn id="8" presetID="3" presetClass="entr" presetSubtype="10" fill="hold" nodeType="withEffect">
                                  <p:stCondLst>
                                    <p:cond delay="0"/>
                                  </p:stCondLst>
                                  <p:childTnLst>
                                    <p:set>
                                      <p:cBhvr>
                                        <p:cTn id="9" dur="1" fill="hold">
                                          <p:stCondLst>
                                            <p:cond delay="0"/>
                                          </p:stCondLst>
                                        </p:cTn>
                                        <p:tgtEl>
                                          <p:spTgt spid="960"/>
                                        </p:tgtEl>
                                        <p:attrNameLst>
                                          <p:attrName>style.visibility</p:attrName>
                                        </p:attrNameLst>
                                      </p:cBhvr>
                                      <p:to>
                                        <p:strVal val="visible"/>
                                      </p:to>
                                    </p:set>
                                    <p:animEffect transition="in" filter="blinds(horizontal)">
                                      <p:cBhvr additive="repl">
                                        <p:cTn id="10" dur="500"/>
                                        <p:tgtEl>
                                          <p:spTgt spid="960"/>
                                        </p:tgtEl>
                                      </p:cBhvr>
                                    </p:animEffect>
                                  </p:childTnLst>
                                </p:cTn>
                              </p:par>
                              <p:par>
                                <p:cTn id="11" presetID="3" presetClass="entr" presetSubtype="10" fill="hold" nodeType="withEffect">
                                  <p:stCondLst>
                                    <p:cond delay="0"/>
                                  </p:stCondLst>
                                  <p:childTnLst>
                                    <p:set>
                                      <p:cBhvr>
                                        <p:cTn id="12" dur="1" fill="hold">
                                          <p:stCondLst>
                                            <p:cond delay="0"/>
                                          </p:stCondLst>
                                        </p:cTn>
                                        <p:tgtEl>
                                          <p:spTgt spid="962"/>
                                        </p:tgtEl>
                                        <p:attrNameLst>
                                          <p:attrName>style.visibility</p:attrName>
                                        </p:attrNameLst>
                                      </p:cBhvr>
                                      <p:to>
                                        <p:strVal val="visible"/>
                                      </p:to>
                                    </p:set>
                                    <p:animEffect transition="in" filter="blinds(horizontal)">
                                      <p:cBhvr additive="repl">
                                        <p:cTn id="13" dur="500"/>
                                        <p:tgtEl>
                                          <p:spTgt spid="9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8" name="Прямоугольник 39"/>
          <p:cNvSpPr/>
          <p:nvPr/>
        </p:nvSpPr>
        <p:spPr>
          <a:xfrm>
            <a:off x="1242720" y="133560"/>
            <a:ext cx="912636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1" strike="noStrike" spc="-1">
                <a:solidFill>
                  <a:srgbClr val="002060"/>
                </a:solidFill>
                <a:latin typeface="Arial"/>
                <a:ea typeface="DejaVu Sans"/>
              </a:rPr>
              <a:t>Directions of the Personnel Strategy </a:t>
            </a:r>
            <a:r>
              <a:rPr lang="ru-RU" sz="2800" b="1" strike="noStrike" spc="-1">
                <a:solidFill>
                  <a:srgbClr val="002060"/>
                </a:solidFill>
                <a:latin typeface="Arial"/>
                <a:ea typeface="DejaVu Sans"/>
              </a:rPr>
              <a:t>2024‒2030</a:t>
            </a:r>
            <a:endParaRPr lang="en-US" sz="2800" b="0" strike="noStrike" spc="-1">
              <a:solidFill>
                <a:srgbClr val="000000"/>
              </a:solidFill>
              <a:latin typeface="Arial"/>
            </a:endParaRPr>
          </a:p>
        </p:txBody>
      </p:sp>
      <p:pic>
        <p:nvPicPr>
          <p:cNvPr id="969" name="Picture 10"/>
          <p:cNvPicPr/>
          <p:nvPr/>
        </p:nvPicPr>
        <p:blipFill>
          <a:blip r:embed="rId2"/>
          <a:stretch/>
        </p:blipFill>
        <p:spPr>
          <a:xfrm>
            <a:off x="285120" y="3483360"/>
            <a:ext cx="3898440" cy="2004480"/>
          </a:xfrm>
          <a:prstGeom prst="rect">
            <a:avLst/>
          </a:prstGeom>
          <a:ln w="0">
            <a:noFill/>
          </a:ln>
        </p:spPr>
      </p:pic>
      <p:sp>
        <p:nvSpPr>
          <p:cNvPr id="970" name="TextBox 86"/>
          <p:cNvSpPr/>
          <p:nvPr/>
        </p:nvSpPr>
        <p:spPr>
          <a:xfrm>
            <a:off x="237240" y="2900880"/>
            <a:ext cx="38250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i="1" strike="noStrike" spc="-1">
                <a:solidFill>
                  <a:srgbClr val="000000"/>
                </a:solidFill>
                <a:latin typeface="Arial"/>
                <a:ea typeface="DejaVu Sans"/>
              </a:rPr>
              <a:t>Moscow Regional Physics and Mathematics Lyceum named after Academician V. G. Kadyshevsky</a:t>
            </a:r>
            <a:endParaRPr lang="en-US" sz="1200" b="0" strike="noStrike" spc="-1">
              <a:solidFill>
                <a:srgbClr val="000000"/>
              </a:solidFill>
              <a:latin typeface="Arial"/>
            </a:endParaRPr>
          </a:p>
        </p:txBody>
      </p:sp>
      <p:sp>
        <p:nvSpPr>
          <p:cNvPr id="971" name="TextBox 87"/>
          <p:cNvSpPr/>
          <p:nvPr/>
        </p:nvSpPr>
        <p:spPr>
          <a:xfrm>
            <a:off x="144360" y="5584320"/>
            <a:ext cx="4667040" cy="118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222222"/>
                </a:solidFill>
                <a:latin typeface="Arial"/>
                <a:ea typeface="DejaVu Sans"/>
              </a:rPr>
              <a:t>Moscow State Univ. Branch in Dubna</a:t>
            </a:r>
            <a:r>
              <a:rPr lang="ru-RU" sz="1200" b="1" strike="noStrike" spc="-1">
                <a:solidFill>
                  <a:srgbClr val="222222"/>
                </a:solidFill>
                <a:latin typeface="Arial"/>
                <a:ea typeface="DejaVu Sans"/>
              </a:rPr>
              <a:t> </a:t>
            </a:r>
            <a:endParaRPr lang="en-US" sz="1200" b="0" strike="noStrike" spc="-1">
              <a:solidFill>
                <a:srgbClr val="000000"/>
              </a:solidFill>
              <a:latin typeface="Arial"/>
            </a:endParaRPr>
          </a:p>
          <a:p>
            <a:pPr>
              <a:lnSpc>
                <a:spcPct val="100000"/>
              </a:lnSpc>
            </a:pPr>
            <a:r>
              <a:rPr lang="en-US" sz="1200" b="0" strike="noStrike" spc="-1">
                <a:solidFill>
                  <a:srgbClr val="444444"/>
                </a:solidFill>
                <a:latin typeface="Arial"/>
                <a:ea typeface="DejaVu Sans"/>
              </a:rPr>
              <a:t>Departments of Elementary Particle Physics and </a:t>
            </a:r>
            <a:endParaRPr lang="en-US" sz="1200" b="0" strike="noStrike" spc="-1">
              <a:solidFill>
                <a:srgbClr val="000000"/>
              </a:solidFill>
              <a:latin typeface="Arial"/>
            </a:endParaRPr>
          </a:p>
          <a:p>
            <a:pPr>
              <a:lnSpc>
                <a:spcPct val="100000"/>
              </a:lnSpc>
            </a:pPr>
            <a:r>
              <a:rPr lang="en-US" sz="1200" b="0" strike="noStrike" spc="-1">
                <a:solidFill>
                  <a:srgbClr val="444444"/>
                </a:solidFill>
                <a:latin typeface="Arial"/>
                <a:ea typeface="DejaVu Sans"/>
              </a:rPr>
              <a:t>Department of Fundamental Nuclear Interactions</a:t>
            </a:r>
            <a:endParaRPr lang="en-US" sz="1200" b="0" strike="noStrike" spc="-1">
              <a:solidFill>
                <a:srgbClr val="000000"/>
              </a:solidFill>
              <a:latin typeface="Arial"/>
            </a:endParaRPr>
          </a:p>
          <a:p>
            <a:pPr algn="ctr">
              <a:lnSpc>
                <a:spcPct val="100000"/>
              </a:lnSpc>
            </a:pPr>
            <a:r>
              <a:rPr lang="en-US" sz="1200" b="0" strike="noStrike" spc="-1">
                <a:solidFill>
                  <a:srgbClr val="444444"/>
                </a:solidFill>
                <a:latin typeface="Arial"/>
                <a:ea typeface="DejaVu Sans"/>
              </a:rPr>
              <a:t>and</a:t>
            </a:r>
            <a:endParaRPr lang="en-US" sz="1200" b="0" strike="noStrike" spc="-1">
              <a:solidFill>
                <a:srgbClr val="000000"/>
              </a:solidFill>
              <a:latin typeface="Arial"/>
            </a:endParaRPr>
          </a:p>
          <a:p>
            <a:pPr>
              <a:lnSpc>
                <a:spcPct val="100000"/>
              </a:lnSpc>
            </a:pPr>
            <a:r>
              <a:rPr lang="en-US" sz="1200" b="0" strike="noStrike" spc="-1">
                <a:solidFill>
                  <a:srgbClr val="444444"/>
                </a:solidFill>
                <a:latin typeface="Arial"/>
                <a:ea typeface="DejaVu Sans"/>
              </a:rPr>
              <a:t>Departments at </a:t>
            </a:r>
            <a:r>
              <a:rPr lang="en-US" sz="1200" b="1" strike="noStrike" spc="-1">
                <a:solidFill>
                  <a:srgbClr val="444444"/>
                </a:solidFill>
                <a:latin typeface="Arial"/>
                <a:ea typeface="DejaVu Sans"/>
              </a:rPr>
              <a:t>MIPT,  MEPhI, SPbSU,  Dubna University </a:t>
            </a:r>
            <a:r>
              <a:rPr lang="en-US" sz="1200" b="0" strike="noStrike" spc="-1">
                <a:solidFill>
                  <a:srgbClr val="444444"/>
                </a:solidFill>
                <a:latin typeface="Arial"/>
                <a:ea typeface="DejaVu Sans"/>
              </a:rPr>
              <a:t>and several others.</a:t>
            </a:r>
            <a:endParaRPr lang="en-US" sz="1200" b="0" strike="noStrike" spc="-1">
              <a:solidFill>
                <a:srgbClr val="000000"/>
              </a:solidFill>
              <a:latin typeface="Arial"/>
            </a:endParaRPr>
          </a:p>
        </p:txBody>
      </p:sp>
      <p:pic>
        <p:nvPicPr>
          <p:cNvPr id="972" name="Picture 11" descr="English Language Week at the Kadyshevsky Lyceum"/>
          <p:cNvPicPr/>
          <p:nvPr/>
        </p:nvPicPr>
        <p:blipFill>
          <a:blip r:embed="rId3"/>
          <a:stretch/>
        </p:blipFill>
        <p:spPr>
          <a:xfrm>
            <a:off x="285120" y="842400"/>
            <a:ext cx="3908160" cy="2025000"/>
          </a:xfrm>
          <a:prstGeom prst="rect">
            <a:avLst/>
          </a:prstGeom>
          <a:ln w="0">
            <a:noFill/>
          </a:ln>
        </p:spPr>
      </p:pic>
      <p:pic>
        <p:nvPicPr>
          <p:cNvPr id="973" name="Рисунок 46"/>
          <p:cNvPicPr/>
          <p:nvPr/>
        </p:nvPicPr>
        <p:blipFill>
          <a:blip r:embed="rId4"/>
          <a:stretch/>
        </p:blipFill>
        <p:spPr>
          <a:xfrm>
            <a:off x="9448560" y="1630080"/>
            <a:ext cx="2573280" cy="3227040"/>
          </a:xfrm>
          <a:prstGeom prst="rect">
            <a:avLst/>
          </a:prstGeom>
          <a:ln w="0">
            <a:solidFill>
              <a:srgbClr val="4F81BD"/>
            </a:solidFill>
          </a:ln>
        </p:spPr>
      </p:pic>
      <p:pic>
        <p:nvPicPr>
          <p:cNvPr id="974" name="Рисунок 47"/>
          <p:cNvPicPr/>
          <p:nvPr/>
        </p:nvPicPr>
        <p:blipFill>
          <a:blip r:embed="rId5"/>
          <a:stretch/>
        </p:blipFill>
        <p:spPr>
          <a:xfrm>
            <a:off x="8693280" y="835560"/>
            <a:ext cx="2864160" cy="2328840"/>
          </a:xfrm>
          <a:prstGeom prst="rect">
            <a:avLst/>
          </a:prstGeom>
          <a:ln w="0">
            <a:noFill/>
          </a:ln>
        </p:spPr>
      </p:pic>
      <p:sp>
        <p:nvSpPr>
          <p:cNvPr id="975" name="TextBox 88"/>
          <p:cNvSpPr/>
          <p:nvPr/>
        </p:nvSpPr>
        <p:spPr>
          <a:xfrm>
            <a:off x="8768880" y="4857840"/>
            <a:ext cx="3327840" cy="1581480"/>
          </a:xfrm>
          <a:prstGeom prst="rect">
            <a:avLst/>
          </a:prstGeom>
          <a:gradFill rotWithShape="0">
            <a:gsLst>
              <a:gs pos="67000">
                <a:srgbClr val="FFFFFF">
                  <a:alpha val="0"/>
                </a:srgbClr>
              </a:gs>
              <a:gs pos="100000">
                <a:srgbClr val="B0C6E1"/>
              </a:gs>
            </a:gsLst>
            <a:lin ang="5400000"/>
          </a:gra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1400" b="0" strike="noStrike" spc="-1">
                <a:solidFill>
                  <a:srgbClr val="000000"/>
                </a:solidFill>
                <a:latin typeface="Arial"/>
                <a:ea typeface="DejaVu Sans"/>
              </a:rPr>
              <a:t>- Обновление персонала (непрерывное образование)</a:t>
            </a:r>
            <a:endParaRPr lang="en-US" sz="1400" b="0" strike="noStrike" spc="-1">
              <a:solidFill>
                <a:srgbClr val="000000"/>
              </a:solidFill>
              <a:latin typeface="Arial"/>
            </a:endParaRPr>
          </a:p>
          <a:p>
            <a:pPr>
              <a:lnSpc>
                <a:spcPct val="100000"/>
              </a:lnSpc>
            </a:pPr>
            <a:r>
              <a:rPr lang="ru-RU" sz="1400" b="0" strike="noStrike" spc="-1">
                <a:solidFill>
                  <a:srgbClr val="000000"/>
                </a:solidFill>
                <a:latin typeface="Arial"/>
                <a:ea typeface="DejaVu Sans"/>
              </a:rPr>
              <a:t>- Возможность выхода на пенсию (договор социальной поддержки)</a:t>
            </a:r>
            <a:endParaRPr lang="en-US" sz="1400" b="0" strike="noStrike" spc="-1">
              <a:solidFill>
                <a:srgbClr val="000000"/>
              </a:solidFill>
              <a:latin typeface="Arial"/>
            </a:endParaRPr>
          </a:p>
          <a:p>
            <a:pPr>
              <a:lnSpc>
                <a:spcPct val="100000"/>
              </a:lnSpc>
            </a:pPr>
            <a:r>
              <a:rPr lang="ru-RU" sz="1400" b="0" strike="noStrike" spc="-1">
                <a:solidFill>
                  <a:srgbClr val="000000"/>
                </a:solidFill>
                <a:latin typeface="Arial"/>
                <a:ea typeface="DejaVu Sans"/>
              </a:rPr>
              <a:t>- Изменение возрастной структуры</a:t>
            </a:r>
            <a:endParaRPr lang="en-US" sz="1400" b="0" strike="noStrike" spc="-1">
              <a:solidFill>
                <a:srgbClr val="000000"/>
              </a:solidFill>
              <a:latin typeface="Arial"/>
            </a:endParaRPr>
          </a:p>
          <a:p>
            <a:pPr>
              <a:lnSpc>
                <a:spcPct val="100000"/>
              </a:lnSpc>
            </a:pPr>
            <a:r>
              <a:rPr lang="ru-RU" sz="1400" b="0" strike="noStrike" spc="-1">
                <a:solidFill>
                  <a:srgbClr val="000000"/>
                </a:solidFill>
                <a:latin typeface="Arial"/>
                <a:ea typeface="DejaVu Sans"/>
              </a:rPr>
              <a:t>- Значительное увеличение ассоциированного персонала.  </a:t>
            </a:r>
            <a:endParaRPr lang="en-US" sz="1400" b="0" strike="noStrike" spc="-1">
              <a:solidFill>
                <a:srgbClr val="000000"/>
              </a:solidFill>
              <a:latin typeface="Arial"/>
            </a:endParaRPr>
          </a:p>
        </p:txBody>
      </p:sp>
      <p:graphicFrame>
        <p:nvGraphicFramePr>
          <p:cNvPr id="976" name="Диаграмма 6"/>
          <p:cNvGraphicFramePr/>
          <p:nvPr/>
        </p:nvGraphicFramePr>
        <p:xfrm>
          <a:off x="4122000" y="3918240"/>
          <a:ext cx="4919400" cy="285012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977" name="Диаграмма 7"/>
          <p:cNvGraphicFramePr/>
          <p:nvPr/>
        </p:nvGraphicFramePr>
        <p:xfrm>
          <a:off x="4194000" y="761400"/>
          <a:ext cx="4572360" cy="2930400"/>
        </p:xfrm>
        <a:graphic>
          <a:graphicData uri="http://schemas.openxmlformats.org/drawingml/2006/chart">
            <c:chart xmlns:c="http://schemas.openxmlformats.org/drawingml/2006/chart" xmlns:r="http://schemas.openxmlformats.org/officeDocument/2006/relationships" r:id="rId7"/>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8" name="PlaceHolder 1"/>
          <p:cNvSpPr>
            <a:spLocks noGrp="1"/>
          </p:cNvSpPr>
          <p:nvPr>
            <p:ph/>
          </p:nvPr>
        </p:nvSpPr>
        <p:spPr>
          <a:xfrm>
            <a:off x="79560" y="4021200"/>
            <a:ext cx="11766960" cy="2390400"/>
          </a:xfrm>
          <a:prstGeom prst="rect">
            <a:avLst/>
          </a:prstGeom>
          <a:noFill/>
          <a:ln w="0">
            <a:noFill/>
          </a:ln>
        </p:spPr>
        <p:txBody>
          <a:bodyPr lIns="0" tIns="0" rIns="0" bIns="0" anchor="t">
            <a:normAutofit/>
          </a:bodyPr>
          <a:lstStyle/>
          <a:p>
            <a:pPr marL="228600" indent="0" algn="just">
              <a:lnSpc>
                <a:spcPct val="100000"/>
              </a:lnSpc>
              <a:spcBef>
                <a:spcPts val="1001"/>
              </a:spcBef>
              <a:buNone/>
              <a:tabLst>
                <a:tab pos="0" algn="l"/>
              </a:tabLst>
            </a:pPr>
            <a:r>
              <a:rPr lang="en-US" sz="2200" b="1" spc="-1" dirty="0">
                <a:solidFill>
                  <a:srgbClr val="009051"/>
                </a:solidFill>
                <a:latin typeface="Arial"/>
                <a:ea typeface="DejaVu Sans"/>
              </a:rPr>
              <a:t>External </a:t>
            </a:r>
            <a:r>
              <a:rPr lang="en-US" sz="2200" b="1" strike="noStrike" spc="-1" dirty="0">
                <a:solidFill>
                  <a:srgbClr val="009051"/>
                </a:solidFill>
                <a:latin typeface="Arial"/>
                <a:ea typeface="DejaVu Sans"/>
              </a:rPr>
              <a:t>Research (international cooperation)</a:t>
            </a:r>
            <a:r>
              <a:rPr lang="en-US" sz="2200" b="0" strike="noStrike" spc="-1" dirty="0">
                <a:solidFill>
                  <a:srgbClr val="009051"/>
                </a:solidFill>
                <a:latin typeface="Arial"/>
                <a:ea typeface="DejaVu Sans"/>
              </a:rPr>
              <a:t>: of great importance the Openness and the Institute's participation in experiments at world Research centers (CERN, FAIR/GSI, GANIL, BNL, DESY, INFN, IHEP, RIKEN, KEK </a:t>
            </a:r>
            <a:r>
              <a:rPr lang="en-US" sz="2200" b="0" strike="noStrike" spc="-1" dirty="0" err="1">
                <a:solidFill>
                  <a:srgbClr val="009051"/>
                </a:solidFill>
                <a:latin typeface="Arial"/>
                <a:ea typeface="DejaVu Sans"/>
              </a:rPr>
              <a:t>etc</a:t>
            </a:r>
            <a:r>
              <a:rPr lang="en-US" sz="2200" b="0" strike="noStrike" spc="-1" dirty="0">
                <a:solidFill>
                  <a:srgbClr val="009051"/>
                </a:solidFill>
                <a:latin typeface="Arial"/>
                <a:ea typeface="DejaVu Sans"/>
              </a:rPr>
              <a:t>), as well as in neutrino experiments and IT, where unique conditions for research are created. Key factors: JINR's participation should be recognizable and defined by the scientific significance/scale of the Physics data obtained, as well as on the role of scientists from JINR; The mutual benefit from exchange of new data, new scientific technologies and theoretical developments must be followed</a:t>
            </a:r>
            <a:r>
              <a:rPr lang="en-US" sz="2200" b="1" strike="noStrike" spc="-1" dirty="0">
                <a:solidFill>
                  <a:srgbClr val="009051"/>
                </a:solidFill>
                <a:latin typeface="Arial"/>
                <a:ea typeface="DejaVu Sans"/>
              </a:rPr>
              <a:t>. </a:t>
            </a:r>
            <a:endParaRPr lang="en-US" sz="2200" b="0" strike="noStrike" spc="-1" dirty="0">
              <a:solidFill>
                <a:srgbClr val="000000"/>
              </a:solidFill>
              <a:latin typeface="Arial"/>
            </a:endParaRPr>
          </a:p>
        </p:txBody>
      </p:sp>
      <p:sp>
        <p:nvSpPr>
          <p:cNvPr id="979" name="Объект 2"/>
          <p:cNvSpPr/>
          <p:nvPr/>
        </p:nvSpPr>
        <p:spPr>
          <a:xfrm>
            <a:off x="339480" y="2132640"/>
            <a:ext cx="11507040" cy="188604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gn="just">
              <a:lnSpc>
                <a:spcPct val="100000"/>
              </a:lnSpc>
            </a:pPr>
            <a:r>
              <a:rPr lang="en-US" sz="2500" b="1" strike="noStrike" spc="-1">
                <a:solidFill>
                  <a:srgbClr val="002060"/>
                </a:solidFill>
                <a:latin typeface="Arial"/>
                <a:ea typeface="DejaVu Sans"/>
              </a:rPr>
              <a:t>Research@Dubna: </a:t>
            </a:r>
            <a:r>
              <a:rPr lang="en-US" sz="2500" b="0" strike="noStrike" spc="-1">
                <a:solidFill>
                  <a:srgbClr val="002060"/>
                </a:solidFill>
                <a:latin typeface="Arial"/>
                <a:ea typeface="DejaVu Sans"/>
              </a:rPr>
              <a:t>Topical Plan → Directions (Areas) → Projects → Activities.</a:t>
            </a:r>
            <a:endParaRPr lang="en-US" sz="2500" b="0" strike="noStrike" spc="-1">
              <a:solidFill>
                <a:srgbClr val="000000"/>
              </a:solidFill>
              <a:latin typeface="Arial"/>
            </a:endParaRPr>
          </a:p>
          <a:p>
            <a:pPr algn="just">
              <a:lnSpc>
                <a:spcPct val="100000"/>
              </a:lnSpc>
            </a:pPr>
            <a:r>
              <a:rPr lang="en-US" sz="2500" b="0" strike="noStrike" spc="-1">
                <a:solidFill>
                  <a:srgbClr val="002060"/>
                </a:solidFill>
                <a:latin typeface="Arial"/>
                <a:ea typeface="DejaVu Sans"/>
              </a:rPr>
              <a:t>Basic Research Landscape and Priorities: where Dubna has recognized groundwork, and level/scale of tasks </a:t>
            </a:r>
            <a:r>
              <a:rPr lang="en-US" sz="2500" b="0" u="sng" strike="noStrike" spc="-1">
                <a:solidFill>
                  <a:srgbClr val="002060"/>
                </a:solidFill>
                <a:uFillTx/>
                <a:latin typeface="Arial"/>
                <a:ea typeface="DejaVu Sans"/>
              </a:rPr>
              <a:t>is/definitely will be</a:t>
            </a:r>
            <a:r>
              <a:rPr lang="en-US" sz="2500" b="0" strike="noStrike" spc="-1">
                <a:solidFill>
                  <a:srgbClr val="002060"/>
                </a:solidFill>
                <a:latin typeface="Arial"/>
                <a:ea typeface="DejaVu Sans"/>
              </a:rPr>
              <a:t> world leading. </a:t>
            </a:r>
            <a:r>
              <a:rPr lang="ru-RU" sz="2500" b="0" strike="noStrike" spc="-1">
                <a:solidFill>
                  <a:srgbClr val="002060"/>
                </a:solidFill>
                <a:latin typeface="Arial"/>
                <a:ea typeface="DejaVu Sans"/>
              </a:rPr>
              <a:t> </a:t>
            </a:r>
            <a:r>
              <a:rPr lang="en-US" sz="2500" b="0" strike="noStrike" spc="-1">
                <a:solidFill>
                  <a:srgbClr val="002060"/>
                </a:solidFill>
                <a:latin typeface="Arial"/>
                <a:ea typeface="DejaVu Sans"/>
              </a:rPr>
              <a:t>Projects (approach </a:t>
            </a:r>
            <a:r>
              <a:rPr lang="ru-RU" sz="2500" b="0" strike="noStrike" spc="-1">
                <a:solidFill>
                  <a:srgbClr val="002060"/>
                </a:solidFill>
                <a:latin typeface="Arial"/>
                <a:ea typeface="DejaVu Sans"/>
              </a:rPr>
              <a:t>«</a:t>
            </a:r>
            <a:r>
              <a:rPr lang="en-US" sz="2500" b="0" strike="noStrike" spc="-1">
                <a:solidFill>
                  <a:srgbClr val="002060"/>
                </a:solidFill>
                <a:latin typeface="Arial"/>
                <a:ea typeface="DejaVu Sans"/>
              </a:rPr>
              <a:t>plan/schedule/results”) </a:t>
            </a:r>
            <a:r>
              <a:rPr lang="ru-RU" sz="2500" b="0" strike="noStrike" spc="-1">
                <a:solidFill>
                  <a:srgbClr val="002060"/>
                </a:solidFill>
                <a:latin typeface="Arial"/>
                <a:ea typeface="DejaVu Sans"/>
              </a:rPr>
              <a:t>– </a:t>
            </a:r>
            <a:r>
              <a:rPr lang="en-US" sz="2500" b="0" strike="noStrike" spc="-1">
                <a:solidFill>
                  <a:srgbClr val="002060"/>
                </a:solidFill>
                <a:latin typeface="Arial"/>
                <a:ea typeface="DejaVu Sans"/>
              </a:rPr>
              <a:t>are instruments</a:t>
            </a:r>
            <a:r>
              <a:rPr lang="ru-RU" sz="2500" b="0" strike="noStrike" spc="-1">
                <a:solidFill>
                  <a:srgbClr val="002060"/>
                </a:solidFill>
                <a:latin typeface="Arial"/>
                <a:ea typeface="DejaVu Sans"/>
              </a:rPr>
              <a:t>.</a:t>
            </a:r>
            <a:endParaRPr lang="en-US" sz="2500" b="0" strike="noStrike" spc="-1">
              <a:solidFill>
                <a:srgbClr val="000000"/>
              </a:solidFill>
              <a:latin typeface="Arial"/>
            </a:endParaRPr>
          </a:p>
        </p:txBody>
      </p:sp>
      <p:sp>
        <p:nvSpPr>
          <p:cNvPr id="980" name="Прямоугольник 42"/>
          <p:cNvSpPr/>
          <p:nvPr/>
        </p:nvSpPr>
        <p:spPr>
          <a:xfrm>
            <a:off x="209160" y="400680"/>
            <a:ext cx="11766960" cy="1796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ru-RU" sz="2800" b="1" strike="noStrike" spc="-1">
                <a:solidFill>
                  <a:srgbClr val="C00000"/>
                </a:solidFill>
                <a:latin typeface="Arial"/>
                <a:ea typeface="DejaVu Sans"/>
              </a:rPr>
              <a:t>7-</a:t>
            </a:r>
            <a:r>
              <a:rPr lang="en-US" sz="2800" b="1" strike="noStrike" spc="-1">
                <a:solidFill>
                  <a:srgbClr val="C00000"/>
                </a:solidFill>
                <a:latin typeface="Arial"/>
                <a:ea typeface="DejaVu Sans"/>
              </a:rPr>
              <a:t>YP</a:t>
            </a:r>
            <a:r>
              <a:rPr lang="ru-RU" sz="2800" b="1" strike="noStrike" spc="-1">
                <a:solidFill>
                  <a:srgbClr val="C00000"/>
                </a:solidFill>
                <a:latin typeface="Arial"/>
                <a:ea typeface="DejaVu Sans"/>
              </a:rPr>
              <a:t> </a:t>
            </a:r>
            <a:r>
              <a:rPr lang="en-US" sz="2800" b="1" strike="noStrike" spc="-1">
                <a:solidFill>
                  <a:srgbClr val="C00000"/>
                </a:solidFill>
                <a:latin typeface="Arial"/>
                <a:ea typeface="DejaVu Sans"/>
              </a:rPr>
              <a:t>(</a:t>
            </a:r>
            <a:r>
              <a:rPr lang="ru-RU" sz="2800" b="1" strike="noStrike" spc="-1">
                <a:solidFill>
                  <a:srgbClr val="C00000"/>
                </a:solidFill>
                <a:latin typeface="Arial"/>
                <a:ea typeface="DejaVu Sans"/>
              </a:rPr>
              <a:t>2024-2030</a:t>
            </a:r>
            <a:r>
              <a:rPr lang="en-US" sz="2800" b="1" strike="noStrike" spc="-1">
                <a:solidFill>
                  <a:srgbClr val="C00000"/>
                </a:solidFill>
                <a:latin typeface="Arial"/>
                <a:ea typeface="DejaVu Sans"/>
              </a:rPr>
              <a:t>):</a:t>
            </a:r>
            <a:r>
              <a:rPr lang="ru-RU" sz="2800" b="1" strike="noStrike" spc="-1">
                <a:solidFill>
                  <a:srgbClr val="C00000"/>
                </a:solidFill>
                <a:latin typeface="Arial"/>
                <a:ea typeface="DejaVu Sans"/>
              </a:rPr>
              <a:t> </a:t>
            </a:r>
            <a:endParaRPr lang="en-US" sz="2800" b="0" strike="noStrike" spc="-1">
              <a:solidFill>
                <a:srgbClr val="000000"/>
              </a:solidFill>
              <a:latin typeface="Arial"/>
            </a:endParaRPr>
          </a:p>
          <a:p>
            <a:pPr>
              <a:lnSpc>
                <a:spcPct val="100000"/>
              </a:lnSpc>
            </a:pPr>
            <a:r>
              <a:rPr lang="ru-RU" sz="2800" b="0" strike="noStrike" spc="-1">
                <a:solidFill>
                  <a:srgbClr val="C00000"/>
                </a:solidFill>
                <a:latin typeface="Arial"/>
                <a:ea typeface="DejaVu Sans"/>
              </a:rPr>
              <a:t> - </a:t>
            </a:r>
            <a:r>
              <a:rPr lang="en-US" sz="2800" b="0" strike="noStrike" spc="-1">
                <a:solidFill>
                  <a:srgbClr val="C00000"/>
                </a:solidFill>
                <a:latin typeface="Arial"/>
                <a:ea typeface="DejaVu Sans"/>
              </a:rPr>
              <a:t>Physics, Data acquisition and analysis, ”Harvesting”</a:t>
            </a:r>
            <a:r>
              <a:rPr lang="ru-RU" sz="2800" b="0" strike="noStrike" spc="-1">
                <a:solidFill>
                  <a:srgbClr val="C00000"/>
                </a:solidFill>
                <a:latin typeface="Arial"/>
                <a:ea typeface="DejaVu Sans"/>
              </a:rPr>
              <a:t>.</a:t>
            </a:r>
            <a:r>
              <a:rPr lang="en-US" sz="2800" b="0" strike="noStrike" spc="-1">
                <a:solidFill>
                  <a:srgbClr val="C00000"/>
                </a:solidFill>
                <a:latin typeface="Arial"/>
                <a:ea typeface="DejaVu Sans"/>
              </a:rPr>
              <a:t> Reliable, open, </a:t>
            </a:r>
            <a:endParaRPr lang="en-US" sz="2800" b="0" strike="noStrike" spc="-1">
              <a:solidFill>
                <a:srgbClr val="000000"/>
              </a:solidFill>
              <a:latin typeface="Arial"/>
            </a:endParaRPr>
          </a:p>
          <a:p>
            <a:pPr>
              <a:lnSpc>
                <a:spcPct val="100000"/>
              </a:lnSpc>
            </a:pPr>
            <a:r>
              <a:rPr lang="en-US" sz="2800" b="0" strike="noStrike" spc="-1">
                <a:solidFill>
                  <a:srgbClr val="C00000"/>
                </a:solidFill>
                <a:latin typeface="Arial"/>
                <a:ea typeface="DejaVu Sans"/>
              </a:rPr>
              <a:t>   globally demanded Research (NICA, SHE, IBR2, </a:t>
            </a:r>
            <a:r>
              <a:rPr lang="en-US" sz="2800" b="0" strike="noStrike" spc="-1">
                <a:solidFill>
                  <a:srgbClr val="C00000"/>
                </a:solidFill>
                <a:latin typeface="Symbol"/>
                <a:ea typeface="DejaVu Sans"/>
              </a:rPr>
              <a:t>n</a:t>
            </a:r>
            <a:r>
              <a:rPr lang="en-US" sz="2800" b="0" strike="noStrike" spc="-1">
                <a:solidFill>
                  <a:srgbClr val="C00000"/>
                </a:solidFill>
                <a:latin typeface="Arial"/>
                <a:ea typeface="DejaVu Sans"/>
              </a:rPr>
              <a:t>F, MICC, LS+IC) </a:t>
            </a:r>
            <a:endParaRPr lang="en-US" sz="2800" b="0" strike="noStrike" spc="-1">
              <a:solidFill>
                <a:srgbClr val="000000"/>
              </a:solidFill>
              <a:latin typeface="Arial"/>
            </a:endParaRPr>
          </a:p>
          <a:p>
            <a:pPr>
              <a:lnSpc>
                <a:spcPct val="100000"/>
              </a:lnSpc>
            </a:pPr>
            <a:r>
              <a:rPr lang="ru-RU" sz="2800" b="0" strike="noStrike" spc="-1">
                <a:solidFill>
                  <a:srgbClr val="C00000"/>
                </a:solidFill>
                <a:latin typeface="Arial"/>
                <a:ea typeface="DejaVu Sans"/>
              </a:rPr>
              <a:t> - </a:t>
            </a:r>
            <a:r>
              <a:rPr lang="en-US" sz="2800" b="0" strike="noStrike" spc="-1">
                <a:solidFill>
                  <a:srgbClr val="C00000"/>
                </a:solidFill>
                <a:latin typeface="Arial"/>
                <a:ea typeface="DejaVu Sans"/>
              </a:rPr>
              <a:t>advanced R&amp;D, Feasibility studies for new large-scale project @ JINR.</a:t>
            </a:r>
            <a:endParaRPr lang="en-US" sz="2800" b="0" strike="noStrike" spc="-1">
              <a:solidFill>
                <a:srgbClr val="000000"/>
              </a:solidFill>
              <a:latin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7" name="Rectangle: Rounded Corners 17"/>
          <p:cNvSpPr/>
          <p:nvPr/>
        </p:nvSpPr>
        <p:spPr>
          <a:xfrm>
            <a:off x="342720" y="1289160"/>
            <a:ext cx="1975320" cy="3745800"/>
          </a:xfrm>
          <a:prstGeom prst="roundRect">
            <a:avLst>
              <a:gd name="adj" fmla="val 1925"/>
            </a:avLst>
          </a:prstGeom>
          <a:solidFill>
            <a:srgbClr val="FFFFFF"/>
          </a:solidFill>
          <a:ln w="2556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graphicFrame>
        <p:nvGraphicFramePr>
          <p:cNvPr id="998" name="Table 2"/>
          <p:cNvGraphicFramePr/>
          <p:nvPr/>
        </p:nvGraphicFramePr>
        <p:xfrm>
          <a:off x="2178000" y="891000"/>
          <a:ext cx="9712440" cy="5334000"/>
        </p:xfrm>
        <a:graphic>
          <a:graphicData uri="http://schemas.openxmlformats.org/drawingml/2006/table">
            <a:tbl>
              <a:tblPr/>
              <a:tblGrid>
                <a:gridCol w="1462680">
                  <a:extLst>
                    <a:ext uri="{9D8B030D-6E8A-4147-A177-3AD203B41FA5}">
                      <a16:colId xmlns:a16="http://schemas.microsoft.com/office/drawing/2014/main" val="20000"/>
                    </a:ext>
                  </a:extLst>
                </a:gridCol>
                <a:gridCol w="1447560">
                  <a:extLst>
                    <a:ext uri="{9D8B030D-6E8A-4147-A177-3AD203B41FA5}">
                      <a16:colId xmlns:a16="http://schemas.microsoft.com/office/drawing/2014/main" val="20001"/>
                    </a:ext>
                  </a:extLst>
                </a:gridCol>
                <a:gridCol w="1258200">
                  <a:extLst>
                    <a:ext uri="{9D8B030D-6E8A-4147-A177-3AD203B41FA5}">
                      <a16:colId xmlns:a16="http://schemas.microsoft.com/office/drawing/2014/main" val="20002"/>
                    </a:ext>
                  </a:extLst>
                </a:gridCol>
                <a:gridCol w="1350720">
                  <a:extLst>
                    <a:ext uri="{9D8B030D-6E8A-4147-A177-3AD203B41FA5}">
                      <a16:colId xmlns:a16="http://schemas.microsoft.com/office/drawing/2014/main" val="20003"/>
                    </a:ext>
                  </a:extLst>
                </a:gridCol>
                <a:gridCol w="1332360">
                  <a:extLst>
                    <a:ext uri="{9D8B030D-6E8A-4147-A177-3AD203B41FA5}">
                      <a16:colId xmlns:a16="http://schemas.microsoft.com/office/drawing/2014/main" val="20004"/>
                    </a:ext>
                  </a:extLst>
                </a:gridCol>
                <a:gridCol w="1396800">
                  <a:extLst>
                    <a:ext uri="{9D8B030D-6E8A-4147-A177-3AD203B41FA5}">
                      <a16:colId xmlns:a16="http://schemas.microsoft.com/office/drawing/2014/main" val="20005"/>
                    </a:ext>
                  </a:extLst>
                </a:gridCol>
                <a:gridCol w="1464120">
                  <a:extLst>
                    <a:ext uri="{9D8B030D-6E8A-4147-A177-3AD203B41FA5}">
                      <a16:colId xmlns:a16="http://schemas.microsoft.com/office/drawing/2014/main" val="20006"/>
                    </a:ext>
                  </a:extLst>
                </a:gridCol>
              </a:tblGrid>
              <a:tr h="291600">
                <a:tc>
                  <a:txBody>
                    <a:bodyPr/>
                    <a:lstStyle/>
                    <a:p>
                      <a:pPr algn="ctr">
                        <a:lnSpc>
                          <a:spcPct val="100000"/>
                        </a:lnSpc>
                      </a:pPr>
                      <a:r>
                        <a:rPr lang="en-US" sz="1400" b="1" strike="noStrike" spc="-1">
                          <a:solidFill>
                            <a:srgbClr val="000000"/>
                          </a:solidFill>
                          <a:latin typeface="Arial"/>
                          <a:ea typeface="DejaVu Sans"/>
                        </a:rPr>
                        <a:t>2020</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2023</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2026</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2029</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2032</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2035</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tc>
                  <a:txBody>
                    <a:bodyPr/>
                    <a:lstStyle/>
                    <a:p>
                      <a:pPr algn="ctr">
                        <a:lnSpc>
                          <a:spcPct val="100000"/>
                        </a:lnSpc>
                      </a:pPr>
                      <a:r>
                        <a:rPr lang="en-US" sz="1400" b="1" strike="noStrike" spc="-1">
                          <a:solidFill>
                            <a:srgbClr val="000000"/>
                          </a:solidFill>
                          <a:latin typeface="Arial"/>
                          <a:ea typeface="DejaVu Sans"/>
                        </a:rPr>
                        <a:t>~ 2038</a:t>
                      </a:r>
                      <a:endParaRPr lang="en-US" sz="1400" b="0" strike="noStrike" spc="-1">
                        <a:solidFill>
                          <a:srgbClr val="000000"/>
                        </a:solidFill>
                        <a:latin typeface="Times New Roman"/>
                      </a:endParaRPr>
                    </a:p>
                  </a:txBody>
                  <a:tcPr anchor="ctr">
                    <a:lnL w="12240">
                      <a:solidFill>
                        <a:srgbClr val="FFFFFF"/>
                      </a:solidFill>
                    </a:lnL>
                    <a:lnR w="12240">
                      <a:solidFill>
                        <a:srgbClr val="FFFFFF"/>
                      </a:solidFill>
                    </a:lnR>
                    <a:lnT w="12240">
                      <a:solidFill>
                        <a:srgbClr val="FFFFFF"/>
                      </a:solidFill>
                    </a:lnT>
                    <a:lnB w="38160">
                      <a:solidFill>
                        <a:srgbClr val="FFFFFF"/>
                      </a:solidFill>
                    </a:lnB>
                    <a:solidFill>
                      <a:srgbClr val="FFFFFF"/>
                    </a:solidFill>
                  </a:tcPr>
                </a:tc>
                <a:extLst>
                  <a:ext uri="{0D108BD9-81ED-4DB2-BD59-A6C34878D82A}">
                    <a16:rowId xmlns:a16="http://schemas.microsoft.com/office/drawing/2014/main" val="10000"/>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38160">
                      <a:solidFill>
                        <a:srgbClr val="FFFFFF"/>
                      </a:solidFill>
                    </a:lnT>
                    <a:lnB w="12240">
                      <a:solidFill>
                        <a:srgbClr val="BFBFBF"/>
                      </a:solidFill>
                    </a:lnB>
                    <a:solidFill>
                      <a:srgbClr val="FFFFFF"/>
                    </a:solidFill>
                  </a:tcPr>
                </a:tc>
                <a:extLst>
                  <a:ext uri="{0D108BD9-81ED-4DB2-BD59-A6C34878D82A}">
                    <a16:rowId xmlns:a16="http://schemas.microsoft.com/office/drawing/2014/main" val="10001"/>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2"/>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3"/>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4"/>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5"/>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6"/>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7"/>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8"/>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09"/>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0"/>
                  </a:ext>
                </a:extLst>
              </a:tr>
              <a:tr h="428760">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tc>
                  <a:txBody>
                    <a:bodyPr/>
                    <a:lstStyle/>
                    <a:p>
                      <a:endParaRPr lang="en-US" sz="2400" b="0" strike="noStrike" spc="-1">
                        <a:solidFill>
                          <a:srgbClr val="000000"/>
                        </a:solidFill>
                        <a:latin typeface="Times New Roman"/>
                      </a:endParaRPr>
                    </a:p>
                  </a:txBody>
                  <a:tcPr marL="91080" marR="91080" anchor="ctr">
                    <a:lnL w="12240">
                      <a:solidFill>
                        <a:srgbClr val="FFFFFF"/>
                      </a:solidFill>
                    </a:lnL>
                    <a:lnR w="12240">
                      <a:solidFill>
                        <a:srgbClr val="FFFFFF"/>
                      </a:solidFill>
                    </a:lnR>
                    <a:lnT w="12240">
                      <a:solidFill>
                        <a:srgbClr val="BFBFBF"/>
                      </a:solidFill>
                    </a:lnT>
                    <a:lnB w="12240">
                      <a:solidFill>
                        <a:srgbClr val="BFBFBF"/>
                      </a:solidFill>
                    </a:lnB>
                    <a:solidFill>
                      <a:srgbClr val="FFFFFF"/>
                    </a:solidFill>
                  </a:tcPr>
                </a:tc>
                <a:extLst>
                  <a:ext uri="{0D108BD9-81ED-4DB2-BD59-A6C34878D82A}">
                    <a16:rowId xmlns:a16="http://schemas.microsoft.com/office/drawing/2014/main" val="10011"/>
                  </a:ext>
                </a:extLst>
              </a:tr>
            </a:tbl>
          </a:graphicData>
        </a:graphic>
      </p:graphicFrame>
      <p:sp>
        <p:nvSpPr>
          <p:cNvPr id="999" name="Title 1"/>
          <p:cNvSpPr/>
          <p:nvPr/>
        </p:nvSpPr>
        <p:spPr>
          <a:xfrm>
            <a:off x="339120" y="1142280"/>
            <a:ext cx="1753200" cy="87696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de-DE" sz="1400" b="0" strike="noStrike" spc="-1">
                <a:solidFill>
                  <a:srgbClr val="000000"/>
                </a:solidFill>
                <a:latin typeface="Arial"/>
                <a:ea typeface="DejaVu Sans"/>
              </a:rPr>
              <a:t>DRIBS, SHE-Factory</a:t>
            </a:r>
            <a:endParaRPr lang="en-US" sz="1400" b="0" strike="noStrike" spc="-1">
              <a:solidFill>
                <a:srgbClr val="000000"/>
              </a:solidFill>
              <a:latin typeface="Arial"/>
            </a:endParaRPr>
          </a:p>
        </p:txBody>
      </p:sp>
      <p:sp>
        <p:nvSpPr>
          <p:cNvPr id="1000" name="Title 9"/>
          <p:cNvSpPr/>
          <p:nvPr/>
        </p:nvSpPr>
        <p:spPr>
          <a:xfrm>
            <a:off x="331920" y="2108520"/>
            <a:ext cx="1753200" cy="3344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NICA MPD</a:t>
            </a:r>
            <a:endParaRPr lang="en-US" sz="1400" b="0" strike="noStrike" spc="-1">
              <a:solidFill>
                <a:srgbClr val="000000"/>
              </a:solidFill>
              <a:latin typeface="Arial"/>
            </a:endParaRPr>
          </a:p>
        </p:txBody>
      </p:sp>
      <p:sp>
        <p:nvSpPr>
          <p:cNvPr id="1001" name="Title 10"/>
          <p:cNvSpPr/>
          <p:nvPr/>
        </p:nvSpPr>
        <p:spPr>
          <a:xfrm>
            <a:off x="354960" y="3227400"/>
            <a:ext cx="1145520" cy="3272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1" strike="noStrike" spc="-1">
                <a:solidFill>
                  <a:srgbClr val="009A4D"/>
                </a:solidFill>
                <a:latin typeface="Arial"/>
                <a:ea typeface="DejaVu Sans"/>
              </a:rPr>
              <a:t>DNS-IV</a:t>
            </a:r>
            <a:endParaRPr lang="en-US" sz="1400" b="0" strike="noStrike" spc="-1">
              <a:solidFill>
                <a:srgbClr val="000000"/>
              </a:solidFill>
              <a:latin typeface="Arial"/>
            </a:endParaRPr>
          </a:p>
        </p:txBody>
      </p:sp>
      <p:sp>
        <p:nvSpPr>
          <p:cNvPr id="1002" name="Title 11"/>
          <p:cNvSpPr/>
          <p:nvPr/>
        </p:nvSpPr>
        <p:spPr>
          <a:xfrm>
            <a:off x="353880" y="3642840"/>
            <a:ext cx="1145520" cy="2750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Baikal - GVD</a:t>
            </a:r>
            <a:endParaRPr lang="en-US" sz="1400" b="0" strike="noStrike" spc="-1">
              <a:solidFill>
                <a:srgbClr val="000000"/>
              </a:solidFill>
              <a:latin typeface="Arial"/>
            </a:endParaRPr>
          </a:p>
        </p:txBody>
      </p:sp>
      <p:sp>
        <p:nvSpPr>
          <p:cNvPr id="1003" name="Title 12"/>
          <p:cNvSpPr/>
          <p:nvPr/>
        </p:nvSpPr>
        <p:spPr>
          <a:xfrm>
            <a:off x="373320" y="4312080"/>
            <a:ext cx="1145520" cy="38052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Life Science</a:t>
            </a:r>
            <a:endParaRPr lang="en-US" sz="1400" b="0" strike="noStrike" spc="-1">
              <a:solidFill>
                <a:srgbClr val="000000"/>
              </a:solidFill>
              <a:latin typeface="Arial"/>
            </a:endParaRPr>
          </a:p>
        </p:txBody>
      </p:sp>
      <p:sp>
        <p:nvSpPr>
          <p:cNvPr id="1004" name="Title 13"/>
          <p:cNvSpPr/>
          <p:nvPr/>
        </p:nvSpPr>
        <p:spPr>
          <a:xfrm>
            <a:off x="353880" y="4700520"/>
            <a:ext cx="2720160" cy="34344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FCC, ILC, GWI, …</a:t>
            </a:r>
            <a:endParaRPr lang="en-US" sz="1400" b="0" strike="noStrike" spc="-1">
              <a:solidFill>
                <a:srgbClr val="000000"/>
              </a:solidFill>
              <a:latin typeface="Arial"/>
            </a:endParaRPr>
          </a:p>
        </p:txBody>
      </p:sp>
      <p:sp>
        <p:nvSpPr>
          <p:cNvPr id="1005" name="TextBox 93"/>
          <p:cNvSpPr/>
          <p:nvPr/>
        </p:nvSpPr>
        <p:spPr>
          <a:xfrm>
            <a:off x="260640" y="1779840"/>
            <a:ext cx="182304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de-DE" sz="1400" b="1" strike="noStrike" spc="-1">
                <a:solidFill>
                  <a:srgbClr val="009A4D"/>
                </a:solidFill>
                <a:latin typeface="Arial"/>
                <a:ea typeface="DejaVu Sans"/>
              </a:rPr>
              <a:t>FRB </a:t>
            </a:r>
            <a:r>
              <a:rPr lang="en-US" sz="1400" b="1" strike="noStrike" spc="-1">
                <a:solidFill>
                  <a:srgbClr val="009A4D"/>
                </a:solidFill>
                <a:latin typeface="Arial"/>
                <a:ea typeface="DejaVu Sans"/>
              </a:rPr>
              <a:t>@ Flerov Lab</a:t>
            </a:r>
            <a:endParaRPr lang="en-US" sz="1400" b="0" strike="noStrike" spc="-1">
              <a:solidFill>
                <a:srgbClr val="000000"/>
              </a:solidFill>
              <a:latin typeface="Arial"/>
            </a:endParaRPr>
          </a:p>
        </p:txBody>
      </p:sp>
      <p:sp>
        <p:nvSpPr>
          <p:cNvPr id="1006" name="TextBox 94"/>
          <p:cNvSpPr/>
          <p:nvPr/>
        </p:nvSpPr>
        <p:spPr>
          <a:xfrm>
            <a:off x="249480" y="2513160"/>
            <a:ext cx="129960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000000"/>
                </a:solidFill>
                <a:latin typeface="Arial"/>
                <a:ea typeface="DejaVu Sans"/>
              </a:rPr>
              <a:t>NICA SPD</a:t>
            </a:r>
            <a:endParaRPr lang="en-US" sz="1400" b="0" strike="noStrike" spc="-1">
              <a:solidFill>
                <a:srgbClr val="000000"/>
              </a:solidFill>
              <a:latin typeface="Arial"/>
            </a:endParaRPr>
          </a:p>
        </p:txBody>
      </p:sp>
      <p:sp>
        <p:nvSpPr>
          <p:cNvPr id="1007" name="TextBox 95"/>
          <p:cNvSpPr/>
          <p:nvPr/>
        </p:nvSpPr>
        <p:spPr>
          <a:xfrm>
            <a:off x="246600" y="2881800"/>
            <a:ext cx="20239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9A4D"/>
                </a:solidFill>
                <a:latin typeface="Arial"/>
                <a:ea typeface="DejaVu Sans"/>
              </a:rPr>
              <a:t>NICA - III </a:t>
            </a:r>
            <a:r>
              <a:rPr lang="en-US" sz="1300" b="1" strike="noStrike" spc="-1">
                <a:solidFill>
                  <a:srgbClr val="009A4D"/>
                </a:solidFill>
                <a:latin typeface="Arial"/>
                <a:ea typeface="DejaVu Sans"/>
              </a:rPr>
              <a:t>(EIC, others</a:t>
            </a:r>
            <a:r>
              <a:rPr lang="ru-RU" sz="1300" b="1" strike="noStrike" spc="-1">
                <a:solidFill>
                  <a:srgbClr val="009A4D"/>
                </a:solidFill>
                <a:latin typeface="Arial"/>
                <a:ea typeface="DejaVu Sans"/>
              </a:rPr>
              <a:t>)</a:t>
            </a:r>
            <a:endParaRPr lang="en-US" sz="1300" b="0" strike="noStrike" spc="-1">
              <a:solidFill>
                <a:srgbClr val="000000"/>
              </a:solidFill>
              <a:latin typeface="Arial"/>
            </a:endParaRPr>
          </a:p>
        </p:txBody>
      </p:sp>
      <p:sp>
        <p:nvSpPr>
          <p:cNvPr id="1008" name="TextBox 98"/>
          <p:cNvSpPr/>
          <p:nvPr/>
        </p:nvSpPr>
        <p:spPr>
          <a:xfrm>
            <a:off x="260640" y="3988080"/>
            <a:ext cx="22906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1" strike="noStrike" spc="-1">
                <a:solidFill>
                  <a:srgbClr val="009A4D"/>
                </a:solidFill>
                <a:latin typeface="Symbol"/>
                <a:ea typeface="DejaVu Sans"/>
              </a:rPr>
              <a:t>n</a:t>
            </a:r>
            <a:r>
              <a:rPr lang="en-US" sz="1400" b="1" strike="noStrike" spc="-1">
                <a:solidFill>
                  <a:srgbClr val="009A4D"/>
                </a:solidFill>
                <a:latin typeface="Arial"/>
                <a:ea typeface="DejaVu Sans"/>
              </a:rPr>
              <a:t> &amp; AP Physics</a:t>
            </a:r>
            <a:endParaRPr lang="en-US" sz="1400" b="0" strike="noStrike" spc="-1">
              <a:solidFill>
                <a:srgbClr val="000000"/>
              </a:solidFill>
              <a:latin typeface="Arial"/>
            </a:endParaRPr>
          </a:p>
        </p:txBody>
      </p:sp>
      <p:sp>
        <p:nvSpPr>
          <p:cNvPr id="1009" name="TextBox 99"/>
          <p:cNvSpPr/>
          <p:nvPr/>
        </p:nvSpPr>
        <p:spPr>
          <a:xfrm>
            <a:off x="3157200" y="353160"/>
            <a:ext cx="5416920" cy="455040"/>
          </a:xfrm>
          <a:prstGeom prst="rect">
            <a:avLst/>
          </a:prstGeom>
          <a:solidFill>
            <a:srgbClr val="FFFFFF"/>
          </a:solidFill>
          <a:ln w="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en-US" sz="2400" b="1" strike="noStrike" cap="small" spc="-1">
                <a:solidFill>
                  <a:srgbClr val="002060"/>
                </a:solidFill>
                <a:latin typeface="Arial"/>
                <a:ea typeface="DejaVu Sans"/>
              </a:rPr>
              <a:t>Matrix of JINR Key Projects</a:t>
            </a:r>
            <a:endParaRPr lang="en-US" sz="2400" b="0" strike="noStrike" spc="-1">
              <a:solidFill>
                <a:srgbClr val="000000"/>
              </a:solidFill>
              <a:latin typeface="Arial"/>
            </a:endParaRPr>
          </a:p>
        </p:txBody>
      </p:sp>
      <p:sp>
        <p:nvSpPr>
          <p:cNvPr id="1010" name="Title 14"/>
          <p:cNvSpPr/>
          <p:nvPr/>
        </p:nvSpPr>
        <p:spPr>
          <a:xfrm>
            <a:off x="339120" y="5108400"/>
            <a:ext cx="2173320" cy="334800"/>
          </a:xfrm>
          <a:prstGeom prst="rect">
            <a:avLst/>
          </a:prstGeom>
          <a:noFill/>
          <a:ln w="0">
            <a:noFill/>
          </a:ln>
        </p:spPr>
        <p:style>
          <a:lnRef idx="0">
            <a:scrgbClr r="0" g="0" b="0"/>
          </a:lnRef>
          <a:fillRef idx="0">
            <a:scrgbClr r="0" g="0" b="0"/>
          </a:fillRef>
          <a:effectRef idx="0">
            <a:scrgbClr r="0" g="0" b="0"/>
          </a:effectRef>
          <a:fontRef idx="minor"/>
        </p:style>
        <p:txBody>
          <a:bodyPr lIns="0" tIns="45000" rIns="0" bIns="45000" anchor="ctr">
            <a:noAutofit/>
          </a:bodyPr>
          <a:lstStyle/>
          <a:p>
            <a:pPr>
              <a:lnSpc>
                <a:spcPct val="90000"/>
              </a:lnSpc>
            </a:pPr>
            <a:r>
              <a:rPr lang="en-US" sz="1400" b="0" strike="noStrike" spc="-1">
                <a:solidFill>
                  <a:srgbClr val="000000"/>
                </a:solidFill>
                <a:latin typeface="Arial"/>
                <a:ea typeface="DejaVu Sans"/>
              </a:rPr>
              <a:t>Innovation center</a:t>
            </a:r>
            <a:endParaRPr lang="en-US" sz="1400" b="0" strike="noStrike" spc="-1">
              <a:solidFill>
                <a:srgbClr val="000000"/>
              </a:solidFill>
              <a:latin typeface="Arial"/>
            </a:endParaRPr>
          </a:p>
        </p:txBody>
      </p:sp>
      <p:sp>
        <p:nvSpPr>
          <p:cNvPr id="1011" name="Rectangle: Rounded Corners 36"/>
          <p:cNvSpPr/>
          <p:nvPr/>
        </p:nvSpPr>
        <p:spPr>
          <a:xfrm>
            <a:off x="2269440" y="1418040"/>
            <a:ext cx="9616680" cy="316800"/>
          </a:xfrm>
          <a:prstGeom prst="roundRect">
            <a:avLst>
              <a:gd name="adj" fmla="val 50000"/>
            </a:avLst>
          </a:prstGeom>
          <a:pattFill prst="openDmnd">
            <a:fgClr>
              <a:srgbClr val="B9CDE5"/>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 and development</a:t>
            </a:r>
            <a:endParaRPr lang="en-US" sz="1600" b="0" strike="noStrike" spc="-1">
              <a:solidFill>
                <a:srgbClr val="000000"/>
              </a:solidFill>
              <a:latin typeface="Arial"/>
            </a:endParaRPr>
          </a:p>
        </p:txBody>
      </p:sp>
      <p:sp>
        <p:nvSpPr>
          <p:cNvPr id="1012" name="Rectangle: Rounded Corners 37"/>
          <p:cNvSpPr/>
          <p:nvPr/>
        </p:nvSpPr>
        <p:spPr>
          <a:xfrm>
            <a:off x="9282600" y="1788480"/>
            <a:ext cx="260352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13" name="Rectangle: Rounded Corners 38"/>
          <p:cNvSpPr/>
          <p:nvPr/>
        </p:nvSpPr>
        <p:spPr>
          <a:xfrm>
            <a:off x="2251080" y="1779840"/>
            <a:ext cx="1323000" cy="33480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a:t>
            </a:r>
            <a:endParaRPr lang="en-US" sz="1400" b="0" strike="noStrike" spc="-1">
              <a:solidFill>
                <a:srgbClr val="000000"/>
              </a:solidFill>
              <a:latin typeface="Arial"/>
            </a:endParaRPr>
          </a:p>
        </p:txBody>
      </p:sp>
      <p:sp>
        <p:nvSpPr>
          <p:cNvPr id="1014" name="Rectangle: Rounded Corners 39"/>
          <p:cNvSpPr/>
          <p:nvPr/>
        </p:nvSpPr>
        <p:spPr>
          <a:xfrm>
            <a:off x="3616200" y="1765440"/>
            <a:ext cx="2090160" cy="36036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Feasibility Studies + R&amp;D</a:t>
            </a:r>
            <a:endParaRPr lang="en-US" sz="1300" b="0" strike="noStrike" spc="-1">
              <a:solidFill>
                <a:srgbClr val="000000"/>
              </a:solidFill>
              <a:latin typeface="Arial"/>
            </a:endParaRPr>
          </a:p>
        </p:txBody>
      </p:sp>
      <p:sp>
        <p:nvSpPr>
          <p:cNvPr id="1015" name="Rectangle: Rounded Corners 40"/>
          <p:cNvSpPr/>
          <p:nvPr/>
        </p:nvSpPr>
        <p:spPr>
          <a:xfrm>
            <a:off x="5717160" y="1765800"/>
            <a:ext cx="736920" cy="35496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solidFill>
                <a:srgbClr val="FFFFFF"/>
              </a:solidFill>
              <a:latin typeface="Arial"/>
            </a:endParaRPr>
          </a:p>
        </p:txBody>
      </p:sp>
      <p:sp>
        <p:nvSpPr>
          <p:cNvPr id="1016" name="Rectangle: Rounded Corners 41"/>
          <p:cNvSpPr/>
          <p:nvPr/>
        </p:nvSpPr>
        <p:spPr>
          <a:xfrm>
            <a:off x="6465240" y="1783080"/>
            <a:ext cx="2809080" cy="3168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Phased construction</a:t>
            </a:r>
            <a:endParaRPr lang="en-US" sz="1400" b="0" strike="noStrike" spc="-1">
              <a:solidFill>
                <a:srgbClr val="000000"/>
              </a:solidFill>
              <a:latin typeface="Arial"/>
            </a:endParaRPr>
          </a:p>
        </p:txBody>
      </p:sp>
      <p:sp>
        <p:nvSpPr>
          <p:cNvPr id="1017" name="Rectangle: Rounded Corners 42"/>
          <p:cNvSpPr/>
          <p:nvPr/>
        </p:nvSpPr>
        <p:spPr>
          <a:xfrm>
            <a:off x="2260800" y="2151720"/>
            <a:ext cx="2807280" cy="3168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solidFill>
                <a:srgbClr val="000000"/>
              </a:solidFill>
              <a:latin typeface="Arial"/>
            </a:endParaRPr>
          </a:p>
        </p:txBody>
      </p:sp>
      <p:sp>
        <p:nvSpPr>
          <p:cNvPr id="1018" name="Rectangle: Rounded Corners 43"/>
          <p:cNvSpPr/>
          <p:nvPr/>
        </p:nvSpPr>
        <p:spPr>
          <a:xfrm>
            <a:off x="5101920" y="2145240"/>
            <a:ext cx="133380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19" name="Rectangle: Rounded Corners 44"/>
          <p:cNvSpPr/>
          <p:nvPr/>
        </p:nvSpPr>
        <p:spPr>
          <a:xfrm>
            <a:off x="6470280" y="2145240"/>
            <a:ext cx="2635920" cy="31176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upgrade</a:t>
            </a:r>
            <a:endParaRPr lang="en-US" sz="1400" b="0" strike="noStrike" spc="-1">
              <a:solidFill>
                <a:srgbClr val="000000"/>
              </a:solidFill>
              <a:latin typeface="Arial"/>
            </a:endParaRPr>
          </a:p>
        </p:txBody>
      </p:sp>
      <p:sp>
        <p:nvSpPr>
          <p:cNvPr id="1020" name="Rectangle: Rounded Corners 45"/>
          <p:cNvSpPr/>
          <p:nvPr/>
        </p:nvSpPr>
        <p:spPr>
          <a:xfrm>
            <a:off x="9148320" y="2156400"/>
            <a:ext cx="273780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21" name="Rectangle: Rounded Corners 46"/>
          <p:cNvSpPr/>
          <p:nvPr/>
        </p:nvSpPr>
        <p:spPr>
          <a:xfrm>
            <a:off x="2205720" y="2519280"/>
            <a:ext cx="2891880" cy="33480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 + Design</a:t>
            </a:r>
            <a:endParaRPr lang="en-US" sz="1400" b="0" strike="noStrike" spc="-1">
              <a:solidFill>
                <a:srgbClr val="000000"/>
              </a:solidFill>
              <a:latin typeface="Arial"/>
            </a:endParaRPr>
          </a:p>
        </p:txBody>
      </p:sp>
      <p:sp>
        <p:nvSpPr>
          <p:cNvPr id="1022" name="Rectangle: Rounded Corners 47"/>
          <p:cNvSpPr/>
          <p:nvPr/>
        </p:nvSpPr>
        <p:spPr>
          <a:xfrm>
            <a:off x="5145120" y="2510640"/>
            <a:ext cx="1897560" cy="3348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Construction and commissioning</a:t>
            </a:r>
            <a:endParaRPr lang="en-US" sz="1300" b="0" strike="noStrike" spc="-1">
              <a:solidFill>
                <a:srgbClr val="000000"/>
              </a:solidFill>
              <a:latin typeface="Arial"/>
            </a:endParaRPr>
          </a:p>
        </p:txBody>
      </p:sp>
      <p:sp>
        <p:nvSpPr>
          <p:cNvPr id="1023" name="Rectangle: Rounded Corners 48"/>
          <p:cNvSpPr/>
          <p:nvPr/>
        </p:nvSpPr>
        <p:spPr>
          <a:xfrm>
            <a:off x="7050600" y="2519280"/>
            <a:ext cx="348516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24" name="Rectangle: Rounded Corners 49"/>
          <p:cNvSpPr/>
          <p:nvPr/>
        </p:nvSpPr>
        <p:spPr>
          <a:xfrm>
            <a:off x="10556640" y="2508120"/>
            <a:ext cx="1319760" cy="31176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FFFFFF"/>
                </a:solidFill>
                <a:latin typeface="Segoe UI Light"/>
                <a:ea typeface="DejaVu Sans"/>
              </a:rPr>
              <a:t>upgrade</a:t>
            </a:r>
            <a:endParaRPr lang="en-US" sz="1200" b="0" strike="noStrike" spc="-1">
              <a:solidFill>
                <a:srgbClr val="000000"/>
              </a:solidFill>
              <a:latin typeface="Arial"/>
            </a:endParaRPr>
          </a:p>
        </p:txBody>
      </p:sp>
      <p:sp>
        <p:nvSpPr>
          <p:cNvPr id="1025" name="Rectangle: Rounded Corners 50"/>
          <p:cNvSpPr/>
          <p:nvPr/>
        </p:nvSpPr>
        <p:spPr>
          <a:xfrm>
            <a:off x="2205720" y="2882160"/>
            <a:ext cx="2891880" cy="33480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Feasibility Studies + R&amp;D</a:t>
            </a:r>
            <a:endParaRPr lang="en-US" sz="1300" b="0" strike="noStrike" spc="-1">
              <a:solidFill>
                <a:srgbClr val="000000"/>
              </a:solidFill>
              <a:latin typeface="Arial"/>
            </a:endParaRPr>
          </a:p>
        </p:txBody>
      </p:sp>
      <p:sp>
        <p:nvSpPr>
          <p:cNvPr id="1026" name="Rectangle: Rounded Corners 51"/>
          <p:cNvSpPr/>
          <p:nvPr/>
        </p:nvSpPr>
        <p:spPr>
          <a:xfrm>
            <a:off x="5119560" y="2888280"/>
            <a:ext cx="1323000" cy="33480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200" b="0" strike="noStrike" spc="-1">
                <a:solidFill>
                  <a:srgbClr val="FFFFFF"/>
                </a:solidFill>
                <a:latin typeface="Segoe UI Light"/>
                <a:ea typeface="DejaVu Sans"/>
              </a:rPr>
              <a:t>International Program + R&amp;D</a:t>
            </a:r>
            <a:endParaRPr lang="en-US" sz="1200" b="0" strike="noStrike" spc="-1">
              <a:solidFill>
                <a:srgbClr val="000000"/>
              </a:solidFill>
              <a:latin typeface="Arial"/>
            </a:endParaRPr>
          </a:p>
        </p:txBody>
      </p:sp>
      <p:sp>
        <p:nvSpPr>
          <p:cNvPr id="1027" name="Rectangle: Rounded Corners 52"/>
          <p:cNvSpPr/>
          <p:nvPr/>
        </p:nvSpPr>
        <p:spPr>
          <a:xfrm>
            <a:off x="6465240" y="2875320"/>
            <a:ext cx="2583720" cy="36036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Technical design and prototyping</a:t>
            </a:r>
            <a:endParaRPr lang="en-US" sz="1300" b="0" strike="noStrike" spc="-1">
              <a:solidFill>
                <a:srgbClr val="000000"/>
              </a:solidFill>
              <a:latin typeface="Arial"/>
            </a:endParaRPr>
          </a:p>
        </p:txBody>
      </p:sp>
      <p:sp>
        <p:nvSpPr>
          <p:cNvPr id="1028" name="Rectangle: Rounded Corners 53"/>
          <p:cNvSpPr/>
          <p:nvPr/>
        </p:nvSpPr>
        <p:spPr>
          <a:xfrm>
            <a:off x="9070920" y="2888280"/>
            <a:ext cx="278424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29" name="Rectangle: Rounded Corners 54"/>
          <p:cNvSpPr/>
          <p:nvPr/>
        </p:nvSpPr>
        <p:spPr>
          <a:xfrm>
            <a:off x="2205720" y="3248280"/>
            <a:ext cx="2862360" cy="36036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Technical design and prototyping</a:t>
            </a:r>
            <a:endParaRPr lang="en-US" sz="1300" b="0" strike="noStrike" spc="-1">
              <a:solidFill>
                <a:srgbClr val="000000"/>
              </a:solidFill>
              <a:latin typeface="Arial"/>
            </a:endParaRPr>
          </a:p>
        </p:txBody>
      </p:sp>
      <p:sp>
        <p:nvSpPr>
          <p:cNvPr id="1030" name="Rectangle: Rounded Corners 55"/>
          <p:cNvSpPr/>
          <p:nvPr/>
        </p:nvSpPr>
        <p:spPr>
          <a:xfrm>
            <a:off x="5127480" y="3245040"/>
            <a:ext cx="736920" cy="33588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solidFill>
                <a:srgbClr val="FFFFFF"/>
              </a:solidFill>
              <a:latin typeface="Arial"/>
            </a:endParaRPr>
          </a:p>
        </p:txBody>
      </p:sp>
      <p:sp>
        <p:nvSpPr>
          <p:cNvPr id="1031" name="Rectangle: Rounded Corners 56"/>
          <p:cNvSpPr/>
          <p:nvPr/>
        </p:nvSpPr>
        <p:spPr>
          <a:xfrm>
            <a:off x="5899320" y="3261960"/>
            <a:ext cx="4652280" cy="3168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solidFill>
                <a:srgbClr val="000000"/>
              </a:solidFill>
              <a:latin typeface="Arial"/>
            </a:endParaRPr>
          </a:p>
        </p:txBody>
      </p:sp>
      <p:sp>
        <p:nvSpPr>
          <p:cNvPr id="1032" name="Rectangle: Rounded Corners 57"/>
          <p:cNvSpPr/>
          <p:nvPr/>
        </p:nvSpPr>
        <p:spPr>
          <a:xfrm>
            <a:off x="10586880" y="3258000"/>
            <a:ext cx="130284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33" name="Rectangle: Rounded Corners 58"/>
          <p:cNvSpPr/>
          <p:nvPr/>
        </p:nvSpPr>
        <p:spPr>
          <a:xfrm>
            <a:off x="2223360" y="3622680"/>
            <a:ext cx="3641040" cy="3168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 and data acquisition</a:t>
            </a:r>
            <a:endParaRPr lang="en-US" sz="1400" b="0" strike="noStrike" spc="-1">
              <a:solidFill>
                <a:srgbClr val="000000"/>
              </a:solidFill>
              <a:latin typeface="Arial"/>
            </a:endParaRPr>
          </a:p>
        </p:txBody>
      </p:sp>
      <p:sp>
        <p:nvSpPr>
          <p:cNvPr id="1034" name="Rectangle: Rounded Corners 59"/>
          <p:cNvSpPr/>
          <p:nvPr/>
        </p:nvSpPr>
        <p:spPr>
          <a:xfrm>
            <a:off x="5903280" y="3628080"/>
            <a:ext cx="4648680" cy="311760"/>
          </a:xfrm>
          <a:prstGeom prst="roundRect">
            <a:avLst>
              <a:gd name="adj" fmla="val 50000"/>
            </a:avLst>
          </a:prstGeom>
          <a:solidFill>
            <a:srgbClr val="4F6228"/>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upgrade and data acquisition</a:t>
            </a:r>
            <a:endParaRPr lang="en-US" sz="1400" b="0" strike="noStrike" spc="-1">
              <a:solidFill>
                <a:srgbClr val="000000"/>
              </a:solidFill>
              <a:latin typeface="Arial"/>
            </a:endParaRPr>
          </a:p>
        </p:txBody>
      </p:sp>
      <p:sp>
        <p:nvSpPr>
          <p:cNvPr id="1035" name="Rectangle: Rounded Corners 60"/>
          <p:cNvSpPr/>
          <p:nvPr/>
        </p:nvSpPr>
        <p:spPr>
          <a:xfrm>
            <a:off x="10580040" y="3618720"/>
            <a:ext cx="1302840" cy="3117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a:t>
            </a:r>
            <a:endParaRPr lang="en-US" sz="1600" b="0" strike="noStrike" spc="-1">
              <a:solidFill>
                <a:srgbClr val="000000"/>
              </a:solidFill>
              <a:latin typeface="Arial"/>
            </a:endParaRPr>
          </a:p>
        </p:txBody>
      </p:sp>
      <p:sp>
        <p:nvSpPr>
          <p:cNvPr id="1036" name="Rectangle: Rounded Corners 61"/>
          <p:cNvSpPr/>
          <p:nvPr/>
        </p:nvSpPr>
        <p:spPr>
          <a:xfrm>
            <a:off x="2204640" y="3978000"/>
            <a:ext cx="9650880" cy="33480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0" strike="noStrike" spc="-1">
                <a:solidFill>
                  <a:srgbClr val="FFFFFF"/>
                </a:solidFill>
                <a:latin typeface="Segoe UI Light"/>
                <a:ea typeface="DejaVu Sans"/>
              </a:rPr>
              <a:t>International scientific program</a:t>
            </a:r>
            <a:endParaRPr lang="en-US" sz="1600" b="0" strike="noStrike" spc="-1">
              <a:solidFill>
                <a:srgbClr val="000000"/>
              </a:solidFill>
              <a:latin typeface="Arial"/>
            </a:endParaRPr>
          </a:p>
        </p:txBody>
      </p:sp>
      <p:sp>
        <p:nvSpPr>
          <p:cNvPr id="1037" name="Rectangle: Rounded Corners 62"/>
          <p:cNvSpPr/>
          <p:nvPr/>
        </p:nvSpPr>
        <p:spPr>
          <a:xfrm>
            <a:off x="4348800" y="4342320"/>
            <a:ext cx="7501680" cy="367560"/>
          </a:xfrm>
          <a:prstGeom prst="roundRect">
            <a:avLst>
              <a:gd name="adj" fmla="val 50000"/>
            </a:avLst>
          </a:prstGeom>
          <a:pattFill prst="openDmnd">
            <a:fgClr>
              <a:srgbClr val="95B3D7"/>
            </a:fgClr>
            <a:bgClr>
              <a:srgbClr val="376092"/>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0" strike="noStrike" spc="-1">
                <a:solidFill>
                  <a:srgbClr val="000000"/>
                </a:solidFill>
                <a:latin typeface="Segoe UI Light"/>
                <a:ea typeface="DejaVu Sans"/>
              </a:rPr>
              <a:t>International scientific program</a:t>
            </a:r>
            <a:endParaRPr lang="en-US" sz="1600" b="0" strike="noStrike" spc="-1">
              <a:solidFill>
                <a:srgbClr val="000000"/>
              </a:solidFill>
              <a:latin typeface="Arial"/>
            </a:endParaRPr>
          </a:p>
        </p:txBody>
      </p:sp>
      <p:sp>
        <p:nvSpPr>
          <p:cNvPr id="1038" name="Rectangle: Rounded Corners 63"/>
          <p:cNvSpPr/>
          <p:nvPr/>
        </p:nvSpPr>
        <p:spPr>
          <a:xfrm>
            <a:off x="2204640" y="4734720"/>
            <a:ext cx="4505760" cy="319320"/>
          </a:xfrm>
          <a:prstGeom prst="roundRect">
            <a:avLst>
              <a:gd name="adj" fmla="val 50000"/>
            </a:avLst>
          </a:prstGeom>
          <a:pattFill prst="ltDnDiag">
            <a:fgClr>
              <a:srgbClr val="002060"/>
            </a:fgClr>
            <a:bgClr>
              <a:srgbClr val="0070C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Participation in Feasibility Studies, advanced R&amp;D</a:t>
            </a:r>
            <a:endParaRPr lang="en-US" sz="1400" b="0" strike="noStrike" spc="-1">
              <a:solidFill>
                <a:srgbClr val="000000"/>
              </a:solidFill>
              <a:latin typeface="Arial"/>
            </a:endParaRPr>
          </a:p>
        </p:txBody>
      </p:sp>
      <p:sp>
        <p:nvSpPr>
          <p:cNvPr id="1039" name="Rectangle: Rounded Corners 64"/>
          <p:cNvSpPr/>
          <p:nvPr/>
        </p:nvSpPr>
        <p:spPr>
          <a:xfrm>
            <a:off x="6729120" y="4731840"/>
            <a:ext cx="976680" cy="319320"/>
          </a:xfrm>
          <a:prstGeom prst="roundRect">
            <a:avLst>
              <a:gd name="adj" fmla="val 50000"/>
            </a:avLst>
          </a:prstGeom>
          <a:pattFill prst="ltDnDiag">
            <a:fgClr>
              <a:srgbClr val="FF0000"/>
            </a:fgClr>
            <a:bgClr>
              <a:srgbClr val="C000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000" b="1" strike="noStrike" spc="-1">
                <a:solidFill>
                  <a:srgbClr val="FFFFFF"/>
                </a:solidFill>
                <a:latin typeface="Segoe UI Light"/>
                <a:ea typeface="DejaVu Sans"/>
              </a:rPr>
              <a:t>Decision</a:t>
            </a:r>
            <a:endParaRPr lang="en-US" sz="1000" b="0" strike="noStrike" spc="-1">
              <a:solidFill>
                <a:srgbClr val="FFFFFF"/>
              </a:solidFill>
              <a:latin typeface="Arial"/>
            </a:endParaRPr>
          </a:p>
        </p:txBody>
      </p:sp>
      <p:sp>
        <p:nvSpPr>
          <p:cNvPr id="1040" name="Rectangle: Rounded Corners 65"/>
          <p:cNvSpPr/>
          <p:nvPr/>
        </p:nvSpPr>
        <p:spPr>
          <a:xfrm>
            <a:off x="7724160" y="4734360"/>
            <a:ext cx="2783160" cy="316800"/>
          </a:xfrm>
          <a:prstGeom prst="roundRect">
            <a:avLst>
              <a:gd name="adj" fmla="val 50000"/>
            </a:avLst>
          </a:prstGeom>
          <a:solidFill>
            <a:srgbClr val="7030A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Participation in construction</a:t>
            </a:r>
            <a:endParaRPr lang="en-US" sz="1400" b="0" strike="noStrike" spc="-1">
              <a:solidFill>
                <a:srgbClr val="000000"/>
              </a:solidFill>
              <a:latin typeface="Arial"/>
            </a:endParaRPr>
          </a:p>
        </p:txBody>
      </p:sp>
      <p:sp>
        <p:nvSpPr>
          <p:cNvPr id="1041" name="Rectangle: Rounded Corners 66"/>
          <p:cNvSpPr/>
          <p:nvPr/>
        </p:nvSpPr>
        <p:spPr>
          <a:xfrm>
            <a:off x="4887720" y="5055480"/>
            <a:ext cx="6962760" cy="359640"/>
          </a:xfrm>
          <a:prstGeom prst="roundRect">
            <a:avLst>
              <a:gd name="adj" fmla="val 50000"/>
            </a:avLst>
          </a:prstGeom>
          <a:solidFill>
            <a:srgbClr val="B9CDE5"/>
          </a:solidFill>
          <a:ln w="25560">
            <a:solidFill>
              <a:srgbClr val="B9CDE5"/>
            </a:solidFill>
            <a:miter/>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000000"/>
                </a:solidFill>
                <a:latin typeface="Segoe UI Light"/>
                <a:ea typeface="DejaVu Sans"/>
              </a:rPr>
              <a:t>Operation and regular modernization </a:t>
            </a:r>
            <a:endParaRPr lang="en-US" sz="1600" b="0" strike="noStrike" spc="-1">
              <a:solidFill>
                <a:srgbClr val="000000"/>
              </a:solidFill>
              <a:latin typeface="Arial"/>
            </a:endParaRPr>
          </a:p>
        </p:txBody>
      </p:sp>
      <p:sp>
        <p:nvSpPr>
          <p:cNvPr id="1042" name="Rectangle: Rounded Corners 67"/>
          <p:cNvSpPr/>
          <p:nvPr/>
        </p:nvSpPr>
        <p:spPr>
          <a:xfrm>
            <a:off x="3647160" y="5071680"/>
            <a:ext cx="2128680" cy="343440"/>
          </a:xfrm>
          <a:prstGeom prst="roundRect">
            <a:avLst>
              <a:gd name="adj" fmla="val 50000"/>
            </a:avLst>
          </a:prstGeom>
          <a:solidFill>
            <a:srgbClr val="7030A0">
              <a:alpha val="60000"/>
            </a:srgbClr>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Construction</a:t>
            </a:r>
            <a:endParaRPr lang="en-US" sz="1400" b="0" strike="noStrike" spc="-1">
              <a:solidFill>
                <a:srgbClr val="000000"/>
              </a:solidFill>
              <a:latin typeface="Arial"/>
            </a:endParaRPr>
          </a:p>
        </p:txBody>
      </p:sp>
      <p:sp>
        <p:nvSpPr>
          <p:cNvPr id="1043" name="Rectangle: Rounded Corners 68"/>
          <p:cNvSpPr/>
          <p:nvPr/>
        </p:nvSpPr>
        <p:spPr>
          <a:xfrm>
            <a:off x="2229840" y="5091480"/>
            <a:ext cx="1420560" cy="334800"/>
          </a:xfrm>
          <a:prstGeom prst="roundRect">
            <a:avLst>
              <a:gd name="adj" fmla="val 50000"/>
            </a:avLst>
          </a:prstGeom>
          <a:pattFill prst="ltDnDiag">
            <a:fgClr>
              <a:srgbClr val="FFC000"/>
            </a:fgClr>
            <a:bgClr>
              <a:srgbClr val="F7A500"/>
            </a:bgClr>
          </a:patt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0" strike="noStrike" spc="-1">
                <a:solidFill>
                  <a:srgbClr val="FFFFFF"/>
                </a:solidFill>
                <a:latin typeface="Segoe UI Light"/>
                <a:ea typeface="DejaVu Sans"/>
              </a:rPr>
              <a:t>R&amp;D + Design</a:t>
            </a:r>
            <a:endParaRPr lang="en-US" sz="1400" b="0" strike="noStrike" spc="-1">
              <a:solidFill>
                <a:srgbClr val="000000"/>
              </a:solidFill>
              <a:latin typeface="Arial"/>
            </a:endParaRPr>
          </a:p>
        </p:txBody>
      </p:sp>
      <p:sp>
        <p:nvSpPr>
          <p:cNvPr id="1044" name="Rectangle: Rounded Corners 69"/>
          <p:cNvSpPr/>
          <p:nvPr/>
        </p:nvSpPr>
        <p:spPr>
          <a:xfrm>
            <a:off x="2228760" y="4361040"/>
            <a:ext cx="2111760" cy="334800"/>
          </a:xfrm>
          <a:prstGeom prst="roundRect">
            <a:avLst>
              <a:gd name="adj" fmla="val 50000"/>
            </a:avLst>
          </a:prstGeom>
          <a:solidFill>
            <a:srgbClr val="808080"/>
          </a:solidFill>
          <a:ln w="2556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300" b="0" strike="noStrike" spc="-1">
                <a:solidFill>
                  <a:srgbClr val="FFFFFF"/>
                </a:solidFill>
                <a:latin typeface="Segoe UI Light"/>
                <a:ea typeface="DejaVu Sans"/>
              </a:rPr>
              <a:t>Formulation of Internati-onal scientific program</a:t>
            </a:r>
            <a:endParaRPr lang="en-US" sz="1300" b="0" strike="noStrike" spc="-1">
              <a:solidFill>
                <a:srgbClr val="000000"/>
              </a:solidFill>
              <a:latin typeface="Arial"/>
            </a:endParaRPr>
          </a:p>
        </p:txBody>
      </p:sp>
      <p:pic>
        <p:nvPicPr>
          <p:cNvPr id="1045" name="Picture 12"/>
          <p:cNvPicPr/>
          <p:nvPr/>
        </p:nvPicPr>
        <p:blipFill>
          <a:blip r:embed="rId2"/>
          <a:stretch/>
        </p:blipFill>
        <p:spPr>
          <a:xfrm>
            <a:off x="130680" y="10080"/>
            <a:ext cx="1907640" cy="611640"/>
          </a:xfrm>
          <a:prstGeom prst="rect">
            <a:avLst/>
          </a:prstGeom>
          <a:ln w="0">
            <a:noFill/>
          </a:ln>
        </p:spPr>
      </p:pic>
      <p:sp>
        <p:nvSpPr>
          <p:cNvPr id="1046" name="TextBox 100"/>
          <p:cNvSpPr/>
          <p:nvPr/>
        </p:nvSpPr>
        <p:spPr>
          <a:xfrm>
            <a:off x="4390200" y="5736600"/>
            <a:ext cx="359640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4800" b="1" strike="noStrike" spc="-1">
                <a:solidFill>
                  <a:srgbClr val="C00000"/>
                </a:solidFill>
                <a:latin typeface="Arial"/>
                <a:ea typeface="DejaVu Sans"/>
              </a:rPr>
              <a:t>Thank you !</a:t>
            </a:r>
            <a:endParaRPr lang="en-US" sz="4800" b="0" strike="noStrike" spc="-1">
              <a:solidFill>
                <a:srgbClr val="000000"/>
              </a:solidFill>
              <a:latin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7" name="TextBox 118"/>
          <p:cNvSpPr/>
          <p:nvPr/>
        </p:nvSpPr>
        <p:spPr>
          <a:xfrm>
            <a:off x="2991960" y="2057400"/>
            <a:ext cx="5050440" cy="820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US" sz="4800" b="1" strike="noStrike" spc="-1">
                <a:solidFill>
                  <a:srgbClr val="C00000"/>
                </a:solidFill>
                <a:latin typeface="Arial"/>
                <a:ea typeface="DejaVu Sans"/>
              </a:rPr>
              <a:t>Additional slides</a:t>
            </a:r>
            <a:endParaRPr lang="en-US" sz="4800" b="0" strike="noStrike" spc="-1">
              <a:solidFill>
                <a:srgbClr val="000000"/>
              </a:solidFill>
              <a:latin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3" name="Диаграмма 3"/>
          <p:cNvGraphicFramePr/>
          <p:nvPr/>
        </p:nvGraphicFramePr>
        <p:xfrm>
          <a:off x="-522720" y="99000"/>
          <a:ext cx="5094360" cy="2971440"/>
        </p:xfrm>
        <a:graphic>
          <a:graphicData uri="http://schemas.openxmlformats.org/drawingml/2006/chart">
            <c:chart xmlns:c="http://schemas.openxmlformats.org/drawingml/2006/chart" xmlns:r="http://schemas.openxmlformats.org/officeDocument/2006/relationships" r:id="rId2"/>
          </a:graphicData>
        </a:graphic>
      </p:graphicFrame>
      <p:sp>
        <p:nvSpPr>
          <p:cNvPr id="663" name="TextBox 4"/>
          <p:cNvSpPr/>
          <p:nvPr/>
        </p:nvSpPr>
        <p:spPr>
          <a:xfrm>
            <a:off x="181800" y="210600"/>
            <a:ext cx="2250000" cy="45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fields of science</a:t>
            </a:r>
            <a:r>
              <a:rPr lang="en-US" sz="1200" b="0" strike="noStrike" spc="-1">
                <a:solidFill>
                  <a:srgbClr val="000000"/>
                </a:solidFill>
                <a:latin typeface="Arial"/>
                <a:ea typeface="DejaVu Sans"/>
              </a:rPr>
              <a:t> </a:t>
            </a:r>
            <a:endParaRPr lang="en-US" sz="1200" b="0" strike="noStrike" spc="-1">
              <a:solidFill>
                <a:srgbClr val="000000"/>
              </a:solidFill>
              <a:latin typeface="Arial"/>
            </a:endParaRPr>
          </a:p>
        </p:txBody>
      </p:sp>
      <p:graphicFrame>
        <p:nvGraphicFramePr>
          <p:cNvPr id="664" name="Диаграмма 4"/>
          <p:cNvGraphicFramePr/>
          <p:nvPr/>
        </p:nvGraphicFramePr>
        <p:xfrm>
          <a:off x="279000" y="2831760"/>
          <a:ext cx="3294720" cy="1932840"/>
        </p:xfrm>
        <a:graphic>
          <a:graphicData uri="http://schemas.openxmlformats.org/drawingml/2006/chart">
            <c:chart xmlns:c="http://schemas.openxmlformats.org/drawingml/2006/chart" xmlns:r="http://schemas.openxmlformats.org/officeDocument/2006/relationships" r:id="rId3"/>
          </a:graphicData>
        </a:graphic>
      </p:graphicFrame>
      <p:sp>
        <p:nvSpPr>
          <p:cNvPr id="667" name="TextBox 6"/>
          <p:cNvSpPr/>
          <p:nvPr/>
        </p:nvSpPr>
        <p:spPr>
          <a:xfrm>
            <a:off x="181800" y="2572920"/>
            <a:ext cx="2343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mission</a:t>
            </a:r>
            <a:endParaRPr lang="en-US" sz="1200" b="0" strike="noStrike" spc="-1">
              <a:solidFill>
                <a:srgbClr val="000000"/>
              </a:solidFill>
              <a:latin typeface="Arial"/>
            </a:endParaRPr>
          </a:p>
        </p:txBody>
      </p:sp>
      <p:graphicFrame>
        <p:nvGraphicFramePr>
          <p:cNvPr id="668" name="Диаграмма 5"/>
          <p:cNvGraphicFramePr/>
          <p:nvPr/>
        </p:nvGraphicFramePr>
        <p:xfrm>
          <a:off x="233640" y="4830480"/>
          <a:ext cx="3340440" cy="1954440"/>
        </p:xfrm>
        <a:graphic>
          <a:graphicData uri="http://schemas.openxmlformats.org/drawingml/2006/chart">
            <c:chart xmlns:c="http://schemas.openxmlformats.org/drawingml/2006/chart" xmlns:r="http://schemas.openxmlformats.org/officeDocument/2006/relationships" r:id="rId4"/>
          </a:graphicData>
        </a:graphic>
      </p:graphicFrame>
      <p:sp>
        <p:nvSpPr>
          <p:cNvPr id="670" name="TextBox 9"/>
          <p:cNvSpPr/>
          <p:nvPr/>
        </p:nvSpPr>
        <p:spPr>
          <a:xfrm>
            <a:off x="176040" y="4666680"/>
            <a:ext cx="3198600" cy="272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1" strike="noStrike" spc="-1">
                <a:solidFill>
                  <a:srgbClr val="000000"/>
                </a:solidFill>
                <a:latin typeface="Arial"/>
                <a:ea typeface="DejaVu Sans"/>
              </a:rPr>
              <a:t>Distribution  by international dimension</a:t>
            </a:r>
            <a:endParaRPr lang="en-US" sz="1200" b="0" strike="noStrike" spc="-1">
              <a:solidFill>
                <a:srgbClr val="000000"/>
              </a:solidFill>
              <a:latin typeface="Arial"/>
            </a:endParaRPr>
          </a:p>
        </p:txBody>
      </p:sp>
      <p:sp>
        <p:nvSpPr>
          <p:cNvPr id="671" name="TextBox 11"/>
          <p:cNvSpPr/>
          <p:nvPr/>
        </p:nvSpPr>
        <p:spPr>
          <a:xfrm>
            <a:off x="8803080" y="4776840"/>
            <a:ext cx="3227760" cy="178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390" b="0" strike="noStrike" spc="-1">
                <a:solidFill>
                  <a:srgbClr val="000058"/>
                </a:solidFill>
                <a:latin typeface="Arial"/>
                <a:ea typeface="DejaVu Sans"/>
              </a:rPr>
              <a:t>About </a:t>
            </a:r>
            <a:r>
              <a:rPr lang="en-US" sz="1390" b="1" strike="noStrike" spc="-1">
                <a:solidFill>
                  <a:srgbClr val="000058"/>
                </a:solidFill>
                <a:latin typeface="Arial"/>
                <a:ea typeface="DejaVu Sans"/>
              </a:rPr>
              <a:t>40 LRI</a:t>
            </a:r>
            <a:r>
              <a:rPr lang="en-US" sz="1390" b="0" strike="noStrike" spc="-1">
                <a:solidFill>
                  <a:srgbClr val="000058"/>
                </a:solidFill>
                <a:latin typeface="Arial"/>
                <a:ea typeface="DejaVu Sans"/>
              </a:rPr>
              <a:t> in a </a:t>
            </a:r>
            <a:r>
              <a:rPr lang="en-US" sz="1390" b="1" strike="noStrike" spc="-1">
                <a:solidFill>
                  <a:srgbClr val="000058"/>
                </a:solidFill>
                <a:latin typeface="Arial"/>
                <a:ea typeface="DejaVu Sans"/>
              </a:rPr>
              <a:t>wide range of</a:t>
            </a:r>
            <a:r>
              <a:rPr lang="en-US" sz="1390" b="0" strike="noStrike" spc="-1">
                <a:solidFill>
                  <a:srgbClr val="000058"/>
                </a:solidFill>
                <a:latin typeface="Arial"/>
                <a:ea typeface="DejaVu Sans"/>
              </a:rPr>
              <a:t> </a:t>
            </a:r>
            <a:r>
              <a:rPr lang="en-US" sz="1390" b="1" strike="noStrike" spc="-1">
                <a:solidFill>
                  <a:srgbClr val="000058"/>
                </a:solidFill>
                <a:latin typeface="Arial"/>
                <a:ea typeface="DejaVu Sans"/>
              </a:rPr>
              <a:t>scientific fields</a:t>
            </a:r>
            <a:r>
              <a:rPr lang="en-US" sz="1390" b="0" strike="noStrike" spc="-1">
                <a:solidFill>
                  <a:srgbClr val="000058"/>
                </a:solidFill>
                <a:latin typeface="Arial"/>
                <a:ea typeface="DejaVu Sans"/>
              </a:rPr>
              <a:t> that meet the criteria for a large research infrastructure (</a:t>
            </a:r>
            <a:r>
              <a:rPr lang="en-US" sz="1390" b="1" strike="noStrike" spc="-1">
                <a:solidFill>
                  <a:srgbClr val="000058"/>
                </a:solidFill>
                <a:latin typeface="Arial"/>
                <a:ea typeface="DejaVu Sans"/>
              </a:rPr>
              <a:t>complexity, scale, uniqueness, mission</a:t>
            </a:r>
            <a:r>
              <a:rPr lang="en-US" sz="1390" b="0" strike="noStrike" spc="-1">
                <a:solidFill>
                  <a:srgbClr val="000058"/>
                </a:solidFill>
                <a:latin typeface="Arial"/>
                <a:ea typeface="DejaVu Sans"/>
              </a:rPr>
              <a:t>), both operational and those under construction, as well as some planned ones – ICRI, GSF OECD, 2021</a:t>
            </a:r>
            <a:endParaRPr lang="en-US" sz="1390" b="0" strike="noStrike" spc="-1">
              <a:solidFill>
                <a:srgbClr val="000000"/>
              </a:solidFill>
              <a:latin typeface="Arial"/>
            </a:endParaRPr>
          </a:p>
        </p:txBody>
      </p:sp>
      <p:sp>
        <p:nvSpPr>
          <p:cNvPr id="672" name="TextBox 12"/>
          <p:cNvSpPr/>
          <p:nvPr/>
        </p:nvSpPr>
        <p:spPr>
          <a:xfrm>
            <a:off x="8665560" y="210600"/>
            <a:ext cx="3467880" cy="474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390" b="1" strike="noStrike" spc="-1">
                <a:solidFill>
                  <a:srgbClr val="000058"/>
                </a:solidFill>
                <a:latin typeface="Arial"/>
                <a:ea typeface="DejaVu Sans"/>
              </a:rPr>
              <a:t>Large Research Infrastructures:</a:t>
            </a:r>
            <a:endParaRPr lang="en-US" sz="1390" b="0" strike="noStrike" spc="-1">
              <a:solidFill>
                <a:srgbClr val="000000"/>
              </a:solidFill>
              <a:latin typeface="Arial"/>
            </a:endParaRPr>
          </a:p>
          <a:p>
            <a:pPr algn="ctr">
              <a:lnSpc>
                <a:spcPct val="100000"/>
              </a:lnSpc>
            </a:pPr>
            <a:endParaRPr lang="en-US" sz="1390" b="0" strike="noStrike" spc="-1">
              <a:solidFill>
                <a:srgbClr val="000000"/>
              </a:solidFill>
              <a:latin typeface="Arial"/>
            </a:endParaRPr>
          </a:p>
          <a:p>
            <a:pPr marL="285120" indent="-285120">
              <a:lnSpc>
                <a:spcPct val="100000"/>
              </a:lnSpc>
              <a:buClr>
                <a:srgbClr val="000000"/>
              </a:buClr>
              <a:buFont typeface="Arial"/>
              <a:buChar char="•"/>
            </a:pPr>
            <a:r>
              <a:rPr lang="ru-RU" sz="1390" b="0" strike="noStrike" spc="-1">
                <a:solidFill>
                  <a:srgbClr val="000058"/>
                </a:solidFill>
                <a:latin typeface="Arial"/>
                <a:ea typeface="DejaVu Sans"/>
              </a:rPr>
              <a:t>Large Hadron Collider (CERN)</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European Spallation Source (ESS)</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Facility for Antiproton and Ion Research (FAIR)</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LBNF-DUNE (Neutrino experiment)</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Future Circular Collider</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SNOLAB (underground neutrino facility)</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European Synchrotron Radiation Facility (ESRF)</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Cubic Kilometre Neutrino Telescope (KM3NeT)</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International Linear Collider</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NICA (Nuclotron-based Ion Collider fAсility)</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SCT (Super charm-tau factory)</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ru-RU" sz="1390" b="0" strike="noStrike" spc="-1">
                <a:solidFill>
                  <a:srgbClr val="000058"/>
                </a:solidFill>
                <a:latin typeface="Arial"/>
                <a:ea typeface="DejaVu Sans"/>
              </a:rPr>
              <a:t>Amundsen arctic research vessel</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Extremely Large Telescope (ELT)</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0" strike="noStrike" spc="-1">
                <a:solidFill>
                  <a:srgbClr val="000058"/>
                </a:solidFill>
                <a:latin typeface="Arial"/>
                <a:ea typeface="DejaVu Sans"/>
              </a:rPr>
              <a:t>Square Kilometer Array (SKA)</a:t>
            </a:r>
            <a:endParaRPr lang="en-US" sz="1390" b="0" strike="noStrike" spc="-1">
              <a:solidFill>
                <a:srgbClr val="000000"/>
              </a:solidFill>
              <a:latin typeface="Arial"/>
            </a:endParaRPr>
          </a:p>
          <a:p>
            <a:pPr marL="285120" indent="-285120">
              <a:lnSpc>
                <a:spcPct val="100000"/>
              </a:lnSpc>
              <a:buClr>
                <a:srgbClr val="000000"/>
              </a:buClr>
              <a:buFont typeface="Arial"/>
              <a:buChar char="•"/>
            </a:pPr>
            <a:r>
              <a:rPr lang="en-US" sz="1390" b="1" strike="noStrike" spc="-1">
                <a:solidFill>
                  <a:srgbClr val="000058"/>
                </a:solidFill>
                <a:latin typeface="Arial"/>
                <a:ea typeface="DejaVu Sans"/>
              </a:rPr>
              <a:t>…</a:t>
            </a:r>
            <a:endParaRPr lang="en-US" sz="1390" b="0" strike="noStrike" spc="-1">
              <a:solidFill>
                <a:srgbClr val="000000"/>
              </a:solidFill>
              <a:latin typeface="Arial"/>
            </a:endParaRPr>
          </a:p>
        </p:txBody>
      </p:sp>
      <p:sp>
        <p:nvSpPr>
          <p:cNvPr id="673" name="TextBox 13"/>
          <p:cNvSpPr/>
          <p:nvPr/>
        </p:nvSpPr>
        <p:spPr>
          <a:xfrm>
            <a:off x="4464000" y="880200"/>
            <a:ext cx="4162680" cy="57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n-US" sz="1600" b="0" strike="noStrike" spc="-1">
                <a:solidFill>
                  <a:srgbClr val="000000"/>
                </a:solidFill>
                <a:latin typeface="Arial"/>
                <a:ea typeface="DejaVu Sans"/>
              </a:rPr>
              <a:t>The statutory for JINR fields of science occupy a priority position in the world scientific  agenda and development of a large research infrastructure.</a:t>
            </a:r>
            <a:endParaRPr lang="en-US" sz="1600" b="0" strike="noStrike" spc="-1">
              <a:solidFill>
                <a:srgbClr val="000000"/>
              </a:solidFill>
              <a:latin typeface="Arial"/>
            </a:endParaRPr>
          </a:p>
          <a:p>
            <a:pPr algn="just">
              <a:lnSpc>
                <a:spcPct val="100000"/>
              </a:lnSpc>
              <a:tabLst>
                <a:tab pos="0" algn="l"/>
              </a:tabLst>
            </a:pPr>
            <a:endParaRPr lang="en-US" sz="1600" b="0" strike="noStrike" spc="-1">
              <a:solidFill>
                <a:srgbClr val="000000"/>
              </a:solidFill>
              <a:latin typeface="Arial"/>
            </a:endParaRPr>
          </a:p>
          <a:p>
            <a:pPr algn="just">
              <a:lnSpc>
                <a:spcPct val="100000"/>
              </a:lnSpc>
              <a:tabLst>
                <a:tab pos="0" algn="l"/>
              </a:tabLst>
            </a:pPr>
            <a:r>
              <a:rPr lang="en-US" sz="1600" b="0" strike="noStrike" spc="-1">
                <a:solidFill>
                  <a:srgbClr val="000000"/>
                </a:solidFill>
                <a:latin typeface="Arial"/>
                <a:ea typeface="DejaVu Sans"/>
              </a:rPr>
              <a:t>The analysis shows that almost half of modern projects in the field of basic sciences have accompanying programmes of applied research aimed at  sustainable development goals (SDG).</a:t>
            </a:r>
            <a:endParaRPr lang="en-US" sz="1600" b="0" strike="noStrike" spc="-1">
              <a:solidFill>
                <a:srgbClr val="000000"/>
              </a:solidFill>
              <a:latin typeface="Arial"/>
            </a:endParaRPr>
          </a:p>
          <a:p>
            <a:pPr algn="just">
              <a:lnSpc>
                <a:spcPct val="100000"/>
              </a:lnSpc>
              <a:tabLst>
                <a:tab pos="0" algn="l"/>
              </a:tabLst>
            </a:pPr>
            <a:endParaRPr lang="en-US" sz="1790" b="0" strike="noStrike" spc="-1">
              <a:solidFill>
                <a:srgbClr val="000000"/>
              </a:solidFill>
              <a:latin typeface="Arial"/>
            </a:endParaRPr>
          </a:p>
          <a:p>
            <a:pPr algn="just">
              <a:lnSpc>
                <a:spcPct val="100000"/>
              </a:lnSpc>
              <a:tabLst>
                <a:tab pos="0" algn="l"/>
              </a:tabLst>
            </a:pPr>
            <a:r>
              <a:rPr lang="en-US" sz="1790" b="1" strike="noStrike" spc="-1">
                <a:solidFill>
                  <a:srgbClr val="000000"/>
                </a:solidFill>
                <a:latin typeface="Arial"/>
                <a:ea typeface="DejaVu Sans"/>
              </a:rPr>
              <a:t>Worldwide international dimension, the multi-disciplinary scientific programme and large infrastructure projects of JINR harmoniously complement the global scientific agenda and the worldwide  landscape of mega-science infrastructure, assuming, along with the main goals in the field of fundamental research, the achievement of certain SDG.</a:t>
            </a:r>
            <a:endParaRPr lang="en-US" sz="1790" b="0" strike="noStrike" spc="-1">
              <a:solidFill>
                <a:srgbClr val="000000"/>
              </a:solidFill>
              <a:latin typeface="Arial"/>
            </a:endParaRPr>
          </a:p>
        </p:txBody>
      </p:sp>
      <p:sp>
        <p:nvSpPr>
          <p:cNvPr id="674" name="TextBox 14"/>
          <p:cNvSpPr/>
          <p:nvPr/>
        </p:nvSpPr>
        <p:spPr>
          <a:xfrm>
            <a:off x="4284360" y="28800"/>
            <a:ext cx="4770360" cy="52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pPr>
            <a:r>
              <a:rPr lang="en-GB" sz="2400" b="1" strike="noStrike" spc="-1">
                <a:solidFill>
                  <a:srgbClr val="002060"/>
                </a:solidFill>
                <a:latin typeface="Arial"/>
                <a:ea typeface="Times New Roman"/>
              </a:rPr>
              <a:t>Global trends and JINR </a:t>
            </a:r>
            <a:endParaRPr lang="en-US" sz="2400" b="0" strike="noStrike" spc="-1">
              <a:solidFill>
                <a:srgbClr val="000000"/>
              </a:solidFill>
              <a:latin typeface="Arial"/>
            </a:endParaRPr>
          </a:p>
        </p:txBody>
      </p:sp>
    </p:spTree>
    <p:extLst>
      <p:ext uri="{BB962C8B-B14F-4D97-AF65-F5344CB8AC3E}">
        <p14:creationId xmlns:p14="http://schemas.microsoft.com/office/powerpoint/2010/main" val="30719376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1AAD9E"/>
        </a:solidFill>
        <a:effectLst/>
      </p:bgPr>
    </p:bg>
    <p:spTree>
      <p:nvGrpSpPr>
        <p:cNvPr id="1" name=""/>
        <p:cNvGrpSpPr/>
        <p:nvPr/>
      </p:nvGrpSpPr>
      <p:grpSpPr>
        <a:xfrm>
          <a:off x="0" y="0"/>
          <a:ext cx="0" cy="0"/>
          <a:chOff x="0" y="0"/>
          <a:chExt cx="0" cy="0"/>
        </a:xfrm>
      </p:grpSpPr>
      <p:sp>
        <p:nvSpPr>
          <p:cNvPr id="1048" name="PlaceHolder 1"/>
          <p:cNvSpPr>
            <a:spLocks noGrp="1"/>
          </p:cNvSpPr>
          <p:nvPr>
            <p:ph type="title"/>
          </p:nvPr>
        </p:nvSpPr>
        <p:spPr>
          <a:xfrm>
            <a:off x="348480" y="262440"/>
            <a:ext cx="5364360" cy="562320"/>
          </a:xfrm>
          <a:prstGeom prst="rect">
            <a:avLst/>
          </a:prstGeom>
          <a:noFill/>
          <a:ln w="0">
            <a:noFill/>
          </a:ln>
        </p:spPr>
        <p:txBody>
          <a:bodyPr anchor="b">
            <a:noAutofit/>
          </a:bodyPr>
          <a:lstStyle/>
          <a:p>
            <a:pPr indent="0" algn="ctr">
              <a:lnSpc>
                <a:spcPct val="90000"/>
              </a:lnSpc>
              <a:buNone/>
            </a:pPr>
            <a:r>
              <a:rPr lang="en-US" sz="2600" b="1" strike="noStrike" spc="-100">
                <a:solidFill>
                  <a:srgbClr val="FFFFFF"/>
                </a:solidFill>
                <a:latin typeface="Arial"/>
              </a:rPr>
              <a:t>JINR Theorists</a:t>
            </a:r>
            <a:endParaRPr lang="ru-RU" sz="2600" b="0" strike="noStrike" spc="-1">
              <a:solidFill>
                <a:srgbClr val="000000"/>
              </a:solidFill>
              <a:latin typeface="Calibri"/>
            </a:endParaRPr>
          </a:p>
        </p:txBody>
      </p:sp>
      <p:sp>
        <p:nvSpPr>
          <p:cNvPr id="1049" name="PlaceHolder 2"/>
          <p:cNvSpPr>
            <a:spLocks noGrp="1"/>
          </p:cNvSpPr>
          <p:nvPr>
            <p:ph/>
          </p:nvPr>
        </p:nvSpPr>
        <p:spPr>
          <a:xfrm>
            <a:off x="230760" y="1007280"/>
            <a:ext cx="5501160" cy="1859400"/>
          </a:xfrm>
          <a:prstGeom prst="rect">
            <a:avLst/>
          </a:prstGeom>
          <a:noFill/>
          <a:ln w="0">
            <a:noFill/>
          </a:ln>
        </p:spPr>
        <p:txBody>
          <a:bodyPr anchor="t">
            <a:noAutofit/>
          </a:bodyPr>
          <a:lstStyle/>
          <a:p>
            <a:pPr indent="0">
              <a:lnSpc>
                <a:spcPct val="100000"/>
              </a:lnSpc>
              <a:buNone/>
              <a:tabLst>
                <a:tab pos="0" algn="l"/>
              </a:tabLst>
            </a:pPr>
            <a:r>
              <a:rPr lang="en-US" sz="1400" b="0" strike="noStrike" spc="-1">
                <a:solidFill>
                  <a:srgbClr val="FFFFFF"/>
                </a:solidFill>
                <a:latin typeface="Arial"/>
              </a:rPr>
              <a:t>The difficulties of working in the conditions of the coronavirus pandemic did not prevent the staff of the Institute from obtaining bright results during the implementation of JINR flagship projects.</a:t>
            </a:r>
            <a:endParaRPr lang="ru-RU" sz="1400" b="0" strike="noStrike" spc="-1">
              <a:solidFill>
                <a:srgbClr val="000000"/>
              </a:solidFill>
              <a:latin typeface="Calibri"/>
            </a:endParaRPr>
          </a:p>
          <a:p>
            <a:pPr indent="0">
              <a:lnSpc>
                <a:spcPct val="100000"/>
              </a:lnSpc>
              <a:buNone/>
              <a:tabLst>
                <a:tab pos="0" algn="l"/>
              </a:tabLst>
            </a:pPr>
            <a:endParaRPr lang="ru-RU" sz="1400" b="0" strike="noStrike" spc="-1">
              <a:solidFill>
                <a:srgbClr val="000000"/>
              </a:solidFill>
              <a:latin typeface="Calibri"/>
            </a:endParaRPr>
          </a:p>
          <a:p>
            <a:pPr indent="0">
              <a:lnSpc>
                <a:spcPct val="100000"/>
              </a:lnSpc>
              <a:buNone/>
              <a:tabLst>
                <a:tab pos="0" algn="l"/>
              </a:tabLst>
            </a:pPr>
            <a:r>
              <a:rPr lang="en-US" sz="1400" b="0" strike="noStrike" spc="-1">
                <a:solidFill>
                  <a:srgbClr val="FFFFFF"/>
                </a:solidFill>
                <a:latin typeface="Arial"/>
              </a:rPr>
              <a:t>The achieved successes would not have been possible without the powerful theoretical support of experimental research at JINR, which is the most important component of the activity of the JINR theorists.</a:t>
            </a:r>
            <a:endParaRPr lang="ru-RU" sz="1400" b="0" strike="noStrike" spc="-1">
              <a:solidFill>
                <a:srgbClr val="000000"/>
              </a:solidFill>
              <a:latin typeface="Calibri"/>
            </a:endParaRPr>
          </a:p>
        </p:txBody>
      </p:sp>
      <p:pic>
        <p:nvPicPr>
          <p:cNvPr id="1050" name="Рисунок 61"/>
          <p:cNvPicPr/>
          <p:nvPr/>
        </p:nvPicPr>
        <p:blipFill>
          <a:blip r:embed="rId3"/>
          <a:stretch/>
        </p:blipFill>
        <p:spPr>
          <a:xfrm>
            <a:off x="310320" y="3031200"/>
            <a:ext cx="6121800" cy="3582720"/>
          </a:xfrm>
          <a:prstGeom prst="rect">
            <a:avLst/>
          </a:prstGeom>
          <a:ln w="0">
            <a:noFill/>
          </a:ln>
        </p:spPr>
      </p:pic>
      <p:pic>
        <p:nvPicPr>
          <p:cNvPr id="1051" name="Рисунок 62"/>
          <p:cNvPicPr/>
          <p:nvPr/>
        </p:nvPicPr>
        <p:blipFill>
          <a:blip r:embed="rId4"/>
          <a:stretch/>
        </p:blipFill>
        <p:spPr>
          <a:xfrm>
            <a:off x="5893560" y="243720"/>
            <a:ext cx="5980680" cy="3582720"/>
          </a:xfrm>
          <a:prstGeom prst="rect">
            <a:avLst/>
          </a:prstGeom>
          <a:ln w="0">
            <a:noFill/>
          </a:ln>
        </p:spPr>
      </p:pic>
      <p:pic>
        <p:nvPicPr>
          <p:cNvPr id="1052" name="Рисунок 63"/>
          <p:cNvPicPr/>
          <p:nvPr/>
        </p:nvPicPr>
        <p:blipFill>
          <a:blip r:embed="rId5"/>
          <a:stretch/>
        </p:blipFill>
        <p:spPr>
          <a:xfrm>
            <a:off x="8372160" y="3991680"/>
            <a:ext cx="3501720" cy="2335320"/>
          </a:xfrm>
          <a:prstGeom prst="rect">
            <a:avLst/>
          </a:prstGeom>
          <a:ln w="0">
            <a:noFill/>
          </a:ln>
        </p:spPr>
      </p:pic>
      <p:pic>
        <p:nvPicPr>
          <p:cNvPr id="1053" name="Рисунок 64"/>
          <p:cNvPicPr/>
          <p:nvPr/>
        </p:nvPicPr>
        <p:blipFill>
          <a:blip r:embed="rId6"/>
          <a:stretch/>
        </p:blipFill>
        <p:spPr>
          <a:xfrm>
            <a:off x="6600600" y="3991680"/>
            <a:ext cx="1607040" cy="1254960"/>
          </a:xfrm>
          <a:prstGeom prst="rect">
            <a:avLst/>
          </a:prstGeom>
          <a:ln w="0">
            <a:noFill/>
          </a:ln>
        </p:spPr>
      </p:pic>
      <p:pic>
        <p:nvPicPr>
          <p:cNvPr id="1054" name="Рисунок 65"/>
          <p:cNvPicPr/>
          <p:nvPr/>
        </p:nvPicPr>
        <p:blipFill>
          <a:blip r:embed="rId7"/>
          <a:stretch/>
        </p:blipFill>
        <p:spPr>
          <a:xfrm>
            <a:off x="6598800" y="5459040"/>
            <a:ext cx="1607040" cy="1154880"/>
          </a:xfrm>
          <a:prstGeom prst="rect">
            <a:avLst/>
          </a:prstGeom>
          <a:ln w="0">
            <a:noFill/>
          </a:ln>
        </p:spPr>
      </p:pic>
      <p:sp>
        <p:nvSpPr>
          <p:cNvPr id="1055" name="Номер слайда 5"/>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F1FCD800-6769-4537-BF28-E921D97041D6}" type="slidenum">
              <a:rPr lang="ru-RU" sz="1050" b="1" strike="noStrike" spc="-1">
                <a:solidFill>
                  <a:srgbClr val="FFFFFF"/>
                </a:solidFill>
                <a:latin typeface="Arial"/>
              </a:rPr>
              <a:t>27</a:t>
            </a:fld>
            <a:endParaRPr lang="en-US" sz="1050" b="0" strike="noStrike" spc="-1">
              <a:solidFill>
                <a:srgbClr val="000000"/>
              </a:solidFill>
              <a:latin typeface="Arial"/>
            </a:endParaRPr>
          </a:p>
        </p:txBody>
      </p:sp>
    </p:spTree>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1AAD9E"/>
        </a:solidFill>
        <a:effectLst/>
      </p:bgPr>
    </p:bg>
    <p:spTree>
      <p:nvGrpSpPr>
        <p:cNvPr id="1" name=""/>
        <p:cNvGrpSpPr/>
        <p:nvPr/>
      </p:nvGrpSpPr>
      <p:grpSpPr>
        <a:xfrm>
          <a:off x="0" y="0"/>
          <a:ext cx="0" cy="0"/>
          <a:chOff x="0" y="0"/>
          <a:chExt cx="0" cy="0"/>
        </a:xfrm>
      </p:grpSpPr>
      <p:pic>
        <p:nvPicPr>
          <p:cNvPr id="1056" name="Рисунок 66"/>
          <p:cNvPicPr/>
          <p:nvPr/>
        </p:nvPicPr>
        <p:blipFill>
          <a:blip r:embed="rId3"/>
          <a:stretch/>
        </p:blipFill>
        <p:spPr>
          <a:xfrm>
            <a:off x="178200" y="245520"/>
            <a:ext cx="7313040" cy="4109760"/>
          </a:xfrm>
          <a:prstGeom prst="rect">
            <a:avLst/>
          </a:prstGeom>
          <a:ln w="0">
            <a:noFill/>
          </a:ln>
        </p:spPr>
      </p:pic>
      <p:sp>
        <p:nvSpPr>
          <p:cNvPr id="1057" name="PlaceHolder 1"/>
          <p:cNvSpPr>
            <a:spLocks noGrp="1"/>
          </p:cNvSpPr>
          <p:nvPr>
            <p:ph type="title"/>
          </p:nvPr>
        </p:nvSpPr>
        <p:spPr>
          <a:xfrm>
            <a:off x="81720" y="147600"/>
            <a:ext cx="3358080" cy="761040"/>
          </a:xfrm>
          <a:prstGeom prst="rect">
            <a:avLst/>
          </a:prstGeom>
          <a:solidFill>
            <a:srgbClr val="0F3553">
              <a:alpha val="50000"/>
            </a:srgbClr>
          </a:solidFill>
          <a:ln w="0">
            <a:noFill/>
          </a:ln>
        </p:spPr>
        <p:txBody>
          <a:bodyPr anchor="ctr">
            <a:noAutofit/>
          </a:bodyPr>
          <a:lstStyle/>
          <a:p>
            <a:pPr indent="0" algn="ctr">
              <a:lnSpc>
                <a:spcPct val="90000"/>
              </a:lnSpc>
              <a:buNone/>
            </a:pPr>
            <a:r>
              <a:rPr lang="en-US" sz="2600" b="1" strike="noStrike" spc="-100">
                <a:solidFill>
                  <a:srgbClr val="FFFFFF"/>
                </a:solidFill>
                <a:latin typeface="Arial"/>
              </a:rPr>
              <a:t>NICA Complex</a:t>
            </a:r>
            <a:endParaRPr lang="ru-RU" sz="2600" b="0" strike="noStrike" spc="-1">
              <a:solidFill>
                <a:srgbClr val="000000"/>
              </a:solidFill>
              <a:latin typeface="Calibri"/>
            </a:endParaRPr>
          </a:p>
        </p:txBody>
      </p:sp>
      <p:pic>
        <p:nvPicPr>
          <p:cNvPr id="1058" name="Рисунок 67"/>
          <p:cNvPicPr/>
          <p:nvPr/>
        </p:nvPicPr>
        <p:blipFill>
          <a:blip r:embed="rId4"/>
          <a:stretch/>
        </p:blipFill>
        <p:spPr>
          <a:xfrm>
            <a:off x="6685560" y="3294000"/>
            <a:ext cx="5024520" cy="3413880"/>
          </a:xfrm>
          <a:prstGeom prst="rect">
            <a:avLst/>
          </a:prstGeom>
          <a:ln w="0">
            <a:noFill/>
          </a:ln>
        </p:spPr>
      </p:pic>
      <p:pic>
        <p:nvPicPr>
          <p:cNvPr id="1059" name="Рисунок 68"/>
          <p:cNvPicPr/>
          <p:nvPr/>
        </p:nvPicPr>
        <p:blipFill>
          <a:blip r:embed="rId5"/>
          <a:stretch/>
        </p:blipFill>
        <p:spPr>
          <a:xfrm>
            <a:off x="7363440" y="116640"/>
            <a:ext cx="4646520" cy="3045960"/>
          </a:xfrm>
          <a:prstGeom prst="rect">
            <a:avLst/>
          </a:prstGeom>
          <a:ln w="0">
            <a:noFill/>
          </a:ln>
        </p:spPr>
      </p:pic>
      <p:pic>
        <p:nvPicPr>
          <p:cNvPr id="1060" name="Рисунок 69"/>
          <p:cNvPicPr/>
          <p:nvPr/>
        </p:nvPicPr>
        <p:blipFill>
          <a:blip r:embed="rId6"/>
          <a:stretch/>
        </p:blipFill>
        <p:spPr>
          <a:xfrm>
            <a:off x="178200" y="4194360"/>
            <a:ext cx="3769560" cy="2513520"/>
          </a:xfrm>
          <a:prstGeom prst="rect">
            <a:avLst/>
          </a:prstGeom>
          <a:ln w="0">
            <a:noFill/>
          </a:ln>
        </p:spPr>
      </p:pic>
      <p:pic>
        <p:nvPicPr>
          <p:cNvPr id="1061" name="Рисунок 70"/>
          <p:cNvPicPr/>
          <p:nvPr/>
        </p:nvPicPr>
        <p:blipFill>
          <a:blip r:embed="rId7"/>
          <a:stretch/>
        </p:blipFill>
        <p:spPr>
          <a:xfrm>
            <a:off x="4047120" y="4837680"/>
            <a:ext cx="3444120" cy="1870560"/>
          </a:xfrm>
          <a:prstGeom prst="rect">
            <a:avLst/>
          </a:prstGeom>
          <a:ln w="0">
            <a:noFill/>
          </a:ln>
        </p:spPr>
      </p:pic>
      <p:sp>
        <p:nvSpPr>
          <p:cNvPr id="1062" name="Номер слайда 7"/>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8B8F2FF9-C50F-4206-9E5D-259C9EA3E6D5}" type="slidenum">
              <a:rPr lang="ru-RU" sz="1050" b="1" strike="noStrike" spc="-1">
                <a:solidFill>
                  <a:srgbClr val="FFFFFF"/>
                </a:solidFill>
                <a:latin typeface="Arial"/>
              </a:rPr>
              <a:t>28</a:t>
            </a:fld>
            <a:endParaRPr lang="en-US" sz="1050" b="0" strike="noStrike" spc="-1">
              <a:solidFill>
                <a:srgbClr val="000000"/>
              </a:solidFill>
              <a:latin typeface="Arial"/>
            </a:endParaRPr>
          </a:p>
        </p:txBody>
      </p:sp>
    </p:spTree>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 name="PlaceHolder 1"/>
          <p:cNvSpPr>
            <a:spLocks noGrp="1"/>
          </p:cNvSpPr>
          <p:nvPr>
            <p:ph type="title"/>
          </p:nvPr>
        </p:nvSpPr>
        <p:spPr>
          <a:xfrm>
            <a:off x="601920" y="283680"/>
            <a:ext cx="10982880" cy="1141560"/>
          </a:xfrm>
          <a:prstGeom prst="rect">
            <a:avLst/>
          </a:prstGeom>
          <a:noFill/>
          <a:ln w="0">
            <a:noFill/>
          </a:ln>
        </p:spPr>
        <p:txBody>
          <a:bodyPr lIns="0" tIns="0" rIns="0" bIns="0" anchor="ctr">
            <a:noAutofit/>
          </a:bodyPr>
          <a:lstStyle/>
          <a:p>
            <a:pPr indent="0" algn="ctr">
              <a:lnSpc>
                <a:spcPct val="100000"/>
              </a:lnSpc>
              <a:buNone/>
              <a:tabLst>
                <a:tab pos="0" algn="l"/>
              </a:tabLst>
            </a:pPr>
            <a:r>
              <a:rPr lang="en-US" sz="1800" b="0" strike="noStrike" spc="-1">
                <a:solidFill>
                  <a:schemeClr val="accent2">
                    <a:lumMod val="75000"/>
                  </a:schemeClr>
                </a:solidFill>
                <a:latin typeface="Arial"/>
                <a:ea typeface="DejaVu Sans"/>
              </a:rPr>
              <a:t>Scientists and engineers of JINR are active participants  of the projects of state-of-the-art international accelerator complexes: LHC, XFEL, FAIR, RHIC, GANIL, INFN</a:t>
            </a:r>
            <a:r>
              <a:rPr lang="en-GB" sz="1800" b="0" strike="noStrike" spc="-1">
                <a:solidFill>
                  <a:schemeClr val="accent2">
                    <a:lumMod val="75000"/>
                  </a:schemeClr>
                </a:solidFill>
                <a:latin typeface="Arial"/>
                <a:ea typeface="DejaVu Sans"/>
              </a:rPr>
              <a:t> centers</a:t>
            </a:r>
            <a:r>
              <a:rPr lang="en-US" sz="1800" b="0" strike="noStrike" spc="-1">
                <a:solidFill>
                  <a:schemeClr val="accent2">
                    <a:lumMod val="75000"/>
                  </a:schemeClr>
                </a:solidFill>
                <a:latin typeface="Arial"/>
                <a:ea typeface="DejaVu Sans"/>
              </a:rPr>
              <a:t>, J-PARC, IMP CAS, HIAF, </a:t>
            </a:r>
            <a:r>
              <a:rPr lang="en-GB" sz="1800" b="0" strike="noStrike" spc="-1">
                <a:solidFill>
                  <a:schemeClr val="accent2">
                    <a:lumMod val="75000"/>
                  </a:schemeClr>
                </a:solidFill>
                <a:latin typeface="Arial"/>
                <a:ea typeface="DejaVu Sans"/>
              </a:rPr>
              <a:t>EIC, </a:t>
            </a:r>
            <a:r>
              <a:rPr lang="en-US" sz="1800" b="0" strike="noStrike" spc="-1">
                <a:solidFill>
                  <a:schemeClr val="accent2">
                    <a:lumMod val="75000"/>
                  </a:schemeClr>
                </a:solidFill>
                <a:latin typeface="Arial"/>
                <a:ea typeface="DejaVu Sans"/>
              </a:rPr>
              <a:t>ILC, CLIC,</a:t>
            </a:r>
            <a:r>
              <a:rPr lang="en-GB" sz="1800" b="0" strike="noStrike" spc="-1">
                <a:solidFill>
                  <a:schemeClr val="accent2">
                    <a:lumMod val="75000"/>
                  </a:schemeClr>
                </a:solidFill>
                <a:latin typeface="Arial"/>
                <a:ea typeface="DejaVu Sans"/>
              </a:rPr>
              <a:t> FCC, </a:t>
            </a:r>
            <a:r>
              <a:rPr lang="en-US" sz="1800" b="0" strike="noStrike" spc="-1">
                <a:solidFill>
                  <a:schemeClr val="accent2">
                    <a:lumMod val="75000"/>
                  </a:schemeClr>
                </a:solidFill>
                <a:latin typeface="Arial"/>
                <a:ea typeface="DejaVu Sans"/>
              </a:rPr>
              <a:t>etc.  </a:t>
            </a:r>
            <a:r>
              <a:rPr lang="en-GB" sz="1800" b="1" strike="noStrike" spc="-1">
                <a:solidFill>
                  <a:schemeClr val="accent2">
                    <a:lumMod val="75000"/>
                  </a:schemeClr>
                </a:solidFill>
                <a:latin typeface="Arial"/>
                <a:ea typeface="DejaVu Sans"/>
              </a:rPr>
              <a:t>We</a:t>
            </a:r>
            <a:r>
              <a:rPr lang="en-US" sz="1800" b="1" strike="noStrike" spc="-1">
                <a:solidFill>
                  <a:schemeClr val="accent2">
                    <a:lumMod val="75000"/>
                  </a:schemeClr>
                </a:solidFill>
                <a:latin typeface="Arial"/>
                <a:ea typeface="DejaVu Sans"/>
              </a:rPr>
              <a:t> will focus on R&amp;D in the following areas:</a:t>
            </a:r>
            <a:endParaRPr lang="en-US" sz="1800" b="0" strike="noStrike" spc="-1">
              <a:solidFill>
                <a:srgbClr val="000000"/>
              </a:solidFill>
              <a:latin typeface="Arial"/>
            </a:endParaRPr>
          </a:p>
        </p:txBody>
      </p:sp>
      <p:sp>
        <p:nvSpPr>
          <p:cNvPr id="945" name="PlaceHolder 2"/>
          <p:cNvSpPr>
            <a:spLocks noGrp="1"/>
          </p:cNvSpPr>
          <p:nvPr>
            <p:ph/>
          </p:nvPr>
        </p:nvSpPr>
        <p:spPr>
          <a:xfrm>
            <a:off x="0" y="1342800"/>
            <a:ext cx="12052080" cy="5483520"/>
          </a:xfrm>
          <a:prstGeom prst="rect">
            <a:avLst/>
          </a:prstGeom>
          <a:noFill/>
          <a:ln w="0">
            <a:noFill/>
          </a:ln>
        </p:spPr>
        <p:txBody>
          <a:bodyPr lIns="0" tIns="0" rIns="0" bIns="0" anchor="t">
            <a:noAutofit/>
          </a:bodyPr>
          <a:lstStyle/>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highly charged intense ion sources for generating heavy-ion beams with a charge state (Z &gt; 40+); </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CC"/>
                </a:solidFill>
                <a:latin typeface="Arial"/>
                <a:ea typeface="DejaVu Sans"/>
              </a:rPr>
              <a:t>– superconducting magnetic technologies: </a:t>
            </a:r>
            <a:r>
              <a:rPr lang="en-GB" sz="1800" b="0" strike="noStrike" spc="-1">
                <a:solidFill>
                  <a:srgbClr val="0000CC"/>
                </a:solidFill>
                <a:latin typeface="Arial"/>
                <a:ea typeface="DejaVu Sans"/>
              </a:rPr>
              <a:t>high</a:t>
            </a:r>
            <a:r>
              <a:rPr lang="en-US" sz="1800" b="0" strike="noStrike" spc="-1">
                <a:solidFill>
                  <a:srgbClr val="0000CC"/>
                </a:solidFill>
                <a:latin typeface="Arial"/>
                <a:ea typeface="DejaVu Sans"/>
              </a:rPr>
              <a:t>-field magnets with fields up to 14–20 T, fast-cycling </a:t>
            </a:r>
            <a:r>
              <a:rPr lang="en-GB" sz="1800" b="0" strike="noStrike" spc="-1">
                <a:solidFill>
                  <a:srgbClr val="0000CC"/>
                </a:solidFill>
                <a:latin typeface="Arial"/>
                <a:ea typeface="DejaVu Sans"/>
              </a:rPr>
              <a:t>high</a:t>
            </a:r>
            <a:r>
              <a:rPr lang="en-US" sz="1800" b="0" strike="noStrike" spc="-1">
                <a:solidFill>
                  <a:srgbClr val="0000CC"/>
                </a:solidFill>
                <a:latin typeface="Arial"/>
                <a:ea typeface="DejaVu Sans"/>
              </a:rPr>
              <a:t>-field magnets (</a:t>
            </a:r>
            <a:r>
              <a:rPr lang="en-GB" sz="1800" b="0" strike="noStrike" spc="-1">
                <a:solidFill>
                  <a:srgbClr val="0000CC"/>
                </a:solidFill>
                <a:latin typeface="Arial"/>
                <a:ea typeface="DejaVu Sans"/>
              </a:rPr>
              <a:t>B </a:t>
            </a:r>
            <a:r>
              <a:rPr lang="en-US" sz="1800" b="0" strike="noStrike" spc="-1">
                <a:solidFill>
                  <a:srgbClr val="0000CC"/>
                </a:solidFill>
                <a:latin typeface="Arial"/>
                <a:ea typeface="DejaVu Sans"/>
              </a:rPr>
              <a:t>&gt; 4 T, ramp &gt; 4 T/s), high-current cables and windings (</a:t>
            </a:r>
            <a:r>
              <a:rPr lang="en-GB" sz="1800" b="0" strike="noStrike" spc="-1">
                <a:solidFill>
                  <a:srgbClr val="0000CC"/>
                </a:solidFill>
                <a:latin typeface="Arial"/>
                <a:ea typeface="DejaVu Sans"/>
              </a:rPr>
              <a:t>I_cr</a:t>
            </a:r>
            <a:r>
              <a:rPr lang="en-US" sz="1800" b="0" strike="noStrike" spc="-1">
                <a:solidFill>
                  <a:srgbClr val="0000CC"/>
                </a:solidFill>
                <a:latin typeface="Arial"/>
                <a:ea typeface="DejaVu Sans"/>
              </a:rPr>
              <a:t> &gt;30 kA);</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 studies in the field of high-temperature superconductivity, development of Dubna superconducting cable technologies;</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US" sz="1800" b="0" strike="noStrike" spc="-1">
                <a:solidFill>
                  <a:srgbClr val="000099"/>
                </a:solidFill>
                <a:latin typeface="Arial"/>
                <a:ea typeface="DejaVu Sans"/>
              </a:rPr>
              <a:t>efficient fast cooling systems for intense hadron beams (~ 10–100 ms); </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superconducting resonators (RFQ and DTL) and cryomodules of </a:t>
            </a:r>
            <a:r>
              <a:rPr lang="en-GB" sz="1800" b="0" strike="noStrike" spc="-1">
                <a:solidFill>
                  <a:srgbClr val="000000"/>
                </a:solidFill>
                <a:latin typeface="Arial"/>
                <a:ea typeface="DejaVu Sans"/>
              </a:rPr>
              <a:t>RF</a:t>
            </a:r>
            <a:r>
              <a:rPr lang="en-US" sz="1800" b="0" strike="noStrike" spc="-1">
                <a:solidFill>
                  <a:srgbClr val="000000"/>
                </a:solidFill>
                <a:latin typeface="Arial"/>
                <a:ea typeface="DejaVu Sans"/>
              </a:rPr>
              <a:t> structures for accelerating </a:t>
            </a:r>
            <a:r>
              <a:rPr lang="en-GB" sz="1800" b="0" strike="noStrike" spc="-1">
                <a:solidFill>
                  <a:srgbClr val="000000"/>
                </a:solidFill>
                <a:latin typeface="Arial"/>
                <a:ea typeface="DejaVu Sans"/>
              </a:rPr>
              <a:t>intense</a:t>
            </a:r>
            <a:r>
              <a:rPr lang="en-US" sz="1800" b="0" strike="noStrike" spc="-1">
                <a:solidFill>
                  <a:srgbClr val="000000"/>
                </a:solidFill>
                <a:latin typeface="Arial"/>
                <a:ea typeface="DejaVu Sans"/>
              </a:rPr>
              <a:t> proton and ion beams, including those operating in th</a:t>
            </a:r>
            <a:r>
              <a:rPr lang="en-GB" sz="1800" b="0" strike="noStrike" spc="-1">
                <a:solidFill>
                  <a:srgbClr val="000000"/>
                </a:solidFill>
                <a:latin typeface="Arial"/>
                <a:ea typeface="DejaVu Sans"/>
              </a:rPr>
              <a:t>e</a:t>
            </a:r>
            <a:r>
              <a:rPr lang="en-US" sz="1800" b="0" strike="noStrike" spc="-1">
                <a:solidFill>
                  <a:srgbClr val="000000"/>
                </a:solidFill>
                <a:latin typeface="Arial"/>
                <a:ea typeface="DejaVu Sans"/>
              </a:rPr>
              <a:t> quasi-continuous mode at low initial particle velocities;</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a:t>
            </a:r>
            <a:r>
              <a:rPr lang="en-US" sz="1800" b="0" strike="noStrike" spc="-1">
                <a:solidFill>
                  <a:srgbClr val="000099"/>
                </a:solidFill>
                <a:latin typeface="Arial"/>
                <a:ea typeface="DejaVu Sans"/>
              </a:rPr>
              <a:t> research in the field of colliding beam accelerators: f</a:t>
            </a:r>
            <a:r>
              <a:rPr lang="en-GB" sz="1800" b="0" strike="noStrike" spc="-1">
                <a:solidFill>
                  <a:srgbClr val="000099"/>
                </a:solidFill>
                <a:latin typeface="Arial"/>
                <a:ea typeface="DejaVu Sans"/>
              </a:rPr>
              <a:t>inal</a:t>
            </a:r>
            <a:r>
              <a:rPr lang="en-US" sz="1800" b="0" strike="noStrike" spc="-1">
                <a:solidFill>
                  <a:srgbClr val="000099"/>
                </a:solidFill>
                <a:latin typeface="Arial"/>
                <a:ea typeface="DejaVu Sans"/>
              </a:rPr>
              <a:t> optical structures, collision effects, focusing elements</a:t>
            </a:r>
            <a:r>
              <a:rPr lang="en-GB" sz="1800" b="0" strike="noStrike" spc="-1">
                <a:solidFill>
                  <a:srgbClr val="000099"/>
                </a:solidFill>
                <a:latin typeface="Arial"/>
                <a:ea typeface="DejaVu Sans"/>
              </a:rPr>
              <a:t> also based</a:t>
            </a:r>
            <a:r>
              <a:rPr lang="en-US" sz="1800" b="0" strike="noStrike" spc="-1">
                <a:solidFill>
                  <a:srgbClr val="000099"/>
                </a:solidFill>
                <a:latin typeface="Arial"/>
                <a:ea typeface="DejaVu Sans"/>
              </a:rPr>
              <a:t> o</a:t>
            </a:r>
            <a:r>
              <a:rPr lang="en-GB" sz="1800" b="0" strike="noStrike" spc="-1">
                <a:solidFill>
                  <a:srgbClr val="000099"/>
                </a:solidFill>
                <a:latin typeface="Arial"/>
                <a:ea typeface="DejaVu Sans"/>
              </a:rPr>
              <a:t>n</a:t>
            </a:r>
            <a:r>
              <a:rPr lang="en-US" sz="1800" b="0" strike="noStrike" spc="-1">
                <a:solidFill>
                  <a:srgbClr val="000099"/>
                </a:solidFill>
                <a:latin typeface="Arial"/>
                <a:ea typeface="DejaVu Sans"/>
              </a:rPr>
              <a:t> radiation-resistant focusing on permanent magnets;</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issues of implementation of future colliders (FCC, ILC, C</a:t>
            </a:r>
            <a:r>
              <a:rPr lang="en-GB" sz="1800" b="0" strike="noStrike" spc="-1">
                <a:solidFill>
                  <a:srgbClr val="000000"/>
                </a:solidFill>
                <a:latin typeface="Arial"/>
                <a:ea typeface="DejaVu Sans"/>
              </a:rPr>
              <a:t>pe</a:t>
            </a:r>
            <a:r>
              <a:rPr lang="en-US" sz="1800" b="0" strike="noStrike" spc="-1">
                <a:solidFill>
                  <a:srgbClr val="000000"/>
                </a:solidFill>
                <a:latin typeface="Arial"/>
                <a:ea typeface="DejaVu Sans"/>
              </a:rPr>
              <a:t>C, etc.);</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US" sz="1800" b="0" strike="noStrike" spc="-1">
                <a:solidFill>
                  <a:srgbClr val="000099"/>
                </a:solidFill>
                <a:latin typeface="Arial"/>
                <a:ea typeface="DejaVu Sans"/>
              </a:rPr>
              <a:t>development of RF power systems based on solid-state power amplifiers;</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technologies of fast cycling synchrotrons for acceleration and accumulation of intense heavy-ion beams;</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GB" sz="1800" b="0" strike="noStrike" spc="-1">
                <a:solidFill>
                  <a:srgbClr val="000000"/>
                </a:solidFill>
                <a:latin typeface="Arial"/>
                <a:ea typeface="DejaVu Sans"/>
              </a:rPr>
              <a:t>R&amp;D</a:t>
            </a:r>
            <a:r>
              <a:rPr lang="en-US" sz="1800" b="0" strike="noStrike" spc="-1">
                <a:solidFill>
                  <a:srgbClr val="000000"/>
                </a:solidFill>
                <a:latin typeface="Arial"/>
                <a:ea typeface="DejaVu Sans"/>
              </a:rPr>
              <a:t> </a:t>
            </a:r>
            <a:r>
              <a:rPr lang="en-GB" sz="1800" b="0" strike="noStrike" spc="-1">
                <a:solidFill>
                  <a:srgbClr val="000000"/>
                </a:solidFill>
                <a:latin typeface="Arial"/>
                <a:ea typeface="DejaVu Sans"/>
              </a:rPr>
              <a:t>on</a:t>
            </a:r>
            <a:r>
              <a:rPr lang="en-US" sz="1800" b="0" strike="noStrike" spc="-1">
                <a:solidFill>
                  <a:srgbClr val="000000"/>
                </a:solidFill>
                <a:latin typeface="Arial"/>
                <a:ea typeface="DejaVu Sans"/>
              </a:rPr>
              <a:t> beam therapy</a:t>
            </a:r>
            <a:r>
              <a:rPr lang="en-GB" sz="1800" b="0" strike="noStrike" spc="-1">
                <a:solidFill>
                  <a:srgbClr val="000000"/>
                </a:solidFill>
                <a:latin typeface="Arial"/>
                <a:ea typeface="DejaVu Sans"/>
              </a:rPr>
              <a:t> (flash, pencil beam, light ions, neutrons)</a:t>
            </a:r>
            <a:r>
              <a:rPr lang="en-US" sz="1800" b="0" strike="noStrike" spc="-1">
                <a:solidFill>
                  <a:srgbClr val="000000"/>
                </a:solidFill>
                <a:latin typeface="Arial"/>
                <a:ea typeface="DejaVu Sans"/>
              </a:rPr>
              <a:t>; </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a:t>
            </a:r>
            <a:r>
              <a:rPr lang="en-US" sz="1800" b="0" strike="noStrike" spc="-1">
                <a:solidFill>
                  <a:srgbClr val="000099"/>
                </a:solidFill>
                <a:latin typeface="Arial"/>
                <a:ea typeface="DejaVu Sans"/>
              </a:rPr>
              <a:t>deep machine learning for operation optimization and synchronization of systems of </a:t>
            </a:r>
            <a:r>
              <a:rPr lang="en-GB" sz="1800" b="0" strike="noStrike" spc="-1">
                <a:solidFill>
                  <a:srgbClr val="000099"/>
                </a:solidFill>
                <a:latin typeface="Arial"/>
                <a:ea typeface="DejaVu Sans"/>
              </a:rPr>
              <a:t>large</a:t>
            </a:r>
            <a:r>
              <a:rPr lang="en-US" sz="1800" b="0" strike="noStrike" spc="-1">
                <a:solidFill>
                  <a:srgbClr val="000099"/>
                </a:solidFill>
                <a:latin typeface="Arial"/>
                <a:ea typeface="DejaVu Sans"/>
              </a:rPr>
              <a:t> accelerator complexes;</a:t>
            </a:r>
            <a:endParaRPr lang="en-US" sz="1800" b="0" strike="noStrike" spc="-1">
              <a:solidFill>
                <a:srgbClr val="000000"/>
              </a:solidFill>
              <a:latin typeface="Arial"/>
            </a:endParaRPr>
          </a:p>
          <a:p>
            <a:pPr marL="228600" indent="0" algn="just">
              <a:lnSpc>
                <a:spcPct val="100000"/>
              </a:lnSpc>
              <a:spcBef>
                <a:spcPts val="434"/>
              </a:spcBef>
              <a:spcAft>
                <a:spcPts val="34"/>
              </a:spcAft>
              <a:buNone/>
              <a:tabLst>
                <a:tab pos="0" algn="l"/>
              </a:tabLst>
            </a:pPr>
            <a:r>
              <a:rPr lang="en-US" sz="1800" b="0" strike="noStrike" spc="-1">
                <a:solidFill>
                  <a:srgbClr val="000000"/>
                </a:solidFill>
                <a:latin typeface="Arial"/>
                <a:ea typeface="DejaVu Sans"/>
              </a:rPr>
              <a:t>–  development of modeling methods (including using artificial intelligence methods) of beam dynamics with the “real” accelerating and focusing electromagnetic fields in accelerator structures and </a:t>
            </a:r>
            <a:r>
              <a:rPr lang="en-GB" sz="1800" b="0" strike="noStrike" spc="-1">
                <a:solidFill>
                  <a:srgbClr val="000000"/>
                </a:solidFill>
                <a:latin typeface="Arial"/>
                <a:ea typeface="DejaVu Sans"/>
              </a:rPr>
              <a:t>in-flight </a:t>
            </a:r>
            <a:r>
              <a:rPr lang="en-US" sz="1800" b="0" strike="noStrike" spc="-1">
                <a:solidFill>
                  <a:srgbClr val="000000"/>
                </a:solidFill>
                <a:latin typeface="Arial"/>
                <a:ea typeface="DejaVu Sans"/>
              </a:rPr>
              <a:t>beam parameters (emittance, intensity, charge composition, etc.). </a:t>
            </a:r>
            <a:endParaRPr lang="en-US" sz="1800" b="0" strike="noStrike" spc="-1">
              <a:solidFill>
                <a:srgbClr val="000000"/>
              </a:solidFill>
              <a:latin typeface="Arial"/>
            </a:endParaRPr>
          </a:p>
        </p:txBody>
      </p:sp>
      <p:sp>
        <p:nvSpPr>
          <p:cNvPr id="946" name="Прямоугольник 35"/>
          <p:cNvSpPr/>
          <p:nvPr/>
        </p:nvSpPr>
        <p:spPr>
          <a:xfrm>
            <a:off x="2753280" y="91080"/>
            <a:ext cx="6836760" cy="394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n-GB" sz="2000" b="1" strike="noStrike" spc="-1">
                <a:solidFill>
                  <a:srgbClr val="002060"/>
                </a:solidFill>
                <a:latin typeface="Arial"/>
                <a:ea typeface="DejaVu Sans"/>
              </a:rPr>
              <a:t>BEAM </a:t>
            </a:r>
            <a:r>
              <a:rPr lang="en-US" sz="2000" b="1" strike="noStrike" spc="-1">
                <a:solidFill>
                  <a:srgbClr val="002060"/>
                </a:solidFill>
                <a:latin typeface="Arial"/>
                <a:ea typeface="DejaVu Sans"/>
              </a:rPr>
              <a:t>PHYSICS AND </a:t>
            </a:r>
            <a:r>
              <a:rPr lang="en-GB" sz="2000" b="1" strike="noStrike" spc="-1">
                <a:solidFill>
                  <a:srgbClr val="002060"/>
                </a:solidFill>
                <a:latin typeface="Arial"/>
                <a:ea typeface="DejaVu Sans"/>
              </a:rPr>
              <a:t>ACCELERATOR </a:t>
            </a:r>
            <a:r>
              <a:rPr lang="en-US" sz="2000" b="1" strike="noStrike" spc="-1">
                <a:solidFill>
                  <a:srgbClr val="002060"/>
                </a:solidFill>
                <a:latin typeface="Arial"/>
                <a:ea typeface="DejaVu Sans"/>
              </a:rPr>
              <a:t>TECHNOLOG</a:t>
            </a:r>
            <a:r>
              <a:rPr lang="en-GB" sz="2000" b="1" strike="noStrike" spc="-1">
                <a:solidFill>
                  <a:srgbClr val="002060"/>
                </a:solidFill>
                <a:latin typeface="Arial"/>
                <a:ea typeface="DejaVu Sans"/>
              </a:rPr>
              <a:t>IES</a:t>
            </a:r>
            <a:endParaRPr lang="en-US" sz="2000" b="0" strike="noStrike" spc="-1">
              <a:solidFill>
                <a:srgbClr val="000000"/>
              </a:solidFill>
              <a:latin typeface="Arial"/>
            </a:endParaRPr>
          </a:p>
        </p:txBody>
      </p:sp>
    </p:spTree>
    <p:extLst>
      <p:ext uri="{BB962C8B-B14F-4D97-AF65-F5344CB8AC3E}">
        <p14:creationId xmlns:p14="http://schemas.microsoft.com/office/powerpoint/2010/main" val="8859179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7" name="Трапеция 26"/>
          <p:cNvSpPr/>
          <p:nvPr/>
        </p:nvSpPr>
        <p:spPr>
          <a:xfrm>
            <a:off x="-82800" y="0"/>
            <a:ext cx="5247000" cy="6857640"/>
          </a:xfrm>
          <a:custGeom>
            <a:avLst/>
            <a:gdLst>
              <a:gd name="textAreaLeft" fmla="*/ 0 w 5247000"/>
              <a:gd name="textAreaRight" fmla="*/ 5247360 w 5247000"/>
              <a:gd name="textAreaTop" fmla="*/ 0 h 6857640"/>
              <a:gd name="textAreaBottom" fmla="*/ 6858000 h 6857640"/>
            </a:gdLst>
            <a:ahLst/>
            <a:cxnLst/>
            <a:rect l="textAreaLeft" t="textAreaTop" r="textAreaRight" b="textAreaBottom"/>
            <a:pathLst>
              <a:path w="7851677" h="7007031">
                <a:moveTo>
                  <a:pt x="53292" y="7007031"/>
                </a:moveTo>
                <a:lnTo>
                  <a:pt x="0" y="0"/>
                </a:lnTo>
                <a:lnTo>
                  <a:pt x="5229567" y="0"/>
                </a:lnTo>
                <a:lnTo>
                  <a:pt x="7851677" y="7007031"/>
                </a:lnTo>
                <a:lnTo>
                  <a:pt x="53292" y="7007031"/>
                </a:lnTo>
                <a:close/>
              </a:path>
            </a:pathLst>
          </a:custGeom>
          <a:solidFill>
            <a:srgbClr val="1AAD9E"/>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ru-RU" sz="1800" b="0" strike="noStrike" spc="-1">
              <a:solidFill>
                <a:schemeClr val="lt1"/>
              </a:solidFill>
              <a:latin typeface="Calibri"/>
            </a:endParaRPr>
          </a:p>
        </p:txBody>
      </p:sp>
      <p:sp>
        <p:nvSpPr>
          <p:cNvPr id="678" name="PlaceHolder 1"/>
          <p:cNvSpPr>
            <a:spLocks noGrp="1"/>
          </p:cNvSpPr>
          <p:nvPr>
            <p:ph/>
          </p:nvPr>
        </p:nvSpPr>
        <p:spPr>
          <a:xfrm>
            <a:off x="6465960" y="223560"/>
            <a:ext cx="4049640" cy="684720"/>
          </a:xfrm>
          <a:prstGeom prst="rect">
            <a:avLst/>
          </a:prstGeom>
          <a:noFill/>
          <a:ln w="0">
            <a:noFill/>
          </a:ln>
        </p:spPr>
        <p:txBody>
          <a:bodyPr anchor="ctr">
            <a:noAutofit/>
          </a:bodyPr>
          <a:lstStyle/>
          <a:p>
            <a:pPr indent="0" algn="ctr">
              <a:lnSpc>
                <a:spcPct val="90000"/>
              </a:lnSpc>
              <a:spcBef>
                <a:spcPts val="1001"/>
              </a:spcBef>
              <a:buNone/>
              <a:tabLst>
                <a:tab pos="0" algn="l"/>
              </a:tabLst>
            </a:pPr>
            <a:r>
              <a:rPr lang="en-US" sz="2600" b="1" strike="noStrike" cap="all" spc="-100">
                <a:solidFill>
                  <a:srgbClr val="0F3553"/>
                </a:solidFill>
                <a:latin typeface="Arial"/>
              </a:rPr>
              <a:t>JINR structure: </a:t>
            </a:r>
            <a:r>
              <a:rPr lang="en-US" sz="2600" b="1" strike="noStrike" spc="-100">
                <a:solidFill>
                  <a:srgbClr val="0F3553"/>
                </a:solidFill>
                <a:latin typeface="Arial"/>
              </a:rPr>
              <a:t>Laboratories</a:t>
            </a:r>
            <a:endParaRPr lang="ru-RU" sz="2600" b="0" strike="noStrike" spc="-1">
              <a:solidFill>
                <a:srgbClr val="000000"/>
              </a:solidFill>
              <a:latin typeface="Calibri"/>
            </a:endParaRPr>
          </a:p>
        </p:txBody>
      </p:sp>
      <p:sp>
        <p:nvSpPr>
          <p:cNvPr id="679" name="PlaceHolder 2"/>
          <p:cNvSpPr>
            <a:spLocks noGrp="1"/>
          </p:cNvSpPr>
          <p:nvPr>
            <p:ph/>
          </p:nvPr>
        </p:nvSpPr>
        <p:spPr>
          <a:xfrm>
            <a:off x="3944880" y="1103400"/>
            <a:ext cx="7538760" cy="1321560"/>
          </a:xfrm>
          <a:prstGeom prst="rect">
            <a:avLst/>
          </a:prstGeom>
          <a:noFill/>
          <a:ln w="0">
            <a:noFill/>
          </a:ln>
        </p:spPr>
        <p:txBody>
          <a:bodyPr anchor="ctr">
            <a:noAutofit/>
          </a:bodyPr>
          <a:lstStyle/>
          <a:p>
            <a:pPr indent="0" algn="r">
              <a:lnSpc>
                <a:spcPct val="100000"/>
              </a:lnSpc>
              <a:buNone/>
              <a:tabLst>
                <a:tab pos="0" algn="l"/>
              </a:tabLst>
            </a:pPr>
            <a:r>
              <a:rPr lang="en-US" sz="1200" b="1" strike="noStrike" spc="-1">
                <a:solidFill>
                  <a:srgbClr val="1AAD9E"/>
                </a:solidFill>
                <a:latin typeface="Arial"/>
              </a:rPr>
              <a:t>The Bogoliubov Laboratory of Theoretical Physics</a:t>
            </a:r>
            <a:r>
              <a:rPr lang="en-US" sz="1200" b="0" strike="noStrike" spc="-1">
                <a:solidFill>
                  <a:srgbClr val="000000"/>
                </a:solidFill>
                <a:latin typeface="Arial"/>
              </a:rPr>
              <a:t> </a:t>
            </a:r>
            <a:r>
              <a:rPr lang="en-US" sz="1200" b="0" strike="noStrike" spc="-1">
                <a:solidFill>
                  <a:srgbClr val="0F3553"/>
                </a:solidFill>
                <a:latin typeface="Arial"/>
              </a:rPr>
              <a:t>is one of the world’s largest institutions of theoretical physics. Research topics: fundamental interactions of fields and particles; theory of nuclear systems; theory of complex systems and advanced materials; modern mathematical physics: gravity, supersymmetry and strings. The Laboratory provides theoretical support for experimental research at JINR and in other research Centres with the participation of JINR.</a:t>
            </a:r>
            <a:endParaRPr lang="ru-RU" sz="1200" b="0" strike="noStrike" spc="-1">
              <a:solidFill>
                <a:srgbClr val="000000"/>
              </a:solidFill>
              <a:latin typeface="Calibri"/>
            </a:endParaRPr>
          </a:p>
        </p:txBody>
      </p:sp>
      <p:sp>
        <p:nvSpPr>
          <p:cNvPr id="680" name="PlaceHolder 3"/>
          <p:cNvSpPr>
            <a:spLocks noGrp="1"/>
          </p:cNvSpPr>
          <p:nvPr>
            <p:ph/>
          </p:nvPr>
        </p:nvSpPr>
        <p:spPr>
          <a:xfrm>
            <a:off x="4590360" y="2453760"/>
            <a:ext cx="6893280" cy="1193400"/>
          </a:xfrm>
          <a:prstGeom prst="rect">
            <a:avLst/>
          </a:prstGeom>
          <a:noFill/>
          <a:ln w="0">
            <a:noFill/>
          </a:ln>
        </p:spPr>
        <p:txBody>
          <a:bodyPr anchor="ctr">
            <a:normAutofit/>
          </a:bodyPr>
          <a:lstStyle/>
          <a:p>
            <a:pPr indent="0" algn="r">
              <a:lnSpc>
                <a:spcPct val="100000"/>
              </a:lnSpc>
              <a:buNone/>
              <a:tabLst>
                <a:tab pos="0" algn="l"/>
              </a:tabLst>
            </a:pPr>
            <a:r>
              <a:rPr lang="en-US" sz="1200" b="1" strike="noStrike" spc="-1">
                <a:solidFill>
                  <a:srgbClr val="1AAD9E"/>
                </a:solidFill>
                <a:latin typeface="Arial"/>
              </a:rPr>
              <a:t>The Veksler&amp;Baldin Laboratory of High Energy Physics </a:t>
            </a:r>
            <a:r>
              <a:rPr lang="en-US" sz="1200" b="0" strike="noStrike" spc="-1">
                <a:solidFill>
                  <a:srgbClr val="000000"/>
                </a:solidFill>
                <a:latin typeface="Arial"/>
              </a:rPr>
              <a:t>is implementing a project for the construction of an accelerator complex of the NICA megascience class, including the upgraded accelerator Nuclotron-M, a Booster and the heavy nuclei collider and polarized particles. The megaproject is aimed at recreating and studying nuclear matter under extreme conditions that arose in nature at the early stages of the evolution of the universe and in the bowels of neutron stars.</a:t>
            </a:r>
            <a:endParaRPr lang="ru-RU" sz="1200" b="0" strike="noStrike" spc="-1">
              <a:solidFill>
                <a:srgbClr val="000000"/>
              </a:solidFill>
              <a:latin typeface="Calibri"/>
            </a:endParaRPr>
          </a:p>
        </p:txBody>
      </p:sp>
      <p:sp>
        <p:nvSpPr>
          <p:cNvPr id="681" name="PlaceHolder 4"/>
          <p:cNvSpPr>
            <a:spLocks noGrp="1"/>
          </p:cNvSpPr>
          <p:nvPr>
            <p:ph/>
          </p:nvPr>
        </p:nvSpPr>
        <p:spPr>
          <a:xfrm>
            <a:off x="5276160" y="3703320"/>
            <a:ext cx="6197400" cy="1265760"/>
          </a:xfrm>
          <a:prstGeom prst="rect">
            <a:avLst/>
          </a:prstGeom>
          <a:noFill/>
          <a:ln w="0">
            <a:noFill/>
          </a:ln>
        </p:spPr>
        <p:txBody>
          <a:bodyPr anchor="ctr">
            <a:noAutofit/>
          </a:bodyPr>
          <a:lstStyle/>
          <a:p>
            <a:pPr indent="0" algn="r">
              <a:lnSpc>
                <a:spcPct val="100000"/>
              </a:lnSpc>
              <a:buNone/>
              <a:tabLst>
                <a:tab pos="0" algn="l"/>
              </a:tabLst>
            </a:pPr>
            <a:r>
              <a:rPr lang="en-US" sz="1200" b="1" strike="noStrike" spc="-1">
                <a:solidFill>
                  <a:srgbClr val="1AAD9E"/>
                </a:solidFill>
                <a:latin typeface="Arial"/>
              </a:rPr>
              <a:t>The Dzhelepov Laboratory of Nuclear Problems </a:t>
            </a:r>
            <a:r>
              <a:rPr lang="ru-RU" sz="1200" b="0" strike="noStrike" spc="-1">
                <a:solidFill>
                  <a:srgbClr val="000000"/>
                </a:solidFill>
                <a:latin typeface="Arial"/>
              </a:rPr>
              <a:t>―</a:t>
            </a:r>
            <a:r>
              <a:rPr lang="en-US" sz="1200" b="0" strike="noStrike" spc="-1">
                <a:solidFill>
                  <a:srgbClr val="000000"/>
                </a:solidFill>
                <a:latin typeface="Arial"/>
              </a:rPr>
              <a:t> the oldest in JINR. The laboratory is mainly occupied with the research in neutrino physics and astrophysics, established by Bruno Pontecorvo. The laboratory is involved in the creation of the Baikal-GVD ― deep underwater neutrino telescope on a cubic kilometer scale ― one of the three largest telescopes in the world in terms of effective area and volume for observing natural neutrino fluxes and the largest in the northern hemisphere.</a:t>
            </a:r>
            <a:endParaRPr lang="ru-RU" sz="1200" b="0" strike="noStrike" spc="-1">
              <a:solidFill>
                <a:srgbClr val="000000"/>
              </a:solidFill>
              <a:latin typeface="Calibri"/>
            </a:endParaRPr>
          </a:p>
        </p:txBody>
      </p:sp>
      <p:sp>
        <p:nvSpPr>
          <p:cNvPr id="682" name="PlaceHolder 5"/>
          <p:cNvSpPr>
            <a:spLocks noGrp="1"/>
          </p:cNvSpPr>
          <p:nvPr>
            <p:ph/>
          </p:nvPr>
        </p:nvSpPr>
        <p:spPr>
          <a:xfrm>
            <a:off x="5792760" y="5049000"/>
            <a:ext cx="5690880" cy="1212120"/>
          </a:xfrm>
          <a:prstGeom prst="rect">
            <a:avLst/>
          </a:prstGeom>
          <a:noFill/>
          <a:ln w="0">
            <a:noFill/>
          </a:ln>
        </p:spPr>
        <p:txBody>
          <a:bodyPr anchor="t">
            <a:noAutofit/>
          </a:bodyPr>
          <a:lstStyle/>
          <a:p>
            <a:pPr indent="0" algn="r">
              <a:lnSpc>
                <a:spcPct val="100000"/>
              </a:lnSpc>
              <a:buNone/>
              <a:tabLst>
                <a:tab pos="0" algn="l"/>
              </a:tabLst>
            </a:pPr>
            <a:r>
              <a:rPr lang="en-US" sz="1200" b="1" strike="noStrike" spc="-1">
                <a:solidFill>
                  <a:srgbClr val="1AAD9E"/>
                </a:solidFill>
                <a:latin typeface="Arial"/>
              </a:rPr>
              <a:t>The Flerov Laboratory of Nuclear Reactions</a:t>
            </a:r>
            <a:r>
              <a:rPr lang="en-US" sz="1200" b="0" strike="noStrike" spc="-1">
                <a:solidFill>
                  <a:srgbClr val="000000"/>
                </a:solidFill>
                <a:latin typeface="Arial"/>
              </a:rPr>
              <a:t> is a leading research centre in heavy ion physics, occupying a leading position in the field of synthesis and research of nuclear physical and chemical properties of new superheavy elements. The further development of this scientific direction is connected with the successful implementation of the unique project of</a:t>
            </a:r>
            <a:r>
              <a:rPr lang="ru-RU" sz="1200" b="0" strike="noStrike" spc="-1">
                <a:solidFill>
                  <a:srgbClr val="000000"/>
                </a:solidFill>
                <a:latin typeface="Arial"/>
              </a:rPr>
              <a:t> </a:t>
            </a:r>
            <a:r>
              <a:rPr lang="en-US" sz="1200" b="0" strike="noStrike" spc="-1">
                <a:solidFill>
                  <a:srgbClr val="000000"/>
                </a:solidFill>
                <a:latin typeface="Arial"/>
              </a:rPr>
              <a:t>the world’s first “the factory of superheavy elements” the basic installation of which is the new accelerator DC-280.</a:t>
            </a:r>
            <a:r>
              <a:rPr lang="ru-RU" sz="1200" b="0" strike="noStrike" spc="-1">
                <a:solidFill>
                  <a:srgbClr val="000000"/>
                </a:solidFill>
                <a:latin typeface="Arial"/>
              </a:rPr>
              <a:t> </a:t>
            </a:r>
            <a:endParaRPr lang="ru-RU" sz="1200" b="0" strike="noStrike" spc="-1">
              <a:solidFill>
                <a:srgbClr val="000000"/>
              </a:solidFill>
              <a:latin typeface="Calibri"/>
            </a:endParaRPr>
          </a:p>
        </p:txBody>
      </p:sp>
      <p:pic>
        <p:nvPicPr>
          <p:cNvPr id="683" name="Рисунок 53"/>
          <p:cNvPicPr/>
          <p:nvPr/>
        </p:nvPicPr>
        <p:blipFill>
          <a:blip r:embed="rId3"/>
          <a:stretch/>
        </p:blipFill>
        <p:spPr>
          <a:xfrm>
            <a:off x="665280" y="1196640"/>
            <a:ext cx="2262600" cy="1131480"/>
          </a:xfrm>
          <a:prstGeom prst="rect">
            <a:avLst/>
          </a:prstGeom>
          <a:ln w="0">
            <a:noFill/>
          </a:ln>
        </p:spPr>
      </p:pic>
      <p:pic>
        <p:nvPicPr>
          <p:cNvPr id="684" name="Рисунок 54"/>
          <p:cNvPicPr/>
          <p:nvPr/>
        </p:nvPicPr>
        <p:blipFill>
          <a:blip r:embed="rId4"/>
          <a:stretch/>
        </p:blipFill>
        <p:spPr>
          <a:xfrm>
            <a:off x="1165680" y="2544120"/>
            <a:ext cx="2211840" cy="1105920"/>
          </a:xfrm>
          <a:prstGeom prst="rect">
            <a:avLst/>
          </a:prstGeom>
          <a:ln w="0">
            <a:noFill/>
          </a:ln>
        </p:spPr>
      </p:pic>
      <p:pic>
        <p:nvPicPr>
          <p:cNvPr id="685" name="Рисунок 55"/>
          <p:cNvPicPr/>
          <p:nvPr/>
        </p:nvPicPr>
        <p:blipFill>
          <a:blip r:embed="rId5"/>
          <a:stretch/>
        </p:blipFill>
        <p:spPr>
          <a:xfrm>
            <a:off x="1753920" y="3886200"/>
            <a:ext cx="2090880" cy="1045800"/>
          </a:xfrm>
          <a:prstGeom prst="rect">
            <a:avLst/>
          </a:prstGeom>
          <a:ln w="0">
            <a:noFill/>
          </a:ln>
        </p:spPr>
      </p:pic>
      <p:pic>
        <p:nvPicPr>
          <p:cNvPr id="686" name="Рисунок 56"/>
          <p:cNvPicPr/>
          <p:nvPr/>
        </p:nvPicPr>
        <p:blipFill>
          <a:blip r:embed="rId6"/>
          <a:stretch/>
        </p:blipFill>
        <p:spPr>
          <a:xfrm>
            <a:off x="2332080" y="5128200"/>
            <a:ext cx="2090880" cy="1045800"/>
          </a:xfrm>
          <a:prstGeom prst="rect">
            <a:avLst/>
          </a:prstGeom>
          <a:ln w="0">
            <a:noFill/>
          </a:ln>
        </p:spPr>
      </p:pic>
      <p:sp>
        <p:nvSpPr>
          <p:cNvPr id="687" name="Номер слайда 2"/>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DA4A3A0A-1E61-4440-B573-2B0FF673E4C9}" type="slidenum">
              <a:rPr lang="ru-RU" sz="1050" b="1" strike="noStrike" spc="-1">
                <a:solidFill>
                  <a:srgbClr val="0F3553"/>
                </a:solidFill>
                <a:latin typeface="Arial"/>
              </a:rPr>
              <a:t>3</a:t>
            </a:fld>
            <a:endParaRPr lang="en-US" sz="1050" b="0" strike="noStrike" spc="-1">
              <a:solidFill>
                <a:srgbClr val="000000"/>
              </a:solidFill>
              <a:latin typeface="Arial"/>
            </a:endParaRPr>
          </a:p>
        </p:txBody>
      </p:sp>
    </p:spTree>
  </p:cSld>
  <p:clrMapOvr>
    <a:masterClrMapping/>
  </p:clrMapOvr>
  <p:transition spd="slow">
    <p:fade/>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AAD9E"/>
        </a:solidFill>
        <a:effectLst/>
      </p:bgPr>
    </p:bg>
    <p:spTree>
      <p:nvGrpSpPr>
        <p:cNvPr id="1" name=""/>
        <p:cNvGrpSpPr/>
        <p:nvPr/>
      </p:nvGrpSpPr>
      <p:grpSpPr>
        <a:xfrm>
          <a:off x="0" y="0"/>
          <a:ext cx="0" cy="0"/>
          <a:chOff x="0" y="0"/>
          <a:chExt cx="0" cy="0"/>
        </a:xfrm>
      </p:grpSpPr>
      <p:pic>
        <p:nvPicPr>
          <p:cNvPr id="1063" name="Рисунок 71"/>
          <p:cNvPicPr/>
          <p:nvPr/>
        </p:nvPicPr>
        <p:blipFill>
          <a:blip r:embed="rId3"/>
          <a:stretch/>
        </p:blipFill>
        <p:spPr>
          <a:xfrm>
            <a:off x="92520" y="89280"/>
            <a:ext cx="4480560" cy="2922120"/>
          </a:xfrm>
          <a:prstGeom prst="rect">
            <a:avLst/>
          </a:prstGeom>
          <a:ln w="0">
            <a:noFill/>
          </a:ln>
        </p:spPr>
      </p:pic>
      <p:pic>
        <p:nvPicPr>
          <p:cNvPr id="1064" name="Рисунок 72"/>
          <p:cNvPicPr/>
          <p:nvPr/>
        </p:nvPicPr>
        <p:blipFill>
          <a:blip r:embed="rId4"/>
          <a:stretch/>
        </p:blipFill>
        <p:spPr>
          <a:xfrm>
            <a:off x="5041800" y="84240"/>
            <a:ext cx="6833160" cy="3665160"/>
          </a:xfrm>
          <a:prstGeom prst="rect">
            <a:avLst/>
          </a:prstGeom>
          <a:ln w="0">
            <a:noFill/>
          </a:ln>
        </p:spPr>
      </p:pic>
      <p:sp>
        <p:nvSpPr>
          <p:cNvPr id="1065" name="PlaceHolder 1"/>
          <p:cNvSpPr>
            <a:spLocks noGrp="1"/>
          </p:cNvSpPr>
          <p:nvPr>
            <p:ph type="title"/>
          </p:nvPr>
        </p:nvSpPr>
        <p:spPr>
          <a:xfrm>
            <a:off x="189000" y="2209320"/>
            <a:ext cx="5185440" cy="846000"/>
          </a:xfrm>
          <a:prstGeom prst="rect">
            <a:avLst/>
          </a:prstGeom>
          <a:solidFill>
            <a:srgbClr val="0F3553">
              <a:alpha val="64000"/>
            </a:srgbClr>
          </a:solidFill>
          <a:ln w="0">
            <a:noFill/>
          </a:ln>
        </p:spPr>
        <p:txBody>
          <a:bodyPr anchor="t">
            <a:normAutofit/>
          </a:bodyPr>
          <a:lstStyle/>
          <a:p>
            <a:pPr indent="0">
              <a:lnSpc>
                <a:spcPct val="90000"/>
              </a:lnSpc>
              <a:buNone/>
            </a:pPr>
            <a:r>
              <a:rPr lang="en-US" sz="2400" b="1" strike="noStrike" cap="all" spc="-100">
                <a:solidFill>
                  <a:srgbClr val="FFFFFF"/>
                </a:solidFill>
                <a:latin typeface="Arial"/>
              </a:rPr>
              <a:t>Factory of superheavy elements</a:t>
            </a:r>
            <a:endParaRPr lang="ru-RU" sz="2400" b="0" strike="noStrike" spc="-1">
              <a:solidFill>
                <a:srgbClr val="000000"/>
              </a:solidFill>
              <a:latin typeface="Calibri"/>
            </a:endParaRPr>
          </a:p>
        </p:txBody>
      </p:sp>
      <p:pic>
        <p:nvPicPr>
          <p:cNvPr id="1066" name="Рисунок 73"/>
          <p:cNvPicPr/>
          <p:nvPr/>
        </p:nvPicPr>
        <p:blipFill>
          <a:blip r:embed="rId5"/>
          <a:stretch/>
        </p:blipFill>
        <p:spPr>
          <a:xfrm>
            <a:off x="6074280" y="3867480"/>
            <a:ext cx="5139360" cy="2823480"/>
          </a:xfrm>
          <a:prstGeom prst="rect">
            <a:avLst/>
          </a:prstGeom>
          <a:ln w="0">
            <a:noFill/>
          </a:ln>
        </p:spPr>
      </p:pic>
      <p:pic>
        <p:nvPicPr>
          <p:cNvPr id="1067" name="Рисунок 74"/>
          <p:cNvPicPr/>
          <p:nvPr/>
        </p:nvPicPr>
        <p:blipFill>
          <a:blip r:embed="rId6"/>
          <a:stretch/>
        </p:blipFill>
        <p:spPr>
          <a:xfrm>
            <a:off x="567360" y="3144960"/>
            <a:ext cx="4232880" cy="2437560"/>
          </a:xfrm>
          <a:prstGeom prst="rect">
            <a:avLst/>
          </a:prstGeom>
          <a:ln w="0">
            <a:noFill/>
          </a:ln>
        </p:spPr>
      </p:pic>
      <p:sp>
        <p:nvSpPr>
          <p:cNvPr id="1068" name="TextBox 101"/>
          <p:cNvSpPr/>
          <p:nvPr/>
        </p:nvSpPr>
        <p:spPr>
          <a:xfrm>
            <a:off x="308520" y="5527800"/>
            <a:ext cx="5367960" cy="1184760"/>
          </a:xfrm>
          <a:prstGeom prst="rect">
            <a:avLst/>
          </a:prstGeom>
          <a:solidFill>
            <a:srgbClr val="0F3553">
              <a:alpha val="64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strike="noStrike" spc="-1">
                <a:solidFill>
                  <a:srgbClr val="FFFFFF"/>
                </a:solidFill>
                <a:latin typeface="Arial"/>
              </a:rPr>
              <a:t>Dubna, 25 March, 2019. The ceremonial launch of the SHE factory.</a:t>
            </a:r>
          </a:p>
          <a:p>
            <a:pPr>
              <a:lnSpc>
                <a:spcPct val="100000"/>
              </a:lnSpc>
            </a:pPr>
            <a:r>
              <a:rPr lang="en-US" sz="1200" b="0" strike="noStrike" spc="-1">
                <a:solidFill>
                  <a:srgbClr val="FFFFFF"/>
                </a:solidFill>
                <a:latin typeface="Arial"/>
              </a:rPr>
              <a:t>On photo (from left to right): JINR Director Academician V. Matveev, Plenipotentiary Representative of Russia to JINR, RF Minister of Science and Higher Education M. Kotyukov, Plenipotentiary Representative of Bulgaria L. Kostov, Director of the UNESCO Department of Scientific Policy P. E. Oti-Boateng and President of the CERN Council U. Bassler</a:t>
            </a:r>
          </a:p>
        </p:txBody>
      </p:sp>
      <p:sp>
        <p:nvSpPr>
          <p:cNvPr id="1069" name="TextBox 102"/>
          <p:cNvSpPr/>
          <p:nvPr/>
        </p:nvSpPr>
        <p:spPr>
          <a:xfrm>
            <a:off x="4853160" y="84240"/>
            <a:ext cx="1949760" cy="683640"/>
          </a:xfrm>
          <a:prstGeom prst="rect">
            <a:avLst/>
          </a:prstGeom>
          <a:solidFill>
            <a:srgbClr val="0F3553">
              <a:alpha val="64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300" b="0" strike="noStrike" spc="-1">
                <a:solidFill>
                  <a:srgbClr val="FFFFFF"/>
                </a:solidFill>
                <a:latin typeface="Arial"/>
              </a:rPr>
              <a:t>DC-280 cyclotron is a key element</a:t>
            </a:r>
          </a:p>
          <a:p>
            <a:pPr>
              <a:lnSpc>
                <a:spcPct val="100000"/>
              </a:lnSpc>
            </a:pPr>
            <a:r>
              <a:rPr lang="en-US" sz="1300" b="0" strike="noStrike" spc="-1">
                <a:solidFill>
                  <a:srgbClr val="FFFFFF"/>
                </a:solidFill>
                <a:latin typeface="Arial"/>
              </a:rPr>
              <a:t>of the SHE Factory</a:t>
            </a:r>
          </a:p>
        </p:txBody>
      </p:sp>
      <p:sp>
        <p:nvSpPr>
          <p:cNvPr id="1070" name="TextBox 103"/>
          <p:cNvSpPr/>
          <p:nvPr/>
        </p:nvSpPr>
        <p:spPr>
          <a:xfrm>
            <a:off x="5533920" y="3817800"/>
            <a:ext cx="1634400" cy="881640"/>
          </a:xfrm>
          <a:prstGeom prst="rect">
            <a:avLst/>
          </a:prstGeom>
          <a:solidFill>
            <a:srgbClr val="0F3553">
              <a:alpha val="64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pPr>
            <a:r>
              <a:rPr lang="en-US" sz="1300" b="0" strike="noStrike" spc="-1">
                <a:solidFill>
                  <a:srgbClr val="FFFFFF"/>
                </a:solidFill>
                <a:latin typeface="Arial"/>
              </a:rPr>
              <a:t>Commissioning</a:t>
            </a:r>
          </a:p>
          <a:p>
            <a:pPr algn="r">
              <a:lnSpc>
                <a:spcPct val="100000"/>
              </a:lnSpc>
            </a:pPr>
            <a:r>
              <a:rPr lang="en-US" sz="1300" b="0" strike="noStrike" spc="-1">
                <a:solidFill>
                  <a:srgbClr val="FFFFFF"/>
                </a:solidFill>
                <a:latin typeface="Arial"/>
              </a:rPr>
              <a:t>of the DGFRS-3 separator</a:t>
            </a:r>
          </a:p>
          <a:p>
            <a:pPr algn="r">
              <a:lnSpc>
                <a:spcPct val="100000"/>
              </a:lnSpc>
            </a:pPr>
            <a:r>
              <a:rPr lang="en-US" sz="1300" b="0" strike="noStrike" spc="-1">
                <a:solidFill>
                  <a:srgbClr val="FFFFFF"/>
                </a:solidFill>
                <a:latin typeface="Arial"/>
              </a:rPr>
              <a:t>at  the SHE Factory</a:t>
            </a:r>
          </a:p>
        </p:txBody>
      </p:sp>
      <p:sp>
        <p:nvSpPr>
          <p:cNvPr id="1071" name="Номер слайда 9"/>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3BE2BDA8-AC6C-4B18-8900-BF0DBF6DE12A}" type="slidenum">
              <a:rPr lang="ru-RU" sz="1050" b="1" strike="noStrike" spc="-1">
                <a:solidFill>
                  <a:srgbClr val="FFFFFF"/>
                </a:solidFill>
                <a:latin typeface="Arial"/>
              </a:rPr>
              <a:t>30</a:t>
            </a:fld>
            <a:endParaRPr lang="en-US" sz="1050" b="0" strike="noStrike" spc="-1">
              <a:solidFill>
                <a:srgbClr val="000000"/>
              </a:solidFill>
              <a:latin typeface="Arial"/>
            </a:endParaRPr>
          </a:p>
        </p:txBody>
      </p:sp>
    </p:spTree>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 name="TextBox 104"/>
          <p:cNvSpPr/>
          <p:nvPr/>
        </p:nvSpPr>
        <p:spPr>
          <a:xfrm>
            <a:off x="174240" y="177840"/>
            <a:ext cx="858564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2800" b="1" strike="noStrike" spc="-100">
                <a:solidFill>
                  <a:srgbClr val="0F3553"/>
                </a:solidFill>
                <a:latin typeface="Arial"/>
              </a:rPr>
              <a:t>Synthesis of Superheavy Elements</a:t>
            </a:r>
            <a:endParaRPr lang="en-US" sz="2800" b="0" strike="noStrike" spc="-1">
              <a:solidFill>
                <a:srgbClr val="000000"/>
              </a:solidFill>
              <a:latin typeface="Arial"/>
            </a:endParaRPr>
          </a:p>
        </p:txBody>
      </p:sp>
      <p:pic>
        <p:nvPicPr>
          <p:cNvPr id="1073" name="Рисунок 75"/>
          <p:cNvPicPr/>
          <p:nvPr/>
        </p:nvPicPr>
        <p:blipFill>
          <a:blip r:embed="rId3"/>
          <a:stretch/>
        </p:blipFill>
        <p:spPr>
          <a:xfrm>
            <a:off x="8908560" y="4252320"/>
            <a:ext cx="2985840" cy="1990440"/>
          </a:xfrm>
          <a:prstGeom prst="rect">
            <a:avLst/>
          </a:prstGeom>
          <a:ln w="0">
            <a:noFill/>
          </a:ln>
        </p:spPr>
      </p:pic>
      <p:sp>
        <p:nvSpPr>
          <p:cNvPr id="1074" name="TextBox 105"/>
          <p:cNvSpPr/>
          <p:nvPr/>
        </p:nvSpPr>
        <p:spPr>
          <a:xfrm>
            <a:off x="171000" y="828720"/>
            <a:ext cx="3446640" cy="30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0F3553"/>
                </a:solidFill>
                <a:latin typeface="Arial"/>
              </a:rPr>
              <a:t>Advanced experiments on the synthesis of new elements have been carried out at the accelerator complex of the Flerov Laboratory of Nuclear Reactions (FLNR) of JINR since its foundation to the present.</a:t>
            </a:r>
            <a:endParaRPr lang="en-US" sz="1400" b="0" strike="noStrike" spc="-1">
              <a:solidFill>
                <a:srgbClr val="000000"/>
              </a:solidFill>
              <a:latin typeface="Arial"/>
            </a:endParaRPr>
          </a:p>
          <a:p>
            <a:pPr>
              <a:lnSpc>
                <a:spcPct val="100000"/>
              </a:lnSpc>
            </a:pPr>
            <a:r>
              <a:rPr lang="en-US" sz="1400" b="0" strike="noStrike" spc="-1">
                <a:solidFill>
                  <a:srgbClr val="0F3553"/>
                </a:solidFill>
                <a:latin typeface="Arial"/>
              </a:rPr>
              <a:t>Over the past 20 years, 5 new superheavy elements have been discovered at JINR, completing the seventh period of the Mendeleev’s Periodic Table, with numbers 114 (Flerovium), 115 (Moscovium), 116 (Livermorium), 117 (Tennessine) and 118 (Oganesson).</a:t>
            </a:r>
            <a:endParaRPr lang="en-US" sz="1400" b="0" strike="noStrike" spc="-1">
              <a:solidFill>
                <a:srgbClr val="000000"/>
              </a:solidFill>
              <a:latin typeface="Arial"/>
            </a:endParaRPr>
          </a:p>
        </p:txBody>
      </p:sp>
      <p:pic>
        <p:nvPicPr>
          <p:cNvPr id="1075" name="Рисунок 76"/>
          <p:cNvPicPr/>
          <p:nvPr/>
        </p:nvPicPr>
        <p:blipFill>
          <a:blip r:embed="rId4"/>
          <a:stretch/>
        </p:blipFill>
        <p:spPr>
          <a:xfrm>
            <a:off x="8789040" y="101880"/>
            <a:ext cx="3224520" cy="4111920"/>
          </a:xfrm>
          <a:prstGeom prst="rect">
            <a:avLst/>
          </a:prstGeom>
          <a:ln w="0">
            <a:noFill/>
          </a:ln>
        </p:spPr>
      </p:pic>
      <p:pic>
        <p:nvPicPr>
          <p:cNvPr id="1076" name="Рисунок 77"/>
          <p:cNvPicPr/>
          <p:nvPr/>
        </p:nvPicPr>
        <p:blipFill>
          <a:blip r:embed="rId5"/>
          <a:stretch/>
        </p:blipFill>
        <p:spPr>
          <a:xfrm>
            <a:off x="3637440" y="910800"/>
            <a:ext cx="5104440" cy="2555640"/>
          </a:xfrm>
          <a:prstGeom prst="rect">
            <a:avLst/>
          </a:prstGeom>
          <a:ln w="0">
            <a:noFill/>
          </a:ln>
        </p:spPr>
      </p:pic>
      <p:pic>
        <p:nvPicPr>
          <p:cNvPr id="1077" name="Рисунок 78"/>
          <p:cNvPicPr/>
          <p:nvPr/>
        </p:nvPicPr>
        <p:blipFill>
          <a:blip r:embed="rId6"/>
          <a:stretch/>
        </p:blipFill>
        <p:spPr>
          <a:xfrm>
            <a:off x="161640" y="3925080"/>
            <a:ext cx="3884760" cy="2762280"/>
          </a:xfrm>
          <a:prstGeom prst="rect">
            <a:avLst/>
          </a:prstGeom>
          <a:ln w="0">
            <a:noFill/>
          </a:ln>
        </p:spPr>
      </p:pic>
      <p:sp>
        <p:nvSpPr>
          <p:cNvPr id="1078" name="TextBox 106"/>
          <p:cNvSpPr/>
          <p:nvPr/>
        </p:nvSpPr>
        <p:spPr>
          <a:xfrm>
            <a:off x="4081320" y="3927960"/>
            <a:ext cx="4640760" cy="243324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100" b="0" strike="noStrike" spc="49">
                <a:solidFill>
                  <a:srgbClr val="FFFFFF"/>
                </a:solidFill>
                <a:latin typeface="Arial"/>
              </a:rPr>
              <a:t>Moscow, 2 March, 2017. Participants of the festive ceremony on the occasion of the discovery and naming new chemical elements of the Mendeleev’s Periodic table with atomic numbers 115, 117 and 118. From left to right: Director of the Lawrence Livermore National Laboratory (LLNL) Dr. W. Goldstein</a:t>
            </a:r>
            <a:r>
              <a:rPr lang="ru-RU" sz="1100" b="0" strike="noStrike" spc="49">
                <a:solidFill>
                  <a:srgbClr val="FFFFFF"/>
                </a:solidFill>
                <a:latin typeface="Arial"/>
              </a:rPr>
              <a:t>, </a:t>
            </a:r>
            <a:r>
              <a:rPr lang="en-US" sz="1100" b="0" strike="noStrike" spc="49">
                <a:solidFill>
                  <a:srgbClr val="FFFFFF"/>
                </a:solidFill>
                <a:latin typeface="Arial"/>
              </a:rPr>
              <a:t>Director of the Flerov Laboratory of Nuclear Research S. Dmitriev</a:t>
            </a:r>
            <a:r>
              <a:rPr lang="ru-RU" sz="1100" b="0" strike="noStrike" spc="49">
                <a:solidFill>
                  <a:srgbClr val="FFFFFF"/>
                </a:solidFill>
                <a:latin typeface="Arial"/>
              </a:rPr>
              <a:t>, </a:t>
            </a:r>
            <a:r>
              <a:rPr lang="en-US" sz="1100" b="0" strike="noStrike" spc="49">
                <a:solidFill>
                  <a:srgbClr val="FFFFFF"/>
                </a:solidFill>
                <a:latin typeface="Arial"/>
              </a:rPr>
              <a:t>President of the International Union of Pure and Applied Chemistry (IUPAC)</a:t>
            </a:r>
            <a:endParaRPr lang="en-US" sz="1100" b="0" strike="noStrike" spc="-1">
              <a:solidFill>
                <a:srgbClr val="FFFFFF"/>
              </a:solidFill>
              <a:latin typeface="Arial"/>
            </a:endParaRPr>
          </a:p>
          <a:p>
            <a:pPr>
              <a:lnSpc>
                <a:spcPct val="100000"/>
              </a:lnSpc>
            </a:pPr>
            <a:r>
              <a:rPr lang="en-US" sz="1100" b="0" strike="noStrike" spc="49">
                <a:solidFill>
                  <a:srgbClr val="FFFFFF"/>
                </a:solidFill>
                <a:latin typeface="Arial"/>
              </a:rPr>
              <a:t>N. Tarasova</a:t>
            </a:r>
            <a:r>
              <a:rPr lang="ru-RU" sz="1100" b="0" strike="noStrike" spc="49">
                <a:solidFill>
                  <a:srgbClr val="FFFFFF"/>
                </a:solidFill>
                <a:latin typeface="Arial"/>
              </a:rPr>
              <a:t>, </a:t>
            </a:r>
            <a:r>
              <a:rPr lang="en-US" sz="1100" b="0" strike="noStrike" spc="49">
                <a:solidFill>
                  <a:srgbClr val="FFFFFF"/>
                </a:solidFill>
                <a:latin typeface="Arial"/>
              </a:rPr>
              <a:t>Scientific Leader of FLNR Academician</a:t>
            </a:r>
            <a:endParaRPr lang="en-US" sz="1100" b="0" strike="noStrike" spc="-1">
              <a:solidFill>
                <a:srgbClr val="FFFFFF"/>
              </a:solidFill>
              <a:latin typeface="Arial"/>
            </a:endParaRPr>
          </a:p>
          <a:p>
            <a:pPr>
              <a:lnSpc>
                <a:spcPct val="100000"/>
              </a:lnSpc>
            </a:pPr>
            <a:r>
              <a:rPr lang="en-US" sz="1100" b="0" strike="noStrike" spc="49">
                <a:solidFill>
                  <a:srgbClr val="FFFFFF"/>
                </a:solidFill>
                <a:latin typeface="Arial"/>
              </a:rPr>
              <a:t>Yu. Oganessian</a:t>
            </a:r>
            <a:r>
              <a:rPr lang="ru-RU" sz="1100" b="0" strike="noStrike" spc="49">
                <a:solidFill>
                  <a:srgbClr val="FFFFFF"/>
                </a:solidFill>
                <a:latin typeface="Arial"/>
              </a:rPr>
              <a:t>, </a:t>
            </a:r>
            <a:r>
              <a:rPr lang="en-US" sz="1100" b="0" strike="noStrike" spc="49">
                <a:solidFill>
                  <a:srgbClr val="FFFFFF"/>
                </a:solidFill>
                <a:latin typeface="Arial"/>
              </a:rPr>
              <a:t>Director of the Oak Ridge National Laboratory (ORNL) Dr. Th. Mason</a:t>
            </a:r>
            <a:r>
              <a:rPr lang="ru-RU" sz="1100" b="0" strike="noStrike" spc="49">
                <a:solidFill>
                  <a:srgbClr val="FFFFFF"/>
                </a:solidFill>
                <a:latin typeface="Arial"/>
              </a:rPr>
              <a:t>, </a:t>
            </a:r>
            <a:r>
              <a:rPr lang="en-US" sz="1100" b="0" strike="noStrike" spc="49">
                <a:solidFill>
                  <a:srgbClr val="FFFFFF"/>
                </a:solidFill>
                <a:latin typeface="Arial"/>
              </a:rPr>
              <a:t>JINR Vice-Director M. Itkis</a:t>
            </a:r>
            <a:r>
              <a:rPr lang="ru-RU" sz="1100" b="0" strike="noStrike" spc="49">
                <a:solidFill>
                  <a:srgbClr val="FFFFFF"/>
                </a:solidFill>
                <a:latin typeface="Arial"/>
              </a:rPr>
              <a:t>, </a:t>
            </a:r>
            <a:r>
              <a:rPr lang="en-US" sz="1100" b="0" strike="noStrike" spc="49">
                <a:solidFill>
                  <a:srgbClr val="FFFFFF"/>
                </a:solidFill>
                <a:latin typeface="Arial"/>
              </a:rPr>
              <a:t>Director of the RIKEN Nishina Center Hideto Enyo</a:t>
            </a:r>
            <a:r>
              <a:rPr lang="ru-RU" sz="1100" b="0" strike="noStrike" spc="49">
                <a:solidFill>
                  <a:srgbClr val="FFFFFF"/>
                </a:solidFill>
                <a:latin typeface="Arial"/>
              </a:rPr>
              <a:t>,</a:t>
            </a:r>
            <a:r>
              <a:rPr lang="en-US" sz="1100" b="0" strike="noStrike" spc="49">
                <a:solidFill>
                  <a:srgbClr val="FFFFFF"/>
                </a:solidFill>
                <a:latin typeface="Arial"/>
              </a:rPr>
              <a:t>Vice-President of the Royal Society of London for the Improvement of Natural Knowledge Sir M. Polyakoff</a:t>
            </a:r>
            <a:endParaRPr lang="en-US" sz="1100" b="0" strike="noStrike" spc="-1">
              <a:solidFill>
                <a:srgbClr val="FFFFFF"/>
              </a:solidFill>
              <a:latin typeface="Arial"/>
            </a:endParaRPr>
          </a:p>
        </p:txBody>
      </p:sp>
      <p:sp>
        <p:nvSpPr>
          <p:cNvPr id="1079" name="TextBox 107"/>
          <p:cNvSpPr/>
          <p:nvPr/>
        </p:nvSpPr>
        <p:spPr>
          <a:xfrm>
            <a:off x="6056280" y="6239160"/>
            <a:ext cx="5751360" cy="62532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80000"/>
              </a:lnSpc>
            </a:pPr>
            <a:r>
              <a:rPr lang="en-US" sz="1100" b="0" strike="noStrike" spc="49">
                <a:solidFill>
                  <a:srgbClr val="FFFFFF"/>
                </a:solidFill>
                <a:latin typeface="Arial"/>
              </a:rPr>
              <a:t>Wilhelmshaven, Germany, </a:t>
            </a:r>
            <a:r>
              <a:rPr lang="ru-RU" sz="1100" b="0" strike="noStrike" spc="49">
                <a:solidFill>
                  <a:srgbClr val="FFFFFF"/>
                </a:solidFill>
                <a:latin typeface="Arial"/>
              </a:rPr>
              <a:t>25-30 </a:t>
            </a:r>
            <a:r>
              <a:rPr lang="en-US" sz="1100" b="0" strike="noStrike" spc="49">
                <a:solidFill>
                  <a:srgbClr val="FFFFFF"/>
                </a:solidFill>
                <a:latin typeface="Arial"/>
              </a:rPr>
              <a:t>August,</a:t>
            </a:r>
            <a:r>
              <a:rPr lang="ru-RU" sz="1100" b="0" strike="noStrike" spc="49">
                <a:solidFill>
                  <a:srgbClr val="FFFFFF"/>
                </a:solidFill>
                <a:latin typeface="Arial"/>
              </a:rPr>
              <a:t> 2019. </a:t>
            </a:r>
            <a:r>
              <a:rPr lang="en-US" sz="1100" b="0" strike="noStrike" spc="49">
                <a:solidFill>
                  <a:srgbClr val="FFFFFF"/>
                </a:solidFill>
                <a:latin typeface="Arial"/>
              </a:rPr>
              <a:t>Discoverers of chemical elements (from left to right): Professor P. Armbruster and Professor G. Münzenberg (GSI, Germany), Dr. K. Morimoto (RIKEN Nishina Center for Accelerator-Based Science, Wako, Japan), Professor Yu. Oganessian (JINR, Dubna)</a:t>
            </a:r>
            <a:endParaRPr lang="en-US" sz="1100" b="0" strike="noStrike" spc="-1">
              <a:solidFill>
                <a:srgbClr val="FFFFFF"/>
              </a:solidFill>
              <a:latin typeface="Arial"/>
            </a:endParaRPr>
          </a:p>
        </p:txBody>
      </p:sp>
      <p:sp>
        <p:nvSpPr>
          <p:cNvPr id="1080" name="Номер слайда 11"/>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8C0C5058-9414-43CC-A966-FFD605AC15CC}" type="slidenum">
              <a:rPr lang="ru-RU" sz="1050" b="1" strike="noStrike" spc="-1">
                <a:solidFill>
                  <a:srgbClr val="0F3553"/>
                </a:solidFill>
                <a:latin typeface="Arial"/>
              </a:rPr>
              <a:t>31</a:t>
            </a:fld>
            <a:endParaRPr lang="en-US" sz="1050" b="0" strike="noStrike" spc="-1">
              <a:solidFill>
                <a:srgbClr val="000000"/>
              </a:solidFill>
              <a:latin typeface="Arial"/>
            </a:endParaRPr>
          </a:p>
        </p:txBody>
      </p:sp>
    </p:spTree>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1" name="Объект 14"/>
          <p:cNvPicPr/>
          <p:nvPr/>
        </p:nvPicPr>
        <p:blipFill>
          <a:blip r:embed="rId3"/>
          <a:stretch/>
        </p:blipFill>
        <p:spPr>
          <a:xfrm>
            <a:off x="214920" y="240120"/>
            <a:ext cx="11705400" cy="2554560"/>
          </a:xfrm>
          <a:prstGeom prst="rect">
            <a:avLst/>
          </a:prstGeom>
          <a:ln w="0">
            <a:noFill/>
          </a:ln>
        </p:spPr>
      </p:pic>
      <p:sp>
        <p:nvSpPr>
          <p:cNvPr id="1082" name="PlaceHolder 1"/>
          <p:cNvSpPr>
            <a:spLocks noGrp="1"/>
          </p:cNvSpPr>
          <p:nvPr>
            <p:ph type="title"/>
          </p:nvPr>
        </p:nvSpPr>
        <p:spPr>
          <a:xfrm>
            <a:off x="218880" y="190440"/>
            <a:ext cx="4615560" cy="599760"/>
          </a:xfrm>
          <a:prstGeom prst="rect">
            <a:avLst/>
          </a:prstGeom>
          <a:solidFill>
            <a:srgbClr val="0F3553">
              <a:alpha val="80000"/>
            </a:srgbClr>
          </a:solidFill>
          <a:ln w="0">
            <a:noFill/>
          </a:ln>
        </p:spPr>
        <p:txBody>
          <a:bodyPr anchor="ctr">
            <a:normAutofit/>
          </a:bodyPr>
          <a:lstStyle/>
          <a:p>
            <a:pPr indent="0">
              <a:lnSpc>
                <a:spcPct val="90000"/>
              </a:lnSpc>
              <a:buNone/>
            </a:pPr>
            <a:r>
              <a:rPr lang="en-US" sz="2600" b="1" strike="noStrike" spc="-100">
                <a:solidFill>
                  <a:srgbClr val="FFFFFF"/>
                </a:solidFill>
                <a:latin typeface="Arial"/>
              </a:rPr>
              <a:t>Baikal-GVD Project</a:t>
            </a:r>
            <a:endParaRPr lang="ru-RU" sz="2600" b="0" strike="noStrike" spc="-1">
              <a:solidFill>
                <a:srgbClr val="000000"/>
              </a:solidFill>
              <a:latin typeface="Calibri"/>
            </a:endParaRPr>
          </a:p>
        </p:txBody>
      </p:sp>
      <p:sp>
        <p:nvSpPr>
          <p:cNvPr id="1083" name="PlaceHolder 2"/>
          <p:cNvSpPr>
            <a:spLocks noGrp="1"/>
          </p:cNvSpPr>
          <p:nvPr>
            <p:ph/>
          </p:nvPr>
        </p:nvSpPr>
        <p:spPr>
          <a:xfrm>
            <a:off x="4836960" y="5704560"/>
            <a:ext cx="6837120" cy="791280"/>
          </a:xfrm>
          <a:prstGeom prst="rect">
            <a:avLst/>
          </a:prstGeom>
          <a:solidFill>
            <a:srgbClr val="0F3553">
              <a:alpha val="80000"/>
            </a:srgbClr>
          </a:solidFill>
          <a:ln w="0">
            <a:noFill/>
          </a:ln>
        </p:spPr>
        <p:txBody>
          <a:bodyPr anchor="b">
            <a:noAutofit/>
          </a:bodyPr>
          <a:lstStyle/>
          <a:p>
            <a:pPr indent="0">
              <a:lnSpc>
                <a:spcPct val="100000"/>
              </a:lnSpc>
              <a:spcBef>
                <a:spcPts val="1001"/>
              </a:spcBef>
              <a:buNone/>
              <a:tabLst>
                <a:tab pos="0" algn="l"/>
              </a:tabLst>
            </a:pPr>
            <a:r>
              <a:rPr lang="en-US" sz="1200" b="0" strike="noStrike" spc="-1">
                <a:solidFill>
                  <a:srgbClr val="FFFFFF"/>
                </a:solidFill>
                <a:latin typeface="Arial"/>
              </a:rPr>
              <a:t>Baikal, 13 March, 2021. The ceremonial launch of the Baikal-GVD, the largest deep underwater neutrino telescope in the northern hemisphere, and the signing of a Memorandum of understanding between the Ministry of Education and Science of Russia and JINR for the development of the Baikal deep underwater neutrino telescope</a:t>
            </a:r>
            <a:endParaRPr lang="ru-RU" sz="1200" b="0" strike="noStrike" spc="-1">
              <a:solidFill>
                <a:srgbClr val="000000"/>
              </a:solidFill>
              <a:latin typeface="Calibri"/>
            </a:endParaRPr>
          </a:p>
        </p:txBody>
      </p:sp>
      <p:pic>
        <p:nvPicPr>
          <p:cNvPr id="1084" name="Объект 7"/>
          <p:cNvPicPr/>
          <p:nvPr/>
        </p:nvPicPr>
        <p:blipFill>
          <a:blip r:embed="rId4"/>
          <a:stretch/>
        </p:blipFill>
        <p:spPr>
          <a:xfrm>
            <a:off x="218880" y="2007360"/>
            <a:ext cx="4519800" cy="3014280"/>
          </a:xfrm>
          <a:prstGeom prst="rect">
            <a:avLst/>
          </a:prstGeom>
          <a:ln w="0">
            <a:noFill/>
          </a:ln>
        </p:spPr>
      </p:pic>
      <p:pic>
        <p:nvPicPr>
          <p:cNvPr id="1085" name="Рисунок 79"/>
          <p:cNvPicPr/>
          <p:nvPr/>
        </p:nvPicPr>
        <p:blipFill>
          <a:blip r:embed="rId5"/>
          <a:stretch/>
        </p:blipFill>
        <p:spPr>
          <a:xfrm>
            <a:off x="8773200" y="188280"/>
            <a:ext cx="2300400" cy="1801080"/>
          </a:xfrm>
          <a:prstGeom prst="rect">
            <a:avLst/>
          </a:prstGeom>
          <a:ln w="0">
            <a:noFill/>
          </a:ln>
        </p:spPr>
      </p:pic>
      <p:pic>
        <p:nvPicPr>
          <p:cNvPr id="1086" name="Рисунок 80"/>
          <p:cNvPicPr/>
          <p:nvPr/>
        </p:nvPicPr>
        <p:blipFill>
          <a:blip r:embed="rId6"/>
          <a:stretch/>
        </p:blipFill>
        <p:spPr>
          <a:xfrm>
            <a:off x="9081000" y="3153960"/>
            <a:ext cx="2832480" cy="2554560"/>
          </a:xfrm>
          <a:prstGeom prst="rect">
            <a:avLst/>
          </a:prstGeom>
          <a:ln w="0">
            <a:noFill/>
          </a:ln>
        </p:spPr>
      </p:pic>
      <p:pic>
        <p:nvPicPr>
          <p:cNvPr id="1087" name="Рисунок 81"/>
          <p:cNvPicPr/>
          <p:nvPr/>
        </p:nvPicPr>
        <p:blipFill>
          <a:blip r:embed="rId7"/>
          <a:stretch/>
        </p:blipFill>
        <p:spPr>
          <a:xfrm>
            <a:off x="4836960" y="2997000"/>
            <a:ext cx="4073040" cy="2711520"/>
          </a:xfrm>
          <a:prstGeom prst="rect">
            <a:avLst/>
          </a:prstGeom>
          <a:ln w="0">
            <a:noFill/>
          </a:ln>
        </p:spPr>
      </p:pic>
      <p:pic>
        <p:nvPicPr>
          <p:cNvPr id="1088" name="Рисунок 82"/>
          <p:cNvPicPr/>
          <p:nvPr/>
        </p:nvPicPr>
        <p:blipFill>
          <a:blip r:embed="rId8"/>
          <a:stretch/>
        </p:blipFill>
        <p:spPr>
          <a:xfrm>
            <a:off x="10827360" y="1277640"/>
            <a:ext cx="1145520" cy="1970280"/>
          </a:xfrm>
          <a:prstGeom prst="rect">
            <a:avLst/>
          </a:prstGeom>
          <a:ln w="0">
            <a:noFill/>
          </a:ln>
        </p:spPr>
      </p:pic>
      <p:sp>
        <p:nvSpPr>
          <p:cNvPr id="1089" name="Номер слайда 13"/>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35D99190-39EF-444F-AABF-3F13C152DCFF}" type="slidenum">
              <a:rPr lang="ru-RU" sz="1050" b="1" strike="noStrike" spc="-1">
                <a:solidFill>
                  <a:srgbClr val="0F3553"/>
                </a:solidFill>
                <a:latin typeface="Arial"/>
              </a:rPr>
              <a:t>32</a:t>
            </a:fld>
            <a:endParaRPr lang="en-US" sz="1050" b="0" strike="noStrike" spc="-1">
              <a:solidFill>
                <a:srgbClr val="000000"/>
              </a:solidFill>
              <a:latin typeface="Arial"/>
            </a:endParaRPr>
          </a:p>
        </p:txBody>
      </p:sp>
      <p:pic>
        <p:nvPicPr>
          <p:cNvPr id="1090" name="Объект 8"/>
          <p:cNvPicPr/>
          <p:nvPr/>
        </p:nvPicPr>
        <p:blipFill>
          <a:blip r:embed="rId9"/>
          <a:stretch/>
        </p:blipFill>
        <p:spPr>
          <a:xfrm>
            <a:off x="769680" y="4591800"/>
            <a:ext cx="3204000" cy="2136600"/>
          </a:xfrm>
          <a:prstGeom prst="rect">
            <a:avLst/>
          </a:prstGeom>
          <a:ln w="0">
            <a:noFill/>
          </a:ln>
        </p:spPr>
      </p:pic>
    </p:spTree>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1" name="PlaceHolder 1"/>
          <p:cNvSpPr>
            <a:spLocks noGrp="1"/>
          </p:cNvSpPr>
          <p:nvPr>
            <p:ph/>
          </p:nvPr>
        </p:nvSpPr>
        <p:spPr>
          <a:xfrm>
            <a:off x="8874360" y="4467240"/>
            <a:ext cx="3155760" cy="2095200"/>
          </a:xfrm>
          <a:prstGeom prst="rect">
            <a:avLst/>
          </a:prstGeom>
          <a:solidFill>
            <a:srgbClr val="0F3553">
              <a:alpha val="80000"/>
            </a:srgbClr>
          </a:solidFill>
          <a:ln w="0">
            <a:noFill/>
          </a:ln>
        </p:spPr>
        <p:txBody>
          <a:bodyPr anchor="b">
            <a:noAutofit/>
          </a:bodyPr>
          <a:lstStyle/>
          <a:p>
            <a:pPr indent="0">
              <a:lnSpc>
                <a:spcPct val="100000"/>
              </a:lnSpc>
              <a:buNone/>
              <a:tabLst>
                <a:tab pos="0" algn="l"/>
              </a:tabLst>
            </a:pPr>
            <a:r>
              <a:rPr lang="en-US" sz="1200" b="0" strike="noStrike" spc="-1">
                <a:solidFill>
                  <a:srgbClr val="FFFFFF"/>
                </a:solidFill>
                <a:latin typeface="Arial"/>
              </a:rPr>
              <a:t>In 2020 the Institute celebrated the 60th anniversary of the launch of the IBR pulse reactor start-up (IBR) ― the only reactor in the world operating with a variable level of criticality. The implementation of the international user programme continues on the neutron beams of the IBR-2 reactor. The project of a new neutron pulse source of the 4th generation is being developed in partnership with leading scientific organizations.</a:t>
            </a:r>
            <a:endParaRPr lang="ru-RU" sz="1200" b="0" strike="noStrike" spc="-1">
              <a:solidFill>
                <a:srgbClr val="000000"/>
              </a:solidFill>
              <a:latin typeface="Calibri"/>
            </a:endParaRPr>
          </a:p>
        </p:txBody>
      </p:sp>
      <p:pic>
        <p:nvPicPr>
          <p:cNvPr id="1092" name="Объект 10"/>
          <p:cNvPicPr/>
          <p:nvPr/>
        </p:nvPicPr>
        <p:blipFill>
          <a:blip r:embed="rId3"/>
          <a:stretch/>
        </p:blipFill>
        <p:spPr>
          <a:xfrm>
            <a:off x="99360" y="287640"/>
            <a:ext cx="6072840" cy="4049280"/>
          </a:xfrm>
          <a:prstGeom prst="rect">
            <a:avLst/>
          </a:prstGeom>
          <a:ln w="0">
            <a:noFill/>
          </a:ln>
        </p:spPr>
      </p:pic>
      <p:pic>
        <p:nvPicPr>
          <p:cNvPr id="1093" name="Объект 11"/>
          <p:cNvPicPr/>
          <p:nvPr/>
        </p:nvPicPr>
        <p:blipFill>
          <a:blip r:embed="rId4"/>
          <a:stretch/>
        </p:blipFill>
        <p:spPr>
          <a:xfrm>
            <a:off x="8883720" y="344880"/>
            <a:ext cx="3155760" cy="4038480"/>
          </a:xfrm>
          <a:prstGeom prst="rect">
            <a:avLst/>
          </a:prstGeom>
          <a:ln w="0">
            <a:noFill/>
          </a:ln>
        </p:spPr>
      </p:pic>
      <p:pic>
        <p:nvPicPr>
          <p:cNvPr id="1094" name="Рисунок 83"/>
          <p:cNvPicPr/>
          <p:nvPr/>
        </p:nvPicPr>
        <p:blipFill>
          <a:blip r:embed="rId5"/>
          <a:stretch/>
        </p:blipFill>
        <p:spPr>
          <a:xfrm>
            <a:off x="6438600" y="162360"/>
            <a:ext cx="2778120" cy="2370600"/>
          </a:xfrm>
          <a:prstGeom prst="rect">
            <a:avLst/>
          </a:prstGeom>
          <a:ln w="0">
            <a:noFill/>
          </a:ln>
        </p:spPr>
      </p:pic>
      <p:pic>
        <p:nvPicPr>
          <p:cNvPr id="1095" name="Рисунок 84"/>
          <p:cNvPicPr/>
          <p:nvPr/>
        </p:nvPicPr>
        <p:blipFill>
          <a:blip r:embed="rId6"/>
          <a:stretch/>
        </p:blipFill>
        <p:spPr>
          <a:xfrm>
            <a:off x="5866560" y="4646520"/>
            <a:ext cx="2863800" cy="1909800"/>
          </a:xfrm>
          <a:prstGeom prst="rect">
            <a:avLst/>
          </a:prstGeom>
          <a:ln w="0">
            <a:noFill/>
          </a:ln>
        </p:spPr>
      </p:pic>
      <p:pic>
        <p:nvPicPr>
          <p:cNvPr id="1096" name="Рисунок 85"/>
          <p:cNvPicPr/>
          <p:nvPr/>
        </p:nvPicPr>
        <p:blipFill>
          <a:blip r:embed="rId7"/>
          <a:stretch/>
        </p:blipFill>
        <p:spPr>
          <a:xfrm>
            <a:off x="5866200" y="2631600"/>
            <a:ext cx="2864160" cy="1909800"/>
          </a:xfrm>
          <a:prstGeom prst="rect">
            <a:avLst/>
          </a:prstGeom>
          <a:ln w="0">
            <a:noFill/>
          </a:ln>
        </p:spPr>
      </p:pic>
      <p:pic>
        <p:nvPicPr>
          <p:cNvPr id="1097" name="Рисунок 86"/>
          <p:cNvPicPr/>
          <p:nvPr/>
        </p:nvPicPr>
        <p:blipFill>
          <a:blip r:embed="rId8"/>
          <a:stretch/>
        </p:blipFill>
        <p:spPr>
          <a:xfrm>
            <a:off x="99360" y="4646520"/>
            <a:ext cx="3431520" cy="1912320"/>
          </a:xfrm>
          <a:prstGeom prst="rect">
            <a:avLst/>
          </a:prstGeom>
          <a:ln w="0">
            <a:noFill/>
          </a:ln>
        </p:spPr>
      </p:pic>
      <p:pic>
        <p:nvPicPr>
          <p:cNvPr id="1098" name="Рисунок 87"/>
          <p:cNvPicPr/>
          <p:nvPr/>
        </p:nvPicPr>
        <p:blipFill>
          <a:blip r:embed="rId9"/>
          <a:stretch/>
        </p:blipFill>
        <p:spPr>
          <a:xfrm>
            <a:off x="3759840" y="4646520"/>
            <a:ext cx="1878120" cy="1912320"/>
          </a:xfrm>
          <a:prstGeom prst="rect">
            <a:avLst/>
          </a:prstGeom>
          <a:ln w="0">
            <a:noFill/>
          </a:ln>
        </p:spPr>
      </p:pic>
      <p:sp>
        <p:nvSpPr>
          <p:cNvPr id="1099" name="Номер слайда 15"/>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A20318B8-CA3F-4E4D-A990-7BC6E6845B01}" type="slidenum">
              <a:rPr lang="ru-RU" sz="1050" b="1" strike="noStrike" spc="-1">
                <a:solidFill>
                  <a:srgbClr val="0F3553"/>
                </a:solidFill>
                <a:latin typeface="Arial"/>
              </a:rPr>
              <a:t>33</a:t>
            </a:fld>
            <a:endParaRPr lang="en-US" sz="1050" b="0" strike="noStrike" spc="-1">
              <a:solidFill>
                <a:srgbClr val="000000"/>
              </a:solidFill>
              <a:latin typeface="Arial"/>
            </a:endParaRPr>
          </a:p>
        </p:txBody>
      </p:sp>
      <p:sp>
        <p:nvSpPr>
          <p:cNvPr id="1100" name="PlaceHolder 2"/>
          <p:cNvSpPr>
            <a:spLocks noGrp="1"/>
          </p:cNvSpPr>
          <p:nvPr>
            <p:ph type="title"/>
          </p:nvPr>
        </p:nvSpPr>
        <p:spPr>
          <a:xfrm>
            <a:off x="95040" y="162000"/>
            <a:ext cx="4194720" cy="666360"/>
          </a:xfrm>
          <a:prstGeom prst="rect">
            <a:avLst/>
          </a:prstGeom>
          <a:solidFill>
            <a:srgbClr val="0F3553">
              <a:alpha val="80000"/>
            </a:srgbClr>
          </a:solidFill>
          <a:ln w="0">
            <a:noFill/>
          </a:ln>
        </p:spPr>
        <p:txBody>
          <a:bodyPr anchor="ctr">
            <a:normAutofit/>
          </a:bodyPr>
          <a:lstStyle/>
          <a:p>
            <a:pPr indent="0">
              <a:lnSpc>
                <a:spcPct val="90000"/>
              </a:lnSpc>
              <a:buNone/>
            </a:pPr>
            <a:r>
              <a:rPr lang="en-US" sz="2600" b="1" strike="noStrike" spc="-100">
                <a:solidFill>
                  <a:srgbClr val="FFFFFF"/>
                </a:solidFill>
                <a:latin typeface="Arial"/>
              </a:rPr>
              <a:t>Neutron Research</a:t>
            </a:r>
            <a:endParaRPr lang="ru-RU" sz="2600" b="0" strike="noStrike" spc="-1">
              <a:solidFill>
                <a:srgbClr val="000000"/>
              </a:solidFill>
              <a:latin typeface="Calibri"/>
            </a:endParaRPr>
          </a:p>
        </p:txBody>
      </p:sp>
    </p:spTree>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1" name="Рисунок 51"/>
          <p:cNvPicPr/>
          <p:nvPr/>
        </p:nvPicPr>
        <p:blipFill>
          <a:blip r:embed="rId3"/>
          <a:srcRect l="14634" t="32485" r="18468" b="3269"/>
          <a:stretch/>
        </p:blipFill>
        <p:spPr>
          <a:xfrm>
            <a:off x="5378040" y="2505240"/>
            <a:ext cx="6701760" cy="4260600"/>
          </a:xfrm>
          <a:prstGeom prst="rect">
            <a:avLst/>
          </a:prstGeom>
          <a:ln w="0">
            <a:noFill/>
          </a:ln>
        </p:spPr>
      </p:pic>
      <p:sp>
        <p:nvSpPr>
          <p:cNvPr id="982" name="Прямоугольник 40"/>
          <p:cNvSpPr/>
          <p:nvPr/>
        </p:nvSpPr>
        <p:spPr>
          <a:xfrm flipH="1">
            <a:off x="-2160" y="-720"/>
            <a:ext cx="12184920" cy="80640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pic>
        <p:nvPicPr>
          <p:cNvPr id="983" name="Рисунок 48"/>
          <p:cNvPicPr/>
          <p:nvPr/>
        </p:nvPicPr>
        <p:blipFill>
          <a:blip r:embed="rId4"/>
          <a:stretch/>
        </p:blipFill>
        <p:spPr>
          <a:xfrm>
            <a:off x="120960" y="55440"/>
            <a:ext cx="995760" cy="692280"/>
          </a:xfrm>
          <a:prstGeom prst="rect">
            <a:avLst/>
          </a:prstGeom>
          <a:ln w="0">
            <a:noFill/>
          </a:ln>
        </p:spPr>
      </p:pic>
      <p:sp>
        <p:nvSpPr>
          <p:cNvPr id="984" name="TextBox 89"/>
          <p:cNvSpPr/>
          <p:nvPr/>
        </p:nvSpPr>
        <p:spPr>
          <a:xfrm>
            <a:off x="3905640" y="135360"/>
            <a:ext cx="5956200" cy="51624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800" b="1" strike="noStrike" spc="-1">
                <a:solidFill>
                  <a:srgbClr val="FFFFFF"/>
                </a:solidFill>
                <a:latin typeface="Arial"/>
                <a:ea typeface="DejaVu Sans"/>
              </a:rPr>
              <a:t>JINR Digital EcoSystem (DES) </a:t>
            </a:r>
            <a:endParaRPr lang="en-US" sz="2800" b="0" strike="noStrike" spc="-1">
              <a:solidFill>
                <a:srgbClr val="000000"/>
              </a:solidFill>
              <a:latin typeface="Arial"/>
            </a:endParaRPr>
          </a:p>
        </p:txBody>
      </p:sp>
      <p:sp>
        <p:nvSpPr>
          <p:cNvPr id="985" name="TextBox 90"/>
          <p:cNvSpPr/>
          <p:nvPr/>
        </p:nvSpPr>
        <p:spPr>
          <a:xfrm>
            <a:off x="358200" y="1130400"/>
            <a:ext cx="103395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00"/>
                </a:solidFill>
                <a:latin typeface="Arial"/>
                <a:ea typeface="Calibri"/>
              </a:rPr>
              <a:t>The digital platform </a:t>
            </a:r>
            <a:r>
              <a:rPr lang="en-US" sz="1800" b="0" strike="noStrike" spc="-1">
                <a:solidFill>
                  <a:srgbClr val="FF0000"/>
                </a:solidFill>
                <a:latin typeface="Arial"/>
                <a:ea typeface="Calibri"/>
              </a:rPr>
              <a:t>“JINR Digital EcoSystem ” </a:t>
            </a:r>
            <a:r>
              <a:rPr lang="en-US" sz="1800" b="0" strike="noStrike" spc="-1">
                <a:solidFill>
                  <a:srgbClr val="000000"/>
                </a:solidFill>
                <a:latin typeface="Arial"/>
                <a:ea typeface="Calibri"/>
              </a:rPr>
              <a:t>integrates existing and future services </a:t>
            </a:r>
            <a:endParaRPr lang="en-US" sz="1800" b="0" strike="noStrike" spc="-1">
              <a:solidFill>
                <a:srgbClr val="000000"/>
              </a:solidFill>
              <a:latin typeface="Arial"/>
            </a:endParaRPr>
          </a:p>
          <a:p>
            <a:pPr>
              <a:lnSpc>
                <a:spcPct val="100000"/>
              </a:lnSpc>
            </a:pPr>
            <a:endParaRPr lang="en-US" sz="1800" b="0" strike="noStrike" spc="-1">
              <a:solidFill>
                <a:srgbClr val="000000"/>
              </a:solidFill>
              <a:latin typeface="Arial"/>
            </a:endParaRPr>
          </a:p>
        </p:txBody>
      </p:sp>
      <p:pic>
        <p:nvPicPr>
          <p:cNvPr id="986" name="Рисунок 49"/>
          <p:cNvPicPr/>
          <p:nvPr/>
        </p:nvPicPr>
        <p:blipFill>
          <a:blip r:embed="rId5"/>
          <a:stretch/>
        </p:blipFill>
        <p:spPr>
          <a:xfrm>
            <a:off x="9963360" y="2047680"/>
            <a:ext cx="734400" cy="747000"/>
          </a:xfrm>
          <a:prstGeom prst="rect">
            <a:avLst/>
          </a:prstGeom>
          <a:ln w="0">
            <a:noFill/>
          </a:ln>
        </p:spPr>
      </p:pic>
      <p:pic>
        <p:nvPicPr>
          <p:cNvPr id="987" name="Рисунок 50"/>
          <p:cNvPicPr/>
          <p:nvPr/>
        </p:nvPicPr>
        <p:blipFill>
          <a:blip r:embed="rId6"/>
          <a:stretch/>
        </p:blipFill>
        <p:spPr>
          <a:xfrm>
            <a:off x="9923400" y="1289520"/>
            <a:ext cx="2260800" cy="863280"/>
          </a:xfrm>
          <a:prstGeom prst="rect">
            <a:avLst/>
          </a:prstGeom>
          <a:ln w="0">
            <a:noFill/>
          </a:ln>
        </p:spPr>
      </p:pic>
      <p:pic>
        <p:nvPicPr>
          <p:cNvPr id="988" name="Рисунок 52"/>
          <p:cNvPicPr/>
          <p:nvPr/>
        </p:nvPicPr>
        <p:blipFill>
          <a:blip r:embed="rId7"/>
          <a:stretch/>
        </p:blipFill>
        <p:spPr>
          <a:xfrm>
            <a:off x="10236240" y="4491360"/>
            <a:ext cx="1843200" cy="1500120"/>
          </a:xfrm>
          <a:prstGeom prst="rect">
            <a:avLst/>
          </a:prstGeom>
          <a:ln w="0">
            <a:noFill/>
          </a:ln>
        </p:spPr>
      </p:pic>
      <p:sp>
        <p:nvSpPr>
          <p:cNvPr id="989" name="TextBox 91"/>
          <p:cNvSpPr/>
          <p:nvPr/>
        </p:nvSpPr>
        <p:spPr>
          <a:xfrm>
            <a:off x="1352880" y="1464840"/>
            <a:ext cx="6111000" cy="310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800" b="0" strike="noStrike" spc="-1">
                <a:solidFill>
                  <a:srgbClr val="0000FF"/>
                </a:solidFill>
                <a:latin typeface="Arial"/>
                <a:ea typeface="Calibri"/>
              </a:rPr>
              <a:t>to support </a:t>
            </a:r>
            <a:endParaRPr lang="en-US" sz="1800" b="0" strike="noStrike" spc="-1">
              <a:solidFill>
                <a:srgbClr val="000000"/>
              </a:solidFill>
              <a:latin typeface="Arial"/>
            </a:endParaRPr>
          </a:p>
          <a:p>
            <a:pPr marL="457200">
              <a:lnSpc>
                <a:spcPct val="100000"/>
              </a:lnSpc>
            </a:pPr>
            <a:r>
              <a:rPr lang="en-US" sz="1800" b="0" strike="noStrike" spc="-1">
                <a:solidFill>
                  <a:srgbClr val="000000"/>
                </a:solidFill>
                <a:latin typeface="Arial"/>
                <a:ea typeface="Calibri"/>
              </a:rPr>
              <a:t>scientific, </a:t>
            </a:r>
            <a:endParaRPr lang="en-US" sz="1800" b="0" strike="noStrike" spc="-1">
              <a:solidFill>
                <a:srgbClr val="000000"/>
              </a:solidFill>
              <a:latin typeface="Arial"/>
            </a:endParaRPr>
          </a:p>
          <a:p>
            <a:pPr marL="457200">
              <a:lnSpc>
                <a:spcPct val="100000"/>
              </a:lnSpc>
            </a:pPr>
            <a:r>
              <a:rPr lang="en-US" sz="1800" b="0" strike="noStrike" spc="-1">
                <a:solidFill>
                  <a:srgbClr val="000000"/>
                </a:solidFill>
                <a:latin typeface="Arial"/>
                <a:ea typeface="Calibri"/>
              </a:rPr>
              <a:t>administrative and social activities, </a:t>
            </a:r>
            <a:endParaRPr lang="en-US" sz="1800" b="0" strike="noStrike" spc="-1">
              <a:solidFill>
                <a:srgbClr val="000000"/>
              </a:solidFill>
              <a:latin typeface="Arial"/>
            </a:endParaRPr>
          </a:p>
          <a:p>
            <a:pPr marL="457200">
              <a:lnSpc>
                <a:spcPct val="100000"/>
              </a:lnSpc>
            </a:pPr>
            <a:r>
              <a:rPr lang="en-US" sz="1800" b="0" strike="noStrike" spc="-1">
                <a:solidFill>
                  <a:srgbClr val="000000"/>
                </a:solidFill>
                <a:latin typeface="Arial"/>
                <a:ea typeface="Calibri"/>
              </a:rPr>
              <a:t>maintenance of the engineering and IT infrastructures</a:t>
            </a:r>
            <a:endParaRPr lang="en-US" sz="1800" b="0" strike="noStrike" spc="-1">
              <a:solidFill>
                <a:srgbClr val="000000"/>
              </a:solidFill>
              <a:latin typeface="Arial"/>
            </a:endParaRPr>
          </a:p>
          <a:p>
            <a:pPr marL="457200">
              <a:lnSpc>
                <a:spcPct val="100000"/>
              </a:lnSpc>
            </a:pPr>
            <a:r>
              <a:rPr lang="en-US" sz="1800" b="0" strike="noStrike" spc="-1">
                <a:solidFill>
                  <a:srgbClr val="0000FF"/>
                </a:solidFill>
                <a:latin typeface="Arial"/>
                <a:ea typeface="Calibri"/>
              </a:rPr>
              <a:t> to provide </a:t>
            </a:r>
            <a:endParaRPr lang="en-US" sz="1800" b="0" strike="noStrike" spc="-1">
              <a:solidFill>
                <a:srgbClr val="000000"/>
              </a:solidFill>
              <a:latin typeface="Arial"/>
            </a:endParaRPr>
          </a:p>
          <a:p>
            <a:pPr marL="457200">
              <a:lnSpc>
                <a:spcPct val="100000"/>
              </a:lnSpc>
            </a:pPr>
            <a:r>
              <a:rPr lang="en-US" sz="1800" b="0" strike="noStrike" spc="-1">
                <a:solidFill>
                  <a:srgbClr val="000000"/>
                </a:solidFill>
                <a:latin typeface="Arial"/>
                <a:ea typeface="Calibri"/>
              </a:rPr>
              <a:t>reliable and secure access to various types of data </a:t>
            </a:r>
            <a:endParaRPr lang="en-US" sz="1800" b="0" strike="noStrike" spc="-1">
              <a:solidFill>
                <a:srgbClr val="000000"/>
              </a:solidFill>
              <a:latin typeface="Arial"/>
            </a:endParaRPr>
          </a:p>
          <a:p>
            <a:pPr marL="457200">
              <a:lnSpc>
                <a:spcPct val="100000"/>
              </a:lnSpc>
            </a:pPr>
            <a:r>
              <a:rPr lang="en-US" sz="1800" b="0" strike="noStrike" spc="-1">
                <a:solidFill>
                  <a:srgbClr val="0000FF"/>
                </a:solidFill>
                <a:latin typeface="Arial"/>
                <a:ea typeface="Calibri"/>
              </a:rPr>
              <a:t>to enable </a:t>
            </a:r>
            <a:endParaRPr lang="en-US" sz="1800" b="0" strike="noStrike" spc="-1">
              <a:solidFill>
                <a:srgbClr val="000000"/>
              </a:solidFill>
              <a:latin typeface="Arial"/>
            </a:endParaRPr>
          </a:p>
          <a:p>
            <a:pPr marL="457200">
              <a:lnSpc>
                <a:spcPct val="100000"/>
              </a:lnSpc>
            </a:pPr>
            <a:r>
              <a:rPr lang="en-US" sz="1800" b="0" strike="noStrike" spc="-1">
                <a:solidFill>
                  <a:srgbClr val="000000"/>
                </a:solidFill>
                <a:latin typeface="Arial"/>
                <a:ea typeface="Calibri"/>
              </a:rPr>
              <a:t>a comprehensive analysis of information </a:t>
            </a:r>
            <a:endParaRPr lang="en-US" sz="1800" b="0" strike="noStrike" spc="-1">
              <a:solidFill>
                <a:srgbClr val="000000"/>
              </a:solidFill>
              <a:latin typeface="Arial"/>
            </a:endParaRPr>
          </a:p>
          <a:p>
            <a:pPr marL="457200">
              <a:lnSpc>
                <a:spcPct val="100000"/>
              </a:lnSpc>
            </a:pPr>
            <a:r>
              <a:rPr lang="en-US" sz="1800" b="0" strike="noStrike" spc="-1">
                <a:solidFill>
                  <a:srgbClr val="0000FF"/>
                </a:solidFill>
                <a:latin typeface="Arial"/>
                <a:ea typeface="Calibri"/>
              </a:rPr>
              <a:t>using </a:t>
            </a:r>
            <a:endParaRPr lang="en-US" sz="1800" b="0" strike="noStrike" spc="-1">
              <a:solidFill>
                <a:srgbClr val="000000"/>
              </a:solidFill>
              <a:latin typeface="Arial"/>
            </a:endParaRPr>
          </a:p>
          <a:p>
            <a:pPr marL="457200">
              <a:lnSpc>
                <a:spcPct val="100000"/>
              </a:lnSpc>
            </a:pPr>
            <a:r>
              <a:rPr lang="en-US" sz="1800" b="0" strike="noStrike" spc="-1">
                <a:solidFill>
                  <a:srgbClr val="000000"/>
                </a:solidFill>
                <a:latin typeface="Arial"/>
                <a:ea typeface="Calibri"/>
              </a:rPr>
              <a:t>modern </a:t>
            </a:r>
            <a:r>
              <a:rPr lang="en-US" sz="1800" b="0" strike="noStrike" spc="-1">
                <a:solidFill>
                  <a:srgbClr val="000066"/>
                </a:solidFill>
                <a:latin typeface="Arial"/>
                <a:ea typeface="Calibri"/>
              </a:rPr>
              <a:t>Big Data technologies and artificial intelligence</a:t>
            </a:r>
            <a:r>
              <a:rPr lang="en-US" sz="1800" b="0" strike="noStrike" spc="-1">
                <a:solidFill>
                  <a:srgbClr val="000000"/>
                </a:solidFill>
                <a:latin typeface="Arial"/>
                <a:ea typeface="Calibri"/>
              </a:rPr>
              <a:t>.</a:t>
            </a:r>
            <a:endParaRPr lang="en-US" sz="1800" b="0" strike="noStrike" spc="-1">
              <a:solidFill>
                <a:srgbClr val="000000"/>
              </a:solidFill>
              <a:latin typeface="Arial"/>
            </a:endParaRPr>
          </a:p>
        </p:txBody>
      </p:sp>
      <p:grpSp>
        <p:nvGrpSpPr>
          <p:cNvPr id="990" name="Схема 2"/>
          <p:cNvGrpSpPr/>
          <p:nvPr/>
        </p:nvGrpSpPr>
        <p:grpSpPr>
          <a:xfrm>
            <a:off x="153000" y="4491360"/>
            <a:ext cx="5821200" cy="1500120"/>
            <a:chOff x="153000" y="4491360"/>
            <a:chExt cx="5821200" cy="1500120"/>
          </a:xfrm>
        </p:grpSpPr>
        <p:sp>
          <p:nvSpPr>
            <p:cNvPr id="991" name="Прямоугольник 41"/>
            <p:cNvSpPr/>
            <p:nvPr/>
          </p:nvSpPr>
          <p:spPr>
            <a:xfrm>
              <a:off x="153000" y="4491360"/>
              <a:ext cx="5821200" cy="150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992" name="Стрелка вправо 2"/>
            <p:cNvSpPr/>
            <p:nvPr/>
          </p:nvSpPr>
          <p:spPr>
            <a:xfrm>
              <a:off x="153000" y="4491360"/>
              <a:ext cx="5821200" cy="1500120"/>
            </a:xfrm>
            <a:prstGeom prst="rightArrow">
              <a:avLst>
                <a:gd name="adj1" fmla="val 50000"/>
                <a:gd name="adj2" fmla="val 50000"/>
              </a:avLst>
            </a:prstGeom>
            <a:solidFill>
              <a:schemeClr val="accent4">
                <a:tint val="40000"/>
                <a:hueOff val="0"/>
                <a:satOff val="0"/>
                <a:lumOff val="0"/>
                <a:alphaOff val="0"/>
              </a:schemeClr>
            </a:solid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993" name="Скругленный прямоугольник 4"/>
            <p:cNvSpPr/>
            <p:nvPr/>
          </p:nvSpPr>
          <p:spPr>
            <a:xfrm>
              <a:off x="350280" y="4941720"/>
              <a:ext cx="1744560" cy="599040"/>
            </a:xfrm>
            <a:prstGeom prst="roundRect">
              <a:avLst>
                <a:gd name="adj" fmla="val 16667"/>
              </a:avLst>
            </a:prstGeom>
            <a:solidFill>
              <a:schemeClr val="accent4">
                <a:hueOff val="0"/>
                <a:satOff val="0"/>
                <a:lumOff val="0"/>
                <a:alphaOff val="0"/>
              </a:schemeClr>
            </a:solidFill>
            <a:ln>
              <a:solidFill>
                <a:srgbClr val="FFFFFF"/>
              </a:solidFill>
            </a:ln>
          </p:spPr>
          <p:style>
            <a:lnRef idx="2">
              <a:scrgbClr r="0" g="0" b="0"/>
            </a:lnRef>
            <a:fillRef idx="0">
              <a:scrgbClr r="0" g="0" b="0"/>
            </a:fillRef>
            <a:effectRef idx="0">
              <a:scrgbClr r="0" g="0" b="0"/>
            </a:effectRef>
            <a:fontRef idx="minor"/>
          </p:style>
          <p:txBody>
            <a:bodyPr lIns="90000" tIns="91440" rIns="60840" bIns="91080" numCol="1" spcCol="1440" anchor="ctr">
              <a:noAutofit/>
            </a:bodyPr>
            <a:lstStyle/>
            <a:p>
              <a:pPr algn="ctr">
                <a:lnSpc>
                  <a:spcPct val="90000"/>
                </a:lnSpc>
                <a:spcAft>
                  <a:spcPts val="561"/>
                </a:spcAft>
                <a:tabLst>
                  <a:tab pos="0" algn="l"/>
                </a:tabLst>
              </a:pPr>
              <a:r>
                <a:rPr lang="en-US" sz="1600" b="1" strike="noStrike" spc="35">
                  <a:solidFill>
                    <a:schemeClr val="lt1"/>
                  </a:solidFill>
                  <a:latin typeface="Arial"/>
                  <a:ea typeface="DejaVu Sans"/>
                </a:rPr>
                <a:t>Digital technologies</a:t>
              </a:r>
              <a:endParaRPr lang="en-US" sz="1600" b="0" strike="noStrike" spc="-1">
                <a:solidFill>
                  <a:srgbClr val="000000"/>
                </a:solidFill>
                <a:latin typeface="Arial"/>
              </a:endParaRPr>
            </a:p>
          </p:txBody>
        </p:sp>
        <p:sp>
          <p:nvSpPr>
            <p:cNvPr id="994" name="Скругленный прямоугольник 15"/>
            <p:cNvSpPr/>
            <p:nvPr/>
          </p:nvSpPr>
          <p:spPr>
            <a:xfrm>
              <a:off x="2191320" y="4941720"/>
              <a:ext cx="1744920" cy="599040"/>
            </a:xfrm>
            <a:prstGeom prst="roundRect">
              <a:avLst>
                <a:gd name="adj" fmla="val 16667"/>
              </a:avLst>
            </a:prstGeom>
            <a:solidFill>
              <a:schemeClr val="accent4">
                <a:hueOff val="-2232385"/>
                <a:satOff val="13449"/>
                <a:lumOff val="1078"/>
                <a:alphaOff val="0"/>
              </a:schemeClr>
            </a:solidFill>
            <a:ln>
              <a:solidFill>
                <a:srgbClr val="FFFFFF"/>
              </a:solidFill>
            </a:ln>
          </p:spPr>
          <p:style>
            <a:lnRef idx="2">
              <a:scrgbClr r="0" g="0" b="0"/>
            </a:lnRef>
            <a:fillRef idx="0">
              <a:scrgbClr r="0" g="0" b="0"/>
            </a:fillRef>
            <a:effectRef idx="0">
              <a:scrgbClr r="0" g="0" b="0"/>
            </a:effectRef>
            <a:fontRef idx="minor"/>
          </p:style>
          <p:txBody>
            <a:bodyPr lIns="90000" tIns="91440" rIns="60840" bIns="91080" numCol="1" spcCol="1440" anchor="ctr">
              <a:noAutofit/>
            </a:bodyPr>
            <a:lstStyle/>
            <a:p>
              <a:pPr algn="ctr">
                <a:lnSpc>
                  <a:spcPct val="90000"/>
                </a:lnSpc>
                <a:spcAft>
                  <a:spcPts val="561"/>
                </a:spcAft>
                <a:tabLst>
                  <a:tab pos="0" algn="l"/>
                </a:tabLst>
              </a:pPr>
              <a:r>
                <a:rPr lang="en-US" sz="1600" b="1" strike="noStrike" spc="35">
                  <a:solidFill>
                    <a:schemeClr val="lt1"/>
                  </a:solidFill>
                  <a:latin typeface="Arial"/>
                  <a:ea typeface="DejaVu Sans"/>
                </a:rPr>
                <a:t>Digital infrastructures</a:t>
              </a:r>
              <a:endParaRPr lang="en-US" sz="1600" b="0" strike="noStrike" spc="-1">
                <a:solidFill>
                  <a:srgbClr val="000000"/>
                </a:solidFill>
                <a:latin typeface="Arial"/>
              </a:endParaRPr>
            </a:p>
          </p:txBody>
        </p:sp>
        <p:sp>
          <p:nvSpPr>
            <p:cNvPr id="995" name="Скругленный прямоугольник 16"/>
            <p:cNvSpPr/>
            <p:nvPr/>
          </p:nvSpPr>
          <p:spPr>
            <a:xfrm>
              <a:off x="4032360" y="4941720"/>
              <a:ext cx="1744560" cy="599040"/>
            </a:xfrm>
            <a:prstGeom prst="roundRect">
              <a:avLst>
                <a:gd name="adj" fmla="val 16667"/>
              </a:avLst>
            </a:prstGeom>
            <a:solidFill>
              <a:schemeClr val="accent4">
                <a:hueOff val="-4464770"/>
                <a:satOff val="26899"/>
                <a:lumOff val="2156"/>
                <a:alphaOff val="0"/>
              </a:schemeClr>
            </a:solidFill>
            <a:ln>
              <a:solidFill>
                <a:srgbClr val="FFFFFF"/>
              </a:solidFill>
            </a:ln>
          </p:spPr>
          <p:style>
            <a:lnRef idx="2">
              <a:scrgbClr r="0" g="0" b="0"/>
            </a:lnRef>
            <a:fillRef idx="0">
              <a:scrgbClr r="0" g="0" b="0"/>
            </a:fillRef>
            <a:effectRef idx="0">
              <a:scrgbClr r="0" g="0" b="0"/>
            </a:effectRef>
            <a:fontRef idx="minor"/>
          </p:style>
          <p:txBody>
            <a:bodyPr lIns="90000" tIns="91440" rIns="60840" bIns="91080" numCol="1" spcCol="1440" anchor="ctr">
              <a:noAutofit/>
            </a:bodyPr>
            <a:lstStyle/>
            <a:p>
              <a:pPr algn="ctr">
                <a:lnSpc>
                  <a:spcPct val="90000"/>
                </a:lnSpc>
                <a:spcAft>
                  <a:spcPts val="561"/>
                </a:spcAft>
                <a:tabLst>
                  <a:tab pos="0" algn="l"/>
                </a:tabLst>
              </a:pPr>
              <a:r>
                <a:rPr lang="en-US" sz="1600" b="1" strike="noStrike" spc="35">
                  <a:solidFill>
                    <a:schemeClr val="lt1"/>
                  </a:solidFill>
                  <a:latin typeface="Arial"/>
                  <a:ea typeface="DejaVu Sans"/>
                </a:rPr>
                <a:t>IT specialists and users</a:t>
              </a:r>
              <a:endParaRPr lang="en-US" sz="1600" b="0" strike="noStrike" spc="-1">
                <a:solidFill>
                  <a:srgbClr val="000000"/>
                </a:solidFill>
                <a:latin typeface="Arial"/>
              </a:endParaRPr>
            </a:p>
          </p:txBody>
        </p:sp>
      </p:grpSp>
      <p:sp>
        <p:nvSpPr>
          <p:cNvPr id="996" name="TextBox 92"/>
          <p:cNvSpPr/>
          <p:nvPr/>
        </p:nvSpPr>
        <p:spPr>
          <a:xfrm>
            <a:off x="9600480" y="6032520"/>
            <a:ext cx="2585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800" b="1" strike="noStrike" spc="-1">
                <a:solidFill>
                  <a:srgbClr val="000066"/>
                </a:solidFill>
                <a:latin typeface="Arial"/>
                <a:ea typeface="DejaVu Sans"/>
              </a:rPr>
              <a:t>Single access point to all services</a:t>
            </a:r>
            <a:endParaRPr lang="en-US" sz="1800" b="0" strike="noStrike" spc="-1">
              <a:solidFill>
                <a:srgbClr val="000000"/>
              </a:solidFill>
              <a:latin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1" name="Рисунок 88"/>
          <p:cNvPicPr/>
          <p:nvPr/>
        </p:nvPicPr>
        <p:blipFill>
          <a:blip r:embed="rId4"/>
          <a:stretch/>
        </p:blipFill>
        <p:spPr>
          <a:xfrm>
            <a:off x="7272360" y="3174120"/>
            <a:ext cx="4620600" cy="3142440"/>
          </a:xfrm>
          <a:prstGeom prst="rect">
            <a:avLst/>
          </a:prstGeom>
          <a:ln w="0">
            <a:noFill/>
          </a:ln>
        </p:spPr>
      </p:pic>
      <p:pic>
        <p:nvPicPr>
          <p:cNvPr id="1102" name="Рисунок 89"/>
          <p:cNvPicPr/>
          <p:nvPr/>
        </p:nvPicPr>
        <p:blipFill>
          <a:blip r:embed="rId5"/>
          <a:stretch/>
        </p:blipFill>
        <p:spPr>
          <a:xfrm>
            <a:off x="150120" y="241200"/>
            <a:ext cx="6585120" cy="3766320"/>
          </a:xfrm>
          <a:prstGeom prst="rect">
            <a:avLst/>
          </a:prstGeom>
          <a:ln w="0">
            <a:noFill/>
          </a:ln>
        </p:spPr>
      </p:pic>
      <p:sp>
        <p:nvSpPr>
          <p:cNvPr id="1103" name="PlaceHolder 1"/>
          <p:cNvSpPr>
            <a:spLocks noGrp="1"/>
          </p:cNvSpPr>
          <p:nvPr>
            <p:ph type="title"/>
          </p:nvPr>
        </p:nvSpPr>
        <p:spPr>
          <a:xfrm>
            <a:off x="154080" y="237960"/>
            <a:ext cx="3701880" cy="805320"/>
          </a:xfrm>
          <a:prstGeom prst="rect">
            <a:avLst/>
          </a:prstGeom>
          <a:solidFill>
            <a:srgbClr val="0F3553">
              <a:alpha val="80000"/>
            </a:srgbClr>
          </a:solidFill>
          <a:ln w="0">
            <a:noFill/>
          </a:ln>
        </p:spPr>
        <p:txBody>
          <a:bodyPr anchor="t">
            <a:normAutofit/>
          </a:bodyPr>
          <a:lstStyle/>
          <a:p>
            <a:pPr indent="0">
              <a:lnSpc>
                <a:spcPct val="90000"/>
              </a:lnSpc>
              <a:buNone/>
            </a:pPr>
            <a:r>
              <a:rPr lang="en-US" sz="2600" b="1" strike="noStrike" spc="-100">
                <a:solidFill>
                  <a:srgbClr val="FFFFFF"/>
                </a:solidFill>
                <a:latin typeface="Arial"/>
              </a:rPr>
              <a:t>Information Technologies</a:t>
            </a:r>
            <a:endParaRPr lang="ru-RU" sz="2600" b="0" strike="noStrike" spc="-1">
              <a:solidFill>
                <a:srgbClr val="000000"/>
              </a:solidFill>
              <a:latin typeface="Calibri"/>
            </a:endParaRPr>
          </a:p>
        </p:txBody>
      </p:sp>
      <p:sp>
        <p:nvSpPr>
          <p:cNvPr id="1104" name="TextBox 108"/>
          <p:cNvSpPr/>
          <p:nvPr/>
        </p:nvSpPr>
        <p:spPr>
          <a:xfrm>
            <a:off x="418680" y="6348960"/>
            <a:ext cx="3970440" cy="23544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80000"/>
              </a:lnSpc>
            </a:pPr>
            <a:r>
              <a:rPr lang="en-US" sz="1200" b="0" strike="noStrike" spc="-1">
                <a:solidFill>
                  <a:srgbClr val="FFFFFF"/>
                </a:solidFill>
                <a:latin typeface="Arial"/>
              </a:rPr>
              <a:t> JINR Multifunctional Information and Computing Centre</a:t>
            </a:r>
          </a:p>
        </p:txBody>
      </p:sp>
      <p:sp>
        <p:nvSpPr>
          <p:cNvPr id="1105" name="TextBox 109"/>
          <p:cNvSpPr/>
          <p:nvPr/>
        </p:nvSpPr>
        <p:spPr>
          <a:xfrm>
            <a:off x="4627800" y="5907240"/>
            <a:ext cx="3079440" cy="63720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strike="noStrike" spc="-1">
                <a:solidFill>
                  <a:srgbClr val="FFFFFF"/>
                </a:solidFill>
                <a:latin typeface="Arial"/>
              </a:rPr>
              <a:t>Scheme of the Integration of geographically distributed heterogeneous resources based on the DIRAC Interware</a:t>
            </a:r>
          </a:p>
        </p:txBody>
      </p:sp>
      <p:sp>
        <p:nvSpPr>
          <p:cNvPr id="1106" name="Rectangle 7"/>
          <p:cNvSpPr/>
          <p:nvPr/>
        </p:nvSpPr>
        <p:spPr>
          <a:xfrm>
            <a:off x="7669080" y="760320"/>
            <a:ext cx="12188520" cy="360"/>
          </a:xfrm>
          <a:prstGeom prst="rect">
            <a:avLst/>
          </a:prstGeom>
          <a:noFill/>
          <a:ln w="0">
            <a:noFill/>
          </a:ln>
        </p:spPr>
        <p:style>
          <a:lnRef idx="0">
            <a:scrgbClr r="0" g="0" b="0"/>
          </a:lnRef>
          <a:fillRef idx="0">
            <a:scrgbClr r="0" g="0" b="0"/>
          </a:fillRef>
          <a:effectRef idx="0">
            <a:scrgbClr r="0" g="0" b="0"/>
          </a:effectRef>
          <a:fontRef idx="minor"/>
        </p:style>
        <p:txBody>
          <a:bodyPr wrap="none" tIns="720" bIns="720" numCol="1" spcCol="0" anchor="ctr">
            <a:spAutoFit/>
          </a:bodyPr>
          <a:lstStyle/>
          <a:p>
            <a:endParaRPr lang="ru-RU" sz="1800" b="0" strike="noStrike" spc="-1">
              <a:solidFill>
                <a:srgbClr val="000000"/>
              </a:solidFill>
              <a:latin typeface="Calibri"/>
            </a:endParaRPr>
          </a:p>
        </p:txBody>
      </p:sp>
      <p:graphicFrame>
        <p:nvGraphicFramePr>
          <p:cNvPr id="1107" name="Объект 12"/>
          <p:cNvGraphicFramePr/>
          <p:nvPr/>
        </p:nvGraphicFramePr>
        <p:xfrm>
          <a:off x="4728240" y="4105080"/>
          <a:ext cx="2974680" cy="1801800"/>
        </p:xfrm>
        <a:graphic>
          <a:graphicData uri="http://schemas.openxmlformats.org/presentationml/2006/ole">
            <mc:AlternateContent xmlns:mc="http://schemas.openxmlformats.org/markup-compatibility/2006">
              <mc:Choice xmlns:v="urn:schemas-microsoft-com:vml" Requires="v">
                <p:oleObj spid="_x0000_s1026" r:id="rId6" imgW="0" imgH="0" progId="">
                  <p:embed/>
                </p:oleObj>
              </mc:Choice>
              <mc:Fallback>
                <p:oleObj r:id="rId6" imgW="0" imgH="0" progId="">
                  <p:embed/>
                  <p:pic>
                    <p:nvPicPr>
                      <p:cNvPr id="1108" name="Объект 12"/>
                      <p:cNvPicPr/>
                      <p:nvPr/>
                    </p:nvPicPr>
                    <p:blipFill>
                      <a:blip r:embed="rId7"/>
                      <a:stretch/>
                    </p:blipFill>
                    <p:spPr>
                      <a:xfrm>
                        <a:off x="4728240" y="4105080"/>
                        <a:ext cx="2974680" cy="1801800"/>
                      </a:xfrm>
                      <a:prstGeom prst="rect">
                        <a:avLst/>
                      </a:prstGeom>
                      <a:ln w="0">
                        <a:noFill/>
                      </a:ln>
                    </p:spPr>
                  </p:pic>
                </p:oleObj>
              </mc:Fallback>
            </mc:AlternateContent>
          </a:graphicData>
        </a:graphic>
      </p:graphicFrame>
      <p:sp>
        <p:nvSpPr>
          <p:cNvPr id="1109" name="Rectangle 8"/>
          <p:cNvSpPr/>
          <p:nvPr/>
        </p:nvSpPr>
        <p:spPr>
          <a:xfrm flipV="1">
            <a:off x="1694880" y="2158200"/>
            <a:ext cx="9332280" cy="45360"/>
          </a:xfrm>
          <a:prstGeom prst="rect">
            <a:avLst/>
          </a:prstGeom>
          <a:noFill/>
          <a:ln w="0">
            <a:noFill/>
          </a:ln>
        </p:spPr>
        <p:style>
          <a:lnRef idx="0">
            <a:scrgbClr r="0" g="0" b="0"/>
          </a:lnRef>
          <a:fillRef idx="0">
            <a:scrgbClr r="0" g="0" b="0"/>
          </a:fillRef>
          <a:effectRef idx="0">
            <a:scrgbClr r="0" g="0" b="0"/>
          </a:effectRef>
          <a:fontRef idx="minor"/>
        </p:style>
        <p:txBody>
          <a:bodyPr tIns="46080" bIns="46080" numCol="1" spcCol="0" anchor="ctr">
            <a:spAutoFit/>
          </a:bodyPr>
          <a:lstStyle/>
          <a:p>
            <a:endParaRPr lang="ru-RU" sz="1800" b="0" strike="noStrike" spc="-1">
              <a:solidFill>
                <a:srgbClr val="000000"/>
              </a:solidFill>
              <a:latin typeface="Calibri"/>
            </a:endParaRPr>
          </a:p>
        </p:txBody>
      </p:sp>
      <p:pic>
        <p:nvPicPr>
          <p:cNvPr id="1110" name="Picture 13"/>
          <p:cNvPicPr/>
          <p:nvPr/>
        </p:nvPicPr>
        <p:blipFill>
          <a:blip r:embed="rId8"/>
          <a:stretch/>
        </p:blipFill>
        <p:spPr>
          <a:xfrm>
            <a:off x="145800" y="3493800"/>
            <a:ext cx="4515120" cy="2892960"/>
          </a:xfrm>
          <a:prstGeom prst="rect">
            <a:avLst/>
          </a:prstGeom>
          <a:ln w="0">
            <a:noFill/>
          </a:ln>
        </p:spPr>
      </p:pic>
      <p:pic>
        <p:nvPicPr>
          <p:cNvPr id="1111" name="Рисунок 90"/>
          <p:cNvPicPr/>
          <p:nvPr/>
        </p:nvPicPr>
        <p:blipFill>
          <a:blip r:embed="rId9"/>
          <a:stretch/>
        </p:blipFill>
        <p:spPr>
          <a:xfrm>
            <a:off x="6867360" y="262440"/>
            <a:ext cx="5170320" cy="2283480"/>
          </a:xfrm>
          <a:prstGeom prst="rect">
            <a:avLst/>
          </a:prstGeom>
          <a:ln w="0">
            <a:noFill/>
          </a:ln>
        </p:spPr>
      </p:pic>
      <p:sp>
        <p:nvSpPr>
          <p:cNvPr id="1112" name="TextBox 110"/>
          <p:cNvSpPr/>
          <p:nvPr/>
        </p:nvSpPr>
        <p:spPr>
          <a:xfrm>
            <a:off x="6867360" y="2543040"/>
            <a:ext cx="4812840" cy="45468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200" b="0" strike="noStrike" spc="-1">
                <a:solidFill>
                  <a:srgbClr val="FFFFFF"/>
                </a:solidFill>
                <a:latin typeface="Arial"/>
              </a:rPr>
              <a:t>14 November, 2019. Presentation of modernized JINR supercomputer named after N. N. Govorun</a:t>
            </a:r>
          </a:p>
        </p:txBody>
      </p:sp>
      <p:sp>
        <p:nvSpPr>
          <p:cNvPr id="1113" name="Номер слайда 17"/>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6E8AA917-54CE-4910-ACC6-38BF97722D6F}" type="slidenum">
              <a:rPr lang="ru-RU" sz="1050" b="1" strike="noStrike" spc="-1">
                <a:solidFill>
                  <a:srgbClr val="0F3553"/>
                </a:solidFill>
                <a:latin typeface="Arial"/>
              </a:rPr>
              <a:t>35</a:t>
            </a:fld>
            <a:endParaRPr lang="en-US" sz="1050" b="0" strike="noStrike" spc="-1">
              <a:solidFill>
                <a:srgbClr val="000000"/>
              </a:solidFill>
              <a:latin typeface="Arial"/>
            </a:endParaRPr>
          </a:p>
        </p:txBody>
      </p:sp>
    </p:spTree>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4" name="PlaceHolder 1"/>
          <p:cNvSpPr>
            <a:spLocks noGrp="1"/>
          </p:cNvSpPr>
          <p:nvPr>
            <p:ph type="title"/>
          </p:nvPr>
        </p:nvSpPr>
        <p:spPr>
          <a:xfrm>
            <a:off x="81720" y="175680"/>
            <a:ext cx="4719240" cy="761040"/>
          </a:xfrm>
          <a:prstGeom prst="rect">
            <a:avLst/>
          </a:prstGeom>
          <a:noFill/>
          <a:ln w="0">
            <a:noFill/>
          </a:ln>
        </p:spPr>
        <p:txBody>
          <a:bodyPr anchor="ctr">
            <a:noAutofit/>
          </a:bodyPr>
          <a:lstStyle/>
          <a:p>
            <a:pPr indent="0" algn="ctr">
              <a:lnSpc>
                <a:spcPct val="90000"/>
              </a:lnSpc>
              <a:buNone/>
            </a:pPr>
            <a:r>
              <a:rPr lang="en-US" sz="2600" b="1" strike="noStrike" spc="-100">
                <a:solidFill>
                  <a:srgbClr val="0F3553"/>
                </a:solidFill>
                <a:latin typeface="Arial"/>
              </a:rPr>
              <a:t>Radiobiological</a:t>
            </a:r>
            <a:br>
              <a:rPr sz="2600"/>
            </a:br>
            <a:r>
              <a:rPr lang="en-US" sz="2600" b="1" strike="noStrike" spc="-100">
                <a:solidFill>
                  <a:srgbClr val="0F3553"/>
                </a:solidFill>
                <a:latin typeface="Arial"/>
              </a:rPr>
              <a:t>Research</a:t>
            </a:r>
            <a:endParaRPr lang="ru-RU" sz="2600" b="0" strike="noStrike" spc="-1">
              <a:solidFill>
                <a:srgbClr val="000000"/>
              </a:solidFill>
              <a:latin typeface="Calibri"/>
            </a:endParaRPr>
          </a:p>
        </p:txBody>
      </p:sp>
      <p:pic>
        <p:nvPicPr>
          <p:cNvPr id="1115" name="Рисунок 91"/>
          <p:cNvPicPr/>
          <p:nvPr/>
        </p:nvPicPr>
        <p:blipFill>
          <a:blip r:embed="rId3"/>
          <a:stretch/>
        </p:blipFill>
        <p:spPr>
          <a:xfrm>
            <a:off x="7081920" y="2815200"/>
            <a:ext cx="5023800" cy="3489120"/>
          </a:xfrm>
          <a:prstGeom prst="rect">
            <a:avLst/>
          </a:prstGeom>
          <a:ln w="0">
            <a:noFill/>
          </a:ln>
        </p:spPr>
      </p:pic>
      <p:pic>
        <p:nvPicPr>
          <p:cNvPr id="1116" name="Рисунок 92"/>
          <p:cNvPicPr/>
          <p:nvPr/>
        </p:nvPicPr>
        <p:blipFill>
          <a:blip r:embed="rId4"/>
          <a:stretch/>
        </p:blipFill>
        <p:spPr>
          <a:xfrm>
            <a:off x="99000" y="3700440"/>
            <a:ext cx="3553920" cy="2367360"/>
          </a:xfrm>
          <a:prstGeom prst="rect">
            <a:avLst/>
          </a:prstGeom>
          <a:ln w="0">
            <a:noFill/>
          </a:ln>
        </p:spPr>
      </p:pic>
      <p:pic>
        <p:nvPicPr>
          <p:cNvPr id="1117" name="Рисунок 93"/>
          <p:cNvPicPr/>
          <p:nvPr/>
        </p:nvPicPr>
        <p:blipFill>
          <a:blip r:embed="rId5"/>
          <a:stretch/>
        </p:blipFill>
        <p:spPr>
          <a:xfrm>
            <a:off x="3780000" y="3655800"/>
            <a:ext cx="3651120" cy="2648520"/>
          </a:xfrm>
          <a:prstGeom prst="rect">
            <a:avLst/>
          </a:prstGeom>
          <a:ln w="0">
            <a:noFill/>
          </a:ln>
        </p:spPr>
      </p:pic>
      <p:pic>
        <p:nvPicPr>
          <p:cNvPr id="1118" name="Рисунок 94"/>
          <p:cNvPicPr/>
          <p:nvPr/>
        </p:nvPicPr>
        <p:blipFill>
          <a:blip r:embed="rId6"/>
          <a:stretch/>
        </p:blipFill>
        <p:spPr>
          <a:xfrm>
            <a:off x="8925480" y="362520"/>
            <a:ext cx="3032280" cy="2130840"/>
          </a:xfrm>
          <a:prstGeom prst="rect">
            <a:avLst/>
          </a:prstGeom>
          <a:ln w="0">
            <a:noFill/>
          </a:ln>
        </p:spPr>
      </p:pic>
      <p:pic>
        <p:nvPicPr>
          <p:cNvPr id="1119" name="Рисунок 95"/>
          <p:cNvPicPr/>
          <p:nvPr/>
        </p:nvPicPr>
        <p:blipFill>
          <a:blip r:embed="rId7"/>
          <a:stretch/>
        </p:blipFill>
        <p:spPr>
          <a:xfrm>
            <a:off x="81720" y="1000080"/>
            <a:ext cx="4382640" cy="2598120"/>
          </a:xfrm>
          <a:prstGeom prst="rect">
            <a:avLst/>
          </a:prstGeom>
          <a:ln w="0">
            <a:noFill/>
          </a:ln>
        </p:spPr>
      </p:pic>
      <p:pic>
        <p:nvPicPr>
          <p:cNvPr id="1120" name="Рисунок 96"/>
          <p:cNvPicPr/>
          <p:nvPr/>
        </p:nvPicPr>
        <p:blipFill>
          <a:blip r:embed="rId8"/>
          <a:stretch/>
        </p:blipFill>
        <p:spPr>
          <a:xfrm>
            <a:off x="4838400" y="175680"/>
            <a:ext cx="3749760" cy="2797920"/>
          </a:xfrm>
          <a:prstGeom prst="rect">
            <a:avLst/>
          </a:prstGeom>
          <a:ln w="0">
            <a:noFill/>
          </a:ln>
        </p:spPr>
      </p:pic>
      <p:sp>
        <p:nvSpPr>
          <p:cNvPr id="1121" name="TextBox 111"/>
          <p:cNvSpPr/>
          <p:nvPr/>
        </p:nvSpPr>
        <p:spPr>
          <a:xfrm>
            <a:off x="4446720" y="2688120"/>
            <a:ext cx="4141800" cy="63720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1001"/>
              </a:spcBef>
            </a:pPr>
            <a:r>
              <a:rPr lang="en-US" sz="1200" b="0" strike="noStrike" spc="-1">
                <a:solidFill>
                  <a:srgbClr val="FFFFFF"/>
                </a:solidFill>
                <a:latin typeface="Arial"/>
              </a:rPr>
              <a:t>Academicians V. Matveev, M. Ostrovsky, A. Rozanov, corresponding member E. Krasavin at the discussion of the scientific programme of the JINR LRB</a:t>
            </a:r>
          </a:p>
        </p:txBody>
      </p:sp>
      <p:sp>
        <p:nvSpPr>
          <p:cNvPr id="1122" name="TextBox 112"/>
          <p:cNvSpPr/>
          <p:nvPr/>
        </p:nvSpPr>
        <p:spPr>
          <a:xfrm>
            <a:off x="99000" y="5988960"/>
            <a:ext cx="7070760" cy="72900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FFFFFF"/>
                </a:solidFill>
                <a:latin typeface="Arial"/>
              </a:rPr>
              <a:t>The Laboratory of Radiation Biology (LRB) conducts unique experiments on mammals and primates to assess the radiation risks of CNS (central nervous system) disorders and carcinogenesis.</a:t>
            </a:r>
          </a:p>
        </p:txBody>
      </p:sp>
      <p:sp>
        <p:nvSpPr>
          <p:cNvPr id="1123" name="Номер слайда 19"/>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8D781E1A-A8F1-4C4F-B8B7-B64D468EA3E5}" type="slidenum">
              <a:rPr lang="ru-RU" sz="1050" b="1" strike="noStrike" spc="-1">
                <a:solidFill>
                  <a:srgbClr val="0F3553"/>
                </a:solidFill>
                <a:latin typeface="Arial"/>
              </a:rPr>
              <a:t>36</a:t>
            </a:fld>
            <a:endParaRPr lang="en-US" sz="1050" b="0" strike="noStrike" spc="-1">
              <a:solidFill>
                <a:srgbClr val="000000"/>
              </a:solidFill>
              <a:latin typeface="Arial"/>
            </a:endParaRPr>
          </a:p>
        </p:txBody>
      </p:sp>
    </p:spTree>
  </p:cSld>
  <p:clrMapOvr>
    <a:masterClrMapping/>
  </p:clrMapOvr>
  <p:transition spd="slow">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AAD9E"/>
        </a:solidFill>
        <a:effectLst/>
      </p:bgPr>
    </p:bg>
    <p:spTree>
      <p:nvGrpSpPr>
        <p:cNvPr id="1" name=""/>
        <p:cNvGrpSpPr/>
        <p:nvPr/>
      </p:nvGrpSpPr>
      <p:grpSpPr>
        <a:xfrm>
          <a:off x="0" y="0"/>
          <a:ext cx="0" cy="0"/>
          <a:chOff x="0" y="0"/>
          <a:chExt cx="0" cy="0"/>
        </a:xfrm>
      </p:grpSpPr>
      <p:pic>
        <p:nvPicPr>
          <p:cNvPr id="1124" name="Рисунок 97"/>
          <p:cNvPicPr/>
          <p:nvPr/>
        </p:nvPicPr>
        <p:blipFill>
          <a:blip r:embed="rId3"/>
          <a:stretch/>
        </p:blipFill>
        <p:spPr>
          <a:xfrm>
            <a:off x="5551920" y="190440"/>
            <a:ext cx="3684960" cy="2764440"/>
          </a:xfrm>
          <a:prstGeom prst="rect">
            <a:avLst/>
          </a:prstGeom>
          <a:ln w="0">
            <a:noFill/>
          </a:ln>
        </p:spPr>
      </p:pic>
      <p:sp>
        <p:nvSpPr>
          <p:cNvPr id="1125" name="PlaceHolder 1"/>
          <p:cNvSpPr>
            <a:spLocks noGrp="1"/>
          </p:cNvSpPr>
          <p:nvPr>
            <p:ph type="title"/>
          </p:nvPr>
        </p:nvSpPr>
        <p:spPr>
          <a:xfrm>
            <a:off x="218160" y="133200"/>
            <a:ext cx="5132520" cy="608400"/>
          </a:xfrm>
          <a:prstGeom prst="rect">
            <a:avLst/>
          </a:prstGeom>
          <a:noFill/>
          <a:ln w="0">
            <a:noFill/>
          </a:ln>
        </p:spPr>
        <p:txBody>
          <a:bodyPr anchor="ctr">
            <a:noAutofit/>
          </a:bodyPr>
          <a:lstStyle/>
          <a:p>
            <a:pPr indent="0" algn="ctr">
              <a:lnSpc>
                <a:spcPct val="90000"/>
              </a:lnSpc>
              <a:buNone/>
            </a:pPr>
            <a:r>
              <a:rPr lang="en-US" sz="2600" b="1" strike="noStrike" spc="-100">
                <a:solidFill>
                  <a:srgbClr val="FFFFFF"/>
                </a:solidFill>
                <a:latin typeface="Arial"/>
              </a:rPr>
              <a:t>Life Science</a:t>
            </a:r>
            <a:endParaRPr lang="ru-RU" sz="2600" b="0" strike="noStrike" spc="-1">
              <a:solidFill>
                <a:srgbClr val="000000"/>
              </a:solidFill>
              <a:latin typeface="Calibri"/>
            </a:endParaRPr>
          </a:p>
        </p:txBody>
      </p:sp>
      <p:sp>
        <p:nvSpPr>
          <p:cNvPr id="1126" name="TextBox 113"/>
          <p:cNvSpPr/>
          <p:nvPr/>
        </p:nvSpPr>
        <p:spPr>
          <a:xfrm>
            <a:off x="227880" y="704880"/>
            <a:ext cx="5332680" cy="593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strike="noStrike" spc="-1">
                <a:solidFill>
                  <a:srgbClr val="FFFFFF"/>
                </a:solidFill>
                <a:latin typeface="Arial"/>
              </a:rPr>
              <a:t>JINR is committed to the active development of fundamental and applied areas related to Life Science.</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a:lnSpc>
                <a:spcPct val="100000"/>
              </a:lnSpc>
            </a:pPr>
            <a:r>
              <a:rPr lang="en-US" sz="1600" b="0" strike="noStrike" spc="-1">
                <a:solidFill>
                  <a:srgbClr val="FFFFFF"/>
                </a:solidFill>
                <a:latin typeface="Arial"/>
              </a:rPr>
              <a:t>The ongoing international research programme, the ideological centre of which is the JINR Laboratory of Radiation Biology, involves the development of two scientific directions:</a:t>
            </a:r>
            <a:endParaRPr lang="en-US" sz="1600" b="0" strike="noStrike" spc="-1">
              <a:solidFill>
                <a:srgbClr val="000000"/>
              </a:solidFill>
              <a:latin typeface="Arial"/>
            </a:endParaRPr>
          </a:p>
          <a:p>
            <a:pPr marL="285840" indent="-285840">
              <a:lnSpc>
                <a:spcPct val="100000"/>
              </a:lnSpc>
              <a:buClr>
                <a:srgbClr val="FFFFFF"/>
              </a:buClr>
              <a:buFont typeface="Arial"/>
              <a:buChar char="•"/>
            </a:pPr>
            <a:r>
              <a:rPr lang="en-US" sz="1600" b="0" strike="noStrike" spc="-1">
                <a:solidFill>
                  <a:srgbClr val="FFFFFF"/>
                </a:solidFill>
                <a:latin typeface="Arial"/>
              </a:rPr>
              <a:t>brain sciences (space exploration and the fight against neuroscience);</a:t>
            </a:r>
            <a:endParaRPr lang="en-US" sz="1600" b="0" strike="noStrike" spc="-1">
              <a:solidFill>
                <a:srgbClr val="000000"/>
              </a:solidFill>
              <a:latin typeface="Arial"/>
            </a:endParaRPr>
          </a:p>
          <a:p>
            <a:pPr marL="285840" indent="-285840">
              <a:lnSpc>
                <a:spcPct val="100000"/>
              </a:lnSpc>
              <a:buClr>
                <a:srgbClr val="FFFFFF"/>
              </a:buClr>
              <a:buFont typeface="Arial"/>
              <a:buChar char="•"/>
            </a:pPr>
            <a:r>
              <a:rPr lang="en-US" sz="1600" b="0" strike="noStrike" spc="-1">
                <a:solidFill>
                  <a:srgbClr val="FFFFFF"/>
                </a:solidFill>
                <a:latin typeface="Arial"/>
              </a:rPr>
              <a:t>radiation medicine (new approaches to beam and radionuclide cancer therapy).</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a:lnSpc>
                <a:spcPct val="100000"/>
              </a:lnSpc>
            </a:pPr>
            <a:r>
              <a:rPr lang="en-US" sz="1600" b="0" strike="noStrike" spc="-1">
                <a:solidFill>
                  <a:srgbClr val="FFFFFF"/>
                </a:solidFill>
                <a:latin typeface="Arial"/>
              </a:rPr>
              <a:t>Infrastructure used: heavy ion beams of the ARIADNA network of NICA application channels, the FLNR Ion Cyclotron (DRIBSIII), the neutrons of the IBR-2 reactor, the supercomputer infrastructure of MLIT.</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a:lnSpc>
                <a:spcPct val="100000"/>
              </a:lnSpc>
            </a:pPr>
            <a:r>
              <a:rPr lang="en-US" sz="1600" b="0" strike="noStrike" spc="-1">
                <a:solidFill>
                  <a:srgbClr val="FFFFFF"/>
                </a:solidFill>
                <a:latin typeface="Arial"/>
              </a:rPr>
              <a:t>It is planned to develop a new medical proton cyclotron, isotope production technologies, the development of biotomography technologies, biological infrastructure, including research at the molecular, cellular and tissue levels, the use of omics technologies (genomics, transcriptomics, proteomics, metabolomics), as well as work with animals.</a:t>
            </a:r>
            <a:endParaRPr lang="en-US" sz="1600" b="0" strike="noStrike" spc="-1">
              <a:solidFill>
                <a:srgbClr val="000000"/>
              </a:solidFill>
              <a:latin typeface="Arial"/>
            </a:endParaRPr>
          </a:p>
        </p:txBody>
      </p:sp>
      <p:pic>
        <p:nvPicPr>
          <p:cNvPr id="1127" name="Рисунок 98"/>
          <p:cNvPicPr/>
          <p:nvPr/>
        </p:nvPicPr>
        <p:blipFill>
          <a:blip r:embed="rId4"/>
          <a:stretch/>
        </p:blipFill>
        <p:spPr>
          <a:xfrm>
            <a:off x="8819640" y="2608200"/>
            <a:ext cx="2882160" cy="1922040"/>
          </a:xfrm>
          <a:prstGeom prst="rect">
            <a:avLst/>
          </a:prstGeom>
          <a:ln w="0">
            <a:noFill/>
          </a:ln>
        </p:spPr>
      </p:pic>
      <p:pic>
        <p:nvPicPr>
          <p:cNvPr id="1128" name="Рисунок 99"/>
          <p:cNvPicPr/>
          <p:nvPr/>
        </p:nvPicPr>
        <p:blipFill>
          <a:blip r:embed="rId5"/>
          <a:stretch/>
        </p:blipFill>
        <p:spPr>
          <a:xfrm>
            <a:off x="8007120" y="4163760"/>
            <a:ext cx="3801960" cy="2535480"/>
          </a:xfrm>
          <a:prstGeom prst="rect">
            <a:avLst/>
          </a:prstGeom>
          <a:ln w="0">
            <a:noFill/>
          </a:ln>
        </p:spPr>
      </p:pic>
      <p:pic>
        <p:nvPicPr>
          <p:cNvPr id="1129" name="Рисунок 100"/>
          <p:cNvPicPr/>
          <p:nvPr/>
        </p:nvPicPr>
        <p:blipFill>
          <a:blip r:embed="rId6"/>
          <a:stretch/>
        </p:blipFill>
        <p:spPr>
          <a:xfrm>
            <a:off x="9172080" y="596520"/>
            <a:ext cx="3016440" cy="2011320"/>
          </a:xfrm>
          <a:prstGeom prst="rect">
            <a:avLst/>
          </a:prstGeom>
          <a:ln w="0">
            <a:noFill/>
          </a:ln>
        </p:spPr>
      </p:pic>
      <p:pic>
        <p:nvPicPr>
          <p:cNvPr id="1130" name="Рисунок 101"/>
          <p:cNvPicPr/>
          <p:nvPr/>
        </p:nvPicPr>
        <p:blipFill>
          <a:blip r:embed="rId7"/>
          <a:stretch/>
        </p:blipFill>
        <p:spPr>
          <a:xfrm>
            <a:off x="6217560" y="2840040"/>
            <a:ext cx="2508120" cy="1874160"/>
          </a:xfrm>
          <a:prstGeom prst="rect">
            <a:avLst/>
          </a:prstGeom>
          <a:ln w="0">
            <a:noFill/>
          </a:ln>
        </p:spPr>
      </p:pic>
      <p:pic>
        <p:nvPicPr>
          <p:cNvPr id="1131" name="Рисунок 102"/>
          <p:cNvPicPr/>
          <p:nvPr/>
        </p:nvPicPr>
        <p:blipFill>
          <a:blip r:embed="rId8"/>
          <a:stretch/>
        </p:blipFill>
        <p:spPr>
          <a:xfrm>
            <a:off x="5652000" y="4674600"/>
            <a:ext cx="2651760" cy="1841760"/>
          </a:xfrm>
          <a:prstGeom prst="rect">
            <a:avLst/>
          </a:prstGeom>
          <a:ln w="0">
            <a:noFill/>
          </a:ln>
        </p:spPr>
      </p:pic>
      <p:sp>
        <p:nvSpPr>
          <p:cNvPr id="1132" name="Номер слайда 21"/>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150E7D5B-E17A-4A91-922A-1A7760DAD37F}" type="slidenum">
              <a:rPr lang="ru-RU" sz="1050" b="1" strike="noStrike" spc="-1">
                <a:solidFill>
                  <a:srgbClr val="FFFFFF"/>
                </a:solidFill>
                <a:latin typeface="Arial"/>
              </a:rPr>
              <a:t>37</a:t>
            </a:fld>
            <a:endParaRPr lang="en-US" sz="1050" b="0" strike="noStrike" spc="-1">
              <a:solidFill>
                <a:srgbClr val="000000"/>
              </a:solidFill>
              <a:latin typeface="Arial"/>
            </a:endParaRPr>
          </a:p>
        </p:txBody>
      </p:sp>
    </p:spTree>
  </p:cSld>
  <p:clrMapOvr>
    <a:masterClrMapping/>
  </p:clrMapOvr>
  <p:transition spd="slow">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AAD9E"/>
        </a:solidFill>
        <a:effectLst/>
      </p:bgPr>
    </p:bg>
    <p:spTree>
      <p:nvGrpSpPr>
        <p:cNvPr id="1" name=""/>
        <p:cNvGrpSpPr/>
        <p:nvPr/>
      </p:nvGrpSpPr>
      <p:grpSpPr>
        <a:xfrm>
          <a:off x="0" y="0"/>
          <a:ext cx="0" cy="0"/>
          <a:chOff x="0" y="0"/>
          <a:chExt cx="0" cy="0"/>
        </a:xfrm>
      </p:grpSpPr>
      <p:sp>
        <p:nvSpPr>
          <p:cNvPr id="1133" name="CustomShape 52"/>
          <p:cNvSpPr/>
          <p:nvPr/>
        </p:nvSpPr>
        <p:spPr>
          <a:xfrm>
            <a:off x="3814200" y="4267440"/>
            <a:ext cx="4593240" cy="1315080"/>
          </a:xfrm>
          <a:prstGeom prst="roundRect">
            <a:avLst>
              <a:gd name="adj"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1134" name="CustomShape 53"/>
          <p:cNvSpPr/>
          <p:nvPr/>
        </p:nvSpPr>
        <p:spPr>
          <a:xfrm>
            <a:off x="8593920" y="3329280"/>
            <a:ext cx="3201480" cy="2148840"/>
          </a:xfrm>
          <a:prstGeom prst="roundRect">
            <a:avLst>
              <a:gd name="adj"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1135" name="CustomShape 54"/>
          <p:cNvSpPr/>
          <p:nvPr/>
        </p:nvSpPr>
        <p:spPr>
          <a:xfrm>
            <a:off x="8545680" y="640440"/>
            <a:ext cx="3319200" cy="2651400"/>
          </a:xfrm>
          <a:prstGeom prst="roundRect">
            <a:avLst>
              <a:gd name="adj"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1136" name="CustomShape 55"/>
          <p:cNvSpPr/>
          <p:nvPr/>
        </p:nvSpPr>
        <p:spPr>
          <a:xfrm>
            <a:off x="4199760" y="675720"/>
            <a:ext cx="3704400" cy="2989440"/>
          </a:xfrm>
          <a:prstGeom prst="roundRect">
            <a:avLst>
              <a:gd name="adj"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1137" name="CustomShape 56"/>
          <p:cNvSpPr/>
          <p:nvPr/>
        </p:nvSpPr>
        <p:spPr>
          <a:xfrm>
            <a:off x="443520" y="892440"/>
            <a:ext cx="3030120" cy="2146680"/>
          </a:xfrm>
          <a:prstGeom prst="roundRect">
            <a:avLst>
              <a:gd name="adj"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1138" name="CustomShape 57"/>
          <p:cNvSpPr/>
          <p:nvPr/>
        </p:nvSpPr>
        <p:spPr>
          <a:xfrm>
            <a:off x="533520" y="3191400"/>
            <a:ext cx="3054600" cy="1999080"/>
          </a:xfrm>
          <a:prstGeom prst="roundRect">
            <a:avLst>
              <a:gd name="adj" fmla="val 16667"/>
            </a:avLst>
          </a:prstGeom>
          <a:solidFill>
            <a:schemeClr val="bg1"/>
          </a:solidFill>
          <a:ln w="22225">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endParaRPr lang="en-US" sz="1800" b="0" strike="noStrike" spc="-1">
              <a:solidFill>
                <a:srgbClr val="000000"/>
              </a:solidFill>
              <a:latin typeface="Arial"/>
            </a:endParaRPr>
          </a:p>
        </p:txBody>
      </p:sp>
      <p:sp>
        <p:nvSpPr>
          <p:cNvPr id="1139" name="CustomShape 58"/>
          <p:cNvSpPr/>
          <p:nvPr/>
        </p:nvSpPr>
        <p:spPr>
          <a:xfrm>
            <a:off x="1747080" y="109080"/>
            <a:ext cx="8326800" cy="47988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algn="ctr">
              <a:lnSpc>
                <a:spcPct val="100000"/>
              </a:lnSpc>
            </a:pPr>
            <a:r>
              <a:rPr lang="en-US" sz="2600" b="1" strike="noStrike" spc="-100">
                <a:solidFill>
                  <a:srgbClr val="0F3553"/>
                </a:solidFill>
                <a:latin typeface="Arial"/>
                <a:ea typeface="DejaVu Sans"/>
              </a:rPr>
              <a:t>Life Science Research Network at JINR</a:t>
            </a:r>
            <a:endParaRPr lang="en-US" sz="2600" b="0" strike="noStrike" spc="-1">
              <a:solidFill>
                <a:srgbClr val="000000"/>
              </a:solidFill>
              <a:latin typeface="Arial"/>
            </a:endParaRPr>
          </a:p>
        </p:txBody>
      </p:sp>
      <p:pic>
        <p:nvPicPr>
          <p:cNvPr id="1140" name="Рисунок 41_ 2"/>
          <p:cNvPicPr/>
          <p:nvPr/>
        </p:nvPicPr>
        <p:blipFill>
          <a:blip r:embed="rId3"/>
          <a:stretch/>
        </p:blipFill>
        <p:spPr>
          <a:xfrm>
            <a:off x="4309200" y="747720"/>
            <a:ext cx="962280" cy="918360"/>
          </a:xfrm>
          <a:prstGeom prst="rect">
            <a:avLst/>
          </a:prstGeom>
          <a:ln w="0">
            <a:noFill/>
          </a:ln>
        </p:spPr>
      </p:pic>
      <p:sp>
        <p:nvSpPr>
          <p:cNvPr id="1141" name="CustomShape 59"/>
          <p:cNvSpPr/>
          <p:nvPr/>
        </p:nvSpPr>
        <p:spPr>
          <a:xfrm>
            <a:off x="583200" y="1965960"/>
            <a:ext cx="2838600" cy="72324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marL="275760" indent="-272880">
              <a:lnSpc>
                <a:spcPct val="100000"/>
              </a:lnSpc>
              <a:buClr>
                <a:srgbClr val="002060"/>
              </a:buClr>
              <a:buFont typeface="Arial"/>
              <a:buChar char="•"/>
            </a:pPr>
            <a:r>
              <a:rPr lang="en-CA" sz="1400" b="1" strike="noStrike" spc="-1">
                <a:solidFill>
                  <a:srgbClr val="0F3553"/>
                </a:solidFill>
                <a:latin typeface="Arial"/>
                <a:ea typeface="DejaVu Sans"/>
              </a:rPr>
              <a:t>Proton therapy of cancer</a:t>
            </a:r>
            <a:endParaRPr lang="en-US" sz="1400" b="0" strike="noStrike" spc="-1">
              <a:solidFill>
                <a:srgbClr val="000000"/>
              </a:solidFill>
              <a:latin typeface="Arial"/>
            </a:endParaRPr>
          </a:p>
          <a:p>
            <a:pPr marL="275760" indent="-272880">
              <a:lnSpc>
                <a:spcPct val="100000"/>
              </a:lnSpc>
              <a:buClr>
                <a:srgbClr val="002060"/>
              </a:buClr>
              <a:buFont typeface="Arial"/>
              <a:buChar char="•"/>
            </a:pPr>
            <a:r>
              <a:rPr lang="en-CA" sz="1400" b="1" strike="noStrike" spc="-1">
                <a:solidFill>
                  <a:srgbClr val="0F3553"/>
                </a:solidFill>
                <a:latin typeface="Arial"/>
                <a:ea typeface="DejaVu Sans"/>
              </a:rPr>
              <a:t>Tomography </a:t>
            </a:r>
            <a:endParaRPr lang="en-US" sz="1400" b="0" strike="noStrike" spc="-1">
              <a:solidFill>
                <a:srgbClr val="000000"/>
              </a:solidFill>
              <a:latin typeface="Arial"/>
            </a:endParaRPr>
          </a:p>
          <a:p>
            <a:pPr marL="275760" indent="-272880">
              <a:lnSpc>
                <a:spcPct val="100000"/>
              </a:lnSpc>
              <a:buClr>
                <a:srgbClr val="002060"/>
              </a:buClr>
              <a:buFont typeface="Arial"/>
              <a:buChar char="•"/>
            </a:pPr>
            <a:r>
              <a:rPr lang="en-CA" sz="1400" b="1" strike="noStrike" spc="-1">
                <a:solidFill>
                  <a:srgbClr val="0F3553"/>
                </a:solidFill>
                <a:latin typeface="Arial"/>
                <a:ea typeface="DejaVu Sans"/>
              </a:rPr>
              <a:t>Molecular genetics</a:t>
            </a:r>
            <a:endParaRPr lang="en-US" sz="1400" b="0" strike="noStrike" spc="-1">
              <a:solidFill>
                <a:srgbClr val="000000"/>
              </a:solidFill>
              <a:latin typeface="Arial"/>
            </a:endParaRPr>
          </a:p>
        </p:txBody>
      </p:sp>
      <p:sp>
        <p:nvSpPr>
          <p:cNvPr id="1142" name="CustomShape 60"/>
          <p:cNvSpPr/>
          <p:nvPr/>
        </p:nvSpPr>
        <p:spPr>
          <a:xfrm>
            <a:off x="8666640" y="4216680"/>
            <a:ext cx="3076560" cy="93636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marL="275760" indent="-272880">
              <a:lnSpc>
                <a:spcPct val="100000"/>
              </a:lnSpc>
              <a:buClr>
                <a:srgbClr val="002060"/>
              </a:buClr>
              <a:buFont typeface="Arial"/>
              <a:buChar char="•"/>
            </a:pPr>
            <a:r>
              <a:rPr lang="en-CA" sz="1400" b="1" strike="noStrike" spc="-1">
                <a:solidFill>
                  <a:srgbClr val="0F3553"/>
                </a:solidFill>
                <a:latin typeface="Arial"/>
                <a:ea typeface="DejaVu Sans"/>
              </a:rPr>
              <a:t>Heavy ion beam for cellular research</a:t>
            </a:r>
            <a:endParaRPr lang="en-US" sz="1400" b="0" strike="noStrike" spc="-1">
              <a:solidFill>
                <a:srgbClr val="000000"/>
              </a:solidFill>
              <a:latin typeface="Arial"/>
            </a:endParaRPr>
          </a:p>
          <a:p>
            <a:pPr marL="275760" indent="-272880">
              <a:lnSpc>
                <a:spcPct val="100000"/>
              </a:lnSpc>
              <a:buClr>
                <a:srgbClr val="002060"/>
              </a:buClr>
              <a:buFont typeface="Arial"/>
              <a:buChar char="•"/>
            </a:pPr>
            <a:r>
              <a:rPr lang="en-CA" sz="1400" b="1" strike="noStrike" spc="-1">
                <a:solidFill>
                  <a:srgbClr val="0F3553"/>
                </a:solidFill>
                <a:latin typeface="Arial"/>
                <a:ea typeface="DejaVu Sans"/>
              </a:rPr>
              <a:t>Radionuclides for radiation medicine</a:t>
            </a:r>
            <a:endParaRPr lang="en-US" sz="1400" b="0" strike="noStrike" spc="-1">
              <a:solidFill>
                <a:srgbClr val="000000"/>
              </a:solidFill>
              <a:latin typeface="Arial"/>
            </a:endParaRPr>
          </a:p>
        </p:txBody>
      </p:sp>
      <p:sp>
        <p:nvSpPr>
          <p:cNvPr id="1143" name="CustomShape 61"/>
          <p:cNvSpPr/>
          <p:nvPr/>
        </p:nvSpPr>
        <p:spPr>
          <a:xfrm>
            <a:off x="732960" y="4039920"/>
            <a:ext cx="2665800" cy="72324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marL="275760" indent="-272880">
              <a:lnSpc>
                <a:spcPct val="100000"/>
              </a:lnSpc>
              <a:buClr>
                <a:srgbClr val="002060"/>
              </a:buClr>
              <a:buFont typeface="Arial"/>
              <a:buChar char="•"/>
            </a:pPr>
            <a:r>
              <a:rPr lang="en-CA" sz="1400" b="1" strike="noStrike" spc="-1">
                <a:solidFill>
                  <a:srgbClr val="0F3553"/>
                </a:solidFill>
                <a:latin typeface="Arial"/>
                <a:ea typeface="DejaVu Sans"/>
              </a:rPr>
              <a:t>New methods for neutron capture therapy of cancer</a:t>
            </a:r>
            <a:endParaRPr lang="en-US" sz="1400" b="0" strike="noStrike" spc="-1">
              <a:solidFill>
                <a:srgbClr val="000000"/>
              </a:solidFill>
              <a:latin typeface="Arial"/>
            </a:endParaRPr>
          </a:p>
          <a:p>
            <a:pPr marL="275760" indent="-272880">
              <a:lnSpc>
                <a:spcPct val="100000"/>
              </a:lnSpc>
              <a:buClr>
                <a:srgbClr val="002060"/>
              </a:buClr>
              <a:buFont typeface="Arial"/>
              <a:buChar char="•"/>
            </a:pPr>
            <a:r>
              <a:rPr lang="en-CA" sz="1400" b="1" strike="noStrike" spc="-1">
                <a:solidFill>
                  <a:srgbClr val="0F3553"/>
                </a:solidFill>
                <a:latin typeface="Arial"/>
                <a:ea typeface="DejaVu Sans"/>
              </a:rPr>
              <a:t>Structural biology</a:t>
            </a:r>
            <a:endParaRPr lang="en-US" sz="1400" b="0" strike="noStrike" spc="-1">
              <a:solidFill>
                <a:srgbClr val="000000"/>
              </a:solidFill>
              <a:latin typeface="Arial"/>
            </a:endParaRPr>
          </a:p>
        </p:txBody>
      </p:sp>
      <p:sp>
        <p:nvSpPr>
          <p:cNvPr id="1144" name="CustomShape 62"/>
          <p:cNvSpPr/>
          <p:nvPr/>
        </p:nvSpPr>
        <p:spPr>
          <a:xfrm>
            <a:off x="4963680" y="4765320"/>
            <a:ext cx="3323880" cy="72324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marL="275760" indent="-272880">
              <a:lnSpc>
                <a:spcPct val="100000"/>
              </a:lnSpc>
              <a:buClr>
                <a:srgbClr val="002060"/>
              </a:buClr>
              <a:buFont typeface="Arial"/>
              <a:buChar char="•"/>
            </a:pPr>
            <a:r>
              <a:rPr lang="en-CA" sz="1400" b="1" strike="noStrike" spc="-1">
                <a:solidFill>
                  <a:srgbClr val="0F3553"/>
                </a:solidFill>
                <a:latin typeface="Arial"/>
                <a:ea typeface="DejaVu Sans"/>
              </a:rPr>
              <a:t>High performance computing</a:t>
            </a:r>
            <a:endParaRPr lang="en-US" sz="1400" b="0" strike="noStrike" spc="-1">
              <a:solidFill>
                <a:srgbClr val="000000"/>
              </a:solidFill>
              <a:latin typeface="Arial"/>
            </a:endParaRPr>
          </a:p>
          <a:p>
            <a:pPr marL="275760" indent="-272880">
              <a:lnSpc>
                <a:spcPct val="100000"/>
              </a:lnSpc>
              <a:buClr>
                <a:srgbClr val="002060"/>
              </a:buClr>
              <a:buFont typeface="Arial"/>
              <a:buChar char="•"/>
            </a:pPr>
            <a:r>
              <a:rPr lang="en-CA" sz="1400" b="1" strike="noStrike" spc="-1">
                <a:solidFill>
                  <a:srgbClr val="0F3553"/>
                </a:solidFill>
                <a:latin typeface="Arial"/>
                <a:ea typeface="DejaVu Sans"/>
              </a:rPr>
              <a:t>System for biological data storage and processing</a:t>
            </a:r>
            <a:endParaRPr lang="en-US" sz="1400" b="0" strike="noStrike" spc="-1">
              <a:solidFill>
                <a:srgbClr val="000000"/>
              </a:solidFill>
              <a:latin typeface="Arial"/>
            </a:endParaRPr>
          </a:p>
        </p:txBody>
      </p:sp>
      <p:sp>
        <p:nvSpPr>
          <p:cNvPr id="1145" name="CustomShape 63"/>
          <p:cNvSpPr/>
          <p:nvPr/>
        </p:nvSpPr>
        <p:spPr>
          <a:xfrm>
            <a:off x="8788680" y="2409840"/>
            <a:ext cx="2828520" cy="72324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marL="2880">
              <a:lnSpc>
                <a:spcPct val="100000"/>
              </a:lnSpc>
            </a:pPr>
            <a:r>
              <a:rPr lang="en-CA" sz="1400" b="1" strike="noStrike" spc="-1">
                <a:solidFill>
                  <a:srgbClr val="0F3553"/>
                </a:solidFill>
                <a:latin typeface="Arial"/>
                <a:ea typeface="DejaVu Sans"/>
              </a:rPr>
              <a:t>Heavy ion beamline for space radiobiology and animal research</a:t>
            </a:r>
            <a:endParaRPr lang="en-US" sz="1400" b="0" strike="noStrike" spc="-1">
              <a:solidFill>
                <a:srgbClr val="000000"/>
              </a:solidFill>
              <a:latin typeface="Arial"/>
            </a:endParaRPr>
          </a:p>
        </p:txBody>
      </p:sp>
      <p:pic>
        <p:nvPicPr>
          <p:cNvPr id="1146" name="Рисунок 3_ 2"/>
          <p:cNvPicPr/>
          <p:nvPr/>
        </p:nvPicPr>
        <p:blipFill>
          <a:blip r:embed="rId4"/>
          <a:stretch/>
        </p:blipFill>
        <p:spPr>
          <a:xfrm>
            <a:off x="9985680" y="1708920"/>
            <a:ext cx="1476360" cy="651600"/>
          </a:xfrm>
          <a:prstGeom prst="rect">
            <a:avLst/>
          </a:prstGeom>
          <a:ln w="0">
            <a:noFill/>
          </a:ln>
        </p:spPr>
      </p:pic>
      <p:pic>
        <p:nvPicPr>
          <p:cNvPr id="1147" name="Рисунок 4_ 2"/>
          <p:cNvPicPr/>
          <p:nvPr/>
        </p:nvPicPr>
        <p:blipFill>
          <a:blip r:embed="rId5"/>
          <a:stretch/>
        </p:blipFill>
        <p:spPr>
          <a:xfrm>
            <a:off x="8855280" y="547920"/>
            <a:ext cx="945000" cy="1022040"/>
          </a:xfrm>
          <a:prstGeom prst="rect">
            <a:avLst/>
          </a:prstGeom>
          <a:ln w="0">
            <a:noFill/>
          </a:ln>
        </p:spPr>
      </p:pic>
      <p:pic>
        <p:nvPicPr>
          <p:cNvPr id="1148" name="Рисунок 5_ 2"/>
          <p:cNvPicPr/>
          <p:nvPr/>
        </p:nvPicPr>
        <p:blipFill>
          <a:blip r:embed="rId6"/>
          <a:stretch/>
        </p:blipFill>
        <p:spPr>
          <a:xfrm>
            <a:off x="3888720" y="4738320"/>
            <a:ext cx="1057680" cy="729720"/>
          </a:xfrm>
          <a:prstGeom prst="rect">
            <a:avLst/>
          </a:prstGeom>
          <a:ln w="0">
            <a:noFill/>
          </a:ln>
        </p:spPr>
      </p:pic>
      <p:pic>
        <p:nvPicPr>
          <p:cNvPr id="1149" name="Рисунок 6_ 2"/>
          <p:cNvPicPr/>
          <p:nvPr/>
        </p:nvPicPr>
        <p:blipFill>
          <a:blip r:embed="rId7"/>
          <a:stretch/>
        </p:blipFill>
        <p:spPr>
          <a:xfrm>
            <a:off x="791640" y="3202560"/>
            <a:ext cx="865080" cy="862560"/>
          </a:xfrm>
          <a:prstGeom prst="rect">
            <a:avLst/>
          </a:prstGeom>
          <a:ln w="0">
            <a:noFill/>
          </a:ln>
        </p:spPr>
      </p:pic>
      <p:pic>
        <p:nvPicPr>
          <p:cNvPr id="1150" name="Рисунок 7_ 2"/>
          <p:cNvPicPr/>
          <p:nvPr/>
        </p:nvPicPr>
        <p:blipFill>
          <a:blip r:embed="rId8"/>
          <a:stretch/>
        </p:blipFill>
        <p:spPr>
          <a:xfrm>
            <a:off x="551520" y="1047240"/>
            <a:ext cx="829800" cy="831960"/>
          </a:xfrm>
          <a:prstGeom prst="rect">
            <a:avLst/>
          </a:prstGeom>
          <a:ln w="0">
            <a:noFill/>
          </a:ln>
        </p:spPr>
      </p:pic>
      <p:pic>
        <p:nvPicPr>
          <p:cNvPr id="1151" name="Рисунок 8_ 2"/>
          <p:cNvPicPr/>
          <p:nvPr/>
        </p:nvPicPr>
        <p:blipFill>
          <a:blip r:embed="rId9"/>
          <a:stretch/>
        </p:blipFill>
        <p:spPr>
          <a:xfrm>
            <a:off x="8802360" y="3429000"/>
            <a:ext cx="890640" cy="744480"/>
          </a:xfrm>
          <a:prstGeom prst="rect">
            <a:avLst/>
          </a:prstGeom>
          <a:ln w="0">
            <a:noFill/>
          </a:ln>
        </p:spPr>
      </p:pic>
      <p:sp>
        <p:nvSpPr>
          <p:cNvPr id="1152" name="CustomShape 64"/>
          <p:cNvSpPr/>
          <p:nvPr/>
        </p:nvSpPr>
        <p:spPr>
          <a:xfrm>
            <a:off x="5277600" y="1229400"/>
            <a:ext cx="2530440" cy="510120"/>
          </a:xfrm>
          <a:prstGeom prst="rect">
            <a:avLst/>
          </a:prstGeom>
          <a:noFill/>
          <a:ln w="0">
            <a:noFill/>
          </a:ln>
        </p:spPr>
        <p:style>
          <a:lnRef idx="0">
            <a:scrgbClr r="0" g="0" b="0"/>
          </a:lnRef>
          <a:fillRef idx="0">
            <a:scrgbClr r="0" g="0" b="0"/>
          </a:fillRef>
          <a:effectRef idx="0">
            <a:scrgbClr r="0" g="0" b="0"/>
          </a:effectRef>
          <a:fontRef idx="minor"/>
        </p:style>
        <p:txBody>
          <a:bodyPr lIns="83520" tIns="42120" rIns="83520" bIns="42120" anchor="t">
            <a:spAutoFit/>
          </a:bodyPr>
          <a:lstStyle/>
          <a:p>
            <a:pPr>
              <a:lnSpc>
                <a:spcPct val="100000"/>
              </a:lnSpc>
            </a:pPr>
            <a:r>
              <a:rPr lang="en-CA" sz="1400" b="0" strike="noStrike" spc="-1">
                <a:solidFill>
                  <a:srgbClr val="0F3553"/>
                </a:solidFill>
                <a:latin typeface="Arial"/>
                <a:ea typeface="DejaVu Sans"/>
              </a:rPr>
              <a:t>Infrastructure for molecular,</a:t>
            </a:r>
            <a:endParaRPr lang="en-US" sz="1400" b="0" strike="noStrike" spc="-1">
              <a:solidFill>
                <a:srgbClr val="000000"/>
              </a:solidFill>
              <a:latin typeface="Arial"/>
            </a:endParaRPr>
          </a:p>
          <a:p>
            <a:pPr>
              <a:lnSpc>
                <a:spcPct val="100000"/>
              </a:lnSpc>
            </a:pPr>
            <a:r>
              <a:rPr lang="en-CA" sz="1400" b="0" strike="noStrike" spc="-1">
                <a:solidFill>
                  <a:srgbClr val="0F3553"/>
                </a:solidFill>
                <a:latin typeface="Arial"/>
                <a:ea typeface="DejaVu Sans"/>
              </a:rPr>
              <a:t>cellular and animal research </a:t>
            </a:r>
            <a:endParaRPr lang="en-US" sz="1400" b="0" strike="noStrike" spc="-1">
              <a:solidFill>
                <a:srgbClr val="000000"/>
              </a:solidFill>
              <a:latin typeface="Arial"/>
            </a:endParaRPr>
          </a:p>
        </p:txBody>
      </p:sp>
      <p:pic>
        <p:nvPicPr>
          <p:cNvPr id="1153" name="Рисунок 9_ 2"/>
          <p:cNvPicPr/>
          <p:nvPr/>
        </p:nvPicPr>
        <p:blipFill>
          <a:blip r:embed="rId10"/>
          <a:stretch/>
        </p:blipFill>
        <p:spPr>
          <a:xfrm>
            <a:off x="8913240" y="1697400"/>
            <a:ext cx="890640" cy="416160"/>
          </a:xfrm>
          <a:prstGeom prst="rect">
            <a:avLst/>
          </a:prstGeom>
          <a:ln w="0">
            <a:noFill/>
          </a:ln>
        </p:spPr>
      </p:pic>
      <p:sp>
        <p:nvSpPr>
          <p:cNvPr id="1154" name="CustomShape 65"/>
          <p:cNvSpPr/>
          <p:nvPr/>
        </p:nvSpPr>
        <p:spPr>
          <a:xfrm rot="1606800">
            <a:off x="3499560" y="1787040"/>
            <a:ext cx="638280" cy="293040"/>
          </a:xfrm>
          <a:prstGeom prst="leftRightArrow">
            <a:avLst>
              <a:gd name="adj1" fmla="val 50000"/>
              <a:gd name="adj2" fmla="val 50000"/>
            </a:avLst>
          </a:prstGeom>
          <a:no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1155" name="CustomShape 66"/>
          <p:cNvSpPr/>
          <p:nvPr/>
        </p:nvSpPr>
        <p:spPr>
          <a:xfrm rot="20023200">
            <a:off x="3570840" y="3360600"/>
            <a:ext cx="638280" cy="293040"/>
          </a:xfrm>
          <a:prstGeom prst="leftRightArrow">
            <a:avLst>
              <a:gd name="adj1" fmla="val 50000"/>
              <a:gd name="adj2" fmla="val 50000"/>
            </a:avLst>
          </a:prstGeom>
          <a:no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1156" name="CustomShape 67"/>
          <p:cNvSpPr/>
          <p:nvPr/>
        </p:nvSpPr>
        <p:spPr>
          <a:xfrm rot="1867800">
            <a:off x="7853400" y="3534840"/>
            <a:ext cx="640440" cy="292320"/>
          </a:xfrm>
          <a:prstGeom prst="leftRightArrow">
            <a:avLst>
              <a:gd name="adj1" fmla="val 50000"/>
              <a:gd name="adj2" fmla="val 50000"/>
            </a:avLst>
          </a:prstGeom>
          <a:no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1157" name="CustomShape 68"/>
          <p:cNvSpPr/>
          <p:nvPr/>
        </p:nvSpPr>
        <p:spPr>
          <a:xfrm rot="20253000">
            <a:off x="7919640" y="2009160"/>
            <a:ext cx="637200" cy="293760"/>
          </a:xfrm>
          <a:prstGeom prst="leftRightArrow">
            <a:avLst>
              <a:gd name="adj1" fmla="val 50000"/>
              <a:gd name="adj2" fmla="val 50000"/>
            </a:avLst>
          </a:prstGeom>
          <a:no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1158" name="CustomShape 69"/>
          <p:cNvSpPr/>
          <p:nvPr/>
        </p:nvSpPr>
        <p:spPr>
          <a:xfrm rot="16200000">
            <a:off x="5796360" y="3816360"/>
            <a:ext cx="569880" cy="284040"/>
          </a:xfrm>
          <a:prstGeom prst="leftRightArrow">
            <a:avLst>
              <a:gd name="adj1" fmla="val 50000"/>
              <a:gd name="adj2" fmla="val 50000"/>
            </a:avLst>
          </a:prstGeom>
          <a:noFill/>
          <a:ln>
            <a:solidFill>
              <a:srgbClr val="FFFFFF"/>
            </a:solidFill>
          </a:ln>
        </p:spPr>
        <p:style>
          <a:lnRef idx="2">
            <a:schemeClr val="accent1">
              <a:shade val="50000"/>
            </a:schemeClr>
          </a:lnRef>
          <a:fillRef idx="1">
            <a:schemeClr val="accent1"/>
          </a:fillRef>
          <a:effectRef idx="0">
            <a:schemeClr val="accent1"/>
          </a:effectRef>
          <a:fontRef idx="minor"/>
        </p:style>
        <p:txBody>
          <a:bodyPr lIns="90000" tIns="90000" rIns="90000" bIns="90000" anchor="t">
            <a:noAutofit/>
          </a:bodyPr>
          <a:lstStyle/>
          <a:p>
            <a:endParaRPr lang="en-US" sz="1800" b="0" strike="noStrike" spc="-1">
              <a:solidFill>
                <a:srgbClr val="000000"/>
              </a:solidFill>
              <a:latin typeface="Arial"/>
            </a:endParaRPr>
          </a:p>
        </p:txBody>
      </p:sp>
      <p:sp>
        <p:nvSpPr>
          <p:cNvPr id="1159" name="CustomShape 70"/>
          <p:cNvSpPr/>
          <p:nvPr/>
        </p:nvSpPr>
        <p:spPr>
          <a:xfrm>
            <a:off x="1395000" y="1053360"/>
            <a:ext cx="1920960" cy="8168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CA" sz="1600" b="1" strike="noStrike" spc="-1">
                <a:solidFill>
                  <a:srgbClr val="0F3553"/>
                </a:solidFill>
                <a:latin typeface="Arial"/>
                <a:ea typeface="DejaVu Sans"/>
              </a:rPr>
              <a:t>Dzhelepov Laboratory of Nuclear Problems</a:t>
            </a:r>
            <a:endParaRPr lang="en-US" sz="1600" b="0" strike="noStrike" spc="-1">
              <a:solidFill>
                <a:srgbClr val="000000"/>
              </a:solidFill>
              <a:latin typeface="Arial"/>
            </a:endParaRPr>
          </a:p>
        </p:txBody>
      </p:sp>
      <p:sp>
        <p:nvSpPr>
          <p:cNvPr id="1160" name="CustomShape 71"/>
          <p:cNvSpPr/>
          <p:nvPr/>
        </p:nvSpPr>
        <p:spPr>
          <a:xfrm>
            <a:off x="1606680" y="3374280"/>
            <a:ext cx="2072520" cy="5734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CA" sz="1600" b="1" strike="noStrike" spc="-1">
                <a:solidFill>
                  <a:srgbClr val="0F3553"/>
                </a:solidFill>
                <a:latin typeface="Arial"/>
              </a:rPr>
              <a:t>Frank Laboratory of Neutron Physics</a:t>
            </a:r>
            <a:endParaRPr lang="en-US" sz="1600" b="0" strike="noStrike" spc="-1">
              <a:solidFill>
                <a:srgbClr val="000000"/>
              </a:solidFill>
              <a:latin typeface="Arial"/>
            </a:endParaRPr>
          </a:p>
        </p:txBody>
      </p:sp>
      <p:sp>
        <p:nvSpPr>
          <p:cNvPr id="1161" name="CustomShape 72"/>
          <p:cNvSpPr/>
          <p:nvPr/>
        </p:nvSpPr>
        <p:spPr>
          <a:xfrm>
            <a:off x="9888840" y="629280"/>
            <a:ext cx="1976400" cy="106020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CA" sz="1600" b="1" strike="noStrike" spc="-1">
                <a:solidFill>
                  <a:srgbClr val="0F3553"/>
                </a:solidFill>
                <a:latin typeface="Arial"/>
              </a:rPr>
              <a:t>Veksler&amp;Baldin Laboratory of High Energy Physics</a:t>
            </a:r>
            <a:endParaRPr lang="en-US" sz="1600" b="0" strike="noStrike" spc="-1">
              <a:solidFill>
                <a:srgbClr val="000000"/>
              </a:solidFill>
              <a:latin typeface="Arial"/>
            </a:endParaRPr>
          </a:p>
        </p:txBody>
      </p:sp>
      <p:sp>
        <p:nvSpPr>
          <p:cNvPr id="1162" name="CustomShape 73"/>
          <p:cNvSpPr/>
          <p:nvPr/>
        </p:nvSpPr>
        <p:spPr>
          <a:xfrm>
            <a:off x="9659880" y="3528000"/>
            <a:ext cx="2168280" cy="5734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CA" sz="1600" b="1" strike="noStrike" spc="-1">
                <a:solidFill>
                  <a:srgbClr val="0F3553"/>
                </a:solidFill>
                <a:latin typeface="Arial"/>
              </a:rPr>
              <a:t>Flerov Laboratory of Nuclear Reactions</a:t>
            </a:r>
            <a:endParaRPr lang="en-US" sz="1600" b="0" strike="noStrike" spc="-1">
              <a:solidFill>
                <a:srgbClr val="000000"/>
              </a:solidFill>
              <a:latin typeface="Arial"/>
            </a:endParaRPr>
          </a:p>
        </p:txBody>
      </p:sp>
      <p:sp>
        <p:nvSpPr>
          <p:cNvPr id="1163" name="CustomShape 74"/>
          <p:cNvSpPr/>
          <p:nvPr/>
        </p:nvSpPr>
        <p:spPr>
          <a:xfrm>
            <a:off x="3888720" y="4244760"/>
            <a:ext cx="4638600" cy="5734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pPr>
            <a:r>
              <a:rPr lang="en-CA" sz="1600" b="1" strike="noStrike" spc="-1">
                <a:solidFill>
                  <a:srgbClr val="0F3553"/>
                </a:solidFill>
                <a:latin typeface="Arial"/>
              </a:rPr>
              <a:t>Mecheryakov Laboratory of Information Technologies</a:t>
            </a:r>
            <a:endParaRPr lang="en-US" sz="1600" b="0" strike="noStrike" spc="-1">
              <a:solidFill>
                <a:srgbClr val="000000"/>
              </a:solidFill>
              <a:latin typeface="Arial"/>
            </a:endParaRPr>
          </a:p>
        </p:txBody>
      </p:sp>
      <p:sp>
        <p:nvSpPr>
          <p:cNvPr id="1164" name="CustomShape 75"/>
          <p:cNvSpPr/>
          <p:nvPr/>
        </p:nvSpPr>
        <p:spPr>
          <a:xfrm>
            <a:off x="5290200" y="701640"/>
            <a:ext cx="2417040" cy="57348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CA" sz="1600" b="1" strike="noStrike" spc="-1">
                <a:solidFill>
                  <a:srgbClr val="0F3553"/>
                </a:solidFill>
                <a:latin typeface="Arial"/>
              </a:rPr>
              <a:t>Laboratory of Radiation Biology</a:t>
            </a:r>
            <a:endParaRPr lang="en-US" sz="1600" b="0" strike="noStrike" spc="-1">
              <a:solidFill>
                <a:srgbClr val="000000"/>
              </a:solidFill>
              <a:latin typeface="Arial"/>
            </a:endParaRPr>
          </a:p>
        </p:txBody>
      </p:sp>
      <p:sp>
        <p:nvSpPr>
          <p:cNvPr id="1165" name="CustomShape 76"/>
          <p:cNvSpPr/>
          <p:nvPr/>
        </p:nvSpPr>
        <p:spPr>
          <a:xfrm>
            <a:off x="4475160" y="1802160"/>
            <a:ext cx="2685960" cy="726120"/>
          </a:xfrm>
          <a:prstGeom prst="rect">
            <a:avLst/>
          </a:prstGeom>
          <a:noFill/>
          <a:ln w="0">
            <a:noFill/>
          </a:ln>
        </p:spPr>
        <p:style>
          <a:lnRef idx="0">
            <a:scrgbClr r="0" g="0" b="0"/>
          </a:lnRef>
          <a:fillRef idx="0">
            <a:scrgbClr r="0" g="0" b="0"/>
          </a:fillRef>
          <a:effectRef idx="0">
            <a:scrgbClr r="0" g="0" b="0"/>
          </a:effectRef>
          <a:fontRef idx="minor"/>
        </p:style>
        <p:txBody>
          <a:bodyPr wrap="none" lIns="86760" tIns="43560" rIns="86760" bIns="43560" anchor="t">
            <a:spAutoFit/>
          </a:bodyPr>
          <a:lstStyle/>
          <a:p>
            <a:pPr>
              <a:lnSpc>
                <a:spcPct val="100000"/>
              </a:lnSpc>
            </a:pPr>
            <a:r>
              <a:rPr lang="en-CA" sz="1400" b="1" strike="noStrike" spc="-1">
                <a:solidFill>
                  <a:srgbClr val="0F3553"/>
                </a:solidFill>
                <a:latin typeface="Arial"/>
                <a:ea typeface="DejaVu Sans"/>
              </a:rPr>
              <a:t>Radiation Neuroscience:</a:t>
            </a:r>
            <a:endParaRPr lang="en-US" sz="1400" b="0" strike="noStrike" spc="-1">
              <a:solidFill>
                <a:srgbClr val="000000"/>
              </a:solidFill>
              <a:latin typeface="Arial"/>
            </a:endParaRPr>
          </a:p>
          <a:p>
            <a:pPr marL="716760" lvl="1" indent="-272880">
              <a:lnSpc>
                <a:spcPct val="100000"/>
              </a:lnSpc>
              <a:buClr>
                <a:srgbClr val="002060"/>
              </a:buClr>
              <a:buFont typeface="Arial"/>
              <a:buChar char="•"/>
            </a:pPr>
            <a:r>
              <a:rPr lang="en-CA" sz="1400" b="1" strike="noStrike" spc="-1">
                <a:solidFill>
                  <a:srgbClr val="0F3553"/>
                </a:solidFill>
                <a:latin typeface="Arial"/>
                <a:ea typeface="DejaVu Sans"/>
              </a:rPr>
              <a:t>Space radiation risks</a:t>
            </a:r>
            <a:endParaRPr lang="en-US" sz="1400" b="0" strike="noStrike" spc="-1">
              <a:solidFill>
                <a:srgbClr val="000000"/>
              </a:solidFill>
              <a:latin typeface="Arial"/>
            </a:endParaRPr>
          </a:p>
          <a:p>
            <a:pPr marL="716760" lvl="1" indent="-272880">
              <a:lnSpc>
                <a:spcPct val="100000"/>
              </a:lnSpc>
              <a:buClr>
                <a:srgbClr val="002060"/>
              </a:buClr>
              <a:buFont typeface="Arial"/>
              <a:buChar char="•"/>
            </a:pPr>
            <a:r>
              <a:rPr lang="en-CA" sz="1400" b="1" strike="noStrike" spc="-1">
                <a:solidFill>
                  <a:srgbClr val="0F3553"/>
                </a:solidFill>
                <a:latin typeface="Arial"/>
                <a:ea typeface="DejaVu Sans"/>
              </a:rPr>
              <a:t>Brain diseases</a:t>
            </a:r>
            <a:endParaRPr lang="en-US" sz="1400" b="0" strike="noStrike" spc="-1">
              <a:solidFill>
                <a:srgbClr val="000000"/>
              </a:solidFill>
              <a:latin typeface="Arial"/>
            </a:endParaRPr>
          </a:p>
        </p:txBody>
      </p:sp>
      <p:sp>
        <p:nvSpPr>
          <p:cNvPr id="1166" name="CustomShape 77"/>
          <p:cNvSpPr/>
          <p:nvPr/>
        </p:nvSpPr>
        <p:spPr>
          <a:xfrm>
            <a:off x="4466880" y="2526480"/>
            <a:ext cx="3305880" cy="9392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nSpc>
                <a:spcPct val="100000"/>
              </a:lnSpc>
            </a:pPr>
            <a:r>
              <a:rPr lang="en-CA" sz="1400" b="1" strike="noStrike" spc="-1">
                <a:solidFill>
                  <a:srgbClr val="0F3553"/>
                </a:solidFill>
                <a:latin typeface="Arial"/>
                <a:ea typeface="DejaVu Sans"/>
              </a:rPr>
              <a:t>Clinical Radiobiology:</a:t>
            </a:r>
            <a:endParaRPr lang="en-US" sz="1400" b="0" strike="noStrike" spc="-1">
              <a:solidFill>
                <a:srgbClr val="000000"/>
              </a:solidFill>
              <a:latin typeface="Arial"/>
            </a:endParaRPr>
          </a:p>
          <a:p>
            <a:pPr marL="771840" lvl="1" indent="-327960">
              <a:lnSpc>
                <a:spcPct val="100000"/>
              </a:lnSpc>
              <a:buClr>
                <a:srgbClr val="002060"/>
              </a:buClr>
              <a:buFont typeface="Arial"/>
              <a:buChar char="•"/>
            </a:pPr>
            <a:r>
              <a:rPr lang="en-CA" sz="1400" b="1" strike="noStrike" spc="-1">
                <a:solidFill>
                  <a:srgbClr val="0F3553"/>
                </a:solidFill>
                <a:latin typeface="Arial"/>
                <a:ea typeface="DejaVu Sans"/>
              </a:rPr>
              <a:t>New methods for particle therapy of cancer</a:t>
            </a:r>
            <a:endParaRPr lang="en-US" sz="1400" b="0" strike="noStrike" spc="-1">
              <a:solidFill>
                <a:srgbClr val="000000"/>
              </a:solidFill>
              <a:latin typeface="Arial"/>
            </a:endParaRPr>
          </a:p>
          <a:p>
            <a:pPr marL="771840" lvl="1" indent="-327960">
              <a:lnSpc>
                <a:spcPct val="100000"/>
              </a:lnSpc>
              <a:buClr>
                <a:srgbClr val="002060"/>
              </a:buClr>
              <a:buFont typeface="Arial"/>
              <a:buChar char="•"/>
            </a:pPr>
            <a:r>
              <a:rPr lang="en-US" sz="1400" b="1" strike="noStrike" spc="-1">
                <a:solidFill>
                  <a:srgbClr val="0F3553"/>
                </a:solidFill>
                <a:latin typeface="Arial"/>
                <a:ea typeface="DejaVu Sans"/>
              </a:rPr>
              <a:t>Radionuclide therapy</a:t>
            </a:r>
            <a:endParaRPr lang="en-US" sz="1400" b="0" strike="noStrike" spc="-1">
              <a:solidFill>
                <a:srgbClr val="000000"/>
              </a:solidFill>
              <a:latin typeface="Arial"/>
            </a:endParaRPr>
          </a:p>
        </p:txBody>
      </p:sp>
      <p:sp>
        <p:nvSpPr>
          <p:cNvPr id="1167" name="TextBox 114"/>
          <p:cNvSpPr/>
          <p:nvPr/>
        </p:nvSpPr>
        <p:spPr>
          <a:xfrm>
            <a:off x="1518120" y="5674320"/>
            <a:ext cx="8714880" cy="106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GB" sz="1600" b="0" strike="noStrike" spc="-1">
                <a:solidFill>
                  <a:srgbClr val="FFFFFF"/>
                </a:solidFill>
                <a:latin typeface="Arial"/>
                <a:ea typeface="DejaVu Sans"/>
              </a:rPr>
              <a:t>Phase transition in Life Science Research @ JINR:</a:t>
            </a:r>
            <a:endParaRPr lang="en-US" sz="1600" b="0" strike="noStrike" spc="-1">
              <a:solidFill>
                <a:srgbClr val="000000"/>
              </a:solidFill>
              <a:latin typeface="Arial"/>
            </a:endParaRPr>
          </a:p>
          <a:p>
            <a:pPr algn="ctr">
              <a:lnSpc>
                <a:spcPct val="100000"/>
              </a:lnSpc>
            </a:pPr>
            <a:r>
              <a:rPr lang="en-GB" sz="1600" b="0" strike="noStrike" spc="-1">
                <a:solidFill>
                  <a:srgbClr val="FFFFFF"/>
                </a:solidFill>
                <a:latin typeface="Arial"/>
                <a:ea typeface="DejaVu Sans"/>
              </a:rPr>
              <a:t>- About 100 new researches (incl associate) by ~2025</a:t>
            </a:r>
            <a:endParaRPr lang="en-US" sz="1600" b="0" strike="noStrike" spc="-1">
              <a:solidFill>
                <a:srgbClr val="000000"/>
              </a:solidFill>
              <a:latin typeface="Arial"/>
            </a:endParaRPr>
          </a:p>
          <a:p>
            <a:pPr algn="ctr">
              <a:lnSpc>
                <a:spcPct val="100000"/>
              </a:lnSpc>
            </a:pPr>
            <a:r>
              <a:rPr lang="en-GB" sz="1600" b="0" strike="noStrike" spc="-1">
                <a:solidFill>
                  <a:srgbClr val="FFFFFF"/>
                </a:solidFill>
                <a:latin typeface="Arial"/>
                <a:ea typeface="DejaVu Sans"/>
              </a:rPr>
              <a:t>- World uniqueness: animal research (MRT/KT), vivarium, spectra of irradiation - p, i, g, e;</a:t>
            </a:r>
            <a:endParaRPr lang="en-US" sz="1600" b="0" strike="noStrike" spc="-1">
              <a:solidFill>
                <a:srgbClr val="000000"/>
              </a:solidFill>
              <a:latin typeface="Arial"/>
            </a:endParaRPr>
          </a:p>
          <a:p>
            <a:pPr algn="ctr">
              <a:lnSpc>
                <a:spcPct val="100000"/>
              </a:lnSpc>
            </a:pPr>
            <a:r>
              <a:rPr lang="en-GB" sz="1600" b="0" strike="noStrike" spc="-1">
                <a:solidFill>
                  <a:srgbClr val="FFFFFF"/>
                </a:solidFill>
                <a:latin typeface="Arial"/>
                <a:ea typeface="DejaVu Sans"/>
              </a:rPr>
              <a:t>- Wide energy spectrum for ions (MeV … GeV), space agencies (RSA, ESA, NASA, JSA)</a:t>
            </a:r>
            <a:endParaRPr lang="en-US" sz="1600" b="0" strike="noStrike" spc="-1">
              <a:solidFill>
                <a:srgbClr val="000000"/>
              </a:solidFill>
              <a:latin typeface="Arial"/>
            </a:endParaRPr>
          </a:p>
        </p:txBody>
      </p:sp>
      <p:sp>
        <p:nvSpPr>
          <p:cNvPr id="1168" name="Номер слайда 23"/>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3E229A63-3C24-4AAD-AB6B-6FE7FB8E1B8E}" type="slidenum">
              <a:rPr lang="ru-RU" sz="1050" b="1" strike="noStrike" spc="-1">
                <a:solidFill>
                  <a:srgbClr val="FFFFFF"/>
                </a:solidFill>
                <a:latin typeface="Arial"/>
              </a:rPr>
              <a:t>38</a:t>
            </a:fld>
            <a:endParaRPr lang="en-US" sz="1050" b="0" strike="noStrike" spc="-1">
              <a:solidFill>
                <a:srgbClr val="000000"/>
              </a:solidFill>
              <a:latin typeface="Arial"/>
            </a:endParaRPr>
          </a:p>
        </p:txBody>
      </p:sp>
    </p:spTree>
  </p:cSld>
  <p:clrMapOvr>
    <a:masterClrMapping/>
  </p:clrMapOvr>
  <p:transition spd="slow">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 name="PlaceHolder 1"/>
          <p:cNvSpPr>
            <a:spLocks noGrp="1"/>
          </p:cNvSpPr>
          <p:nvPr>
            <p:ph type="title"/>
          </p:nvPr>
        </p:nvSpPr>
        <p:spPr>
          <a:xfrm>
            <a:off x="199440" y="209520"/>
            <a:ext cx="3666240" cy="695160"/>
          </a:xfrm>
          <a:prstGeom prst="rect">
            <a:avLst/>
          </a:prstGeom>
          <a:noFill/>
          <a:ln w="0">
            <a:noFill/>
          </a:ln>
        </p:spPr>
        <p:txBody>
          <a:bodyPr anchor="ctr">
            <a:noAutofit/>
          </a:bodyPr>
          <a:lstStyle/>
          <a:p>
            <a:pPr indent="0" algn="ctr">
              <a:lnSpc>
                <a:spcPct val="90000"/>
              </a:lnSpc>
              <a:buNone/>
            </a:pPr>
            <a:r>
              <a:rPr lang="en-US" sz="2600" b="1" strike="noStrike" spc="-100">
                <a:solidFill>
                  <a:srgbClr val="0F3553"/>
                </a:solidFill>
                <a:latin typeface="Arial"/>
              </a:rPr>
              <a:t>Innovations</a:t>
            </a:r>
            <a:endParaRPr lang="ru-RU" sz="2600" b="0" strike="noStrike" spc="-1">
              <a:solidFill>
                <a:srgbClr val="000000"/>
              </a:solidFill>
              <a:latin typeface="Calibri"/>
            </a:endParaRPr>
          </a:p>
        </p:txBody>
      </p:sp>
      <p:pic>
        <p:nvPicPr>
          <p:cNvPr id="1170" name="Рисунок 103"/>
          <p:cNvPicPr/>
          <p:nvPr/>
        </p:nvPicPr>
        <p:blipFill>
          <a:blip r:embed="rId3"/>
          <a:stretch/>
        </p:blipFill>
        <p:spPr>
          <a:xfrm>
            <a:off x="460800" y="4358880"/>
            <a:ext cx="3039120" cy="2026440"/>
          </a:xfrm>
          <a:prstGeom prst="rect">
            <a:avLst/>
          </a:prstGeom>
          <a:ln w="0">
            <a:noFill/>
          </a:ln>
        </p:spPr>
      </p:pic>
      <p:pic>
        <p:nvPicPr>
          <p:cNvPr id="1171" name="Рисунок 104"/>
          <p:cNvPicPr/>
          <p:nvPr/>
        </p:nvPicPr>
        <p:blipFill>
          <a:blip r:embed="rId4"/>
          <a:stretch/>
        </p:blipFill>
        <p:spPr>
          <a:xfrm>
            <a:off x="6908760" y="203040"/>
            <a:ext cx="5279400" cy="2986560"/>
          </a:xfrm>
          <a:prstGeom prst="rect">
            <a:avLst/>
          </a:prstGeom>
          <a:ln w="0">
            <a:noFill/>
          </a:ln>
        </p:spPr>
      </p:pic>
      <p:pic>
        <p:nvPicPr>
          <p:cNvPr id="1172" name="Рисунок 105"/>
          <p:cNvPicPr/>
          <p:nvPr/>
        </p:nvPicPr>
        <p:blipFill>
          <a:blip r:embed="rId5"/>
          <a:stretch/>
        </p:blipFill>
        <p:spPr>
          <a:xfrm>
            <a:off x="4076640" y="487440"/>
            <a:ext cx="3202200" cy="2008080"/>
          </a:xfrm>
          <a:prstGeom prst="rect">
            <a:avLst/>
          </a:prstGeom>
          <a:ln w="0">
            <a:noFill/>
          </a:ln>
        </p:spPr>
      </p:pic>
      <p:sp>
        <p:nvSpPr>
          <p:cNvPr id="1173" name="TextBox 115"/>
          <p:cNvSpPr/>
          <p:nvPr/>
        </p:nvSpPr>
        <p:spPr>
          <a:xfrm>
            <a:off x="199440" y="910800"/>
            <a:ext cx="3876840" cy="300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0" strike="noStrike" spc="-1">
                <a:solidFill>
                  <a:srgbClr val="163E3D"/>
                </a:solidFill>
                <a:latin typeface="Arial"/>
              </a:rPr>
              <a:t>JINR Innovation Development Plans include:</a:t>
            </a:r>
            <a:endParaRPr lang="en-US" sz="1600" b="0" strike="noStrike" spc="-1">
              <a:solidFill>
                <a:srgbClr val="000000"/>
              </a:solidFill>
              <a:latin typeface="Arial"/>
            </a:endParaRPr>
          </a:p>
          <a:p>
            <a:pPr marL="171360" indent="-171360">
              <a:lnSpc>
                <a:spcPct val="100000"/>
              </a:lnSpc>
              <a:buClr>
                <a:srgbClr val="163E3D"/>
              </a:buClr>
              <a:buFont typeface="Arial"/>
              <a:buChar char="•"/>
            </a:pPr>
            <a:r>
              <a:rPr lang="en-US" sz="1600" b="0" strike="noStrike" spc="-1">
                <a:solidFill>
                  <a:srgbClr val="163E3D"/>
                </a:solidFill>
                <a:latin typeface="Arial"/>
              </a:rPr>
              <a:t>applied innovation research at the NICA accelerator complex</a:t>
            </a:r>
            <a:r>
              <a:rPr lang="ru-RU" sz="1600" b="0" strike="noStrike" spc="-1">
                <a:solidFill>
                  <a:srgbClr val="163E3D"/>
                </a:solidFill>
                <a:latin typeface="Arial"/>
              </a:rPr>
              <a:t>;</a:t>
            </a:r>
            <a:endParaRPr lang="en-US" sz="1600" b="0" strike="noStrike" spc="-1">
              <a:solidFill>
                <a:srgbClr val="000000"/>
              </a:solidFill>
              <a:latin typeface="Arial"/>
            </a:endParaRPr>
          </a:p>
          <a:p>
            <a:pPr marL="171360" indent="-171360">
              <a:lnSpc>
                <a:spcPct val="100000"/>
              </a:lnSpc>
              <a:buClr>
                <a:srgbClr val="163E3D"/>
              </a:buClr>
              <a:buFont typeface="Arial"/>
              <a:buChar char="•"/>
            </a:pPr>
            <a:r>
              <a:rPr lang="en-US" sz="1600" b="0" strike="noStrike" spc="-1">
                <a:solidFill>
                  <a:srgbClr val="163E3D"/>
                </a:solidFill>
                <a:latin typeface="Arial"/>
              </a:rPr>
              <a:t>creation of an interlaboratory international innovation centre for nuclear physics research for the development of technologies and methods in the field of nuclear and radiation medicine, radiation materials science, and relevant information technologies.</a:t>
            </a:r>
            <a:endParaRPr lang="en-US" sz="1600" b="0" strike="noStrike" spc="-1">
              <a:solidFill>
                <a:srgbClr val="000000"/>
              </a:solidFill>
              <a:latin typeface="Arial"/>
            </a:endParaRPr>
          </a:p>
        </p:txBody>
      </p:sp>
      <p:sp>
        <p:nvSpPr>
          <p:cNvPr id="1174" name="TextBox 116"/>
          <p:cNvSpPr/>
          <p:nvPr/>
        </p:nvSpPr>
        <p:spPr>
          <a:xfrm>
            <a:off x="4070160" y="4610880"/>
            <a:ext cx="4884840" cy="136836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FFFFFF"/>
                </a:solidFill>
                <a:latin typeface="Arial"/>
              </a:rPr>
              <a:t>Such areas as artificial intelligence and quantum technologies in MLIT and VBLHEP, superconducting energy storage up to 3 MJ, R&amp;D in the field of superconducting linear accelerators, micropixel avalanche photodiodes, unique medipix detectors for tomographs, laser inclinometer are actively developing.</a:t>
            </a:r>
          </a:p>
        </p:txBody>
      </p:sp>
      <p:pic>
        <p:nvPicPr>
          <p:cNvPr id="1175" name="Рисунок 106"/>
          <p:cNvPicPr/>
          <p:nvPr/>
        </p:nvPicPr>
        <p:blipFill>
          <a:blip r:embed="rId6"/>
          <a:stretch/>
        </p:blipFill>
        <p:spPr>
          <a:xfrm>
            <a:off x="9100080" y="4496040"/>
            <a:ext cx="2841840" cy="1947240"/>
          </a:xfrm>
          <a:prstGeom prst="rect">
            <a:avLst/>
          </a:prstGeom>
          <a:ln w="0">
            <a:noFill/>
          </a:ln>
        </p:spPr>
      </p:pic>
      <p:sp>
        <p:nvSpPr>
          <p:cNvPr id="1176" name="Номер слайда 24"/>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DEA6A732-5908-4EA5-9FD1-683F6DD8BEB4}" type="slidenum">
              <a:rPr lang="ru-RU" sz="1050" b="1" strike="noStrike" spc="-1">
                <a:solidFill>
                  <a:srgbClr val="0F3553"/>
                </a:solidFill>
                <a:latin typeface="Arial"/>
              </a:rPr>
              <a:t>39</a:t>
            </a:fld>
            <a:endParaRPr lang="en-US" sz="1050" b="0" strike="noStrike" spc="-1">
              <a:solidFill>
                <a:srgbClr val="000000"/>
              </a:solidFill>
              <a:latin typeface="Arial"/>
            </a:endParaRPr>
          </a:p>
        </p:txBody>
      </p:sp>
      <p:sp>
        <p:nvSpPr>
          <p:cNvPr id="1177" name="TextBox 117"/>
          <p:cNvSpPr/>
          <p:nvPr/>
        </p:nvSpPr>
        <p:spPr>
          <a:xfrm>
            <a:off x="4063320" y="3020040"/>
            <a:ext cx="5429880" cy="1581480"/>
          </a:xfrm>
          <a:prstGeom prst="rect">
            <a:avLst/>
          </a:prstGeom>
          <a:solidFill>
            <a:srgbClr val="0F3553">
              <a:alpha val="80000"/>
            </a:srgb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400" b="0" strike="noStrike" spc="-1">
                <a:solidFill>
                  <a:srgbClr val="FFFFFF"/>
                </a:solidFill>
                <a:latin typeface="Arial"/>
              </a:rPr>
              <a:t>The wide range of methods used by the JINR scientists includes X-ray fluorescent spectrometry, infrared spectroscopy, stratigraphy and optical microscopy, chemical microanalysis.</a:t>
            </a:r>
            <a:r>
              <a:rPr lang="ru-RU" sz="1400" b="0" strike="noStrike" spc="-1">
                <a:solidFill>
                  <a:srgbClr val="FFFFFF"/>
                </a:solidFill>
                <a:latin typeface="Arial"/>
              </a:rPr>
              <a:t> </a:t>
            </a:r>
            <a:r>
              <a:rPr lang="en-US" sz="1400" b="0" strike="noStrike" spc="-1">
                <a:solidFill>
                  <a:srgbClr val="FFFFFF"/>
                </a:solidFill>
                <a:latin typeface="Arial"/>
              </a:rPr>
              <a:t>These methods are used in various interdisciplinary scientific fields, including condensed matter physics, materials science, non-destructive structural diagnostics, archaeology, paleontology, etc.</a:t>
            </a:r>
          </a:p>
        </p:txBody>
      </p:sp>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Трапеция 1"/>
          <p:cNvSpPr/>
          <p:nvPr/>
        </p:nvSpPr>
        <p:spPr>
          <a:xfrm>
            <a:off x="-82800" y="0"/>
            <a:ext cx="5247000" cy="6857640"/>
          </a:xfrm>
          <a:custGeom>
            <a:avLst/>
            <a:gdLst>
              <a:gd name="textAreaLeft" fmla="*/ 0 w 5247000"/>
              <a:gd name="textAreaRight" fmla="*/ 5247360 w 5247000"/>
              <a:gd name="textAreaTop" fmla="*/ 0 h 6857640"/>
              <a:gd name="textAreaBottom" fmla="*/ 6858000 h 6857640"/>
            </a:gdLst>
            <a:ahLst/>
            <a:cxnLst/>
            <a:rect l="textAreaLeft" t="textAreaTop" r="textAreaRight" b="textAreaBottom"/>
            <a:pathLst>
              <a:path w="7851677" h="7007031">
                <a:moveTo>
                  <a:pt x="53292" y="7007031"/>
                </a:moveTo>
                <a:lnTo>
                  <a:pt x="0" y="0"/>
                </a:lnTo>
                <a:lnTo>
                  <a:pt x="5229567" y="0"/>
                </a:lnTo>
                <a:lnTo>
                  <a:pt x="7851677" y="7007031"/>
                </a:lnTo>
                <a:lnTo>
                  <a:pt x="53292" y="7007031"/>
                </a:lnTo>
                <a:close/>
              </a:path>
            </a:pathLst>
          </a:custGeom>
          <a:solidFill>
            <a:srgbClr val="1AAD9E"/>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endParaRPr lang="ru-RU" sz="1800" b="0" strike="noStrike" spc="-1">
              <a:solidFill>
                <a:schemeClr val="lt1"/>
              </a:solidFill>
              <a:latin typeface="Calibri"/>
            </a:endParaRPr>
          </a:p>
        </p:txBody>
      </p:sp>
      <p:sp>
        <p:nvSpPr>
          <p:cNvPr id="689" name="PlaceHolder 1"/>
          <p:cNvSpPr>
            <a:spLocks noGrp="1"/>
          </p:cNvSpPr>
          <p:nvPr>
            <p:ph/>
          </p:nvPr>
        </p:nvSpPr>
        <p:spPr>
          <a:xfrm>
            <a:off x="3845520" y="1222200"/>
            <a:ext cx="7638120" cy="1131480"/>
          </a:xfrm>
          <a:prstGeom prst="rect">
            <a:avLst/>
          </a:prstGeom>
          <a:noFill/>
          <a:ln w="0">
            <a:noFill/>
          </a:ln>
        </p:spPr>
        <p:txBody>
          <a:bodyPr anchor="ctr">
            <a:noAutofit/>
          </a:bodyPr>
          <a:lstStyle/>
          <a:p>
            <a:pPr indent="0" algn="r">
              <a:lnSpc>
                <a:spcPct val="100000"/>
              </a:lnSpc>
              <a:buNone/>
              <a:tabLst>
                <a:tab pos="0" algn="l"/>
              </a:tabLst>
            </a:pPr>
            <a:r>
              <a:rPr lang="en-US" sz="1200" b="1" strike="noStrike" spc="-1">
                <a:solidFill>
                  <a:srgbClr val="1AAD9E"/>
                </a:solidFill>
                <a:latin typeface="Arial"/>
              </a:rPr>
              <a:t>The Frank Laboratory of Neutron Physics </a:t>
            </a:r>
            <a:r>
              <a:rPr lang="en-US" sz="1200" b="0" strike="noStrike" spc="-1">
                <a:solidFill>
                  <a:srgbClr val="000000"/>
                </a:solidFill>
                <a:latin typeface="Arial"/>
              </a:rPr>
              <a:t>is developing an ambitious scientific programme of studies of the neutron as an elementary particle and its application in nuclear physics, condensed matter physics and other modern trends of applied research. The main basic facility of the laboratory is the IBR-2 pulsed neutron source with a spectrometer complex, which allows us to actively develop a user programme in a wide range of areas in the field of condensed matter physics, nuclear physics medicine and ecology.</a:t>
            </a:r>
            <a:endParaRPr lang="ru-RU" sz="1200" b="0" strike="noStrike" spc="-1">
              <a:solidFill>
                <a:srgbClr val="000000"/>
              </a:solidFill>
              <a:latin typeface="Calibri"/>
            </a:endParaRPr>
          </a:p>
        </p:txBody>
      </p:sp>
      <p:sp>
        <p:nvSpPr>
          <p:cNvPr id="690" name="PlaceHolder 2"/>
          <p:cNvSpPr>
            <a:spLocks noGrp="1"/>
          </p:cNvSpPr>
          <p:nvPr>
            <p:ph/>
          </p:nvPr>
        </p:nvSpPr>
        <p:spPr>
          <a:xfrm>
            <a:off x="4252680" y="2483640"/>
            <a:ext cx="7194600" cy="1187640"/>
          </a:xfrm>
          <a:prstGeom prst="rect">
            <a:avLst/>
          </a:prstGeom>
          <a:noFill/>
          <a:ln w="0">
            <a:noFill/>
          </a:ln>
        </p:spPr>
        <p:txBody>
          <a:bodyPr anchor="ctr">
            <a:noAutofit/>
          </a:bodyPr>
          <a:lstStyle/>
          <a:p>
            <a:pPr indent="0" algn="r">
              <a:lnSpc>
                <a:spcPct val="100000"/>
              </a:lnSpc>
              <a:spcBef>
                <a:spcPts val="1001"/>
              </a:spcBef>
              <a:buNone/>
              <a:tabLst>
                <a:tab pos="0" algn="l"/>
              </a:tabLst>
            </a:pPr>
            <a:r>
              <a:rPr lang="en-US" sz="1200" b="1" strike="noStrike" spc="-1">
                <a:solidFill>
                  <a:srgbClr val="1AAD9E"/>
                </a:solidFill>
                <a:latin typeface="Arial"/>
              </a:rPr>
              <a:t>The Meshcheryakov Laboratory of Information Technologies </a:t>
            </a:r>
            <a:r>
              <a:rPr lang="en-US" sz="1200" b="0" strike="noStrike" spc="-1">
                <a:solidFill>
                  <a:srgbClr val="000000"/>
                </a:solidFill>
                <a:latin typeface="Arial"/>
              </a:rPr>
              <a:t>is a world-class supercomputer centre equipped with powerful high-performance computing and information tools integrated using high-speed communication channels into global computer networks. The laboratory has created and put into operation a unique supercomputer "GOVORUN" </a:t>
            </a:r>
            <a:r>
              <a:rPr lang="ru-RU" sz="1200" b="0" strike="noStrike" spc="-1">
                <a:solidFill>
                  <a:srgbClr val="000000"/>
                </a:solidFill>
                <a:latin typeface="Arial"/>
              </a:rPr>
              <a:t>―</a:t>
            </a:r>
            <a:r>
              <a:rPr lang="en-US" sz="1200" b="0" strike="noStrike" spc="-1">
                <a:solidFill>
                  <a:srgbClr val="000000"/>
                </a:solidFill>
                <a:latin typeface="Arial"/>
              </a:rPr>
              <a:t> a heterogeneous computing platform for cardinal acceleration of complex theoretical and experimental research conducted at JINR.</a:t>
            </a:r>
            <a:endParaRPr lang="ru-RU" sz="1200" b="0" strike="noStrike" spc="-1">
              <a:solidFill>
                <a:srgbClr val="000000"/>
              </a:solidFill>
              <a:latin typeface="Calibri"/>
            </a:endParaRPr>
          </a:p>
        </p:txBody>
      </p:sp>
      <p:sp>
        <p:nvSpPr>
          <p:cNvPr id="691" name="PlaceHolder 3"/>
          <p:cNvSpPr>
            <a:spLocks noGrp="1"/>
          </p:cNvSpPr>
          <p:nvPr>
            <p:ph/>
          </p:nvPr>
        </p:nvSpPr>
        <p:spPr>
          <a:xfrm>
            <a:off x="4779360" y="3826440"/>
            <a:ext cx="6704280" cy="1252080"/>
          </a:xfrm>
          <a:prstGeom prst="rect">
            <a:avLst/>
          </a:prstGeom>
          <a:noFill/>
          <a:ln w="0">
            <a:noFill/>
          </a:ln>
        </p:spPr>
        <p:txBody>
          <a:bodyPr anchor="ctr">
            <a:noAutofit/>
          </a:bodyPr>
          <a:lstStyle/>
          <a:p>
            <a:pPr indent="0" algn="r">
              <a:lnSpc>
                <a:spcPct val="100000"/>
              </a:lnSpc>
              <a:buNone/>
              <a:tabLst>
                <a:tab pos="0" algn="l"/>
              </a:tabLst>
            </a:pPr>
            <a:r>
              <a:rPr lang="en-US" sz="1200" b="1" strike="noStrike" spc="-1">
                <a:solidFill>
                  <a:srgbClr val="1AAD9E"/>
                </a:solidFill>
                <a:latin typeface="Arial"/>
              </a:rPr>
              <a:t>The Laboratory of Radiation Biology </a:t>
            </a:r>
            <a:r>
              <a:rPr lang="en-US" sz="1200" b="0" strike="noStrike" spc="-1">
                <a:solidFill>
                  <a:srgbClr val="000000"/>
                </a:solidFill>
                <a:latin typeface="Arial"/>
              </a:rPr>
              <a:t>develops research on radiation genetics and radiobiology, photoradiobiology, astrobiology, physics of radiation protection and mathematical modeling of radiation-induced effects. LRB is a member of the international biophysical collaboration, cooperates with scientific institutions of JINR Member States and other countries. Here, in particular, a number of studies have been carried out to assess the radiation risk of astronauts during long interplanetary flights and to develop methods of experimental space radiobiology.</a:t>
            </a:r>
            <a:endParaRPr lang="ru-RU" sz="1200" b="0" strike="noStrike" spc="-1">
              <a:solidFill>
                <a:srgbClr val="000000"/>
              </a:solidFill>
              <a:latin typeface="Calibri"/>
            </a:endParaRPr>
          </a:p>
        </p:txBody>
      </p:sp>
      <p:sp>
        <p:nvSpPr>
          <p:cNvPr id="692" name="PlaceHolder 4"/>
          <p:cNvSpPr>
            <a:spLocks noGrp="1"/>
          </p:cNvSpPr>
          <p:nvPr>
            <p:ph/>
          </p:nvPr>
        </p:nvSpPr>
        <p:spPr>
          <a:xfrm>
            <a:off x="5375520" y="5232960"/>
            <a:ext cx="6067080" cy="1131480"/>
          </a:xfrm>
          <a:prstGeom prst="rect">
            <a:avLst/>
          </a:prstGeom>
          <a:noFill/>
          <a:ln w="0">
            <a:noFill/>
          </a:ln>
        </p:spPr>
        <p:txBody>
          <a:bodyPr anchor="t">
            <a:noAutofit/>
          </a:bodyPr>
          <a:lstStyle/>
          <a:p>
            <a:pPr indent="0" algn="r">
              <a:lnSpc>
                <a:spcPct val="100000"/>
              </a:lnSpc>
              <a:spcBef>
                <a:spcPts val="1001"/>
              </a:spcBef>
              <a:buNone/>
              <a:tabLst>
                <a:tab pos="0" algn="l"/>
              </a:tabLst>
            </a:pPr>
            <a:r>
              <a:rPr lang="en-US" sz="1200" b="1" strike="noStrike" spc="-1">
                <a:solidFill>
                  <a:srgbClr val="1AAD9E"/>
                </a:solidFill>
                <a:latin typeface="Arial"/>
              </a:rPr>
              <a:t>The JINR University Centre </a:t>
            </a:r>
            <a:r>
              <a:rPr lang="en-US" sz="1200" b="0" strike="noStrike" spc="-1">
                <a:solidFill>
                  <a:srgbClr val="000000"/>
                </a:solidFill>
                <a:latin typeface="Arial"/>
              </a:rPr>
              <a:t>was created to implement the educational programme of the Institute, aimed primarily at training highly qualified personnel for further work and research in JINR laboratories and research centres of the participating countries. The UC has created and regularly improves conditions for the participation of students and postgraduates in the work of scientific groups of the Institute.</a:t>
            </a:r>
            <a:endParaRPr lang="ru-RU" sz="1200" b="0" strike="noStrike" spc="-1">
              <a:solidFill>
                <a:srgbClr val="000000"/>
              </a:solidFill>
              <a:latin typeface="Calibri"/>
            </a:endParaRPr>
          </a:p>
        </p:txBody>
      </p:sp>
      <p:pic>
        <p:nvPicPr>
          <p:cNvPr id="693" name="Рисунок 57"/>
          <p:cNvPicPr/>
          <p:nvPr/>
        </p:nvPicPr>
        <p:blipFill>
          <a:blip r:embed="rId3"/>
          <a:stretch/>
        </p:blipFill>
        <p:spPr>
          <a:xfrm>
            <a:off x="772920" y="1177200"/>
            <a:ext cx="2142000" cy="1071360"/>
          </a:xfrm>
          <a:prstGeom prst="rect">
            <a:avLst/>
          </a:prstGeom>
          <a:ln w="0">
            <a:noFill/>
          </a:ln>
        </p:spPr>
      </p:pic>
      <p:pic>
        <p:nvPicPr>
          <p:cNvPr id="694" name="Рисунок 58"/>
          <p:cNvPicPr/>
          <p:nvPr/>
        </p:nvPicPr>
        <p:blipFill>
          <a:blip r:embed="rId4"/>
          <a:stretch/>
        </p:blipFill>
        <p:spPr>
          <a:xfrm>
            <a:off x="1128600" y="2491560"/>
            <a:ext cx="2262600" cy="1131480"/>
          </a:xfrm>
          <a:prstGeom prst="rect">
            <a:avLst/>
          </a:prstGeom>
          <a:ln w="0">
            <a:noFill/>
          </a:ln>
        </p:spPr>
      </p:pic>
      <p:pic>
        <p:nvPicPr>
          <p:cNvPr id="695" name="Рисунок 59"/>
          <p:cNvPicPr/>
          <p:nvPr/>
        </p:nvPicPr>
        <p:blipFill>
          <a:blip r:embed="rId5"/>
          <a:stretch/>
        </p:blipFill>
        <p:spPr>
          <a:xfrm>
            <a:off x="1773720" y="3871440"/>
            <a:ext cx="2262600" cy="1131480"/>
          </a:xfrm>
          <a:prstGeom prst="rect">
            <a:avLst/>
          </a:prstGeom>
          <a:ln w="0">
            <a:noFill/>
          </a:ln>
        </p:spPr>
      </p:pic>
      <p:pic>
        <p:nvPicPr>
          <p:cNvPr id="696" name="Рисунок 60"/>
          <p:cNvPicPr/>
          <p:nvPr/>
        </p:nvPicPr>
        <p:blipFill>
          <a:blip r:embed="rId6"/>
          <a:stretch/>
        </p:blipFill>
        <p:spPr>
          <a:xfrm>
            <a:off x="2252880" y="5240160"/>
            <a:ext cx="2262600" cy="1168920"/>
          </a:xfrm>
          <a:prstGeom prst="rect">
            <a:avLst/>
          </a:prstGeom>
          <a:ln w="0">
            <a:noFill/>
          </a:ln>
        </p:spPr>
      </p:pic>
      <p:sp>
        <p:nvSpPr>
          <p:cNvPr id="697" name="Номер слайда 3"/>
          <p:cNvSpPr/>
          <p:nvPr/>
        </p:nvSpPr>
        <p:spPr>
          <a:xfrm>
            <a:off x="11807640" y="6591240"/>
            <a:ext cx="380520" cy="266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69523950-6E50-4B7C-99B2-3F9C497FF6FA}" type="slidenum">
              <a:rPr lang="ru-RU" sz="1050" b="1" strike="noStrike" spc="-1">
                <a:solidFill>
                  <a:srgbClr val="0F3553"/>
                </a:solidFill>
                <a:latin typeface="Arial"/>
              </a:rPr>
              <a:t>4</a:t>
            </a:fld>
            <a:endParaRPr lang="en-US" sz="1050" b="0" strike="noStrike" spc="-1">
              <a:solidFill>
                <a:srgbClr val="000000"/>
              </a:solidFill>
              <a:latin typeface="Arial"/>
            </a:endParaRPr>
          </a:p>
        </p:txBody>
      </p:sp>
      <p:sp>
        <p:nvSpPr>
          <p:cNvPr id="698" name="Объект 4"/>
          <p:cNvSpPr/>
          <p:nvPr/>
        </p:nvSpPr>
        <p:spPr>
          <a:xfrm>
            <a:off x="6465960" y="511560"/>
            <a:ext cx="2262600" cy="684720"/>
          </a:xfrm>
          <a:prstGeom prst="rect">
            <a:avLst/>
          </a:prstGeom>
          <a:noFill/>
          <a:ln w="0">
            <a:noFill/>
          </a:ln>
        </p:spPr>
        <p:style>
          <a:lnRef idx="0">
            <a:scrgbClr r="0" g="0" b="0"/>
          </a:lnRef>
          <a:fillRef idx="0">
            <a:scrgbClr r="0" g="0" b="0"/>
          </a:fillRef>
          <a:effectRef idx="0">
            <a:scrgbClr r="0" g="0" b="0"/>
          </a:effectRef>
          <a:fontRef idx="minor"/>
        </p:style>
        <p:txBody>
          <a:bodyPr anchor="ctr">
            <a:noAutofit/>
          </a:bodyPr>
          <a:lstStyle/>
          <a:p>
            <a:pPr algn="ctr">
              <a:lnSpc>
                <a:spcPct val="90000"/>
              </a:lnSpc>
              <a:spcBef>
                <a:spcPts val="1001"/>
              </a:spcBef>
              <a:tabLst>
                <a:tab pos="0" algn="l"/>
              </a:tabLst>
            </a:pPr>
            <a:r>
              <a:rPr lang="en-US" sz="2600" b="1" strike="noStrike" cap="all" spc="-100">
                <a:solidFill>
                  <a:srgbClr val="0F3553"/>
                </a:solidFill>
                <a:latin typeface="Arial"/>
              </a:rPr>
              <a:t>JINR </a:t>
            </a:r>
            <a:r>
              <a:rPr lang="en-US" sz="2600" b="1" strike="noStrike" spc="-100">
                <a:solidFill>
                  <a:srgbClr val="0F3553"/>
                </a:solidFill>
                <a:latin typeface="Arial"/>
              </a:rPr>
              <a:t>Laboratories</a:t>
            </a:r>
            <a:endParaRPr lang="en-US" sz="2600" b="0" strike="noStrike" spc="-1">
              <a:solidFill>
                <a:srgbClr val="000000"/>
              </a:solidFill>
              <a:latin typeface="Arial"/>
            </a:endParaRPr>
          </a:p>
        </p:txBody>
      </p:sp>
    </p:spTree>
  </p:cSld>
  <p:clrMapOvr>
    <a:masterClrMapping/>
  </p:clrMapOvr>
  <p:transition spd="slow">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8" name="PlaceHolder 1"/>
          <p:cNvSpPr>
            <a:spLocks noGrp="1"/>
          </p:cNvSpPr>
          <p:nvPr>
            <p:ph type="title"/>
          </p:nvPr>
        </p:nvSpPr>
        <p:spPr>
          <a:xfrm>
            <a:off x="3561840" y="233280"/>
            <a:ext cx="4899960" cy="546480"/>
          </a:xfrm>
          <a:prstGeom prst="rect">
            <a:avLst/>
          </a:prstGeom>
          <a:noFill/>
          <a:ln w="0">
            <a:noFill/>
          </a:ln>
        </p:spPr>
        <p:txBody>
          <a:bodyPr anchor="b">
            <a:noAutofit/>
          </a:bodyPr>
          <a:lstStyle/>
          <a:p>
            <a:pPr indent="0" algn="ctr">
              <a:lnSpc>
                <a:spcPct val="90000"/>
              </a:lnSpc>
              <a:buNone/>
            </a:pPr>
            <a:r>
              <a:rPr lang="en-US" sz="2600" b="1" strike="noStrike" spc="-100">
                <a:solidFill>
                  <a:srgbClr val="0F3553"/>
                </a:solidFill>
                <a:latin typeface="Arial"/>
              </a:rPr>
              <a:t>JINR Directorate</a:t>
            </a:r>
            <a:endParaRPr lang="ru-RU" sz="2600" b="0" strike="noStrike" spc="-1">
              <a:solidFill>
                <a:srgbClr val="000000"/>
              </a:solidFill>
              <a:latin typeface="Calibri"/>
            </a:endParaRPr>
          </a:p>
        </p:txBody>
      </p:sp>
      <p:sp>
        <p:nvSpPr>
          <p:cNvPr id="1179" name="PlaceHolder 2"/>
          <p:cNvSpPr>
            <a:spLocks noGrp="1"/>
          </p:cNvSpPr>
          <p:nvPr>
            <p:ph/>
          </p:nvPr>
        </p:nvSpPr>
        <p:spPr>
          <a:xfrm>
            <a:off x="3211560" y="3050280"/>
            <a:ext cx="2727360" cy="489240"/>
          </a:xfrm>
          <a:prstGeom prst="rect">
            <a:avLst/>
          </a:prstGeom>
          <a:noFill/>
          <a:ln w="0">
            <a:noFill/>
          </a:ln>
        </p:spPr>
        <p:txBody>
          <a:bodyPr anchor="b">
            <a:noAutofit/>
          </a:bodyPr>
          <a:lstStyle/>
          <a:p>
            <a:pPr indent="0" algn="ctr">
              <a:lnSpc>
                <a:spcPct val="90000"/>
              </a:lnSpc>
              <a:spcBef>
                <a:spcPts val="1001"/>
              </a:spcBef>
              <a:buNone/>
              <a:tabLst>
                <a:tab pos="0" algn="l"/>
              </a:tabLst>
            </a:pPr>
            <a:r>
              <a:rPr lang="en-US" sz="1400" b="0" strike="noStrike" spc="-1">
                <a:solidFill>
                  <a:srgbClr val="0F3553"/>
                </a:solidFill>
                <a:latin typeface="Arial"/>
              </a:rPr>
              <a:t>Director of JINR </a:t>
            </a:r>
            <a:r>
              <a:rPr lang="ru-RU" sz="1400" b="0" strike="noStrike" spc="-1">
                <a:solidFill>
                  <a:srgbClr val="0F3553"/>
                </a:solidFill>
                <a:latin typeface="Arial"/>
              </a:rPr>
              <a:t>― </a:t>
            </a:r>
            <a:r>
              <a:rPr lang="en-US" sz="1400" b="0" strike="noStrike" spc="-1">
                <a:solidFill>
                  <a:srgbClr val="0F3553"/>
                </a:solidFill>
                <a:latin typeface="Arial"/>
              </a:rPr>
              <a:t>academician G.</a:t>
            </a:r>
            <a:r>
              <a:rPr lang="ru-RU" sz="1400" b="0" strike="noStrike" spc="-1">
                <a:solidFill>
                  <a:srgbClr val="0F3553"/>
                </a:solidFill>
                <a:latin typeface="Arial"/>
              </a:rPr>
              <a:t> </a:t>
            </a:r>
            <a:r>
              <a:rPr lang="en-US" sz="1400" b="0" strike="noStrike" spc="-1">
                <a:solidFill>
                  <a:srgbClr val="0F3553"/>
                </a:solidFill>
                <a:latin typeface="Arial"/>
              </a:rPr>
              <a:t>Trubnikov</a:t>
            </a:r>
            <a:endParaRPr lang="ru-RU" sz="1400" b="0" strike="noStrike" spc="-1">
              <a:solidFill>
                <a:srgbClr val="000000"/>
              </a:solidFill>
              <a:latin typeface="Calibri"/>
            </a:endParaRPr>
          </a:p>
        </p:txBody>
      </p:sp>
      <p:pic>
        <p:nvPicPr>
          <p:cNvPr id="1180" name="Рисунок 107"/>
          <p:cNvPicPr/>
          <p:nvPr/>
        </p:nvPicPr>
        <p:blipFill>
          <a:blip r:embed="rId3"/>
          <a:stretch/>
        </p:blipFill>
        <p:spPr>
          <a:xfrm>
            <a:off x="6447960" y="932760"/>
            <a:ext cx="2354760" cy="2123640"/>
          </a:xfrm>
          <a:prstGeom prst="rect">
            <a:avLst/>
          </a:prstGeom>
          <a:ln w="0">
            <a:noFill/>
          </a:ln>
        </p:spPr>
      </p:pic>
      <p:sp>
        <p:nvSpPr>
          <p:cNvPr id="1181" name="TextBox 119"/>
          <p:cNvSpPr/>
          <p:nvPr/>
        </p:nvSpPr>
        <p:spPr>
          <a:xfrm>
            <a:off x="5951160" y="3045240"/>
            <a:ext cx="33530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1001"/>
              </a:spcBef>
            </a:pPr>
            <a:r>
              <a:rPr lang="en-US" sz="1400" b="0" strike="noStrike" spc="-1">
                <a:solidFill>
                  <a:srgbClr val="0F3553"/>
                </a:solidFill>
                <a:latin typeface="Arial"/>
              </a:rPr>
              <a:t>Scientific Leader of JINR </a:t>
            </a:r>
            <a:r>
              <a:rPr lang="ru-RU" sz="1400" b="0" strike="noStrike" spc="-1">
                <a:solidFill>
                  <a:srgbClr val="0F3553"/>
                </a:solidFill>
                <a:latin typeface="Arial"/>
              </a:rPr>
              <a:t>― </a:t>
            </a:r>
            <a:r>
              <a:rPr lang="en-US" sz="1400" b="0" strike="noStrike" spc="-1">
                <a:solidFill>
                  <a:srgbClr val="0F3553"/>
                </a:solidFill>
                <a:latin typeface="Arial"/>
              </a:rPr>
              <a:t>academician V. Matveev</a:t>
            </a:r>
            <a:endParaRPr lang="en-US" sz="1400" b="0" strike="noStrike" spc="-1">
              <a:solidFill>
                <a:srgbClr val="000000"/>
              </a:solidFill>
              <a:latin typeface="Arial"/>
            </a:endParaRPr>
          </a:p>
        </p:txBody>
      </p:sp>
      <p:pic>
        <p:nvPicPr>
          <p:cNvPr id="1182" name="Рисунок 108"/>
          <p:cNvPicPr/>
          <p:nvPr/>
        </p:nvPicPr>
        <p:blipFill>
          <a:blip r:embed="rId4"/>
          <a:stretch/>
        </p:blipFill>
        <p:spPr>
          <a:xfrm>
            <a:off x="3422160" y="932760"/>
            <a:ext cx="2318040" cy="2123640"/>
          </a:xfrm>
          <a:prstGeom prst="rect">
            <a:avLst/>
          </a:prstGeom>
          <a:ln w="0">
            <a:noFill/>
          </a:ln>
        </p:spPr>
      </p:pic>
      <p:sp>
        <p:nvSpPr>
          <p:cNvPr id="1183" name="TextBox 120"/>
          <p:cNvSpPr/>
          <p:nvPr/>
        </p:nvSpPr>
        <p:spPr>
          <a:xfrm>
            <a:off x="227160" y="6062400"/>
            <a:ext cx="204336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1001"/>
              </a:spcBef>
            </a:pPr>
            <a:r>
              <a:rPr lang="en-US" sz="1400" b="0" strike="noStrike" spc="-1">
                <a:solidFill>
                  <a:srgbClr val="0F3553"/>
                </a:solidFill>
                <a:latin typeface="Arial"/>
              </a:rPr>
              <a:t>Vice-Director of JINR</a:t>
            </a:r>
            <a:r>
              <a:rPr lang="ru-RU" sz="1400" b="0" strike="noStrike" spc="-1">
                <a:solidFill>
                  <a:srgbClr val="0F3553"/>
                </a:solidFill>
                <a:latin typeface="Arial"/>
              </a:rPr>
              <a:t> </a:t>
            </a:r>
            <a:r>
              <a:rPr lang="en-US" sz="1400" b="0" strike="noStrike" spc="-1">
                <a:solidFill>
                  <a:srgbClr val="0F3553"/>
                </a:solidFill>
                <a:latin typeface="Arial"/>
              </a:rPr>
              <a:t>V. Kekelidze</a:t>
            </a:r>
            <a:endParaRPr lang="en-US" sz="1400" b="0" strike="noStrike" spc="-1">
              <a:solidFill>
                <a:srgbClr val="000000"/>
              </a:solidFill>
              <a:latin typeface="Arial"/>
            </a:endParaRPr>
          </a:p>
        </p:txBody>
      </p:sp>
      <p:pic>
        <p:nvPicPr>
          <p:cNvPr id="1184" name="Рисунок 109"/>
          <p:cNvPicPr/>
          <p:nvPr/>
        </p:nvPicPr>
        <p:blipFill>
          <a:blip r:embed="rId5"/>
          <a:stretch/>
        </p:blipFill>
        <p:spPr>
          <a:xfrm>
            <a:off x="5010840" y="3801240"/>
            <a:ext cx="2002320" cy="2231640"/>
          </a:xfrm>
          <a:prstGeom prst="rect">
            <a:avLst/>
          </a:prstGeom>
          <a:ln w="0">
            <a:noFill/>
          </a:ln>
        </p:spPr>
      </p:pic>
      <p:pic>
        <p:nvPicPr>
          <p:cNvPr id="1185" name="Рисунок 110"/>
          <p:cNvPicPr/>
          <p:nvPr/>
        </p:nvPicPr>
        <p:blipFill>
          <a:blip r:embed="rId6"/>
          <a:stretch/>
        </p:blipFill>
        <p:spPr>
          <a:xfrm>
            <a:off x="9975600" y="3801240"/>
            <a:ext cx="1591920" cy="2231640"/>
          </a:xfrm>
          <a:prstGeom prst="rect">
            <a:avLst/>
          </a:prstGeom>
          <a:ln w="0">
            <a:noFill/>
          </a:ln>
        </p:spPr>
      </p:pic>
      <p:pic>
        <p:nvPicPr>
          <p:cNvPr id="1186" name="Рисунок 111"/>
          <p:cNvPicPr/>
          <p:nvPr/>
        </p:nvPicPr>
        <p:blipFill>
          <a:blip r:embed="rId7"/>
          <a:stretch/>
        </p:blipFill>
        <p:spPr>
          <a:xfrm>
            <a:off x="7688520" y="3801240"/>
            <a:ext cx="1664280" cy="2231640"/>
          </a:xfrm>
          <a:prstGeom prst="rect">
            <a:avLst/>
          </a:prstGeom>
          <a:ln w="0">
            <a:noFill/>
          </a:ln>
        </p:spPr>
      </p:pic>
      <p:pic>
        <p:nvPicPr>
          <p:cNvPr id="1187" name="Рисунок 112"/>
          <p:cNvPicPr/>
          <p:nvPr/>
        </p:nvPicPr>
        <p:blipFill>
          <a:blip r:embed="rId8"/>
          <a:stretch/>
        </p:blipFill>
        <p:spPr>
          <a:xfrm>
            <a:off x="428760" y="3819960"/>
            <a:ext cx="1650600" cy="2231640"/>
          </a:xfrm>
          <a:prstGeom prst="rect">
            <a:avLst/>
          </a:prstGeom>
          <a:ln w="0">
            <a:noFill/>
          </a:ln>
        </p:spPr>
      </p:pic>
      <p:pic>
        <p:nvPicPr>
          <p:cNvPr id="1188" name="Рисунок 113"/>
          <p:cNvPicPr/>
          <p:nvPr/>
        </p:nvPicPr>
        <p:blipFill>
          <a:blip r:embed="rId9"/>
          <a:stretch/>
        </p:blipFill>
        <p:spPr>
          <a:xfrm>
            <a:off x="2764800" y="3819960"/>
            <a:ext cx="1656720" cy="2231640"/>
          </a:xfrm>
          <a:prstGeom prst="rect">
            <a:avLst/>
          </a:prstGeom>
          <a:ln w="0">
            <a:noFill/>
          </a:ln>
        </p:spPr>
      </p:pic>
      <p:sp>
        <p:nvSpPr>
          <p:cNvPr id="1189" name="TextBox 121"/>
          <p:cNvSpPr/>
          <p:nvPr/>
        </p:nvSpPr>
        <p:spPr>
          <a:xfrm>
            <a:off x="2503440" y="6075360"/>
            <a:ext cx="21164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F3553"/>
                </a:solidFill>
                <a:latin typeface="Arial"/>
              </a:rPr>
              <a:t>Vice-Director of JINR</a:t>
            </a:r>
            <a:endParaRPr lang="en-US" sz="1400" b="0" strike="noStrike" spc="-1">
              <a:solidFill>
                <a:srgbClr val="000000"/>
              </a:solidFill>
              <a:latin typeface="Arial"/>
            </a:endParaRPr>
          </a:p>
          <a:p>
            <a:pPr algn="ctr">
              <a:lnSpc>
                <a:spcPct val="100000"/>
              </a:lnSpc>
            </a:pPr>
            <a:r>
              <a:rPr lang="en-US" sz="1400" b="0" strike="noStrike" spc="-1">
                <a:solidFill>
                  <a:srgbClr val="0F3553"/>
                </a:solidFill>
                <a:latin typeface="Arial"/>
              </a:rPr>
              <a:t>S. Dmitriev</a:t>
            </a:r>
            <a:endParaRPr lang="en-US" sz="1400" b="0" strike="noStrike" spc="-1">
              <a:solidFill>
                <a:srgbClr val="000000"/>
              </a:solidFill>
              <a:latin typeface="Arial"/>
            </a:endParaRPr>
          </a:p>
        </p:txBody>
      </p:sp>
      <p:sp>
        <p:nvSpPr>
          <p:cNvPr id="1190" name="TextBox 122"/>
          <p:cNvSpPr/>
          <p:nvPr/>
        </p:nvSpPr>
        <p:spPr>
          <a:xfrm>
            <a:off x="4950000" y="6034320"/>
            <a:ext cx="21236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F3553"/>
                </a:solidFill>
                <a:latin typeface="Arial"/>
              </a:rPr>
              <a:t>Vice-Director of JINR</a:t>
            </a:r>
            <a:endParaRPr lang="en-US" sz="1400" b="0" strike="noStrike" spc="-1">
              <a:solidFill>
                <a:srgbClr val="000000"/>
              </a:solidFill>
              <a:latin typeface="Arial"/>
            </a:endParaRPr>
          </a:p>
          <a:p>
            <a:pPr algn="ctr">
              <a:lnSpc>
                <a:spcPct val="100000"/>
              </a:lnSpc>
            </a:pPr>
            <a:r>
              <a:rPr lang="en-US" sz="1400" b="0" strike="noStrike" spc="-1">
                <a:solidFill>
                  <a:srgbClr val="0F3553"/>
                </a:solidFill>
                <a:latin typeface="Arial"/>
              </a:rPr>
              <a:t>L. Kostov</a:t>
            </a:r>
            <a:endParaRPr lang="en-US" sz="1400" b="0" strike="noStrike" spc="-1">
              <a:solidFill>
                <a:srgbClr val="000000"/>
              </a:solidFill>
              <a:latin typeface="Arial"/>
            </a:endParaRPr>
          </a:p>
        </p:txBody>
      </p:sp>
      <p:sp>
        <p:nvSpPr>
          <p:cNvPr id="1191" name="TextBox 123"/>
          <p:cNvSpPr/>
          <p:nvPr/>
        </p:nvSpPr>
        <p:spPr>
          <a:xfrm>
            <a:off x="7322400" y="6033240"/>
            <a:ext cx="227880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F3553"/>
                </a:solidFill>
                <a:latin typeface="Arial"/>
              </a:rPr>
              <a:t>Chief Scientific</a:t>
            </a:r>
            <a:endParaRPr lang="en-US" sz="1400" b="0" strike="noStrike" spc="-1">
              <a:solidFill>
                <a:srgbClr val="000000"/>
              </a:solidFill>
              <a:latin typeface="Arial"/>
            </a:endParaRPr>
          </a:p>
          <a:p>
            <a:pPr algn="ctr">
              <a:lnSpc>
                <a:spcPct val="100000"/>
              </a:lnSpc>
            </a:pPr>
            <a:r>
              <a:rPr lang="en-US" sz="1400" b="0" strike="noStrike" spc="-1">
                <a:solidFill>
                  <a:srgbClr val="0F3553"/>
                </a:solidFill>
                <a:latin typeface="Arial"/>
              </a:rPr>
              <a:t>Secretary of JINR</a:t>
            </a:r>
            <a:endParaRPr lang="en-US" sz="1400" b="0" strike="noStrike" spc="-1">
              <a:solidFill>
                <a:srgbClr val="000000"/>
              </a:solidFill>
              <a:latin typeface="Arial"/>
            </a:endParaRPr>
          </a:p>
          <a:p>
            <a:pPr algn="ctr">
              <a:lnSpc>
                <a:spcPct val="100000"/>
              </a:lnSpc>
            </a:pPr>
            <a:r>
              <a:rPr lang="en-US" sz="1400" b="0" strike="noStrike" spc="-1">
                <a:solidFill>
                  <a:srgbClr val="0F3553"/>
                </a:solidFill>
                <a:latin typeface="Arial"/>
              </a:rPr>
              <a:t>S. Nedelko</a:t>
            </a:r>
            <a:endParaRPr lang="en-US" sz="1400" b="0" strike="noStrike" spc="-1">
              <a:solidFill>
                <a:srgbClr val="000000"/>
              </a:solidFill>
              <a:latin typeface="Arial"/>
            </a:endParaRPr>
          </a:p>
        </p:txBody>
      </p:sp>
      <p:sp>
        <p:nvSpPr>
          <p:cNvPr id="1192" name="TextBox 124"/>
          <p:cNvSpPr/>
          <p:nvPr/>
        </p:nvSpPr>
        <p:spPr>
          <a:xfrm>
            <a:off x="9699480" y="6044760"/>
            <a:ext cx="214344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n-US" sz="1400" b="0" strike="noStrike" spc="-1">
                <a:solidFill>
                  <a:srgbClr val="0F3553"/>
                </a:solidFill>
                <a:latin typeface="Arial"/>
              </a:rPr>
              <a:t>Chief Engineer of JINR</a:t>
            </a:r>
            <a:endParaRPr lang="en-US" sz="1400" b="0" strike="noStrike" spc="-1">
              <a:solidFill>
                <a:srgbClr val="000000"/>
              </a:solidFill>
              <a:latin typeface="Arial"/>
            </a:endParaRPr>
          </a:p>
          <a:p>
            <a:pPr algn="ctr">
              <a:lnSpc>
                <a:spcPct val="100000"/>
              </a:lnSpc>
            </a:pPr>
            <a:r>
              <a:rPr lang="en-US" sz="1400" b="0" strike="noStrike" spc="-1">
                <a:solidFill>
                  <a:srgbClr val="0F3553"/>
                </a:solidFill>
                <a:latin typeface="Arial"/>
              </a:rPr>
              <a:t>B. Gikal</a:t>
            </a:r>
            <a:endParaRPr lang="en-US" sz="1400" b="0" strike="noStrike" spc="-1">
              <a:solidFill>
                <a:srgbClr val="000000"/>
              </a:solidFill>
              <a:latin typeface="Arial"/>
            </a:endParaRPr>
          </a:p>
        </p:txBody>
      </p:sp>
      <p:sp>
        <p:nvSpPr>
          <p:cNvPr id="1193" name="Номер слайда 26"/>
          <p:cNvSpPr/>
          <p:nvPr/>
        </p:nvSpPr>
        <p:spPr>
          <a:xfrm>
            <a:off x="11843640" y="6598800"/>
            <a:ext cx="344880" cy="25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fld id="{B7EB6114-FBC4-4FED-AE71-E6A0DC6DBA88}" type="slidenum">
              <a:rPr lang="ru-RU" sz="1050" b="1" strike="noStrike" spc="-1">
                <a:solidFill>
                  <a:srgbClr val="0F3553"/>
                </a:solidFill>
                <a:latin typeface="Arial"/>
              </a:rPr>
              <a:t>40</a:t>
            </a:fld>
            <a:endParaRPr lang="en-US" sz="1050" b="0" strike="noStrike" spc="-1">
              <a:solidFill>
                <a:srgbClr val="000000"/>
              </a:solidFill>
              <a:latin typeface="Arial"/>
            </a:endParaRPr>
          </a:p>
        </p:txBody>
      </p:sp>
    </p:spTree>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Text Box 1"/>
          <p:cNvSpPr/>
          <p:nvPr/>
        </p:nvSpPr>
        <p:spPr>
          <a:xfrm>
            <a:off x="408240" y="36360"/>
            <a:ext cx="5270760" cy="97668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ctr">
            <a:noAutofit/>
          </a:bodyPr>
          <a:lstStyle/>
          <a:p>
            <a:pPr>
              <a:lnSpc>
                <a:spcPct val="9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3200" b="1" strike="noStrike" spc="-1">
                <a:solidFill>
                  <a:srgbClr val="240EF3"/>
                </a:solidFill>
                <a:latin typeface="Calibri"/>
                <a:ea typeface="DejaVu Sans"/>
              </a:rPr>
              <a:t>JINR at </a:t>
            </a:r>
            <a:r>
              <a:rPr lang="en-GB" sz="3200" b="1" strike="noStrike" spc="-1">
                <a:solidFill>
                  <a:srgbClr val="240EF3"/>
                </a:solidFill>
                <a:latin typeface="Calibri"/>
                <a:ea typeface="DejaVu Sans"/>
              </a:rPr>
              <a:t>Global Scale</a:t>
            </a:r>
            <a:endParaRPr lang="en-US" sz="3200" b="0" strike="noStrike" spc="-1">
              <a:solidFill>
                <a:srgbClr val="000000"/>
              </a:solidFill>
              <a:latin typeface="Arial"/>
            </a:endParaRPr>
          </a:p>
          <a:p>
            <a:pPr>
              <a:lnSpc>
                <a:spcPct val="9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800" b="1" strike="noStrike" spc="-1">
                <a:solidFill>
                  <a:srgbClr val="240EF3"/>
                </a:solidFill>
                <a:latin typeface="Calibri"/>
                <a:ea typeface="DejaVu Sans"/>
              </a:rPr>
              <a:t> </a:t>
            </a:r>
            <a:endParaRPr lang="en-US" sz="800" b="0" strike="noStrike" spc="-1">
              <a:solidFill>
                <a:srgbClr val="000000"/>
              </a:solidFill>
              <a:latin typeface="Arial"/>
            </a:endParaRPr>
          </a:p>
        </p:txBody>
      </p:sp>
      <p:sp>
        <p:nvSpPr>
          <p:cNvPr id="644" name="Rectangle 2"/>
          <p:cNvSpPr/>
          <p:nvPr/>
        </p:nvSpPr>
        <p:spPr>
          <a:xfrm>
            <a:off x="10440" y="1065600"/>
            <a:ext cx="5247360" cy="5514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9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2400" b="1" strike="noStrike" spc="-1">
                <a:solidFill>
                  <a:srgbClr val="000000"/>
                </a:solidFill>
                <a:latin typeface="Calibri"/>
                <a:ea typeface="DejaVu Sans"/>
              </a:rPr>
              <a:t>   Basic and applied research</a:t>
            </a:r>
            <a:endParaRPr lang="en-US" sz="2400" b="0" strike="noStrike" spc="-1">
              <a:solidFill>
                <a:srgbClr val="000000"/>
              </a:solidFill>
              <a:latin typeface="Arial"/>
            </a:endParaRP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800" b="1" strike="noStrike" spc="-1">
                <a:solidFill>
                  <a:srgbClr val="000000"/>
                </a:solidFill>
                <a:latin typeface="Arial"/>
                <a:ea typeface="DejaVu Sans"/>
              </a:rPr>
              <a:t>- </a:t>
            </a:r>
            <a:r>
              <a:rPr lang="en-GB" sz="1800" b="0" strike="noStrike" spc="-1">
                <a:solidFill>
                  <a:srgbClr val="000000"/>
                </a:solidFill>
                <a:latin typeface="Arial"/>
                <a:ea typeface="Times New Roman"/>
              </a:rPr>
              <a:t>Elementary paricle physics and high                           energy  heavy ion physics</a:t>
            </a:r>
            <a:endParaRPr lang="en-US" sz="1800" b="0" strike="noStrike" spc="-1">
              <a:solidFill>
                <a:srgbClr val="000000"/>
              </a:solidFill>
              <a:latin typeface="Arial"/>
            </a:endParaRPr>
          </a:p>
          <a:p>
            <a:pPr>
              <a:lnSpc>
                <a:spcPct val="11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Nuclear physics</a:t>
            </a:r>
            <a:endParaRPr lang="en-US" sz="1800" b="0" strike="noStrike" spc="-1">
              <a:solidFill>
                <a:srgbClr val="000000"/>
              </a:solidFill>
              <a:latin typeface="Arial"/>
            </a:endParaRPr>
          </a:p>
          <a:p>
            <a:pPr>
              <a:lnSpc>
                <a:spcPct val="11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Condensed matter physics</a:t>
            </a:r>
            <a:endParaRPr lang="en-US" sz="1800" b="0" strike="noStrike" spc="-1">
              <a:solidFill>
                <a:srgbClr val="000000"/>
              </a:solidFill>
              <a:latin typeface="Arial"/>
            </a:endParaRPr>
          </a:p>
          <a:p>
            <a:pPr>
              <a:lnSpc>
                <a:spcPct val="11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Radiation research in life sciences</a:t>
            </a:r>
            <a:endParaRPr lang="en-US" sz="1800" b="0" strike="noStrike" spc="-1">
              <a:solidFill>
                <a:srgbClr val="000000"/>
              </a:solidFill>
              <a:latin typeface="Arial"/>
            </a:endParaRPr>
          </a:p>
          <a:p>
            <a:pPr>
              <a:lnSpc>
                <a:spcPct val="11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Theoretical Physics</a:t>
            </a:r>
            <a:endParaRPr lang="en-US" sz="1800" b="0" strike="noStrike" spc="-1">
              <a:solidFill>
                <a:srgbClr val="000000"/>
              </a:solidFill>
              <a:latin typeface="Arial"/>
            </a:endParaRPr>
          </a:p>
          <a:p>
            <a:pPr>
              <a:lnSpc>
                <a:spcPct val="115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Information technology</a:t>
            </a:r>
            <a:endParaRPr lang="en-US" sz="1800" b="0" strike="noStrike" spc="-1">
              <a:solidFill>
                <a:srgbClr val="000000"/>
              </a:solidFill>
              <a:latin typeface="Arial"/>
            </a:endParaRP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Physics and technology of charged </a:t>
            </a:r>
            <a:endParaRPr lang="en-US" sz="1800" b="0" strike="noStrike" spc="-1">
              <a:solidFill>
                <a:srgbClr val="000000"/>
              </a:solidFill>
              <a:latin typeface="Arial"/>
            </a:endParaRP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Times New Roman"/>
              </a:rPr>
              <a:t>                            particle accelerators</a:t>
            </a:r>
            <a:endParaRPr lang="en-US" sz="1800" b="0" strike="noStrike" spc="-1">
              <a:solidFill>
                <a:srgbClr val="000000"/>
              </a:solidFill>
              <a:latin typeface="Arial"/>
            </a:endParaRPr>
          </a:p>
          <a:p>
            <a:pPr>
              <a:lnSpc>
                <a:spcPct val="100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sz="1800" b="0" strike="noStrike" spc="-1">
              <a:solidFill>
                <a:srgbClr val="000000"/>
              </a:solidFill>
              <a:latin typeface="Arial"/>
            </a:endParaRPr>
          </a:p>
          <a:p>
            <a:pPr>
              <a:lnSpc>
                <a:spcPct val="9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2400" b="1" strike="noStrike" spc="-1">
                <a:solidFill>
                  <a:srgbClr val="000000"/>
                </a:solidFill>
                <a:latin typeface="Calibri"/>
                <a:ea typeface="DejaVu Sans"/>
              </a:rPr>
              <a:t>  Research infrastructure</a:t>
            </a:r>
            <a:endParaRPr lang="en-US" sz="2400" b="0" strike="noStrike" spc="-1">
              <a:solidFill>
                <a:srgbClr val="000000"/>
              </a:solidFill>
              <a:latin typeface="Arial"/>
            </a:endParaRPr>
          </a:p>
          <a:p>
            <a:pPr>
              <a:lnSpc>
                <a:spcPct val="100000"/>
              </a:lnSpc>
              <a:spcBef>
                <a:spcPts val="26"/>
              </a:spcBef>
              <a:spcAft>
                <a:spcPts val="224"/>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800" b="0" strike="noStrike" spc="-1">
                <a:solidFill>
                  <a:srgbClr val="000000"/>
                </a:solidFill>
                <a:latin typeface="Arial"/>
                <a:ea typeface="DejaVu Sans"/>
              </a:rPr>
              <a:t>- Generation of pulsed reactors</a:t>
            </a:r>
            <a:endParaRPr lang="en-US" sz="1800" b="0" strike="noStrike" spc="-1">
              <a:solidFill>
                <a:srgbClr val="000000"/>
              </a:solidFill>
              <a:latin typeface="Arial"/>
            </a:endParaRPr>
          </a:p>
          <a:p>
            <a:pPr>
              <a:lnSpc>
                <a:spcPct val="100000"/>
              </a:lnSpc>
              <a:spcBef>
                <a:spcPts val="26"/>
              </a:spcBef>
              <a:spcAft>
                <a:spcPts val="224"/>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800" b="0" strike="noStrike" spc="-1">
                <a:solidFill>
                  <a:srgbClr val="000000"/>
                </a:solidFill>
                <a:latin typeface="Arial"/>
                <a:ea typeface="DejaVu Sans"/>
              </a:rPr>
              <a:t>- </a:t>
            </a:r>
            <a:r>
              <a:rPr lang="en-GB" sz="1800" b="0" strike="noStrike" spc="-1">
                <a:solidFill>
                  <a:srgbClr val="000000"/>
                </a:solidFill>
                <a:latin typeface="Arial"/>
                <a:ea typeface="DejaVu Sans"/>
              </a:rPr>
              <a:t>SC relativistic </a:t>
            </a:r>
            <a:r>
              <a:rPr lang="en-US" sz="1800" b="0" strike="noStrike" spc="-1">
                <a:solidFill>
                  <a:srgbClr val="000000"/>
                </a:solidFill>
                <a:latin typeface="Arial"/>
                <a:ea typeface="DejaVu Sans"/>
              </a:rPr>
              <a:t>I</a:t>
            </a:r>
            <a:r>
              <a:rPr lang="en-GB" sz="1800" b="0" strike="noStrike" spc="-1">
                <a:solidFill>
                  <a:srgbClr val="000000"/>
                </a:solidFill>
                <a:latin typeface="Arial"/>
                <a:ea typeface="DejaVu Sans"/>
              </a:rPr>
              <a:t>on</a:t>
            </a:r>
            <a:r>
              <a:rPr lang="en-US" sz="1800" b="0" strike="noStrike" spc="-1">
                <a:solidFill>
                  <a:srgbClr val="000000"/>
                </a:solidFill>
                <a:latin typeface="Arial"/>
                <a:ea typeface="DejaVu Sans"/>
              </a:rPr>
              <a:t> accelerator Nuclotron</a:t>
            </a:r>
            <a:endParaRPr lang="en-US" sz="1800" b="0" strike="noStrike" spc="-1">
              <a:solidFill>
                <a:srgbClr val="000000"/>
              </a:solidFill>
              <a:latin typeface="Arial"/>
            </a:endParaRPr>
          </a:p>
          <a:p>
            <a:pPr>
              <a:lnSpc>
                <a:spcPct val="100000"/>
              </a:lnSpc>
              <a:spcBef>
                <a:spcPts val="26"/>
              </a:spcBef>
              <a:spcAft>
                <a:spcPts val="224"/>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0" strike="noStrike" spc="-1">
                <a:solidFill>
                  <a:srgbClr val="000000"/>
                </a:solidFill>
                <a:latin typeface="Arial"/>
                <a:ea typeface="DejaVu Sans"/>
              </a:rPr>
              <a:t>- </a:t>
            </a:r>
            <a:r>
              <a:rPr lang="en-US" sz="1800" b="0" strike="noStrike" spc="-1">
                <a:solidFill>
                  <a:srgbClr val="000000"/>
                </a:solidFill>
                <a:latin typeface="Arial"/>
                <a:ea typeface="DejaVu Sans"/>
              </a:rPr>
              <a:t>S</a:t>
            </a:r>
            <a:r>
              <a:rPr lang="en-GB" sz="1800" b="0" strike="noStrike" spc="-1">
                <a:solidFill>
                  <a:srgbClr val="000000"/>
                </a:solidFill>
                <a:latin typeface="Arial"/>
                <a:ea typeface="DejaVu Sans"/>
              </a:rPr>
              <a:t>uperheavy Element</a:t>
            </a:r>
            <a:r>
              <a:rPr lang="en-US" sz="1800" b="0" strike="noStrike" spc="-1">
                <a:solidFill>
                  <a:srgbClr val="000000"/>
                </a:solidFill>
                <a:latin typeface="Arial"/>
                <a:ea typeface="DejaVu Sans"/>
              </a:rPr>
              <a:t> Fa</a:t>
            </a:r>
            <a:r>
              <a:rPr lang="en-GB" sz="1800" b="0" strike="noStrike" spc="-1">
                <a:solidFill>
                  <a:srgbClr val="000000"/>
                </a:solidFill>
                <a:latin typeface="Arial"/>
                <a:ea typeface="DejaVu Sans"/>
              </a:rPr>
              <a:t>ctory</a:t>
            </a:r>
            <a:r>
              <a:rPr lang="en-US" sz="1800" b="0" strike="noStrike" spc="-1">
                <a:solidFill>
                  <a:srgbClr val="000000"/>
                </a:solidFill>
                <a:latin typeface="Arial"/>
                <a:ea typeface="DejaVu Sans"/>
              </a:rPr>
              <a:t> DC-280</a:t>
            </a:r>
            <a:endParaRPr lang="en-US" sz="1800" b="0" strike="noStrike" spc="-1">
              <a:solidFill>
                <a:srgbClr val="000000"/>
              </a:solidFill>
              <a:latin typeface="Arial"/>
            </a:endParaRPr>
          </a:p>
          <a:p>
            <a:pPr>
              <a:lnSpc>
                <a:spcPct val="100000"/>
              </a:lnSpc>
              <a:spcBef>
                <a:spcPts val="26"/>
              </a:spcBef>
              <a:spcAft>
                <a:spcPts val="224"/>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800" b="0" strike="noStrike" spc="-1">
                <a:solidFill>
                  <a:srgbClr val="000000"/>
                </a:solidFill>
                <a:latin typeface="Arial"/>
                <a:ea typeface="DejaVu Sans"/>
              </a:rPr>
              <a:t>- "Baikal"Neutrino </a:t>
            </a:r>
            <a:r>
              <a:rPr lang="en-GB" sz="1800" b="0" strike="noStrike" spc="-1">
                <a:solidFill>
                  <a:srgbClr val="000000"/>
                </a:solidFill>
                <a:latin typeface="Arial"/>
                <a:ea typeface="DejaVu Sans"/>
              </a:rPr>
              <a:t>Gigaton </a:t>
            </a:r>
            <a:r>
              <a:rPr lang="en-US" sz="1800" b="0" strike="noStrike" spc="-1">
                <a:solidFill>
                  <a:srgbClr val="000000"/>
                </a:solidFill>
                <a:latin typeface="Arial"/>
                <a:ea typeface="DejaVu Sans"/>
              </a:rPr>
              <a:t>telescope </a:t>
            </a:r>
            <a:endParaRPr lang="en-US" sz="1800" b="0" strike="noStrike" spc="-1">
              <a:solidFill>
                <a:srgbClr val="000000"/>
              </a:solidFill>
              <a:latin typeface="Arial"/>
            </a:endParaRPr>
          </a:p>
          <a:p>
            <a:pPr>
              <a:lnSpc>
                <a:spcPct val="100000"/>
              </a:lnSpc>
              <a:spcBef>
                <a:spcPts val="26"/>
              </a:spcBef>
              <a:spcAft>
                <a:spcPts val="224"/>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800" b="0" strike="noStrike" spc="-1">
                <a:solidFill>
                  <a:srgbClr val="000000"/>
                </a:solidFill>
                <a:latin typeface="Arial"/>
                <a:ea typeface="DejaVu Sans"/>
              </a:rPr>
              <a:t>- NICA Collider</a:t>
            </a:r>
            <a:endParaRPr lang="en-US" sz="1800" b="0" strike="noStrike" spc="-1">
              <a:solidFill>
                <a:srgbClr val="000000"/>
              </a:solidFill>
              <a:latin typeface="Arial"/>
            </a:endParaRPr>
          </a:p>
          <a:p>
            <a:pPr>
              <a:lnSpc>
                <a:spcPct val="100000"/>
              </a:lnSpc>
              <a:spcBef>
                <a:spcPts val="26"/>
              </a:spcBef>
              <a:spcAft>
                <a:spcPts val="224"/>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US" sz="1800" b="0" strike="noStrike" spc="-1">
                <a:solidFill>
                  <a:srgbClr val="000000"/>
                </a:solidFill>
                <a:latin typeface="Arial"/>
                <a:ea typeface="DejaVu Sans"/>
              </a:rPr>
              <a:t>- Hyperconvergent IT cluster</a:t>
            </a:r>
            <a:endParaRPr lang="en-US" sz="1800" b="0" strike="noStrike" spc="-1">
              <a:solidFill>
                <a:srgbClr val="000000"/>
              </a:solidFill>
              <a:latin typeface="Arial"/>
            </a:endParaRPr>
          </a:p>
        </p:txBody>
      </p:sp>
      <p:sp>
        <p:nvSpPr>
          <p:cNvPr id="645" name="Rectangle 3"/>
          <p:cNvSpPr/>
          <p:nvPr/>
        </p:nvSpPr>
        <p:spPr>
          <a:xfrm>
            <a:off x="5029200" y="38520"/>
            <a:ext cx="7086600" cy="2439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1" strike="noStrike" spc="-1">
                <a:solidFill>
                  <a:srgbClr val="C00000"/>
                </a:solidFill>
                <a:latin typeface="Calibri"/>
                <a:ea typeface="DejaVu Sans"/>
              </a:rPr>
              <a:t>JINR's rank in the rating of Intergovernmental Research Organizations:</a:t>
            </a:r>
            <a:endParaRPr lang="en-US" sz="1800" b="0" strike="noStrike" spc="-1">
              <a:solidFill>
                <a:srgbClr val="000000"/>
              </a:solidFill>
              <a:latin typeface="Arial"/>
            </a:endParaRPr>
          </a:p>
          <a:p>
            <a:pPr>
              <a:lnSpc>
                <a:spcPct val="10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sz="600" b="0" strike="noStrike" spc="-1">
              <a:solidFill>
                <a:srgbClr val="000000"/>
              </a:solidFill>
              <a:latin typeface="Arial"/>
            </a:endParaRPr>
          </a:p>
          <a:p>
            <a:pPr>
              <a:lnSpc>
                <a:spcPct val="10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1" strike="noStrike" spc="-1">
                <a:solidFill>
                  <a:srgbClr val="C00000"/>
                </a:solidFill>
                <a:latin typeface="Calibri"/>
                <a:ea typeface="DejaVu Sans"/>
              </a:rPr>
              <a:t>Personnel  - 2</a:t>
            </a:r>
            <a:r>
              <a:rPr lang="en-GB" sz="1800" b="0" strike="noStrike" spc="-1">
                <a:solidFill>
                  <a:srgbClr val="C00000"/>
                </a:solidFill>
                <a:latin typeface="Calibri"/>
                <a:ea typeface="DejaVu Sans"/>
              </a:rPr>
              <a:t> (after CERN)</a:t>
            </a:r>
            <a:endParaRPr lang="en-US" sz="1800" b="0" strike="noStrike" spc="-1">
              <a:solidFill>
                <a:srgbClr val="000000"/>
              </a:solidFill>
              <a:latin typeface="Arial"/>
            </a:endParaRPr>
          </a:p>
          <a:p>
            <a:pPr>
              <a:lnSpc>
                <a:spcPct val="10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1" strike="noStrike" spc="-1">
                <a:solidFill>
                  <a:srgbClr val="C00000"/>
                </a:solidFill>
                <a:latin typeface="Calibri"/>
                <a:ea typeface="DejaVu Sans"/>
              </a:rPr>
              <a:t>Budget, natural sciences only - 4</a:t>
            </a:r>
            <a:r>
              <a:rPr lang="en-GB" sz="1800" b="0" strike="noStrike" spc="-1">
                <a:solidFill>
                  <a:srgbClr val="C00000"/>
                </a:solidFill>
                <a:latin typeface="Calibri"/>
                <a:ea typeface="DejaVu Sans"/>
              </a:rPr>
              <a:t> (after CERN,European Molecular Biology Laboratory, European Southern Observatory)</a:t>
            </a:r>
            <a:endParaRPr lang="en-US" sz="1800" b="0" strike="noStrike" spc="-1">
              <a:solidFill>
                <a:srgbClr val="000000"/>
              </a:solidFill>
              <a:latin typeface="Arial"/>
            </a:endParaRPr>
          </a:p>
          <a:p>
            <a:pPr>
              <a:lnSpc>
                <a:spcPct val="10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r>
              <a:rPr lang="en-GB" sz="1800" b="1" strike="noStrike" spc="-1">
                <a:solidFill>
                  <a:srgbClr val="C00000"/>
                </a:solidFill>
                <a:latin typeface="Calibri"/>
                <a:ea typeface="DejaVu Sans"/>
              </a:rPr>
              <a:t>Budget, all - 7</a:t>
            </a:r>
            <a:r>
              <a:rPr lang="en-GB" sz="1800" b="0" strike="noStrike" spc="-1">
                <a:solidFill>
                  <a:srgbClr val="C00000"/>
                </a:solidFill>
                <a:latin typeface="Calibri"/>
                <a:ea typeface="DejaVu Sans"/>
              </a:rPr>
              <a:t> (after European Space Agency, CERN, UNESCO, Joint Research Centre, European Molecular Biology Laboratory, European Southern Observatory</a:t>
            </a:r>
            <a:endParaRPr lang="en-US" sz="1800" b="0" strike="noStrike" spc="-1">
              <a:solidFill>
                <a:srgbClr val="000000"/>
              </a:solidFill>
              <a:latin typeface="Arial"/>
            </a:endParaRPr>
          </a:p>
          <a:p>
            <a:pPr algn="r">
              <a:lnSpc>
                <a:spcPct val="100000"/>
              </a:lnSpc>
              <a:spcBef>
                <a:spcPts val="26"/>
              </a:spcBef>
              <a:spcAft>
                <a:spcPts val="26"/>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 pos="9601200" algn="l"/>
                <a:tab pos="10058400" algn="l"/>
                <a:tab pos="10515600" algn="l"/>
              </a:tabLst>
            </a:pPr>
            <a:endParaRPr lang="en-US" sz="2000" b="0" strike="noStrike" spc="-1">
              <a:solidFill>
                <a:srgbClr val="000000"/>
              </a:solidFill>
              <a:latin typeface="Arial"/>
            </a:endParaRPr>
          </a:p>
        </p:txBody>
      </p:sp>
      <p:pic>
        <p:nvPicPr>
          <p:cNvPr id="646" name="Picture 2"/>
          <p:cNvPicPr/>
          <p:nvPr/>
        </p:nvPicPr>
        <p:blipFill>
          <a:blip r:embed="rId3"/>
          <a:srcRect l="5141" t="8821" r="5269" b="10874"/>
          <a:stretch/>
        </p:blipFill>
        <p:spPr>
          <a:xfrm>
            <a:off x="5124960" y="2286000"/>
            <a:ext cx="7032600" cy="4449960"/>
          </a:xfrm>
          <a:prstGeom prst="rect">
            <a:avLst/>
          </a:prstGeom>
          <a:ln w="0">
            <a:noFill/>
          </a:ln>
        </p:spPr>
      </p:pic>
      <p:sp>
        <p:nvSpPr>
          <p:cNvPr id="647" name="Freeform 2"/>
          <p:cNvSpPr/>
          <p:nvPr/>
        </p:nvSpPr>
        <p:spPr>
          <a:xfrm>
            <a:off x="6924960" y="5221080"/>
            <a:ext cx="564120" cy="564120"/>
          </a:xfrm>
          <a:custGeom>
            <a:avLst/>
            <a:gdLst>
              <a:gd name="textAreaLeft" fmla="*/ 0 w 564120"/>
              <a:gd name="textAreaRight" fmla="*/ 564480 w 564120"/>
              <a:gd name="textAreaTop" fmla="*/ 0 h 564120"/>
              <a:gd name="textAreaBottom" fmla="*/ 564480 h 564120"/>
            </a:gdLst>
            <a:ahLst/>
            <a:cxnLst/>
            <a:rect l="textAreaLeft" t="textAreaTop" r="textAreaRight" b="textAreaBottom"/>
            <a:pathLst>
              <a:path w="565150" h="565150">
                <a:moveTo>
                  <a:pt x="0" y="785"/>
                </a:moveTo>
                <a:lnTo>
                  <a:pt x="785" y="785"/>
                </a:lnTo>
                <a:lnTo>
                  <a:pt x="180" y="90"/>
                </a:lnTo>
                <a:lnTo>
                  <a:pt x="785" y="785"/>
                </a:lnTo>
                <a:lnTo>
                  <a:pt x="270" y="90"/>
                </a:lnTo>
                <a:lnTo>
                  <a:pt x="0" y="785"/>
                </a:lnTo>
                <a:close/>
              </a:path>
            </a:pathLst>
          </a:custGeom>
          <a:noFill/>
          <a:ln w="25560">
            <a:solidFill>
              <a:srgbClr val="FF0000"/>
            </a:solidFill>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ndParaRPr>
          </a:p>
        </p:txBody>
      </p:sp>
    </p:spTree>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23" name="Прямоугольник 622"/>
          <p:cNvSpPr/>
          <p:nvPr/>
        </p:nvSpPr>
        <p:spPr>
          <a:xfrm>
            <a:off x="408600" y="2813400"/>
            <a:ext cx="4944600" cy="1987200"/>
          </a:xfrm>
          <a:prstGeom prst="rect">
            <a:avLst/>
          </a:prstGeom>
          <a:solidFill>
            <a:srgbClr val="EEEEEE"/>
          </a:solidFill>
          <a:ln w="0">
            <a:solidFill>
              <a:srgbClr val="254061"/>
            </a:solidFill>
          </a:ln>
        </p:spPr>
        <p:style>
          <a:lnRef idx="0">
            <a:scrgbClr r="0" g="0" b="0"/>
          </a:lnRef>
          <a:fillRef idx="0">
            <a:scrgbClr r="0" g="0" b="0"/>
          </a:fillRef>
          <a:effectRef idx="0">
            <a:scrgbClr r="0" g="0" b="0"/>
          </a:effectRef>
          <a:fontRef idx="minor"/>
        </p:style>
        <p:txBody>
          <a:bodyPr lIns="90000" tIns="45000" rIns="90000" bIns="45000" anchor="ctr">
            <a:noAutofit/>
          </a:bodyPr>
          <a:lstStyle/>
          <a:p>
            <a:endParaRPr lang="en-US" sz="1800" b="0" strike="noStrike" spc="-1">
              <a:solidFill>
                <a:srgbClr val="000000"/>
              </a:solidFill>
              <a:latin typeface="Arial"/>
            </a:endParaRPr>
          </a:p>
        </p:txBody>
      </p:sp>
      <p:sp>
        <p:nvSpPr>
          <p:cNvPr id="624" name="TextBox 623"/>
          <p:cNvSpPr txBox="1"/>
          <p:nvPr/>
        </p:nvSpPr>
        <p:spPr>
          <a:xfrm>
            <a:off x="1755000" y="457200"/>
            <a:ext cx="9059400" cy="373680"/>
          </a:xfrm>
          <a:prstGeom prst="rect">
            <a:avLst/>
          </a:prstGeom>
          <a:solidFill>
            <a:srgbClr val="000099"/>
          </a:solidFill>
          <a:ln w="0">
            <a:solidFill>
              <a:srgbClr val="66CCFF"/>
            </a:solidFill>
          </a:ln>
        </p:spPr>
        <p:txBody>
          <a:bodyPr lIns="90000" tIns="45000" rIns="90000" bIns="45000" anchor="t">
            <a:noAutofit/>
          </a:bodyPr>
          <a:lstStyle/>
          <a:p>
            <a:r>
              <a:rPr lang="en-US" sz="2000" b="1" strike="noStrike" spc="-1">
                <a:solidFill>
                  <a:srgbClr val="FFFFFF"/>
                </a:solidFill>
                <a:latin typeface="Arial"/>
              </a:rPr>
              <a:t>Committee of Plenipotentiaries of the governments of the  member states</a:t>
            </a:r>
          </a:p>
        </p:txBody>
      </p:sp>
      <p:sp>
        <p:nvSpPr>
          <p:cNvPr id="625" name="TextBox 624"/>
          <p:cNvSpPr txBox="1"/>
          <p:nvPr/>
        </p:nvSpPr>
        <p:spPr>
          <a:xfrm>
            <a:off x="880200" y="1503000"/>
            <a:ext cx="2314440" cy="373680"/>
          </a:xfrm>
          <a:prstGeom prst="rect">
            <a:avLst/>
          </a:prstGeom>
          <a:solidFill>
            <a:srgbClr val="EEEEEE"/>
          </a:solidFill>
          <a:ln w="0">
            <a:solidFill>
              <a:srgbClr val="66CCFF"/>
            </a:solidFill>
          </a:ln>
        </p:spPr>
        <p:txBody>
          <a:bodyPr lIns="90000" tIns="45000" rIns="90000" bIns="45000" anchor="t">
            <a:noAutofit/>
          </a:bodyPr>
          <a:lstStyle/>
          <a:p>
            <a:r>
              <a:rPr lang="en-US" sz="2000" b="1" strike="noStrike" spc="-1">
                <a:solidFill>
                  <a:srgbClr val="000000"/>
                </a:solidFill>
                <a:latin typeface="Arial"/>
              </a:rPr>
              <a:t>Scientific Council</a:t>
            </a:r>
          </a:p>
        </p:txBody>
      </p:sp>
      <p:sp>
        <p:nvSpPr>
          <p:cNvPr id="626" name="TextBox 625"/>
          <p:cNvSpPr txBox="1"/>
          <p:nvPr/>
        </p:nvSpPr>
        <p:spPr>
          <a:xfrm>
            <a:off x="6213600" y="1575000"/>
            <a:ext cx="5766120" cy="2073600"/>
          </a:xfrm>
          <a:prstGeom prst="rect">
            <a:avLst/>
          </a:prstGeom>
          <a:solidFill>
            <a:srgbClr val="EEEEEE"/>
          </a:solidFill>
          <a:ln w="0">
            <a:solidFill>
              <a:srgbClr val="66CCFF"/>
            </a:solidFill>
          </a:ln>
        </p:spPr>
        <p:txBody>
          <a:bodyPr lIns="90000" tIns="45000" rIns="90000" bIns="45000" anchor="t">
            <a:noAutofit/>
          </a:bodyPr>
          <a:lstStyle/>
          <a:p>
            <a:r>
              <a:rPr lang="en-US" sz="2000" b="1" strike="noStrike" spc="-1">
                <a:solidFill>
                  <a:srgbClr val="000000"/>
                </a:solidFill>
                <a:latin typeface="Arial"/>
              </a:rPr>
              <a:t>Directorate:</a:t>
            </a:r>
          </a:p>
          <a:p>
            <a:endParaRPr lang="en-US" sz="2000" b="1" strike="noStrike" spc="-1">
              <a:solidFill>
                <a:srgbClr val="000000"/>
              </a:solidFill>
              <a:latin typeface="Arial"/>
            </a:endParaRPr>
          </a:p>
          <a:p>
            <a:r>
              <a:rPr lang="en-US" sz="2000" b="1" strike="noStrike" spc="-1">
                <a:solidFill>
                  <a:srgbClr val="000000"/>
                </a:solidFill>
                <a:latin typeface="Arial"/>
              </a:rPr>
              <a:t>Director of JINR, scientific supervisor of JINR,</a:t>
            </a:r>
          </a:p>
          <a:p>
            <a:r>
              <a:rPr lang="en-US" sz="2000" b="1" strike="noStrike" spc="-1">
                <a:solidFill>
                  <a:srgbClr val="000000"/>
                </a:solidFill>
                <a:latin typeface="Arial"/>
              </a:rPr>
              <a:t>vice-directors, chief engineer, </a:t>
            </a:r>
          </a:p>
          <a:p>
            <a:r>
              <a:rPr lang="en-US" sz="2000" b="1" strike="noStrike" spc="-1">
                <a:solidFill>
                  <a:srgbClr val="000000"/>
                </a:solidFill>
                <a:latin typeface="Arial"/>
              </a:rPr>
              <a:t>chief scientific secretary</a:t>
            </a:r>
          </a:p>
          <a:p>
            <a:endParaRPr lang="en-US" sz="2000" b="1" strike="noStrike" spc="-1">
              <a:solidFill>
                <a:srgbClr val="000000"/>
              </a:solidFill>
              <a:latin typeface="Arial"/>
            </a:endParaRPr>
          </a:p>
          <a:p>
            <a:r>
              <a:rPr lang="en-US" sz="2000" b="1" strike="noStrike" spc="-1">
                <a:solidFill>
                  <a:srgbClr val="000000"/>
                </a:solidFill>
                <a:latin typeface="Arial"/>
              </a:rPr>
              <a:t>Directors of JINR laboratories </a:t>
            </a:r>
          </a:p>
        </p:txBody>
      </p:sp>
      <p:sp>
        <p:nvSpPr>
          <p:cNvPr id="627" name="TextBox 626"/>
          <p:cNvSpPr txBox="1"/>
          <p:nvPr/>
        </p:nvSpPr>
        <p:spPr>
          <a:xfrm>
            <a:off x="678600" y="4193640"/>
            <a:ext cx="4434120" cy="373680"/>
          </a:xfrm>
          <a:prstGeom prst="rect">
            <a:avLst/>
          </a:prstGeom>
          <a:noFill/>
          <a:ln w="0">
            <a:solidFill>
              <a:srgbClr val="66CCFF"/>
            </a:solidFill>
          </a:ln>
        </p:spPr>
        <p:txBody>
          <a:bodyPr lIns="90000" tIns="45000" rIns="90000" bIns="45000" anchor="t">
            <a:noAutofit/>
          </a:bodyPr>
          <a:lstStyle/>
          <a:p>
            <a:r>
              <a:rPr lang="en-US" sz="2000" b="1" strike="noStrike" spc="-1">
                <a:solidFill>
                  <a:srgbClr val="000000"/>
                </a:solidFill>
                <a:latin typeface="Arial"/>
              </a:rPr>
              <a:t>PAC for Condensed Matter Physics</a:t>
            </a:r>
          </a:p>
        </p:txBody>
      </p:sp>
      <p:sp>
        <p:nvSpPr>
          <p:cNvPr id="628" name="TextBox 627"/>
          <p:cNvSpPr txBox="1"/>
          <p:nvPr/>
        </p:nvSpPr>
        <p:spPr>
          <a:xfrm>
            <a:off x="703800" y="3580920"/>
            <a:ext cx="3131280" cy="373680"/>
          </a:xfrm>
          <a:prstGeom prst="rect">
            <a:avLst/>
          </a:prstGeom>
          <a:noFill/>
          <a:ln w="0">
            <a:solidFill>
              <a:srgbClr val="66CCFF"/>
            </a:solidFill>
          </a:ln>
        </p:spPr>
        <p:txBody>
          <a:bodyPr lIns="90000" tIns="45000" rIns="90000" bIns="45000" anchor="t">
            <a:noAutofit/>
          </a:bodyPr>
          <a:lstStyle/>
          <a:p>
            <a:r>
              <a:rPr lang="en-US" sz="2000" b="1" strike="noStrike" spc="-1">
                <a:solidFill>
                  <a:srgbClr val="000000"/>
                </a:solidFill>
                <a:latin typeface="Arial"/>
              </a:rPr>
              <a:t>PAC for Particle Physics</a:t>
            </a:r>
          </a:p>
        </p:txBody>
      </p:sp>
      <p:sp>
        <p:nvSpPr>
          <p:cNvPr id="629" name="TextBox 628"/>
          <p:cNvSpPr txBox="1"/>
          <p:nvPr/>
        </p:nvSpPr>
        <p:spPr>
          <a:xfrm>
            <a:off x="703800" y="3039120"/>
            <a:ext cx="3146400" cy="373680"/>
          </a:xfrm>
          <a:prstGeom prst="rect">
            <a:avLst/>
          </a:prstGeom>
          <a:noFill/>
          <a:ln w="0">
            <a:solidFill>
              <a:srgbClr val="66CCFF"/>
            </a:solidFill>
          </a:ln>
        </p:spPr>
        <p:txBody>
          <a:bodyPr lIns="90000" tIns="45000" rIns="90000" bIns="45000" anchor="t">
            <a:noAutofit/>
          </a:bodyPr>
          <a:lstStyle/>
          <a:p>
            <a:r>
              <a:rPr lang="en-US" sz="2000" b="1" strike="noStrike" spc="-1">
                <a:solidFill>
                  <a:srgbClr val="000000"/>
                </a:solidFill>
                <a:latin typeface="Arial"/>
              </a:rPr>
              <a:t>PAC for Nuclear Physics</a:t>
            </a:r>
          </a:p>
        </p:txBody>
      </p:sp>
      <p:sp>
        <p:nvSpPr>
          <p:cNvPr id="630" name="TextBox 629"/>
          <p:cNvSpPr txBox="1"/>
          <p:nvPr/>
        </p:nvSpPr>
        <p:spPr>
          <a:xfrm>
            <a:off x="7114680" y="830880"/>
            <a:ext cx="3699720" cy="373680"/>
          </a:xfrm>
          <a:prstGeom prst="rect">
            <a:avLst/>
          </a:prstGeom>
          <a:solidFill>
            <a:srgbClr val="000099"/>
          </a:solidFill>
          <a:ln w="0">
            <a:solidFill>
              <a:srgbClr val="66CCFF"/>
            </a:solidFill>
          </a:ln>
        </p:spPr>
        <p:txBody>
          <a:bodyPr lIns="90000" tIns="45000" rIns="90000" bIns="45000" anchor="t">
            <a:noAutofit/>
          </a:bodyPr>
          <a:lstStyle/>
          <a:p>
            <a:r>
              <a:rPr lang="en-US" sz="2000" b="1" strike="noStrike" spc="-1">
                <a:solidFill>
                  <a:srgbClr val="FFFFFF"/>
                </a:solidFill>
                <a:latin typeface="Arial"/>
              </a:rPr>
              <a:t>Financial Committee of  JINR</a:t>
            </a:r>
          </a:p>
        </p:txBody>
      </p:sp>
      <p:sp>
        <p:nvSpPr>
          <p:cNvPr id="631" name="TextBox 630"/>
          <p:cNvSpPr txBox="1"/>
          <p:nvPr/>
        </p:nvSpPr>
        <p:spPr>
          <a:xfrm>
            <a:off x="7329960" y="4743360"/>
            <a:ext cx="4678200" cy="1790280"/>
          </a:xfrm>
          <a:prstGeom prst="rect">
            <a:avLst/>
          </a:prstGeom>
          <a:noFill/>
          <a:ln w="0">
            <a:solidFill>
              <a:srgbClr val="66CCFF"/>
            </a:solidFill>
          </a:ln>
        </p:spPr>
        <p:txBody>
          <a:bodyPr lIns="90000" tIns="45000" rIns="90000" bIns="45000" anchor="t">
            <a:noAutofit/>
          </a:bodyPr>
          <a:lstStyle/>
          <a:p>
            <a:pPr>
              <a:lnSpc>
                <a:spcPct val="100000"/>
              </a:lnSpc>
            </a:pPr>
            <a:r>
              <a:rPr lang="en-US" sz="2000" b="1" strike="noStrike" spc="-1">
                <a:solidFill>
                  <a:srgbClr val="000000"/>
                </a:solidFill>
                <a:latin typeface="Arial"/>
                <a:ea typeface="Roboto"/>
              </a:rPr>
              <a:t>7 Laboratories  &amp;  UC</a:t>
            </a:r>
            <a:endParaRPr lang="en-US" sz="2000" b="1" strike="noStrike" spc="-1">
              <a:solidFill>
                <a:srgbClr val="000000"/>
              </a:solidFill>
              <a:latin typeface="Arial"/>
            </a:endParaRPr>
          </a:p>
          <a:p>
            <a:pPr>
              <a:lnSpc>
                <a:spcPct val="100000"/>
              </a:lnSpc>
            </a:pPr>
            <a:endParaRPr lang="en-US" sz="2000" b="1" strike="noStrike" spc="-1">
              <a:solidFill>
                <a:srgbClr val="000000"/>
              </a:solidFill>
              <a:latin typeface="Arial"/>
            </a:endParaRPr>
          </a:p>
          <a:p>
            <a:pPr>
              <a:lnSpc>
                <a:spcPct val="100000"/>
              </a:lnSpc>
            </a:pPr>
            <a:r>
              <a:rPr lang="en-US" sz="2000" b="1" strike="noStrike" spc="-1">
                <a:solidFill>
                  <a:srgbClr val="000000"/>
                </a:solidFill>
                <a:latin typeface="Arial"/>
              </a:rPr>
              <a:t>Management departments</a:t>
            </a:r>
          </a:p>
          <a:p>
            <a:endParaRPr lang="en-US" sz="2000" b="1" strike="noStrike" spc="-1">
              <a:solidFill>
                <a:srgbClr val="000000"/>
              </a:solidFill>
              <a:latin typeface="Arial"/>
            </a:endParaRPr>
          </a:p>
          <a:p>
            <a:r>
              <a:rPr lang="en-US" sz="2000" b="1" strike="noStrike" spc="-1">
                <a:solidFill>
                  <a:srgbClr val="000000"/>
                </a:solidFill>
                <a:latin typeface="Arial"/>
              </a:rPr>
              <a:t>Services of Chief engineer</a:t>
            </a:r>
          </a:p>
          <a:p>
            <a:pPr>
              <a:lnSpc>
                <a:spcPct val="100000"/>
              </a:lnSpc>
            </a:pPr>
            <a:r>
              <a:rPr lang="en-US" sz="2000" b="1" strike="noStrike" spc="-1">
                <a:solidFill>
                  <a:srgbClr val="000000"/>
                </a:solidFill>
                <a:latin typeface="Arial"/>
              </a:rPr>
              <a:t>Services of Chief Scientific Secretary</a:t>
            </a:r>
          </a:p>
        </p:txBody>
      </p:sp>
      <p:sp>
        <p:nvSpPr>
          <p:cNvPr id="632" name="Стрелка вправо 631"/>
          <p:cNvSpPr/>
          <p:nvPr/>
        </p:nvSpPr>
        <p:spPr>
          <a:xfrm rot="16232400">
            <a:off x="1717560" y="2258280"/>
            <a:ext cx="912240" cy="224280"/>
          </a:xfrm>
          <a:prstGeom prst="rightArrow">
            <a:avLst>
              <a:gd name="adj1" fmla="val 50000"/>
              <a:gd name="adj2" fmla="val 101685"/>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3" name="Стрелка вправо 632"/>
          <p:cNvSpPr/>
          <p:nvPr/>
        </p:nvSpPr>
        <p:spPr>
          <a:xfrm rot="16232400">
            <a:off x="2106360" y="1026000"/>
            <a:ext cx="540720" cy="224280"/>
          </a:xfrm>
          <a:prstGeom prst="rightArrow">
            <a:avLst>
              <a:gd name="adj1" fmla="val 50000"/>
              <a:gd name="adj2" fmla="val 60273"/>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4" name="Двойная стрелка влево/вправо 633"/>
          <p:cNvSpPr/>
          <p:nvPr/>
        </p:nvSpPr>
        <p:spPr>
          <a:xfrm>
            <a:off x="3645000" y="1684800"/>
            <a:ext cx="2286000" cy="228600"/>
          </a:xfrm>
          <a:prstGeom prst="leftRightArrow">
            <a:avLst>
              <a:gd name="adj1" fmla="val 50000"/>
              <a:gd name="adj2" fmla="val 199074"/>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5" name="Двойная стрелка влево/вправо 634"/>
          <p:cNvSpPr/>
          <p:nvPr/>
        </p:nvSpPr>
        <p:spPr>
          <a:xfrm rot="20358600">
            <a:off x="3640680" y="2243160"/>
            <a:ext cx="2376360" cy="208440"/>
          </a:xfrm>
          <a:prstGeom prst="leftRightArrow">
            <a:avLst>
              <a:gd name="adj1" fmla="val 50000"/>
              <a:gd name="adj2" fmla="val 226958"/>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6" name="Двойная стрелка влево/вправо 635"/>
          <p:cNvSpPr/>
          <p:nvPr/>
        </p:nvSpPr>
        <p:spPr>
          <a:xfrm rot="5305200">
            <a:off x="9710640" y="4014000"/>
            <a:ext cx="945360" cy="226080"/>
          </a:xfrm>
          <a:prstGeom prst="leftRightArrow">
            <a:avLst>
              <a:gd name="adj1" fmla="val 50000"/>
              <a:gd name="adj2" fmla="val 83243"/>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7" name="Стрелка вправо 636"/>
          <p:cNvSpPr/>
          <p:nvPr/>
        </p:nvSpPr>
        <p:spPr>
          <a:xfrm rot="16232400">
            <a:off x="6015600" y="1073520"/>
            <a:ext cx="540720" cy="224280"/>
          </a:xfrm>
          <a:prstGeom prst="rightArrow">
            <a:avLst>
              <a:gd name="adj1" fmla="val 50000"/>
              <a:gd name="adj2" fmla="val 60273"/>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8" name="Стрелка вправо 637"/>
          <p:cNvSpPr/>
          <p:nvPr/>
        </p:nvSpPr>
        <p:spPr>
          <a:xfrm rot="5441400">
            <a:off x="6473160" y="1073520"/>
            <a:ext cx="540720" cy="224280"/>
          </a:xfrm>
          <a:prstGeom prst="rightArrow">
            <a:avLst>
              <a:gd name="adj1" fmla="val 50000"/>
              <a:gd name="adj2" fmla="val 60273"/>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39" name="TextBox 638"/>
          <p:cNvSpPr txBox="1"/>
          <p:nvPr/>
        </p:nvSpPr>
        <p:spPr>
          <a:xfrm>
            <a:off x="2506320" y="5319720"/>
            <a:ext cx="4112640" cy="657000"/>
          </a:xfrm>
          <a:prstGeom prst="rect">
            <a:avLst/>
          </a:prstGeom>
          <a:noFill/>
          <a:ln w="0">
            <a:solidFill>
              <a:srgbClr val="66CCFF"/>
            </a:solidFill>
          </a:ln>
        </p:spPr>
        <p:txBody>
          <a:bodyPr lIns="90000" tIns="45000" rIns="90000" bIns="45000" anchor="t">
            <a:noAutofit/>
          </a:bodyPr>
          <a:lstStyle/>
          <a:p>
            <a:pPr>
              <a:lnSpc>
                <a:spcPct val="100000"/>
              </a:lnSpc>
            </a:pPr>
            <a:r>
              <a:rPr lang="en-US" sz="2000" b="1" strike="noStrike" spc="-1">
                <a:solidFill>
                  <a:srgbClr val="000000"/>
                </a:solidFill>
                <a:latin typeface="Arial"/>
                <a:ea typeface="Roboto"/>
              </a:rPr>
              <a:t>Advisory and expert committees</a:t>
            </a:r>
            <a:endParaRPr lang="en-US" sz="2000" b="1" strike="noStrike" spc="-1">
              <a:solidFill>
                <a:srgbClr val="000000"/>
              </a:solidFill>
              <a:latin typeface="Arial"/>
            </a:endParaRPr>
          </a:p>
          <a:p>
            <a:pPr>
              <a:lnSpc>
                <a:spcPct val="100000"/>
              </a:lnSpc>
            </a:pPr>
            <a:r>
              <a:rPr lang="en-US" sz="2000" b="1" strike="noStrike" spc="-1">
                <a:solidFill>
                  <a:srgbClr val="000000"/>
                </a:solidFill>
                <a:latin typeface="Arial"/>
                <a:ea typeface="Roboto"/>
              </a:rPr>
              <a:t>dedicated to particular projects</a:t>
            </a:r>
            <a:endParaRPr lang="en-US" sz="2000" b="1" strike="noStrike" spc="-1">
              <a:solidFill>
                <a:srgbClr val="000000"/>
              </a:solidFill>
              <a:latin typeface="Arial"/>
            </a:endParaRPr>
          </a:p>
        </p:txBody>
      </p:sp>
      <p:sp>
        <p:nvSpPr>
          <p:cNvPr id="640" name="Двойная стрелка влево/вправо 639"/>
          <p:cNvSpPr/>
          <p:nvPr/>
        </p:nvSpPr>
        <p:spPr>
          <a:xfrm rot="5487000">
            <a:off x="5811840" y="4429440"/>
            <a:ext cx="1373760" cy="226080"/>
          </a:xfrm>
          <a:prstGeom prst="leftRightArrow">
            <a:avLst>
              <a:gd name="adj1" fmla="val 50000"/>
              <a:gd name="adj2" fmla="val 120966"/>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
        <p:nvSpPr>
          <p:cNvPr id="641" name="TextBox 640"/>
          <p:cNvSpPr txBox="1"/>
          <p:nvPr/>
        </p:nvSpPr>
        <p:spPr>
          <a:xfrm>
            <a:off x="2650320" y="6076080"/>
            <a:ext cx="4591080" cy="373680"/>
          </a:xfrm>
          <a:prstGeom prst="rect">
            <a:avLst/>
          </a:prstGeom>
          <a:noFill/>
          <a:ln w="0">
            <a:solidFill>
              <a:srgbClr val="66CCFF"/>
            </a:solidFill>
          </a:ln>
        </p:spPr>
        <p:txBody>
          <a:bodyPr lIns="90000" tIns="45000" rIns="90000" bIns="45000" anchor="t">
            <a:noAutofit/>
          </a:bodyPr>
          <a:lstStyle/>
          <a:p>
            <a:pPr>
              <a:lnSpc>
                <a:spcPct val="100000"/>
              </a:lnSpc>
            </a:pPr>
            <a:r>
              <a:rPr lang="en-US" sz="2000" b="1" strike="noStrike" spc="-1">
                <a:solidFill>
                  <a:srgbClr val="000000"/>
                </a:solidFill>
                <a:latin typeface="Arial"/>
                <a:ea typeface="Roboto"/>
              </a:rPr>
              <a:t>JINR scientific and technical council</a:t>
            </a:r>
            <a:endParaRPr lang="en-US" sz="2000" b="1" strike="noStrike" spc="-1">
              <a:solidFill>
                <a:srgbClr val="000000"/>
              </a:solidFill>
              <a:latin typeface="Arial"/>
            </a:endParaRPr>
          </a:p>
        </p:txBody>
      </p:sp>
      <p:sp>
        <p:nvSpPr>
          <p:cNvPr id="642" name="Двойная стрелка влево/вправо 641"/>
          <p:cNvSpPr/>
          <p:nvPr/>
        </p:nvSpPr>
        <p:spPr>
          <a:xfrm rot="5487000">
            <a:off x="5950800" y="4785840"/>
            <a:ext cx="2085840" cy="226080"/>
          </a:xfrm>
          <a:prstGeom prst="leftRightArrow">
            <a:avLst>
              <a:gd name="adj1" fmla="val 50000"/>
              <a:gd name="adj2" fmla="val 183668"/>
            </a:avLst>
          </a:prstGeom>
          <a:solidFill>
            <a:schemeClr val="accent1"/>
          </a:solidFill>
          <a:ln w="0">
            <a:solidFill>
              <a:srgbClr val="254061"/>
            </a:solidFill>
          </a:ln>
        </p:spPr>
        <p:style>
          <a:lnRef idx="0">
            <a:scrgbClr r="0" g="0" b="0"/>
          </a:lnRef>
          <a:fillRef idx="0">
            <a:scrgbClr r="0" g="0" b="0"/>
          </a:fillRef>
          <a:effectRef idx="0">
            <a:scrgbClr r="0" g="0" b="0"/>
          </a:effectRef>
          <a:fontRef idx="minor"/>
        </p:style>
        <p:txBody>
          <a:bodyPr lIns="90000" tIns="90000" rIns="90000" bIns="90000" anchor="ctr">
            <a:noAutofit/>
          </a:bodyPr>
          <a:lstStyle/>
          <a:p>
            <a:endParaRPr lang="en-US" sz="1800" b="0" strike="noStrike" spc="-1">
              <a:solidFill>
                <a:srgbClr val="000000"/>
              </a:solidFill>
              <a:latin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1" name="Прямая соединительная линия 38"/>
          <p:cNvSpPr/>
          <p:nvPr/>
        </p:nvSpPr>
        <p:spPr>
          <a:xfrm flipH="1" flipV="1">
            <a:off x="1987560" y="3868920"/>
            <a:ext cx="297360" cy="439920"/>
          </a:xfrm>
          <a:prstGeom prst="line">
            <a:avLst/>
          </a:prstGeom>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2" name="Прямая соединительная линия 1"/>
          <p:cNvSpPr/>
          <p:nvPr/>
        </p:nvSpPr>
        <p:spPr>
          <a:xfrm flipH="1">
            <a:off x="685440" y="3842280"/>
            <a:ext cx="228600" cy="466560"/>
          </a:xfrm>
          <a:prstGeom prst="line">
            <a:avLst/>
          </a:prstGeom>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3" name="Прямая соединительная линия 13"/>
          <p:cNvSpPr/>
          <p:nvPr/>
        </p:nvSpPr>
        <p:spPr>
          <a:xfrm flipV="1">
            <a:off x="2138400" y="2607480"/>
            <a:ext cx="184680" cy="246240"/>
          </a:xfrm>
          <a:prstGeom prst="line">
            <a:avLst/>
          </a:prstGeom>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4" name="Прямая соединительная линия 15"/>
          <p:cNvSpPr/>
          <p:nvPr/>
        </p:nvSpPr>
        <p:spPr>
          <a:xfrm flipH="1" flipV="1">
            <a:off x="869400" y="2607480"/>
            <a:ext cx="251640" cy="245880"/>
          </a:xfrm>
          <a:prstGeom prst="line">
            <a:avLst/>
          </a:prstGeom>
          <a:ln w="936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5" name="Прямоугольник 43"/>
          <p:cNvSpPr/>
          <p:nvPr/>
        </p:nvSpPr>
        <p:spPr>
          <a:xfrm>
            <a:off x="3147480" y="718560"/>
            <a:ext cx="6401880" cy="5898960"/>
          </a:xfrm>
          <a:prstGeom prst="rect">
            <a:avLst/>
          </a:prstGeom>
          <a:gradFill rotWithShape="0">
            <a:gsLst>
              <a:gs pos="0">
                <a:srgbClr val="F2FCF8"/>
              </a:gs>
              <a:gs pos="100000">
                <a:srgbClr val="89E8C4"/>
              </a:gs>
            </a:gsLst>
            <a:lin ang="5400000"/>
          </a:gradFill>
          <a:ln w="19080">
            <a:solidFill>
              <a:srgbClr val="8439BD"/>
            </a:solidFill>
            <a:prstDash val="sysDash"/>
            <a:miter/>
          </a:ln>
        </p:spPr>
        <p:style>
          <a:lnRef idx="0">
            <a:scrgbClr r="0" g="0" b="0"/>
          </a:lnRef>
          <a:fillRef idx="0">
            <a:scrgbClr r="0" g="0" b="0"/>
          </a:fillRef>
          <a:effectRef idx="0">
            <a:scrgbClr r="0" g="0" b="0"/>
          </a:effectRef>
          <a:fontRef idx="minor"/>
        </p:style>
        <p:txBody>
          <a:bodyPr lIns="90000" tIns="45000" rIns="90000" bIns="45000" anchor="t">
            <a:noAutofit/>
          </a:bodyPr>
          <a:lstStyle/>
          <a:p>
            <a:endParaRPr lang="en-US" sz="1800" b="0" strike="noStrike" spc="-1">
              <a:solidFill>
                <a:srgbClr val="000000"/>
              </a:solidFill>
              <a:latin typeface="Arial"/>
              <a:ea typeface="DejaVu Sans"/>
            </a:endParaRPr>
          </a:p>
        </p:txBody>
      </p:sp>
      <p:sp>
        <p:nvSpPr>
          <p:cNvPr id="716" name="Прямая соединительная линия 19"/>
          <p:cNvSpPr/>
          <p:nvPr/>
        </p:nvSpPr>
        <p:spPr>
          <a:xfrm flipV="1">
            <a:off x="6927480" y="3066840"/>
            <a:ext cx="1126440" cy="20520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7" name="Прямая соединительная линия 20"/>
          <p:cNvSpPr/>
          <p:nvPr/>
        </p:nvSpPr>
        <p:spPr>
          <a:xfrm flipH="1" flipV="1">
            <a:off x="4475880" y="2011680"/>
            <a:ext cx="472320" cy="82872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8" name="Прямая соединительная линия 21"/>
          <p:cNvSpPr/>
          <p:nvPr/>
        </p:nvSpPr>
        <p:spPr>
          <a:xfrm flipV="1">
            <a:off x="5917320" y="2074680"/>
            <a:ext cx="173520" cy="48924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19" name="Прямая соединительная линия 22"/>
          <p:cNvSpPr/>
          <p:nvPr/>
        </p:nvSpPr>
        <p:spPr>
          <a:xfrm flipV="1">
            <a:off x="6314760" y="1920240"/>
            <a:ext cx="1531440" cy="105264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20" name="Прямая соединительная линия 23"/>
          <p:cNvSpPr/>
          <p:nvPr/>
        </p:nvSpPr>
        <p:spPr>
          <a:xfrm flipH="1" flipV="1">
            <a:off x="2349000" y="3428640"/>
            <a:ext cx="2241720" cy="10764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21" name="Прямая соединительная линия 24"/>
          <p:cNvSpPr/>
          <p:nvPr/>
        </p:nvSpPr>
        <p:spPr>
          <a:xfrm>
            <a:off x="6417360" y="4544640"/>
            <a:ext cx="1681560" cy="88920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22" name="Прямая соединительная линия 25"/>
          <p:cNvSpPr/>
          <p:nvPr/>
        </p:nvSpPr>
        <p:spPr>
          <a:xfrm>
            <a:off x="5775120" y="4762800"/>
            <a:ext cx="376920" cy="59040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23" name="PlaceHolder 1"/>
          <p:cNvSpPr>
            <a:spLocks noGrp="1"/>
          </p:cNvSpPr>
          <p:nvPr>
            <p:ph/>
          </p:nvPr>
        </p:nvSpPr>
        <p:spPr>
          <a:xfrm>
            <a:off x="391320" y="292680"/>
            <a:ext cx="11598120" cy="348120"/>
          </a:xfrm>
          <a:prstGeom prst="rect">
            <a:avLst/>
          </a:prstGeom>
          <a:gradFill rotWithShape="0">
            <a:gsLst>
              <a:gs pos="0">
                <a:srgbClr val="647BE9"/>
              </a:gs>
              <a:gs pos="100000">
                <a:srgbClr val="4063EC"/>
              </a:gs>
            </a:gsLst>
            <a:lin ang="5400000"/>
          </a:gradFill>
          <a:ln w="6480">
            <a:solidFill>
              <a:srgbClr val="4868E5"/>
            </a:solidFill>
            <a:miter/>
          </a:ln>
          <a:effectLst>
            <a:outerShdw blurRad="44280" dist="28080" dir="5400000" rotWithShape="0">
              <a:srgbClr val="000000">
                <a:alpha val="32000"/>
              </a:srgbClr>
            </a:outerShdw>
          </a:effectLst>
        </p:spPr>
        <p:txBody>
          <a:bodyPr lIns="90000" tIns="45000" rIns="90000" bIns="45000" anchor="t">
            <a:normAutofit fontScale="94000" lnSpcReduction="10000"/>
          </a:bodyPr>
          <a:lstStyle/>
          <a:p>
            <a:pPr marL="216000" indent="0" algn="ctr">
              <a:lnSpc>
                <a:spcPct val="90000"/>
              </a:lnSpc>
              <a:spcBef>
                <a:spcPts val="899"/>
              </a:spcBef>
              <a:buNone/>
              <a:tabLst>
                <a:tab pos="0" algn="l"/>
              </a:tabLst>
            </a:pPr>
            <a:r>
              <a:rPr lang="en-US" sz="2000" b="1" strike="noStrike" spc="-1">
                <a:solidFill>
                  <a:srgbClr val="FFFFFF"/>
                </a:solidFill>
                <a:latin typeface="Arial"/>
                <a:ea typeface="DejaVu Sans"/>
              </a:rPr>
              <a:t>TOPICAL PLAN</a:t>
            </a:r>
            <a:r>
              <a:rPr lang="ru-RU" sz="2000" b="1" strike="noStrike" spc="-1">
                <a:solidFill>
                  <a:srgbClr val="FFFFFF"/>
                </a:solidFill>
                <a:latin typeface="Arial"/>
                <a:ea typeface="DejaVu Sans"/>
              </a:rPr>
              <a:t> </a:t>
            </a:r>
            <a:r>
              <a:rPr lang="en-US" sz="2000" b="1" strike="noStrike" spc="-1">
                <a:solidFill>
                  <a:srgbClr val="FFFFFF"/>
                </a:solidFill>
                <a:latin typeface="Arial"/>
                <a:ea typeface="DejaVu Sans"/>
              </a:rPr>
              <a:t>for JINR Research and International Cooperation </a:t>
            </a:r>
            <a:r>
              <a:rPr lang="en-US" sz="2000" b="1" i="1" strike="noStrike" spc="-1">
                <a:solidFill>
                  <a:srgbClr val="FFFFFF"/>
                </a:solidFill>
                <a:latin typeface="Arial"/>
                <a:ea typeface="DejaVu Sans"/>
              </a:rPr>
              <a:t>Structure</a:t>
            </a:r>
            <a:endParaRPr lang="en-US" sz="2000" b="0" strike="noStrike" spc="-1">
              <a:solidFill>
                <a:srgbClr val="000000"/>
              </a:solidFill>
              <a:latin typeface="Arial"/>
            </a:endParaRPr>
          </a:p>
        </p:txBody>
      </p:sp>
      <p:sp>
        <p:nvSpPr>
          <p:cNvPr id="724" name="Овал 1"/>
          <p:cNvSpPr/>
          <p:nvPr/>
        </p:nvSpPr>
        <p:spPr>
          <a:xfrm>
            <a:off x="601920" y="2548800"/>
            <a:ext cx="1886040" cy="1493280"/>
          </a:xfrm>
          <a:prstGeom prst="ellipse">
            <a:avLst/>
          </a:prstGeom>
          <a:solidFill>
            <a:srgbClr val="B9CDE5"/>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800" b="1" strike="noStrike" spc="-1">
                <a:solidFill>
                  <a:srgbClr val="000000"/>
                </a:solidFill>
                <a:latin typeface="Arial"/>
                <a:ea typeface="DejaVu Sans"/>
              </a:rPr>
              <a:t>I</a:t>
            </a:r>
            <a:endParaRPr lang="en-US" sz="1800" b="0" strike="noStrike" spc="-1">
              <a:solidFill>
                <a:srgbClr val="000000"/>
              </a:solidFill>
              <a:latin typeface="Arial"/>
            </a:endParaRPr>
          </a:p>
          <a:p>
            <a:pPr algn="ctr">
              <a:lnSpc>
                <a:spcPct val="90000"/>
              </a:lnSpc>
              <a:spcAft>
                <a:spcPts val="629"/>
              </a:spcAft>
            </a:pPr>
            <a:r>
              <a:rPr lang="en-US" sz="1400" b="1" strike="noStrike" spc="-1">
                <a:solidFill>
                  <a:srgbClr val="000000"/>
                </a:solidFill>
                <a:latin typeface="Arial"/>
                <a:ea typeface="DejaVu Sans"/>
              </a:rPr>
              <a:t>Large research infrastructure projects</a:t>
            </a:r>
            <a:endParaRPr lang="en-US" sz="1400" b="0" strike="noStrike" spc="-1">
              <a:solidFill>
                <a:srgbClr val="000000"/>
              </a:solidFill>
              <a:latin typeface="Arial"/>
            </a:endParaRPr>
          </a:p>
        </p:txBody>
      </p:sp>
      <p:sp>
        <p:nvSpPr>
          <p:cNvPr id="725" name="Овал 17"/>
          <p:cNvSpPr/>
          <p:nvPr/>
        </p:nvSpPr>
        <p:spPr>
          <a:xfrm>
            <a:off x="3363480" y="921600"/>
            <a:ext cx="1390320" cy="1221120"/>
          </a:xfrm>
          <a:prstGeom prst="ellipse">
            <a:avLst/>
          </a:prstGeom>
          <a:solidFill>
            <a:srgbClr val="E6B9B8"/>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800" b="1" strike="noStrike" spc="-1">
                <a:solidFill>
                  <a:srgbClr val="000000"/>
                </a:solidFill>
                <a:latin typeface="Arial"/>
                <a:ea typeface="DejaVu Sans"/>
              </a:rPr>
              <a:t>II </a:t>
            </a:r>
            <a:r>
              <a:rPr lang="en-US" sz="1400" b="1" strike="noStrike" spc="-1">
                <a:solidFill>
                  <a:srgbClr val="000000"/>
                </a:solidFill>
                <a:latin typeface="Arial"/>
                <a:ea typeface="DejaVu Sans"/>
              </a:rPr>
              <a:t>Theoretical Physics</a:t>
            </a:r>
            <a:endParaRPr lang="en-US" sz="1400" b="0" strike="noStrike" spc="-1">
              <a:solidFill>
                <a:srgbClr val="000000"/>
              </a:solidFill>
              <a:latin typeface="Arial"/>
            </a:endParaRPr>
          </a:p>
        </p:txBody>
      </p:sp>
      <p:sp>
        <p:nvSpPr>
          <p:cNvPr id="726" name="Овал 18"/>
          <p:cNvSpPr/>
          <p:nvPr/>
        </p:nvSpPr>
        <p:spPr>
          <a:xfrm>
            <a:off x="7925040" y="5266440"/>
            <a:ext cx="1182960" cy="1138680"/>
          </a:xfrm>
          <a:prstGeom prst="ellipse">
            <a:avLst/>
          </a:prstGeom>
          <a:solidFill>
            <a:srgbClr val="CCC1DA"/>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400" b="1" strike="noStrike" spc="-1">
                <a:solidFill>
                  <a:srgbClr val="000000"/>
                </a:solidFill>
                <a:latin typeface="Arial"/>
                <a:ea typeface="DejaVu Sans"/>
              </a:rPr>
              <a:t>VI</a:t>
            </a:r>
            <a:endParaRPr lang="en-US" sz="1400" b="0" strike="noStrike" spc="-1">
              <a:solidFill>
                <a:srgbClr val="000000"/>
              </a:solidFill>
              <a:latin typeface="Arial"/>
            </a:endParaRPr>
          </a:p>
          <a:p>
            <a:pPr algn="ctr">
              <a:lnSpc>
                <a:spcPct val="90000"/>
              </a:lnSpc>
              <a:spcAft>
                <a:spcPts val="629"/>
              </a:spcAft>
            </a:pPr>
            <a:r>
              <a:rPr lang="en-US" sz="1400" b="1" strike="noStrike" spc="-1">
                <a:solidFill>
                  <a:srgbClr val="000000"/>
                </a:solidFill>
                <a:latin typeface="Arial"/>
                <a:ea typeface="DejaVu Sans"/>
              </a:rPr>
              <a:t>Life Sciences</a:t>
            </a:r>
            <a:endParaRPr lang="en-US" sz="1400" b="0" strike="noStrike" spc="-1">
              <a:solidFill>
                <a:srgbClr val="000000"/>
              </a:solidFill>
              <a:latin typeface="Arial"/>
            </a:endParaRPr>
          </a:p>
        </p:txBody>
      </p:sp>
      <p:sp>
        <p:nvSpPr>
          <p:cNvPr id="727" name="Овал 19"/>
          <p:cNvSpPr/>
          <p:nvPr/>
        </p:nvSpPr>
        <p:spPr>
          <a:xfrm>
            <a:off x="4605840" y="2510640"/>
            <a:ext cx="2333520" cy="2247120"/>
          </a:xfrm>
          <a:prstGeom prst="ellipse">
            <a:avLst/>
          </a:prstGeom>
          <a:solidFill>
            <a:srgbClr val="FFFFFF"/>
          </a:solidFill>
          <a:ln w="28440">
            <a:noFill/>
          </a:ln>
          <a:effectLst>
            <a:outerShdw blurRad="44280" dist="28080" dir="5400000" rotWithShape="0">
              <a:srgbClr val="000000">
                <a:alpha val="32000"/>
              </a:srgbClr>
            </a:outerShd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836"/>
              </a:spcAft>
            </a:pPr>
            <a:r>
              <a:rPr lang="en-US" sz="2400" b="1" strike="noStrike" spc="-1">
                <a:solidFill>
                  <a:srgbClr val="002060"/>
                </a:solidFill>
                <a:latin typeface="Arial"/>
                <a:ea typeface="DejaVu Sans"/>
              </a:rPr>
              <a:t>Topical Plan</a:t>
            </a:r>
            <a:endParaRPr lang="en-US" sz="2400" b="0" strike="noStrike" spc="-1">
              <a:solidFill>
                <a:srgbClr val="000000"/>
              </a:solidFill>
              <a:latin typeface="Arial"/>
            </a:endParaRPr>
          </a:p>
        </p:txBody>
      </p:sp>
      <p:sp>
        <p:nvSpPr>
          <p:cNvPr id="728" name="Овал 21"/>
          <p:cNvSpPr/>
          <p:nvPr/>
        </p:nvSpPr>
        <p:spPr>
          <a:xfrm>
            <a:off x="5551560" y="943920"/>
            <a:ext cx="1322640" cy="1164960"/>
          </a:xfrm>
          <a:prstGeom prst="ellipse">
            <a:avLst/>
          </a:prstGeom>
          <a:solidFill>
            <a:srgbClr val="FFC000"/>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561"/>
              </a:spcAft>
            </a:pPr>
            <a:r>
              <a:rPr lang="en-US" sz="1400" b="1" strike="noStrike" spc="-1">
                <a:solidFill>
                  <a:srgbClr val="000000"/>
                </a:solidFill>
                <a:latin typeface="Arial"/>
                <a:ea typeface="DejaVu Sans"/>
              </a:rPr>
              <a:t>III </a:t>
            </a:r>
            <a:r>
              <a:rPr lang="en-US" sz="1600" b="1" strike="noStrike" spc="-1">
                <a:solidFill>
                  <a:srgbClr val="000000"/>
                </a:solidFill>
                <a:latin typeface="Arial"/>
                <a:ea typeface="DejaVu Sans"/>
              </a:rPr>
              <a:t>Particle</a:t>
            </a:r>
            <a:r>
              <a:rPr lang="en-US" sz="1400" b="1" strike="noStrike" spc="-1">
                <a:solidFill>
                  <a:srgbClr val="000000"/>
                </a:solidFill>
                <a:latin typeface="Arial"/>
                <a:ea typeface="DejaVu Sans"/>
              </a:rPr>
              <a:t> </a:t>
            </a:r>
            <a:r>
              <a:rPr lang="en-US" sz="1600" b="1" strike="noStrike" spc="-1">
                <a:solidFill>
                  <a:srgbClr val="000000"/>
                </a:solidFill>
                <a:latin typeface="Arial"/>
                <a:ea typeface="DejaVu Sans"/>
              </a:rPr>
              <a:t>Physics</a:t>
            </a:r>
            <a:endParaRPr lang="en-US" sz="1600" b="0" strike="noStrike" spc="-1">
              <a:solidFill>
                <a:srgbClr val="000000"/>
              </a:solidFill>
              <a:latin typeface="Arial"/>
            </a:endParaRPr>
          </a:p>
          <a:p>
            <a:pPr algn="ctr">
              <a:lnSpc>
                <a:spcPct val="90000"/>
              </a:lnSpc>
              <a:spcAft>
                <a:spcPts val="281"/>
              </a:spcAft>
            </a:pPr>
            <a:endParaRPr lang="en-US" sz="1600" b="0" strike="noStrike" spc="-1">
              <a:solidFill>
                <a:srgbClr val="000000"/>
              </a:solidFill>
              <a:latin typeface="Arial"/>
            </a:endParaRPr>
          </a:p>
        </p:txBody>
      </p:sp>
      <p:sp>
        <p:nvSpPr>
          <p:cNvPr id="729" name="Овал 22"/>
          <p:cNvSpPr/>
          <p:nvPr/>
        </p:nvSpPr>
        <p:spPr>
          <a:xfrm>
            <a:off x="5484600" y="5088960"/>
            <a:ext cx="1528920" cy="1389600"/>
          </a:xfrm>
          <a:prstGeom prst="ellipse">
            <a:avLst/>
          </a:prstGeom>
          <a:solidFill>
            <a:srgbClr val="B7DEE8"/>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524"/>
              </a:spcAft>
            </a:pPr>
            <a:r>
              <a:rPr lang="en-US" sz="1500" b="1" strike="noStrike" spc="-1">
                <a:solidFill>
                  <a:srgbClr val="000000"/>
                </a:solidFill>
                <a:latin typeface="Arial"/>
                <a:ea typeface="DejaVu Sans"/>
              </a:rPr>
              <a:t>VII </a:t>
            </a:r>
            <a:r>
              <a:rPr lang="en-US" sz="1400" b="1" strike="noStrike" spc="-1">
                <a:solidFill>
                  <a:srgbClr val="000000"/>
                </a:solidFill>
                <a:latin typeface="Arial"/>
                <a:ea typeface="DejaVu Sans"/>
              </a:rPr>
              <a:t>Information</a:t>
            </a:r>
            <a:r>
              <a:rPr lang="en-US" sz="1500" b="0" strike="noStrike" spc="-1">
                <a:solidFill>
                  <a:srgbClr val="000000"/>
                </a:solidFill>
                <a:latin typeface="Arial"/>
                <a:ea typeface="DejaVu Sans"/>
              </a:rPr>
              <a:t> </a:t>
            </a:r>
            <a:r>
              <a:rPr lang="en-US" sz="1500" b="1" strike="noStrike" spc="-1">
                <a:solidFill>
                  <a:srgbClr val="000000"/>
                </a:solidFill>
                <a:latin typeface="Arial"/>
                <a:ea typeface="DejaVu Sans"/>
              </a:rPr>
              <a:t>Technology</a:t>
            </a:r>
            <a:endParaRPr lang="en-US" sz="1500" b="0" strike="noStrike" spc="-1">
              <a:solidFill>
                <a:srgbClr val="000000"/>
              </a:solidFill>
              <a:latin typeface="Arial"/>
            </a:endParaRPr>
          </a:p>
        </p:txBody>
      </p:sp>
      <p:sp>
        <p:nvSpPr>
          <p:cNvPr id="730" name="Овал 23"/>
          <p:cNvSpPr/>
          <p:nvPr/>
        </p:nvSpPr>
        <p:spPr>
          <a:xfrm>
            <a:off x="7672320" y="943920"/>
            <a:ext cx="1182960" cy="1139040"/>
          </a:xfrm>
          <a:prstGeom prst="ellipse">
            <a:avLst/>
          </a:prstGeom>
          <a:solidFill>
            <a:srgbClr val="92D050"/>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400" b="1" strike="noStrike" spc="-1">
                <a:solidFill>
                  <a:srgbClr val="000000"/>
                </a:solidFill>
                <a:latin typeface="Arial"/>
                <a:ea typeface="DejaVu Sans"/>
              </a:rPr>
              <a:t>IV Nuclear Physics </a:t>
            </a:r>
            <a:endParaRPr lang="en-US" sz="1400" b="0" strike="noStrike" spc="-1">
              <a:solidFill>
                <a:srgbClr val="000000"/>
              </a:solidFill>
              <a:latin typeface="Arial"/>
            </a:endParaRPr>
          </a:p>
          <a:p>
            <a:pPr algn="ctr">
              <a:lnSpc>
                <a:spcPct val="90000"/>
              </a:lnSpc>
              <a:spcAft>
                <a:spcPts val="281"/>
              </a:spcAft>
            </a:pPr>
            <a:endParaRPr lang="en-US" sz="1400" b="0" strike="noStrike" spc="-1">
              <a:solidFill>
                <a:srgbClr val="000000"/>
              </a:solidFill>
              <a:latin typeface="Arial"/>
            </a:endParaRPr>
          </a:p>
        </p:txBody>
      </p:sp>
      <p:sp>
        <p:nvSpPr>
          <p:cNvPr id="731" name="Овал 24"/>
          <p:cNvSpPr/>
          <p:nvPr/>
        </p:nvSpPr>
        <p:spPr>
          <a:xfrm>
            <a:off x="7785360" y="2425320"/>
            <a:ext cx="1542600" cy="1265400"/>
          </a:xfrm>
          <a:prstGeom prst="ellipse">
            <a:avLst/>
          </a:prstGeom>
          <a:solidFill>
            <a:srgbClr val="E6E0EC"/>
          </a:solidFill>
          <a:ln w="28440">
            <a:noFill/>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561"/>
              </a:spcAft>
            </a:pPr>
            <a:r>
              <a:rPr lang="en-US" sz="1600" b="1" strike="noStrike" spc="-1">
                <a:solidFill>
                  <a:srgbClr val="000000"/>
                </a:solidFill>
                <a:latin typeface="Arial"/>
                <a:ea typeface="DejaVu Sans"/>
              </a:rPr>
              <a:t>V </a:t>
            </a:r>
            <a:r>
              <a:rPr lang="en-US" sz="1450" b="1" strike="noStrike" spc="-1">
                <a:solidFill>
                  <a:srgbClr val="000000"/>
                </a:solidFill>
                <a:latin typeface="Arial"/>
                <a:ea typeface="DejaVu Sans"/>
              </a:rPr>
              <a:t>Condensed</a:t>
            </a:r>
            <a:r>
              <a:rPr lang="en-US" sz="1600" b="1" strike="noStrike" spc="-1">
                <a:solidFill>
                  <a:srgbClr val="000000"/>
                </a:solidFill>
                <a:latin typeface="Arial"/>
                <a:ea typeface="DejaVu Sans"/>
              </a:rPr>
              <a:t> Matter Physics</a:t>
            </a:r>
            <a:endParaRPr lang="en-US" sz="1600" b="0" strike="noStrike" spc="-1">
              <a:solidFill>
                <a:srgbClr val="000000"/>
              </a:solidFill>
              <a:latin typeface="Arial"/>
            </a:endParaRPr>
          </a:p>
          <a:p>
            <a:pPr algn="ctr">
              <a:lnSpc>
                <a:spcPct val="90000"/>
              </a:lnSpc>
              <a:spcAft>
                <a:spcPts val="281"/>
              </a:spcAft>
            </a:pPr>
            <a:endParaRPr lang="en-US" sz="1600" b="0" strike="noStrike" spc="-1">
              <a:solidFill>
                <a:srgbClr val="000000"/>
              </a:solidFill>
              <a:latin typeface="Arial"/>
            </a:endParaRPr>
          </a:p>
        </p:txBody>
      </p:sp>
      <p:sp>
        <p:nvSpPr>
          <p:cNvPr id="732" name="Овал 25"/>
          <p:cNvSpPr/>
          <p:nvPr/>
        </p:nvSpPr>
        <p:spPr>
          <a:xfrm>
            <a:off x="95400" y="3899160"/>
            <a:ext cx="987480" cy="93132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700"/>
              </a:spcAft>
            </a:pPr>
            <a:r>
              <a:rPr lang="en-US" sz="2000" b="1" strike="noStrike" spc="-1">
                <a:solidFill>
                  <a:srgbClr val="000000"/>
                </a:solidFill>
                <a:latin typeface="Arial"/>
                <a:ea typeface="DejaVu Sans"/>
              </a:rPr>
              <a:t>NICA</a:t>
            </a:r>
            <a:endParaRPr lang="en-US" sz="2000" b="0" strike="noStrike" spc="-1">
              <a:solidFill>
                <a:srgbClr val="000000"/>
              </a:solidFill>
              <a:latin typeface="Arial"/>
            </a:endParaRPr>
          </a:p>
        </p:txBody>
      </p:sp>
      <p:sp>
        <p:nvSpPr>
          <p:cNvPr id="733" name="Овал 26"/>
          <p:cNvSpPr/>
          <p:nvPr/>
        </p:nvSpPr>
        <p:spPr>
          <a:xfrm>
            <a:off x="2059560" y="3863160"/>
            <a:ext cx="1006200" cy="92916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56"/>
              </a:spcAft>
            </a:pPr>
            <a:r>
              <a:rPr lang="en-US" sz="1300" b="1" strike="noStrike" spc="-1">
                <a:solidFill>
                  <a:srgbClr val="000000"/>
                </a:solidFill>
                <a:latin typeface="Arial"/>
                <a:ea typeface="DejaVu Sans"/>
              </a:rPr>
              <a:t>BAIKAL-GVD</a:t>
            </a:r>
            <a:endParaRPr lang="en-US" sz="1300" b="0" strike="noStrike" spc="-1">
              <a:solidFill>
                <a:srgbClr val="000000"/>
              </a:solidFill>
              <a:latin typeface="Arial"/>
            </a:endParaRPr>
          </a:p>
        </p:txBody>
      </p:sp>
      <p:sp>
        <p:nvSpPr>
          <p:cNvPr id="734" name="Овал 27"/>
          <p:cNvSpPr/>
          <p:nvPr/>
        </p:nvSpPr>
        <p:spPr>
          <a:xfrm>
            <a:off x="189720" y="1809000"/>
            <a:ext cx="908640" cy="87480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pPr>
            <a:r>
              <a:rPr lang="en-US" sz="1800" b="1" strike="noStrike" spc="-1">
                <a:solidFill>
                  <a:srgbClr val="000000"/>
                </a:solidFill>
                <a:latin typeface="Arial"/>
                <a:ea typeface="DejaVu Sans"/>
              </a:rPr>
              <a:t>IBR-2</a:t>
            </a:r>
            <a:endParaRPr lang="en-US" sz="1800" b="0" strike="noStrike" spc="-1">
              <a:solidFill>
                <a:srgbClr val="000000"/>
              </a:solidFill>
              <a:latin typeface="Arial"/>
            </a:endParaRPr>
          </a:p>
        </p:txBody>
      </p:sp>
      <p:sp>
        <p:nvSpPr>
          <p:cNvPr id="735" name="Овал 28"/>
          <p:cNvSpPr/>
          <p:nvPr/>
        </p:nvSpPr>
        <p:spPr>
          <a:xfrm>
            <a:off x="2083680" y="1777320"/>
            <a:ext cx="908640" cy="87480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DRIBS-III</a:t>
            </a:r>
            <a:endParaRPr lang="en-US" sz="1400" b="0" strike="noStrike" spc="-1">
              <a:solidFill>
                <a:srgbClr val="000000"/>
              </a:solidFill>
              <a:latin typeface="Arial"/>
            </a:endParaRPr>
          </a:p>
        </p:txBody>
      </p:sp>
      <p:sp>
        <p:nvSpPr>
          <p:cNvPr id="736" name="Прямая соединительная линия 26"/>
          <p:cNvSpPr/>
          <p:nvPr/>
        </p:nvSpPr>
        <p:spPr>
          <a:xfrm>
            <a:off x="6945120" y="3862440"/>
            <a:ext cx="3738960" cy="684360"/>
          </a:xfrm>
          <a:prstGeom prst="line">
            <a:avLst/>
          </a:prstGeom>
          <a:ln w="28440">
            <a:solidFill>
              <a:srgbClr val="000000"/>
            </a:solidFill>
            <a:prstDash val="sysDot"/>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37" name="Овал 29"/>
          <p:cNvSpPr/>
          <p:nvPr/>
        </p:nvSpPr>
        <p:spPr>
          <a:xfrm>
            <a:off x="10212480" y="4073400"/>
            <a:ext cx="1794960" cy="1535400"/>
          </a:xfrm>
          <a:prstGeom prst="ellipse">
            <a:avLst/>
          </a:prstGeom>
          <a:solidFill>
            <a:srgbClr val="FFFF00"/>
          </a:solidFill>
          <a:ln w="28440" cap="rnd">
            <a:solidFill>
              <a:srgbClr val="FF0000"/>
            </a:solidFill>
            <a:miter/>
          </a:ln>
          <a:effectLst>
            <a:glow rad="101520">
              <a:srgbClr val="FFFF00">
                <a:alpha val="6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IX </a:t>
            </a:r>
            <a:endParaRPr lang="en-US" sz="1400" b="0" strike="noStrike" spc="-1">
              <a:solidFill>
                <a:srgbClr val="000000"/>
              </a:solidFill>
              <a:latin typeface="Arial"/>
            </a:endParaRPr>
          </a:p>
          <a:p>
            <a:pPr algn="ctr">
              <a:lnSpc>
                <a:spcPct val="90000"/>
              </a:lnSpc>
              <a:spcAft>
                <a:spcPts val="490"/>
              </a:spcAft>
            </a:pPr>
            <a:r>
              <a:rPr lang="en-US" sz="1200" b="1" strike="noStrike" spc="-1">
                <a:solidFill>
                  <a:srgbClr val="000000"/>
                </a:solidFill>
                <a:latin typeface="Arial"/>
                <a:ea typeface="DejaVu Sans"/>
              </a:rPr>
              <a:t>Analytical and Methodological Problems</a:t>
            </a:r>
            <a:br>
              <a:rPr sz="1800"/>
            </a:br>
            <a:r>
              <a:rPr lang="en-US" sz="1200" b="1" strike="noStrike" spc="-1">
                <a:solidFill>
                  <a:srgbClr val="000000"/>
                </a:solidFill>
                <a:latin typeface="Arial"/>
                <a:ea typeface="DejaVu Sans"/>
              </a:rPr>
              <a:t>of Scientific Research Organization</a:t>
            </a:r>
            <a:endParaRPr lang="en-US" sz="1200" b="0" strike="noStrike" spc="-1">
              <a:solidFill>
                <a:srgbClr val="000000"/>
              </a:solidFill>
              <a:latin typeface="Arial"/>
            </a:endParaRPr>
          </a:p>
        </p:txBody>
      </p:sp>
      <p:sp>
        <p:nvSpPr>
          <p:cNvPr id="738" name="Прямоугольник 44"/>
          <p:cNvSpPr/>
          <p:nvPr/>
        </p:nvSpPr>
        <p:spPr>
          <a:xfrm>
            <a:off x="9628200" y="1519560"/>
            <a:ext cx="2307960" cy="2518200"/>
          </a:xfrm>
          <a:prstGeom prst="rect">
            <a:avLst/>
          </a:prstGeom>
          <a:noFill/>
          <a:ln w="25560">
            <a:solidFill>
              <a:srgbClr val="4868E5"/>
            </a:solidFill>
            <a:miter/>
          </a:ln>
          <a:effectLst>
            <a:outerShdw blurRad="50760" dist="37674" dir="2700000"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1" strike="noStrike" spc="-1">
                <a:solidFill>
                  <a:srgbClr val="262626"/>
                </a:solidFill>
                <a:latin typeface="Arial"/>
                <a:ea typeface="DejaVu Sans"/>
              </a:rPr>
              <a:t>Sections    II-X include:</a:t>
            </a:r>
            <a:endParaRPr lang="en-US" sz="1600" b="0" strike="noStrike" spc="-1">
              <a:solidFill>
                <a:srgbClr val="000000"/>
              </a:solidFill>
              <a:latin typeface="Arial"/>
            </a:endParaRPr>
          </a:p>
          <a:p>
            <a:pPr>
              <a:lnSpc>
                <a:spcPct val="100000"/>
              </a:lnSpc>
            </a:pPr>
            <a:r>
              <a:rPr lang="en-US" sz="1600" b="1" strike="noStrike" spc="-1">
                <a:solidFill>
                  <a:srgbClr val="262626"/>
                </a:solidFill>
                <a:latin typeface="Arial"/>
                <a:ea typeface="DejaVu Sans"/>
              </a:rPr>
              <a:t>-Themes </a:t>
            </a:r>
            <a:endParaRPr lang="en-US" sz="1600" b="0" strike="noStrike" spc="-1">
              <a:solidFill>
                <a:srgbClr val="000000"/>
              </a:solidFill>
              <a:latin typeface="Arial"/>
            </a:endParaRPr>
          </a:p>
          <a:p>
            <a:pPr>
              <a:lnSpc>
                <a:spcPct val="100000"/>
              </a:lnSpc>
            </a:pPr>
            <a:r>
              <a:rPr lang="en-US" sz="1600" b="1" strike="noStrike" spc="-1">
                <a:solidFill>
                  <a:srgbClr val="262626"/>
                </a:solidFill>
                <a:latin typeface="Arial"/>
                <a:ea typeface="DejaVu Sans"/>
              </a:rPr>
              <a:t>-Projects</a:t>
            </a:r>
            <a:endParaRPr lang="en-US" sz="1600" b="0" strike="noStrike" spc="-1">
              <a:solidFill>
                <a:srgbClr val="000000"/>
              </a:solidFill>
              <a:latin typeface="Arial"/>
            </a:endParaRPr>
          </a:p>
          <a:p>
            <a:pPr>
              <a:lnSpc>
                <a:spcPct val="100000"/>
              </a:lnSpc>
            </a:pPr>
            <a:r>
              <a:rPr lang="en-US" sz="1600" b="0" strike="noStrike" spc="-1">
                <a:solidFill>
                  <a:srgbClr val="262626"/>
                </a:solidFill>
                <a:latin typeface="Arial"/>
                <a:ea typeface="DejaVu Sans"/>
              </a:rPr>
              <a:t>-subprojects </a:t>
            </a:r>
            <a:r>
              <a:rPr lang="en-US" sz="1200" b="0" strike="noStrike" spc="-1">
                <a:solidFill>
                  <a:srgbClr val="000000"/>
                </a:solidFill>
                <a:latin typeface="Arial"/>
                <a:ea typeface="DejaVu Sans"/>
              </a:rPr>
              <a:t>(optional)</a:t>
            </a:r>
            <a:endParaRPr lang="en-US" sz="1200" b="0" strike="noStrike" spc="-1">
              <a:solidFill>
                <a:srgbClr val="000000"/>
              </a:solidFill>
              <a:latin typeface="Arial"/>
            </a:endParaRPr>
          </a:p>
          <a:p>
            <a:pPr>
              <a:lnSpc>
                <a:spcPct val="100000"/>
              </a:lnSpc>
            </a:pPr>
            <a:r>
              <a:rPr lang="en-US" sz="1600" b="0" strike="noStrike" spc="-1">
                <a:solidFill>
                  <a:srgbClr val="000000"/>
                </a:solidFill>
                <a:latin typeface="Arial"/>
                <a:ea typeface="DejaVu Sans"/>
              </a:rPr>
              <a:t>-activities </a:t>
            </a:r>
            <a:r>
              <a:rPr lang="en-US" sz="1200" b="0" strike="noStrike" spc="-1">
                <a:solidFill>
                  <a:srgbClr val="000000"/>
                </a:solidFill>
                <a:latin typeface="Arial"/>
                <a:ea typeface="DejaVu Sans"/>
              </a:rPr>
              <a:t>(optional)</a:t>
            </a:r>
            <a:endParaRPr lang="en-US" sz="1200" b="0" strike="noStrike" spc="-1">
              <a:solidFill>
                <a:srgbClr val="000000"/>
              </a:solidFill>
              <a:latin typeface="Arial"/>
            </a:endParaRPr>
          </a:p>
          <a:p>
            <a:pPr>
              <a:lnSpc>
                <a:spcPct val="100000"/>
              </a:lnSpc>
            </a:pPr>
            <a:endParaRPr lang="en-US" sz="1200" b="0" strike="noStrike" spc="-1">
              <a:solidFill>
                <a:srgbClr val="000000"/>
              </a:solidFill>
              <a:latin typeface="Arial"/>
            </a:endParaRPr>
          </a:p>
          <a:p>
            <a:pPr>
              <a:lnSpc>
                <a:spcPct val="100000"/>
              </a:lnSpc>
            </a:pPr>
            <a:r>
              <a:rPr lang="en-US" sz="1400" b="1" u="sng" strike="noStrike" spc="-1">
                <a:solidFill>
                  <a:srgbClr val="2A6099"/>
                </a:solidFill>
                <a:uFillTx/>
                <a:latin typeface="Arial"/>
                <a:ea typeface="DejaVu Sans"/>
              </a:rPr>
              <a:t>Section VIII include R&amp;D:</a:t>
            </a:r>
            <a:endParaRPr lang="en-US" sz="1400" b="0" strike="noStrike" spc="-1">
              <a:solidFill>
                <a:srgbClr val="000000"/>
              </a:solidFill>
              <a:latin typeface="Arial"/>
            </a:endParaRPr>
          </a:p>
          <a:p>
            <a:pPr>
              <a:lnSpc>
                <a:spcPct val="100000"/>
              </a:lnSpc>
            </a:pPr>
            <a:r>
              <a:rPr lang="en-US" sz="1400" b="1" strike="noStrike" spc="-1">
                <a:solidFill>
                  <a:srgbClr val="2A6099"/>
                </a:solidFill>
                <a:latin typeface="Arial"/>
                <a:ea typeface="DejaVu Sans"/>
              </a:rPr>
              <a:t>Detectors and accelerators</a:t>
            </a:r>
            <a:endParaRPr lang="en-US" sz="1400" b="0" strike="noStrike" spc="-1">
              <a:solidFill>
                <a:srgbClr val="000000"/>
              </a:solidFill>
              <a:latin typeface="Arial"/>
            </a:endParaRPr>
          </a:p>
          <a:p>
            <a:pPr>
              <a:lnSpc>
                <a:spcPct val="100000"/>
              </a:lnSpc>
            </a:pPr>
            <a:endParaRPr lang="en-US" sz="1400" b="0" strike="noStrike" spc="-1">
              <a:solidFill>
                <a:srgbClr val="000000"/>
              </a:solidFill>
              <a:latin typeface="Arial"/>
            </a:endParaRPr>
          </a:p>
          <a:p>
            <a:pPr>
              <a:lnSpc>
                <a:spcPct val="100000"/>
              </a:lnSpc>
            </a:pPr>
            <a:endParaRPr lang="en-US" sz="1400" b="0" strike="noStrike" spc="-1">
              <a:solidFill>
                <a:srgbClr val="000000"/>
              </a:solidFill>
              <a:latin typeface="Arial"/>
            </a:endParaRPr>
          </a:p>
          <a:p>
            <a:pPr>
              <a:lnSpc>
                <a:spcPct val="100000"/>
              </a:lnSpc>
            </a:pPr>
            <a:endParaRPr lang="en-US" sz="1400" b="0" strike="noStrike" spc="-1">
              <a:solidFill>
                <a:srgbClr val="000000"/>
              </a:solidFill>
              <a:latin typeface="Arial"/>
            </a:endParaRPr>
          </a:p>
          <a:p>
            <a:pPr>
              <a:lnSpc>
                <a:spcPct val="100000"/>
              </a:lnSpc>
            </a:pPr>
            <a:endParaRPr lang="en-US" sz="1400" b="0" strike="noStrike" spc="-1">
              <a:solidFill>
                <a:srgbClr val="000000"/>
              </a:solidFill>
              <a:latin typeface="Arial"/>
            </a:endParaRPr>
          </a:p>
        </p:txBody>
      </p:sp>
      <p:sp>
        <p:nvSpPr>
          <p:cNvPr id="739" name="Прямоугольник 45"/>
          <p:cNvSpPr/>
          <p:nvPr/>
        </p:nvSpPr>
        <p:spPr>
          <a:xfrm>
            <a:off x="391320" y="694440"/>
            <a:ext cx="2432880" cy="1015920"/>
          </a:xfrm>
          <a:prstGeom prst="rect">
            <a:avLst/>
          </a:prstGeom>
          <a:noFill/>
          <a:ln w="25560">
            <a:solidFill>
              <a:srgbClr val="0070C0"/>
            </a:solidFill>
            <a:miter/>
          </a:ln>
          <a:effectLst>
            <a:outerShdw blurRad="50760" dist="38160" dir="5400000"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00000"/>
              </a:lnSpc>
            </a:pPr>
            <a:r>
              <a:rPr lang="en-US" sz="1600" b="1" strike="noStrike" spc="-1">
                <a:solidFill>
                  <a:srgbClr val="262626"/>
                </a:solidFill>
                <a:latin typeface="Arial"/>
                <a:ea typeface="DejaVu Sans"/>
              </a:rPr>
              <a:t>Section I include:</a:t>
            </a:r>
            <a:endParaRPr lang="en-US" sz="1600" b="0" strike="noStrike" spc="-1">
              <a:solidFill>
                <a:srgbClr val="000000"/>
              </a:solidFill>
              <a:latin typeface="Arial"/>
            </a:endParaRPr>
          </a:p>
          <a:p>
            <a:pPr>
              <a:lnSpc>
                <a:spcPct val="100000"/>
              </a:lnSpc>
            </a:pPr>
            <a:r>
              <a:rPr lang="ru-RU" sz="1600" b="1" strike="noStrike" spc="-1">
                <a:solidFill>
                  <a:srgbClr val="262626"/>
                </a:solidFill>
                <a:latin typeface="Arial"/>
                <a:ea typeface="DejaVu Sans"/>
              </a:rPr>
              <a:t>-</a:t>
            </a:r>
            <a:r>
              <a:rPr lang="en-US" sz="1600" b="1" strike="noStrike" spc="-1">
                <a:solidFill>
                  <a:srgbClr val="262626"/>
                </a:solidFill>
                <a:latin typeface="Arial"/>
                <a:ea typeface="DejaVu Sans"/>
              </a:rPr>
              <a:t>projects</a:t>
            </a:r>
            <a:endParaRPr lang="en-US" sz="1600" b="0" strike="noStrike" spc="-1">
              <a:solidFill>
                <a:srgbClr val="000000"/>
              </a:solidFill>
              <a:latin typeface="Arial"/>
            </a:endParaRPr>
          </a:p>
          <a:p>
            <a:pPr>
              <a:lnSpc>
                <a:spcPct val="100000"/>
              </a:lnSpc>
            </a:pPr>
            <a:r>
              <a:rPr lang="en-US" sz="1600" b="0" strike="noStrike" spc="-1">
                <a:solidFill>
                  <a:srgbClr val="262626"/>
                </a:solidFill>
                <a:latin typeface="Arial"/>
                <a:ea typeface="DejaVu Sans"/>
              </a:rPr>
              <a:t>-subprojects (optional)</a:t>
            </a:r>
            <a:endParaRPr lang="en-US" sz="1600" b="0" strike="noStrike" spc="-1">
              <a:solidFill>
                <a:srgbClr val="000000"/>
              </a:solidFill>
              <a:latin typeface="Arial"/>
            </a:endParaRPr>
          </a:p>
          <a:p>
            <a:pPr>
              <a:lnSpc>
                <a:spcPct val="100000"/>
              </a:lnSpc>
            </a:pPr>
            <a:r>
              <a:rPr lang="en-US" sz="1600" b="0" strike="noStrike" spc="-1">
                <a:solidFill>
                  <a:srgbClr val="262626"/>
                </a:solidFill>
                <a:latin typeface="Arial"/>
                <a:ea typeface="DejaVu Sans"/>
              </a:rPr>
              <a:t>-activities </a:t>
            </a:r>
            <a:r>
              <a:rPr lang="en-US" sz="1600" b="0" strike="noStrike" spc="-1">
                <a:solidFill>
                  <a:srgbClr val="000000"/>
                </a:solidFill>
                <a:latin typeface="Arial"/>
                <a:ea typeface="DejaVu Sans"/>
              </a:rPr>
              <a:t>(optional)</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p:txBody>
      </p:sp>
      <p:sp>
        <p:nvSpPr>
          <p:cNvPr id="740" name="Овал 30"/>
          <p:cNvSpPr/>
          <p:nvPr/>
        </p:nvSpPr>
        <p:spPr>
          <a:xfrm>
            <a:off x="3277080" y="5127480"/>
            <a:ext cx="1459440" cy="1368000"/>
          </a:xfrm>
          <a:prstGeom prst="ellipse">
            <a:avLst/>
          </a:prstGeom>
          <a:solidFill>
            <a:srgbClr val="BFBFBF"/>
          </a:solidFill>
          <a:ln w="28440" cap="rnd">
            <a:solidFill>
              <a:srgbClr val="FF0000"/>
            </a:solidFill>
            <a:miter/>
          </a:ln>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VIII </a:t>
            </a:r>
            <a:endParaRPr lang="en-US" sz="1400" b="0" strike="noStrike" spc="-1">
              <a:solidFill>
                <a:srgbClr val="000000"/>
              </a:solidFill>
              <a:latin typeface="Arial"/>
            </a:endParaRPr>
          </a:p>
          <a:p>
            <a:pPr algn="ctr">
              <a:lnSpc>
                <a:spcPct val="90000"/>
              </a:lnSpc>
              <a:spcAft>
                <a:spcPts val="490"/>
              </a:spcAft>
            </a:pPr>
            <a:r>
              <a:rPr lang="en-US" sz="1400" b="1" strike="noStrike" spc="-1">
                <a:solidFill>
                  <a:srgbClr val="000000"/>
                </a:solidFill>
                <a:latin typeface="Arial"/>
                <a:ea typeface="DejaVu Sans"/>
              </a:rPr>
              <a:t>Accelerator / Detector R&amp;D, Applied research</a:t>
            </a:r>
            <a:endParaRPr lang="en-US" sz="1400" b="0" strike="noStrike" spc="-1">
              <a:solidFill>
                <a:srgbClr val="000000"/>
              </a:solidFill>
              <a:latin typeface="Arial"/>
            </a:endParaRPr>
          </a:p>
        </p:txBody>
      </p:sp>
      <p:sp>
        <p:nvSpPr>
          <p:cNvPr id="741" name="Овал 31"/>
          <p:cNvSpPr/>
          <p:nvPr/>
        </p:nvSpPr>
        <p:spPr>
          <a:xfrm>
            <a:off x="9758160" y="5581440"/>
            <a:ext cx="1461240" cy="1159200"/>
          </a:xfrm>
          <a:prstGeom prst="ellipse">
            <a:avLst/>
          </a:prstGeom>
          <a:solidFill>
            <a:srgbClr val="FFFF00"/>
          </a:solidFill>
          <a:ln w="28440" cap="rnd">
            <a:solidFill>
              <a:srgbClr val="FF0000"/>
            </a:solidFill>
            <a:miter/>
          </a:ln>
          <a:effectLst>
            <a:glow rad="101520">
              <a:srgbClr val="FFFF00">
                <a:alpha val="6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pPr>
            <a:r>
              <a:rPr lang="en-US" sz="1400" b="1" strike="noStrike" spc="-1">
                <a:solidFill>
                  <a:srgbClr val="000000"/>
                </a:solidFill>
                <a:latin typeface="Arial"/>
                <a:ea typeface="DejaVu Sans"/>
              </a:rPr>
              <a:t>X Educational Programme</a:t>
            </a:r>
            <a:endParaRPr lang="en-US" sz="1400" b="0" strike="noStrike" spc="-1">
              <a:solidFill>
                <a:srgbClr val="000000"/>
              </a:solidFill>
              <a:latin typeface="Arial"/>
            </a:endParaRPr>
          </a:p>
        </p:txBody>
      </p:sp>
      <p:sp>
        <p:nvSpPr>
          <p:cNvPr id="742" name="Блок-схема: документ 1"/>
          <p:cNvSpPr/>
          <p:nvPr/>
        </p:nvSpPr>
        <p:spPr>
          <a:xfrm>
            <a:off x="9630360" y="812160"/>
            <a:ext cx="2401200" cy="655200"/>
          </a:xfrm>
          <a:prstGeom prst="flowChartDocument">
            <a:avLst/>
          </a:prstGeom>
          <a:solidFill>
            <a:srgbClr val="FFFFD7"/>
          </a:solidFill>
          <a:ln w="25560">
            <a:solidFill>
              <a:srgbClr val="4868E5"/>
            </a:solidFill>
            <a:miter/>
          </a:ln>
          <a:effectLst>
            <a:glow rad="139680">
              <a:srgbClr val="2E59FF">
                <a:alpha val="40000"/>
              </a:srgbClr>
            </a:glo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400" b="1" strike="noStrike" spc="-1">
                <a:solidFill>
                  <a:srgbClr val="FF0000"/>
                </a:solidFill>
                <a:latin typeface="Arial"/>
                <a:ea typeface="DejaVu Sans"/>
              </a:rPr>
              <a:t>Human and financial resources – also Projects</a:t>
            </a:r>
            <a:endParaRPr lang="en-US" sz="1400" b="0" strike="noStrike" spc="-1">
              <a:solidFill>
                <a:srgbClr val="000000"/>
              </a:solidFill>
              <a:latin typeface="Arial"/>
            </a:endParaRPr>
          </a:p>
        </p:txBody>
      </p:sp>
      <p:sp>
        <p:nvSpPr>
          <p:cNvPr id="743" name="Прямая соединительная линия 27"/>
          <p:cNvSpPr/>
          <p:nvPr/>
        </p:nvSpPr>
        <p:spPr>
          <a:xfrm flipH="1">
            <a:off x="4498560" y="4496760"/>
            <a:ext cx="548640" cy="794880"/>
          </a:xfrm>
          <a:prstGeom prst="line">
            <a:avLst/>
          </a:prstGeom>
          <a:ln w="28440">
            <a:solidFill>
              <a:srgbClr val="000000"/>
            </a:solidFill>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44" name="Прямая соединительная линия 28"/>
          <p:cNvSpPr/>
          <p:nvPr/>
        </p:nvSpPr>
        <p:spPr>
          <a:xfrm>
            <a:off x="6879600" y="4133160"/>
            <a:ext cx="3195720" cy="1448280"/>
          </a:xfrm>
          <a:prstGeom prst="line">
            <a:avLst/>
          </a:prstGeom>
          <a:ln w="28440">
            <a:solidFill>
              <a:srgbClr val="000000"/>
            </a:solidFill>
            <a:prstDash val="sysDot"/>
            <a:miter/>
          </a:ln>
        </p:spPr>
        <p:style>
          <a:lnRef idx="0">
            <a:scrgbClr r="0" g="0" b="0"/>
          </a:lnRef>
          <a:fillRef idx="0">
            <a:scrgbClr r="0" g="0" b="0"/>
          </a:fillRef>
          <a:effectRef idx="0">
            <a:scrgbClr r="0" g="0" b="0"/>
          </a:effectRef>
          <a:fontRef idx="minor"/>
        </p:style>
        <p:txBody>
          <a:bodyPr lIns="90000" tIns="45000" rIns="90000" bIns="45000" anchor="t" anchorCtr="1">
            <a:noAutofit/>
          </a:bodyPr>
          <a:lstStyle/>
          <a:p>
            <a:endParaRPr lang="en-US" sz="1800" b="0" strike="noStrike" spc="-1">
              <a:solidFill>
                <a:srgbClr val="000000"/>
              </a:solidFill>
              <a:latin typeface="Arial"/>
              <a:ea typeface="DejaVu Sans"/>
            </a:endParaRPr>
          </a:p>
        </p:txBody>
      </p:sp>
      <p:sp>
        <p:nvSpPr>
          <p:cNvPr id="745" name="Блок-схема: документ 4"/>
          <p:cNvSpPr/>
          <p:nvPr/>
        </p:nvSpPr>
        <p:spPr>
          <a:xfrm>
            <a:off x="228600" y="5941440"/>
            <a:ext cx="2295360" cy="655200"/>
          </a:xfrm>
          <a:prstGeom prst="flowChartDocument">
            <a:avLst/>
          </a:prstGeom>
          <a:solidFill>
            <a:srgbClr val="EEEEEE"/>
          </a:solidFill>
          <a:ln w="25560">
            <a:solidFill>
              <a:srgbClr val="FF0000"/>
            </a:solidFill>
            <a:miter/>
          </a:ln>
          <a:effectLst>
            <a:glow rad="139680">
              <a:srgbClr val="2E59FF">
                <a:alpha val="40000"/>
              </a:srgbClr>
            </a:glow>
          </a:effectLst>
        </p:spPr>
        <p:style>
          <a:lnRef idx="0">
            <a:scrgbClr r="0" g="0" b="0"/>
          </a:lnRef>
          <a:fillRef idx="0">
            <a:scrgbClr r="0" g="0" b="0"/>
          </a:fillRef>
          <a:effectRef idx="0">
            <a:scrgbClr r="0" g="0" b="0"/>
          </a:effectRef>
          <a:fontRef idx="minor"/>
        </p:style>
        <p:txBody>
          <a:bodyPr lIns="90000" tIns="45000" rIns="90000" bIns="45000" anchor="ctr">
            <a:noAutofit/>
          </a:bodyPr>
          <a:lstStyle/>
          <a:p>
            <a:pPr algn="ctr">
              <a:lnSpc>
                <a:spcPct val="100000"/>
              </a:lnSpc>
            </a:pPr>
            <a:r>
              <a:rPr lang="en-US" sz="1600" b="1" strike="noStrike" spc="-1">
                <a:solidFill>
                  <a:srgbClr val="C9211E"/>
                </a:solidFill>
                <a:latin typeface="Arial"/>
                <a:ea typeface="DejaVu Sans"/>
              </a:rPr>
              <a:t>SCIENTIFIC</a:t>
            </a:r>
            <a:endParaRPr lang="en-US" sz="1600" b="0" strike="noStrike" spc="-1">
              <a:solidFill>
                <a:srgbClr val="000000"/>
              </a:solidFill>
              <a:latin typeface="Arial"/>
            </a:endParaRPr>
          </a:p>
          <a:p>
            <a:pPr algn="ctr">
              <a:lnSpc>
                <a:spcPct val="100000"/>
              </a:lnSpc>
            </a:pPr>
            <a:r>
              <a:rPr lang="en-US" sz="1600" b="1" strike="noStrike" spc="-1">
                <a:solidFill>
                  <a:srgbClr val="C9211E"/>
                </a:solidFill>
                <a:latin typeface="Arial"/>
                <a:ea typeface="DejaVu Sans"/>
              </a:rPr>
              <a:t>DIRECTIONS</a:t>
            </a:r>
            <a:endParaRPr lang="en-US" sz="1600" b="0" strike="noStrike" spc="-1">
              <a:solidFill>
                <a:srgbClr val="000000"/>
              </a:solidFill>
              <a:latin typeface="Arial"/>
            </a:endParaRPr>
          </a:p>
        </p:txBody>
      </p:sp>
      <p:sp>
        <p:nvSpPr>
          <p:cNvPr id="746" name="Прямая соединительная линия 29"/>
          <p:cNvSpPr/>
          <p:nvPr/>
        </p:nvSpPr>
        <p:spPr>
          <a:xfrm>
            <a:off x="2529000" y="6161760"/>
            <a:ext cx="669960" cy="360"/>
          </a:xfrm>
          <a:prstGeom prst="line">
            <a:avLst/>
          </a:prstGeom>
          <a:ln w="54720">
            <a:solidFill>
              <a:srgbClr val="FF0000"/>
            </a:solidFill>
            <a:round/>
            <a:tailEnd type="triangle" w="med" len="med"/>
          </a:ln>
        </p:spPr>
        <p:style>
          <a:lnRef idx="0">
            <a:scrgbClr r="0" g="0" b="0"/>
          </a:lnRef>
          <a:fillRef idx="0">
            <a:scrgbClr r="0" g="0" b="0"/>
          </a:fillRef>
          <a:effectRef idx="0">
            <a:scrgbClr r="0" g="0" b="0"/>
          </a:effectRef>
          <a:fontRef idx="minor"/>
        </p:style>
        <p:txBody>
          <a:bodyPr lIns="90000" tIns="0" rIns="90000" bIns="0" anchor="t" anchorCtr="1">
            <a:noAutofit/>
          </a:bodyPr>
          <a:lstStyle/>
          <a:p>
            <a:endParaRPr lang="en-US" sz="1800" b="0" strike="noStrike" spc="-1">
              <a:solidFill>
                <a:srgbClr val="000000"/>
              </a:solidFill>
              <a:latin typeface="Arial"/>
              <a:ea typeface="DejaVu Sans"/>
            </a:endParaRPr>
          </a:p>
        </p:txBody>
      </p:sp>
      <p:sp>
        <p:nvSpPr>
          <p:cNvPr id="747" name="Овал 32"/>
          <p:cNvSpPr/>
          <p:nvPr/>
        </p:nvSpPr>
        <p:spPr>
          <a:xfrm>
            <a:off x="915480" y="4629960"/>
            <a:ext cx="1373400" cy="1033560"/>
          </a:xfrm>
          <a:prstGeom prst="ellipse">
            <a:avLst/>
          </a:prstGeom>
          <a:solidFill>
            <a:srgbClr val="8064A2"/>
          </a:solidFill>
          <a:ln w="28440">
            <a:noFill/>
          </a:ln>
          <a:effectLst>
            <a:glow rad="101520">
              <a:srgbClr val="00B7C5">
                <a:alpha val="40000"/>
              </a:srgbClr>
            </a:glow>
          </a:effectLst>
        </p:spPr>
        <p:style>
          <a:lnRef idx="0">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700"/>
              </a:spcAft>
            </a:pPr>
            <a:r>
              <a:rPr lang="en-US" sz="1800" b="1" strike="noStrike" spc="-1">
                <a:solidFill>
                  <a:srgbClr val="000000"/>
                </a:solidFill>
                <a:latin typeface="Arial"/>
                <a:ea typeface="DejaVu Sans"/>
              </a:rPr>
              <a:t>MICC &amp;</a:t>
            </a:r>
            <a:endParaRPr lang="en-US" sz="1800" b="0" strike="noStrike" spc="-1">
              <a:solidFill>
                <a:srgbClr val="000000"/>
              </a:solidFill>
              <a:latin typeface="Arial"/>
            </a:endParaRPr>
          </a:p>
          <a:p>
            <a:pPr algn="ctr">
              <a:lnSpc>
                <a:spcPct val="90000"/>
              </a:lnSpc>
              <a:spcAft>
                <a:spcPts val="700"/>
              </a:spcAft>
            </a:pPr>
            <a:r>
              <a:rPr lang="en-US" sz="1600" b="1" strike="noStrike" spc="-1">
                <a:solidFill>
                  <a:srgbClr val="000000"/>
                </a:solidFill>
                <a:latin typeface="Arial"/>
                <a:ea typeface="DejaVu Sans"/>
              </a:rPr>
              <a:t>Govorun</a:t>
            </a:r>
            <a:endParaRPr lang="en-US" sz="1600" b="0" strike="noStrike" spc="-1">
              <a:solidFill>
                <a:srgbClr val="000000"/>
              </a:solidFill>
              <a:latin typeface="Arial"/>
            </a:endParaRPr>
          </a:p>
        </p:txBody>
      </p:sp>
      <p:sp>
        <p:nvSpPr>
          <p:cNvPr id="748" name="Прямая соединительная линия 30"/>
          <p:cNvSpPr/>
          <p:nvPr/>
        </p:nvSpPr>
        <p:spPr>
          <a:xfrm flipV="1">
            <a:off x="1602720" y="4001040"/>
            <a:ext cx="360" cy="629280"/>
          </a:xfrm>
          <a:prstGeom prst="line">
            <a:avLst/>
          </a:prstGeom>
          <a:ln w="9360">
            <a:solidFill>
              <a:srgbClr val="000000"/>
            </a:solidFill>
            <a:miter/>
          </a:ln>
        </p:spPr>
        <p:style>
          <a:lnRef idx="0">
            <a:scrgbClr r="0" g="0" b="0"/>
          </a:lnRef>
          <a:fillRef idx="0">
            <a:scrgbClr r="0" g="0" b="0"/>
          </a:fillRef>
          <a:effectRef idx="0">
            <a:scrgbClr r="0" g="0" b="0"/>
          </a:effectRef>
          <a:fontRef idx="minor"/>
        </p:style>
        <p:txBody>
          <a:bodyPr lIns="90000" tIns="360000" rIns="90000" bIns="360000" anchor="t" anchorCtr="1">
            <a:noAutofit/>
          </a:bodyPr>
          <a:lstStyle/>
          <a:p>
            <a:endParaRPr lang="en-US" sz="1800" b="0" strike="noStrike" spc="-1">
              <a:solidFill>
                <a:srgbClr val="000000"/>
              </a:solidFill>
              <a:latin typeface="Arial"/>
              <a:ea typeface="DejaVu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TextBox 96"/>
          <p:cNvSpPr/>
          <p:nvPr/>
        </p:nvSpPr>
        <p:spPr>
          <a:xfrm>
            <a:off x="135000" y="158400"/>
            <a:ext cx="11769840" cy="394560"/>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Aft>
                <a:spcPts val="598"/>
              </a:spcAft>
              <a:tabLst>
                <a:tab pos="0" algn="l"/>
              </a:tabLst>
            </a:pPr>
            <a:r>
              <a:rPr lang="en-GB" sz="1800" b="0" strike="noStrike" spc="-1">
                <a:solidFill>
                  <a:srgbClr val="2F5597"/>
                </a:solidFill>
                <a:latin typeface="Arial"/>
                <a:ea typeface="Times New Roman"/>
              </a:rPr>
              <a:t> </a:t>
            </a:r>
            <a:r>
              <a:rPr lang="en-GB" sz="2000" b="1" strike="noStrike" spc="-1">
                <a:solidFill>
                  <a:srgbClr val="000066"/>
                </a:solidFill>
                <a:latin typeface="Arial"/>
                <a:ea typeface="Times New Roman"/>
              </a:rPr>
              <a:t>SEVEN-YEAR PLAN FOR THE DEVELOPMENT OF JINR FOR 2024–2030</a:t>
            </a:r>
            <a:endParaRPr lang="en-US" sz="2000" b="0" strike="noStrike" spc="-1">
              <a:solidFill>
                <a:srgbClr val="000000"/>
              </a:solidFill>
              <a:latin typeface="Arial"/>
            </a:endParaRPr>
          </a:p>
        </p:txBody>
      </p:sp>
      <p:sp>
        <p:nvSpPr>
          <p:cNvPr id="700" name="TextBox 15"/>
          <p:cNvSpPr/>
          <p:nvPr/>
        </p:nvSpPr>
        <p:spPr>
          <a:xfrm>
            <a:off x="144000" y="774000"/>
            <a:ext cx="6723360" cy="2315880"/>
          </a:xfrm>
          <a:prstGeom prst="rect">
            <a:avLst/>
          </a:prstGeom>
          <a:gradFill rotWithShape="0">
            <a:gsLst>
              <a:gs pos="0">
                <a:srgbClr val="0066CC"/>
              </a:gs>
              <a:gs pos="100000">
                <a:srgbClr val="333333"/>
              </a:gs>
            </a:gsLst>
            <a:lin ang="5400000"/>
          </a:gra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lIns="108000" tIns="63000" rIns="108000" bIns="63000" anchor="t">
            <a:spAutoFit/>
          </a:bodyPr>
          <a:lstStyle/>
          <a:p>
            <a:pPr>
              <a:lnSpc>
                <a:spcPct val="100000"/>
              </a:lnSpc>
            </a:pPr>
            <a:endParaRPr lang="en-US" sz="1600" b="0" strike="noStrike" spc="-1">
              <a:solidFill>
                <a:srgbClr val="000000"/>
              </a:solidFill>
              <a:latin typeface="Arial"/>
            </a:endParaRPr>
          </a:p>
          <a:p>
            <a:pPr>
              <a:lnSpc>
                <a:spcPct val="100000"/>
              </a:lnSpc>
            </a:pPr>
            <a:r>
              <a:rPr lang="en-GB" sz="1600" b="1" strike="noStrike" spc="-1">
                <a:solidFill>
                  <a:srgbClr val="FFFFFF"/>
                </a:solidFill>
                <a:latin typeface="Arial"/>
                <a:ea typeface="Times New Roman"/>
              </a:rPr>
              <a:t>DEVELOPMENT OF A LARGE RESEARCH INFRASTRUCTURE</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NICA, </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MPD, SPD</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DRIBs-III (SHE, U-400R, DC-140, Radiochemical Lab Class-1)      </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IBR-2M, NEPTUN</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BAIKAL-GVD</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p:txBody>
      </p:sp>
      <p:sp>
        <p:nvSpPr>
          <p:cNvPr id="701" name="TextBox 16"/>
          <p:cNvSpPr/>
          <p:nvPr/>
        </p:nvSpPr>
        <p:spPr>
          <a:xfrm>
            <a:off x="192600" y="3340080"/>
            <a:ext cx="6638400" cy="3228480"/>
          </a:xfrm>
          <a:prstGeom prst="rect">
            <a:avLst/>
          </a:prstGeom>
          <a:gradFill rotWithShape="0">
            <a:gsLst>
              <a:gs pos="0">
                <a:srgbClr val="333333"/>
              </a:gs>
              <a:gs pos="100000">
                <a:srgbClr val="2A6099"/>
              </a:gs>
            </a:gsLst>
            <a:lin ang="5400000"/>
          </a:gradFill>
          <a:ln w="36720">
            <a:solidFill>
              <a:srgbClr val="999999"/>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endParaRPr lang="en-US" sz="1600" b="0" strike="noStrike" spc="-1">
              <a:solidFill>
                <a:srgbClr val="000000"/>
              </a:solidFill>
              <a:latin typeface="Arial"/>
            </a:endParaRPr>
          </a:p>
          <a:p>
            <a:pPr>
              <a:lnSpc>
                <a:spcPct val="100000"/>
              </a:lnSpc>
            </a:pPr>
            <a:r>
              <a:rPr lang="en-GB" sz="1600" b="1" strike="noStrike" spc="-1">
                <a:solidFill>
                  <a:srgbClr val="FFFFFF"/>
                </a:solidFill>
                <a:latin typeface="Arial"/>
                <a:ea typeface="Times New Roman"/>
              </a:rPr>
              <a:t>SCIENTIFIC PROJECTS, </a:t>
            </a:r>
            <a:endParaRPr lang="en-US" sz="1600" b="0" strike="noStrike" spc="-1">
              <a:solidFill>
                <a:srgbClr val="000000"/>
              </a:solidFill>
              <a:latin typeface="Arial"/>
            </a:endParaRPr>
          </a:p>
          <a:p>
            <a:pPr>
              <a:lnSpc>
                <a:spcPct val="100000"/>
              </a:lnSpc>
            </a:pPr>
            <a:r>
              <a:rPr lang="en-GB" sz="1600" b="1" strike="noStrike" spc="-1">
                <a:solidFill>
                  <a:srgbClr val="FFFFFF"/>
                </a:solidFill>
                <a:latin typeface="Arial"/>
                <a:ea typeface="Times New Roman"/>
              </a:rPr>
              <a:t>EQUIPMENT AND MEDIUM-SCALE INFRASTRUCTURE</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Elementary paricle physics and high energy heavy ion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Nuclear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Condensed matter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Radiation research in life sciences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Theoretical Physics</a:t>
            </a:r>
            <a:endParaRPr lang="en-US" sz="1600" b="0" strike="noStrike" spc="-1">
              <a:solidFill>
                <a:srgbClr val="000000"/>
              </a:solidFill>
              <a:latin typeface="Arial"/>
            </a:endParaRPr>
          </a:p>
          <a:p>
            <a:pPr marL="216000" indent="-216000">
              <a:lnSpc>
                <a:spcPct val="115000"/>
              </a:lnSpc>
              <a:buClr>
                <a:srgbClr val="000000"/>
              </a:buClr>
              <a:buSzPct val="45000"/>
              <a:buFont typeface="Wingdings" charset="2"/>
              <a:buChar char=""/>
            </a:pPr>
            <a:r>
              <a:rPr lang="en-GB" sz="1600" b="1" strike="noStrike" spc="-1">
                <a:solidFill>
                  <a:srgbClr val="FFFFFF"/>
                </a:solidFill>
                <a:latin typeface="Arial"/>
                <a:ea typeface="Times New Roman"/>
              </a:rPr>
              <a:t>Information technology</a:t>
            </a:r>
            <a:endParaRPr lang="en-US" sz="1600" b="0" strike="noStrike" spc="-1">
              <a:solidFill>
                <a:srgbClr val="000000"/>
              </a:solidFill>
              <a:latin typeface="Arial"/>
            </a:endParaRPr>
          </a:p>
          <a:p>
            <a:pPr marL="216000" indent="-216000">
              <a:lnSpc>
                <a:spcPct val="100000"/>
              </a:lnSpc>
              <a:buClr>
                <a:srgbClr val="000000"/>
              </a:buClr>
              <a:buSzPct val="45000"/>
              <a:buFont typeface="Wingdings" charset="2"/>
              <a:buChar char=""/>
            </a:pPr>
            <a:r>
              <a:rPr lang="en-GB" sz="1600" b="1" strike="noStrike" spc="-1">
                <a:solidFill>
                  <a:srgbClr val="FFFFFF"/>
                </a:solidFill>
                <a:latin typeface="Arial"/>
                <a:ea typeface="Times New Roman"/>
              </a:rPr>
              <a:t>Physics and technology of charged particle accelerators</a:t>
            </a:r>
            <a:endParaRPr lang="en-US" sz="1600" b="0" strike="noStrike" spc="-1">
              <a:solidFill>
                <a:srgbClr val="000000"/>
              </a:solidFill>
              <a:latin typeface="Arial"/>
            </a:endParaRPr>
          </a:p>
          <a:p>
            <a:pPr>
              <a:lnSpc>
                <a:spcPct val="100000"/>
              </a:lnSpc>
            </a:pPr>
            <a:endParaRPr lang="en-US" sz="1600" b="0" strike="noStrike" spc="-1">
              <a:solidFill>
                <a:srgbClr val="000000"/>
              </a:solidFill>
              <a:latin typeface="Arial"/>
            </a:endParaRPr>
          </a:p>
        </p:txBody>
      </p:sp>
      <p:sp>
        <p:nvSpPr>
          <p:cNvPr id="702" name="TextBox 17"/>
          <p:cNvSpPr/>
          <p:nvPr/>
        </p:nvSpPr>
        <p:spPr>
          <a:xfrm>
            <a:off x="7072920" y="736200"/>
            <a:ext cx="4855320" cy="61308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DEVELOPMENT OF ENGINEERING INFRASTRUCTURE</a:t>
            </a:r>
            <a:endParaRPr lang="en-US" sz="1600" b="0" strike="noStrike" spc="-1">
              <a:solidFill>
                <a:srgbClr val="000000"/>
              </a:solidFill>
              <a:latin typeface="Arial"/>
            </a:endParaRPr>
          </a:p>
        </p:txBody>
      </p:sp>
      <p:sp>
        <p:nvSpPr>
          <p:cNvPr id="703" name="TextBox 18"/>
          <p:cNvSpPr/>
          <p:nvPr/>
        </p:nvSpPr>
        <p:spPr>
          <a:xfrm>
            <a:off x="7072920" y="1485720"/>
            <a:ext cx="485532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INNOVATION ACTIVITIES</a:t>
            </a:r>
            <a:endParaRPr lang="en-US" sz="1600" b="0" strike="noStrike" spc="-1">
              <a:solidFill>
                <a:srgbClr val="000000"/>
              </a:solidFill>
              <a:latin typeface="Arial"/>
            </a:endParaRPr>
          </a:p>
        </p:txBody>
      </p:sp>
      <p:sp>
        <p:nvSpPr>
          <p:cNvPr id="704" name="TextBox 19"/>
          <p:cNvSpPr/>
          <p:nvPr/>
        </p:nvSpPr>
        <p:spPr>
          <a:xfrm>
            <a:off x="7072920" y="2008440"/>
            <a:ext cx="485532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STRENGTHENING HUMAN RESOURCES</a:t>
            </a:r>
            <a:endParaRPr lang="en-US" sz="1600" b="0" strike="noStrike" spc="-1">
              <a:solidFill>
                <a:srgbClr val="000000"/>
              </a:solidFill>
              <a:latin typeface="Arial"/>
            </a:endParaRPr>
          </a:p>
        </p:txBody>
      </p:sp>
      <p:sp>
        <p:nvSpPr>
          <p:cNvPr id="705" name="TextBox 20"/>
          <p:cNvSpPr/>
          <p:nvPr/>
        </p:nvSpPr>
        <p:spPr>
          <a:xfrm>
            <a:off x="7072920" y="2498400"/>
            <a:ext cx="485532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ORGANIZATION OF SCIENTIFIC ACTIVITY</a:t>
            </a:r>
            <a:endParaRPr lang="en-US" sz="1600" b="0" strike="noStrike" spc="-1">
              <a:solidFill>
                <a:srgbClr val="000000"/>
              </a:solidFill>
              <a:latin typeface="Arial"/>
            </a:endParaRPr>
          </a:p>
        </p:txBody>
      </p:sp>
      <p:sp>
        <p:nvSpPr>
          <p:cNvPr id="706" name="TextBox 21"/>
          <p:cNvSpPr/>
          <p:nvPr/>
        </p:nvSpPr>
        <p:spPr>
          <a:xfrm>
            <a:off x="7072920" y="3000240"/>
            <a:ext cx="4855320" cy="61308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DEVELOPMENT OF JINR AS INTERNATIONAL ORGANIZATION</a:t>
            </a:r>
            <a:endParaRPr lang="en-US" sz="1600" b="0" strike="noStrike" spc="-1">
              <a:solidFill>
                <a:srgbClr val="000000"/>
              </a:solidFill>
              <a:latin typeface="Arial"/>
            </a:endParaRPr>
          </a:p>
        </p:txBody>
      </p:sp>
      <p:sp>
        <p:nvSpPr>
          <p:cNvPr id="707" name="TextBox 22"/>
          <p:cNvSpPr/>
          <p:nvPr/>
        </p:nvSpPr>
        <p:spPr>
          <a:xfrm>
            <a:off x="7049520" y="4570920"/>
            <a:ext cx="485532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DIGITAL JINR</a:t>
            </a:r>
            <a:endParaRPr lang="en-US" sz="1600" b="0" strike="noStrike" spc="-1">
              <a:solidFill>
                <a:srgbClr val="000000"/>
              </a:solidFill>
              <a:latin typeface="Arial"/>
            </a:endParaRPr>
          </a:p>
        </p:txBody>
      </p:sp>
      <p:sp>
        <p:nvSpPr>
          <p:cNvPr id="708" name="TextBox 23"/>
          <p:cNvSpPr/>
          <p:nvPr/>
        </p:nvSpPr>
        <p:spPr>
          <a:xfrm>
            <a:off x="7049520" y="3733920"/>
            <a:ext cx="4855320" cy="61308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STRATEGIC OUTRICH AND COMMUNICATIONS (IC, PR, GR)  </a:t>
            </a:r>
            <a:endParaRPr lang="en-US" sz="1600" b="0" strike="noStrike" spc="-1">
              <a:solidFill>
                <a:srgbClr val="000000"/>
              </a:solidFill>
              <a:latin typeface="Arial"/>
            </a:endParaRPr>
          </a:p>
        </p:txBody>
      </p:sp>
      <p:sp>
        <p:nvSpPr>
          <p:cNvPr id="709" name="TextBox 24"/>
          <p:cNvSpPr/>
          <p:nvPr/>
        </p:nvSpPr>
        <p:spPr>
          <a:xfrm>
            <a:off x="7049520" y="5118120"/>
            <a:ext cx="4855320" cy="36972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84"/>
                </a:solidFill>
                <a:latin typeface="Arial"/>
                <a:ea typeface="Times New Roman"/>
              </a:rPr>
              <a:t>FINANCIAL SUPPORT</a:t>
            </a:r>
            <a:endParaRPr lang="en-US" sz="1600" b="0" strike="noStrike" spc="-1">
              <a:solidFill>
                <a:srgbClr val="000000"/>
              </a:solidFill>
              <a:latin typeface="Arial"/>
            </a:endParaRPr>
          </a:p>
        </p:txBody>
      </p:sp>
      <p:sp>
        <p:nvSpPr>
          <p:cNvPr id="710" name="TextBox 25"/>
          <p:cNvSpPr/>
          <p:nvPr/>
        </p:nvSpPr>
        <p:spPr>
          <a:xfrm>
            <a:off x="7049520" y="5591880"/>
            <a:ext cx="4855320" cy="856440"/>
          </a:xfrm>
          <a:prstGeom prst="rect">
            <a:avLst/>
          </a:prstGeom>
          <a:solidFill>
            <a:srgbClr val="EEEEEE"/>
          </a:solidFill>
          <a:ln w="36720">
            <a:solidFill>
              <a:srgbClr val="E8E8E8"/>
            </a:solidFill>
            <a:round/>
          </a:ln>
          <a:effectLst>
            <a:softEdge rad="50760"/>
          </a:effectLst>
        </p:spPr>
        <p:style>
          <a:lnRef idx="0">
            <a:scrgbClr r="0" g="0" b="0"/>
          </a:lnRef>
          <a:fillRef idx="0">
            <a:scrgbClr r="0" g="0" b="0"/>
          </a:fillRef>
          <a:effectRef idx="0">
            <a:scrgbClr r="0" g="0" b="0"/>
          </a:effectRef>
          <a:fontRef idx="minor"/>
        </p:style>
        <p:txBody>
          <a:bodyPr lIns="108360" tIns="63360" rIns="108360" bIns="63360" anchor="t">
            <a:spAutoFit/>
          </a:bodyPr>
          <a:lstStyle/>
          <a:p>
            <a:pPr>
              <a:lnSpc>
                <a:spcPct val="100000"/>
              </a:lnSpc>
            </a:pPr>
            <a:r>
              <a:rPr lang="en-GB" sz="1600" b="1" strike="noStrike" spc="-1">
                <a:solidFill>
                  <a:srgbClr val="000000"/>
                </a:solidFill>
                <a:latin typeface="Arial"/>
                <a:ea typeface="Times New Roman"/>
              </a:rPr>
              <a:t>MONITORING THE IMPLEMENTATION OF THE </a:t>
            </a:r>
            <a:endParaRPr lang="en-US" sz="1600" b="0" strike="noStrike" spc="-1">
              <a:solidFill>
                <a:srgbClr val="000000"/>
              </a:solidFill>
              <a:latin typeface="Arial"/>
            </a:endParaRPr>
          </a:p>
          <a:p>
            <a:pPr>
              <a:lnSpc>
                <a:spcPct val="100000"/>
              </a:lnSpc>
            </a:pPr>
            <a:r>
              <a:rPr lang="en-GB" sz="1600" b="1" strike="noStrike" spc="-1">
                <a:solidFill>
                  <a:srgbClr val="000000"/>
                </a:solidFill>
                <a:latin typeface="Arial"/>
                <a:ea typeface="Times New Roman"/>
              </a:rPr>
              <a:t>SEVEN-YEAR PLAN AND THE STRATEGY OF DEVELOPMENT</a:t>
            </a:r>
            <a:endParaRPr lang="en-US" sz="1600" b="0" strike="noStrike" spc="-1">
              <a:solidFill>
                <a:srgbClr val="000000"/>
              </a:solidFill>
              <a:latin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 name="TextBox 7"/>
          <p:cNvSpPr/>
          <p:nvPr/>
        </p:nvSpPr>
        <p:spPr>
          <a:xfrm>
            <a:off x="135000" y="669960"/>
            <a:ext cx="6504840" cy="3025440"/>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gn="just">
              <a:lnSpc>
                <a:spcPct val="100000"/>
              </a:lnSpc>
              <a:spcAft>
                <a:spcPts val="598"/>
              </a:spcAft>
              <a:buClr>
                <a:srgbClr val="2F5597"/>
              </a:buClr>
              <a:buFont typeface="Wingdings" charset="2"/>
              <a:buChar char=""/>
              <a:tabLst>
                <a:tab pos="0" algn="l"/>
              </a:tabLst>
            </a:pPr>
            <a:r>
              <a:rPr lang="en-GB" sz="1800" b="0" strike="noStrike" spc="-1">
                <a:solidFill>
                  <a:srgbClr val="2F5597"/>
                </a:solidFill>
                <a:latin typeface="Arial"/>
                <a:ea typeface="Times New Roman"/>
              </a:rPr>
              <a:t> </a:t>
            </a:r>
            <a:r>
              <a:rPr lang="en-GB" sz="1600" b="0" strike="noStrike" spc="-1">
                <a:solidFill>
                  <a:srgbClr val="000000"/>
                </a:solidFill>
                <a:latin typeface="Arial"/>
                <a:ea typeface="Times New Roman"/>
              </a:rPr>
              <a:t>The timely completion of the NICA project, its commissioning and steady and efficient operation.</a:t>
            </a:r>
            <a:endParaRPr lang="en-US" sz="1600" b="0" strike="noStrike" spc="-1">
              <a:solidFill>
                <a:srgbClr val="000000"/>
              </a:solidFill>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a:solidFill>
                  <a:srgbClr val="000000"/>
                </a:solidFill>
                <a:latin typeface="Arial"/>
                <a:ea typeface="Times New Roman"/>
              </a:rPr>
              <a:t>  Completion of the detectors: </a:t>
            </a:r>
            <a:r>
              <a:rPr lang="en-GB" sz="1600" b="1" strike="noStrike" spc="-1">
                <a:solidFill>
                  <a:srgbClr val="000000"/>
                </a:solidFill>
                <a:latin typeface="Arial"/>
                <a:ea typeface="Times New Roman"/>
              </a:rPr>
              <a:t>BM@N</a:t>
            </a:r>
            <a:r>
              <a:rPr lang="en-GB" sz="1600" b="0" strike="noStrike" spc="-1">
                <a:solidFill>
                  <a:srgbClr val="000000"/>
                </a:solidFill>
                <a:latin typeface="Arial"/>
                <a:ea typeface="Times New Roman"/>
              </a:rPr>
              <a:t>, </a:t>
            </a:r>
            <a:r>
              <a:rPr lang="en-GB" sz="1600" b="1" strike="noStrike" spc="-1">
                <a:solidFill>
                  <a:srgbClr val="000000"/>
                </a:solidFill>
                <a:latin typeface="Arial"/>
                <a:ea typeface="Times New Roman"/>
              </a:rPr>
              <a:t>MPD</a:t>
            </a:r>
            <a:r>
              <a:rPr lang="en-GB" sz="1600" b="0" strike="noStrike" spc="-1">
                <a:solidFill>
                  <a:srgbClr val="000000"/>
                </a:solidFill>
                <a:latin typeface="Arial"/>
                <a:ea typeface="Times New Roman"/>
              </a:rPr>
              <a:t> and </a:t>
            </a:r>
            <a:r>
              <a:rPr lang="en-GB" sz="1600" b="1" strike="noStrike" spc="-1">
                <a:solidFill>
                  <a:srgbClr val="000000"/>
                </a:solidFill>
                <a:latin typeface="Arial"/>
                <a:ea typeface="Times New Roman"/>
              </a:rPr>
              <a:t>SPD</a:t>
            </a:r>
            <a:r>
              <a:rPr lang="en-GB" sz="1600" b="0" strike="noStrike" spc="-1">
                <a:solidFill>
                  <a:srgbClr val="000000"/>
                </a:solidFill>
                <a:latin typeface="Arial"/>
                <a:ea typeface="Times New Roman"/>
              </a:rPr>
              <a:t> at NICA and successful data taking over the decades to come. JINR will make significant contribution to the basic configuration of the SPD detector.</a:t>
            </a:r>
            <a:endParaRPr lang="en-US" sz="1600" b="0" strike="noStrike" spc="-1">
              <a:solidFill>
                <a:srgbClr val="000000"/>
              </a:solidFill>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a:solidFill>
                  <a:srgbClr val="000000"/>
                </a:solidFill>
                <a:latin typeface="Arial"/>
                <a:ea typeface="Times New Roman"/>
              </a:rPr>
              <a:t>  After several years of running of MPD, an Upgrade is foreseen, responding to an increase in luminosity of NICA. Adding detectors in the forward region as planned.</a:t>
            </a:r>
            <a:endParaRPr lang="en-US" sz="1600" b="0" strike="noStrike" spc="-1">
              <a:solidFill>
                <a:srgbClr val="000000"/>
              </a:solidFill>
              <a:latin typeface="Arial"/>
            </a:endParaRPr>
          </a:p>
          <a:p>
            <a:pPr marL="216000" indent="-216000" algn="just">
              <a:lnSpc>
                <a:spcPct val="100000"/>
              </a:lnSpc>
              <a:spcAft>
                <a:spcPts val="598"/>
              </a:spcAft>
              <a:buClr>
                <a:srgbClr val="2F5597"/>
              </a:buClr>
              <a:buFont typeface="Wingdings" charset="2"/>
              <a:buChar char=""/>
              <a:tabLst>
                <a:tab pos="0" algn="l"/>
              </a:tabLst>
            </a:pPr>
            <a:r>
              <a:rPr lang="en-GB" sz="1600" b="0" strike="noStrike" spc="-1">
                <a:solidFill>
                  <a:srgbClr val="000000"/>
                </a:solidFill>
                <a:latin typeface="Arial"/>
                <a:ea typeface="Times New Roman"/>
              </a:rPr>
              <a:t>  Studies of possible future extension of NICA for acceleration of electrons, opening new physics potential via e-p and e-A collisions.</a:t>
            </a:r>
            <a:endParaRPr lang="en-US" sz="1600" b="0" strike="noStrike" spc="-1">
              <a:solidFill>
                <a:srgbClr val="000000"/>
              </a:solidFill>
              <a:latin typeface="Arial"/>
            </a:endParaRPr>
          </a:p>
        </p:txBody>
      </p:sp>
      <p:pic>
        <p:nvPicPr>
          <p:cNvPr id="750" name="Picture 3"/>
          <p:cNvPicPr/>
          <p:nvPr/>
        </p:nvPicPr>
        <p:blipFill>
          <a:blip r:embed="rId3"/>
          <a:stretch/>
        </p:blipFill>
        <p:spPr>
          <a:xfrm>
            <a:off x="6813720" y="777600"/>
            <a:ext cx="5261400" cy="4940640"/>
          </a:xfrm>
          <a:prstGeom prst="rect">
            <a:avLst/>
          </a:prstGeom>
          <a:ln w="0">
            <a:solidFill>
              <a:srgbClr val="808080"/>
            </a:solidFill>
          </a:ln>
        </p:spPr>
      </p:pic>
      <p:sp>
        <p:nvSpPr>
          <p:cNvPr id="751" name="TextBox 8"/>
          <p:cNvSpPr/>
          <p:nvPr/>
        </p:nvSpPr>
        <p:spPr>
          <a:xfrm>
            <a:off x="7364520" y="2490120"/>
            <a:ext cx="866880" cy="4554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C00000"/>
                </a:solidFill>
                <a:latin typeface="Arial"/>
                <a:ea typeface="DejaVu Sans"/>
              </a:rPr>
              <a:t>MPD</a:t>
            </a:r>
            <a:endParaRPr lang="en-US" sz="2400" b="0" strike="noStrike" spc="-1">
              <a:solidFill>
                <a:srgbClr val="000000"/>
              </a:solidFill>
              <a:latin typeface="Arial"/>
            </a:endParaRPr>
          </a:p>
        </p:txBody>
      </p:sp>
      <p:sp>
        <p:nvSpPr>
          <p:cNvPr id="752" name="TextBox 10"/>
          <p:cNvSpPr/>
          <p:nvPr/>
        </p:nvSpPr>
        <p:spPr>
          <a:xfrm>
            <a:off x="10935720" y="2881440"/>
            <a:ext cx="866880" cy="4554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2400" b="1" strike="noStrike" spc="-1">
                <a:solidFill>
                  <a:srgbClr val="C00000"/>
                </a:solidFill>
                <a:latin typeface="Arial"/>
                <a:ea typeface="DejaVu Sans"/>
              </a:rPr>
              <a:t>SPD</a:t>
            </a:r>
            <a:endParaRPr lang="en-US" sz="2400" b="0" strike="noStrike" spc="-1">
              <a:solidFill>
                <a:srgbClr val="000000"/>
              </a:solidFill>
              <a:latin typeface="Arial"/>
            </a:endParaRPr>
          </a:p>
        </p:txBody>
      </p:sp>
      <p:sp>
        <p:nvSpPr>
          <p:cNvPr id="753" name="TextBox 26"/>
          <p:cNvSpPr/>
          <p:nvPr/>
        </p:nvSpPr>
        <p:spPr>
          <a:xfrm>
            <a:off x="10891800" y="1707840"/>
            <a:ext cx="956160" cy="3330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ea typeface="DejaVu Sans"/>
              </a:rPr>
              <a:t>BM@N</a:t>
            </a:r>
            <a:endParaRPr lang="en-US" sz="1600" b="0" strike="noStrike" spc="-1">
              <a:solidFill>
                <a:srgbClr val="000000"/>
              </a:solidFill>
              <a:latin typeface="Arial"/>
            </a:endParaRPr>
          </a:p>
        </p:txBody>
      </p:sp>
      <p:sp>
        <p:nvSpPr>
          <p:cNvPr id="754" name="TextBox 27"/>
          <p:cNvSpPr/>
          <p:nvPr/>
        </p:nvSpPr>
        <p:spPr>
          <a:xfrm>
            <a:off x="483480" y="133920"/>
            <a:ext cx="112190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20000"/>
              </a:lnSpc>
              <a:spcAft>
                <a:spcPts val="998"/>
              </a:spcAft>
            </a:pPr>
            <a:r>
              <a:rPr lang="en-GB" sz="2000" b="1" strike="noStrike" spc="-1">
                <a:solidFill>
                  <a:srgbClr val="002060"/>
                </a:solidFill>
                <a:latin typeface="Arial"/>
                <a:ea typeface="Times New Roman"/>
              </a:rPr>
              <a:t>Relativistic Heavy Ion Physics and </a:t>
            </a:r>
            <a:r>
              <a:rPr lang="en-US" sz="2000" b="1" strike="noStrike" spc="-1">
                <a:solidFill>
                  <a:srgbClr val="002060"/>
                </a:solidFill>
                <a:latin typeface="Arial"/>
                <a:ea typeface="Times New Roman"/>
              </a:rPr>
              <a:t>Study of nucleon structure</a:t>
            </a:r>
            <a:r>
              <a:rPr lang="en-GB" sz="2000" b="1" strike="noStrike" spc="-1">
                <a:solidFill>
                  <a:srgbClr val="002060"/>
                </a:solidFill>
                <a:latin typeface="Arial"/>
                <a:ea typeface="Times New Roman"/>
              </a:rPr>
              <a:t>. Near and Long-Term Future</a:t>
            </a:r>
            <a:endParaRPr lang="en-US" sz="2000" b="0" strike="noStrike" spc="-1">
              <a:solidFill>
                <a:srgbClr val="000000"/>
              </a:solidFill>
              <a:latin typeface="Arial"/>
            </a:endParaRPr>
          </a:p>
        </p:txBody>
      </p:sp>
      <p:sp>
        <p:nvSpPr>
          <p:cNvPr id="755" name="TextBox 28"/>
          <p:cNvSpPr/>
          <p:nvPr/>
        </p:nvSpPr>
        <p:spPr>
          <a:xfrm>
            <a:off x="9473760" y="1487160"/>
            <a:ext cx="1125360" cy="333000"/>
          </a:xfrm>
          <a:prstGeom prst="rect">
            <a:avLst/>
          </a:prstGeom>
          <a:solidFill>
            <a:srgbClr val="D9D9D9"/>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n-US" sz="1600" b="1" strike="noStrike" spc="-1">
                <a:solidFill>
                  <a:srgbClr val="C00000"/>
                </a:solidFill>
                <a:latin typeface="Arial"/>
                <a:ea typeface="DejaVu Sans"/>
              </a:rPr>
              <a:t>ARIADNA</a:t>
            </a:r>
            <a:endParaRPr lang="en-US" sz="1600" b="0" strike="noStrike" spc="-1">
              <a:solidFill>
                <a:srgbClr val="000000"/>
              </a:solidFill>
              <a:latin typeface="Arial"/>
            </a:endParaRPr>
          </a:p>
        </p:txBody>
      </p:sp>
      <p:pic>
        <p:nvPicPr>
          <p:cNvPr id="756" name="Рисунок 1"/>
          <p:cNvPicPr/>
          <p:nvPr/>
        </p:nvPicPr>
        <p:blipFill>
          <a:blip r:embed="rId4">
            <a:alphaModFix amt="71000"/>
          </a:blip>
          <a:srcRect t="980" b="1364"/>
          <a:stretch/>
        </p:blipFill>
        <p:spPr>
          <a:xfrm>
            <a:off x="135000" y="3692160"/>
            <a:ext cx="8307000" cy="3084840"/>
          </a:xfrm>
          <a:prstGeom prst="rect">
            <a:avLst/>
          </a:prstGeom>
          <a:ln w="19050">
            <a:solidFill>
              <a:srgbClr val="000000"/>
            </a:solidFill>
            <a:round/>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3975</TotalTime>
  <Words>7199</Words>
  <Application>Microsoft Macintosh PowerPoint</Application>
  <PresentationFormat>Произвольный</PresentationFormat>
  <Paragraphs>775</Paragraphs>
  <Slides>40</Slides>
  <Notes>29</Notes>
  <HiddenSlides>0</HiddenSlides>
  <MMClips>0</MMClips>
  <ScaleCrop>false</ScaleCrop>
  <HeadingPairs>
    <vt:vector size="8" baseType="variant">
      <vt:variant>
        <vt:lpstr>Использованные шрифты</vt:lpstr>
      </vt:variant>
      <vt:variant>
        <vt:i4>15</vt:i4>
      </vt:variant>
      <vt:variant>
        <vt:lpstr>Тема</vt:lpstr>
      </vt:variant>
      <vt:variant>
        <vt:i4>13</vt:i4>
      </vt:variant>
      <vt:variant>
        <vt:lpstr>Внедренные серверы OLE</vt:lpstr>
      </vt:variant>
      <vt:variant>
        <vt:i4>0</vt:i4>
      </vt:variant>
      <vt:variant>
        <vt:lpstr>Заголовки слайдов</vt:lpstr>
      </vt:variant>
      <vt:variant>
        <vt:i4>40</vt:i4>
      </vt:variant>
    </vt:vector>
  </HeadingPairs>
  <TitlesOfParts>
    <vt:vector size="68" baseType="lpstr">
      <vt:lpstr>MS Gothic</vt:lpstr>
      <vt:lpstr>MS Mincho</vt:lpstr>
      <vt:lpstr>MS PGothic</vt:lpstr>
      <vt:lpstr>Arial</vt:lpstr>
      <vt:lpstr>Calibri</vt:lpstr>
      <vt:lpstr>Calibri Light</vt:lpstr>
      <vt:lpstr>DejaVu Sans</vt:lpstr>
      <vt:lpstr>Droid Sans Fallback</vt:lpstr>
      <vt:lpstr>ntxsups</vt:lpstr>
      <vt:lpstr>Roboto</vt:lpstr>
      <vt:lpstr>Segoe UI Light</vt:lpstr>
      <vt:lpstr>StarSymbol</vt:lpstr>
      <vt:lpstr>Symbol</vt:lpstr>
      <vt:lpstr>Times New Roman</vt:lpstr>
      <vt:lpstr>Wingdings</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BM@N &amp; MPD            NICA             SPD</vt:lpstr>
      <vt:lpstr>Презентация PowerPoint</vt:lpstr>
      <vt:lpstr>Презентация PowerPoint</vt:lpstr>
      <vt:lpstr>Презентация PowerPoint</vt:lpstr>
      <vt:lpstr>Neutrino, Astroparticle Physics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JINR Theorists</vt:lpstr>
      <vt:lpstr>NICA Complex</vt:lpstr>
      <vt:lpstr>Scientists and engineers of JINR are active participants  of the projects of state-of-the-art international accelerator complexes: LHC, XFEL, FAIR, RHIC, GANIL, INFN centers, J-PARC, IMP CAS, HIAF, EIC, ILC, CLIC, FCC, etc.  We will focus on R&amp;D in the following areas:</vt:lpstr>
      <vt:lpstr>Factory of superheavy elements</vt:lpstr>
      <vt:lpstr>Презентация PowerPoint</vt:lpstr>
      <vt:lpstr>Baikal-GVD Project</vt:lpstr>
      <vt:lpstr>Neutron Research</vt:lpstr>
      <vt:lpstr>Презентация PowerPoint</vt:lpstr>
      <vt:lpstr>Information Technologies</vt:lpstr>
      <vt:lpstr>Radiobiological Research</vt:lpstr>
      <vt:lpstr>Life Science</vt:lpstr>
      <vt:lpstr>Презентация PowerPoint</vt:lpstr>
      <vt:lpstr>Innovations</vt:lpstr>
      <vt:lpstr>JINR Directorate</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Cynthia Beaudin</dc:creator>
  <dc:description/>
  <cp:lastModifiedBy>Пользователь Microsoft Office</cp:lastModifiedBy>
  <cp:revision>160</cp:revision>
  <dcterms:created xsi:type="dcterms:W3CDTF">2021-03-31T13:40:30Z</dcterms:created>
  <dcterms:modified xsi:type="dcterms:W3CDTF">2023-01-22T16:36:04Z</dcterms:modified>
  <dc:language>en-CA</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HiddenSlides">
    <vt:i4>0</vt:i4>
  </property>
  <property fmtid="{D5CDD505-2E9C-101B-9397-08002B2CF9AE}" pid="3" name="HyperlinksChanged">
    <vt:bool>false</vt:bool>
  </property>
  <property fmtid="{D5CDD505-2E9C-101B-9397-08002B2CF9AE}" pid="4" name="KSOProductBuildVer">
    <vt:lpwstr>1033-3.1.1.5096</vt:lpwstr>
  </property>
  <property fmtid="{D5CDD505-2E9C-101B-9397-08002B2CF9AE}" pid="5" name="LinksUpToDate">
    <vt:bool>false</vt:bool>
  </property>
  <property fmtid="{D5CDD505-2E9C-101B-9397-08002B2CF9AE}" pid="6" name="MMClips">
    <vt:i4>0</vt:i4>
  </property>
  <property fmtid="{D5CDD505-2E9C-101B-9397-08002B2CF9AE}" pid="7" name="Notes">
    <vt:i4>0</vt:i4>
  </property>
  <property fmtid="{D5CDD505-2E9C-101B-9397-08002B2CF9AE}" pid="8" name="PresentationFormat">
    <vt:lpwstr>Широкоэкранный</vt:lpwstr>
  </property>
  <property fmtid="{D5CDD505-2E9C-101B-9397-08002B2CF9AE}" pid="9" name="ScaleCrop">
    <vt:bool>false</vt:bool>
  </property>
  <property fmtid="{D5CDD505-2E9C-101B-9397-08002B2CF9AE}" pid="10" name="ShareDoc">
    <vt:bool>false</vt:bool>
  </property>
  <property fmtid="{D5CDD505-2E9C-101B-9397-08002B2CF9AE}" pid="11" name="Slides">
    <vt:i4>4</vt:i4>
  </property>
</Properties>
</file>