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315" r:id="rId3"/>
    <p:sldId id="348" r:id="rId4"/>
    <p:sldId id="262" r:id="rId5"/>
    <p:sldId id="329" r:id="rId6"/>
    <p:sldId id="330" r:id="rId7"/>
    <p:sldId id="355" r:id="rId8"/>
    <p:sldId id="272" r:id="rId9"/>
    <p:sldId id="292" r:id="rId10"/>
    <p:sldId id="290" r:id="rId11"/>
    <p:sldId id="328" r:id="rId12"/>
    <p:sldId id="323" r:id="rId13"/>
    <p:sldId id="324" r:id="rId14"/>
    <p:sldId id="334" r:id="rId15"/>
    <p:sldId id="335" r:id="rId16"/>
    <p:sldId id="353" r:id="rId17"/>
    <p:sldId id="354" r:id="rId18"/>
    <p:sldId id="345" r:id="rId19"/>
    <p:sldId id="344" r:id="rId20"/>
    <p:sldId id="356" r:id="rId21"/>
    <p:sldId id="265" r:id="rId22"/>
    <p:sldId id="270" r:id="rId23"/>
    <p:sldId id="340" r:id="rId24"/>
    <p:sldId id="352" r:id="rId25"/>
    <p:sldId id="349" r:id="rId26"/>
    <p:sldId id="350" r:id="rId27"/>
    <p:sldId id="297" r:id="rId28"/>
    <p:sldId id="357" r:id="rId29"/>
    <p:sldId id="351" r:id="rId30"/>
    <p:sldId id="258" r:id="rId31"/>
  </p:sldIdLst>
  <p:sldSz cx="9144000" cy="6858000" type="screen4x3"/>
  <p:notesSz cx="6742113" cy="9799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930" autoAdjust="0"/>
  </p:normalViewPr>
  <p:slideViewPr>
    <p:cSldViewPr>
      <p:cViewPr varScale="1">
        <p:scale>
          <a:sx n="92" d="100"/>
          <a:sy n="92" d="100"/>
        </p:scale>
        <p:origin x="-132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8998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8998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C320F8-CBA7-4E70-BD28-D76EA3F3D0CF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35013"/>
            <a:ext cx="4897437" cy="3675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4212" y="4654828"/>
            <a:ext cx="5393690" cy="44098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07955"/>
            <a:ext cx="2921582" cy="48998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8971" y="9307955"/>
            <a:ext cx="2921582" cy="48998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C74D3E-DA10-4CDE-91FD-404C21B7D3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092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25550"/>
            <a:ext cx="4408487" cy="33067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E602BE-860D-41D1-8C79-22452C9B37CB}" type="slidenum">
              <a:rPr lang="ru-RU" altLang="ru-RU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985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1863" y="350838"/>
            <a:ext cx="4935537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491138" y="4288359"/>
            <a:ext cx="6100456" cy="6129765"/>
          </a:xfrm>
        </p:spPr>
        <p:txBody>
          <a:bodyPr/>
          <a:lstStyle/>
          <a:p>
            <a:pPr algn="just"/>
            <a:r>
              <a:rPr lang="ru-RU" dirty="0"/>
              <a:t>На Фабрике сверхтяжелых элементов продолжается подготовка к проведению первого эксперимента по изучению химических свойств 114 (</a:t>
            </a:r>
            <a:r>
              <a:rPr lang="ru-RU" dirty="0" err="1"/>
              <a:t>флеровия</a:t>
            </a:r>
            <a:r>
              <a:rPr lang="ru-RU" dirty="0"/>
              <a:t>) и 112 (</a:t>
            </a:r>
            <a:r>
              <a:rPr lang="ru-RU" dirty="0" err="1"/>
              <a:t>коперниция</a:t>
            </a:r>
            <a:r>
              <a:rPr lang="ru-RU" dirty="0"/>
              <a:t>) элементов в реакции калиций-48 + плутоний-242. Успешно прошли первые пуско-наладочные испытания сепаратора </a:t>
            </a:r>
            <a:r>
              <a:rPr lang="en-US" dirty="0"/>
              <a:t>GRAND </a:t>
            </a:r>
            <a:r>
              <a:rPr lang="ru-RU" dirty="0"/>
              <a:t>на пучке ионов кальция-48. Удалось получить достаточно компактное изображение ядер отдачи в фокальной плоскости детекторной камеры: 5 </a:t>
            </a:r>
            <a:r>
              <a:rPr lang="en-US" dirty="0"/>
              <a:t>x</a:t>
            </a:r>
            <a:r>
              <a:rPr lang="ru-RU" dirty="0"/>
              <a:t> 5.5 см, что позволяет перейти к следующим этапам подготовки эксперимента. Начала химического эксперимента намечено на конец весны – начало лета этого года.</a:t>
            </a:r>
            <a:endParaRPr lang="en-US" dirty="0"/>
          </a:p>
          <a:p>
            <a:pPr algn="just"/>
            <a:endParaRPr lang="en-US" dirty="0"/>
          </a:p>
          <a:p>
            <a:pPr algn="just"/>
            <a:r>
              <a:rPr lang="en-US" dirty="0"/>
              <a:t>At the Superheavy Element Factory, preparations are underway for the first experiment to study the chemical properties of elements 114 (flerovium) and 112 (</a:t>
            </a:r>
            <a:r>
              <a:rPr lang="en-US" dirty="0" err="1"/>
              <a:t>copernicium</a:t>
            </a:r>
            <a:r>
              <a:rPr lang="en-US" dirty="0"/>
              <a:t>) in the reaction of calcium-48 + plutonium-242. The first commissioning tests of the GRAND separator on a beam of calcium ions-48 have successfully passed. It was possible to obtain a fairly compact image of recoil nuclei in the focal plane of the detector chamber: 5 x 5.5 cm, which allows us to proceed to the next stages of the experiment preparation. The beginning of the chemical experiment is scheduled for late spring - early summer of this year.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73CD76-ADC9-4E19-A1C1-C97D169DD60D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252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6D4A4-D7CB-4469-9B99-7A7082B675E7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EB7EC-EADD-4040-ADF4-B5B7F456A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80114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6D4A4-D7CB-4469-9B99-7A7082B675E7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EB7EC-EADD-4040-ADF4-B5B7F456A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862221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6D4A4-D7CB-4469-9B99-7A7082B675E7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EB7EC-EADD-4040-ADF4-B5B7F456A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418905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457192" y="273611"/>
            <a:ext cx="8229203" cy="114478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CA" sz="4244" b="0" strike="noStrike" spc="-1"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subTitle"/>
          </p:nvPr>
        </p:nvSpPr>
        <p:spPr>
          <a:xfrm>
            <a:off x="457192" y="1604505"/>
            <a:ext cx="8229203" cy="39770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CA" sz="3086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2846546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6D4A4-D7CB-4469-9B99-7A7082B675E7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EB7EC-EADD-4040-ADF4-B5B7F456A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78995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6D4A4-D7CB-4469-9B99-7A7082B675E7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EB7EC-EADD-4040-ADF4-B5B7F456A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38708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6D4A4-D7CB-4469-9B99-7A7082B675E7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EB7EC-EADD-4040-ADF4-B5B7F456A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0168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6D4A4-D7CB-4469-9B99-7A7082B675E7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EB7EC-EADD-4040-ADF4-B5B7F456A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92157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6D4A4-D7CB-4469-9B99-7A7082B675E7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EB7EC-EADD-4040-ADF4-B5B7F456A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3340830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6D4A4-D7CB-4469-9B99-7A7082B675E7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EB7EC-EADD-4040-ADF4-B5B7F456A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012619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6D4A4-D7CB-4469-9B99-7A7082B675E7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EB7EC-EADD-4040-ADF4-B5B7F456A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6867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6D4A4-D7CB-4469-9B99-7A7082B675E7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EB7EC-EADD-4040-ADF4-B5B7F456A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96576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6D4A4-D7CB-4469-9B99-7A7082B675E7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EB7EC-EADD-4040-ADF4-B5B7F456A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892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jpeg"/><Relationship Id="rId5" Type="http://schemas.openxmlformats.org/officeDocument/2006/relationships/image" Target="../media/image13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4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9550" y="2204864"/>
            <a:ext cx="72728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Flerov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Laboratory:</a:t>
            </a:r>
          </a:p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Status and proposals in the 7-year plan</a:t>
            </a: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 development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 2024 - 2030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38931" y="4437111"/>
            <a:ext cx="5434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Segoe Print" panose="02000600000000000000" pitchFamily="2" charset="0"/>
              </a:rPr>
              <a:t>Sergey </a:t>
            </a:r>
            <a:r>
              <a:rPr lang="en-US" sz="2400" dirty="0" err="1" smtClean="0">
                <a:latin typeface="Segoe Print" panose="02000600000000000000" pitchFamily="2" charset="0"/>
              </a:rPr>
              <a:t>Sidorchuk</a:t>
            </a:r>
            <a:endParaRPr lang="en-US" sz="2400" dirty="0" smtClean="0">
              <a:latin typeface="Segoe Print" panose="020006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8537" y="6165304"/>
            <a:ext cx="4348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600" baseline="30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meeting of the PAC on Nuclear Physics</a:t>
            </a:r>
          </a:p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January 2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202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98234A3-7A1B-4957-AD69-7B824094F8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913" y="504056"/>
            <a:ext cx="756083" cy="100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68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97025" y="1244663"/>
            <a:ext cx="4003040" cy="55556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2893" y="71943"/>
            <a:ext cx="8394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DC-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140</a:t>
            </a:r>
            <a:r>
              <a:rPr lang="ru-RU" sz="2400" b="1" dirty="0" smtClean="0"/>
              <a:t>: </a:t>
            </a:r>
            <a:r>
              <a:rPr lang="en-US" sz="2400" b="1" dirty="0" smtClean="0"/>
              <a:t>heavy ion cyclotron </a:t>
            </a:r>
          </a:p>
          <a:p>
            <a:pPr algn="ctr"/>
            <a:r>
              <a:rPr lang="en-US" sz="2400" b="1" dirty="0" smtClean="0"/>
              <a:t>for applied studies</a:t>
            </a:r>
            <a:r>
              <a:rPr lang="ru-RU" sz="2400" b="1" dirty="0" smtClean="0"/>
              <a:t> (2020 -2023)</a:t>
            </a:r>
            <a:endParaRPr lang="ru-RU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87012" y="1269050"/>
            <a:ext cx="4143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Ion </a:t>
            </a:r>
            <a:r>
              <a:rPr lang="en-US" sz="1600" dirty="0"/>
              <a:t>beams from O to Bi with </a:t>
            </a:r>
            <a:r>
              <a:rPr lang="en-US" sz="1600" dirty="0" smtClean="0"/>
              <a:t>energies </a:t>
            </a:r>
            <a:r>
              <a:rPr lang="en-US" sz="1600" dirty="0"/>
              <a:t>4.8 and 2.1 </a:t>
            </a:r>
            <a:r>
              <a:rPr lang="en-US" sz="1600" dirty="0" smtClean="0"/>
              <a:t>MeV/n for applied studies.</a:t>
            </a:r>
            <a:endParaRPr lang="ru-RU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587012" y="2123855"/>
            <a:ext cx="39011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 main goals of the project include studies within solid state physics, surface modifications of materials, production of track membranes and testing of electronic components for single radiation effects </a:t>
            </a:r>
            <a:endParaRPr lang="ru-RU" sz="1600" dirty="0"/>
          </a:p>
        </p:txBody>
      </p:sp>
      <p:pic>
        <p:nvPicPr>
          <p:cNvPr id="13" name="Рисунок 12" descr="Изображение выглядит как транспорт, кран&#10;&#10;Автоматически созданное описание">
            <a:extLst>
              <a:ext uri="{FF2B5EF4-FFF2-40B4-BE49-F238E27FC236}">
                <a16:creationId xmlns="" xmlns:a16="http://schemas.microsoft.com/office/drawing/2014/main" id="{DE2D9329-6FD4-DE09-411F-DE77A3DCA1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12" y="3646298"/>
            <a:ext cx="3913245" cy="275288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1214242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77471" y="2348880"/>
            <a:ext cx="54340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Segoe Print" panose="02000600000000000000" pitchFamily="2" charset="0"/>
              </a:rPr>
              <a:t>Forthcoming 7-year period</a:t>
            </a:r>
          </a:p>
          <a:p>
            <a:pPr algn="ctr"/>
            <a:r>
              <a:rPr lang="en-US" sz="2800" dirty="0" smtClean="0">
                <a:latin typeface="Segoe Print" panose="02000600000000000000" pitchFamily="2" charset="0"/>
              </a:rPr>
              <a:t>2024 - 2030</a:t>
            </a:r>
          </a:p>
        </p:txBody>
      </p:sp>
    </p:spTree>
    <p:extLst>
      <p:ext uri="{BB962C8B-B14F-4D97-AF65-F5344CB8AC3E}">
        <p14:creationId xmlns:p14="http://schemas.microsoft.com/office/powerpoint/2010/main" val="2143073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26972" y="456445"/>
            <a:ext cx="5832648" cy="461665"/>
          </a:xfrm>
          <a:prstGeom prst="rect">
            <a:avLst/>
          </a:prstGeom>
          <a:noFill/>
          <a:ln w="63500">
            <a:solidFill>
              <a:schemeClr val="accent6">
                <a:lumMod val="40000"/>
                <a:lumOff val="6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Agency FB" panose="020B0503020202020204" pitchFamily="34" charset="0"/>
              </a:rPr>
              <a:t>Scientific Research for 2024 - 2030</a:t>
            </a:r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91883" y="1429000"/>
            <a:ext cx="3024336" cy="400110"/>
          </a:xfrm>
          <a:prstGeom prst="rect">
            <a:avLst/>
          </a:prstGeom>
          <a:noFill/>
          <a:ln w="63500">
            <a:solidFill>
              <a:schemeClr val="accent6">
                <a:lumMod val="40000"/>
                <a:lumOff val="6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gency FB" panose="020B0503020202020204" pitchFamily="34" charset="0"/>
              </a:rPr>
              <a:t>Heavy and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Agency FB" panose="020B0503020202020204" pitchFamily="34" charset="0"/>
              </a:rPr>
              <a:t>Superheavy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gency FB" panose="020B0503020202020204" pitchFamily="34" charset="0"/>
              </a:rPr>
              <a:t> Nuclei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77579" y="1429000"/>
            <a:ext cx="3024336" cy="400110"/>
          </a:xfrm>
          <a:prstGeom prst="rect">
            <a:avLst/>
          </a:prstGeom>
          <a:noFill/>
          <a:ln w="63500">
            <a:solidFill>
              <a:schemeClr val="accent6">
                <a:lumMod val="40000"/>
                <a:lumOff val="6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gency FB" panose="020B0503020202020204" pitchFamily="34" charset="0"/>
              </a:rPr>
              <a:t>Light Nuclei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3142" y="2025849"/>
            <a:ext cx="1848678" cy="369332"/>
          </a:xfrm>
          <a:prstGeom prst="rect">
            <a:avLst/>
          </a:prstGeom>
          <a:noFill/>
          <a:ln w="63500">
            <a:solidFill>
              <a:schemeClr val="accent6">
                <a:lumMod val="40000"/>
                <a:lumOff val="6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gency FB" panose="020B0503020202020204" pitchFamily="34" charset="0"/>
              </a:rPr>
              <a:t>New Elements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03142" y="2588339"/>
            <a:ext cx="1861998" cy="369332"/>
          </a:xfrm>
          <a:prstGeom prst="rect">
            <a:avLst/>
          </a:prstGeom>
          <a:noFill/>
          <a:ln w="63500">
            <a:solidFill>
              <a:schemeClr val="accent6">
                <a:lumMod val="40000"/>
                <a:lumOff val="6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gency FB" panose="020B0503020202020204" pitchFamily="34" charset="0"/>
              </a:rPr>
              <a:t>Chemistry of SHE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03142" y="3156498"/>
            <a:ext cx="1861998" cy="646331"/>
          </a:xfrm>
          <a:prstGeom prst="rect">
            <a:avLst/>
          </a:prstGeom>
          <a:noFill/>
          <a:ln w="63500">
            <a:solidFill>
              <a:schemeClr val="accent6">
                <a:lumMod val="40000"/>
                <a:lumOff val="6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gency FB" panose="020B0503020202020204" pitchFamily="34" charset="0"/>
              </a:rPr>
              <a:t>Spectroscopy of Heavy and SH isotopes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03142" y="4003281"/>
            <a:ext cx="1861998" cy="646331"/>
          </a:xfrm>
          <a:prstGeom prst="rect">
            <a:avLst/>
          </a:prstGeom>
          <a:noFill/>
          <a:ln w="63500">
            <a:solidFill>
              <a:schemeClr val="accent6">
                <a:lumMod val="40000"/>
                <a:lumOff val="6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gency FB" panose="020B0503020202020204" pitchFamily="34" charset="0"/>
              </a:rPr>
              <a:t>Reaction mechanisms, FF, MNT 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11272" y="4912566"/>
            <a:ext cx="1871193" cy="369332"/>
          </a:xfrm>
          <a:prstGeom prst="rect">
            <a:avLst/>
          </a:prstGeom>
          <a:noFill/>
          <a:ln w="63500">
            <a:solidFill>
              <a:schemeClr val="accent6">
                <a:lumMod val="40000"/>
                <a:lumOff val="6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gency FB" panose="020B0503020202020204" pitchFamily="34" charset="0"/>
              </a:rPr>
              <a:t>Theory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77579" y="2035573"/>
            <a:ext cx="1656184" cy="923330"/>
          </a:xfrm>
          <a:prstGeom prst="rect">
            <a:avLst/>
          </a:prstGeom>
          <a:noFill/>
          <a:ln w="63500">
            <a:solidFill>
              <a:schemeClr val="accent6">
                <a:lumMod val="40000"/>
                <a:lumOff val="6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gency FB" panose="020B0503020202020204" pitchFamily="34" charset="0"/>
              </a:rPr>
              <a:t>Structure of nuclei far from the </a:t>
            </a:r>
            <a:r>
              <a:rPr lang="el-GR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β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gency FB" panose="020B0503020202020204" pitchFamily="34" charset="0"/>
                <a:cs typeface="Times New Roman"/>
              </a:rPr>
              <a:t>-stability line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94635" y="3989236"/>
            <a:ext cx="1656184" cy="923330"/>
          </a:xfrm>
          <a:prstGeom prst="rect">
            <a:avLst/>
          </a:prstGeom>
          <a:noFill/>
          <a:ln w="63500">
            <a:solidFill>
              <a:schemeClr val="accent6">
                <a:lumMod val="40000"/>
                <a:lumOff val="6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gency FB" panose="020B0503020202020204" pitchFamily="34" charset="0"/>
              </a:rPr>
              <a:t>Production mechanisms of light exotic nuclei  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94635" y="3156498"/>
            <a:ext cx="1656184" cy="646331"/>
          </a:xfrm>
          <a:prstGeom prst="rect">
            <a:avLst/>
          </a:prstGeom>
          <a:noFill/>
          <a:ln w="63500">
            <a:solidFill>
              <a:schemeClr val="accent6">
                <a:lumMod val="40000"/>
                <a:lumOff val="6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gency FB" panose="020B0503020202020204" pitchFamily="34" charset="0"/>
              </a:rPr>
              <a:t>Study of exotic modes of decay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77578" y="5097232"/>
            <a:ext cx="1656184" cy="369332"/>
          </a:xfrm>
          <a:prstGeom prst="rect">
            <a:avLst/>
          </a:prstGeom>
          <a:noFill/>
          <a:ln w="63500">
            <a:solidFill>
              <a:schemeClr val="accent6">
                <a:lumMod val="40000"/>
                <a:lumOff val="6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gency FB" panose="020B0503020202020204" pitchFamily="34" charset="0"/>
              </a:rPr>
              <a:t>Theory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78900" y="918110"/>
            <a:ext cx="71287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Synthesis and Properties of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Superheavy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Elements, Structure of Nuclei at the Limits of Nucleon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Stability</a:t>
            </a:r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2954584" y="2015088"/>
            <a:ext cx="1170130" cy="380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DGFRS II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65140" y="2575434"/>
            <a:ext cx="1170130" cy="380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GRAND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65139" y="3289617"/>
            <a:ext cx="1578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SHELS, GRAND 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65140" y="4136400"/>
            <a:ext cx="1170130" cy="380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CORSET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33762" y="2011330"/>
            <a:ext cx="1673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ACCULINNA II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50819" y="2312572"/>
            <a:ext cx="1673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ACCULINNA I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45451" y="3987243"/>
            <a:ext cx="1673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MAVR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2599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91782" y="181799"/>
            <a:ext cx="5832648" cy="461665"/>
          </a:xfrm>
          <a:prstGeom prst="rect">
            <a:avLst/>
          </a:prstGeom>
          <a:noFill/>
          <a:ln w="63500">
            <a:solidFill>
              <a:schemeClr val="accent6">
                <a:lumMod val="40000"/>
                <a:lumOff val="6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Agency FB" panose="020B0503020202020204" pitchFamily="34" charset="0"/>
              </a:rPr>
              <a:t>Technical Development for 2024 -2030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gency FB" panose="020B0503020202020204" pitchFamily="34" charset="0"/>
              </a:rPr>
              <a:t> 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4486" y="1023643"/>
            <a:ext cx="2172714" cy="400110"/>
          </a:xfrm>
          <a:prstGeom prst="rect">
            <a:avLst/>
          </a:prstGeom>
          <a:noFill/>
          <a:ln w="63500">
            <a:solidFill>
              <a:schemeClr val="accent6">
                <a:lumMod val="40000"/>
                <a:lumOff val="6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gency FB" panose="020B0503020202020204" pitchFamily="34" charset="0"/>
              </a:rPr>
              <a:t>Accelerators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84170" y="1061791"/>
            <a:ext cx="2340260" cy="400110"/>
          </a:xfrm>
          <a:prstGeom prst="rect">
            <a:avLst/>
          </a:prstGeom>
          <a:noFill/>
          <a:ln w="63500">
            <a:solidFill>
              <a:schemeClr val="accent6">
                <a:lumMod val="40000"/>
                <a:lumOff val="6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gency FB" panose="020B0503020202020204" pitchFamily="34" charset="0"/>
              </a:rPr>
              <a:t>Separators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75266" y="1598622"/>
            <a:ext cx="1656184" cy="338554"/>
          </a:xfrm>
          <a:prstGeom prst="rect">
            <a:avLst/>
          </a:prstGeom>
          <a:noFill/>
          <a:ln w="63500">
            <a:solidFill>
              <a:schemeClr val="accent6">
                <a:lumMod val="40000"/>
                <a:lumOff val="6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Agency FB" panose="020B0503020202020204" pitchFamily="34" charset="0"/>
              </a:rPr>
              <a:t>DC280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62589" y="3162771"/>
            <a:ext cx="1656184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0"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Agency FB" panose="020B0503020202020204" pitchFamily="34" charset="0"/>
              </a:rPr>
              <a:t>U400R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62495" y="4892064"/>
            <a:ext cx="1656184" cy="338554"/>
          </a:xfrm>
          <a:prstGeom prst="rect">
            <a:avLst/>
          </a:prstGeom>
          <a:noFill/>
          <a:ln w="63500">
            <a:solidFill>
              <a:schemeClr val="accent6">
                <a:lumMod val="40000"/>
                <a:lumOff val="6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Agency FB" panose="020B0503020202020204" pitchFamily="34" charset="0"/>
              </a:rPr>
              <a:t>U400M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43166" y="6219310"/>
            <a:ext cx="1656184" cy="338554"/>
          </a:xfrm>
          <a:prstGeom prst="rect">
            <a:avLst/>
          </a:prstGeom>
          <a:noFill/>
          <a:ln w="63500">
            <a:solidFill>
              <a:schemeClr val="accent6">
                <a:lumMod val="40000"/>
                <a:lumOff val="6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Agency FB" panose="020B0503020202020204" pitchFamily="34" charset="0"/>
              </a:rPr>
              <a:t>DC140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84170" y="1583233"/>
            <a:ext cx="165618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0"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Agency FB" panose="020B0503020202020204" pitchFamily="34" charset="0"/>
              </a:rPr>
              <a:t>GASSOL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gency FB" panose="020B0503020202020204" pitchFamily="34" charset="0"/>
              </a:rPr>
              <a:t>  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76006" y="3158970"/>
            <a:ext cx="1656184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0"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chemeClr val="accent6">
                    <a:lumMod val="50000"/>
                  </a:schemeClr>
                </a:solidFill>
                <a:latin typeface="Agency FB" panose="020B0503020202020204" pitchFamily="34" charset="0"/>
              </a:rPr>
              <a:t>STAR</a:t>
            </a:r>
            <a:endParaRPr lang="ru-RU" sz="16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88025" y="3653596"/>
            <a:ext cx="1656184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0"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chemeClr val="accent6">
                    <a:lumMod val="50000"/>
                  </a:schemeClr>
                </a:solidFill>
                <a:latin typeface="Agency FB" panose="020B0503020202020204" pitchFamily="34" charset="0"/>
              </a:rPr>
              <a:t>SCIF</a:t>
            </a:r>
            <a:endParaRPr lang="ru-RU" sz="16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43166" y="2105112"/>
            <a:ext cx="1688284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0"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Agency FB" panose="020B0503020202020204" pitchFamily="34" charset="0"/>
              </a:rPr>
              <a:t>ECR-28 GHz 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969099" y="636094"/>
            <a:ext cx="71287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Development of the FLNR accelerator complex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experimental setups (DRIBs-III)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5184170" y="2051733"/>
            <a:ext cx="165618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0"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Agency FB" panose="020B0503020202020204" pitchFamily="34" charset="0"/>
              </a:rPr>
              <a:t>MR TOF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gency FB" panose="020B0503020202020204" pitchFamily="34" charset="0"/>
              </a:rPr>
              <a:t>  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84170" y="2559934"/>
            <a:ext cx="1656184" cy="338554"/>
          </a:xfrm>
          <a:prstGeom prst="rect">
            <a:avLst/>
          </a:prstGeom>
          <a:noFill/>
          <a:ln w="63500">
            <a:solidFill>
              <a:schemeClr val="accent6">
                <a:lumMod val="40000"/>
                <a:lumOff val="6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Agency FB" panose="020B0503020202020204" pitchFamily="34" charset="0"/>
              </a:rPr>
              <a:t>SHELS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7140658" y="3158970"/>
            <a:ext cx="0" cy="833180"/>
          </a:xfrm>
          <a:prstGeom prst="line">
            <a:avLst/>
          </a:prstGeom>
          <a:ln w="412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 flipH="1">
            <a:off x="6915633" y="3162771"/>
            <a:ext cx="225025" cy="0"/>
          </a:xfrm>
          <a:prstGeom prst="straightConnector1">
            <a:avLst/>
          </a:prstGeom>
          <a:ln w="41275">
            <a:solidFill>
              <a:schemeClr val="accent6">
                <a:lumMod val="40000"/>
                <a:lumOff val="6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>
            <a:off x="6915633" y="3983377"/>
            <a:ext cx="225025" cy="0"/>
          </a:xfrm>
          <a:prstGeom prst="straightConnector1">
            <a:avLst/>
          </a:prstGeom>
          <a:ln w="41275">
            <a:solidFill>
              <a:schemeClr val="accent6">
                <a:lumMod val="40000"/>
                <a:lumOff val="6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140658" y="3406283"/>
            <a:ext cx="1656184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0"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Agency FB" panose="020B0503020202020204" pitchFamily="34" charset="0"/>
              </a:rPr>
              <a:t>New Building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87543" y="4197886"/>
            <a:ext cx="1656184" cy="338554"/>
          </a:xfrm>
          <a:prstGeom prst="rect">
            <a:avLst/>
          </a:prstGeom>
          <a:noFill/>
          <a:ln w="63500">
            <a:solidFill>
              <a:schemeClr val="accent6">
                <a:lumMod val="40000"/>
                <a:lumOff val="6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Agency FB" panose="020B0503020202020204" pitchFamily="34" charset="0"/>
              </a:rPr>
              <a:t>MAVR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175254" y="4892064"/>
            <a:ext cx="1656184" cy="338554"/>
          </a:xfrm>
          <a:prstGeom prst="rect">
            <a:avLst/>
          </a:prstGeom>
          <a:noFill/>
          <a:ln w="63500">
            <a:solidFill>
              <a:schemeClr val="accent6">
                <a:lumMod val="40000"/>
                <a:lumOff val="6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Agency FB" panose="020B0503020202020204" pitchFamily="34" charset="0"/>
              </a:rPr>
              <a:t>ACCULINNA II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175254" y="5374958"/>
            <a:ext cx="1656184" cy="338554"/>
          </a:xfrm>
          <a:prstGeom prst="rect">
            <a:avLst/>
          </a:prstGeom>
          <a:noFill/>
          <a:ln w="63500">
            <a:solidFill>
              <a:schemeClr val="accent6">
                <a:lumMod val="40000"/>
                <a:lumOff val="6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Agency FB" panose="020B0503020202020204" pitchFamily="34" charset="0"/>
              </a:rPr>
              <a:t>ACCULINNA I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197931" y="6231987"/>
            <a:ext cx="1656184" cy="338554"/>
          </a:xfrm>
          <a:prstGeom prst="rect">
            <a:avLst/>
          </a:prstGeom>
          <a:noFill/>
          <a:ln w="63500">
            <a:solidFill>
              <a:schemeClr val="accent6">
                <a:lumMod val="40000"/>
                <a:lumOff val="6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Agency FB" panose="020B0503020202020204" pitchFamily="34" charset="0"/>
              </a:rPr>
              <a:t>Applied Studies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1325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z1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09662" y="332656"/>
            <a:ext cx="4997430" cy="2952328"/>
          </a:xfrm>
          <a:prstGeom prst="rect">
            <a:avLst/>
          </a:prstGeom>
        </p:spPr>
      </p:pic>
      <p:pic>
        <p:nvPicPr>
          <p:cNvPr id="5" name="Рисунок 4" descr="z2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7904" y="3573016"/>
            <a:ext cx="5184803" cy="30080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5575" y="1051513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baseline="30000" dirty="0" smtClean="0"/>
              <a:t>243</a:t>
            </a:r>
            <a:r>
              <a:rPr lang="en-US" b="1" dirty="0" smtClean="0"/>
              <a:t>Am(</a:t>
            </a:r>
            <a:r>
              <a:rPr lang="en-US" b="1" baseline="30000" dirty="0" smtClean="0"/>
              <a:t>54</a:t>
            </a:r>
            <a:r>
              <a:rPr lang="en-US" b="1" dirty="0" smtClean="0"/>
              <a:t>Cr,3-4n)</a:t>
            </a:r>
            <a:r>
              <a:rPr lang="en-US" b="1" baseline="30000" dirty="0" smtClean="0"/>
              <a:t>293,294</a:t>
            </a:r>
            <a:r>
              <a:rPr lang="en-US" b="1" dirty="0" smtClean="0"/>
              <a:t>119</a:t>
            </a:r>
            <a:r>
              <a:rPr lang="en-US" dirty="0" smtClean="0"/>
              <a:t> (</a:t>
            </a:r>
            <a:r>
              <a:rPr lang="el-GR" dirty="0" smtClean="0"/>
              <a:t>σ</a:t>
            </a:r>
            <a:r>
              <a:rPr lang="en-US" dirty="0" smtClean="0"/>
              <a:t> </a:t>
            </a:r>
            <a:r>
              <a:rPr lang="en-US" dirty="0" smtClean="0">
                <a:latin typeface="Times New Roman"/>
                <a:cs typeface="Times New Roman"/>
              </a:rPr>
              <a:t>⁓ 0.01 </a:t>
            </a:r>
            <a:r>
              <a:rPr lang="en-US" dirty="0" err="1" smtClean="0">
                <a:latin typeface="Times New Roman"/>
                <a:cs typeface="Times New Roman"/>
              </a:rPr>
              <a:t>pb</a:t>
            </a:r>
            <a:r>
              <a:rPr lang="en-US" dirty="0" smtClean="0">
                <a:latin typeface="Times New Roman"/>
                <a:cs typeface="Times New Roman"/>
              </a:rPr>
              <a:t>)</a:t>
            </a:r>
            <a:endParaRPr lang="en-US" dirty="0" smtClean="0"/>
          </a:p>
          <a:p>
            <a:r>
              <a:rPr lang="en-US" b="1" baseline="30000" dirty="0" smtClean="0"/>
              <a:t>249</a:t>
            </a:r>
            <a:r>
              <a:rPr lang="en-US" b="1" dirty="0" smtClean="0"/>
              <a:t>Bk(</a:t>
            </a:r>
            <a:r>
              <a:rPr lang="en-US" b="1" baseline="30000" dirty="0" smtClean="0"/>
              <a:t>50</a:t>
            </a:r>
            <a:r>
              <a:rPr lang="en-US" b="1" dirty="0" smtClean="0"/>
              <a:t>Ti,3-4n)</a:t>
            </a:r>
            <a:r>
              <a:rPr lang="en-US" b="1" baseline="30000" dirty="0" smtClean="0"/>
              <a:t>295,296</a:t>
            </a:r>
            <a:r>
              <a:rPr lang="en-US" b="1" dirty="0" smtClean="0"/>
              <a:t>119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l-GR" dirty="0"/>
              <a:t>σ</a:t>
            </a:r>
            <a:r>
              <a:rPr lang="en-US" dirty="0"/>
              <a:t> </a:t>
            </a:r>
            <a:r>
              <a:rPr lang="en-US" dirty="0">
                <a:latin typeface="Times New Roman"/>
                <a:cs typeface="Times New Roman"/>
              </a:rPr>
              <a:t>⁓ </a:t>
            </a:r>
            <a:r>
              <a:rPr lang="en-US" dirty="0" smtClean="0">
                <a:latin typeface="Times New Roman"/>
                <a:cs typeface="Times New Roman"/>
              </a:rPr>
              <a:t>0.1 </a:t>
            </a:r>
            <a:r>
              <a:rPr lang="en-US" dirty="0" err="1">
                <a:latin typeface="Times New Roman"/>
                <a:cs typeface="Times New Roman"/>
              </a:rPr>
              <a:t>pb</a:t>
            </a:r>
            <a:r>
              <a:rPr lang="en-US" dirty="0">
                <a:latin typeface="Times New Roman"/>
                <a:cs typeface="Times New Roman"/>
              </a:rPr>
              <a:t>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3438" y="3611343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baseline="30000" dirty="0" smtClean="0"/>
              <a:t>245,246,248</a:t>
            </a:r>
            <a:r>
              <a:rPr lang="en-US" b="1" dirty="0" smtClean="0"/>
              <a:t>Cm(</a:t>
            </a:r>
            <a:r>
              <a:rPr lang="en-US" b="1" baseline="30000" dirty="0" smtClean="0"/>
              <a:t>54</a:t>
            </a:r>
            <a:r>
              <a:rPr lang="en-US" b="1" dirty="0" smtClean="0"/>
              <a:t>Cr,3-4n)</a:t>
            </a:r>
            <a:r>
              <a:rPr lang="en-US" b="1" baseline="30000" dirty="0" smtClean="0"/>
              <a:t>295-299</a:t>
            </a:r>
            <a:r>
              <a:rPr lang="en-US" b="1" dirty="0" smtClean="0"/>
              <a:t>120</a:t>
            </a:r>
          </a:p>
          <a:p>
            <a:r>
              <a:rPr lang="en-US" b="1" baseline="30000" dirty="0" smtClean="0"/>
              <a:t>249-251</a:t>
            </a:r>
            <a:r>
              <a:rPr lang="en-US" b="1" dirty="0" smtClean="0"/>
              <a:t>Cf(</a:t>
            </a:r>
            <a:r>
              <a:rPr lang="en-US" b="1" baseline="30000" dirty="0" smtClean="0"/>
              <a:t>50</a:t>
            </a:r>
            <a:r>
              <a:rPr lang="en-US" b="1" dirty="0" smtClean="0"/>
              <a:t>Ti,3-4n)</a:t>
            </a:r>
            <a:r>
              <a:rPr lang="en-US" b="1" baseline="30000" dirty="0" smtClean="0"/>
              <a:t>295-298</a:t>
            </a:r>
            <a:r>
              <a:rPr lang="en-US" b="1" dirty="0" smtClean="0"/>
              <a:t>120</a:t>
            </a:r>
            <a:endParaRPr lang="en-US" b="1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95466" y="1697844"/>
            <a:ext cx="3415882" cy="10801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dirty="0" err="1"/>
              <a:t>I</a:t>
            </a:r>
            <a:r>
              <a:rPr lang="en-US" baseline="-25000" dirty="0" err="1"/>
              <a:t>beam</a:t>
            </a:r>
            <a:r>
              <a:rPr lang="en-US" dirty="0"/>
              <a:t>=</a:t>
            </a:r>
            <a:r>
              <a:rPr lang="ru-RU" dirty="0"/>
              <a:t>3</a:t>
            </a:r>
            <a:r>
              <a:rPr lang="en-US" dirty="0"/>
              <a:t> </a:t>
            </a:r>
            <a:r>
              <a:rPr lang="en-US" dirty="0" err="1" smtClean="0"/>
              <a:t>p</a:t>
            </a:r>
            <a:r>
              <a:rPr lang="en-US" dirty="0" err="1" smtClean="0">
                <a:latin typeface="Symbol" pitchFamily="18" charset="2"/>
              </a:rPr>
              <a:t>m</a:t>
            </a:r>
            <a:r>
              <a:rPr lang="en-US" dirty="0" err="1" smtClean="0"/>
              <a:t>A</a:t>
            </a:r>
            <a:r>
              <a:rPr lang="en-US" dirty="0" smtClean="0"/>
              <a:t>, </a:t>
            </a:r>
          </a:p>
          <a:p>
            <a:pPr>
              <a:defRPr/>
            </a:pPr>
            <a:r>
              <a:rPr lang="en-US" dirty="0" err="1" smtClean="0"/>
              <a:t>h</a:t>
            </a:r>
            <a:r>
              <a:rPr lang="en-US" baseline="-25000" dirty="0" err="1" smtClean="0"/>
              <a:t>t</a:t>
            </a:r>
            <a:r>
              <a:rPr lang="en-US" dirty="0" smtClean="0"/>
              <a:t>=0.</a:t>
            </a:r>
            <a:r>
              <a:rPr lang="ru-RU" dirty="0" smtClean="0"/>
              <a:t>4</a:t>
            </a:r>
            <a:r>
              <a:rPr lang="en-US" dirty="0" smtClean="0"/>
              <a:t> mg/cm</a:t>
            </a:r>
            <a:r>
              <a:rPr lang="en-US" baseline="30000" dirty="0" smtClean="0"/>
              <a:t>2</a:t>
            </a:r>
            <a:r>
              <a:rPr lang="en-US" dirty="0" smtClean="0"/>
              <a:t>, </a:t>
            </a:r>
          </a:p>
          <a:p>
            <a:pPr>
              <a:defRPr/>
            </a:pPr>
            <a:r>
              <a:rPr lang="en-US" dirty="0" smtClean="0">
                <a:sym typeface="Symbol"/>
              </a:rPr>
              <a:t></a:t>
            </a:r>
            <a:r>
              <a:rPr lang="en-US" baseline="-25000" dirty="0" err="1" smtClean="0"/>
              <a:t>coll</a:t>
            </a:r>
            <a:r>
              <a:rPr lang="en-US" dirty="0" smtClean="0"/>
              <a:t>=0.6, </a:t>
            </a:r>
          </a:p>
          <a:p>
            <a:pPr>
              <a:defRPr/>
            </a:pPr>
            <a:r>
              <a:rPr lang="en-US" u="sng" dirty="0" smtClean="0">
                <a:latin typeface="Symbol" pitchFamily="18" charset="2"/>
              </a:rPr>
              <a:t>s</a:t>
            </a:r>
            <a:r>
              <a:rPr lang="en-US" u="sng" dirty="0" smtClean="0"/>
              <a:t>=0.</a:t>
            </a:r>
            <a:r>
              <a:rPr lang="ru-RU" u="sng" dirty="0"/>
              <a:t>0</a:t>
            </a:r>
            <a:r>
              <a:rPr lang="en-US" u="sng" dirty="0"/>
              <a:t>5 </a:t>
            </a:r>
            <a:r>
              <a:rPr lang="en-US" u="sng" dirty="0" err="1" smtClean="0"/>
              <a:t>pb</a:t>
            </a:r>
            <a:r>
              <a:rPr lang="en-US" u="sng" dirty="0" smtClean="0"/>
              <a:t> </a:t>
            </a:r>
            <a:r>
              <a:rPr lang="en-US" dirty="0" smtClean="0">
                <a:sym typeface="Symbol"/>
              </a:rPr>
              <a:t> 1 event per month</a:t>
            </a:r>
            <a:endParaRPr kumimoji="0" lang="ru-RU" i="0" u="none" strike="noStrike" kern="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5466" y="4509120"/>
            <a:ext cx="371696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Tasks: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Beam intensity increase (</a:t>
            </a:r>
            <a:r>
              <a:rPr lang="en-US" sz="1600" baseline="30000" dirty="0" smtClean="0"/>
              <a:t>50</a:t>
            </a:r>
            <a:r>
              <a:rPr lang="en-US" sz="1600" dirty="0" smtClean="0"/>
              <a:t>Ti,</a:t>
            </a:r>
            <a:r>
              <a:rPr lang="en-US" sz="1600" baseline="30000" dirty="0" smtClean="0"/>
              <a:t>54</a:t>
            </a:r>
            <a:r>
              <a:rPr lang="en-US" sz="1600" dirty="0" smtClean="0"/>
              <a:t>Cr);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License to work with RM;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 class RCL at the SHE Factory (</a:t>
            </a:r>
            <a:r>
              <a:rPr lang="en-US" sz="1600" dirty="0" err="1" smtClean="0"/>
              <a:t>Bk,Cf</a:t>
            </a:r>
            <a:r>
              <a:rPr lang="en-US" sz="1600" dirty="0" smtClean="0"/>
              <a:t>).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6129" y="13006"/>
            <a:ext cx="33123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New elements</a:t>
            </a:r>
          </a:p>
          <a:p>
            <a:pPr algn="ctr"/>
            <a:r>
              <a:rPr lang="en-US" sz="2000" dirty="0" smtClean="0"/>
              <a:t>DGFRS II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611578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261078"/>
            <a:ext cx="331236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Cross Sections</a:t>
            </a:r>
          </a:p>
          <a:p>
            <a:pPr algn="ctr"/>
            <a:r>
              <a:rPr lang="en-US" sz="2000" dirty="0" smtClean="0"/>
              <a:t>DGFRS II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3308" y="1360563"/>
            <a:ext cx="24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baseline="30000" dirty="0" smtClean="0"/>
              <a:t>238</a:t>
            </a:r>
            <a:r>
              <a:rPr lang="en-US" b="1" dirty="0" smtClean="0"/>
              <a:t>U(</a:t>
            </a:r>
            <a:r>
              <a:rPr lang="en-US" b="1" baseline="30000" dirty="0" smtClean="0"/>
              <a:t>54</a:t>
            </a:r>
            <a:r>
              <a:rPr lang="en-US" b="1" dirty="0" smtClean="0"/>
              <a:t>Cr,3-4n)</a:t>
            </a:r>
            <a:r>
              <a:rPr lang="en-US" b="1" baseline="30000" dirty="0" smtClean="0"/>
              <a:t>288,289</a:t>
            </a:r>
            <a:r>
              <a:rPr lang="en-US" b="1" dirty="0" smtClean="0"/>
              <a:t>Lv</a:t>
            </a:r>
            <a:endParaRPr lang="en-US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703308" y="1729895"/>
            <a:ext cx="3852568" cy="10801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dirty="0" err="1" smtClean="0"/>
              <a:t>I</a:t>
            </a:r>
            <a:r>
              <a:rPr lang="en-US" baseline="-25000" dirty="0" err="1" smtClean="0"/>
              <a:t>beam</a:t>
            </a:r>
            <a:r>
              <a:rPr lang="en-US" dirty="0" smtClean="0"/>
              <a:t>= 5 </a:t>
            </a:r>
            <a:r>
              <a:rPr lang="en-US" dirty="0" err="1" smtClean="0"/>
              <a:t>p</a:t>
            </a:r>
            <a:r>
              <a:rPr lang="en-US" dirty="0" err="1" smtClean="0">
                <a:latin typeface="Symbol" pitchFamily="18" charset="2"/>
              </a:rPr>
              <a:t>m</a:t>
            </a:r>
            <a:r>
              <a:rPr lang="en-US" dirty="0" err="1" smtClean="0"/>
              <a:t>A</a:t>
            </a:r>
            <a:r>
              <a:rPr lang="en-US" dirty="0" smtClean="0"/>
              <a:t>, </a:t>
            </a:r>
          </a:p>
          <a:p>
            <a:pPr>
              <a:defRPr/>
            </a:pPr>
            <a:r>
              <a:rPr lang="en-US" dirty="0" err="1" smtClean="0"/>
              <a:t>h</a:t>
            </a:r>
            <a:r>
              <a:rPr lang="en-US" baseline="-25000" dirty="0" err="1" smtClean="0"/>
              <a:t>t</a:t>
            </a:r>
            <a:r>
              <a:rPr lang="en-US" dirty="0" smtClean="0"/>
              <a:t>=0.8 mg/cm</a:t>
            </a:r>
            <a:r>
              <a:rPr lang="en-US" baseline="30000" dirty="0" smtClean="0"/>
              <a:t>2</a:t>
            </a:r>
            <a:r>
              <a:rPr lang="en-US" dirty="0" smtClean="0"/>
              <a:t>, </a:t>
            </a:r>
          </a:p>
          <a:p>
            <a:pPr>
              <a:defRPr/>
            </a:pPr>
            <a:r>
              <a:rPr lang="en-US" dirty="0" smtClean="0">
                <a:sym typeface="Symbol"/>
              </a:rPr>
              <a:t></a:t>
            </a:r>
            <a:r>
              <a:rPr lang="en-US" baseline="-25000" dirty="0" err="1" smtClean="0"/>
              <a:t>coll</a:t>
            </a:r>
            <a:r>
              <a:rPr lang="en-US" dirty="0" smtClean="0"/>
              <a:t>=0.5, </a:t>
            </a:r>
          </a:p>
          <a:p>
            <a:pPr>
              <a:defRPr/>
            </a:pPr>
            <a:r>
              <a:rPr lang="en-US" dirty="0" smtClean="0">
                <a:latin typeface="Symbol" pitchFamily="18" charset="2"/>
              </a:rPr>
              <a:t>s</a:t>
            </a:r>
            <a:r>
              <a:rPr lang="en-US" dirty="0" smtClean="0"/>
              <a:t>=0.</a:t>
            </a:r>
            <a:r>
              <a:rPr lang="ru-RU" dirty="0" smtClean="0"/>
              <a:t>0</a:t>
            </a:r>
            <a:r>
              <a:rPr lang="en-US" dirty="0" smtClean="0"/>
              <a:t>15 </a:t>
            </a:r>
            <a:r>
              <a:rPr lang="en-US" dirty="0" err="1" smtClean="0"/>
              <a:t>pb</a:t>
            </a:r>
            <a:r>
              <a:rPr lang="en-US" dirty="0" smtClean="0"/>
              <a:t> </a:t>
            </a:r>
            <a:r>
              <a:rPr lang="en-US" dirty="0" smtClean="0">
                <a:sym typeface="Symbol"/>
              </a:rPr>
              <a:t>  3 event per 2 months</a:t>
            </a:r>
            <a:endParaRPr kumimoji="0" lang="ru-RU" i="0" u="none" strike="noStrike" kern="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4499992" y="2564904"/>
            <a:ext cx="4176464" cy="4181861"/>
            <a:chOff x="4860032" y="3419801"/>
            <a:chExt cx="3560461" cy="3297687"/>
          </a:xfrm>
        </p:grpSpPr>
        <p:pic>
          <p:nvPicPr>
            <p:cNvPr id="8" name="Рисунок 7" descr="zz1.bmp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20072" y="3419801"/>
              <a:ext cx="3200421" cy="3297687"/>
            </a:xfrm>
            <a:prstGeom prst="rect">
              <a:avLst/>
            </a:prstGeom>
          </p:spPr>
        </p:pic>
        <p:sp>
          <p:nvSpPr>
            <p:cNvPr id="9" name="Прямоугольник 8"/>
            <p:cNvSpPr/>
            <p:nvPr/>
          </p:nvSpPr>
          <p:spPr>
            <a:xfrm>
              <a:off x="4860032" y="3419801"/>
              <a:ext cx="2664296" cy="20974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1" name="Рисунок 10" descr="zz2.bmp"/>
          <p:cNvPicPr>
            <a:picLocks noChangeAspect="1"/>
          </p:cNvPicPr>
          <p:nvPr/>
        </p:nvPicPr>
        <p:blipFill>
          <a:blip r:embed="rId3" cstate="print"/>
          <a:srcRect t="9303"/>
          <a:stretch>
            <a:fillRect/>
          </a:stretch>
        </p:blipFill>
        <p:spPr>
          <a:xfrm>
            <a:off x="5220816" y="3362389"/>
            <a:ext cx="1020442" cy="3384376"/>
          </a:xfrm>
          <a:prstGeom prst="rect">
            <a:avLst/>
          </a:prstGeom>
        </p:spPr>
      </p:pic>
      <p:pic>
        <p:nvPicPr>
          <p:cNvPr id="5" name="Рисунок 4" descr="zz4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87875" y="261078"/>
            <a:ext cx="3384376" cy="28401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88224" y="2852936"/>
            <a:ext cx="10370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baseline="30000" dirty="0" smtClean="0"/>
              <a:t>244</a:t>
            </a:r>
            <a:r>
              <a:rPr lang="en-US" sz="1600" b="1" dirty="0" smtClean="0"/>
              <a:t>Pu+</a:t>
            </a:r>
            <a:r>
              <a:rPr lang="en-US" sz="1600" b="1" baseline="30000" dirty="0" smtClean="0"/>
              <a:t>50</a:t>
            </a:r>
            <a:r>
              <a:rPr lang="en-US" sz="1600" b="1" dirty="0" smtClean="0"/>
              <a:t>Ti</a:t>
            </a:r>
            <a:endParaRPr lang="ru-RU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436096" y="3005336"/>
            <a:ext cx="10370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baseline="30000" dirty="0" smtClean="0"/>
              <a:t>238</a:t>
            </a:r>
            <a:r>
              <a:rPr lang="en-US" sz="1600" b="1" dirty="0" smtClean="0"/>
              <a:t>U+</a:t>
            </a:r>
            <a:r>
              <a:rPr lang="en-US" sz="1600" b="1" baseline="30000" dirty="0" smtClean="0"/>
              <a:t>50</a:t>
            </a:r>
            <a:r>
              <a:rPr lang="en-US" sz="1600" b="1" dirty="0" smtClean="0"/>
              <a:t>Ti</a:t>
            </a:r>
            <a:endParaRPr lang="ru-RU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03308" y="3404428"/>
            <a:ext cx="24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baseline="30000" dirty="0" smtClean="0"/>
              <a:t>238</a:t>
            </a:r>
            <a:r>
              <a:rPr lang="en-US" b="1" dirty="0" smtClean="0"/>
              <a:t>U(</a:t>
            </a:r>
            <a:r>
              <a:rPr lang="en-US" b="1" baseline="30000" dirty="0" smtClean="0"/>
              <a:t>50</a:t>
            </a:r>
            <a:r>
              <a:rPr lang="en-US" b="1" dirty="0" smtClean="0"/>
              <a:t>Ti,3-4n)</a:t>
            </a:r>
            <a:r>
              <a:rPr lang="en-US" b="1" baseline="30000" dirty="0" smtClean="0"/>
              <a:t>284,285</a:t>
            </a:r>
            <a:r>
              <a:rPr lang="en-US" b="1" dirty="0" smtClean="0"/>
              <a:t>Fl</a:t>
            </a:r>
            <a:endParaRPr lang="en-US" dirty="0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703308" y="3804131"/>
            <a:ext cx="3852568" cy="10801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dirty="0" err="1" smtClean="0"/>
              <a:t>I</a:t>
            </a:r>
            <a:r>
              <a:rPr lang="en-US" baseline="-25000" dirty="0" err="1" smtClean="0"/>
              <a:t>beam</a:t>
            </a:r>
            <a:r>
              <a:rPr lang="en-US" dirty="0" smtClean="0"/>
              <a:t>= 5 </a:t>
            </a:r>
            <a:r>
              <a:rPr lang="en-US" dirty="0" err="1" smtClean="0"/>
              <a:t>p</a:t>
            </a:r>
            <a:r>
              <a:rPr lang="en-US" dirty="0" err="1" smtClean="0">
                <a:latin typeface="Symbol" pitchFamily="18" charset="2"/>
              </a:rPr>
              <a:t>m</a:t>
            </a:r>
            <a:r>
              <a:rPr lang="en-US" dirty="0" err="1" smtClean="0"/>
              <a:t>A</a:t>
            </a:r>
            <a:r>
              <a:rPr lang="en-US" dirty="0" smtClean="0"/>
              <a:t>, </a:t>
            </a:r>
          </a:p>
          <a:p>
            <a:pPr>
              <a:defRPr/>
            </a:pPr>
            <a:r>
              <a:rPr lang="en-US" dirty="0" err="1" smtClean="0"/>
              <a:t>h</a:t>
            </a:r>
            <a:r>
              <a:rPr lang="en-US" baseline="-25000" dirty="0" err="1" smtClean="0"/>
              <a:t>t</a:t>
            </a:r>
            <a:r>
              <a:rPr lang="en-US" dirty="0" smtClean="0"/>
              <a:t>=0.8 mg/cm</a:t>
            </a:r>
            <a:r>
              <a:rPr lang="en-US" baseline="30000" dirty="0" smtClean="0"/>
              <a:t>2</a:t>
            </a:r>
            <a:r>
              <a:rPr lang="en-US" dirty="0" smtClean="0"/>
              <a:t>, </a:t>
            </a:r>
          </a:p>
          <a:p>
            <a:pPr>
              <a:defRPr/>
            </a:pPr>
            <a:r>
              <a:rPr lang="en-US" dirty="0" smtClean="0">
                <a:sym typeface="Symbol"/>
              </a:rPr>
              <a:t></a:t>
            </a:r>
            <a:r>
              <a:rPr lang="en-US" baseline="-25000" dirty="0" err="1" smtClean="0"/>
              <a:t>coll</a:t>
            </a:r>
            <a:r>
              <a:rPr lang="en-US" dirty="0" smtClean="0"/>
              <a:t>=0.5, </a:t>
            </a:r>
          </a:p>
          <a:p>
            <a:pPr>
              <a:defRPr/>
            </a:pPr>
            <a:r>
              <a:rPr lang="en-US" dirty="0" smtClean="0">
                <a:latin typeface="Symbol" pitchFamily="18" charset="2"/>
              </a:rPr>
              <a:t>s</a:t>
            </a:r>
            <a:r>
              <a:rPr lang="en-US" dirty="0" smtClean="0"/>
              <a:t>=0.2  </a:t>
            </a:r>
            <a:r>
              <a:rPr lang="en-US" dirty="0" err="1" smtClean="0"/>
              <a:t>pb</a:t>
            </a:r>
            <a:r>
              <a:rPr lang="en-US" dirty="0" smtClean="0"/>
              <a:t> </a:t>
            </a:r>
            <a:r>
              <a:rPr lang="en-US" dirty="0" smtClean="0">
                <a:sym typeface="Symbol"/>
              </a:rPr>
              <a:t>  3 event per 5 days</a:t>
            </a:r>
            <a:endParaRPr kumimoji="0" lang="ru-RU" i="0" u="none" strike="noStrike" kern="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3308" y="5036651"/>
            <a:ext cx="24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baseline="30000" dirty="0" smtClean="0"/>
              <a:t>244</a:t>
            </a:r>
            <a:r>
              <a:rPr lang="en-US" b="1" dirty="0" smtClean="0"/>
              <a:t>Pu(</a:t>
            </a:r>
            <a:r>
              <a:rPr lang="en-US" b="1" baseline="30000" dirty="0" smtClean="0"/>
              <a:t>50</a:t>
            </a:r>
            <a:r>
              <a:rPr lang="en-US" b="1" dirty="0" smtClean="0"/>
              <a:t>Ti,3-4n)</a:t>
            </a:r>
            <a:r>
              <a:rPr lang="en-US" b="1" baseline="30000" dirty="0" smtClean="0"/>
              <a:t>290,291</a:t>
            </a:r>
            <a:r>
              <a:rPr lang="en-US" b="1" dirty="0" smtClean="0"/>
              <a:t>Lv</a:t>
            </a:r>
            <a:endParaRPr lang="en-US" dirty="0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703308" y="5436354"/>
            <a:ext cx="3852568" cy="10801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dirty="0" err="1" smtClean="0"/>
              <a:t>I</a:t>
            </a:r>
            <a:r>
              <a:rPr lang="en-US" baseline="-25000" dirty="0" err="1" smtClean="0"/>
              <a:t>beam</a:t>
            </a:r>
            <a:r>
              <a:rPr lang="en-US" dirty="0" smtClean="0"/>
              <a:t>= 5 </a:t>
            </a:r>
            <a:r>
              <a:rPr lang="en-US" dirty="0" err="1" smtClean="0"/>
              <a:t>p</a:t>
            </a:r>
            <a:r>
              <a:rPr lang="en-US" dirty="0" err="1" smtClean="0">
                <a:latin typeface="Symbol" pitchFamily="18" charset="2"/>
              </a:rPr>
              <a:t>m</a:t>
            </a:r>
            <a:r>
              <a:rPr lang="en-US" dirty="0" err="1" smtClean="0"/>
              <a:t>A</a:t>
            </a:r>
            <a:r>
              <a:rPr lang="en-US" dirty="0" smtClean="0"/>
              <a:t>, </a:t>
            </a:r>
          </a:p>
          <a:p>
            <a:pPr>
              <a:defRPr/>
            </a:pPr>
            <a:r>
              <a:rPr lang="en-US" dirty="0" err="1" smtClean="0"/>
              <a:t>h</a:t>
            </a:r>
            <a:r>
              <a:rPr lang="en-US" baseline="-25000" dirty="0" err="1" smtClean="0"/>
              <a:t>t</a:t>
            </a:r>
            <a:r>
              <a:rPr lang="en-US" dirty="0" smtClean="0"/>
              <a:t>=0.3 mg/cm</a:t>
            </a:r>
            <a:r>
              <a:rPr lang="en-US" baseline="30000" dirty="0" smtClean="0"/>
              <a:t>2</a:t>
            </a:r>
            <a:r>
              <a:rPr lang="en-US" dirty="0" smtClean="0"/>
              <a:t>, </a:t>
            </a:r>
          </a:p>
          <a:p>
            <a:pPr>
              <a:defRPr/>
            </a:pPr>
            <a:r>
              <a:rPr lang="en-US" dirty="0" smtClean="0">
                <a:sym typeface="Symbol"/>
              </a:rPr>
              <a:t></a:t>
            </a:r>
            <a:r>
              <a:rPr lang="en-US" baseline="-25000" dirty="0" err="1" smtClean="0"/>
              <a:t>coll</a:t>
            </a:r>
            <a:r>
              <a:rPr lang="en-US" dirty="0" smtClean="0"/>
              <a:t>=0.6, </a:t>
            </a:r>
          </a:p>
          <a:p>
            <a:pPr>
              <a:defRPr/>
            </a:pPr>
            <a:r>
              <a:rPr lang="en-US" dirty="0" smtClean="0">
                <a:latin typeface="Symbol" pitchFamily="18" charset="2"/>
              </a:rPr>
              <a:t>s</a:t>
            </a:r>
            <a:r>
              <a:rPr lang="en-US" dirty="0" smtClean="0"/>
              <a:t>=0.2  </a:t>
            </a:r>
            <a:r>
              <a:rPr lang="en-US" dirty="0" err="1" smtClean="0"/>
              <a:t>pb</a:t>
            </a:r>
            <a:r>
              <a:rPr lang="en-US" dirty="0" smtClean="0"/>
              <a:t> </a:t>
            </a:r>
            <a:r>
              <a:rPr lang="en-US" dirty="0" smtClean="0">
                <a:sym typeface="Symbol"/>
              </a:rPr>
              <a:t>  7 event per 1 month</a:t>
            </a:r>
            <a:endParaRPr kumimoji="0" lang="ru-RU" i="0" u="none" strike="noStrike" kern="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2022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xmlns="" id="{E4421106-B3F5-4427-99BE-629058B52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3090" y="188640"/>
            <a:ext cx="53620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3200" dirty="0" smtClean="0">
                <a:solidFill>
                  <a:srgbClr val="002060"/>
                </a:solidFill>
              </a:rPr>
              <a:t>Some Tasks </a:t>
            </a:r>
            <a:r>
              <a:rPr lang="en-US" sz="3200" dirty="0" smtClean="0">
                <a:solidFill>
                  <a:srgbClr val="002060"/>
                </a:solidFill>
              </a:rPr>
              <a:t>for the Near Future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25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4" t="5089" r="9119" b="6145"/>
          <a:stretch>
            <a:fillRect/>
          </a:stretch>
        </p:blipFill>
        <p:spPr bwMode="auto">
          <a:xfrm>
            <a:off x="4554114" y="3288543"/>
            <a:ext cx="4136564" cy="3343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xmlns="" id="{ADBE30C6-CF36-4F9B-849A-FEDBF71DD29C}"/>
              </a:ext>
            </a:extLst>
          </p:cNvPr>
          <p:cNvCxnSpPr>
            <a:cxnSpLocks/>
          </p:cNvCxnSpPr>
          <p:nvPr/>
        </p:nvCxnSpPr>
        <p:spPr>
          <a:xfrm>
            <a:off x="6853458" y="5103880"/>
            <a:ext cx="642694" cy="0"/>
          </a:xfrm>
          <a:prstGeom prst="line">
            <a:avLst/>
          </a:prstGeom>
          <a:ln w="28575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Группа 3"/>
          <p:cNvGrpSpPr/>
          <p:nvPr/>
        </p:nvGrpSpPr>
        <p:grpSpPr>
          <a:xfrm>
            <a:off x="14300" y="3562689"/>
            <a:ext cx="3985687" cy="2707917"/>
            <a:chOff x="684213" y="1539875"/>
            <a:chExt cx="6773862" cy="3965575"/>
          </a:xfrm>
        </p:grpSpPr>
        <p:pic>
          <p:nvPicPr>
            <p:cNvPr id="778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5925" y="1539875"/>
              <a:ext cx="5772150" cy="3965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C483EEFE-B0EF-4EBF-840D-2FBAAE2F7124}"/>
                </a:ext>
              </a:extLst>
            </p:cNvPr>
            <p:cNvSpPr txBox="1"/>
            <p:nvPr/>
          </p:nvSpPr>
          <p:spPr>
            <a:xfrm>
              <a:off x="684213" y="2454275"/>
              <a:ext cx="1922462" cy="450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n-US" altLang="ru-RU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DECRIS-PM</a:t>
              </a:r>
              <a:endPara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7187A165-F89B-490D-AFA3-EACF7DA81A21}"/>
                </a:ext>
              </a:extLst>
            </p:cNvPr>
            <p:cNvSpPr txBox="1"/>
            <p:nvPr/>
          </p:nvSpPr>
          <p:spPr>
            <a:xfrm>
              <a:off x="1460964" y="3980480"/>
              <a:ext cx="1507331" cy="7662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n-US" altLang="ru-RU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100 kV</a:t>
              </a:r>
            </a:p>
            <a:p>
              <a:pPr algn="ctr">
                <a:defRPr/>
              </a:pPr>
              <a:r>
                <a:rPr lang="en-US" altLang="ru-RU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Platform</a:t>
              </a:r>
              <a:endPara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7836" name="Picture 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4850" y="3371850"/>
              <a:ext cx="114300" cy="114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7837" name="Picture 1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4850" y="3371850"/>
              <a:ext cx="114300" cy="114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7838" name="Picture 1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4850" y="3371850"/>
              <a:ext cx="114300" cy="114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7839" name="TextBox 11"/>
            <p:cNvSpPr txBox="1">
              <a:spLocks noChangeArrowheads="1"/>
            </p:cNvSpPr>
            <p:nvPr/>
          </p:nvSpPr>
          <p:spPr bwMode="auto">
            <a:xfrm>
              <a:off x="4532804" y="1539875"/>
              <a:ext cx="2697162" cy="4507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1400" dirty="0">
                  <a:latin typeface="Times New Roman" pitchFamily="18" charset="0"/>
                </a:rPr>
                <a:t>28 GHz SC-ECRIS</a:t>
              </a:r>
              <a:endParaRPr lang="ru-RU" altLang="ru-RU" sz="1400" dirty="0">
                <a:latin typeface="Times New Roman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40638" y="1043735"/>
            <a:ext cx="668815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Target materials:</a:t>
            </a:r>
          </a:p>
          <a:p>
            <a:pPr marL="271463"/>
            <a:r>
              <a:rPr lang="en-US" dirty="0" smtClean="0"/>
              <a:t>Isotopes of Cm (available), Bk, </a:t>
            </a:r>
            <a:r>
              <a:rPr lang="en-US" dirty="0" err="1" smtClean="0"/>
              <a:t>Cf</a:t>
            </a:r>
            <a:r>
              <a:rPr lang="ru-RU" dirty="0" smtClean="0"/>
              <a:t> (</a:t>
            </a:r>
            <a:r>
              <a:rPr lang="en-US" dirty="0" smtClean="0"/>
              <a:t>start of deliveries in 2025);</a:t>
            </a:r>
          </a:p>
          <a:p>
            <a:pPr marL="271463"/>
            <a:r>
              <a:rPr lang="en-US" dirty="0" smtClean="0"/>
              <a:t>License (2023), I class RCL;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Intensity of </a:t>
            </a:r>
            <a:r>
              <a:rPr lang="ru-RU" b="1" baseline="30000" dirty="0" smtClean="0"/>
              <a:t>50</a:t>
            </a:r>
            <a:r>
              <a:rPr lang="en-US" b="1" dirty="0" err="1" smtClean="0"/>
              <a:t>Ti</a:t>
            </a:r>
            <a:r>
              <a:rPr lang="en-US" b="1" dirty="0" smtClean="0"/>
              <a:t> and </a:t>
            </a:r>
            <a:r>
              <a:rPr lang="en-US" b="1" baseline="30000" dirty="0" smtClean="0"/>
              <a:t>54</a:t>
            </a:r>
            <a:r>
              <a:rPr lang="en-US" b="1" dirty="0" smtClean="0"/>
              <a:t>Cr beams &gt;5 p</a:t>
            </a:r>
            <a:r>
              <a:rPr lang="el-GR" b="1" dirty="0" smtClean="0"/>
              <a:t>μ</a:t>
            </a:r>
            <a:r>
              <a:rPr lang="en-US" b="1" dirty="0" smtClean="0"/>
              <a:t>A. </a:t>
            </a:r>
            <a:r>
              <a:rPr lang="ru-RU" dirty="0" smtClean="0"/>
              <a:t> </a:t>
            </a:r>
            <a:endParaRPr lang="en-US" dirty="0" smtClean="0"/>
          </a:p>
          <a:p>
            <a:pPr marL="271463"/>
            <a:r>
              <a:rPr lang="en-US" dirty="0" smtClean="0"/>
              <a:t>High temperature oven, volatile chemical compounds of </a:t>
            </a:r>
            <a:r>
              <a:rPr lang="en-US" dirty="0" err="1" smtClean="0"/>
              <a:t>Ti</a:t>
            </a:r>
            <a:r>
              <a:rPr lang="en-US" dirty="0" smtClean="0"/>
              <a:t> and Cr.</a:t>
            </a:r>
          </a:p>
          <a:p>
            <a:pPr marL="271463"/>
            <a:r>
              <a:rPr lang="en-US" dirty="0"/>
              <a:t>N</a:t>
            </a:r>
            <a:r>
              <a:rPr lang="en-US" dirty="0" smtClean="0"/>
              <a:t>ew ion source SC-ECRIS 28 GHz (to be put into operation in 2025).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699833" y="3023955"/>
            <a:ext cx="2115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 ECRIS 28 GHz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17495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94" y="2686566"/>
            <a:ext cx="3711020" cy="189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248" y="4378093"/>
            <a:ext cx="4119892" cy="247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18" y="4649534"/>
            <a:ext cx="2581263" cy="2195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74304" y="0"/>
            <a:ext cx="78488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+mj-lt"/>
                <a:cs typeface="Times New Roman" panose="02020603050405020304" pitchFamily="18" charset="0"/>
              </a:rPr>
              <a:t>Chemistry of SHE: GASSOL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8635" y="474799"/>
            <a:ext cx="7200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Superconducting gas-filled solenoid</a:t>
            </a:r>
            <a:endParaRPr lang="ru-RU" dirty="0">
              <a:latin typeface="+mj-lt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8950226"/>
              </p:ext>
            </p:extLst>
          </p:nvPr>
        </p:nvGraphicFramePr>
        <p:xfrm>
          <a:off x="4432412" y="2105529"/>
          <a:ext cx="3939519" cy="2199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4" name="CorelDRAW" r:id="rId6" imgW="8425800" imgH="4709160" progId="CorelDraw.Graphic.21">
                  <p:embed/>
                </p:oleObj>
              </mc:Choice>
              <mc:Fallback>
                <p:oleObj name="CorelDRAW" r:id="rId6" imgW="8425800" imgH="4709160" progId="CorelDraw.Graphic.21">
                  <p:embed/>
                  <p:pic>
                    <p:nvPicPr>
                      <p:cNvPr id="0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2412" y="2105529"/>
                        <a:ext cx="3939519" cy="21995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42002" y="1094456"/>
            <a:ext cx="387692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The </a:t>
            </a:r>
            <a:r>
              <a:rPr lang="en-US" sz="1400" b="1" dirty="0"/>
              <a:t>task </a:t>
            </a:r>
            <a:r>
              <a:rPr lang="en-US" sz="1400" b="1" dirty="0" smtClean="0"/>
              <a:t>is</a:t>
            </a:r>
            <a:r>
              <a:rPr lang="ru-RU" sz="1400" b="1" dirty="0" smtClean="0"/>
              <a:t>:</a:t>
            </a:r>
            <a:r>
              <a:rPr lang="en-US" sz="1400" b="1" dirty="0" smtClean="0"/>
              <a:t> </a:t>
            </a:r>
            <a:endParaRPr lang="ru-RU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</a:t>
            </a:r>
            <a:r>
              <a:rPr lang="en-US" sz="1400" dirty="0" smtClean="0"/>
              <a:t>o </a:t>
            </a:r>
            <a:r>
              <a:rPr lang="en-US" sz="1400" dirty="0"/>
              <a:t>ensure the delivery of </a:t>
            </a:r>
            <a:r>
              <a:rPr lang="en-US" sz="1400" dirty="0" smtClean="0"/>
              <a:t>synthesized SH ions in a time comparable with their lifetimes;</a:t>
            </a:r>
            <a:endParaRPr lang="ru-R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To ensure a high level of separation</a:t>
            </a:r>
            <a:r>
              <a:rPr lang="en-US" sz="1600" dirty="0"/>
              <a:t>.</a:t>
            </a:r>
            <a:endParaRPr lang="ru-RU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742002" y="2078850"/>
            <a:ext cx="36904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Fast delivery of ions requires as little gas in a stopping cell as possible. Reaction products must be focused to the minimum size. 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2006715" y="793740"/>
            <a:ext cx="60328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baseline="30000" dirty="0" smtClean="0"/>
              <a:t>287</a:t>
            </a:r>
            <a:r>
              <a:rPr lang="en-US" sz="1600" b="1" dirty="0" smtClean="0"/>
              <a:t>Fl (0.36 s), </a:t>
            </a:r>
            <a:r>
              <a:rPr lang="en-US" sz="1600" b="1" baseline="30000" dirty="0" smtClean="0"/>
              <a:t>288</a:t>
            </a:r>
            <a:r>
              <a:rPr lang="en-US" sz="1600" b="1" dirty="0" smtClean="0"/>
              <a:t>Mc </a:t>
            </a:r>
            <a:r>
              <a:rPr lang="en-US" sz="1600" b="1" dirty="0"/>
              <a:t>(</a:t>
            </a:r>
            <a:r>
              <a:rPr lang="en-US" sz="1600" b="1" dirty="0" smtClean="0"/>
              <a:t>0.19 </a:t>
            </a:r>
            <a:r>
              <a:rPr lang="en-US" sz="1600" b="1" dirty="0"/>
              <a:t>s</a:t>
            </a:r>
            <a:r>
              <a:rPr lang="en-US" sz="1600" b="1" dirty="0" smtClean="0"/>
              <a:t>), </a:t>
            </a:r>
            <a:r>
              <a:rPr lang="en-US" sz="1600" b="1" baseline="30000" dirty="0" smtClean="0"/>
              <a:t>293</a:t>
            </a:r>
            <a:r>
              <a:rPr lang="en-US" sz="1600" b="1" dirty="0" smtClean="0"/>
              <a:t>Lv </a:t>
            </a:r>
            <a:r>
              <a:rPr lang="en-US" sz="1600" b="1" dirty="0"/>
              <a:t>(</a:t>
            </a:r>
            <a:r>
              <a:rPr lang="en-US" sz="1600" b="1" dirty="0" smtClean="0"/>
              <a:t>0.06 </a:t>
            </a:r>
            <a:r>
              <a:rPr lang="en-US" sz="1600" b="1" dirty="0"/>
              <a:t>s</a:t>
            </a:r>
            <a:r>
              <a:rPr lang="en-US" sz="1600" b="1" dirty="0" smtClean="0"/>
              <a:t>), </a:t>
            </a:r>
            <a:r>
              <a:rPr lang="en-US" sz="1600" b="1" baseline="30000" dirty="0" smtClean="0"/>
              <a:t>294</a:t>
            </a:r>
            <a:r>
              <a:rPr lang="en-US" sz="1600" b="1" dirty="0" smtClean="0"/>
              <a:t>Ts </a:t>
            </a:r>
            <a:r>
              <a:rPr lang="en-US" sz="1600" b="1" dirty="0"/>
              <a:t>(</a:t>
            </a:r>
            <a:r>
              <a:rPr lang="en-US" sz="1600" b="1" dirty="0" smtClean="0"/>
              <a:t>0.05 </a:t>
            </a:r>
            <a:r>
              <a:rPr lang="en-US" sz="1600" b="1" dirty="0"/>
              <a:t>s</a:t>
            </a:r>
            <a:r>
              <a:rPr lang="en-US" sz="1600" b="1" dirty="0" smtClean="0"/>
              <a:t>), </a:t>
            </a:r>
            <a:r>
              <a:rPr lang="en-US" sz="1600" b="1" baseline="30000" dirty="0" smtClean="0"/>
              <a:t>294</a:t>
            </a:r>
            <a:r>
              <a:rPr lang="en-US" sz="1600" b="1" dirty="0" smtClean="0"/>
              <a:t>Og </a:t>
            </a:r>
            <a:r>
              <a:rPr lang="en-US" sz="1600" b="1" dirty="0"/>
              <a:t>(</a:t>
            </a:r>
            <a:r>
              <a:rPr lang="en-US" sz="1600" b="1" dirty="0" smtClean="0"/>
              <a:t>0.07 </a:t>
            </a:r>
            <a:r>
              <a:rPr lang="en-US" sz="1600" b="1" dirty="0"/>
              <a:t>s)</a:t>
            </a:r>
            <a:r>
              <a:rPr lang="en-US" sz="1600" b="1" dirty="0" smtClean="0"/>
              <a:t>  </a:t>
            </a:r>
            <a:endParaRPr lang="ru-RU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80247" y="4480257"/>
            <a:ext cx="32076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Fixed blades for beam suppression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9011591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031" name="Text Box 10"/>
          <p:cNvSpPr txBox="1">
            <a:spLocks noChangeArrowheads="1"/>
          </p:cNvSpPr>
          <p:nvPr/>
        </p:nvSpPr>
        <p:spPr bwMode="auto">
          <a:xfrm>
            <a:off x="457200" y="5499230"/>
            <a:ext cx="788106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ru-RU" b="0" dirty="0" smtClean="0">
                <a:latin typeface="+mj-lt"/>
              </a:rPr>
              <a:t>The only type of spectrometers gives an opportunity to reach </a:t>
            </a:r>
          </a:p>
          <a:p>
            <a:pPr eaLnBrk="1" hangingPunct="1"/>
            <a:r>
              <a:rPr lang="en-US" altLang="ru-RU" b="0" dirty="0" smtClean="0">
                <a:latin typeface="+mj-lt"/>
              </a:rPr>
              <a:t>Rm &gt; </a:t>
            </a:r>
            <a:r>
              <a:rPr lang="en-US" altLang="ru-RU" b="0" dirty="0">
                <a:latin typeface="+mj-lt"/>
              </a:rPr>
              <a:t>1 000 000 </a:t>
            </a:r>
            <a:r>
              <a:rPr lang="en-US" altLang="ru-RU" b="0" dirty="0" smtClean="0">
                <a:latin typeface="+mj-lt"/>
              </a:rPr>
              <a:t>at the analysis time</a:t>
            </a:r>
            <a:r>
              <a:rPr lang="ru-RU" altLang="ru-RU" b="0" dirty="0" smtClean="0">
                <a:latin typeface="+mj-lt"/>
              </a:rPr>
              <a:t> </a:t>
            </a:r>
            <a:r>
              <a:rPr lang="en-US" altLang="ru-RU" b="0" dirty="0">
                <a:latin typeface="+mj-lt"/>
              </a:rPr>
              <a:t>&lt; </a:t>
            </a:r>
            <a:r>
              <a:rPr lang="ru-RU" altLang="ru-RU" b="0" dirty="0">
                <a:latin typeface="+mj-lt"/>
              </a:rPr>
              <a:t>0.5 сек:</a:t>
            </a:r>
          </a:p>
          <a:p>
            <a:pPr algn="ctr" eaLnBrk="1" hangingPunct="1"/>
            <a:r>
              <a:rPr lang="en-US" altLang="ru-RU" dirty="0" smtClean="0">
                <a:solidFill>
                  <a:srgbClr val="C00000"/>
                </a:solidFill>
                <a:latin typeface="+mj-lt"/>
              </a:rPr>
              <a:t>MR-TOF Mass-</a:t>
            </a:r>
            <a:r>
              <a:rPr lang="en-US" altLang="ru-RU" dirty="0" err="1" smtClean="0">
                <a:solidFill>
                  <a:srgbClr val="C00000"/>
                </a:solidFill>
                <a:latin typeface="+mj-lt"/>
              </a:rPr>
              <a:t>Analyser</a:t>
            </a:r>
            <a:endParaRPr lang="el-GR" altLang="ru-RU" dirty="0">
              <a:solidFill>
                <a:srgbClr val="C00000"/>
              </a:solidFill>
              <a:latin typeface="+mj-lt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2975539" y="365400"/>
            <a:ext cx="5681141" cy="2894908"/>
            <a:chOff x="3266855" y="98630"/>
            <a:chExt cx="5681141" cy="2894908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3266855" y="233645"/>
              <a:ext cx="5681141" cy="2759893"/>
              <a:chOff x="3266855" y="233645"/>
              <a:chExt cx="5681141" cy="2759893"/>
            </a:xfrm>
            <a:solidFill>
              <a:schemeClr val="bg1"/>
            </a:solidFill>
          </p:grpSpPr>
          <p:grpSp>
            <p:nvGrpSpPr>
              <p:cNvPr id="6" name="Группа 5"/>
              <p:cNvGrpSpPr/>
              <p:nvPr/>
            </p:nvGrpSpPr>
            <p:grpSpPr>
              <a:xfrm>
                <a:off x="3266855" y="233645"/>
                <a:ext cx="5681141" cy="2759893"/>
                <a:chOff x="3266855" y="233645"/>
                <a:chExt cx="5681141" cy="2759893"/>
              </a:xfrm>
              <a:grpFill/>
            </p:grpSpPr>
            <p:pic>
              <p:nvPicPr>
                <p:cNvPr id="12" name="Рисунок 11" descr="z2.bmp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3356865" y="233645"/>
                  <a:ext cx="5591131" cy="2759893"/>
                </a:xfrm>
                <a:prstGeom prst="rect">
                  <a:avLst/>
                </a:prstGeom>
                <a:grpFill/>
              </p:spPr>
            </p:pic>
            <p:sp>
              <p:nvSpPr>
                <p:cNvPr id="5" name="Прямоугольник 4"/>
                <p:cNvSpPr/>
                <p:nvPr/>
              </p:nvSpPr>
              <p:spPr>
                <a:xfrm>
                  <a:off x="3266855" y="323655"/>
                  <a:ext cx="2160240" cy="112512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7" name="Прямоугольник 6"/>
              <p:cNvSpPr/>
              <p:nvPr/>
            </p:nvSpPr>
            <p:spPr>
              <a:xfrm>
                <a:off x="5202070" y="503675"/>
                <a:ext cx="810090" cy="3825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" name="Прямоугольник 8"/>
            <p:cNvSpPr/>
            <p:nvPr/>
          </p:nvSpPr>
          <p:spPr>
            <a:xfrm>
              <a:off x="5427095" y="98630"/>
              <a:ext cx="1305145" cy="3150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41530" y="3455467"/>
            <a:ext cx="301533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Requirements</a:t>
            </a:r>
            <a:r>
              <a:rPr lang="ru-RU" b="1" dirty="0" smtClean="0"/>
              <a:t> </a:t>
            </a:r>
            <a:r>
              <a:rPr lang="en-US" b="1" dirty="0" smtClean="0"/>
              <a:t>for a facility: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High rate of analysis;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Low losses;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High degree of purification;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Accuracy </a:t>
            </a:r>
            <a:r>
              <a:rPr lang="ru-RU" altLang="ru-RU" sz="1600" dirty="0"/>
              <a:t>10</a:t>
            </a:r>
            <a:r>
              <a:rPr lang="ru-RU" altLang="ru-RU" sz="1600" baseline="30000" dirty="0"/>
              <a:t>-7</a:t>
            </a:r>
            <a:r>
              <a:rPr lang="en-US" altLang="ru-RU" sz="1600" dirty="0"/>
              <a:t> (</a:t>
            </a:r>
            <a:r>
              <a:rPr lang="ru-RU" altLang="ru-RU" sz="1600" dirty="0"/>
              <a:t>3</a:t>
            </a:r>
            <a:r>
              <a:rPr lang="en-US" altLang="ru-RU" sz="1600" dirty="0"/>
              <a:t>0 </a:t>
            </a:r>
            <a:r>
              <a:rPr lang="ru-RU" altLang="ru-RU" sz="1600" dirty="0"/>
              <a:t>к</a:t>
            </a:r>
            <a:r>
              <a:rPr lang="en-US" altLang="ru-RU" sz="1600" dirty="0"/>
              <a:t>eV</a:t>
            </a:r>
            <a:r>
              <a:rPr lang="ru-RU" altLang="ru-RU" sz="1600" dirty="0" smtClean="0"/>
              <a:t>)</a:t>
            </a:r>
            <a:r>
              <a:rPr lang="en-US" altLang="ru-RU" sz="1600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ru-RU" sz="1600" dirty="0" smtClean="0"/>
              <a:t>Mass range 266 – 294.</a:t>
            </a:r>
            <a:endParaRPr lang="ru-RU" alt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8" name="Text Box 5"/>
              <p:cNvSpPr txBox="1">
                <a:spLocks noChangeArrowheads="1"/>
              </p:cNvSpPr>
              <p:nvPr/>
            </p:nvSpPr>
            <p:spPr bwMode="auto">
              <a:xfrm>
                <a:off x="341530" y="1163881"/>
                <a:ext cx="3410870" cy="1508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altLang="ru-RU" sz="1800" dirty="0" smtClean="0">
                    <a:latin typeface="+mj-lt"/>
                  </a:rPr>
                  <a:t>Measuring masses of SH isotopes </a:t>
                </a:r>
              </a:p>
              <a:p>
                <a:pPr eaLnBrk="1" hangingPunct="1"/>
                <a:r>
                  <a:rPr lang="en-US" altLang="ru-RU" sz="1800" dirty="0" smtClean="0">
                    <a:latin typeface="+mj-lt"/>
                  </a:rPr>
                  <a:t>with accuracy</a:t>
                </a:r>
                <a:r>
                  <a:rPr lang="ru-RU" altLang="ru-RU" sz="1800" dirty="0" smtClean="0">
                    <a:latin typeface="+mj-lt"/>
                  </a:rPr>
                  <a:t> </a:t>
                </a:r>
                <a:r>
                  <a:rPr lang="ru-RU" altLang="ru-RU" sz="1800" dirty="0">
                    <a:latin typeface="+mj-lt"/>
                  </a:rPr>
                  <a:t>10</a:t>
                </a:r>
                <a:r>
                  <a:rPr lang="ru-RU" altLang="ru-RU" sz="1800" baseline="30000" dirty="0">
                    <a:latin typeface="+mj-lt"/>
                  </a:rPr>
                  <a:t>-7</a:t>
                </a:r>
                <a:r>
                  <a:rPr lang="en-US" altLang="ru-RU" sz="1800" dirty="0">
                    <a:latin typeface="+mj-lt"/>
                  </a:rPr>
                  <a:t> (</a:t>
                </a:r>
                <a:r>
                  <a:rPr lang="ru-RU" altLang="ru-RU" sz="1800" dirty="0">
                    <a:latin typeface="+mj-lt"/>
                  </a:rPr>
                  <a:t>3</a:t>
                </a:r>
                <a:r>
                  <a:rPr lang="en-US" altLang="ru-RU" sz="1800" dirty="0">
                    <a:latin typeface="+mj-lt"/>
                  </a:rPr>
                  <a:t>0 </a:t>
                </a:r>
                <a:r>
                  <a:rPr lang="ru-RU" altLang="ru-RU" sz="1800" dirty="0" smtClean="0">
                    <a:latin typeface="+mj-lt"/>
                  </a:rPr>
                  <a:t>к</a:t>
                </a:r>
                <a:r>
                  <a:rPr lang="en-US" altLang="ru-RU" sz="1800" dirty="0" smtClean="0">
                    <a:latin typeface="+mj-lt"/>
                  </a:rPr>
                  <a:t>eV</a:t>
                </a:r>
                <a:r>
                  <a:rPr lang="ru-RU" altLang="ru-RU" sz="1800" dirty="0" smtClean="0">
                    <a:latin typeface="+mj-lt"/>
                  </a:rPr>
                  <a:t>)</a:t>
                </a:r>
                <a:endParaRPr lang="ru-RU" altLang="ru-RU" sz="1800" dirty="0">
                  <a:latin typeface="+mj-lt"/>
                </a:endParaRPr>
              </a:p>
              <a:p>
                <a:pPr eaLnBrk="1" hangingPunct="1"/>
                <a:endParaRPr lang="en-US" altLang="ru-RU" sz="800" b="0" dirty="0" smtClean="0">
                  <a:latin typeface="+mj-lt"/>
                </a:endParaRPr>
              </a:p>
              <a:p>
                <a:pPr eaLnBrk="1" hangingPunct="1"/>
                <a:r>
                  <a:rPr lang="en-US" altLang="ru-RU" sz="1600" b="0" dirty="0" smtClean="0">
                    <a:latin typeface="+mj-lt"/>
                  </a:rPr>
                  <a:t>T</a:t>
                </a:r>
                <a:r>
                  <a:rPr lang="en-US" altLang="ru-RU" sz="1600" b="0" baseline="-25000" dirty="0" smtClean="0">
                    <a:latin typeface="+mj-lt"/>
                  </a:rPr>
                  <a:t>1/2</a:t>
                </a:r>
                <a:r>
                  <a:rPr lang="en-US" altLang="ru-RU" sz="1600" b="0" dirty="0" smtClean="0">
                    <a:latin typeface="+mj-lt"/>
                  </a:rPr>
                  <a:t> &lt; 0.5 s</a:t>
                </a:r>
              </a:p>
              <a:p>
                <a:pPr eaLnBrk="1" hangingPunct="1"/>
                <a:r>
                  <a:rPr lang="en-US" altLang="ru-RU" sz="1600" b="0" dirty="0">
                    <a:latin typeface="+mj-lt"/>
                  </a:rPr>
                  <a:t>Production rate </a:t>
                </a:r>
                <a14:m>
                  <m:oMath xmlns:m="http://schemas.openxmlformats.org/officeDocument/2006/math">
                    <m:r>
                      <a:rPr lang="en-US" altLang="ru-RU" sz="1600" b="0" i="1" dirty="0" smtClean="0">
                        <a:latin typeface="Cambria Math"/>
                        <a:ea typeface="Cambria Math"/>
                      </a:rPr>
                      <m:t>≤</m:t>
                    </m:r>
                  </m:oMath>
                </a14:m>
                <a:r>
                  <a:rPr lang="en-US" altLang="ru-RU" sz="1600" b="0" dirty="0">
                    <a:latin typeface="+mj-lt"/>
                  </a:rPr>
                  <a:t> </a:t>
                </a:r>
                <a:r>
                  <a:rPr lang="en-US" altLang="ru-RU" sz="1600" b="0" dirty="0" smtClean="0">
                    <a:latin typeface="+mj-lt"/>
                  </a:rPr>
                  <a:t>1 event/day</a:t>
                </a:r>
              </a:p>
              <a:p>
                <a:pPr eaLnBrk="1" hangingPunct="1"/>
                <a:r>
                  <a:rPr lang="en-US" altLang="ru-RU" sz="1600" b="0" dirty="0" smtClean="0">
                    <a:latin typeface="+mj-lt"/>
                  </a:rPr>
                  <a:t>Background rate </a:t>
                </a:r>
                <a14:m>
                  <m:oMath xmlns:m="http://schemas.openxmlformats.org/officeDocument/2006/math">
                    <m:r>
                      <a:rPr lang="en-US" altLang="ru-RU" sz="1600" b="0" i="1" smtClean="0">
                        <a:latin typeface="Cambria Math"/>
                        <a:ea typeface="Cambria Math"/>
                      </a:rPr>
                      <m:t>≥1</m:t>
                    </m:r>
                  </m:oMath>
                </a14:m>
                <a:r>
                  <a:rPr lang="en-US" altLang="ru-RU" sz="1600" b="0" dirty="0" smtClean="0">
                    <a:latin typeface="+mj-lt"/>
                  </a:rPr>
                  <a:t> event/s</a:t>
                </a:r>
                <a:endParaRPr lang="ru-RU" altLang="ru-RU" sz="1600" b="0" dirty="0">
                  <a:latin typeface="+mj-lt"/>
                </a:endParaRPr>
              </a:p>
            </p:txBody>
          </p:sp>
        </mc:Choice>
        <mc:Fallback xmlns="">
          <p:sp>
            <p:nvSpPr>
              <p:cNvPr id="1028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1530" y="1163881"/>
                <a:ext cx="3410870" cy="1508105"/>
              </a:xfrm>
              <a:prstGeom prst="rect">
                <a:avLst/>
              </a:prstGeom>
              <a:blipFill rotWithShape="1">
                <a:blip r:embed="rId4"/>
                <a:stretch>
                  <a:fillRect l="-1429" t="-2024" r="-536" b="-445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Группа 3"/>
          <p:cNvGrpSpPr/>
          <p:nvPr/>
        </p:nvGrpSpPr>
        <p:grpSpPr>
          <a:xfrm>
            <a:off x="3484232" y="3455467"/>
            <a:ext cx="4520789" cy="1881602"/>
            <a:chOff x="3868070" y="2904628"/>
            <a:chExt cx="4520789" cy="1881602"/>
          </a:xfrm>
        </p:grpSpPr>
        <p:sp>
          <p:nvSpPr>
            <p:cNvPr id="1029" name="Text Box 6"/>
            <p:cNvSpPr txBox="1">
              <a:spLocks noChangeArrowheads="1"/>
            </p:cNvSpPr>
            <p:nvPr/>
          </p:nvSpPr>
          <p:spPr bwMode="auto">
            <a:xfrm>
              <a:off x="3868070" y="2904628"/>
              <a:ext cx="452078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ru-RU" sz="1600" b="0" dirty="0" smtClean="0"/>
                <a:t>The mass measurement accuracy depends on </a:t>
              </a:r>
              <a:r>
                <a:rPr lang="ru-RU" altLang="ru-RU" sz="1600" b="0" dirty="0" smtClean="0"/>
                <a:t> </a:t>
              </a:r>
              <a:endParaRPr lang="ru-RU" altLang="ru-RU" sz="1600" b="0" dirty="0"/>
            </a:p>
            <a:p>
              <a:pPr marL="285750" indent="-285750" eaLnBrk="1" hangingPunct="1">
                <a:buFont typeface="Arial" panose="020B0604020202020204" pitchFamily="34" charset="0"/>
                <a:buChar char="•"/>
              </a:pPr>
              <a:r>
                <a:rPr lang="en-US" altLang="ru-RU" sz="1600" b="0" dirty="0" smtClean="0"/>
                <a:t>Mass resolution</a:t>
              </a:r>
              <a:r>
                <a:rPr lang="ru-RU" altLang="ru-RU" sz="1600" b="0" dirty="0" smtClean="0"/>
                <a:t> </a:t>
              </a:r>
              <a:r>
                <a:rPr lang="en-US" altLang="ru-RU" sz="1600" b="0" dirty="0"/>
                <a:t>R</a:t>
              </a:r>
              <a:r>
                <a:rPr lang="en-US" altLang="ru-RU" sz="1600" b="0" baseline="-25000" dirty="0"/>
                <a:t>m</a:t>
              </a:r>
              <a:endParaRPr lang="ru-RU" altLang="ru-RU" sz="1600" b="0" baseline="-25000" dirty="0"/>
            </a:p>
            <a:p>
              <a:pPr marL="285750" indent="-285750" eaLnBrk="1" hangingPunct="1">
                <a:buFont typeface="Arial" panose="020B0604020202020204" pitchFamily="34" charset="0"/>
                <a:buChar char="•"/>
              </a:pPr>
              <a:r>
                <a:rPr lang="en-US" altLang="ru-RU" sz="1600" b="0" dirty="0" smtClean="0"/>
                <a:t>Statistics </a:t>
              </a:r>
              <a:r>
                <a:rPr lang="en-US" altLang="ru-RU" sz="1600" b="0" dirty="0"/>
                <a:t>N</a:t>
              </a:r>
              <a:endParaRPr lang="ru-RU" altLang="ru-RU" sz="1600" b="0" dirty="0"/>
            </a:p>
          </p:txBody>
        </p:sp>
        <p:graphicFrame>
          <p:nvGraphicFramePr>
            <p:cNvPr id="1026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12500550"/>
                </p:ext>
              </p:extLst>
            </p:nvPr>
          </p:nvGraphicFramePr>
          <p:xfrm>
            <a:off x="3986935" y="3735625"/>
            <a:ext cx="1395155" cy="6482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21" name="Equation" r:id="rId5" imgW="939392" imgH="431613" progId="Equation.3">
                    <p:embed/>
                  </p:oleObj>
                </mc:Choice>
                <mc:Fallback>
                  <p:oleObj name="Equation" r:id="rId5" imgW="939392" imgH="43161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86935" y="3735625"/>
                          <a:ext cx="1395155" cy="648292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" name="TextBox 2"/>
            <p:cNvSpPr txBox="1"/>
            <p:nvPr/>
          </p:nvSpPr>
          <p:spPr>
            <a:xfrm>
              <a:off x="3868070" y="4416898"/>
              <a:ext cx="41693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altLang="ru-RU" dirty="0"/>
                <a:t>δ</a:t>
              </a:r>
              <a:r>
                <a:rPr lang="en-US" altLang="ru-RU" dirty="0"/>
                <a:t>m/m = 10</a:t>
              </a:r>
              <a:r>
                <a:rPr lang="en-US" altLang="ru-RU" baseline="30000" dirty="0"/>
                <a:t>-7</a:t>
              </a:r>
              <a:r>
                <a:rPr lang="en-US" altLang="ru-RU" dirty="0"/>
                <a:t>, N = </a:t>
              </a:r>
              <a:r>
                <a:rPr lang="ru-RU" altLang="ru-RU" dirty="0"/>
                <a:t>5</a:t>
              </a:r>
              <a:r>
                <a:rPr lang="en-US" altLang="ru-RU" dirty="0"/>
                <a:t>  =&gt;    </a:t>
              </a:r>
              <a:r>
                <a:rPr lang="en-US" altLang="ru-RU" dirty="0">
                  <a:solidFill>
                    <a:srgbClr val="FF0000"/>
                  </a:solidFill>
                </a:rPr>
                <a:t>R</a:t>
              </a:r>
              <a:r>
                <a:rPr lang="en-US" altLang="ru-RU" baseline="-25000" dirty="0">
                  <a:solidFill>
                    <a:srgbClr val="FF0000"/>
                  </a:solidFill>
                </a:rPr>
                <a:t>m</a:t>
              </a:r>
              <a:r>
                <a:rPr lang="en-US" altLang="ru-RU" dirty="0">
                  <a:solidFill>
                    <a:srgbClr val="FF0000"/>
                  </a:solidFill>
                </a:rPr>
                <a:t> = </a:t>
              </a:r>
              <a:r>
                <a:rPr lang="ru-RU" altLang="ru-RU" dirty="0">
                  <a:solidFill>
                    <a:srgbClr val="FF0000"/>
                  </a:solidFill>
                </a:rPr>
                <a:t>2</a:t>
              </a:r>
              <a:r>
                <a:rPr lang="en-US" altLang="ru-RU" dirty="0">
                  <a:solidFill>
                    <a:srgbClr val="FF0000"/>
                  </a:solidFill>
                </a:rPr>
                <a:t> </a:t>
              </a:r>
              <a:r>
                <a:rPr lang="ru-RU" altLang="ru-RU" dirty="0">
                  <a:solidFill>
                    <a:srgbClr val="FF0000"/>
                  </a:solidFill>
                </a:rPr>
                <a:t>0</a:t>
              </a:r>
              <a:r>
                <a:rPr lang="en-US" altLang="ru-RU" dirty="0">
                  <a:solidFill>
                    <a:srgbClr val="FF0000"/>
                  </a:solidFill>
                </a:rPr>
                <a:t>00 000</a:t>
              </a:r>
              <a:r>
                <a:rPr lang="en-US" altLang="ru-RU" baseline="30000" dirty="0">
                  <a:solidFill>
                    <a:srgbClr val="FF0000"/>
                  </a:solidFill>
                </a:rPr>
                <a:t> </a:t>
              </a: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489396" y="185670"/>
            <a:ext cx="78488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+mj-lt"/>
                <a:cs typeface="Times New Roman" panose="02020603050405020304" pitchFamily="18" charset="0"/>
              </a:rPr>
              <a:t>Precise mass measurements of SH isotopes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7658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428"/>
          <p:cNvGrpSpPr>
            <a:grpSpLocks/>
          </p:cNvGrpSpPr>
          <p:nvPr/>
        </p:nvGrpSpPr>
        <p:grpSpPr bwMode="auto">
          <a:xfrm>
            <a:off x="228600" y="685800"/>
            <a:ext cx="8686800" cy="5903913"/>
            <a:chOff x="144" y="432"/>
            <a:chExt cx="5472" cy="3719"/>
          </a:xfrm>
        </p:grpSpPr>
        <p:sp>
          <p:nvSpPr>
            <p:cNvPr id="9253" name="Rectangle 234"/>
            <p:cNvSpPr>
              <a:spLocks noChangeArrowheads="1"/>
            </p:cNvSpPr>
            <p:nvPr/>
          </p:nvSpPr>
          <p:spPr bwMode="auto">
            <a:xfrm rot="-5400000">
              <a:off x="13" y="2778"/>
              <a:ext cx="570" cy="30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254" name="Rectangle 235"/>
            <p:cNvSpPr>
              <a:spLocks noChangeArrowheads="1"/>
            </p:cNvSpPr>
            <p:nvPr/>
          </p:nvSpPr>
          <p:spPr bwMode="auto">
            <a:xfrm rot="-5400000">
              <a:off x="491" y="2914"/>
              <a:ext cx="41" cy="1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255" name="Rectangle 236"/>
            <p:cNvSpPr>
              <a:spLocks noChangeArrowheads="1"/>
            </p:cNvSpPr>
            <p:nvPr/>
          </p:nvSpPr>
          <p:spPr bwMode="auto">
            <a:xfrm rot="-5400000">
              <a:off x="491" y="2833"/>
              <a:ext cx="41" cy="1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256" name="Rectangle 237"/>
            <p:cNvSpPr>
              <a:spLocks noChangeArrowheads="1"/>
            </p:cNvSpPr>
            <p:nvPr/>
          </p:nvSpPr>
          <p:spPr bwMode="auto">
            <a:xfrm rot="-5400000">
              <a:off x="674" y="2934"/>
              <a:ext cx="41" cy="8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257" name="Rectangle 238"/>
            <p:cNvSpPr>
              <a:spLocks noChangeArrowheads="1"/>
            </p:cNvSpPr>
            <p:nvPr/>
          </p:nvSpPr>
          <p:spPr bwMode="auto">
            <a:xfrm rot="-5400000">
              <a:off x="674" y="2853"/>
              <a:ext cx="41" cy="8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258" name="Rectangle 239" descr="Шпалера"/>
            <p:cNvSpPr>
              <a:spLocks noChangeArrowheads="1"/>
            </p:cNvSpPr>
            <p:nvPr/>
          </p:nvSpPr>
          <p:spPr bwMode="auto">
            <a:xfrm rot="-5400000">
              <a:off x="756" y="3097"/>
              <a:ext cx="570" cy="41"/>
            </a:xfrm>
            <a:prstGeom prst="rect">
              <a:avLst/>
            </a:prstGeom>
            <a:pattFill prst="trellis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259" name="Rectangle 240"/>
            <p:cNvSpPr>
              <a:spLocks noChangeArrowheads="1"/>
            </p:cNvSpPr>
            <p:nvPr/>
          </p:nvSpPr>
          <p:spPr bwMode="auto">
            <a:xfrm rot="-5400000">
              <a:off x="1427" y="2588"/>
              <a:ext cx="41" cy="77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260" name="Rectangle 241"/>
            <p:cNvSpPr>
              <a:spLocks noChangeArrowheads="1"/>
            </p:cNvSpPr>
            <p:nvPr/>
          </p:nvSpPr>
          <p:spPr bwMode="auto">
            <a:xfrm rot="-5400000">
              <a:off x="1427" y="2507"/>
              <a:ext cx="41" cy="77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261" name="Rectangle 242"/>
            <p:cNvSpPr>
              <a:spLocks noChangeArrowheads="1"/>
            </p:cNvSpPr>
            <p:nvPr/>
          </p:nvSpPr>
          <p:spPr bwMode="auto">
            <a:xfrm rot="-5400000">
              <a:off x="1000" y="3220"/>
              <a:ext cx="854" cy="4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262" name="Rectangle 243"/>
            <p:cNvSpPr>
              <a:spLocks noChangeArrowheads="1"/>
            </p:cNvSpPr>
            <p:nvPr/>
          </p:nvSpPr>
          <p:spPr bwMode="auto">
            <a:xfrm rot="-5400000">
              <a:off x="227" y="1389"/>
              <a:ext cx="2400" cy="4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263" name="Rectangle 244"/>
            <p:cNvSpPr>
              <a:spLocks noChangeArrowheads="1"/>
            </p:cNvSpPr>
            <p:nvPr/>
          </p:nvSpPr>
          <p:spPr bwMode="auto">
            <a:xfrm rot="-5400000">
              <a:off x="1793" y="2834"/>
              <a:ext cx="122" cy="4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264" name="Rectangle 245"/>
            <p:cNvSpPr>
              <a:spLocks noChangeArrowheads="1"/>
            </p:cNvSpPr>
            <p:nvPr/>
          </p:nvSpPr>
          <p:spPr bwMode="auto">
            <a:xfrm rot="-5400000">
              <a:off x="1875" y="2833"/>
              <a:ext cx="122" cy="4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265" name="Rectangle 246"/>
            <p:cNvSpPr>
              <a:spLocks noChangeArrowheads="1"/>
            </p:cNvSpPr>
            <p:nvPr/>
          </p:nvSpPr>
          <p:spPr bwMode="auto">
            <a:xfrm rot="-5400000">
              <a:off x="3481" y="3097"/>
              <a:ext cx="326" cy="4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266" name="Rectangle 247"/>
            <p:cNvSpPr>
              <a:spLocks noChangeArrowheads="1"/>
            </p:cNvSpPr>
            <p:nvPr/>
          </p:nvSpPr>
          <p:spPr bwMode="auto">
            <a:xfrm rot="-5400000">
              <a:off x="3564" y="3098"/>
              <a:ext cx="326" cy="4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267" name="Rectangle 248"/>
            <p:cNvSpPr>
              <a:spLocks noChangeArrowheads="1"/>
            </p:cNvSpPr>
            <p:nvPr/>
          </p:nvSpPr>
          <p:spPr bwMode="auto">
            <a:xfrm rot="-5400000">
              <a:off x="3603" y="3341"/>
              <a:ext cx="82" cy="4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268" name="Line 249"/>
            <p:cNvSpPr>
              <a:spLocks noChangeShapeType="1"/>
            </p:cNvSpPr>
            <p:nvPr/>
          </p:nvSpPr>
          <p:spPr bwMode="auto">
            <a:xfrm rot="-5400000">
              <a:off x="3623" y="3402"/>
              <a:ext cx="0" cy="8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69" name="Line 250"/>
            <p:cNvSpPr>
              <a:spLocks noChangeShapeType="1"/>
            </p:cNvSpPr>
            <p:nvPr/>
          </p:nvSpPr>
          <p:spPr bwMode="auto">
            <a:xfrm rot="-5400000">
              <a:off x="3745" y="3402"/>
              <a:ext cx="0" cy="8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70" name="Rectangle 251"/>
            <p:cNvSpPr>
              <a:spLocks noChangeArrowheads="1"/>
            </p:cNvSpPr>
            <p:nvPr/>
          </p:nvSpPr>
          <p:spPr bwMode="auto">
            <a:xfrm rot="-5400000">
              <a:off x="2199" y="2914"/>
              <a:ext cx="41" cy="12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271" name="Rectangle 252"/>
            <p:cNvSpPr>
              <a:spLocks noChangeArrowheads="1"/>
            </p:cNvSpPr>
            <p:nvPr/>
          </p:nvSpPr>
          <p:spPr bwMode="auto">
            <a:xfrm rot="-5400000">
              <a:off x="1996" y="2833"/>
              <a:ext cx="41" cy="12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272" name="Line 253"/>
            <p:cNvSpPr>
              <a:spLocks noChangeShapeType="1"/>
            </p:cNvSpPr>
            <p:nvPr/>
          </p:nvSpPr>
          <p:spPr bwMode="auto">
            <a:xfrm rot="-5400000">
              <a:off x="2281" y="2874"/>
              <a:ext cx="8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73" name="Line 254"/>
            <p:cNvSpPr>
              <a:spLocks noChangeShapeType="1"/>
            </p:cNvSpPr>
            <p:nvPr/>
          </p:nvSpPr>
          <p:spPr bwMode="auto">
            <a:xfrm rot="-5400000">
              <a:off x="2281" y="2996"/>
              <a:ext cx="8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74" name="Rectangle 255"/>
            <p:cNvSpPr>
              <a:spLocks noChangeArrowheads="1"/>
            </p:cNvSpPr>
            <p:nvPr/>
          </p:nvSpPr>
          <p:spPr bwMode="auto">
            <a:xfrm rot="-5400000">
              <a:off x="2362" y="2873"/>
              <a:ext cx="41" cy="4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275" name="Rectangle 256"/>
            <p:cNvSpPr>
              <a:spLocks noChangeArrowheads="1"/>
            </p:cNvSpPr>
            <p:nvPr/>
          </p:nvSpPr>
          <p:spPr bwMode="auto">
            <a:xfrm rot="-5400000">
              <a:off x="2362" y="2954"/>
              <a:ext cx="41" cy="4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276" name="Line 257"/>
            <p:cNvSpPr>
              <a:spLocks noChangeShapeType="1"/>
            </p:cNvSpPr>
            <p:nvPr/>
          </p:nvSpPr>
          <p:spPr bwMode="auto">
            <a:xfrm rot="-5400000">
              <a:off x="2403" y="2874"/>
              <a:ext cx="8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77" name="Line 258"/>
            <p:cNvSpPr>
              <a:spLocks noChangeShapeType="1"/>
            </p:cNvSpPr>
            <p:nvPr/>
          </p:nvSpPr>
          <p:spPr bwMode="auto">
            <a:xfrm rot="-5400000">
              <a:off x="2403" y="2996"/>
              <a:ext cx="8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78" name="Rectangle 259"/>
            <p:cNvSpPr>
              <a:spLocks noChangeArrowheads="1"/>
            </p:cNvSpPr>
            <p:nvPr/>
          </p:nvSpPr>
          <p:spPr bwMode="auto">
            <a:xfrm rot="-5400000">
              <a:off x="2545" y="2812"/>
              <a:ext cx="41" cy="16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279" name="Rectangle 260"/>
            <p:cNvSpPr>
              <a:spLocks noChangeArrowheads="1"/>
            </p:cNvSpPr>
            <p:nvPr/>
          </p:nvSpPr>
          <p:spPr bwMode="auto">
            <a:xfrm rot="-5400000">
              <a:off x="2545" y="2893"/>
              <a:ext cx="41" cy="16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280" name="Line 261"/>
            <p:cNvSpPr>
              <a:spLocks noChangeShapeType="1"/>
            </p:cNvSpPr>
            <p:nvPr/>
          </p:nvSpPr>
          <p:spPr bwMode="auto">
            <a:xfrm rot="-5400000">
              <a:off x="2647" y="2874"/>
              <a:ext cx="8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81" name="Line 262"/>
            <p:cNvSpPr>
              <a:spLocks noChangeShapeType="1"/>
            </p:cNvSpPr>
            <p:nvPr/>
          </p:nvSpPr>
          <p:spPr bwMode="auto">
            <a:xfrm rot="-5400000">
              <a:off x="2647" y="2996"/>
              <a:ext cx="8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82" name="Line 263"/>
            <p:cNvSpPr>
              <a:spLocks noChangeShapeType="1"/>
            </p:cNvSpPr>
            <p:nvPr/>
          </p:nvSpPr>
          <p:spPr bwMode="auto">
            <a:xfrm rot="-5400000">
              <a:off x="2667" y="2854"/>
              <a:ext cx="12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83" name="Line 264"/>
            <p:cNvSpPr>
              <a:spLocks noChangeShapeType="1"/>
            </p:cNvSpPr>
            <p:nvPr/>
          </p:nvSpPr>
          <p:spPr bwMode="auto">
            <a:xfrm rot="-5400000">
              <a:off x="2667" y="3016"/>
              <a:ext cx="12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84" name="Line 265"/>
            <p:cNvSpPr>
              <a:spLocks noChangeShapeType="1"/>
            </p:cNvSpPr>
            <p:nvPr/>
          </p:nvSpPr>
          <p:spPr bwMode="auto">
            <a:xfrm rot="-5400000">
              <a:off x="2708" y="2854"/>
              <a:ext cx="12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85" name="Line 266"/>
            <p:cNvSpPr>
              <a:spLocks noChangeShapeType="1"/>
            </p:cNvSpPr>
            <p:nvPr/>
          </p:nvSpPr>
          <p:spPr bwMode="auto">
            <a:xfrm rot="-5400000">
              <a:off x="2708" y="3016"/>
              <a:ext cx="12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86" name="Rectangle 267"/>
            <p:cNvSpPr>
              <a:spLocks noChangeArrowheads="1"/>
            </p:cNvSpPr>
            <p:nvPr/>
          </p:nvSpPr>
          <p:spPr bwMode="auto">
            <a:xfrm rot="-5400000">
              <a:off x="2790" y="2813"/>
              <a:ext cx="122" cy="8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287" name="Rectangle 268"/>
            <p:cNvSpPr>
              <a:spLocks noChangeArrowheads="1"/>
            </p:cNvSpPr>
            <p:nvPr/>
          </p:nvSpPr>
          <p:spPr bwMode="auto">
            <a:xfrm rot="-5400000">
              <a:off x="2790" y="2975"/>
              <a:ext cx="122" cy="8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288" name="Rectangle 269"/>
            <p:cNvSpPr>
              <a:spLocks noChangeArrowheads="1"/>
            </p:cNvSpPr>
            <p:nvPr/>
          </p:nvSpPr>
          <p:spPr bwMode="auto">
            <a:xfrm rot="-5400000">
              <a:off x="3013" y="2712"/>
              <a:ext cx="122" cy="28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289" name="Rectangle 270"/>
            <p:cNvSpPr>
              <a:spLocks noChangeArrowheads="1"/>
            </p:cNvSpPr>
            <p:nvPr/>
          </p:nvSpPr>
          <p:spPr bwMode="auto">
            <a:xfrm rot="-5400000">
              <a:off x="3013" y="2874"/>
              <a:ext cx="122" cy="28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290" name="Rectangle 271"/>
            <p:cNvSpPr>
              <a:spLocks noChangeArrowheads="1"/>
            </p:cNvSpPr>
            <p:nvPr/>
          </p:nvSpPr>
          <p:spPr bwMode="auto">
            <a:xfrm rot="-5400000">
              <a:off x="3237" y="2813"/>
              <a:ext cx="122" cy="8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291" name="Rectangle 272"/>
            <p:cNvSpPr>
              <a:spLocks noChangeArrowheads="1"/>
            </p:cNvSpPr>
            <p:nvPr/>
          </p:nvSpPr>
          <p:spPr bwMode="auto">
            <a:xfrm rot="-5400000">
              <a:off x="3237" y="2975"/>
              <a:ext cx="122" cy="8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292" name="Line 273"/>
            <p:cNvSpPr>
              <a:spLocks noChangeShapeType="1"/>
            </p:cNvSpPr>
            <p:nvPr/>
          </p:nvSpPr>
          <p:spPr bwMode="auto">
            <a:xfrm rot="-5400000">
              <a:off x="3318" y="2854"/>
              <a:ext cx="12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93" name="Line 274"/>
            <p:cNvSpPr>
              <a:spLocks noChangeShapeType="1"/>
            </p:cNvSpPr>
            <p:nvPr/>
          </p:nvSpPr>
          <p:spPr bwMode="auto">
            <a:xfrm rot="-5400000">
              <a:off x="3318" y="3016"/>
              <a:ext cx="12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94" name="Line 275"/>
            <p:cNvSpPr>
              <a:spLocks noChangeShapeType="1"/>
            </p:cNvSpPr>
            <p:nvPr/>
          </p:nvSpPr>
          <p:spPr bwMode="auto">
            <a:xfrm rot="-5400000">
              <a:off x="3359" y="2854"/>
              <a:ext cx="12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95" name="Line 276"/>
            <p:cNvSpPr>
              <a:spLocks noChangeShapeType="1"/>
            </p:cNvSpPr>
            <p:nvPr/>
          </p:nvSpPr>
          <p:spPr bwMode="auto">
            <a:xfrm rot="-5400000">
              <a:off x="3359" y="3016"/>
              <a:ext cx="12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96" name="Line 277"/>
            <p:cNvSpPr>
              <a:spLocks noChangeShapeType="1"/>
            </p:cNvSpPr>
            <p:nvPr/>
          </p:nvSpPr>
          <p:spPr bwMode="auto">
            <a:xfrm rot="-5400000">
              <a:off x="3419" y="2874"/>
              <a:ext cx="8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97" name="Line 278"/>
            <p:cNvSpPr>
              <a:spLocks noChangeShapeType="1"/>
            </p:cNvSpPr>
            <p:nvPr/>
          </p:nvSpPr>
          <p:spPr bwMode="auto">
            <a:xfrm rot="-5400000">
              <a:off x="3419" y="2996"/>
              <a:ext cx="8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98" name="Rectangle 279"/>
            <p:cNvSpPr>
              <a:spLocks noChangeArrowheads="1"/>
            </p:cNvSpPr>
            <p:nvPr/>
          </p:nvSpPr>
          <p:spPr bwMode="auto">
            <a:xfrm rot="-5400000">
              <a:off x="3541" y="2914"/>
              <a:ext cx="41" cy="12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299" name="Rectangle 280"/>
            <p:cNvSpPr>
              <a:spLocks noChangeArrowheads="1"/>
            </p:cNvSpPr>
            <p:nvPr/>
          </p:nvSpPr>
          <p:spPr bwMode="auto">
            <a:xfrm rot="-5400000">
              <a:off x="3541" y="2833"/>
              <a:ext cx="41" cy="12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300" name="Rectangle 281"/>
            <p:cNvSpPr>
              <a:spLocks noChangeArrowheads="1"/>
            </p:cNvSpPr>
            <p:nvPr/>
          </p:nvSpPr>
          <p:spPr bwMode="auto">
            <a:xfrm rot="-5400000">
              <a:off x="3542" y="2792"/>
              <a:ext cx="204" cy="4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301" name="Rectangle 282"/>
            <p:cNvSpPr>
              <a:spLocks noChangeArrowheads="1"/>
            </p:cNvSpPr>
            <p:nvPr/>
          </p:nvSpPr>
          <p:spPr bwMode="auto">
            <a:xfrm rot="-5400000">
              <a:off x="1880" y="2991"/>
              <a:ext cx="122" cy="4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302" name="Rectangle 283"/>
            <p:cNvSpPr>
              <a:spLocks noChangeArrowheads="1"/>
            </p:cNvSpPr>
            <p:nvPr/>
          </p:nvSpPr>
          <p:spPr bwMode="auto">
            <a:xfrm rot="-5400000">
              <a:off x="3623" y="2792"/>
              <a:ext cx="204" cy="4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303" name="Rectangle 284"/>
            <p:cNvSpPr>
              <a:spLocks noChangeArrowheads="1"/>
            </p:cNvSpPr>
            <p:nvPr/>
          </p:nvSpPr>
          <p:spPr bwMode="auto">
            <a:xfrm rot="-5400000">
              <a:off x="1798" y="2994"/>
              <a:ext cx="122" cy="4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304" name="Rectangle 285"/>
            <p:cNvSpPr>
              <a:spLocks noChangeArrowheads="1"/>
            </p:cNvSpPr>
            <p:nvPr/>
          </p:nvSpPr>
          <p:spPr bwMode="auto">
            <a:xfrm rot="-5400000">
              <a:off x="3907" y="2711"/>
              <a:ext cx="41" cy="366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305" name="Rectangle 286"/>
            <p:cNvSpPr>
              <a:spLocks noChangeArrowheads="1"/>
            </p:cNvSpPr>
            <p:nvPr/>
          </p:nvSpPr>
          <p:spPr bwMode="auto">
            <a:xfrm rot="-5400000">
              <a:off x="3907" y="2792"/>
              <a:ext cx="41" cy="366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306" name="Line 287"/>
            <p:cNvSpPr>
              <a:spLocks noChangeShapeType="1"/>
            </p:cNvSpPr>
            <p:nvPr/>
          </p:nvSpPr>
          <p:spPr bwMode="auto">
            <a:xfrm rot="-5400000">
              <a:off x="4111" y="2874"/>
              <a:ext cx="8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307" name="Line 288"/>
            <p:cNvSpPr>
              <a:spLocks noChangeShapeType="1"/>
            </p:cNvSpPr>
            <p:nvPr/>
          </p:nvSpPr>
          <p:spPr bwMode="auto">
            <a:xfrm rot="-5400000">
              <a:off x="4111" y="2996"/>
              <a:ext cx="8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308" name="Line 289"/>
            <p:cNvSpPr>
              <a:spLocks noChangeShapeType="1"/>
            </p:cNvSpPr>
            <p:nvPr/>
          </p:nvSpPr>
          <p:spPr bwMode="auto">
            <a:xfrm rot="-5400000">
              <a:off x="4131" y="2854"/>
              <a:ext cx="12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309" name="Line 290"/>
            <p:cNvSpPr>
              <a:spLocks noChangeShapeType="1"/>
            </p:cNvSpPr>
            <p:nvPr/>
          </p:nvSpPr>
          <p:spPr bwMode="auto">
            <a:xfrm rot="-5400000">
              <a:off x="4131" y="3016"/>
              <a:ext cx="12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310" name="Line 291"/>
            <p:cNvSpPr>
              <a:spLocks noChangeShapeType="1"/>
            </p:cNvSpPr>
            <p:nvPr/>
          </p:nvSpPr>
          <p:spPr bwMode="auto">
            <a:xfrm rot="-5400000">
              <a:off x="4172" y="2854"/>
              <a:ext cx="12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311" name="Line 292"/>
            <p:cNvSpPr>
              <a:spLocks noChangeShapeType="1"/>
            </p:cNvSpPr>
            <p:nvPr/>
          </p:nvSpPr>
          <p:spPr bwMode="auto">
            <a:xfrm rot="-5400000">
              <a:off x="4172" y="3016"/>
              <a:ext cx="12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312" name="Rectangle 293"/>
            <p:cNvSpPr>
              <a:spLocks noChangeArrowheads="1"/>
            </p:cNvSpPr>
            <p:nvPr/>
          </p:nvSpPr>
          <p:spPr bwMode="auto">
            <a:xfrm rot="-5400000">
              <a:off x="4254" y="2813"/>
              <a:ext cx="122" cy="8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313" name="Rectangle 294"/>
            <p:cNvSpPr>
              <a:spLocks noChangeArrowheads="1"/>
            </p:cNvSpPr>
            <p:nvPr/>
          </p:nvSpPr>
          <p:spPr bwMode="auto">
            <a:xfrm rot="-5400000">
              <a:off x="4254" y="2975"/>
              <a:ext cx="122" cy="8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314" name="Rectangle 295"/>
            <p:cNvSpPr>
              <a:spLocks noChangeArrowheads="1"/>
            </p:cNvSpPr>
            <p:nvPr/>
          </p:nvSpPr>
          <p:spPr bwMode="auto">
            <a:xfrm rot="-5400000">
              <a:off x="4478" y="2711"/>
              <a:ext cx="122" cy="28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315" name="Rectangle 296"/>
            <p:cNvSpPr>
              <a:spLocks noChangeArrowheads="1"/>
            </p:cNvSpPr>
            <p:nvPr/>
          </p:nvSpPr>
          <p:spPr bwMode="auto">
            <a:xfrm rot="-5400000">
              <a:off x="4478" y="2873"/>
              <a:ext cx="122" cy="28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316" name="Rectangle 297"/>
            <p:cNvSpPr>
              <a:spLocks noChangeArrowheads="1"/>
            </p:cNvSpPr>
            <p:nvPr/>
          </p:nvSpPr>
          <p:spPr bwMode="auto">
            <a:xfrm rot="-5400000">
              <a:off x="4701" y="2813"/>
              <a:ext cx="122" cy="8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317" name="Rectangle 298"/>
            <p:cNvSpPr>
              <a:spLocks noChangeArrowheads="1"/>
            </p:cNvSpPr>
            <p:nvPr/>
          </p:nvSpPr>
          <p:spPr bwMode="auto">
            <a:xfrm rot="-5400000">
              <a:off x="4701" y="2975"/>
              <a:ext cx="122" cy="8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318" name="Line 299"/>
            <p:cNvSpPr>
              <a:spLocks noChangeShapeType="1"/>
            </p:cNvSpPr>
            <p:nvPr/>
          </p:nvSpPr>
          <p:spPr bwMode="auto">
            <a:xfrm rot="-5400000">
              <a:off x="4782" y="2854"/>
              <a:ext cx="12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319" name="Line 300"/>
            <p:cNvSpPr>
              <a:spLocks noChangeShapeType="1"/>
            </p:cNvSpPr>
            <p:nvPr/>
          </p:nvSpPr>
          <p:spPr bwMode="auto">
            <a:xfrm rot="-5400000">
              <a:off x="4782" y="3016"/>
              <a:ext cx="12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320" name="Line 301"/>
            <p:cNvSpPr>
              <a:spLocks noChangeShapeType="1"/>
            </p:cNvSpPr>
            <p:nvPr/>
          </p:nvSpPr>
          <p:spPr bwMode="auto">
            <a:xfrm rot="-5400000">
              <a:off x="4823" y="2854"/>
              <a:ext cx="12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321" name="Line 302"/>
            <p:cNvSpPr>
              <a:spLocks noChangeShapeType="1"/>
            </p:cNvSpPr>
            <p:nvPr/>
          </p:nvSpPr>
          <p:spPr bwMode="auto">
            <a:xfrm rot="-5400000">
              <a:off x="4823" y="3016"/>
              <a:ext cx="12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322" name="Line 303"/>
            <p:cNvSpPr>
              <a:spLocks noChangeShapeType="1"/>
            </p:cNvSpPr>
            <p:nvPr/>
          </p:nvSpPr>
          <p:spPr bwMode="auto">
            <a:xfrm rot="-5400000">
              <a:off x="4884" y="2874"/>
              <a:ext cx="8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323" name="Line 304"/>
            <p:cNvSpPr>
              <a:spLocks noChangeShapeType="1"/>
            </p:cNvSpPr>
            <p:nvPr/>
          </p:nvSpPr>
          <p:spPr bwMode="auto">
            <a:xfrm rot="-5400000">
              <a:off x="4884" y="2996"/>
              <a:ext cx="8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324" name="Rectangle 305"/>
            <p:cNvSpPr>
              <a:spLocks noChangeArrowheads="1"/>
            </p:cNvSpPr>
            <p:nvPr/>
          </p:nvSpPr>
          <p:spPr bwMode="auto">
            <a:xfrm rot="-5400000">
              <a:off x="5290" y="2792"/>
              <a:ext cx="41" cy="204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325" name="Rectangle 306"/>
            <p:cNvSpPr>
              <a:spLocks noChangeArrowheads="1"/>
            </p:cNvSpPr>
            <p:nvPr/>
          </p:nvSpPr>
          <p:spPr bwMode="auto">
            <a:xfrm rot="-5400000">
              <a:off x="5290" y="2873"/>
              <a:ext cx="41" cy="204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326" name="Rectangle 307"/>
            <p:cNvSpPr>
              <a:spLocks noChangeArrowheads="1"/>
            </p:cNvSpPr>
            <p:nvPr/>
          </p:nvSpPr>
          <p:spPr bwMode="auto">
            <a:xfrm rot="-5400000">
              <a:off x="5311" y="2812"/>
              <a:ext cx="163" cy="4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327" name="Rectangle 308"/>
            <p:cNvSpPr>
              <a:spLocks noChangeArrowheads="1"/>
            </p:cNvSpPr>
            <p:nvPr/>
          </p:nvSpPr>
          <p:spPr bwMode="auto">
            <a:xfrm rot="-5400000">
              <a:off x="5413" y="2792"/>
              <a:ext cx="122" cy="4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328" name="Rectangle 309"/>
            <p:cNvSpPr>
              <a:spLocks noChangeArrowheads="1"/>
            </p:cNvSpPr>
            <p:nvPr/>
          </p:nvSpPr>
          <p:spPr bwMode="auto">
            <a:xfrm rot="-5400000">
              <a:off x="5351" y="2568"/>
              <a:ext cx="163" cy="20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329" name="Line 310"/>
            <p:cNvSpPr>
              <a:spLocks noChangeShapeType="1"/>
            </p:cNvSpPr>
            <p:nvPr/>
          </p:nvSpPr>
          <p:spPr bwMode="auto">
            <a:xfrm rot="-5400000">
              <a:off x="3745" y="2629"/>
              <a:ext cx="0" cy="8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330" name="Line 311"/>
            <p:cNvSpPr>
              <a:spLocks noChangeShapeType="1"/>
            </p:cNvSpPr>
            <p:nvPr/>
          </p:nvSpPr>
          <p:spPr bwMode="auto">
            <a:xfrm rot="-5400000">
              <a:off x="3623" y="2629"/>
              <a:ext cx="0" cy="8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331" name="Rectangle 312"/>
            <p:cNvSpPr>
              <a:spLocks noChangeArrowheads="1"/>
            </p:cNvSpPr>
            <p:nvPr/>
          </p:nvSpPr>
          <p:spPr bwMode="auto">
            <a:xfrm rot="-5400000">
              <a:off x="1813" y="2527"/>
              <a:ext cx="163" cy="20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332" name="Line 313"/>
            <p:cNvSpPr>
              <a:spLocks noChangeShapeType="1"/>
            </p:cNvSpPr>
            <p:nvPr/>
          </p:nvSpPr>
          <p:spPr bwMode="auto">
            <a:xfrm rot="-5400000">
              <a:off x="1956" y="2711"/>
              <a:ext cx="0" cy="8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333" name="Line 314"/>
            <p:cNvSpPr>
              <a:spLocks noChangeShapeType="1"/>
            </p:cNvSpPr>
            <p:nvPr/>
          </p:nvSpPr>
          <p:spPr bwMode="auto">
            <a:xfrm rot="-5400000">
              <a:off x="1834" y="2711"/>
              <a:ext cx="0" cy="8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334" name="Line 315"/>
            <p:cNvSpPr>
              <a:spLocks noChangeShapeType="1"/>
            </p:cNvSpPr>
            <p:nvPr/>
          </p:nvSpPr>
          <p:spPr bwMode="auto">
            <a:xfrm rot="16200000" flipH="1">
              <a:off x="3419" y="3362"/>
              <a:ext cx="8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335" name="Line 316"/>
            <p:cNvSpPr>
              <a:spLocks noChangeShapeType="1"/>
            </p:cNvSpPr>
            <p:nvPr/>
          </p:nvSpPr>
          <p:spPr bwMode="auto">
            <a:xfrm rot="-5400000">
              <a:off x="3826" y="3240"/>
              <a:ext cx="8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336" name="Rectangle 317"/>
            <p:cNvSpPr>
              <a:spLocks noChangeArrowheads="1"/>
            </p:cNvSpPr>
            <p:nvPr/>
          </p:nvSpPr>
          <p:spPr bwMode="auto">
            <a:xfrm rot="-5400000">
              <a:off x="3542" y="2507"/>
              <a:ext cx="204" cy="4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337" name="Rectangle 318"/>
            <p:cNvSpPr>
              <a:spLocks noChangeArrowheads="1"/>
            </p:cNvSpPr>
            <p:nvPr/>
          </p:nvSpPr>
          <p:spPr bwMode="auto">
            <a:xfrm rot="-5400000">
              <a:off x="3623" y="2507"/>
              <a:ext cx="204" cy="4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338" name="Line 319"/>
            <p:cNvSpPr>
              <a:spLocks noChangeShapeType="1"/>
            </p:cNvSpPr>
            <p:nvPr/>
          </p:nvSpPr>
          <p:spPr bwMode="auto">
            <a:xfrm rot="-5400000">
              <a:off x="3623" y="2345"/>
              <a:ext cx="0" cy="8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339" name="Line 320"/>
            <p:cNvSpPr>
              <a:spLocks noChangeShapeType="1"/>
            </p:cNvSpPr>
            <p:nvPr/>
          </p:nvSpPr>
          <p:spPr bwMode="auto">
            <a:xfrm rot="-5400000">
              <a:off x="3745" y="2345"/>
              <a:ext cx="0" cy="8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340" name="Rectangle 321"/>
            <p:cNvSpPr>
              <a:spLocks noChangeArrowheads="1"/>
            </p:cNvSpPr>
            <p:nvPr/>
          </p:nvSpPr>
          <p:spPr bwMode="auto">
            <a:xfrm rot="-5400000">
              <a:off x="3623" y="2303"/>
              <a:ext cx="41" cy="4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341" name="Rectangle 322"/>
            <p:cNvSpPr>
              <a:spLocks noChangeArrowheads="1"/>
            </p:cNvSpPr>
            <p:nvPr/>
          </p:nvSpPr>
          <p:spPr bwMode="auto">
            <a:xfrm rot="-5400000">
              <a:off x="3704" y="2303"/>
              <a:ext cx="41" cy="4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342" name="Line 323"/>
            <p:cNvSpPr>
              <a:spLocks noChangeShapeType="1"/>
            </p:cNvSpPr>
            <p:nvPr/>
          </p:nvSpPr>
          <p:spPr bwMode="auto">
            <a:xfrm rot="-5400000">
              <a:off x="3623" y="2223"/>
              <a:ext cx="0" cy="8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343" name="Line 324"/>
            <p:cNvSpPr>
              <a:spLocks noChangeShapeType="1"/>
            </p:cNvSpPr>
            <p:nvPr/>
          </p:nvSpPr>
          <p:spPr bwMode="auto">
            <a:xfrm rot="-5400000">
              <a:off x="3745" y="2223"/>
              <a:ext cx="0" cy="8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344" name="Line 325"/>
            <p:cNvSpPr>
              <a:spLocks noChangeShapeType="1"/>
            </p:cNvSpPr>
            <p:nvPr/>
          </p:nvSpPr>
          <p:spPr bwMode="auto">
            <a:xfrm rot="-5400000">
              <a:off x="3603" y="2121"/>
              <a:ext cx="0" cy="12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345" name="Line 326"/>
            <p:cNvSpPr>
              <a:spLocks noChangeShapeType="1"/>
            </p:cNvSpPr>
            <p:nvPr/>
          </p:nvSpPr>
          <p:spPr bwMode="auto">
            <a:xfrm rot="-5400000">
              <a:off x="3603" y="2081"/>
              <a:ext cx="0" cy="12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346" name="Line 327"/>
            <p:cNvSpPr>
              <a:spLocks noChangeShapeType="1"/>
            </p:cNvSpPr>
            <p:nvPr/>
          </p:nvSpPr>
          <p:spPr bwMode="auto">
            <a:xfrm rot="-5400000">
              <a:off x="3623" y="2019"/>
              <a:ext cx="0" cy="8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347" name="Line 328"/>
            <p:cNvSpPr>
              <a:spLocks noChangeShapeType="1"/>
            </p:cNvSpPr>
            <p:nvPr/>
          </p:nvSpPr>
          <p:spPr bwMode="auto">
            <a:xfrm rot="-5400000">
              <a:off x="3765" y="2121"/>
              <a:ext cx="0" cy="12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348" name="Line 329"/>
            <p:cNvSpPr>
              <a:spLocks noChangeShapeType="1"/>
            </p:cNvSpPr>
            <p:nvPr/>
          </p:nvSpPr>
          <p:spPr bwMode="auto">
            <a:xfrm rot="-5400000">
              <a:off x="3765" y="2081"/>
              <a:ext cx="0" cy="12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349" name="Line 330"/>
            <p:cNvSpPr>
              <a:spLocks noChangeShapeType="1"/>
            </p:cNvSpPr>
            <p:nvPr/>
          </p:nvSpPr>
          <p:spPr bwMode="auto">
            <a:xfrm rot="-5400000">
              <a:off x="3745" y="2019"/>
              <a:ext cx="0" cy="8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350" name="Rectangle 331"/>
            <p:cNvSpPr>
              <a:spLocks noChangeArrowheads="1"/>
            </p:cNvSpPr>
            <p:nvPr/>
          </p:nvSpPr>
          <p:spPr bwMode="auto">
            <a:xfrm rot="-5400000">
              <a:off x="3582" y="1734"/>
              <a:ext cx="41" cy="1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351" name="Rectangle 332"/>
            <p:cNvSpPr>
              <a:spLocks noChangeArrowheads="1"/>
            </p:cNvSpPr>
            <p:nvPr/>
          </p:nvSpPr>
          <p:spPr bwMode="auto">
            <a:xfrm rot="-5400000">
              <a:off x="3582" y="1653"/>
              <a:ext cx="41" cy="1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352" name="Rectangle 333"/>
            <p:cNvSpPr>
              <a:spLocks noChangeArrowheads="1"/>
            </p:cNvSpPr>
            <p:nvPr/>
          </p:nvSpPr>
          <p:spPr bwMode="auto">
            <a:xfrm rot="-5400000">
              <a:off x="3583" y="1572"/>
              <a:ext cx="40" cy="1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353" name="Rectangle 334"/>
            <p:cNvSpPr>
              <a:spLocks noChangeArrowheads="1"/>
            </p:cNvSpPr>
            <p:nvPr/>
          </p:nvSpPr>
          <p:spPr bwMode="auto">
            <a:xfrm rot="-5400000">
              <a:off x="3582" y="1490"/>
              <a:ext cx="41" cy="1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354" name="Rectangle 335"/>
            <p:cNvSpPr>
              <a:spLocks noChangeArrowheads="1"/>
            </p:cNvSpPr>
            <p:nvPr/>
          </p:nvSpPr>
          <p:spPr bwMode="auto">
            <a:xfrm rot="-5400000">
              <a:off x="3542" y="1369"/>
              <a:ext cx="122" cy="1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355" name="Rectangle 336"/>
            <p:cNvSpPr>
              <a:spLocks noChangeArrowheads="1"/>
            </p:cNvSpPr>
            <p:nvPr/>
          </p:nvSpPr>
          <p:spPr bwMode="auto">
            <a:xfrm rot="-5400000">
              <a:off x="3744" y="1734"/>
              <a:ext cx="41" cy="1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356" name="Rectangle 337"/>
            <p:cNvSpPr>
              <a:spLocks noChangeArrowheads="1"/>
            </p:cNvSpPr>
            <p:nvPr/>
          </p:nvSpPr>
          <p:spPr bwMode="auto">
            <a:xfrm rot="-5400000">
              <a:off x="3744" y="1653"/>
              <a:ext cx="41" cy="1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357" name="Rectangle 338"/>
            <p:cNvSpPr>
              <a:spLocks noChangeArrowheads="1"/>
            </p:cNvSpPr>
            <p:nvPr/>
          </p:nvSpPr>
          <p:spPr bwMode="auto">
            <a:xfrm rot="-5400000">
              <a:off x="3745" y="1572"/>
              <a:ext cx="40" cy="1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358" name="Rectangle 339"/>
            <p:cNvSpPr>
              <a:spLocks noChangeArrowheads="1"/>
            </p:cNvSpPr>
            <p:nvPr/>
          </p:nvSpPr>
          <p:spPr bwMode="auto">
            <a:xfrm rot="-5400000">
              <a:off x="3744" y="1490"/>
              <a:ext cx="41" cy="1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359" name="Rectangle 340"/>
            <p:cNvSpPr>
              <a:spLocks noChangeArrowheads="1"/>
            </p:cNvSpPr>
            <p:nvPr/>
          </p:nvSpPr>
          <p:spPr bwMode="auto">
            <a:xfrm rot="-5400000">
              <a:off x="3704" y="1369"/>
              <a:ext cx="122" cy="1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grpSp>
          <p:nvGrpSpPr>
            <p:cNvPr id="9360" name="Group 341"/>
            <p:cNvGrpSpPr>
              <a:grpSpLocks/>
            </p:cNvGrpSpPr>
            <p:nvPr/>
          </p:nvGrpSpPr>
          <p:grpSpPr bwMode="auto">
            <a:xfrm rot="5400000">
              <a:off x="3460" y="840"/>
              <a:ext cx="448" cy="284"/>
              <a:chOff x="8138" y="9381"/>
              <a:chExt cx="1243" cy="791"/>
            </a:xfrm>
          </p:grpSpPr>
          <p:sp>
            <p:nvSpPr>
              <p:cNvPr id="9434" name="Rectangle 342"/>
              <p:cNvSpPr>
                <a:spLocks noChangeArrowheads="1"/>
              </p:cNvSpPr>
              <p:nvPr/>
            </p:nvSpPr>
            <p:spPr bwMode="auto">
              <a:xfrm>
                <a:off x="8138" y="9381"/>
                <a:ext cx="113" cy="33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9435" name="Rectangle 343"/>
              <p:cNvSpPr>
                <a:spLocks noChangeArrowheads="1"/>
              </p:cNvSpPr>
              <p:nvPr/>
            </p:nvSpPr>
            <p:spPr bwMode="auto">
              <a:xfrm>
                <a:off x="8364" y="9381"/>
                <a:ext cx="113" cy="33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9436" name="Rectangle 344"/>
              <p:cNvSpPr>
                <a:spLocks noChangeArrowheads="1"/>
              </p:cNvSpPr>
              <p:nvPr/>
            </p:nvSpPr>
            <p:spPr bwMode="auto">
              <a:xfrm>
                <a:off x="8590" y="9381"/>
                <a:ext cx="113" cy="33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9437" name="Rectangle 345"/>
              <p:cNvSpPr>
                <a:spLocks noChangeArrowheads="1"/>
              </p:cNvSpPr>
              <p:nvPr/>
            </p:nvSpPr>
            <p:spPr bwMode="auto">
              <a:xfrm>
                <a:off x="8816" y="9381"/>
                <a:ext cx="113" cy="33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9438" name="Rectangle 346"/>
              <p:cNvSpPr>
                <a:spLocks noChangeArrowheads="1"/>
              </p:cNvSpPr>
              <p:nvPr/>
            </p:nvSpPr>
            <p:spPr bwMode="auto">
              <a:xfrm>
                <a:off x="9042" y="9381"/>
                <a:ext cx="339" cy="33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9439" name="Rectangle 347"/>
              <p:cNvSpPr>
                <a:spLocks noChangeArrowheads="1"/>
              </p:cNvSpPr>
              <p:nvPr/>
            </p:nvSpPr>
            <p:spPr bwMode="auto">
              <a:xfrm>
                <a:off x="8138" y="9833"/>
                <a:ext cx="113" cy="33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9440" name="Rectangle 348"/>
              <p:cNvSpPr>
                <a:spLocks noChangeArrowheads="1"/>
              </p:cNvSpPr>
              <p:nvPr/>
            </p:nvSpPr>
            <p:spPr bwMode="auto">
              <a:xfrm>
                <a:off x="8364" y="9833"/>
                <a:ext cx="113" cy="33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9441" name="Rectangle 349"/>
              <p:cNvSpPr>
                <a:spLocks noChangeArrowheads="1"/>
              </p:cNvSpPr>
              <p:nvPr/>
            </p:nvSpPr>
            <p:spPr bwMode="auto">
              <a:xfrm>
                <a:off x="8590" y="9833"/>
                <a:ext cx="113" cy="33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9442" name="Rectangle 350"/>
              <p:cNvSpPr>
                <a:spLocks noChangeArrowheads="1"/>
              </p:cNvSpPr>
              <p:nvPr/>
            </p:nvSpPr>
            <p:spPr bwMode="auto">
              <a:xfrm>
                <a:off x="8816" y="9833"/>
                <a:ext cx="113" cy="33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9443" name="Rectangle 351"/>
              <p:cNvSpPr>
                <a:spLocks noChangeArrowheads="1"/>
              </p:cNvSpPr>
              <p:nvPr/>
            </p:nvSpPr>
            <p:spPr bwMode="auto">
              <a:xfrm>
                <a:off x="9042" y="9833"/>
                <a:ext cx="339" cy="33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</p:grpSp>
        <p:sp>
          <p:nvSpPr>
            <p:cNvPr id="9361" name="Rectangle 352"/>
            <p:cNvSpPr>
              <a:spLocks noChangeArrowheads="1"/>
            </p:cNvSpPr>
            <p:nvPr/>
          </p:nvSpPr>
          <p:spPr bwMode="auto">
            <a:xfrm rot="-5400000">
              <a:off x="3603" y="1266"/>
              <a:ext cx="81" cy="4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362" name="Rectangle 353"/>
            <p:cNvSpPr>
              <a:spLocks noChangeArrowheads="1"/>
            </p:cNvSpPr>
            <p:nvPr/>
          </p:nvSpPr>
          <p:spPr bwMode="auto">
            <a:xfrm rot="-5400000">
              <a:off x="3684" y="1266"/>
              <a:ext cx="81" cy="4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363" name="Rectangle 354" descr="Светлый диагональный 1"/>
            <p:cNvSpPr>
              <a:spLocks noChangeArrowheads="1"/>
            </p:cNvSpPr>
            <p:nvPr/>
          </p:nvSpPr>
          <p:spPr bwMode="auto">
            <a:xfrm rot="-5400000">
              <a:off x="3562" y="413"/>
              <a:ext cx="244" cy="284"/>
            </a:xfrm>
            <a:prstGeom prst="rect">
              <a:avLst/>
            </a:prstGeom>
            <a:pattFill prst="ltDn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364" name="Line 355"/>
            <p:cNvSpPr>
              <a:spLocks noChangeShapeType="1"/>
            </p:cNvSpPr>
            <p:nvPr/>
          </p:nvSpPr>
          <p:spPr bwMode="auto">
            <a:xfrm rot="-5400000">
              <a:off x="3583" y="636"/>
              <a:ext cx="0" cy="163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365" name="Line 356"/>
            <p:cNvSpPr>
              <a:spLocks noChangeShapeType="1"/>
            </p:cNvSpPr>
            <p:nvPr/>
          </p:nvSpPr>
          <p:spPr bwMode="auto">
            <a:xfrm rot="-5400000">
              <a:off x="3786" y="636"/>
              <a:ext cx="0" cy="163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366" name="Rectangle 357"/>
            <p:cNvSpPr>
              <a:spLocks noChangeArrowheads="1"/>
            </p:cNvSpPr>
            <p:nvPr/>
          </p:nvSpPr>
          <p:spPr bwMode="auto">
            <a:xfrm rot="-5400000">
              <a:off x="2626" y="2772"/>
              <a:ext cx="895" cy="77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367" name="Rectangle 358"/>
            <p:cNvSpPr>
              <a:spLocks noChangeArrowheads="1"/>
            </p:cNvSpPr>
            <p:nvPr/>
          </p:nvSpPr>
          <p:spPr bwMode="auto">
            <a:xfrm rot="-5400000">
              <a:off x="4155" y="2661"/>
              <a:ext cx="720" cy="773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368" name="Rectangle 359"/>
            <p:cNvSpPr>
              <a:spLocks noChangeArrowheads="1"/>
            </p:cNvSpPr>
            <p:nvPr/>
          </p:nvSpPr>
          <p:spPr bwMode="auto">
            <a:xfrm rot="-5400000">
              <a:off x="3636" y="2124"/>
              <a:ext cx="407" cy="67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369" name="Rectangle 360"/>
            <p:cNvSpPr>
              <a:spLocks noChangeArrowheads="1"/>
            </p:cNvSpPr>
            <p:nvPr/>
          </p:nvSpPr>
          <p:spPr bwMode="auto">
            <a:xfrm rot="-5400000">
              <a:off x="3738" y="1830"/>
              <a:ext cx="204" cy="67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370" name="Rectangle 361"/>
            <p:cNvSpPr>
              <a:spLocks noChangeArrowheads="1"/>
            </p:cNvSpPr>
            <p:nvPr/>
          </p:nvSpPr>
          <p:spPr bwMode="auto">
            <a:xfrm rot="-5400000">
              <a:off x="3026" y="910"/>
              <a:ext cx="1627" cy="67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371" name="Rectangle 362" descr="Шпалера"/>
            <p:cNvSpPr>
              <a:spLocks noChangeArrowheads="1"/>
            </p:cNvSpPr>
            <p:nvPr/>
          </p:nvSpPr>
          <p:spPr bwMode="auto">
            <a:xfrm rot="-5400000">
              <a:off x="4904" y="3057"/>
              <a:ext cx="569" cy="40"/>
            </a:xfrm>
            <a:prstGeom prst="rect">
              <a:avLst/>
            </a:prstGeom>
            <a:pattFill prst="trellis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372" name="Rectangle 363"/>
            <p:cNvSpPr>
              <a:spLocks noChangeArrowheads="1"/>
            </p:cNvSpPr>
            <p:nvPr/>
          </p:nvSpPr>
          <p:spPr bwMode="auto">
            <a:xfrm rot="-5400000">
              <a:off x="226" y="1999"/>
              <a:ext cx="1139" cy="366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373" name="Rectangle 365"/>
            <p:cNvSpPr>
              <a:spLocks noChangeArrowheads="1"/>
            </p:cNvSpPr>
            <p:nvPr/>
          </p:nvSpPr>
          <p:spPr bwMode="auto">
            <a:xfrm rot="-5400000">
              <a:off x="3738" y="1638"/>
              <a:ext cx="204" cy="67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374" name="Rectangle 366"/>
            <p:cNvSpPr>
              <a:spLocks noChangeArrowheads="1"/>
            </p:cNvSpPr>
            <p:nvPr/>
          </p:nvSpPr>
          <p:spPr bwMode="auto">
            <a:xfrm rot="-5400000">
              <a:off x="3562" y="3178"/>
              <a:ext cx="41" cy="16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375" name="Rectangle 367"/>
            <p:cNvSpPr>
              <a:spLocks noChangeArrowheads="1"/>
            </p:cNvSpPr>
            <p:nvPr/>
          </p:nvSpPr>
          <p:spPr bwMode="auto">
            <a:xfrm rot="-5400000">
              <a:off x="3765" y="3219"/>
              <a:ext cx="41" cy="8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376" name="Rectangle 368"/>
            <p:cNvSpPr>
              <a:spLocks noChangeArrowheads="1"/>
            </p:cNvSpPr>
            <p:nvPr/>
          </p:nvSpPr>
          <p:spPr bwMode="auto">
            <a:xfrm rot="-5400000">
              <a:off x="3562" y="3259"/>
              <a:ext cx="41" cy="16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377" name="Rectangle 369"/>
            <p:cNvSpPr>
              <a:spLocks noChangeArrowheads="1"/>
            </p:cNvSpPr>
            <p:nvPr/>
          </p:nvSpPr>
          <p:spPr bwMode="auto">
            <a:xfrm rot="-5400000">
              <a:off x="3765" y="3300"/>
              <a:ext cx="41" cy="8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378" name="Rectangle 370"/>
            <p:cNvSpPr>
              <a:spLocks noChangeArrowheads="1"/>
            </p:cNvSpPr>
            <p:nvPr/>
          </p:nvSpPr>
          <p:spPr bwMode="auto">
            <a:xfrm rot="-5400000">
              <a:off x="3684" y="3341"/>
              <a:ext cx="82" cy="4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379" name="Line 371"/>
            <p:cNvSpPr>
              <a:spLocks noChangeShapeType="1"/>
            </p:cNvSpPr>
            <p:nvPr/>
          </p:nvSpPr>
          <p:spPr bwMode="auto">
            <a:xfrm rot="16200000" flipH="1">
              <a:off x="3826" y="3362"/>
              <a:ext cx="8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380" name="Rectangle 372" descr="Светлый диагональный 1"/>
            <p:cNvSpPr>
              <a:spLocks noChangeArrowheads="1"/>
            </p:cNvSpPr>
            <p:nvPr/>
          </p:nvSpPr>
          <p:spPr bwMode="auto">
            <a:xfrm rot="-5400000">
              <a:off x="3175" y="3240"/>
              <a:ext cx="204" cy="122"/>
            </a:xfrm>
            <a:prstGeom prst="rect">
              <a:avLst/>
            </a:prstGeom>
            <a:pattFill prst="ltDn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381" name="Line 373"/>
            <p:cNvSpPr>
              <a:spLocks noChangeShapeType="1"/>
            </p:cNvSpPr>
            <p:nvPr/>
          </p:nvSpPr>
          <p:spPr bwMode="auto">
            <a:xfrm rot="16200000" flipH="1">
              <a:off x="3419" y="3240"/>
              <a:ext cx="8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382" name="Rectangle 374" descr="Светлый диагональный 1"/>
            <p:cNvSpPr>
              <a:spLocks noChangeArrowheads="1"/>
            </p:cNvSpPr>
            <p:nvPr/>
          </p:nvSpPr>
          <p:spPr bwMode="auto">
            <a:xfrm rot="10800000">
              <a:off x="3542" y="3932"/>
              <a:ext cx="284" cy="162"/>
            </a:xfrm>
            <a:prstGeom prst="rect">
              <a:avLst/>
            </a:prstGeom>
            <a:pattFill prst="ltDn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383" name="Line 375"/>
            <p:cNvSpPr>
              <a:spLocks noChangeShapeType="1"/>
            </p:cNvSpPr>
            <p:nvPr/>
          </p:nvSpPr>
          <p:spPr bwMode="auto">
            <a:xfrm rot="16200000" flipH="1">
              <a:off x="3359" y="3220"/>
              <a:ext cx="12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384" name="Line 376"/>
            <p:cNvSpPr>
              <a:spLocks noChangeShapeType="1"/>
            </p:cNvSpPr>
            <p:nvPr/>
          </p:nvSpPr>
          <p:spPr bwMode="auto">
            <a:xfrm rot="16200000" flipH="1">
              <a:off x="3359" y="3382"/>
              <a:ext cx="12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385" name="Line 377"/>
            <p:cNvSpPr>
              <a:spLocks noChangeShapeType="1"/>
            </p:cNvSpPr>
            <p:nvPr/>
          </p:nvSpPr>
          <p:spPr bwMode="auto">
            <a:xfrm rot="16200000" flipH="1">
              <a:off x="3318" y="3220"/>
              <a:ext cx="12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386" name="Line 378"/>
            <p:cNvSpPr>
              <a:spLocks noChangeShapeType="1"/>
            </p:cNvSpPr>
            <p:nvPr/>
          </p:nvSpPr>
          <p:spPr bwMode="auto">
            <a:xfrm rot="16200000" flipH="1">
              <a:off x="3318" y="3382"/>
              <a:ext cx="12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387" name="Line 379"/>
            <p:cNvSpPr>
              <a:spLocks noChangeShapeType="1"/>
            </p:cNvSpPr>
            <p:nvPr/>
          </p:nvSpPr>
          <p:spPr bwMode="auto">
            <a:xfrm rot="-5400000">
              <a:off x="1834" y="3077"/>
              <a:ext cx="0" cy="8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388" name="Line 380"/>
            <p:cNvSpPr>
              <a:spLocks noChangeShapeType="1"/>
            </p:cNvSpPr>
            <p:nvPr/>
          </p:nvSpPr>
          <p:spPr bwMode="auto">
            <a:xfrm rot="-5400000">
              <a:off x="1956" y="3077"/>
              <a:ext cx="0" cy="8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389" name="Rectangle 381"/>
            <p:cNvSpPr>
              <a:spLocks noChangeArrowheads="1"/>
            </p:cNvSpPr>
            <p:nvPr/>
          </p:nvSpPr>
          <p:spPr bwMode="auto">
            <a:xfrm rot="-5400000">
              <a:off x="5493" y="2833"/>
              <a:ext cx="41" cy="12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390" name="Rectangle 382"/>
            <p:cNvSpPr>
              <a:spLocks noChangeArrowheads="1"/>
            </p:cNvSpPr>
            <p:nvPr/>
          </p:nvSpPr>
          <p:spPr bwMode="auto">
            <a:xfrm rot="-5400000">
              <a:off x="5493" y="2914"/>
              <a:ext cx="41" cy="12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391" name="Rectangle 383"/>
            <p:cNvSpPr>
              <a:spLocks noChangeArrowheads="1"/>
            </p:cNvSpPr>
            <p:nvPr/>
          </p:nvSpPr>
          <p:spPr bwMode="auto">
            <a:xfrm rot="-5400000">
              <a:off x="5413" y="2995"/>
              <a:ext cx="122" cy="4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392" name="Rectangle 384"/>
            <p:cNvSpPr>
              <a:spLocks noChangeArrowheads="1"/>
            </p:cNvSpPr>
            <p:nvPr/>
          </p:nvSpPr>
          <p:spPr bwMode="auto">
            <a:xfrm rot="-5400000">
              <a:off x="5332" y="2995"/>
              <a:ext cx="122" cy="4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393" name="Line 385"/>
            <p:cNvSpPr>
              <a:spLocks noChangeShapeType="1"/>
            </p:cNvSpPr>
            <p:nvPr/>
          </p:nvSpPr>
          <p:spPr bwMode="auto">
            <a:xfrm rot="-5400000">
              <a:off x="5372" y="3077"/>
              <a:ext cx="0" cy="8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394" name="Line 386"/>
            <p:cNvSpPr>
              <a:spLocks noChangeShapeType="1"/>
            </p:cNvSpPr>
            <p:nvPr/>
          </p:nvSpPr>
          <p:spPr bwMode="auto">
            <a:xfrm rot="-5400000">
              <a:off x="5494" y="3077"/>
              <a:ext cx="0" cy="8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395" name="Line 387"/>
            <p:cNvSpPr>
              <a:spLocks noChangeShapeType="1"/>
            </p:cNvSpPr>
            <p:nvPr/>
          </p:nvSpPr>
          <p:spPr bwMode="auto">
            <a:xfrm rot="-5400000">
              <a:off x="5575" y="2874"/>
              <a:ext cx="8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396" name="Line 388"/>
            <p:cNvSpPr>
              <a:spLocks noChangeShapeType="1"/>
            </p:cNvSpPr>
            <p:nvPr/>
          </p:nvSpPr>
          <p:spPr bwMode="auto">
            <a:xfrm rot="-5400000">
              <a:off x="5575" y="2996"/>
              <a:ext cx="8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397" name="Rectangle 389"/>
            <p:cNvSpPr>
              <a:spLocks noChangeArrowheads="1"/>
            </p:cNvSpPr>
            <p:nvPr/>
          </p:nvSpPr>
          <p:spPr bwMode="auto">
            <a:xfrm rot="-5400000">
              <a:off x="695" y="2991"/>
              <a:ext cx="122" cy="4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398" name="Rectangle 390"/>
            <p:cNvSpPr>
              <a:spLocks noChangeArrowheads="1"/>
            </p:cNvSpPr>
            <p:nvPr/>
          </p:nvSpPr>
          <p:spPr bwMode="auto">
            <a:xfrm rot="-5400000">
              <a:off x="695" y="2833"/>
              <a:ext cx="122" cy="4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399" name="Rectangle 391"/>
            <p:cNvSpPr>
              <a:spLocks noChangeArrowheads="1"/>
            </p:cNvSpPr>
            <p:nvPr/>
          </p:nvSpPr>
          <p:spPr bwMode="auto">
            <a:xfrm rot="-5400000">
              <a:off x="775" y="2992"/>
              <a:ext cx="122" cy="4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400" name="Rectangle 392"/>
            <p:cNvSpPr>
              <a:spLocks noChangeArrowheads="1"/>
            </p:cNvSpPr>
            <p:nvPr/>
          </p:nvSpPr>
          <p:spPr bwMode="auto">
            <a:xfrm rot="-5400000">
              <a:off x="776" y="2834"/>
              <a:ext cx="122" cy="4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401" name="Rectangle 393"/>
            <p:cNvSpPr>
              <a:spLocks noChangeArrowheads="1"/>
            </p:cNvSpPr>
            <p:nvPr/>
          </p:nvSpPr>
          <p:spPr bwMode="auto">
            <a:xfrm rot="-5400000">
              <a:off x="918" y="2893"/>
              <a:ext cx="41" cy="16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402" name="Rectangle 394"/>
            <p:cNvSpPr>
              <a:spLocks noChangeArrowheads="1"/>
            </p:cNvSpPr>
            <p:nvPr/>
          </p:nvSpPr>
          <p:spPr bwMode="auto">
            <a:xfrm rot="-5400000">
              <a:off x="918" y="2812"/>
              <a:ext cx="41" cy="16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403" name="Line 395"/>
            <p:cNvSpPr>
              <a:spLocks noChangeShapeType="1"/>
            </p:cNvSpPr>
            <p:nvPr/>
          </p:nvSpPr>
          <p:spPr bwMode="auto">
            <a:xfrm rot="-5400000">
              <a:off x="736" y="3077"/>
              <a:ext cx="0" cy="8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04" name="Line 396"/>
            <p:cNvSpPr>
              <a:spLocks noChangeShapeType="1"/>
            </p:cNvSpPr>
            <p:nvPr/>
          </p:nvSpPr>
          <p:spPr bwMode="auto">
            <a:xfrm rot="-5400000">
              <a:off x="858" y="3077"/>
              <a:ext cx="0" cy="8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05" name="Line 397"/>
            <p:cNvSpPr>
              <a:spLocks noChangeShapeType="1"/>
            </p:cNvSpPr>
            <p:nvPr/>
          </p:nvSpPr>
          <p:spPr bwMode="auto">
            <a:xfrm rot="-5400000">
              <a:off x="736" y="2711"/>
              <a:ext cx="0" cy="8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06" name="Line 398"/>
            <p:cNvSpPr>
              <a:spLocks noChangeShapeType="1"/>
            </p:cNvSpPr>
            <p:nvPr/>
          </p:nvSpPr>
          <p:spPr bwMode="auto">
            <a:xfrm rot="-5400000">
              <a:off x="858" y="2711"/>
              <a:ext cx="0" cy="8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07" name="Rectangle 399" descr="Светлый диагональный 1"/>
            <p:cNvSpPr>
              <a:spLocks noChangeArrowheads="1"/>
            </p:cNvSpPr>
            <p:nvPr/>
          </p:nvSpPr>
          <p:spPr bwMode="auto">
            <a:xfrm rot="-5400000">
              <a:off x="675" y="2446"/>
              <a:ext cx="244" cy="203"/>
            </a:xfrm>
            <a:prstGeom prst="rect">
              <a:avLst/>
            </a:prstGeom>
            <a:pattFill prst="ltDn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408" name="Rectangle 400" descr="Светлый диагональный 1"/>
            <p:cNvSpPr>
              <a:spLocks noChangeArrowheads="1"/>
            </p:cNvSpPr>
            <p:nvPr/>
          </p:nvSpPr>
          <p:spPr bwMode="auto">
            <a:xfrm rot="-5400000">
              <a:off x="675" y="3219"/>
              <a:ext cx="244" cy="203"/>
            </a:xfrm>
            <a:prstGeom prst="rect">
              <a:avLst/>
            </a:prstGeom>
            <a:pattFill prst="ltDn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409" name="Rectangle 401"/>
            <p:cNvSpPr>
              <a:spLocks noChangeArrowheads="1"/>
            </p:cNvSpPr>
            <p:nvPr/>
          </p:nvSpPr>
          <p:spPr bwMode="auto">
            <a:xfrm rot="-5400000">
              <a:off x="409" y="3321"/>
              <a:ext cx="773" cy="366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410" name="Line 402"/>
            <p:cNvSpPr>
              <a:spLocks noChangeShapeType="1"/>
            </p:cNvSpPr>
            <p:nvPr/>
          </p:nvSpPr>
          <p:spPr bwMode="auto">
            <a:xfrm rot="-5400000">
              <a:off x="573" y="2995"/>
              <a:ext cx="8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11" name="Line 403"/>
            <p:cNvSpPr>
              <a:spLocks noChangeShapeType="1"/>
            </p:cNvSpPr>
            <p:nvPr/>
          </p:nvSpPr>
          <p:spPr bwMode="auto">
            <a:xfrm rot="-5400000">
              <a:off x="573" y="2873"/>
              <a:ext cx="8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12" name="Line 404"/>
            <p:cNvSpPr>
              <a:spLocks noChangeShapeType="1"/>
            </p:cNvSpPr>
            <p:nvPr/>
          </p:nvSpPr>
          <p:spPr bwMode="auto">
            <a:xfrm rot="-5400000">
              <a:off x="2077" y="2996"/>
              <a:ext cx="8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13" name="Line 405"/>
            <p:cNvSpPr>
              <a:spLocks noChangeShapeType="1"/>
            </p:cNvSpPr>
            <p:nvPr/>
          </p:nvSpPr>
          <p:spPr bwMode="auto">
            <a:xfrm rot="-5400000">
              <a:off x="2077" y="2874"/>
              <a:ext cx="8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14" name="Rectangle 406"/>
            <p:cNvSpPr>
              <a:spLocks noChangeArrowheads="1"/>
            </p:cNvSpPr>
            <p:nvPr/>
          </p:nvSpPr>
          <p:spPr bwMode="auto">
            <a:xfrm rot="-5400000">
              <a:off x="1996" y="2914"/>
              <a:ext cx="41" cy="12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415" name="Rectangle 407"/>
            <p:cNvSpPr>
              <a:spLocks noChangeArrowheads="1"/>
            </p:cNvSpPr>
            <p:nvPr/>
          </p:nvSpPr>
          <p:spPr bwMode="auto">
            <a:xfrm rot="-5400000">
              <a:off x="2199" y="2833"/>
              <a:ext cx="41" cy="12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416" name="Rectangle 408"/>
            <p:cNvSpPr>
              <a:spLocks noChangeArrowheads="1"/>
            </p:cNvSpPr>
            <p:nvPr/>
          </p:nvSpPr>
          <p:spPr bwMode="auto">
            <a:xfrm rot="-5400000">
              <a:off x="3684" y="3503"/>
              <a:ext cx="81" cy="4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417" name="Rectangle 409"/>
            <p:cNvSpPr>
              <a:spLocks noChangeArrowheads="1"/>
            </p:cNvSpPr>
            <p:nvPr/>
          </p:nvSpPr>
          <p:spPr bwMode="auto">
            <a:xfrm rot="-5400000">
              <a:off x="3603" y="3503"/>
              <a:ext cx="81" cy="4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418" name="Line 410"/>
            <p:cNvSpPr>
              <a:spLocks noChangeShapeType="1"/>
            </p:cNvSpPr>
            <p:nvPr/>
          </p:nvSpPr>
          <p:spPr bwMode="auto">
            <a:xfrm rot="-5400000">
              <a:off x="3623" y="3565"/>
              <a:ext cx="0" cy="8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19" name="Line 411"/>
            <p:cNvSpPr>
              <a:spLocks noChangeShapeType="1"/>
            </p:cNvSpPr>
            <p:nvPr/>
          </p:nvSpPr>
          <p:spPr bwMode="auto">
            <a:xfrm rot="-5400000">
              <a:off x="3745" y="3565"/>
              <a:ext cx="0" cy="8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20" name="Rectangle 412"/>
            <p:cNvSpPr>
              <a:spLocks noChangeArrowheads="1"/>
            </p:cNvSpPr>
            <p:nvPr/>
          </p:nvSpPr>
          <p:spPr bwMode="auto">
            <a:xfrm rot="-5400000">
              <a:off x="3623" y="3646"/>
              <a:ext cx="41" cy="4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421" name="Rectangle 413"/>
            <p:cNvSpPr>
              <a:spLocks noChangeArrowheads="1"/>
            </p:cNvSpPr>
            <p:nvPr/>
          </p:nvSpPr>
          <p:spPr bwMode="auto">
            <a:xfrm rot="-5400000">
              <a:off x="3704" y="3646"/>
              <a:ext cx="41" cy="4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422" name="Line 414"/>
            <p:cNvSpPr>
              <a:spLocks noChangeShapeType="1"/>
            </p:cNvSpPr>
            <p:nvPr/>
          </p:nvSpPr>
          <p:spPr bwMode="auto">
            <a:xfrm rot="-5400000">
              <a:off x="3623" y="3687"/>
              <a:ext cx="0" cy="8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23" name="Line 415"/>
            <p:cNvSpPr>
              <a:spLocks noChangeShapeType="1"/>
            </p:cNvSpPr>
            <p:nvPr/>
          </p:nvSpPr>
          <p:spPr bwMode="auto">
            <a:xfrm rot="-5400000">
              <a:off x="3745" y="3687"/>
              <a:ext cx="0" cy="8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24" name="Line 416"/>
            <p:cNvSpPr>
              <a:spLocks noChangeShapeType="1"/>
            </p:cNvSpPr>
            <p:nvPr/>
          </p:nvSpPr>
          <p:spPr bwMode="auto">
            <a:xfrm rot="-5400000">
              <a:off x="3603" y="3789"/>
              <a:ext cx="0" cy="12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25" name="Line 417"/>
            <p:cNvSpPr>
              <a:spLocks noChangeShapeType="1"/>
            </p:cNvSpPr>
            <p:nvPr/>
          </p:nvSpPr>
          <p:spPr bwMode="auto">
            <a:xfrm rot="-5400000">
              <a:off x="3765" y="3789"/>
              <a:ext cx="0" cy="12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26" name="Line 418"/>
            <p:cNvSpPr>
              <a:spLocks noChangeShapeType="1"/>
            </p:cNvSpPr>
            <p:nvPr/>
          </p:nvSpPr>
          <p:spPr bwMode="auto">
            <a:xfrm rot="-5400000">
              <a:off x="3603" y="3830"/>
              <a:ext cx="0" cy="12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27" name="Line 419"/>
            <p:cNvSpPr>
              <a:spLocks noChangeShapeType="1"/>
            </p:cNvSpPr>
            <p:nvPr/>
          </p:nvSpPr>
          <p:spPr bwMode="auto">
            <a:xfrm rot="-5400000">
              <a:off x="3765" y="3830"/>
              <a:ext cx="0" cy="12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28" name="Rectangle 420"/>
            <p:cNvSpPr>
              <a:spLocks noChangeArrowheads="1"/>
            </p:cNvSpPr>
            <p:nvPr/>
          </p:nvSpPr>
          <p:spPr bwMode="auto">
            <a:xfrm rot="-5400000">
              <a:off x="3302" y="3514"/>
              <a:ext cx="407" cy="868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429" name="Rectangle 421" descr="Шпалера"/>
            <p:cNvSpPr>
              <a:spLocks noChangeArrowheads="1"/>
            </p:cNvSpPr>
            <p:nvPr/>
          </p:nvSpPr>
          <p:spPr bwMode="auto">
            <a:xfrm rot="10800000">
              <a:off x="3257" y="3768"/>
              <a:ext cx="569" cy="41"/>
            </a:xfrm>
            <a:prstGeom prst="rect">
              <a:avLst/>
            </a:prstGeom>
            <a:pattFill prst="trellis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430" name="Rectangle 422"/>
            <p:cNvSpPr>
              <a:spLocks noChangeArrowheads="1"/>
            </p:cNvSpPr>
            <p:nvPr/>
          </p:nvSpPr>
          <p:spPr bwMode="auto">
            <a:xfrm rot="-5400000">
              <a:off x="5046" y="2873"/>
              <a:ext cx="41" cy="204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431" name="Rectangle 423"/>
            <p:cNvSpPr>
              <a:spLocks noChangeArrowheads="1"/>
            </p:cNvSpPr>
            <p:nvPr/>
          </p:nvSpPr>
          <p:spPr bwMode="auto">
            <a:xfrm rot="-5400000">
              <a:off x="5046" y="2792"/>
              <a:ext cx="41" cy="204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432" name="Line 424"/>
            <p:cNvSpPr>
              <a:spLocks noChangeShapeType="1"/>
            </p:cNvSpPr>
            <p:nvPr/>
          </p:nvSpPr>
          <p:spPr bwMode="auto">
            <a:xfrm rot="-5400000">
              <a:off x="3627" y="1811"/>
              <a:ext cx="0" cy="8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33" name="Line 425"/>
            <p:cNvSpPr>
              <a:spLocks noChangeShapeType="1"/>
            </p:cNvSpPr>
            <p:nvPr/>
          </p:nvSpPr>
          <p:spPr bwMode="auto">
            <a:xfrm rot="-5400000">
              <a:off x="3756" y="1811"/>
              <a:ext cx="0" cy="8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" name="Group 450"/>
          <p:cNvGrpSpPr>
            <a:grpSpLocks/>
          </p:cNvGrpSpPr>
          <p:nvPr/>
        </p:nvGrpSpPr>
        <p:grpSpPr bwMode="auto">
          <a:xfrm>
            <a:off x="304800" y="838200"/>
            <a:ext cx="1828800" cy="2057400"/>
            <a:chOff x="192" y="528"/>
            <a:chExt cx="1152" cy="1296"/>
          </a:xfrm>
        </p:grpSpPr>
        <p:sp>
          <p:nvSpPr>
            <p:cNvPr id="9248" name="AutoShape 429"/>
            <p:cNvSpPr>
              <a:spLocks noChangeArrowheads="1"/>
            </p:cNvSpPr>
            <p:nvPr/>
          </p:nvSpPr>
          <p:spPr bwMode="auto">
            <a:xfrm>
              <a:off x="192" y="1200"/>
              <a:ext cx="1152" cy="624"/>
            </a:xfrm>
            <a:prstGeom prst="wedgeRoundRectCallout">
              <a:avLst>
                <a:gd name="adj1" fmla="val -45051"/>
                <a:gd name="adj2" fmla="val 200801"/>
                <a:gd name="adj3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ru-RU" sz="1400" b="0" dirty="0" smtClean="0"/>
                <a:t>Gas cell</a:t>
              </a:r>
              <a:endParaRPr lang="en-US" altLang="ru-RU" sz="1400" b="0" dirty="0"/>
            </a:p>
            <a:p>
              <a:pPr algn="ctr" eaLnBrk="1" hangingPunct="1"/>
              <a:r>
                <a:rPr lang="en-US" altLang="ru-RU" sz="1400" b="0" dirty="0"/>
                <a:t>A = 266 – 294</a:t>
              </a:r>
            </a:p>
            <a:p>
              <a:pPr algn="ctr" eaLnBrk="1" hangingPunct="1"/>
              <a:r>
                <a:rPr lang="en-US" altLang="ru-RU" sz="1400" b="0" dirty="0"/>
                <a:t>(1+, 2+)</a:t>
              </a:r>
              <a:endParaRPr lang="ru-RU" altLang="ru-RU" sz="1400" b="0" dirty="0"/>
            </a:p>
          </p:txBody>
        </p:sp>
        <p:sp>
          <p:nvSpPr>
            <p:cNvPr id="9252" name="AutoShape 433"/>
            <p:cNvSpPr>
              <a:spLocks noChangeArrowheads="1"/>
            </p:cNvSpPr>
            <p:nvPr/>
          </p:nvSpPr>
          <p:spPr bwMode="auto">
            <a:xfrm>
              <a:off x="288" y="528"/>
              <a:ext cx="720" cy="384"/>
            </a:xfrm>
            <a:prstGeom prst="wedgeRoundRectCallout">
              <a:avLst>
                <a:gd name="adj1" fmla="val 98611"/>
                <a:gd name="adj2" fmla="val -7810"/>
                <a:gd name="adj3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ru-RU" sz="1400" b="0" dirty="0" smtClean="0"/>
                <a:t>Concrete</a:t>
              </a:r>
            </a:p>
            <a:p>
              <a:pPr algn="ctr" eaLnBrk="1" hangingPunct="1"/>
              <a:r>
                <a:rPr lang="en-US" altLang="ru-RU" sz="1400" b="0" dirty="0" smtClean="0"/>
                <a:t>shield</a:t>
              </a:r>
              <a:endParaRPr lang="ru-RU" altLang="ru-RU" sz="1400" b="0" dirty="0"/>
            </a:p>
          </p:txBody>
        </p:sp>
      </p:grpSp>
      <p:grpSp>
        <p:nvGrpSpPr>
          <p:cNvPr id="5" name="Group 465"/>
          <p:cNvGrpSpPr>
            <a:grpSpLocks/>
          </p:cNvGrpSpPr>
          <p:nvPr/>
        </p:nvGrpSpPr>
        <p:grpSpPr bwMode="auto">
          <a:xfrm>
            <a:off x="6723063" y="2430463"/>
            <a:ext cx="2133600" cy="1600200"/>
            <a:chOff x="4224" y="1536"/>
            <a:chExt cx="1344" cy="1008"/>
          </a:xfrm>
        </p:grpSpPr>
        <p:sp>
          <p:nvSpPr>
            <p:cNvPr id="9245" name="AutoShape 451"/>
            <p:cNvSpPr>
              <a:spLocks noChangeArrowheads="1"/>
            </p:cNvSpPr>
            <p:nvPr/>
          </p:nvSpPr>
          <p:spPr bwMode="auto">
            <a:xfrm>
              <a:off x="4752" y="1536"/>
              <a:ext cx="816" cy="432"/>
            </a:xfrm>
            <a:prstGeom prst="wedgeRoundRectCallout">
              <a:avLst>
                <a:gd name="adj1" fmla="val 28310"/>
                <a:gd name="adj2" fmla="val 260417"/>
                <a:gd name="adj3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ru-RU" sz="1400" b="0" dirty="0" err="1" smtClean="0"/>
                <a:t>Calibrant</a:t>
              </a:r>
              <a:endParaRPr lang="en-US" altLang="ru-RU" sz="1400" b="0" dirty="0" smtClean="0"/>
            </a:p>
            <a:p>
              <a:pPr algn="ctr" eaLnBrk="1" hangingPunct="1"/>
              <a:r>
                <a:rPr lang="en-US" altLang="ru-RU" sz="1400" b="0" dirty="0" smtClean="0"/>
                <a:t>source</a:t>
              </a:r>
              <a:endParaRPr lang="ru-RU" altLang="ru-RU" sz="1400" b="0" dirty="0"/>
            </a:p>
          </p:txBody>
        </p:sp>
        <p:sp>
          <p:nvSpPr>
            <p:cNvPr id="9246" name="AutoShape 452"/>
            <p:cNvSpPr>
              <a:spLocks noChangeArrowheads="1"/>
            </p:cNvSpPr>
            <p:nvPr/>
          </p:nvSpPr>
          <p:spPr bwMode="auto">
            <a:xfrm>
              <a:off x="4224" y="2160"/>
              <a:ext cx="1056" cy="384"/>
            </a:xfrm>
            <a:prstGeom prst="wedgeRoundRectCallout">
              <a:avLst>
                <a:gd name="adj1" fmla="val -24338"/>
                <a:gd name="adj2" fmla="val 132551"/>
                <a:gd name="adj3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ru-RU" sz="1400" b="0" dirty="0" smtClean="0"/>
                <a:t>Quadrupole mass-filter</a:t>
              </a:r>
              <a:endParaRPr lang="ru-RU" altLang="ru-RU" sz="1400" b="0" dirty="0"/>
            </a:p>
          </p:txBody>
        </p:sp>
      </p:grpSp>
      <p:grpSp>
        <p:nvGrpSpPr>
          <p:cNvPr id="6" name="Group 472"/>
          <p:cNvGrpSpPr>
            <a:grpSpLocks/>
          </p:cNvGrpSpPr>
          <p:nvPr/>
        </p:nvGrpSpPr>
        <p:grpSpPr bwMode="auto">
          <a:xfrm>
            <a:off x="3343276" y="701675"/>
            <a:ext cx="3240088" cy="2438400"/>
            <a:chOff x="2112" y="432"/>
            <a:chExt cx="2041" cy="1536"/>
          </a:xfrm>
        </p:grpSpPr>
        <p:grpSp>
          <p:nvGrpSpPr>
            <p:cNvPr id="9238" name="Group 464"/>
            <p:cNvGrpSpPr>
              <a:grpSpLocks/>
            </p:cNvGrpSpPr>
            <p:nvPr/>
          </p:nvGrpSpPr>
          <p:grpSpPr bwMode="auto">
            <a:xfrm>
              <a:off x="2112" y="432"/>
              <a:ext cx="2041" cy="1200"/>
              <a:chOff x="2112" y="432"/>
              <a:chExt cx="2041" cy="1200"/>
            </a:xfrm>
          </p:grpSpPr>
          <p:sp>
            <p:nvSpPr>
              <p:cNvPr id="9240" name="AutoShape 435"/>
              <p:cNvSpPr>
                <a:spLocks noChangeArrowheads="1"/>
              </p:cNvSpPr>
              <p:nvPr/>
            </p:nvSpPr>
            <p:spPr bwMode="auto">
              <a:xfrm>
                <a:off x="2112" y="912"/>
                <a:ext cx="1152" cy="720"/>
              </a:xfrm>
              <a:prstGeom prst="wedgeRoundRectCallout">
                <a:avLst>
                  <a:gd name="adj1" fmla="val 76301"/>
                  <a:gd name="adj2" fmla="val -15694"/>
                  <a:gd name="adj3" fmla="val 16667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altLang="ru-RU" sz="1400" b="0" dirty="0" smtClean="0"/>
                  <a:t>MR-TOF spectrometer</a:t>
                </a:r>
                <a:endParaRPr lang="ru-RU" altLang="ru-RU" sz="1400" b="0" dirty="0"/>
              </a:p>
            </p:txBody>
          </p:sp>
          <p:sp>
            <p:nvSpPr>
              <p:cNvPr id="9241" name="AutoShape 436"/>
              <p:cNvSpPr>
                <a:spLocks noChangeArrowheads="1"/>
              </p:cNvSpPr>
              <p:nvPr/>
            </p:nvSpPr>
            <p:spPr bwMode="auto">
              <a:xfrm>
                <a:off x="2112" y="432"/>
                <a:ext cx="1152" cy="432"/>
              </a:xfrm>
              <a:prstGeom prst="wedgeRoundRectCallout">
                <a:avLst>
                  <a:gd name="adj1" fmla="val 82815"/>
                  <a:gd name="adj2" fmla="val -16435"/>
                  <a:gd name="adj3" fmla="val 16667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altLang="ru-RU" sz="1400" b="0" dirty="0" smtClean="0"/>
                  <a:t>TOF Detector</a:t>
                </a:r>
                <a:endParaRPr lang="ru-RU" altLang="ru-RU" sz="1400" b="0" dirty="0"/>
              </a:p>
            </p:txBody>
          </p:sp>
          <p:sp>
            <p:nvSpPr>
              <p:cNvPr id="9242" name="Text Box 438"/>
              <p:cNvSpPr txBox="1">
                <a:spLocks noChangeArrowheads="1"/>
              </p:cNvSpPr>
              <p:nvPr/>
            </p:nvSpPr>
            <p:spPr bwMode="auto">
              <a:xfrm>
                <a:off x="3840" y="1056"/>
                <a:ext cx="313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ru-RU" altLang="ru-RU" sz="1400" b="0" dirty="0"/>
                  <a:t>10</a:t>
                </a:r>
                <a:r>
                  <a:rPr lang="ru-RU" altLang="ru-RU" sz="1400" b="0" baseline="30000" dirty="0"/>
                  <a:t>-8</a:t>
                </a:r>
              </a:p>
              <a:p>
                <a:pPr eaLnBrk="1" hangingPunct="1"/>
                <a:r>
                  <a:rPr lang="ru-RU" altLang="ru-RU" sz="1400" b="0" dirty="0" smtClean="0"/>
                  <a:t>То</a:t>
                </a:r>
                <a:r>
                  <a:rPr lang="en-US" altLang="ru-RU" sz="1400" b="0" dirty="0" err="1" smtClean="0"/>
                  <a:t>rr</a:t>
                </a:r>
                <a:endParaRPr lang="ru-RU" altLang="ru-RU" sz="1400" b="0" dirty="0"/>
              </a:p>
            </p:txBody>
          </p:sp>
        </p:grpSp>
        <p:sp>
          <p:nvSpPr>
            <p:cNvPr id="9239" name="AutoShape 437"/>
            <p:cNvSpPr>
              <a:spLocks noChangeArrowheads="1"/>
            </p:cNvSpPr>
            <p:nvPr/>
          </p:nvSpPr>
          <p:spPr bwMode="auto">
            <a:xfrm>
              <a:off x="2640" y="1680"/>
              <a:ext cx="624" cy="288"/>
            </a:xfrm>
            <a:prstGeom prst="wedgeRoundRectCallout">
              <a:avLst>
                <a:gd name="adj1" fmla="val 110417"/>
                <a:gd name="adj2" fmla="val 171181"/>
                <a:gd name="adj3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ru-RU" sz="1400" b="0" dirty="0" err="1" smtClean="0"/>
                <a:t>buncher</a:t>
              </a:r>
              <a:endParaRPr lang="ru-RU" altLang="ru-RU" sz="1400" b="0" dirty="0"/>
            </a:p>
          </p:txBody>
        </p:sp>
      </p:grpSp>
      <p:grpSp>
        <p:nvGrpSpPr>
          <p:cNvPr id="8" name="Group 449"/>
          <p:cNvGrpSpPr>
            <a:grpSpLocks/>
          </p:cNvGrpSpPr>
          <p:nvPr/>
        </p:nvGrpSpPr>
        <p:grpSpPr bwMode="auto">
          <a:xfrm>
            <a:off x="1944688" y="2514600"/>
            <a:ext cx="3505200" cy="4114800"/>
            <a:chOff x="1248" y="1584"/>
            <a:chExt cx="2208" cy="2592"/>
          </a:xfrm>
        </p:grpSpPr>
        <p:sp>
          <p:nvSpPr>
            <p:cNvPr id="9233" name="AutoShape 442"/>
            <p:cNvSpPr>
              <a:spLocks noChangeArrowheads="1"/>
            </p:cNvSpPr>
            <p:nvPr/>
          </p:nvSpPr>
          <p:spPr bwMode="auto">
            <a:xfrm>
              <a:off x="1248" y="3168"/>
              <a:ext cx="1008" cy="384"/>
            </a:xfrm>
            <a:prstGeom prst="wedgeRoundRectCallout">
              <a:avLst>
                <a:gd name="adj1" fmla="val -29463"/>
                <a:gd name="adj2" fmla="val -100782"/>
                <a:gd name="adj3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ru-RU" sz="1400" b="0" dirty="0" smtClean="0"/>
                <a:t>RF</a:t>
              </a:r>
              <a:r>
                <a:rPr lang="ru-RU" altLang="ru-RU" sz="1400" b="0" dirty="0" smtClean="0"/>
                <a:t> </a:t>
              </a:r>
              <a:r>
                <a:rPr lang="en-US" altLang="ru-RU" sz="1400" b="0" dirty="0" smtClean="0"/>
                <a:t>Channel</a:t>
              </a:r>
              <a:endParaRPr lang="ru-RU" altLang="ru-RU" sz="1400" b="0" dirty="0"/>
            </a:p>
            <a:p>
              <a:pPr algn="ctr" eaLnBrk="1" hangingPunct="1"/>
              <a:r>
                <a:rPr lang="ru-RU" altLang="ru-RU" sz="1400" b="0" dirty="0"/>
                <a:t>2х10</a:t>
              </a:r>
              <a:r>
                <a:rPr lang="ru-RU" altLang="ru-RU" sz="1400" b="0" baseline="30000" dirty="0"/>
                <a:t>-2</a:t>
              </a:r>
              <a:r>
                <a:rPr lang="ru-RU" altLang="ru-RU" sz="1400" b="0" dirty="0"/>
                <a:t> </a:t>
              </a:r>
              <a:r>
                <a:rPr lang="ru-RU" altLang="ru-RU" sz="1400" b="0" dirty="0" smtClean="0"/>
                <a:t>То</a:t>
              </a:r>
              <a:r>
                <a:rPr lang="en-US" altLang="ru-RU" sz="1400" b="0" dirty="0" err="1" smtClean="0"/>
                <a:t>rr</a:t>
              </a:r>
              <a:r>
                <a:rPr lang="ru-RU" altLang="ru-RU" sz="1400" b="0" dirty="0" smtClean="0"/>
                <a:t> </a:t>
              </a:r>
              <a:r>
                <a:rPr lang="en-US" altLang="ru-RU" sz="1400" b="0" dirty="0"/>
                <a:t>He</a:t>
              </a:r>
              <a:endParaRPr lang="ru-RU" altLang="ru-RU" sz="1400" b="0" dirty="0"/>
            </a:p>
          </p:txBody>
        </p:sp>
        <p:sp>
          <p:nvSpPr>
            <p:cNvPr id="9234" name="AutoShape 443"/>
            <p:cNvSpPr>
              <a:spLocks noChangeArrowheads="1"/>
            </p:cNvSpPr>
            <p:nvPr/>
          </p:nvSpPr>
          <p:spPr bwMode="auto">
            <a:xfrm>
              <a:off x="1488" y="1584"/>
              <a:ext cx="576" cy="432"/>
            </a:xfrm>
            <a:prstGeom prst="wedgeRoundRectCallout">
              <a:avLst>
                <a:gd name="adj1" fmla="val -118750"/>
                <a:gd name="adj2" fmla="val 264120"/>
                <a:gd name="adj3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ru-RU" sz="1400" b="0" dirty="0"/>
                <a:t>CID</a:t>
              </a:r>
            </a:p>
            <a:p>
              <a:pPr algn="ctr" eaLnBrk="1" hangingPunct="1"/>
              <a:r>
                <a:rPr lang="en-US" altLang="ru-RU" sz="1400" b="0" dirty="0" smtClean="0"/>
                <a:t>cell</a:t>
              </a:r>
              <a:endParaRPr lang="ru-RU" altLang="ru-RU" sz="1400" b="0" dirty="0"/>
            </a:p>
          </p:txBody>
        </p:sp>
        <p:sp>
          <p:nvSpPr>
            <p:cNvPr id="9235" name="AutoShape 444"/>
            <p:cNvSpPr>
              <a:spLocks noChangeArrowheads="1"/>
            </p:cNvSpPr>
            <p:nvPr/>
          </p:nvSpPr>
          <p:spPr bwMode="auto">
            <a:xfrm>
              <a:off x="2112" y="3648"/>
              <a:ext cx="912" cy="528"/>
            </a:xfrm>
            <a:prstGeom prst="wedgeRoundRectCallout">
              <a:avLst>
                <a:gd name="adj1" fmla="val -20287"/>
                <a:gd name="adj2" fmla="val -174810"/>
                <a:gd name="adj3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ru-RU" sz="1400" b="0" dirty="0" smtClean="0"/>
                <a:t>Charge Selector</a:t>
              </a:r>
              <a:endParaRPr lang="ru-RU" altLang="ru-RU" sz="1400" b="0" dirty="0"/>
            </a:p>
          </p:txBody>
        </p:sp>
        <p:sp>
          <p:nvSpPr>
            <p:cNvPr id="9236" name="AutoShape 445"/>
            <p:cNvSpPr>
              <a:spLocks noChangeArrowheads="1"/>
            </p:cNvSpPr>
            <p:nvPr/>
          </p:nvSpPr>
          <p:spPr bwMode="auto">
            <a:xfrm>
              <a:off x="2400" y="2256"/>
              <a:ext cx="1056" cy="384"/>
            </a:xfrm>
            <a:prstGeom prst="wedgeRoundRectCallout">
              <a:avLst>
                <a:gd name="adj1" fmla="val 10509"/>
                <a:gd name="adj2" fmla="val 111718"/>
                <a:gd name="adj3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ru-RU" sz="1400" b="0" dirty="0" smtClean="0"/>
                <a:t>Quadrupole</a:t>
              </a:r>
            </a:p>
            <a:p>
              <a:pPr algn="ctr" eaLnBrk="1" hangingPunct="1"/>
              <a:r>
                <a:rPr lang="en-US" altLang="ru-RU" sz="1400" b="0" dirty="0" smtClean="0"/>
                <a:t>Mass-filter</a:t>
              </a:r>
              <a:endParaRPr lang="ru-RU" altLang="ru-RU" sz="1400" b="0" dirty="0"/>
            </a:p>
          </p:txBody>
        </p:sp>
        <p:sp>
          <p:nvSpPr>
            <p:cNvPr id="9237" name="AutoShape 446"/>
            <p:cNvSpPr>
              <a:spLocks noChangeArrowheads="1"/>
            </p:cNvSpPr>
            <p:nvPr/>
          </p:nvSpPr>
          <p:spPr bwMode="auto">
            <a:xfrm>
              <a:off x="1728" y="2112"/>
              <a:ext cx="624" cy="384"/>
            </a:xfrm>
            <a:prstGeom prst="wedgeRoundRectCallout">
              <a:avLst>
                <a:gd name="adj1" fmla="val -21153"/>
                <a:gd name="adj2" fmla="val 89583"/>
                <a:gd name="adj3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ru-RU" sz="1400" b="0" dirty="0"/>
                <a:t>Cs</a:t>
              </a:r>
            </a:p>
            <a:p>
              <a:pPr algn="ctr" eaLnBrk="1" hangingPunct="1"/>
              <a:r>
                <a:rPr lang="ru-RU" altLang="ru-RU" sz="1400" b="0" dirty="0"/>
                <a:t>источник</a:t>
              </a:r>
            </a:p>
          </p:txBody>
        </p:sp>
      </p:grpSp>
      <p:grpSp>
        <p:nvGrpSpPr>
          <p:cNvPr id="9" name="Group 470"/>
          <p:cNvGrpSpPr>
            <a:grpSpLocks/>
          </p:cNvGrpSpPr>
          <p:nvPr/>
        </p:nvGrpSpPr>
        <p:grpSpPr bwMode="auto">
          <a:xfrm>
            <a:off x="6629400" y="5562600"/>
            <a:ext cx="2209800" cy="1066800"/>
            <a:chOff x="4176" y="3504"/>
            <a:chExt cx="1392" cy="672"/>
          </a:xfrm>
        </p:grpSpPr>
        <p:sp>
          <p:nvSpPr>
            <p:cNvPr id="9229" name="AutoShape 466"/>
            <p:cNvSpPr>
              <a:spLocks noChangeArrowheads="1"/>
            </p:cNvSpPr>
            <p:nvPr/>
          </p:nvSpPr>
          <p:spPr bwMode="auto">
            <a:xfrm>
              <a:off x="4608" y="3792"/>
              <a:ext cx="960" cy="384"/>
            </a:xfrm>
            <a:prstGeom prst="wedgeRoundRectCallout">
              <a:avLst>
                <a:gd name="adj1" fmla="val -134583"/>
                <a:gd name="adj2" fmla="val 14324"/>
                <a:gd name="adj3" fmla="val 16667"/>
              </a:avLst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altLang="ru-RU" sz="1400" b="0"/>
                <a:t>Детектор</a:t>
              </a:r>
            </a:p>
            <a:p>
              <a:pPr algn="ctr" eaLnBrk="1" hangingPunct="1"/>
              <a:r>
                <a:rPr lang="el-GR" altLang="ru-RU" sz="1400" b="0"/>
                <a:t>α</a:t>
              </a:r>
              <a:r>
                <a:rPr lang="ru-RU" altLang="ru-RU" sz="1400" b="0"/>
                <a:t>-распадов</a:t>
              </a:r>
              <a:endParaRPr lang="el-GR" altLang="ru-RU" sz="1400" b="0"/>
            </a:p>
          </p:txBody>
        </p:sp>
        <p:sp>
          <p:nvSpPr>
            <p:cNvPr id="9230" name="AutoShape 467"/>
            <p:cNvSpPr>
              <a:spLocks noChangeArrowheads="1"/>
            </p:cNvSpPr>
            <p:nvPr/>
          </p:nvSpPr>
          <p:spPr bwMode="auto">
            <a:xfrm>
              <a:off x="4176" y="3504"/>
              <a:ext cx="672" cy="240"/>
            </a:xfrm>
            <a:prstGeom prst="wedgeRoundRectCallout">
              <a:avLst>
                <a:gd name="adj1" fmla="val -117708"/>
                <a:gd name="adj2" fmla="val 19583"/>
                <a:gd name="adj3" fmla="val 16667"/>
              </a:avLst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altLang="ru-RU" sz="1400" b="0" dirty="0" err="1"/>
                <a:t>банчер</a:t>
              </a:r>
              <a:endParaRPr lang="el-GR" altLang="ru-RU" sz="1400" b="0" dirty="0"/>
            </a:p>
          </p:txBody>
        </p:sp>
      </p:grpSp>
      <p:sp>
        <p:nvSpPr>
          <p:cNvPr id="9224" name="Text Box 471"/>
          <p:cNvSpPr txBox="1">
            <a:spLocks noChangeArrowheads="1"/>
          </p:cNvSpPr>
          <p:nvPr/>
        </p:nvSpPr>
        <p:spPr bwMode="auto">
          <a:xfrm>
            <a:off x="1258702" y="-1"/>
            <a:ext cx="63730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ru-RU" sz="3200" b="0" dirty="0" smtClean="0">
                <a:latin typeface="+mj-lt"/>
              </a:rPr>
              <a:t>Scheme of the MR-TOF spectrometer</a:t>
            </a:r>
            <a:endParaRPr lang="ru-RU" altLang="ru-RU" sz="3200" b="0" dirty="0">
              <a:latin typeface="+mj-lt"/>
            </a:endParaRPr>
          </a:p>
        </p:txBody>
      </p:sp>
      <p:sp>
        <p:nvSpPr>
          <p:cNvPr id="9225" name="AutoShape 481"/>
          <p:cNvSpPr>
            <a:spLocks noChangeArrowheads="1"/>
          </p:cNvSpPr>
          <p:nvPr/>
        </p:nvSpPr>
        <p:spPr bwMode="auto">
          <a:xfrm rot="-5400000">
            <a:off x="5014119" y="2410619"/>
            <a:ext cx="806450" cy="153988"/>
          </a:xfrm>
          <a:prstGeom prst="rightArrow">
            <a:avLst>
              <a:gd name="adj1" fmla="val 50000"/>
              <a:gd name="adj2" fmla="val 130927"/>
            </a:avLst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9226" name="AutoShape 482"/>
          <p:cNvSpPr>
            <a:spLocks noChangeArrowheads="1"/>
          </p:cNvSpPr>
          <p:nvPr/>
        </p:nvSpPr>
        <p:spPr bwMode="auto">
          <a:xfrm>
            <a:off x="3305175" y="4311650"/>
            <a:ext cx="806450" cy="153988"/>
          </a:xfrm>
          <a:prstGeom prst="rightArrow">
            <a:avLst>
              <a:gd name="adj1" fmla="val 50000"/>
              <a:gd name="adj2" fmla="val 130927"/>
            </a:avLst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9227" name="AutoShape 483"/>
          <p:cNvSpPr>
            <a:spLocks noChangeArrowheads="1"/>
          </p:cNvSpPr>
          <p:nvPr/>
        </p:nvSpPr>
        <p:spPr bwMode="auto">
          <a:xfrm rot="10800000">
            <a:off x="7413625" y="4081463"/>
            <a:ext cx="806450" cy="153987"/>
          </a:xfrm>
          <a:prstGeom prst="rightArrow">
            <a:avLst>
              <a:gd name="adj1" fmla="val 50000"/>
              <a:gd name="adj2" fmla="val 130928"/>
            </a:avLst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9228" name="AutoShape 484"/>
          <p:cNvSpPr>
            <a:spLocks noChangeArrowheads="1"/>
          </p:cNvSpPr>
          <p:nvPr/>
        </p:nvSpPr>
        <p:spPr bwMode="auto">
          <a:xfrm rot="5400000">
            <a:off x="5841207" y="5214144"/>
            <a:ext cx="806450" cy="153987"/>
          </a:xfrm>
          <a:prstGeom prst="rightArrow">
            <a:avLst>
              <a:gd name="adj1" fmla="val 50000"/>
              <a:gd name="adj2" fmla="val 130928"/>
            </a:avLst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" name="TextBox 1"/>
          <p:cNvSpPr txBox="1"/>
          <p:nvPr/>
        </p:nvSpPr>
        <p:spPr>
          <a:xfrm>
            <a:off x="6785768" y="838200"/>
            <a:ext cx="212963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Conceptual design</a:t>
            </a:r>
          </a:p>
          <a:p>
            <a:r>
              <a:rPr lang="en-US" sz="1600" dirty="0" smtClean="0"/>
              <a:t>M. </a:t>
            </a:r>
            <a:r>
              <a:rPr lang="en-US" sz="1600" dirty="0" err="1" smtClean="0"/>
              <a:t>Yavor</a:t>
            </a:r>
            <a:r>
              <a:rPr lang="en-US" sz="1600" dirty="0" smtClean="0"/>
              <a:t> et al.</a:t>
            </a:r>
          </a:p>
          <a:p>
            <a:r>
              <a:rPr lang="en-US" sz="1600" dirty="0" smtClean="0"/>
              <a:t>IAI RAS</a:t>
            </a:r>
          </a:p>
          <a:p>
            <a:r>
              <a:rPr lang="en-US" sz="1600" dirty="0" smtClean="0"/>
              <a:t>S.-Petersburg</a:t>
            </a:r>
            <a:endParaRPr lang="ru-RU" sz="1600" dirty="0"/>
          </a:p>
        </p:txBody>
      </p:sp>
      <p:pic>
        <p:nvPicPr>
          <p:cNvPr id="221" name="Рисунок 2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7" y="3743934"/>
            <a:ext cx="2397734" cy="180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9459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1884"/>
          <a:stretch>
            <a:fillRect/>
          </a:stretch>
        </p:blipFill>
        <p:spPr bwMode="auto">
          <a:xfrm>
            <a:off x="146814" y="382638"/>
            <a:ext cx="6646069" cy="4126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u400m-2"/>
          <p:cNvPicPr>
            <a:picLocks noChangeAspect="1" noChangeArrowheads="1"/>
          </p:cNvPicPr>
          <p:nvPr/>
        </p:nvPicPr>
        <p:blipFill rotWithShape="1">
          <a:blip r:embed="rId4" cstate="print"/>
          <a:srcRect b="5484"/>
          <a:stretch/>
        </p:blipFill>
        <p:spPr bwMode="auto">
          <a:xfrm>
            <a:off x="4860216" y="4635355"/>
            <a:ext cx="2364412" cy="2103417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u400c"/>
          <p:cNvPicPr>
            <a:picLocks noChangeAspect="1" noChangeArrowheads="1"/>
          </p:cNvPicPr>
          <p:nvPr/>
        </p:nvPicPr>
        <p:blipFill rotWithShape="1">
          <a:blip r:embed="rId5" cstate="print"/>
          <a:srcRect l="-334" t="7242" r="334" b="2111"/>
          <a:stretch/>
        </p:blipFill>
        <p:spPr bwMode="auto">
          <a:xfrm>
            <a:off x="2636343" y="4649740"/>
            <a:ext cx="2105336" cy="2089032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IMG_015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4016" y="4649740"/>
            <a:ext cx="2403707" cy="2107682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D4F75E72-C350-4999-A00E-0B03A74FFD67}"/>
              </a:ext>
            </a:extLst>
          </p:cNvPr>
          <p:cNvSpPr/>
          <p:nvPr/>
        </p:nvSpPr>
        <p:spPr>
          <a:xfrm>
            <a:off x="9103" y="4855504"/>
            <a:ext cx="95090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DC-280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C5549F1D-C5CD-47A6-9F63-664E6DE3D620}"/>
              </a:ext>
            </a:extLst>
          </p:cNvPr>
          <p:cNvSpPr/>
          <p:nvPr/>
        </p:nvSpPr>
        <p:spPr>
          <a:xfrm>
            <a:off x="2545667" y="4835788"/>
            <a:ext cx="81945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U-400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3F3698DE-96CA-4239-ACF4-FBA0847A1E6B}"/>
              </a:ext>
            </a:extLst>
          </p:cNvPr>
          <p:cNvSpPr/>
          <p:nvPr/>
        </p:nvSpPr>
        <p:spPr>
          <a:xfrm>
            <a:off x="4729731" y="4800873"/>
            <a:ext cx="104387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U-400M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67255" y="1763815"/>
            <a:ext cx="238526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Flerov</a:t>
            </a:r>
            <a:r>
              <a:rPr lang="en-US" sz="2800" dirty="0" smtClean="0"/>
              <a:t> Lab:</a:t>
            </a:r>
          </a:p>
          <a:p>
            <a:endParaRPr lang="en-US" dirty="0" smtClean="0"/>
          </a:p>
          <a:p>
            <a:r>
              <a:rPr lang="en-US" dirty="0" smtClean="0"/>
              <a:t>Staff = 460 + 68 (APC);</a:t>
            </a:r>
          </a:p>
          <a:p>
            <a:pPr marL="625475"/>
            <a:r>
              <a:rPr lang="en-US" dirty="0" smtClean="0"/>
              <a:t>114 scientists;</a:t>
            </a:r>
          </a:p>
          <a:p>
            <a:pPr marL="625475"/>
            <a:r>
              <a:rPr lang="en-US" dirty="0" smtClean="0"/>
              <a:t>60 PhD;</a:t>
            </a:r>
          </a:p>
          <a:p>
            <a:pPr marL="625475"/>
            <a:r>
              <a:rPr lang="en-US" dirty="0" smtClean="0"/>
              <a:t>14 ScD.</a:t>
            </a:r>
          </a:p>
        </p:txBody>
      </p:sp>
    </p:spTree>
    <p:extLst>
      <p:ext uri="{BB962C8B-B14F-4D97-AF65-F5344CB8AC3E}">
        <p14:creationId xmlns:p14="http://schemas.microsoft.com/office/powerpoint/2010/main" val="6760127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76200" y="228600"/>
            <a:ext cx="9144000" cy="545105"/>
          </a:xfrm>
        </p:spPr>
        <p:txBody>
          <a:bodyPr/>
          <a:lstStyle/>
          <a:p>
            <a:r>
              <a:rPr lang="en-US" sz="2800" dirty="0" smtClean="0"/>
              <a:t>Spectroscopy of SH isotopes (SHE </a:t>
            </a:r>
            <a:r>
              <a:rPr lang="en-US" sz="2800" dirty="0"/>
              <a:t>factory</a:t>
            </a:r>
            <a:r>
              <a:rPr lang="en-US" sz="2800" dirty="0" smtClean="0"/>
              <a:t>)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28456" y="5023682"/>
            <a:ext cx="5126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100 </a:t>
            </a:r>
            <a:r>
              <a:rPr lang="en-US" dirty="0"/>
              <a:t>days</a:t>
            </a:r>
            <a:r>
              <a:rPr lang="ru-RU" dirty="0"/>
              <a:t> – </a:t>
            </a:r>
            <a:r>
              <a:rPr lang="en-US" dirty="0"/>
              <a:t>integral flux about</a:t>
            </a:r>
            <a:r>
              <a:rPr lang="ru-RU" dirty="0"/>
              <a:t> 10</a:t>
            </a:r>
            <a:r>
              <a:rPr lang="ru-RU" baseline="30000" dirty="0"/>
              <a:t>20</a:t>
            </a:r>
            <a:r>
              <a:rPr lang="ru-RU" dirty="0"/>
              <a:t>, </a:t>
            </a:r>
            <a:r>
              <a:rPr lang="en-US" dirty="0"/>
              <a:t>about </a:t>
            </a:r>
            <a:r>
              <a:rPr lang="ru-RU" dirty="0"/>
              <a:t>300 </a:t>
            </a:r>
            <a:r>
              <a:rPr lang="en-US" dirty="0" smtClean="0"/>
              <a:t>events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89961" y="1569054"/>
            <a:ext cx="28616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aseline="30000" dirty="0"/>
              <a:t>48</a:t>
            </a:r>
            <a:r>
              <a:rPr lang="en-US" sz="2000" dirty="0"/>
              <a:t>Ca + </a:t>
            </a:r>
            <a:r>
              <a:rPr lang="en-US" sz="2000" baseline="30000" dirty="0"/>
              <a:t>243</a:t>
            </a:r>
            <a:r>
              <a:rPr lang="en-US" sz="2000" dirty="0"/>
              <a:t>Am → </a:t>
            </a:r>
            <a:r>
              <a:rPr lang="en-US" sz="2000" baseline="30000" dirty="0" smtClean="0"/>
              <a:t>288</a:t>
            </a:r>
            <a:r>
              <a:rPr lang="en-US" sz="2000" dirty="0" smtClean="0"/>
              <a:t>Mc </a:t>
            </a:r>
            <a:r>
              <a:rPr lang="en-US" sz="2000" dirty="0"/>
              <a:t>+3n</a:t>
            </a:r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96188" y="5742019"/>
            <a:ext cx="68531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 smtClean="0"/>
              <a:t>3</a:t>
            </a:r>
            <a:r>
              <a:rPr lang="en-US" sz="1800" dirty="0"/>
              <a:t>00 chains</a:t>
            </a:r>
            <a:r>
              <a:rPr lang="ru-RU" sz="1800" dirty="0"/>
              <a:t> → </a:t>
            </a:r>
            <a:r>
              <a:rPr lang="ru-RU" sz="1800" dirty="0" smtClean="0"/>
              <a:t>25</a:t>
            </a:r>
            <a:r>
              <a:rPr lang="en-US" sz="1800" dirty="0" smtClean="0"/>
              <a:t>0</a:t>
            </a:r>
            <a:r>
              <a:rPr lang="ru-RU" sz="1800" dirty="0" smtClean="0"/>
              <a:t> </a:t>
            </a:r>
            <a:r>
              <a:rPr lang="en-US" sz="1800" dirty="0"/>
              <a:t>gamma </a:t>
            </a:r>
            <a:r>
              <a:rPr lang="en-US" sz="1800" dirty="0" smtClean="0"/>
              <a:t>quanta detected, </a:t>
            </a:r>
            <a:r>
              <a:rPr lang="en-US" sz="1800" dirty="0" smtClean="0">
                <a:solidFill>
                  <a:srgbClr val="FF0000"/>
                </a:solidFill>
              </a:rPr>
              <a:t>acceptable statistics</a:t>
            </a:r>
            <a:r>
              <a:rPr lang="en-US" sz="1800" dirty="0" smtClean="0"/>
              <a:t>.</a:t>
            </a:r>
          </a:p>
          <a:p>
            <a:r>
              <a:rPr lang="en-US" sz="1800" dirty="0" smtClean="0"/>
              <a:t>Important information about level structure, K-isomers.</a:t>
            </a:r>
            <a:endParaRPr lang="ru-RU" sz="1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30822" y="2438890"/>
            <a:ext cx="3616523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Cross section </a:t>
            </a:r>
            <a:r>
              <a:rPr lang="en-US" dirty="0"/>
              <a:t>~ </a:t>
            </a:r>
            <a:r>
              <a:rPr lang="en-US" dirty="0" smtClean="0"/>
              <a:t>10</a:t>
            </a:r>
            <a:r>
              <a:rPr lang="ru-RU" dirty="0" smtClean="0"/>
              <a:t> </a:t>
            </a:r>
            <a:r>
              <a:rPr lang="en-US" dirty="0" err="1" smtClean="0"/>
              <a:t>pbarn</a:t>
            </a:r>
            <a:r>
              <a:rPr lang="en-US" dirty="0" smtClean="0"/>
              <a:t>;</a:t>
            </a:r>
            <a:endParaRPr lang="en-US" dirty="0"/>
          </a:p>
          <a:p>
            <a:r>
              <a:rPr lang="en-US" dirty="0"/>
              <a:t>Target thickness ~ </a:t>
            </a:r>
            <a:r>
              <a:rPr lang="en-US" dirty="0" smtClean="0"/>
              <a:t>1.5x10</a:t>
            </a:r>
            <a:r>
              <a:rPr lang="en-US" baseline="30000" dirty="0" smtClean="0"/>
              <a:t>18</a:t>
            </a:r>
            <a:r>
              <a:rPr lang="en-US" dirty="0" smtClean="0"/>
              <a:t> at/cm</a:t>
            </a:r>
            <a:r>
              <a:rPr lang="en-US" baseline="30000" dirty="0" smtClean="0"/>
              <a:t>2</a:t>
            </a:r>
            <a:r>
              <a:rPr lang="en-US" dirty="0" smtClean="0"/>
              <a:t>;</a:t>
            </a:r>
            <a:endParaRPr lang="en-US" dirty="0"/>
          </a:p>
          <a:p>
            <a:r>
              <a:rPr lang="en-US" dirty="0"/>
              <a:t>Beam intensity of</a:t>
            </a:r>
            <a:r>
              <a:rPr lang="ru-RU" dirty="0"/>
              <a:t> </a:t>
            </a:r>
            <a:r>
              <a:rPr lang="en-US" baseline="30000" dirty="0" smtClean="0"/>
              <a:t>48</a:t>
            </a:r>
            <a:r>
              <a:rPr lang="en-US" dirty="0" smtClean="0"/>
              <a:t>Ca</a:t>
            </a:r>
          </a:p>
          <a:p>
            <a:r>
              <a:rPr lang="en-US" dirty="0" smtClean="0"/>
              <a:t> </a:t>
            </a:r>
            <a:r>
              <a:rPr lang="en-US" dirty="0"/>
              <a:t>~ 3</a:t>
            </a:r>
            <a:r>
              <a:rPr lang="en-US" dirty="0" smtClean="0"/>
              <a:t>.3x10</a:t>
            </a:r>
            <a:r>
              <a:rPr lang="en-US" baseline="30000" dirty="0" smtClean="0"/>
              <a:t>13</a:t>
            </a:r>
            <a:r>
              <a:rPr lang="en-US" dirty="0" smtClean="0"/>
              <a:t> </a:t>
            </a:r>
            <a:r>
              <a:rPr lang="en-US" dirty="0" err="1" smtClean="0"/>
              <a:t>pps</a:t>
            </a:r>
            <a:r>
              <a:rPr lang="en-US" dirty="0" smtClean="0"/>
              <a:t> (5 </a:t>
            </a:r>
            <a:r>
              <a:rPr lang="en-US" dirty="0" err="1" smtClean="0"/>
              <a:t>pµA</a:t>
            </a:r>
            <a:r>
              <a:rPr lang="en-US" dirty="0" smtClean="0"/>
              <a:t>);</a:t>
            </a:r>
            <a:r>
              <a:rPr lang="ru-RU" dirty="0" smtClean="0"/>
              <a:t> </a:t>
            </a:r>
            <a:endParaRPr lang="en-US" dirty="0" smtClean="0"/>
          </a:p>
          <a:p>
            <a:r>
              <a:rPr lang="el-GR" dirty="0" smtClean="0"/>
              <a:t>ε</a:t>
            </a:r>
            <a:r>
              <a:rPr lang="en-US" baseline="-25000" dirty="0"/>
              <a:t>transmission </a:t>
            </a:r>
            <a:r>
              <a:rPr lang="en-US" dirty="0"/>
              <a:t>~  </a:t>
            </a:r>
            <a:r>
              <a:rPr lang="en-US" dirty="0" smtClean="0"/>
              <a:t>50 %;</a:t>
            </a:r>
            <a:endParaRPr lang="en-US" dirty="0"/>
          </a:p>
          <a:p>
            <a:r>
              <a:rPr lang="en-US" sz="3200" dirty="0" smtClean="0"/>
              <a:t>12</a:t>
            </a:r>
            <a:r>
              <a:rPr lang="ru-RU" dirty="0" smtClean="0"/>
              <a:t> </a:t>
            </a:r>
            <a:r>
              <a:rPr lang="en-US" dirty="0" smtClean="0"/>
              <a:t>events/day</a:t>
            </a:r>
            <a:endParaRPr lang="en-US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89961" y="953725"/>
            <a:ext cx="26244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aseline="30000" dirty="0"/>
              <a:t>48</a:t>
            </a:r>
            <a:r>
              <a:rPr lang="en-US" sz="2000" dirty="0"/>
              <a:t>Ca + </a:t>
            </a:r>
            <a:r>
              <a:rPr lang="en-US" sz="2000" baseline="30000" dirty="0" smtClean="0"/>
              <a:t>242</a:t>
            </a:r>
            <a:r>
              <a:rPr lang="en-US" sz="2000" dirty="0" smtClean="0"/>
              <a:t>Pu </a:t>
            </a:r>
            <a:r>
              <a:rPr lang="en-US" sz="2000" dirty="0"/>
              <a:t>→ </a:t>
            </a:r>
            <a:r>
              <a:rPr lang="en-US" sz="2000" baseline="30000" dirty="0" smtClean="0"/>
              <a:t>287</a:t>
            </a:r>
            <a:r>
              <a:rPr lang="en-US" sz="2000" dirty="0" smtClean="0"/>
              <a:t>Fl </a:t>
            </a:r>
            <a:r>
              <a:rPr lang="en-US" sz="2000" dirty="0"/>
              <a:t>+3n</a:t>
            </a:r>
            <a:endParaRPr lang="ru-RU" sz="20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970" y="1569054"/>
            <a:ext cx="4128120" cy="309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9700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79998"/>
            <a:ext cx="65455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+mj-lt"/>
                <a:cs typeface="Times New Roman" panose="02020603050405020304" pitchFamily="18" charset="0"/>
              </a:rPr>
              <a:t>U400R Accelerator Complex</a:t>
            </a:r>
          </a:p>
          <a:p>
            <a:pPr algn="ctr"/>
            <a:r>
              <a:rPr lang="en-US" sz="2400" dirty="0" smtClean="0">
                <a:latin typeface="+mj-lt"/>
                <a:cs typeface="Times New Roman" panose="02020603050405020304" pitchFamily="18" charset="0"/>
              </a:rPr>
              <a:t>New Building</a:t>
            </a:r>
            <a:endParaRPr lang="ru-RU" sz="24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10995"/>
            <a:ext cx="5441950" cy="2738755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9810172"/>
              </p:ext>
            </p:extLst>
          </p:nvPr>
        </p:nvGraphicFramePr>
        <p:xfrm>
          <a:off x="467544" y="4077072"/>
          <a:ext cx="3962400" cy="254635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82166"/>
                <a:gridCol w="1243692"/>
                <a:gridCol w="631696"/>
                <a:gridCol w="272633"/>
                <a:gridCol w="270727"/>
                <a:gridCol w="314577"/>
                <a:gridCol w="315213"/>
                <a:gridCol w="182391"/>
                <a:gridCol w="449305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No.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Works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2023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2024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2025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2026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Equipment</a:t>
                      </a:r>
                      <a:r>
                        <a:rPr lang="en-US" sz="1200" baseline="0" dirty="0" smtClean="0">
                          <a:effectLst/>
                        </a:rPr>
                        <a:t> picking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Dismantling U400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3.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Assembling U</a:t>
                      </a:r>
                      <a:r>
                        <a:rPr lang="ru-RU" sz="1200" dirty="0" smtClean="0">
                          <a:effectLst/>
                        </a:rPr>
                        <a:t>400</a:t>
                      </a:r>
                      <a:r>
                        <a:rPr lang="en-US" sz="1200" dirty="0" smtClean="0">
                          <a:effectLst/>
                        </a:rPr>
                        <a:t>R and</a:t>
                      </a:r>
                      <a:endParaRPr lang="ru-RU" sz="1200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tuning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4.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Construction of the new building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46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5.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</a:rPr>
                        <a:t>Launch of U400R 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7533535"/>
              </p:ext>
            </p:extLst>
          </p:nvPr>
        </p:nvGraphicFramePr>
        <p:xfrm>
          <a:off x="5292079" y="4077072"/>
          <a:ext cx="3384377" cy="25202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6214"/>
                <a:gridCol w="1236763"/>
                <a:gridCol w="1381400"/>
              </a:tblGrid>
              <a:tr h="3877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Ion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Ion Energy, (MeV/nucleon)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Intensity </a:t>
                      </a:r>
                      <a:r>
                        <a:rPr lang="en-US" sz="1200" dirty="0" smtClean="0">
                          <a:effectLst/>
                        </a:rPr>
                        <a:t>of </a:t>
                      </a:r>
                      <a:r>
                        <a:rPr lang="en-US" sz="1200" dirty="0">
                          <a:effectLst/>
                        </a:rPr>
                        <a:t>the extracted beam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38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aseline="30000">
                          <a:effectLst/>
                        </a:rPr>
                        <a:t>4</a:t>
                      </a:r>
                      <a:r>
                        <a:rPr lang="en-US" sz="1200">
                          <a:effectLst/>
                        </a:rPr>
                        <a:t> He </a:t>
                      </a:r>
                      <a:r>
                        <a:rPr lang="en-US" sz="1200" baseline="30000">
                          <a:effectLst/>
                        </a:rPr>
                        <a:t>1+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6.4 - 27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23 рμА *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38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aseline="30000">
                          <a:effectLst/>
                        </a:rPr>
                        <a:t>16</a:t>
                      </a:r>
                      <a:r>
                        <a:rPr lang="en-US" sz="1200">
                          <a:effectLst/>
                        </a:rPr>
                        <a:t> O </a:t>
                      </a:r>
                      <a:r>
                        <a:rPr lang="en-US" sz="1200" baseline="30000">
                          <a:effectLst/>
                        </a:rPr>
                        <a:t>2+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1.6 - 8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19.5 рμА *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38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aseline="30000">
                          <a:effectLst/>
                        </a:rPr>
                        <a:t>16</a:t>
                      </a:r>
                      <a:r>
                        <a:rPr lang="en-US" sz="1200">
                          <a:effectLst/>
                        </a:rPr>
                        <a:t> O </a:t>
                      </a:r>
                      <a:r>
                        <a:rPr lang="en-US" sz="1200" baseline="30000">
                          <a:effectLst/>
                        </a:rPr>
                        <a:t>4+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6.4 - 27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5.8 рμА *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38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aseline="30000">
                          <a:effectLst/>
                        </a:rPr>
                        <a:t>40</a:t>
                      </a:r>
                      <a:r>
                        <a:rPr lang="en-US" sz="1200">
                          <a:effectLst/>
                        </a:rPr>
                        <a:t> Ar </a:t>
                      </a:r>
                      <a:r>
                        <a:rPr lang="en-US" sz="1200" baseline="30000">
                          <a:effectLst/>
                        </a:rPr>
                        <a:t>4+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1 - 5.1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 рμА 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38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aseline="30000">
                          <a:effectLst/>
                        </a:rPr>
                        <a:t>48</a:t>
                      </a:r>
                      <a:r>
                        <a:rPr lang="en-US" sz="1200">
                          <a:effectLst/>
                        </a:rPr>
                        <a:t> Ca </a:t>
                      </a:r>
                      <a:r>
                        <a:rPr lang="en-US" sz="1200" baseline="30000">
                          <a:effectLst/>
                        </a:rPr>
                        <a:t>6+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1.6 - 8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2.5 рμА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38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aseline="30000">
                          <a:effectLst/>
                        </a:rPr>
                        <a:t>48</a:t>
                      </a:r>
                      <a:r>
                        <a:rPr lang="en-US" sz="1200">
                          <a:effectLst/>
                        </a:rPr>
                        <a:t> Ca </a:t>
                      </a:r>
                      <a:r>
                        <a:rPr lang="en-US" sz="1200" baseline="30000">
                          <a:effectLst/>
                        </a:rPr>
                        <a:t>7+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2.1 - 11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2.1 рμА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38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aseline="30000">
                          <a:effectLst/>
                        </a:rPr>
                        <a:t>50</a:t>
                      </a:r>
                      <a:r>
                        <a:rPr lang="en-US" sz="1200">
                          <a:effectLst/>
                        </a:rPr>
                        <a:t> Ti </a:t>
                      </a:r>
                      <a:r>
                        <a:rPr lang="en-US" sz="1200" baseline="30000">
                          <a:effectLst/>
                        </a:rPr>
                        <a:t>10+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4.1 - 21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 рμА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38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aseline="30000">
                          <a:effectLst/>
                        </a:rPr>
                        <a:t>58</a:t>
                      </a:r>
                      <a:r>
                        <a:rPr lang="en-US" sz="1200">
                          <a:effectLst/>
                        </a:rPr>
                        <a:t> Fe </a:t>
                      </a:r>
                      <a:r>
                        <a:rPr lang="en-US" sz="1200" baseline="30000">
                          <a:effectLst/>
                        </a:rPr>
                        <a:t>7+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1.2 - 7.5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 рμА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38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aseline="30000" dirty="0">
                          <a:effectLst/>
                        </a:rPr>
                        <a:t>84</a:t>
                      </a:r>
                      <a:r>
                        <a:rPr lang="en-US" sz="1200" dirty="0">
                          <a:effectLst/>
                        </a:rPr>
                        <a:t> Kr </a:t>
                      </a:r>
                      <a:r>
                        <a:rPr lang="en-US" sz="1200" baseline="30000" dirty="0">
                          <a:effectLst/>
                        </a:rPr>
                        <a:t>7+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0.8 - 3.5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1.4 рμА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38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aseline="30000" dirty="0">
                          <a:effectLst/>
                        </a:rPr>
                        <a:t>132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Xe</a:t>
                      </a:r>
                      <a:r>
                        <a:rPr lang="en-US" sz="1200" baseline="30000" dirty="0">
                          <a:effectLst/>
                        </a:rPr>
                        <a:t> 11+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0.8 - 3.5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0.9 рμА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38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baseline="30000" dirty="0">
                          <a:solidFill>
                            <a:srgbClr val="C00000"/>
                          </a:solidFill>
                          <a:effectLst/>
                        </a:rPr>
                        <a:t>238</a:t>
                      </a:r>
                      <a:r>
                        <a:rPr lang="en-US" sz="1200" b="1" dirty="0">
                          <a:solidFill>
                            <a:srgbClr val="C00000"/>
                          </a:solidFill>
                          <a:effectLst/>
                        </a:rPr>
                        <a:t> U</a:t>
                      </a:r>
                      <a:r>
                        <a:rPr lang="en-US" sz="1200" b="1" baseline="30000" dirty="0">
                          <a:solidFill>
                            <a:srgbClr val="C00000"/>
                          </a:solidFill>
                          <a:effectLst/>
                        </a:rPr>
                        <a:t> 27+</a:t>
                      </a:r>
                      <a:endParaRPr lang="ru-RU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effectLst/>
                        </a:rPr>
                        <a:t>1.5 - 8</a:t>
                      </a:r>
                      <a:endParaRPr lang="ru-RU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effectLst/>
                        </a:rPr>
                        <a:t>0.1 </a:t>
                      </a:r>
                      <a:r>
                        <a:rPr lang="en-US" sz="1200" b="1" dirty="0" err="1">
                          <a:solidFill>
                            <a:srgbClr val="C00000"/>
                          </a:solidFill>
                          <a:effectLst/>
                        </a:rPr>
                        <a:t>рμА</a:t>
                      </a:r>
                      <a:endParaRPr lang="ru-RU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825519" y="910995"/>
            <a:ext cx="29109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The main </a:t>
            </a:r>
            <a:r>
              <a:rPr lang="en-US" sz="1600" b="1" dirty="0" smtClean="0"/>
              <a:t>goals</a:t>
            </a:r>
            <a:r>
              <a:rPr lang="en-US" sz="1600" dirty="0" smtClean="0"/>
              <a:t>:</a:t>
            </a:r>
            <a:endParaRPr lang="ru-RU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Ensuring </a:t>
            </a:r>
            <a:r>
              <a:rPr lang="en-US" sz="1600" dirty="0"/>
              <a:t>a smooth variation </a:t>
            </a:r>
            <a:r>
              <a:rPr lang="en-US" sz="1600" dirty="0" smtClean="0"/>
              <a:t>of energy in the range 0.8 -28 MeV/n;</a:t>
            </a:r>
            <a:endParaRPr lang="ru-RU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Decrease of the energy spread </a:t>
            </a:r>
            <a:r>
              <a:rPr lang="en-US" sz="1600" dirty="0" smtClean="0"/>
              <a:t>to </a:t>
            </a:r>
            <a:r>
              <a:rPr lang="en-US" sz="1600" dirty="0">
                <a:sym typeface="Symbol"/>
              </a:rPr>
              <a:t></a:t>
            </a:r>
            <a:r>
              <a:rPr lang="en-US" sz="1600" dirty="0" smtClean="0"/>
              <a:t>E/E=10</a:t>
            </a:r>
            <a:r>
              <a:rPr lang="en-US" sz="1600" baseline="30000" dirty="0" smtClean="0"/>
              <a:t>-3</a:t>
            </a:r>
            <a:r>
              <a:rPr lang="en-US" sz="1600" dirty="0" smtClean="0"/>
              <a:t>;</a:t>
            </a:r>
            <a:endParaRPr lang="ru-RU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Improvement of the </a:t>
            </a:r>
            <a:r>
              <a:rPr lang="en-US" sz="1600" dirty="0" smtClean="0"/>
              <a:t>emittance to </a:t>
            </a:r>
            <a:r>
              <a:rPr lang="en-US" sz="1600" dirty="0"/>
              <a:t>10</a:t>
            </a:r>
            <a:r>
              <a:rPr lang="en-US" sz="1600" dirty="0">
                <a:sym typeface="Symbol"/>
              </a:rPr>
              <a:t></a:t>
            </a:r>
            <a:r>
              <a:rPr lang="en-US" sz="1600" dirty="0"/>
              <a:t> </a:t>
            </a:r>
            <a:r>
              <a:rPr lang="en-US" sz="1600" dirty="0" err="1"/>
              <a:t>mm</a:t>
            </a:r>
            <a:r>
              <a:rPr lang="en-US" sz="1600" dirty="0" err="1">
                <a:sym typeface="Symbol"/>
              </a:rPr>
              <a:t></a:t>
            </a:r>
            <a:r>
              <a:rPr lang="en-US" sz="1600" dirty="0" err="1" smtClean="0"/>
              <a:t>mrad</a:t>
            </a:r>
            <a:r>
              <a:rPr lang="en-US" sz="1600" dirty="0" smtClean="0"/>
              <a:t>;</a:t>
            </a:r>
            <a:endParaRPr lang="ru-RU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Increase </a:t>
            </a:r>
            <a:r>
              <a:rPr lang="en-US" sz="1600" dirty="0" smtClean="0"/>
              <a:t>of </a:t>
            </a:r>
            <a:r>
              <a:rPr lang="en-US" sz="1600" dirty="0"/>
              <a:t>the intensity of accelerated </a:t>
            </a:r>
            <a:r>
              <a:rPr lang="en-US" sz="1600" dirty="0" smtClean="0"/>
              <a:t>ions.</a:t>
            </a:r>
          </a:p>
        </p:txBody>
      </p:sp>
    </p:spTree>
    <p:extLst>
      <p:ext uri="{BB962C8B-B14F-4D97-AF65-F5344CB8AC3E}">
        <p14:creationId xmlns:p14="http://schemas.microsoft.com/office/powerpoint/2010/main" val="37372862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01" y="1244934"/>
            <a:ext cx="9149801" cy="561306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48719" y="260648"/>
            <a:ext cx="6840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U400R: CONSTRUCTION SITE </a:t>
            </a:r>
          </a:p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the NEW BUILDING (2023-2025)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79912" y="4826675"/>
            <a:ext cx="40353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project received a positive conclusion of GLAVGOSEXPERTIZA</a:t>
            </a:r>
          </a:p>
          <a:p>
            <a:r>
              <a:rPr lang="en-US" dirty="0">
                <a:solidFill>
                  <a:schemeClr val="bg1"/>
                </a:solidFill>
              </a:rPr>
              <a:t>a</a:t>
            </a:r>
            <a:r>
              <a:rPr lang="en-US" dirty="0" smtClean="0">
                <a:solidFill>
                  <a:schemeClr val="bg1"/>
                </a:solidFill>
              </a:rPr>
              <a:t>nd permission of ROSATOM for the construction.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P</a:t>
            </a:r>
            <a:r>
              <a:rPr lang="en-US" dirty="0" smtClean="0">
                <a:solidFill>
                  <a:schemeClr val="bg1"/>
                </a:solidFill>
              </a:rPr>
              <a:t>rocess </a:t>
            </a:r>
            <a:r>
              <a:rPr lang="en-US" dirty="0">
                <a:solidFill>
                  <a:schemeClr val="bg1"/>
                </a:solidFill>
              </a:rPr>
              <a:t>of selecting a contractor is currently underway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Start of construction in 202</a:t>
            </a:r>
            <a:r>
              <a:rPr lang="ru-RU" dirty="0" smtClean="0">
                <a:solidFill>
                  <a:schemeClr val="bg1"/>
                </a:solidFill>
              </a:rPr>
              <a:t>3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0916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785823" y="136182"/>
            <a:ext cx="5610571" cy="46689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cs typeface="Arial" panose="020B0604020202020204" pitchFamily="34" charset="0"/>
              </a:rPr>
              <a:t>Multi-Nucleon Transfer Reactions</a:t>
            </a:r>
            <a:endParaRPr lang="ru-RU" sz="3200" dirty="0"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3374"/>
            <a:ext cx="6652144" cy="50482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585" y="749829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cs typeface="Arial" panose="020B0604020202020204" pitchFamily="34" charset="0"/>
              </a:rPr>
              <a:t>MNT is </a:t>
            </a:r>
            <a:r>
              <a:rPr lang="en-US" sz="1600" dirty="0">
                <a:cs typeface="Arial" panose="020B0604020202020204" pitchFamily="34" charset="0"/>
              </a:rPr>
              <a:t>considered </a:t>
            </a:r>
            <a:r>
              <a:rPr lang="en-US" sz="1600" dirty="0" smtClean="0">
                <a:cs typeface="Arial" panose="020B0604020202020204" pitchFamily="34" charset="0"/>
              </a:rPr>
              <a:t>to be a promising way </a:t>
            </a:r>
          </a:p>
          <a:p>
            <a:r>
              <a:rPr lang="en-US" sz="1600" dirty="0" smtClean="0">
                <a:cs typeface="Arial" panose="020B0604020202020204" pitchFamily="34" charset="0"/>
              </a:rPr>
              <a:t>of producing </a:t>
            </a:r>
            <a:r>
              <a:rPr lang="en-US" sz="1600" dirty="0">
                <a:cs typeface="Arial" panose="020B0604020202020204" pitchFamily="34" charset="0"/>
              </a:rPr>
              <a:t>new nuclides</a:t>
            </a:r>
            <a:endParaRPr lang="ru-RU" sz="1600" dirty="0"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03648" y="1844824"/>
            <a:ext cx="1728192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99306" y="1827716"/>
            <a:ext cx="4131772" cy="830997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</a:t>
            </a:r>
            <a:r>
              <a:rPr lang="en-US" sz="1600" dirty="0" smtClean="0"/>
              <a:t>tructure </a:t>
            </a:r>
            <a:r>
              <a:rPr lang="en-US" sz="1600" dirty="0"/>
              <a:t>of nuclei with Z = 70 ÷ 90 near </a:t>
            </a:r>
            <a:r>
              <a:rPr lang="en-US" sz="1600" dirty="0" smtClean="0"/>
              <a:t>the</a:t>
            </a:r>
          </a:p>
          <a:p>
            <a:pPr marL="271463"/>
            <a:r>
              <a:rPr lang="en-US" sz="1600" dirty="0" smtClean="0"/>
              <a:t>closed neutron </a:t>
            </a:r>
            <a:r>
              <a:rPr lang="en-US" sz="1600" dirty="0"/>
              <a:t>shell N=126 </a:t>
            </a:r>
            <a:endParaRPr lang="en-US" sz="1600" dirty="0" smtClean="0"/>
          </a:p>
          <a:p>
            <a:pPr marL="271463"/>
            <a:r>
              <a:rPr lang="en-US" sz="1600" dirty="0" smtClean="0"/>
              <a:t>(</a:t>
            </a:r>
            <a:r>
              <a:rPr lang="en-US" sz="1600" baseline="30000" dirty="0"/>
              <a:t>136</a:t>
            </a:r>
            <a:r>
              <a:rPr lang="en-US" sz="1600" dirty="0"/>
              <a:t>Xe+</a:t>
            </a:r>
            <a:r>
              <a:rPr lang="en-US" sz="1600" baseline="30000" dirty="0"/>
              <a:t>176</a:t>
            </a:r>
            <a:r>
              <a:rPr lang="en-US" sz="1600" dirty="0"/>
              <a:t>Yb, </a:t>
            </a:r>
            <a:r>
              <a:rPr lang="en-US" sz="1600" baseline="30000" dirty="0"/>
              <a:t>136</a:t>
            </a:r>
            <a:r>
              <a:rPr lang="en-US" sz="1600" dirty="0"/>
              <a:t>Xe+</a:t>
            </a:r>
            <a:r>
              <a:rPr lang="en-US" sz="1600" baseline="30000" dirty="0"/>
              <a:t>198</a:t>
            </a:r>
            <a:r>
              <a:rPr lang="en-US" sz="1600" dirty="0"/>
              <a:t>Pt</a:t>
            </a:r>
            <a:r>
              <a:rPr lang="en-US" sz="1600" dirty="0" smtClean="0"/>
              <a:t>);</a:t>
            </a:r>
            <a:endParaRPr lang="ru-RU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6192179" y="2708920"/>
            <a:ext cx="2745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/>
              <a:t>202</a:t>
            </a:r>
            <a:r>
              <a:rPr lang="en-US" sz="1600" dirty="0"/>
              <a:t>Os is the last known</a:t>
            </a:r>
            <a:r>
              <a:rPr lang="ru-RU" sz="1600" dirty="0"/>
              <a:t> </a:t>
            </a:r>
            <a:r>
              <a:rPr lang="en-US" sz="1600" dirty="0"/>
              <a:t>fragmentation </a:t>
            </a:r>
            <a:r>
              <a:rPr lang="en-US" sz="1600" dirty="0" smtClean="0"/>
              <a:t>of </a:t>
            </a:r>
            <a:r>
              <a:rPr lang="en-US" sz="1600" baseline="30000" dirty="0" smtClean="0"/>
              <a:t>238</a:t>
            </a:r>
            <a:r>
              <a:rPr lang="en-US" sz="1600" dirty="0" smtClean="0"/>
              <a:t>U (4.4 </a:t>
            </a:r>
            <a:r>
              <a:rPr lang="en-US" sz="1600" dirty="0" err="1" smtClean="0"/>
              <a:t>pb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1691680" y="6624355"/>
            <a:ext cx="2700300" cy="0"/>
          </a:xfrm>
          <a:prstGeom prst="straightConnector1">
            <a:avLst/>
          </a:prstGeom>
          <a:ln w="22225">
            <a:solidFill>
              <a:schemeClr val="bg1">
                <a:lumMod val="6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323816" y="6211669"/>
            <a:ext cx="1616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neutron number</a:t>
            </a:r>
            <a:endParaRPr lang="ru-RU" sz="1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716905" y="5724255"/>
            <a:ext cx="3420380" cy="487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591108" y="3564015"/>
            <a:ext cx="4590509" cy="26476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ru-RU" sz="1600" dirty="0" smtClean="0">
                <a:cs typeface="Arial" panose="020B0604020202020204" pitchFamily="34" charset="0"/>
              </a:rPr>
              <a:t>Influence of </a:t>
            </a:r>
            <a:r>
              <a:rPr lang="en-US" altLang="ru-RU" sz="1600" dirty="0">
                <a:cs typeface="Arial" panose="020B0604020202020204" pitchFamily="34" charset="0"/>
              </a:rPr>
              <a:t>s</a:t>
            </a:r>
            <a:r>
              <a:rPr lang="en-US" altLang="ru-RU" sz="1600" dirty="0" smtClean="0">
                <a:cs typeface="Arial" panose="020B0604020202020204" pitchFamily="34" charset="0"/>
              </a:rPr>
              <a:t>hell </a:t>
            </a:r>
            <a:r>
              <a:rPr lang="en-US" altLang="ru-RU" sz="1600" dirty="0">
                <a:cs typeface="Arial" panose="020B0604020202020204" pitchFamily="34" charset="0"/>
              </a:rPr>
              <a:t>effects on the formation of </a:t>
            </a:r>
            <a:r>
              <a:rPr lang="en-US" altLang="ru-RU" sz="1600" dirty="0" smtClean="0">
                <a:cs typeface="Arial" panose="020B0604020202020204" pitchFamily="34" charset="0"/>
              </a:rPr>
              <a:t>fragments in MNT reactions to </a:t>
            </a:r>
            <a:r>
              <a:rPr lang="en-US" altLang="ru-RU" sz="1600" dirty="0">
                <a:cs typeface="Arial" panose="020B0604020202020204" pitchFamily="34" charset="0"/>
              </a:rPr>
              <a:t>study the possibility of obtaining neutron-rich isotopes </a:t>
            </a:r>
            <a:r>
              <a:rPr lang="en-US" altLang="ru-RU" sz="1600" dirty="0" smtClean="0">
                <a:cs typeface="Arial" panose="020B0604020202020204" pitchFamily="34" charset="0"/>
              </a:rPr>
              <a:t>of SHE. (</a:t>
            </a:r>
            <a:r>
              <a:rPr lang="en-US" altLang="ru-RU" sz="1600" baseline="30000" dirty="0">
                <a:cs typeface="Arial" panose="020B0604020202020204" pitchFamily="34" charset="0"/>
              </a:rPr>
              <a:t>238</a:t>
            </a:r>
            <a:r>
              <a:rPr lang="en-US" altLang="ru-RU" sz="1600" dirty="0">
                <a:cs typeface="Arial" panose="020B0604020202020204" pitchFamily="34" charset="0"/>
              </a:rPr>
              <a:t>U + </a:t>
            </a:r>
            <a:r>
              <a:rPr lang="en-US" altLang="ru-RU" sz="1600" baseline="30000" dirty="0">
                <a:cs typeface="Arial" panose="020B0604020202020204" pitchFamily="34" charset="0"/>
              </a:rPr>
              <a:t>238</a:t>
            </a:r>
            <a:r>
              <a:rPr lang="en-US" altLang="ru-RU" sz="1600" dirty="0">
                <a:cs typeface="Arial" panose="020B0604020202020204" pitchFamily="34" charset="0"/>
              </a:rPr>
              <a:t>U, </a:t>
            </a:r>
            <a:r>
              <a:rPr lang="en-US" altLang="ru-RU" sz="1600" baseline="30000" dirty="0">
                <a:cs typeface="Arial" panose="020B0604020202020204" pitchFamily="34" charset="0"/>
              </a:rPr>
              <a:t>238</a:t>
            </a:r>
            <a:r>
              <a:rPr lang="en-US" altLang="ru-RU" sz="1600" dirty="0">
                <a:cs typeface="Arial" panose="020B0604020202020204" pitchFamily="34" charset="0"/>
              </a:rPr>
              <a:t>U +</a:t>
            </a:r>
            <a:r>
              <a:rPr lang="en-US" altLang="ru-RU" sz="1600" baseline="30000" dirty="0">
                <a:cs typeface="Arial" panose="020B0604020202020204" pitchFamily="34" charset="0"/>
              </a:rPr>
              <a:t>248</a:t>
            </a:r>
            <a:r>
              <a:rPr lang="en-US" altLang="ru-RU" sz="1600" dirty="0">
                <a:cs typeface="Arial" panose="020B0604020202020204" pitchFamily="34" charset="0"/>
              </a:rPr>
              <a:t>Cm</a:t>
            </a:r>
            <a:r>
              <a:rPr lang="en-US" altLang="ru-RU" sz="1600" dirty="0" smtClean="0">
                <a:cs typeface="Arial" panose="020B0604020202020204" pitchFamily="34" charset="0"/>
              </a:rPr>
              <a:t>);</a:t>
            </a:r>
          </a:p>
          <a:p>
            <a:pPr algn="l"/>
            <a:endParaRPr lang="en-US" altLang="ru-RU" sz="1600" dirty="0" smtClean="0"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ru-RU" sz="1600" dirty="0" smtClean="0">
                <a:cs typeface="Arial" panose="020B0604020202020204" pitchFamily="34" charset="0"/>
              </a:rPr>
              <a:t>Main </a:t>
            </a:r>
            <a:r>
              <a:rPr lang="en-US" altLang="ru-RU" sz="1600" dirty="0">
                <a:cs typeface="Arial" panose="020B0604020202020204" pitchFamily="34" charset="0"/>
              </a:rPr>
              <a:t>mechanisms of the reactions with heavy ions (compound </a:t>
            </a:r>
            <a:r>
              <a:rPr lang="en-US" altLang="ru-RU" sz="1600" dirty="0" smtClean="0">
                <a:cs typeface="Arial" panose="020B0604020202020204" pitchFamily="34" charset="0"/>
              </a:rPr>
              <a:t>nucleus formation </a:t>
            </a:r>
            <a:r>
              <a:rPr lang="en-US" altLang="ru-RU" sz="1600" dirty="0">
                <a:cs typeface="Arial" panose="020B0604020202020204" pitchFamily="34" charset="0"/>
              </a:rPr>
              <a:t>and </a:t>
            </a:r>
            <a:r>
              <a:rPr lang="en-US" altLang="ru-RU" sz="1600" dirty="0" err="1">
                <a:cs typeface="Arial" panose="020B0604020202020204" pitchFamily="34" charset="0"/>
              </a:rPr>
              <a:t>quasifission</a:t>
            </a:r>
            <a:r>
              <a:rPr lang="en-US" altLang="ru-RU" sz="1600" dirty="0">
                <a:cs typeface="Arial" panose="020B0604020202020204" pitchFamily="34" charset="0"/>
              </a:rPr>
              <a:t>) depending on the characteristics of the entrance </a:t>
            </a:r>
            <a:r>
              <a:rPr lang="en-US" altLang="ru-RU" sz="1600" dirty="0" smtClean="0">
                <a:cs typeface="Arial" panose="020B0604020202020204" pitchFamily="34" charset="0"/>
              </a:rPr>
              <a:t>channel (Coulomb parameter Z1</a:t>
            </a:r>
            <a:r>
              <a:rPr lang="en-US" altLang="ru-RU" sz="1600" dirty="0" smtClean="0">
                <a:latin typeface="Cambria Math"/>
                <a:ea typeface="Cambria Math"/>
                <a:cs typeface="Arial" panose="020B0604020202020204" pitchFamily="34" charset="0"/>
              </a:rPr>
              <a:t>⋅</a:t>
            </a:r>
            <a:r>
              <a:rPr lang="en-US" altLang="ru-RU" sz="1600" dirty="0" smtClean="0">
                <a:cs typeface="Arial" panose="020B0604020202020204" pitchFamily="34" charset="0"/>
              </a:rPr>
              <a:t>Z2 </a:t>
            </a:r>
            <a:r>
              <a:rPr lang="en-US" altLang="ru-RU" sz="1600" dirty="0">
                <a:cs typeface="Arial" panose="020B0604020202020204" pitchFamily="34" charset="0"/>
              </a:rPr>
              <a:t>and the mass asymmetry </a:t>
            </a:r>
            <a:r>
              <a:rPr lang="en-US" altLang="ru-RU" sz="1600" dirty="0" smtClean="0">
                <a:cs typeface="Arial" panose="020B0604020202020204" pitchFamily="34" charset="0"/>
              </a:rPr>
              <a:t>α</a:t>
            </a:r>
            <a:r>
              <a:rPr lang="en-US" altLang="ru-RU" sz="1600" baseline="-25000" dirty="0" smtClean="0">
                <a:cs typeface="Arial" panose="020B0604020202020204" pitchFamily="34" charset="0"/>
              </a:rPr>
              <a:t>0</a:t>
            </a:r>
            <a:r>
              <a:rPr lang="en-US" altLang="ru-RU" sz="1600" dirty="0" smtClean="0">
                <a:cs typeface="Arial" panose="020B0604020202020204" pitchFamily="34" charset="0"/>
              </a:rPr>
              <a:t>)</a:t>
            </a:r>
            <a:endParaRPr lang="ru-RU" altLang="ru-RU" sz="16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2200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BB0B856C-EF18-7BF4-9D1D-0A8944F0C7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16" y="548680"/>
            <a:ext cx="4172949" cy="2835466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13443" y="3756202"/>
            <a:ext cx="5008608" cy="3101798"/>
            <a:chOff x="97533" y="1628800"/>
            <a:chExt cx="6904737" cy="5040669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97533" y="1628800"/>
              <a:ext cx="6904737" cy="5040669"/>
              <a:chOff x="97533" y="1916722"/>
              <a:chExt cx="6570613" cy="4752747"/>
            </a:xfrm>
          </p:grpSpPr>
          <p:sp>
            <p:nvSpPr>
              <p:cNvPr id="7" name="Прямоугольник 6"/>
              <p:cNvSpPr/>
              <p:nvPr/>
            </p:nvSpPr>
            <p:spPr>
              <a:xfrm>
                <a:off x="2267744" y="3573016"/>
                <a:ext cx="720080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8" name="Группа 7"/>
              <p:cNvGrpSpPr/>
              <p:nvPr/>
            </p:nvGrpSpPr>
            <p:grpSpPr>
              <a:xfrm>
                <a:off x="97533" y="1916722"/>
                <a:ext cx="6570613" cy="4752747"/>
                <a:chOff x="97533" y="1916722"/>
                <a:chExt cx="6570613" cy="4752747"/>
              </a:xfrm>
            </p:grpSpPr>
            <p:cxnSp>
              <p:nvCxnSpPr>
                <p:cNvPr id="10" name="Прямая соединительная линия 9"/>
                <p:cNvCxnSpPr/>
                <p:nvPr/>
              </p:nvCxnSpPr>
              <p:spPr>
                <a:xfrm>
                  <a:off x="2303748" y="3653879"/>
                  <a:ext cx="603067" cy="0"/>
                </a:xfrm>
                <a:prstGeom prst="line">
                  <a:avLst/>
                </a:prstGeom>
                <a:ln w="1143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1" name="Группа 10"/>
                <p:cNvGrpSpPr/>
                <p:nvPr/>
              </p:nvGrpSpPr>
              <p:grpSpPr>
                <a:xfrm>
                  <a:off x="97533" y="1916722"/>
                  <a:ext cx="6570613" cy="4752747"/>
                  <a:chOff x="97533" y="1916722"/>
                  <a:chExt cx="6570613" cy="4752747"/>
                </a:xfrm>
              </p:grpSpPr>
              <p:grpSp>
                <p:nvGrpSpPr>
                  <p:cNvPr id="12" name="Группа 11"/>
                  <p:cNvGrpSpPr/>
                  <p:nvPr/>
                </p:nvGrpSpPr>
                <p:grpSpPr>
                  <a:xfrm>
                    <a:off x="97533" y="1916722"/>
                    <a:ext cx="6570613" cy="4752747"/>
                    <a:chOff x="1321669" y="908720"/>
                    <a:chExt cx="6570613" cy="4752747"/>
                  </a:xfrm>
                </p:grpSpPr>
                <p:pic>
                  <p:nvPicPr>
                    <p:cNvPr id="14" name="Рисунок 13"/>
                    <p:cNvPicPr/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21669" y="908720"/>
                      <a:ext cx="6570613" cy="4752747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5" name="Прямоугольник 14"/>
                    <p:cNvSpPr/>
                    <p:nvPr/>
                  </p:nvSpPr>
                  <p:spPr>
                    <a:xfrm>
                      <a:off x="4860032" y="4618162"/>
                      <a:ext cx="576064" cy="21165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6" name="Прямоугольник 15"/>
                    <p:cNvSpPr/>
                    <p:nvPr/>
                  </p:nvSpPr>
                  <p:spPr>
                    <a:xfrm>
                      <a:off x="5652120" y="4149080"/>
                      <a:ext cx="360040" cy="14401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7" name="TextBox 16"/>
                    <p:cNvSpPr txBox="1"/>
                    <p:nvPr/>
                  </p:nvSpPr>
                  <p:spPr>
                    <a:xfrm>
                      <a:off x="5652120" y="3789621"/>
                      <a:ext cx="951698" cy="56843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050" dirty="0" smtClean="0"/>
                        <a:t>Charged </a:t>
                      </a:r>
                    </a:p>
                    <a:p>
                      <a:r>
                        <a:rPr lang="en-US" sz="1050" dirty="0" smtClean="0"/>
                        <a:t>particles</a:t>
                      </a:r>
                      <a:endParaRPr lang="ru-RU" sz="1050" dirty="0"/>
                    </a:p>
                  </p:txBody>
                </p:sp>
                <p:sp>
                  <p:nvSpPr>
                    <p:cNvPr id="18" name="TextBox 17"/>
                    <p:cNvSpPr txBox="1"/>
                    <p:nvPr/>
                  </p:nvSpPr>
                  <p:spPr>
                    <a:xfrm>
                      <a:off x="4951374" y="4723991"/>
                      <a:ext cx="880765" cy="34738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050" dirty="0" smtClean="0">
                          <a:solidFill>
                            <a:srgbClr val="00B050"/>
                          </a:solidFill>
                        </a:rPr>
                        <a:t>Neutrons</a:t>
                      </a:r>
                      <a:endParaRPr lang="ru-RU" sz="1050" dirty="0">
                        <a:solidFill>
                          <a:srgbClr val="00B050"/>
                        </a:solidFill>
                      </a:endParaRPr>
                    </a:p>
                  </p:txBody>
                </p:sp>
              </p:grpSp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2483768" y="3595521"/>
                    <a:ext cx="1243470" cy="54738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000" dirty="0" smtClean="0"/>
                      <a:t>Magnetic spectrometer</a:t>
                    </a:r>
                    <a:endParaRPr lang="ru-RU" sz="1000" dirty="0"/>
                  </a:p>
                </p:txBody>
              </p:sp>
            </p:grpSp>
          </p:grpSp>
          <p:cxnSp>
            <p:nvCxnSpPr>
              <p:cNvPr id="9" name="Прямая соединительная линия 8"/>
              <p:cNvCxnSpPr/>
              <p:nvPr/>
            </p:nvCxnSpPr>
            <p:spPr>
              <a:xfrm>
                <a:off x="2303748" y="3653879"/>
                <a:ext cx="603067" cy="0"/>
              </a:xfrm>
              <a:prstGeom prst="line">
                <a:avLst/>
              </a:prstGeom>
              <a:ln w="1143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Прямоугольник 5"/>
            <p:cNvSpPr/>
            <p:nvPr/>
          </p:nvSpPr>
          <p:spPr>
            <a:xfrm>
              <a:off x="586476" y="1628800"/>
              <a:ext cx="5904656" cy="5400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427095" y="3499687"/>
            <a:ext cx="250177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Facility </a:t>
            </a:r>
            <a:r>
              <a:rPr lang="en-US" sz="1600" b="1" dirty="0"/>
              <a:t>for the </a:t>
            </a:r>
            <a:r>
              <a:rPr lang="en-US" sz="1600" b="1" dirty="0" smtClean="0"/>
              <a:t>study </a:t>
            </a:r>
            <a:r>
              <a:rPr lang="en-US" sz="1600" b="1" dirty="0"/>
              <a:t>of mechanisms of </a:t>
            </a:r>
            <a:r>
              <a:rPr lang="en-US" sz="1600" b="1" dirty="0" smtClean="0"/>
              <a:t>FF&amp;QF</a:t>
            </a:r>
          </a:p>
          <a:p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Spectrometer CORSET </a:t>
            </a:r>
            <a:r>
              <a:rPr lang="en-US" sz="1400" dirty="0" smtClean="0"/>
              <a:t>masses, energies and angles of fragments;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Electrostatic deflector </a:t>
            </a:r>
            <a:r>
              <a:rPr lang="en-US" sz="1400" dirty="0" smtClean="0"/>
              <a:t>selection and detection of ER’s;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n- and </a:t>
            </a:r>
            <a:r>
              <a:rPr lang="el-GR" sz="1400" b="1" dirty="0" smtClean="0"/>
              <a:t>γ</a:t>
            </a:r>
            <a:r>
              <a:rPr lang="en-US" sz="1400" b="1" dirty="0" smtClean="0"/>
              <a:t>-spectrometers</a:t>
            </a:r>
            <a:r>
              <a:rPr lang="en-US" sz="1400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Bragg chamber and magnetic spectrometer </a:t>
            </a:r>
            <a:r>
              <a:rPr lang="en-US" sz="1400" dirty="0" smtClean="0"/>
              <a:t>charge and mass distributions of fragments.</a:t>
            </a:r>
            <a:endParaRPr lang="ru-RU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104132" y="3494574"/>
            <a:ext cx="4978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</a:rPr>
              <a:t>S</a:t>
            </a:r>
            <a:r>
              <a:rPr lang="en-US" sz="1600" dirty="0" smtClean="0"/>
              <a:t>ystem for </a:t>
            </a:r>
            <a:r>
              <a:rPr lang="en-US" sz="3600" b="1" dirty="0" smtClean="0">
                <a:solidFill>
                  <a:srgbClr val="C00000"/>
                </a:solidFill>
              </a:rPr>
              <a:t>C</a:t>
            </a:r>
            <a:r>
              <a:rPr lang="en-US" sz="1600" dirty="0" smtClean="0"/>
              <a:t>orrelated</a:t>
            </a:r>
            <a:r>
              <a:rPr lang="en-US" sz="1400" dirty="0" smtClean="0"/>
              <a:t> </a:t>
            </a:r>
            <a:r>
              <a:rPr lang="en-US" sz="3600" b="1" dirty="0" smtClean="0">
                <a:solidFill>
                  <a:srgbClr val="C00000"/>
                </a:solidFill>
              </a:rPr>
              <a:t>I</a:t>
            </a:r>
            <a:r>
              <a:rPr lang="en-US" sz="1600" dirty="0" smtClean="0"/>
              <a:t>nvestigation of </a:t>
            </a:r>
            <a:r>
              <a:rPr lang="en-US" sz="3600" b="1" dirty="0" smtClean="0">
                <a:solidFill>
                  <a:srgbClr val="C00000"/>
                </a:solidFill>
              </a:rPr>
              <a:t>F</a:t>
            </a:r>
            <a:r>
              <a:rPr lang="en-US" sz="1600" dirty="0" smtClean="0"/>
              <a:t>ragments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12726" y="0"/>
            <a:ext cx="4978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</a:rPr>
              <a:t>S</a:t>
            </a:r>
            <a:r>
              <a:rPr lang="en-US" sz="1600" dirty="0" smtClean="0"/>
              <a:t>eparator for </a:t>
            </a:r>
            <a:r>
              <a:rPr lang="en-US" sz="3600" b="1" dirty="0" err="1" smtClean="0">
                <a:solidFill>
                  <a:srgbClr val="C00000"/>
                </a:solidFill>
              </a:rPr>
              <a:t>T</a:t>
            </a:r>
            <a:r>
              <a:rPr lang="en-US" sz="1600" dirty="0" err="1" smtClean="0"/>
              <a:t>rans</a:t>
            </a:r>
            <a:r>
              <a:rPr lang="en-US" sz="3600" b="1" dirty="0" err="1" smtClean="0">
                <a:solidFill>
                  <a:srgbClr val="C00000"/>
                </a:solidFill>
              </a:rPr>
              <a:t>A</a:t>
            </a:r>
            <a:r>
              <a:rPr lang="en-US" sz="1600" dirty="0" err="1" smtClean="0"/>
              <a:t>ctinide</a:t>
            </a:r>
            <a:r>
              <a:rPr lang="en-US" sz="1600" dirty="0" smtClean="0"/>
              <a:t> </a:t>
            </a:r>
            <a:r>
              <a:rPr lang="en-US" sz="3600" b="1" dirty="0" smtClean="0">
                <a:solidFill>
                  <a:srgbClr val="C00000"/>
                </a:solidFill>
              </a:rPr>
              <a:t>R</a:t>
            </a:r>
            <a:r>
              <a:rPr lang="en-US" sz="1600" dirty="0" smtClean="0"/>
              <a:t>esearch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90852" y="646331"/>
            <a:ext cx="35216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To be cleared up experimentally: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Angular distributions of reaction products. Energy dependence;</a:t>
            </a:r>
            <a:endParaRPr lang="ru-RU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Cross sections of formation of neutron-rich nuclei. </a:t>
            </a:r>
            <a:r>
              <a:rPr lang="en-US" sz="1400" dirty="0"/>
              <a:t>Energy dependence</a:t>
            </a:r>
            <a:r>
              <a:rPr lang="en-US" sz="1400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Energy dependences of reaction products;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Influence of a projectile (</a:t>
            </a:r>
            <a:r>
              <a:rPr lang="en-US" sz="1400" baseline="30000" dirty="0" smtClean="0"/>
              <a:t>48</a:t>
            </a:r>
            <a:r>
              <a:rPr lang="en-US" sz="1400" dirty="0" smtClean="0"/>
              <a:t>Ca,</a:t>
            </a:r>
            <a:r>
              <a:rPr lang="en-US" sz="1400" baseline="30000" dirty="0" smtClean="0"/>
              <a:t>136</a:t>
            </a:r>
            <a:r>
              <a:rPr lang="en-US" sz="1400" dirty="0" smtClean="0"/>
              <a:t>Xe,</a:t>
            </a:r>
            <a:r>
              <a:rPr lang="en-US" sz="1400" baseline="30000" dirty="0" smtClean="0"/>
              <a:t>238</a:t>
            </a:r>
            <a:r>
              <a:rPr lang="en-US" sz="1400" dirty="0" smtClean="0"/>
              <a:t>U on a cross-section in the reactions </a:t>
            </a:r>
            <a:r>
              <a:rPr lang="en-US" sz="1400" dirty="0" err="1" smtClean="0"/>
              <a:t>Proj</a:t>
            </a:r>
            <a:r>
              <a:rPr lang="en-US" sz="1400" dirty="0" smtClean="0"/>
              <a:t>.+Act.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2392009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4330099" y="3003626"/>
            <a:ext cx="3546140" cy="2955408"/>
            <a:chOff x="-93386" y="1060015"/>
            <a:chExt cx="3297234" cy="2808970"/>
          </a:xfrm>
        </p:grpSpPr>
        <p:pic>
          <p:nvPicPr>
            <p:cNvPr id="25" name="Picture 4" descr="exotic_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3386" y="1074233"/>
              <a:ext cx="3225226" cy="2794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Прямоугольник 25"/>
            <p:cNvSpPr/>
            <p:nvPr/>
          </p:nvSpPr>
          <p:spPr>
            <a:xfrm>
              <a:off x="-93386" y="1060015"/>
              <a:ext cx="3297234" cy="16489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2337246" y="5302193"/>
            <a:ext cx="19928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neutrons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 rot="16200000">
            <a:off x="-558751" y="2458983"/>
            <a:ext cx="18902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protons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83950" y="160131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egoe Print" panose="02000600000000000000" pitchFamily="2" charset="0"/>
                <a:cs typeface="Aharoni" panose="02010803020104030203" pitchFamily="2" charset="-79"/>
              </a:rPr>
              <a:t>Stability island</a:t>
            </a:r>
            <a:endParaRPr lang="ru-RU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207443" y="466342"/>
            <a:ext cx="8879841" cy="5344154"/>
            <a:chOff x="150492" y="1051842"/>
            <a:chExt cx="8879841" cy="5344154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492" y="1051842"/>
              <a:ext cx="8879841" cy="5344154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 rot="19989219">
              <a:off x="5926899" y="3583933"/>
              <a:ext cx="1800200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 rot="19989219">
              <a:off x="4846043" y="1427282"/>
              <a:ext cx="1800200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950786" y="280219"/>
            <a:ext cx="1673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DC280: </a:t>
            </a:r>
            <a:r>
              <a:rPr lang="en-US" sz="2000" dirty="0" smtClean="0"/>
              <a:t>Fusion 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909227" y="5814002"/>
            <a:ext cx="19564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U</a:t>
            </a:r>
            <a:r>
              <a:rPr lang="ru-RU" sz="2000" b="1" dirty="0" smtClean="0"/>
              <a:t>400</a:t>
            </a:r>
            <a:r>
              <a:rPr lang="en-US" sz="2000" b="1" dirty="0" smtClean="0"/>
              <a:t>M: </a:t>
            </a:r>
            <a:r>
              <a:rPr lang="en-US" sz="2000" dirty="0" smtClean="0"/>
              <a:t>Fragmentation</a:t>
            </a:r>
            <a:endParaRPr lang="ru-RU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5676616" y="3079101"/>
            <a:ext cx="1548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U</a:t>
            </a:r>
            <a:r>
              <a:rPr lang="ru-RU" sz="2000" b="1" dirty="0" smtClean="0"/>
              <a:t>400</a:t>
            </a:r>
            <a:r>
              <a:rPr lang="en-US" sz="2000" b="1" dirty="0" smtClean="0"/>
              <a:t>R: </a:t>
            </a:r>
            <a:r>
              <a:rPr lang="en-US" sz="2000" dirty="0" smtClean="0"/>
              <a:t>MNT</a:t>
            </a:r>
            <a:endParaRPr lang="ru-RU" sz="20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425478" y="4659810"/>
            <a:ext cx="3744416" cy="144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 rot="3594689">
            <a:off x="7469810" y="240575"/>
            <a:ext cx="657970" cy="1427827"/>
          </a:xfrm>
          <a:prstGeom prst="ellipse">
            <a:avLst/>
          </a:prstGeom>
          <a:solidFill>
            <a:schemeClr val="accent1">
              <a:lumMod val="20000"/>
              <a:lumOff val="8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 rot="3594689">
            <a:off x="5016298" y="1288105"/>
            <a:ext cx="1090105" cy="2085002"/>
          </a:xfrm>
          <a:prstGeom prst="ellipse">
            <a:avLst/>
          </a:prstGeom>
          <a:solidFill>
            <a:schemeClr val="accent1">
              <a:lumMod val="20000"/>
              <a:lumOff val="8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 rot="3594689">
            <a:off x="414645" y="4743491"/>
            <a:ext cx="657970" cy="1427827"/>
          </a:xfrm>
          <a:prstGeom prst="ellipse">
            <a:avLst/>
          </a:prstGeom>
          <a:solidFill>
            <a:schemeClr val="accent1">
              <a:lumMod val="20000"/>
              <a:lumOff val="8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016147" y="1665348"/>
            <a:ext cx="2016224" cy="3735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4572000" y="4284095"/>
            <a:ext cx="37804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Upgrade of the cyclotron U400M</a:t>
            </a:r>
          </a:p>
          <a:p>
            <a:endParaRPr lang="en-US" dirty="0" smtClean="0"/>
          </a:p>
          <a:p>
            <a:r>
              <a:rPr lang="en-US" i="1" dirty="0" smtClean="0"/>
              <a:t>Gives more stable operation and higher beam intensities.</a:t>
            </a:r>
          </a:p>
          <a:p>
            <a:endParaRPr lang="en-US" i="1" dirty="0"/>
          </a:p>
          <a:p>
            <a:r>
              <a:rPr lang="en-US" i="1" dirty="0" smtClean="0"/>
              <a:t>But we stay confined within the area of very light nuclei Z&lt;15.</a:t>
            </a:r>
            <a:endParaRPr lang="ru-RU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-39018" y="189640"/>
            <a:ext cx="54661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+mj-lt"/>
              </a:rPr>
              <a:t>Light Nuclei near and beyond </a:t>
            </a:r>
          </a:p>
          <a:p>
            <a:pPr algn="ctr"/>
            <a:r>
              <a:rPr lang="en-US" sz="2800" dirty="0" smtClean="0">
                <a:latin typeface="+mj-lt"/>
              </a:rPr>
              <a:t>the Nucleon Stability Line</a:t>
            </a:r>
            <a:endParaRPr lang="ru-RU" sz="28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475691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70759" y="107050"/>
            <a:ext cx="5993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Planned research areas for 2024 – 2030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36685" y="4239090"/>
            <a:ext cx="5220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Instrumentation Development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6565" y="4833360"/>
            <a:ext cx="71107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In-beam detectors;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Neutron detector array (increase in number of modules);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Charged particles detector arrays (angular and energy acceptance);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RF-kicker (operational run with ion beam);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Zero-angle spectrometer </a:t>
            </a:r>
            <a:r>
              <a:rPr lang="en-US" dirty="0" err="1" smtClean="0"/>
              <a:t>hodoscope</a:t>
            </a:r>
            <a:r>
              <a:rPr lang="en-US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Cryogenic tritium target.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681628" y="835497"/>
            <a:ext cx="75158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Beyond the nucleon stability line with 2n-transfer</a:t>
            </a:r>
          </a:p>
          <a:p>
            <a:pPr marL="285750"/>
            <a:r>
              <a:rPr lang="en-US" baseline="30000" dirty="0" smtClean="0"/>
              <a:t>10</a:t>
            </a:r>
            <a:r>
              <a:rPr lang="en-US" dirty="0" smtClean="0"/>
              <a:t>He, </a:t>
            </a:r>
            <a:r>
              <a:rPr lang="en-US" baseline="30000" dirty="0" smtClean="0"/>
              <a:t>13</a:t>
            </a:r>
            <a:r>
              <a:rPr lang="en-US" dirty="0" smtClean="0"/>
              <a:t>Li,</a:t>
            </a:r>
            <a:r>
              <a:rPr lang="en-US" baseline="30000" dirty="0" smtClean="0"/>
              <a:t>16</a:t>
            </a:r>
            <a:r>
              <a:rPr lang="en-US" dirty="0" smtClean="0"/>
              <a:t>Be. </a:t>
            </a:r>
            <a:r>
              <a:rPr lang="en-US" dirty="0" err="1" smtClean="0"/>
              <a:t>Ligher</a:t>
            </a:r>
            <a:r>
              <a:rPr lang="en-US" dirty="0" smtClean="0"/>
              <a:t> neutron-rich isotopes like </a:t>
            </a:r>
            <a:r>
              <a:rPr lang="ru-RU" baseline="30000" dirty="0" smtClean="0"/>
              <a:t>6</a:t>
            </a:r>
            <a:r>
              <a:rPr lang="en-US" baseline="30000" dirty="0" smtClean="0"/>
              <a:t>,8</a:t>
            </a:r>
            <a:r>
              <a:rPr lang="ru-RU" dirty="0" smtClean="0"/>
              <a:t>Не</a:t>
            </a:r>
            <a:r>
              <a:rPr lang="en-US" dirty="0" smtClean="0"/>
              <a:t>, </a:t>
            </a:r>
            <a:r>
              <a:rPr lang="en-US" baseline="30000" dirty="0" smtClean="0"/>
              <a:t>11</a:t>
            </a:r>
            <a:r>
              <a:rPr lang="en-US" dirty="0" smtClean="0"/>
              <a:t>Li, </a:t>
            </a:r>
            <a:r>
              <a:rPr lang="en-US" baseline="30000" dirty="0" smtClean="0"/>
              <a:t>11-14</a:t>
            </a:r>
            <a:r>
              <a:rPr lang="en-US" dirty="0" smtClean="0"/>
              <a:t>Be are also in the zone of interest;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Structure of neutron-rich isotopes in (</a:t>
            </a:r>
            <a:r>
              <a:rPr lang="en-US" dirty="0" err="1" smtClean="0"/>
              <a:t>d,p</a:t>
            </a:r>
            <a:r>
              <a:rPr lang="en-US" dirty="0" smtClean="0"/>
              <a:t>) reactions;</a:t>
            </a:r>
          </a:p>
          <a:p>
            <a:pPr marL="271463" indent="-271463">
              <a:buFont typeface="Arial" panose="020B0604020202020204" pitchFamily="34" charset="0"/>
              <a:buChar char="•"/>
            </a:pPr>
            <a:r>
              <a:rPr lang="en-US" dirty="0" smtClean="0"/>
              <a:t>Impact of the reaction mechanism on population </a:t>
            </a:r>
          </a:p>
          <a:p>
            <a:pPr marL="271463"/>
            <a:r>
              <a:rPr lang="en-US" dirty="0" smtClean="0"/>
              <a:t>of low energy spectra of exotic nuclear systems;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Exotic radioactivity </a:t>
            </a:r>
          </a:p>
          <a:p>
            <a:pPr marL="271463"/>
            <a:r>
              <a:rPr lang="en-US" dirty="0" smtClean="0"/>
              <a:t>(formation of 2-p radioactive nuclei in (</a:t>
            </a:r>
            <a:r>
              <a:rPr lang="en-US" baseline="30000" dirty="0" smtClean="0"/>
              <a:t>3</a:t>
            </a:r>
            <a:r>
              <a:rPr lang="en-US" dirty="0" smtClean="0"/>
              <a:t>He,n) reactions, </a:t>
            </a:r>
            <a:r>
              <a:rPr lang="en-US" baseline="30000" dirty="0" smtClean="0"/>
              <a:t>26</a:t>
            </a:r>
            <a:r>
              <a:rPr lang="en-US" dirty="0" smtClean="0"/>
              <a:t>S);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Isotopic symmetry of nuclear reactions </a:t>
            </a:r>
          </a:p>
          <a:p>
            <a:pPr marL="271463"/>
            <a:r>
              <a:rPr lang="en-US" dirty="0" smtClean="0"/>
              <a:t>(</a:t>
            </a:r>
            <a:r>
              <a:rPr lang="en-US" baseline="30000" dirty="0" smtClean="0"/>
              <a:t>3</a:t>
            </a:r>
            <a:r>
              <a:rPr lang="en-US" dirty="0" smtClean="0"/>
              <a:t>H,</a:t>
            </a:r>
            <a:r>
              <a:rPr lang="en-US" baseline="30000" dirty="0" smtClean="0"/>
              <a:t>3</a:t>
            </a:r>
            <a:r>
              <a:rPr lang="en-US" dirty="0" smtClean="0"/>
              <a:t>He) and (</a:t>
            </a:r>
            <a:r>
              <a:rPr lang="en-US" baseline="30000" dirty="0" smtClean="0"/>
              <a:t>3</a:t>
            </a:r>
            <a:r>
              <a:rPr lang="en-US" dirty="0" smtClean="0"/>
              <a:t>He,</a:t>
            </a:r>
            <a:r>
              <a:rPr lang="en-US" baseline="30000" dirty="0" smtClean="0"/>
              <a:t>3</a:t>
            </a:r>
            <a:r>
              <a:rPr lang="en-US" dirty="0" smtClean="0"/>
              <a:t>H);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Total reaction cross-sections;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>
                <a:latin typeface="Times New Roman"/>
                <a:cs typeface="Times New Roman"/>
              </a:rPr>
              <a:t>β</a:t>
            </a:r>
            <a:r>
              <a:rPr lang="en-US" dirty="0" smtClean="0">
                <a:latin typeface="+mj-lt"/>
                <a:cs typeface="Times New Roman"/>
              </a:rPr>
              <a:t>-decays of neutron-rich nuclei, </a:t>
            </a:r>
            <a:r>
              <a:rPr lang="el-GR" dirty="0" smtClean="0">
                <a:latin typeface="Times New Roman"/>
                <a:cs typeface="Times New Roman"/>
              </a:rPr>
              <a:t>β</a:t>
            </a:r>
            <a:r>
              <a:rPr lang="en-US" dirty="0" smtClean="0">
                <a:latin typeface="+mj-lt"/>
                <a:cs typeface="Times New Roman"/>
              </a:rPr>
              <a:t>-delayed decays.</a:t>
            </a:r>
            <a:endParaRPr lang="ru-RU" dirty="0">
              <a:latin typeface="+mj-lt"/>
            </a:endParaRPr>
          </a:p>
        </p:txBody>
      </p:sp>
      <p:grpSp>
        <p:nvGrpSpPr>
          <p:cNvPr id="50" name="Группа 49"/>
          <p:cNvGrpSpPr/>
          <p:nvPr/>
        </p:nvGrpSpPr>
        <p:grpSpPr>
          <a:xfrm>
            <a:off x="6088559" y="1493312"/>
            <a:ext cx="1852350" cy="1121803"/>
            <a:chOff x="6031091" y="2882681"/>
            <a:chExt cx="1852350" cy="1121803"/>
          </a:xfrm>
        </p:grpSpPr>
        <p:grpSp>
          <p:nvGrpSpPr>
            <p:cNvPr id="27" name="Группа 26"/>
            <p:cNvGrpSpPr/>
            <p:nvPr/>
          </p:nvGrpSpPr>
          <p:grpSpPr>
            <a:xfrm>
              <a:off x="6031091" y="2882681"/>
              <a:ext cx="1852350" cy="1024368"/>
              <a:chOff x="6123208" y="1422359"/>
              <a:chExt cx="1852350" cy="1024368"/>
            </a:xfrm>
          </p:grpSpPr>
          <p:grpSp>
            <p:nvGrpSpPr>
              <p:cNvPr id="8" name="Группа 7"/>
              <p:cNvGrpSpPr/>
              <p:nvPr/>
            </p:nvGrpSpPr>
            <p:grpSpPr>
              <a:xfrm>
                <a:off x="6867254" y="1763815"/>
                <a:ext cx="360041" cy="341456"/>
                <a:chOff x="6867254" y="1763815"/>
                <a:chExt cx="360041" cy="341456"/>
              </a:xfrm>
            </p:grpSpPr>
            <p:sp>
              <p:nvSpPr>
                <p:cNvPr id="6" name="Прямоугольник 5"/>
                <p:cNvSpPr/>
                <p:nvPr/>
              </p:nvSpPr>
              <p:spPr>
                <a:xfrm>
                  <a:off x="6867255" y="1763815"/>
                  <a:ext cx="360040" cy="34145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" name="TextBox 6"/>
                <p:cNvSpPr txBox="1"/>
                <p:nvPr/>
              </p:nvSpPr>
              <p:spPr>
                <a:xfrm>
                  <a:off x="6867254" y="1811432"/>
                  <a:ext cx="36003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b="1" baseline="30000" dirty="0" smtClean="0"/>
                    <a:t>11</a:t>
                  </a:r>
                  <a:r>
                    <a:rPr lang="en-US" sz="1000" b="1" dirty="0" smtClean="0"/>
                    <a:t>Li</a:t>
                  </a:r>
                  <a:endParaRPr lang="ru-RU" sz="1000" b="1" dirty="0"/>
                </a:p>
              </p:txBody>
            </p:sp>
          </p:grpSp>
          <p:grpSp>
            <p:nvGrpSpPr>
              <p:cNvPr id="9" name="Группа 8"/>
              <p:cNvGrpSpPr/>
              <p:nvPr/>
            </p:nvGrpSpPr>
            <p:grpSpPr>
              <a:xfrm>
                <a:off x="6821097" y="2105271"/>
                <a:ext cx="451204" cy="341456"/>
                <a:chOff x="6819942" y="1763815"/>
                <a:chExt cx="451204" cy="341456"/>
              </a:xfrm>
            </p:grpSpPr>
            <p:sp>
              <p:nvSpPr>
                <p:cNvPr id="10" name="Прямоугольник 9"/>
                <p:cNvSpPr/>
                <p:nvPr/>
              </p:nvSpPr>
              <p:spPr>
                <a:xfrm>
                  <a:off x="6867255" y="1763815"/>
                  <a:ext cx="360040" cy="34145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6819942" y="1811432"/>
                  <a:ext cx="451204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b="1" baseline="30000" dirty="0" smtClean="0"/>
                    <a:t>10</a:t>
                  </a:r>
                  <a:r>
                    <a:rPr lang="en-US" sz="1000" b="1" dirty="0" smtClean="0"/>
                    <a:t>He</a:t>
                  </a:r>
                  <a:endParaRPr lang="ru-RU" sz="1000" b="1" dirty="0"/>
                </a:p>
              </p:txBody>
            </p:sp>
          </p:grpSp>
          <p:grpSp>
            <p:nvGrpSpPr>
              <p:cNvPr id="12" name="Группа 11"/>
              <p:cNvGrpSpPr/>
              <p:nvPr/>
            </p:nvGrpSpPr>
            <p:grpSpPr>
              <a:xfrm>
                <a:off x="7559154" y="1422359"/>
                <a:ext cx="416404" cy="341456"/>
                <a:chOff x="6827713" y="1763815"/>
                <a:chExt cx="416404" cy="341456"/>
              </a:xfrm>
            </p:grpSpPr>
            <p:sp>
              <p:nvSpPr>
                <p:cNvPr id="13" name="Прямоугольник 12"/>
                <p:cNvSpPr/>
                <p:nvPr/>
              </p:nvSpPr>
              <p:spPr>
                <a:xfrm>
                  <a:off x="6867255" y="1763815"/>
                  <a:ext cx="360040" cy="34145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6827713" y="1811432"/>
                  <a:ext cx="416404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b="1" baseline="30000" dirty="0" smtClean="0"/>
                    <a:t>14</a:t>
                  </a:r>
                  <a:r>
                    <a:rPr lang="en-US" sz="1000" b="1" dirty="0" smtClean="0"/>
                    <a:t>Be</a:t>
                  </a:r>
                  <a:endParaRPr lang="ru-RU" sz="1000" b="1" dirty="0"/>
                </a:p>
              </p:txBody>
            </p:sp>
          </p:grpSp>
          <p:grpSp>
            <p:nvGrpSpPr>
              <p:cNvPr id="18" name="Группа 17"/>
              <p:cNvGrpSpPr/>
              <p:nvPr/>
            </p:nvGrpSpPr>
            <p:grpSpPr>
              <a:xfrm>
                <a:off x="6123208" y="2105271"/>
                <a:ext cx="402113" cy="341456"/>
                <a:chOff x="6846218" y="1763815"/>
                <a:chExt cx="402113" cy="341456"/>
              </a:xfrm>
            </p:grpSpPr>
            <p:sp>
              <p:nvSpPr>
                <p:cNvPr id="19" name="Прямоугольник 18"/>
                <p:cNvSpPr/>
                <p:nvPr/>
              </p:nvSpPr>
              <p:spPr>
                <a:xfrm>
                  <a:off x="6867255" y="1763815"/>
                  <a:ext cx="360040" cy="34145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6846218" y="1811432"/>
                  <a:ext cx="402113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b="1" baseline="30000" dirty="0"/>
                    <a:t>8</a:t>
                  </a:r>
                  <a:r>
                    <a:rPr lang="en-US" sz="1000" b="1" dirty="0" smtClean="0"/>
                    <a:t>He</a:t>
                  </a:r>
                  <a:endParaRPr lang="ru-RU" sz="1000" b="1" dirty="0"/>
                </a:p>
              </p:txBody>
            </p:sp>
          </p:grpSp>
        </p:grpSp>
        <p:cxnSp>
          <p:nvCxnSpPr>
            <p:cNvPr id="29" name="Прямая со стрелкой 28"/>
            <p:cNvCxnSpPr/>
            <p:nvPr/>
          </p:nvCxnSpPr>
          <p:spPr>
            <a:xfrm>
              <a:off x="6728980" y="3329390"/>
              <a:ext cx="0" cy="377169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 стрелкой 30"/>
            <p:cNvCxnSpPr/>
            <p:nvPr/>
          </p:nvCxnSpPr>
          <p:spPr>
            <a:xfrm>
              <a:off x="6460374" y="3736321"/>
              <a:ext cx="296929" cy="0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 стрелкой 39"/>
            <p:cNvCxnSpPr/>
            <p:nvPr/>
          </p:nvCxnSpPr>
          <p:spPr>
            <a:xfrm flipH="1">
              <a:off x="7158437" y="3252963"/>
              <a:ext cx="502850" cy="483358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7385658" y="3386920"/>
              <a:ext cx="29821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srgbClr val="FF0000"/>
                  </a:solidFill>
                </a:rPr>
                <a:t>-</a:t>
              </a:r>
              <a:r>
                <a:rPr lang="el-GR" sz="800" dirty="0" smtClean="0">
                  <a:solidFill>
                    <a:srgbClr val="FF0000"/>
                  </a:solidFill>
                </a:rPr>
                <a:t>α</a:t>
              </a:r>
              <a:endParaRPr lang="ru-RU" sz="2800" dirty="0">
                <a:solidFill>
                  <a:srgbClr val="FF0000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470018" y="3366283"/>
              <a:ext cx="29821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srgbClr val="FF0000"/>
                  </a:solidFill>
                </a:rPr>
                <a:t>-</a:t>
              </a:r>
              <a:r>
                <a:rPr lang="en-US" sz="800" i="1" dirty="0">
                  <a:solidFill>
                    <a:srgbClr val="FF0000"/>
                  </a:solidFill>
                </a:rPr>
                <a:t>p</a:t>
              </a:r>
              <a:endParaRPr lang="ru-RU" sz="2800" i="1" dirty="0">
                <a:solidFill>
                  <a:srgbClr val="FF0000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432048" y="3789040"/>
              <a:ext cx="34308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srgbClr val="FF0000"/>
                  </a:solidFill>
                </a:rPr>
                <a:t>+2</a:t>
              </a:r>
              <a:r>
                <a:rPr lang="en-US" sz="800" i="1" dirty="0" smtClean="0">
                  <a:solidFill>
                    <a:srgbClr val="FF0000"/>
                  </a:solidFill>
                </a:rPr>
                <a:t>n</a:t>
              </a:r>
              <a:endParaRPr lang="ru-RU" sz="2800" i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69265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161510" y="3770847"/>
            <a:ext cx="4365485" cy="306034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5830" y="143635"/>
            <a:ext cx="27903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+mj-lt"/>
                <a:cs typeface="Times New Roman" panose="02020603050405020304" pitchFamily="18" charset="0"/>
              </a:rPr>
              <a:t>Tritium Target</a:t>
            </a:r>
            <a:endParaRPr lang="ru-RU" sz="2800" dirty="0" smtClean="0"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en-US" sz="2800" dirty="0" smtClean="0">
                <a:latin typeface="+mj-lt"/>
                <a:cs typeface="Times New Roman" panose="02020603050405020304" pitchFamily="18" charset="0"/>
              </a:rPr>
              <a:t>supply system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284" y="3744034"/>
            <a:ext cx="4151953" cy="31139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285" y="1604772"/>
            <a:ext cx="4151953" cy="2075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1550" y="1097742"/>
            <a:ext cx="28803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1 </a:t>
            </a:r>
            <a:r>
              <a:rPr lang="en-US" sz="1600" dirty="0" err="1"/>
              <a:t>k</a:t>
            </a:r>
            <a:r>
              <a:rPr lang="en-US" sz="1600" dirty="0" err="1" smtClean="0"/>
              <a:t>Ci</a:t>
            </a:r>
            <a:r>
              <a:rPr lang="en-US" sz="1600" dirty="0" smtClean="0"/>
              <a:t> T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Liquid (T</a:t>
            </a:r>
            <a:r>
              <a:rPr lang="en-US" sz="1600" dirty="0" smtClean="0">
                <a:latin typeface="Times New Roman"/>
                <a:cs typeface="Times New Roman"/>
              </a:rPr>
              <a:t>⁓25 K)</a:t>
            </a:r>
            <a:r>
              <a:rPr lang="en-US" sz="1600" dirty="0" smtClean="0"/>
              <a:t>: </a:t>
            </a:r>
            <a:r>
              <a:rPr lang="en-US" sz="1600" dirty="0" smtClean="0">
                <a:latin typeface="Times New Roman"/>
                <a:cs typeface="Times New Roman"/>
              </a:rPr>
              <a:t>h=0.4 mm;</a:t>
            </a:r>
          </a:p>
          <a:p>
            <a:pPr marL="271463"/>
            <a:r>
              <a:rPr lang="en-US" sz="1600" dirty="0" smtClean="0">
                <a:latin typeface="Times New Roman"/>
                <a:cs typeface="Times New Roman"/>
              </a:rPr>
              <a:t>Gas:	h=4 mm;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imes New Roman"/>
                <a:cs typeface="Times New Roman"/>
              </a:rPr>
              <a:t>Three stages of radiation protection;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imes New Roman"/>
                <a:cs typeface="Times New Roman"/>
              </a:rPr>
              <a:t>Radiation safety control;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imes New Roman"/>
                <a:cs typeface="Times New Roman"/>
              </a:rPr>
              <a:t>Automatic control and parameter setting;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imes New Roman"/>
                <a:cs typeface="Times New Roman"/>
              </a:rPr>
              <a:t>The cell can also be filled with H</a:t>
            </a:r>
            <a:r>
              <a:rPr lang="en-US" sz="1600" baseline="-25000" dirty="0" smtClean="0">
                <a:latin typeface="Times New Roman"/>
                <a:cs typeface="Times New Roman"/>
              </a:rPr>
              <a:t>2</a:t>
            </a:r>
            <a:r>
              <a:rPr lang="en-US" sz="1600" dirty="0" smtClean="0">
                <a:latin typeface="Times New Roman"/>
                <a:cs typeface="Times New Roman"/>
              </a:rPr>
              <a:t>, D</a:t>
            </a:r>
            <a:r>
              <a:rPr lang="en-US" sz="1600" baseline="-25000" dirty="0" smtClean="0">
                <a:latin typeface="Times New Roman"/>
                <a:cs typeface="Times New Roman"/>
              </a:rPr>
              <a:t>2</a:t>
            </a:r>
            <a:r>
              <a:rPr lang="en-US" sz="1600" dirty="0" smtClean="0">
                <a:latin typeface="Times New Roman"/>
                <a:cs typeface="Times New Roman"/>
              </a:rPr>
              <a:t>, </a:t>
            </a:r>
            <a:r>
              <a:rPr lang="en-US" sz="1600" baseline="30000" dirty="0" smtClean="0">
                <a:latin typeface="Times New Roman"/>
                <a:cs typeface="Times New Roman"/>
              </a:rPr>
              <a:t>3</a:t>
            </a:r>
            <a:r>
              <a:rPr lang="en-US" sz="1600" dirty="0" smtClean="0">
                <a:latin typeface="Times New Roman"/>
                <a:cs typeface="Times New Roman"/>
              </a:rPr>
              <a:t>He, </a:t>
            </a:r>
            <a:r>
              <a:rPr lang="en-US" sz="1600" baseline="30000" dirty="0" smtClean="0">
                <a:latin typeface="Times New Roman"/>
                <a:cs typeface="Times New Roman"/>
              </a:rPr>
              <a:t>4</a:t>
            </a:r>
            <a:r>
              <a:rPr lang="en-US" sz="1600" dirty="0" smtClean="0">
                <a:latin typeface="Times New Roman"/>
                <a:cs typeface="Times New Roman"/>
              </a:rPr>
              <a:t>He.</a:t>
            </a:r>
          </a:p>
        </p:txBody>
      </p:sp>
    </p:spTree>
    <p:extLst>
      <p:ext uri="{BB962C8B-B14F-4D97-AF65-F5344CB8AC3E}">
        <p14:creationId xmlns:p14="http://schemas.microsoft.com/office/powerpoint/2010/main" val="28311716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46675" y="2900"/>
            <a:ext cx="5993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More Long-Term Plans</a:t>
            </a:r>
          </a:p>
          <a:p>
            <a:pPr algn="ctr"/>
            <a:r>
              <a:rPr lang="en-US" sz="2000" dirty="0" smtClean="0"/>
              <a:t>Projects being considered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18475" y="825096"/>
            <a:ext cx="472552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/>
              <a:t>RIB technique development:</a:t>
            </a:r>
            <a:endParaRPr lang="ru-RU" sz="2000" u="sng" dirty="0" smtClean="0"/>
          </a:p>
          <a:p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New accelerator complex</a:t>
            </a:r>
            <a:r>
              <a:rPr lang="ru-RU" sz="1400" dirty="0" smtClean="0"/>
              <a:t> </a:t>
            </a:r>
            <a:r>
              <a:rPr lang="en-US" sz="1400" dirty="0" smtClean="0"/>
              <a:t>for an energy of about 100A MeV. (LINAC, cyclotron tandem). </a:t>
            </a:r>
          </a:p>
          <a:p>
            <a:pPr marL="269875"/>
            <a:r>
              <a:rPr lang="en-US" sz="1400" dirty="0" smtClean="0"/>
              <a:t>Extending the mass range of RIB’s, high intensity of RIB’s.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Development of ISOL-technique of RIB production at the tandem of operating cyclotrons (U400M – U400R).</a:t>
            </a:r>
          </a:p>
          <a:p>
            <a:pPr marL="269875"/>
            <a:r>
              <a:rPr lang="en-US" sz="1400" dirty="0" smtClean="0"/>
              <a:t>Intensity increase of RIB’s produced at the U400M cyclotron.</a:t>
            </a:r>
            <a:endParaRPr lang="ru-RU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223069" y="849647"/>
            <a:ext cx="421391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/>
              <a:t>Radiochemical Laboratory of Class I:</a:t>
            </a:r>
            <a:endParaRPr lang="ru-RU" sz="2000" u="sng" dirty="0" smtClean="0"/>
          </a:p>
          <a:p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Manufacturing and regeneration of actinide targets for the SHE research;</a:t>
            </a:r>
            <a:endParaRPr lang="ru-R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Development of new technologies for production of radioisotopes and their extraction from irradiated targets for scientific, </a:t>
            </a:r>
            <a:r>
              <a:rPr lang="en-US" sz="1400" dirty="0" err="1"/>
              <a:t>radioecological</a:t>
            </a:r>
            <a:r>
              <a:rPr lang="en-US" sz="1400" dirty="0"/>
              <a:t>, medical and other applications;</a:t>
            </a:r>
            <a:endParaRPr lang="ru-R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Fundamental research </a:t>
            </a:r>
            <a:r>
              <a:rPr lang="en-US" sz="1400" dirty="0"/>
              <a:t>program is under consideration.</a:t>
            </a:r>
            <a:endParaRPr lang="ru-RU" sz="1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340" y="3281082"/>
            <a:ext cx="6770635" cy="350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15435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6505" y="1088740"/>
            <a:ext cx="765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</a:t>
            </a:r>
            <a:endParaRPr lang="ru-RU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2952" y="3076218"/>
            <a:ext cx="546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2023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107089" y="5833331"/>
            <a:ext cx="765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2031</a:t>
            </a:r>
            <a:endParaRPr lang="ru-RU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8996" y="1446297"/>
            <a:ext cx="599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2018</a:t>
            </a:r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390302" y="1766157"/>
            <a:ext cx="599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2019</a:t>
            </a:r>
            <a:endParaRPr lang="ru-RU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371608" y="2073934"/>
            <a:ext cx="599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2020</a:t>
            </a:r>
            <a:endParaRPr lang="ru-RU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371608" y="2400861"/>
            <a:ext cx="599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2021</a:t>
            </a:r>
            <a:endParaRPr lang="ru-RU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352952" y="2726717"/>
            <a:ext cx="599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2022</a:t>
            </a:r>
            <a:endParaRPr lang="ru-RU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107090" y="3481263"/>
            <a:ext cx="914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2024</a:t>
            </a:r>
            <a:endParaRPr lang="ru-RU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6449" y="3897904"/>
            <a:ext cx="599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2025</a:t>
            </a:r>
            <a:endParaRPr lang="ru-RU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326449" y="4205681"/>
            <a:ext cx="599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2026</a:t>
            </a:r>
            <a:endParaRPr lang="ru-RU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307714" y="4541640"/>
            <a:ext cx="599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2027</a:t>
            </a:r>
            <a:endParaRPr lang="ru-RU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287944" y="4854756"/>
            <a:ext cx="599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2028</a:t>
            </a:r>
            <a:endParaRPr lang="ru-RU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299946" y="5161044"/>
            <a:ext cx="599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2029</a:t>
            </a:r>
            <a:endParaRPr lang="ru-RU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284867" y="5451242"/>
            <a:ext cx="599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2030</a:t>
            </a:r>
            <a:endParaRPr lang="ru-RU" sz="1400" dirty="0"/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6505" y="998730"/>
            <a:ext cx="8820980" cy="0"/>
          </a:xfrm>
          <a:prstGeom prst="line">
            <a:avLst/>
          </a:prstGeom>
          <a:ln w="41275" cmpd="dbl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schemeClr val="accent6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116505" y="3481263"/>
            <a:ext cx="8820980" cy="0"/>
          </a:xfrm>
          <a:prstGeom prst="line">
            <a:avLst/>
          </a:prstGeom>
          <a:ln w="41275" cmpd="dbl">
            <a:solidFill>
              <a:schemeClr val="accent6">
                <a:lumMod val="40000"/>
                <a:lumOff val="60000"/>
              </a:schemeClr>
            </a:solidFill>
            <a:prstDash val="sysDot"/>
          </a:ln>
          <a:effectLst>
            <a:outerShdw blurRad="50800" dist="38100" dir="2700000" algn="tl" rotWithShape="0">
              <a:schemeClr val="accent6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116505" y="5852347"/>
            <a:ext cx="8820980" cy="0"/>
          </a:xfrm>
          <a:prstGeom prst="line">
            <a:avLst/>
          </a:prstGeom>
          <a:ln w="41275" cmpd="dbl">
            <a:solidFill>
              <a:schemeClr val="accent6">
                <a:lumMod val="40000"/>
                <a:lumOff val="60000"/>
              </a:schemeClr>
            </a:solidFill>
            <a:prstDash val="sysDot"/>
          </a:ln>
          <a:effectLst>
            <a:outerShdw blurRad="50800" dist="38100" dir="2700000" algn="tl" rotWithShape="0">
              <a:schemeClr val="accent6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331640" y="289482"/>
            <a:ext cx="1440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 Nuclei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302275" y="159802"/>
            <a:ext cx="1419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Heavy Nuclei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157065" y="164234"/>
            <a:ext cx="1575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Nuclei far from SL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137285" y="170672"/>
            <a:ext cx="1575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Applied</a:t>
            </a: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studies</a:t>
            </a: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 flipH="1">
            <a:off x="2996825" y="188640"/>
            <a:ext cx="1" cy="6390710"/>
          </a:xfrm>
          <a:prstGeom prst="line">
            <a:avLst/>
          </a:prstGeom>
          <a:ln w="41275" cmpd="dbl">
            <a:solidFill>
              <a:schemeClr val="accent6">
                <a:lumMod val="40000"/>
                <a:lumOff val="60000"/>
              </a:schemeClr>
            </a:solidFill>
            <a:prstDash val="sysDot"/>
          </a:ln>
          <a:effectLst>
            <a:outerShdw blurRad="50800" dist="38100" dir="2700000" algn="tl" rotWithShape="0">
              <a:schemeClr val="accent6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H="1">
            <a:off x="4932040" y="170672"/>
            <a:ext cx="1" cy="6390710"/>
          </a:xfrm>
          <a:prstGeom prst="line">
            <a:avLst/>
          </a:prstGeom>
          <a:ln w="41275" cmpd="dbl">
            <a:solidFill>
              <a:schemeClr val="accent6">
                <a:lumMod val="40000"/>
                <a:lumOff val="60000"/>
              </a:schemeClr>
            </a:solidFill>
            <a:prstDash val="sysDot"/>
          </a:ln>
          <a:effectLst>
            <a:outerShdw blurRad="50800" dist="38100" dir="2700000" algn="tl" rotWithShape="0">
              <a:schemeClr val="accent6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H="1">
            <a:off x="6912260" y="204809"/>
            <a:ext cx="1" cy="6390710"/>
          </a:xfrm>
          <a:prstGeom prst="line">
            <a:avLst/>
          </a:prstGeom>
          <a:ln w="41275" cmpd="dbl">
            <a:solidFill>
              <a:schemeClr val="accent6">
                <a:lumMod val="40000"/>
                <a:lumOff val="60000"/>
              </a:schemeClr>
            </a:solidFill>
            <a:prstDash val="sysDot"/>
          </a:ln>
          <a:effectLst>
            <a:outerShdw blurRad="50800" dist="38100" dir="2700000" algn="tl" rotWithShape="0">
              <a:schemeClr val="accent6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044481" y="1767631"/>
            <a:ext cx="1976182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SHE Factory</a:t>
            </a:r>
            <a:r>
              <a:rPr lang="en-US" b="1" dirty="0" smtClean="0"/>
              <a:t>:</a:t>
            </a:r>
          </a:p>
          <a:p>
            <a:r>
              <a:rPr lang="en-US" b="1" dirty="0" smtClean="0"/>
              <a:t>DC280</a:t>
            </a:r>
          </a:p>
          <a:p>
            <a:r>
              <a:rPr lang="en-US" dirty="0" smtClean="0"/>
              <a:t>DGFRS II </a:t>
            </a:r>
            <a:r>
              <a:rPr lang="en-US" sz="1600" dirty="0" smtClean="0"/>
              <a:t>(synthesis)</a:t>
            </a:r>
            <a:r>
              <a:rPr lang="en-US" dirty="0" smtClean="0"/>
              <a:t>;</a:t>
            </a:r>
          </a:p>
          <a:p>
            <a:r>
              <a:rPr lang="en-US" dirty="0" smtClean="0"/>
              <a:t>GRAND </a:t>
            </a:r>
            <a:r>
              <a:rPr lang="en-US" sz="1600" dirty="0" smtClean="0"/>
              <a:t>(chemistry)</a:t>
            </a:r>
            <a:r>
              <a:rPr lang="en-US" dirty="0" smtClean="0"/>
              <a:t>;</a:t>
            </a:r>
            <a:endParaRPr lang="ru-RU" dirty="0"/>
          </a:p>
        </p:txBody>
      </p:sp>
      <p:sp>
        <p:nvSpPr>
          <p:cNvPr id="43" name="TextBox 42"/>
          <p:cNvSpPr txBox="1"/>
          <p:nvPr/>
        </p:nvSpPr>
        <p:spPr>
          <a:xfrm>
            <a:off x="2994551" y="3076218"/>
            <a:ext cx="187916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New Building</a:t>
            </a:r>
          </a:p>
          <a:p>
            <a:r>
              <a:rPr lang="en-US" sz="2000" b="1" dirty="0" smtClean="0"/>
              <a:t>U400→U400R</a:t>
            </a:r>
          </a:p>
          <a:p>
            <a:r>
              <a:rPr lang="en-US" dirty="0" smtClean="0"/>
              <a:t>NEW FACILITIES</a:t>
            </a:r>
          </a:p>
          <a:p>
            <a:r>
              <a:rPr lang="en-US" sz="1600" dirty="0" smtClean="0"/>
              <a:t>Heavy isotopes:</a:t>
            </a:r>
          </a:p>
          <a:p>
            <a:r>
              <a:rPr lang="en-US" sz="1600" dirty="0" smtClean="0"/>
              <a:t>MNT, fusion,</a:t>
            </a:r>
          </a:p>
          <a:p>
            <a:r>
              <a:rPr lang="en-US" sz="1600" dirty="0"/>
              <a:t>f</a:t>
            </a:r>
            <a:r>
              <a:rPr lang="en-US" sz="1600" dirty="0" smtClean="0"/>
              <a:t>ission and </a:t>
            </a:r>
          </a:p>
          <a:p>
            <a:r>
              <a:rPr lang="en-US" sz="1600" dirty="0" err="1" smtClean="0"/>
              <a:t>quasifission</a:t>
            </a:r>
            <a:r>
              <a:rPr lang="en-US" sz="1600" dirty="0" smtClean="0"/>
              <a:t>,</a:t>
            </a:r>
          </a:p>
          <a:p>
            <a:r>
              <a:rPr lang="en-US" sz="1600" dirty="0"/>
              <a:t>s</a:t>
            </a:r>
            <a:r>
              <a:rPr lang="en-US" sz="1600" dirty="0" smtClean="0"/>
              <a:t>pectroscopy,</a:t>
            </a:r>
          </a:p>
          <a:p>
            <a:r>
              <a:rPr lang="en-US" sz="1600" dirty="0" smtClean="0"/>
              <a:t>masses.</a:t>
            </a:r>
          </a:p>
          <a:p>
            <a:r>
              <a:rPr lang="en-US" dirty="0" smtClean="0"/>
              <a:t> 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157065" y="1241516"/>
            <a:ext cx="157517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ACCULINNA II</a:t>
            </a:r>
          </a:p>
          <a:p>
            <a:r>
              <a:rPr lang="en-US" sz="1600" dirty="0" smtClean="0"/>
              <a:t>Light exotics:</a:t>
            </a:r>
          </a:p>
          <a:p>
            <a:r>
              <a:rPr lang="en-US" sz="1600" dirty="0" smtClean="0"/>
              <a:t>structure</a:t>
            </a:r>
          </a:p>
          <a:p>
            <a:r>
              <a:rPr lang="en-US" sz="1600" dirty="0" smtClean="0"/>
              <a:t>mechanisms,</a:t>
            </a:r>
          </a:p>
          <a:p>
            <a:r>
              <a:rPr lang="en-US" sz="1600" dirty="0" smtClean="0"/>
              <a:t>decays.</a:t>
            </a:r>
          </a:p>
          <a:p>
            <a:endParaRPr lang="ru-RU" dirty="0"/>
          </a:p>
        </p:txBody>
      </p:sp>
      <p:sp>
        <p:nvSpPr>
          <p:cNvPr id="45" name="TextBox 44"/>
          <p:cNvSpPr txBox="1"/>
          <p:nvPr/>
        </p:nvSpPr>
        <p:spPr>
          <a:xfrm>
            <a:off x="5156736" y="2714160"/>
            <a:ext cx="1485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U400M Upgrade</a:t>
            </a:r>
            <a:endParaRPr lang="ru-RU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1056843" y="3500540"/>
            <a:ext cx="18499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FACILITIES.</a:t>
            </a:r>
          </a:p>
          <a:p>
            <a:r>
              <a:rPr lang="en-US" sz="1600" dirty="0" smtClean="0"/>
              <a:t>SH isotopes:</a:t>
            </a:r>
          </a:p>
          <a:p>
            <a:r>
              <a:rPr lang="en-US" sz="1600" dirty="0" smtClean="0"/>
              <a:t>synthesis,</a:t>
            </a:r>
          </a:p>
          <a:p>
            <a:r>
              <a:rPr lang="en-US" sz="1600" dirty="0" smtClean="0"/>
              <a:t>chemistry, masses,</a:t>
            </a:r>
          </a:p>
          <a:p>
            <a:r>
              <a:rPr lang="en-US" sz="1600" dirty="0" smtClean="0"/>
              <a:t>spectroscopy.</a:t>
            </a:r>
            <a:endParaRPr lang="ru-RU" sz="1600" dirty="0"/>
          </a:p>
        </p:txBody>
      </p:sp>
      <p:sp>
        <p:nvSpPr>
          <p:cNvPr id="47" name="TextBox 46"/>
          <p:cNvSpPr txBox="1"/>
          <p:nvPr/>
        </p:nvSpPr>
        <p:spPr>
          <a:xfrm>
            <a:off x="7047275" y="2880605"/>
            <a:ext cx="1575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DC140</a:t>
            </a:r>
            <a:endParaRPr lang="ru-RU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5224572" y="4562369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New project</a:t>
            </a:r>
          </a:p>
          <a:p>
            <a:r>
              <a:rPr lang="en-US" b="1" dirty="0" smtClean="0"/>
              <a:t>RI beams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182290" y="4510238"/>
            <a:ext cx="1530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New project</a:t>
            </a:r>
          </a:p>
          <a:p>
            <a:r>
              <a:rPr lang="en-US" b="1" dirty="0" smtClean="0"/>
              <a:t>RCL I class,</a:t>
            </a:r>
          </a:p>
          <a:p>
            <a:r>
              <a:rPr lang="en-US" b="1" dirty="0"/>
              <a:t>e</a:t>
            </a:r>
            <a:r>
              <a:rPr lang="en-US" b="1" baseline="30000" dirty="0" smtClean="0"/>
              <a:t>-</a:t>
            </a:r>
            <a:r>
              <a:rPr lang="en-US" b="1" dirty="0" smtClean="0"/>
              <a:t> accelerator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202069" y="3526015"/>
            <a:ext cx="1485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Experiments, development of systems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950559" y="5646152"/>
            <a:ext cx="2016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Construction?</a:t>
            </a:r>
            <a:endParaRPr lang="ru-RU" sz="2400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7045966" y="5621514"/>
            <a:ext cx="2016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Construction?</a:t>
            </a:r>
            <a:endParaRPr lang="ru-RU" sz="2400" b="1" dirty="0"/>
          </a:p>
        </p:txBody>
      </p:sp>
      <p:sp>
        <p:nvSpPr>
          <p:cNvPr id="54" name="Овал 53"/>
          <p:cNvSpPr/>
          <p:nvPr/>
        </p:nvSpPr>
        <p:spPr>
          <a:xfrm>
            <a:off x="4950559" y="4269702"/>
            <a:ext cx="3928750" cy="1402007"/>
          </a:xfrm>
          <a:prstGeom prst="ellipse">
            <a:avLst/>
          </a:prstGeom>
          <a:solidFill>
            <a:schemeClr val="accent6">
              <a:lumMod val="60000"/>
              <a:lumOff val="40000"/>
              <a:alpha val="38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schemeClr val="accent6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971600" y="188640"/>
            <a:ext cx="0" cy="6390710"/>
          </a:xfrm>
          <a:prstGeom prst="straightConnector1">
            <a:avLst/>
          </a:prstGeom>
          <a:ln w="41275" cmpd="dbl">
            <a:solidFill>
              <a:schemeClr val="accent6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82359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4316567" y="3143394"/>
            <a:ext cx="3546140" cy="2955408"/>
            <a:chOff x="-93386" y="1060015"/>
            <a:chExt cx="3297234" cy="2808970"/>
          </a:xfrm>
        </p:grpSpPr>
        <p:pic>
          <p:nvPicPr>
            <p:cNvPr id="25" name="Picture 4" descr="exotic_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3386" y="1074233"/>
              <a:ext cx="3225226" cy="2794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Прямоугольник 25"/>
            <p:cNvSpPr/>
            <p:nvPr/>
          </p:nvSpPr>
          <p:spPr>
            <a:xfrm>
              <a:off x="-93386" y="1060015"/>
              <a:ext cx="3297234" cy="16489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2323714" y="5441961"/>
            <a:ext cx="19928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neutrons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 rot="16200000">
            <a:off x="-572283" y="2598751"/>
            <a:ext cx="18902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protons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70418" y="174108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egoe Print" panose="02000600000000000000" pitchFamily="2" charset="0"/>
                <a:cs typeface="Aharoni" panose="02010803020104030203" pitchFamily="2" charset="-79"/>
              </a:rPr>
              <a:t>Stability island</a:t>
            </a:r>
            <a:endParaRPr lang="ru-RU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193911" y="609945"/>
            <a:ext cx="8879841" cy="5344154"/>
            <a:chOff x="150492" y="1051842"/>
            <a:chExt cx="8879841" cy="5344154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492" y="1051842"/>
              <a:ext cx="8879841" cy="5344154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 rot="19989219">
              <a:off x="5926899" y="3583933"/>
              <a:ext cx="1800200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 rot="19989219">
              <a:off x="4846043" y="1427282"/>
              <a:ext cx="1800200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4420279" y="4799578"/>
            <a:ext cx="3744416" cy="144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 rot="3594689">
            <a:off x="401113" y="4883259"/>
            <a:ext cx="657970" cy="1427827"/>
          </a:xfrm>
          <a:prstGeom prst="ellipse">
            <a:avLst/>
          </a:prstGeom>
          <a:solidFill>
            <a:schemeClr val="accent1">
              <a:lumMod val="20000"/>
              <a:lumOff val="8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872523" y="1810308"/>
            <a:ext cx="2016224" cy="3735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 rot="3659427">
            <a:off x="6889839" y="209891"/>
            <a:ext cx="812500" cy="2473397"/>
          </a:xfrm>
          <a:prstGeom prst="ellipse">
            <a:avLst/>
          </a:prstGeom>
          <a:solidFill>
            <a:schemeClr val="accent1">
              <a:lumMod val="20000"/>
              <a:lumOff val="8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2" name="Группа 21"/>
          <p:cNvGrpSpPr/>
          <p:nvPr/>
        </p:nvGrpSpPr>
        <p:grpSpPr>
          <a:xfrm>
            <a:off x="4105270" y="228698"/>
            <a:ext cx="3151801" cy="566978"/>
            <a:chOff x="5478645" y="6206452"/>
            <a:chExt cx="3151801" cy="566978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5478645" y="6212942"/>
              <a:ext cx="773081" cy="560488"/>
              <a:chOff x="5374094" y="4239090"/>
              <a:chExt cx="773081" cy="560488"/>
            </a:xfrm>
          </p:grpSpPr>
          <p:sp>
            <p:nvSpPr>
              <p:cNvPr id="13" name="Прямоугольник 12"/>
              <p:cNvSpPr/>
              <p:nvPr/>
            </p:nvSpPr>
            <p:spPr>
              <a:xfrm>
                <a:off x="5438806" y="4244125"/>
                <a:ext cx="587448" cy="550314"/>
              </a:xfrm>
              <a:prstGeom prst="rect">
                <a:avLst/>
              </a:prstGeom>
              <a:gradFill>
                <a:gsLst>
                  <a:gs pos="0">
                    <a:srgbClr val="C6D4EE"/>
                  </a:gs>
                  <a:gs pos="0">
                    <a:schemeClr val="accent3">
                      <a:lumMod val="15000"/>
                      <a:lumOff val="8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3000000" scaled="0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5382090" y="4239090"/>
                <a:ext cx="765085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Флеровий</a:t>
                </a:r>
                <a:r>
                  <a:rPr lang="ru-RU" sz="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114</a:t>
                </a:r>
                <a:endParaRPr lang="ru-RU" sz="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5382090" y="4614912"/>
                <a:ext cx="765085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Flerovium</a:t>
                </a:r>
                <a:endParaRPr lang="ru-RU" sz="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5374094" y="4331423"/>
                <a:ext cx="4651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>
                    <a:solidFill>
                      <a:schemeClr val="tx2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Fl</a:t>
                </a:r>
                <a:endParaRPr lang="ru-RU" b="1" dirty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7" name="Группа 26"/>
            <p:cNvGrpSpPr/>
            <p:nvPr/>
          </p:nvGrpSpPr>
          <p:grpSpPr>
            <a:xfrm>
              <a:off x="6082704" y="6209697"/>
              <a:ext cx="773082" cy="560488"/>
              <a:chOff x="5374093" y="4239090"/>
              <a:chExt cx="773082" cy="560488"/>
            </a:xfrm>
          </p:grpSpPr>
          <p:sp>
            <p:nvSpPr>
              <p:cNvPr id="28" name="Прямоугольник 27"/>
              <p:cNvSpPr/>
              <p:nvPr/>
            </p:nvSpPr>
            <p:spPr>
              <a:xfrm>
                <a:off x="5420052" y="4249264"/>
                <a:ext cx="587448" cy="550314"/>
              </a:xfrm>
              <a:prstGeom prst="rect">
                <a:avLst/>
              </a:prstGeom>
              <a:gradFill>
                <a:gsLst>
                  <a:gs pos="0">
                    <a:srgbClr val="C6D4EE"/>
                  </a:gs>
                  <a:gs pos="0">
                    <a:schemeClr val="accent3">
                      <a:lumMod val="15000"/>
                      <a:lumOff val="8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3000000" scaled="0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5382090" y="4239090"/>
                <a:ext cx="765085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Московий 115</a:t>
                </a:r>
                <a:endParaRPr lang="ru-RU" sz="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382090" y="4614912"/>
                <a:ext cx="765085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Moscovium</a:t>
                </a:r>
                <a:endParaRPr lang="ru-RU" sz="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5374093" y="4331423"/>
                <a:ext cx="5595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tx2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Mc</a:t>
                </a:r>
                <a:endParaRPr lang="ru-RU" b="1" dirty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32" name="Группа 31"/>
            <p:cNvGrpSpPr/>
            <p:nvPr/>
          </p:nvGrpSpPr>
          <p:grpSpPr>
            <a:xfrm>
              <a:off x="6640178" y="6209697"/>
              <a:ext cx="803118" cy="562330"/>
              <a:chOff x="5344057" y="4237248"/>
              <a:chExt cx="803118" cy="562330"/>
            </a:xfrm>
          </p:grpSpPr>
          <p:sp>
            <p:nvSpPr>
              <p:cNvPr id="33" name="Прямоугольник 32"/>
              <p:cNvSpPr/>
              <p:nvPr/>
            </p:nvSpPr>
            <p:spPr>
              <a:xfrm>
                <a:off x="5420052" y="4249264"/>
                <a:ext cx="587448" cy="550314"/>
              </a:xfrm>
              <a:prstGeom prst="rect">
                <a:avLst/>
              </a:prstGeom>
              <a:gradFill>
                <a:gsLst>
                  <a:gs pos="0">
                    <a:srgbClr val="C6D4EE"/>
                  </a:gs>
                  <a:gs pos="0">
                    <a:schemeClr val="accent3">
                      <a:lumMod val="15000"/>
                      <a:lumOff val="8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3000000" scaled="0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5344057" y="4237248"/>
                <a:ext cx="765085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Ливерморий</a:t>
                </a:r>
                <a:r>
                  <a:rPr lang="ru-RU" sz="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116</a:t>
                </a:r>
                <a:endParaRPr lang="ru-RU" sz="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5382090" y="4614912"/>
                <a:ext cx="765085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Livermorium</a:t>
                </a:r>
                <a:endParaRPr lang="ru-RU" sz="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5374094" y="4331423"/>
                <a:ext cx="4651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>
                    <a:solidFill>
                      <a:schemeClr val="tx2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</a:t>
                </a:r>
                <a:endParaRPr lang="ru-RU" b="1" dirty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37" name="Группа 36"/>
            <p:cNvGrpSpPr/>
            <p:nvPr/>
          </p:nvGrpSpPr>
          <p:grpSpPr>
            <a:xfrm>
              <a:off x="7281870" y="6209697"/>
              <a:ext cx="765085" cy="560488"/>
              <a:chOff x="5382090" y="4239090"/>
              <a:chExt cx="765085" cy="560488"/>
            </a:xfrm>
          </p:grpSpPr>
          <p:sp>
            <p:nvSpPr>
              <p:cNvPr id="38" name="Прямоугольник 37"/>
              <p:cNvSpPr/>
              <p:nvPr/>
            </p:nvSpPr>
            <p:spPr>
              <a:xfrm>
                <a:off x="5403841" y="4249264"/>
                <a:ext cx="587448" cy="550314"/>
              </a:xfrm>
              <a:prstGeom prst="rect">
                <a:avLst/>
              </a:prstGeom>
              <a:gradFill>
                <a:gsLst>
                  <a:gs pos="0">
                    <a:srgbClr val="C6D4EE"/>
                  </a:gs>
                  <a:gs pos="0">
                    <a:schemeClr val="accent3">
                      <a:lumMod val="15000"/>
                      <a:lumOff val="8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3000000" scaled="0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5382090" y="4239090"/>
                <a:ext cx="765085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Теннессин</a:t>
                </a:r>
                <a:r>
                  <a:rPr lang="ru-RU" sz="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117</a:t>
                </a:r>
                <a:endParaRPr lang="ru-RU" sz="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5382090" y="4614912"/>
                <a:ext cx="765085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Tennessine</a:t>
                </a:r>
                <a:endParaRPr lang="ru-RU" sz="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5386809" y="4331423"/>
                <a:ext cx="4651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>
                    <a:solidFill>
                      <a:schemeClr val="tx2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Ts</a:t>
                </a:r>
                <a:endParaRPr lang="ru-RU" b="1" dirty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2" name="Группа 41"/>
            <p:cNvGrpSpPr/>
            <p:nvPr/>
          </p:nvGrpSpPr>
          <p:grpSpPr>
            <a:xfrm>
              <a:off x="7857365" y="6206452"/>
              <a:ext cx="773081" cy="565575"/>
              <a:chOff x="5374094" y="4239090"/>
              <a:chExt cx="773081" cy="565575"/>
            </a:xfrm>
          </p:grpSpPr>
          <p:sp>
            <p:nvSpPr>
              <p:cNvPr id="43" name="Прямоугольник 42"/>
              <p:cNvSpPr/>
              <p:nvPr/>
            </p:nvSpPr>
            <p:spPr>
              <a:xfrm>
                <a:off x="5408303" y="4254351"/>
                <a:ext cx="587448" cy="550314"/>
              </a:xfrm>
              <a:prstGeom prst="rect">
                <a:avLst/>
              </a:prstGeom>
              <a:gradFill>
                <a:gsLst>
                  <a:gs pos="0">
                    <a:srgbClr val="C6D4EE"/>
                  </a:gs>
                  <a:gs pos="0">
                    <a:schemeClr val="accent3">
                      <a:lumMod val="15000"/>
                      <a:lumOff val="8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3000000" scaled="0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5382090" y="4239090"/>
                <a:ext cx="765085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Оганесон</a:t>
                </a:r>
                <a:r>
                  <a:rPr lang="ru-RU" sz="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118</a:t>
                </a:r>
                <a:endParaRPr lang="ru-RU" sz="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5382090" y="4614912"/>
                <a:ext cx="765085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Oganesson</a:t>
                </a:r>
                <a:endParaRPr lang="ru-RU" sz="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5374094" y="4331423"/>
                <a:ext cx="4651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>
                    <a:solidFill>
                      <a:schemeClr val="tx2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Og</a:t>
                </a:r>
                <a:endParaRPr lang="ru-RU" b="1" dirty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52" name="Группа 51"/>
          <p:cNvGrpSpPr/>
          <p:nvPr/>
        </p:nvGrpSpPr>
        <p:grpSpPr>
          <a:xfrm>
            <a:off x="407944" y="1036000"/>
            <a:ext cx="5510523" cy="1015663"/>
            <a:chOff x="1735783" y="878549"/>
            <a:chExt cx="5788545" cy="1015663"/>
          </a:xfrm>
        </p:grpSpPr>
        <p:sp>
          <p:nvSpPr>
            <p:cNvPr id="53" name="Text Box 3"/>
            <p:cNvSpPr txBox="1">
              <a:spLocks noChangeArrowheads="1"/>
            </p:cNvSpPr>
            <p:nvPr/>
          </p:nvSpPr>
          <p:spPr bwMode="auto">
            <a:xfrm>
              <a:off x="3059832" y="878549"/>
              <a:ext cx="4464496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42900" indent="-342900"/>
              <a:r>
                <a:rPr lang="en-US" sz="12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1. </a:t>
              </a:r>
              <a:r>
                <a:rPr lang="en-US" sz="120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Study of heavy </a:t>
              </a:r>
              <a:r>
                <a:rPr lang="en-US" sz="12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and </a:t>
              </a:r>
              <a:r>
                <a:rPr lang="en-US" sz="1200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superheavy</a:t>
              </a:r>
              <a:r>
                <a:rPr lang="en-US" sz="12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nuclei:</a:t>
              </a:r>
            </a:p>
            <a:p>
              <a:pPr marL="342900" indent="-342900">
                <a:buFontTx/>
                <a:buChar char="•"/>
              </a:pPr>
              <a:r>
                <a:rPr lang="en-US" sz="1200" dirty="0">
                  <a:latin typeface="Times New Roman" pitchFamily="18" charset="0"/>
                </a:rPr>
                <a:t>synthesis and study of properties of </a:t>
              </a:r>
              <a:r>
                <a:rPr lang="en-US" sz="1200" dirty="0" smtClean="0">
                  <a:latin typeface="Times New Roman" pitchFamily="18" charset="0"/>
                </a:rPr>
                <a:t>super-heavy </a:t>
              </a:r>
              <a:r>
                <a:rPr lang="en-US" sz="1200" dirty="0">
                  <a:latin typeface="Times New Roman" pitchFamily="18" charset="0"/>
                </a:rPr>
                <a:t>elements;</a:t>
              </a:r>
            </a:p>
            <a:p>
              <a:pPr marL="342900" indent="-342900">
                <a:buFontTx/>
                <a:buChar char="•"/>
              </a:pPr>
              <a:r>
                <a:rPr lang="en-US" sz="1200" dirty="0">
                  <a:latin typeface="Times New Roman" pitchFamily="18" charset="0"/>
                </a:rPr>
                <a:t>chemistry of new elements;</a:t>
              </a:r>
            </a:p>
            <a:p>
              <a:pPr marL="342900" indent="-342900">
                <a:buFontTx/>
                <a:buChar char="•"/>
              </a:pPr>
              <a:r>
                <a:rPr lang="en-US" sz="1200" dirty="0" smtClean="0">
                  <a:latin typeface="Times New Roman" pitchFamily="18" charset="0"/>
                </a:rPr>
                <a:t>fusion-fission;</a:t>
              </a:r>
              <a:endParaRPr lang="en-US" sz="1200" dirty="0">
                <a:latin typeface="Times New Roman" pitchFamily="18" charset="0"/>
              </a:endParaRPr>
            </a:p>
            <a:p>
              <a:pPr marL="342900" indent="-342900">
                <a:buFontTx/>
                <a:buChar char="•"/>
              </a:pPr>
              <a:r>
                <a:rPr lang="el-GR" sz="1200" dirty="0" smtClean="0">
                  <a:latin typeface="Times New Roman" pitchFamily="18" charset="0"/>
                </a:rPr>
                <a:t>α</a:t>
              </a:r>
              <a:r>
                <a:rPr lang="en-US" sz="1200" dirty="0" smtClean="0">
                  <a:latin typeface="Times New Roman" pitchFamily="18" charset="0"/>
                </a:rPr>
                <a:t>-, </a:t>
              </a:r>
              <a:r>
                <a:rPr lang="el-GR" sz="1200" dirty="0" smtClean="0">
                  <a:latin typeface="Times New Roman" pitchFamily="18" charset="0"/>
                </a:rPr>
                <a:t>β</a:t>
              </a:r>
              <a:r>
                <a:rPr lang="en-US" sz="1200" dirty="0" smtClean="0">
                  <a:latin typeface="Times New Roman" pitchFamily="18" charset="0"/>
                </a:rPr>
                <a:t>- and </a:t>
              </a:r>
              <a:r>
                <a:rPr lang="el-GR" sz="1200" dirty="0" smtClean="0">
                  <a:latin typeface="Times New Roman" pitchFamily="18" charset="0"/>
                </a:rPr>
                <a:t>γ</a:t>
              </a:r>
              <a:r>
                <a:rPr lang="en-US" sz="1200" dirty="0" smtClean="0">
                  <a:latin typeface="Times New Roman" pitchFamily="18" charset="0"/>
                </a:rPr>
                <a:t>-spectroscopy </a:t>
              </a:r>
              <a:r>
                <a:rPr lang="en-US" sz="1200" dirty="0">
                  <a:latin typeface="Times New Roman" pitchFamily="18" charset="0"/>
                </a:rPr>
                <a:t>of </a:t>
              </a:r>
              <a:r>
                <a:rPr lang="en-US" sz="1200" dirty="0" smtClean="0">
                  <a:latin typeface="Times New Roman" pitchFamily="18" charset="0"/>
                </a:rPr>
                <a:t>heavy </a:t>
              </a:r>
              <a:r>
                <a:rPr lang="en-US" sz="1200" dirty="0">
                  <a:latin typeface="Times New Roman" pitchFamily="18" charset="0"/>
                </a:rPr>
                <a:t>nuclei.</a:t>
              </a:r>
              <a:endParaRPr lang="ru-RU" sz="1200" dirty="0">
                <a:latin typeface="Times New Roman" pitchFamily="18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735783" y="1122687"/>
              <a:ext cx="1374165" cy="58477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ru-RU" sz="1600" b="1" dirty="0" smtClean="0">
                  <a:cs typeface="Arial" panose="020B0604020202020204" pitchFamily="34" charset="0"/>
                </a:rPr>
                <a:t>DC280,</a:t>
              </a:r>
            </a:p>
            <a:p>
              <a:pPr algn="ctr"/>
              <a:r>
                <a:rPr kumimoji="1" lang="en-US" sz="1600" b="1" dirty="0" smtClean="0">
                  <a:cs typeface="Arial" panose="020B0604020202020204" pitchFamily="34" charset="0"/>
                </a:rPr>
                <a:t>U400</a:t>
              </a:r>
              <a:endParaRPr lang="ru-RU" sz="1600" dirty="0"/>
            </a:p>
          </p:txBody>
        </p:sp>
      </p:grpSp>
      <p:grpSp>
        <p:nvGrpSpPr>
          <p:cNvPr id="55" name="Группа 54"/>
          <p:cNvGrpSpPr/>
          <p:nvPr/>
        </p:nvGrpSpPr>
        <p:grpSpPr>
          <a:xfrm>
            <a:off x="3501069" y="4337912"/>
            <a:ext cx="5985795" cy="830997"/>
            <a:chOff x="1702503" y="2881770"/>
            <a:chExt cx="5985795" cy="830997"/>
          </a:xfrm>
        </p:grpSpPr>
        <p:sp>
          <p:nvSpPr>
            <p:cNvPr id="56" name="Text Box 4"/>
            <p:cNvSpPr txBox="1">
              <a:spLocks noChangeArrowheads="1"/>
            </p:cNvSpPr>
            <p:nvPr/>
          </p:nvSpPr>
          <p:spPr bwMode="auto">
            <a:xfrm>
              <a:off x="3079785" y="2881770"/>
              <a:ext cx="4608513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>
                <a:buClr>
                  <a:srgbClr val="FF3300"/>
                </a:buClr>
              </a:pPr>
              <a:r>
                <a:rPr lang="en-US" sz="12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2. </a:t>
              </a:r>
              <a:r>
                <a:rPr lang="en-US" sz="120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Experiments with secondary beams of light radioactive nuclei:</a:t>
              </a:r>
              <a:endParaRPr lang="en-US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  <a:p>
              <a:pPr marL="285750" indent="-28575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Times New Roman" pitchFamily="18" charset="0"/>
                </a:rPr>
                <a:t>properties and structure of light exotic </a:t>
              </a:r>
              <a:r>
                <a:rPr lang="en-US" sz="1200" dirty="0" smtClean="0">
                  <a:latin typeface="Times New Roman" pitchFamily="18" charset="0"/>
                </a:rPr>
                <a:t>nuclei near and beyond</a:t>
              </a:r>
              <a:endParaRPr lang="ru-RU" sz="1200" dirty="0" smtClean="0">
                <a:latin typeface="Times New Roman" pitchFamily="18" charset="0"/>
              </a:endParaRPr>
            </a:p>
            <a:p>
              <a:pPr marL="269875">
                <a:buClr>
                  <a:schemeClr val="tx1"/>
                </a:buClr>
              </a:pPr>
              <a:r>
                <a:rPr lang="en-US" sz="1200" dirty="0" smtClean="0">
                  <a:latin typeface="Times New Roman" pitchFamily="18" charset="0"/>
                </a:rPr>
                <a:t> the drip lines;</a:t>
              </a:r>
              <a:endParaRPr lang="en-US" sz="1200" dirty="0">
                <a:latin typeface="Times New Roman" pitchFamily="18" charset="0"/>
              </a:endParaRPr>
            </a:p>
            <a:p>
              <a:pPr marL="285750" indent="-28575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Times New Roman" pitchFamily="18" charset="0"/>
                </a:rPr>
                <a:t>reactions with exotic nuclei.</a:t>
              </a:r>
              <a:endParaRPr lang="ru-RU" sz="1200" dirty="0">
                <a:latin typeface="Times New Roman" pitchFamily="18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702503" y="3127992"/>
              <a:ext cx="1357329" cy="33855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ru-RU" sz="1600" b="1" dirty="0" smtClean="0">
                  <a:cs typeface="Arial" panose="020B0604020202020204" pitchFamily="34" charset="0"/>
                </a:rPr>
                <a:t>U400M </a:t>
              </a:r>
            </a:p>
          </p:txBody>
        </p:sp>
      </p:grpSp>
      <p:sp>
        <p:nvSpPr>
          <p:cNvPr id="58" name="Text Box 5"/>
          <p:cNvSpPr txBox="1">
            <a:spLocks noChangeArrowheads="1"/>
          </p:cNvSpPr>
          <p:nvPr/>
        </p:nvSpPr>
        <p:spPr bwMode="auto">
          <a:xfrm>
            <a:off x="4824412" y="5949225"/>
            <a:ext cx="43195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3. Radiation effects and physical groundwork of </a:t>
            </a:r>
            <a:r>
              <a:rPr lang="en-US" sz="1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nanotechnologies.</a:t>
            </a:r>
            <a:r>
              <a:rPr lang="en-US" sz="1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en-US" sz="1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429688" y="5944657"/>
            <a:ext cx="1374164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ru-RU" sz="1600" b="1" dirty="0" smtClean="0">
                <a:cs typeface="Arial" panose="020B0604020202020204" pitchFamily="34" charset="0"/>
              </a:rPr>
              <a:t>IC100,</a:t>
            </a:r>
          </a:p>
          <a:p>
            <a:pPr algn="ctr"/>
            <a:r>
              <a:rPr kumimoji="1" lang="en-US" altLang="ru-RU" sz="1600" b="1" dirty="0" err="1" smtClean="0">
                <a:cs typeface="Arial" panose="020B0604020202020204" pitchFamily="34" charset="0"/>
              </a:rPr>
              <a:t>APCenter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5623861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7624" y="2708920"/>
            <a:ext cx="69847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Segoe Print" panose="02000600000000000000" pitchFamily="2" charset="0"/>
              </a:rPr>
              <a:t>THANK YOU!</a:t>
            </a:r>
            <a:endParaRPr lang="ru-RU" sz="6600" dirty="0" smtClean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9221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52466" y="98510"/>
            <a:ext cx="37344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cs typeface="Times New Roman" panose="02020603050405020304" pitchFamily="18" charset="0"/>
              </a:rPr>
              <a:t>SHE Factory (DC280): </a:t>
            </a:r>
            <a:endParaRPr lang="ru-RU" sz="2800" dirty="0"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9511009"/>
              </p:ext>
            </p:extLst>
          </p:nvPr>
        </p:nvGraphicFramePr>
        <p:xfrm>
          <a:off x="755576" y="3549012"/>
          <a:ext cx="3171099" cy="28106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42865"/>
                <a:gridCol w="1091592"/>
                <a:gridCol w="668321"/>
                <a:gridCol w="668321"/>
              </a:tblGrid>
              <a:tr h="607507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effectLst/>
                        </a:rPr>
                        <a:t>Ion</a:t>
                      </a:r>
                      <a:endParaRPr lang="ru-RU" sz="1800" b="1" kern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2000" kern="800" dirty="0">
                          <a:effectLst/>
                        </a:rPr>
                        <a:t>E</a:t>
                      </a:r>
                      <a:r>
                        <a:rPr lang="en-US" sz="2000" kern="800" baseline="-25000" dirty="0">
                          <a:effectLst/>
                        </a:rPr>
                        <a:t>ion</a:t>
                      </a:r>
                      <a:endParaRPr lang="ru-RU" sz="2000" kern="800" dirty="0">
                        <a:effectLst/>
                      </a:endParaRPr>
                    </a:p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effectLst/>
                        </a:rPr>
                        <a:t>[</a:t>
                      </a:r>
                      <a:r>
                        <a:rPr lang="en-GB" sz="1800" kern="800" dirty="0" err="1" smtClean="0">
                          <a:effectLst/>
                        </a:rPr>
                        <a:t>Mev</a:t>
                      </a:r>
                      <a:r>
                        <a:rPr lang="en-GB" sz="1800" kern="800" dirty="0" smtClean="0">
                          <a:effectLst/>
                        </a:rPr>
                        <a:t>/n]</a:t>
                      </a:r>
                      <a:endParaRPr lang="ru-RU" sz="2000" b="1" kern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effectLst/>
                        </a:rPr>
                        <a:t>I</a:t>
                      </a:r>
                      <a:r>
                        <a:rPr lang="en-GB" sz="1800" kern="800" baseline="-25000" dirty="0">
                          <a:effectLst/>
                        </a:rPr>
                        <a:t>INJ</a:t>
                      </a:r>
                      <a:r>
                        <a:rPr lang="en-GB" sz="1800" kern="800" dirty="0">
                          <a:effectLst/>
                        </a:rPr>
                        <a:t> [</a:t>
                      </a:r>
                      <a:r>
                        <a:rPr lang="en-GB" sz="1800" kern="800" dirty="0" err="1">
                          <a:effectLst/>
                        </a:rPr>
                        <a:t>p</a:t>
                      </a:r>
                      <a:r>
                        <a:rPr lang="en-GB" sz="1800" kern="800" dirty="0" err="1">
                          <a:effectLst/>
                          <a:sym typeface="Symbol"/>
                        </a:rPr>
                        <a:t></a:t>
                      </a:r>
                      <a:r>
                        <a:rPr lang="en-GB" sz="1800" kern="800" dirty="0" err="1">
                          <a:effectLst/>
                        </a:rPr>
                        <a:t>A</a:t>
                      </a:r>
                      <a:r>
                        <a:rPr lang="en-GB" sz="1200" kern="800" dirty="0">
                          <a:effectLst/>
                        </a:rPr>
                        <a:t>]</a:t>
                      </a:r>
                      <a:endParaRPr lang="ru-RU" sz="1200" b="1" kern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effectLst/>
                        </a:rPr>
                        <a:t>I</a:t>
                      </a:r>
                      <a:r>
                        <a:rPr lang="en-GB" sz="1800" kern="800" baseline="-25000" dirty="0">
                          <a:effectLst/>
                        </a:rPr>
                        <a:t>EXTR</a:t>
                      </a:r>
                      <a:r>
                        <a:rPr lang="en-GB" sz="1800" kern="800" dirty="0">
                          <a:effectLst/>
                        </a:rPr>
                        <a:t> [</a:t>
                      </a:r>
                      <a:r>
                        <a:rPr lang="en-GB" sz="1800" kern="800" dirty="0" err="1">
                          <a:effectLst/>
                        </a:rPr>
                        <a:t>p</a:t>
                      </a:r>
                      <a:r>
                        <a:rPr lang="en-GB" sz="1800" kern="800" dirty="0" err="1">
                          <a:effectLst/>
                          <a:sym typeface="Symbol"/>
                        </a:rPr>
                        <a:t></a:t>
                      </a:r>
                      <a:r>
                        <a:rPr lang="en-GB" sz="1800" kern="800" dirty="0" err="1">
                          <a:effectLst/>
                        </a:rPr>
                        <a:t>A</a:t>
                      </a:r>
                      <a:r>
                        <a:rPr lang="en-GB" sz="1800" kern="800" dirty="0">
                          <a:effectLst/>
                        </a:rPr>
                        <a:t>]</a:t>
                      </a:r>
                      <a:endParaRPr lang="ru-RU" sz="1800" b="1" kern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64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aseline="30000">
                          <a:effectLst/>
                        </a:rPr>
                        <a:t>12</a:t>
                      </a:r>
                      <a:r>
                        <a:rPr lang="en-US" sz="1800">
                          <a:effectLst/>
                        </a:rPr>
                        <a:t>C</a:t>
                      </a:r>
                      <a:r>
                        <a:rPr lang="en-US" sz="1800" baseline="30000">
                          <a:effectLst/>
                        </a:rPr>
                        <a:t>+2</a:t>
                      </a:r>
                      <a:endParaRPr lang="ru-RU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5.9</a:t>
                      </a:r>
                      <a:endParaRPr lang="ru-RU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29,8</a:t>
                      </a:r>
                      <a:endParaRPr lang="ru-RU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10</a:t>
                      </a:r>
                      <a:endParaRPr lang="ru-RU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64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aseline="30000">
                          <a:effectLst/>
                        </a:rPr>
                        <a:t>40</a:t>
                      </a:r>
                      <a:r>
                        <a:rPr lang="en-US" sz="1800">
                          <a:effectLst/>
                        </a:rPr>
                        <a:t>Ar</a:t>
                      </a:r>
                      <a:r>
                        <a:rPr lang="en-US" sz="1800" baseline="30000">
                          <a:effectLst/>
                        </a:rPr>
                        <a:t>+7</a:t>
                      </a:r>
                      <a:endParaRPr lang="ru-RU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4.9</a:t>
                      </a:r>
                      <a:endParaRPr lang="ru-RU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28.7</a:t>
                      </a:r>
                      <a:endParaRPr lang="ru-RU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10.4</a:t>
                      </a:r>
                      <a:endParaRPr lang="ru-RU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64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aseline="30000">
                          <a:effectLst/>
                        </a:rPr>
                        <a:t>48</a:t>
                      </a:r>
                      <a:r>
                        <a:rPr lang="en-US" sz="1800">
                          <a:effectLst/>
                        </a:rPr>
                        <a:t>Ca</a:t>
                      </a:r>
                      <a:r>
                        <a:rPr lang="en-US" sz="1800" baseline="30000">
                          <a:effectLst/>
                        </a:rPr>
                        <a:t>+10</a:t>
                      </a:r>
                      <a:endParaRPr lang="ru-RU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4.8</a:t>
                      </a:r>
                      <a:endParaRPr lang="ru-RU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24</a:t>
                      </a:r>
                      <a:endParaRPr lang="ru-RU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7.1</a:t>
                      </a:r>
                      <a:endParaRPr lang="ru-RU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64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aseline="30000">
                          <a:effectLst/>
                        </a:rPr>
                        <a:t>48</a:t>
                      </a:r>
                      <a:r>
                        <a:rPr lang="en-US" sz="1800">
                          <a:effectLst/>
                        </a:rPr>
                        <a:t>Ti</a:t>
                      </a:r>
                      <a:r>
                        <a:rPr lang="en-US" sz="1800" baseline="30000">
                          <a:effectLst/>
                        </a:rPr>
                        <a:t>+10</a:t>
                      </a:r>
                      <a:endParaRPr lang="ru-RU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4.8</a:t>
                      </a:r>
                      <a:endParaRPr lang="ru-RU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2.2</a:t>
                      </a:r>
                      <a:endParaRPr lang="ru-RU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</a:t>
                      </a:r>
                      <a:endParaRPr lang="ru-RU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64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aseline="30000">
                          <a:effectLst/>
                        </a:rPr>
                        <a:t>52</a:t>
                      </a:r>
                      <a:r>
                        <a:rPr lang="en-US" sz="1800">
                          <a:effectLst/>
                        </a:rPr>
                        <a:t>Cr</a:t>
                      </a:r>
                      <a:r>
                        <a:rPr lang="en-US" sz="1800" baseline="30000">
                          <a:effectLst/>
                        </a:rPr>
                        <a:t>+10</a:t>
                      </a:r>
                      <a:endParaRPr lang="ru-RU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5.2</a:t>
                      </a:r>
                      <a:endParaRPr lang="ru-RU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</a:t>
                      </a:r>
                      <a:endParaRPr lang="ru-RU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4</a:t>
                      </a:r>
                      <a:endParaRPr lang="ru-RU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64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aseline="30000" dirty="0">
                          <a:effectLst/>
                        </a:rPr>
                        <a:t>84</a:t>
                      </a:r>
                      <a:r>
                        <a:rPr lang="ru-RU" sz="1800" dirty="0">
                          <a:effectLst/>
                        </a:rPr>
                        <a:t>Kr</a:t>
                      </a:r>
                      <a:r>
                        <a:rPr lang="ru-RU" sz="1800" baseline="30000" dirty="0">
                          <a:effectLst/>
                        </a:rPr>
                        <a:t>+14</a:t>
                      </a:r>
                      <a:endParaRPr lang="ru-RU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5.9</a:t>
                      </a:r>
                      <a:endParaRPr lang="ru-RU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2.9</a:t>
                      </a:r>
                      <a:endParaRPr lang="ru-RU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1.4</a:t>
                      </a:r>
                      <a:endParaRPr lang="ru-RU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252466" y="604719"/>
            <a:ext cx="69624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+mj-lt"/>
                <a:cs typeface="Times New Roman" panose="02020603050405020304" pitchFamily="18" charset="0"/>
              </a:rPr>
              <a:t>Put into operation in 2019. Experiments started</a:t>
            </a:r>
            <a:r>
              <a:rPr lang="ru-RU" sz="20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+mj-lt"/>
                <a:cs typeface="Times New Roman" panose="02020603050405020304" pitchFamily="18" charset="0"/>
              </a:rPr>
              <a:t>in 2020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  </a:t>
            </a:r>
            <a:endParaRPr lang="ru-RU" sz="2000" dirty="0">
              <a:solidFill>
                <a:schemeClr val="accent3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780928"/>
            <a:ext cx="2736304" cy="3853069"/>
          </a:xfrm>
          <a:prstGeom prst="rect">
            <a:avLst/>
          </a:prstGeom>
        </p:spPr>
      </p:pic>
      <p:pic>
        <p:nvPicPr>
          <p:cNvPr id="10" name="Picture 2" descr="ZD135 SHE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1" t="-926" r="15630" b="12403"/>
          <a:stretch/>
        </p:blipFill>
        <p:spPr bwMode="auto">
          <a:xfrm>
            <a:off x="6156176" y="186625"/>
            <a:ext cx="2736304" cy="2473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611560" y="1042709"/>
            <a:ext cx="4265976" cy="2316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algn="ctr">
              <a:buClr>
                <a:srgbClr val="FF3300"/>
              </a:buClr>
            </a:pPr>
            <a:r>
              <a:rPr lang="en-US" altLang="ru-RU" sz="1400" dirty="0" smtClean="0">
                <a:latin typeface="Arial" panose="020B0604020202020204" pitchFamily="34" charset="0"/>
                <a:ea typeface="Gungsuh"/>
                <a:cs typeface="Arial" panose="020B0604020202020204" pitchFamily="34" charset="0"/>
              </a:rPr>
              <a:t>Main goals:</a:t>
            </a:r>
          </a:p>
          <a:p>
            <a:pPr algn="ctr">
              <a:buClr>
                <a:srgbClr val="FF3300"/>
              </a:buClr>
            </a:pPr>
            <a:endParaRPr lang="en-US" alt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Experiments at the extremely low (</a:t>
            </a:r>
            <a:r>
              <a:rPr lang="el-GR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&lt;100 fb) cross sections:</a:t>
            </a:r>
          </a:p>
          <a:p>
            <a:pPr marL="597694" indent="-25479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Synthesis of new SHE in reactions with </a:t>
            </a:r>
            <a:r>
              <a:rPr lang="en-US" altLang="ru-RU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en-US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Ti, </a:t>
            </a:r>
            <a:r>
              <a:rPr lang="en-US" altLang="ru-RU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  <a:r>
              <a:rPr lang="en-US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Cr ...;</a:t>
            </a:r>
          </a:p>
          <a:p>
            <a:pPr marL="597694" indent="-25479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Synthesis of new isotopes of SHE;</a:t>
            </a:r>
          </a:p>
          <a:p>
            <a:pPr marL="597694" indent="-25479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Search for rare decay modes of SHE;</a:t>
            </a:r>
          </a:p>
          <a:p>
            <a:pPr marL="597694" indent="-25479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Study of excitation functions.</a:t>
            </a:r>
          </a:p>
          <a:p>
            <a:pPr fontAlgn="base">
              <a:spcBef>
                <a:spcPts val="1200"/>
              </a:spcBef>
              <a:spcAft>
                <a:spcPct val="0"/>
              </a:spcAft>
            </a:pPr>
            <a:r>
              <a:rPr lang="en-US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Experiments requiring high statistics:</a:t>
            </a:r>
          </a:p>
          <a:p>
            <a:pPr marL="597694" indent="-25479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Nuclear spectroscopy of SHE;</a:t>
            </a:r>
          </a:p>
          <a:p>
            <a:pPr marL="597694" indent="-25479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Precise mass measurements;</a:t>
            </a:r>
          </a:p>
          <a:p>
            <a:pPr marL="597694" indent="-25479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Study of chemical properties of SHE.</a:t>
            </a:r>
          </a:p>
        </p:txBody>
      </p:sp>
    </p:spTree>
    <p:extLst>
      <p:ext uri="{BB962C8B-B14F-4D97-AF65-F5344CB8AC3E}">
        <p14:creationId xmlns:p14="http://schemas.microsoft.com/office/powerpoint/2010/main" val="18244542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89502" y="74141"/>
            <a:ext cx="892754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defRPr/>
            </a:pPr>
            <a:r>
              <a:rPr lang="en-US" sz="2800" dirty="0" smtClean="0">
                <a:latin typeface="+mj-lt"/>
                <a:cs typeface="Arial" panose="020B0604020202020204" pitchFamily="34" charset="0"/>
              </a:rPr>
              <a:t>First experiments at SHE Factory (2020 -2022)</a:t>
            </a:r>
            <a:endParaRPr lang="ru-RU" sz="2800" dirty="0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93781" y="764704"/>
            <a:ext cx="4159492" cy="2956323"/>
            <a:chOff x="358460" y="764704"/>
            <a:chExt cx="4055665" cy="3240360"/>
          </a:xfrm>
        </p:grpSpPr>
        <p:pic>
          <p:nvPicPr>
            <p:cNvPr id="8" name="Рисунок 7" descr="z2.bmp"/>
            <p:cNvPicPr>
              <a:picLocks noChangeAspect="1"/>
            </p:cNvPicPr>
            <p:nvPr/>
          </p:nvPicPr>
          <p:blipFill rotWithShape="1">
            <a:blip r:embed="rId2" cstate="print"/>
            <a:srcRect r="17179" b="11771"/>
            <a:stretch/>
          </p:blipFill>
          <p:spPr>
            <a:xfrm>
              <a:off x="358460" y="764704"/>
              <a:ext cx="4055665" cy="3240360"/>
            </a:xfrm>
            <a:prstGeom prst="rect">
              <a:avLst/>
            </a:prstGeom>
          </p:spPr>
        </p:pic>
        <p:sp>
          <p:nvSpPr>
            <p:cNvPr id="9" name="Прямоугольник 8"/>
            <p:cNvSpPr/>
            <p:nvPr/>
          </p:nvSpPr>
          <p:spPr>
            <a:xfrm>
              <a:off x="3039836" y="3419691"/>
              <a:ext cx="1300356" cy="584775"/>
            </a:xfrm>
            <a:prstGeom prst="rect">
              <a:avLst/>
            </a:prstGeom>
            <a:solidFill>
              <a:srgbClr val="BEBCB3"/>
            </a:solidFill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DGFRS-2:</a:t>
              </a:r>
            </a:p>
            <a:p>
              <a:r>
                <a:rPr lang="en-US" sz="16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en-US" sz="1600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aunch </a:t>
              </a:r>
              <a:r>
                <a:rPr lang="en-US" sz="16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</a:t>
              </a:r>
              <a:endParaRPr lang="ru-RU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4932040" y="640199"/>
            <a:ext cx="2347117" cy="1354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b="1" kern="0" dirty="0">
                <a:latin typeface="Calibri"/>
                <a:cs typeface="Arial" panose="020B0604020202020204" pitchFamily="34" charset="0"/>
              </a:rPr>
              <a:t>Experiments:</a:t>
            </a:r>
            <a:br>
              <a:rPr lang="en-US" altLang="ja-JP" sz="1800" b="1" kern="0" dirty="0">
                <a:latin typeface="Calibri"/>
                <a:cs typeface="Arial" panose="020B0604020202020204" pitchFamily="34" charset="0"/>
              </a:rPr>
            </a:br>
            <a:r>
              <a:rPr lang="en-US" altLang="ja-JP" sz="1600" kern="0" baseline="30000" dirty="0">
                <a:latin typeface="Arial" panose="020B0604020202020204" pitchFamily="34" charset="0"/>
                <a:cs typeface="Arial" panose="020B0604020202020204" pitchFamily="34" charset="0"/>
              </a:rPr>
              <a:t>243</a:t>
            </a:r>
            <a:r>
              <a:rPr lang="en-US" altLang="ja-JP" sz="1600" kern="0" dirty="0">
                <a:latin typeface="Arial" panose="020B0604020202020204" pitchFamily="34" charset="0"/>
                <a:cs typeface="Arial" panose="020B0604020202020204" pitchFamily="34" charset="0"/>
              </a:rPr>
              <a:t>Am + </a:t>
            </a:r>
            <a:r>
              <a:rPr lang="en-US" altLang="ja-JP" sz="1600" kern="0" baseline="30000" dirty="0"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en-US" altLang="ja-JP" sz="1600" kern="0" dirty="0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ru-RU" altLang="ja-JP" sz="16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291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Mc*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1600" kern="0" baseline="30000" dirty="0">
                <a:latin typeface="Arial" panose="020B0604020202020204" pitchFamily="34" charset="0"/>
                <a:cs typeface="Arial" panose="020B0604020202020204" pitchFamily="34" charset="0"/>
              </a:rPr>
              <a:t>242</a:t>
            </a:r>
            <a:r>
              <a:rPr lang="en-US" altLang="ja-JP" sz="1600" kern="0" dirty="0">
                <a:latin typeface="Arial" panose="020B0604020202020204" pitchFamily="34" charset="0"/>
                <a:cs typeface="Arial" panose="020B0604020202020204" pitchFamily="34" charset="0"/>
              </a:rPr>
              <a:t>Pu +  </a:t>
            </a:r>
            <a:r>
              <a:rPr lang="en-US" altLang="ja-JP" sz="1600" kern="0" baseline="30000" dirty="0"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en-US" altLang="ja-JP" sz="1600" kern="0" dirty="0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ru-RU" altLang="ja-JP" sz="16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290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Fl*</a:t>
            </a:r>
            <a:endParaRPr lang="ru-RU" sz="1600" dirty="0"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600" kern="0" baseline="30000" dirty="0">
                <a:latin typeface="Arial" panose="020B0604020202020204" pitchFamily="34" charset="0"/>
                <a:cs typeface="Arial" panose="020B0604020202020204" pitchFamily="34" charset="0"/>
              </a:rPr>
              <a:t>238</a:t>
            </a:r>
            <a:r>
              <a:rPr lang="en-US" altLang="ja-JP" sz="1600" kern="0" dirty="0">
                <a:latin typeface="Arial" panose="020B0604020202020204" pitchFamily="34" charset="0"/>
                <a:cs typeface="Arial" panose="020B0604020202020204" pitchFamily="34" charset="0"/>
              </a:rPr>
              <a:t>U   +  </a:t>
            </a:r>
            <a:r>
              <a:rPr lang="en-US" altLang="ja-JP" sz="1600" kern="0" baseline="30000" dirty="0"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en-US" altLang="ja-JP" sz="1600" kern="0" dirty="0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ru-RU" altLang="ja-JP" sz="16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286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Cn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600" kern="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232</a:t>
            </a:r>
            <a:r>
              <a:rPr lang="en-US" altLang="ja-JP" sz="16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Th   </a:t>
            </a:r>
            <a:r>
              <a:rPr lang="en-US" altLang="ja-JP" sz="1600" kern="0" dirty="0">
                <a:latin typeface="Arial" panose="020B0604020202020204" pitchFamily="34" charset="0"/>
                <a:cs typeface="Arial" panose="020B0604020202020204" pitchFamily="34" charset="0"/>
              </a:rPr>
              <a:t>+  </a:t>
            </a:r>
            <a:r>
              <a:rPr lang="en-US" altLang="ja-JP" sz="1600" kern="0" baseline="30000" dirty="0"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en-US" altLang="ja-JP" sz="1600" kern="0" dirty="0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ru-RU" altLang="ja-JP" sz="16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280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Ds*</a:t>
            </a:r>
            <a:endParaRPr lang="ru-RU" sz="1600" dirty="0"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35007" y="2043701"/>
            <a:ext cx="41470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238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events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synthesis of </a:t>
            </a:r>
            <a:r>
              <a:rPr lang="en-US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superheavy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nuclides</a:t>
            </a:r>
            <a:endParaRPr lang="ru-RU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9875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2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12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times more than in the entire history of research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Decay 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properties </a:t>
            </a:r>
            <a:r>
              <a:rPr lang="en-US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 isotopes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isotopes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287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Mc, </a:t>
            </a:r>
            <a:r>
              <a:rPr lang="en-US" sz="1200" baseline="30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264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Lr, </a:t>
            </a:r>
            <a:r>
              <a:rPr lang="en-US" sz="1200" baseline="30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276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Ds, </a:t>
            </a:r>
            <a:r>
              <a:rPr lang="en-US" sz="1200" baseline="30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272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Hs, </a:t>
            </a:r>
            <a:r>
              <a:rPr lang="en-US" sz="1200" baseline="30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268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decay modes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00" baseline="30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268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Db (alpha-decay), </a:t>
            </a:r>
            <a:r>
              <a:rPr lang="en-US" sz="1200" baseline="30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279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Rg (spontaneous fission);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Indication of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the 1</a:t>
            </a:r>
            <a:r>
              <a:rPr lang="en-US" sz="1200" baseline="30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st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excited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state in </a:t>
            </a:r>
            <a:r>
              <a:rPr lang="en-US" sz="12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286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Fl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;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of target stability up to 6.5 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200" dirty="0" err="1">
                <a:solidFill>
                  <a:prstClr val="black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1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 descr="zz2.bmp"/>
          <p:cNvPicPr>
            <a:picLocks noChangeAspect="1"/>
          </p:cNvPicPr>
          <p:nvPr/>
        </p:nvPicPr>
        <p:blipFill>
          <a:blip r:embed="rId3" cstate="print"/>
          <a:srcRect l="6702" t="7561" r="10761" b="2256"/>
          <a:stretch>
            <a:fillRect/>
          </a:stretch>
        </p:blipFill>
        <p:spPr>
          <a:xfrm>
            <a:off x="5772932" y="4891877"/>
            <a:ext cx="2295719" cy="191937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131884" y="5018225"/>
            <a:ext cx="1353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kern="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en-US" altLang="ja-JP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Ca + </a:t>
            </a:r>
            <a:r>
              <a:rPr lang="en-US" altLang="ja-JP" kern="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238</a:t>
            </a:r>
            <a:r>
              <a:rPr lang="en-US" altLang="ja-JP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ru-RU" dirty="0"/>
          </a:p>
        </p:txBody>
      </p:sp>
      <p:pic>
        <p:nvPicPr>
          <p:cNvPr id="12" name="Рисунок 11" descr="Graphic Paper.bmp"/>
          <p:cNvPicPr>
            <a:picLocks noChangeAspect="1"/>
          </p:cNvPicPr>
          <p:nvPr/>
        </p:nvPicPr>
        <p:blipFill>
          <a:blip r:embed="rId4" cstate="print"/>
          <a:srcRect l="1108" t="7595" r="5196"/>
          <a:stretch>
            <a:fillRect/>
          </a:stretch>
        </p:blipFill>
        <p:spPr>
          <a:xfrm>
            <a:off x="89502" y="4929789"/>
            <a:ext cx="4842538" cy="1928211"/>
          </a:xfrm>
          <a:prstGeom prst="rect">
            <a:avLst/>
          </a:prstGeom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532928" y="4358285"/>
            <a:ext cx="4020345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altLang="ja-JP" sz="1400" kern="0" dirty="0" smtClean="0">
                <a:latin typeface="Calibri" pitchFamily="34" charset="0"/>
                <a:cs typeface="Calibri" pitchFamily="34" charset="0"/>
              </a:rPr>
              <a:t>Increase of transmission</a:t>
            </a:r>
            <a:r>
              <a:rPr lang="ru-RU" altLang="ja-JP" sz="1400" kern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ja-JP" sz="1400" kern="0" dirty="0" smtClean="0">
                <a:latin typeface="Calibri" pitchFamily="34" charset="0"/>
                <a:cs typeface="Calibri" pitchFamily="34" charset="0"/>
              </a:rPr>
              <a:t>by 2 times;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altLang="ja-JP" sz="1400" kern="0" dirty="0" smtClean="0">
                <a:latin typeface="Calibri" pitchFamily="34" charset="0"/>
                <a:cs typeface="Calibri" pitchFamily="34" charset="0"/>
              </a:rPr>
              <a:t>Increase </a:t>
            </a:r>
            <a:r>
              <a:rPr lang="en-US" altLang="ja-JP" sz="1600" kern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ja-JP" sz="1400" kern="0" dirty="0" smtClean="0">
                <a:latin typeface="Calibri" pitchFamily="34" charset="0"/>
                <a:cs typeface="Calibri" pitchFamily="34" charset="0"/>
              </a:rPr>
              <a:t>of  suppression  of  background  nuclei</a:t>
            </a:r>
          </a:p>
          <a:p>
            <a:pPr marL="182563" lvl="0">
              <a:defRPr/>
            </a:pPr>
            <a:r>
              <a:rPr lang="en-US" altLang="ja-JP" sz="1400" kern="0" dirty="0" smtClean="0">
                <a:latin typeface="Calibri" pitchFamily="34" charset="0"/>
                <a:cs typeface="Calibri" pitchFamily="34" charset="0"/>
              </a:rPr>
              <a:t>by  more  than  factor  of  200.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93636" y="3629239"/>
            <a:ext cx="3808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Yu. </a:t>
            </a:r>
            <a:r>
              <a:rPr lang="en-US" sz="1200" dirty="0" err="1"/>
              <a:t>Ts</a:t>
            </a:r>
            <a:r>
              <a:rPr lang="en-US" sz="1200" dirty="0"/>
              <a:t>. </a:t>
            </a:r>
            <a:r>
              <a:rPr lang="en-US" sz="1200" dirty="0" err="1" smtClean="0"/>
              <a:t>Oganessian</a:t>
            </a:r>
            <a:r>
              <a:rPr lang="en-US" sz="1200" dirty="0" smtClean="0"/>
              <a:t> et </a:t>
            </a:r>
            <a:r>
              <a:rPr lang="en-US" sz="1200" dirty="0"/>
              <a:t>al., Phys. Rev. C 106 (2022</a:t>
            </a:r>
            <a:r>
              <a:rPr lang="en-US" sz="1200" dirty="0" smtClean="0"/>
              <a:t>)</a:t>
            </a:r>
          </a:p>
          <a:p>
            <a:r>
              <a:rPr lang="en-US" sz="1200" dirty="0"/>
              <a:t>Yu. </a:t>
            </a:r>
            <a:r>
              <a:rPr lang="en-US" sz="1200" dirty="0" err="1"/>
              <a:t>Ts</a:t>
            </a:r>
            <a:r>
              <a:rPr lang="en-US" sz="1200" dirty="0"/>
              <a:t>. </a:t>
            </a:r>
            <a:r>
              <a:rPr lang="en-US" sz="1200" dirty="0" err="1"/>
              <a:t>Oganessian</a:t>
            </a:r>
            <a:r>
              <a:rPr lang="en-US" sz="1200" dirty="0"/>
              <a:t> et al., Phys. Rev. C 106 (2022)</a:t>
            </a:r>
            <a:endParaRPr lang="ru-RU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510860" y="3721573"/>
            <a:ext cx="38084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Yu. </a:t>
            </a:r>
            <a:r>
              <a:rPr lang="en-US" sz="1200" dirty="0" err="1"/>
              <a:t>Ts</a:t>
            </a:r>
            <a:r>
              <a:rPr lang="en-US" sz="1200" dirty="0"/>
              <a:t>. </a:t>
            </a:r>
            <a:r>
              <a:rPr lang="en-US" sz="1200" dirty="0" err="1" smtClean="0"/>
              <a:t>Oganessian</a:t>
            </a:r>
            <a:r>
              <a:rPr lang="en-US" sz="1200" dirty="0" smtClean="0"/>
              <a:t> et </a:t>
            </a:r>
            <a:r>
              <a:rPr lang="en-US" sz="1200" dirty="0"/>
              <a:t>al., </a:t>
            </a:r>
            <a:r>
              <a:rPr lang="en-US" sz="1200" dirty="0" smtClean="0"/>
              <a:t>NIMA </a:t>
            </a:r>
            <a:r>
              <a:rPr lang="en-US" sz="1200" dirty="0"/>
              <a:t>1033 (2022)</a:t>
            </a:r>
            <a:endParaRPr lang="ru-RU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510860" y="3998572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DGFRS II vs. DGFRS I:</a:t>
            </a:r>
            <a:endParaRPr lang="ru-RU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466655" y="5034697"/>
            <a:ext cx="85509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DGFRS I</a:t>
            </a:r>
            <a:endParaRPr lang="ru-RU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3891807" y="5034696"/>
            <a:ext cx="85509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DGFRS II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3076267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Объект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0573111"/>
              </p:ext>
            </p:extLst>
          </p:nvPr>
        </p:nvGraphicFramePr>
        <p:xfrm>
          <a:off x="5067055" y="1583795"/>
          <a:ext cx="3015335" cy="28139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5" name="Graph" r:id="rId4" imgW="3920760" imgH="3000960" progId="Origin50.Graph">
                  <p:embed/>
                </p:oleObj>
              </mc:Choice>
              <mc:Fallback>
                <p:oleObj name="Graph" r:id="rId4" imgW="3920760" imgH="3000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67055" y="1583795"/>
                        <a:ext cx="3015335" cy="281396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229506" y="116632"/>
            <a:ext cx="102611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6" y="1088740"/>
            <a:ext cx="3960440" cy="258131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DA6CD01-DAC2-4FEE-A9F2-B1E2F9908C44}"/>
              </a:ext>
            </a:extLst>
          </p:cNvPr>
          <p:cNvSpPr txBox="1"/>
          <p:nvPr/>
        </p:nvSpPr>
        <p:spPr>
          <a:xfrm>
            <a:off x="4231697" y="956222"/>
            <a:ext cx="20822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cs typeface="Arial" panose="020B0604020202020204" pitchFamily="34" charset="0"/>
              </a:rPr>
              <a:t>Test measurements</a:t>
            </a:r>
            <a:endParaRPr lang="ru-RU" sz="1600" b="1" dirty="0">
              <a:cs typeface="Arial" panose="020B0604020202020204" pitchFamily="34" charset="0"/>
            </a:endParaRPr>
          </a:p>
          <a:p>
            <a:r>
              <a:rPr lang="en-US" sz="1600" baseline="30000" dirty="0" smtClean="0">
                <a:cs typeface="Arial" panose="020B0604020202020204" pitchFamily="34" charset="0"/>
              </a:rPr>
              <a:t>48</a:t>
            </a:r>
            <a:r>
              <a:rPr lang="en-US" sz="1600" dirty="0" smtClean="0">
                <a:cs typeface="Arial" panose="020B0604020202020204" pitchFamily="34" charset="0"/>
              </a:rPr>
              <a:t>Ca </a:t>
            </a:r>
            <a:r>
              <a:rPr lang="en-US" sz="1600" dirty="0">
                <a:cs typeface="Arial" panose="020B0604020202020204" pitchFamily="34" charset="0"/>
              </a:rPr>
              <a:t>+ </a:t>
            </a:r>
            <a:r>
              <a:rPr lang="en-US" sz="1600" baseline="30000" dirty="0">
                <a:cs typeface="Arial" panose="020B0604020202020204" pitchFamily="34" charset="0"/>
              </a:rPr>
              <a:t>174</a:t>
            </a:r>
            <a:r>
              <a:rPr lang="en-US" sz="1600" dirty="0">
                <a:cs typeface="Arial" panose="020B0604020202020204" pitchFamily="34" charset="0"/>
              </a:rPr>
              <a:t>Yb  →  </a:t>
            </a:r>
            <a:r>
              <a:rPr lang="en-US" sz="1600" baseline="30000" dirty="0">
                <a:cs typeface="Arial" panose="020B0604020202020204" pitchFamily="34" charset="0"/>
              </a:rPr>
              <a:t>222</a:t>
            </a:r>
            <a:r>
              <a:rPr lang="en-US" sz="1600" dirty="0">
                <a:cs typeface="Arial" panose="020B0604020202020204" pitchFamily="34" charset="0"/>
              </a:rPr>
              <a:t>Th*</a:t>
            </a:r>
          </a:p>
          <a:p>
            <a:r>
              <a:rPr lang="en-US" sz="1600" baseline="30000" dirty="0">
                <a:cs typeface="Arial" panose="020B0604020202020204" pitchFamily="34" charset="0"/>
              </a:rPr>
              <a:t>48</a:t>
            </a:r>
            <a:r>
              <a:rPr lang="en-US" sz="1600" dirty="0">
                <a:cs typeface="Arial" panose="020B0604020202020204" pitchFamily="34" charset="0"/>
              </a:rPr>
              <a:t>Ca + </a:t>
            </a:r>
            <a:r>
              <a:rPr lang="en-US" sz="1600" baseline="30000" dirty="0">
                <a:cs typeface="Arial" panose="020B0604020202020204" pitchFamily="34" charset="0"/>
              </a:rPr>
              <a:t>206</a:t>
            </a:r>
            <a:r>
              <a:rPr lang="en-US" sz="1600" dirty="0">
                <a:cs typeface="Arial" panose="020B0604020202020204" pitchFamily="34" charset="0"/>
              </a:rPr>
              <a:t>Pb  →  </a:t>
            </a:r>
            <a:r>
              <a:rPr lang="en-US" sz="1600" baseline="30000" dirty="0">
                <a:cs typeface="Arial" panose="020B0604020202020204" pitchFamily="34" charset="0"/>
              </a:rPr>
              <a:t>254</a:t>
            </a:r>
            <a:r>
              <a:rPr lang="en-US" sz="1600" dirty="0">
                <a:cs typeface="Arial" panose="020B0604020202020204" pitchFamily="34" charset="0"/>
              </a:rPr>
              <a:t>No</a:t>
            </a:r>
            <a:r>
              <a:rPr lang="en-US" sz="1600" dirty="0" smtClean="0">
                <a:cs typeface="Arial" panose="020B0604020202020204" pitchFamily="34" charset="0"/>
              </a:rPr>
              <a:t>*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64"/>
          <a:stretch/>
        </p:blipFill>
        <p:spPr>
          <a:xfrm>
            <a:off x="104446" y="4509120"/>
            <a:ext cx="3960440" cy="2279314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1180025" y="37592"/>
            <a:ext cx="66247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cap="small" dirty="0" smtClean="0">
                <a:latin typeface="+mj-lt"/>
                <a:cs typeface="Arial" panose="020B0604020202020204" pitchFamily="34" charset="0"/>
              </a:rPr>
              <a:t>Chemistry of </a:t>
            </a:r>
            <a:r>
              <a:rPr lang="en-US" sz="2800" cap="small" dirty="0" err="1" smtClean="0">
                <a:latin typeface="+mj-lt"/>
                <a:cs typeface="Arial" panose="020B0604020202020204" pitchFamily="34" charset="0"/>
              </a:rPr>
              <a:t>Cn&amp;Fl</a:t>
            </a:r>
            <a:r>
              <a:rPr lang="en-US" sz="2800" cap="small" dirty="0" smtClean="0">
                <a:latin typeface="+mj-lt"/>
                <a:cs typeface="Arial" panose="020B0604020202020204" pitchFamily="34" charset="0"/>
              </a:rPr>
              <a:t>: first runs </a:t>
            </a:r>
          </a:p>
          <a:p>
            <a:pPr algn="ctr"/>
            <a:r>
              <a:rPr lang="en-US" sz="2800" cap="small" smtClean="0">
                <a:latin typeface="+mj-lt"/>
                <a:cs typeface="Arial" panose="020B0604020202020204" pitchFamily="34" charset="0"/>
              </a:rPr>
              <a:t>at </a:t>
            </a:r>
            <a:r>
              <a:rPr lang="en-US" sz="2800" cap="small" dirty="0" smtClean="0">
                <a:latin typeface="+mj-lt"/>
                <a:cs typeface="Arial" panose="020B0604020202020204" pitchFamily="34" charset="0"/>
              </a:rPr>
              <a:t>the GRAND separator(launched in 2022)</a:t>
            </a:r>
            <a:endParaRPr lang="ru-RU" sz="2800" dirty="0">
              <a:latin typeface="+mj-lt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5869630"/>
              </p:ext>
            </p:extLst>
          </p:nvPr>
        </p:nvGraphicFramePr>
        <p:xfrm>
          <a:off x="4492393" y="4509120"/>
          <a:ext cx="3940175" cy="220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6" name="CorelDRAW" r:id="rId8" imgW="8424672" imgH="4709160" progId="CorelDraw.Graphic.21">
                  <p:embed/>
                </p:oleObj>
              </mc:Choice>
              <mc:Fallback>
                <p:oleObj name="CorelDRAW" r:id="rId8" imgW="8424672" imgH="4709160" progId="CorelDraw.Graphic.21">
                  <p:embed/>
                  <p:pic>
                    <p:nvPicPr>
                      <p:cNvPr id="0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2393" y="4509120"/>
                        <a:ext cx="3940175" cy="2200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DA6CD01-DAC2-4FEE-A9F2-B1E2F9908C44}"/>
              </a:ext>
            </a:extLst>
          </p:cNvPr>
          <p:cNvSpPr txBox="1"/>
          <p:nvPr/>
        </p:nvSpPr>
        <p:spPr>
          <a:xfrm>
            <a:off x="6411639" y="973701"/>
            <a:ext cx="2544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cs typeface="Arial" panose="020B0604020202020204" pitchFamily="34" charset="0"/>
              </a:rPr>
              <a:t>First run (Nov.-Dec. 2022)</a:t>
            </a:r>
            <a:endParaRPr lang="en-US" sz="2000" dirty="0">
              <a:cs typeface="Arial" panose="020B0604020202020204" pitchFamily="34" charset="0"/>
            </a:endParaRPr>
          </a:p>
          <a:p>
            <a:r>
              <a:rPr lang="en-US" baseline="30000" dirty="0">
                <a:cs typeface="Arial" panose="020B0604020202020204" pitchFamily="34" charset="0"/>
              </a:rPr>
              <a:t>48</a:t>
            </a:r>
            <a:r>
              <a:rPr lang="en-US" dirty="0">
                <a:cs typeface="Arial" panose="020B0604020202020204" pitchFamily="34" charset="0"/>
              </a:rPr>
              <a:t>Ca + </a:t>
            </a:r>
            <a:r>
              <a:rPr lang="en-US" baseline="30000" dirty="0" smtClean="0">
                <a:cs typeface="Arial" panose="020B0604020202020204" pitchFamily="34" charset="0"/>
              </a:rPr>
              <a:t>242</a:t>
            </a:r>
            <a:r>
              <a:rPr lang="en-US" dirty="0" smtClean="0">
                <a:cs typeface="Arial" panose="020B0604020202020204" pitchFamily="34" charset="0"/>
              </a:rPr>
              <a:t>Pu  </a:t>
            </a:r>
            <a:r>
              <a:rPr lang="en-US" dirty="0">
                <a:cs typeface="Arial" panose="020B0604020202020204" pitchFamily="34" charset="0"/>
              </a:rPr>
              <a:t>→  </a:t>
            </a:r>
            <a:r>
              <a:rPr lang="en-US" dirty="0" err="1" smtClean="0">
                <a:cs typeface="Arial" panose="020B0604020202020204" pitchFamily="34" charset="0"/>
              </a:rPr>
              <a:t>Fl</a:t>
            </a:r>
            <a:r>
              <a:rPr lang="en-US" dirty="0" smtClean="0">
                <a:cs typeface="Arial" panose="020B0604020202020204" pitchFamily="34" charset="0"/>
              </a:rPr>
              <a:t>*</a:t>
            </a:r>
            <a:endParaRPr lang="en-US" dirty="0">
              <a:cs typeface="Arial" panose="020B0604020202020204" pitchFamily="34" charset="0"/>
            </a:endParaRPr>
          </a:p>
          <a:p>
            <a:pPr algn="ctr"/>
            <a:endParaRPr lang="en-US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0656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934" y="551542"/>
            <a:ext cx="6477000" cy="6121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066" y="78095"/>
            <a:ext cx="8305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Spectroscopy of H</a:t>
            </a:r>
            <a:r>
              <a:rPr lang="en-US" sz="2800" dirty="0" smtClean="0"/>
              <a:t>eavy Isotopes at SHELS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838200"/>
            <a:ext cx="2381534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U400 cyclotron:</a:t>
            </a:r>
          </a:p>
          <a:p>
            <a:r>
              <a:rPr lang="en-US" sz="1400" dirty="0"/>
              <a:t>Beams of </a:t>
            </a:r>
            <a:r>
              <a:rPr lang="en-US" sz="1400" baseline="30000" dirty="0"/>
              <a:t>40</a:t>
            </a:r>
            <a:r>
              <a:rPr lang="en-US" sz="1400" dirty="0"/>
              <a:t>Ar, </a:t>
            </a:r>
            <a:r>
              <a:rPr lang="en-US" sz="1400" baseline="30000" dirty="0"/>
              <a:t>48</a:t>
            </a:r>
            <a:r>
              <a:rPr lang="en-US" sz="1400" dirty="0"/>
              <a:t>Ca, </a:t>
            </a:r>
            <a:r>
              <a:rPr lang="en-US" sz="1400" baseline="30000" dirty="0" smtClean="0"/>
              <a:t>50</a:t>
            </a:r>
            <a:r>
              <a:rPr lang="en-US" sz="1400" dirty="0" smtClean="0"/>
              <a:t>Ti</a:t>
            </a:r>
            <a:r>
              <a:rPr lang="en-US" sz="1400" dirty="0"/>
              <a:t>, </a:t>
            </a:r>
            <a:r>
              <a:rPr lang="en-US" sz="1400" baseline="30000" dirty="0"/>
              <a:t>54</a:t>
            </a:r>
            <a:r>
              <a:rPr lang="en-US" sz="1400" dirty="0"/>
              <a:t>Cr</a:t>
            </a:r>
          </a:p>
          <a:p>
            <a:r>
              <a:rPr lang="en-US" sz="1400" dirty="0"/>
              <a:t>Intensity 0.5 – 1.0 </a:t>
            </a:r>
            <a:r>
              <a:rPr lang="en-US" sz="1400" dirty="0" err="1"/>
              <a:t>pµA</a:t>
            </a:r>
            <a:endParaRPr lang="ru-RU" sz="1400" dirty="0"/>
          </a:p>
          <a:p>
            <a:endParaRPr lang="en-US" sz="800" dirty="0" smtClean="0"/>
          </a:p>
          <a:p>
            <a:r>
              <a:rPr lang="en-US" sz="1400" dirty="0" smtClean="0"/>
              <a:t>SHELS velocity filter</a:t>
            </a:r>
          </a:p>
          <a:p>
            <a:endParaRPr lang="en-US" sz="1400" dirty="0" smtClean="0"/>
          </a:p>
          <a:p>
            <a:r>
              <a:rPr lang="en-US" sz="1400" dirty="0" smtClean="0"/>
              <a:t>GABRIELA setup: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dirty="0"/>
              <a:t>γ</a:t>
            </a:r>
            <a:r>
              <a:rPr lang="en-US" sz="1400" dirty="0"/>
              <a:t>- </a:t>
            </a:r>
            <a:r>
              <a:rPr lang="en-US" sz="1400" dirty="0" smtClean="0"/>
              <a:t>spectroscopy (5 Ge clover detectors);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CE-spectroscopy;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High resolution </a:t>
            </a:r>
            <a:r>
              <a:rPr lang="el-GR" sz="1400" dirty="0"/>
              <a:t>α</a:t>
            </a:r>
            <a:r>
              <a:rPr lang="en-US" sz="1400" dirty="0"/>
              <a:t>- </a:t>
            </a:r>
            <a:r>
              <a:rPr lang="en-US" sz="1400" dirty="0" smtClean="0"/>
              <a:t>spectroscopy.</a:t>
            </a:r>
          </a:p>
          <a:p>
            <a:endParaRPr lang="en-US" sz="500" dirty="0" smtClean="0"/>
          </a:p>
          <a:p>
            <a:r>
              <a:rPr lang="en-US" sz="1400" dirty="0" smtClean="0"/>
              <a:t>Statistics </a:t>
            </a:r>
            <a:r>
              <a:rPr lang="en-US" sz="1400" dirty="0"/>
              <a:t>10</a:t>
            </a:r>
            <a:r>
              <a:rPr lang="en-US" sz="1400" baseline="30000" dirty="0"/>
              <a:t>3</a:t>
            </a:r>
            <a:r>
              <a:rPr lang="en-US" sz="1400" dirty="0"/>
              <a:t> – 10</a:t>
            </a:r>
            <a:r>
              <a:rPr lang="en-US" sz="1400" baseline="30000" dirty="0"/>
              <a:t>5</a:t>
            </a:r>
            <a:r>
              <a:rPr lang="en-US" sz="1400" dirty="0"/>
              <a:t> </a:t>
            </a:r>
            <a:r>
              <a:rPr lang="en-US" sz="1400" dirty="0" smtClean="0"/>
              <a:t>events.</a:t>
            </a:r>
            <a:endParaRPr lang="en-US" sz="14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109" y="520703"/>
            <a:ext cx="2202356" cy="2115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Прямая со стрелкой 13"/>
          <p:cNvCxnSpPr/>
          <p:nvPr/>
        </p:nvCxnSpPr>
        <p:spPr>
          <a:xfrm>
            <a:off x="6237185" y="998730"/>
            <a:ext cx="990110" cy="270030"/>
          </a:xfrm>
          <a:prstGeom prst="straightConnector1">
            <a:avLst/>
          </a:prstGeom>
          <a:ln w="4762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/>
          <p:cNvGrpSpPr/>
          <p:nvPr/>
        </p:nvGrpSpPr>
        <p:grpSpPr>
          <a:xfrm>
            <a:off x="133066" y="5325298"/>
            <a:ext cx="3029317" cy="1329460"/>
            <a:chOff x="133066" y="3023955"/>
            <a:chExt cx="3029317" cy="1329460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133066" y="3023955"/>
              <a:ext cx="3029317" cy="1329460"/>
              <a:chOff x="133066" y="3023955"/>
              <a:chExt cx="3029317" cy="1329460"/>
            </a:xfrm>
          </p:grpSpPr>
          <p:pic>
            <p:nvPicPr>
              <p:cNvPr id="5122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066" y="3023955"/>
                <a:ext cx="3029317" cy="13294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Прямоугольник 8"/>
              <p:cNvSpPr/>
              <p:nvPr/>
            </p:nvSpPr>
            <p:spPr>
              <a:xfrm>
                <a:off x="2231740" y="3113965"/>
                <a:ext cx="810090" cy="4050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96525" y="3113965"/>
              <a:ext cx="15146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aseline="30000" dirty="0" smtClean="0"/>
                <a:t>48</a:t>
              </a:r>
              <a:r>
                <a:rPr lang="en-US" sz="1400" dirty="0" smtClean="0"/>
                <a:t>Ca(</a:t>
              </a:r>
              <a:r>
                <a:rPr lang="en-US" sz="1400" baseline="30000" dirty="0" smtClean="0"/>
                <a:t>209</a:t>
              </a:r>
              <a:r>
                <a:rPr lang="en-US" sz="1400" dirty="0" smtClean="0"/>
                <a:t>Bi,2n)</a:t>
              </a:r>
              <a:r>
                <a:rPr lang="en-US" sz="1400" baseline="30000" dirty="0" smtClean="0"/>
                <a:t>255</a:t>
              </a:r>
              <a:r>
                <a:rPr lang="en-US" sz="1400" dirty="0" smtClean="0"/>
                <a:t>Lr</a:t>
              </a:r>
              <a:endParaRPr lang="ru-RU" sz="1400" dirty="0"/>
            </a:p>
          </p:txBody>
        </p:sp>
      </p:grpSp>
      <p:sp>
        <p:nvSpPr>
          <p:cNvPr id="16" name="TextBox 15"/>
          <p:cNvSpPr txBox="1"/>
          <p:nvPr/>
        </p:nvSpPr>
        <p:spPr>
          <a:xfrm rot="16200000">
            <a:off x="1961710" y="4157816"/>
            <a:ext cx="216024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Number of protons</a:t>
            </a:r>
            <a:endParaRPr lang="ru-RU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1958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27" y="1138483"/>
            <a:ext cx="4572528" cy="328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52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2524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66655" y="143635"/>
            <a:ext cx="5904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400М</a:t>
            </a:r>
            <a:r>
              <a:rPr lang="ru-RU" sz="2400" dirty="0" smtClean="0"/>
              <a:t>: </a:t>
            </a:r>
            <a:r>
              <a:rPr lang="en-US" sz="2400" dirty="0" smtClean="0"/>
              <a:t>completion of modernization and launch in </a:t>
            </a:r>
            <a:r>
              <a:rPr lang="ru-RU" sz="2400" dirty="0" smtClean="0"/>
              <a:t>2023</a:t>
            </a:r>
            <a:endParaRPr lang="ru-RU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494527" y="4778482"/>
            <a:ext cx="208823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Replacement</a:t>
            </a:r>
            <a:r>
              <a:rPr lang="en-US" dirty="0" smtClean="0"/>
              <a:t>: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Damaged winding;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Vacuum system;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Control system;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Radiation safety system</a:t>
            </a:r>
            <a:endParaRPr lang="ru-RU" sz="1600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1888284"/>
              </p:ext>
            </p:extLst>
          </p:nvPr>
        </p:nvGraphicFramePr>
        <p:xfrm>
          <a:off x="5985748" y="1446483"/>
          <a:ext cx="2415129" cy="19145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5994"/>
                <a:gridCol w="1077275"/>
                <a:gridCol w="901860"/>
              </a:tblGrid>
              <a:tr h="1866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Ion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202</a:t>
                      </a:r>
                      <a:r>
                        <a:rPr lang="en-US" sz="1200" dirty="0">
                          <a:effectLst/>
                        </a:rPr>
                        <a:t>3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66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 (MeV/u)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planned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I(</a:t>
                      </a:r>
                      <a:r>
                        <a:rPr lang="en-US" sz="1200" dirty="0" err="1">
                          <a:effectLst/>
                        </a:rPr>
                        <a:t>p</a:t>
                      </a:r>
                      <a:r>
                        <a:rPr lang="en-US" sz="1200" dirty="0" err="1">
                          <a:effectLst/>
                          <a:sym typeface="Symbol"/>
                        </a:rPr>
                        <a:t></a:t>
                      </a:r>
                      <a:r>
                        <a:rPr lang="en-US" sz="1200" dirty="0" err="1">
                          <a:effectLst/>
                        </a:rPr>
                        <a:t>A</a:t>
                      </a:r>
                      <a:r>
                        <a:rPr lang="en-US" sz="1200" dirty="0">
                          <a:effectLst/>
                        </a:rPr>
                        <a:t>)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planned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</a:tr>
              <a:tr h="1866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aseline="30000">
                          <a:effectLst/>
                        </a:rPr>
                        <a:t>7</a:t>
                      </a:r>
                      <a:r>
                        <a:rPr lang="en-US" sz="1200">
                          <a:effectLst/>
                        </a:rPr>
                        <a:t>Li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39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</a:tr>
              <a:tr h="1866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aseline="30000">
                          <a:effectLst/>
                        </a:rPr>
                        <a:t>11</a:t>
                      </a:r>
                      <a:r>
                        <a:rPr lang="en-US" sz="1200">
                          <a:effectLst/>
                        </a:rPr>
                        <a:t>B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33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</a:tr>
              <a:tr h="1866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aseline="30000">
                          <a:effectLst/>
                        </a:rPr>
                        <a:t>15</a:t>
                      </a:r>
                      <a:r>
                        <a:rPr lang="en-US" sz="1200">
                          <a:effectLst/>
                        </a:rPr>
                        <a:t>N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51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</a:tr>
              <a:tr h="1866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aseline="30000">
                          <a:effectLst/>
                        </a:rPr>
                        <a:t>18</a:t>
                      </a:r>
                      <a:r>
                        <a:rPr lang="en-US" sz="1200">
                          <a:effectLst/>
                        </a:rPr>
                        <a:t>O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40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1.5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</a:tr>
              <a:tr h="1866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aseline="30000">
                          <a:effectLst/>
                        </a:rPr>
                        <a:t>22</a:t>
                      </a:r>
                      <a:r>
                        <a:rPr lang="en-US" sz="1200">
                          <a:effectLst/>
                        </a:rPr>
                        <a:t>Ne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50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</a:tr>
              <a:tr h="1866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aseline="30000">
                          <a:effectLst/>
                        </a:rPr>
                        <a:t>36</a:t>
                      </a:r>
                      <a:r>
                        <a:rPr lang="en-US" sz="1200">
                          <a:effectLst/>
                        </a:rPr>
                        <a:t>S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44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0.2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</a:tr>
              <a:tr h="1866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aseline="30000">
                          <a:effectLst/>
                        </a:rPr>
                        <a:t>48</a:t>
                      </a:r>
                      <a:r>
                        <a:rPr lang="en-US" sz="1200">
                          <a:effectLst/>
                        </a:rPr>
                        <a:t>Ca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38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0.1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4405575"/>
              </p:ext>
            </p:extLst>
          </p:nvPr>
        </p:nvGraphicFramePr>
        <p:xfrm>
          <a:off x="6003404" y="4066785"/>
          <a:ext cx="2495245" cy="2587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7827"/>
                <a:gridCol w="1080120"/>
                <a:gridCol w="927298"/>
              </a:tblGrid>
              <a:tr h="502556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RIB*</a:t>
                      </a:r>
                      <a:endParaRPr lang="ru-RU" sz="1200" b="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Intensity, </a:t>
                      </a:r>
                      <a:r>
                        <a:rPr lang="en-US" sz="1200" b="0" dirty="0" err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pps</a:t>
                      </a:r>
                      <a:endParaRPr lang="en-US" sz="1200" b="0" dirty="0" smtClean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200" b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(at</a:t>
                      </a:r>
                      <a:r>
                        <a:rPr lang="en-US" sz="1200" b="0" baseline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 </a:t>
                      </a:r>
                      <a:r>
                        <a:rPr lang="en-US" sz="1200" b="0" baseline="0" dirty="0" err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200" b="0" baseline="0" dirty="0" err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US" sz="1200" b="0" baseline="0" dirty="0" err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1200" b="0" baseline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200" b="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Energy,</a:t>
                      </a:r>
                    </a:p>
                    <a:p>
                      <a:pPr algn="ctr"/>
                      <a:r>
                        <a:rPr lang="en-US" sz="1200" b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MeV/A</a:t>
                      </a:r>
                      <a:endParaRPr lang="ru-RU" sz="1200" b="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47450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300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US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1x10</a:t>
                      </a:r>
                      <a:r>
                        <a:rPr lang="en-US" sz="1200" baseline="300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200" baseline="30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</a:tr>
              <a:tr h="347450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300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en-US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8x10</a:t>
                      </a:r>
                      <a:r>
                        <a:rPr lang="en-US" sz="1200" baseline="300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200" baseline="30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</a:tr>
              <a:tr h="347450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300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r>
                        <a:rPr lang="en-US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7x10</a:t>
                      </a:r>
                      <a:r>
                        <a:rPr lang="en-US" sz="1200" baseline="300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 baseline="30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</a:tr>
              <a:tr h="347450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300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r>
                        <a:rPr lang="en-US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2x10</a:t>
                      </a:r>
                      <a:r>
                        <a:rPr lang="en-US" sz="1200" baseline="300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 baseline="30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</a:tr>
              <a:tr h="347450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300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r>
                        <a:rPr lang="en-US" sz="12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2x10</a:t>
                      </a:r>
                      <a:r>
                        <a:rPr lang="en-US" sz="1200" baseline="300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 baseline="30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</a:tr>
              <a:tr h="347450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300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r>
                        <a:rPr lang="en-US" sz="12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1x10</a:t>
                      </a:r>
                      <a:r>
                        <a:rPr lang="en-US" sz="1200" baseline="300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 baseline="30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967155" y="825997"/>
            <a:ext cx="2567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Primary beams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5966310" y="3464524"/>
            <a:ext cx="2567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Secondary beams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027336" y="4763780"/>
            <a:ext cx="27147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Expected results of the upgrade in 2023: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Stable operation;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Improved beam quality;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Increase of beam intensities.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185915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161511" y="5422338"/>
            <a:ext cx="2725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A.</a:t>
            </a:r>
            <a:r>
              <a:rPr lang="en-US" sz="1200" dirty="0"/>
              <a:t> </a:t>
            </a:r>
            <a:r>
              <a:rPr lang="en-US" sz="1200" dirty="0" smtClean="0"/>
              <a:t>S. </a:t>
            </a:r>
            <a:r>
              <a:rPr lang="en-US" sz="1200" dirty="0" err="1" smtClean="0"/>
              <a:t>Fomichev</a:t>
            </a:r>
            <a:r>
              <a:rPr lang="en-US" sz="1200" dirty="0" smtClean="0"/>
              <a:t> et </a:t>
            </a:r>
            <a:r>
              <a:rPr lang="en-US" sz="1200" dirty="0"/>
              <a:t>al., </a:t>
            </a:r>
            <a:r>
              <a:rPr lang="en-US" sz="1200" dirty="0" smtClean="0"/>
              <a:t>EPJ A 54 </a:t>
            </a:r>
            <a:r>
              <a:rPr lang="en-US" sz="1200" dirty="0"/>
              <a:t>(</a:t>
            </a:r>
            <a:r>
              <a:rPr lang="en-US" sz="1200" dirty="0" smtClean="0"/>
              <a:t>2018)</a:t>
            </a:r>
            <a:endParaRPr lang="ru-RU" sz="1200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5257065" y="-1467753"/>
            <a:ext cx="3775505" cy="5222888"/>
            <a:chOff x="5368494" y="-68417"/>
            <a:chExt cx="3775505" cy="5222888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5368494" y="-68417"/>
              <a:ext cx="3775505" cy="5222888"/>
              <a:chOff x="341530" y="188640"/>
              <a:chExt cx="4251929" cy="6393018"/>
            </a:xfrm>
          </p:grpSpPr>
          <p:grpSp>
            <p:nvGrpSpPr>
              <p:cNvPr id="8" name="Группа 7"/>
              <p:cNvGrpSpPr/>
              <p:nvPr/>
            </p:nvGrpSpPr>
            <p:grpSpPr>
              <a:xfrm>
                <a:off x="341530" y="188640"/>
                <a:ext cx="4251929" cy="6393018"/>
                <a:chOff x="341530" y="188640"/>
                <a:chExt cx="4251929" cy="6393018"/>
              </a:xfrm>
            </p:grpSpPr>
            <p:grpSp>
              <p:nvGrpSpPr>
                <p:cNvPr id="10" name="Группа 9"/>
                <p:cNvGrpSpPr/>
                <p:nvPr/>
              </p:nvGrpSpPr>
              <p:grpSpPr>
                <a:xfrm>
                  <a:off x="341530" y="188640"/>
                  <a:ext cx="4251929" cy="6393018"/>
                  <a:chOff x="341530" y="188640"/>
                  <a:chExt cx="4251929" cy="6393018"/>
                </a:xfrm>
              </p:grpSpPr>
              <p:grpSp>
                <p:nvGrpSpPr>
                  <p:cNvPr id="12" name="Группа 11"/>
                  <p:cNvGrpSpPr/>
                  <p:nvPr/>
                </p:nvGrpSpPr>
                <p:grpSpPr>
                  <a:xfrm>
                    <a:off x="341530" y="188640"/>
                    <a:ext cx="4251929" cy="6393018"/>
                    <a:chOff x="341530" y="188640"/>
                    <a:chExt cx="4251929" cy="6393018"/>
                  </a:xfrm>
                </p:grpSpPr>
                <p:grpSp>
                  <p:nvGrpSpPr>
                    <p:cNvPr id="14" name="Группа 13"/>
                    <p:cNvGrpSpPr/>
                    <p:nvPr/>
                  </p:nvGrpSpPr>
                  <p:grpSpPr>
                    <a:xfrm>
                      <a:off x="341530" y="188640"/>
                      <a:ext cx="4251929" cy="6393018"/>
                      <a:chOff x="341530" y="188640"/>
                      <a:chExt cx="4251929" cy="6393018"/>
                    </a:xfrm>
                  </p:grpSpPr>
                  <p:grpSp>
                    <p:nvGrpSpPr>
                      <p:cNvPr id="16" name="Группа 15"/>
                      <p:cNvGrpSpPr/>
                      <p:nvPr/>
                    </p:nvGrpSpPr>
                    <p:grpSpPr>
                      <a:xfrm>
                        <a:off x="341530" y="188640"/>
                        <a:ext cx="4251929" cy="6393018"/>
                        <a:chOff x="341530" y="188640"/>
                        <a:chExt cx="4251929" cy="6393018"/>
                      </a:xfrm>
                    </p:grpSpPr>
                    <p:pic>
                      <p:nvPicPr>
                        <p:cNvPr id="18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8569" y="449145"/>
                          <a:ext cx="4089400" cy="61325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19" name="Прямоугольник 18"/>
                        <p:cNvSpPr/>
                        <p:nvPr/>
                      </p:nvSpPr>
                      <p:spPr>
                        <a:xfrm>
                          <a:off x="341530" y="188640"/>
                          <a:ext cx="4251929" cy="202522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sp>
                    <p:nvSpPr>
                      <p:cNvPr id="17" name="Прямоугольник 16"/>
                      <p:cNvSpPr/>
                      <p:nvPr/>
                    </p:nvSpPr>
                    <p:spPr>
                      <a:xfrm>
                        <a:off x="386535" y="2123855"/>
                        <a:ext cx="180020" cy="13501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  <p:sp>
                  <p:nvSpPr>
                    <p:cNvPr id="15" name="Прямоугольник 14"/>
                    <p:cNvSpPr/>
                    <p:nvPr/>
                  </p:nvSpPr>
                  <p:spPr>
                    <a:xfrm>
                      <a:off x="701570" y="2258870"/>
                      <a:ext cx="405045" cy="31503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  <p:cxnSp>
                <p:nvCxnSpPr>
                  <p:cNvPr id="13" name="Прямая соединительная линия 12"/>
                  <p:cNvCxnSpPr/>
                  <p:nvPr/>
                </p:nvCxnSpPr>
                <p:spPr>
                  <a:xfrm>
                    <a:off x="611560" y="2213865"/>
                    <a:ext cx="360040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1" name="Прямоугольник 10"/>
                <p:cNvSpPr/>
                <p:nvPr/>
              </p:nvSpPr>
              <p:spPr>
                <a:xfrm>
                  <a:off x="386535" y="3515401"/>
                  <a:ext cx="4206924" cy="306625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9" name="Прямоугольник 8"/>
              <p:cNvSpPr/>
              <p:nvPr/>
            </p:nvSpPr>
            <p:spPr>
              <a:xfrm>
                <a:off x="476545" y="3338990"/>
                <a:ext cx="90010" cy="2250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6079864" y="2687149"/>
              <a:ext cx="1800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ru-RU" sz="14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687235" y="2679224"/>
              <a:ext cx="1800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5</a:t>
              </a:r>
              <a:endParaRPr lang="ru-RU" sz="14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256246" y="2679224"/>
              <a:ext cx="4050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10</a:t>
              </a:r>
              <a:endParaRPr lang="ru-RU" sz="14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881366" y="2679224"/>
              <a:ext cx="4500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15</a:t>
              </a:r>
              <a:endParaRPr lang="ru-RU" sz="14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692453" y="2882173"/>
              <a:ext cx="10439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E </a:t>
              </a:r>
              <a:r>
                <a:rPr lang="en-US" sz="1600" b="1" baseline="30000" dirty="0" smtClean="0"/>
                <a:t>7</a:t>
              </a:r>
              <a:r>
                <a:rPr lang="en-US" sz="1600" b="1" dirty="0" smtClean="0"/>
                <a:t>H, MeV</a:t>
              </a:r>
              <a:endParaRPr lang="ru-RU" sz="1600" b="1" dirty="0"/>
            </a:p>
          </p:txBody>
        </p:sp>
      </p:grpSp>
      <p:pic>
        <p:nvPicPr>
          <p:cNvPr id="4" name="Рисунок 3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61510" y="1652114"/>
            <a:ext cx="5214767" cy="364540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63636" y="17002"/>
            <a:ext cx="43262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+mj-lt"/>
                <a:cs typeface="Times New Roman" panose="02020603050405020304" pitchFamily="18" charset="0"/>
              </a:rPr>
              <a:t>Light Nuclei far from the</a:t>
            </a:r>
          </a:p>
          <a:p>
            <a:pPr algn="ctr"/>
            <a:r>
              <a:rPr lang="en-US" sz="2400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b</a:t>
            </a:r>
            <a:r>
              <a:rPr lang="en-US" sz="2400" dirty="0" smtClean="0">
                <a:latin typeface="+mj-lt"/>
                <a:cs typeface="Times New Roman" panose="02020603050405020304" pitchFamily="18" charset="0"/>
              </a:rPr>
              <a:t>-Stability Line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32000" y="879779"/>
            <a:ext cx="41404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+mj-lt"/>
                <a:cs typeface="Times New Roman" panose="02020603050405020304" pitchFamily="18" charset="0"/>
              </a:rPr>
              <a:t>Fragment-Separator </a:t>
            </a:r>
            <a:r>
              <a:rPr lang="en-US" sz="2000" b="1" dirty="0" smtClean="0">
                <a:latin typeface="+mj-lt"/>
                <a:cs typeface="Times New Roman" panose="02020603050405020304" pitchFamily="18" charset="0"/>
              </a:rPr>
              <a:t>ACCULINNA-II </a:t>
            </a:r>
          </a:p>
          <a:p>
            <a:pPr algn="ctr"/>
            <a:r>
              <a:rPr lang="en-US" sz="2000" dirty="0" smtClean="0">
                <a:latin typeface="+mj-lt"/>
                <a:cs typeface="Times New Roman" panose="02020603050405020304" pitchFamily="18" charset="0"/>
              </a:rPr>
              <a:t>(put into operation in 2017)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455" y="4724928"/>
            <a:ext cx="2582754" cy="2116223"/>
          </a:xfrm>
          <a:prstGeom prst="rect">
            <a:avLst/>
          </a:prstGeom>
        </p:spPr>
      </p:pic>
      <p:grpSp>
        <p:nvGrpSpPr>
          <p:cNvPr id="27" name="Группа 26"/>
          <p:cNvGrpSpPr/>
          <p:nvPr/>
        </p:nvGrpSpPr>
        <p:grpSpPr>
          <a:xfrm>
            <a:off x="6327195" y="2502619"/>
            <a:ext cx="2424339" cy="1962507"/>
            <a:chOff x="5773661" y="4333891"/>
            <a:chExt cx="2920157" cy="2500527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3661" y="4333891"/>
              <a:ext cx="2899832" cy="2446373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7504929" y="6495864"/>
              <a:ext cx="118888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E </a:t>
              </a:r>
              <a:r>
                <a:rPr lang="en-US" sz="1600" b="1" baseline="30000" dirty="0" smtClean="0"/>
                <a:t>10</a:t>
              </a:r>
              <a:r>
                <a:rPr lang="en-US" sz="1600" b="1" dirty="0" smtClean="0"/>
                <a:t>Li, MeV</a:t>
              </a:r>
              <a:endParaRPr lang="ru-RU" sz="1600" b="1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5576763" y="252301"/>
            <a:ext cx="130618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He(d,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He)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  <a:p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PRL 2020,</a:t>
            </a:r>
          </a:p>
          <a:p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PRC 2021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7385155" y="2666099"/>
            <a:ext cx="13061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Li(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d,p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7318808" y="4877823"/>
            <a:ext cx="13061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He(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d,p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endParaRPr lang="ru-RU" dirty="0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17" y="1586848"/>
            <a:ext cx="5379921" cy="527115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484784" y="1821350"/>
            <a:ext cx="3436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I.</a:t>
            </a:r>
            <a:r>
              <a:rPr lang="en-US" sz="1200" dirty="0"/>
              <a:t> </a:t>
            </a:r>
            <a:r>
              <a:rPr lang="en-US" sz="1200" dirty="0" smtClean="0"/>
              <a:t>A. </a:t>
            </a:r>
            <a:r>
              <a:rPr lang="en-US" sz="1200" dirty="0" err="1" smtClean="0"/>
              <a:t>Muzalevskii</a:t>
            </a:r>
            <a:r>
              <a:rPr lang="en-US" sz="1200" dirty="0" smtClean="0"/>
              <a:t> et </a:t>
            </a:r>
            <a:r>
              <a:rPr lang="en-US" sz="1200" dirty="0"/>
              <a:t>al., Phys. Rev. C </a:t>
            </a:r>
            <a:r>
              <a:rPr lang="en-US" sz="1200" dirty="0" smtClean="0"/>
              <a:t>103 </a:t>
            </a:r>
            <a:r>
              <a:rPr lang="en-US" sz="1200" dirty="0"/>
              <a:t>(</a:t>
            </a:r>
            <a:r>
              <a:rPr lang="en-US" sz="1200" dirty="0" smtClean="0"/>
              <a:t>2021)</a:t>
            </a:r>
          </a:p>
          <a:p>
            <a:r>
              <a:rPr lang="en-US" sz="1200" dirty="0" smtClean="0"/>
              <a:t>E.</a:t>
            </a:r>
            <a:r>
              <a:rPr lang="en-US" sz="1200" dirty="0"/>
              <a:t> </a:t>
            </a:r>
            <a:r>
              <a:rPr lang="en-US" sz="1200" dirty="0" smtClean="0"/>
              <a:t>Yu. </a:t>
            </a:r>
            <a:r>
              <a:rPr lang="en-US" sz="1200" dirty="0" err="1" smtClean="0"/>
              <a:t>Nikolskii</a:t>
            </a:r>
            <a:r>
              <a:rPr lang="en-US" sz="1200" dirty="0" smtClean="0"/>
              <a:t> </a:t>
            </a:r>
            <a:r>
              <a:rPr lang="en-US" sz="1200" dirty="0"/>
              <a:t>et al., Phys. Rev. C </a:t>
            </a:r>
            <a:r>
              <a:rPr lang="en-US" sz="1200" dirty="0" smtClean="0"/>
              <a:t>105 </a:t>
            </a:r>
            <a:r>
              <a:rPr lang="en-US" sz="1200" dirty="0"/>
              <a:t>(2022)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236040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13599</TotalTime>
  <Words>2550</Words>
  <Application>Microsoft Office PowerPoint</Application>
  <PresentationFormat>Экран (4:3)</PresentationFormat>
  <Paragraphs>621</Paragraphs>
  <Slides>30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30</vt:i4>
      </vt:variant>
    </vt:vector>
  </HeadingPairs>
  <TitlesOfParts>
    <vt:vector size="34" baseType="lpstr">
      <vt:lpstr>Тема Office</vt:lpstr>
      <vt:lpstr>Graph</vt:lpstr>
      <vt:lpstr>CorelDRAW</vt:lpstr>
      <vt:lpstr>Equation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Spectroscopy of SH isotopes (SHE factory)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</dc:creator>
  <cp:lastModifiedBy>Сергей</cp:lastModifiedBy>
  <cp:revision>342</cp:revision>
  <cp:lastPrinted>2022-12-05T12:07:05Z</cp:lastPrinted>
  <dcterms:created xsi:type="dcterms:W3CDTF">2021-05-05T09:37:27Z</dcterms:created>
  <dcterms:modified xsi:type="dcterms:W3CDTF">2023-01-19T08:53:26Z</dcterms:modified>
</cp:coreProperties>
</file>