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319" r:id="rId9"/>
    <p:sldMasterId id="2147495306" r:id="rId10"/>
    <p:sldMasterId id="2147495332" r:id="rId11"/>
    <p:sldMasterId id="2147495286" r:id="rId12"/>
  </p:sldMasterIdLst>
  <p:notesMasterIdLst>
    <p:notesMasterId r:id="rId33"/>
  </p:notesMasterIdLst>
  <p:handoutMasterIdLst>
    <p:handoutMasterId r:id="rId34"/>
  </p:handoutMasterIdLst>
  <p:sldIdLst>
    <p:sldId id="787" r:id="rId13"/>
    <p:sldId id="273" r:id="rId14"/>
    <p:sldId id="1056" r:id="rId15"/>
    <p:sldId id="262" r:id="rId16"/>
    <p:sldId id="585" r:id="rId17"/>
    <p:sldId id="1057" r:id="rId18"/>
    <p:sldId id="1059" r:id="rId19"/>
    <p:sldId id="1058" r:id="rId20"/>
    <p:sldId id="1066" r:id="rId21"/>
    <p:sldId id="1067" r:id="rId22"/>
    <p:sldId id="1068" r:id="rId23"/>
    <p:sldId id="1069" r:id="rId24"/>
    <p:sldId id="1070" r:id="rId25"/>
    <p:sldId id="1074" r:id="rId26"/>
    <p:sldId id="1072" r:id="rId27"/>
    <p:sldId id="1073" r:id="rId28"/>
    <p:sldId id="1076" r:id="rId29"/>
    <p:sldId id="1077" r:id="rId30"/>
    <p:sldId id="1065" r:id="rId31"/>
    <p:sldId id="991" r:id="rId32"/>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Belov" initials="OB" lastIdx="1" clrIdx="0">
    <p:extLst>
      <p:ext uri="{19B8F6BF-5375-455C-9EA6-DF929625EA0E}">
        <p15:presenceInfo xmlns:p15="http://schemas.microsoft.com/office/powerpoint/2012/main" userId="b7957bfe5fdd93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3399"/>
    <a:srgbClr val="004176"/>
    <a:srgbClr val="003399"/>
    <a:srgbClr val="006600"/>
    <a:srgbClr val="224568"/>
    <a:srgbClr val="FFFFCC"/>
    <a:srgbClr val="5656C6"/>
    <a:srgbClr val="D0EB95"/>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3" autoAdjust="0"/>
    <p:restoredTop sz="86085" autoAdjust="0"/>
  </p:normalViewPr>
  <p:slideViewPr>
    <p:cSldViewPr snapToGrid="0">
      <p:cViewPr varScale="1">
        <p:scale>
          <a:sx n="92" d="100"/>
          <a:sy n="92" d="100"/>
        </p:scale>
        <p:origin x="1290" y="66"/>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ableStyles" Target="tableStyles.xml"/><Relationship Id="rId21" Type="http://schemas.openxmlformats.org/officeDocument/2006/relationships/slide" Target="slides/slide9.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16.02.2023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14</a:t>
            </a:fld>
            <a:endParaRPr lang="ru-RU" altLang="hu-HU"/>
          </a:p>
        </p:txBody>
      </p:sp>
    </p:spTree>
    <p:extLst>
      <p:ext uri="{BB962C8B-B14F-4D97-AF65-F5344CB8AC3E}">
        <p14:creationId xmlns:p14="http://schemas.microsoft.com/office/powerpoint/2010/main" val="249212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4</a:t>
            </a:fld>
            <a:endParaRPr lang="ru-RU" altLang="hu-HU"/>
          </a:p>
        </p:txBody>
      </p:sp>
    </p:spTree>
    <p:extLst>
      <p:ext uri="{BB962C8B-B14F-4D97-AF65-F5344CB8AC3E}">
        <p14:creationId xmlns:p14="http://schemas.microsoft.com/office/powerpoint/2010/main" val="435460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6</a:t>
            </a:fld>
            <a:endParaRPr lang="ru-RU" altLang="hu-HU"/>
          </a:p>
        </p:txBody>
      </p:sp>
    </p:spTree>
    <p:extLst>
      <p:ext uri="{BB962C8B-B14F-4D97-AF65-F5344CB8AC3E}">
        <p14:creationId xmlns:p14="http://schemas.microsoft.com/office/powerpoint/2010/main" val="3950078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8</a:t>
            </a:fld>
            <a:endParaRPr lang="ru-RU" altLang="hu-HU"/>
          </a:p>
        </p:txBody>
      </p:sp>
    </p:spTree>
    <p:extLst>
      <p:ext uri="{BB962C8B-B14F-4D97-AF65-F5344CB8AC3E}">
        <p14:creationId xmlns:p14="http://schemas.microsoft.com/office/powerpoint/2010/main" val="2063484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9</a:t>
            </a:fld>
            <a:endParaRPr lang="ru-RU" altLang="hu-HU"/>
          </a:p>
        </p:txBody>
      </p:sp>
    </p:spTree>
    <p:extLst>
      <p:ext uri="{BB962C8B-B14F-4D97-AF65-F5344CB8AC3E}">
        <p14:creationId xmlns:p14="http://schemas.microsoft.com/office/powerpoint/2010/main" val="2712305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10</a:t>
            </a:fld>
            <a:endParaRPr lang="ru-RU" altLang="hu-HU"/>
          </a:p>
        </p:txBody>
      </p:sp>
    </p:spTree>
    <p:extLst>
      <p:ext uri="{BB962C8B-B14F-4D97-AF65-F5344CB8AC3E}">
        <p14:creationId xmlns:p14="http://schemas.microsoft.com/office/powerpoint/2010/main" val="3638497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11</a:t>
            </a:fld>
            <a:endParaRPr lang="ru-RU" altLang="hu-HU"/>
          </a:p>
        </p:txBody>
      </p:sp>
    </p:spTree>
    <p:extLst>
      <p:ext uri="{BB962C8B-B14F-4D97-AF65-F5344CB8AC3E}">
        <p14:creationId xmlns:p14="http://schemas.microsoft.com/office/powerpoint/2010/main" val="3733138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12</a:t>
            </a:fld>
            <a:endParaRPr lang="ru-RU" altLang="hu-HU"/>
          </a:p>
        </p:txBody>
      </p:sp>
    </p:spTree>
    <p:extLst>
      <p:ext uri="{BB962C8B-B14F-4D97-AF65-F5344CB8AC3E}">
        <p14:creationId xmlns:p14="http://schemas.microsoft.com/office/powerpoint/2010/main" val="209631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13</a:t>
            </a:fld>
            <a:endParaRPr lang="ru-RU" altLang="hu-HU"/>
          </a:p>
        </p:txBody>
      </p:sp>
    </p:spTree>
    <p:extLst>
      <p:ext uri="{BB962C8B-B14F-4D97-AF65-F5344CB8AC3E}">
        <p14:creationId xmlns:p14="http://schemas.microsoft.com/office/powerpoint/2010/main" val="20576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20417741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36871507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204026518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70187524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55805539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403358534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96824416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22952309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48371149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87612082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45913759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788302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3613269317"/>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069059229"/>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21183973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2894547231"/>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1174726272"/>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33603623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63527282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07712258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217028292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56043044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58375648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61406206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472955874"/>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103524998"/>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699023611"/>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4451307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2/16/2023</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32245523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66245848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35859331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37894704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192788431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13792340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13891628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46352150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image" Target="../media/image4.png"/><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theme" Target="../theme/theme12.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image" Target="../media/image6.png"/><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image" Target="../media/image5.png"/><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198060860"/>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2141968556"/>
      </p:ext>
    </p:extLst>
  </p:cSld>
  <p:clrMap bg1="lt1" tx1="dk1" bg2="lt2" tx2="dk2" accent1="accent1" accent2="accent2" accent3="accent3" accent4="accent4" accent5="accent5" accent6="accent6" hlink="hlink" folHlink="folHlink"/>
  <p:sldLayoutIdLst>
    <p:sldLayoutId id="2147495333" r:id="rId1"/>
    <p:sldLayoutId id="2147495334" r:id="rId2"/>
    <p:sldLayoutId id="2147495335" r:id="rId3"/>
    <p:sldLayoutId id="2147495336" r:id="rId4"/>
    <p:sldLayoutId id="2147495337" r:id="rId5"/>
    <p:sldLayoutId id="2147495338" r:id="rId6"/>
    <p:sldLayoutId id="2147495339" r:id="rId7"/>
    <p:sldLayoutId id="2147495340" r:id="rId8"/>
    <p:sldLayoutId id="2147495341" r:id="rId9"/>
    <p:sldLayoutId id="2147495342" r:id="rId10"/>
    <p:sldLayoutId id="2147495343" r:id="rId11"/>
    <p:sldLayoutId id="2147495344"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2/16/2023</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3185920237"/>
      </p:ext>
    </p:extLst>
  </p:cSld>
  <p:clrMap bg1="lt1" tx1="dk1" bg2="lt2" tx2="dk2" accent1="accent1" accent2="accent2" accent3="accent3" accent4="accent4" accent5="accent5" accent6="accent6" hlink="hlink" folHlink="folHlink"/>
  <p:sldLayoutIdLst>
    <p:sldLayoutId id="2147495320" r:id="rId1"/>
    <p:sldLayoutId id="2147495321" r:id="rId2"/>
    <p:sldLayoutId id="2147495322" r:id="rId3"/>
    <p:sldLayoutId id="2147495323" r:id="rId4"/>
    <p:sldLayoutId id="2147495324" r:id="rId5"/>
    <p:sldLayoutId id="2147495325" r:id="rId6"/>
    <p:sldLayoutId id="2147495326" r:id="rId7"/>
    <p:sldLayoutId id="2147495327" r:id="rId8"/>
    <p:sldLayoutId id="2147495328" r:id="rId9"/>
    <p:sldLayoutId id="2147495329" r:id="rId10"/>
    <p:sldLayoutId id="2147495330" r:id="rId11"/>
    <p:sldLayoutId id="214749533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6.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6.xml"/><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8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6.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tiff"/><Relationship Id="rId1" Type="http://schemas.openxmlformats.org/officeDocument/2006/relationships/slideLayout" Target="../slideLayouts/slideLayout86.xml"/><Relationship Id="rId6" Type="http://schemas.openxmlformats.org/officeDocument/2006/relationships/image" Target="../media/image16.tmp"/><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6.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8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6809" y="2193609"/>
            <a:ext cx="11277599" cy="561885"/>
          </a:xfrm>
          <a:prstGeom prst="rect">
            <a:avLst/>
          </a:prstGeom>
        </p:spPr>
        <p:txBody>
          <a:bodyPr wrap="square">
            <a:spAutoFit/>
          </a:bodyPr>
          <a:lstStyle/>
          <a:p>
            <a:pPr algn="ctr" eaLnBrk="1" hangingPunct="1">
              <a:lnSpc>
                <a:spcPct val="120000"/>
              </a:lnSpc>
            </a:pPr>
            <a:r>
              <a:rPr lang="en-US" altLang="hu-HU" sz="2800" b="1" dirty="0">
                <a:solidFill>
                  <a:srgbClr val="C00000"/>
                </a:solidFill>
                <a:effectLst>
                  <a:outerShdw blurRad="38100" dist="38100" dir="2700000" algn="tl">
                    <a:srgbClr val="000000">
                      <a:alpha val="43137"/>
                    </a:srgbClr>
                  </a:outerShdw>
                </a:effectLst>
              </a:rPr>
              <a:t>Programme Advisory Committee for Condensed Matter Physics</a:t>
            </a:r>
          </a:p>
        </p:txBody>
      </p:sp>
      <p:sp>
        <p:nvSpPr>
          <p:cNvPr id="234498" name="Прямоугольник 5"/>
          <p:cNvSpPr>
            <a:spLocks noChangeArrowheads="1"/>
          </p:cNvSpPr>
          <p:nvPr/>
        </p:nvSpPr>
        <p:spPr bwMode="auto">
          <a:xfrm>
            <a:off x="1364541" y="4938845"/>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2000" b="1" dirty="0">
                <a:solidFill>
                  <a:srgbClr val="024674"/>
                </a:solidFill>
                <a:effectLst>
                  <a:outerShdw blurRad="38100" dist="38100" dir="2700000" algn="tl">
                    <a:srgbClr val="000000">
                      <a:alpha val="43137"/>
                    </a:srgbClr>
                  </a:outerShdw>
                </a:effectLst>
              </a:rPr>
              <a:t>Dénes Lajos Nagy </a:t>
            </a:r>
          </a:p>
        </p:txBody>
      </p:sp>
      <p:sp>
        <p:nvSpPr>
          <p:cNvPr id="5" name="Прямоугольник 5"/>
          <p:cNvSpPr>
            <a:spLocks noChangeArrowheads="1"/>
          </p:cNvSpPr>
          <p:nvPr/>
        </p:nvSpPr>
        <p:spPr bwMode="auto">
          <a:xfrm>
            <a:off x="85634" y="6575623"/>
            <a:ext cx="120758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hu-HU" sz="1400" b="1" dirty="0">
                <a:solidFill>
                  <a:schemeClr val="bg1"/>
                </a:solidFill>
                <a:effectLst>
                  <a:outerShdw blurRad="38100" dist="38100" dir="2700000" algn="tl">
                    <a:srgbClr val="000000">
                      <a:alpha val="43137"/>
                    </a:srgbClr>
                  </a:outerShdw>
                </a:effectLst>
              </a:rPr>
              <a:t>133</a:t>
            </a:r>
            <a:r>
              <a:rPr lang="en-US" altLang="hu-HU" sz="1400" b="1" baseline="30000" dirty="0">
                <a:solidFill>
                  <a:schemeClr val="bg1"/>
                </a:solidFill>
                <a:effectLst>
                  <a:outerShdw blurRad="38100" dist="38100" dir="2700000" algn="tl">
                    <a:srgbClr val="000000">
                      <a:alpha val="43137"/>
                    </a:srgbClr>
                  </a:outerShdw>
                </a:effectLst>
              </a:rPr>
              <a:t>rd</a:t>
            </a:r>
            <a:r>
              <a:rPr lang="en-US" altLang="hu-HU" sz="1400" b="1" dirty="0">
                <a:solidFill>
                  <a:schemeClr val="bg1"/>
                </a:solidFill>
                <a:effectLst>
                  <a:outerShdw blurRad="38100" dist="38100" dir="2700000" algn="tl">
                    <a:srgbClr val="000000">
                      <a:alpha val="43137"/>
                    </a:srgbClr>
                  </a:outerShdw>
                </a:effectLst>
              </a:rPr>
              <a:t> session of the JINR Scientific Council, 16-17 February 2023</a:t>
            </a:r>
          </a:p>
        </p:txBody>
      </p:sp>
      <p:sp>
        <p:nvSpPr>
          <p:cNvPr id="8" name="Прямоугольник 7">
            <a:extLst>
              <a:ext uri="{FF2B5EF4-FFF2-40B4-BE49-F238E27FC236}">
                <a16:creationId xmlns:a16="http://schemas.microsoft.com/office/drawing/2014/main" id="{089632E6-E05C-407C-9850-A59577CF1EF7}"/>
              </a:ext>
            </a:extLst>
          </p:cNvPr>
          <p:cNvSpPr/>
          <p:nvPr/>
        </p:nvSpPr>
        <p:spPr>
          <a:xfrm>
            <a:off x="3896299" y="3674542"/>
            <a:ext cx="4357283" cy="427746"/>
          </a:xfrm>
          <a:prstGeom prst="rect">
            <a:avLst/>
          </a:prstGeom>
        </p:spPr>
        <p:txBody>
          <a:bodyPr wrap="none">
            <a:spAutoFit/>
          </a:bodyPr>
          <a:lstStyle/>
          <a:p>
            <a:pPr algn="ctr" eaLnBrk="1" hangingPunct="1">
              <a:lnSpc>
                <a:spcPct val="120000"/>
              </a:lnSpc>
            </a:pPr>
            <a:r>
              <a:rPr lang="en-US" altLang="hu-HU" sz="2000" b="1" dirty="0">
                <a:solidFill>
                  <a:srgbClr val="C00000"/>
                </a:solidFill>
                <a:effectLst>
                  <a:outerShdw blurRad="38100" dist="38100" dir="2700000" algn="tl">
                    <a:srgbClr val="000000">
                      <a:alpha val="43137"/>
                    </a:srgbClr>
                  </a:outerShdw>
                </a:effectLst>
              </a:rPr>
              <a:t>56th meeting (17-18 January 2023)</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6D7AC13-D34B-534D-B4BE-0D4F05A898CA}"/>
              </a:ext>
            </a:extLst>
          </p:cNvPr>
          <p:cNvSpPr txBox="1"/>
          <p:nvPr/>
        </p:nvSpPr>
        <p:spPr>
          <a:xfrm>
            <a:off x="243885" y="1448686"/>
            <a:ext cx="6711430" cy="5262979"/>
          </a:xfrm>
          <a:prstGeom prst="rect">
            <a:avLst/>
          </a:prstGeom>
          <a:noFill/>
        </p:spPr>
        <p:txBody>
          <a:bodyPr wrap="square">
            <a:spAutoFit/>
          </a:bodyPr>
          <a:lstStyle/>
          <a:p>
            <a:pPr algn="just">
              <a:spcBef>
                <a:spcPts val="1800"/>
              </a:spcBef>
            </a:pPr>
            <a:r>
              <a:rPr lang="en-US" sz="1700" dirty="0">
                <a:solidFill>
                  <a:srgbClr val="004176"/>
                </a:solidFill>
              </a:rPr>
              <a:t>The PAC took note of the report presented by </a:t>
            </a:r>
            <a:r>
              <a:rPr lang="en-US" sz="1700" b="1" dirty="0">
                <a:solidFill>
                  <a:srgbClr val="004176"/>
                </a:solidFill>
              </a:rPr>
              <a:t>Maksim Bulavin </a:t>
            </a:r>
            <a:r>
              <a:rPr lang="en-US" sz="1700" dirty="0">
                <a:solidFill>
                  <a:srgbClr val="004176"/>
                </a:solidFill>
              </a:rPr>
              <a:t>on the FLNP theme </a:t>
            </a:r>
            <a:r>
              <a:rPr lang="en-US" sz="1700" b="1" dirty="0">
                <a:solidFill>
                  <a:srgbClr val="004176"/>
                </a:solidFill>
              </a:rPr>
              <a:t>“Development of the Conceptual Design of a New Advanced Neutron Source – Fast Pulse NEPTUN Reactor at JINR”</a:t>
            </a:r>
            <a:r>
              <a:rPr lang="en-US" sz="1700" dirty="0">
                <a:solidFill>
                  <a:srgbClr val="004176"/>
                </a:solidFill>
              </a:rPr>
              <a:t>.</a:t>
            </a:r>
          </a:p>
          <a:p>
            <a:pPr algn="just">
              <a:spcBef>
                <a:spcPts val="1800"/>
              </a:spcBef>
            </a:pPr>
            <a:r>
              <a:rPr lang="en-US" sz="1700" dirty="0">
                <a:solidFill>
                  <a:srgbClr val="004176"/>
                </a:solidFill>
              </a:rPr>
              <a:t>The PAC recognized the importance of the R&amp;D programme for the development of the new NEPTUN reactor and the elaboration of the concept of complementary instruments for condensed matter physics, nuclear physics, and applied research, including the prototyping of individual components at IBR-2. The PAC also supported activities towards solving the formal issues related to the development of the new reactor, including the preparation of formal documents for government agencies, the submission of an application for the inclusion of a new facility in the federal target programme, and obtaining a license for the placement and construction of the reactor.</a:t>
            </a:r>
          </a:p>
          <a:p>
            <a:pPr algn="just">
              <a:spcBef>
                <a:spcPts val="1800"/>
              </a:spcBef>
            </a:pPr>
            <a:r>
              <a:rPr lang="en-US" sz="1700" u="sng" dirty="0">
                <a:solidFill>
                  <a:srgbClr val="0000FF"/>
                </a:solidFill>
              </a:rPr>
              <a:t>Recommendation.</a:t>
            </a:r>
            <a:r>
              <a:rPr lang="en-US" sz="1700" dirty="0">
                <a:solidFill>
                  <a:srgbClr val="0000FF"/>
                </a:solidFill>
              </a:rPr>
              <a:t> The PAC appreciated the scope of presented activities and recommends continuing the implementation of the project, as it was detailed in the talk.</a:t>
            </a:r>
          </a:p>
        </p:txBody>
      </p:sp>
      <p:sp>
        <p:nvSpPr>
          <p:cNvPr id="8" name="Прямоугольник 7">
            <a:extLst>
              <a:ext uri="{FF2B5EF4-FFF2-40B4-BE49-F238E27FC236}">
                <a16:creationId xmlns:a16="http://schemas.microsoft.com/office/drawing/2014/main" id="{77EA0AE9-438E-B34E-BC89-29B2AC54379F}"/>
              </a:ext>
            </a:extLst>
          </p:cNvPr>
          <p:cNvSpPr/>
          <p:nvPr/>
        </p:nvSpPr>
        <p:spPr>
          <a:xfrm>
            <a:off x="558800" y="79228"/>
            <a:ext cx="11099800" cy="954107"/>
          </a:xfrm>
          <a:prstGeom prst="rect">
            <a:avLst/>
          </a:prstGeom>
        </p:spPr>
        <p:txBody>
          <a:bodyPr wrap="square">
            <a:spAutoFit/>
          </a:bodyPr>
          <a:lstStyle/>
          <a:p>
            <a:pPr algn="ctr"/>
            <a:r>
              <a:rPr lang="en-US" sz="2800" b="1" dirty="0">
                <a:solidFill>
                  <a:srgbClr val="004176"/>
                </a:solidFill>
              </a:rPr>
              <a:t>Reports on the themes to be included in the JINR Topical Plan for 2024 in the context of the New 7-Year Plan</a:t>
            </a:r>
          </a:p>
        </p:txBody>
      </p:sp>
      <p:cxnSp>
        <p:nvCxnSpPr>
          <p:cNvPr id="9" name="Прямая соединительная линия 8">
            <a:extLst>
              <a:ext uri="{FF2B5EF4-FFF2-40B4-BE49-F238E27FC236}">
                <a16:creationId xmlns:a16="http://schemas.microsoft.com/office/drawing/2014/main" id="{D7CF45C2-C764-AB4D-9ED1-15EDD0D83BAA}"/>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pic>
        <p:nvPicPr>
          <p:cNvPr id="10" name="Рисунок 9" descr="C:\Users\kuzmenko_rs\Desktop\ТС оптимизация\ТС оптимизация - Картинки\00000.png">
            <a:extLst>
              <a:ext uri="{FF2B5EF4-FFF2-40B4-BE49-F238E27FC236}">
                <a16:creationId xmlns:a16="http://schemas.microsoft.com/office/drawing/2014/main" id="{AFEBBD0B-268C-5C48-8939-6CBDDB31373E}"/>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260063" y="1241429"/>
            <a:ext cx="2468768" cy="2655072"/>
          </a:xfrm>
          <a:prstGeom prst="rect">
            <a:avLst/>
          </a:prstGeom>
          <a:noFill/>
          <a:ln>
            <a:noFill/>
          </a:ln>
        </p:spPr>
      </p:pic>
      <p:sp>
        <p:nvSpPr>
          <p:cNvPr id="11" name="Прямоугольник 10">
            <a:extLst>
              <a:ext uri="{FF2B5EF4-FFF2-40B4-BE49-F238E27FC236}">
                <a16:creationId xmlns:a16="http://schemas.microsoft.com/office/drawing/2014/main" id="{ACAC8071-CE5D-4648-A270-B349D8701D2D}"/>
              </a:ext>
            </a:extLst>
          </p:cNvPr>
          <p:cNvSpPr/>
          <p:nvPr/>
        </p:nvSpPr>
        <p:spPr>
          <a:xfrm>
            <a:off x="9903276" y="1604177"/>
            <a:ext cx="2178796" cy="1477328"/>
          </a:xfrm>
          <a:prstGeom prst="rect">
            <a:avLst/>
          </a:prstGeom>
        </p:spPr>
        <p:txBody>
          <a:bodyPr wrap="square">
            <a:spAutoFit/>
          </a:bodyPr>
          <a:lstStyle/>
          <a:p>
            <a:r>
              <a:rPr lang="en-US" dirty="0"/>
              <a:t>Optimal design of fuel rods and the composition of the NEPTUN reactor active core</a:t>
            </a:r>
          </a:p>
        </p:txBody>
      </p:sp>
      <p:sp>
        <p:nvSpPr>
          <p:cNvPr id="17" name="Прямоугольник 16">
            <a:extLst>
              <a:ext uri="{FF2B5EF4-FFF2-40B4-BE49-F238E27FC236}">
                <a16:creationId xmlns:a16="http://schemas.microsoft.com/office/drawing/2014/main" id="{D256E805-AB6B-894E-931F-F88C316869FB}"/>
              </a:ext>
            </a:extLst>
          </p:cNvPr>
          <p:cNvSpPr/>
          <p:nvPr/>
        </p:nvSpPr>
        <p:spPr>
          <a:xfrm>
            <a:off x="10389042" y="6200589"/>
            <a:ext cx="1399870" cy="646331"/>
          </a:xfrm>
          <a:prstGeom prst="rect">
            <a:avLst/>
          </a:prstGeom>
        </p:spPr>
        <p:txBody>
          <a:bodyPr wrap="square">
            <a:spAutoFit/>
          </a:bodyPr>
          <a:lstStyle/>
          <a:p>
            <a:r>
              <a:rPr lang="en-US" dirty="0"/>
              <a:t>Rigid fixation</a:t>
            </a:r>
          </a:p>
        </p:txBody>
      </p:sp>
      <p:pic>
        <p:nvPicPr>
          <p:cNvPr id="3" name="Рисунок 2">
            <a:extLst>
              <a:ext uri="{FF2B5EF4-FFF2-40B4-BE49-F238E27FC236}">
                <a16:creationId xmlns:a16="http://schemas.microsoft.com/office/drawing/2014/main" id="{B9A6A65F-5D7A-7949-A815-EAC407CA28A6}"/>
              </a:ext>
            </a:extLst>
          </p:cNvPr>
          <p:cNvPicPr>
            <a:picLocks noChangeAspect="1"/>
          </p:cNvPicPr>
          <p:nvPr/>
        </p:nvPicPr>
        <p:blipFill>
          <a:blip r:embed="rId4"/>
          <a:stretch>
            <a:fillRect/>
          </a:stretch>
        </p:blipFill>
        <p:spPr>
          <a:xfrm>
            <a:off x="9626499" y="3896501"/>
            <a:ext cx="2574392" cy="2882271"/>
          </a:xfrm>
          <a:prstGeom prst="rect">
            <a:avLst/>
          </a:prstGeom>
        </p:spPr>
      </p:pic>
      <p:pic>
        <p:nvPicPr>
          <p:cNvPr id="18" name="Рисунок 17">
            <a:extLst>
              <a:ext uri="{FF2B5EF4-FFF2-40B4-BE49-F238E27FC236}">
                <a16:creationId xmlns:a16="http://schemas.microsoft.com/office/drawing/2014/main" id="{B4A9D880-935A-D74A-8933-4BFC89AD71B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75053" y="4080176"/>
            <a:ext cx="2166618" cy="2166618"/>
          </a:xfrm>
          <a:prstGeom prst="rect">
            <a:avLst/>
          </a:prstGeom>
        </p:spPr>
      </p:pic>
      <p:sp>
        <p:nvSpPr>
          <p:cNvPr id="20" name="TextBox 19">
            <a:extLst>
              <a:ext uri="{FF2B5EF4-FFF2-40B4-BE49-F238E27FC236}">
                <a16:creationId xmlns:a16="http://schemas.microsoft.com/office/drawing/2014/main" id="{9B609B71-226E-3F42-97AF-C9364694D76D}"/>
              </a:ext>
            </a:extLst>
          </p:cNvPr>
          <p:cNvSpPr txBox="1"/>
          <p:nvPr/>
        </p:nvSpPr>
        <p:spPr>
          <a:xfrm>
            <a:off x="7380106" y="6262144"/>
            <a:ext cx="2456376" cy="523220"/>
          </a:xfrm>
          <a:prstGeom prst="rect">
            <a:avLst/>
          </a:prstGeom>
          <a:noFill/>
        </p:spPr>
        <p:txBody>
          <a:bodyPr wrap="square">
            <a:spAutoFit/>
          </a:bodyPr>
          <a:lstStyle/>
          <a:p>
            <a:r>
              <a:rPr lang="en-US" sz="1400" dirty="0"/>
              <a:t>Optimization of NEPTUN reactor’s cold moderators</a:t>
            </a:r>
          </a:p>
        </p:txBody>
      </p:sp>
    </p:spTree>
    <p:extLst>
      <p:ext uri="{BB962C8B-B14F-4D97-AF65-F5344CB8AC3E}">
        <p14:creationId xmlns:p14="http://schemas.microsoft.com/office/powerpoint/2010/main" val="23296875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89AE67E0-48ED-2D4E-BCFF-5EA7917E063B}"/>
              </a:ext>
            </a:extLst>
          </p:cNvPr>
          <p:cNvSpPr/>
          <p:nvPr/>
        </p:nvSpPr>
        <p:spPr>
          <a:xfrm>
            <a:off x="558800" y="79228"/>
            <a:ext cx="11099800" cy="954107"/>
          </a:xfrm>
          <a:prstGeom prst="rect">
            <a:avLst/>
          </a:prstGeom>
        </p:spPr>
        <p:txBody>
          <a:bodyPr wrap="square">
            <a:spAutoFit/>
          </a:bodyPr>
          <a:lstStyle/>
          <a:p>
            <a:pPr algn="ctr"/>
            <a:r>
              <a:rPr lang="en-US" sz="2800" b="1" dirty="0">
                <a:solidFill>
                  <a:srgbClr val="004176"/>
                </a:solidFill>
              </a:rPr>
              <a:t>Reports on the themes to be included in the JINR Topical Plan for 2024 in the context of the New 7-Year Plan</a:t>
            </a:r>
          </a:p>
        </p:txBody>
      </p:sp>
      <p:cxnSp>
        <p:nvCxnSpPr>
          <p:cNvPr id="9" name="Прямая соединительная линия 8">
            <a:extLst>
              <a:ext uri="{FF2B5EF4-FFF2-40B4-BE49-F238E27FC236}">
                <a16:creationId xmlns:a16="http://schemas.microsoft.com/office/drawing/2014/main" id="{7DC50B0D-6B91-7448-8152-0F328DC500FB}"/>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4CB82BD-4384-5445-8D2F-E638EEFD6290}"/>
              </a:ext>
            </a:extLst>
          </p:cNvPr>
          <p:cNvSpPr txBox="1"/>
          <p:nvPr/>
        </p:nvSpPr>
        <p:spPr>
          <a:xfrm>
            <a:off x="330200" y="1253670"/>
            <a:ext cx="7385987" cy="5525102"/>
          </a:xfrm>
          <a:prstGeom prst="rect">
            <a:avLst/>
          </a:prstGeom>
          <a:noFill/>
        </p:spPr>
        <p:txBody>
          <a:bodyPr wrap="square">
            <a:spAutoFit/>
          </a:bodyPr>
          <a:lstStyle/>
          <a:p>
            <a:pPr algn="just">
              <a:lnSpc>
                <a:spcPct val="150000"/>
              </a:lnSpc>
              <a:spcBef>
                <a:spcPts val="1200"/>
              </a:spcBef>
            </a:pPr>
            <a:r>
              <a:rPr lang="en-US" sz="1600" dirty="0">
                <a:solidFill>
                  <a:srgbClr val="004176"/>
                </a:solidFill>
              </a:rPr>
              <a:t>The PAC took note of the report on the status and prospects for the development of the scientific programme of MLIT presented by </a:t>
            </a:r>
            <a:r>
              <a:rPr lang="en-US" sz="1600" b="1" dirty="0">
                <a:solidFill>
                  <a:srgbClr val="004176"/>
                </a:solidFill>
              </a:rPr>
              <a:t>Olga Derenovskaya.</a:t>
            </a:r>
          </a:p>
          <a:p>
            <a:pPr algn="just">
              <a:lnSpc>
                <a:spcPct val="150000"/>
              </a:lnSpc>
              <a:spcBef>
                <a:spcPts val="1200"/>
              </a:spcBef>
            </a:pPr>
            <a:r>
              <a:rPr lang="en-US" sz="1600" dirty="0">
                <a:solidFill>
                  <a:srgbClr val="004176"/>
                </a:solidFill>
              </a:rPr>
              <a:t>The PAC supported the efforts aimed at providing the research underway at JINR with state-of-the-art computing facilities based on the Multifunctional Information and Computing Complex, including the “Govorun” supercomputer, as well as advanced studies in the field of numerical modelling of complex physical systems, experimental data processing and analysis, machine and deep learning, artificial intelligence and robotics, the development of methods of computer algebra, quantum information and computing, big data analytics.</a:t>
            </a:r>
          </a:p>
          <a:p>
            <a:pPr algn="just">
              <a:lnSpc>
                <a:spcPct val="150000"/>
              </a:lnSpc>
              <a:spcBef>
                <a:spcPts val="1200"/>
              </a:spcBef>
            </a:pPr>
            <a:r>
              <a:rPr lang="en-US" sz="1600" u="sng" dirty="0">
                <a:solidFill>
                  <a:srgbClr val="0000FF"/>
                </a:solidFill>
              </a:rPr>
              <a:t>Recommendation.</a:t>
            </a:r>
            <a:r>
              <a:rPr lang="en-US" sz="1600" dirty="0">
                <a:solidFill>
                  <a:srgbClr val="0000FF"/>
                </a:solidFill>
              </a:rPr>
              <a:t> The PAC noted that a distinctive feature of research areas related to information technology is close cooperation with all JINR laboratories, organizations of the JINR Member States and other countries, and recommends that research in this direction be continued.</a:t>
            </a:r>
          </a:p>
        </p:txBody>
      </p:sp>
      <p:pic>
        <p:nvPicPr>
          <p:cNvPr id="11" name="Рисунок 10">
            <a:extLst>
              <a:ext uri="{FF2B5EF4-FFF2-40B4-BE49-F238E27FC236}">
                <a16:creationId xmlns:a16="http://schemas.microsoft.com/office/drawing/2014/main" id="{DE19C213-EFB0-A741-8AC2-335CE178D597}"/>
              </a:ext>
            </a:extLst>
          </p:cNvPr>
          <p:cNvPicPr>
            <a:picLocks noChangeAspect="1"/>
          </p:cNvPicPr>
          <p:nvPr/>
        </p:nvPicPr>
        <p:blipFill>
          <a:blip r:embed="rId3"/>
          <a:stretch>
            <a:fillRect/>
          </a:stretch>
        </p:blipFill>
        <p:spPr>
          <a:xfrm>
            <a:off x="8369880" y="1454677"/>
            <a:ext cx="3491635" cy="2908640"/>
          </a:xfrm>
          <a:prstGeom prst="rect">
            <a:avLst/>
          </a:prstGeom>
        </p:spPr>
      </p:pic>
      <p:sp>
        <p:nvSpPr>
          <p:cNvPr id="13" name="TextBox 12">
            <a:extLst>
              <a:ext uri="{FF2B5EF4-FFF2-40B4-BE49-F238E27FC236}">
                <a16:creationId xmlns:a16="http://schemas.microsoft.com/office/drawing/2014/main" id="{DE76B716-E0DF-404C-90FA-1203B550FE92}"/>
              </a:ext>
            </a:extLst>
          </p:cNvPr>
          <p:cNvSpPr txBox="1"/>
          <p:nvPr/>
        </p:nvSpPr>
        <p:spPr>
          <a:xfrm>
            <a:off x="8370165" y="1163728"/>
            <a:ext cx="3491635" cy="400110"/>
          </a:xfrm>
          <a:prstGeom prst="rect">
            <a:avLst/>
          </a:prstGeom>
          <a:noFill/>
        </p:spPr>
        <p:txBody>
          <a:bodyPr wrap="square">
            <a:spAutoFit/>
          </a:bodyPr>
          <a:lstStyle/>
          <a:p>
            <a:r>
              <a:rPr lang="en-US" sz="2000" b="1" dirty="0">
                <a:solidFill>
                  <a:srgbClr val="FF0000"/>
                </a:solidFill>
                <a:effectLst/>
                <a:latin typeface="Arial" panose="020B0604020202020204" pitchFamily="34" charset="0"/>
              </a:rPr>
              <a:t>Scientific IT ecosystem</a:t>
            </a:r>
            <a:endParaRPr lang="en-US" sz="2000" dirty="0">
              <a:solidFill>
                <a:srgbClr val="FF0000"/>
              </a:solidFill>
              <a:effectLst/>
              <a:latin typeface="Arial" panose="020B0604020202020204" pitchFamily="34" charset="0"/>
            </a:endParaRPr>
          </a:p>
        </p:txBody>
      </p:sp>
      <p:pic>
        <p:nvPicPr>
          <p:cNvPr id="15" name="Рисунок 14">
            <a:extLst>
              <a:ext uri="{FF2B5EF4-FFF2-40B4-BE49-F238E27FC236}">
                <a16:creationId xmlns:a16="http://schemas.microsoft.com/office/drawing/2014/main" id="{9CDC264F-9699-C346-B857-54FD166BAE8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10151" y="4412136"/>
            <a:ext cx="4245321" cy="2366632"/>
          </a:xfrm>
          <a:prstGeom prst="rect">
            <a:avLst/>
          </a:prstGeom>
        </p:spPr>
      </p:pic>
    </p:spTree>
    <p:extLst>
      <p:ext uri="{BB962C8B-B14F-4D97-AF65-F5344CB8AC3E}">
        <p14:creationId xmlns:p14="http://schemas.microsoft.com/office/powerpoint/2010/main" val="19401371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4D50130-D3B9-C048-818D-D75A3F37A23C}"/>
              </a:ext>
            </a:extLst>
          </p:cNvPr>
          <p:cNvSpPr txBox="1"/>
          <p:nvPr/>
        </p:nvSpPr>
        <p:spPr>
          <a:xfrm>
            <a:off x="345556" y="1272523"/>
            <a:ext cx="5917221" cy="5539978"/>
          </a:xfrm>
          <a:prstGeom prst="rect">
            <a:avLst/>
          </a:prstGeom>
          <a:noFill/>
        </p:spPr>
        <p:txBody>
          <a:bodyPr wrap="square">
            <a:spAutoFit/>
          </a:bodyPr>
          <a:lstStyle/>
          <a:p>
            <a:pPr algn="just">
              <a:spcBef>
                <a:spcPts val="1800"/>
              </a:spcBef>
            </a:pPr>
            <a:r>
              <a:rPr lang="en-US" dirty="0">
                <a:solidFill>
                  <a:srgbClr val="004176"/>
                </a:solidFill>
              </a:rPr>
              <a:t>The PAC took note of the report on the plans for the development of the BLTP theme </a:t>
            </a:r>
            <a:r>
              <a:rPr lang="en-US" b="1" dirty="0">
                <a:solidFill>
                  <a:srgbClr val="004176"/>
                </a:solidFill>
              </a:rPr>
              <a:t>“Theory of Complex Systems and Advanced Materials”</a:t>
            </a:r>
            <a:r>
              <a:rPr lang="en-US" dirty="0">
                <a:solidFill>
                  <a:srgbClr val="004176"/>
                </a:solidFill>
              </a:rPr>
              <a:t> presented by </a:t>
            </a:r>
            <a:r>
              <a:rPr lang="en-US" b="1" dirty="0">
                <a:solidFill>
                  <a:srgbClr val="004176"/>
                </a:solidFill>
              </a:rPr>
              <a:t>Eugene Anitas.</a:t>
            </a:r>
          </a:p>
          <a:p>
            <a:pPr algn="just">
              <a:spcBef>
                <a:spcPts val="1800"/>
              </a:spcBef>
            </a:pPr>
            <a:r>
              <a:rPr lang="en-US" dirty="0">
                <a:solidFill>
                  <a:srgbClr val="004176"/>
                </a:solidFill>
              </a:rPr>
              <a:t>The PAC was pleased with the overview of the current state of research within the theme and the composition of the following four projects proposed for implementation in 2024–2030: complex materials, mathematical models of statistical physics of complex systems, nanostructures and nanomaterials, and methods of quantum field theory in complex systems. The PAC welcomed the basic scientometric information on the theme as well as the composition of the personnel and the proposed types of collaboration.</a:t>
            </a:r>
          </a:p>
          <a:p>
            <a:pPr algn="just">
              <a:spcBef>
                <a:spcPts val="1800"/>
              </a:spcBef>
            </a:pPr>
            <a:r>
              <a:rPr lang="en-US" u="sng" dirty="0">
                <a:solidFill>
                  <a:srgbClr val="0000FF"/>
                </a:solidFill>
              </a:rPr>
              <a:t>Recommendation.</a:t>
            </a:r>
            <a:r>
              <a:rPr lang="en-US" dirty="0">
                <a:solidFill>
                  <a:srgbClr val="0000FF"/>
                </a:solidFill>
              </a:rPr>
              <a:t> The PAC supported the general composition of the theme “Theory of Complex Systems and Advanced Materials”, including four projects within it.</a:t>
            </a:r>
          </a:p>
        </p:txBody>
      </p:sp>
      <p:sp>
        <p:nvSpPr>
          <p:cNvPr id="7" name="Прямоугольник 6">
            <a:extLst>
              <a:ext uri="{FF2B5EF4-FFF2-40B4-BE49-F238E27FC236}">
                <a16:creationId xmlns:a16="http://schemas.microsoft.com/office/drawing/2014/main" id="{05A2E06F-FF10-F441-A42C-64AE081C483A}"/>
              </a:ext>
            </a:extLst>
          </p:cNvPr>
          <p:cNvSpPr/>
          <p:nvPr/>
        </p:nvSpPr>
        <p:spPr>
          <a:xfrm>
            <a:off x="558800" y="79228"/>
            <a:ext cx="11099800" cy="954107"/>
          </a:xfrm>
          <a:prstGeom prst="rect">
            <a:avLst/>
          </a:prstGeom>
        </p:spPr>
        <p:txBody>
          <a:bodyPr wrap="square">
            <a:spAutoFit/>
          </a:bodyPr>
          <a:lstStyle/>
          <a:p>
            <a:pPr algn="ctr"/>
            <a:r>
              <a:rPr lang="en-US" sz="2800" b="1" dirty="0">
                <a:solidFill>
                  <a:srgbClr val="004176"/>
                </a:solidFill>
              </a:rPr>
              <a:t>Reports on the themes to be included in the JINR Topical Plan for 2024 in the context of the New 7-Year Plan</a:t>
            </a:r>
          </a:p>
        </p:txBody>
      </p:sp>
      <p:cxnSp>
        <p:nvCxnSpPr>
          <p:cNvPr id="10" name="Прямая соединительная линия 9">
            <a:extLst>
              <a:ext uri="{FF2B5EF4-FFF2-40B4-BE49-F238E27FC236}">
                <a16:creationId xmlns:a16="http://schemas.microsoft.com/office/drawing/2014/main" id="{F6C8059D-E8BC-CF4A-B7B9-2C311CAF2519}"/>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
        <p:nvSpPr>
          <p:cNvPr id="12" name="CustomShape 1">
            <a:extLst>
              <a:ext uri="{FF2B5EF4-FFF2-40B4-BE49-F238E27FC236}">
                <a16:creationId xmlns:a16="http://schemas.microsoft.com/office/drawing/2014/main" id="{EF14F3D4-5592-8649-B7F1-7436B6B60D1B}"/>
              </a:ext>
            </a:extLst>
          </p:cNvPr>
          <p:cNvSpPr/>
          <p:nvPr/>
        </p:nvSpPr>
        <p:spPr>
          <a:xfrm>
            <a:off x="5904477" y="1769514"/>
            <a:ext cx="6128322" cy="17586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854190" lvl="1" indent="-285750" algn="just">
              <a:spcBef>
                <a:spcPts val="600"/>
              </a:spcBef>
              <a:buClr>
                <a:schemeClr val="accent2"/>
              </a:buClr>
              <a:buFont typeface="Wingdings" pitchFamily="2" charset="2"/>
              <a:buChar char="Ø"/>
            </a:pPr>
            <a:r>
              <a:rPr lang="en-US" dirty="0">
                <a:latin typeface="Times New Roman" panose="02020603050405020304" pitchFamily="18" charset="0"/>
                <a:ea typeface="NSimSun" panose="020B0400000000000000" pitchFamily="34" charset="-122"/>
              </a:rPr>
              <a:t>T</a:t>
            </a:r>
            <a:r>
              <a:rPr lang="en-US" sz="1800" dirty="0">
                <a:effectLst/>
                <a:latin typeface="Times New Roman" panose="02020603050405020304" pitchFamily="18" charset="0"/>
                <a:ea typeface="NSimSun" panose="020B0400000000000000" pitchFamily="34" charset="-122"/>
              </a:rPr>
              <a:t>heoretical studies of physical phenomena and processes in condensed matter</a:t>
            </a:r>
            <a:r>
              <a:rPr lang="en-US" sz="1800" dirty="0">
                <a:effectLst/>
                <a:latin typeface="TimesNewRomanPSMT"/>
              </a:rPr>
              <a:t>.</a:t>
            </a:r>
          </a:p>
          <a:p>
            <a:pPr marL="854190" lvl="1" indent="-285750" algn="just">
              <a:spcBef>
                <a:spcPts val="600"/>
              </a:spcBef>
              <a:buClr>
                <a:schemeClr val="accent2"/>
              </a:buClr>
              <a:buFont typeface="Wingdings" pitchFamily="2" charset="2"/>
              <a:buChar char="Ø"/>
            </a:pPr>
            <a:r>
              <a:rPr lang="en-US" sz="1800" dirty="0">
                <a:effectLst/>
                <a:latin typeface="Times New Roman" panose="02020603050405020304" pitchFamily="18" charset="0"/>
                <a:ea typeface="NSimSun" panose="020B0400000000000000" pitchFamily="34" charset="-122"/>
              </a:rPr>
              <a:t>Investigations of properties of new advanced materials</a:t>
            </a:r>
            <a:r>
              <a:rPr lang="en-US" sz="1800" dirty="0">
                <a:effectLst/>
                <a:latin typeface="TimesNewRomanPSMT"/>
              </a:rPr>
              <a:t>.</a:t>
            </a:r>
          </a:p>
          <a:p>
            <a:pPr marL="854190" lvl="1" indent="-285750" algn="just">
              <a:spcBef>
                <a:spcPts val="600"/>
              </a:spcBef>
              <a:buClr>
                <a:schemeClr val="accent2"/>
              </a:buClr>
              <a:buFont typeface="Wingdings" pitchFamily="2" charset="2"/>
              <a:buChar char="Ø"/>
            </a:pPr>
            <a:r>
              <a:rPr lang="en-US" dirty="0">
                <a:latin typeface="Times New Roman" panose="02020603050405020304" pitchFamily="18" charset="0"/>
                <a:ea typeface="NSimSun" panose="020B0400000000000000" pitchFamily="34" charset="-122"/>
              </a:rPr>
              <a:t>C</a:t>
            </a:r>
            <a:r>
              <a:rPr lang="en-US" sz="1800" dirty="0">
                <a:effectLst/>
                <a:latin typeface="Times New Roman" panose="02020603050405020304" pitchFamily="18" charset="0"/>
                <a:ea typeface="NSimSun" panose="020B0400000000000000" pitchFamily="34" charset="-122"/>
              </a:rPr>
              <a:t>onstructing and analysis of theoretical models.</a:t>
            </a:r>
            <a:endParaRPr lang="en-US" dirty="0">
              <a:latin typeface="Times New Roman" panose="02020603050405020304" pitchFamily="18" charset="0"/>
              <a:ea typeface="NSimSun" panose="020B0400000000000000" pitchFamily="34" charset="-122"/>
            </a:endParaRPr>
          </a:p>
          <a:p>
            <a:pPr marL="854190" lvl="1" indent="-285750" algn="just">
              <a:spcBef>
                <a:spcPts val="600"/>
              </a:spcBef>
              <a:buClr>
                <a:schemeClr val="accent2"/>
              </a:buClr>
              <a:buFont typeface="Wingdings" pitchFamily="2" charset="2"/>
              <a:buChar char="Ø"/>
            </a:pPr>
            <a:r>
              <a:rPr lang="en-US" dirty="0">
                <a:latin typeface="Times New Roman" panose="02020603050405020304" pitchFamily="18" charset="0"/>
                <a:ea typeface="NSimSun" panose="020B0400000000000000" pitchFamily="34" charset="-122"/>
              </a:rPr>
              <a:t>D</a:t>
            </a:r>
            <a:r>
              <a:rPr lang="en-US" sz="1800" dirty="0">
                <a:effectLst/>
                <a:latin typeface="Times New Roman" panose="02020603050405020304" pitchFamily="18" charset="0"/>
                <a:ea typeface="NSimSun" panose="020B0400000000000000" pitchFamily="34" charset="-122"/>
              </a:rPr>
              <a:t>evelopment of analytical and computational methods for their solution.</a:t>
            </a:r>
            <a:endParaRPr lang="en-US" dirty="0">
              <a:effectLst/>
            </a:endParaRPr>
          </a:p>
        </p:txBody>
      </p:sp>
      <p:sp>
        <p:nvSpPr>
          <p:cNvPr id="13" name="Rectangle 6">
            <a:extLst>
              <a:ext uri="{FF2B5EF4-FFF2-40B4-BE49-F238E27FC236}">
                <a16:creationId xmlns:a16="http://schemas.microsoft.com/office/drawing/2014/main" id="{8D3A53DC-D8E1-4C40-8878-EE5F860B1E5B}"/>
              </a:ext>
            </a:extLst>
          </p:cNvPr>
          <p:cNvSpPr/>
          <p:nvPr/>
        </p:nvSpPr>
        <p:spPr>
          <a:xfrm>
            <a:off x="6701493" y="1254506"/>
            <a:ext cx="5331306" cy="515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Issues addressed</a:t>
            </a:r>
          </a:p>
        </p:txBody>
      </p:sp>
      <p:sp>
        <p:nvSpPr>
          <p:cNvPr id="14" name="Rectangle 7">
            <a:extLst>
              <a:ext uri="{FF2B5EF4-FFF2-40B4-BE49-F238E27FC236}">
                <a16:creationId xmlns:a16="http://schemas.microsoft.com/office/drawing/2014/main" id="{BEAD24DA-B218-2444-A5E5-BB2D37CEE525}"/>
              </a:ext>
            </a:extLst>
          </p:cNvPr>
          <p:cNvSpPr/>
          <p:nvPr/>
        </p:nvSpPr>
        <p:spPr>
          <a:xfrm>
            <a:off x="6704006" y="3867980"/>
            <a:ext cx="5328792" cy="5150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rPr>
              <a:t>Main research topics</a:t>
            </a:r>
          </a:p>
        </p:txBody>
      </p:sp>
      <p:sp>
        <p:nvSpPr>
          <p:cNvPr id="15" name="CustomShape 1">
            <a:extLst>
              <a:ext uri="{FF2B5EF4-FFF2-40B4-BE49-F238E27FC236}">
                <a16:creationId xmlns:a16="http://schemas.microsoft.com/office/drawing/2014/main" id="{3C5047C7-237A-0440-9033-21AAB3F99099}"/>
              </a:ext>
            </a:extLst>
          </p:cNvPr>
          <p:cNvSpPr/>
          <p:nvPr/>
        </p:nvSpPr>
        <p:spPr>
          <a:xfrm>
            <a:off x="5904475" y="4446716"/>
            <a:ext cx="6128323" cy="24347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854190" lvl="1" indent="-285750" algn="just">
              <a:spcBef>
                <a:spcPts val="1200"/>
              </a:spcBef>
              <a:buClr>
                <a:schemeClr val="accent2"/>
              </a:buClr>
              <a:buFont typeface="Wingdings" pitchFamily="2" charset="2"/>
              <a:buChar char="Ø"/>
            </a:pPr>
            <a:r>
              <a:rPr lang="en-US" sz="1800" b="1" dirty="0">
                <a:effectLst/>
                <a:latin typeface="TimesNewRomanPSMT"/>
              </a:rPr>
              <a:t>Project 1</a:t>
            </a:r>
            <a:r>
              <a:rPr lang="en-US" sz="1800" dirty="0">
                <a:effectLst/>
                <a:latin typeface="TimesNewRomanPSMT"/>
              </a:rPr>
              <a:t>: Complex materials</a:t>
            </a:r>
          </a:p>
          <a:p>
            <a:pPr marL="854190" lvl="1" indent="-285750" algn="just">
              <a:spcBef>
                <a:spcPts val="1200"/>
              </a:spcBef>
              <a:buClr>
                <a:schemeClr val="accent2"/>
              </a:buClr>
              <a:buFont typeface="Wingdings" pitchFamily="2" charset="2"/>
              <a:buChar char="Ø"/>
            </a:pPr>
            <a:r>
              <a:rPr lang="en-US" b="1" dirty="0">
                <a:latin typeface="TimesNewRomanPSMT"/>
              </a:rPr>
              <a:t>Project 2</a:t>
            </a:r>
            <a:r>
              <a:rPr lang="en-US" dirty="0">
                <a:latin typeface="TimesNewRomanPSMT"/>
              </a:rPr>
              <a:t>: Mathematical models of statistical physics of complex systems</a:t>
            </a:r>
          </a:p>
          <a:p>
            <a:pPr marL="854190" lvl="1" indent="-285750" algn="just">
              <a:spcBef>
                <a:spcPts val="1200"/>
              </a:spcBef>
              <a:buClr>
                <a:schemeClr val="accent2"/>
              </a:buClr>
              <a:buFont typeface="Wingdings" pitchFamily="2" charset="2"/>
              <a:buChar char="Ø"/>
            </a:pPr>
            <a:r>
              <a:rPr lang="en-US" b="1" dirty="0">
                <a:latin typeface="TimesNewRomanPSMT"/>
              </a:rPr>
              <a:t>Project 3</a:t>
            </a:r>
            <a:r>
              <a:rPr lang="en-US" dirty="0">
                <a:latin typeface="TimesNewRomanPSMT"/>
              </a:rPr>
              <a:t>: Nanostructures and nanomaterials</a:t>
            </a:r>
          </a:p>
          <a:p>
            <a:pPr marL="854190" lvl="1" indent="-285750" algn="just">
              <a:spcBef>
                <a:spcPts val="1200"/>
              </a:spcBef>
              <a:buClr>
                <a:schemeClr val="accent2"/>
              </a:buClr>
              <a:buFont typeface="Wingdings" pitchFamily="2" charset="2"/>
              <a:buChar char="Ø"/>
            </a:pPr>
            <a:r>
              <a:rPr lang="en-US" b="1" dirty="0">
                <a:effectLst/>
                <a:latin typeface="TimesNewRomanPSMT"/>
              </a:rPr>
              <a:t>Project 4</a:t>
            </a:r>
            <a:r>
              <a:rPr lang="en-US" dirty="0">
                <a:effectLst/>
                <a:latin typeface="TimesNewRomanPSMT"/>
              </a:rPr>
              <a:t>: Methods of quantum field theory in complex systems</a:t>
            </a:r>
            <a:endParaRPr lang="en-US" dirty="0">
              <a:effectLst/>
            </a:endParaRPr>
          </a:p>
        </p:txBody>
      </p:sp>
    </p:spTree>
    <p:extLst>
      <p:ext uri="{BB962C8B-B14F-4D97-AF65-F5344CB8AC3E}">
        <p14:creationId xmlns:p14="http://schemas.microsoft.com/office/powerpoint/2010/main" val="205761231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DC3C75F-A5FD-B848-AA07-D321040D110E}"/>
              </a:ext>
            </a:extLst>
          </p:cNvPr>
          <p:cNvSpPr txBox="1"/>
          <p:nvPr/>
        </p:nvSpPr>
        <p:spPr>
          <a:xfrm>
            <a:off x="228674" y="1383745"/>
            <a:ext cx="6482677" cy="5262979"/>
          </a:xfrm>
          <a:prstGeom prst="rect">
            <a:avLst/>
          </a:prstGeom>
          <a:noFill/>
        </p:spPr>
        <p:txBody>
          <a:bodyPr wrap="square">
            <a:spAutoFit/>
          </a:bodyPr>
          <a:lstStyle/>
          <a:p>
            <a:pPr algn="just">
              <a:spcBef>
                <a:spcPts val="1800"/>
              </a:spcBef>
            </a:pPr>
            <a:r>
              <a:rPr lang="en-US" dirty="0">
                <a:solidFill>
                  <a:srgbClr val="004176"/>
                </a:solidFill>
              </a:rPr>
              <a:t>The PAC took note of the report on the DLNP themes </a:t>
            </a:r>
            <a:r>
              <a:rPr lang="en-US" b="1" dirty="0">
                <a:solidFill>
                  <a:srgbClr val="004176"/>
                </a:solidFill>
              </a:rPr>
              <a:t>“Development of Scientific DLNP Infrastructure for Research Using Semiconductor Detectors, Laser Metrology, Electrons, Positrons and Cryogenic Technology”</a:t>
            </a:r>
            <a:r>
              <a:rPr lang="en-US" dirty="0">
                <a:solidFill>
                  <a:srgbClr val="004176"/>
                </a:solidFill>
              </a:rPr>
              <a:t> and </a:t>
            </a:r>
            <a:r>
              <a:rPr lang="en-US" b="1" dirty="0">
                <a:solidFill>
                  <a:srgbClr val="004176"/>
                </a:solidFill>
              </a:rPr>
              <a:t>“Biomedical and Radiation-Genetic Studies Using Different Types of Ionizing Radiation” </a:t>
            </a:r>
            <a:r>
              <a:rPr lang="en-US" dirty="0">
                <a:solidFill>
                  <a:srgbClr val="004176"/>
                </a:solidFill>
              </a:rPr>
              <a:t>presented by </a:t>
            </a:r>
            <a:r>
              <a:rPr lang="en-US" b="1" dirty="0">
                <a:solidFill>
                  <a:srgbClr val="004176"/>
                </a:solidFill>
              </a:rPr>
              <a:t>Vladimir Glagolev.</a:t>
            </a:r>
          </a:p>
          <a:p>
            <a:pPr algn="just">
              <a:spcBef>
                <a:spcPts val="1800"/>
              </a:spcBef>
            </a:pPr>
            <a:r>
              <a:rPr lang="en-US" dirty="0">
                <a:solidFill>
                  <a:srgbClr val="004176"/>
                </a:solidFill>
              </a:rPr>
              <a:t>The PAC noted the progress in the development of the LINAC200 facility and the demand for its electron beams by various research organizations. The PAC was pleased to learn about the project on laser metrology and noted the interest of the research community in the positron spectroscopy facility for testing samples of metals, compounds, nanocomposites, diamonds, and many others.</a:t>
            </a:r>
          </a:p>
          <a:p>
            <a:pPr algn="just">
              <a:spcBef>
                <a:spcPts val="1800"/>
              </a:spcBef>
            </a:pPr>
            <a:r>
              <a:rPr lang="en-US" u="sng" dirty="0">
                <a:solidFill>
                  <a:srgbClr val="0000FF"/>
                </a:solidFill>
              </a:rPr>
              <a:t>Recommendation.</a:t>
            </a:r>
            <a:r>
              <a:rPr lang="en-US" dirty="0">
                <a:solidFill>
                  <a:srgbClr val="0000FF"/>
                </a:solidFill>
              </a:rPr>
              <a:t> The PAC appreciated the wide range of R&amp;D studies carried out and the high quality of the results obtained and supports further continuing these activities.</a:t>
            </a:r>
          </a:p>
        </p:txBody>
      </p:sp>
      <p:sp>
        <p:nvSpPr>
          <p:cNvPr id="8" name="Прямоугольник 7">
            <a:extLst>
              <a:ext uri="{FF2B5EF4-FFF2-40B4-BE49-F238E27FC236}">
                <a16:creationId xmlns:a16="http://schemas.microsoft.com/office/drawing/2014/main" id="{0BD4971A-4D87-EA48-884D-6ED29B91D720}"/>
              </a:ext>
            </a:extLst>
          </p:cNvPr>
          <p:cNvSpPr/>
          <p:nvPr/>
        </p:nvSpPr>
        <p:spPr>
          <a:xfrm>
            <a:off x="558800" y="79228"/>
            <a:ext cx="11099800" cy="954107"/>
          </a:xfrm>
          <a:prstGeom prst="rect">
            <a:avLst/>
          </a:prstGeom>
        </p:spPr>
        <p:txBody>
          <a:bodyPr wrap="square">
            <a:spAutoFit/>
          </a:bodyPr>
          <a:lstStyle/>
          <a:p>
            <a:pPr algn="ctr"/>
            <a:r>
              <a:rPr lang="en-US" sz="2800" b="1" dirty="0">
                <a:solidFill>
                  <a:srgbClr val="004176"/>
                </a:solidFill>
              </a:rPr>
              <a:t>Reports on the themes to be included in the JINR Topical Plan for 2024 in the context of the New 7-Year Plan</a:t>
            </a:r>
          </a:p>
        </p:txBody>
      </p:sp>
      <p:cxnSp>
        <p:nvCxnSpPr>
          <p:cNvPr id="9" name="Прямая соединительная линия 8">
            <a:extLst>
              <a:ext uri="{FF2B5EF4-FFF2-40B4-BE49-F238E27FC236}">
                <a16:creationId xmlns:a16="http://schemas.microsoft.com/office/drawing/2014/main" id="{FB51B5B6-AE52-8643-948B-3EF50DD07C58}"/>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pic>
        <p:nvPicPr>
          <p:cNvPr id="6" name="Рисунок 5">
            <a:extLst>
              <a:ext uri="{FF2B5EF4-FFF2-40B4-BE49-F238E27FC236}">
                <a16:creationId xmlns:a16="http://schemas.microsoft.com/office/drawing/2014/main" id="{B10FC67A-7420-AB4C-9203-F50D40FCEED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35639" y="1429564"/>
            <a:ext cx="5113952" cy="2336265"/>
          </a:xfrm>
          <a:prstGeom prst="rect">
            <a:avLst/>
          </a:prstGeom>
        </p:spPr>
      </p:pic>
      <p:pic>
        <p:nvPicPr>
          <p:cNvPr id="7" name="Рисунок 6">
            <a:extLst>
              <a:ext uri="{FF2B5EF4-FFF2-40B4-BE49-F238E27FC236}">
                <a16:creationId xmlns:a16="http://schemas.microsoft.com/office/drawing/2014/main" id="{8A7B9734-F165-344C-A909-955A65E2D3F4}"/>
              </a:ext>
            </a:extLst>
          </p:cNvPr>
          <p:cNvPicPr>
            <a:picLocks noChangeAspect="1"/>
          </p:cNvPicPr>
          <p:nvPr/>
        </p:nvPicPr>
        <p:blipFill>
          <a:blip r:embed="rId4"/>
          <a:stretch>
            <a:fillRect/>
          </a:stretch>
        </p:blipFill>
        <p:spPr>
          <a:xfrm>
            <a:off x="6935639" y="4098267"/>
            <a:ext cx="3329795" cy="2525227"/>
          </a:xfrm>
          <a:prstGeom prst="rect">
            <a:avLst/>
          </a:prstGeom>
        </p:spPr>
      </p:pic>
      <p:sp>
        <p:nvSpPr>
          <p:cNvPr id="14" name="TextBox 13">
            <a:extLst>
              <a:ext uri="{FF2B5EF4-FFF2-40B4-BE49-F238E27FC236}">
                <a16:creationId xmlns:a16="http://schemas.microsoft.com/office/drawing/2014/main" id="{4D02F94F-E091-2243-BA63-7D504F0C1CF8}"/>
              </a:ext>
            </a:extLst>
          </p:cNvPr>
          <p:cNvSpPr txBox="1"/>
          <p:nvPr/>
        </p:nvSpPr>
        <p:spPr>
          <a:xfrm>
            <a:off x="10351699" y="4580756"/>
            <a:ext cx="1697892" cy="1938992"/>
          </a:xfrm>
          <a:prstGeom prst="rect">
            <a:avLst/>
          </a:prstGeom>
          <a:noFill/>
        </p:spPr>
        <p:txBody>
          <a:bodyPr wrap="square">
            <a:spAutoFit/>
          </a:bodyPr>
          <a:lstStyle/>
          <a:p>
            <a:br>
              <a:rPr lang="en-US" sz="2000" b="1" dirty="0">
                <a:effectLst/>
                <a:latin typeface="Calibri" panose="020F0502020204030204" pitchFamily="34" charset="0"/>
              </a:rPr>
            </a:br>
            <a:endParaRPr lang="en-US" sz="2000" b="1" dirty="0">
              <a:effectLst/>
              <a:latin typeface="Calibri" panose="020F0502020204030204" pitchFamily="34" charset="0"/>
            </a:endParaRPr>
          </a:p>
          <a:p>
            <a:br>
              <a:rPr lang="en-US" sz="2000" b="1" dirty="0">
                <a:effectLst/>
                <a:latin typeface="Calibri" panose="020F0502020204030204" pitchFamily="34" charset="0"/>
              </a:rPr>
            </a:br>
            <a:endParaRPr lang="en-US" sz="2000" b="1" dirty="0">
              <a:effectLst/>
              <a:latin typeface="Calibri" panose="020F0502020204030204" pitchFamily="34" charset="0"/>
            </a:endParaRPr>
          </a:p>
          <a:p>
            <a:r>
              <a:rPr lang="en-US" sz="2000" b="1" dirty="0">
                <a:effectLst/>
                <a:latin typeface="Calibri" panose="020F0502020204030204" pitchFamily="34" charset="0"/>
              </a:rPr>
              <a:t>MSC 230 cyclotron</a:t>
            </a:r>
          </a:p>
        </p:txBody>
      </p:sp>
    </p:spTree>
    <p:extLst>
      <p:ext uri="{BB962C8B-B14F-4D97-AF65-F5344CB8AC3E}">
        <p14:creationId xmlns:p14="http://schemas.microsoft.com/office/powerpoint/2010/main" val="9271883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17817B2E-CBB5-144D-8DB1-C80883DFA238}"/>
              </a:ext>
            </a:extLst>
          </p:cNvPr>
          <p:cNvSpPr/>
          <p:nvPr/>
        </p:nvSpPr>
        <p:spPr>
          <a:xfrm>
            <a:off x="558800" y="79228"/>
            <a:ext cx="11099800" cy="954107"/>
          </a:xfrm>
          <a:prstGeom prst="rect">
            <a:avLst/>
          </a:prstGeom>
        </p:spPr>
        <p:txBody>
          <a:bodyPr wrap="square">
            <a:spAutoFit/>
          </a:bodyPr>
          <a:lstStyle/>
          <a:p>
            <a:pPr algn="ctr"/>
            <a:r>
              <a:rPr lang="en-GB" sz="2800" b="1" dirty="0">
                <a:solidFill>
                  <a:srgbClr val="004176"/>
                </a:solidFill>
              </a:rPr>
              <a:t>Reports on the themes to be included in the JINR Topical Plan for 2024 in the context of the New 7-Year Plan</a:t>
            </a:r>
          </a:p>
        </p:txBody>
      </p:sp>
      <p:cxnSp>
        <p:nvCxnSpPr>
          <p:cNvPr id="8" name="Прямая соединительная линия 7">
            <a:extLst>
              <a:ext uri="{FF2B5EF4-FFF2-40B4-BE49-F238E27FC236}">
                <a16:creationId xmlns:a16="http://schemas.microsoft.com/office/drawing/2014/main" id="{16863481-29D2-6049-A9A2-5D7FB8882A56}"/>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97903C49-9CAE-FB43-BE5A-60FF92CE130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813994" y="1552455"/>
            <a:ext cx="6274488" cy="3407822"/>
          </a:xfrm>
          <a:prstGeom prst="rect">
            <a:avLst/>
          </a:prstGeom>
        </p:spPr>
      </p:pic>
      <p:sp>
        <p:nvSpPr>
          <p:cNvPr id="6" name="TextBox 5">
            <a:extLst>
              <a:ext uri="{FF2B5EF4-FFF2-40B4-BE49-F238E27FC236}">
                <a16:creationId xmlns:a16="http://schemas.microsoft.com/office/drawing/2014/main" id="{CF89A66D-5357-B443-A2D5-B481E7CA93A7}"/>
              </a:ext>
            </a:extLst>
          </p:cNvPr>
          <p:cNvSpPr txBox="1"/>
          <p:nvPr/>
        </p:nvSpPr>
        <p:spPr>
          <a:xfrm>
            <a:off x="334515" y="1582340"/>
            <a:ext cx="5267383" cy="3693319"/>
          </a:xfrm>
          <a:prstGeom prst="rect">
            <a:avLst/>
          </a:prstGeom>
          <a:noFill/>
        </p:spPr>
        <p:txBody>
          <a:bodyPr wrap="square">
            <a:spAutoFit/>
          </a:bodyPr>
          <a:lstStyle/>
          <a:p>
            <a:pPr algn="just">
              <a:spcBef>
                <a:spcPts val="0"/>
              </a:spcBef>
            </a:pPr>
            <a:r>
              <a:rPr lang="en-GB" dirty="0">
                <a:solidFill>
                  <a:srgbClr val="004176"/>
                </a:solidFill>
              </a:rPr>
              <a:t>The PAC took note of the report on the LRB themes “Research on the Biological Effects of Heavy Charged Particles of Different Energies” and “Research on Cosmic Matter on Earth and in Nearby Space; Research on the Biological and Geochemical Specifics of the Early Earth” presented by </a:t>
            </a:r>
            <a:r>
              <a:rPr lang="en-GB" b="1" dirty="0">
                <a:solidFill>
                  <a:srgbClr val="004176"/>
                </a:solidFill>
              </a:rPr>
              <a:t>Alexander Bugay. </a:t>
            </a:r>
            <a:r>
              <a:rPr lang="en-GB" dirty="0">
                <a:solidFill>
                  <a:srgbClr val="004176"/>
                </a:solidFill>
              </a:rPr>
              <a:t>The PAC noted the intention to close these themes after their implementation and to open a new consolidated theme </a:t>
            </a:r>
            <a:r>
              <a:rPr lang="en-GB" b="1" dirty="0">
                <a:solidFill>
                  <a:srgbClr val="004176"/>
                </a:solidFill>
              </a:rPr>
              <a:t>“Research on the Biological Effects of Ionizing Radiation with Different Physical Characteristics”</a:t>
            </a:r>
            <a:r>
              <a:rPr lang="en-GB" dirty="0">
                <a:solidFill>
                  <a:srgbClr val="004176"/>
                </a:solidFill>
              </a:rPr>
              <a:t> for the next seven years.</a:t>
            </a:r>
          </a:p>
          <a:p>
            <a:pPr algn="just">
              <a:spcBef>
                <a:spcPts val="0"/>
              </a:spcBef>
            </a:pPr>
            <a:endParaRPr lang="en-GB" u="sng" dirty="0">
              <a:solidFill>
                <a:srgbClr val="004176"/>
              </a:solidFill>
            </a:endParaRPr>
          </a:p>
        </p:txBody>
      </p:sp>
      <p:sp>
        <p:nvSpPr>
          <p:cNvPr id="10" name="TextBox 9">
            <a:extLst>
              <a:ext uri="{FF2B5EF4-FFF2-40B4-BE49-F238E27FC236}">
                <a16:creationId xmlns:a16="http://schemas.microsoft.com/office/drawing/2014/main" id="{9E180152-E16A-7641-A36D-98324A5A021A}"/>
              </a:ext>
            </a:extLst>
          </p:cNvPr>
          <p:cNvSpPr txBox="1"/>
          <p:nvPr/>
        </p:nvSpPr>
        <p:spPr>
          <a:xfrm>
            <a:off x="770896" y="5210110"/>
            <a:ext cx="10086196" cy="1015663"/>
          </a:xfrm>
          <a:prstGeom prst="rect">
            <a:avLst/>
          </a:prstGeom>
          <a:noFill/>
        </p:spPr>
        <p:txBody>
          <a:bodyPr wrap="square">
            <a:spAutoFit/>
          </a:bodyPr>
          <a:lstStyle/>
          <a:p>
            <a:pPr algn="just">
              <a:spcBef>
                <a:spcPts val="0"/>
              </a:spcBef>
            </a:pPr>
            <a:r>
              <a:rPr lang="en-GB" sz="2000" u="sng" dirty="0">
                <a:solidFill>
                  <a:srgbClr val="0000FF"/>
                </a:solidFill>
              </a:rPr>
              <a:t>Recommendation.</a:t>
            </a:r>
            <a:r>
              <a:rPr lang="en-GB" sz="2000" dirty="0">
                <a:solidFill>
                  <a:srgbClr val="0000FF"/>
                </a:solidFill>
              </a:rPr>
              <a:t> The PAC supported implementation of the research on biological effects of ionizing radiation with different physical characteristics within the next seven years and considers these topics important for general radiotherapy.</a:t>
            </a:r>
          </a:p>
        </p:txBody>
      </p:sp>
    </p:spTree>
    <p:extLst>
      <p:ext uri="{BB962C8B-B14F-4D97-AF65-F5344CB8AC3E}">
        <p14:creationId xmlns:p14="http://schemas.microsoft.com/office/powerpoint/2010/main" val="327935430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C8B052-B7BB-2B4C-B0AC-42F18EBBD67C}"/>
              </a:ext>
            </a:extLst>
          </p:cNvPr>
          <p:cNvSpPr txBox="1"/>
          <p:nvPr/>
        </p:nvSpPr>
        <p:spPr>
          <a:xfrm>
            <a:off x="221198" y="1226589"/>
            <a:ext cx="7132020" cy="5940088"/>
          </a:xfrm>
          <a:prstGeom prst="rect">
            <a:avLst/>
          </a:prstGeom>
          <a:noFill/>
        </p:spPr>
        <p:txBody>
          <a:bodyPr wrap="square">
            <a:spAutoFit/>
          </a:bodyPr>
          <a:lstStyle/>
          <a:p>
            <a:pPr algn="just">
              <a:spcBef>
                <a:spcPts val="600"/>
              </a:spcBef>
            </a:pPr>
            <a:r>
              <a:rPr lang="en-US" sz="1750" dirty="0">
                <a:solidFill>
                  <a:srgbClr val="004176"/>
                </a:solidFill>
              </a:rPr>
              <a:t>The PAC took note of the report on the new FLNR theme </a:t>
            </a:r>
            <a:r>
              <a:rPr lang="en-US" sz="1750" b="1" dirty="0">
                <a:solidFill>
                  <a:srgbClr val="004176"/>
                </a:solidFill>
              </a:rPr>
              <a:t>“Radiation Materials Science, Nanotechnological and Biomedical Investigations with Accelerated Heavy Ion Beams” </a:t>
            </a:r>
            <a:r>
              <a:rPr lang="en-US" sz="1750" dirty="0">
                <a:solidFill>
                  <a:srgbClr val="004176"/>
                </a:solidFill>
              </a:rPr>
              <a:t>presented by </a:t>
            </a:r>
            <a:r>
              <a:rPr lang="en-US" sz="1750" b="1" dirty="0">
                <a:solidFill>
                  <a:srgbClr val="004176"/>
                </a:solidFill>
              </a:rPr>
              <a:t>Pavel Apel.</a:t>
            </a:r>
          </a:p>
          <a:p>
            <a:pPr algn="just">
              <a:spcBef>
                <a:spcPts val="600"/>
              </a:spcBef>
            </a:pPr>
            <a:r>
              <a:rPr lang="en-US" sz="1750" dirty="0">
                <a:solidFill>
                  <a:srgbClr val="004176"/>
                </a:solidFill>
              </a:rPr>
              <a:t>The PAC noted the results obtained in the framework of the ongoing theme, which show the relevance and demand of fundamental and applied research based on the use of accelerated heavy ion beams for the studies of material properties and materials modification.</a:t>
            </a:r>
          </a:p>
          <a:p>
            <a:pPr algn="just">
              <a:spcBef>
                <a:spcPts val="600"/>
              </a:spcBef>
            </a:pPr>
            <a:r>
              <a:rPr lang="en-US" sz="1750" dirty="0">
                <a:solidFill>
                  <a:srgbClr val="004176"/>
                </a:solidFill>
              </a:rPr>
              <a:t>The PAC was pleased that two new projects are proposed in the framework of this theme: </a:t>
            </a:r>
            <a:r>
              <a:rPr lang="en-US" sz="1750" b="1" dirty="0">
                <a:solidFill>
                  <a:srgbClr val="004176"/>
                </a:solidFill>
              </a:rPr>
              <a:t>“Radiation tolerance of materials to the impact of high-intensity heavy ion beams” </a:t>
            </a:r>
            <a:r>
              <a:rPr lang="en-US" sz="1750" dirty="0">
                <a:solidFill>
                  <a:srgbClr val="004176"/>
                </a:solidFill>
              </a:rPr>
              <a:t>and </a:t>
            </a:r>
            <a:r>
              <a:rPr lang="en-US" sz="1750" b="1" dirty="0">
                <a:solidFill>
                  <a:srgbClr val="004176"/>
                </a:solidFill>
              </a:rPr>
              <a:t>“Nanocomposite and functional track-etched membranes”. </a:t>
            </a:r>
            <a:r>
              <a:rPr lang="en-US" sz="1750" dirty="0">
                <a:solidFill>
                  <a:srgbClr val="004176"/>
                </a:solidFill>
              </a:rPr>
              <a:t>The PAC especially noted that the implementation of the theme will largely be based on the new DC-140 cyclotron developed at FLNR.</a:t>
            </a:r>
          </a:p>
          <a:p>
            <a:pPr algn="just">
              <a:spcBef>
                <a:spcPts val="600"/>
              </a:spcBef>
            </a:pPr>
            <a:r>
              <a:rPr lang="en-US" sz="1750" u="sng" dirty="0">
                <a:solidFill>
                  <a:srgbClr val="0000FF"/>
                </a:solidFill>
              </a:rPr>
              <a:t>Recommendation.</a:t>
            </a:r>
            <a:r>
              <a:rPr lang="en-US" sz="1750" dirty="0">
                <a:solidFill>
                  <a:srgbClr val="0000FF"/>
                </a:solidFill>
              </a:rPr>
              <a:t> The PAC appreciated the structure of the presented theme and supports the development of biomedical applications of track-etched membranes and the research works on nuclear isotopes and ecological investigations, which will have the status of activities at the first stage of the theme.</a:t>
            </a:r>
          </a:p>
          <a:p>
            <a:pPr algn="just">
              <a:spcBef>
                <a:spcPts val="600"/>
              </a:spcBef>
            </a:pPr>
            <a:endParaRPr lang="en-US" sz="1750" dirty="0">
              <a:solidFill>
                <a:srgbClr val="004176"/>
              </a:solidFill>
            </a:endParaRPr>
          </a:p>
        </p:txBody>
      </p:sp>
      <p:sp>
        <p:nvSpPr>
          <p:cNvPr id="8" name="Прямоугольник 7">
            <a:extLst>
              <a:ext uri="{FF2B5EF4-FFF2-40B4-BE49-F238E27FC236}">
                <a16:creationId xmlns:a16="http://schemas.microsoft.com/office/drawing/2014/main" id="{77341AAA-1754-5245-AC35-5078C9A11014}"/>
              </a:ext>
            </a:extLst>
          </p:cNvPr>
          <p:cNvSpPr/>
          <p:nvPr/>
        </p:nvSpPr>
        <p:spPr>
          <a:xfrm>
            <a:off x="558800" y="79228"/>
            <a:ext cx="11099800" cy="954107"/>
          </a:xfrm>
          <a:prstGeom prst="rect">
            <a:avLst/>
          </a:prstGeom>
        </p:spPr>
        <p:txBody>
          <a:bodyPr wrap="square">
            <a:spAutoFit/>
          </a:bodyPr>
          <a:lstStyle/>
          <a:p>
            <a:pPr algn="ctr"/>
            <a:r>
              <a:rPr lang="en-US" sz="2800" b="1" dirty="0">
                <a:solidFill>
                  <a:srgbClr val="004176"/>
                </a:solidFill>
              </a:rPr>
              <a:t>Reports on the themes to be included in the JINR Topical Plan for 2024 in the context of the New 7-Year Plan</a:t>
            </a:r>
          </a:p>
        </p:txBody>
      </p:sp>
      <p:cxnSp>
        <p:nvCxnSpPr>
          <p:cNvPr id="9" name="Прямая соединительная линия 8">
            <a:extLst>
              <a:ext uri="{FF2B5EF4-FFF2-40B4-BE49-F238E27FC236}">
                <a16:creationId xmlns:a16="http://schemas.microsoft.com/office/drawing/2014/main" id="{40180238-4387-C94B-896F-D322FD7DFC12}"/>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D18E474-AB76-5A44-A391-7B1282F54E22}"/>
              </a:ext>
            </a:extLst>
          </p:cNvPr>
          <p:cNvSpPr txBox="1"/>
          <p:nvPr/>
        </p:nvSpPr>
        <p:spPr>
          <a:xfrm>
            <a:off x="3243532" y="5658928"/>
            <a:ext cx="184731" cy="369332"/>
          </a:xfrm>
          <a:prstGeom prst="rect">
            <a:avLst/>
          </a:prstGeom>
          <a:noFill/>
        </p:spPr>
        <p:txBody>
          <a:bodyPr wrap="none" rtlCol="0">
            <a:spAutoFit/>
          </a:bodyPr>
          <a:lstStyle/>
          <a:p>
            <a:endParaRPr lang="en-US" dirty="0"/>
          </a:p>
        </p:txBody>
      </p:sp>
      <p:pic>
        <p:nvPicPr>
          <p:cNvPr id="10" name="Рисунок 9">
            <a:extLst>
              <a:ext uri="{FF2B5EF4-FFF2-40B4-BE49-F238E27FC236}">
                <a16:creationId xmlns:a16="http://schemas.microsoft.com/office/drawing/2014/main" id="{BC75780A-8241-BE49-B034-F73132CE88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3288" y="1226589"/>
            <a:ext cx="2160239" cy="1645823"/>
          </a:xfrm>
          <a:prstGeom prst="rect">
            <a:avLst/>
          </a:prstGeom>
        </p:spPr>
      </p:pic>
      <p:pic>
        <p:nvPicPr>
          <p:cNvPr id="11" name="Рисунок 10">
            <a:extLst>
              <a:ext uri="{FF2B5EF4-FFF2-40B4-BE49-F238E27FC236}">
                <a16:creationId xmlns:a16="http://schemas.microsoft.com/office/drawing/2014/main" id="{DB712462-D819-AB4F-A5A8-33B5564A84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7846" y="3254739"/>
            <a:ext cx="2133000" cy="1461700"/>
          </a:xfrm>
          <a:prstGeom prst="rect">
            <a:avLst/>
          </a:prstGeom>
        </p:spPr>
      </p:pic>
      <p:pic>
        <p:nvPicPr>
          <p:cNvPr id="12" name="Рисунок 11">
            <a:extLst>
              <a:ext uri="{FF2B5EF4-FFF2-40B4-BE49-F238E27FC236}">
                <a16:creationId xmlns:a16="http://schemas.microsoft.com/office/drawing/2014/main" id="{036E3D16-F5F7-624A-B8A1-4C945D6458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71386" y="1226589"/>
            <a:ext cx="2368855" cy="1603271"/>
          </a:xfrm>
          <a:prstGeom prst="rect">
            <a:avLst/>
          </a:prstGeom>
        </p:spPr>
      </p:pic>
      <p:sp>
        <p:nvSpPr>
          <p:cNvPr id="13" name="Прямоугольник 12">
            <a:extLst>
              <a:ext uri="{FF2B5EF4-FFF2-40B4-BE49-F238E27FC236}">
                <a16:creationId xmlns:a16="http://schemas.microsoft.com/office/drawing/2014/main" id="{2A7D5D24-B21C-2643-90F5-EF42167A48AD}"/>
              </a:ext>
            </a:extLst>
          </p:cNvPr>
          <p:cNvSpPr/>
          <p:nvPr/>
        </p:nvSpPr>
        <p:spPr>
          <a:xfrm>
            <a:off x="9670846" y="2875079"/>
            <a:ext cx="2569934" cy="369332"/>
          </a:xfrm>
          <a:prstGeom prst="rect">
            <a:avLst/>
          </a:prstGeom>
        </p:spPr>
        <p:txBody>
          <a:bodyPr wrap="none">
            <a:spAutoFit/>
          </a:bodyPr>
          <a:lstStyle/>
          <a:p>
            <a:pPr algn="ctr"/>
            <a:r>
              <a:rPr lang="en-US" altLang="ru-RU" sz="900" dirty="0">
                <a:latin typeface="Arial" panose="020B0604020202020204" pitchFamily="34" charset="0"/>
                <a:cs typeface="Arial" panose="020B0604020202020204" pitchFamily="34" charset="0"/>
              </a:rPr>
              <a:t>Transmission electron microscope Talos </a:t>
            </a:r>
            <a:r>
              <a:rPr lang="en-US" sz="900" dirty="0">
                <a:latin typeface="Arial" panose="020B0604020202020204" pitchFamily="34" charset="0"/>
                <a:cs typeface="Arial" panose="020B0604020202020204" pitchFamily="34" charset="0"/>
              </a:rPr>
              <a:t>F200i</a:t>
            </a:r>
          </a:p>
          <a:p>
            <a:pPr algn="ctr"/>
            <a:r>
              <a:rPr lang="en-US" altLang="ru-RU" sz="900" dirty="0">
                <a:latin typeface="Arial" panose="020B0604020202020204" pitchFamily="34" charset="0"/>
                <a:cs typeface="Arial" panose="020B0604020202020204" pitchFamily="34" charset="0"/>
              </a:rPr>
              <a:t>(Thermo Fisher Scientific) </a:t>
            </a:r>
          </a:p>
        </p:txBody>
      </p:sp>
      <p:sp>
        <p:nvSpPr>
          <p:cNvPr id="14" name="TextBox 13">
            <a:extLst>
              <a:ext uri="{FF2B5EF4-FFF2-40B4-BE49-F238E27FC236}">
                <a16:creationId xmlns:a16="http://schemas.microsoft.com/office/drawing/2014/main" id="{5A466114-6C2A-0F46-8C5A-0B1E9FA947BD}"/>
              </a:ext>
            </a:extLst>
          </p:cNvPr>
          <p:cNvSpPr txBox="1"/>
          <p:nvPr/>
        </p:nvSpPr>
        <p:spPr>
          <a:xfrm>
            <a:off x="7693733" y="4762281"/>
            <a:ext cx="1992853" cy="3693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Nanofiber electrospinning machine </a:t>
            </a:r>
          </a:p>
          <a:p>
            <a:r>
              <a:rPr lang="en-US" sz="900" dirty="0">
                <a:latin typeface="Arial" panose="020B0604020202020204" pitchFamily="34" charset="0"/>
                <a:cs typeface="Arial" panose="020B0604020202020204" pitchFamily="34" charset="0"/>
              </a:rPr>
              <a:t>Nanon-01A (MECC) </a:t>
            </a:r>
          </a:p>
        </p:txBody>
      </p:sp>
      <p:pic>
        <p:nvPicPr>
          <p:cNvPr id="15" name="Рисунок 14">
            <a:extLst>
              <a:ext uri="{FF2B5EF4-FFF2-40B4-BE49-F238E27FC236}">
                <a16:creationId xmlns:a16="http://schemas.microsoft.com/office/drawing/2014/main" id="{16304D99-C52E-B94B-A44A-DC1FBD1FD8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25180" y="3287480"/>
            <a:ext cx="2274664" cy="1447168"/>
          </a:xfrm>
          <a:prstGeom prst="rect">
            <a:avLst/>
          </a:prstGeom>
        </p:spPr>
      </p:pic>
      <p:pic>
        <p:nvPicPr>
          <p:cNvPr id="16" name="Рисунок 15">
            <a:extLst>
              <a:ext uri="{FF2B5EF4-FFF2-40B4-BE49-F238E27FC236}">
                <a16:creationId xmlns:a16="http://schemas.microsoft.com/office/drawing/2014/main" id="{196D650D-1509-7B44-8C4E-A341935F0E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7846" y="5199216"/>
            <a:ext cx="1829178" cy="1290639"/>
          </a:xfrm>
          <a:prstGeom prst="rect">
            <a:avLst/>
          </a:prstGeom>
        </p:spPr>
      </p:pic>
      <p:sp>
        <p:nvSpPr>
          <p:cNvPr id="17" name="TextBox 16">
            <a:extLst>
              <a:ext uri="{FF2B5EF4-FFF2-40B4-BE49-F238E27FC236}">
                <a16:creationId xmlns:a16="http://schemas.microsoft.com/office/drawing/2014/main" id="{18C446BA-0D7A-4E43-8393-C36A6913A0E5}"/>
              </a:ext>
            </a:extLst>
          </p:cNvPr>
          <p:cNvSpPr txBox="1"/>
          <p:nvPr/>
        </p:nvSpPr>
        <p:spPr>
          <a:xfrm>
            <a:off x="9892590" y="4780746"/>
            <a:ext cx="2242922" cy="369332"/>
          </a:xfrm>
          <a:prstGeom prst="rect">
            <a:avLst/>
          </a:prstGeom>
          <a:noFill/>
        </p:spPr>
        <p:txBody>
          <a:bodyPr wrap="none" rtlCol="0">
            <a:spAutoFit/>
          </a:bodyPr>
          <a:lstStyle/>
          <a:p>
            <a:r>
              <a:rPr lang="en-US" altLang="ru-RU" sz="900" dirty="0"/>
              <a:t>Testing machine </a:t>
            </a:r>
            <a:r>
              <a:rPr lang="en-US" sz="900" dirty="0"/>
              <a:t> AG-S 50Н (</a:t>
            </a:r>
            <a:r>
              <a:rPr lang="en-US" altLang="ru-RU" sz="900" dirty="0"/>
              <a:t>Shimadzu)</a:t>
            </a:r>
          </a:p>
          <a:p>
            <a:endParaRPr lang="en-US" sz="900" dirty="0"/>
          </a:p>
        </p:txBody>
      </p:sp>
      <p:sp>
        <p:nvSpPr>
          <p:cNvPr id="18" name="TextBox 17">
            <a:extLst>
              <a:ext uri="{FF2B5EF4-FFF2-40B4-BE49-F238E27FC236}">
                <a16:creationId xmlns:a16="http://schemas.microsoft.com/office/drawing/2014/main" id="{D2017145-A26F-8343-A513-DC665BEA6115}"/>
              </a:ext>
            </a:extLst>
          </p:cNvPr>
          <p:cNvSpPr txBox="1"/>
          <p:nvPr/>
        </p:nvSpPr>
        <p:spPr>
          <a:xfrm>
            <a:off x="7473288" y="6464817"/>
            <a:ext cx="2140330" cy="369332"/>
          </a:xfrm>
          <a:prstGeom prst="rect">
            <a:avLst/>
          </a:prstGeom>
          <a:noFill/>
        </p:spPr>
        <p:txBody>
          <a:bodyPr wrap="none" rtlCol="0">
            <a:spAutoFit/>
          </a:bodyPr>
          <a:lstStyle/>
          <a:p>
            <a:pPr algn="ctr"/>
            <a:r>
              <a:rPr lang="en-US" sz="900" dirty="0">
                <a:latin typeface="Arial" panose="020B0604020202020204" pitchFamily="34" charset="0"/>
                <a:cs typeface="Arial" panose="020B0604020202020204" pitchFamily="34" charset="0"/>
              </a:rPr>
              <a:t>Particle analyzer Zetasizer Nano ZSP </a:t>
            </a:r>
          </a:p>
          <a:p>
            <a:pPr algn="ctr"/>
            <a:r>
              <a:rPr lang="en-US" sz="900" dirty="0">
                <a:latin typeface="Arial" panose="020B0604020202020204" pitchFamily="34" charset="0"/>
                <a:cs typeface="Arial" panose="020B0604020202020204" pitchFamily="34" charset="0"/>
              </a:rPr>
              <a:t>(Malvern)</a:t>
            </a:r>
          </a:p>
        </p:txBody>
      </p:sp>
      <p:sp>
        <p:nvSpPr>
          <p:cNvPr id="19" name="Прямоугольник 18">
            <a:extLst>
              <a:ext uri="{FF2B5EF4-FFF2-40B4-BE49-F238E27FC236}">
                <a16:creationId xmlns:a16="http://schemas.microsoft.com/office/drawing/2014/main" id="{A58F745B-E0BE-7D46-BF40-307AD0062FBA}"/>
              </a:ext>
            </a:extLst>
          </p:cNvPr>
          <p:cNvSpPr/>
          <p:nvPr/>
        </p:nvSpPr>
        <p:spPr>
          <a:xfrm>
            <a:off x="8198513" y="2888044"/>
            <a:ext cx="838691" cy="230832"/>
          </a:xfrm>
          <a:prstGeom prst="rect">
            <a:avLst/>
          </a:prstGeom>
        </p:spPr>
        <p:txBody>
          <a:bodyPr wrap="none">
            <a:spAutoFit/>
          </a:bodyPr>
          <a:lstStyle/>
          <a:p>
            <a:pPr algn="ctr"/>
            <a:r>
              <a:rPr lang="en-US" altLang="ru-RU" sz="900" dirty="0">
                <a:latin typeface="Arial" panose="020B0604020202020204" pitchFamily="34" charset="0"/>
                <a:cs typeface="Arial" panose="020B0604020202020204" pitchFamily="34" charset="0"/>
              </a:rPr>
              <a:t>Nano Center</a:t>
            </a:r>
          </a:p>
        </p:txBody>
      </p:sp>
      <p:pic>
        <p:nvPicPr>
          <p:cNvPr id="20" name="Рисунок 19">
            <a:extLst>
              <a:ext uri="{FF2B5EF4-FFF2-40B4-BE49-F238E27FC236}">
                <a16:creationId xmlns:a16="http://schemas.microsoft.com/office/drawing/2014/main" id="{136E2953-855C-E941-A53B-EFE9991DDC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52427" y="5041978"/>
            <a:ext cx="1406173" cy="1655714"/>
          </a:xfrm>
          <a:prstGeom prst="rect">
            <a:avLst/>
          </a:prstGeom>
        </p:spPr>
      </p:pic>
    </p:spTree>
    <p:extLst>
      <p:ext uri="{BB962C8B-B14F-4D97-AF65-F5344CB8AC3E}">
        <p14:creationId xmlns:p14="http://schemas.microsoft.com/office/powerpoint/2010/main" val="18945017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4A54E0D-ACCF-4485-8646-503A0036549F}"/>
              </a:ext>
            </a:extLst>
          </p:cNvPr>
          <p:cNvSpPr/>
          <p:nvPr/>
        </p:nvSpPr>
        <p:spPr>
          <a:xfrm>
            <a:off x="1125681" y="646070"/>
            <a:ext cx="10185977" cy="5570756"/>
          </a:xfrm>
          <a:prstGeom prst="rect">
            <a:avLst/>
          </a:prstGeom>
        </p:spPr>
        <p:txBody>
          <a:bodyPr wrap="square">
            <a:spAutoFit/>
          </a:bodyPr>
          <a:lstStyle/>
          <a:p>
            <a:pPr marL="342900" indent="-342900" algn="just">
              <a:spcAft>
                <a:spcPts val="1800"/>
              </a:spcAft>
              <a:buFont typeface="Wingdings" panose="05000000000000000000" pitchFamily="2" charset="2"/>
              <a:buChar char="Ø"/>
            </a:pPr>
            <a:endParaRPr lang="en-US" sz="2200" dirty="0">
              <a:solidFill>
                <a:srgbClr val="004176"/>
              </a:solidFill>
            </a:endParaRPr>
          </a:p>
          <a:p>
            <a:pPr algn="just">
              <a:lnSpc>
                <a:spcPct val="150000"/>
              </a:lnSpc>
            </a:pPr>
            <a:r>
              <a:rPr lang="en-US" sz="2200" dirty="0">
                <a:solidFill>
                  <a:srgbClr val="004176"/>
                </a:solidFill>
              </a:rPr>
              <a:t>The PAC wishes to hear full-length proposals on the projects constituting the considered themes at its next meeting.</a:t>
            </a:r>
          </a:p>
          <a:p>
            <a:pPr algn="just">
              <a:lnSpc>
                <a:spcPct val="150000"/>
              </a:lnSpc>
            </a:pPr>
            <a:endParaRPr lang="en-US" sz="2200" dirty="0">
              <a:solidFill>
                <a:srgbClr val="004176"/>
              </a:solidFill>
            </a:endParaRPr>
          </a:p>
          <a:p>
            <a:pPr algn="just">
              <a:lnSpc>
                <a:spcPct val="150000"/>
              </a:lnSpc>
            </a:pPr>
            <a:r>
              <a:rPr lang="en-US" sz="2200" dirty="0">
                <a:solidFill>
                  <a:srgbClr val="004176"/>
                </a:solidFill>
              </a:rPr>
              <a:t>The PAC welcomed the intention of the JINR Directorate to update the approach to the formation of the Topical Plan for JINR Research and International Cooperation by setting the duration of themes equal to seven years. The PAC also supported the introduction of a new mandatory condition for a theme to be active, which is an obligatory presence of at least one ongoing project within such theme.</a:t>
            </a:r>
          </a:p>
          <a:p>
            <a:pPr marL="342900" indent="-342900" algn="just">
              <a:spcAft>
                <a:spcPts val="1800"/>
              </a:spcAft>
              <a:buFont typeface="Wingdings" panose="05000000000000000000" pitchFamily="2" charset="2"/>
              <a:buChar char="Ø"/>
            </a:pPr>
            <a:endParaRPr lang="en-US" sz="2200" dirty="0">
              <a:solidFill>
                <a:srgbClr val="004176"/>
              </a:solidFill>
            </a:endParaRPr>
          </a:p>
        </p:txBody>
      </p:sp>
      <p:sp>
        <p:nvSpPr>
          <p:cNvPr id="4" name="Прямоугольник 3">
            <a:extLst>
              <a:ext uri="{FF2B5EF4-FFF2-40B4-BE49-F238E27FC236}">
                <a16:creationId xmlns:a16="http://schemas.microsoft.com/office/drawing/2014/main" id="{8399B432-DDF2-420B-AFE2-6925DC0E03E4}"/>
              </a:ext>
            </a:extLst>
          </p:cNvPr>
          <p:cNvSpPr/>
          <p:nvPr/>
        </p:nvSpPr>
        <p:spPr>
          <a:xfrm>
            <a:off x="603250" y="-12700"/>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General recommendations</a:t>
            </a:r>
          </a:p>
        </p:txBody>
      </p:sp>
      <p:cxnSp>
        <p:nvCxnSpPr>
          <p:cNvPr id="5" name="Прямая соединительная линия 4">
            <a:extLst>
              <a:ext uri="{FF2B5EF4-FFF2-40B4-BE49-F238E27FC236}">
                <a16:creationId xmlns:a16="http://schemas.microsoft.com/office/drawing/2014/main" id="{8CEC5871-4446-A249-B931-232300F05480}"/>
              </a:ext>
            </a:extLst>
          </p:cNvPr>
          <p:cNvCxnSpPr/>
          <p:nvPr/>
        </p:nvCxnSpPr>
        <p:spPr>
          <a:xfrm>
            <a:off x="0" y="723389"/>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64718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4A54E0D-ACCF-4485-8646-503A0036549F}"/>
              </a:ext>
            </a:extLst>
          </p:cNvPr>
          <p:cNvSpPr/>
          <p:nvPr/>
        </p:nvSpPr>
        <p:spPr>
          <a:xfrm>
            <a:off x="1003011" y="1459479"/>
            <a:ext cx="10185977" cy="4493538"/>
          </a:xfrm>
          <a:prstGeom prst="rect">
            <a:avLst/>
          </a:prstGeom>
        </p:spPr>
        <p:txBody>
          <a:bodyPr wrap="square">
            <a:spAutoFit/>
          </a:bodyPr>
          <a:lstStyle/>
          <a:p>
            <a:pPr algn="just">
              <a:lnSpc>
                <a:spcPct val="150000"/>
              </a:lnSpc>
            </a:pPr>
            <a:r>
              <a:rPr lang="en-US" sz="2200" dirty="0">
                <a:solidFill>
                  <a:srgbClr val="004176"/>
                </a:solidFill>
              </a:rPr>
              <a:t>The PAC heard with interest the scientific report </a:t>
            </a:r>
            <a:r>
              <a:rPr lang="en-US" sz="2200" b="1" dirty="0">
                <a:solidFill>
                  <a:srgbClr val="004176"/>
                </a:solidFill>
              </a:rPr>
              <a:t>“Diagnostics of socially significant diseases using affine track membranes modified with DNA aptamers” </a:t>
            </a:r>
            <a:r>
              <a:rPr lang="en-US" sz="2200" dirty="0">
                <a:solidFill>
                  <a:srgbClr val="004176"/>
                </a:solidFill>
              </a:rPr>
              <a:t>presented by </a:t>
            </a:r>
            <a:r>
              <a:rPr lang="en-US" sz="2200" b="1" dirty="0">
                <a:solidFill>
                  <a:srgbClr val="004176"/>
                </a:solidFill>
              </a:rPr>
              <a:t>Elena Zavyalova.</a:t>
            </a:r>
          </a:p>
          <a:p>
            <a:pPr algn="just">
              <a:lnSpc>
                <a:spcPct val="150000"/>
              </a:lnSpc>
            </a:pPr>
            <a:endParaRPr lang="en-US" sz="2200" b="1" dirty="0">
              <a:solidFill>
                <a:srgbClr val="004176"/>
              </a:solidFill>
            </a:endParaRPr>
          </a:p>
          <a:p>
            <a:pPr algn="just">
              <a:lnSpc>
                <a:spcPct val="150000"/>
              </a:lnSpc>
            </a:pPr>
            <a:r>
              <a:rPr lang="en-US" sz="2200" dirty="0">
                <a:solidFill>
                  <a:srgbClr val="004176"/>
                </a:solidFill>
              </a:rPr>
              <a:t>The PAC thanked the speaker for the excellent report and notes the prospects for close cooperation with FLNR team, which intends to develop this direction of research over the next seven-year period.</a:t>
            </a:r>
          </a:p>
          <a:p>
            <a:pPr algn="just">
              <a:lnSpc>
                <a:spcPct val="150000"/>
              </a:lnSpc>
            </a:pPr>
            <a:endParaRPr lang="en-US" sz="2200" dirty="0">
              <a:solidFill>
                <a:srgbClr val="004176"/>
              </a:solidFill>
            </a:endParaRPr>
          </a:p>
          <a:p>
            <a:pPr marL="342900" indent="-342900" algn="just">
              <a:spcAft>
                <a:spcPts val="1800"/>
              </a:spcAft>
              <a:buFont typeface="Wingdings" panose="05000000000000000000" pitchFamily="2" charset="2"/>
              <a:buChar char="Ø"/>
            </a:pPr>
            <a:endParaRPr lang="en-US" sz="2200" dirty="0">
              <a:solidFill>
                <a:srgbClr val="004176"/>
              </a:solidFill>
            </a:endParaRPr>
          </a:p>
        </p:txBody>
      </p:sp>
      <p:sp>
        <p:nvSpPr>
          <p:cNvPr id="4" name="Прямоугольник 3">
            <a:extLst>
              <a:ext uri="{FF2B5EF4-FFF2-40B4-BE49-F238E27FC236}">
                <a16:creationId xmlns:a16="http://schemas.microsoft.com/office/drawing/2014/main" id="{8399B432-DDF2-420B-AFE2-6925DC0E03E4}"/>
              </a:ext>
            </a:extLst>
          </p:cNvPr>
          <p:cNvSpPr/>
          <p:nvPr/>
        </p:nvSpPr>
        <p:spPr>
          <a:xfrm>
            <a:off x="603250" y="-12700"/>
            <a:ext cx="11468100" cy="1612877"/>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Scientific report</a:t>
            </a:r>
          </a:p>
          <a:p>
            <a:pPr algn="ctr">
              <a:lnSpc>
                <a:spcPct val="150000"/>
              </a:lnSpc>
              <a:spcBef>
                <a:spcPts val="1800"/>
              </a:spcBef>
              <a:spcAft>
                <a:spcPts val="600"/>
              </a:spcAft>
              <a:buSzPts val="1200"/>
            </a:pPr>
            <a:endParaRPr lang="en-US" sz="2800" b="1" dirty="0">
              <a:solidFill>
                <a:srgbClr val="004176"/>
              </a:solidFill>
              <a:cs typeface="Times New Roman" panose="02020603050405020304" pitchFamily="18" charset="0"/>
            </a:endParaRPr>
          </a:p>
        </p:txBody>
      </p:sp>
      <p:cxnSp>
        <p:nvCxnSpPr>
          <p:cNvPr id="5" name="Прямая соединительная линия 4">
            <a:extLst>
              <a:ext uri="{FF2B5EF4-FFF2-40B4-BE49-F238E27FC236}">
                <a16:creationId xmlns:a16="http://schemas.microsoft.com/office/drawing/2014/main" id="{8CEC5871-4446-A249-B931-232300F05480}"/>
              </a:ext>
            </a:extLst>
          </p:cNvPr>
          <p:cNvCxnSpPr/>
          <p:nvPr/>
        </p:nvCxnSpPr>
        <p:spPr>
          <a:xfrm>
            <a:off x="0" y="723389"/>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84601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4A54E0D-ACCF-4485-8646-503A0036549F}"/>
              </a:ext>
            </a:extLst>
          </p:cNvPr>
          <p:cNvSpPr/>
          <p:nvPr/>
        </p:nvSpPr>
        <p:spPr>
          <a:xfrm>
            <a:off x="603250" y="1140824"/>
            <a:ext cx="11297805" cy="5442452"/>
          </a:xfrm>
          <a:prstGeom prst="rect">
            <a:avLst/>
          </a:prstGeom>
        </p:spPr>
        <p:txBody>
          <a:bodyPr wrap="square">
            <a:spAutoFit/>
          </a:bodyPr>
          <a:lstStyle/>
          <a:p>
            <a:pPr algn="just">
              <a:lnSpc>
                <a:spcPct val="150000"/>
              </a:lnSpc>
            </a:pPr>
            <a:r>
              <a:rPr lang="en-US" dirty="0">
                <a:solidFill>
                  <a:srgbClr val="004176"/>
                </a:solidFill>
              </a:rPr>
              <a:t>The PAC reviewed </a:t>
            </a:r>
            <a:r>
              <a:rPr lang="en-US" b="1" dirty="0">
                <a:solidFill>
                  <a:srgbClr val="004176"/>
                </a:solidFill>
              </a:rPr>
              <a:t>10</a:t>
            </a:r>
            <a:r>
              <a:rPr lang="en-US" dirty="0">
                <a:solidFill>
                  <a:srgbClr val="004176"/>
                </a:solidFill>
              </a:rPr>
              <a:t> virtual presentations made by young scientists in the field of condensed matter physics and related fields of information technology.</a:t>
            </a:r>
          </a:p>
          <a:p>
            <a:pPr algn="just">
              <a:lnSpc>
                <a:spcPct val="150000"/>
              </a:lnSpc>
            </a:pPr>
            <a:endParaRPr lang="en-US" dirty="0">
              <a:solidFill>
                <a:srgbClr val="004176"/>
              </a:solidFill>
            </a:endParaRPr>
          </a:p>
          <a:p>
            <a:pPr algn="just">
              <a:lnSpc>
                <a:spcPct val="150000"/>
              </a:lnSpc>
            </a:pPr>
            <a:r>
              <a:rPr lang="en-US" dirty="0">
                <a:solidFill>
                  <a:srgbClr val="004176"/>
                </a:solidFill>
              </a:rPr>
              <a:t>The virtual poster presentation </a:t>
            </a:r>
            <a:r>
              <a:rPr lang="en-US" b="1" dirty="0">
                <a:solidFill>
                  <a:srgbClr val="004176"/>
                </a:solidFill>
              </a:rPr>
              <a:t>“Development of lithium-ion batteries with increased specific energy and power”</a:t>
            </a:r>
            <a:r>
              <a:rPr lang="en-US" dirty="0">
                <a:solidFill>
                  <a:srgbClr val="004176"/>
                </a:solidFill>
              </a:rPr>
              <a:t> made by </a:t>
            </a:r>
            <a:r>
              <a:rPr lang="en-US" b="1" dirty="0">
                <a:solidFill>
                  <a:srgbClr val="004176"/>
                </a:solidFill>
              </a:rPr>
              <a:t>Meir Yerdauletov </a:t>
            </a:r>
            <a:r>
              <a:rPr lang="en-US" dirty="0">
                <a:solidFill>
                  <a:srgbClr val="004176"/>
                </a:solidFill>
              </a:rPr>
              <a:t>was selected as the best presentation of the session</a:t>
            </a:r>
          </a:p>
          <a:p>
            <a:pPr algn="just">
              <a:lnSpc>
                <a:spcPct val="150000"/>
              </a:lnSpc>
            </a:pPr>
            <a:endParaRPr lang="en-US" dirty="0">
              <a:solidFill>
                <a:srgbClr val="004176"/>
              </a:solidFill>
            </a:endParaRPr>
          </a:p>
          <a:p>
            <a:pPr algn="just">
              <a:lnSpc>
                <a:spcPct val="150000"/>
              </a:lnSpc>
            </a:pPr>
            <a:r>
              <a:rPr lang="en-US" dirty="0">
                <a:solidFill>
                  <a:srgbClr val="004176"/>
                </a:solidFill>
              </a:rPr>
              <a:t> The PAC also noted two more virtual poster presentations of a high level: “BIOHLIT — information system for radiobiological research” by Inna Kolesnikоva and “Pressure-induced phase transition in a nanostructured zinc ferrite” by Nadezhda Belozerova. All three authors will be awarded diplomas of the PAC.</a:t>
            </a:r>
          </a:p>
          <a:p>
            <a:pPr algn="just">
              <a:lnSpc>
                <a:spcPct val="150000"/>
              </a:lnSpc>
            </a:pPr>
            <a:endParaRPr lang="en-US" dirty="0">
              <a:solidFill>
                <a:srgbClr val="004176"/>
              </a:solidFill>
            </a:endParaRPr>
          </a:p>
          <a:p>
            <a:pPr algn="just">
              <a:lnSpc>
                <a:spcPct val="150000"/>
              </a:lnSpc>
            </a:pPr>
            <a:r>
              <a:rPr lang="en-US" u="sng" dirty="0">
                <a:solidFill>
                  <a:srgbClr val="0000FF"/>
                </a:solidFill>
              </a:rPr>
              <a:t>Recommendation. </a:t>
            </a:r>
            <a:r>
              <a:rPr lang="en-US" dirty="0">
                <a:solidFill>
                  <a:srgbClr val="0000FF"/>
                </a:solidFill>
              </a:rPr>
              <a:t>The PAC recommends the </a:t>
            </a:r>
            <a:r>
              <a:rPr lang="en-US" b="1" dirty="0">
                <a:solidFill>
                  <a:srgbClr val="0000FF"/>
                </a:solidFill>
              </a:rPr>
              <a:t>poster “Development of lithium-ion batteries with increased specific energy and power” </a:t>
            </a:r>
            <a:r>
              <a:rPr lang="en-US" dirty="0">
                <a:solidFill>
                  <a:srgbClr val="0000FF"/>
                </a:solidFill>
              </a:rPr>
              <a:t>for presentation at the session of the JINR Scientific Council in February 2023.</a:t>
            </a:r>
            <a:endParaRPr lang="en-US" dirty="0">
              <a:solidFill>
                <a:srgbClr val="004176"/>
              </a:solidFill>
            </a:endParaRPr>
          </a:p>
        </p:txBody>
      </p:sp>
      <p:sp>
        <p:nvSpPr>
          <p:cNvPr id="4" name="Прямоугольник 3">
            <a:extLst>
              <a:ext uri="{FF2B5EF4-FFF2-40B4-BE49-F238E27FC236}">
                <a16:creationId xmlns:a16="http://schemas.microsoft.com/office/drawing/2014/main" id="{8399B432-DDF2-420B-AFE2-6925DC0E03E4}"/>
              </a:ext>
            </a:extLst>
          </p:cNvPr>
          <p:cNvSpPr/>
          <p:nvPr/>
        </p:nvSpPr>
        <p:spPr>
          <a:xfrm>
            <a:off x="603250" y="-12700"/>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Virtual presentations by young scientists</a:t>
            </a:r>
          </a:p>
        </p:txBody>
      </p:sp>
      <p:cxnSp>
        <p:nvCxnSpPr>
          <p:cNvPr id="5" name="Прямая соединительная линия 4">
            <a:extLst>
              <a:ext uri="{FF2B5EF4-FFF2-40B4-BE49-F238E27FC236}">
                <a16:creationId xmlns:a16="http://schemas.microsoft.com/office/drawing/2014/main" id="{8CEC5871-4446-A249-B931-232300F05480}"/>
              </a:ext>
            </a:extLst>
          </p:cNvPr>
          <p:cNvCxnSpPr/>
          <p:nvPr/>
        </p:nvCxnSpPr>
        <p:spPr>
          <a:xfrm>
            <a:off x="0" y="723389"/>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03290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A52E8A19-E0F4-4E04-BB39-0AAACF08BAA7}"/>
              </a:ext>
            </a:extLst>
          </p:cNvPr>
          <p:cNvSpPr/>
          <p:nvPr/>
        </p:nvSpPr>
        <p:spPr>
          <a:xfrm>
            <a:off x="596899" y="791838"/>
            <a:ext cx="10998200" cy="6198043"/>
          </a:xfrm>
          <a:prstGeom prst="rect">
            <a:avLst/>
          </a:prstGeom>
        </p:spPr>
        <p:txBody>
          <a:bodyPr wrap="square">
            <a:spAutoFit/>
          </a:bodyPr>
          <a:lstStyle/>
          <a:p>
            <a:pPr>
              <a:lnSpc>
                <a:spcPct val="130000"/>
              </a:lnSpc>
              <a:spcAft>
                <a:spcPts val="0"/>
              </a:spcAft>
            </a:pPr>
            <a:r>
              <a:rPr lang="en-US" dirty="0">
                <a:solidFill>
                  <a:srgbClr val="004176"/>
                </a:solidFill>
              </a:rPr>
              <a:t>The next meeting of the PAC for Condensed Matter Physics is scheduled for  </a:t>
            </a:r>
            <a:r>
              <a:rPr lang="en-US" b="1" dirty="0">
                <a:solidFill>
                  <a:srgbClr val="004176"/>
                </a:solidFill>
              </a:rPr>
              <a:t>15–16 June 2023.</a:t>
            </a:r>
          </a:p>
          <a:p>
            <a:pPr>
              <a:lnSpc>
                <a:spcPct val="130000"/>
              </a:lnSpc>
              <a:spcBef>
                <a:spcPts val="600"/>
              </a:spcBef>
              <a:spcAft>
                <a:spcPts val="0"/>
              </a:spcAft>
            </a:pPr>
            <a:r>
              <a:rPr lang="en-US" dirty="0">
                <a:solidFill>
                  <a:srgbClr val="004176"/>
                </a:solidFill>
              </a:rPr>
              <a:t>         The preliminary agenda for the next meeting of the PAC includes:</a:t>
            </a:r>
            <a:endParaRPr lang="en-US" dirty="0">
              <a:solidFill>
                <a:srgbClr val="004176"/>
              </a:solidFill>
              <a:cs typeface="Times New Roman" panose="02020603050405020304" pitchFamily="18" charset="0"/>
            </a:endParaRP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report by the PAC Chair on the implementation of the recommendations above;</a:t>
            </a: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report by the JINR Directorate on the sessions of the Scientific Council in February 2023 and of the Committee of Plenipotentiaries in March 2023;</a:t>
            </a: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discussion of the next Seven-Year Plan for the Development of JINR for 2024–2030 regarding condensed matter physics;</a:t>
            </a: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reports and recommendations on the projects to be included in new themes to be implemented within the next Seven-Year Plan for the Development of JINR;</a:t>
            </a: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progress in the development of the concept for the new neutron source of JINR;</a:t>
            </a: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status reports on the upgrade of FLNP instruments;</a:t>
            </a: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information about scientific meetings;</a:t>
            </a: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scientific reports (not more than three);</a:t>
            </a:r>
          </a:p>
          <a:p>
            <a:pPr marL="342900" lvl="0" indent="-342900" algn="just">
              <a:lnSpc>
                <a:spcPct val="150000"/>
              </a:lnSpc>
              <a:buFont typeface="Arial" panose="020B0604020202020204" pitchFamily="34" charset="0"/>
              <a:buChar char="–"/>
            </a:pPr>
            <a:r>
              <a:rPr lang="en-US" dirty="0">
                <a:solidFill>
                  <a:srgbClr val="004176"/>
                </a:solidFill>
                <a:cs typeface="Times New Roman" panose="02020603050405020304" pitchFamily="18" charset="0"/>
              </a:rPr>
              <a:t>poster (or virtual presentation) session.</a:t>
            </a:r>
          </a:p>
          <a:p>
            <a:pPr marL="533400" lvl="0" indent="-342900" algn="just">
              <a:lnSpc>
                <a:spcPct val="130000"/>
              </a:lnSpc>
              <a:spcAft>
                <a:spcPts val="0"/>
              </a:spcAft>
              <a:buFont typeface="Arial" panose="020B0604020202020204" pitchFamily="34" charset="0"/>
              <a:buChar char="–"/>
              <a:tabLst>
                <a:tab pos="4140835" algn="l"/>
              </a:tabLst>
            </a:pPr>
            <a:endParaRPr lang="en-US" dirty="0">
              <a:solidFill>
                <a:srgbClr val="004176"/>
              </a:solidFill>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72E50834-FB7A-41E5-B8F1-56B12815C0AC}"/>
              </a:ext>
            </a:extLst>
          </p:cNvPr>
          <p:cNvSpPr/>
          <p:nvPr/>
        </p:nvSpPr>
        <p:spPr>
          <a:xfrm>
            <a:off x="3919474" y="-12939"/>
            <a:ext cx="4353051" cy="658835"/>
          </a:xfrm>
          <a:prstGeom prst="rect">
            <a:avLst/>
          </a:prstGeom>
        </p:spPr>
        <p:txBody>
          <a:bodyPr wrap="none">
            <a:spAutoFit/>
          </a:bodyPr>
          <a:lstStyle/>
          <a:p>
            <a:pPr lvl="0" algn="just">
              <a:lnSpc>
                <a:spcPct val="150000"/>
              </a:lnSpc>
              <a:spcBef>
                <a:spcPts val="1800"/>
              </a:spcBef>
              <a:spcAft>
                <a:spcPts val="600"/>
              </a:spcAft>
              <a:buSzPts val="1200"/>
            </a:pPr>
            <a:r>
              <a:rPr lang="en-US" sz="2800" b="1" dirty="0">
                <a:solidFill>
                  <a:srgbClr val="004176"/>
                </a:solidFill>
                <a:ea typeface="Times New Roman" panose="02020603050405020304" pitchFamily="18" charset="0"/>
                <a:cs typeface="Times New Roman" panose="02020603050405020304" pitchFamily="18" charset="0"/>
              </a:rPr>
              <a:t>Next meeting of the PAC</a:t>
            </a:r>
            <a:endParaRPr lang="en-US" sz="2800" dirty="0">
              <a:solidFill>
                <a:srgbClr val="004176"/>
              </a:solidFill>
              <a:ea typeface="Times New Roman" panose="02020603050405020304" pitchFamily="18" charset="0"/>
              <a:cs typeface="Times New Roman" panose="02020603050405020304" pitchFamily="18" charset="0"/>
            </a:endParaRPr>
          </a:p>
        </p:txBody>
      </p:sp>
      <p:cxnSp>
        <p:nvCxnSpPr>
          <p:cNvPr id="5" name="Прямая соединительная линия 4">
            <a:extLst>
              <a:ext uri="{FF2B5EF4-FFF2-40B4-BE49-F238E27FC236}">
                <a16:creationId xmlns:a16="http://schemas.microsoft.com/office/drawing/2014/main" id="{3C11C7A2-DC2E-8447-87BB-3F1FE2C49F77}"/>
              </a:ext>
            </a:extLst>
          </p:cNvPr>
          <p:cNvCxnSpPr/>
          <p:nvPr/>
        </p:nvCxnSpPr>
        <p:spPr>
          <a:xfrm>
            <a:off x="0" y="723389"/>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60854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CBCED2F-5FA5-436A-803E-EBF45CDA5FA7}"/>
              </a:ext>
            </a:extLst>
          </p:cNvPr>
          <p:cNvSpPr/>
          <p:nvPr/>
        </p:nvSpPr>
        <p:spPr>
          <a:xfrm>
            <a:off x="1538269" y="764518"/>
            <a:ext cx="3124196" cy="276999"/>
          </a:xfrm>
          <a:prstGeom prst="rect">
            <a:avLst/>
          </a:prstGeom>
        </p:spPr>
        <p:txBody>
          <a:bodyPr wrap="square">
            <a:spAutoFit/>
          </a:bodyPr>
          <a:lstStyle/>
          <a:p>
            <a:pPr>
              <a:spcAft>
                <a:spcPts val="0"/>
              </a:spcAft>
            </a:pPr>
            <a:r>
              <a:rPr lang="en-US" sz="1200" b="1" i="1" dirty="0">
                <a:ea typeface="Times New Roman" panose="02020603050405020304" pitchFamily="18" charset="0"/>
                <a:cs typeface="Times New Roman" panose="02020603050405020304" pitchFamily="18" charset="0"/>
              </a:rPr>
              <a:t>Tuesday, 17 January 2023</a:t>
            </a:r>
            <a:endParaRPr lang="en-US" sz="1200" dirty="0">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B057569F-E305-47BD-81A9-845FBF2D5B97}"/>
              </a:ext>
            </a:extLst>
          </p:cNvPr>
          <p:cNvSpPr/>
          <p:nvPr/>
        </p:nvSpPr>
        <p:spPr>
          <a:xfrm>
            <a:off x="7893742" y="3516253"/>
            <a:ext cx="2301784" cy="276999"/>
          </a:xfrm>
          <a:prstGeom prst="rect">
            <a:avLst/>
          </a:prstGeom>
        </p:spPr>
        <p:txBody>
          <a:bodyPr wrap="none">
            <a:spAutoFit/>
          </a:bodyPr>
          <a:lstStyle/>
          <a:p>
            <a:pPr>
              <a:spcAft>
                <a:spcPts val="0"/>
              </a:spcAft>
            </a:pPr>
            <a:r>
              <a:rPr lang="en-US" sz="1200" b="1" i="1" dirty="0">
                <a:cs typeface="Times New Roman" panose="02020603050405020304" pitchFamily="18" charset="0"/>
              </a:rPr>
              <a:t>Wednesday, 18 January 2023</a:t>
            </a:r>
          </a:p>
        </p:txBody>
      </p:sp>
      <p:graphicFrame>
        <p:nvGraphicFramePr>
          <p:cNvPr id="6" name="Таблица 5">
            <a:extLst>
              <a:ext uri="{FF2B5EF4-FFF2-40B4-BE49-F238E27FC236}">
                <a16:creationId xmlns:a16="http://schemas.microsoft.com/office/drawing/2014/main" id="{5A05E1FE-ECD9-4C8F-8409-E3A5C39EA0EC}"/>
              </a:ext>
            </a:extLst>
          </p:cNvPr>
          <p:cNvGraphicFramePr>
            <a:graphicFrameLocks noGrp="1"/>
          </p:cNvGraphicFramePr>
          <p:nvPr>
            <p:extLst>
              <p:ext uri="{D42A27DB-BD31-4B8C-83A1-F6EECF244321}">
                <p14:modId xmlns:p14="http://schemas.microsoft.com/office/powerpoint/2010/main" val="2923278936"/>
              </p:ext>
            </p:extLst>
          </p:nvPr>
        </p:nvGraphicFramePr>
        <p:xfrm>
          <a:off x="134413" y="1090944"/>
          <a:ext cx="5729935" cy="5547360"/>
        </p:xfrm>
        <a:graphic>
          <a:graphicData uri="http://schemas.openxmlformats.org/drawingml/2006/table">
            <a:tbl>
              <a:tblPr/>
              <a:tblGrid>
                <a:gridCol w="492045">
                  <a:extLst>
                    <a:ext uri="{9D8B030D-6E8A-4147-A177-3AD203B41FA5}">
                      <a16:colId xmlns:a16="http://schemas.microsoft.com/office/drawing/2014/main" val="123563110"/>
                    </a:ext>
                  </a:extLst>
                </a:gridCol>
                <a:gridCol w="245733">
                  <a:extLst>
                    <a:ext uri="{9D8B030D-6E8A-4147-A177-3AD203B41FA5}">
                      <a16:colId xmlns:a16="http://schemas.microsoft.com/office/drawing/2014/main" val="4030496378"/>
                    </a:ext>
                  </a:extLst>
                </a:gridCol>
                <a:gridCol w="4021281">
                  <a:extLst>
                    <a:ext uri="{9D8B030D-6E8A-4147-A177-3AD203B41FA5}">
                      <a16:colId xmlns:a16="http://schemas.microsoft.com/office/drawing/2014/main" val="3383925352"/>
                    </a:ext>
                  </a:extLst>
                </a:gridCol>
                <a:gridCol w="970876">
                  <a:extLst>
                    <a:ext uri="{9D8B030D-6E8A-4147-A177-3AD203B41FA5}">
                      <a16:colId xmlns:a16="http://schemas.microsoft.com/office/drawing/2014/main" val="2012833854"/>
                    </a:ext>
                  </a:extLst>
                </a:gridCol>
              </a:tblGrid>
              <a:tr h="284480">
                <a:tc>
                  <a:txBody>
                    <a:bodyPr/>
                    <a:lstStyle/>
                    <a:p>
                      <a:pPr algn="ct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10</a:t>
                      </a:r>
                      <a:r>
                        <a:rPr lang="en-GB" sz="900" b="0" i="1" dirty="0">
                          <a:solidFill>
                            <a:srgbClr val="000000"/>
                          </a:solidFill>
                          <a:effectLst/>
                          <a:latin typeface="Arial" panose="020B0604020202020204" pitchFamily="34" charset="0"/>
                          <a:ea typeface="Times New Roman" panose="02020603050405020304" pitchFamily="18" charset="0"/>
                        </a:rPr>
                        <a:t>:</a:t>
                      </a:r>
                      <a:r>
                        <a:rPr lang="en-US" sz="900" b="0" i="1" dirty="0">
                          <a:solidFill>
                            <a:srgbClr val="000000"/>
                          </a:solidFill>
                          <a:effectLst/>
                          <a:latin typeface="Arial" panose="020B0604020202020204" pitchFamily="34" charset="0"/>
                          <a:ea typeface="Times New Roman" panose="02020603050405020304" pitchFamily="18" charset="0"/>
                        </a:rPr>
                        <a:t>00</a:t>
                      </a:r>
                      <a:endParaRPr lang="ru-RU" sz="900" b="0" i="1" dirty="0">
                        <a:effectLst/>
                        <a:latin typeface="Times New Roman" panose="02020603050405020304" pitchFamily="18" charset="0"/>
                        <a:ea typeface="Times New Roman" panose="02020603050405020304" pitchFamily="18" charset="0"/>
                      </a:endParaRPr>
                    </a:p>
                    <a:p>
                      <a:pPr algn="ct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MSK</a:t>
                      </a:r>
                      <a:endParaRPr lang="ru-RU" sz="900" b="0" i="1"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1.</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Opening of the meeting</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D. L. Nagy</a:t>
                      </a:r>
                      <a:endParaRPr lang="ru-RU" sz="900" b="0" i="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(10 min.)</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727845240"/>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1464282032"/>
                  </a:ext>
                </a:extLst>
              </a:tr>
              <a:tr h="28448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2.</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Implementation of the recommendations of the 55th PAC meeting</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D. L. Nagy</a:t>
                      </a:r>
                      <a:endParaRPr lang="ru-RU" sz="900" b="0" i="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(15 min.)</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3725455157"/>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1908616642"/>
                  </a:ext>
                </a:extLst>
              </a:tr>
              <a:tr h="56896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3.</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Information on the Resolution of the 132nd session of </a:t>
                      </a:r>
                      <a:br>
                        <a:rPr lang="en-US" sz="900" b="0" i="0" dirty="0">
                          <a:solidFill>
                            <a:srgbClr val="000000"/>
                          </a:solidFill>
                          <a:effectLst/>
                          <a:latin typeface="Arial" panose="020B0604020202020204" pitchFamily="34" charset="0"/>
                          <a:ea typeface="Times New Roman" panose="02020603050405020304" pitchFamily="18" charset="0"/>
                        </a:rPr>
                      </a:br>
                      <a:r>
                        <a:rPr lang="en-US" sz="900" b="0" i="0" dirty="0">
                          <a:solidFill>
                            <a:srgbClr val="000000"/>
                          </a:solidFill>
                          <a:effectLst/>
                          <a:latin typeface="Arial" panose="020B0604020202020204" pitchFamily="34" charset="0"/>
                          <a:ea typeface="Times New Roman" panose="02020603050405020304" pitchFamily="18" charset="0"/>
                        </a:rPr>
                        <a:t>the JINR Scientific Council (September 2022) and on </a:t>
                      </a:r>
                      <a:br>
                        <a:rPr lang="en-US" sz="900" b="0" i="0" dirty="0">
                          <a:solidFill>
                            <a:srgbClr val="000000"/>
                          </a:solidFill>
                          <a:effectLst/>
                          <a:latin typeface="Arial" panose="020B0604020202020204" pitchFamily="34" charset="0"/>
                          <a:ea typeface="Times New Roman" panose="02020603050405020304" pitchFamily="18" charset="0"/>
                        </a:rPr>
                      </a:br>
                      <a:r>
                        <a:rPr lang="en-US" sz="900" b="0" i="0" dirty="0">
                          <a:solidFill>
                            <a:srgbClr val="000000"/>
                          </a:solidFill>
                          <a:effectLst/>
                          <a:latin typeface="Arial" panose="020B0604020202020204" pitchFamily="34" charset="0"/>
                          <a:ea typeface="Times New Roman" panose="02020603050405020304" pitchFamily="18" charset="0"/>
                        </a:rPr>
                        <a:t>the decisions of the Committee of Plenipotentiaries of the Governments of the JINR Member States</a:t>
                      </a:r>
                      <a:r>
                        <a:rPr lang="en-US" sz="900" b="0" i="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900" b="0" i="0" dirty="0">
                          <a:solidFill>
                            <a:srgbClr val="000000"/>
                          </a:solidFill>
                          <a:effectLst/>
                          <a:latin typeface="Arial" panose="020B0604020202020204" pitchFamily="34" charset="0"/>
                          <a:ea typeface="Times New Roman" panose="02020603050405020304" pitchFamily="18" charset="0"/>
                        </a:rPr>
                        <a:t>(November 2022)</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L. Kostov</a:t>
                      </a:r>
                      <a:endParaRPr lang="ru-RU" sz="900" b="0" i="0" dirty="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(30 min.)</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313402564"/>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1506725951"/>
                  </a:ext>
                </a:extLst>
              </a:tr>
              <a:tr h="28448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4.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Status of the IBR-2 reactor in the framework of the new Seven-Year Plan for the Development of JINR</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V. Shvetsov</a:t>
                      </a:r>
                      <a:endParaRPr lang="ru-RU" sz="900" b="0" i="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a:t>
                      </a:r>
                      <a:r>
                        <a:rPr lang="ru-RU" sz="900" b="0" i="0">
                          <a:solidFill>
                            <a:srgbClr val="000000"/>
                          </a:solidFill>
                          <a:effectLst/>
                          <a:latin typeface="Arial" panose="020B0604020202020204" pitchFamily="34" charset="0"/>
                          <a:ea typeface="Times New Roman" panose="02020603050405020304" pitchFamily="18" charset="0"/>
                        </a:rPr>
                        <a:t>30</a:t>
                      </a:r>
                      <a:r>
                        <a:rPr lang="en-US" sz="900" b="0" i="0" dirty="0">
                          <a:solidFill>
                            <a:srgbClr val="000000"/>
                          </a:solidFill>
                          <a:effectLst/>
                          <a:latin typeface="Arial" panose="020B0604020202020204" pitchFamily="34" charset="0"/>
                          <a:ea typeface="Times New Roman" panose="02020603050405020304" pitchFamily="18" charset="0"/>
                        </a:rPr>
                        <a:t>+5 min.)</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3342260178"/>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125386121"/>
                  </a:ext>
                </a:extLst>
              </a:tr>
              <a:tr h="28448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ru-RU" sz="900" b="0" i="0">
                          <a:solidFill>
                            <a:srgbClr val="000000"/>
                          </a:solidFill>
                          <a:effectLst/>
                          <a:latin typeface="Arial" panose="020B0604020202020204" pitchFamily="34" charset="0"/>
                          <a:ea typeface="Times New Roman" panose="02020603050405020304" pitchFamily="18" charset="0"/>
                        </a:rPr>
                        <a:t>5.</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Tasks and prospects for the operation of the IBR-2 reactor</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A. Dolgikh</a:t>
                      </a:r>
                      <a:endParaRPr lang="ru-RU" sz="900" b="0" i="0" dirty="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a:t>
                      </a:r>
                      <a:r>
                        <a:rPr lang="ru-RU" sz="900" b="0" i="0" dirty="0">
                          <a:solidFill>
                            <a:srgbClr val="000000"/>
                          </a:solidFill>
                          <a:effectLst/>
                          <a:latin typeface="Arial" panose="020B0604020202020204" pitchFamily="34" charset="0"/>
                          <a:ea typeface="Times New Roman" panose="02020603050405020304" pitchFamily="18" charset="0"/>
                        </a:rPr>
                        <a:t>20</a:t>
                      </a:r>
                      <a:r>
                        <a:rPr lang="en-US" sz="900" b="0" i="0" dirty="0">
                          <a:solidFill>
                            <a:srgbClr val="000000"/>
                          </a:solidFill>
                          <a:effectLst/>
                          <a:latin typeface="Arial" panose="020B0604020202020204" pitchFamily="34" charset="0"/>
                          <a:ea typeface="Times New Roman" panose="02020603050405020304" pitchFamily="18" charset="0"/>
                        </a:rPr>
                        <a:t>+5 min.)</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1578489703"/>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242378699"/>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lgn="ctr">
                        <a:spcAft>
                          <a:spcPts val="0"/>
                        </a:spcAft>
                      </a:pPr>
                      <a:r>
                        <a:rPr lang="en-US" sz="900" b="0" i="1" kern="0" dirty="0">
                          <a:solidFill>
                            <a:srgbClr val="000000"/>
                          </a:solidFill>
                          <a:effectLst/>
                          <a:latin typeface="Arial" panose="020B0604020202020204" pitchFamily="34" charset="0"/>
                        </a:rPr>
                        <a:t>Coffee break (15 min.)</a:t>
                      </a:r>
                      <a:endParaRPr lang="ru-RU" sz="900" b="0" i="1" kern="0" dirty="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996381168"/>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lgn="ctr">
                        <a:spcAft>
                          <a:spcPts val="0"/>
                        </a:spcAft>
                      </a:pPr>
                      <a:r>
                        <a:rPr lang="en-US" sz="900" b="0" i="0" kern="0" dirty="0">
                          <a:solidFill>
                            <a:srgbClr val="000000"/>
                          </a:solidFill>
                          <a:effectLst/>
                          <a:latin typeface="Arial" panose="020B0604020202020204" pitchFamily="34" charset="0"/>
                        </a:rPr>
                        <a:t> </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138615596"/>
                  </a:ext>
                </a:extLst>
              </a:tr>
              <a:tr h="28448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6.</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Reports on the themes to be included in the Topical Plan for JINR Research and International Cooperation for 2024</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1559024097"/>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lgn="ctr">
                        <a:spcAft>
                          <a:spcPts val="0"/>
                        </a:spcAft>
                      </a:pPr>
                      <a:r>
                        <a:rPr lang="en-US" sz="900" b="0" i="0" kern="0" dirty="0">
                          <a:solidFill>
                            <a:srgbClr val="000000"/>
                          </a:solidFill>
                          <a:effectLst/>
                          <a:latin typeface="Arial" panose="020B0604020202020204" pitchFamily="34" charset="0"/>
                        </a:rPr>
                        <a:t> </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764283203"/>
                  </a:ext>
                </a:extLst>
              </a:tr>
              <a:tr h="42672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6.1. Theme “Investigations of Functional Materials and Nanosystems Using Neutron Scattering”: main activities and projects in the framework of the Seven-Year Plan for the Development of JINR for 2024–2030</a:t>
                      </a:r>
                      <a:endParaRPr lang="ru-RU" sz="900" b="0" i="0" kern="0" dirty="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D. Kozlenko</a:t>
                      </a:r>
                      <a:endParaRPr lang="ru-RU" sz="900" b="0" i="0" dirty="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(20+5 min.)</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904589774"/>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 </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590570211"/>
                  </a:ext>
                </a:extLst>
              </a:tr>
              <a:tr h="28448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6.2. Theme “Scientific and Methodological Research and Developments for Condensed Matter Investigations with IBR-2 Neutron Beams”</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V. Bodnarchuk</a:t>
                      </a:r>
                      <a:endParaRPr lang="ru-RU" sz="900" b="0" i="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(20+5 min.)</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3152183575"/>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 </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3037210250"/>
                  </a:ext>
                </a:extLst>
              </a:tr>
              <a:tr h="28448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6.3. Theme “Optical Methods in Condensed Matter Studies”: current activities and the concept of further development</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G. Arzumanyan</a:t>
                      </a:r>
                      <a:endParaRPr lang="ru-RU" sz="900" b="0" i="0" dirty="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(20+5 min.)</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808590923"/>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 </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175093919"/>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lgn="ctr">
                        <a:spcAft>
                          <a:spcPts val="0"/>
                        </a:spcAft>
                      </a:pPr>
                      <a:r>
                        <a:rPr lang="en-US" sz="900" b="0" i="1" kern="0" dirty="0">
                          <a:solidFill>
                            <a:srgbClr val="000000"/>
                          </a:solidFill>
                          <a:effectLst/>
                          <a:latin typeface="Arial" panose="020B0604020202020204" pitchFamily="34" charset="0"/>
                        </a:rPr>
                        <a:t>Lunch break</a:t>
                      </a:r>
                      <a:endParaRPr lang="ru-RU" sz="900" b="0" i="1" kern="0" dirty="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377831617"/>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172648005"/>
                  </a:ext>
                </a:extLst>
              </a:tr>
              <a:tr h="28448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15</a:t>
                      </a:r>
                      <a:r>
                        <a:rPr lang="en-GB" sz="900" b="0" i="1" dirty="0">
                          <a:solidFill>
                            <a:srgbClr val="000000"/>
                          </a:solidFill>
                          <a:effectLst/>
                          <a:latin typeface="Arial" panose="020B0604020202020204" pitchFamily="34" charset="0"/>
                          <a:ea typeface="Times New Roman" panose="02020603050405020304" pitchFamily="18" charset="0"/>
                        </a:rPr>
                        <a:t>:</a:t>
                      </a:r>
                      <a:r>
                        <a:rPr lang="en-US" sz="900" b="0" i="1" dirty="0">
                          <a:solidFill>
                            <a:srgbClr val="000000"/>
                          </a:solidFill>
                          <a:effectLst/>
                          <a:latin typeface="Arial" panose="020B0604020202020204" pitchFamily="34" charset="0"/>
                          <a:ea typeface="Times New Roman" panose="02020603050405020304" pitchFamily="18" charset="0"/>
                        </a:rPr>
                        <a:t>00</a:t>
                      </a:r>
                      <a:endParaRPr lang="ru-RU" sz="900" b="0" i="1"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ru-RU" sz="900" b="0" i="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6.4. Theme “The New Neutron Source at FLNP JINR”: current status and plans for 2024–2030</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M. Bulavin</a:t>
                      </a:r>
                      <a:endParaRPr lang="ru-RU" sz="900" b="0" i="0" dirty="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(20+5 min.)</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4257461786"/>
                  </a:ext>
                </a:extLst>
              </a:tr>
              <a:tr h="14224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 </a:t>
                      </a:r>
                      <a:endParaRPr lang="ru-RU" sz="900" b="0" i="0" kern="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608239173"/>
                  </a:ext>
                </a:extLst>
              </a:tr>
              <a:tr h="284480">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algn="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 </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tc>
                  <a:txBody>
                    <a:bodyPr/>
                    <a:lstStyle/>
                    <a:p>
                      <a:pPr marL="86360" marR="43180">
                        <a:spcAft>
                          <a:spcPts val="0"/>
                        </a:spcAft>
                      </a:pPr>
                      <a:r>
                        <a:rPr lang="en-US" sz="900" b="0" i="0" kern="0" dirty="0">
                          <a:solidFill>
                            <a:srgbClr val="000000"/>
                          </a:solidFill>
                          <a:effectLst/>
                          <a:latin typeface="Arial" panose="020B0604020202020204" pitchFamily="34" charset="0"/>
                        </a:rPr>
                        <a:t>6.5. Status and prospects of the MLIT scientific programme</a:t>
                      </a:r>
                      <a:endParaRPr lang="ru-RU" sz="900" b="0" i="0" kern="0" dirty="0">
                        <a:effectLst/>
                        <a:latin typeface="Times New Roman" panose="02020603050405020304" pitchFamily="18" charset="0"/>
                      </a:endParaRPr>
                    </a:p>
                  </a:txBody>
                  <a:tcPr marL="19631" marR="19631" marT="0" marB="0">
                    <a:lnL>
                      <a:noFill/>
                    </a:lnL>
                    <a:lnR>
                      <a:noFill/>
                    </a:lnR>
                    <a:lnT>
                      <a:noFill/>
                    </a:lnT>
                    <a:lnB>
                      <a:noFill/>
                    </a:lnB>
                  </a:tcPr>
                </a:tc>
                <a:tc>
                  <a:txBody>
                    <a:bodyPr/>
                    <a:lstStyle/>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O. Derenovskaya</a:t>
                      </a:r>
                      <a:endParaRPr lang="ru-RU" sz="900" b="0" i="0" dirty="0">
                        <a:effectLst/>
                        <a:latin typeface="Times New Roman" panose="02020603050405020304" pitchFamily="18" charset="0"/>
                        <a:ea typeface="Times New Roman" panose="02020603050405020304" pitchFamily="18" charset="0"/>
                      </a:endParaRPr>
                    </a:p>
                    <a:p>
                      <a:pPr>
                        <a:spcAft>
                          <a:spcPts val="0"/>
                        </a:spcAft>
                      </a:pPr>
                      <a:r>
                        <a:rPr lang="en-US" sz="900" b="0" i="0" dirty="0">
                          <a:solidFill>
                            <a:srgbClr val="000000"/>
                          </a:solidFill>
                          <a:effectLst/>
                          <a:latin typeface="Arial" panose="020B0604020202020204" pitchFamily="34" charset="0"/>
                          <a:ea typeface="Times New Roman" panose="02020603050405020304" pitchFamily="18" charset="0"/>
                        </a:rPr>
                        <a:t>(20+5 min.)</a:t>
                      </a:r>
                      <a:endParaRPr lang="ru-RU" sz="900" b="0" i="0" dirty="0">
                        <a:effectLst/>
                        <a:latin typeface="Times New Roman" panose="02020603050405020304" pitchFamily="18" charset="0"/>
                        <a:ea typeface="Times New Roman" panose="02020603050405020304" pitchFamily="18" charset="0"/>
                      </a:endParaRPr>
                    </a:p>
                  </a:txBody>
                  <a:tcPr marL="19631" marR="19631" marT="0" marB="0">
                    <a:lnL>
                      <a:noFill/>
                    </a:lnL>
                    <a:lnR>
                      <a:noFill/>
                    </a:lnR>
                    <a:lnT>
                      <a:noFill/>
                    </a:lnT>
                    <a:lnB>
                      <a:noFill/>
                    </a:lnB>
                  </a:tcPr>
                </a:tc>
                <a:extLst>
                  <a:ext uri="{0D108BD9-81ED-4DB2-BD59-A6C34878D82A}">
                    <a16:rowId xmlns:a16="http://schemas.microsoft.com/office/drawing/2014/main" val="2299841006"/>
                  </a:ext>
                </a:extLst>
              </a:tr>
            </a:tbl>
          </a:graphicData>
        </a:graphic>
      </p:graphicFrame>
      <p:graphicFrame>
        <p:nvGraphicFramePr>
          <p:cNvPr id="14" name="Таблица 13">
            <a:extLst>
              <a:ext uri="{FF2B5EF4-FFF2-40B4-BE49-F238E27FC236}">
                <a16:creationId xmlns:a16="http://schemas.microsoft.com/office/drawing/2014/main" id="{7863845D-3B92-4607-B112-928F94DF3BE4}"/>
              </a:ext>
            </a:extLst>
          </p:cNvPr>
          <p:cNvGraphicFramePr>
            <a:graphicFrameLocks noGrp="1"/>
          </p:cNvGraphicFramePr>
          <p:nvPr>
            <p:extLst>
              <p:ext uri="{D42A27DB-BD31-4B8C-83A1-F6EECF244321}">
                <p14:modId xmlns:p14="http://schemas.microsoft.com/office/powerpoint/2010/main" val="1306938014"/>
              </p:ext>
            </p:extLst>
          </p:nvPr>
        </p:nvGraphicFramePr>
        <p:xfrm>
          <a:off x="6208558" y="3939480"/>
          <a:ext cx="5904231" cy="2668795"/>
        </p:xfrm>
        <a:graphic>
          <a:graphicData uri="http://schemas.openxmlformats.org/drawingml/2006/table">
            <a:tbl>
              <a:tblPr/>
              <a:tblGrid>
                <a:gridCol w="453584">
                  <a:extLst>
                    <a:ext uri="{9D8B030D-6E8A-4147-A177-3AD203B41FA5}">
                      <a16:colId xmlns:a16="http://schemas.microsoft.com/office/drawing/2014/main" val="3133862703"/>
                    </a:ext>
                  </a:extLst>
                </a:gridCol>
                <a:gridCol w="303808">
                  <a:extLst>
                    <a:ext uri="{9D8B030D-6E8A-4147-A177-3AD203B41FA5}">
                      <a16:colId xmlns:a16="http://schemas.microsoft.com/office/drawing/2014/main" val="1794812613"/>
                    </a:ext>
                  </a:extLst>
                </a:gridCol>
                <a:gridCol w="3885040">
                  <a:extLst>
                    <a:ext uri="{9D8B030D-6E8A-4147-A177-3AD203B41FA5}">
                      <a16:colId xmlns:a16="http://schemas.microsoft.com/office/drawing/2014/main" val="3486127048"/>
                    </a:ext>
                  </a:extLst>
                </a:gridCol>
                <a:gridCol w="1261799">
                  <a:extLst>
                    <a:ext uri="{9D8B030D-6E8A-4147-A177-3AD203B41FA5}">
                      <a16:colId xmlns:a16="http://schemas.microsoft.com/office/drawing/2014/main" val="159113422"/>
                    </a:ext>
                  </a:extLst>
                </a:gridCol>
              </a:tblGrid>
              <a:tr h="292256">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10</a:t>
                      </a:r>
                      <a:r>
                        <a:rPr lang="ru-RU" sz="900" i="1" dirty="0">
                          <a:solidFill>
                            <a:srgbClr val="000000"/>
                          </a:solidFill>
                          <a:effectLst/>
                          <a:latin typeface="Arial" panose="020B0604020202020204" pitchFamily="34" charset="0"/>
                          <a:ea typeface="Times New Roman" panose="02020603050405020304" pitchFamily="18" charset="0"/>
                        </a:rPr>
                        <a:t>:</a:t>
                      </a:r>
                      <a:r>
                        <a:rPr lang="en-US" sz="900" i="1" dirty="0">
                          <a:solidFill>
                            <a:srgbClr val="000000"/>
                          </a:solidFill>
                          <a:effectLst/>
                          <a:latin typeface="Arial" panose="020B0604020202020204" pitchFamily="34" charset="0"/>
                          <a:ea typeface="Times New Roman" panose="02020603050405020304" pitchFamily="18" charset="0"/>
                        </a:rPr>
                        <a:t>00</a:t>
                      </a:r>
                      <a:endParaRPr lang="ru-RU" sz="900" dirty="0">
                        <a:effectLst/>
                        <a:latin typeface="Times New Roman" panose="02020603050405020304" pitchFamily="18" charset="0"/>
                        <a:ea typeface="Times New Roman" panose="02020603050405020304" pitchFamily="18" charset="0"/>
                      </a:endParaRPr>
                    </a:p>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MSK</a:t>
                      </a:r>
                      <a:endParaRPr lang="ru-RU" sz="900" dirty="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8.</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Meeting of the PAC members with the JINR Directorate</a:t>
                      </a:r>
                      <a:endParaRPr lang="ru-RU" sz="900" dirty="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(1 h.)</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3428395380"/>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2005046263"/>
                  </a:ext>
                </a:extLst>
              </a:tr>
              <a:tr h="316451">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9.</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Scientific Report “Diagnostics of socially significant diseases using affine track membranes modified with DNA aptamers”</a:t>
                      </a:r>
                      <a:endParaRPr lang="ru-RU" sz="900" dirty="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E. Zavyalova</a:t>
                      </a:r>
                      <a:endParaRPr lang="ru-RU" sz="900" dirty="0">
                        <a:effectLst/>
                        <a:latin typeface="Times New Roman" panose="02020603050405020304" pitchFamily="18" charset="0"/>
                        <a:ea typeface="Times New Roman" panose="02020603050405020304" pitchFamily="18" charset="0"/>
                      </a:endParaRPr>
                    </a:p>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(20+5 min.)</a:t>
                      </a:r>
                      <a:endParaRPr lang="ru-RU" sz="900" dirty="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1909778613"/>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2722653572"/>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10.</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Poster presentations by young scientists</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(1 h. 30 min.)</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2603646015"/>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2311119421"/>
                  </a:ext>
                </a:extLst>
              </a:tr>
              <a:tr h="210968">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11.</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Voting for and selection of the best poster presentations</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(15 min.)</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1930608818"/>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2599365137"/>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Coffee break (20 min.)</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373107044"/>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3038794150"/>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ctr">
                        <a:spcAft>
                          <a:spcPts val="0"/>
                        </a:spcAft>
                      </a:pPr>
                      <a:r>
                        <a:rPr lang="en-US" sz="900" i="1" u="sng" dirty="0">
                          <a:solidFill>
                            <a:srgbClr val="000000"/>
                          </a:solidFill>
                          <a:effectLst/>
                          <a:latin typeface="Arial" panose="020B0604020202020204" pitchFamily="34" charset="0"/>
                          <a:ea typeface="Times New Roman" panose="02020603050405020304" pitchFamily="18" charset="0"/>
                        </a:rPr>
                        <a:t>Closed session</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3730413378"/>
                  </a:ext>
                </a:extLst>
              </a:tr>
              <a:tr h="142240">
                <a:tc>
                  <a:txBody>
                    <a:bodyPr/>
                    <a:lstStyle/>
                    <a:p>
                      <a:pPr algn="ct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i="1" u="none" strike="noStrike"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2071456904"/>
                  </a:ext>
                </a:extLst>
              </a:tr>
              <a:tr h="284480">
                <a:tc>
                  <a:txBody>
                    <a:bodyPr/>
                    <a:lstStyle/>
                    <a:p>
                      <a:pPr algn="r">
                        <a:spcAft>
                          <a:spcPts val="0"/>
                        </a:spcAft>
                      </a:pPr>
                      <a:r>
                        <a:rPr lang="en-US" sz="900" i="1" dirty="0">
                          <a:solidFill>
                            <a:srgbClr val="000000"/>
                          </a:solidFill>
                          <a:effectLst/>
                          <a:latin typeface="Arial" panose="020B0604020202020204" pitchFamily="34" charset="0"/>
                          <a:ea typeface="Times New Roman" panose="02020603050405020304" pitchFamily="18" charset="0"/>
                        </a:rPr>
                        <a:t>13</a:t>
                      </a:r>
                      <a:r>
                        <a:rPr lang="ru-RU" sz="900" i="1">
                          <a:solidFill>
                            <a:srgbClr val="000000"/>
                          </a:solidFill>
                          <a:effectLst/>
                          <a:latin typeface="Arial" panose="020B0604020202020204" pitchFamily="34" charset="0"/>
                          <a:ea typeface="Times New Roman" panose="02020603050405020304" pitchFamily="18" charset="0"/>
                        </a:rPr>
                        <a:t>:</a:t>
                      </a:r>
                      <a:r>
                        <a:rPr lang="en-US" sz="900" i="1" dirty="0">
                          <a:solidFill>
                            <a:srgbClr val="000000"/>
                          </a:solidFill>
                          <a:effectLst/>
                          <a:latin typeface="Arial" panose="020B0604020202020204" pitchFamily="34" charset="0"/>
                          <a:ea typeface="Times New Roman" panose="02020603050405020304" pitchFamily="18" charset="0"/>
                        </a:rPr>
                        <a:t>30</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12.</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Preparation of</a:t>
                      </a:r>
                      <a:r>
                        <a:rPr lang="en-US" sz="9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r>
                        <a:rPr lang="en-US" sz="900" dirty="0">
                          <a:solidFill>
                            <a:srgbClr val="000000"/>
                          </a:solidFill>
                          <a:effectLst/>
                          <a:latin typeface="Arial" panose="020B0604020202020204" pitchFamily="34" charset="0"/>
                          <a:ea typeface="Times New Roman" panose="02020603050405020304" pitchFamily="18" charset="0"/>
                        </a:rPr>
                        <a:t>the PAC recommendations including proposals for the next PAC meeting</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(30 min.)</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2055021533"/>
                  </a:ext>
                </a:extLst>
              </a:tr>
              <a:tr h="142240">
                <a:tc>
                  <a:txBody>
                    <a:bodyPr/>
                    <a:lstStyle/>
                    <a:p>
                      <a:pPr algn="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i="1" u="none" strike="noStrike"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3267496823"/>
                  </a:ext>
                </a:extLst>
              </a:tr>
              <a:tr h="142240">
                <a:tc>
                  <a:txBody>
                    <a:bodyPr/>
                    <a:lstStyle/>
                    <a:p>
                      <a:pPr algn="r">
                        <a:spcAft>
                          <a:spcPts val="0"/>
                        </a:spcAft>
                      </a:pPr>
                      <a:r>
                        <a:rPr lang="en-US" sz="900" i="1" dirty="0">
                          <a:solidFill>
                            <a:srgbClr val="000000"/>
                          </a:solidFill>
                          <a:effectLst/>
                          <a:latin typeface="Arial" panose="020B0604020202020204" pitchFamily="34" charset="0"/>
                          <a:ea typeface="Times New Roman" panose="02020603050405020304" pitchFamily="18" charset="0"/>
                        </a:rPr>
                        <a:t> </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lgn="r">
                        <a:spcAft>
                          <a:spcPts val="0"/>
                        </a:spcAft>
                      </a:pPr>
                      <a:r>
                        <a:rPr lang="en-US" sz="900" dirty="0">
                          <a:solidFill>
                            <a:srgbClr val="000000"/>
                          </a:solidFill>
                          <a:effectLst/>
                          <a:latin typeface="Arial" panose="020B0604020202020204" pitchFamily="34" charset="0"/>
                          <a:ea typeface="Times New Roman" panose="02020603050405020304" pitchFamily="18" charset="0"/>
                        </a:rPr>
                        <a:t>13.</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Closing of the meeting</a:t>
                      </a:r>
                      <a:endParaRPr lang="ru-RU" sz="90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tc>
                  <a:txBody>
                    <a:bodyPr/>
                    <a:lstStyle/>
                    <a:p>
                      <a:pPr>
                        <a:spcAft>
                          <a:spcPts val="0"/>
                        </a:spcAft>
                      </a:pPr>
                      <a:r>
                        <a:rPr lang="en-US" sz="900" dirty="0">
                          <a:solidFill>
                            <a:srgbClr val="000000"/>
                          </a:solidFill>
                          <a:effectLst/>
                          <a:latin typeface="Arial" panose="020B0604020202020204" pitchFamily="34" charset="0"/>
                          <a:ea typeface="Times New Roman" panose="02020603050405020304" pitchFamily="18" charset="0"/>
                        </a:rPr>
                        <a:t> </a:t>
                      </a:r>
                      <a:endParaRPr lang="ru-RU" sz="900" dirty="0">
                        <a:effectLst/>
                        <a:latin typeface="Times New Roman" panose="02020603050405020304" pitchFamily="18" charset="0"/>
                        <a:ea typeface="Times New Roman" panose="02020603050405020304" pitchFamily="18" charset="0"/>
                      </a:endParaRPr>
                    </a:p>
                  </a:txBody>
                  <a:tcPr marL="58719" marR="58719" marT="0" marB="0">
                    <a:lnL>
                      <a:noFill/>
                    </a:lnL>
                    <a:lnR>
                      <a:noFill/>
                    </a:lnR>
                    <a:lnT>
                      <a:noFill/>
                    </a:lnT>
                    <a:lnB>
                      <a:noFill/>
                    </a:lnB>
                  </a:tcPr>
                </a:tc>
                <a:extLst>
                  <a:ext uri="{0D108BD9-81ED-4DB2-BD59-A6C34878D82A}">
                    <a16:rowId xmlns:a16="http://schemas.microsoft.com/office/drawing/2014/main" val="3493961854"/>
                  </a:ext>
                </a:extLst>
              </a:tr>
            </a:tbl>
          </a:graphicData>
        </a:graphic>
      </p:graphicFrame>
      <p:graphicFrame>
        <p:nvGraphicFramePr>
          <p:cNvPr id="17" name="Таблица 16">
            <a:extLst>
              <a:ext uri="{FF2B5EF4-FFF2-40B4-BE49-F238E27FC236}">
                <a16:creationId xmlns:a16="http://schemas.microsoft.com/office/drawing/2014/main" id="{CA7544BF-FD2C-48A0-8F08-7078DE4F9927}"/>
              </a:ext>
            </a:extLst>
          </p:cNvPr>
          <p:cNvGraphicFramePr>
            <a:graphicFrameLocks noGrp="1"/>
          </p:cNvGraphicFramePr>
          <p:nvPr>
            <p:extLst>
              <p:ext uri="{D42A27DB-BD31-4B8C-83A1-F6EECF244321}">
                <p14:modId xmlns:p14="http://schemas.microsoft.com/office/powerpoint/2010/main" val="302333932"/>
              </p:ext>
            </p:extLst>
          </p:nvPr>
        </p:nvGraphicFramePr>
        <p:xfrm>
          <a:off x="6158991" y="893712"/>
          <a:ext cx="5904230" cy="2133600"/>
        </p:xfrm>
        <a:graphic>
          <a:graphicData uri="http://schemas.openxmlformats.org/drawingml/2006/table">
            <a:tbl>
              <a:tblPr/>
              <a:tblGrid>
                <a:gridCol w="507013">
                  <a:extLst>
                    <a:ext uri="{9D8B030D-6E8A-4147-A177-3AD203B41FA5}">
                      <a16:colId xmlns:a16="http://schemas.microsoft.com/office/drawing/2014/main" val="1813345230"/>
                    </a:ext>
                  </a:extLst>
                </a:gridCol>
                <a:gridCol w="322507">
                  <a:extLst>
                    <a:ext uri="{9D8B030D-6E8A-4147-A177-3AD203B41FA5}">
                      <a16:colId xmlns:a16="http://schemas.microsoft.com/office/drawing/2014/main" val="2532316914"/>
                    </a:ext>
                  </a:extLst>
                </a:gridCol>
                <a:gridCol w="3842049">
                  <a:extLst>
                    <a:ext uri="{9D8B030D-6E8A-4147-A177-3AD203B41FA5}">
                      <a16:colId xmlns:a16="http://schemas.microsoft.com/office/drawing/2014/main" val="4064110397"/>
                    </a:ext>
                  </a:extLst>
                </a:gridCol>
                <a:gridCol w="1232661">
                  <a:extLst>
                    <a:ext uri="{9D8B030D-6E8A-4147-A177-3AD203B41FA5}">
                      <a16:colId xmlns:a16="http://schemas.microsoft.com/office/drawing/2014/main" val="934693329"/>
                    </a:ext>
                  </a:extLst>
                </a:gridCol>
              </a:tblGrid>
              <a:tr h="28448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dirty="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marL="86360" marR="43180">
                        <a:spcAft>
                          <a:spcPts val="0"/>
                        </a:spcAft>
                      </a:pPr>
                      <a:r>
                        <a:rPr lang="en-US" sz="900" b="0" kern="0" dirty="0">
                          <a:solidFill>
                            <a:srgbClr val="000000"/>
                          </a:solidFill>
                          <a:effectLst/>
                          <a:latin typeface="Arial" panose="020B0604020202020204" pitchFamily="34" charset="0"/>
                        </a:rPr>
                        <a:t>6.6. Theme “Theory of Complex Systems and Advanced Materials”</a:t>
                      </a:r>
                      <a:endParaRPr lang="ru-RU" sz="900" b="0" kern="0" dirty="0">
                        <a:effectLst/>
                        <a:latin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E. Anitas</a:t>
                      </a:r>
                      <a:endParaRPr lang="ru-RU" sz="900" b="0" dirty="0">
                        <a:effectLst/>
                        <a:latin typeface="Times New Roman" panose="02020603050405020304" pitchFamily="18" charset="0"/>
                        <a:ea typeface="Times New Roman" panose="02020603050405020304" pitchFamily="18" charset="0"/>
                      </a:endParaRPr>
                    </a:p>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(20+5 min.)</a:t>
                      </a:r>
                      <a:endParaRPr lang="ru-RU" sz="900" b="0" dirty="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206559820"/>
                  </a:ext>
                </a:extLst>
              </a:tr>
              <a:tr h="14224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marL="86360" marR="43180">
                        <a:spcAft>
                          <a:spcPts val="0"/>
                        </a:spcAft>
                      </a:pPr>
                      <a:r>
                        <a:rPr lang="en-US" sz="900" b="0" kern="0" dirty="0">
                          <a:solidFill>
                            <a:srgbClr val="000000"/>
                          </a:solidFill>
                          <a:effectLst/>
                          <a:latin typeface="Arial" panose="020B0604020202020204" pitchFamily="34" charset="0"/>
                        </a:rPr>
                        <a:t> </a:t>
                      </a:r>
                      <a:endParaRPr lang="ru-RU" sz="900" b="0" kern="0">
                        <a:effectLst/>
                        <a:latin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2640031877"/>
                  </a:ext>
                </a:extLst>
              </a:tr>
              <a:tr h="14224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marL="86360" marR="43180" algn="ctr">
                        <a:spcAft>
                          <a:spcPts val="0"/>
                        </a:spcAft>
                      </a:pPr>
                      <a:r>
                        <a:rPr lang="en-US" sz="900" b="0" i="1" kern="0" dirty="0">
                          <a:solidFill>
                            <a:srgbClr val="000000"/>
                          </a:solidFill>
                          <a:effectLst/>
                          <a:latin typeface="Arial" panose="020B0604020202020204" pitchFamily="34" charset="0"/>
                        </a:rPr>
                        <a:t>Coffee break (15 min.)</a:t>
                      </a:r>
                      <a:endParaRPr lang="ru-RU" sz="900" b="0" kern="0">
                        <a:effectLst/>
                        <a:latin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207318200"/>
                  </a:ext>
                </a:extLst>
              </a:tr>
              <a:tr h="14224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marL="86360" marR="43180">
                        <a:spcAft>
                          <a:spcPts val="0"/>
                        </a:spcAft>
                      </a:pPr>
                      <a:r>
                        <a:rPr lang="en-US" sz="900" b="0" kern="0" dirty="0">
                          <a:solidFill>
                            <a:srgbClr val="000000"/>
                          </a:solidFill>
                          <a:effectLst/>
                          <a:latin typeface="Arial" panose="020B0604020202020204" pitchFamily="34" charset="0"/>
                        </a:rPr>
                        <a:t> </a:t>
                      </a:r>
                      <a:endParaRPr lang="ru-RU" sz="900" b="0" kern="0">
                        <a:effectLst/>
                        <a:latin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1474794235"/>
                  </a:ext>
                </a:extLst>
              </a:tr>
              <a:tr h="28448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marL="86360" marR="43180">
                        <a:spcAft>
                          <a:spcPts val="0"/>
                        </a:spcAft>
                      </a:pPr>
                      <a:r>
                        <a:rPr lang="en-US" sz="900" b="0" kern="0" dirty="0">
                          <a:solidFill>
                            <a:srgbClr val="000000"/>
                          </a:solidFill>
                          <a:effectLst/>
                          <a:latin typeface="Arial" panose="020B0604020202020204" pitchFamily="34" charset="0"/>
                        </a:rPr>
                        <a:t>6.7. Status and prospects of the DLNP scientific programme</a:t>
                      </a:r>
                      <a:endParaRPr lang="ru-RU" sz="900" b="0" kern="0">
                        <a:effectLst/>
                        <a:latin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V. Glagolev</a:t>
                      </a:r>
                      <a:endParaRPr lang="ru-RU" sz="900" b="0" dirty="0">
                        <a:effectLst/>
                        <a:latin typeface="Times New Roman" panose="02020603050405020304" pitchFamily="18" charset="0"/>
                        <a:ea typeface="Times New Roman" panose="02020603050405020304" pitchFamily="18" charset="0"/>
                      </a:endParaRPr>
                    </a:p>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(20+5 min.)</a:t>
                      </a:r>
                      <a:endParaRPr lang="ru-RU" sz="900" b="0" dirty="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2025951817"/>
                  </a:ext>
                </a:extLst>
              </a:tr>
              <a:tr h="14224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marL="86360" marR="43180">
                        <a:spcAft>
                          <a:spcPts val="0"/>
                        </a:spcAft>
                      </a:pPr>
                      <a:r>
                        <a:rPr lang="en-US" sz="900" b="0" kern="0" dirty="0">
                          <a:solidFill>
                            <a:srgbClr val="000000"/>
                          </a:solidFill>
                          <a:effectLst/>
                          <a:latin typeface="Arial" panose="020B0604020202020204" pitchFamily="34" charset="0"/>
                        </a:rPr>
                        <a:t> </a:t>
                      </a:r>
                      <a:endParaRPr lang="ru-RU" sz="900" b="0" kern="0">
                        <a:effectLst/>
                        <a:latin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137350794"/>
                  </a:ext>
                </a:extLst>
              </a:tr>
              <a:tr h="28448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marL="86360" marR="43180">
                        <a:spcAft>
                          <a:spcPts val="0"/>
                        </a:spcAft>
                      </a:pPr>
                      <a:r>
                        <a:rPr lang="en-US" sz="900" b="0" kern="0" dirty="0">
                          <a:solidFill>
                            <a:srgbClr val="000000"/>
                          </a:solidFill>
                          <a:effectLst/>
                          <a:latin typeface="Arial" panose="020B0604020202020204" pitchFamily="34" charset="0"/>
                        </a:rPr>
                        <a:t>6.8. Theme “Research on the Biological Effects of Ionizing Radiation with Different Physical Characteristics”</a:t>
                      </a:r>
                      <a:endParaRPr lang="ru-RU" sz="900" b="0" kern="0">
                        <a:effectLst/>
                        <a:latin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A. Bugay</a:t>
                      </a:r>
                      <a:endParaRPr lang="ru-RU" sz="900" b="0" dirty="0">
                        <a:effectLst/>
                        <a:latin typeface="Times New Roman" panose="02020603050405020304" pitchFamily="18" charset="0"/>
                        <a:ea typeface="Times New Roman" panose="02020603050405020304" pitchFamily="18" charset="0"/>
                      </a:endParaRPr>
                    </a:p>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(20+5min.)</a:t>
                      </a:r>
                      <a:endParaRPr lang="ru-RU" sz="900" b="0" dirty="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2528868500"/>
                  </a:ext>
                </a:extLst>
              </a:tr>
              <a:tr h="14224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ru-RU" sz="900" b="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4139606862"/>
                  </a:ext>
                </a:extLst>
              </a:tr>
              <a:tr h="28448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ru-RU" sz="900" b="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marL="88900" indent="0">
                        <a:spcAft>
                          <a:spcPts val="0"/>
                        </a:spcAft>
                      </a:pPr>
                      <a:r>
                        <a:rPr lang="en-US" sz="900" b="0" dirty="0">
                          <a:solidFill>
                            <a:srgbClr val="000000"/>
                          </a:solidFill>
                          <a:effectLst/>
                          <a:latin typeface="Arial" panose="020B0604020202020204" pitchFamily="34" charset="0"/>
                          <a:ea typeface="Times New Roman" panose="02020603050405020304" pitchFamily="18" charset="0"/>
                        </a:rPr>
                        <a:t>6.9. Theme “Radiation Materials Science, Nanotechnological and Biomedical Investigations Using Beams of Accelerated Heavy Ions”</a:t>
                      </a:r>
                      <a:endParaRPr lang="ru-RU" sz="900" b="0" dirty="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P. Apel</a:t>
                      </a:r>
                      <a:endParaRPr lang="ru-RU" sz="900" b="0" dirty="0">
                        <a:effectLst/>
                        <a:latin typeface="Times New Roman" panose="02020603050405020304" pitchFamily="18" charset="0"/>
                        <a:ea typeface="Times New Roman" panose="02020603050405020304" pitchFamily="18" charset="0"/>
                      </a:endParaRPr>
                    </a:p>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(20+5min.)</a:t>
                      </a:r>
                      <a:endParaRPr lang="ru-RU" sz="900" b="0" dirty="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392438079"/>
                  </a:ext>
                </a:extLst>
              </a:tr>
              <a:tr h="14224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ru-RU" sz="900" b="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3427376677"/>
                  </a:ext>
                </a:extLst>
              </a:tr>
              <a:tr h="142240">
                <a:tc>
                  <a:txBody>
                    <a:bodyPr/>
                    <a:lstStyle/>
                    <a:p>
                      <a:pPr algn="r">
                        <a:spcAft>
                          <a:spcPts val="0"/>
                        </a:spcAft>
                      </a:pPr>
                      <a:r>
                        <a:rPr lang="en-US" sz="900" b="0" i="1" dirty="0">
                          <a:solidFill>
                            <a:srgbClr val="000000"/>
                          </a:solidFill>
                          <a:effectLst/>
                          <a:latin typeface="Arial" panose="020B0604020202020204" pitchFamily="34" charset="0"/>
                          <a:ea typeface="Times New Roman" panose="02020603050405020304" pitchFamily="18" charset="0"/>
                        </a:rPr>
                        <a:t> </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lgn="r">
                        <a:spcAft>
                          <a:spcPts val="0"/>
                        </a:spcAft>
                      </a:pPr>
                      <a:r>
                        <a:rPr lang="ru-RU" sz="900" b="0">
                          <a:solidFill>
                            <a:srgbClr val="000000"/>
                          </a:solidFill>
                          <a:effectLst/>
                          <a:latin typeface="Arial" panose="020B0604020202020204" pitchFamily="34" charset="0"/>
                          <a:ea typeface="Times New Roman" panose="02020603050405020304" pitchFamily="18" charset="0"/>
                        </a:rPr>
                        <a:t>7.</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en-US" sz="900" b="0" dirty="0">
                          <a:solidFill>
                            <a:srgbClr val="000000"/>
                          </a:solidFill>
                          <a:effectLst/>
                          <a:latin typeface="Arial" panose="020B0604020202020204" pitchFamily="34" charset="0"/>
                          <a:ea typeface="Times New Roman" panose="02020603050405020304" pitchFamily="18" charset="0"/>
                        </a:rPr>
                        <a:t>General discussion</a:t>
                      </a:r>
                      <a:endParaRPr lang="ru-RU" sz="900" b="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tc>
                  <a:txBody>
                    <a:bodyPr/>
                    <a:lstStyle/>
                    <a:p>
                      <a:pPr>
                        <a:spcAft>
                          <a:spcPts val="0"/>
                        </a:spcAft>
                      </a:pPr>
                      <a:r>
                        <a:rPr lang="ru-RU" sz="900" b="0" dirty="0">
                          <a:solidFill>
                            <a:srgbClr val="000000"/>
                          </a:solidFill>
                          <a:effectLst/>
                          <a:latin typeface="Arial" panose="020B0604020202020204" pitchFamily="34" charset="0"/>
                          <a:ea typeface="Times New Roman" panose="02020603050405020304" pitchFamily="18" charset="0"/>
                        </a:rPr>
                        <a:t>(1 </a:t>
                      </a:r>
                      <a:r>
                        <a:rPr lang="en-US" sz="900" b="0" dirty="0">
                          <a:solidFill>
                            <a:srgbClr val="000000"/>
                          </a:solidFill>
                          <a:effectLst/>
                          <a:latin typeface="Arial" panose="020B0604020202020204" pitchFamily="34" charset="0"/>
                          <a:ea typeface="Times New Roman" panose="02020603050405020304" pitchFamily="18" charset="0"/>
                        </a:rPr>
                        <a:t>h.</a:t>
                      </a:r>
                      <a:r>
                        <a:rPr lang="ru-RU" sz="900" b="0" dirty="0">
                          <a:solidFill>
                            <a:srgbClr val="000000"/>
                          </a:solidFill>
                          <a:effectLst/>
                          <a:latin typeface="Arial" panose="020B0604020202020204" pitchFamily="34" charset="0"/>
                          <a:ea typeface="Times New Roman" panose="02020603050405020304" pitchFamily="18" charset="0"/>
                        </a:rPr>
                        <a:t>)</a:t>
                      </a:r>
                      <a:endParaRPr lang="ru-RU" sz="900" b="0" dirty="0">
                        <a:effectLst/>
                        <a:latin typeface="Times New Roman" panose="02020603050405020304" pitchFamily="18" charset="0"/>
                        <a:ea typeface="Times New Roman" panose="02020603050405020304" pitchFamily="18" charset="0"/>
                      </a:endParaRPr>
                    </a:p>
                  </a:txBody>
                  <a:tcPr marL="60113" marR="60113" marT="0" marB="0">
                    <a:lnL>
                      <a:noFill/>
                    </a:lnL>
                    <a:lnR>
                      <a:noFill/>
                    </a:lnR>
                    <a:lnT>
                      <a:noFill/>
                    </a:lnT>
                    <a:lnB>
                      <a:noFill/>
                    </a:lnB>
                  </a:tcPr>
                </a:tc>
                <a:extLst>
                  <a:ext uri="{0D108BD9-81ED-4DB2-BD59-A6C34878D82A}">
                    <a16:rowId xmlns:a16="http://schemas.microsoft.com/office/drawing/2014/main" val="1430792233"/>
                  </a:ext>
                </a:extLst>
              </a:tr>
            </a:tbl>
          </a:graphicData>
        </a:graphic>
      </p:graphicFrame>
      <p:cxnSp>
        <p:nvCxnSpPr>
          <p:cNvPr id="19" name="Прямая соединительная линия 18">
            <a:extLst>
              <a:ext uri="{FF2B5EF4-FFF2-40B4-BE49-F238E27FC236}">
                <a16:creationId xmlns:a16="http://schemas.microsoft.com/office/drawing/2014/main" id="{F70F916B-9F35-4D8C-80C4-255721855DE7}"/>
              </a:ext>
            </a:extLst>
          </p:cNvPr>
          <p:cNvCxnSpPr/>
          <p:nvPr/>
        </p:nvCxnSpPr>
        <p:spPr>
          <a:xfrm>
            <a:off x="6045200" y="893712"/>
            <a:ext cx="0" cy="590580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2">
            <a:extLst>
              <a:ext uri="{FF2B5EF4-FFF2-40B4-BE49-F238E27FC236}">
                <a16:creationId xmlns:a16="http://schemas.microsoft.com/office/drawing/2014/main" id="{3959D208-78D3-AE47-8A8F-1FB06A33AFD2}"/>
              </a:ext>
            </a:extLst>
          </p:cNvPr>
          <p:cNvSpPr txBox="1">
            <a:spLocks noChangeArrowheads="1"/>
          </p:cNvSpPr>
          <p:nvPr/>
        </p:nvSpPr>
        <p:spPr>
          <a:xfrm>
            <a:off x="1620837" y="157375"/>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a:solidFill>
                  <a:srgbClr val="0000FF"/>
                </a:solidFill>
                <a:latin typeface="Arial" panose="020B0604020202020204" pitchFamily="34" charset="0"/>
                <a:ea typeface="+mn-ea"/>
                <a:cs typeface="Arial" panose="020B0604020202020204" pitchFamily="34" charset="0"/>
              </a:rPr>
              <a:t>Agenda of the 56th meeting of the PAC</a:t>
            </a:r>
          </a:p>
        </p:txBody>
      </p:sp>
    </p:spTree>
    <p:extLst>
      <p:ext uri="{BB962C8B-B14F-4D97-AF65-F5344CB8AC3E}">
        <p14:creationId xmlns:p14="http://schemas.microsoft.com/office/powerpoint/2010/main" val="298919170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55687" y="2939534"/>
            <a:ext cx="5532284" cy="553998"/>
          </a:xfrm>
          <a:prstGeom prst="rect">
            <a:avLst/>
          </a:prstGeom>
        </p:spPr>
        <p:txBody>
          <a:bodyPr wrap="none">
            <a:spAutoFit/>
          </a:bodyPr>
          <a:lstStyle/>
          <a:p>
            <a:pPr algn="ctr" eaLnBrk="1" hangingPunct="1"/>
            <a:r>
              <a:rPr lang="en-US" altLang="hu-HU" sz="3000" b="1" dirty="0">
                <a:solidFill>
                  <a:srgbClr val="003399"/>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B19185BD-10F4-4D9F-8351-2C2681148445}"/>
              </a:ext>
            </a:extLst>
          </p:cNvPr>
          <p:cNvSpPr/>
          <p:nvPr/>
        </p:nvSpPr>
        <p:spPr>
          <a:xfrm>
            <a:off x="228600" y="946455"/>
            <a:ext cx="6311096" cy="1938992"/>
          </a:xfrm>
          <a:prstGeom prst="rect">
            <a:avLst/>
          </a:prstGeom>
        </p:spPr>
        <p:txBody>
          <a:bodyPr wrap="square">
            <a:spAutoFit/>
          </a:bodyPr>
          <a:lstStyle/>
          <a:p>
            <a:pPr algn="just"/>
            <a:r>
              <a:rPr lang="en-US" sz="2000" dirty="0">
                <a:solidFill>
                  <a:srgbClr val="004176"/>
                </a:solidFill>
              </a:rPr>
              <a:t>The PAC took note of the report on the status of the IBR-2 reactor in the framework of the new 7-Year Plan of JINR presented by </a:t>
            </a:r>
            <a:r>
              <a:rPr lang="en-US" sz="2000" b="1" dirty="0">
                <a:solidFill>
                  <a:srgbClr val="004176"/>
                </a:solidFill>
              </a:rPr>
              <a:t>Valery Shvetsov. </a:t>
            </a:r>
            <a:r>
              <a:rPr lang="en-US" sz="2000" dirty="0">
                <a:solidFill>
                  <a:srgbClr val="004176"/>
                </a:solidFill>
              </a:rPr>
              <a:t>The PAC was satisfied with the progress in replacing the air heat exchangers of the secondary reactor cooling circuit and obtaining an operating license. </a:t>
            </a:r>
            <a:endParaRPr lang="en-US" sz="2000" dirty="0">
              <a:solidFill>
                <a:srgbClr val="0000FF"/>
              </a:solidFill>
            </a:endParaRPr>
          </a:p>
        </p:txBody>
      </p:sp>
      <p:sp>
        <p:nvSpPr>
          <p:cNvPr id="4" name="Прямоугольник 3">
            <a:extLst>
              <a:ext uri="{FF2B5EF4-FFF2-40B4-BE49-F238E27FC236}">
                <a16:creationId xmlns:a16="http://schemas.microsoft.com/office/drawing/2014/main" id="{AC4C6D70-DC65-4483-972E-E6A7A7A6138E}"/>
              </a:ext>
            </a:extLst>
          </p:cNvPr>
          <p:cNvSpPr/>
          <p:nvPr/>
        </p:nvSpPr>
        <p:spPr>
          <a:xfrm>
            <a:off x="394905" y="-1125"/>
            <a:ext cx="11468100" cy="658835"/>
          </a:xfrm>
          <a:prstGeom prst="rect">
            <a:avLst/>
          </a:prstGeom>
        </p:spPr>
        <p:txBody>
          <a:bodyPr wrap="square">
            <a:spAutoFit/>
          </a:bodyPr>
          <a:lstStyle/>
          <a:p>
            <a:pPr lvl="0" algn="ctr">
              <a:lnSpc>
                <a:spcPct val="150000"/>
              </a:lnSpc>
              <a:spcBef>
                <a:spcPts val="1800"/>
              </a:spcBef>
              <a:spcAft>
                <a:spcPts val="600"/>
              </a:spcAft>
              <a:buSzPts val="1200"/>
            </a:pPr>
            <a:r>
              <a:rPr lang="en-US" sz="2800" b="1" dirty="0">
                <a:solidFill>
                  <a:srgbClr val="004176"/>
                </a:solidFill>
              </a:rPr>
              <a:t>Status of the IBR-2 reactor</a:t>
            </a:r>
            <a:endParaRPr lang="en-US" sz="2800" dirty="0">
              <a:solidFill>
                <a:srgbClr val="004176"/>
              </a:solidFill>
              <a:ea typeface="Times New Roman" panose="02020603050405020304" pitchFamily="18" charset="0"/>
              <a:cs typeface="Times New Roman" panose="02020603050405020304" pitchFamily="18" charset="0"/>
            </a:endParaRPr>
          </a:p>
        </p:txBody>
      </p:sp>
      <p:cxnSp>
        <p:nvCxnSpPr>
          <p:cNvPr id="10" name="Прямая соединительная линия 9">
            <a:extLst>
              <a:ext uri="{FF2B5EF4-FFF2-40B4-BE49-F238E27FC236}">
                <a16:creationId xmlns:a16="http://schemas.microsoft.com/office/drawing/2014/main" id="{DC862BBC-1D88-3F46-BAFE-6EF81EE049CA}"/>
              </a:ext>
            </a:extLst>
          </p:cNvPr>
          <p:cNvCxnSpPr/>
          <p:nvPr/>
        </p:nvCxnSpPr>
        <p:spPr>
          <a:xfrm>
            <a:off x="0" y="6808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pic>
        <p:nvPicPr>
          <p:cNvPr id="11" name="Рисунок 10">
            <a:extLst>
              <a:ext uri="{FF2B5EF4-FFF2-40B4-BE49-F238E27FC236}">
                <a16:creationId xmlns:a16="http://schemas.microsoft.com/office/drawing/2014/main" id="{E8963DD6-5AC0-9C4F-AC4A-59E1E20CF5A3}"/>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775410" y="805993"/>
            <a:ext cx="5323992" cy="4340064"/>
          </a:xfrm>
          <a:prstGeom prst="rect">
            <a:avLst/>
          </a:prstGeom>
        </p:spPr>
      </p:pic>
      <p:pic>
        <p:nvPicPr>
          <p:cNvPr id="12" name="Рисунок 11">
            <a:extLst>
              <a:ext uri="{FF2B5EF4-FFF2-40B4-BE49-F238E27FC236}">
                <a16:creationId xmlns:a16="http://schemas.microsoft.com/office/drawing/2014/main" id="{5745CAFB-CA7C-A54B-B730-BA11CC08136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775598" y="3634447"/>
            <a:ext cx="5317454" cy="3200396"/>
          </a:xfrm>
          <a:prstGeom prst="rect">
            <a:avLst/>
          </a:prstGeom>
        </p:spPr>
      </p:pic>
      <p:pic>
        <p:nvPicPr>
          <p:cNvPr id="7" name="Рисунок 6" descr="Изображение выглядит как здание, внешний&#10;&#10;Автоматически созданное описание">
            <a:extLst>
              <a:ext uri="{FF2B5EF4-FFF2-40B4-BE49-F238E27FC236}">
                <a16:creationId xmlns:a16="http://schemas.microsoft.com/office/drawing/2014/main" id="{0F808FAF-4FF4-F748-B6AB-66A9F293C3B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5400000">
            <a:off x="1355752" y="1865939"/>
            <a:ext cx="3955993" cy="6032500"/>
          </a:xfrm>
          <a:prstGeom prst="rect">
            <a:avLst/>
          </a:prstGeom>
        </p:spPr>
      </p:pic>
    </p:spTree>
    <p:extLst>
      <p:ext uri="{BB962C8B-B14F-4D97-AF65-F5344CB8AC3E}">
        <p14:creationId xmlns:p14="http://schemas.microsoft.com/office/powerpoint/2010/main" val="2921563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0E8E079-704D-4963-BAAD-B3B912625299}"/>
              </a:ext>
            </a:extLst>
          </p:cNvPr>
          <p:cNvSpPr>
            <a:spLocks noGrp="1"/>
          </p:cNvSpPr>
          <p:nvPr>
            <p:ph idx="1"/>
          </p:nvPr>
        </p:nvSpPr>
        <p:spPr>
          <a:xfrm>
            <a:off x="382205" y="1164707"/>
            <a:ext cx="7103673" cy="2892793"/>
          </a:xfrm>
        </p:spPr>
        <p:txBody>
          <a:bodyPr>
            <a:normAutofit/>
          </a:bodyPr>
          <a:lstStyle/>
          <a:p>
            <a:pPr algn="just">
              <a:lnSpc>
                <a:spcPct val="110000"/>
              </a:lnSpc>
            </a:pPr>
            <a:r>
              <a:rPr lang="en-US" sz="1800" dirty="0"/>
              <a:t>Repair of the heat exchanger;</a:t>
            </a:r>
          </a:p>
          <a:p>
            <a:pPr algn="just">
              <a:lnSpc>
                <a:spcPct val="110000"/>
              </a:lnSpc>
            </a:pPr>
            <a:r>
              <a:rPr lang="en-US" sz="1800" dirty="0">
                <a:solidFill>
                  <a:srgbClr val="002060"/>
                </a:solidFill>
              </a:rPr>
              <a:t>Getting permission from Rostechnadzor;</a:t>
            </a:r>
          </a:p>
          <a:p>
            <a:pPr algn="just">
              <a:lnSpc>
                <a:spcPct val="110000"/>
              </a:lnSpc>
            </a:pPr>
            <a:r>
              <a:rPr lang="en-US" sz="1800" dirty="0"/>
              <a:t>Starting operation in November 2018;</a:t>
            </a:r>
          </a:p>
          <a:p>
            <a:pPr algn="just">
              <a:lnSpc>
                <a:spcPct val="110000"/>
              </a:lnSpc>
            </a:pPr>
            <a:r>
              <a:rPr lang="en-US" sz="1800" dirty="0">
                <a:solidFill>
                  <a:srgbClr val="0000FF"/>
                </a:solidFill>
              </a:rPr>
              <a:t>Preparation of the unscheduled replacement of the both heat exchanger in secondary circuit;</a:t>
            </a:r>
          </a:p>
          <a:p>
            <a:pPr algn="just">
              <a:lnSpc>
                <a:spcPct val="110000"/>
              </a:lnSpc>
            </a:pPr>
            <a:r>
              <a:rPr lang="en-US" sz="1800" dirty="0"/>
              <a:t>The delivery of the equipment was scheduled for spring 2021 but due to the pandemic situation delivery was shifted for April 2022;</a:t>
            </a:r>
          </a:p>
        </p:txBody>
      </p:sp>
      <p:sp>
        <p:nvSpPr>
          <p:cNvPr id="4" name="Прямоугольник 3">
            <a:extLst>
              <a:ext uri="{FF2B5EF4-FFF2-40B4-BE49-F238E27FC236}">
                <a16:creationId xmlns:a16="http://schemas.microsoft.com/office/drawing/2014/main" id="{2BB8BA4C-81D0-AD40-8272-075846DBB243}"/>
              </a:ext>
            </a:extLst>
          </p:cNvPr>
          <p:cNvSpPr/>
          <p:nvPr/>
        </p:nvSpPr>
        <p:spPr>
          <a:xfrm>
            <a:off x="394905" y="-1125"/>
            <a:ext cx="11468100" cy="658835"/>
          </a:xfrm>
          <a:prstGeom prst="rect">
            <a:avLst/>
          </a:prstGeom>
        </p:spPr>
        <p:txBody>
          <a:bodyPr wrap="square">
            <a:spAutoFit/>
          </a:bodyPr>
          <a:lstStyle/>
          <a:p>
            <a:pPr lvl="0" algn="ctr">
              <a:lnSpc>
                <a:spcPct val="150000"/>
              </a:lnSpc>
              <a:spcBef>
                <a:spcPts val="1800"/>
              </a:spcBef>
              <a:spcAft>
                <a:spcPts val="600"/>
              </a:spcAft>
              <a:buSzPts val="1200"/>
            </a:pPr>
            <a:r>
              <a:rPr lang="en-US" sz="2800" b="1" dirty="0">
                <a:solidFill>
                  <a:srgbClr val="004176"/>
                </a:solidFill>
              </a:rPr>
              <a:t>Heat exchanger issues</a:t>
            </a:r>
          </a:p>
        </p:txBody>
      </p:sp>
      <p:cxnSp>
        <p:nvCxnSpPr>
          <p:cNvPr id="5" name="Прямая соединительная линия 4">
            <a:extLst>
              <a:ext uri="{FF2B5EF4-FFF2-40B4-BE49-F238E27FC236}">
                <a16:creationId xmlns:a16="http://schemas.microsoft.com/office/drawing/2014/main" id="{DCDC0860-1990-0D45-8667-6CE2366F0793}"/>
              </a:ext>
            </a:extLst>
          </p:cNvPr>
          <p:cNvCxnSpPr/>
          <p:nvPr/>
        </p:nvCxnSpPr>
        <p:spPr>
          <a:xfrm>
            <a:off x="-10391" y="713537"/>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
        <p:nvSpPr>
          <p:cNvPr id="8" name="Заголовок 1">
            <a:extLst>
              <a:ext uri="{FF2B5EF4-FFF2-40B4-BE49-F238E27FC236}">
                <a16:creationId xmlns:a16="http://schemas.microsoft.com/office/drawing/2014/main" id="{1BF4AED4-246C-C349-A1FB-794984179FC4}"/>
              </a:ext>
            </a:extLst>
          </p:cNvPr>
          <p:cNvSpPr>
            <a:spLocks noGrp="1"/>
          </p:cNvSpPr>
          <p:nvPr>
            <p:ph type="title"/>
          </p:nvPr>
        </p:nvSpPr>
        <p:spPr>
          <a:xfrm>
            <a:off x="145474" y="4031990"/>
            <a:ext cx="6632418" cy="757644"/>
          </a:xfrm>
        </p:spPr>
        <p:txBody>
          <a:bodyPr/>
          <a:lstStyle/>
          <a:p>
            <a:pPr algn="l"/>
            <a:r>
              <a:rPr lang="en-US" sz="2000" b="1" kern="1200" dirty="0">
                <a:solidFill>
                  <a:srgbClr val="004176"/>
                </a:solidFill>
                <a:latin typeface="Arial" panose="020B0604020202020204" pitchFamily="34" charset="0"/>
                <a:ea typeface="+mn-ea"/>
                <a:cs typeface="Arial" panose="020B0604020202020204" pitchFamily="34" charset="0"/>
              </a:rPr>
              <a:t>Actual time schedule for heat exchanger replacement</a:t>
            </a:r>
          </a:p>
        </p:txBody>
      </p:sp>
      <p:sp>
        <p:nvSpPr>
          <p:cNvPr id="9" name="Объект 2">
            <a:extLst>
              <a:ext uri="{FF2B5EF4-FFF2-40B4-BE49-F238E27FC236}">
                <a16:creationId xmlns:a16="http://schemas.microsoft.com/office/drawing/2014/main" id="{AAA8655E-9A00-2C4B-994D-6B8C178B2BFD}"/>
              </a:ext>
            </a:extLst>
          </p:cNvPr>
          <p:cNvSpPr txBox="1">
            <a:spLocks/>
          </p:cNvSpPr>
          <p:nvPr/>
        </p:nvSpPr>
        <p:spPr>
          <a:xfrm>
            <a:off x="382205" y="4410812"/>
            <a:ext cx="7263195" cy="1938891"/>
          </a:xfrm>
          <a:prstGeom prst="rect">
            <a:avLst/>
          </a:prstGeom>
        </p:spPr>
        <p:txBody>
          <a:bodyPr>
            <a:normAutofit fontScale="92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160000"/>
              </a:lnSpc>
              <a:spcBef>
                <a:spcPts val="0"/>
              </a:spcBef>
            </a:pPr>
            <a:r>
              <a:rPr lang="en-US" sz="1800" kern="0" dirty="0"/>
              <a:t>Obtaining the license – April 2023;</a:t>
            </a:r>
          </a:p>
          <a:p>
            <a:pPr>
              <a:lnSpc>
                <a:spcPct val="160000"/>
              </a:lnSpc>
              <a:spcBef>
                <a:spcPts val="0"/>
              </a:spcBef>
            </a:pPr>
            <a:r>
              <a:rPr lang="en-US" sz="1800" kern="0" dirty="0">
                <a:solidFill>
                  <a:srgbClr val="0000FF"/>
                </a:solidFill>
              </a:rPr>
              <a:t>Replacement of the old heat exchangers with the new ones – Summer 2023; </a:t>
            </a:r>
          </a:p>
          <a:p>
            <a:pPr>
              <a:lnSpc>
                <a:spcPct val="160000"/>
              </a:lnSpc>
              <a:spcBef>
                <a:spcPts val="0"/>
              </a:spcBef>
            </a:pPr>
            <a:r>
              <a:rPr lang="en-US" sz="1800" kern="0" dirty="0"/>
              <a:t>Update of the documentation for licensing – August-September 2023;</a:t>
            </a:r>
          </a:p>
          <a:p>
            <a:pPr>
              <a:lnSpc>
                <a:spcPct val="160000"/>
              </a:lnSpc>
              <a:spcBef>
                <a:spcPts val="0"/>
              </a:spcBef>
            </a:pPr>
            <a:r>
              <a:rPr lang="en-US" sz="1800" kern="0" dirty="0">
                <a:solidFill>
                  <a:srgbClr val="0000FF"/>
                </a:solidFill>
              </a:rPr>
              <a:t>Reactor startup – October 2023;</a:t>
            </a:r>
          </a:p>
          <a:p>
            <a:pPr>
              <a:lnSpc>
                <a:spcPct val="160000"/>
              </a:lnSpc>
              <a:spcBef>
                <a:spcPts val="0"/>
              </a:spcBef>
            </a:pPr>
            <a:endParaRPr lang="en-US" sz="1800" kern="0" dirty="0">
              <a:solidFill>
                <a:srgbClr val="0000FF"/>
              </a:solidFill>
            </a:endParaRPr>
          </a:p>
        </p:txBody>
      </p:sp>
      <p:pic>
        <p:nvPicPr>
          <p:cNvPr id="10" name="Рисунок 9" descr="Изображение выглядит как здание, внутренний, открыть&#10;&#10;Автоматически созданное описание">
            <a:extLst>
              <a:ext uri="{FF2B5EF4-FFF2-40B4-BE49-F238E27FC236}">
                <a16:creationId xmlns:a16="http://schemas.microsoft.com/office/drawing/2014/main" id="{983A0C10-B06C-8545-9341-8DF76A4F18D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951088" y="974610"/>
            <a:ext cx="4240912" cy="5375093"/>
          </a:xfrm>
          <a:prstGeom prst="rect">
            <a:avLst/>
          </a:prstGeom>
        </p:spPr>
      </p:pic>
      <p:sp>
        <p:nvSpPr>
          <p:cNvPr id="11" name="Заголовок 1">
            <a:extLst>
              <a:ext uri="{FF2B5EF4-FFF2-40B4-BE49-F238E27FC236}">
                <a16:creationId xmlns:a16="http://schemas.microsoft.com/office/drawing/2014/main" id="{1BF4AED4-246C-C349-A1FB-794984179FC4}"/>
              </a:ext>
            </a:extLst>
          </p:cNvPr>
          <p:cNvSpPr txBox="1">
            <a:spLocks/>
          </p:cNvSpPr>
          <p:nvPr/>
        </p:nvSpPr>
        <p:spPr>
          <a:xfrm>
            <a:off x="145473" y="769365"/>
            <a:ext cx="7949044" cy="7576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000" b="1" kern="1200" dirty="0">
                <a:solidFill>
                  <a:srgbClr val="004176"/>
                </a:solidFill>
                <a:latin typeface="Arial" panose="020B0604020202020204" pitchFamily="34" charset="0"/>
                <a:ea typeface="+mn-ea"/>
                <a:cs typeface="Arial" panose="020B0604020202020204" pitchFamily="34" charset="0"/>
              </a:rPr>
              <a:t>Similar breakdown of the heat exchanger occurred in May 2018</a:t>
            </a:r>
          </a:p>
        </p:txBody>
      </p:sp>
    </p:spTree>
    <p:extLst>
      <p:ext uri="{BB962C8B-B14F-4D97-AF65-F5344CB8AC3E}">
        <p14:creationId xmlns:p14="http://schemas.microsoft.com/office/powerpoint/2010/main" val="3492032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9CAE75-18F9-5C44-A15E-25B8AB1F4167}"/>
              </a:ext>
            </a:extLst>
          </p:cNvPr>
          <p:cNvSpPr txBox="1"/>
          <p:nvPr/>
        </p:nvSpPr>
        <p:spPr>
          <a:xfrm>
            <a:off x="223256" y="1114216"/>
            <a:ext cx="6812544" cy="5355312"/>
          </a:xfrm>
          <a:prstGeom prst="rect">
            <a:avLst/>
          </a:prstGeom>
          <a:noFill/>
        </p:spPr>
        <p:txBody>
          <a:bodyPr wrap="square">
            <a:spAutoFit/>
          </a:bodyPr>
          <a:lstStyle/>
          <a:p>
            <a:pPr algn="just"/>
            <a:r>
              <a:rPr lang="en-US" sz="1900" dirty="0">
                <a:solidFill>
                  <a:srgbClr val="004176"/>
                </a:solidFill>
              </a:rPr>
              <a:t>The PAC endorsed the FLNP plans for the next 7 years, which include the manufacturing of a new fuel load for IBR-2 in order to provide the necessary conditions for extending the reactor’s service life for the period after 2032. The PAC noted that a confirmation of the technical feasibility of its production and an estimate of the cost of the work have been obtained.</a:t>
            </a:r>
          </a:p>
          <a:p>
            <a:pPr algn="just"/>
            <a:endParaRPr lang="en-US" sz="1900" dirty="0">
              <a:solidFill>
                <a:srgbClr val="004176"/>
              </a:solidFill>
            </a:endParaRPr>
          </a:p>
          <a:p>
            <a:pPr algn="just"/>
            <a:r>
              <a:rPr lang="en-US" sz="1900" dirty="0">
                <a:solidFill>
                  <a:srgbClr val="004176"/>
                </a:solidFill>
              </a:rPr>
              <a:t>The PAC also appreciated the continuation of activity towards studying the mechanism of the occurrence of fluctuations in the power pulses of the IBR-2 reactor in cooperation with NIKIET and other organizations of Rosatom State Corporation.</a:t>
            </a:r>
          </a:p>
          <a:p>
            <a:pPr algn="just"/>
            <a:endParaRPr lang="en-US" sz="1900" dirty="0">
              <a:solidFill>
                <a:srgbClr val="004176"/>
              </a:solidFill>
            </a:endParaRPr>
          </a:p>
          <a:p>
            <a:pPr algn="just"/>
            <a:r>
              <a:rPr lang="en-US" sz="1900" u="sng" dirty="0">
                <a:solidFill>
                  <a:srgbClr val="0000FF"/>
                </a:solidFill>
              </a:rPr>
              <a:t>Recommendation.</a:t>
            </a:r>
            <a:r>
              <a:rPr lang="en-US" sz="1900" dirty="0">
                <a:solidFill>
                  <a:srgbClr val="0000FF"/>
                </a:solidFill>
              </a:rPr>
              <a:t> The PAC supported the efforts on replacing the air heat exchangers of the secondary reactor cooling circuit and recommends that FLNP decide on the choice of the manufacturer of components for a new fuel load for IBR-2.</a:t>
            </a:r>
          </a:p>
        </p:txBody>
      </p:sp>
      <p:sp>
        <p:nvSpPr>
          <p:cNvPr id="6" name="Прямоугольник 5">
            <a:extLst>
              <a:ext uri="{FF2B5EF4-FFF2-40B4-BE49-F238E27FC236}">
                <a16:creationId xmlns:a16="http://schemas.microsoft.com/office/drawing/2014/main" id="{1B41BF7D-B3F0-FB4F-88DC-30DC4BFFBF43}"/>
              </a:ext>
            </a:extLst>
          </p:cNvPr>
          <p:cNvSpPr/>
          <p:nvPr/>
        </p:nvSpPr>
        <p:spPr>
          <a:xfrm>
            <a:off x="394905" y="-1125"/>
            <a:ext cx="11468100" cy="658835"/>
          </a:xfrm>
          <a:prstGeom prst="rect">
            <a:avLst/>
          </a:prstGeom>
        </p:spPr>
        <p:txBody>
          <a:bodyPr wrap="square">
            <a:spAutoFit/>
          </a:bodyPr>
          <a:lstStyle/>
          <a:p>
            <a:pPr lvl="0" algn="ctr">
              <a:lnSpc>
                <a:spcPct val="150000"/>
              </a:lnSpc>
              <a:spcBef>
                <a:spcPts val="1800"/>
              </a:spcBef>
              <a:spcAft>
                <a:spcPts val="600"/>
              </a:spcAft>
              <a:buSzPts val="1200"/>
            </a:pPr>
            <a:r>
              <a:rPr lang="en-US" sz="2800" b="1" dirty="0">
                <a:solidFill>
                  <a:srgbClr val="004176"/>
                </a:solidFill>
              </a:rPr>
              <a:t>Studying the mechanism of the power pulse fluctuations at IBR-2</a:t>
            </a:r>
          </a:p>
        </p:txBody>
      </p:sp>
      <p:cxnSp>
        <p:nvCxnSpPr>
          <p:cNvPr id="7" name="Прямая соединительная линия 6">
            <a:extLst>
              <a:ext uri="{FF2B5EF4-FFF2-40B4-BE49-F238E27FC236}">
                <a16:creationId xmlns:a16="http://schemas.microsoft.com/office/drawing/2014/main" id="{56797321-11BE-7B41-97E0-97AAA6ADFC6B}"/>
              </a:ext>
            </a:extLst>
          </p:cNvPr>
          <p:cNvCxnSpPr/>
          <p:nvPr/>
        </p:nvCxnSpPr>
        <p:spPr>
          <a:xfrm>
            <a:off x="0" y="6808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382A89BC-B7FF-7841-938B-7D0432CEBC46}"/>
              </a:ext>
            </a:extLst>
          </p:cNvPr>
          <p:cNvPicPr>
            <a:picLocks noChangeAspect="1"/>
          </p:cNvPicPr>
          <p:nvPr/>
        </p:nvPicPr>
        <p:blipFill>
          <a:blip r:embed="rId2"/>
          <a:stretch>
            <a:fillRect/>
          </a:stretch>
        </p:blipFill>
        <p:spPr>
          <a:xfrm>
            <a:off x="7306417" y="879299"/>
            <a:ext cx="4885583" cy="2748140"/>
          </a:xfrm>
          <a:prstGeom prst="rect">
            <a:avLst/>
          </a:prstGeom>
        </p:spPr>
      </p:pic>
      <p:pic>
        <p:nvPicPr>
          <p:cNvPr id="9" name="Рисунок 8">
            <a:extLst>
              <a:ext uri="{FF2B5EF4-FFF2-40B4-BE49-F238E27FC236}">
                <a16:creationId xmlns:a16="http://schemas.microsoft.com/office/drawing/2014/main" id="{58C57020-FD15-7C43-A2B1-6C1C28037074}"/>
              </a:ext>
            </a:extLst>
          </p:cNvPr>
          <p:cNvPicPr>
            <a:picLocks noChangeAspect="1"/>
          </p:cNvPicPr>
          <p:nvPr/>
        </p:nvPicPr>
        <p:blipFill>
          <a:blip r:embed="rId3"/>
          <a:stretch>
            <a:fillRect/>
          </a:stretch>
        </p:blipFill>
        <p:spPr>
          <a:xfrm>
            <a:off x="7306417" y="3852172"/>
            <a:ext cx="4885583" cy="2748140"/>
          </a:xfrm>
          <a:prstGeom prst="rect">
            <a:avLst/>
          </a:prstGeom>
        </p:spPr>
      </p:pic>
    </p:spTree>
    <p:extLst>
      <p:ext uri="{BB962C8B-B14F-4D97-AF65-F5344CB8AC3E}">
        <p14:creationId xmlns:p14="http://schemas.microsoft.com/office/powerpoint/2010/main" val="1468363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Прямоугольник 10">
            <a:extLst>
              <a:ext uri="{FF2B5EF4-FFF2-40B4-BE49-F238E27FC236}">
                <a16:creationId xmlns:a16="http://schemas.microsoft.com/office/drawing/2014/main" id="{C64B9DA6-E4C4-4C5A-85F0-099A66814591}"/>
              </a:ext>
            </a:extLst>
          </p:cNvPr>
          <p:cNvSpPr/>
          <p:nvPr/>
        </p:nvSpPr>
        <p:spPr>
          <a:xfrm>
            <a:off x="0" y="70890"/>
            <a:ext cx="12178808" cy="523220"/>
          </a:xfrm>
          <a:prstGeom prst="rect">
            <a:avLst/>
          </a:prstGeom>
        </p:spPr>
        <p:txBody>
          <a:bodyPr wrap="square">
            <a:spAutoFit/>
          </a:bodyPr>
          <a:lstStyle/>
          <a:p>
            <a:pPr algn="ctr"/>
            <a:r>
              <a:rPr lang="en-US" sz="2800" b="1" dirty="0">
                <a:solidFill>
                  <a:srgbClr val="004176"/>
                </a:solidFill>
                <a:latin typeface="+mn-lt"/>
              </a:rPr>
              <a:t>Tasks and prospects for the operation of IBR-2 </a:t>
            </a:r>
          </a:p>
        </p:txBody>
      </p:sp>
      <p:cxnSp>
        <p:nvCxnSpPr>
          <p:cNvPr id="12" name="Прямая соединительная линия 11">
            <a:extLst>
              <a:ext uri="{FF2B5EF4-FFF2-40B4-BE49-F238E27FC236}">
                <a16:creationId xmlns:a16="http://schemas.microsoft.com/office/drawing/2014/main" id="{814EB336-9E01-E84A-9B7E-143CF39A6EB1}"/>
              </a:ext>
            </a:extLst>
          </p:cNvPr>
          <p:cNvCxnSpPr/>
          <p:nvPr/>
        </p:nvCxnSpPr>
        <p:spPr>
          <a:xfrm>
            <a:off x="0" y="7570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FF2017E-0450-634D-B78B-FF023CE788ED}"/>
              </a:ext>
            </a:extLst>
          </p:cNvPr>
          <p:cNvSpPr txBox="1"/>
          <p:nvPr/>
        </p:nvSpPr>
        <p:spPr>
          <a:xfrm>
            <a:off x="434387" y="1020242"/>
            <a:ext cx="5275001" cy="5488169"/>
          </a:xfrm>
          <a:prstGeom prst="rect">
            <a:avLst/>
          </a:prstGeom>
          <a:noFill/>
        </p:spPr>
        <p:txBody>
          <a:bodyPr wrap="square">
            <a:spAutoFit/>
          </a:bodyPr>
          <a:lstStyle/>
          <a:p>
            <a:pPr algn="just">
              <a:lnSpc>
                <a:spcPct val="150000"/>
              </a:lnSpc>
              <a:spcBef>
                <a:spcPts val="1200"/>
              </a:spcBef>
            </a:pPr>
            <a:r>
              <a:rPr lang="en-US" sz="1600" dirty="0">
                <a:solidFill>
                  <a:srgbClr val="004176"/>
                </a:solidFill>
              </a:rPr>
              <a:t>The PAC took note of the report on problems and prospects for the operation of the IBR-2 presented by </a:t>
            </a:r>
            <a:r>
              <a:rPr lang="en-US" sz="1600" b="1" dirty="0">
                <a:solidFill>
                  <a:srgbClr val="004176"/>
                </a:solidFill>
              </a:rPr>
              <a:t>Andrey Dolgikh.</a:t>
            </a:r>
          </a:p>
          <a:p>
            <a:pPr algn="just">
              <a:lnSpc>
                <a:spcPct val="150000"/>
              </a:lnSpc>
              <a:spcBef>
                <a:spcPts val="1200"/>
              </a:spcBef>
            </a:pPr>
            <a:r>
              <a:rPr lang="en-US" sz="1600" dirty="0">
                <a:solidFill>
                  <a:srgbClr val="004176"/>
                </a:solidFill>
              </a:rPr>
              <a:t>The PAC underlined the importance of obtaining a new license as soon as possible, which will enable to resume the operation of the IBR-2 facility for physics experiments, to carry out the planned upgrade of safety-related equipment and systems, including the further development of the suite of cryogenic moderators.</a:t>
            </a:r>
          </a:p>
          <a:p>
            <a:pPr algn="just">
              <a:lnSpc>
                <a:spcPct val="150000"/>
              </a:lnSpc>
              <a:spcBef>
                <a:spcPts val="1200"/>
              </a:spcBef>
            </a:pPr>
            <a:endParaRPr lang="en-US" sz="1600" dirty="0">
              <a:solidFill>
                <a:srgbClr val="004176"/>
              </a:solidFill>
            </a:endParaRPr>
          </a:p>
          <a:p>
            <a:pPr algn="just">
              <a:lnSpc>
                <a:spcPct val="150000"/>
              </a:lnSpc>
            </a:pPr>
            <a:r>
              <a:rPr lang="en-US" sz="1600" u="sng" dirty="0">
                <a:solidFill>
                  <a:srgbClr val="0000FF"/>
                </a:solidFill>
              </a:rPr>
              <a:t>Recommendation.</a:t>
            </a:r>
            <a:r>
              <a:rPr lang="en-US" sz="1600" dirty="0">
                <a:solidFill>
                  <a:srgbClr val="0000FF"/>
                </a:solidFill>
              </a:rPr>
              <a:t> The PAC considered it a major task to resume regular operation of the IBR-2 facility for physics experiments in 2023.</a:t>
            </a:r>
          </a:p>
          <a:p>
            <a:pPr algn="just">
              <a:lnSpc>
                <a:spcPct val="130000"/>
              </a:lnSpc>
            </a:pPr>
            <a:endParaRPr lang="en-US" sz="1600" dirty="0">
              <a:solidFill>
                <a:srgbClr val="004176"/>
              </a:solidFill>
            </a:endParaRPr>
          </a:p>
        </p:txBody>
      </p:sp>
      <p:sp>
        <p:nvSpPr>
          <p:cNvPr id="7" name="Заголовок 1">
            <a:extLst>
              <a:ext uri="{FF2B5EF4-FFF2-40B4-BE49-F238E27FC236}">
                <a16:creationId xmlns:a16="http://schemas.microsoft.com/office/drawing/2014/main" id="{E1139166-B91D-B140-9A53-13F4E7477E5E}"/>
              </a:ext>
            </a:extLst>
          </p:cNvPr>
          <p:cNvSpPr txBox="1">
            <a:spLocks/>
          </p:cNvSpPr>
          <p:nvPr/>
        </p:nvSpPr>
        <p:spPr>
          <a:xfrm>
            <a:off x="6153994" y="1021336"/>
            <a:ext cx="5766292" cy="482597"/>
          </a:xfrm>
          <a:prstGeom prst="rect">
            <a:avLst/>
          </a:prstGeom>
          <a:solidFill>
            <a:schemeClr val="accent1">
              <a:lumMod val="60000"/>
              <a:lumOff val="40000"/>
              <a:alpha val="50000"/>
            </a:schemeClr>
          </a:solidFill>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000" b="1" kern="0" dirty="0">
                <a:solidFill>
                  <a:srgbClr val="002060"/>
                </a:solidFill>
                <a:latin typeface="Arial" panose="020B0604020202020204" pitchFamily="34" charset="0"/>
                <a:cs typeface="Arial" panose="020B0604020202020204" pitchFamily="34" charset="0"/>
              </a:rPr>
              <a:t>Main tasks for the period up to 2030</a:t>
            </a:r>
          </a:p>
        </p:txBody>
      </p:sp>
      <p:sp>
        <p:nvSpPr>
          <p:cNvPr id="8" name="Объект 2">
            <a:extLst>
              <a:ext uri="{FF2B5EF4-FFF2-40B4-BE49-F238E27FC236}">
                <a16:creationId xmlns:a16="http://schemas.microsoft.com/office/drawing/2014/main" id="{8A1752F2-F1E4-AD47-88DA-A35EBB18EC76}"/>
              </a:ext>
            </a:extLst>
          </p:cNvPr>
          <p:cNvSpPr txBox="1">
            <a:spLocks/>
          </p:cNvSpPr>
          <p:nvPr/>
        </p:nvSpPr>
        <p:spPr>
          <a:xfrm>
            <a:off x="6123474" y="1790940"/>
            <a:ext cx="6068526" cy="4341711"/>
          </a:xfrm>
          <a:prstGeom prst="rect">
            <a:avLst/>
          </a:prstGeom>
        </p:spPr>
        <p:txBody>
          <a:bodyPr>
            <a:normAutofit fontScale="77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16000" indent="-216000"/>
            <a:r>
              <a:rPr lang="en-US" sz="2200" b="1" kern="0" dirty="0">
                <a:solidFill>
                  <a:srgbClr val="CC3399"/>
                </a:solidFill>
                <a:latin typeface="Arial" panose="020B0604020202020204" pitchFamily="34" charset="0"/>
                <a:ea typeface="Calibri" panose="020F0502020204030204" pitchFamily="34" charset="0"/>
                <a:cs typeface="Arial" panose="020B0604020202020204" pitchFamily="34" charset="0"/>
              </a:rPr>
              <a:t>Obtaining license from Rostekhnadzor for the operation of IBR-2.</a:t>
            </a:r>
          </a:p>
          <a:p>
            <a:pPr marL="216000" indent="0">
              <a:spcBef>
                <a:spcPts val="600"/>
              </a:spcBef>
              <a:spcAft>
                <a:spcPts val="600"/>
              </a:spcAft>
              <a:buFontTx/>
              <a:buNone/>
            </a:pPr>
            <a:r>
              <a:rPr lang="en-US" sz="1800" kern="0" dirty="0">
                <a:solidFill>
                  <a:srgbClr val="CC3399"/>
                </a:solidFill>
                <a:latin typeface="Arial" panose="020B0604020202020204" pitchFamily="34" charset="0"/>
                <a:ea typeface="Calibri" panose="020F0502020204030204" pitchFamily="34" charset="0"/>
                <a:cs typeface="Arial" panose="020B0604020202020204" pitchFamily="34" charset="0"/>
              </a:rPr>
              <a:t>The planned date of obtaining the license: April-May 2023. The requested validity period of the new Rostechnadzor license is until October 2032.</a:t>
            </a:r>
            <a:endParaRPr lang="en-US" sz="1800" kern="0" dirty="0">
              <a:solidFill>
                <a:srgbClr val="CC3399"/>
              </a:solidFill>
              <a:latin typeface="Arial" panose="020B0604020202020204" pitchFamily="34" charset="0"/>
              <a:cs typeface="Arial" panose="020B0604020202020204" pitchFamily="34" charset="0"/>
            </a:endParaRPr>
          </a:p>
          <a:p>
            <a:pPr marL="216000" indent="-216000">
              <a:spcBef>
                <a:spcPts val="1800"/>
              </a:spcBef>
              <a:spcAft>
                <a:spcPts val="600"/>
              </a:spcAft>
            </a:pPr>
            <a:r>
              <a:rPr lang="en-US" sz="2200" b="1" kern="0" dirty="0">
                <a:latin typeface="Arial" panose="020B0604020202020204" pitchFamily="34" charset="0"/>
                <a:ea typeface="Calibri" panose="020F0502020204030204" pitchFamily="34" charset="0"/>
                <a:cs typeface="Arial" panose="020B0604020202020204" pitchFamily="34" charset="0"/>
              </a:rPr>
              <a:t>Ensuring the operation of the IBR-2 reactor for physics experiments.</a:t>
            </a:r>
          </a:p>
          <a:p>
            <a:pPr marL="216000" indent="-216000">
              <a:spcBef>
                <a:spcPts val="1800"/>
              </a:spcBef>
              <a:spcAft>
                <a:spcPts val="600"/>
              </a:spcAft>
            </a:pPr>
            <a:r>
              <a:rPr lang="en-US" sz="2200" b="1" kern="0" dirty="0">
                <a:latin typeface="Arial" panose="020B0604020202020204" pitchFamily="34" charset="0"/>
                <a:ea typeface="Calibri" panose="020F0502020204030204" pitchFamily="34" charset="0"/>
                <a:cs typeface="Arial" panose="020B0604020202020204" pitchFamily="34" charset="0"/>
              </a:rPr>
              <a:t>Upgrade of the main safety-related equipment of the IBR-2 reactor.</a:t>
            </a:r>
          </a:p>
          <a:p>
            <a:pPr marL="216000" indent="-216000">
              <a:spcBef>
                <a:spcPts val="1800"/>
              </a:spcBef>
              <a:spcAft>
                <a:spcPts val="600"/>
              </a:spcAft>
            </a:pPr>
            <a:r>
              <a:rPr lang="en-US" sz="2200" b="1" kern="0" dirty="0">
                <a:latin typeface="Arial" panose="020B0604020202020204" pitchFamily="34" charset="0"/>
                <a:ea typeface="Calibri" panose="020F0502020204030204" pitchFamily="34" charset="0"/>
                <a:cs typeface="Arial" panose="020B0604020202020204" pitchFamily="34" charset="0"/>
              </a:rPr>
              <a:t>Development and construction of a system of cryogenic moderators for IBR-2</a:t>
            </a:r>
          </a:p>
          <a:p>
            <a:pPr marL="216000" indent="-216000">
              <a:spcBef>
                <a:spcPts val="1800"/>
              </a:spcBef>
            </a:pPr>
            <a:r>
              <a:rPr lang="en-US" sz="2200" b="1" kern="0" dirty="0">
                <a:latin typeface="Arial" panose="020B0604020202020204" pitchFamily="34" charset="0"/>
                <a:ea typeface="Calibri" panose="020F0502020204030204" pitchFamily="34" charset="0"/>
                <a:cs typeface="Arial" panose="020B0604020202020204" pitchFamily="34" charset="0"/>
              </a:rPr>
              <a:t>Ensuring reactor safety.</a:t>
            </a:r>
          </a:p>
          <a:p>
            <a:pPr marL="216000" indent="-216000">
              <a:spcBef>
                <a:spcPts val="1800"/>
              </a:spcBef>
            </a:pPr>
            <a:r>
              <a:rPr lang="en-US" sz="2200" b="1" kern="0" dirty="0">
                <a:latin typeface="Arial" panose="020B0604020202020204" pitchFamily="34" charset="0"/>
                <a:ea typeface="Calibri" panose="020F0502020204030204" pitchFamily="34" charset="0"/>
                <a:cs typeface="Arial" panose="020B0604020202020204" pitchFamily="34" charset="0"/>
              </a:rPr>
              <a:t>Prospects for the operation of IBR-2.</a:t>
            </a:r>
          </a:p>
          <a:p>
            <a:endParaRPr lang="en-US" sz="1800" kern="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258021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Прямоугольник 13">
            <a:extLst>
              <a:ext uri="{FF2B5EF4-FFF2-40B4-BE49-F238E27FC236}">
                <a16:creationId xmlns:a16="http://schemas.microsoft.com/office/drawing/2014/main" id="{12FFA318-6263-4B20-B2CF-7ADCBE6E38D7}"/>
              </a:ext>
            </a:extLst>
          </p:cNvPr>
          <p:cNvSpPr/>
          <p:nvPr/>
        </p:nvSpPr>
        <p:spPr>
          <a:xfrm>
            <a:off x="558800" y="79228"/>
            <a:ext cx="11099800" cy="954107"/>
          </a:xfrm>
          <a:prstGeom prst="rect">
            <a:avLst/>
          </a:prstGeom>
        </p:spPr>
        <p:txBody>
          <a:bodyPr wrap="square">
            <a:spAutoFit/>
          </a:bodyPr>
          <a:lstStyle/>
          <a:p>
            <a:pPr algn="ctr"/>
            <a:r>
              <a:rPr lang="en-US" sz="2800" b="1" dirty="0">
                <a:solidFill>
                  <a:srgbClr val="004176"/>
                </a:solidFill>
              </a:rPr>
              <a:t>Reports on the themes to be included in the JINR Topical Plan for 2024 in the context of the New 7-Year Plan</a:t>
            </a:r>
          </a:p>
        </p:txBody>
      </p:sp>
      <p:cxnSp>
        <p:nvCxnSpPr>
          <p:cNvPr id="15" name="Прямая соединительная линия 14">
            <a:extLst>
              <a:ext uri="{FF2B5EF4-FFF2-40B4-BE49-F238E27FC236}">
                <a16:creationId xmlns:a16="http://schemas.microsoft.com/office/drawing/2014/main" id="{322C4FCE-6A43-7142-956D-CF4BC04EB575}"/>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B62FCB0-C0D2-1A46-8FF8-CF146D446AFF}"/>
              </a:ext>
            </a:extLst>
          </p:cNvPr>
          <p:cNvSpPr txBox="1"/>
          <p:nvPr/>
        </p:nvSpPr>
        <p:spPr>
          <a:xfrm>
            <a:off x="210487" y="1274413"/>
            <a:ext cx="5491813" cy="1837939"/>
          </a:xfrm>
          <a:prstGeom prst="rect">
            <a:avLst/>
          </a:prstGeom>
          <a:noFill/>
        </p:spPr>
        <p:txBody>
          <a:bodyPr wrap="square">
            <a:spAutoFit/>
          </a:bodyPr>
          <a:lstStyle/>
          <a:p>
            <a:pPr algn="just">
              <a:lnSpc>
                <a:spcPct val="120000"/>
              </a:lnSpc>
            </a:pPr>
            <a:r>
              <a:rPr lang="en-US" sz="1600" dirty="0">
                <a:solidFill>
                  <a:srgbClr val="004176"/>
                </a:solidFill>
              </a:rPr>
              <a:t>The PAC took note of the report presented by </a:t>
            </a:r>
            <a:r>
              <a:rPr lang="en-US" sz="1600" b="1" dirty="0">
                <a:solidFill>
                  <a:srgbClr val="004176"/>
                </a:solidFill>
              </a:rPr>
              <a:t>Denis Kozlenko </a:t>
            </a:r>
            <a:r>
              <a:rPr lang="en-US" sz="1600" dirty="0">
                <a:solidFill>
                  <a:srgbClr val="004176"/>
                </a:solidFill>
              </a:rPr>
              <a:t>on the FLNP theme </a:t>
            </a:r>
            <a:r>
              <a:rPr lang="en-US" sz="1600" b="1" dirty="0">
                <a:solidFill>
                  <a:srgbClr val="004176"/>
                </a:solidFill>
              </a:rPr>
              <a:t>“Investigations of Functional Materials and Nanosystems Using Neutron Scattering”, </a:t>
            </a:r>
            <a:r>
              <a:rPr lang="en-US" sz="1600" dirty="0">
                <a:solidFill>
                  <a:srgbClr val="004176"/>
                </a:solidFill>
              </a:rPr>
              <a:t>which discussed main activities and projects in the framework of the Seven-Year Plan for the Development of JINR for 2024–2030. </a:t>
            </a:r>
          </a:p>
        </p:txBody>
      </p:sp>
      <p:sp>
        <p:nvSpPr>
          <p:cNvPr id="8" name="Rectangle 5">
            <a:extLst>
              <a:ext uri="{FF2B5EF4-FFF2-40B4-BE49-F238E27FC236}">
                <a16:creationId xmlns:a16="http://schemas.microsoft.com/office/drawing/2014/main" id="{A4FF15AC-69E3-0B43-ABF0-B90198934ABA}"/>
              </a:ext>
            </a:extLst>
          </p:cNvPr>
          <p:cNvSpPr>
            <a:spLocks noChangeArrowheads="1"/>
          </p:cNvSpPr>
          <p:nvPr/>
        </p:nvSpPr>
        <p:spPr bwMode="auto">
          <a:xfrm>
            <a:off x="186543" y="4754433"/>
            <a:ext cx="6076012" cy="1914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tabLst>
                <a:tab pos="469106" algn="l"/>
              </a:tabLst>
            </a:pPr>
            <a:r>
              <a:rPr lang="en-US" sz="1600" b="1" dirty="0">
                <a:solidFill>
                  <a:srgbClr val="0000FF"/>
                </a:solidFill>
              </a:rPr>
              <a:t>The priority research directions at the IBR-2 instruments:</a:t>
            </a:r>
            <a:endParaRPr lang="en-US" sz="1400" b="1" dirty="0">
              <a:solidFill>
                <a:srgbClr val="FF0066"/>
              </a:solidFill>
            </a:endParaRPr>
          </a:p>
          <a:p>
            <a:pPr marL="342900" indent="-342900">
              <a:lnSpc>
                <a:spcPct val="150000"/>
              </a:lnSpc>
              <a:buFont typeface="+mj-lt"/>
              <a:buAutoNum type="arabicPeriod"/>
            </a:pPr>
            <a:r>
              <a:rPr lang="en-US" sz="1400" b="1" dirty="0">
                <a:solidFill>
                  <a:srgbClr val="990000"/>
                </a:solidFill>
              </a:rPr>
              <a:t>Condensed Matter Physics and Materials Science</a:t>
            </a:r>
            <a:endParaRPr lang="en-US" sz="1400" b="1" dirty="0">
              <a:solidFill>
                <a:srgbClr val="C00000"/>
              </a:solidFill>
            </a:endParaRPr>
          </a:p>
          <a:p>
            <a:pPr marL="342900" indent="-342900">
              <a:lnSpc>
                <a:spcPct val="150000"/>
              </a:lnSpc>
              <a:buFont typeface="+mj-lt"/>
              <a:buAutoNum type="arabicPeriod"/>
            </a:pPr>
            <a:r>
              <a:rPr lang="en-US" sz="1400" b="1" dirty="0">
                <a:solidFill>
                  <a:srgbClr val="990000"/>
                </a:solidFill>
              </a:rPr>
              <a:t>Physics of Nanosystems and Nanoscale Phenomena;</a:t>
            </a:r>
            <a:endParaRPr lang="en-US" sz="1400" b="1" dirty="0">
              <a:solidFill>
                <a:srgbClr val="C00000"/>
              </a:solidFill>
            </a:endParaRPr>
          </a:p>
          <a:p>
            <a:pPr marL="342900" indent="-342900">
              <a:lnSpc>
                <a:spcPct val="150000"/>
              </a:lnSpc>
              <a:buFont typeface="+mj-lt"/>
              <a:buAutoNum type="arabicPeriod"/>
            </a:pPr>
            <a:r>
              <a:rPr lang="en-US" sz="1400" b="1" dirty="0">
                <a:solidFill>
                  <a:srgbClr val="990000"/>
                </a:solidFill>
              </a:rPr>
              <a:t>Physics of Complex Liquids and Polymers;</a:t>
            </a:r>
          </a:p>
          <a:p>
            <a:pPr marL="342900" indent="-342900">
              <a:lnSpc>
                <a:spcPct val="150000"/>
              </a:lnSpc>
              <a:buFont typeface="+mj-lt"/>
              <a:buAutoNum type="arabicPeriod"/>
            </a:pPr>
            <a:r>
              <a:rPr lang="en-US" sz="1400" b="1" dirty="0">
                <a:solidFill>
                  <a:srgbClr val="990000"/>
                </a:solidFill>
              </a:rPr>
              <a:t>Biophysics and Pharmacology;</a:t>
            </a:r>
          </a:p>
          <a:p>
            <a:pPr marL="342900" indent="-342900">
              <a:lnSpc>
                <a:spcPct val="150000"/>
              </a:lnSpc>
              <a:buFont typeface="+mj-lt"/>
              <a:buAutoNum type="arabicPeriod"/>
            </a:pPr>
            <a:r>
              <a:rPr lang="en-US" sz="1400" b="1" dirty="0">
                <a:solidFill>
                  <a:srgbClr val="990000"/>
                </a:solidFill>
              </a:rPr>
              <a:t>Applied Materials and Engineering Sciences</a:t>
            </a:r>
            <a:r>
              <a:rPr lang="en-US" sz="1400" b="1" dirty="0">
                <a:solidFill>
                  <a:srgbClr val="C00000"/>
                </a:solidFill>
              </a:rPr>
              <a:t>.</a:t>
            </a:r>
          </a:p>
        </p:txBody>
      </p:sp>
      <p:sp>
        <p:nvSpPr>
          <p:cNvPr id="10" name="TextBox 9">
            <a:extLst>
              <a:ext uri="{FF2B5EF4-FFF2-40B4-BE49-F238E27FC236}">
                <a16:creationId xmlns:a16="http://schemas.microsoft.com/office/drawing/2014/main" id="{335A6903-0B87-EB40-AF60-56163FF03E35}"/>
              </a:ext>
            </a:extLst>
          </p:cNvPr>
          <p:cNvSpPr txBox="1"/>
          <p:nvPr/>
        </p:nvSpPr>
        <p:spPr>
          <a:xfrm>
            <a:off x="6096000" y="1141186"/>
            <a:ext cx="5885513" cy="5586658"/>
          </a:xfrm>
          <a:prstGeom prst="rect">
            <a:avLst/>
          </a:prstGeom>
          <a:noFill/>
        </p:spPr>
        <p:txBody>
          <a:bodyPr wrap="square">
            <a:spAutoFit/>
          </a:bodyPr>
          <a:lstStyle/>
          <a:p>
            <a:pPr algn="just">
              <a:lnSpc>
                <a:spcPct val="150000"/>
              </a:lnSpc>
            </a:pPr>
            <a:r>
              <a:rPr lang="en-US" sz="1600" dirty="0">
                <a:effectLst/>
                <a:latin typeface="Arial" panose="020B0604020202020204" pitchFamily="34" charset="0"/>
                <a:ea typeface="Times New Roman" panose="02020603050405020304" pitchFamily="18" charset="0"/>
                <a:cs typeface="Times New Roman" panose="02020603050405020304" pitchFamily="18" charset="0"/>
              </a:rPr>
              <a:t>The PAC appreciated timeliness and multidisciplinary character of the research activities planned within the theme. Further development of the IBR-2 instrumentation and realization of the project “Development of an inelastic neutron scattering spectrometer in inverse geometry at the IBR-2 reactor” will enable to maintain the research quality at the competitive level in comparison with world-leading neutron scattering centers and provide a basis for further extension of research activities. The PAC also noted that the implementation of the User Programme remains a very important activity in the framework of the theme.</a:t>
            </a:r>
          </a:p>
          <a:p>
            <a:pPr algn="just">
              <a:lnSpc>
                <a:spcPct val="150000"/>
              </a:lnSpc>
            </a:pPr>
            <a:r>
              <a:rPr lang="en-US" sz="16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Recommendation.</a:t>
            </a:r>
            <a:r>
              <a:rPr lang="en-US" sz="1600"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 The PAC supported main directions suggested for implementation within the theme and recommends that the authors present a detailed structure and content of the projects constituting the theme. </a:t>
            </a:r>
          </a:p>
        </p:txBody>
      </p:sp>
      <p:grpSp>
        <p:nvGrpSpPr>
          <p:cNvPr id="11" name="Группа 10">
            <a:extLst>
              <a:ext uri="{FF2B5EF4-FFF2-40B4-BE49-F238E27FC236}">
                <a16:creationId xmlns:a16="http://schemas.microsoft.com/office/drawing/2014/main" id="{69EBF7CA-3809-9D46-ABFD-57C61BBA152C}"/>
              </a:ext>
            </a:extLst>
          </p:cNvPr>
          <p:cNvGrpSpPr/>
          <p:nvPr/>
        </p:nvGrpSpPr>
        <p:grpSpPr>
          <a:xfrm>
            <a:off x="197147" y="3236357"/>
            <a:ext cx="1059971" cy="733839"/>
            <a:chOff x="5622728" y="3320804"/>
            <a:chExt cx="1871967" cy="1296000"/>
          </a:xfrm>
          <a:solidFill>
            <a:schemeClr val="bg1"/>
          </a:solidFill>
        </p:grpSpPr>
        <p:pic>
          <p:nvPicPr>
            <p:cNvPr id="12" name="Picture 3">
              <a:extLst>
                <a:ext uri="{FF2B5EF4-FFF2-40B4-BE49-F238E27FC236}">
                  <a16:creationId xmlns:a16="http://schemas.microsoft.com/office/drawing/2014/main" id="{1ADFA83F-097A-454D-9E3E-AD75D8CCD67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22728" y="3320804"/>
              <a:ext cx="1871967" cy="1296000"/>
            </a:xfrm>
            <a:prstGeom prst="rect">
              <a:avLst/>
            </a:prstGeom>
            <a:grpFill/>
          </p:spPr>
        </p:pic>
        <p:sp>
          <p:nvSpPr>
            <p:cNvPr id="13" name="Прямоугольник 12">
              <a:extLst>
                <a:ext uri="{FF2B5EF4-FFF2-40B4-BE49-F238E27FC236}">
                  <a16:creationId xmlns:a16="http://schemas.microsoft.com/office/drawing/2014/main" id="{E8CF6477-6D6D-0547-ADC2-A872558A9D52}"/>
                </a:ext>
              </a:extLst>
            </p:cNvPr>
            <p:cNvSpPr/>
            <p:nvPr/>
          </p:nvSpPr>
          <p:spPr>
            <a:xfrm>
              <a:off x="5677183" y="3356992"/>
              <a:ext cx="137697" cy="18439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23">
            <a:extLst>
              <a:ext uri="{FF2B5EF4-FFF2-40B4-BE49-F238E27FC236}">
                <a16:creationId xmlns:a16="http://schemas.microsoft.com/office/drawing/2014/main" id="{FD76D45E-8DC9-854D-8915-AF3EF34B7B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4823" y="3934515"/>
            <a:ext cx="2027009" cy="64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9">
            <a:extLst>
              <a:ext uri="{FF2B5EF4-FFF2-40B4-BE49-F238E27FC236}">
                <a16:creationId xmlns:a16="http://schemas.microsoft.com/office/drawing/2014/main" id="{4519303A-D202-604E-A5DD-CF57F6A1A35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100000" l="0" r="100000"/>
                    </a14:imgEffect>
                    <a14:imgEffect>
                      <a14:sharpenSoften amount="50000"/>
                    </a14:imgEffect>
                  </a14:imgLayer>
                </a14:imgProps>
              </a:ext>
              <a:ext uri="{28A0092B-C50C-407E-A947-70E740481C1C}">
                <a14:useLocalDpi xmlns:a14="http://schemas.microsoft.com/office/drawing/2010/main"/>
              </a:ext>
            </a:extLst>
          </a:blip>
          <a:srcRect/>
          <a:stretch/>
        </p:blipFill>
        <p:spPr>
          <a:xfrm>
            <a:off x="4741832" y="3295676"/>
            <a:ext cx="815376" cy="859567"/>
          </a:xfrm>
          <a:prstGeom prst="rect">
            <a:avLst/>
          </a:prstGeom>
        </p:spPr>
      </p:pic>
      <p:pic>
        <p:nvPicPr>
          <p:cNvPr id="21" name="Рисунок 20">
            <a:extLst>
              <a:ext uri="{FF2B5EF4-FFF2-40B4-BE49-F238E27FC236}">
                <a16:creationId xmlns:a16="http://schemas.microsoft.com/office/drawing/2014/main" id="{6F12497C-D625-0D49-8E9B-6859066E3CE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16931" y="3889016"/>
            <a:ext cx="1121143" cy="686793"/>
          </a:xfrm>
          <a:prstGeom prst="rect">
            <a:avLst/>
          </a:prstGeom>
        </p:spPr>
      </p:pic>
      <p:pic>
        <p:nvPicPr>
          <p:cNvPr id="22" name="Рисунок 21">
            <a:extLst>
              <a:ext uri="{FF2B5EF4-FFF2-40B4-BE49-F238E27FC236}">
                <a16:creationId xmlns:a16="http://schemas.microsoft.com/office/drawing/2014/main" id="{AE91F84B-BCC7-544E-980A-1C955167E047}"/>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5300"/>
                    </a14:imgEffect>
                    <a14:imgEffect>
                      <a14:saturation sat="400000"/>
                    </a14:imgEffect>
                  </a14:imgLayer>
                </a14:imgProps>
              </a:ext>
              <a:ext uri="{28A0092B-C50C-407E-A947-70E740481C1C}">
                <a14:useLocalDpi xmlns:a14="http://schemas.microsoft.com/office/drawing/2010/main"/>
              </a:ext>
            </a:extLst>
          </a:blip>
          <a:stretch>
            <a:fillRect/>
          </a:stretch>
        </p:blipFill>
        <p:spPr>
          <a:xfrm>
            <a:off x="1868870" y="3236524"/>
            <a:ext cx="1691907" cy="630776"/>
          </a:xfrm>
          <a:prstGeom prst="rect">
            <a:avLst/>
          </a:prstGeom>
        </p:spPr>
      </p:pic>
    </p:spTree>
    <p:extLst>
      <p:ext uri="{BB962C8B-B14F-4D97-AF65-F5344CB8AC3E}">
        <p14:creationId xmlns:p14="http://schemas.microsoft.com/office/powerpoint/2010/main" val="35883188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 fill="hold"/>
                                        <p:tgtEl>
                                          <p:spTgt spid="20"/>
                                        </p:tgtEl>
                                        <p:attrNameLst>
                                          <p:attrName>ppt_w</p:attrName>
                                        </p:attrNameLst>
                                      </p:cBhvr>
                                      <p:tavLst>
                                        <p:tav tm="0">
                                          <p:val>
                                            <p:fltVal val="0"/>
                                          </p:val>
                                        </p:tav>
                                        <p:tav tm="100000">
                                          <p:val>
                                            <p:strVal val="#ppt_w"/>
                                          </p:val>
                                        </p:tav>
                                      </p:tavLst>
                                    </p:anim>
                                    <p:anim calcmode="lin" valueType="num">
                                      <p:cBhvr>
                                        <p:cTn id="8" dur="10" fill="hold"/>
                                        <p:tgtEl>
                                          <p:spTgt spid="20"/>
                                        </p:tgtEl>
                                        <p:attrNameLst>
                                          <p:attrName>ppt_h</p:attrName>
                                        </p:attrNameLst>
                                      </p:cBhvr>
                                      <p:tavLst>
                                        <p:tav tm="0">
                                          <p:val>
                                            <p:fltVal val="0"/>
                                          </p:val>
                                        </p:tav>
                                        <p:tav tm="100000">
                                          <p:val>
                                            <p:strVal val="#ppt_h"/>
                                          </p:val>
                                        </p:tav>
                                      </p:tavLst>
                                    </p:anim>
                                    <p:animEffect transition="in" filter="fade">
                                      <p:cBhvr>
                                        <p:cTn id="9" dur="1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872477-A0BF-CA4A-B404-C1BC34BA37DF}"/>
              </a:ext>
            </a:extLst>
          </p:cNvPr>
          <p:cNvSpPr txBox="1"/>
          <p:nvPr/>
        </p:nvSpPr>
        <p:spPr>
          <a:xfrm>
            <a:off x="249421" y="1216105"/>
            <a:ext cx="7149488" cy="5455019"/>
          </a:xfrm>
          <a:prstGeom prst="rect">
            <a:avLst/>
          </a:prstGeom>
          <a:noFill/>
        </p:spPr>
        <p:txBody>
          <a:bodyPr wrap="square">
            <a:spAutoFit/>
          </a:bodyPr>
          <a:lstStyle/>
          <a:p>
            <a:pPr algn="just">
              <a:lnSpc>
                <a:spcPct val="150000"/>
              </a:lnSpc>
              <a:spcBef>
                <a:spcPts val="1200"/>
              </a:spcBef>
            </a:pPr>
            <a:r>
              <a:rPr lang="en-US" sz="1900" dirty="0">
                <a:solidFill>
                  <a:srgbClr val="004176"/>
                </a:solidFill>
              </a:rPr>
              <a:t>The PAC took note of the report presented by </a:t>
            </a:r>
            <a:r>
              <a:rPr lang="en-US" sz="1900" b="1" dirty="0">
                <a:solidFill>
                  <a:srgbClr val="004176"/>
                </a:solidFill>
              </a:rPr>
              <a:t>Victor Bodnarchuk </a:t>
            </a:r>
            <a:r>
              <a:rPr lang="en-US" sz="1900" dirty="0">
                <a:solidFill>
                  <a:srgbClr val="004176"/>
                </a:solidFill>
              </a:rPr>
              <a:t>on projects and activities in the framework of the FLNP theme </a:t>
            </a:r>
            <a:r>
              <a:rPr lang="en-US" sz="1900" b="1" dirty="0">
                <a:solidFill>
                  <a:srgbClr val="004176"/>
                </a:solidFill>
              </a:rPr>
              <a:t>“Scientific and Methodological Research and Developments for Condensed Matter Investigations with IBR-2 Neutron Beams” </a:t>
            </a:r>
            <a:r>
              <a:rPr lang="en-US" sz="1900" dirty="0">
                <a:solidFill>
                  <a:srgbClr val="004176"/>
                </a:solidFill>
              </a:rPr>
              <a:t>for the next seven-year period. The PAC endorsed plans for the development of new technologies in the field of neutron detection for their application in the instruments of IBR-2 and the development of the corresponding infrastructure.</a:t>
            </a:r>
          </a:p>
          <a:p>
            <a:pPr algn="just">
              <a:lnSpc>
                <a:spcPct val="150000"/>
              </a:lnSpc>
              <a:spcBef>
                <a:spcPts val="1200"/>
              </a:spcBef>
            </a:pPr>
            <a:r>
              <a:rPr lang="en-US" sz="1900" u="sng" dirty="0">
                <a:solidFill>
                  <a:srgbClr val="0000FF"/>
                </a:solidFill>
              </a:rPr>
              <a:t>Recommendation.</a:t>
            </a:r>
            <a:r>
              <a:rPr lang="en-US" sz="1900" dirty="0">
                <a:solidFill>
                  <a:srgbClr val="0000FF"/>
                </a:solidFill>
              </a:rPr>
              <a:t> The PAC recommended supporting the projects and activities aimed at the development of the experimental infrastructure of the IBR-2 reactor.</a:t>
            </a:r>
          </a:p>
        </p:txBody>
      </p:sp>
      <p:sp>
        <p:nvSpPr>
          <p:cNvPr id="16" name="Объект 2">
            <a:extLst>
              <a:ext uri="{FF2B5EF4-FFF2-40B4-BE49-F238E27FC236}">
                <a16:creationId xmlns:a16="http://schemas.microsoft.com/office/drawing/2014/main" id="{9F1C97FC-86E0-8846-98BD-59F37286846A}"/>
              </a:ext>
            </a:extLst>
          </p:cNvPr>
          <p:cNvSpPr txBox="1">
            <a:spLocks/>
          </p:cNvSpPr>
          <p:nvPr/>
        </p:nvSpPr>
        <p:spPr>
          <a:xfrm>
            <a:off x="7602837" y="1177931"/>
            <a:ext cx="4275385" cy="8282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1800" b="1" kern="0" dirty="0">
                <a:latin typeface="Arial" panose="020B0604020202020204" pitchFamily="34" charset="0"/>
                <a:cs typeface="Arial" panose="020B0604020202020204" pitchFamily="34" charset="0"/>
              </a:rPr>
              <a:t>Development of neutron PSD with He-3 converter with resistive anode</a:t>
            </a:r>
          </a:p>
        </p:txBody>
      </p:sp>
      <p:sp>
        <p:nvSpPr>
          <p:cNvPr id="20" name="Объект 2">
            <a:extLst>
              <a:ext uri="{FF2B5EF4-FFF2-40B4-BE49-F238E27FC236}">
                <a16:creationId xmlns:a16="http://schemas.microsoft.com/office/drawing/2014/main" id="{031EE6B5-2FB3-944A-AF5C-C420883E5ACC}"/>
              </a:ext>
            </a:extLst>
          </p:cNvPr>
          <p:cNvSpPr txBox="1">
            <a:spLocks/>
          </p:cNvSpPr>
          <p:nvPr/>
        </p:nvSpPr>
        <p:spPr>
          <a:xfrm>
            <a:off x="7517711" y="4155523"/>
            <a:ext cx="4445635" cy="828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latin typeface="Arial" panose="020B0604020202020204" pitchFamily="34" charset="0"/>
                <a:cs typeface="Arial" panose="020B0604020202020204" pitchFamily="34" charset="0"/>
              </a:rPr>
              <a:t>Development neutron detectors based on scintillators</a:t>
            </a:r>
          </a:p>
        </p:txBody>
      </p:sp>
      <p:pic>
        <p:nvPicPr>
          <p:cNvPr id="22" name="Picture 2">
            <a:extLst>
              <a:ext uri="{FF2B5EF4-FFF2-40B4-BE49-F238E27FC236}">
                <a16:creationId xmlns:a16="http://schemas.microsoft.com/office/drawing/2014/main" id="{2E7FBDE1-AAE6-1C4C-AEE2-F8C0F7E048B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515716" y="5040006"/>
            <a:ext cx="4445634" cy="1701944"/>
          </a:xfrm>
          <a:prstGeom prst="rect">
            <a:avLst/>
          </a:prstGeom>
          <a:noFill/>
        </p:spPr>
      </p:pic>
      <p:sp>
        <p:nvSpPr>
          <p:cNvPr id="23" name="TextBox 22">
            <a:extLst>
              <a:ext uri="{FF2B5EF4-FFF2-40B4-BE49-F238E27FC236}">
                <a16:creationId xmlns:a16="http://schemas.microsoft.com/office/drawing/2014/main" id="{DFF0864F-48E9-3240-A88B-5F2E69A7799E}"/>
              </a:ext>
            </a:extLst>
          </p:cNvPr>
          <p:cNvSpPr txBox="1"/>
          <p:nvPr/>
        </p:nvSpPr>
        <p:spPr>
          <a:xfrm>
            <a:off x="8121117" y="4670673"/>
            <a:ext cx="3724096" cy="369332"/>
          </a:xfrm>
          <a:prstGeom prst="rect">
            <a:avLst/>
          </a:prstGeom>
          <a:noFill/>
        </p:spPr>
        <p:txBody>
          <a:bodyPr wrap="none" rtlCol="0">
            <a:spAutoFit/>
          </a:bodyPr>
          <a:lstStyle/>
          <a:p>
            <a:r>
              <a:rPr lang="en-US" dirty="0"/>
              <a:t>2D PSD based on ZnS scintillators</a:t>
            </a:r>
          </a:p>
        </p:txBody>
      </p:sp>
      <p:pic>
        <p:nvPicPr>
          <p:cNvPr id="27" name="Picture 2">
            <a:extLst>
              <a:ext uri="{FF2B5EF4-FFF2-40B4-BE49-F238E27FC236}">
                <a16:creationId xmlns:a16="http://schemas.microsoft.com/office/drawing/2014/main" id="{AFB749A8-0EC1-834E-895C-B7E3A51B46A1}"/>
              </a:ext>
            </a:extLst>
          </p:cNvPr>
          <p:cNvPicPr>
            <a:picLocks noChangeAspect="1" noChangeArrowheads="1"/>
          </p:cNvPicPr>
          <p:nvPr/>
        </p:nvPicPr>
        <p:blipFill>
          <a:blip r:embed="rId4">
            <a:extLst>
              <a:ext uri="{28A0092B-C50C-407E-A947-70E740481C1C}">
                <a14:useLocalDpi xmlns:a14="http://schemas.microsoft.com/office/drawing/2010/main"/>
              </a:ext>
            </a:extLst>
          </a:blip>
          <a:srcRect l="-9" t="-6" r="-9" b="-6"/>
          <a:stretch>
            <a:fillRect/>
          </a:stretch>
        </p:blipFill>
        <p:spPr bwMode="auto">
          <a:xfrm>
            <a:off x="7563998" y="1867162"/>
            <a:ext cx="1584526" cy="21127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9" name="Picture 4">
            <a:extLst>
              <a:ext uri="{FF2B5EF4-FFF2-40B4-BE49-F238E27FC236}">
                <a16:creationId xmlns:a16="http://schemas.microsoft.com/office/drawing/2014/main" id="{5D2140A4-21BB-354A-8B2A-7E1B02BB634C}"/>
              </a:ext>
            </a:extLst>
          </p:cNvPr>
          <p:cNvPicPr>
            <a:picLocks noChangeAspect="1" noChangeArrowheads="1"/>
          </p:cNvPicPr>
          <p:nvPr/>
        </p:nvPicPr>
        <p:blipFill>
          <a:blip r:embed="rId5">
            <a:extLst>
              <a:ext uri="{28A0092B-C50C-407E-A947-70E740481C1C}">
                <a14:useLocalDpi xmlns:a14="http://schemas.microsoft.com/office/drawing/2010/main"/>
              </a:ext>
            </a:extLst>
          </a:blip>
          <a:srcRect l="-9" t="-6" r="-9" b="-6"/>
          <a:stretch>
            <a:fillRect/>
          </a:stretch>
        </p:blipFill>
        <p:spPr bwMode="auto">
          <a:xfrm>
            <a:off x="10089768" y="1858999"/>
            <a:ext cx="1584526" cy="21127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 name="Прямоугольник 31">
            <a:extLst>
              <a:ext uri="{FF2B5EF4-FFF2-40B4-BE49-F238E27FC236}">
                <a16:creationId xmlns:a16="http://schemas.microsoft.com/office/drawing/2014/main" id="{CD95F5EF-819A-654D-8D64-19AB56EA41CE}"/>
              </a:ext>
            </a:extLst>
          </p:cNvPr>
          <p:cNvSpPr/>
          <p:nvPr/>
        </p:nvSpPr>
        <p:spPr>
          <a:xfrm>
            <a:off x="558800" y="79228"/>
            <a:ext cx="11099800" cy="954107"/>
          </a:xfrm>
          <a:prstGeom prst="rect">
            <a:avLst/>
          </a:prstGeom>
        </p:spPr>
        <p:txBody>
          <a:bodyPr wrap="square">
            <a:spAutoFit/>
          </a:bodyPr>
          <a:lstStyle/>
          <a:p>
            <a:pPr algn="ctr"/>
            <a:r>
              <a:rPr lang="en-US" sz="2800" b="1" dirty="0">
                <a:solidFill>
                  <a:srgbClr val="004176"/>
                </a:solidFill>
              </a:rPr>
              <a:t>Reports on the themes to be included in the JINR Topical Plan for 2024 in the context of the New 7-Year Plan</a:t>
            </a:r>
          </a:p>
        </p:txBody>
      </p:sp>
      <p:cxnSp>
        <p:nvCxnSpPr>
          <p:cNvPr id="33" name="Прямая соединительная линия 32">
            <a:extLst>
              <a:ext uri="{FF2B5EF4-FFF2-40B4-BE49-F238E27FC236}">
                <a16:creationId xmlns:a16="http://schemas.microsoft.com/office/drawing/2014/main" id="{5B30F9C6-F502-5041-9CD5-A6A2016633E2}"/>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02101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6D522459-A72C-114A-AB3C-66B2DF2580A2}"/>
              </a:ext>
            </a:extLst>
          </p:cNvPr>
          <p:cNvSpPr/>
          <p:nvPr/>
        </p:nvSpPr>
        <p:spPr>
          <a:xfrm>
            <a:off x="558800" y="79228"/>
            <a:ext cx="11099800" cy="954107"/>
          </a:xfrm>
          <a:prstGeom prst="rect">
            <a:avLst/>
          </a:prstGeom>
        </p:spPr>
        <p:txBody>
          <a:bodyPr wrap="square">
            <a:spAutoFit/>
          </a:bodyPr>
          <a:lstStyle/>
          <a:p>
            <a:pPr algn="ctr"/>
            <a:r>
              <a:rPr lang="en-US" sz="2800" b="1" dirty="0">
                <a:solidFill>
                  <a:srgbClr val="004176"/>
                </a:solidFill>
              </a:rPr>
              <a:t>Reports on the themes to be included in the JINR Topical Plan for 2024 in the context of the New 7-Year Plan</a:t>
            </a:r>
          </a:p>
        </p:txBody>
      </p:sp>
      <p:cxnSp>
        <p:nvCxnSpPr>
          <p:cNvPr id="9" name="Прямая соединительная линия 8">
            <a:extLst>
              <a:ext uri="{FF2B5EF4-FFF2-40B4-BE49-F238E27FC236}">
                <a16:creationId xmlns:a16="http://schemas.microsoft.com/office/drawing/2014/main" id="{D6D54EFD-3E39-3D45-9005-1B4FE2A96015}"/>
              </a:ext>
            </a:extLst>
          </p:cNvPr>
          <p:cNvCxnSpPr/>
          <p:nvPr/>
        </p:nvCxnSpPr>
        <p:spPr>
          <a:xfrm>
            <a:off x="0" y="1087260"/>
            <a:ext cx="12192000" cy="0"/>
          </a:xfrm>
          <a:prstGeom prst="line">
            <a:avLst/>
          </a:prstGeom>
          <a:ln w="31750">
            <a:solidFill>
              <a:srgbClr val="004176"/>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163083C-72C1-9F4C-92AF-E30E11DFC7A2}"/>
              </a:ext>
            </a:extLst>
          </p:cNvPr>
          <p:cNvSpPr txBox="1"/>
          <p:nvPr/>
        </p:nvSpPr>
        <p:spPr>
          <a:xfrm>
            <a:off x="293330" y="1147645"/>
            <a:ext cx="11503930" cy="2785891"/>
          </a:xfrm>
          <a:prstGeom prst="rect">
            <a:avLst/>
          </a:prstGeom>
          <a:noFill/>
        </p:spPr>
        <p:txBody>
          <a:bodyPr wrap="square">
            <a:spAutoFit/>
          </a:bodyPr>
          <a:lstStyle/>
          <a:p>
            <a:pPr algn="just">
              <a:lnSpc>
                <a:spcPct val="150000"/>
              </a:lnSpc>
              <a:spcBef>
                <a:spcPts val="1200"/>
              </a:spcBef>
            </a:pPr>
            <a:r>
              <a:rPr lang="en-US" sz="1600" dirty="0">
                <a:solidFill>
                  <a:srgbClr val="004176"/>
                </a:solidFill>
              </a:rPr>
              <a:t>The PAC took note of the report on the new FLNP theme </a:t>
            </a:r>
            <a:r>
              <a:rPr lang="en-US" sz="1600" b="1" dirty="0">
                <a:solidFill>
                  <a:srgbClr val="004176"/>
                </a:solidFill>
              </a:rPr>
              <a:t>“Optical Methods in Condensed Matter Studies” </a:t>
            </a:r>
            <a:r>
              <a:rPr lang="en-US" sz="1600" dirty="0">
                <a:solidFill>
                  <a:srgbClr val="004176"/>
                </a:solidFill>
              </a:rPr>
              <a:t>presented by </a:t>
            </a:r>
            <a:r>
              <a:rPr lang="en-US" sz="1600" b="1" dirty="0">
                <a:solidFill>
                  <a:srgbClr val="004176"/>
                </a:solidFill>
              </a:rPr>
              <a:t>Grigory Arzumanyan. </a:t>
            </a:r>
            <a:r>
              <a:rPr lang="en-US" sz="1600" dirty="0">
                <a:solidFill>
                  <a:srgbClr val="004176"/>
                </a:solidFill>
              </a:rPr>
              <a:t>The PAC considered, in particular, the current activities within the ongoing theme “Modern Trends and Developments in Raman Microspectroscopy and Photoluminescence for Condensed Matter Studies”, which will be completed in 2023. Based on the results presented in the report, the PAC notes significant progress in the implementation of activities on this theme and especially the advances in life sciences.</a:t>
            </a:r>
          </a:p>
          <a:p>
            <a:pPr algn="just">
              <a:lnSpc>
                <a:spcPct val="150000"/>
              </a:lnSpc>
              <a:spcBef>
                <a:spcPts val="1200"/>
              </a:spcBef>
            </a:pPr>
            <a:r>
              <a:rPr lang="en-US" sz="1600" dirty="0">
                <a:solidFill>
                  <a:srgbClr val="004176"/>
                </a:solidFill>
              </a:rPr>
              <a:t>The PAC noted that since the beginning of the new Seven-Year Plan for the Development of JINR for 2024–2030, it is proposed to open the new theme </a:t>
            </a:r>
            <a:r>
              <a:rPr lang="en-US" sz="1600" b="1" dirty="0">
                <a:solidFill>
                  <a:srgbClr val="004176"/>
                </a:solidFill>
              </a:rPr>
              <a:t>“Optical Methods in Condensed Matter Studies”</a:t>
            </a:r>
            <a:r>
              <a:rPr lang="en-US" sz="1600" dirty="0">
                <a:solidFill>
                  <a:srgbClr val="004176"/>
                </a:solidFill>
              </a:rPr>
              <a:t> and project </a:t>
            </a:r>
            <a:r>
              <a:rPr lang="en-US" sz="1600" b="1" dirty="0">
                <a:solidFill>
                  <a:srgbClr val="004176"/>
                </a:solidFill>
              </a:rPr>
              <a:t>“Nanobiophotonics”.</a:t>
            </a:r>
          </a:p>
        </p:txBody>
      </p:sp>
      <p:sp>
        <p:nvSpPr>
          <p:cNvPr id="12" name="TextBox 11">
            <a:extLst>
              <a:ext uri="{FF2B5EF4-FFF2-40B4-BE49-F238E27FC236}">
                <a16:creationId xmlns:a16="http://schemas.microsoft.com/office/drawing/2014/main" id="{6004A96D-23FA-4D4C-A72F-7E442D043335}"/>
              </a:ext>
            </a:extLst>
          </p:cNvPr>
          <p:cNvSpPr txBox="1"/>
          <p:nvPr/>
        </p:nvSpPr>
        <p:spPr>
          <a:xfrm>
            <a:off x="6693330" y="4108504"/>
            <a:ext cx="4876800" cy="553998"/>
          </a:xfrm>
          <a:prstGeom prst="rect">
            <a:avLst/>
          </a:prstGeom>
          <a:noFill/>
        </p:spPr>
        <p:txBody>
          <a:bodyPr wrap="square" rtlCol="0">
            <a:spAutoFit/>
          </a:bodyPr>
          <a:lstStyle/>
          <a:p>
            <a:pPr algn="ctr"/>
            <a:r>
              <a:rPr lang="en-US" sz="1500" b="1" dirty="0"/>
              <a:t>Fluorescence microscopy to identify NETosis under the influence of UV- and visible radiation</a:t>
            </a:r>
            <a:endParaRPr lang="en-US" sz="1500" dirty="0"/>
          </a:p>
        </p:txBody>
      </p:sp>
      <p:pic>
        <p:nvPicPr>
          <p:cNvPr id="13" name="Рисунок 12" descr="&#10;">
            <a:extLst>
              <a:ext uri="{FF2B5EF4-FFF2-40B4-BE49-F238E27FC236}">
                <a16:creationId xmlns:a16="http://schemas.microsoft.com/office/drawing/2014/main" id="{785DAB72-E99E-4A4E-8355-708F6FA9673F}"/>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6251340" y="4662498"/>
            <a:ext cx="5940660" cy="2155673"/>
          </a:xfrm>
          <a:prstGeom prst="rect">
            <a:avLst/>
          </a:prstGeom>
          <a:noFill/>
          <a:ln>
            <a:noFill/>
          </a:ln>
        </p:spPr>
      </p:pic>
      <p:sp>
        <p:nvSpPr>
          <p:cNvPr id="15" name="TextBox 14">
            <a:extLst>
              <a:ext uri="{FF2B5EF4-FFF2-40B4-BE49-F238E27FC236}">
                <a16:creationId xmlns:a16="http://schemas.microsoft.com/office/drawing/2014/main" id="{E9D272D8-21DC-A04A-977F-5882BB72AA46}"/>
              </a:ext>
            </a:extLst>
          </p:cNvPr>
          <p:cNvSpPr txBox="1"/>
          <p:nvPr/>
        </p:nvSpPr>
        <p:spPr>
          <a:xfrm>
            <a:off x="293330" y="3908332"/>
            <a:ext cx="5667760" cy="1524007"/>
          </a:xfrm>
          <a:prstGeom prst="rect">
            <a:avLst/>
          </a:prstGeom>
          <a:noFill/>
        </p:spPr>
        <p:txBody>
          <a:bodyPr wrap="square">
            <a:spAutoFit/>
          </a:bodyPr>
          <a:lstStyle/>
          <a:p>
            <a:pPr algn="just">
              <a:lnSpc>
                <a:spcPct val="150000"/>
              </a:lnSpc>
            </a:pPr>
            <a:r>
              <a:rPr lang="en-US" sz="1600" u="sng" dirty="0">
                <a:solidFill>
                  <a:srgbClr val="004176"/>
                </a:solidFill>
              </a:rPr>
              <a:t>Recommendation.</a:t>
            </a:r>
            <a:r>
              <a:rPr lang="en-US" sz="1600" dirty="0">
                <a:solidFill>
                  <a:srgbClr val="004176"/>
                </a:solidFill>
              </a:rPr>
              <a:t> The PAC appreciated the progress made in experiments using optical methods and recommends closer collaboration on these topics with other laboratories of JINR, including LRB and MLIT.</a:t>
            </a:r>
          </a:p>
        </p:txBody>
      </p:sp>
      <p:sp>
        <p:nvSpPr>
          <p:cNvPr id="16" name="TextBox 15">
            <a:extLst>
              <a:ext uri="{FF2B5EF4-FFF2-40B4-BE49-F238E27FC236}">
                <a16:creationId xmlns:a16="http://schemas.microsoft.com/office/drawing/2014/main" id="{6A75D65B-A24B-3B4E-9AE8-A60F5D8D3B1F}"/>
              </a:ext>
            </a:extLst>
          </p:cNvPr>
          <p:cNvSpPr txBox="1"/>
          <p:nvPr/>
        </p:nvSpPr>
        <p:spPr>
          <a:xfrm>
            <a:off x="119921" y="5542390"/>
            <a:ext cx="2025883" cy="116955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Raman marker</a:t>
            </a:r>
          </a:p>
          <a:p>
            <a:r>
              <a:rPr lang="en-US" sz="1400" b="1" dirty="0">
                <a:latin typeface="Arial" panose="020B0604020202020204" pitchFamily="34" charset="0"/>
                <a:cs typeface="Arial" panose="020B0604020202020204" pitchFamily="34" charset="0"/>
              </a:rPr>
              <a:t>of light-induced NETosis –</a:t>
            </a:r>
          </a:p>
          <a:p>
            <a:r>
              <a:rPr lang="en-US" sz="1400" b="1" dirty="0">
                <a:latin typeface="Arial" panose="020B0604020202020204" pitchFamily="34" charset="0"/>
                <a:cs typeface="Arial" panose="020B0604020202020204" pitchFamily="34" charset="0"/>
              </a:rPr>
              <a:t>programmed cell death</a:t>
            </a:r>
          </a:p>
        </p:txBody>
      </p:sp>
      <p:pic>
        <p:nvPicPr>
          <p:cNvPr id="17" name="Рисунок 16">
            <a:extLst>
              <a:ext uri="{FF2B5EF4-FFF2-40B4-BE49-F238E27FC236}">
                <a16:creationId xmlns:a16="http://schemas.microsoft.com/office/drawing/2014/main" id="{B10B0537-98C1-9D4B-976A-0C389AF9B9D0}"/>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1683565" y="5485198"/>
            <a:ext cx="4470105" cy="1283937"/>
          </a:xfrm>
          <a:prstGeom prst="rect">
            <a:avLst/>
          </a:prstGeom>
          <a:noFill/>
          <a:ln>
            <a:noFill/>
          </a:ln>
        </p:spPr>
      </p:pic>
    </p:spTree>
    <p:extLst>
      <p:ext uri="{BB962C8B-B14F-4D97-AF65-F5344CB8AC3E}">
        <p14:creationId xmlns:p14="http://schemas.microsoft.com/office/powerpoint/2010/main" val="205545225"/>
      </p:ext>
    </p:extLst>
  </p:cSld>
  <p:clrMapOvr>
    <a:masterClrMapping/>
  </p:clrMapOvr>
  <p:transition/>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33305</TotalTime>
  <Words>2071</Words>
  <Application>Microsoft Office PowerPoint</Application>
  <PresentationFormat>Широкоэкранный</PresentationFormat>
  <Paragraphs>374</Paragraphs>
  <Slides>20</Slides>
  <Notes>10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12</vt:i4>
      </vt:variant>
      <vt:variant>
        <vt:lpstr>Заголовки слайдов</vt:lpstr>
      </vt:variant>
      <vt:variant>
        <vt:i4>20</vt:i4>
      </vt:variant>
    </vt:vector>
  </HeadingPairs>
  <TitlesOfParts>
    <vt:vector size="38" baseType="lpstr">
      <vt:lpstr>Arial</vt:lpstr>
      <vt:lpstr>Calibri</vt:lpstr>
      <vt:lpstr>Comic Sans MS</vt:lpstr>
      <vt:lpstr>Times New Roman</vt:lpstr>
      <vt:lpstr>TimesNewRomanPSMT</vt:lpstr>
      <vt:lpstr>Wingdings</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8_Оформление по умолчанию</vt:lpstr>
      <vt:lpstr>7_Оформление по умолчанию</vt:lpstr>
      <vt:lpstr>9_Оформление по умолчанию</vt:lpstr>
      <vt:lpstr>annual_report_2015_nts</vt:lpstr>
      <vt:lpstr>Презентация PowerPoint</vt:lpstr>
      <vt:lpstr>Презентация PowerPoint</vt:lpstr>
      <vt:lpstr>Презентация PowerPoint</vt:lpstr>
      <vt:lpstr>Actual time schedule for heat exchanger replacement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Oleg Belov</cp:lastModifiedBy>
  <cp:revision>1565</cp:revision>
  <dcterms:created xsi:type="dcterms:W3CDTF">2006-12-22T14:39:55Z</dcterms:created>
  <dcterms:modified xsi:type="dcterms:W3CDTF">2023-02-16T06:58:47Z</dcterms:modified>
</cp:coreProperties>
</file>