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2" r:id="rId2"/>
    <p:sldId id="277" r:id="rId3"/>
    <p:sldId id="259" r:id="rId4"/>
    <p:sldId id="258" r:id="rId5"/>
    <p:sldId id="286" r:id="rId6"/>
    <p:sldId id="279" r:id="rId7"/>
    <p:sldId id="280" r:id="rId8"/>
    <p:sldId id="285" r:id="rId9"/>
    <p:sldId id="282" r:id="rId10"/>
    <p:sldId id="263" r:id="rId11"/>
    <p:sldId id="268" r:id="rId12"/>
    <p:sldId id="270" r:id="rId13"/>
    <p:sldId id="275" r:id="rId14"/>
    <p:sldId id="288" r:id="rId1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28" autoAdjust="0"/>
    <p:restoredTop sz="93705" autoAdjust="0"/>
  </p:normalViewPr>
  <p:slideViewPr>
    <p:cSldViewPr snapToGrid="0">
      <p:cViewPr varScale="1">
        <p:scale>
          <a:sx n="82" d="100"/>
          <a:sy n="82" d="100"/>
        </p:scale>
        <p:origin x="-634" y="-96"/>
      </p:cViewPr>
      <p:guideLst>
        <p:guide orient="horz" pos="2160"/>
        <p:guide pos="3840"/>
      </p:guideLst>
    </p:cSldViewPr>
  </p:slideViewPr>
  <p:notesTextViewPr>
    <p:cViewPr>
      <p:scale>
        <a:sx n="3" d="2"/>
        <a:sy n="3" d="2"/>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3C7E01-621E-4E1C-A919-C19EDB7E2BC4}" type="datetimeFigureOut">
              <a:rPr lang="ru-RU" smtClean="0"/>
              <a:pPr/>
              <a:t>16.02.2023</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CF44E2-9280-4586-99B3-61F699913623}" type="slidenum">
              <a:rPr lang="ru-RU" smtClean="0"/>
              <a:pPr/>
              <a:t>‹#›</a:t>
            </a:fld>
            <a:endParaRPr lang="ru-RU"/>
          </a:p>
        </p:txBody>
      </p:sp>
    </p:spTree>
    <p:extLst>
      <p:ext uri="{BB962C8B-B14F-4D97-AF65-F5344CB8AC3E}">
        <p14:creationId xmlns:p14="http://schemas.microsoft.com/office/powerpoint/2010/main" xmlns="" val="4008427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Образ слайда 1"/>
          <p:cNvSpPr>
            <a:spLocks noGrp="1" noRot="1" noChangeAspect="1" noTextEdit="1"/>
          </p:cNvSpPr>
          <p:nvPr>
            <p:ph type="sldImg"/>
          </p:nvPr>
        </p:nvSpPr>
        <p:spPr bwMode="auto">
          <a:noFill/>
          <a:ln>
            <a:solidFill>
              <a:srgbClr val="000000"/>
            </a:solidFill>
            <a:miter lim="800000"/>
            <a:headEnd/>
            <a:tailEnd/>
          </a:ln>
        </p:spPr>
      </p:sp>
      <p:sp>
        <p:nvSpPr>
          <p:cNvPr id="16387"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dirty="0" smtClean="0"/>
          </a:p>
        </p:txBody>
      </p:sp>
      <p:sp>
        <p:nvSpPr>
          <p:cNvPr id="1843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A07CB81-A26B-411A-915A-A9FFEB016E6C}" type="slidenum">
              <a:rPr lang="ru-RU" smtClean="0"/>
              <a:pPr fontAlgn="base">
                <a:spcBef>
                  <a:spcPct val="0"/>
                </a:spcBef>
                <a:spcAft>
                  <a:spcPct val="0"/>
                </a:spcAft>
                <a:defRPr/>
              </a:pPr>
              <a:t>1</a:t>
            </a:fld>
            <a:endParaRPr lang="ru-RU"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200" kern="1200" dirty="0" smtClean="0">
                <a:solidFill>
                  <a:schemeClr val="tx1"/>
                </a:solidFill>
                <a:effectLst/>
                <a:latin typeface="+mn-lt"/>
                <a:ea typeface="+mn-ea"/>
                <a:cs typeface="+mn-cs"/>
              </a:rPr>
              <a:t>The beginning of widespread use in the mid-1990s of lithium power sources led to fundamental changes in the modern way of life. The importance of this type of energy storage devices was recently recognized by the Nobel Committee, which awarded the 2019 Chemistry Prize to M.S. </a:t>
            </a:r>
            <a:r>
              <a:rPr lang="en-US" sz="1200" kern="1200" dirty="0" err="1" smtClean="0">
                <a:solidFill>
                  <a:schemeClr val="tx1"/>
                </a:solidFill>
                <a:effectLst/>
                <a:latin typeface="+mn-lt"/>
                <a:ea typeface="+mn-ea"/>
                <a:cs typeface="+mn-cs"/>
              </a:rPr>
              <a:t>Whittingham</a:t>
            </a:r>
            <a:r>
              <a:rPr lang="en-US" sz="1200" kern="1200" dirty="0" smtClean="0">
                <a:solidFill>
                  <a:schemeClr val="tx1"/>
                </a:solidFill>
                <a:effectLst/>
                <a:latin typeface="+mn-lt"/>
                <a:ea typeface="+mn-ea"/>
                <a:cs typeface="+mn-cs"/>
              </a:rPr>
              <a:t>, J. </a:t>
            </a:r>
            <a:r>
              <a:rPr lang="en-US" sz="1200" kern="1200" dirty="0" err="1" smtClean="0">
                <a:solidFill>
                  <a:schemeClr val="tx1"/>
                </a:solidFill>
                <a:effectLst/>
                <a:latin typeface="+mn-lt"/>
                <a:ea typeface="+mn-ea"/>
                <a:cs typeface="+mn-cs"/>
              </a:rPr>
              <a:t>Goodenough</a:t>
            </a:r>
            <a:r>
              <a:rPr lang="en-US" sz="1200" kern="1200" dirty="0" smtClean="0">
                <a:solidFill>
                  <a:schemeClr val="tx1"/>
                </a:solidFill>
                <a:effectLst/>
                <a:latin typeface="+mn-lt"/>
                <a:ea typeface="+mn-ea"/>
                <a:cs typeface="+mn-cs"/>
              </a:rPr>
              <a:t>, and A. Yoshino "for the development of lithium-ion batteries." The use of layered cathodes and lithium salts in liquid electrolytes was a revolutionary step in the development of compact energy storage devices. The basis of corresponding lithium-ion batteries is the ability of electrode materials to intercalate and </a:t>
            </a:r>
            <a:r>
              <a:rPr lang="en-US" sz="1200" kern="1200" dirty="0" err="1" smtClean="0">
                <a:solidFill>
                  <a:schemeClr val="tx1"/>
                </a:solidFill>
                <a:effectLst/>
                <a:latin typeface="+mn-lt"/>
                <a:ea typeface="+mn-ea"/>
                <a:cs typeface="+mn-cs"/>
              </a:rPr>
              <a:t>deintercalate</a:t>
            </a:r>
            <a:r>
              <a:rPr lang="en-US" sz="1200" kern="1200" dirty="0" smtClean="0">
                <a:solidFill>
                  <a:schemeClr val="tx1"/>
                </a:solidFill>
                <a:effectLst/>
                <a:latin typeface="+mn-lt"/>
                <a:ea typeface="+mn-ea"/>
                <a:cs typeface="+mn-cs"/>
              </a:rPr>
              <a:t> lithium ions during the cyclic processes of charging/discharging the battery. Today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such kind of energy storage devices demonstrate a competitive combination of energy capacity, price and satisfaction to ecological requirements, which is well illustrated by the fact of a continuous increase in sales of electric automobiles worldwide.</a:t>
            </a:r>
            <a:endParaRPr lang="en-US" dirty="0"/>
          </a:p>
        </p:txBody>
      </p:sp>
      <p:sp>
        <p:nvSpPr>
          <p:cNvPr id="4" name="Номер слайда 3"/>
          <p:cNvSpPr>
            <a:spLocks noGrp="1"/>
          </p:cNvSpPr>
          <p:nvPr>
            <p:ph type="sldNum" sz="quarter" idx="10"/>
          </p:nvPr>
        </p:nvSpPr>
        <p:spPr/>
        <p:txBody>
          <a:bodyPr/>
          <a:lstStyle/>
          <a:p>
            <a:fld id="{96CF44E2-9280-4586-99B3-61F699913623}" type="slidenum">
              <a:rPr lang="ru-RU" smtClean="0"/>
              <a:pPr/>
              <a:t>2</a:t>
            </a:fld>
            <a:endParaRPr lang="ru-RU"/>
          </a:p>
        </p:txBody>
      </p:sp>
    </p:spTree>
    <p:extLst>
      <p:ext uri="{BB962C8B-B14F-4D97-AF65-F5344CB8AC3E}">
        <p14:creationId xmlns:p14="http://schemas.microsoft.com/office/powerpoint/2010/main" xmlns="" val="2654530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630076D-6166-B943-49FB-C4404B986C96}"/>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xmlns="" id="{DF979B9D-1627-BE7A-1EB9-E24702207D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xmlns="" id="{36356AA0-4342-43E4-D487-8B6140896C30}"/>
              </a:ext>
            </a:extLst>
          </p:cNvPr>
          <p:cNvSpPr>
            <a:spLocks noGrp="1"/>
          </p:cNvSpPr>
          <p:nvPr>
            <p:ph type="dt" sz="half" idx="10"/>
          </p:nvPr>
        </p:nvSpPr>
        <p:spPr/>
        <p:txBody>
          <a:bodyPr/>
          <a:lstStyle/>
          <a:p>
            <a:fld id="{829E2AF5-BD87-4DEF-90A3-7944BA9979F0}" type="datetimeFigureOut">
              <a:rPr lang="ru-RU" smtClean="0"/>
              <a:pPr/>
              <a:t>16.02.2023</a:t>
            </a:fld>
            <a:endParaRPr lang="ru-RU"/>
          </a:p>
        </p:txBody>
      </p:sp>
      <p:sp>
        <p:nvSpPr>
          <p:cNvPr id="5" name="Нижний колонтитул 4">
            <a:extLst>
              <a:ext uri="{FF2B5EF4-FFF2-40B4-BE49-F238E27FC236}">
                <a16:creationId xmlns:a16="http://schemas.microsoft.com/office/drawing/2014/main" xmlns="" id="{A9CF7E80-3246-8476-B916-FCDFDCF3CD8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B48E2719-05E2-F3F9-D8FB-465E3C244CC7}"/>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637201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9531E9B-355D-DED4-EB58-098D1C822B4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xmlns="" id="{63EC3405-3AE1-0460-6D8C-657756D40377}"/>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D2AE325D-3F78-2A15-079D-E128AB085A0B}"/>
              </a:ext>
            </a:extLst>
          </p:cNvPr>
          <p:cNvSpPr>
            <a:spLocks noGrp="1"/>
          </p:cNvSpPr>
          <p:nvPr>
            <p:ph type="dt" sz="half" idx="10"/>
          </p:nvPr>
        </p:nvSpPr>
        <p:spPr/>
        <p:txBody>
          <a:bodyPr/>
          <a:lstStyle/>
          <a:p>
            <a:fld id="{829E2AF5-BD87-4DEF-90A3-7944BA9979F0}" type="datetimeFigureOut">
              <a:rPr lang="ru-RU" smtClean="0"/>
              <a:pPr/>
              <a:t>16.02.2023</a:t>
            </a:fld>
            <a:endParaRPr lang="ru-RU"/>
          </a:p>
        </p:txBody>
      </p:sp>
      <p:sp>
        <p:nvSpPr>
          <p:cNvPr id="5" name="Нижний колонтитул 4">
            <a:extLst>
              <a:ext uri="{FF2B5EF4-FFF2-40B4-BE49-F238E27FC236}">
                <a16:creationId xmlns:a16="http://schemas.microsoft.com/office/drawing/2014/main" xmlns="" id="{B3A87FA1-964E-7488-B454-C69051F62B5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F6F6C0D6-19E7-1658-B94C-193139D92883}"/>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3973941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xmlns="" id="{5BE5F2E1-B917-B347-195F-C866C2351D5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xmlns="" id="{12620ADC-971C-EF0A-BCE2-E9FDC5A81E57}"/>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6C3AA387-932A-AAA5-3EF5-E8FF8F512F87}"/>
              </a:ext>
            </a:extLst>
          </p:cNvPr>
          <p:cNvSpPr>
            <a:spLocks noGrp="1"/>
          </p:cNvSpPr>
          <p:nvPr>
            <p:ph type="dt" sz="half" idx="10"/>
          </p:nvPr>
        </p:nvSpPr>
        <p:spPr/>
        <p:txBody>
          <a:bodyPr/>
          <a:lstStyle/>
          <a:p>
            <a:fld id="{829E2AF5-BD87-4DEF-90A3-7944BA9979F0}" type="datetimeFigureOut">
              <a:rPr lang="ru-RU" smtClean="0"/>
              <a:pPr/>
              <a:t>16.02.2023</a:t>
            </a:fld>
            <a:endParaRPr lang="ru-RU"/>
          </a:p>
        </p:txBody>
      </p:sp>
      <p:sp>
        <p:nvSpPr>
          <p:cNvPr id="5" name="Нижний колонтитул 4">
            <a:extLst>
              <a:ext uri="{FF2B5EF4-FFF2-40B4-BE49-F238E27FC236}">
                <a16:creationId xmlns:a16="http://schemas.microsoft.com/office/drawing/2014/main" xmlns="" id="{BF5B1688-3B6D-F58D-2194-AEA430BA8BE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1E7098CC-CD67-2A74-ACAB-D4D5B1F41CD8}"/>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3516283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048BA83-24E3-B29A-49E6-47E6C75E8542}"/>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5231C3FB-31EC-C1E1-DE59-52D0DDE36CBF}"/>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FB6177DF-21A2-07E1-8DE7-4442B084A875}"/>
              </a:ext>
            </a:extLst>
          </p:cNvPr>
          <p:cNvSpPr>
            <a:spLocks noGrp="1"/>
          </p:cNvSpPr>
          <p:nvPr>
            <p:ph type="dt" sz="half" idx="10"/>
          </p:nvPr>
        </p:nvSpPr>
        <p:spPr/>
        <p:txBody>
          <a:bodyPr/>
          <a:lstStyle/>
          <a:p>
            <a:fld id="{829E2AF5-BD87-4DEF-90A3-7944BA9979F0}" type="datetimeFigureOut">
              <a:rPr lang="ru-RU" smtClean="0"/>
              <a:pPr/>
              <a:t>16.02.2023</a:t>
            </a:fld>
            <a:endParaRPr lang="ru-RU"/>
          </a:p>
        </p:txBody>
      </p:sp>
      <p:sp>
        <p:nvSpPr>
          <p:cNvPr id="5" name="Нижний колонтитул 4">
            <a:extLst>
              <a:ext uri="{FF2B5EF4-FFF2-40B4-BE49-F238E27FC236}">
                <a16:creationId xmlns:a16="http://schemas.microsoft.com/office/drawing/2014/main" xmlns="" id="{BF673EAE-C82A-1A08-7925-6950E4EE2FD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522FBD57-D394-B59F-C276-14B8BFABC8C8}"/>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210710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6BE89E5-B1E4-7F93-0561-73DEE455BEED}"/>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xmlns="" id="{B54A57D1-ECC9-AEC6-46B4-A6D01FF4C1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xmlns="" id="{2267D4F7-6E4E-543D-9295-5BCFE11143DE}"/>
              </a:ext>
            </a:extLst>
          </p:cNvPr>
          <p:cNvSpPr>
            <a:spLocks noGrp="1"/>
          </p:cNvSpPr>
          <p:nvPr>
            <p:ph type="dt" sz="half" idx="10"/>
          </p:nvPr>
        </p:nvSpPr>
        <p:spPr/>
        <p:txBody>
          <a:bodyPr/>
          <a:lstStyle/>
          <a:p>
            <a:fld id="{829E2AF5-BD87-4DEF-90A3-7944BA9979F0}" type="datetimeFigureOut">
              <a:rPr lang="ru-RU" smtClean="0"/>
              <a:pPr/>
              <a:t>16.02.2023</a:t>
            </a:fld>
            <a:endParaRPr lang="ru-RU"/>
          </a:p>
        </p:txBody>
      </p:sp>
      <p:sp>
        <p:nvSpPr>
          <p:cNvPr id="5" name="Нижний колонтитул 4">
            <a:extLst>
              <a:ext uri="{FF2B5EF4-FFF2-40B4-BE49-F238E27FC236}">
                <a16:creationId xmlns:a16="http://schemas.microsoft.com/office/drawing/2014/main" xmlns="" id="{EC53A68B-9796-E413-99AD-26F478AA716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xmlns="" id="{0FB9EEDB-6CE3-46F8-C059-6E4D94CC0B1D}"/>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3953779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6114965-F929-A194-E4FD-E11CDE88BFCC}"/>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xmlns="" id="{54213E26-B08E-C40D-B4FF-D971AFFCBCB4}"/>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xmlns="" id="{0D9AC60C-2CE0-C750-E895-6FC8864EFE2B}"/>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xmlns="" id="{E7770B94-57B5-09BA-6713-517DBA69096D}"/>
              </a:ext>
            </a:extLst>
          </p:cNvPr>
          <p:cNvSpPr>
            <a:spLocks noGrp="1"/>
          </p:cNvSpPr>
          <p:nvPr>
            <p:ph type="dt" sz="half" idx="10"/>
          </p:nvPr>
        </p:nvSpPr>
        <p:spPr/>
        <p:txBody>
          <a:bodyPr/>
          <a:lstStyle/>
          <a:p>
            <a:fld id="{829E2AF5-BD87-4DEF-90A3-7944BA9979F0}" type="datetimeFigureOut">
              <a:rPr lang="ru-RU" smtClean="0"/>
              <a:pPr/>
              <a:t>16.02.2023</a:t>
            </a:fld>
            <a:endParaRPr lang="ru-RU"/>
          </a:p>
        </p:txBody>
      </p:sp>
      <p:sp>
        <p:nvSpPr>
          <p:cNvPr id="6" name="Нижний колонтитул 5">
            <a:extLst>
              <a:ext uri="{FF2B5EF4-FFF2-40B4-BE49-F238E27FC236}">
                <a16:creationId xmlns:a16="http://schemas.microsoft.com/office/drawing/2014/main" xmlns="" id="{C952EB65-0F62-FC8A-DC4F-2D036893D37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56EFDEFE-C7D0-27DB-C46C-505636409540}"/>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1273797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1AA0455-B016-DDA7-B82B-28B630B5F3AD}"/>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xmlns="" id="{74ABD6A9-5C29-3EB7-3DE5-E3D202293E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xmlns="" id="{E93206A2-5CAD-C2BA-781F-D3C8D01AB9D6}"/>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xmlns="" id="{A423C643-3B0F-B25C-E520-95D5326AE01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xmlns="" id="{D7194886-2B8F-F325-A677-6E45A0F2E796}"/>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xmlns="" id="{B0583E10-2DE2-1A69-EFC4-AC1EF2FE811E}"/>
              </a:ext>
            </a:extLst>
          </p:cNvPr>
          <p:cNvSpPr>
            <a:spLocks noGrp="1"/>
          </p:cNvSpPr>
          <p:nvPr>
            <p:ph type="dt" sz="half" idx="10"/>
          </p:nvPr>
        </p:nvSpPr>
        <p:spPr/>
        <p:txBody>
          <a:bodyPr/>
          <a:lstStyle/>
          <a:p>
            <a:fld id="{829E2AF5-BD87-4DEF-90A3-7944BA9979F0}" type="datetimeFigureOut">
              <a:rPr lang="ru-RU" smtClean="0"/>
              <a:pPr/>
              <a:t>16.02.2023</a:t>
            </a:fld>
            <a:endParaRPr lang="ru-RU"/>
          </a:p>
        </p:txBody>
      </p:sp>
      <p:sp>
        <p:nvSpPr>
          <p:cNvPr id="8" name="Нижний колонтитул 7">
            <a:extLst>
              <a:ext uri="{FF2B5EF4-FFF2-40B4-BE49-F238E27FC236}">
                <a16:creationId xmlns:a16="http://schemas.microsoft.com/office/drawing/2014/main" xmlns="" id="{D808D24A-847D-3C33-46CA-FD66FEB16ECF}"/>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xmlns="" id="{62A4146A-740B-52F4-EE0F-CC89C1F29DCA}"/>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3408681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08A70CA2-0EF8-F007-39C6-DB58FC496CC8}"/>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xmlns="" id="{B8CD8752-FC3A-DCE6-5760-9150DDB85F18}"/>
              </a:ext>
            </a:extLst>
          </p:cNvPr>
          <p:cNvSpPr>
            <a:spLocks noGrp="1"/>
          </p:cNvSpPr>
          <p:nvPr>
            <p:ph type="dt" sz="half" idx="10"/>
          </p:nvPr>
        </p:nvSpPr>
        <p:spPr/>
        <p:txBody>
          <a:bodyPr/>
          <a:lstStyle/>
          <a:p>
            <a:fld id="{829E2AF5-BD87-4DEF-90A3-7944BA9979F0}" type="datetimeFigureOut">
              <a:rPr lang="ru-RU" smtClean="0"/>
              <a:pPr/>
              <a:t>16.02.2023</a:t>
            </a:fld>
            <a:endParaRPr lang="ru-RU"/>
          </a:p>
        </p:txBody>
      </p:sp>
      <p:sp>
        <p:nvSpPr>
          <p:cNvPr id="4" name="Нижний колонтитул 3">
            <a:extLst>
              <a:ext uri="{FF2B5EF4-FFF2-40B4-BE49-F238E27FC236}">
                <a16:creationId xmlns:a16="http://schemas.microsoft.com/office/drawing/2014/main" xmlns="" id="{56F0A235-B063-CF09-2582-9B8819C1262B}"/>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xmlns="" id="{71E10544-F75D-8C9D-D7B0-71EFAD9824CC}"/>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5470139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xmlns="" id="{BB9CCE83-0370-E9F7-2C9D-88B052FDD6FC}"/>
              </a:ext>
            </a:extLst>
          </p:cNvPr>
          <p:cNvSpPr>
            <a:spLocks noGrp="1"/>
          </p:cNvSpPr>
          <p:nvPr>
            <p:ph type="dt" sz="half" idx="10"/>
          </p:nvPr>
        </p:nvSpPr>
        <p:spPr/>
        <p:txBody>
          <a:bodyPr/>
          <a:lstStyle/>
          <a:p>
            <a:fld id="{829E2AF5-BD87-4DEF-90A3-7944BA9979F0}" type="datetimeFigureOut">
              <a:rPr lang="ru-RU" smtClean="0"/>
              <a:pPr/>
              <a:t>16.02.2023</a:t>
            </a:fld>
            <a:endParaRPr lang="ru-RU"/>
          </a:p>
        </p:txBody>
      </p:sp>
      <p:sp>
        <p:nvSpPr>
          <p:cNvPr id="3" name="Нижний колонтитул 2">
            <a:extLst>
              <a:ext uri="{FF2B5EF4-FFF2-40B4-BE49-F238E27FC236}">
                <a16:creationId xmlns:a16="http://schemas.microsoft.com/office/drawing/2014/main" xmlns="" id="{D4972194-BFA3-8643-09E3-F578079D530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xmlns="" id="{91E09330-C652-FAAE-D909-E0FA4169FEDE}"/>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2965218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48418E3F-6927-165D-9727-1CBF446503F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xmlns="" id="{BE5C9792-1908-6620-94E9-7E95FF0B9C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xmlns="" id="{5B10DB3D-8ACB-52B7-8291-CF74A8E3CD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20985DE1-E716-E2FE-5D16-439BAC72F951}"/>
              </a:ext>
            </a:extLst>
          </p:cNvPr>
          <p:cNvSpPr>
            <a:spLocks noGrp="1"/>
          </p:cNvSpPr>
          <p:nvPr>
            <p:ph type="dt" sz="half" idx="10"/>
          </p:nvPr>
        </p:nvSpPr>
        <p:spPr/>
        <p:txBody>
          <a:bodyPr/>
          <a:lstStyle/>
          <a:p>
            <a:fld id="{829E2AF5-BD87-4DEF-90A3-7944BA9979F0}" type="datetimeFigureOut">
              <a:rPr lang="ru-RU" smtClean="0"/>
              <a:pPr/>
              <a:t>16.02.2023</a:t>
            </a:fld>
            <a:endParaRPr lang="ru-RU"/>
          </a:p>
        </p:txBody>
      </p:sp>
      <p:sp>
        <p:nvSpPr>
          <p:cNvPr id="6" name="Нижний колонтитул 5">
            <a:extLst>
              <a:ext uri="{FF2B5EF4-FFF2-40B4-BE49-F238E27FC236}">
                <a16:creationId xmlns:a16="http://schemas.microsoft.com/office/drawing/2014/main" xmlns="" id="{24B6B211-4458-D96C-B5B6-AF5B0B21DFD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5E4BD5B4-B5BB-CB4E-2700-A776209DDEC8}"/>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41196114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0B42ACB-3579-62D7-27B2-7EF917D9AA6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xmlns="" id="{9DD17ACB-A138-EB1E-9987-768BE2E922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xmlns="" id="{91E74C70-697E-8277-290D-BCCB75C01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xmlns="" id="{02A06D48-A386-1777-3E42-707C12F97494}"/>
              </a:ext>
            </a:extLst>
          </p:cNvPr>
          <p:cNvSpPr>
            <a:spLocks noGrp="1"/>
          </p:cNvSpPr>
          <p:nvPr>
            <p:ph type="dt" sz="half" idx="10"/>
          </p:nvPr>
        </p:nvSpPr>
        <p:spPr/>
        <p:txBody>
          <a:bodyPr/>
          <a:lstStyle/>
          <a:p>
            <a:fld id="{829E2AF5-BD87-4DEF-90A3-7944BA9979F0}" type="datetimeFigureOut">
              <a:rPr lang="ru-RU" smtClean="0"/>
              <a:pPr/>
              <a:t>16.02.2023</a:t>
            </a:fld>
            <a:endParaRPr lang="ru-RU"/>
          </a:p>
        </p:txBody>
      </p:sp>
      <p:sp>
        <p:nvSpPr>
          <p:cNvPr id="6" name="Нижний колонтитул 5">
            <a:extLst>
              <a:ext uri="{FF2B5EF4-FFF2-40B4-BE49-F238E27FC236}">
                <a16:creationId xmlns:a16="http://schemas.microsoft.com/office/drawing/2014/main" xmlns="" id="{C99EABEC-174B-E917-D470-78AB60B0B676}"/>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xmlns="" id="{18ECD46B-238F-D5C8-0A7E-E16782B1178D}"/>
              </a:ext>
            </a:extLst>
          </p:cNvPr>
          <p:cNvSpPr>
            <a:spLocks noGrp="1"/>
          </p:cNvSpPr>
          <p:nvPr>
            <p:ph type="sldNum" sz="quarter" idx="12"/>
          </p:nvPr>
        </p:nvSpPr>
        <p:spPr/>
        <p:txBody>
          <a:body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3560819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B34E3103-8CF4-58E4-5100-2D6EA1E69CF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xmlns="" id="{C2900EBF-EA93-B883-088A-CC1A761067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xmlns="" id="{24D9F196-3F7F-6324-3758-B90058CC9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9E2AF5-BD87-4DEF-90A3-7944BA9979F0}" type="datetimeFigureOut">
              <a:rPr lang="ru-RU" smtClean="0"/>
              <a:pPr/>
              <a:t>16.02.2023</a:t>
            </a:fld>
            <a:endParaRPr lang="ru-RU"/>
          </a:p>
        </p:txBody>
      </p:sp>
      <p:sp>
        <p:nvSpPr>
          <p:cNvPr id="5" name="Нижний колонтитул 4">
            <a:extLst>
              <a:ext uri="{FF2B5EF4-FFF2-40B4-BE49-F238E27FC236}">
                <a16:creationId xmlns:a16="http://schemas.microsoft.com/office/drawing/2014/main" xmlns="" id="{574805BE-C2D9-47F8-DCB0-65F2B1F40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xmlns="" id="{8111CC27-4785-85BF-36C2-F03D07125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97BA0-13E4-4F08-A4CF-087DCAB6D34C}" type="slidenum">
              <a:rPr lang="ru-RU" smtClean="0"/>
              <a:pPr/>
              <a:t>‹#›</a:t>
            </a:fld>
            <a:endParaRPr lang="ru-RU"/>
          </a:p>
        </p:txBody>
      </p:sp>
    </p:spTree>
    <p:extLst>
      <p:ext uri="{BB962C8B-B14F-4D97-AF65-F5344CB8AC3E}">
        <p14:creationId xmlns:p14="http://schemas.microsoft.com/office/powerpoint/2010/main" xmlns="" val="972521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7.jpe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46.jpeg"/><Relationship Id="rId4" Type="http://schemas.openxmlformats.org/officeDocument/2006/relationships/image" Target="../media/image4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video" Target="../media/media1.mp4"/><Relationship Id="rId6" Type="http://schemas.openxmlformats.org/officeDocument/2006/relationships/image" Target="../media/image8.png"/><Relationship Id="rId5" Type="http://schemas.openxmlformats.org/officeDocument/2006/relationships/image" Target="../media/image7.png"/><Relationship Id="rId4" Type="http://schemas.microsoft.com/office/2007/relationships/media" Target="../media/media1.mp4"/><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5" name="Picture 141" descr="Картинки по запросу flnp"/>
          <p:cNvPicPr>
            <a:picLocks noChangeAspect="1" noChangeArrowheads="1"/>
          </p:cNvPicPr>
          <p:nvPr/>
        </p:nvPicPr>
        <p:blipFill>
          <a:blip r:embed="rId3" cstate="print"/>
          <a:srcRect/>
          <a:stretch>
            <a:fillRect/>
          </a:stretch>
        </p:blipFill>
        <p:spPr bwMode="auto">
          <a:xfrm>
            <a:off x="2660124" y="671431"/>
            <a:ext cx="1863725" cy="679450"/>
          </a:xfrm>
          <a:prstGeom prst="rect">
            <a:avLst/>
          </a:prstGeom>
          <a:noFill/>
          <a:ln w="9525">
            <a:noFill/>
            <a:miter lim="800000"/>
            <a:headEnd/>
            <a:tailEnd/>
          </a:ln>
        </p:spPr>
      </p:pic>
      <p:sp>
        <p:nvSpPr>
          <p:cNvPr id="4" name="Номер слайда 3"/>
          <p:cNvSpPr>
            <a:spLocks noGrp="1"/>
          </p:cNvSpPr>
          <p:nvPr>
            <p:ph type="sldNum" sz="quarter" idx="12"/>
          </p:nvPr>
        </p:nvSpPr>
        <p:spPr/>
        <p:txBody>
          <a:bodyPr/>
          <a:lstStyle/>
          <a:p>
            <a:pPr>
              <a:defRPr/>
            </a:pPr>
            <a:fld id="{7D0A6471-5029-44DB-A7E2-C69632A0650A}" type="slidenum">
              <a:rPr lang="en-US"/>
              <a:pPr>
                <a:defRPr/>
              </a:pPr>
              <a:t>1</a:t>
            </a:fld>
            <a:endParaRPr lang="en-US"/>
          </a:p>
        </p:txBody>
      </p:sp>
      <p:pic>
        <p:nvPicPr>
          <p:cNvPr id="11" name="Picture 3" descr="C:\Users\Admin\Desktop\index.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17793" y="468262"/>
            <a:ext cx="1960712" cy="867908"/>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Прямоугольник 12"/>
          <p:cNvSpPr/>
          <p:nvPr/>
        </p:nvSpPr>
        <p:spPr>
          <a:xfrm>
            <a:off x="50801" y="2511371"/>
            <a:ext cx="12141200" cy="954107"/>
          </a:xfrm>
          <a:prstGeom prst="rect">
            <a:avLst/>
          </a:prstGeom>
        </p:spPr>
        <p:txBody>
          <a:bodyPr wrap="square">
            <a:spAutoFit/>
          </a:bodyPr>
          <a:lstStyle/>
          <a:p>
            <a:pPr algn="ctr">
              <a:defRPr/>
            </a:pPr>
            <a:r>
              <a:rPr lang="en-US" sz="2800" b="1" dirty="0" smtClean="0"/>
              <a:t>Structural studies of lithium-ion batteries </a:t>
            </a:r>
          </a:p>
          <a:p>
            <a:pPr algn="ctr">
              <a:defRPr/>
            </a:pPr>
            <a:r>
              <a:rPr lang="en-US" sz="2800" b="1" dirty="0" smtClean="0"/>
              <a:t>in research of their functional characteristics</a:t>
            </a:r>
            <a:endParaRPr lang="ru-RU" sz="2800" b="1" dirty="0"/>
          </a:p>
        </p:txBody>
      </p:sp>
      <p:pic>
        <p:nvPicPr>
          <p:cNvPr id="15" name="Picture 4" descr="Фото | Объединенный институт ядерных исследований"/>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136785" y="224247"/>
            <a:ext cx="2469831" cy="1152525"/>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Прямоугольник 18"/>
          <p:cNvSpPr/>
          <p:nvPr/>
        </p:nvSpPr>
        <p:spPr>
          <a:xfrm>
            <a:off x="1311593" y="3856513"/>
            <a:ext cx="9906000" cy="1723549"/>
          </a:xfrm>
          <a:prstGeom prst="rect">
            <a:avLst/>
          </a:prstGeom>
        </p:spPr>
        <p:txBody>
          <a:bodyPr wrap="square">
            <a:spAutoFit/>
          </a:bodyPr>
          <a:lstStyle/>
          <a:p>
            <a:pPr lvl="0" fontAlgn="base">
              <a:spcBef>
                <a:spcPct val="0"/>
              </a:spcBef>
              <a:spcAft>
                <a:spcPct val="0"/>
              </a:spcAft>
            </a:pPr>
            <a:r>
              <a:rPr lang="en-US" altLang="ja-JP" b="1" i="1" u="sng" dirty="0" err="1" smtClean="0">
                <a:latin typeface="Times New Roman" pitchFamily="18" charset="0"/>
                <a:ea typeface="MS Mincho" pitchFamily="49" charset="-128"/>
                <a:cs typeface="Times New Roman" pitchFamily="18" charset="0"/>
              </a:rPr>
              <a:t>M.Yerdauletov</a:t>
            </a:r>
            <a:r>
              <a:rPr lang="en-US" altLang="ja-JP" b="1" i="1" baseline="30000" dirty="0" smtClean="0">
                <a:latin typeface="Times New Roman" pitchFamily="18" charset="0"/>
                <a:ea typeface="MS Mincho" pitchFamily="49" charset="-128"/>
                <a:cs typeface="Times New Roman" pitchFamily="18" charset="0"/>
              </a:rPr>
              <a:t>[1,2,3</a:t>
            </a:r>
            <a:r>
              <a:rPr lang="en-US" altLang="ja-JP" i="1" baseline="30000" dirty="0" smtClean="0">
                <a:latin typeface="Times New Roman" pitchFamily="18" charset="0"/>
                <a:ea typeface="MS Mincho" pitchFamily="49" charset="-128"/>
                <a:cs typeface="Times New Roman" pitchFamily="18" charset="0"/>
              </a:rPr>
              <a:t>]</a:t>
            </a:r>
            <a:r>
              <a:rPr lang="en-US" altLang="ja-JP" i="1" dirty="0" smtClean="0">
                <a:latin typeface="Times New Roman" pitchFamily="18" charset="0"/>
                <a:ea typeface="MS Mincho" pitchFamily="49" charset="-128"/>
                <a:cs typeface="Times New Roman" pitchFamily="18" charset="0"/>
              </a:rPr>
              <a:t>, </a:t>
            </a:r>
            <a:r>
              <a:rPr lang="en-US" altLang="ja-JP" i="1" dirty="0" err="1" smtClean="0">
                <a:latin typeface="Times New Roman" pitchFamily="18" charset="0"/>
                <a:ea typeface="MS Mincho" pitchFamily="49" charset="-128"/>
                <a:cs typeface="Times New Roman" pitchFamily="18" charset="0"/>
              </a:rPr>
              <a:t>P.Napolsky</a:t>
            </a:r>
            <a:r>
              <a:rPr lang="en-US" altLang="ja-JP" i="1" baseline="30000" dirty="0" smtClean="0">
                <a:latin typeface="Times New Roman" pitchFamily="18" charset="0"/>
                <a:ea typeface="MS Mincho" pitchFamily="49" charset="-128"/>
                <a:cs typeface="Times New Roman" pitchFamily="18" charset="0"/>
              </a:rPr>
              <a:t>[4,1]</a:t>
            </a:r>
            <a:r>
              <a:rPr lang="en-US" altLang="ja-JP" i="1" dirty="0" smtClean="0">
                <a:latin typeface="Times New Roman" pitchFamily="18" charset="0"/>
                <a:ea typeface="MS Mincho" pitchFamily="49" charset="-128"/>
                <a:cs typeface="Times New Roman" pitchFamily="18" charset="0"/>
              </a:rPr>
              <a:t>, </a:t>
            </a:r>
            <a:r>
              <a:rPr lang="en-US" altLang="ja-JP" i="1" dirty="0" err="1" smtClean="0">
                <a:latin typeface="Times New Roman" pitchFamily="18" charset="0"/>
                <a:ea typeface="MS Mincho" pitchFamily="49" charset="-128"/>
                <a:cs typeface="Times New Roman" pitchFamily="18" charset="0"/>
              </a:rPr>
              <a:t>M.Avdeev</a:t>
            </a:r>
            <a:r>
              <a:rPr lang="en-US" altLang="ja-JP" i="1" baseline="30000" dirty="0" smtClean="0">
                <a:latin typeface="Times New Roman" pitchFamily="18" charset="0"/>
                <a:ea typeface="MS Mincho" pitchFamily="49" charset="-128"/>
                <a:cs typeface="Times New Roman" pitchFamily="18" charset="0"/>
              </a:rPr>
              <a:t>[1,4]</a:t>
            </a:r>
            <a:r>
              <a:rPr lang="en-US" altLang="ja-JP" i="1" dirty="0" smtClean="0">
                <a:latin typeface="Times New Roman" pitchFamily="18" charset="0"/>
                <a:ea typeface="MS Mincho" pitchFamily="49" charset="-128"/>
                <a:cs typeface="Times New Roman" pitchFamily="18" charset="0"/>
              </a:rPr>
              <a:t>, </a:t>
            </a:r>
            <a:r>
              <a:rPr lang="en-US" altLang="ja-JP" i="1" dirty="0" err="1" smtClean="0">
                <a:latin typeface="Times New Roman" pitchFamily="18" charset="0"/>
                <a:ea typeface="MS Mincho" pitchFamily="49" charset="-128"/>
                <a:cs typeface="Times New Roman" pitchFamily="18" charset="0"/>
              </a:rPr>
              <a:t>V.Krivchenko</a:t>
            </a:r>
            <a:r>
              <a:rPr lang="en-US" altLang="ja-JP" i="1" baseline="30000" dirty="0" smtClean="0">
                <a:latin typeface="Times New Roman" pitchFamily="18" charset="0"/>
                <a:ea typeface="MS Mincho" pitchFamily="49" charset="-128"/>
                <a:cs typeface="Times New Roman" pitchFamily="18" charset="0"/>
              </a:rPr>
              <a:t>[4]</a:t>
            </a:r>
            <a:r>
              <a:rPr lang="en-US" altLang="ja-JP" i="1" dirty="0" smtClean="0">
                <a:latin typeface="Times New Roman" pitchFamily="18" charset="0"/>
                <a:ea typeface="MS Mincho" pitchFamily="49" charset="-128"/>
                <a:cs typeface="Times New Roman" pitchFamily="18" charset="0"/>
              </a:rPr>
              <a:t>, </a:t>
            </a:r>
            <a:r>
              <a:rPr lang="en-US" i="1" dirty="0" err="1" smtClean="0">
                <a:latin typeface="Times New Roman" panose="02020603050405020304" pitchFamily="18" charset="0"/>
                <a:cs typeface="Times New Roman" panose="02020603050405020304" pitchFamily="18" charset="0"/>
              </a:rPr>
              <a:t>K.Nazarov</a:t>
            </a:r>
            <a:r>
              <a:rPr lang="en-US" altLang="ja-JP" i="1" baseline="30000" dirty="0" smtClean="0">
                <a:latin typeface="Times New Roman" pitchFamily="18" charset="0"/>
                <a:ea typeface="MS Mincho" pitchFamily="49" charset="-128"/>
                <a:cs typeface="Times New Roman" pitchFamily="18" charset="0"/>
              </a:rPr>
              <a:t>[1,2]</a:t>
            </a:r>
            <a:r>
              <a:rPr lang="en-US" i="1" dirty="0" smtClean="0">
                <a:latin typeface="Times New Roman" panose="02020603050405020304" pitchFamily="18" charset="0"/>
                <a:cs typeface="Times New Roman" panose="02020603050405020304" pitchFamily="18" charset="0"/>
              </a:rPr>
              <a:t>, </a:t>
            </a:r>
            <a:r>
              <a:rPr lang="en-US" i="1" dirty="0" err="1" smtClean="0">
                <a:solidFill>
                  <a:schemeClr val="tx2">
                    <a:lumMod val="75000"/>
                  </a:schemeClr>
                </a:solidFill>
                <a:latin typeface="Times New Roman" pitchFamily="18" charset="0"/>
                <a:cs typeface="Times New Roman" pitchFamily="18" charset="0"/>
              </a:rPr>
              <a:t>B.Muhametuly</a:t>
            </a:r>
            <a:r>
              <a:rPr lang="en-US" altLang="ja-JP" i="1" baseline="30000" dirty="0" smtClean="0">
                <a:latin typeface="Times New Roman" pitchFamily="18" charset="0"/>
                <a:ea typeface="MS Mincho" pitchFamily="49" charset="-128"/>
                <a:cs typeface="Times New Roman" pitchFamily="18" charset="0"/>
              </a:rPr>
              <a:t>[1/2]</a:t>
            </a:r>
          </a:p>
          <a:p>
            <a:pPr lvl="0" fontAlgn="base">
              <a:spcBef>
                <a:spcPct val="0"/>
              </a:spcBef>
              <a:spcAft>
                <a:spcPct val="0"/>
              </a:spcAft>
            </a:pPr>
            <a:endParaRPr lang="en-US" altLang="ja-JP" sz="1000" dirty="0" smtClean="0">
              <a:latin typeface="Times New Roman" pitchFamily="18" charset="0"/>
              <a:cs typeface="Times New Roman" pitchFamily="18" charset="0"/>
            </a:endParaRPr>
          </a:p>
          <a:p>
            <a:pPr lvl="0" fontAlgn="base">
              <a:spcBef>
                <a:spcPct val="0"/>
              </a:spcBef>
              <a:spcAft>
                <a:spcPct val="0"/>
              </a:spcAft>
            </a:pPr>
            <a:endParaRPr lang="ru-RU" altLang="ja-JP" sz="1000" dirty="0" smtClean="0">
              <a:latin typeface="Times New Roman" pitchFamily="18" charset="0"/>
              <a:cs typeface="Times New Roman" pitchFamily="18" charset="0"/>
            </a:endParaRPr>
          </a:p>
          <a:p>
            <a:pPr lvl="0" eaLnBrk="0" fontAlgn="base" hangingPunct="0">
              <a:spcBef>
                <a:spcPct val="0"/>
              </a:spcBef>
              <a:spcAft>
                <a:spcPct val="0"/>
              </a:spcAft>
            </a:pPr>
            <a:r>
              <a:rPr lang="en-US" altLang="ja-JP" sz="1600" baseline="30000" dirty="0" smtClean="0">
                <a:latin typeface="Times New Roman" pitchFamily="18" charset="0"/>
                <a:ea typeface="MS Mincho" pitchFamily="49" charset="-128"/>
                <a:cs typeface="Times New Roman" pitchFamily="18" charset="0"/>
              </a:rPr>
              <a:t>[1]</a:t>
            </a:r>
            <a:r>
              <a:rPr lang="en-US" altLang="ja-JP" sz="1600" dirty="0" smtClean="0">
                <a:latin typeface="Times New Roman" pitchFamily="18" charset="0"/>
                <a:ea typeface="MS Mincho" pitchFamily="49" charset="-128"/>
                <a:cs typeface="Times New Roman" pitchFamily="18" charset="0"/>
              </a:rPr>
              <a:t> Frank Laboratory of Neutron Physics,</a:t>
            </a:r>
            <a:r>
              <a:rPr lang="ru-RU" altLang="ja-JP" sz="1600" dirty="0" smtClean="0">
                <a:latin typeface="Times New Roman" pitchFamily="18" charset="0"/>
                <a:ea typeface="MS Mincho" pitchFamily="49" charset="-128"/>
                <a:cs typeface="Times New Roman" pitchFamily="18" charset="0"/>
              </a:rPr>
              <a:t> </a:t>
            </a:r>
            <a:r>
              <a:rPr lang="en-US" altLang="ja-JP" sz="1600" dirty="0" smtClean="0">
                <a:latin typeface="Times New Roman" pitchFamily="18" charset="0"/>
                <a:ea typeface="MS Mincho" pitchFamily="49" charset="-128"/>
                <a:cs typeface="Times New Roman" pitchFamily="18" charset="0"/>
              </a:rPr>
              <a:t>Joint Institute for Nuclear Research, </a:t>
            </a:r>
            <a:r>
              <a:rPr lang="en-US" altLang="ja-JP" sz="1600" dirty="0" err="1" smtClean="0">
                <a:latin typeface="Times New Roman" pitchFamily="18" charset="0"/>
                <a:ea typeface="MS Mincho" pitchFamily="49" charset="-128"/>
                <a:cs typeface="Times New Roman" pitchFamily="18" charset="0"/>
              </a:rPr>
              <a:t>Dubna</a:t>
            </a:r>
            <a:r>
              <a:rPr lang="en-US" altLang="ja-JP" sz="1600" dirty="0" smtClean="0">
                <a:latin typeface="Times New Roman" pitchFamily="18" charset="0"/>
                <a:ea typeface="MS Mincho" pitchFamily="49" charset="-128"/>
                <a:cs typeface="Times New Roman" pitchFamily="18" charset="0"/>
              </a:rPr>
              <a:t>, Moscow </a:t>
            </a:r>
            <a:r>
              <a:rPr lang="en-US" altLang="ja-JP" sz="1600" dirty="0">
                <a:latin typeface="Times New Roman" pitchFamily="18" charset="0"/>
                <a:ea typeface="MS Mincho" pitchFamily="49" charset="-128"/>
                <a:cs typeface="Times New Roman" pitchFamily="18" charset="0"/>
              </a:rPr>
              <a:t>R</a:t>
            </a:r>
            <a:r>
              <a:rPr lang="en-US" altLang="ja-JP" sz="1600" dirty="0" smtClean="0">
                <a:latin typeface="Times New Roman" pitchFamily="18" charset="0"/>
                <a:ea typeface="MS Mincho" pitchFamily="49" charset="-128"/>
                <a:cs typeface="Times New Roman" pitchFamily="18" charset="0"/>
              </a:rPr>
              <a:t>egion, 141980 Russia</a:t>
            </a:r>
            <a:endParaRPr lang="ru-RU" altLang="ja-JP" sz="1000" dirty="0" smtClean="0">
              <a:latin typeface="Times New Roman" pitchFamily="18" charset="0"/>
              <a:cs typeface="Times New Roman" pitchFamily="18" charset="0"/>
            </a:endParaRPr>
          </a:p>
          <a:p>
            <a:pPr lvl="0" eaLnBrk="0" fontAlgn="base" hangingPunct="0">
              <a:spcBef>
                <a:spcPct val="0"/>
              </a:spcBef>
              <a:spcAft>
                <a:spcPct val="0"/>
              </a:spcAft>
            </a:pPr>
            <a:r>
              <a:rPr lang="en-US" altLang="ja-JP" sz="1600" baseline="30000" dirty="0">
                <a:latin typeface="Times New Roman" pitchFamily="18" charset="0"/>
                <a:ea typeface="MS Mincho" pitchFamily="49" charset="-128"/>
                <a:cs typeface="Times New Roman" pitchFamily="18" charset="0"/>
              </a:rPr>
              <a:t>[</a:t>
            </a:r>
            <a:r>
              <a:rPr lang="en-US" altLang="ja-JP" sz="1600" baseline="30000" dirty="0" smtClean="0">
                <a:latin typeface="Times New Roman" pitchFamily="18" charset="0"/>
                <a:ea typeface="MS Mincho" pitchFamily="49" charset="-128"/>
                <a:cs typeface="Times New Roman" pitchFamily="18" charset="0"/>
              </a:rPr>
              <a:t>2]</a:t>
            </a:r>
            <a:r>
              <a:rPr lang="en-US" altLang="ja-JP" sz="1600" dirty="0" smtClean="0">
                <a:latin typeface="Times New Roman" pitchFamily="18" charset="0"/>
                <a:ea typeface="MS Mincho" pitchFamily="49" charset="-128"/>
                <a:cs typeface="Times New Roman" pitchFamily="18" charset="0"/>
              </a:rPr>
              <a:t> Institute </a:t>
            </a:r>
            <a:r>
              <a:rPr lang="en-US" altLang="ja-JP" sz="1600" dirty="0">
                <a:latin typeface="Times New Roman" pitchFamily="18" charset="0"/>
                <a:ea typeface="MS Mincho" pitchFamily="49" charset="-128"/>
                <a:cs typeface="Times New Roman" pitchFamily="18" charset="0"/>
              </a:rPr>
              <a:t>of Nuclear Physics, Ministry of Energy of the Republic of Kazakhstan, Almaty, 050032 Kazakhstan</a:t>
            </a:r>
            <a:endParaRPr lang="ru-RU" altLang="ja-JP" sz="1000" dirty="0">
              <a:latin typeface="Times New Roman" pitchFamily="18" charset="0"/>
              <a:cs typeface="Times New Roman" pitchFamily="18" charset="0"/>
            </a:endParaRPr>
          </a:p>
          <a:p>
            <a:pPr eaLnBrk="0" fontAlgn="base" hangingPunct="0">
              <a:spcBef>
                <a:spcPct val="0"/>
              </a:spcBef>
              <a:spcAft>
                <a:spcPct val="0"/>
              </a:spcAft>
            </a:pPr>
            <a:r>
              <a:rPr lang="en-US" altLang="ja-JP" sz="1600" baseline="30000" dirty="0" smtClean="0">
                <a:latin typeface="Times New Roman" pitchFamily="18" charset="0"/>
                <a:ea typeface="MS Mincho" pitchFamily="49" charset="-128"/>
                <a:cs typeface="Times New Roman" pitchFamily="18" charset="0"/>
              </a:rPr>
              <a:t>[3]</a:t>
            </a:r>
            <a:r>
              <a:rPr lang="en-US" altLang="ja-JP" sz="1600" dirty="0">
                <a:latin typeface="Times New Roman" pitchFamily="18" charset="0"/>
                <a:ea typeface="Calibri" pitchFamily="34" charset="0"/>
                <a:cs typeface="Times New Roman" pitchFamily="18" charset="0"/>
              </a:rPr>
              <a:t> </a:t>
            </a:r>
            <a:r>
              <a:rPr lang="en-US" altLang="ja-JP" sz="1600" dirty="0" err="1" smtClean="0">
                <a:latin typeface="Times New Roman" pitchFamily="18" charset="0"/>
                <a:ea typeface="Calibri" pitchFamily="34" charset="0"/>
                <a:cs typeface="Times New Roman" pitchFamily="18" charset="0"/>
              </a:rPr>
              <a:t>L.N.Gumilev</a:t>
            </a:r>
            <a:r>
              <a:rPr lang="en-US" altLang="ja-JP" sz="1600" dirty="0" smtClean="0">
                <a:latin typeface="Times New Roman" pitchFamily="18" charset="0"/>
                <a:ea typeface="Calibri" pitchFamily="34" charset="0"/>
                <a:cs typeface="Times New Roman" pitchFamily="18" charset="0"/>
              </a:rPr>
              <a:t> </a:t>
            </a:r>
            <a:r>
              <a:rPr lang="en-US" altLang="ja-JP" sz="1600" dirty="0">
                <a:latin typeface="Times New Roman" pitchFamily="18" charset="0"/>
                <a:ea typeface="Calibri" pitchFamily="34" charset="0"/>
                <a:cs typeface="Times New Roman" pitchFamily="18" charset="0"/>
              </a:rPr>
              <a:t>Eurasian National University, Astana, 010000 Kazakhstan</a:t>
            </a:r>
            <a:endParaRPr lang="en-US" altLang="ja-JP" sz="2400" dirty="0">
              <a:latin typeface="Times New Roman" pitchFamily="18" charset="0"/>
              <a:cs typeface="Times New Roman" pitchFamily="18" charset="0"/>
            </a:endParaRPr>
          </a:p>
          <a:p>
            <a:pPr eaLnBrk="0" fontAlgn="base" hangingPunct="0">
              <a:spcBef>
                <a:spcPct val="0"/>
              </a:spcBef>
              <a:spcAft>
                <a:spcPct val="0"/>
              </a:spcAft>
            </a:pPr>
            <a:r>
              <a:rPr lang="en-US" altLang="ja-JP" sz="1600" baseline="30000" dirty="0" smtClean="0">
                <a:latin typeface="Times New Roman" pitchFamily="18" charset="0"/>
                <a:ea typeface="Calibri" pitchFamily="34" charset="0"/>
                <a:cs typeface="Times New Roman" pitchFamily="18" charset="0"/>
              </a:rPr>
              <a:t>[4]</a:t>
            </a:r>
            <a:r>
              <a:rPr lang="en-US" altLang="ja-JP" sz="1600" dirty="0">
                <a:latin typeface="Times New Roman" pitchFamily="18" charset="0"/>
                <a:ea typeface="MS Mincho" pitchFamily="49" charset="-128"/>
                <a:cs typeface="Times New Roman" pitchFamily="18" charset="0"/>
              </a:rPr>
              <a:t> </a:t>
            </a:r>
            <a:r>
              <a:rPr lang="en-US" altLang="ja-JP" sz="1600" dirty="0" err="1" smtClean="0">
                <a:latin typeface="Times New Roman" pitchFamily="18" charset="0"/>
                <a:ea typeface="MS Mincho" pitchFamily="49" charset="-128"/>
                <a:cs typeface="Times New Roman" pitchFamily="18" charset="0"/>
              </a:rPr>
              <a:t>Dubna</a:t>
            </a:r>
            <a:r>
              <a:rPr lang="en-US" altLang="ja-JP" sz="1600" dirty="0" smtClean="0">
                <a:latin typeface="Times New Roman" pitchFamily="18" charset="0"/>
                <a:ea typeface="MS Mincho" pitchFamily="49" charset="-128"/>
                <a:cs typeface="Times New Roman" pitchFamily="18" charset="0"/>
              </a:rPr>
              <a:t> State University ‘</a:t>
            </a:r>
            <a:r>
              <a:rPr lang="en-US" altLang="ja-JP" sz="1600" dirty="0" err="1" smtClean="0">
                <a:latin typeface="Times New Roman" pitchFamily="18" charset="0"/>
                <a:ea typeface="MS Mincho" pitchFamily="49" charset="-128"/>
                <a:cs typeface="Times New Roman" pitchFamily="18" charset="0"/>
              </a:rPr>
              <a:t>Dubna</a:t>
            </a:r>
            <a:r>
              <a:rPr lang="en-US" altLang="ja-JP" sz="1600" dirty="0" smtClean="0">
                <a:latin typeface="Times New Roman" pitchFamily="18" charset="0"/>
                <a:ea typeface="MS Mincho" pitchFamily="49" charset="-128"/>
                <a:cs typeface="Times New Roman" pitchFamily="18" charset="0"/>
              </a:rPr>
              <a:t>’, </a:t>
            </a:r>
            <a:r>
              <a:rPr lang="en-US" altLang="ja-JP" sz="1600" dirty="0">
                <a:latin typeface="Times New Roman" pitchFamily="18" charset="0"/>
                <a:ea typeface="MS Mincho" pitchFamily="49" charset="-128"/>
                <a:cs typeface="Times New Roman" pitchFamily="18" charset="0"/>
              </a:rPr>
              <a:t>Moscow Region, 141980 </a:t>
            </a:r>
            <a:r>
              <a:rPr lang="en-US" altLang="ja-JP" sz="1600" dirty="0" smtClean="0">
                <a:latin typeface="Times New Roman" pitchFamily="18" charset="0"/>
                <a:ea typeface="MS Mincho" pitchFamily="49" charset="-128"/>
                <a:cs typeface="Times New Roman" pitchFamily="18" charset="0"/>
              </a:rPr>
              <a:t>Russia</a:t>
            </a:r>
            <a:endParaRPr lang="ru-RU" altLang="ja-JP" sz="1000" dirty="0">
              <a:latin typeface="Times New Roman" pitchFamily="18" charset="0"/>
              <a:cs typeface="Times New Roman" pitchFamily="18" charset="0"/>
            </a:endParaRPr>
          </a:p>
        </p:txBody>
      </p:sp>
      <p:pic>
        <p:nvPicPr>
          <p:cNvPr id="9" name="Picture 6" descr="https://www.uni-dubna.ru/Images/Static/%D0%91%D0%B5%D0%B7%D1%8B%D0%BC%D1%8F%D0%BD%D0%BD%D1%8B%D0%B9-4.png"/>
          <p:cNvPicPr>
            <a:picLocks noChangeAspect="1" noChangeArrowheads="1"/>
          </p:cNvPicPr>
          <p:nvPr/>
        </p:nvPicPr>
        <p:blipFill>
          <a:blip r:embed="rId6" cstate="print"/>
          <a:srcRect t="13673" b="17047"/>
          <a:stretch>
            <a:fillRect/>
          </a:stretch>
        </p:blipFill>
        <p:spPr bwMode="auto">
          <a:xfrm>
            <a:off x="10426840" y="224247"/>
            <a:ext cx="1620837" cy="1314450"/>
          </a:xfrm>
          <a:prstGeom prst="rect">
            <a:avLst/>
          </a:prstGeom>
          <a:noFill/>
          <a:ln w="9525">
            <a:noFill/>
            <a:miter lim="800000"/>
            <a:headEnd/>
            <a:tailEnd/>
          </a:ln>
        </p:spPr>
      </p:pic>
      <p:pic>
        <p:nvPicPr>
          <p:cNvPr id="10" name="Picture 5" descr="C:\Users\Admin\Desktop\Безымянный.tif"/>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8343" y="1815432"/>
            <a:ext cx="11459027" cy="304904"/>
          </a:xfrm>
          <a:prstGeom prst="rect">
            <a:avLst/>
          </a:prstGeom>
          <a:noFill/>
          <a:extLst>
            <a:ext uri="{909E8E84-426E-40DD-AFC4-6F175D3DCCD1}">
              <a14:hiddenFill xmlns:a14="http://schemas.microsoft.com/office/drawing/2010/main" xmlns="">
                <a:solidFill>
                  <a:srgbClr val="FFFFFF"/>
                </a:solidFill>
              </a14:hiddenFill>
            </a:ext>
          </a:extLst>
        </p:spPr>
      </p:pic>
      <p:pic>
        <p:nvPicPr>
          <p:cNvPr id="20552" name="Picture 72" descr="https://inp.kz/storage/app/media/logo_inp.png"/>
          <p:cNvPicPr>
            <a:picLocks noChangeAspect="1" noChangeArrowheads="1"/>
          </p:cNvPicPr>
          <p:nvPr/>
        </p:nvPicPr>
        <p:blipFill>
          <a:blip r:embed="rId8" cstate="print"/>
          <a:srcRect r="53090"/>
          <a:stretch>
            <a:fillRect/>
          </a:stretch>
        </p:blipFill>
        <p:spPr bwMode="auto">
          <a:xfrm>
            <a:off x="598635" y="386498"/>
            <a:ext cx="1437555" cy="1234912"/>
          </a:xfrm>
          <a:prstGeom prst="rect">
            <a:avLst/>
          </a:prstGeom>
          <a:solidFill>
            <a:srgbClr val="00B0F0"/>
          </a:solid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Polymers | Free Full-Text | Recent Progress on Two-Dimensional Carbon  Materials for Emerging Post-Lithium (Na+, K+, Zn2+) Hybrid Supercapacitors  | HTML"/>
          <p:cNvPicPr>
            <a:picLocks noChangeAspect="1" noChangeArrowheads="1"/>
          </p:cNvPicPr>
          <p:nvPr/>
        </p:nvPicPr>
        <p:blipFill>
          <a:blip r:embed="rId2" cstate="print"/>
          <a:srcRect/>
          <a:stretch>
            <a:fillRect/>
          </a:stretch>
        </p:blipFill>
        <p:spPr bwMode="auto">
          <a:xfrm>
            <a:off x="6332782" y="950765"/>
            <a:ext cx="5468282" cy="4892028"/>
          </a:xfrm>
          <a:prstGeom prst="rect">
            <a:avLst/>
          </a:prstGeom>
          <a:noFill/>
        </p:spPr>
      </p:pic>
      <p:sp>
        <p:nvSpPr>
          <p:cNvPr id="5" name="Заголовок 1"/>
          <p:cNvSpPr>
            <a:spLocks noGrp="1"/>
          </p:cNvSpPr>
          <p:nvPr>
            <p:ph type="title"/>
          </p:nvPr>
        </p:nvSpPr>
        <p:spPr>
          <a:xfrm>
            <a:off x="3531999" y="-41161"/>
            <a:ext cx="5720067" cy="1209022"/>
          </a:xfrm>
        </p:spPr>
        <p:txBody>
          <a:bodyPr>
            <a:normAutofit/>
          </a:bodyPr>
          <a:lstStyle/>
          <a:p>
            <a:r>
              <a:rPr lang="en-US" sz="3200" b="1" dirty="0" smtClean="0">
                <a:solidFill>
                  <a:srgbClr val="FF0000"/>
                </a:solidFill>
                <a:effectLst>
                  <a:outerShdw blurRad="38100" dist="38100" dir="2700000" algn="tl">
                    <a:srgbClr val="000000">
                      <a:alpha val="43137"/>
                    </a:srgbClr>
                  </a:outerShdw>
                </a:effectLst>
                <a:latin typeface="+mn-lt"/>
              </a:rPr>
              <a:t>Hybrid Li ion capacitors</a:t>
            </a:r>
            <a:endParaRPr lang="ru-RU" sz="3200" b="1" dirty="0">
              <a:solidFill>
                <a:srgbClr val="FF0000"/>
              </a:solidFill>
              <a:effectLst>
                <a:outerShdw blurRad="38100" dist="38100" dir="2700000" algn="tl">
                  <a:srgbClr val="000000">
                    <a:alpha val="43137"/>
                  </a:srgbClr>
                </a:outerShdw>
              </a:effectLst>
              <a:latin typeface="+mn-lt"/>
            </a:endParaRPr>
          </a:p>
        </p:txBody>
      </p:sp>
      <p:pic>
        <p:nvPicPr>
          <p:cNvPr id="6" name="Picture 2" descr="Rice Husk Derived Adsorbents for Water Purification | SpringerLink"/>
          <p:cNvPicPr>
            <a:picLocks noChangeAspect="1" noChangeArrowheads="1"/>
          </p:cNvPicPr>
          <p:nvPr/>
        </p:nvPicPr>
        <p:blipFill>
          <a:blip r:embed="rId3" cstate="print"/>
          <a:srcRect l="2514" t="2157" r="1935" b="2549"/>
          <a:stretch>
            <a:fillRect/>
          </a:stretch>
        </p:blipFill>
        <p:spPr bwMode="auto">
          <a:xfrm>
            <a:off x="103031" y="1468959"/>
            <a:ext cx="5808371" cy="4531828"/>
          </a:xfrm>
          <a:prstGeom prst="rect">
            <a:avLst/>
          </a:prstGeom>
          <a:noFill/>
        </p:spPr>
      </p:pic>
      <p:sp>
        <p:nvSpPr>
          <p:cNvPr id="2" name="Стрелка вправо 1"/>
          <p:cNvSpPr/>
          <p:nvPr/>
        </p:nvSpPr>
        <p:spPr>
          <a:xfrm>
            <a:off x="6048407" y="3734873"/>
            <a:ext cx="687252" cy="6053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Preparation of High Purity Silica Originated from Rice Husks by Chemically  Removing Metallic Impurities - Advances in Engineering"/>
          <p:cNvPicPr>
            <a:picLocks noChangeAspect="1" noChangeArrowheads="1"/>
          </p:cNvPicPr>
          <p:nvPr/>
        </p:nvPicPr>
        <p:blipFill>
          <a:blip r:embed="rId2" cstate="print"/>
          <a:srcRect/>
          <a:stretch>
            <a:fillRect/>
          </a:stretch>
        </p:blipFill>
        <p:spPr bwMode="auto">
          <a:xfrm>
            <a:off x="0" y="933994"/>
            <a:ext cx="8763000" cy="4498702"/>
          </a:xfrm>
          <a:prstGeom prst="rect">
            <a:avLst/>
          </a:prstGeom>
          <a:noFill/>
        </p:spPr>
      </p:pic>
      <p:pic>
        <p:nvPicPr>
          <p:cNvPr id="12" name="Picture 8" descr="Related 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7650" y="4267199"/>
            <a:ext cx="1381125" cy="1028701"/>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 descr="Lithium-ion Batteries - 3D Rendering Stock Photo - Alamy"/>
          <p:cNvPicPr>
            <a:picLocks noChangeAspect="1" noChangeArrowheads="1"/>
          </p:cNvPicPr>
          <p:nvPr/>
        </p:nvPicPr>
        <p:blipFill>
          <a:blip r:embed="rId4" cstate="print"/>
          <a:srcRect l="12153" t="3614" r="14126" b="15625"/>
          <a:stretch>
            <a:fillRect/>
          </a:stretch>
        </p:blipFill>
        <p:spPr bwMode="auto">
          <a:xfrm>
            <a:off x="10570595" y="1595886"/>
            <a:ext cx="1146982" cy="920804"/>
          </a:xfrm>
          <a:prstGeom prst="rect">
            <a:avLst/>
          </a:prstGeom>
          <a:noFill/>
        </p:spPr>
      </p:pic>
      <p:sp>
        <p:nvSpPr>
          <p:cNvPr id="14" name="Right Arrow 7"/>
          <p:cNvSpPr/>
          <p:nvPr/>
        </p:nvSpPr>
        <p:spPr>
          <a:xfrm>
            <a:off x="8999216" y="2809875"/>
            <a:ext cx="893613" cy="42721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Прямоугольник 14"/>
          <p:cNvSpPr/>
          <p:nvPr/>
        </p:nvSpPr>
        <p:spPr>
          <a:xfrm>
            <a:off x="5849226" y="4404587"/>
            <a:ext cx="3496595" cy="923330"/>
          </a:xfrm>
          <a:prstGeom prst="rect">
            <a:avLst/>
          </a:prstGeom>
        </p:spPr>
        <p:txBody>
          <a:bodyPr wrap="square">
            <a:spAutoFit/>
          </a:bodyPr>
          <a:lstStyle/>
          <a:p>
            <a:r>
              <a:rPr lang="en-US" b="1" dirty="0" smtClean="0">
                <a:solidFill>
                  <a:srgbClr val="FF0000"/>
                </a:solidFill>
              </a:rPr>
              <a:t>anode material for Li-ion battery</a:t>
            </a:r>
          </a:p>
          <a:p>
            <a:r>
              <a:rPr lang="en-US" b="1" dirty="0" smtClean="0">
                <a:solidFill>
                  <a:srgbClr val="FF0000"/>
                </a:solidFill>
              </a:rPr>
              <a:t>Theoretical capacity = 4200 </a:t>
            </a:r>
            <a:r>
              <a:rPr lang="en-US" b="1" dirty="0" err="1" smtClean="0">
                <a:solidFill>
                  <a:srgbClr val="FF0000"/>
                </a:solidFill>
              </a:rPr>
              <a:t>mAh</a:t>
            </a:r>
            <a:r>
              <a:rPr lang="en-US" b="1" dirty="0" smtClean="0">
                <a:solidFill>
                  <a:srgbClr val="FF0000"/>
                </a:solidFill>
              </a:rPr>
              <a:t>/g</a:t>
            </a:r>
          </a:p>
          <a:p>
            <a:r>
              <a:rPr lang="en-US" b="1" dirty="0" smtClean="0">
                <a:solidFill>
                  <a:srgbClr val="FF0000"/>
                </a:solidFill>
              </a:rPr>
              <a:t>10 times bigger than graphite</a:t>
            </a:r>
            <a:endParaRPr lang="ru-RU" b="1" dirty="0">
              <a:solidFill>
                <a:srgbClr val="FF0000"/>
              </a:solidFill>
            </a:endParaRPr>
          </a:p>
        </p:txBody>
      </p:sp>
      <p:sp>
        <p:nvSpPr>
          <p:cNvPr id="16" name="Прямоугольник 15"/>
          <p:cNvSpPr/>
          <p:nvPr/>
        </p:nvSpPr>
        <p:spPr>
          <a:xfrm>
            <a:off x="125507" y="123732"/>
            <a:ext cx="11437844" cy="523220"/>
          </a:xfrm>
          <a:prstGeom prst="rect">
            <a:avLst/>
          </a:prstGeom>
        </p:spPr>
        <p:txBody>
          <a:bodyPr wrap="square">
            <a:spAutoFit/>
          </a:bodyPr>
          <a:lstStyle/>
          <a:p>
            <a:pPr algn="ctr" fontAlgn="auto">
              <a:spcBef>
                <a:spcPct val="50000"/>
              </a:spcBef>
              <a:spcAft>
                <a:spcPts val="0"/>
              </a:spcAft>
              <a:defRPr/>
            </a:pPr>
            <a:r>
              <a:rPr lang="en-US" sz="2800" b="1" dirty="0" smtClean="0">
                <a:solidFill>
                  <a:srgbClr val="FF0000"/>
                </a:solidFill>
                <a:effectLst>
                  <a:outerShdw blurRad="38100" dist="38100" dir="2700000" algn="tl">
                    <a:srgbClr val="000000">
                      <a:alpha val="43137"/>
                    </a:srgbClr>
                  </a:outerShdw>
                </a:effectLst>
                <a:cs typeface="Times New Roman" pitchFamily="18" charset="0"/>
              </a:rPr>
              <a:t>Synthesis and production of anode  material from biowaste</a:t>
            </a:r>
            <a:endParaRPr lang="ru-RU" altLang="ru-RU" sz="2800" b="1" dirty="0">
              <a:solidFill>
                <a:srgbClr val="FF0000"/>
              </a:solidFill>
              <a:effectLst>
                <a:outerShdw blurRad="38100" dist="38100" dir="2700000" algn="tl">
                  <a:srgbClr val="000000">
                    <a:alpha val="43137"/>
                  </a:srgbClr>
                </a:outerShdw>
              </a:effectLst>
              <a:cs typeface="Times New Roman" pitchFamily="18" charset="0"/>
            </a:endParaRPr>
          </a:p>
        </p:txBody>
      </p:sp>
      <p:sp>
        <p:nvSpPr>
          <p:cNvPr id="8" name="Прямоугольник 7"/>
          <p:cNvSpPr/>
          <p:nvPr/>
        </p:nvSpPr>
        <p:spPr>
          <a:xfrm>
            <a:off x="942055" y="5330309"/>
            <a:ext cx="1153446" cy="369332"/>
          </a:xfrm>
          <a:prstGeom prst="rect">
            <a:avLst/>
          </a:prstGeom>
        </p:spPr>
        <p:txBody>
          <a:bodyPr wrap="square">
            <a:spAutoFit/>
          </a:bodyPr>
          <a:lstStyle/>
          <a:p>
            <a:r>
              <a:rPr lang="en-US" b="1" dirty="0" smtClean="0"/>
              <a:t>Shell nut</a:t>
            </a:r>
            <a:endParaRPr lang="ru-RU" b="1" dirty="0"/>
          </a:p>
        </p:txBody>
      </p:sp>
      <p:sp>
        <p:nvSpPr>
          <p:cNvPr id="9" name="Номер слайда 8"/>
          <p:cNvSpPr>
            <a:spLocks noGrp="1"/>
          </p:cNvSpPr>
          <p:nvPr>
            <p:ph type="sldNum" sz="quarter" idx="12"/>
          </p:nvPr>
        </p:nvSpPr>
        <p:spPr/>
        <p:txBody>
          <a:bodyPr/>
          <a:lstStyle/>
          <a:p>
            <a:pPr>
              <a:defRPr/>
            </a:pPr>
            <a:fld id="{E03FEE89-725B-467F-B4BC-CCE311B33701}" type="slidenum">
              <a:rPr lang="en-US" smtClean="0"/>
              <a:pPr>
                <a:defRPr/>
              </a:pPr>
              <a:t>11</a:t>
            </a:fld>
            <a:endParaRPr lang="en-US"/>
          </a:p>
        </p:txBody>
      </p:sp>
      <p:sp>
        <p:nvSpPr>
          <p:cNvPr id="10" name="Стрелка вниз 9"/>
          <p:cNvSpPr/>
          <p:nvPr/>
        </p:nvSpPr>
        <p:spPr>
          <a:xfrm rot="14878841">
            <a:off x="6381928" y="1447080"/>
            <a:ext cx="484632" cy="9784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Rectangle 10"/>
          <p:cNvSpPr/>
          <p:nvPr/>
        </p:nvSpPr>
        <p:spPr>
          <a:xfrm>
            <a:off x="6161441" y="854015"/>
            <a:ext cx="1947389" cy="738664"/>
          </a:xfrm>
          <a:prstGeom prst="rect">
            <a:avLst/>
          </a:prstGeom>
          <a:ln>
            <a:noFill/>
          </a:ln>
        </p:spPr>
        <p:txBody>
          <a:bodyPr wrap="square">
            <a:spAutoFit/>
          </a:bodyPr>
          <a:lstStyle/>
          <a:p>
            <a:pPr algn="ctr"/>
            <a:r>
              <a:rPr lang="en-US" sz="1400" b="1" dirty="0" smtClean="0"/>
              <a:t>Chemical </a:t>
            </a:r>
            <a:r>
              <a:rPr lang="en-US" sz="1400" b="1" dirty="0"/>
              <a:t>activation</a:t>
            </a:r>
            <a:r>
              <a:rPr lang="en-US" sz="1400" dirty="0"/>
              <a:t/>
            </a:r>
            <a:br>
              <a:rPr lang="en-US" sz="1400" dirty="0"/>
            </a:br>
            <a:r>
              <a:rPr lang="en-US" sz="1400" dirty="0"/>
              <a:t>Carbonization (</a:t>
            </a:r>
            <a:r>
              <a:rPr lang="en-US" sz="1400" dirty="0" smtClean="0"/>
              <a:t>300-500°C)</a:t>
            </a:r>
          </a:p>
        </p:txBody>
      </p:sp>
      <p:pic>
        <p:nvPicPr>
          <p:cNvPr id="45060" name="Picture 4" descr="What Is The Advantage Of The Rice Husk Charcoal Produced By Carbonization  Machine?"/>
          <p:cNvPicPr>
            <a:picLocks noChangeAspect="1" noChangeArrowheads="1"/>
          </p:cNvPicPr>
          <p:nvPr/>
        </p:nvPicPr>
        <p:blipFill>
          <a:blip r:embed="rId5" cstate="print"/>
          <a:srcRect/>
          <a:stretch>
            <a:fillRect/>
          </a:stretch>
        </p:blipFill>
        <p:spPr bwMode="auto">
          <a:xfrm>
            <a:off x="8057372" y="733245"/>
            <a:ext cx="1423057" cy="873807"/>
          </a:xfrm>
          <a:prstGeom prst="rect">
            <a:avLst/>
          </a:prstGeom>
          <a:noFill/>
        </p:spPr>
      </p:pic>
      <p:sp>
        <p:nvSpPr>
          <p:cNvPr id="17" name="Right Arrow 7"/>
          <p:cNvSpPr/>
          <p:nvPr/>
        </p:nvSpPr>
        <p:spPr>
          <a:xfrm rot="1966724">
            <a:off x="9436285" y="1590675"/>
            <a:ext cx="893613" cy="427211"/>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62" name="Picture 6" descr="Pouch Cell Polymer Lto Lithium Titanate Battery Hc1909010 20ah Lithium Ion Battery  Cell 10c Discharge - China Lto and Lithium-Ion Battery price"/>
          <p:cNvPicPr>
            <a:picLocks noChangeAspect="1" noChangeArrowheads="1"/>
          </p:cNvPicPr>
          <p:nvPr/>
        </p:nvPicPr>
        <p:blipFill>
          <a:blip r:embed="rId6" cstate="print"/>
          <a:srcRect l="11847" t="2780" r="11663" b="7033"/>
          <a:stretch>
            <a:fillRect/>
          </a:stretch>
        </p:blipFill>
        <p:spPr bwMode="auto">
          <a:xfrm>
            <a:off x="10170543" y="2734573"/>
            <a:ext cx="1654115" cy="1906438"/>
          </a:xfrm>
          <a:prstGeom prst="rect">
            <a:avLst/>
          </a:prstGeom>
          <a:noFill/>
        </p:spPr>
      </p:pic>
    </p:spTree>
    <p:extLst>
      <p:ext uri="{BB962C8B-B14F-4D97-AF65-F5344CB8AC3E}">
        <p14:creationId xmlns:p14="http://schemas.microsoft.com/office/powerpoint/2010/main" xmlns="" val="26062231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E03FEE89-725B-467F-B4BC-CCE311B33701}" type="slidenum">
              <a:rPr lang="en-US" smtClean="0"/>
              <a:pPr>
                <a:defRPr/>
              </a:pPr>
              <a:t>12</a:t>
            </a:fld>
            <a:endParaRPr lang="en-US"/>
          </a:p>
        </p:txBody>
      </p:sp>
      <p:pic>
        <p:nvPicPr>
          <p:cNvPr id="15363" name="Picture 3"/>
          <p:cNvPicPr>
            <a:picLocks noChangeAspect="1" noChangeArrowheads="1"/>
          </p:cNvPicPr>
          <p:nvPr/>
        </p:nvPicPr>
        <p:blipFill>
          <a:blip r:embed="rId2" cstate="print"/>
          <a:srcRect l="7351" t="9662" r="11407" b="5314"/>
          <a:stretch>
            <a:fillRect/>
          </a:stretch>
        </p:blipFill>
        <p:spPr bwMode="auto">
          <a:xfrm>
            <a:off x="3612318" y="2667903"/>
            <a:ext cx="4095749" cy="3152325"/>
          </a:xfrm>
          <a:prstGeom prst="rect">
            <a:avLst/>
          </a:prstGeom>
          <a:noFill/>
          <a:ln w="9525">
            <a:noFill/>
            <a:miter lim="800000"/>
            <a:headEnd/>
            <a:tailEnd/>
          </a:ln>
        </p:spPr>
      </p:pic>
      <p:pic>
        <p:nvPicPr>
          <p:cNvPr id="7" name="Рисунок 6"/>
          <p:cNvPicPr>
            <a:picLocks noChangeAspect="1"/>
          </p:cNvPicPr>
          <p:nvPr/>
        </p:nvPicPr>
        <p:blipFill>
          <a:blip r:embed="rId3" cstate="print"/>
          <a:srcRect l="7693" t="5283" r="3697" b="2198"/>
          <a:stretch>
            <a:fillRect/>
          </a:stretch>
        </p:blipFill>
        <p:spPr>
          <a:xfrm>
            <a:off x="98871" y="2482221"/>
            <a:ext cx="3401389" cy="3338007"/>
          </a:xfrm>
          <a:prstGeom prst="rect">
            <a:avLst/>
          </a:prstGeom>
          <a:ln w="38100">
            <a:noFill/>
          </a:ln>
        </p:spPr>
      </p:pic>
      <p:sp>
        <p:nvSpPr>
          <p:cNvPr id="8" name="Прямоугольник 7"/>
          <p:cNvSpPr/>
          <p:nvPr/>
        </p:nvSpPr>
        <p:spPr>
          <a:xfrm>
            <a:off x="2099288" y="0"/>
            <a:ext cx="7247912" cy="523220"/>
          </a:xfrm>
          <a:prstGeom prst="rect">
            <a:avLst/>
          </a:prstGeom>
        </p:spPr>
        <p:txBody>
          <a:bodyPr wrap="square">
            <a:spAutoFit/>
          </a:bodyPr>
          <a:lstStyle/>
          <a:p>
            <a:r>
              <a:rPr lang="en-US" sz="2800" b="1" dirty="0" smtClean="0">
                <a:solidFill>
                  <a:srgbClr val="FF0000"/>
                </a:solidFill>
                <a:effectLst>
                  <a:outerShdw blurRad="38100" dist="38100" dir="2700000" algn="tl">
                    <a:srgbClr val="000000">
                      <a:alpha val="43137"/>
                    </a:srgbClr>
                  </a:outerShdw>
                </a:effectLst>
                <a:cs typeface="Times New Roman" pitchFamily="18" charset="0"/>
              </a:rPr>
              <a:t>Electrochemical measurements from biowaste</a:t>
            </a:r>
            <a:endParaRPr lang="kk-KZ" sz="2800" b="1" dirty="0">
              <a:solidFill>
                <a:srgbClr val="FF0000"/>
              </a:solidFill>
              <a:effectLst>
                <a:outerShdw blurRad="38100" dist="38100" dir="2700000" algn="tl">
                  <a:srgbClr val="000000">
                    <a:alpha val="43137"/>
                  </a:srgbClr>
                </a:outerShdw>
              </a:effectLst>
              <a:cs typeface="Times New Roman" pitchFamily="18" charset="0"/>
            </a:endParaRPr>
          </a:p>
        </p:txBody>
      </p:sp>
      <p:sp>
        <p:nvSpPr>
          <p:cNvPr id="9" name="Прямоугольник 8"/>
          <p:cNvSpPr/>
          <p:nvPr/>
        </p:nvSpPr>
        <p:spPr>
          <a:xfrm>
            <a:off x="5552537" y="3342694"/>
            <a:ext cx="1943100" cy="307777"/>
          </a:xfrm>
          <a:prstGeom prst="rect">
            <a:avLst/>
          </a:prstGeom>
        </p:spPr>
        <p:txBody>
          <a:bodyPr wrap="square">
            <a:spAutoFit/>
          </a:bodyPr>
          <a:lstStyle/>
          <a:p>
            <a:r>
              <a:rPr lang="en-US" sz="1400" b="1" dirty="0" smtClean="0">
                <a:solidFill>
                  <a:srgbClr val="FF0000"/>
                </a:solidFill>
              </a:rPr>
              <a:t>capacity = 4000 mAh/g</a:t>
            </a:r>
          </a:p>
        </p:txBody>
      </p:sp>
      <p:sp>
        <p:nvSpPr>
          <p:cNvPr id="10" name="Стрелка вниз 9"/>
          <p:cNvSpPr/>
          <p:nvPr/>
        </p:nvSpPr>
        <p:spPr>
          <a:xfrm>
            <a:off x="6802714" y="3897683"/>
            <a:ext cx="484632" cy="9784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1414533" y="1722188"/>
            <a:ext cx="891591"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SiO</a:t>
            </a:r>
            <a:r>
              <a:rPr lang="en-US"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endParaRPr lang="kk-KZ"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2" name="Прямоугольник 11"/>
          <p:cNvSpPr/>
          <p:nvPr/>
        </p:nvSpPr>
        <p:spPr>
          <a:xfrm>
            <a:off x="5903684" y="1797841"/>
            <a:ext cx="48442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Si</a:t>
            </a:r>
            <a:endParaRPr lang="kk-KZ"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3" name="Рисунок 12">
            <a:extLst>
              <a:ext uri="{FF2B5EF4-FFF2-40B4-BE49-F238E27FC236}">
                <a16:creationId xmlns:a16="http://schemas.microsoft.com/office/drawing/2014/main" xmlns="" id="{C77BC147-54D2-D0C8-6914-E00BEA5B2B34}"/>
              </a:ext>
            </a:extLst>
          </p:cNvPr>
          <p:cNvPicPr>
            <a:picLocks noChangeAspect="1"/>
          </p:cNvPicPr>
          <p:nvPr/>
        </p:nvPicPr>
        <p:blipFill rotWithShape="1">
          <a:blip r:embed="rId4" cstate="print">
            <a:extLst>
              <a:ext uri="{28A0092B-C50C-407E-A947-70E740481C1C}">
                <a14:useLocalDpi xmlns:a14="http://schemas.microsoft.com/office/drawing/2010/main" xmlns="" val="0"/>
              </a:ext>
            </a:extLst>
          </a:blip>
          <a:srcRect l="9091" t="8382" r="12783" b="4761"/>
          <a:stretch/>
        </p:blipFill>
        <p:spPr>
          <a:xfrm>
            <a:off x="7962906" y="2329542"/>
            <a:ext cx="4123405" cy="3522397"/>
          </a:xfrm>
          <a:prstGeom prst="rect">
            <a:avLst/>
          </a:prstGeom>
        </p:spPr>
      </p:pic>
      <p:sp>
        <p:nvSpPr>
          <p:cNvPr id="15" name="Прямоугольник 14"/>
          <p:cNvSpPr/>
          <p:nvPr/>
        </p:nvSpPr>
        <p:spPr>
          <a:xfrm>
            <a:off x="8792028" y="1723766"/>
            <a:ext cx="2828018" cy="523220"/>
          </a:xfrm>
          <a:prstGeom prst="rect">
            <a:avLst/>
          </a:prstGeom>
        </p:spPr>
        <p:txBody>
          <a:bodyPr wrap="none">
            <a:spAutoFit/>
          </a:bodyPr>
          <a:lstStyle/>
          <a:p>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Activated </a:t>
            </a:r>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a:t>
            </a:r>
            <a:r>
              <a:rPr lang="en-US" sz="2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arbon</a:t>
            </a:r>
            <a:endParaRPr lang="kk-KZ"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4" name="Picture 2" descr="Аккумуляторная батарея 18650 Li- Ion 2600 mah за 0 ₽ с бесплатной доставкой  за 1 день купить на KazanExpress"/>
          <p:cNvPicPr>
            <a:picLocks noChangeAspect="1" noChangeArrowheads="1"/>
          </p:cNvPicPr>
          <p:nvPr/>
        </p:nvPicPr>
        <p:blipFill>
          <a:blip r:embed="rId5" cstate="print"/>
          <a:srcRect l="15715" t="23561" r="9893" b="10094"/>
          <a:stretch>
            <a:fillRect/>
          </a:stretch>
        </p:blipFill>
        <p:spPr bwMode="auto">
          <a:xfrm>
            <a:off x="9347200" y="598094"/>
            <a:ext cx="1683657" cy="1084394"/>
          </a:xfrm>
          <a:prstGeom prst="rect">
            <a:avLst/>
          </a:prstGeom>
          <a:noFill/>
        </p:spPr>
      </p:pic>
      <p:pic>
        <p:nvPicPr>
          <p:cNvPr id="16" name="Picture 5" descr="C:\Users\meyir\Desktop\unnamed.jpg"/>
          <p:cNvPicPr>
            <a:picLocks noChangeAspect="1" noChangeArrowheads="1"/>
          </p:cNvPicPr>
          <p:nvPr/>
        </p:nvPicPr>
        <p:blipFill>
          <a:blip r:embed="rId6" cstate="print"/>
          <a:srcRect l="5147" t="13143" r="5699" b="13879"/>
          <a:stretch>
            <a:fillRect/>
          </a:stretch>
        </p:blipFill>
        <p:spPr bwMode="auto">
          <a:xfrm>
            <a:off x="1262173" y="559043"/>
            <a:ext cx="1043951" cy="955420"/>
          </a:xfrm>
          <a:prstGeom prst="rect">
            <a:avLst/>
          </a:prstGeom>
          <a:noFill/>
        </p:spPr>
      </p:pic>
      <p:pic>
        <p:nvPicPr>
          <p:cNvPr id="17" name="Picture 4" descr="China 48v Supercapacitor, 48v Supercapacitor Manufacturers, Suppliers,  Price | Made-in-China.com"/>
          <p:cNvPicPr>
            <a:picLocks noChangeAspect="1" noChangeArrowheads="1"/>
          </p:cNvPicPr>
          <p:nvPr/>
        </p:nvPicPr>
        <p:blipFill>
          <a:blip r:embed="rId7" cstate="print"/>
          <a:srcRect l="2384" t="17569" r="2206" b="6048"/>
          <a:stretch>
            <a:fillRect/>
          </a:stretch>
        </p:blipFill>
        <p:spPr bwMode="auto">
          <a:xfrm>
            <a:off x="4425866" y="559043"/>
            <a:ext cx="3069771" cy="1385871"/>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8FF23D91-7489-4218-8911-F98DFBBE2ABC}" type="slidenum">
              <a:rPr lang="en-US" smtClean="0"/>
              <a:pPr>
                <a:defRPr/>
              </a:pPr>
              <a:t>13</a:t>
            </a:fld>
            <a:endParaRPr lang="en-US"/>
          </a:p>
        </p:txBody>
      </p:sp>
      <p:sp>
        <p:nvSpPr>
          <p:cNvPr id="5" name="Прямоугольник 4"/>
          <p:cNvSpPr/>
          <p:nvPr/>
        </p:nvSpPr>
        <p:spPr>
          <a:xfrm>
            <a:off x="4210050" y="190500"/>
            <a:ext cx="3343275" cy="954107"/>
          </a:xfrm>
          <a:prstGeom prst="rect">
            <a:avLst/>
          </a:prstGeom>
        </p:spPr>
        <p:txBody>
          <a:bodyPr wrap="square">
            <a:spAutoFit/>
          </a:bodyPr>
          <a:lstStyle/>
          <a:p>
            <a:pPr algn="ctr"/>
            <a:r>
              <a:rPr lang="en-US" altLang="ru-RU" sz="2800" b="1" dirty="0" smtClean="0">
                <a:solidFill>
                  <a:srgbClr val="FF0000"/>
                </a:solidFill>
                <a:effectLst>
                  <a:outerShdw blurRad="38100" dist="38100" dir="2700000" algn="tl">
                    <a:srgbClr val="000000">
                      <a:alpha val="43137"/>
                    </a:srgbClr>
                  </a:outerShdw>
                </a:effectLst>
                <a:cs typeface="Times New Roman" pitchFamily="18" charset="0"/>
              </a:rPr>
              <a:t>Conclusions</a:t>
            </a:r>
            <a:r>
              <a:rPr lang="en-US" altLang="ru-RU"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ru-RU" altLang="ru-RU"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r>
            <a:br>
              <a:rPr lang="ru-RU" altLang="ru-RU" sz="28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br>
            <a:endParaRPr lang="ru-RU" sz="2800" dirty="0"/>
          </a:p>
        </p:txBody>
      </p:sp>
      <p:sp>
        <p:nvSpPr>
          <p:cNvPr id="30721" name="Rectangle 1"/>
          <p:cNvSpPr>
            <a:spLocks noChangeArrowheads="1"/>
          </p:cNvSpPr>
          <p:nvPr/>
        </p:nvSpPr>
        <p:spPr bwMode="auto">
          <a:xfrm>
            <a:off x="771525" y="859304"/>
            <a:ext cx="9210675" cy="2754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285750" indent="-285750">
              <a:buFont typeface="Wingdings" pitchFamily="2" charset="2"/>
              <a:buChar char="q"/>
            </a:pPr>
            <a:r>
              <a:rPr lang="en-US" sz="1600" dirty="0">
                <a:latin typeface="Times New Roman" panose="02020603050405020304" pitchFamily="18" charset="0"/>
                <a:cs typeface="Times New Roman" panose="02020603050405020304" pitchFamily="18" charset="0"/>
              </a:rPr>
              <a:t>C</a:t>
            </a:r>
            <a:r>
              <a:rPr lang="ru-RU" sz="1600" dirty="0" err="1" smtClean="0">
                <a:latin typeface="Times New Roman" panose="02020603050405020304" pitchFamily="18" charset="0"/>
                <a:cs typeface="Times New Roman" panose="02020603050405020304" pitchFamily="18" charset="0"/>
              </a:rPr>
              <a:t>arbon</a:t>
            </a:r>
            <a:r>
              <a:rPr lang="ru-RU" sz="1600" dirty="0" smtClean="0">
                <a:latin typeface="Times New Roman" panose="02020603050405020304" pitchFamily="18" charset="0"/>
                <a:cs typeface="Times New Roman" panose="02020603050405020304" pitchFamily="18" charset="0"/>
              </a:rPr>
              <a:t> structures used </a:t>
            </a:r>
            <a:r>
              <a:rPr lang="ru-RU" sz="1600" dirty="0">
                <a:latin typeface="Times New Roman" panose="02020603050405020304" pitchFamily="18" charset="0"/>
                <a:cs typeface="Times New Roman" panose="02020603050405020304" pitchFamily="18" charset="0"/>
              </a:rPr>
              <a:t>in </a:t>
            </a:r>
            <a:r>
              <a:rPr lang="ru-RU" sz="1600" dirty="0" smtClean="0">
                <a:latin typeface="Times New Roman" panose="02020603050405020304" pitchFamily="18" charset="0"/>
                <a:cs typeface="Times New Roman" panose="02020603050405020304" pitchFamily="18" charset="0"/>
              </a:rPr>
              <a:t>the</a:t>
            </a:r>
            <a:r>
              <a:rPr lang="en-US"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experiments</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provide</a:t>
            </a:r>
            <a:r>
              <a:rPr lang="ru-RU" sz="1600" dirty="0" smtClean="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differerent</a:t>
            </a:r>
            <a:r>
              <a:rPr lang="en-US"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kinetic</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transport </a:t>
            </a:r>
            <a:r>
              <a:rPr lang="ru-RU" sz="1600" dirty="0" smtClean="0">
                <a:latin typeface="Times New Roman" panose="02020603050405020304" pitchFamily="18" charset="0"/>
                <a:cs typeface="Times New Roman" panose="02020603050405020304" pitchFamily="18" charset="0"/>
              </a:rPr>
              <a:t>of</a:t>
            </a:r>
            <a:r>
              <a:rPr lang="en-US" sz="1600" dirty="0" smtClean="0">
                <a:latin typeface="Times New Roman" panose="02020603050405020304" pitchFamily="18" charset="0"/>
                <a:cs typeface="Times New Roman" panose="02020603050405020304" pitchFamily="18" charset="0"/>
              </a:rPr>
              <a:t> L</a:t>
            </a:r>
            <a:r>
              <a:rPr lang="ru-RU" sz="1600" dirty="0" smtClean="0">
                <a:latin typeface="Times New Roman" panose="02020603050405020304" pitchFamily="18" charset="0"/>
                <a:cs typeface="Times New Roman" panose="02020603050405020304" pitchFamily="18" charset="0"/>
              </a:rPr>
              <a:t>i</a:t>
            </a:r>
            <a:r>
              <a:rPr lang="en-US" sz="1600" dirty="0" smtClean="0">
                <a:latin typeface="Times New Roman" panose="02020603050405020304" pitchFamily="18" charset="0"/>
                <a:cs typeface="Times New Roman" panose="02020603050405020304" pitchFamily="18" charset="0"/>
              </a:rPr>
              <a:t>-</a:t>
            </a:r>
            <a:r>
              <a:rPr lang="ru-RU" sz="1600" dirty="0" err="1" smtClean="0">
                <a:latin typeface="Times New Roman" panose="02020603050405020304" pitchFamily="18" charset="0"/>
                <a:cs typeface="Times New Roman" panose="02020603050405020304" pitchFamily="18" charset="0"/>
              </a:rPr>
              <a:t>ions</a:t>
            </a:r>
            <a:r>
              <a:rPr lang="ru-RU" sz="1600" dirty="0" smtClean="0">
                <a:latin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cs typeface="Times New Roman" panose="02020603050405020304" pitchFamily="18" charset="0"/>
              </a:rPr>
              <a:t>into</a:t>
            </a:r>
            <a:r>
              <a:rPr lang="ru-RU" sz="1600" dirty="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crystals</a:t>
            </a:r>
            <a:r>
              <a:rPr lang="ru-RU" sz="1600" dirty="0" smtClean="0">
                <a:latin typeface="Times New Roman" panose="02020603050405020304" pitchFamily="18" charset="0"/>
                <a:cs typeface="Times New Roman" panose="02020603050405020304" pitchFamily="18" charset="0"/>
              </a:rPr>
              <a:t> </a:t>
            </a:r>
            <a:r>
              <a:rPr lang="ru-RU" sz="1600" dirty="0">
                <a:latin typeface="Times New Roman" panose="02020603050405020304" pitchFamily="18" charset="0"/>
                <a:cs typeface="Times New Roman" panose="02020603050405020304" pitchFamily="18" charset="0"/>
              </a:rPr>
              <a:t>of </a:t>
            </a:r>
            <a:r>
              <a:rPr lang="ru-RU" sz="1600" dirty="0" err="1" smtClean="0">
                <a:latin typeface="Times New Roman" panose="02020603050405020304" pitchFamily="18" charset="0"/>
                <a:cs typeface="Times New Roman" panose="02020603050405020304" pitchFamily="18" charset="0"/>
              </a:rPr>
              <a:t>active</a:t>
            </a:r>
            <a:r>
              <a:rPr lang="en-US"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material</a:t>
            </a:r>
            <a:r>
              <a:rPr lang="en-US" sz="1600" dirty="0" smtClean="0">
                <a:latin typeface="Times New Roman" panose="02020603050405020304" pitchFamily="18" charset="0"/>
                <a:cs typeface="Times New Roman" panose="02020603050405020304" pitchFamily="18" charset="0"/>
              </a:rPr>
              <a:t>s;</a:t>
            </a:r>
          </a:p>
          <a:p>
            <a:pPr>
              <a:lnSpc>
                <a:spcPts val="1771"/>
              </a:lnSpc>
            </a:pPr>
            <a:endParaRPr lang="en-US" sz="1600" spc="-27" dirty="0">
              <a:solidFill>
                <a:srgbClr val="000000"/>
              </a:solidFill>
              <a:latin typeface="Times New Roman"/>
              <a:cs typeface="Times New Roman"/>
            </a:endParaRPr>
          </a:p>
          <a:p>
            <a:pPr marL="285750" indent="-285750">
              <a:lnSpc>
                <a:spcPts val="1771"/>
              </a:lnSpc>
              <a:buFont typeface="Wingdings" panose="05000000000000000000" pitchFamily="2" charset="2"/>
              <a:buChar char="q"/>
            </a:pPr>
            <a:r>
              <a:rPr lang="en-US" sz="1600" spc="-27" dirty="0">
                <a:solidFill>
                  <a:srgbClr val="000000"/>
                </a:solidFill>
                <a:latin typeface="Times New Roman"/>
                <a:cs typeface="Times New Roman"/>
              </a:rPr>
              <a:t>SANS</a:t>
            </a:r>
            <a:r>
              <a:rPr lang="en-US" sz="1600" spc="17" dirty="0">
                <a:solidFill>
                  <a:srgbClr val="000000"/>
                </a:solidFill>
                <a:latin typeface="Times New Roman"/>
                <a:cs typeface="Times New Roman"/>
              </a:rPr>
              <a:t> </a:t>
            </a:r>
            <a:r>
              <a:rPr lang="en-US" sz="1600" spc="-66" dirty="0">
                <a:solidFill>
                  <a:srgbClr val="000000"/>
                </a:solidFill>
                <a:latin typeface="Times New Roman"/>
                <a:cs typeface="Times New Roman"/>
              </a:rPr>
              <a:t>me</a:t>
            </a:r>
            <a:r>
              <a:rPr lang="en-US" sz="1600" spc="-311" dirty="0">
                <a:solidFill>
                  <a:srgbClr val="000000"/>
                </a:solidFill>
                <a:latin typeface="Times New Roman"/>
                <a:cs typeface="Times New Roman"/>
              </a:rPr>
              <a:t> </a:t>
            </a:r>
            <a:r>
              <a:rPr lang="en-US" sz="1600" spc="-28" dirty="0">
                <a:solidFill>
                  <a:srgbClr val="000000"/>
                </a:solidFill>
                <a:latin typeface="Times New Roman"/>
                <a:cs typeface="Times New Roman"/>
              </a:rPr>
              <a:t>asure</a:t>
            </a:r>
            <a:r>
              <a:rPr lang="en-US" sz="1600" spc="-311" dirty="0">
                <a:solidFill>
                  <a:srgbClr val="000000"/>
                </a:solidFill>
                <a:latin typeface="Times New Roman"/>
                <a:cs typeface="Times New Roman"/>
              </a:rPr>
              <a:t> </a:t>
            </a:r>
            <a:r>
              <a:rPr lang="en-US" sz="1600" spc="-66" dirty="0">
                <a:solidFill>
                  <a:srgbClr val="000000"/>
                </a:solidFill>
                <a:latin typeface="Times New Roman"/>
                <a:cs typeface="Times New Roman"/>
              </a:rPr>
              <a:t>me</a:t>
            </a:r>
            <a:r>
              <a:rPr lang="en-US" sz="1600" spc="-311" dirty="0">
                <a:solidFill>
                  <a:srgbClr val="000000"/>
                </a:solidFill>
                <a:latin typeface="Times New Roman"/>
                <a:cs typeface="Times New Roman"/>
              </a:rPr>
              <a:t> </a:t>
            </a:r>
            <a:r>
              <a:rPr lang="en-US" sz="1600" spc="-20" dirty="0" err="1">
                <a:solidFill>
                  <a:srgbClr val="000000"/>
                </a:solidFill>
                <a:latin typeface="Times New Roman"/>
                <a:cs typeface="Times New Roman"/>
              </a:rPr>
              <a:t>nts</a:t>
            </a:r>
            <a:r>
              <a:rPr lang="en-US" sz="1600" spc="196" dirty="0">
                <a:solidFill>
                  <a:srgbClr val="000000"/>
                </a:solidFill>
                <a:latin typeface="Times New Roman"/>
                <a:cs typeface="Times New Roman"/>
              </a:rPr>
              <a:t> </a:t>
            </a:r>
            <a:r>
              <a:rPr lang="en-US" sz="1600" spc="18" dirty="0" smtClean="0">
                <a:solidFill>
                  <a:srgbClr val="000000"/>
                </a:solidFill>
                <a:latin typeface="Times New Roman"/>
                <a:cs typeface="Times New Roman"/>
              </a:rPr>
              <a:t>explained</a:t>
            </a:r>
            <a:r>
              <a:rPr lang="en-US" sz="1600" spc="-170" dirty="0" smtClean="0">
                <a:solidFill>
                  <a:srgbClr val="000000"/>
                </a:solidFill>
                <a:latin typeface="Times New Roman"/>
                <a:cs typeface="Times New Roman"/>
              </a:rPr>
              <a:t> </a:t>
            </a:r>
            <a:r>
              <a:rPr lang="en-US" sz="1600" spc="-15" dirty="0" smtClean="0">
                <a:solidFill>
                  <a:srgbClr val="000000"/>
                </a:solidFill>
                <a:latin typeface="Times New Roman"/>
                <a:cs typeface="Times New Roman"/>
              </a:rPr>
              <a:t>why</a:t>
            </a:r>
            <a:r>
              <a:rPr lang="en-US" sz="1600" spc="120" dirty="0" smtClean="0">
                <a:solidFill>
                  <a:srgbClr val="000000"/>
                </a:solidFill>
                <a:latin typeface="Times New Roman"/>
                <a:cs typeface="Times New Roman"/>
              </a:rPr>
              <a:t> </a:t>
            </a:r>
            <a:r>
              <a:rPr lang="en-US" sz="1600" spc="-34" dirty="0" smtClean="0">
                <a:solidFill>
                  <a:srgbClr val="000000"/>
                </a:solidFill>
                <a:latin typeface="Times New Roman"/>
                <a:cs typeface="Times New Roman"/>
              </a:rPr>
              <a:t>CNT</a:t>
            </a:r>
            <a:r>
              <a:rPr lang="en-US" sz="1600" dirty="0" smtClean="0">
                <a:solidFill>
                  <a:srgbClr val="000000"/>
                </a:solidFill>
                <a:latin typeface="Times New Roman"/>
                <a:cs typeface="Times New Roman"/>
              </a:rPr>
              <a:t> </a:t>
            </a:r>
            <a:r>
              <a:rPr lang="en-US" sz="1600" spc="-44" dirty="0">
                <a:solidFill>
                  <a:srgbClr val="000000"/>
                </a:solidFill>
                <a:latin typeface="Times New Roman"/>
                <a:cs typeface="Times New Roman"/>
              </a:rPr>
              <a:t>ne</a:t>
            </a:r>
            <a:r>
              <a:rPr lang="en-US" sz="1600" spc="-311" dirty="0">
                <a:solidFill>
                  <a:srgbClr val="000000"/>
                </a:solidFill>
                <a:latin typeface="Times New Roman"/>
                <a:cs typeface="Times New Roman"/>
              </a:rPr>
              <a:t> </a:t>
            </a:r>
            <a:r>
              <a:rPr lang="en-US" sz="1600" spc="-15" dirty="0">
                <a:solidFill>
                  <a:srgbClr val="000000"/>
                </a:solidFill>
                <a:latin typeface="Times New Roman"/>
                <a:cs typeface="Times New Roman"/>
              </a:rPr>
              <a:t>twork</a:t>
            </a:r>
            <a:r>
              <a:rPr lang="en-US" sz="1600" spc="85" dirty="0">
                <a:solidFill>
                  <a:srgbClr val="000000"/>
                </a:solidFill>
                <a:latin typeface="Times New Roman"/>
                <a:cs typeface="Times New Roman"/>
              </a:rPr>
              <a:t> </a:t>
            </a:r>
            <a:r>
              <a:rPr lang="en-US" sz="1600" dirty="0">
                <a:solidFill>
                  <a:srgbClr val="000000"/>
                </a:solidFill>
                <a:latin typeface="Times New Roman"/>
                <a:cs typeface="Times New Roman"/>
              </a:rPr>
              <a:t>e</a:t>
            </a:r>
            <a:r>
              <a:rPr lang="en-US" sz="1600" spc="-311" dirty="0">
                <a:solidFill>
                  <a:srgbClr val="000000"/>
                </a:solidFill>
                <a:latin typeface="Times New Roman"/>
                <a:cs typeface="Times New Roman"/>
              </a:rPr>
              <a:t> </a:t>
            </a:r>
            <a:r>
              <a:rPr lang="en-US" sz="1600" spc="-74" dirty="0">
                <a:solidFill>
                  <a:srgbClr val="000000"/>
                </a:solidFill>
                <a:latin typeface="Times New Roman"/>
                <a:cs typeface="Times New Roman"/>
              </a:rPr>
              <a:t>mbe</a:t>
            </a:r>
            <a:r>
              <a:rPr lang="en-US" sz="1600" spc="-311" dirty="0">
                <a:solidFill>
                  <a:srgbClr val="000000"/>
                </a:solidFill>
                <a:latin typeface="Times New Roman"/>
                <a:cs typeface="Times New Roman"/>
              </a:rPr>
              <a:t> </a:t>
            </a:r>
            <a:r>
              <a:rPr lang="en-US" sz="1600" spc="-60" dirty="0">
                <a:solidFill>
                  <a:srgbClr val="000000"/>
                </a:solidFill>
                <a:latin typeface="Times New Roman"/>
                <a:cs typeface="Times New Roman"/>
              </a:rPr>
              <a:t>dde</a:t>
            </a:r>
            <a:r>
              <a:rPr lang="en-US" sz="1600" spc="-311" dirty="0">
                <a:solidFill>
                  <a:srgbClr val="000000"/>
                </a:solidFill>
                <a:latin typeface="Times New Roman"/>
                <a:cs typeface="Times New Roman"/>
              </a:rPr>
              <a:t> </a:t>
            </a:r>
            <a:r>
              <a:rPr lang="en-US" sz="1600" dirty="0">
                <a:solidFill>
                  <a:srgbClr val="000000"/>
                </a:solidFill>
                <a:latin typeface="Times New Roman"/>
                <a:cs typeface="Times New Roman"/>
              </a:rPr>
              <a:t>d</a:t>
            </a:r>
            <a:r>
              <a:rPr lang="en-US" sz="1600" spc="148" dirty="0">
                <a:solidFill>
                  <a:srgbClr val="000000"/>
                </a:solidFill>
                <a:latin typeface="Times New Roman"/>
                <a:cs typeface="Times New Roman"/>
              </a:rPr>
              <a:t> </a:t>
            </a:r>
            <a:r>
              <a:rPr lang="en-US" sz="1600" spc="-43" dirty="0">
                <a:solidFill>
                  <a:srgbClr val="000000"/>
                </a:solidFill>
                <a:latin typeface="Times New Roman"/>
                <a:cs typeface="Times New Roman"/>
              </a:rPr>
              <a:t>in</a:t>
            </a:r>
            <a:r>
              <a:rPr lang="en-US" sz="1600" spc="33" dirty="0">
                <a:solidFill>
                  <a:srgbClr val="000000"/>
                </a:solidFill>
                <a:latin typeface="Times New Roman"/>
                <a:cs typeface="Times New Roman"/>
              </a:rPr>
              <a:t> </a:t>
            </a:r>
            <a:r>
              <a:rPr lang="en-US" sz="1600" dirty="0" smtClean="0">
                <a:solidFill>
                  <a:srgbClr val="000000"/>
                </a:solidFill>
                <a:latin typeface="Times New Roman"/>
                <a:cs typeface="Times New Roman"/>
              </a:rPr>
              <a:t>e</a:t>
            </a:r>
            <a:r>
              <a:rPr lang="en-US" sz="1600" spc="-311" dirty="0" smtClean="0">
                <a:solidFill>
                  <a:srgbClr val="000000"/>
                </a:solidFill>
                <a:latin typeface="Times New Roman"/>
                <a:cs typeface="Times New Roman"/>
              </a:rPr>
              <a:t> </a:t>
            </a:r>
            <a:r>
              <a:rPr lang="en-US" sz="1600" spc="-21" dirty="0">
                <a:solidFill>
                  <a:srgbClr val="000000"/>
                </a:solidFill>
                <a:latin typeface="Times New Roman"/>
                <a:cs typeface="Times New Roman"/>
              </a:rPr>
              <a:t>le</a:t>
            </a:r>
            <a:r>
              <a:rPr lang="en-US" sz="1600" spc="-311" dirty="0">
                <a:solidFill>
                  <a:srgbClr val="000000"/>
                </a:solidFill>
                <a:latin typeface="Times New Roman"/>
                <a:cs typeface="Times New Roman"/>
              </a:rPr>
              <a:t> </a:t>
            </a:r>
            <a:r>
              <a:rPr lang="en-US" sz="1600" spc="-20" dirty="0" err="1">
                <a:solidFill>
                  <a:srgbClr val="000000"/>
                </a:solidFill>
                <a:latin typeface="Times New Roman"/>
                <a:cs typeface="Times New Roman"/>
              </a:rPr>
              <a:t>ctrode</a:t>
            </a:r>
            <a:r>
              <a:rPr lang="en-US" sz="1600" spc="-20" dirty="0">
                <a:solidFill>
                  <a:srgbClr val="000000"/>
                </a:solidFill>
                <a:latin typeface="Times New Roman"/>
                <a:cs typeface="Times New Roman"/>
              </a:rPr>
              <a:t> </a:t>
            </a:r>
            <a:r>
              <a:rPr lang="en-US" sz="1600" spc="10" dirty="0" smtClean="0">
                <a:solidFill>
                  <a:srgbClr val="000000"/>
                </a:solidFill>
                <a:latin typeface="Times New Roman"/>
                <a:cs typeface="Times New Roman"/>
              </a:rPr>
              <a:t>layer</a:t>
            </a:r>
            <a:r>
              <a:rPr lang="en-US" sz="1600" spc="-161" dirty="0" smtClean="0">
                <a:solidFill>
                  <a:srgbClr val="000000"/>
                </a:solidFill>
                <a:latin typeface="Times New Roman"/>
                <a:cs typeface="Times New Roman"/>
              </a:rPr>
              <a:t> </a:t>
            </a:r>
            <a:r>
              <a:rPr lang="en-US" sz="1600" spc="-41" dirty="0">
                <a:solidFill>
                  <a:srgbClr val="000000"/>
                </a:solidFill>
                <a:latin typeface="Times New Roman"/>
                <a:cs typeface="Times New Roman"/>
              </a:rPr>
              <a:t>provide</a:t>
            </a:r>
            <a:r>
              <a:rPr lang="en-US" sz="1600" spc="-311" dirty="0">
                <a:solidFill>
                  <a:srgbClr val="000000"/>
                </a:solidFill>
                <a:latin typeface="Times New Roman"/>
                <a:cs typeface="Times New Roman"/>
              </a:rPr>
              <a:t> </a:t>
            </a:r>
            <a:r>
              <a:rPr lang="en-US" sz="1600" dirty="0">
                <a:solidFill>
                  <a:srgbClr val="000000"/>
                </a:solidFill>
                <a:latin typeface="Times New Roman"/>
                <a:cs typeface="Times New Roman"/>
              </a:rPr>
              <a:t>s</a:t>
            </a:r>
            <a:r>
              <a:rPr lang="en-US" sz="1600" spc="173" dirty="0">
                <a:solidFill>
                  <a:srgbClr val="000000"/>
                </a:solidFill>
                <a:latin typeface="Times New Roman"/>
                <a:cs typeface="Times New Roman"/>
              </a:rPr>
              <a:t> </a:t>
            </a:r>
            <a:r>
              <a:rPr lang="en-US" sz="1600" spc="-10" dirty="0">
                <a:solidFill>
                  <a:srgbClr val="000000"/>
                </a:solidFill>
                <a:latin typeface="Times New Roman"/>
                <a:cs typeface="Times New Roman"/>
              </a:rPr>
              <a:t>its</a:t>
            </a:r>
            <a:r>
              <a:rPr lang="en-US" sz="1600" spc="25" dirty="0">
                <a:solidFill>
                  <a:srgbClr val="000000"/>
                </a:solidFill>
                <a:latin typeface="Times New Roman"/>
                <a:cs typeface="Times New Roman"/>
              </a:rPr>
              <a:t> </a:t>
            </a:r>
            <a:r>
              <a:rPr lang="en-US" sz="1600" spc="-23" dirty="0">
                <a:solidFill>
                  <a:srgbClr val="000000"/>
                </a:solidFill>
                <a:latin typeface="Times New Roman"/>
                <a:cs typeface="Times New Roman"/>
              </a:rPr>
              <a:t>gre</a:t>
            </a:r>
            <a:r>
              <a:rPr lang="en-US" sz="1600" dirty="0">
                <a:solidFill>
                  <a:srgbClr val="000000"/>
                </a:solidFill>
                <a:latin typeface="Times New Roman"/>
                <a:cs typeface="Times New Roman"/>
              </a:rPr>
              <a:t>ater</a:t>
            </a:r>
            <a:r>
              <a:rPr lang="en-US" sz="1600" spc="-150" dirty="0">
                <a:solidFill>
                  <a:srgbClr val="000000"/>
                </a:solidFill>
                <a:latin typeface="Times New Roman"/>
                <a:cs typeface="Times New Roman"/>
              </a:rPr>
              <a:t> </a:t>
            </a:r>
            <a:r>
              <a:rPr lang="en-US" sz="1600" spc="-10" dirty="0">
                <a:solidFill>
                  <a:srgbClr val="000000"/>
                </a:solidFill>
                <a:latin typeface="Times New Roman"/>
                <a:cs typeface="Times New Roman"/>
              </a:rPr>
              <a:t>wettability</a:t>
            </a:r>
            <a:r>
              <a:rPr lang="en-US" sz="1600" spc="87" dirty="0">
                <a:solidFill>
                  <a:srgbClr val="000000"/>
                </a:solidFill>
                <a:latin typeface="Times New Roman"/>
                <a:cs typeface="Times New Roman"/>
              </a:rPr>
              <a:t> </a:t>
            </a:r>
            <a:r>
              <a:rPr lang="en-US" sz="1600" spc="-89" dirty="0">
                <a:solidFill>
                  <a:srgbClr val="000000"/>
                </a:solidFill>
                <a:latin typeface="Times New Roman"/>
                <a:cs typeface="Times New Roman"/>
              </a:rPr>
              <a:t>by</a:t>
            </a:r>
            <a:r>
              <a:rPr lang="en-US" sz="1600" spc="169" dirty="0">
                <a:solidFill>
                  <a:srgbClr val="000000"/>
                </a:solidFill>
                <a:latin typeface="Times New Roman"/>
                <a:cs typeface="Times New Roman"/>
              </a:rPr>
              <a:t> </a:t>
            </a:r>
            <a:r>
              <a:rPr lang="en-US" sz="1600" dirty="0">
                <a:solidFill>
                  <a:srgbClr val="000000"/>
                </a:solidFill>
                <a:latin typeface="Times New Roman"/>
                <a:cs typeface="Times New Roman"/>
              </a:rPr>
              <a:t>an e</a:t>
            </a:r>
            <a:r>
              <a:rPr lang="en-US" sz="1600" spc="-311" dirty="0">
                <a:solidFill>
                  <a:srgbClr val="000000"/>
                </a:solidFill>
                <a:latin typeface="Times New Roman"/>
                <a:cs typeface="Times New Roman"/>
              </a:rPr>
              <a:t> </a:t>
            </a:r>
            <a:r>
              <a:rPr lang="en-US" sz="1600" spc="-21" dirty="0">
                <a:solidFill>
                  <a:srgbClr val="000000"/>
                </a:solidFill>
                <a:latin typeface="Times New Roman"/>
                <a:cs typeface="Times New Roman"/>
              </a:rPr>
              <a:t>le</a:t>
            </a:r>
            <a:r>
              <a:rPr lang="en-US" sz="1600" spc="-311" dirty="0">
                <a:solidFill>
                  <a:srgbClr val="000000"/>
                </a:solidFill>
                <a:latin typeface="Times New Roman"/>
                <a:cs typeface="Times New Roman"/>
              </a:rPr>
              <a:t> </a:t>
            </a:r>
            <a:r>
              <a:rPr lang="en-US" sz="1600" dirty="0">
                <a:solidFill>
                  <a:srgbClr val="000000"/>
                </a:solidFill>
                <a:latin typeface="Times New Roman"/>
                <a:cs typeface="Times New Roman"/>
              </a:rPr>
              <a:t>ctrolyte</a:t>
            </a:r>
            <a:r>
              <a:rPr lang="en-US" sz="1600" spc="-64" dirty="0">
                <a:solidFill>
                  <a:srgbClr val="000000"/>
                </a:solidFill>
                <a:latin typeface="Times New Roman"/>
                <a:cs typeface="Times New Roman"/>
              </a:rPr>
              <a:t> </a:t>
            </a:r>
            <a:r>
              <a:rPr lang="en-US" sz="1600" spc="-40" dirty="0">
                <a:solidFill>
                  <a:srgbClr val="000000"/>
                </a:solidFill>
                <a:latin typeface="Times New Roman"/>
                <a:cs typeface="Times New Roman"/>
              </a:rPr>
              <a:t>compare</a:t>
            </a:r>
            <a:r>
              <a:rPr lang="en-US" sz="1600" spc="-311" dirty="0">
                <a:solidFill>
                  <a:srgbClr val="000000"/>
                </a:solidFill>
                <a:latin typeface="Times New Roman"/>
                <a:cs typeface="Times New Roman"/>
              </a:rPr>
              <a:t> </a:t>
            </a:r>
            <a:r>
              <a:rPr lang="en-US" sz="1600" dirty="0">
                <a:solidFill>
                  <a:srgbClr val="000000"/>
                </a:solidFill>
                <a:latin typeface="Times New Roman"/>
                <a:cs typeface="Times New Roman"/>
              </a:rPr>
              <a:t>d</a:t>
            </a:r>
            <a:r>
              <a:rPr lang="en-US" sz="1600" spc="67" dirty="0">
                <a:solidFill>
                  <a:srgbClr val="000000"/>
                </a:solidFill>
                <a:latin typeface="Times New Roman"/>
                <a:cs typeface="Times New Roman"/>
              </a:rPr>
              <a:t> </a:t>
            </a:r>
            <a:r>
              <a:rPr lang="en-US" sz="1600" spc="25" dirty="0">
                <a:solidFill>
                  <a:srgbClr val="000000"/>
                </a:solidFill>
                <a:latin typeface="Times New Roman"/>
                <a:cs typeface="Times New Roman"/>
              </a:rPr>
              <a:t>to</a:t>
            </a:r>
            <a:r>
              <a:rPr lang="en-US" sz="1600" spc="-23" dirty="0">
                <a:solidFill>
                  <a:srgbClr val="000000"/>
                </a:solidFill>
                <a:latin typeface="Times New Roman"/>
                <a:cs typeface="Times New Roman"/>
              </a:rPr>
              <a:t> </a:t>
            </a:r>
            <a:r>
              <a:rPr lang="en-US" sz="1600" spc="-30" dirty="0">
                <a:solidFill>
                  <a:srgbClr val="000000"/>
                </a:solidFill>
                <a:latin typeface="Times New Roman"/>
                <a:cs typeface="Times New Roman"/>
              </a:rPr>
              <a:t>carbon</a:t>
            </a:r>
            <a:r>
              <a:rPr lang="en-US" sz="1600" spc="175" dirty="0">
                <a:solidFill>
                  <a:srgbClr val="000000"/>
                </a:solidFill>
                <a:latin typeface="Times New Roman"/>
                <a:cs typeface="Times New Roman"/>
              </a:rPr>
              <a:t> </a:t>
            </a:r>
            <a:r>
              <a:rPr lang="en-US" sz="1600" spc="-31" dirty="0">
                <a:solidFill>
                  <a:srgbClr val="000000"/>
                </a:solidFill>
                <a:latin typeface="Times New Roman"/>
                <a:cs typeface="Times New Roman"/>
              </a:rPr>
              <a:t>black</a:t>
            </a:r>
            <a:r>
              <a:rPr lang="en-US" sz="1600" spc="178" dirty="0">
                <a:solidFill>
                  <a:srgbClr val="000000"/>
                </a:solidFill>
                <a:latin typeface="Times New Roman"/>
                <a:cs typeface="Times New Roman"/>
              </a:rPr>
              <a:t> </a:t>
            </a:r>
            <a:r>
              <a:rPr lang="en-US" sz="1600" spc="-25" dirty="0">
                <a:solidFill>
                  <a:srgbClr val="000000"/>
                </a:solidFill>
                <a:latin typeface="Times New Roman"/>
                <a:cs typeface="Times New Roman"/>
              </a:rPr>
              <a:t>use</a:t>
            </a:r>
            <a:r>
              <a:rPr lang="en-US" sz="1600" spc="-311" dirty="0">
                <a:solidFill>
                  <a:srgbClr val="000000"/>
                </a:solidFill>
                <a:latin typeface="Times New Roman"/>
                <a:cs typeface="Times New Roman"/>
              </a:rPr>
              <a:t> </a:t>
            </a:r>
            <a:r>
              <a:rPr lang="en-US" sz="1600" dirty="0">
                <a:solidFill>
                  <a:srgbClr val="000000"/>
                </a:solidFill>
                <a:latin typeface="Times New Roman"/>
                <a:cs typeface="Times New Roman"/>
              </a:rPr>
              <a:t>d as</a:t>
            </a:r>
            <a:r>
              <a:rPr lang="en-US" sz="1600" spc="-66" dirty="0">
                <a:solidFill>
                  <a:srgbClr val="000000"/>
                </a:solidFill>
                <a:latin typeface="Times New Roman"/>
                <a:cs typeface="Times New Roman"/>
              </a:rPr>
              <a:t> </a:t>
            </a:r>
            <a:r>
              <a:rPr lang="en-US" sz="1600" spc="-30" dirty="0">
                <a:solidFill>
                  <a:srgbClr val="000000"/>
                </a:solidFill>
                <a:latin typeface="Times New Roman"/>
                <a:cs typeface="Times New Roman"/>
              </a:rPr>
              <a:t>conductive</a:t>
            </a:r>
            <a:r>
              <a:rPr lang="en-US" sz="1600" spc="274" dirty="0">
                <a:solidFill>
                  <a:srgbClr val="000000"/>
                </a:solidFill>
                <a:latin typeface="Times New Roman"/>
                <a:cs typeface="Times New Roman"/>
              </a:rPr>
              <a:t> </a:t>
            </a:r>
            <a:r>
              <a:rPr lang="en-US" sz="1600" spc="-30" dirty="0">
                <a:solidFill>
                  <a:srgbClr val="000000"/>
                </a:solidFill>
                <a:latin typeface="Times New Roman"/>
                <a:cs typeface="Times New Roman"/>
              </a:rPr>
              <a:t>additive</a:t>
            </a:r>
            <a:r>
              <a:rPr lang="en-US" sz="1600" spc="-314" dirty="0">
                <a:solidFill>
                  <a:srgbClr val="000000"/>
                </a:solidFill>
                <a:latin typeface="Times New Roman"/>
                <a:cs typeface="Times New Roman"/>
              </a:rPr>
              <a:t> </a:t>
            </a:r>
            <a:r>
              <a:rPr lang="en-US" sz="1600" dirty="0">
                <a:solidFill>
                  <a:srgbClr val="000000"/>
                </a:solidFill>
                <a:latin typeface="Times New Roman"/>
                <a:cs typeface="Times New Roman"/>
              </a:rPr>
              <a:t>;</a:t>
            </a:r>
            <a:endParaRPr lang="ru-RU" sz="1600" dirty="0">
              <a:latin typeface="Times New Roman" panose="02020603050405020304" pitchFamily="18" charset="0"/>
              <a:cs typeface="Times New Roman" panose="02020603050405020304" pitchFamily="18" charset="0"/>
            </a:endParaRPr>
          </a:p>
          <a:p>
            <a:endParaRPr lang="en-US" sz="1600" dirty="0" smtClean="0">
              <a:latin typeface="Times New Roman" pitchFamily="18" charset="0"/>
              <a:cs typeface="Times New Roman" pitchFamily="18" charset="0"/>
            </a:endParaRPr>
          </a:p>
          <a:p>
            <a:pPr marL="285750" lvl="0" indent="-285750">
              <a:buFont typeface="Wingdings" pitchFamily="2" charset="2"/>
              <a:buChar char="q"/>
            </a:pPr>
            <a:r>
              <a:rPr lang="en-US" sz="1600" dirty="0">
                <a:solidFill>
                  <a:srgbClr val="000000"/>
                </a:solidFill>
                <a:latin typeface="Times New Roman" pitchFamily="18" charset="0"/>
                <a:ea typeface="Times New Roman" pitchFamily="18" charset="0"/>
                <a:cs typeface="Times New Roman" pitchFamily="18" charset="0"/>
              </a:rPr>
              <a:t>The neutron tomography method was used to visualize the lithium and electrolyte distribution regions flowing inside the cell in the initial and final states of </a:t>
            </a:r>
            <a:r>
              <a:rPr lang="en-US" sz="1600" dirty="0" smtClean="0">
                <a:solidFill>
                  <a:srgbClr val="000000"/>
                </a:solidFill>
                <a:latin typeface="Times New Roman" pitchFamily="18" charset="0"/>
                <a:ea typeface="Times New Roman" pitchFamily="18" charset="0"/>
                <a:cs typeface="Times New Roman" pitchFamily="18" charset="0"/>
              </a:rPr>
              <a:t>battery charge;</a:t>
            </a:r>
          </a:p>
          <a:p>
            <a:pPr marL="285750" lvl="0" indent="-285750">
              <a:buFont typeface="Wingdings" pitchFamily="2" charset="2"/>
              <a:buChar char="q"/>
            </a:pPr>
            <a:endParaRPr lang="en-US" sz="1600" dirty="0">
              <a:solidFill>
                <a:srgbClr val="000000"/>
              </a:solidFill>
              <a:latin typeface="Times New Roman" pitchFamily="18" charset="0"/>
              <a:ea typeface="Times New Roman" pitchFamily="18" charset="0"/>
              <a:cs typeface="Times New Roman" pitchFamily="18" charset="0"/>
            </a:endParaRPr>
          </a:p>
          <a:p>
            <a:pPr marL="285750" lvl="0" indent="-285750">
              <a:buFont typeface="Wingdings" pitchFamily="2" charset="2"/>
              <a:buChar char="q"/>
            </a:pPr>
            <a:r>
              <a:rPr lang="en-US" sz="1600" dirty="0" smtClean="0">
                <a:solidFill>
                  <a:srgbClr val="000000"/>
                </a:solidFill>
                <a:latin typeface="Times New Roman" pitchFamily="18" charset="0"/>
                <a:ea typeface="Times New Roman" pitchFamily="18" charset="0"/>
                <a:cs typeface="Times New Roman" pitchFamily="18" charset="0"/>
              </a:rPr>
              <a:t>Cathode and anode electrodes obtained from </a:t>
            </a:r>
            <a:r>
              <a:rPr lang="en-US" sz="1600" dirty="0" err="1" smtClean="0">
                <a:solidFill>
                  <a:srgbClr val="000000"/>
                </a:solidFill>
                <a:latin typeface="Times New Roman" pitchFamily="18" charset="0"/>
                <a:ea typeface="Times New Roman" pitchFamily="18" charset="0"/>
                <a:cs typeface="Times New Roman" pitchFamily="18" charset="0"/>
              </a:rPr>
              <a:t>biowaste</a:t>
            </a:r>
            <a:r>
              <a:rPr lang="en-US" sz="1600" dirty="0" smtClean="0">
                <a:solidFill>
                  <a:srgbClr val="000000"/>
                </a:solidFill>
                <a:latin typeface="Times New Roman" pitchFamily="18" charset="0"/>
                <a:ea typeface="Times New Roman" pitchFamily="18" charset="0"/>
                <a:cs typeface="Times New Roman" pitchFamily="18" charset="0"/>
              </a:rPr>
              <a:t> have much prospect for Li capacitor.</a:t>
            </a:r>
            <a:br>
              <a:rPr lang="en-US" sz="1600" dirty="0" smtClean="0">
                <a:solidFill>
                  <a:srgbClr val="000000"/>
                </a:solidFill>
                <a:latin typeface="Times New Roman" pitchFamily="18" charset="0"/>
                <a:ea typeface="Times New Roman" pitchFamily="18" charset="0"/>
                <a:cs typeface="Times New Roman" pitchFamily="18" charset="0"/>
              </a:rPr>
            </a:br>
            <a:r>
              <a:rPr lang="en-US" sz="1600" dirty="0" smtClean="0">
                <a:solidFill>
                  <a:srgbClr val="000000"/>
                </a:solidFill>
                <a:latin typeface="Times New Roman" pitchFamily="18" charset="0"/>
                <a:ea typeface="Times New Roman" pitchFamily="18" charset="0"/>
                <a:cs typeface="Times New Roman" pitchFamily="18" charset="0"/>
              </a:rPr>
              <a:t>It is a good subject for further neutron  research.</a:t>
            </a:r>
          </a:p>
        </p:txBody>
      </p:sp>
      <p:sp>
        <p:nvSpPr>
          <p:cNvPr id="2" name="TextBox 1"/>
          <p:cNvSpPr txBox="1"/>
          <p:nvPr/>
        </p:nvSpPr>
        <p:spPr>
          <a:xfrm>
            <a:off x="1321747" y="4871780"/>
            <a:ext cx="6231578" cy="400110"/>
          </a:xfrm>
          <a:prstGeom prst="rect">
            <a:avLst/>
          </a:prstGeom>
          <a:noFill/>
        </p:spPr>
        <p:txBody>
          <a:bodyPr wrap="none" rtlCol="0">
            <a:spAutoFit/>
          </a:bodyPr>
          <a:lstStyle/>
          <a:p>
            <a:r>
              <a:rPr lang="en-US" sz="2000" dirty="0" smtClean="0"/>
              <a:t>Acknowledgment: JINR-Kazakhstan Cooperation Program  </a:t>
            </a:r>
            <a:endParaRPr lang="en-US" sz="2000" dirty="0"/>
          </a:p>
        </p:txBody>
      </p:sp>
    </p:spTree>
    <p:extLst>
      <p:ext uri="{BB962C8B-B14F-4D97-AF65-F5344CB8AC3E}">
        <p14:creationId xmlns:p14="http://schemas.microsoft.com/office/powerpoint/2010/main" xmlns="" val="36916820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C9A999E9-2D12-44C4-A945-15BC98D38683}" type="slidenum">
              <a:rPr lang="en-US"/>
              <a:pPr>
                <a:defRPr/>
              </a:pPr>
              <a:t>14</a:t>
            </a:fld>
            <a:endParaRPr lang="en-US"/>
          </a:p>
        </p:txBody>
      </p:sp>
      <p:sp>
        <p:nvSpPr>
          <p:cNvPr id="4" name="Прямоугольник 3"/>
          <p:cNvSpPr/>
          <p:nvPr/>
        </p:nvSpPr>
        <p:spPr>
          <a:xfrm>
            <a:off x="1109293" y="1551044"/>
            <a:ext cx="9571851" cy="923330"/>
          </a:xfrm>
          <a:prstGeom prst="rect">
            <a:avLst/>
          </a:prstGeom>
          <a:noFill/>
        </p:spPr>
        <p:txBody>
          <a:bodyPr wrap="none">
            <a:spAutoFit/>
          </a:bodyPr>
          <a:lstStyle/>
          <a:p>
            <a:pPr algn="ctr" fontAlgn="auto">
              <a:spcBef>
                <a:spcPts val="0"/>
              </a:spcBef>
              <a:spcAft>
                <a:spcPts val="0"/>
              </a:spcAft>
              <a:defRPr/>
            </a:pPr>
            <a:r>
              <a:rPr lang="en-US" sz="5400" b="1" i="1" dirty="0">
                <a:ln w="1905"/>
                <a:solidFill>
                  <a:srgbClr val="FF0000"/>
                </a:solidFill>
                <a:effectLst>
                  <a:innerShdw blurRad="69850" dist="43180" dir="5400000">
                    <a:srgbClr val="000000">
                      <a:alpha val="65000"/>
                    </a:srgbClr>
                  </a:innerShdw>
                </a:effectLst>
                <a:latin typeface="Arial" pitchFamily="34" charset="0"/>
                <a:cs typeface="Arial" pitchFamily="34" charset="0"/>
              </a:rPr>
              <a:t>Thank you for your attention</a:t>
            </a:r>
            <a:endParaRPr lang="en-US" sz="5400" b="1" dirty="0">
              <a:ln w="1905"/>
              <a:solidFill>
                <a:srgbClr val="FF0000"/>
              </a:solidFill>
              <a:effectLst>
                <a:innerShdw blurRad="69850" dist="43180" dir="5400000">
                  <a:srgbClr val="000000">
                    <a:alpha val="65000"/>
                  </a:srgbClr>
                </a:innerShdw>
              </a:effectLst>
              <a:latin typeface="+mn-lt"/>
              <a:cs typeface="+mn-cs"/>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Nobel Prize on Twitter This year’s #NobelPrize laureate -2">
            <a:hlinkClick r:id="" action="ppaction://media"/>
            <a:extLst>
              <a:ext uri="{FF2B5EF4-FFF2-40B4-BE49-F238E27FC236}">
                <a16:creationId xmlns:a16="http://schemas.microsoft.com/office/drawing/2014/main" xmlns="" id="{DA548C5C-09F2-42C8-9938-C80C639A58F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563690" y="3705705"/>
            <a:ext cx="5146755" cy="2895050"/>
          </a:xfrm>
          <a:prstGeom prst="rect">
            <a:avLst/>
          </a:prstGeom>
        </p:spPr>
      </p:pic>
      <p:sp>
        <p:nvSpPr>
          <p:cNvPr id="5" name="AutoShape 4" descr="FLNP"/>
          <p:cNvSpPr>
            <a:spLocks noChangeAspect="1" noChangeArrowheads="1"/>
          </p:cNvSpPr>
          <p:nvPr/>
        </p:nvSpPr>
        <p:spPr bwMode="auto">
          <a:xfrm>
            <a:off x="904218" y="3095831"/>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grpSp>
        <p:nvGrpSpPr>
          <p:cNvPr id="6" name="Группа 5"/>
          <p:cNvGrpSpPr/>
          <p:nvPr/>
        </p:nvGrpSpPr>
        <p:grpSpPr>
          <a:xfrm>
            <a:off x="309102" y="743679"/>
            <a:ext cx="1719515" cy="2522811"/>
            <a:chOff x="782935" y="908719"/>
            <a:chExt cx="1875835" cy="2822417"/>
          </a:xfrm>
        </p:grpSpPr>
        <p:pic>
          <p:nvPicPr>
            <p:cNvPr id="7" name="Picture 11">
              <a:extLst>
                <a:ext uri="{FF2B5EF4-FFF2-40B4-BE49-F238E27FC236}">
                  <a16:creationId xmlns:a16="http://schemas.microsoft.com/office/drawing/2014/main" xmlns="" id="{48082B58-9B48-433C-B7FD-92D126018639}"/>
                </a:ext>
              </a:extLst>
            </p:cNvPr>
            <p:cNvPicPr>
              <a:picLocks noChangeAspect="1"/>
            </p:cNvPicPr>
            <p:nvPr/>
          </p:nvPicPr>
          <p:blipFill rotWithShape="1">
            <a:blip r:embed="rId6" cstate="print"/>
            <a:srcRect l="3528" t="464" r="-3528" b="21461"/>
            <a:stretch/>
          </p:blipFill>
          <p:spPr>
            <a:xfrm>
              <a:off x="845344" y="908719"/>
              <a:ext cx="1769088" cy="2508539"/>
            </a:xfrm>
            <a:prstGeom prst="rect">
              <a:avLst/>
            </a:prstGeom>
          </p:spPr>
        </p:pic>
        <p:sp>
          <p:nvSpPr>
            <p:cNvPr id="8" name="TextBox 7"/>
            <p:cNvSpPr txBox="1"/>
            <p:nvPr/>
          </p:nvSpPr>
          <p:spPr>
            <a:xfrm>
              <a:off x="782935" y="3423359"/>
              <a:ext cx="1875835"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John B. Goodenough</a:t>
              </a:r>
              <a:endParaRPr lang="ru-RU" sz="1400" dirty="0">
                <a:latin typeface="Arial" panose="020B0604020202020204" pitchFamily="34" charset="0"/>
                <a:cs typeface="Arial" panose="020B0604020202020204" pitchFamily="34" charset="0"/>
              </a:endParaRPr>
            </a:p>
          </p:txBody>
        </p:sp>
      </p:grpSp>
      <p:grpSp>
        <p:nvGrpSpPr>
          <p:cNvPr id="9" name="Группа 8"/>
          <p:cNvGrpSpPr/>
          <p:nvPr/>
        </p:nvGrpSpPr>
        <p:grpSpPr>
          <a:xfrm>
            <a:off x="2344980" y="763494"/>
            <a:ext cx="1584176" cy="2689658"/>
            <a:chOff x="3729770" y="620688"/>
            <a:chExt cx="1728192" cy="3009079"/>
          </a:xfrm>
        </p:grpSpPr>
        <p:pic>
          <p:nvPicPr>
            <p:cNvPr id="10" name="Picture 12">
              <a:extLst>
                <a:ext uri="{FF2B5EF4-FFF2-40B4-BE49-F238E27FC236}">
                  <a16:creationId xmlns:a16="http://schemas.microsoft.com/office/drawing/2014/main" xmlns="" id="{02135495-313B-49C2-BC50-D402C9029F50}"/>
                </a:ext>
              </a:extLst>
            </p:cNvPr>
            <p:cNvPicPr>
              <a:picLocks noChangeAspect="1"/>
            </p:cNvPicPr>
            <p:nvPr/>
          </p:nvPicPr>
          <p:blipFill rotWithShape="1">
            <a:blip r:embed="rId7" cstate="print"/>
            <a:srcRect b="25674"/>
            <a:stretch/>
          </p:blipFill>
          <p:spPr>
            <a:xfrm>
              <a:off x="3729770" y="620688"/>
              <a:ext cx="1728192" cy="2448272"/>
            </a:xfrm>
            <a:prstGeom prst="rect">
              <a:avLst/>
            </a:prstGeom>
          </p:spPr>
        </p:pic>
        <p:sp>
          <p:nvSpPr>
            <p:cNvPr id="11" name="TextBox 10"/>
            <p:cNvSpPr txBox="1"/>
            <p:nvPr/>
          </p:nvSpPr>
          <p:spPr>
            <a:xfrm>
              <a:off x="4048206" y="3106547"/>
              <a:ext cx="1180130" cy="523220"/>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M. Stanley </a:t>
              </a:r>
            </a:p>
            <a:p>
              <a:r>
                <a:rPr lang="en-US" sz="1400" dirty="0" smtClean="0">
                  <a:latin typeface="Arial" panose="020B0604020202020204" pitchFamily="34" charset="0"/>
                  <a:cs typeface="Arial" panose="020B0604020202020204" pitchFamily="34" charset="0"/>
                </a:rPr>
                <a:t>Whittingham</a:t>
              </a:r>
              <a:endParaRPr lang="ru-RU" sz="1400" dirty="0">
                <a:latin typeface="Arial" panose="020B0604020202020204" pitchFamily="34" charset="0"/>
                <a:cs typeface="Arial" panose="020B0604020202020204" pitchFamily="34" charset="0"/>
              </a:endParaRPr>
            </a:p>
          </p:txBody>
        </p:sp>
      </p:grpSp>
      <p:grpSp>
        <p:nvGrpSpPr>
          <p:cNvPr id="12" name="Группа 11"/>
          <p:cNvGrpSpPr/>
          <p:nvPr/>
        </p:nvGrpSpPr>
        <p:grpSpPr>
          <a:xfrm>
            <a:off x="4339337" y="748268"/>
            <a:ext cx="1584176" cy="2561449"/>
            <a:chOff x="5724127" y="620689"/>
            <a:chExt cx="1728192" cy="2865644"/>
          </a:xfrm>
        </p:grpSpPr>
        <p:pic>
          <p:nvPicPr>
            <p:cNvPr id="13" name="Picture 13">
              <a:extLst>
                <a:ext uri="{FF2B5EF4-FFF2-40B4-BE49-F238E27FC236}">
                  <a16:creationId xmlns:a16="http://schemas.microsoft.com/office/drawing/2014/main" xmlns="" id="{887A61F8-1163-435F-B77F-D49E540808BA}"/>
                </a:ext>
              </a:extLst>
            </p:cNvPr>
            <p:cNvPicPr>
              <a:picLocks noChangeAspect="1"/>
            </p:cNvPicPr>
            <p:nvPr/>
          </p:nvPicPr>
          <p:blipFill rotWithShape="1">
            <a:blip r:embed="rId8" cstate="print"/>
            <a:srcRect b="23361"/>
            <a:stretch/>
          </p:blipFill>
          <p:spPr>
            <a:xfrm>
              <a:off x="5724127" y="620689"/>
              <a:ext cx="1728192" cy="2520280"/>
            </a:xfrm>
            <a:prstGeom prst="rect">
              <a:avLst/>
            </a:prstGeom>
          </p:spPr>
        </p:pic>
        <p:sp>
          <p:nvSpPr>
            <p:cNvPr id="14" name="TextBox 13"/>
            <p:cNvSpPr txBox="1"/>
            <p:nvPr/>
          </p:nvSpPr>
          <p:spPr>
            <a:xfrm>
              <a:off x="6047239" y="3178556"/>
              <a:ext cx="1270989" cy="307777"/>
            </a:xfrm>
            <a:prstGeom prst="rect">
              <a:avLst/>
            </a:prstGeom>
            <a:noFill/>
          </p:spPr>
          <p:txBody>
            <a:bodyPr wrap="none" rtlCol="0">
              <a:spAutoFit/>
            </a:bodyPr>
            <a:lstStyle/>
            <a:p>
              <a:r>
                <a:rPr lang="en-US" sz="1400" dirty="0" smtClean="0">
                  <a:latin typeface="Arial" panose="020B0604020202020204" pitchFamily="34" charset="0"/>
                  <a:cs typeface="Arial" panose="020B0604020202020204" pitchFamily="34" charset="0"/>
                </a:rPr>
                <a:t>Akira Yoshino</a:t>
              </a:r>
              <a:endParaRPr lang="ru-RU" sz="1400" dirty="0">
                <a:latin typeface="Arial" panose="020B0604020202020204" pitchFamily="34" charset="0"/>
                <a:cs typeface="Arial" panose="020B0604020202020204" pitchFamily="34" charset="0"/>
              </a:endParaRPr>
            </a:p>
          </p:txBody>
        </p:sp>
      </p:grpSp>
      <p:sp>
        <p:nvSpPr>
          <p:cNvPr id="15" name="Заголовок 1"/>
          <p:cNvSpPr txBox="1">
            <a:spLocks/>
          </p:cNvSpPr>
          <p:nvPr/>
        </p:nvSpPr>
        <p:spPr bwMode="auto">
          <a:xfrm>
            <a:off x="201474" y="3404564"/>
            <a:ext cx="5871185" cy="6477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en-US" sz="2000" dirty="0" smtClean="0">
                <a:solidFill>
                  <a:srgbClr val="FF0000"/>
                </a:solidFill>
                <a:effectLst>
                  <a:outerShdw blurRad="38100" dist="38100" dir="2700000" algn="tl">
                    <a:srgbClr val="000000">
                      <a:alpha val="43137"/>
                    </a:srgbClr>
                  </a:outerShdw>
                </a:effectLst>
              </a:rPr>
              <a:t>Nobel Prize in Chemistry 2019</a:t>
            </a:r>
          </a:p>
        </p:txBody>
      </p:sp>
      <p:sp>
        <p:nvSpPr>
          <p:cNvPr id="16" name="TextBox 15"/>
          <p:cNvSpPr txBox="1"/>
          <p:nvPr/>
        </p:nvSpPr>
        <p:spPr>
          <a:xfrm>
            <a:off x="2344980" y="109682"/>
            <a:ext cx="6517425" cy="584775"/>
          </a:xfrm>
          <a:prstGeom prst="rect">
            <a:avLst/>
          </a:prstGeom>
          <a:noFill/>
        </p:spPr>
        <p:txBody>
          <a:bodyPr wrap="none" rtlCol="0">
            <a:spAutoFit/>
          </a:bodyPr>
          <a:lstStyle/>
          <a:p>
            <a:r>
              <a:rPr lang="en-US" sz="3200" b="1" dirty="0" smtClean="0">
                <a:solidFill>
                  <a:srgbClr val="FF0000"/>
                </a:solidFill>
                <a:cs typeface="Arial" panose="020B0604020202020204" pitchFamily="34" charset="0"/>
              </a:rPr>
              <a:t>Development of lithium-ion batteries</a:t>
            </a:r>
            <a:endParaRPr lang="ru-RU" sz="3200" b="1" dirty="0">
              <a:solidFill>
                <a:srgbClr val="FF0000"/>
              </a:solidFill>
              <a:cs typeface="Arial" panose="020B0604020202020204" pitchFamily="34" charset="0"/>
            </a:endParaRPr>
          </a:p>
        </p:txBody>
      </p:sp>
      <p:pic>
        <p:nvPicPr>
          <p:cNvPr id="2" name="Рисунок 1"/>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6413189" y="783969"/>
            <a:ext cx="5364321" cy="5435402"/>
          </a:xfrm>
          <a:prstGeom prst="rect">
            <a:avLst/>
          </a:prstGeom>
        </p:spPr>
      </p:pic>
    </p:spTree>
    <p:extLst>
      <p:ext uri="{BB962C8B-B14F-4D97-AF65-F5344CB8AC3E}">
        <p14:creationId xmlns:p14="http://schemas.microsoft.com/office/powerpoint/2010/main" xmlns="" val="5724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100000">
                <p:cTn id="12" repeatCount="indefinite"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xmlns="" id="{C6426DC3-7DF7-7707-A77C-A8E9E7E21842}"/>
              </a:ext>
            </a:extLst>
          </p:cNvPr>
          <p:cNvPicPr>
            <a:picLocks noChangeAspect="1"/>
          </p:cNvPicPr>
          <p:nvPr/>
        </p:nvPicPr>
        <p:blipFill>
          <a:blip r:embed="rId2" cstate="print"/>
          <a:stretch>
            <a:fillRect/>
          </a:stretch>
        </p:blipFill>
        <p:spPr>
          <a:xfrm>
            <a:off x="639643" y="842000"/>
            <a:ext cx="5585046" cy="4572122"/>
          </a:xfrm>
          <a:prstGeom prst="rect">
            <a:avLst/>
          </a:prstGeom>
        </p:spPr>
      </p:pic>
      <p:pic>
        <p:nvPicPr>
          <p:cNvPr id="7" name="Picture 2" descr="Lithium ion capacitors (LICs): Development of the materials - ScienceDirect"/>
          <p:cNvPicPr>
            <a:picLocks noChangeAspect="1" noChangeArrowheads="1"/>
          </p:cNvPicPr>
          <p:nvPr/>
        </p:nvPicPr>
        <p:blipFill>
          <a:blip r:embed="rId3" cstate="print"/>
          <a:srcRect/>
          <a:stretch>
            <a:fillRect/>
          </a:stretch>
        </p:blipFill>
        <p:spPr bwMode="auto">
          <a:xfrm>
            <a:off x="6782473" y="868526"/>
            <a:ext cx="4513169" cy="4392705"/>
          </a:xfrm>
          <a:prstGeom prst="rect">
            <a:avLst/>
          </a:prstGeom>
          <a:noFill/>
        </p:spPr>
      </p:pic>
      <p:sp>
        <p:nvSpPr>
          <p:cNvPr id="8" name="Заголовок 1"/>
          <p:cNvSpPr txBox="1">
            <a:spLocks/>
          </p:cNvSpPr>
          <p:nvPr/>
        </p:nvSpPr>
        <p:spPr>
          <a:xfrm>
            <a:off x="2888557" y="130628"/>
            <a:ext cx="6324599" cy="591671"/>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smtClean="0">
                <a:ln>
                  <a:noFill/>
                </a:ln>
                <a:solidFill>
                  <a:srgbClr val="FF0000"/>
                </a:solidFill>
                <a:effectLst/>
                <a:uLnTx/>
                <a:uFillTx/>
                <a:ea typeface="+mj-ea"/>
                <a:cs typeface="+mj-cs"/>
              </a:rPr>
              <a:t>Energy storage</a:t>
            </a:r>
            <a:r>
              <a:rPr kumimoji="0" lang="en-US" sz="3600" b="1" i="0" u="none" strike="noStrike" kern="1200" cap="none" spc="0" normalizeH="0" noProof="0" dirty="0" smtClean="0">
                <a:ln>
                  <a:noFill/>
                </a:ln>
                <a:solidFill>
                  <a:srgbClr val="FF0000"/>
                </a:solidFill>
                <a:effectLst/>
                <a:uLnTx/>
                <a:uFillTx/>
                <a:ea typeface="+mj-ea"/>
                <a:cs typeface="+mj-cs"/>
              </a:rPr>
              <a:t> systems</a:t>
            </a:r>
            <a:endParaRPr kumimoji="0" lang="ru-RU" sz="3600" b="1" i="0" u="none" strike="noStrike" kern="1200" cap="none" spc="0" normalizeH="0" baseline="0" noProof="0" dirty="0">
              <a:ln>
                <a:noFill/>
              </a:ln>
              <a:solidFill>
                <a:srgbClr val="FF0000"/>
              </a:solidFill>
              <a:effectLst/>
              <a:uLnTx/>
              <a:uFillTx/>
              <a:ea typeface="+mj-ea"/>
              <a:cs typeface="+mj-cs"/>
            </a:endParaRPr>
          </a:p>
        </p:txBody>
      </p:sp>
      <p:sp>
        <p:nvSpPr>
          <p:cNvPr id="5" name="Прямоугольник 4"/>
          <p:cNvSpPr/>
          <p:nvPr/>
        </p:nvSpPr>
        <p:spPr>
          <a:xfrm>
            <a:off x="1314047" y="5493129"/>
            <a:ext cx="4722859" cy="1015663"/>
          </a:xfrm>
          <a:prstGeom prst="rect">
            <a:avLst/>
          </a:prstGeom>
          <a:noFill/>
        </p:spPr>
        <p:txBody>
          <a:bodyPr wrap="square">
            <a:spAutoFit/>
          </a:bodyPr>
          <a:lstStyle/>
          <a:p>
            <a:pPr fontAlgn="auto">
              <a:spcBef>
                <a:spcPts val="0"/>
              </a:spcBef>
              <a:spcAft>
                <a:spcPts val="0"/>
              </a:spcAft>
              <a:defRPr/>
            </a:pPr>
            <a:r>
              <a:rPr lang="en-US" sz="2000" b="1" dirty="0" smtClean="0">
                <a:solidFill>
                  <a:srgbClr val="FF0000"/>
                </a:solidFill>
                <a:cs typeface="Times New Roman" pitchFamily="18" charset="0"/>
              </a:rPr>
              <a:t>LIB – Li ion batteries</a:t>
            </a:r>
          </a:p>
          <a:p>
            <a:pPr fontAlgn="auto">
              <a:spcBef>
                <a:spcPts val="0"/>
              </a:spcBef>
              <a:spcAft>
                <a:spcPts val="0"/>
              </a:spcAft>
              <a:defRPr/>
            </a:pPr>
            <a:r>
              <a:rPr lang="en-US" sz="2000" b="1" dirty="0" smtClean="0">
                <a:solidFill>
                  <a:srgbClr val="FF0000"/>
                </a:solidFill>
                <a:cs typeface="Times New Roman" pitchFamily="18" charset="0"/>
              </a:rPr>
              <a:t>LIC – Li ion capacitors</a:t>
            </a:r>
          </a:p>
          <a:p>
            <a:pPr fontAlgn="auto">
              <a:spcBef>
                <a:spcPts val="0"/>
              </a:spcBef>
              <a:spcAft>
                <a:spcPts val="0"/>
              </a:spcAft>
              <a:defRPr/>
            </a:pPr>
            <a:r>
              <a:rPr lang="en-US" sz="2000" b="1" dirty="0" smtClean="0">
                <a:solidFill>
                  <a:srgbClr val="FF0000"/>
                </a:solidFill>
                <a:cs typeface="Times New Roman" pitchFamily="18" charset="0"/>
              </a:rPr>
              <a:t>EDLC – Electric double layer capacitors </a:t>
            </a:r>
            <a:endParaRPr lang="en-US" sz="2000" b="1" dirty="0">
              <a:ln w="1905"/>
              <a:solidFill>
                <a:srgbClr val="FF0000"/>
              </a:solidFill>
              <a:effectLst>
                <a:innerShdw blurRad="69850" dist="43180" dir="5400000">
                  <a:srgbClr val="000000">
                    <a:alpha val="65000"/>
                  </a:srgbClr>
                </a:innerShdw>
              </a:effectLst>
              <a:cs typeface="Times New Roman" pitchFamily="18" charset="0"/>
            </a:endParaRPr>
          </a:p>
        </p:txBody>
      </p:sp>
    </p:spTree>
    <p:extLst>
      <p:ext uri="{BB962C8B-B14F-4D97-AF65-F5344CB8AC3E}">
        <p14:creationId xmlns:p14="http://schemas.microsoft.com/office/powerpoint/2010/main" xmlns="" val="6443027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80946F86-5308-7836-1885-5313945A1BC8}"/>
              </a:ext>
            </a:extLst>
          </p:cNvPr>
          <p:cNvSpPr txBox="1"/>
          <p:nvPr/>
        </p:nvSpPr>
        <p:spPr>
          <a:xfrm>
            <a:off x="149739" y="1931829"/>
            <a:ext cx="6290834" cy="3277820"/>
          </a:xfrm>
          <a:prstGeom prst="rect">
            <a:avLst/>
          </a:prstGeom>
          <a:noFill/>
        </p:spPr>
        <p:txBody>
          <a:bodyPr wrap="square" rtlCol="0">
            <a:spAutoFit/>
          </a:bodyPr>
          <a:lstStyle/>
          <a:p>
            <a:endParaRPr lang="ru-RU" dirty="0"/>
          </a:p>
          <a:p>
            <a:pPr marL="342900" indent="-342900">
              <a:lnSpc>
                <a:spcPct val="150000"/>
              </a:lnSpc>
              <a:buFontTx/>
              <a:buAutoNum type="arabicParenR"/>
            </a:pPr>
            <a:r>
              <a:rPr lang="en-US" dirty="0" smtClean="0"/>
              <a:t>Effect of battery form</a:t>
            </a:r>
            <a:endParaRPr lang="en-US" dirty="0"/>
          </a:p>
          <a:p>
            <a:pPr marL="342900" indent="-342900">
              <a:lnSpc>
                <a:spcPct val="150000"/>
              </a:lnSpc>
              <a:buAutoNum type="arabicParenR"/>
            </a:pPr>
            <a:r>
              <a:rPr lang="en-US" dirty="0" smtClean="0"/>
              <a:t>Research effects </a:t>
            </a:r>
            <a:r>
              <a:rPr lang="en-US" dirty="0" smtClean="0"/>
              <a:t>of additives to electrodes</a:t>
            </a:r>
            <a:br>
              <a:rPr lang="en-US" dirty="0" smtClean="0"/>
            </a:br>
            <a:r>
              <a:rPr lang="en-US" dirty="0" smtClean="0"/>
              <a:t>by </a:t>
            </a:r>
            <a:r>
              <a:rPr lang="en-US" u="sng" dirty="0" smtClean="0"/>
              <a:t>small-angle neutron scattering</a:t>
            </a:r>
          </a:p>
          <a:p>
            <a:pPr marL="342900" indent="-342900">
              <a:lnSpc>
                <a:spcPct val="150000"/>
              </a:lnSpc>
              <a:buAutoNum type="arabicParenR"/>
            </a:pPr>
            <a:r>
              <a:rPr lang="en-US" dirty="0" smtClean="0"/>
              <a:t>Investigate </a:t>
            </a:r>
            <a:r>
              <a:rPr lang="en-US" dirty="0" smtClean="0"/>
              <a:t>Lithium </a:t>
            </a:r>
            <a:r>
              <a:rPr lang="en-US" dirty="0" smtClean="0"/>
              <a:t>and electrolyte deposition in batteries </a:t>
            </a:r>
            <a:br>
              <a:rPr lang="en-US" dirty="0" smtClean="0"/>
            </a:br>
            <a:r>
              <a:rPr lang="en-US" dirty="0" smtClean="0"/>
              <a:t>by </a:t>
            </a:r>
            <a:r>
              <a:rPr lang="en-US" u="sng" dirty="0" smtClean="0"/>
              <a:t>neutron tomography</a:t>
            </a:r>
          </a:p>
          <a:p>
            <a:pPr marL="342900" indent="-342900">
              <a:lnSpc>
                <a:spcPct val="150000"/>
              </a:lnSpc>
              <a:buFontTx/>
              <a:buAutoNum type="arabicParenR"/>
            </a:pPr>
            <a:r>
              <a:rPr lang="en-US" dirty="0" smtClean="0"/>
              <a:t>Possibility for using </a:t>
            </a:r>
            <a:r>
              <a:rPr lang="en-US" dirty="0"/>
              <a:t>activated </a:t>
            </a:r>
            <a:r>
              <a:rPr lang="en-US" dirty="0" smtClean="0"/>
              <a:t>carbon from </a:t>
            </a:r>
            <a:r>
              <a:rPr lang="en-US" dirty="0" err="1" smtClean="0"/>
              <a:t>biowastes</a:t>
            </a:r>
            <a:r>
              <a:rPr lang="en-US" dirty="0" smtClean="0"/>
              <a:t> </a:t>
            </a:r>
            <a:br>
              <a:rPr lang="en-US" dirty="0" smtClean="0"/>
            </a:br>
            <a:r>
              <a:rPr lang="en-US" dirty="0" smtClean="0"/>
              <a:t>in electrodes </a:t>
            </a:r>
          </a:p>
        </p:txBody>
      </p:sp>
      <p:sp>
        <p:nvSpPr>
          <p:cNvPr id="9" name="Прямоугольник 8"/>
          <p:cNvSpPr/>
          <p:nvPr/>
        </p:nvSpPr>
        <p:spPr>
          <a:xfrm>
            <a:off x="0" y="0"/>
            <a:ext cx="12192000" cy="400110"/>
          </a:xfrm>
          <a:prstGeom prst="rect">
            <a:avLst/>
          </a:prstGeom>
          <a:noFill/>
        </p:spPr>
        <p:txBody>
          <a:bodyPr wrap="square">
            <a:spAutoFit/>
          </a:bodyPr>
          <a:lstStyle/>
          <a:p>
            <a:pPr algn="ctr">
              <a:defRPr/>
            </a:pPr>
            <a:r>
              <a:rPr lang="en-US" sz="2000" b="1" dirty="0" smtClean="0">
                <a:solidFill>
                  <a:srgbClr val="FF0000"/>
                </a:solidFill>
                <a:cs typeface="Times New Roman" pitchFamily="18" charset="0"/>
              </a:rPr>
              <a:t>Aim</a:t>
            </a:r>
            <a:r>
              <a:rPr lang="en-US" sz="2000" dirty="0" smtClean="0">
                <a:latin typeface="Times New Roman" pitchFamily="18" charset="0"/>
                <a:cs typeface="Times New Roman" pitchFamily="18" charset="0"/>
              </a:rPr>
              <a:t>: </a:t>
            </a:r>
            <a:r>
              <a:rPr lang="en-US" sz="2000" b="1" dirty="0" smtClean="0"/>
              <a:t>Structural studies of lithium-ion batteries and research by neutron methods</a:t>
            </a:r>
            <a:endParaRPr lang="en-US" sz="2400" b="1" dirty="0">
              <a:ln w="1905"/>
              <a:solidFill>
                <a:schemeClr val="tx2">
                  <a:lumMod val="50000"/>
                </a:schemeClr>
              </a:solidFill>
              <a:latin typeface="Times New Roman" pitchFamily="18" charset="0"/>
              <a:cs typeface="Times New Roman" pitchFamily="18" charset="0"/>
            </a:endParaRPr>
          </a:p>
        </p:txBody>
      </p:sp>
      <p:sp>
        <p:nvSpPr>
          <p:cNvPr id="10" name="Прямоугольник 9"/>
          <p:cNvSpPr/>
          <p:nvPr/>
        </p:nvSpPr>
        <p:spPr>
          <a:xfrm>
            <a:off x="325002" y="1555611"/>
            <a:ext cx="1065917" cy="400110"/>
          </a:xfrm>
          <a:prstGeom prst="rect">
            <a:avLst/>
          </a:prstGeom>
          <a:noFill/>
        </p:spPr>
        <p:txBody>
          <a:bodyPr wrap="square">
            <a:spAutoFit/>
          </a:bodyPr>
          <a:lstStyle/>
          <a:p>
            <a:pPr fontAlgn="auto">
              <a:spcBef>
                <a:spcPts val="0"/>
              </a:spcBef>
              <a:spcAft>
                <a:spcPts val="0"/>
              </a:spcAft>
              <a:defRPr/>
            </a:pPr>
            <a:r>
              <a:rPr lang="en-US" sz="2000" b="1" dirty="0" smtClean="0">
                <a:solidFill>
                  <a:srgbClr val="FF0000"/>
                </a:solidFill>
                <a:cs typeface="Times New Roman" pitchFamily="18" charset="0"/>
              </a:rPr>
              <a:t>Tasks</a:t>
            </a:r>
            <a:r>
              <a:rPr lang="en-US" sz="2000" b="1" dirty="0" smtClean="0">
                <a:cs typeface="Times New Roman" pitchFamily="18" charset="0"/>
              </a:rPr>
              <a:t> :</a:t>
            </a:r>
            <a:endParaRPr lang="en-US" sz="2000" b="1" dirty="0">
              <a:ln w="1905"/>
              <a:solidFill>
                <a:srgbClr val="FF0000"/>
              </a:solidFill>
              <a:effectLst>
                <a:innerShdw blurRad="69850" dist="43180" dir="5400000">
                  <a:srgbClr val="000000">
                    <a:alpha val="65000"/>
                  </a:srgbClr>
                </a:innerShdw>
              </a:effectLst>
              <a:cs typeface="Times New Roman" pitchFamily="18" charset="0"/>
            </a:endParaRPr>
          </a:p>
        </p:txBody>
      </p:sp>
      <p:pic>
        <p:nvPicPr>
          <p:cNvPr id="3078" name="Picture 6" descr="Batteries"/>
          <p:cNvPicPr>
            <a:picLocks noChangeAspect="1" noChangeArrowheads="1"/>
          </p:cNvPicPr>
          <p:nvPr/>
        </p:nvPicPr>
        <p:blipFill>
          <a:blip r:embed="rId2" cstate="print"/>
          <a:srcRect/>
          <a:stretch>
            <a:fillRect/>
          </a:stretch>
        </p:blipFill>
        <p:spPr bwMode="auto">
          <a:xfrm>
            <a:off x="6331752" y="922293"/>
            <a:ext cx="5642783" cy="4684058"/>
          </a:xfrm>
          <a:prstGeom prst="rect">
            <a:avLst/>
          </a:prstGeom>
          <a:noFill/>
        </p:spPr>
      </p:pic>
      <p:sp>
        <p:nvSpPr>
          <p:cNvPr id="2" name="Стрелка вправо 1"/>
          <p:cNvSpPr/>
          <p:nvPr/>
        </p:nvSpPr>
        <p:spPr>
          <a:xfrm>
            <a:off x="3773511" y="2369707"/>
            <a:ext cx="701898" cy="1931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5395044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pPr>
              <a:defRPr/>
            </a:pPr>
            <a:fld id="{8FF23D91-7489-4218-8911-F98DFBBE2ABC}" type="slidenum">
              <a:rPr lang="en-US" smtClean="0"/>
              <a:pPr>
                <a:defRPr/>
              </a:pPr>
              <a:t>5</a:t>
            </a:fld>
            <a:endParaRPr lang="en-US"/>
          </a:p>
        </p:txBody>
      </p:sp>
      <p:sp>
        <p:nvSpPr>
          <p:cNvPr id="5" name="Прямоугольник 4"/>
          <p:cNvSpPr/>
          <p:nvPr/>
        </p:nvSpPr>
        <p:spPr>
          <a:xfrm>
            <a:off x="2447364" y="116541"/>
            <a:ext cx="6658535" cy="461665"/>
          </a:xfrm>
          <a:prstGeom prst="rect">
            <a:avLst/>
          </a:prstGeom>
        </p:spPr>
        <p:txBody>
          <a:bodyPr wrap="square">
            <a:spAutoFit/>
          </a:bodyPr>
          <a:lstStyle/>
          <a:p>
            <a:pPr algn="ctr"/>
            <a:r>
              <a:rPr lang="en-US" sz="2400" b="1" spc="-10" dirty="0" smtClean="0">
                <a:solidFill>
                  <a:srgbClr val="FF0000"/>
                </a:solidFill>
                <a:effectLst>
                  <a:outerShdw blurRad="38100" dist="38100" dir="2700000" algn="tl">
                    <a:srgbClr val="000000">
                      <a:alpha val="43137"/>
                    </a:srgbClr>
                  </a:outerShdw>
                </a:effectLst>
                <a:cs typeface="Times New Roman" pitchFamily="18" charset="0"/>
              </a:rPr>
              <a:t>Nanostructured Conductive Additives</a:t>
            </a:r>
            <a:endParaRPr lang="ru-RU" sz="2400" dirty="0">
              <a:solidFill>
                <a:srgbClr val="FF0000"/>
              </a:solidFill>
              <a:effectLst>
                <a:outerShdw blurRad="38100" dist="38100" dir="2700000" algn="tl">
                  <a:srgbClr val="000000">
                    <a:alpha val="43137"/>
                  </a:srgbClr>
                </a:outerShdw>
              </a:effectLst>
            </a:endParaRPr>
          </a:p>
        </p:txBody>
      </p:sp>
      <p:sp>
        <p:nvSpPr>
          <p:cNvPr id="10" name="Прямоугольник 9"/>
          <p:cNvSpPr/>
          <p:nvPr/>
        </p:nvSpPr>
        <p:spPr>
          <a:xfrm>
            <a:off x="535417" y="6420505"/>
            <a:ext cx="5458976" cy="307777"/>
          </a:xfrm>
          <a:prstGeom prst="rect">
            <a:avLst/>
          </a:prstGeom>
        </p:spPr>
        <p:txBody>
          <a:bodyPr wrap="square">
            <a:spAutoFit/>
          </a:bodyPr>
          <a:lstStyle/>
          <a:p>
            <a:r>
              <a:rPr lang="en-US" sz="1400" b="1" dirty="0">
                <a:latin typeface="Times New Roman" pitchFamily="18" charset="0"/>
                <a:cs typeface="Times New Roman" pitchFamily="18" charset="0"/>
              </a:rPr>
              <a:t>X.-M. Liu et al</a:t>
            </a:r>
            <a:r>
              <a:rPr lang="en-US" sz="1400" b="1" dirty="0" smtClean="0">
                <a:latin typeface="Times New Roman" pitchFamily="18" charset="0"/>
                <a:cs typeface="Times New Roman" pitchFamily="18" charset="0"/>
              </a:rPr>
              <a:t>., </a:t>
            </a:r>
            <a:r>
              <a:rPr lang="en-US" sz="1400" b="1" i="1" dirty="0" smtClean="0">
                <a:latin typeface="Times New Roman" pitchFamily="18" charset="0"/>
                <a:cs typeface="Times New Roman" pitchFamily="18" charset="0"/>
              </a:rPr>
              <a:t>Composites </a:t>
            </a:r>
            <a:r>
              <a:rPr lang="en-US" sz="1400" b="1" i="1" dirty="0">
                <a:latin typeface="Times New Roman" pitchFamily="18" charset="0"/>
                <a:cs typeface="Times New Roman" pitchFamily="18" charset="0"/>
              </a:rPr>
              <a:t>Science and Technology </a:t>
            </a:r>
            <a:r>
              <a:rPr lang="en-US" sz="1400" b="1" dirty="0">
                <a:latin typeface="Times New Roman" pitchFamily="18" charset="0"/>
                <a:cs typeface="Times New Roman" pitchFamily="18" charset="0"/>
              </a:rPr>
              <a:t>72 (2012) </a:t>
            </a:r>
            <a:r>
              <a:rPr lang="en-US" sz="1400" b="1" dirty="0" smtClean="0">
                <a:latin typeface="Times New Roman" pitchFamily="18" charset="0"/>
                <a:cs typeface="Times New Roman" pitchFamily="18" charset="0"/>
              </a:rPr>
              <a:t>121</a:t>
            </a:r>
            <a:endParaRPr lang="en-US" sz="1400" b="1" dirty="0">
              <a:latin typeface="Times New Roman" pitchFamily="18" charset="0"/>
              <a:cs typeface="Times New Roman" pitchFamily="18" charset="0"/>
            </a:endParaRPr>
          </a:p>
        </p:txBody>
      </p:sp>
      <p:grpSp>
        <p:nvGrpSpPr>
          <p:cNvPr id="2" name="Группа 1"/>
          <p:cNvGrpSpPr/>
          <p:nvPr/>
        </p:nvGrpSpPr>
        <p:grpSpPr>
          <a:xfrm>
            <a:off x="7260063" y="1442950"/>
            <a:ext cx="3691672" cy="4353684"/>
            <a:chOff x="7077928" y="1327080"/>
            <a:chExt cx="4569335" cy="4927975"/>
          </a:xfrm>
        </p:grpSpPr>
        <p:pic>
          <p:nvPicPr>
            <p:cNvPr id="21506"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b="30994"/>
            <a:stretch/>
          </p:blipFill>
          <p:spPr bwMode="auto">
            <a:xfrm>
              <a:off x="7077928" y="1327080"/>
              <a:ext cx="4569335" cy="46365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93117" b="403"/>
            <a:stretch/>
          </p:blipFill>
          <p:spPr bwMode="auto">
            <a:xfrm>
              <a:off x="7077928" y="5819626"/>
              <a:ext cx="4569335" cy="4354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sp>
        <p:nvSpPr>
          <p:cNvPr id="3" name="TextBox 2"/>
          <p:cNvSpPr txBox="1"/>
          <p:nvPr/>
        </p:nvSpPr>
        <p:spPr>
          <a:xfrm>
            <a:off x="6386287" y="657886"/>
            <a:ext cx="5660570" cy="830997"/>
          </a:xfrm>
          <a:prstGeom prst="rect">
            <a:avLst/>
          </a:prstGeom>
          <a:noFill/>
        </p:spPr>
        <p:txBody>
          <a:bodyPr wrap="square" rtlCol="0">
            <a:spAutoFit/>
          </a:bodyPr>
          <a:lstStyle/>
          <a:p>
            <a:pPr algn="ctr"/>
            <a:r>
              <a:rPr lang="en-US" sz="1600" b="1" dirty="0"/>
              <a:t>Gaining cycling stability of Si- and </a:t>
            </a:r>
            <a:r>
              <a:rPr lang="en-US" sz="1600" b="1" dirty="0" err="1"/>
              <a:t>Ge</a:t>
            </a:r>
            <a:r>
              <a:rPr lang="en-US" sz="1600" b="1" dirty="0"/>
              <a:t>-based negative Li-ion high areal capacity electrodes by using </a:t>
            </a:r>
            <a:r>
              <a:rPr lang="en-US" sz="1600" b="1" u="sng" dirty="0"/>
              <a:t>carbon </a:t>
            </a:r>
            <a:r>
              <a:rPr lang="en-US" sz="1600" b="1" u="sng" dirty="0" err="1"/>
              <a:t>nanowall</a:t>
            </a:r>
            <a:r>
              <a:rPr lang="en-US" sz="1600" b="1" u="sng" dirty="0"/>
              <a:t> scaffolds</a:t>
            </a:r>
          </a:p>
          <a:p>
            <a:pPr algn="ctr"/>
            <a:endParaRPr lang="en-US" sz="1600" dirty="0"/>
          </a:p>
        </p:txBody>
      </p:sp>
      <p:sp>
        <p:nvSpPr>
          <p:cNvPr id="11" name="TextBox 10"/>
          <p:cNvSpPr txBox="1"/>
          <p:nvPr/>
        </p:nvSpPr>
        <p:spPr>
          <a:xfrm>
            <a:off x="6589486" y="6101167"/>
            <a:ext cx="45719" cy="369332"/>
          </a:xfrm>
          <a:prstGeom prst="rect">
            <a:avLst/>
          </a:prstGeom>
          <a:noFill/>
        </p:spPr>
        <p:txBody>
          <a:bodyPr wrap="square" rtlCol="0">
            <a:spAutoFit/>
          </a:bodyPr>
          <a:lstStyle/>
          <a:p>
            <a:endParaRPr lang="en-US" dirty="0"/>
          </a:p>
        </p:txBody>
      </p:sp>
      <p:sp>
        <p:nvSpPr>
          <p:cNvPr id="14" name="TextBox 13"/>
          <p:cNvSpPr txBox="1"/>
          <p:nvPr/>
        </p:nvSpPr>
        <p:spPr>
          <a:xfrm>
            <a:off x="6531427" y="6004132"/>
            <a:ext cx="5442856" cy="738664"/>
          </a:xfrm>
          <a:prstGeom prst="rect">
            <a:avLst/>
          </a:prstGeom>
          <a:noFill/>
        </p:spPr>
        <p:txBody>
          <a:bodyPr wrap="square" rtlCol="0">
            <a:spAutoFit/>
          </a:bodyPr>
          <a:lstStyle/>
          <a:p>
            <a:r>
              <a:rPr lang="en-GB" sz="1400" b="1" dirty="0" err="1">
                <a:latin typeface="Times New Roman" pitchFamily="18" charset="0"/>
                <a:cs typeface="Times New Roman" pitchFamily="18" charset="0"/>
              </a:rPr>
              <a:t>Mironovich</a:t>
            </a:r>
            <a:r>
              <a:rPr lang="en-GB" sz="1400" b="1" dirty="0">
                <a:latin typeface="Times New Roman" pitchFamily="18" charset="0"/>
                <a:cs typeface="Times New Roman" pitchFamily="18" charset="0"/>
              </a:rPr>
              <a:t>, K.V., </a:t>
            </a:r>
            <a:r>
              <a:rPr lang="en-GB" sz="1400" b="1" dirty="0" err="1">
                <a:latin typeface="Times New Roman" pitchFamily="18" charset="0"/>
                <a:cs typeface="Times New Roman" pitchFamily="18" charset="0"/>
              </a:rPr>
              <a:t>Evlashin</a:t>
            </a:r>
            <a:r>
              <a:rPr lang="en-GB" sz="1400" b="1" dirty="0">
                <a:latin typeface="Times New Roman" pitchFamily="18" charset="0"/>
                <a:cs typeface="Times New Roman" pitchFamily="18" charset="0"/>
              </a:rPr>
              <a:t>, S.A., </a:t>
            </a:r>
            <a:r>
              <a:rPr lang="en-GB" sz="1400" b="1" dirty="0" err="1">
                <a:latin typeface="Times New Roman" pitchFamily="18" charset="0"/>
                <a:cs typeface="Times New Roman" pitchFamily="18" charset="0"/>
              </a:rPr>
              <a:t>Bocharova</a:t>
            </a:r>
            <a:r>
              <a:rPr lang="en-GB" sz="1400" b="1" dirty="0">
                <a:latin typeface="Times New Roman" pitchFamily="18" charset="0"/>
                <a:cs typeface="Times New Roman" pitchFamily="18" charset="0"/>
              </a:rPr>
              <a:t> S.A</a:t>
            </a:r>
            <a:r>
              <a:rPr lang="en-GB" sz="1400" b="1" dirty="0" smtClean="0">
                <a:latin typeface="Times New Roman" pitchFamily="18" charset="0"/>
                <a:cs typeface="Times New Roman" pitchFamily="18" charset="0"/>
              </a:rPr>
              <a:t>.; </a:t>
            </a:r>
            <a:r>
              <a:rPr lang="en-GB" sz="1400" b="1" dirty="0" err="1" smtClean="0">
                <a:latin typeface="Times New Roman" pitchFamily="18" charset="0"/>
                <a:cs typeface="Times New Roman" pitchFamily="18" charset="0"/>
              </a:rPr>
              <a:t>Yerdauletov</a:t>
            </a:r>
            <a:r>
              <a:rPr lang="en-GB" sz="1400" b="1" dirty="0" smtClean="0">
                <a:latin typeface="Times New Roman" pitchFamily="18" charset="0"/>
                <a:cs typeface="Times New Roman" pitchFamily="18" charset="0"/>
              </a:rPr>
              <a:t> </a:t>
            </a:r>
            <a:r>
              <a:rPr lang="en-GB" sz="1400" b="1" dirty="0">
                <a:latin typeface="Times New Roman" pitchFamily="18" charset="0"/>
                <a:cs typeface="Times New Roman" pitchFamily="18" charset="0"/>
              </a:rPr>
              <a:t>M.S</a:t>
            </a:r>
            <a:r>
              <a:rPr lang="en-GB" sz="1400" b="1" dirty="0" smtClean="0">
                <a:latin typeface="Times New Roman" pitchFamily="18" charset="0"/>
                <a:cs typeface="Times New Roman" pitchFamily="18" charset="0"/>
              </a:rPr>
              <a:t>.; </a:t>
            </a:r>
            <a:r>
              <a:rPr lang="en-GB" sz="1400" b="1" dirty="0" err="1" smtClean="0">
                <a:latin typeface="Times New Roman" pitchFamily="18" charset="0"/>
                <a:cs typeface="Times New Roman" pitchFamily="18" charset="0"/>
              </a:rPr>
              <a:t>Dagesyan</a:t>
            </a:r>
            <a:r>
              <a:rPr lang="en-GB" sz="1400" b="1" dirty="0" smtClean="0">
                <a:latin typeface="Times New Roman" pitchFamily="18" charset="0"/>
                <a:cs typeface="Times New Roman" pitchFamily="18" charset="0"/>
              </a:rPr>
              <a:t> </a:t>
            </a:r>
            <a:r>
              <a:rPr lang="en-GB" sz="1400" b="1" dirty="0">
                <a:latin typeface="Times New Roman" pitchFamily="18" charset="0"/>
                <a:cs typeface="Times New Roman" pitchFamily="18" charset="0"/>
              </a:rPr>
              <a:t>S.A.;</a:t>
            </a:r>
            <a:r>
              <a:rPr lang="en-GB" sz="1400" b="1" dirty="0" err="1">
                <a:latin typeface="Times New Roman" pitchFamily="18" charset="0"/>
                <a:cs typeface="Times New Roman" pitchFamily="18" charset="0"/>
              </a:rPr>
              <a:t>Egorov</a:t>
            </a:r>
            <a:r>
              <a:rPr lang="en-GB" sz="1400" b="1" dirty="0">
                <a:latin typeface="Times New Roman" pitchFamily="18" charset="0"/>
                <a:cs typeface="Times New Roman" pitchFamily="18" charset="0"/>
              </a:rPr>
              <a:t> A.V.;</a:t>
            </a:r>
            <a:r>
              <a:rPr lang="en-GB" sz="1400" b="1" dirty="0" err="1">
                <a:latin typeface="Times New Roman" pitchFamily="18" charset="0"/>
                <a:cs typeface="Times New Roman" pitchFamily="18" charset="0"/>
              </a:rPr>
              <a:t>Itkis</a:t>
            </a:r>
            <a:r>
              <a:rPr lang="en-GB" sz="1400" b="1" dirty="0">
                <a:latin typeface="Times New Roman" pitchFamily="18" charset="0"/>
                <a:cs typeface="Times New Roman" pitchFamily="18" charset="0"/>
              </a:rPr>
              <a:t>, D.M., </a:t>
            </a:r>
            <a:r>
              <a:rPr lang="en-GB" sz="1400" b="1" dirty="0" err="1">
                <a:latin typeface="Times New Roman" pitchFamily="18" charset="0"/>
                <a:cs typeface="Times New Roman" pitchFamily="18" charset="0"/>
              </a:rPr>
              <a:t>Krivchenko</a:t>
            </a:r>
            <a:r>
              <a:rPr lang="en-GB" sz="1400" b="1" dirty="0">
                <a:latin typeface="Times New Roman" pitchFamily="18" charset="0"/>
                <a:cs typeface="Times New Roman" pitchFamily="18" charset="0"/>
              </a:rPr>
              <a:t>, V.A. </a:t>
            </a:r>
            <a:r>
              <a:rPr lang="en-GB" sz="1400" b="1" dirty="0" smtClean="0">
                <a:latin typeface="Times New Roman" pitchFamily="18" charset="0"/>
                <a:cs typeface="Times New Roman" pitchFamily="18" charset="0"/>
              </a:rPr>
              <a:t/>
            </a:r>
            <a:br>
              <a:rPr lang="en-GB" sz="1400" b="1" dirty="0" smtClean="0">
                <a:latin typeface="Times New Roman" pitchFamily="18" charset="0"/>
                <a:cs typeface="Times New Roman" pitchFamily="18" charset="0"/>
              </a:rPr>
            </a:br>
            <a:r>
              <a:rPr lang="en-GB" sz="1400" b="1" i="1" dirty="0" smtClean="0">
                <a:latin typeface="Times New Roman" pitchFamily="18" charset="0"/>
                <a:cs typeface="Times New Roman" pitchFamily="18" charset="0"/>
              </a:rPr>
              <a:t>J. Mater. Chem. A</a:t>
            </a:r>
            <a:r>
              <a:rPr lang="en-GB" sz="1400" b="1" dirty="0" smtClean="0">
                <a:latin typeface="Times New Roman" pitchFamily="18" charset="0"/>
                <a:cs typeface="Times New Roman" pitchFamily="18" charset="0"/>
              </a:rPr>
              <a:t> 5 (2017) 18095</a:t>
            </a:r>
            <a:endParaRPr lang="en-GB" sz="1400" b="1" dirty="0">
              <a:latin typeface="Times New Roman" pitchFamily="18" charset="0"/>
              <a:cs typeface="Times New Roman" pitchFamily="18" charset="0"/>
            </a:endParaRPr>
          </a:p>
        </p:txBody>
      </p:sp>
      <p:pic>
        <p:nvPicPr>
          <p:cNvPr id="15" name="Рисунок 14"/>
          <p:cNvPicPr>
            <a:picLocks noChangeAspect="1"/>
          </p:cNvPicPr>
          <p:nvPr/>
        </p:nvPicPr>
        <p:blipFill rotWithShape="1">
          <a:blip r:embed="rId3" cstate="print">
            <a:extLst>
              <a:ext uri="{28A0092B-C50C-407E-A947-70E740481C1C}">
                <a14:useLocalDpi xmlns:a14="http://schemas.microsoft.com/office/drawing/2010/main" xmlns="" val="0"/>
              </a:ext>
            </a:extLst>
          </a:blip>
          <a:srcRect l="21786" t="7550" r="18682" b="67477"/>
          <a:stretch/>
        </p:blipFill>
        <p:spPr>
          <a:xfrm>
            <a:off x="874982" y="1238992"/>
            <a:ext cx="4901649" cy="2741209"/>
          </a:xfrm>
          <a:prstGeom prst="rect">
            <a:avLst/>
          </a:prstGeom>
        </p:spPr>
      </p:pic>
      <p:pic>
        <p:nvPicPr>
          <p:cNvPr id="16" name="Рисунок 15"/>
          <p:cNvPicPr>
            <a:picLocks noChangeAspect="1"/>
          </p:cNvPicPr>
          <p:nvPr/>
        </p:nvPicPr>
        <p:blipFill rotWithShape="1">
          <a:blip r:embed="rId4" cstate="print">
            <a:extLst>
              <a:ext uri="{28A0092B-C50C-407E-A947-70E740481C1C}">
                <a14:useLocalDpi xmlns:a14="http://schemas.microsoft.com/office/drawing/2010/main" xmlns="" val="0"/>
              </a:ext>
            </a:extLst>
          </a:blip>
          <a:srcRect l="12475" t="71322" r="50000" b="6952"/>
          <a:stretch/>
        </p:blipFill>
        <p:spPr>
          <a:xfrm>
            <a:off x="1388713" y="3896814"/>
            <a:ext cx="3396343" cy="2621529"/>
          </a:xfrm>
          <a:prstGeom prst="rect">
            <a:avLst/>
          </a:prstGeom>
        </p:spPr>
      </p:pic>
      <p:sp>
        <p:nvSpPr>
          <p:cNvPr id="17" name="TextBox 16"/>
          <p:cNvSpPr txBox="1"/>
          <p:nvPr/>
        </p:nvSpPr>
        <p:spPr>
          <a:xfrm>
            <a:off x="201595" y="657886"/>
            <a:ext cx="5996005" cy="584775"/>
          </a:xfrm>
          <a:prstGeom prst="rect">
            <a:avLst/>
          </a:prstGeom>
          <a:noFill/>
        </p:spPr>
        <p:txBody>
          <a:bodyPr wrap="square" rtlCol="0">
            <a:spAutoFit/>
          </a:bodyPr>
          <a:lstStyle/>
          <a:p>
            <a:pPr algn="ctr"/>
            <a:r>
              <a:rPr lang="en-US" sz="1600" b="1" u="sng" dirty="0"/>
              <a:t>Carbon nanotube (CNT</a:t>
            </a:r>
            <a:r>
              <a:rPr lang="en-US" sz="1600" b="1" dirty="0"/>
              <a:t>)-based composites </a:t>
            </a:r>
            <a:r>
              <a:rPr lang="en-US" sz="1600" b="1" dirty="0" smtClean="0"/>
              <a:t/>
            </a:r>
            <a:br>
              <a:rPr lang="en-US" sz="1600" b="1" dirty="0" smtClean="0"/>
            </a:br>
            <a:r>
              <a:rPr lang="en-US" sz="1600" b="1" dirty="0" smtClean="0"/>
              <a:t>as </a:t>
            </a:r>
            <a:r>
              <a:rPr lang="en-US" sz="1600" b="1" dirty="0"/>
              <a:t>electrode material for </a:t>
            </a:r>
            <a:r>
              <a:rPr lang="en-US" sz="1600" b="1" dirty="0" smtClean="0"/>
              <a:t>rechargeable Li-ion </a:t>
            </a:r>
            <a:r>
              <a:rPr lang="en-US" sz="1600" b="1" dirty="0"/>
              <a:t>batteries</a:t>
            </a:r>
          </a:p>
        </p:txBody>
      </p:sp>
    </p:spTree>
    <p:extLst>
      <p:ext uri="{BB962C8B-B14F-4D97-AF65-F5344CB8AC3E}">
        <p14:creationId xmlns:p14="http://schemas.microsoft.com/office/powerpoint/2010/main" xmlns="" val="3178783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Прямоугольник 17"/>
          <p:cNvSpPr/>
          <p:nvPr/>
        </p:nvSpPr>
        <p:spPr>
          <a:xfrm>
            <a:off x="1306316" y="51162"/>
            <a:ext cx="9087223" cy="461665"/>
          </a:xfrm>
          <a:prstGeom prst="rect">
            <a:avLst/>
          </a:prstGeom>
        </p:spPr>
        <p:txBody>
          <a:bodyPr wrap="square">
            <a:spAutoFit/>
          </a:bodyPr>
          <a:lstStyle/>
          <a:p>
            <a:pPr algn="ctr" fontAlgn="auto">
              <a:spcBef>
                <a:spcPct val="50000"/>
              </a:spcBef>
              <a:spcAft>
                <a:spcPts val="0"/>
              </a:spcAft>
              <a:defRPr/>
            </a:pPr>
            <a:r>
              <a:rPr lang="en-US" sz="2400" b="1" dirty="0" smtClean="0">
                <a:solidFill>
                  <a:srgbClr val="FF0000"/>
                </a:solidFill>
                <a:effectLst>
                  <a:outerShdw blurRad="38100" dist="38100" dir="2700000" algn="tl">
                    <a:srgbClr val="000000">
                      <a:alpha val="43137"/>
                    </a:srgbClr>
                  </a:outerShdw>
                </a:effectLst>
                <a:cs typeface="Times New Roman" pitchFamily="18" charset="0"/>
              </a:rPr>
              <a:t>Carbon </a:t>
            </a:r>
            <a:r>
              <a:rPr lang="en-US" sz="2400" b="1" dirty="0">
                <a:solidFill>
                  <a:srgbClr val="FF0000"/>
                </a:solidFill>
                <a:effectLst>
                  <a:outerShdw blurRad="38100" dist="38100" dir="2700000" algn="tl">
                    <a:srgbClr val="000000">
                      <a:alpha val="43137"/>
                    </a:srgbClr>
                  </a:outerShdw>
                </a:effectLst>
                <a:cs typeface="Times New Roman" pitchFamily="18" charset="0"/>
              </a:rPr>
              <a:t>N</a:t>
            </a:r>
            <a:r>
              <a:rPr lang="en-US" sz="2400" b="1" dirty="0" smtClean="0">
                <a:solidFill>
                  <a:srgbClr val="FF0000"/>
                </a:solidFill>
                <a:effectLst>
                  <a:outerShdw blurRad="38100" dist="38100" dir="2700000" algn="tl">
                    <a:srgbClr val="000000">
                      <a:alpha val="43137"/>
                    </a:srgbClr>
                  </a:outerShdw>
                </a:effectLst>
                <a:cs typeface="Times New Roman" pitchFamily="18" charset="0"/>
              </a:rPr>
              <a:t>anotubes vs. </a:t>
            </a:r>
            <a:r>
              <a:rPr lang="ru-RU" sz="2400" b="1" dirty="0" smtClean="0">
                <a:solidFill>
                  <a:srgbClr val="FF0000"/>
                </a:solidFill>
                <a:effectLst>
                  <a:outerShdw blurRad="38100" dist="38100" dir="2700000" algn="tl">
                    <a:srgbClr val="000000">
                      <a:alpha val="43137"/>
                    </a:srgbClr>
                  </a:outerShdw>
                </a:effectLst>
                <a:cs typeface="Times New Roman" pitchFamily="18" charset="0"/>
              </a:rPr>
              <a:t>C</a:t>
            </a:r>
            <a:r>
              <a:rPr lang="en-US" sz="2400" b="1" dirty="0" err="1" smtClean="0">
                <a:solidFill>
                  <a:srgbClr val="FF0000"/>
                </a:solidFill>
                <a:effectLst>
                  <a:outerShdw blurRad="38100" dist="38100" dir="2700000" algn="tl">
                    <a:srgbClr val="000000">
                      <a:alpha val="43137"/>
                    </a:srgbClr>
                  </a:outerShdw>
                </a:effectLst>
                <a:cs typeface="Times New Roman" pitchFamily="18" charset="0"/>
              </a:rPr>
              <a:t>arbon</a:t>
            </a:r>
            <a:r>
              <a:rPr lang="en-US" sz="2400" b="1" dirty="0" smtClean="0">
                <a:solidFill>
                  <a:srgbClr val="FF0000"/>
                </a:solidFill>
                <a:effectLst>
                  <a:outerShdw blurRad="38100" dist="38100" dir="2700000" algn="tl">
                    <a:srgbClr val="000000">
                      <a:alpha val="43137"/>
                    </a:srgbClr>
                  </a:outerShdw>
                </a:effectLst>
                <a:cs typeface="Times New Roman" pitchFamily="18" charset="0"/>
              </a:rPr>
              <a:t> Black</a:t>
            </a:r>
            <a:endParaRPr lang="ru-RU" altLang="ru-RU" sz="2400" b="1" dirty="0">
              <a:solidFill>
                <a:srgbClr val="FF0000"/>
              </a:solidFill>
              <a:effectLst>
                <a:outerShdw blurRad="38100" dist="38100" dir="2700000" algn="tl">
                  <a:srgbClr val="000000">
                    <a:alpha val="43137"/>
                  </a:srgbClr>
                </a:outerShdw>
              </a:effectLst>
              <a:cs typeface="Times New Roman" pitchFamily="18" charset="0"/>
            </a:endParaRPr>
          </a:p>
        </p:txBody>
      </p:sp>
      <p:sp>
        <p:nvSpPr>
          <p:cNvPr id="17" name="Номер слайда 16"/>
          <p:cNvSpPr>
            <a:spLocks noGrp="1"/>
          </p:cNvSpPr>
          <p:nvPr>
            <p:ph type="sldNum" sz="quarter" idx="12"/>
          </p:nvPr>
        </p:nvSpPr>
        <p:spPr/>
        <p:txBody>
          <a:bodyPr/>
          <a:lstStyle/>
          <a:p>
            <a:pPr>
              <a:defRPr/>
            </a:pPr>
            <a:fld id="{8FF23D91-7489-4218-8911-F98DFBBE2ABC}" type="slidenum">
              <a:rPr lang="en-US" smtClean="0"/>
              <a:pPr>
                <a:defRPr/>
              </a:pPr>
              <a:t>6</a:t>
            </a:fld>
            <a:endParaRPr lang="en-US"/>
          </a:p>
        </p:txBody>
      </p:sp>
      <p:pic>
        <p:nvPicPr>
          <p:cNvPr id="19" name="Picture 2" descr="TUBALL™ прошел обязательную регистрацию наноматериалов во Франции и Бельгии"/>
          <p:cNvPicPr>
            <a:picLocks noChangeAspect="1" noChangeArrowheads="1"/>
          </p:cNvPicPr>
          <p:nvPr/>
        </p:nvPicPr>
        <p:blipFill>
          <a:blip r:embed="rId2" cstate="print"/>
          <a:srcRect/>
          <a:stretch>
            <a:fillRect/>
          </a:stretch>
        </p:blipFill>
        <p:spPr bwMode="auto">
          <a:xfrm>
            <a:off x="643300" y="915112"/>
            <a:ext cx="936435" cy="1836148"/>
          </a:xfrm>
          <a:prstGeom prst="rect">
            <a:avLst/>
          </a:prstGeom>
          <a:noFill/>
        </p:spPr>
      </p:pic>
      <p:graphicFrame>
        <p:nvGraphicFramePr>
          <p:cNvPr id="20" name="Таблица 19"/>
          <p:cNvGraphicFramePr>
            <a:graphicFrameLocks noGrp="1"/>
          </p:cNvGraphicFramePr>
          <p:nvPr>
            <p:extLst>
              <p:ext uri="{D42A27DB-BD31-4B8C-83A1-F6EECF244321}">
                <p14:modId xmlns:p14="http://schemas.microsoft.com/office/powerpoint/2010/main" xmlns="" val="4040282019"/>
              </p:ext>
            </p:extLst>
          </p:nvPr>
        </p:nvGraphicFramePr>
        <p:xfrm>
          <a:off x="2375762" y="1230039"/>
          <a:ext cx="4912043" cy="1390650"/>
        </p:xfrm>
        <a:graphic>
          <a:graphicData uri="http://schemas.openxmlformats.org/drawingml/2006/table">
            <a:tbl>
              <a:tblPr/>
              <a:tblGrid>
                <a:gridCol w="1735284">
                  <a:extLst>
                    <a:ext uri="{9D8B030D-6E8A-4147-A177-3AD203B41FA5}">
                      <a16:colId xmlns:a16="http://schemas.microsoft.com/office/drawing/2014/main" xmlns="" val="20000"/>
                    </a:ext>
                  </a:extLst>
                </a:gridCol>
                <a:gridCol w="1325403">
                  <a:extLst>
                    <a:ext uri="{9D8B030D-6E8A-4147-A177-3AD203B41FA5}">
                      <a16:colId xmlns:a16="http://schemas.microsoft.com/office/drawing/2014/main" xmlns="" val="20001"/>
                    </a:ext>
                  </a:extLst>
                </a:gridCol>
                <a:gridCol w="1851356">
                  <a:extLst>
                    <a:ext uri="{9D8B030D-6E8A-4147-A177-3AD203B41FA5}">
                      <a16:colId xmlns:a16="http://schemas.microsoft.com/office/drawing/2014/main" xmlns="" val="20002"/>
                    </a:ext>
                  </a:extLst>
                </a:gridCol>
              </a:tblGrid>
              <a:tr h="537210">
                <a:tc>
                  <a:txBody>
                    <a:bodyPr/>
                    <a:lstStyle/>
                    <a:p>
                      <a:pPr>
                        <a:lnSpc>
                          <a:spcPct val="115000"/>
                        </a:lnSpc>
                        <a:spcAft>
                          <a:spcPts val="0"/>
                        </a:spcAft>
                      </a:pPr>
                      <a:r>
                        <a:rPr lang="kk-KZ" sz="1200" b="1" dirty="0">
                          <a:solidFill>
                            <a:srgbClr val="FFFFFF"/>
                          </a:solidFill>
                          <a:latin typeface="Times New Roman" pitchFamily="18" charset="0"/>
                          <a:ea typeface="Calibri"/>
                          <a:cs typeface="Times New Roman" pitchFamily="18" charset="0"/>
                        </a:rPr>
                        <a:t>   </a:t>
                      </a:r>
                      <a:r>
                        <a:rPr lang="en-US" sz="1200" b="1" dirty="0" smtClean="0">
                          <a:solidFill>
                            <a:srgbClr val="FFFFFF"/>
                          </a:solidFill>
                          <a:latin typeface="Times New Roman" pitchFamily="18" charset="0"/>
                          <a:ea typeface="Calibri"/>
                          <a:cs typeface="Times New Roman" pitchFamily="18" charset="0"/>
                        </a:rPr>
                        <a:t>Technical specifications</a:t>
                      </a:r>
                      <a:endParaRPr lang="ru-RU" sz="1200" b="1" dirty="0">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15000"/>
                        </a:lnSpc>
                        <a:spcAft>
                          <a:spcPts val="0"/>
                        </a:spcAft>
                      </a:pPr>
                      <a:r>
                        <a:rPr lang="en-US" sz="1200" dirty="0" smtClean="0">
                          <a:solidFill>
                            <a:schemeClr val="bg1"/>
                          </a:solidFill>
                          <a:latin typeface="Times New Roman" pitchFamily="18" charset="0"/>
                          <a:ea typeface="Calibri"/>
                          <a:cs typeface="Times New Roman" pitchFamily="18" charset="0"/>
                        </a:rPr>
                        <a:t>Unit of measurement</a:t>
                      </a:r>
                      <a:endParaRPr lang="ru-RU" sz="1200" dirty="0">
                        <a:solidFill>
                          <a:schemeClr val="bg1"/>
                        </a:solidFill>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tc>
                  <a:txBody>
                    <a:bodyPr/>
                    <a:lstStyle/>
                    <a:p>
                      <a:pPr>
                        <a:lnSpc>
                          <a:spcPct val="115000"/>
                        </a:lnSpc>
                        <a:spcAft>
                          <a:spcPts val="0"/>
                        </a:spcAft>
                      </a:pPr>
                      <a:r>
                        <a:rPr lang="kk-KZ" sz="1200" dirty="0">
                          <a:latin typeface="Times New Roman" pitchFamily="18" charset="0"/>
                          <a:ea typeface="Calibri"/>
                          <a:cs typeface="Times New Roman" pitchFamily="18" charset="0"/>
                        </a:rPr>
                        <a:t> </a:t>
                      </a:r>
                      <a:r>
                        <a:rPr lang="en-US" sz="1200" dirty="0" smtClean="0">
                          <a:solidFill>
                            <a:schemeClr val="bg1"/>
                          </a:solidFill>
                          <a:latin typeface="Times New Roman" pitchFamily="18" charset="0"/>
                          <a:ea typeface="Calibri"/>
                          <a:cs typeface="Times New Roman" pitchFamily="18" charset="0"/>
                        </a:rPr>
                        <a:t>Meaning</a:t>
                      </a:r>
                      <a:endParaRPr lang="ru-RU" sz="1200" dirty="0">
                        <a:solidFill>
                          <a:schemeClr val="bg1"/>
                        </a:solidFill>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0000"/>
                    </a:solidFill>
                  </a:tcPr>
                </a:tc>
                <a:extLst>
                  <a:ext uri="{0D108BD9-81ED-4DB2-BD59-A6C34878D82A}">
                    <a16:rowId xmlns:a16="http://schemas.microsoft.com/office/drawing/2014/main" xmlns="" val="10000"/>
                  </a:ext>
                </a:extLst>
              </a:tr>
              <a:tr h="316230">
                <a:tc>
                  <a:txBody>
                    <a:bodyPr/>
                    <a:lstStyle/>
                    <a:p>
                      <a:pPr>
                        <a:lnSpc>
                          <a:spcPct val="115000"/>
                        </a:lnSpc>
                        <a:spcAft>
                          <a:spcPts val="0"/>
                        </a:spcAft>
                      </a:pPr>
                      <a:r>
                        <a:rPr lang="en-US" sz="1200" dirty="0">
                          <a:solidFill>
                            <a:srgbClr val="000000"/>
                          </a:solidFill>
                          <a:latin typeface="Times New Roman"/>
                          <a:ea typeface="Calibri"/>
                          <a:cs typeface="Times New Roman"/>
                        </a:rPr>
                        <a:t>SWCNT </a:t>
                      </a:r>
                      <a:r>
                        <a:rPr lang="en-US" sz="1200" dirty="0" smtClean="0">
                          <a:solidFill>
                            <a:srgbClr val="000000"/>
                          </a:solidFill>
                          <a:latin typeface="Times New Roman"/>
                          <a:ea typeface="Calibri"/>
                          <a:cs typeface="Times New Roman"/>
                        </a:rPr>
                        <a:t>content*</a:t>
                      </a:r>
                      <a:endParaRPr lang="ru-RU" sz="12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solidFill>
                            <a:srgbClr val="000000"/>
                          </a:solidFill>
                          <a:latin typeface="Times New Roman"/>
                          <a:ea typeface="Calibri"/>
                          <a:cs typeface="Times New Roman"/>
                        </a:rPr>
                        <a:t>wt.%</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dirty="0">
                          <a:solidFill>
                            <a:srgbClr val="000000"/>
                          </a:solidFill>
                          <a:latin typeface="Times New Roman"/>
                          <a:ea typeface="Calibri"/>
                          <a:cs typeface="Times New Roman"/>
                        </a:rPr>
                        <a:t>99 ± 0.5</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1"/>
                  </a:ext>
                </a:extLst>
              </a:tr>
              <a:tr h="268605">
                <a:tc>
                  <a:txBody>
                    <a:bodyPr/>
                    <a:lstStyle/>
                    <a:p>
                      <a:pPr>
                        <a:lnSpc>
                          <a:spcPct val="115000"/>
                        </a:lnSpc>
                        <a:spcAft>
                          <a:spcPts val="0"/>
                        </a:spcAft>
                      </a:pPr>
                      <a:r>
                        <a:rPr lang="en-US" sz="1100" dirty="0">
                          <a:solidFill>
                            <a:srgbClr val="000000"/>
                          </a:solidFill>
                          <a:latin typeface="Times New Roman"/>
                          <a:ea typeface="Calibri"/>
                          <a:cs typeface="Times New Roman"/>
                        </a:rPr>
                        <a:t>SWCNT </a:t>
                      </a:r>
                      <a:r>
                        <a:rPr lang="en-US" sz="1100" dirty="0" smtClean="0">
                          <a:solidFill>
                            <a:srgbClr val="000000"/>
                          </a:solidFill>
                          <a:latin typeface="Times New Roman"/>
                          <a:ea typeface="Calibri"/>
                          <a:cs typeface="Times New Roman"/>
                        </a:rPr>
                        <a:t>length</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100" dirty="0">
                          <a:solidFill>
                            <a:srgbClr val="000000"/>
                          </a:solidFill>
                          <a:latin typeface="Times New Roman"/>
                          <a:ea typeface="Calibri"/>
                          <a:cs typeface="Times New Roman"/>
                        </a:rPr>
                        <a:t>μ</a:t>
                      </a:r>
                      <a:r>
                        <a:rPr lang="en-US" sz="1100" dirty="0">
                          <a:solidFill>
                            <a:srgbClr val="000000"/>
                          </a:solidFill>
                          <a:latin typeface="Times New Roman"/>
                          <a:ea typeface="Calibri"/>
                          <a:cs typeface="Times New Roman"/>
                        </a:rPr>
                        <a:t>m</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solidFill>
                            <a:srgbClr val="000000"/>
                          </a:solidFill>
                          <a:latin typeface="Times New Roman"/>
                          <a:ea typeface="Calibri"/>
                          <a:cs typeface="Times New Roman"/>
                        </a:rPr>
                        <a:t>&gt; 5</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2"/>
                  </a:ext>
                </a:extLst>
              </a:tr>
              <a:tr h="268605">
                <a:tc>
                  <a:txBody>
                    <a:bodyPr/>
                    <a:lstStyle/>
                    <a:p>
                      <a:pPr>
                        <a:lnSpc>
                          <a:spcPct val="115000"/>
                        </a:lnSpc>
                        <a:spcAft>
                          <a:spcPts val="0"/>
                        </a:spcAft>
                      </a:pPr>
                      <a:r>
                        <a:rPr lang="en-US" sz="1100" dirty="0" smtClean="0">
                          <a:solidFill>
                            <a:srgbClr val="000000"/>
                          </a:solidFill>
                          <a:latin typeface="Times New Roman"/>
                          <a:ea typeface="Calibri"/>
                          <a:cs typeface="Times New Roman"/>
                        </a:rPr>
                        <a:t>Specific surface area</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a:solidFill>
                            <a:srgbClr val="000000"/>
                          </a:solidFill>
                          <a:latin typeface="Times New Roman"/>
                          <a:ea typeface="Calibri"/>
                          <a:cs typeface="Times New Roman"/>
                        </a:rPr>
                        <a:t>m</a:t>
                      </a:r>
                      <a:r>
                        <a:rPr lang="en-US" sz="750">
                          <a:solidFill>
                            <a:srgbClr val="000000"/>
                          </a:solidFill>
                          <a:latin typeface="Times New Roman"/>
                          <a:ea typeface="Calibri"/>
                          <a:cs typeface="Times New Roman"/>
                        </a:rPr>
                        <a:t>2</a:t>
                      </a:r>
                      <a:r>
                        <a:rPr lang="en-US" sz="1100">
                          <a:solidFill>
                            <a:srgbClr val="000000"/>
                          </a:solidFill>
                          <a:latin typeface="Times New Roman"/>
                          <a:ea typeface="Calibri"/>
                          <a:cs typeface="Times New Roman"/>
                        </a:rPr>
                        <a:t>/g</a:t>
                      </a:r>
                      <a:endParaRPr lang="ru-RU" sz="11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100" dirty="0">
                          <a:solidFill>
                            <a:srgbClr val="000000"/>
                          </a:solidFill>
                          <a:latin typeface="Times New Roman"/>
                          <a:ea typeface="Calibri"/>
                          <a:cs typeface="Times New Roman"/>
                        </a:rPr>
                        <a:t>800—1600</a:t>
                      </a:r>
                      <a:endParaRPr lang="ru-RU" sz="11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003"/>
                  </a:ext>
                </a:extLst>
              </a:tr>
            </a:tbl>
          </a:graphicData>
        </a:graphic>
      </p:graphicFrame>
      <p:pic>
        <p:nvPicPr>
          <p:cNvPr id="21" name="Picture 2"/>
          <p:cNvPicPr>
            <a:picLocks noChangeAspect="1" noChangeArrowheads="1"/>
          </p:cNvPicPr>
          <p:nvPr/>
        </p:nvPicPr>
        <p:blipFill>
          <a:blip r:embed="rId3" cstate="print"/>
          <a:srcRect/>
          <a:stretch>
            <a:fillRect/>
          </a:stretch>
        </p:blipFill>
        <p:spPr bwMode="auto">
          <a:xfrm>
            <a:off x="2941421" y="3136247"/>
            <a:ext cx="4883685" cy="3578630"/>
          </a:xfrm>
          <a:prstGeom prst="rect">
            <a:avLst/>
          </a:prstGeom>
          <a:noFill/>
          <a:ln w="9525">
            <a:noFill/>
            <a:miter lim="800000"/>
            <a:headEnd/>
            <a:tailEnd/>
          </a:ln>
        </p:spPr>
      </p:pic>
      <p:grpSp>
        <p:nvGrpSpPr>
          <p:cNvPr id="3" name="Группа 2"/>
          <p:cNvGrpSpPr/>
          <p:nvPr/>
        </p:nvGrpSpPr>
        <p:grpSpPr>
          <a:xfrm>
            <a:off x="7694480" y="529142"/>
            <a:ext cx="3844377" cy="5653944"/>
            <a:chOff x="7694480" y="529142"/>
            <a:chExt cx="4064627" cy="5979234"/>
          </a:xfrm>
        </p:grpSpPr>
        <p:pic>
          <p:nvPicPr>
            <p:cNvPr id="8" name="Picture 1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579646" y="600635"/>
              <a:ext cx="3143603" cy="27163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1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454872" y="529142"/>
              <a:ext cx="13589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5" name="Picture 17"/>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569922" y="3583233"/>
              <a:ext cx="3189185" cy="29251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20"/>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454584" y="3620006"/>
              <a:ext cx="151765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7694480" y="537130"/>
              <a:ext cx="692818" cy="430887"/>
            </a:xfrm>
            <a:prstGeom prst="rect">
              <a:avLst/>
            </a:prstGeom>
            <a:noFill/>
          </p:spPr>
          <p:txBody>
            <a:bodyPr wrap="none" rtlCol="0">
              <a:spAutoFit/>
            </a:bodyPr>
            <a:lstStyle/>
            <a:p>
              <a:r>
                <a:rPr lang="en-US" sz="2200" dirty="0" smtClean="0"/>
                <a:t>SEM</a:t>
              </a:r>
              <a:endParaRPr lang="en-US" sz="2200" dirty="0"/>
            </a:p>
          </p:txBody>
        </p:sp>
      </p:grpSp>
      <p:sp>
        <p:nvSpPr>
          <p:cNvPr id="4" name="TextBox 3"/>
          <p:cNvSpPr txBox="1"/>
          <p:nvPr/>
        </p:nvSpPr>
        <p:spPr>
          <a:xfrm>
            <a:off x="3773716" y="3310729"/>
            <a:ext cx="1321965" cy="369332"/>
          </a:xfrm>
          <a:prstGeom prst="rect">
            <a:avLst/>
          </a:prstGeom>
          <a:noFill/>
        </p:spPr>
        <p:txBody>
          <a:bodyPr wrap="none" rtlCol="0">
            <a:spAutoFit/>
          </a:bodyPr>
          <a:lstStyle/>
          <a:p>
            <a:r>
              <a:rPr lang="en-US" dirty="0" smtClean="0"/>
              <a:t>LFP cathode</a:t>
            </a:r>
            <a:endParaRPr lang="en-US" dirty="0"/>
          </a:p>
        </p:txBody>
      </p:sp>
      <p:pic>
        <p:nvPicPr>
          <p:cNvPr id="22" name="Picture 2"/>
          <p:cNvPicPr>
            <a:picLocks noChangeAspect="1" noChangeArrowheads="1"/>
          </p:cNvPicPr>
          <p:nvPr/>
        </p:nvPicPr>
        <p:blipFill>
          <a:blip r:embed="rId8" cstate="print"/>
          <a:srcRect/>
          <a:stretch>
            <a:fillRect/>
          </a:stretch>
        </p:blipFill>
        <p:spPr bwMode="auto">
          <a:xfrm>
            <a:off x="217715" y="3646146"/>
            <a:ext cx="2459802" cy="2536940"/>
          </a:xfrm>
          <a:prstGeom prst="rect">
            <a:avLst/>
          </a:prstGeom>
          <a:noFill/>
          <a:ln w="9525">
            <a:noFill/>
            <a:miter lim="800000"/>
            <a:headEnd/>
            <a:tailEnd/>
          </a:ln>
        </p:spPr>
      </p:pic>
    </p:spTree>
    <p:extLst>
      <p:ext uri="{BB962C8B-B14F-4D97-AF65-F5344CB8AC3E}">
        <p14:creationId xmlns:p14="http://schemas.microsoft.com/office/powerpoint/2010/main" xmlns="" val="1246323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5094513" y="624110"/>
            <a:ext cx="6837511" cy="5660841"/>
            <a:chOff x="504171" y="694184"/>
            <a:chExt cx="7915649" cy="6794579"/>
          </a:xfrm>
        </p:grpSpPr>
        <p:pic>
          <p:nvPicPr>
            <p:cNvPr id="7" name="Рисунок 6"/>
            <p:cNvPicPr>
              <a:picLocks noChangeAspect="1"/>
            </p:cNvPicPr>
            <p:nvPr/>
          </p:nvPicPr>
          <p:blipFill rotWithShape="1">
            <a:blip r:embed="rId2" cstate="print">
              <a:extLst>
                <a:ext uri="{28A0092B-C50C-407E-A947-70E740481C1C}">
                  <a14:useLocalDpi xmlns:a14="http://schemas.microsoft.com/office/drawing/2010/main" xmlns="" val="0"/>
                </a:ext>
              </a:extLst>
            </a:blip>
            <a:srcRect r="11684"/>
            <a:stretch/>
          </p:blipFill>
          <p:spPr>
            <a:xfrm>
              <a:off x="508004" y="3918813"/>
              <a:ext cx="4320479" cy="3457570"/>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xmlns="" val="0"/>
                </a:ext>
              </a:extLst>
            </a:blip>
            <a:srcRect r="11829"/>
            <a:stretch/>
          </p:blipFill>
          <p:spPr>
            <a:xfrm>
              <a:off x="504171" y="694184"/>
              <a:ext cx="4339015" cy="345600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14506" y="768431"/>
              <a:ext cx="2667770" cy="338175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414508" y="3928797"/>
              <a:ext cx="3005312" cy="3559966"/>
            </a:xfrm>
            <a:prstGeom prst="rect">
              <a:avLst/>
            </a:prstGeom>
          </p:spPr>
        </p:pic>
      </p:grpSp>
      <p:sp>
        <p:nvSpPr>
          <p:cNvPr id="13" name="Прямоугольник 12"/>
          <p:cNvSpPr/>
          <p:nvPr/>
        </p:nvSpPr>
        <p:spPr>
          <a:xfrm>
            <a:off x="2467429" y="6405129"/>
            <a:ext cx="7514771" cy="307777"/>
          </a:xfrm>
          <a:prstGeom prst="rect">
            <a:avLst/>
          </a:prstGeom>
        </p:spPr>
        <p:txBody>
          <a:bodyPr wrap="square">
            <a:spAutoFit/>
          </a:bodyPr>
          <a:lstStyle/>
          <a:p>
            <a:pPr>
              <a:spcAft>
                <a:spcPts val="300"/>
              </a:spcAft>
            </a:pPr>
            <a:r>
              <a:rPr lang="de-DE" sz="1400" b="1" dirty="0">
                <a:latin typeface="Times New Roman" pitchFamily="18" charset="0"/>
                <a:cs typeface="Times New Roman" pitchFamily="18" charset="0"/>
              </a:rPr>
              <a:t>P. Napolsky, M. Avdeev, M. Yerdauletov, </a:t>
            </a:r>
            <a:r>
              <a:rPr lang="de-DE" sz="1400" b="1" dirty="0" smtClean="0">
                <a:latin typeface="Times New Roman" pitchFamily="18" charset="0"/>
                <a:cs typeface="Times New Roman" pitchFamily="18" charset="0"/>
              </a:rPr>
              <a:t>et al., </a:t>
            </a:r>
            <a:r>
              <a:rPr lang="en-GB" sz="1400" b="1" i="1" dirty="0" smtClean="0">
                <a:latin typeface="Times New Roman" pitchFamily="18" charset="0"/>
                <a:cs typeface="Times New Roman" pitchFamily="18" charset="0"/>
              </a:rPr>
              <a:t>Energy </a:t>
            </a:r>
            <a:r>
              <a:rPr lang="en-GB" sz="1400" b="1" i="1" dirty="0">
                <a:latin typeface="Times New Roman" pitchFamily="18" charset="0"/>
                <a:cs typeface="Times New Roman" pitchFamily="18" charset="0"/>
              </a:rPr>
              <a:t>Technology  8 </a:t>
            </a:r>
            <a:r>
              <a:rPr lang="en-GB" sz="1400" b="1" dirty="0">
                <a:latin typeface="Times New Roman" pitchFamily="18" charset="0"/>
                <a:cs typeface="Times New Roman" pitchFamily="18" charset="0"/>
              </a:rPr>
              <a:t>(2020) </a:t>
            </a:r>
            <a:r>
              <a:rPr lang="ru-RU" sz="1400" b="1" dirty="0" smtClean="0">
                <a:latin typeface="Times New Roman" pitchFamily="18" charset="0"/>
                <a:cs typeface="Times New Roman" pitchFamily="18" charset="0"/>
              </a:rPr>
              <a:t>2000146</a:t>
            </a:r>
            <a:r>
              <a:rPr lang="en-US" sz="1400" b="1" dirty="0" smtClean="0">
                <a:latin typeface="Times New Roman" pitchFamily="18" charset="0"/>
                <a:cs typeface="Times New Roman" pitchFamily="18" charset="0"/>
              </a:rPr>
              <a:t> </a:t>
            </a:r>
            <a:endParaRPr lang="en-US" sz="1400" b="1" dirty="0">
              <a:latin typeface="Times New Roman" pitchFamily="18" charset="0"/>
              <a:cs typeface="Times New Roman" pitchFamily="18" charset="0"/>
            </a:endParaRPr>
          </a:p>
        </p:txBody>
      </p:sp>
      <p:sp>
        <p:nvSpPr>
          <p:cNvPr id="15" name="Номер слайда 14"/>
          <p:cNvSpPr>
            <a:spLocks noGrp="1"/>
          </p:cNvSpPr>
          <p:nvPr>
            <p:ph type="sldNum" sz="quarter" idx="12"/>
          </p:nvPr>
        </p:nvSpPr>
        <p:spPr/>
        <p:txBody>
          <a:bodyPr/>
          <a:lstStyle/>
          <a:p>
            <a:pPr>
              <a:defRPr/>
            </a:pPr>
            <a:fld id="{8FF23D91-7489-4218-8911-F98DFBBE2ABC}" type="slidenum">
              <a:rPr lang="en-US" smtClean="0"/>
              <a:pPr>
                <a:defRPr/>
              </a:pPr>
              <a:t>7</a:t>
            </a:fld>
            <a:endParaRPr lang="en-US"/>
          </a:p>
        </p:txBody>
      </p:sp>
      <p:sp>
        <p:nvSpPr>
          <p:cNvPr id="16" name="Прямоугольник 15"/>
          <p:cNvSpPr/>
          <p:nvPr/>
        </p:nvSpPr>
        <p:spPr>
          <a:xfrm>
            <a:off x="125506" y="36648"/>
            <a:ext cx="11806517" cy="461665"/>
          </a:xfrm>
          <a:prstGeom prst="rect">
            <a:avLst/>
          </a:prstGeom>
        </p:spPr>
        <p:txBody>
          <a:bodyPr wrap="square">
            <a:spAutoFit/>
          </a:bodyPr>
          <a:lstStyle/>
          <a:p>
            <a:pPr algn="ctr" fontAlgn="auto">
              <a:spcBef>
                <a:spcPct val="50000"/>
              </a:spcBef>
              <a:spcAft>
                <a:spcPts val="0"/>
              </a:spcAft>
              <a:defRPr/>
            </a:pPr>
            <a:r>
              <a:rPr lang="en-US" sz="2400" b="1" dirty="0" smtClean="0">
                <a:solidFill>
                  <a:srgbClr val="FF0000"/>
                </a:solidFill>
                <a:effectLst>
                  <a:outerShdw blurRad="38100" dist="38100" dir="2700000" algn="tl">
                    <a:srgbClr val="000000">
                      <a:alpha val="43137"/>
                    </a:srgbClr>
                  </a:outerShdw>
                </a:effectLst>
                <a:cs typeface="Times New Roman" pitchFamily="18" charset="0"/>
              </a:rPr>
              <a:t>Small-angle neutron scattering from cathodes</a:t>
            </a:r>
            <a:endParaRPr lang="ru-RU" altLang="ru-RU" sz="2400" b="1" dirty="0">
              <a:solidFill>
                <a:srgbClr val="FF0000"/>
              </a:solidFill>
              <a:effectLst>
                <a:outerShdw blurRad="38100" dist="38100" dir="2700000" algn="tl">
                  <a:srgbClr val="000000">
                    <a:alpha val="43137"/>
                  </a:srgbClr>
                </a:outerShdw>
              </a:effectLst>
              <a:cs typeface="Times New Roman" pitchFamily="18" charset="0"/>
            </a:endParaRPr>
          </a:p>
        </p:txBody>
      </p:sp>
      <p:grpSp>
        <p:nvGrpSpPr>
          <p:cNvPr id="4" name="Группа 3"/>
          <p:cNvGrpSpPr/>
          <p:nvPr/>
        </p:nvGrpSpPr>
        <p:grpSpPr>
          <a:xfrm>
            <a:off x="563763" y="752939"/>
            <a:ext cx="4160258" cy="3153842"/>
            <a:chOff x="179513" y="1490729"/>
            <a:chExt cx="5867400" cy="4386543"/>
          </a:xfrm>
        </p:grpSpPr>
        <p:pic>
          <p:nvPicPr>
            <p:cNvPr id="18" name="Picture 4" descr="D:\work\tomo_piter\results\experimental_facilities_big.png"/>
            <p:cNvPicPr>
              <a:picLocks noChangeAspect="1" noChangeArrowheads="1"/>
            </p:cNvPicPr>
            <p:nvPr/>
          </p:nvPicPr>
          <p:blipFill>
            <a:blip r:embed="rId6" cstate="print">
              <a:clrChange>
                <a:clrFrom>
                  <a:srgbClr val="FFFCFD"/>
                </a:clrFrom>
                <a:clrTo>
                  <a:srgbClr val="FFFCFD">
                    <a:alpha val="0"/>
                  </a:srgbClr>
                </a:clrTo>
              </a:clrChange>
              <a:extLst>
                <a:ext uri="{28A0092B-C50C-407E-A947-70E740481C1C}">
                  <a14:useLocalDpi xmlns:a14="http://schemas.microsoft.com/office/drawing/2010/main" xmlns="" val="0"/>
                </a:ext>
              </a:extLst>
            </a:blip>
            <a:srcRect/>
            <a:stretch>
              <a:fillRect/>
            </a:stretch>
          </p:blipFill>
          <p:spPr bwMode="auto">
            <a:xfrm>
              <a:off x="179513" y="1700559"/>
              <a:ext cx="5867400"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Овал 18"/>
            <p:cNvSpPr/>
            <p:nvPr/>
          </p:nvSpPr>
          <p:spPr>
            <a:xfrm>
              <a:off x="2464342" y="2019564"/>
              <a:ext cx="986590" cy="85424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2729132" y="1490729"/>
              <a:ext cx="1443600" cy="369332"/>
            </a:xfrm>
            <a:prstGeom prst="rect">
              <a:avLst/>
            </a:prstGeom>
            <a:noFill/>
          </p:spPr>
          <p:txBody>
            <a:bodyPr wrap="none" rtlCol="0">
              <a:spAutoFit/>
            </a:bodyPr>
            <a:lstStyle/>
            <a:p>
              <a:r>
                <a:rPr lang="en-US" dirty="0" err="1">
                  <a:solidFill>
                    <a:srgbClr val="FF0000"/>
                  </a:solidFill>
                </a:rPr>
                <a:t>YuMO</a:t>
              </a:r>
              <a:r>
                <a:rPr lang="en-US" dirty="0">
                  <a:solidFill>
                    <a:srgbClr val="FF0000"/>
                  </a:solidFill>
                </a:rPr>
                <a:t> (SANS)</a:t>
              </a:r>
              <a:endParaRPr lang="ru-RU" dirty="0">
                <a:solidFill>
                  <a:srgbClr val="FF0000"/>
                </a:solidFill>
              </a:endParaRPr>
            </a:p>
          </p:txBody>
        </p:sp>
      </p:grpSp>
      <p:sp>
        <p:nvSpPr>
          <p:cNvPr id="5" name="TextBox 4"/>
          <p:cNvSpPr txBox="1"/>
          <p:nvPr/>
        </p:nvSpPr>
        <p:spPr>
          <a:xfrm>
            <a:off x="146073" y="453958"/>
            <a:ext cx="2186945" cy="338554"/>
          </a:xfrm>
          <a:prstGeom prst="rect">
            <a:avLst/>
          </a:prstGeom>
          <a:noFill/>
        </p:spPr>
        <p:txBody>
          <a:bodyPr wrap="none" rtlCol="0">
            <a:spAutoFit/>
          </a:bodyPr>
          <a:lstStyle/>
          <a:p>
            <a:r>
              <a:rPr lang="en-US" sz="1600" dirty="0" smtClean="0"/>
              <a:t>IBR-2 reactor, FLNP JINR</a:t>
            </a:r>
            <a:endParaRPr lang="en-US" sz="1600" dirty="0"/>
          </a:p>
        </p:txBody>
      </p:sp>
      <p:pic>
        <p:nvPicPr>
          <p:cNvPr id="2253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58969" y="3895606"/>
            <a:ext cx="4949293" cy="2258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4031011" y="4075272"/>
            <a:ext cx="693010" cy="338554"/>
          </a:xfrm>
          <a:prstGeom prst="rect">
            <a:avLst/>
          </a:prstGeom>
          <a:noFill/>
        </p:spPr>
        <p:txBody>
          <a:bodyPr wrap="none" rtlCol="0">
            <a:spAutoFit/>
          </a:bodyPr>
          <a:lstStyle/>
          <a:p>
            <a:r>
              <a:rPr lang="en-US" sz="1600" dirty="0" err="1" smtClean="0"/>
              <a:t>YuMO</a:t>
            </a:r>
            <a:endParaRPr lang="en-US" sz="1600" dirty="0"/>
          </a:p>
        </p:txBody>
      </p:sp>
    </p:spTree>
    <p:extLst>
      <p:ext uri="{BB962C8B-B14F-4D97-AF65-F5344CB8AC3E}">
        <p14:creationId xmlns:p14="http://schemas.microsoft.com/office/powerpoint/2010/main" xmlns="" val="14110607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5094513" y="624110"/>
            <a:ext cx="6837511" cy="5660841"/>
            <a:chOff x="504171" y="694184"/>
            <a:chExt cx="7915649" cy="6794579"/>
          </a:xfrm>
        </p:grpSpPr>
        <p:pic>
          <p:nvPicPr>
            <p:cNvPr id="7" name="Рисунок 6"/>
            <p:cNvPicPr>
              <a:picLocks noChangeAspect="1"/>
            </p:cNvPicPr>
            <p:nvPr/>
          </p:nvPicPr>
          <p:blipFill rotWithShape="1">
            <a:blip r:embed="rId2" cstate="print">
              <a:extLst>
                <a:ext uri="{28A0092B-C50C-407E-A947-70E740481C1C}">
                  <a14:useLocalDpi xmlns:a14="http://schemas.microsoft.com/office/drawing/2010/main" xmlns="" val="0"/>
                </a:ext>
              </a:extLst>
            </a:blip>
            <a:srcRect r="11684"/>
            <a:stretch/>
          </p:blipFill>
          <p:spPr>
            <a:xfrm>
              <a:off x="508004" y="3918813"/>
              <a:ext cx="4320479" cy="3457570"/>
            </a:xfrm>
            <a:prstGeom prst="rect">
              <a:avLst/>
            </a:prstGeom>
          </p:spPr>
        </p:pic>
        <p:pic>
          <p:nvPicPr>
            <p:cNvPr id="8" name="Рисунок 7"/>
            <p:cNvPicPr>
              <a:picLocks noChangeAspect="1"/>
            </p:cNvPicPr>
            <p:nvPr/>
          </p:nvPicPr>
          <p:blipFill rotWithShape="1">
            <a:blip r:embed="rId3" cstate="print">
              <a:extLst>
                <a:ext uri="{28A0092B-C50C-407E-A947-70E740481C1C}">
                  <a14:useLocalDpi xmlns:a14="http://schemas.microsoft.com/office/drawing/2010/main" xmlns="" val="0"/>
                </a:ext>
              </a:extLst>
            </a:blip>
            <a:srcRect r="11829"/>
            <a:stretch/>
          </p:blipFill>
          <p:spPr>
            <a:xfrm>
              <a:off x="504171" y="694184"/>
              <a:ext cx="4339015" cy="3456000"/>
            </a:xfrm>
            <a:prstGeom prst="rect">
              <a:avLst/>
            </a:prstGeom>
          </p:spPr>
        </p:pic>
        <p:pic>
          <p:nvPicPr>
            <p:cNvPr id="9" name="Рисунок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14506" y="768431"/>
              <a:ext cx="2667770" cy="3381753"/>
            </a:xfrm>
            <a:prstGeom prst="rect">
              <a:avLst/>
            </a:prstGeom>
          </p:spPr>
        </p:pic>
        <p:pic>
          <p:nvPicPr>
            <p:cNvPr id="10" name="Рисунок 9"/>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5414508" y="3928797"/>
              <a:ext cx="3005312" cy="3559966"/>
            </a:xfrm>
            <a:prstGeom prst="rect">
              <a:avLst/>
            </a:prstGeom>
          </p:spPr>
        </p:pic>
      </p:grpSp>
      <p:sp>
        <p:nvSpPr>
          <p:cNvPr id="13" name="Прямоугольник 12"/>
          <p:cNvSpPr/>
          <p:nvPr/>
        </p:nvSpPr>
        <p:spPr>
          <a:xfrm>
            <a:off x="2467429" y="6405129"/>
            <a:ext cx="7514771" cy="307777"/>
          </a:xfrm>
          <a:prstGeom prst="rect">
            <a:avLst/>
          </a:prstGeom>
        </p:spPr>
        <p:txBody>
          <a:bodyPr wrap="square">
            <a:spAutoFit/>
          </a:bodyPr>
          <a:lstStyle/>
          <a:p>
            <a:pPr>
              <a:spcAft>
                <a:spcPts val="300"/>
              </a:spcAft>
            </a:pPr>
            <a:r>
              <a:rPr lang="de-DE" sz="1400" b="1" dirty="0">
                <a:latin typeface="Times New Roman" pitchFamily="18" charset="0"/>
                <a:cs typeface="Times New Roman" pitchFamily="18" charset="0"/>
              </a:rPr>
              <a:t>P. Napolsky, M. Avdeev, M. Yerdauletov, </a:t>
            </a:r>
            <a:r>
              <a:rPr lang="de-DE" sz="1400" b="1" dirty="0" smtClean="0">
                <a:latin typeface="Times New Roman" pitchFamily="18" charset="0"/>
                <a:cs typeface="Times New Roman" pitchFamily="18" charset="0"/>
              </a:rPr>
              <a:t>et al., </a:t>
            </a:r>
            <a:r>
              <a:rPr lang="en-GB" sz="1400" b="1" i="1" dirty="0" smtClean="0">
                <a:latin typeface="Times New Roman" pitchFamily="18" charset="0"/>
                <a:cs typeface="Times New Roman" pitchFamily="18" charset="0"/>
              </a:rPr>
              <a:t>Energy </a:t>
            </a:r>
            <a:r>
              <a:rPr lang="en-GB" sz="1400" b="1" i="1" dirty="0">
                <a:latin typeface="Times New Roman" pitchFamily="18" charset="0"/>
                <a:cs typeface="Times New Roman" pitchFamily="18" charset="0"/>
              </a:rPr>
              <a:t>Technology  8 </a:t>
            </a:r>
            <a:r>
              <a:rPr lang="en-GB" sz="1400" b="1" dirty="0">
                <a:latin typeface="Times New Roman" pitchFamily="18" charset="0"/>
                <a:cs typeface="Times New Roman" pitchFamily="18" charset="0"/>
              </a:rPr>
              <a:t>(2020) </a:t>
            </a:r>
            <a:r>
              <a:rPr lang="ru-RU" sz="1400" b="1" dirty="0" smtClean="0">
                <a:latin typeface="Times New Roman" pitchFamily="18" charset="0"/>
                <a:cs typeface="Times New Roman" pitchFamily="18" charset="0"/>
              </a:rPr>
              <a:t>2000146</a:t>
            </a:r>
            <a:r>
              <a:rPr lang="en-US" sz="1400" b="1" dirty="0" smtClean="0">
                <a:latin typeface="Times New Roman" pitchFamily="18" charset="0"/>
                <a:cs typeface="Times New Roman" pitchFamily="18" charset="0"/>
              </a:rPr>
              <a:t> </a:t>
            </a:r>
            <a:endParaRPr lang="en-US" sz="1400" b="1" dirty="0">
              <a:latin typeface="Times New Roman" pitchFamily="18" charset="0"/>
              <a:cs typeface="Times New Roman" pitchFamily="18" charset="0"/>
            </a:endParaRPr>
          </a:p>
        </p:txBody>
      </p:sp>
      <p:sp>
        <p:nvSpPr>
          <p:cNvPr id="15" name="Номер слайда 14"/>
          <p:cNvSpPr>
            <a:spLocks noGrp="1"/>
          </p:cNvSpPr>
          <p:nvPr>
            <p:ph type="sldNum" sz="quarter" idx="12"/>
          </p:nvPr>
        </p:nvSpPr>
        <p:spPr/>
        <p:txBody>
          <a:bodyPr/>
          <a:lstStyle/>
          <a:p>
            <a:pPr>
              <a:defRPr/>
            </a:pPr>
            <a:fld id="{8FF23D91-7489-4218-8911-F98DFBBE2ABC}" type="slidenum">
              <a:rPr lang="en-US" smtClean="0"/>
              <a:pPr>
                <a:defRPr/>
              </a:pPr>
              <a:t>8</a:t>
            </a:fld>
            <a:endParaRPr lang="en-US"/>
          </a:p>
        </p:txBody>
      </p:sp>
      <p:sp>
        <p:nvSpPr>
          <p:cNvPr id="16" name="Прямоугольник 15"/>
          <p:cNvSpPr/>
          <p:nvPr/>
        </p:nvSpPr>
        <p:spPr>
          <a:xfrm>
            <a:off x="125506" y="36648"/>
            <a:ext cx="11806517" cy="461665"/>
          </a:xfrm>
          <a:prstGeom prst="rect">
            <a:avLst/>
          </a:prstGeom>
        </p:spPr>
        <p:txBody>
          <a:bodyPr wrap="square">
            <a:spAutoFit/>
          </a:bodyPr>
          <a:lstStyle/>
          <a:p>
            <a:pPr algn="ctr" fontAlgn="auto">
              <a:spcBef>
                <a:spcPct val="50000"/>
              </a:spcBef>
              <a:spcAft>
                <a:spcPts val="0"/>
              </a:spcAft>
              <a:defRPr/>
            </a:pPr>
            <a:r>
              <a:rPr lang="en-US" sz="2400" b="1" dirty="0" smtClean="0">
                <a:solidFill>
                  <a:srgbClr val="FF0000"/>
                </a:solidFill>
                <a:effectLst>
                  <a:outerShdw blurRad="38100" dist="38100" dir="2700000" algn="tl">
                    <a:srgbClr val="000000">
                      <a:alpha val="43137"/>
                    </a:srgbClr>
                  </a:outerShdw>
                </a:effectLst>
                <a:cs typeface="Times New Roman" pitchFamily="18" charset="0"/>
              </a:rPr>
              <a:t>Small-angle neutron scattering from cathodes</a:t>
            </a:r>
            <a:endParaRPr lang="ru-RU" altLang="ru-RU" sz="2400" b="1" dirty="0">
              <a:solidFill>
                <a:srgbClr val="FF0000"/>
              </a:solidFill>
              <a:effectLst>
                <a:outerShdw blurRad="38100" dist="38100" dir="2700000" algn="tl">
                  <a:srgbClr val="000000">
                    <a:alpha val="43137"/>
                  </a:srgbClr>
                </a:outerShdw>
              </a:effectLst>
              <a:cs typeface="Times New Roman" pitchFamily="18" charset="0"/>
            </a:endParaRPr>
          </a:p>
        </p:txBody>
      </p:sp>
      <p:grpSp>
        <p:nvGrpSpPr>
          <p:cNvPr id="4" name="Группа 3"/>
          <p:cNvGrpSpPr/>
          <p:nvPr/>
        </p:nvGrpSpPr>
        <p:grpSpPr>
          <a:xfrm>
            <a:off x="563763" y="752939"/>
            <a:ext cx="4160258" cy="3153842"/>
            <a:chOff x="179513" y="1490729"/>
            <a:chExt cx="5867400" cy="4386543"/>
          </a:xfrm>
        </p:grpSpPr>
        <p:pic>
          <p:nvPicPr>
            <p:cNvPr id="18" name="Picture 4" descr="D:\work\tomo_piter\results\experimental_facilities_big.png"/>
            <p:cNvPicPr>
              <a:picLocks noChangeAspect="1" noChangeArrowheads="1"/>
            </p:cNvPicPr>
            <p:nvPr/>
          </p:nvPicPr>
          <p:blipFill>
            <a:blip r:embed="rId6" cstate="print">
              <a:clrChange>
                <a:clrFrom>
                  <a:srgbClr val="FFFCFD"/>
                </a:clrFrom>
                <a:clrTo>
                  <a:srgbClr val="FFFCFD">
                    <a:alpha val="0"/>
                  </a:srgbClr>
                </a:clrTo>
              </a:clrChange>
              <a:extLst>
                <a:ext uri="{28A0092B-C50C-407E-A947-70E740481C1C}">
                  <a14:useLocalDpi xmlns:a14="http://schemas.microsoft.com/office/drawing/2010/main" xmlns="" val="0"/>
                </a:ext>
              </a:extLst>
            </a:blip>
            <a:srcRect/>
            <a:stretch>
              <a:fillRect/>
            </a:stretch>
          </p:blipFill>
          <p:spPr bwMode="auto">
            <a:xfrm>
              <a:off x="179513" y="1700559"/>
              <a:ext cx="5867400" cy="417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Овал 18"/>
            <p:cNvSpPr/>
            <p:nvPr/>
          </p:nvSpPr>
          <p:spPr>
            <a:xfrm>
              <a:off x="2464342" y="2019564"/>
              <a:ext cx="986590" cy="854242"/>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TextBox 19"/>
            <p:cNvSpPr txBox="1"/>
            <p:nvPr/>
          </p:nvSpPr>
          <p:spPr>
            <a:xfrm>
              <a:off x="2729132" y="1490729"/>
              <a:ext cx="1443600" cy="369332"/>
            </a:xfrm>
            <a:prstGeom prst="rect">
              <a:avLst/>
            </a:prstGeom>
            <a:noFill/>
          </p:spPr>
          <p:txBody>
            <a:bodyPr wrap="none" rtlCol="0">
              <a:spAutoFit/>
            </a:bodyPr>
            <a:lstStyle/>
            <a:p>
              <a:r>
                <a:rPr lang="en-US" dirty="0" err="1">
                  <a:solidFill>
                    <a:srgbClr val="FF0000"/>
                  </a:solidFill>
                </a:rPr>
                <a:t>YuMO</a:t>
              </a:r>
              <a:r>
                <a:rPr lang="en-US" dirty="0">
                  <a:solidFill>
                    <a:srgbClr val="FF0000"/>
                  </a:solidFill>
                </a:rPr>
                <a:t> (SANS)</a:t>
              </a:r>
              <a:endParaRPr lang="ru-RU" dirty="0">
                <a:solidFill>
                  <a:srgbClr val="FF0000"/>
                </a:solidFill>
              </a:endParaRPr>
            </a:p>
          </p:txBody>
        </p:sp>
      </p:grpSp>
      <p:sp>
        <p:nvSpPr>
          <p:cNvPr id="5" name="TextBox 4"/>
          <p:cNvSpPr txBox="1"/>
          <p:nvPr/>
        </p:nvSpPr>
        <p:spPr>
          <a:xfrm>
            <a:off x="146073" y="453958"/>
            <a:ext cx="2186945" cy="338554"/>
          </a:xfrm>
          <a:prstGeom prst="rect">
            <a:avLst/>
          </a:prstGeom>
          <a:noFill/>
        </p:spPr>
        <p:txBody>
          <a:bodyPr wrap="none" rtlCol="0">
            <a:spAutoFit/>
          </a:bodyPr>
          <a:lstStyle/>
          <a:p>
            <a:r>
              <a:rPr lang="en-US" sz="1600" dirty="0" smtClean="0"/>
              <a:t>IBR-2 reactor, FLNP JINR</a:t>
            </a:r>
            <a:endParaRPr lang="en-US" sz="1600" dirty="0"/>
          </a:p>
        </p:txBody>
      </p:sp>
      <p:pic>
        <p:nvPicPr>
          <p:cNvPr id="22530"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58969" y="3895606"/>
            <a:ext cx="4949293" cy="22580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1" name="TextBox 20"/>
          <p:cNvSpPr txBox="1"/>
          <p:nvPr/>
        </p:nvSpPr>
        <p:spPr>
          <a:xfrm>
            <a:off x="4031011" y="4075272"/>
            <a:ext cx="693010" cy="338554"/>
          </a:xfrm>
          <a:prstGeom prst="rect">
            <a:avLst/>
          </a:prstGeom>
          <a:noFill/>
        </p:spPr>
        <p:txBody>
          <a:bodyPr wrap="none" rtlCol="0">
            <a:spAutoFit/>
          </a:bodyPr>
          <a:lstStyle/>
          <a:p>
            <a:r>
              <a:rPr lang="en-US" sz="1600" dirty="0" err="1" smtClean="0"/>
              <a:t>YuMO</a:t>
            </a:r>
            <a:endParaRPr lang="en-US" sz="1600" dirty="0"/>
          </a:p>
        </p:txBody>
      </p:sp>
      <p:sp>
        <p:nvSpPr>
          <p:cNvPr id="17" name="TextBox 16"/>
          <p:cNvSpPr txBox="1"/>
          <p:nvPr/>
        </p:nvSpPr>
        <p:spPr>
          <a:xfrm>
            <a:off x="7416041" y="1833096"/>
            <a:ext cx="4035694" cy="523220"/>
          </a:xfrm>
          <a:prstGeom prst="rect">
            <a:avLst/>
          </a:prstGeom>
          <a:solidFill>
            <a:schemeClr val="bg1"/>
          </a:solidFill>
          <a:ln>
            <a:solidFill>
              <a:srgbClr val="00B050"/>
            </a:solidFill>
          </a:ln>
        </p:spPr>
        <p:txBody>
          <a:bodyPr wrap="square" rtlCol="0">
            <a:spAutoFit/>
          </a:bodyPr>
          <a:lstStyle/>
          <a:p>
            <a:pPr algn="ctr"/>
            <a:r>
              <a:rPr lang="en-US" sz="1400" b="1" dirty="0" smtClean="0">
                <a:latin typeface="Times New Roman" pitchFamily="18" charset="0"/>
                <a:cs typeface="Times New Roman" pitchFamily="18" charset="0"/>
              </a:rPr>
              <a:t>No incorporation of C45 into LFP matrix pores </a:t>
            </a:r>
            <a:r>
              <a:rPr lang="kk-KZ" sz="1400" b="1" dirty="0" smtClean="0">
                <a:latin typeface="Times New Roman" pitchFamily="18" charset="0"/>
                <a:cs typeface="Times New Roman" pitchFamily="18" charset="0"/>
              </a:rPr>
              <a:t>                                   </a:t>
            </a:r>
            <a:r>
              <a:rPr lang="en-US" sz="1400" b="1" dirty="0" smtClean="0">
                <a:solidFill>
                  <a:srgbClr val="FF0000"/>
                </a:solidFill>
                <a:latin typeface="Times New Roman" pitchFamily="18" charset="0"/>
                <a:cs typeface="Times New Roman" pitchFamily="18" charset="0"/>
              </a:rPr>
              <a:t>slight increase in wettability</a:t>
            </a:r>
            <a:r>
              <a:rPr lang="en-US" sz="1400" b="1" dirty="0" smtClean="0">
                <a:latin typeface="Times New Roman" pitchFamily="18" charset="0"/>
                <a:cs typeface="Times New Roman" pitchFamily="18" charset="0"/>
              </a:rPr>
              <a:t>.</a:t>
            </a:r>
            <a:endParaRPr lang="ru-RU" sz="1400" b="1" dirty="0">
              <a:latin typeface="Times New Roman" pitchFamily="18" charset="0"/>
              <a:cs typeface="Times New Roman" pitchFamily="18" charset="0"/>
            </a:endParaRPr>
          </a:p>
        </p:txBody>
      </p:sp>
      <p:sp>
        <p:nvSpPr>
          <p:cNvPr id="22" name="TextBox 21"/>
          <p:cNvSpPr txBox="1"/>
          <p:nvPr/>
        </p:nvSpPr>
        <p:spPr>
          <a:xfrm>
            <a:off x="7416041" y="4281645"/>
            <a:ext cx="3840010" cy="523220"/>
          </a:xfrm>
          <a:prstGeom prst="rect">
            <a:avLst/>
          </a:prstGeom>
          <a:solidFill>
            <a:schemeClr val="bg1"/>
          </a:solidFill>
          <a:ln>
            <a:solidFill>
              <a:srgbClr val="00B050"/>
            </a:solidFill>
          </a:ln>
        </p:spPr>
        <p:txBody>
          <a:bodyPr wrap="square" rtlCol="0">
            <a:spAutoFit/>
          </a:bodyPr>
          <a:lstStyle/>
          <a:p>
            <a:pPr algn="ctr"/>
            <a:r>
              <a:rPr lang="en-US" sz="1400" b="1" dirty="0" smtClean="0">
                <a:latin typeface="Times New Roman" pitchFamily="18" charset="0"/>
                <a:cs typeface="Times New Roman" pitchFamily="18" charset="0"/>
              </a:rPr>
              <a:t>Incorporation of CNTs into LFP matrix pores; </a:t>
            </a:r>
            <a:r>
              <a:rPr lang="en-US" sz="1400" b="1" dirty="0" smtClean="0">
                <a:solidFill>
                  <a:srgbClr val="FF0000"/>
                </a:solidFill>
                <a:latin typeface="Times New Roman" pitchFamily="18" charset="0"/>
                <a:cs typeface="Times New Roman" pitchFamily="18" charset="0"/>
              </a:rPr>
              <a:t>significant improvement in wettability. </a:t>
            </a:r>
            <a:endParaRPr lang="ru-RU" sz="1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6744324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public\2022_Мейр_Li-Ion battery\image\2.jpg"/>
          <p:cNvPicPr/>
          <p:nvPr/>
        </p:nvPicPr>
        <p:blipFill rotWithShape="1">
          <a:blip r:embed="rId2" cstate="print">
            <a:extLst>
              <a:ext uri="{28A0092B-C50C-407E-A947-70E740481C1C}">
                <a14:useLocalDpi xmlns:a14="http://schemas.microsoft.com/office/drawing/2010/main" xmlns="" val="0"/>
              </a:ext>
            </a:extLst>
          </a:blip>
          <a:srcRect l="19448" t="32946" r="19448" b="30136"/>
          <a:stretch/>
        </p:blipFill>
        <p:spPr bwMode="auto">
          <a:xfrm>
            <a:off x="7439487" y="534837"/>
            <a:ext cx="3999140" cy="1817469"/>
          </a:xfrm>
          <a:prstGeom prst="rect">
            <a:avLst/>
          </a:prstGeom>
          <a:noFill/>
          <a:ln>
            <a:noFill/>
          </a:ln>
          <a:extLst>
            <a:ext uri="{53640926-AAD7-44D8-BBD7-CCE9431645EC}">
              <a14:shadowObscured xmlns:a14="http://schemas.microsoft.com/office/drawing/2010/main" xmlns=""/>
            </a:ext>
          </a:extLst>
        </p:spPr>
      </p:pic>
      <p:pic>
        <p:nvPicPr>
          <p:cNvPr id="6" name="Рисунок 5" descr="D:\public\2022_Мейр_Li-Ion battery\image\9.jpg"/>
          <p:cNvPicPr/>
          <p:nvPr/>
        </p:nvPicPr>
        <p:blipFill rotWithShape="1">
          <a:blip r:embed="rId3" cstate="print">
            <a:extLst>
              <a:ext uri="{28A0092B-C50C-407E-A947-70E740481C1C}">
                <a14:useLocalDpi xmlns:a14="http://schemas.microsoft.com/office/drawing/2010/main" xmlns="" val="0"/>
              </a:ext>
            </a:extLst>
          </a:blip>
          <a:srcRect l="18288" t="28973" r="19593" b="28734"/>
          <a:stretch/>
        </p:blipFill>
        <p:spPr bwMode="auto">
          <a:xfrm>
            <a:off x="7075504" y="3613212"/>
            <a:ext cx="4914526" cy="1725788"/>
          </a:xfrm>
          <a:prstGeom prst="rect">
            <a:avLst/>
          </a:prstGeom>
          <a:noFill/>
          <a:ln>
            <a:noFill/>
          </a:ln>
          <a:extLst>
            <a:ext uri="{53640926-AAD7-44D8-BBD7-CCE9431645EC}">
              <a14:shadowObscured xmlns:a14="http://schemas.microsoft.com/office/drawing/2010/main" xmlns=""/>
            </a:ext>
          </a:extLst>
        </p:spPr>
      </p:pic>
      <p:sp>
        <p:nvSpPr>
          <p:cNvPr id="7" name="Заголовок 1"/>
          <p:cNvSpPr>
            <a:spLocks noGrp="1"/>
          </p:cNvSpPr>
          <p:nvPr>
            <p:ph type="title"/>
          </p:nvPr>
        </p:nvSpPr>
        <p:spPr>
          <a:xfrm>
            <a:off x="3891335" y="50671"/>
            <a:ext cx="3994030" cy="788894"/>
          </a:xfrm>
        </p:spPr>
        <p:txBody>
          <a:bodyPr>
            <a:normAutofit/>
          </a:bodyPr>
          <a:lstStyle/>
          <a:p>
            <a:pPr algn="ctr"/>
            <a:r>
              <a:rPr lang="en-US" sz="2800" b="1" dirty="0" smtClean="0">
                <a:solidFill>
                  <a:srgbClr val="FF0000"/>
                </a:solidFill>
                <a:effectLst>
                  <a:outerShdw blurRad="38100" dist="38100" dir="2700000" algn="tl">
                    <a:srgbClr val="000000">
                      <a:alpha val="43137"/>
                    </a:srgbClr>
                  </a:outerShdw>
                </a:effectLst>
                <a:latin typeface="+mn-lt"/>
              </a:rPr>
              <a:t>Neutron Tomography</a:t>
            </a:r>
            <a:endParaRPr lang="ru-RU" sz="2800" b="1" dirty="0">
              <a:solidFill>
                <a:srgbClr val="FF0000"/>
              </a:solidFill>
              <a:effectLst>
                <a:outerShdw blurRad="38100" dist="38100" dir="2700000" algn="tl">
                  <a:srgbClr val="000000">
                    <a:alpha val="43137"/>
                  </a:srgbClr>
                </a:outerShdw>
              </a:effectLst>
              <a:latin typeface="+mn-lt"/>
            </a:endParaRPr>
          </a:p>
        </p:txBody>
      </p:sp>
      <p:sp>
        <p:nvSpPr>
          <p:cNvPr id="24577" name="Rectangle 1"/>
          <p:cNvSpPr>
            <a:spLocks noChangeArrowheads="1"/>
          </p:cNvSpPr>
          <p:nvPr/>
        </p:nvSpPr>
        <p:spPr bwMode="auto">
          <a:xfrm>
            <a:off x="7246188" y="5580726"/>
            <a:ext cx="4632386"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ea typeface="Calibri" pitchFamily="34" charset="0"/>
                <a:cs typeface="Times New Roman" pitchFamily="18" charset="0"/>
              </a:rPr>
              <a:t>As convertor used 6LiF/</a:t>
            </a:r>
            <a:r>
              <a:rPr kumimoji="0" lang="en-US" sz="1400" b="1" i="0" u="none" strike="noStrike" cap="none" normalizeH="0" baseline="0" dirty="0" err="1" smtClean="0">
                <a:ln>
                  <a:noFill/>
                </a:ln>
                <a:solidFill>
                  <a:schemeClr val="tx1"/>
                </a:solidFill>
                <a:effectLst/>
                <a:ea typeface="Calibri" pitchFamily="34" charset="0"/>
                <a:cs typeface="Times New Roman" pitchFamily="18" charset="0"/>
              </a:rPr>
              <a:t>ZnS</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 scintillators with thicknesses of 100 </a:t>
            </a:r>
            <a:r>
              <a:rPr kumimoji="0" lang="ru-RU" sz="1400" b="1" i="0" u="none" strike="noStrike" cap="none" normalizeH="0" baseline="0" dirty="0" err="1" smtClean="0">
                <a:ln>
                  <a:noFill/>
                </a:ln>
                <a:solidFill>
                  <a:schemeClr val="tx1"/>
                </a:solidFill>
                <a:effectLst/>
                <a:ea typeface="Calibri" pitchFamily="34" charset="0"/>
                <a:cs typeface="Times New Roman" pitchFamily="18" charset="0"/>
              </a:rPr>
              <a:t>μ</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m, </a:t>
            </a:r>
            <a:r>
              <a:rPr kumimoji="0" lang="en-US" sz="1400" b="1" i="0" u="none" strike="noStrike" cap="none" normalizeH="0" baseline="0" dirty="0" err="1" smtClean="0">
                <a:ln>
                  <a:noFill/>
                </a:ln>
                <a:solidFill>
                  <a:schemeClr val="tx1"/>
                </a:solidFill>
                <a:effectLst/>
                <a:ea typeface="Calibri" pitchFamily="34" charset="0"/>
                <a:cs typeface="Times New Roman" pitchFamily="18" charset="0"/>
              </a:rPr>
              <a:t>Hamamats</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 CCD -chip based camera, and L/D was typically set at 350. Pixel resolution was 45 </a:t>
            </a:r>
            <a:r>
              <a:rPr kumimoji="0" lang="ru-RU" sz="1400" b="1" i="0" u="none" strike="noStrike" cap="none" normalizeH="0" baseline="0" dirty="0" err="1" smtClean="0">
                <a:ln>
                  <a:noFill/>
                </a:ln>
                <a:solidFill>
                  <a:schemeClr val="tx1"/>
                </a:solidFill>
                <a:effectLst/>
                <a:ea typeface="Calibri" pitchFamily="34" charset="0"/>
                <a:cs typeface="Times New Roman" pitchFamily="18" charset="0"/>
              </a:rPr>
              <a:t>μ</a:t>
            </a:r>
            <a:r>
              <a:rPr kumimoji="0" lang="en-US" sz="1400" b="1" i="0" u="none" strike="noStrike" cap="none" normalizeH="0" baseline="0" dirty="0" smtClean="0">
                <a:ln>
                  <a:noFill/>
                </a:ln>
                <a:solidFill>
                  <a:schemeClr val="tx1"/>
                </a:solidFill>
                <a:effectLst/>
                <a:ea typeface="Calibri" pitchFamily="34" charset="0"/>
                <a:cs typeface="Times New Roman" pitchFamily="18" charset="0"/>
              </a:rPr>
              <a:t>m.</a:t>
            </a:r>
            <a:endParaRPr kumimoji="0" lang="en-US" sz="2000" b="1" i="0" u="none" strike="noStrike" cap="none" normalizeH="0" baseline="0" dirty="0" smtClean="0">
              <a:ln>
                <a:noFill/>
              </a:ln>
              <a:solidFill>
                <a:schemeClr val="tx1"/>
              </a:solidFill>
              <a:effectLst/>
              <a:cs typeface="Times New Roman" pitchFamily="18" charset="0"/>
            </a:endParaRPr>
          </a:p>
        </p:txBody>
      </p:sp>
      <p:sp>
        <p:nvSpPr>
          <p:cNvPr id="24578" name="Rectangle 2"/>
          <p:cNvSpPr>
            <a:spLocks noChangeArrowheads="1"/>
          </p:cNvSpPr>
          <p:nvPr/>
        </p:nvSpPr>
        <p:spPr bwMode="auto">
          <a:xfrm>
            <a:off x="7457241" y="2573821"/>
            <a:ext cx="4350059" cy="9541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ea typeface="Times New Roman" pitchFamily="18" charset="0"/>
                <a:cs typeface="Times New Roman" pitchFamily="18" charset="0"/>
              </a:rPr>
              <a:t>The neutron tomography method was used to visualize the lithium and electrolyte distribution regions flowing inside the cell in the initial and final states of lithium-ion batteries.</a:t>
            </a:r>
            <a:endParaRPr kumimoji="0" lang="en-US" sz="2000" b="1" i="0" u="none" strike="noStrike" cap="none" normalizeH="0" baseline="0" dirty="0" smtClean="0">
              <a:ln>
                <a:noFill/>
              </a:ln>
              <a:solidFill>
                <a:schemeClr val="tx1"/>
              </a:solidFill>
              <a:effectLst/>
              <a:cs typeface="Times New Roman" pitchFamily="18" charset="0"/>
            </a:endParaRPr>
          </a:p>
        </p:txBody>
      </p:sp>
      <p:sp>
        <p:nvSpPr>
          <p:cNvPr id="10" name="object 12"/>
          <p:cNvSpPr txBox="1"/>
          <p:nvPr/>
        </p:nvSpPr>
        <p:spPr>
          <a:xfrm>
            <a:off x="10570192" y="2276080"/>
            <a:ext cx="1213492" cy="258404"/>
          </a:xfrm>
          <a:prstGeom prst="rect">
            <a:avLst/>
          </a:prstGeom>
        </p:spPr>
        <p:txBody>
          <a:bodyPr vert="horz" wrap="square" lIns="0" tIns="12065" rIns="0" bIns="0" rtlCol="0">
            <a:spAutoFit/>
          </a:bodyPr>
          <a:lstStyle/>
          <a:p>
            <a:pPr marL="12700">
              <a:lnSpc>
                <a:spcPct val="100000"/>
              </a:lnSpc>
              <a:spcBef>
                <a:spcPts val="95"/>
              </a:spcBef>
            </a:pPr>
            <a:r>
              <a:rPr lang="en-US" sz="1600" b="1" spc="-85" dirty="0" smtClean="0">
                <a:solidFill>
                  <a:srgbClr val="FF0000"/>
                </a:solidFill>
                <a:latin typeface="Arial"/>
                <a:cs typeface="Arial"/>
              </a:rPr>
              <a:t>Capacity </a:t>
            </a:r>
            <a:r>
              <a:rPr sz="1600" b="1" spc="-85" dirty="0" smtClean="0">
                <a:solidFill>
                  <a:srgbClr val="FF0000"/>
                </a:solidFill>
                <a:latin typeface="Arial"/>
                <a:cs typeface="Arial"/>
              </a:rPr>
              <a:t>0</a:t>
            </a:r>
            <a:r>
              <a:rPr sz="1600" b="1" spc="-150" dirty="0" smtClean="0">
                <a:solidFill>
                  <a:srgbClr val="FF0000"/>
                </a:solidFill>
                <a:latin typeface="Arial"/>
                <a:cs typeface="Arial"/>
              </a:rPr>
              <a:t> </a:t>
            </a:r>
            <a:r>
              <a:rPr lang="en-US" sz="1600" b="1" spc="-105" dirty="0" smtClean="0">
                <a:solidFill>
                  <a:srgbClr val="FF0000"/>
                </a:solidFill>
                <a:latin typeface="Arial"/>
                <a:cs typeface="Arial"/>
              </a:rPr>
              <a:t>%</a:t>
            </a:r>
            <a:endParaRPr sz="1600" b="1" dirty="0">
              <a:solidFill>
                <a:srgbClr val="FF0000"/>
              </a:solidFill>
              <a:latin typeface="Arial"/>
              <a:cs typeface="Arial"/>
            </a:endParaRPr>
          </a:p>
        </p:txBody>
      </p:sp>
      <p:sp>
        <p:nvSpPr>
          <p:cNvPr id="12" name="object 12"/>
          <p:cNvSpPr txBox="1"/>
          <p:nvPr/>
        </p:nvSpPr>
        <p:spPr>
          <a:xfrm>
            <a:off x="9129686" y="2285883"/>
            <a:ext cx="1383651" cy="258404"/>
          </a:xfrm>
          <a:prstGeom prst="rect">
            <a:avLst/>
          </a:prstGeom>
        </p:spPr>
        <p:txBody>
          <a:bodyPr vert="horz" wrap="square" lIns="0" tIns="12065" rIns="0" bIns="0" rtlCol="0">
            <a:spAutoFit/>
          </a:bodyPr>
          <a:lstStyle/>
          <a:p>
            <a:pPr marL="12700">
              <a:lnSpc>
                <a:spcPct val="100000"/>
              </a:lnSpc>
              <a:spcBef>
                <a:spcPts val="95"/>
              </a:spcBef>
            </a:pPr>
            <a:r>
              <a:rPr lang="en-US" sz="1600" b="1" spc="-85" dirty="0" smtClean="0">
                <a:solidFill>
                  <a:srgbClr val="FF0000"/>
                </a:solidFill>
                <a:latin typeface="Arial"/>
                <a:cs typeface="Arial"/>
              </a:rPr>
              <a:t>Capacity 5</a:t>
            </a:r>
            <a:r>
              <a:rPr sz="1600" b="1" spc="-85" dirty="0" smtClean="0">
                <a:solidFill>
                  <a:srgbClr val="FF0000"/>
                </a:solidFill>
                <a:latin typeface="Arial"/>
                <a:cs typeface="Arial"/>
              </a:rPr>
              <a:t>0</a:t>
            </a:r>
            <a:r>
              <a:rPr sz="1600" b="1" spc="-150" dirty="0" smtClean="0">
                <a:solidFill>
                  <a:srgbClr val="FF0000"/>
                </a:solidFill>
                <a:latin typeface="Arial"/>
                <a:cs typeface="Arial"/>
              </a:rPr>
              <a:t> </a:t>
            </a:r>
            <a:r>
              <a:rPr lang="en-US" sz="1600" b="1" spc="-105" dirty="0" smtClean="0">
                <a:solidFill>
                  <a:srgbClr val="FF0000"/>
                </a:solidFill>
                <a:latin typeface="Arial"/>
                <a:cs typeface="Arial"/>
              </a:rPr>
              <a:t>%</a:t>
            </a:r>
            <a:endParaRPr sz="1600" b="1" dirty="0">
              <a:solidFill>
                <a:srgbClr val="FF0000"/>
              </a:solidFill>
              <a:latin typeface="Arial"/>
              <a:cs typeface="Arial"/>
            </a:endParaRPr>
          </a:p>
        </p:txBody>
      </p:sp>
      <p:sp>
        <p:nvSpPr>
          <p:cNvPr id="13" name="object 12"/>
          <p:cNvSpPr txBox="1"/>
          <p:nvPr/>
        </p:nvSpPr>
        <p:spPr>
          <a:xfrm>
            <a:off x="7608163" y="2277373"/>
            <a:ext cx="1371936" cy="258404"/>
          </a:xfrm>
          <a:prstGeom prst="rect">
            <a:avLst/>
          </a:prstGeom>
        </p:spPr>
        <p:txBody>
          <a:bodyPr vert="horz" wrap="square" lIns="0" tIns="12065" rIns="0" bIns="0" rtlCol="0">
            <a:spAutoFit/>
          </a:bodyPr>
          <a:lstStyle/>
          <a:p>
            <a:pPr marL="12700">
              <a:lnSpc>
                <a:spcPct val="100000"/>
              </a:lnSpc>
              <a:spcBef>
                <a:spcPts val="95"/>
              </a:spcBef>
            </a:pPr>
            <a:r>
              <a:rPr lang="en-US" sz="1600" b="1" spc="-85" dirty="0" smtClean="0">
                <a:solidFill>
                  <a:srgbClr val="FF0000"/>
                </a:solidFill>
                <a:latin typeface="Arial"/>
                <a:cs typeface="Arial"/>
              </a:rPr>
              <a:t>Capacity 10</a:t>
            </a:r>
            <a:r>
              <a:rPr sz="1600" b="1" spc="-85" dirty="0" smtClean="0">
                <a:solidFill>
                  <a:srgbClr val="FF0000"/>
                </a:solidFill>
                <a:latin typeface="Arial"/>
                <a:cs typeface="Arial"/>
              </a:rPr>
              <a:t>0</a:t>
            </a:r>
            <a:r>
              <a:rPr sz="1600" b="1" spc="-150" dirty="0" smtClean="0">
                <a:solidFill>
                  <a:srgbClr val="FF0000"/>
                </a:solidFill>
                <a:latin typeface="Arial"/>
                <a:cs typeface="Arial"/>
              </a:rPr>
              <a:t> </a:t>
            </a:r>
            <a:r>
              <a:rPr lang="en-US" sz="1600" b="1" spc="-105" dirty="0" smtClean="0">
                <a:solidFill>
                  <a:srgbClr val="FF0000"/>
                </a:solidFill>
                <a:latin typeface="Arial"/>
                <a:cs typeface="Arial"/>
              </a:rPr>
              <a:t>%</a:t>
            </a:r>
            <a:endParaRPr sz="1600" b="1" dirty="0">
              <a:solidFill>
                <a:srgbClr val="FF0000"/>
              </a:solidFill>
              <a:latin typeface="Arial"/>
              <a:cs typeface="Arial"/>
            </a:endParaRPr>
          </a:p>
        </p:txBody>
      </p:sp>
      <p:sp>
        <p:nvSpPr>
          <p:cNvPr id="2" name="TextBox 1"/>
          <p:cNvSpPr txBox="1"/>
          <p:nvPr/>
        </p:nvSpPr>
        <p:spPr>
          <a:xfrm>
            <a:off x="614640" y="3243880"/>
            <a:ext cx="1690976" cy="369332"/>
          </a:xfrm>
          <a:prstGeom prst="rect">
            <a:avLst/>
          </a:prstGeom>
          <a:noFill/>
        </p:spPr>
        <p:txBody>
          <a:bodyPr wrap="none" rtlCol="0">
            <a:spAutoFit/>
          </a:bodyPr>
          <a:lstStyle/>
          <a:p>
            <a:r>
              <a:rPr lang="en-US" b="1" dirty="0" smtClean="0">
                <a:ea typeface="Calibri" pitchFamily="34" charset="0"/>
                <a:cs typeface="Times New Roman" pitchFamily="18" charset="0"/>
              </a:rPr>
              <a:t>TITAN </a:t>
            </a:r>
            <a:r>
              <a:rPr lang="en-US" b="1" dirty="0" err="1" smtClean="0">
                <a:ea typeface="Calibri" pitchFamily="34" charset="0"/>
                <a:cs typeface="Times New Roman" pitchFamily="18" charset="0"/>
              </a:rPr>
              <a:t>beamline</a:t>
            </a:r>
            <a:endParaRPr lang="en-US" dirty="0"/>
          </a:p>
        </p:txBody>
      </p:sp>
      <p:sp>
        <p:nvSpPr>
          <p:cNvPr id="16" name="TextBox 15"/>
          <p:cNvSpPr txBox="1"/>
          <p:nvPr/>
        </p:nvSpPr>
        <p:spPr>
          <a:xfrm>
            <a:off x="469494" y="767193"/>
            <a:ext cx="2832570" cy="369332"/>
          </a:xfrm>
          <a:prstGeom prst="rect">
            <a:avLst/>
          </a:prstGeom>
          <a:noFill/>
        </p:spPr>
        <p:txBody>
          <a:bodyPr wrap="none" rtlCol="0">
            <a:spAutoFit/>
          </a:bodyPr>
          <a:lstStyle/>
          <a:p>
            <a:r>
              <a:rPr lang="en-US" b="1" dirty="0" smtClean="0">
                <a:ea typeface="Calibri" pitchFamily="34" charset="0"/>
                <a:cs typeface="Times New Roman" pitchFamily="18" charset="0"/>
              </a:rPr>
              <a:t>WWR-K </a:t>
            </a:r>
            <a:r>
              <a:rPr lang="en-US" b="1" dirty="0">
                <a:ea typeface="Calibri" pitchFamily="34" charset="0"/>
                <a:cs typeface="Times New Roman" pitchFamily="18" charset="0"/>
              </a:rPr>
              <a:t>reactor</a:t>
            </a:r>
            <a:r>
              <a:rPr lang="kk-KZ" b="1" dirty="0">
                <a:ea typeface="Calibri" pitchFamily="34" charset="0"/>
                <a:cs typeface="Times New Roman" pitchFamily="18" charset="0"/>
              </a:rPr>
              <a:t> </a:t>
            </a:r>
            <a:r>
              <a:rPr lang="en-US" b="1" dirty="0" smtClean="0">
                <a:ea typeface="Calibri" pitchFamily="34" charset="0"/>
                <a:cs typeface="Times New Roman" pitchFamily="18" charset="0"/>
              </a:rPr>
              <a:t>INP, Almaty</a:t>
            </a:r>
            <a:endParaRPr lang="en-US" dirty="0"/>
          </a:p>
        </p:txBody>
      </p:sp>
      <p:sp>
        <p:nvSpPr>
          <p:cNvPr id="14" name="Прямоугольник 13"/>
          <p:cNvSpPr/>
          <p:nvPr/>
        </p:nvSpPr>
        <p:spPr>
          <a:xfrm>
            <a:off x="354296" y="6321899"/>
            <a:ext cx="8625803" cy="307777"/>
          </a:xfrm>
          <a:prstGeom prst="rect">
            <a:avLst/>
          </a:prstGeom>
        </p:spPr>
        <p:txBody>
          <a:bodyPr wrap="square">
            <a:spAutoFit/>
          </a:bodyPr>
          <a:lstStyle/>
          <a:p>
            <a:r>
              <a:rPr lang="en-US" sz="1400" dirty="0"/>
              <a:t>K.M. </a:t>
            </a:r>
            <a:r>
              <a:rPr lang="en-US" sz="1400" dirty="0" err="1" smtClean="0"/>
              <a:t>Nazarov</a:t>
            </a:r>
            <a:r>
              <a:rPr lang="en-US" sz="1400" dirty="0" smtClean="0"/>
              <a:t>, et al., </a:t>
            </a:r>
            <a:r>
              <a:rPr lang="en-US" sz="1400" dirty="0"/>
              <a:t>Eurasian Journal of Physics and Functional </a:t>
            </a:r>
            <a:r>
              <a:rPr lang="en-US" sz="1400" dirty="0" smtClean="0"/>
              <a:t>Materials, 2021</a:t>
            </a:r>
            <a:r>
              <a:rPr lang="en-US" sz="1400" dirty="0"/>
              <a:t>, 5(1), 6-14</a:t>
            </a:r>
          </a:p>
        </p:txBody>
      </p:sp>
      <p:pic>
        <p:nvPicPr>
          <p:cNvPr id="15" name="Picture 2" descr="C:\Users\Admin\Desktop\WWR-K.tif"/>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3096"/>
          <a:stretch/>
        </p:blipFill>
        <p:spPr bwMode="auto">
          <a:xfrm>
            <a:off x="469494" y="1062709"/>
            <a:ext cx="4262163" cy="2165833"/>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2" descr="D:\Almaty VVR-K\Фото канала ядролык для министерства казахстана\схема\РЎРЅРёРјРѕРє СЌРєСЂР°РЅР° 2018-03-13 РІ 6.16.03.pn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18480" t="7827" r="14465" b="9105"/>
          <a:stretch/>
        </p:blipFill>
        <p:spPr bwMode="auto">
          <a:xfrm>
            <a:off x="614640" y="3628550"/>
            <a:ext cx="5193533" cy="2518229"/>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5" descr="C:\Users\meyir\Desktop\unnamed.jpg"/>
          <p:cNvPicPr>
            <a:picLocks noChangeAspect="1" noChangeArrowheads="1"/>
          </p:cNvPicPr>
          <p:nvPr/>
        </p:nvPicPr>
        <p:blipFill>
          <a:blip r:embed="rId6" cstate="print"/>
          <a:srcRect l="5147" t="13143" r="5699" b="13879"/>
          <a:stretch>
            <a:fillRect/>
          </a:stretch>
        </p:blipFill>
        <p:spPr bwMode="auto">
          <a:xfrm>
            <a:off x="4830183" y="1023966"/>
            <a:ext cx="1043951" cy="1261917"/>
          </a:xfrm>
          <a:prstGeom prst="rect">
            <a:avLst/>
          </a:prstGeom>
          <a:noFill/>
        </p:spPr>
      </p:pic>
      <p:sp>
        <p:nvSpPr>
          <p:cNvPr id="19" name="Стрелка вниз 18"/>
          <p:cNvSpPr/>
          <p:nvPr/>
        </p:nvSpPr>
        <p:spPr>
          <a:xfrm rot="16200000">
            <a:off x="6421602" y="1055374"/>
            <a:ext cx="484632" cy="9784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xmlns="" val="225078880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1714</TotalTime>
  <Words>768</Words>
  <Application>Microsoft Office PowerPoint</Application>
  <PresentationFormat>Произвольный</PresentationFormat>
  <Paragraphs>101</Paragraphs>
  <Slides>14</Slides>
  <Notes>2</Notes>
  <HiddenSlides>0</HiddenSlides>
  <MMClips>1</MMClips>
  <ScaleCrop>false</ScaleCrop>
  <HeadingPairs>
    <vt:vector size="4" baseType="variant">
      <vt:variant>
        <vt:lpstr>Тема</vt:lpstr>
      </vt:variant>
      <vt:variant>
        <vt:i4>1</vt:i4>
      </vt:variant>
      <vt:variant>
        <vt:lpstr>Заголовки слайдов</vt:lpstr>
      </vt:variant>
      <vt:variant>
        <vt:i4>14</vt:i4>
      </vt:variant>
    </vt:vector>
  </HeadingPairs>
  <TitlesOfParts>
    <vt:vector size="15" baseType="lpstr">
      <vt:lpstr>Тема Office</vt:lpstr>
      <vt:lpstr>Слайд 1</vt:lpstr>
      <vt:lpstr>Слайд 2</vt:lpstr>
      <vt:lpstr>Слайд 3</vt:lpstr>
      <vt:lpstr>Слайд 4</vt:lpstr>
      <vt:lpstr>Слайд 5</vt:lpstr>
      <vt:lpstr>Слайд 6</vt:lpstr>
      <vt:lpstr>Слайд 7</vt:lpstr>
      <vt:lpstr>Слайд 8</vt:lpstr>
      <vt:lpstr>Neutron Tomography</vt:lpstr>
      <vt:lpstr>Hybrid Li ion capacitors</vt:lpstr>
      <vt:lpstr>Слайд 11</vt:lpstr>
      <vt:lpstr>Слайд 12</vt:lpstr>
      <vt:lpstr>Слайд 13</vt:lpstr>
      <vt:lpstr>Слайд 14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Krivchenko Victor</dc:creator>
  <cp:lastModifiedBy>meyir</cp:lastModifiedBy>
  <cp:revision>104</cp:revision>
  <dcterms:created xsi:type="dcterms:W3CDTF">2022-07-04T10:52:50Z</dcterms:created>
  <dcterms:modified xsi:type="dcterms:W3CDTF">2023-02-16T20:55:54Z</dcterms:modified>
</cp:coreProperties>
</file>