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566" r:id="rId2"/>
    <p:sldId id="3358" r:id="rId3"/>
    <p:sldId id="346" r:id="rId4"/>
    <p:sldId id="514" r:id="rId5"/>
    <p:sldId id="261" r:id="rId6"/>
    <p:sldId id="3359" r:id="rId7"/>
    <p:sldId id="3362" r:id="rId8"/>
    <p:sldId id="263" r:id="rId9"/>
    <p:sldId id="264" r:id="rId10"/>
    <p:sldId id="833" r:id="rId11"/>
    <p:sldId id="260" r:id="rId12"/>
    <p:sldId id="3363" r:id="rId13"/>
    <p:sldId id="3361" r:id="rId14"/>
    <p:sldId id="3380" r:id="rId15"/>
    <p:sldId id="3366" r:id="rId16"/>
    <p:sldId id="3377" r:id="rId17"/>
    <p:sldId id="3375" r:id="rId18"/>
    <p:sldId id="576" r:id="rId19"/>
    <p:sldId id="579" r:id="rId20"/>
    <p:sldId id="3373" r:id="rId21"/>
    <p:sldId id="300" r:id="rId22"/>
    <p:sldId id="256" r:id="rId23"/>
    <p:sldId id="3368" r:id="rId24"/>
    <p:sldId id="3372" r:id="rId25"/>
    <p:sldId id="3379" r:id="rId26"/>
    <p:sldId id="3376" r:id="rId27"/>
    <p:sldId id="304" r:id="rId28"/>
    <p:sldId id="258" r:id="rId29"/>
    <p:sldId id="291" r:id="rId30"/>
    <p:sldId id="3365" r:id="rId31"/>
    <p:sldId id="316" r:id="rId32"/>
    <p:sldId id="317" r:id="rId33"/>
    <p:sldId id="1712" r:id="rId34"/>
    <p:sldId id="320" r:id="rId35"/>
    <p:sldId id="356" r:id="rId36"/>
    <p:sldId id="3360" r:id="rId37"/>
    <p:sldId id="297" r:id="rId38"/>
    <p:sldId id="357" r:id="rId39"/>
    <p:sldId id="3378" r:id="rId40"/>
    <p:sldId id="544" r:id="rId4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534"/>
    <a:srgbClr val="001013"/>
    <a:srgbClr val="0432FF"/>
    <a:srgbClr val="BDD7EE"/>
    <a:srgbClr val="DEEBF7"/>
    <a:srgbClr val="000000"/>
    <a:srgbClr val="521B93"/>
    <a:srgbClr val="7030A0"/>
    <a:srgbClr val="417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3"/>
    <p:restoredTop sz="93614"/>
  </p:normalViewPr>
  <p:slideViewPr>
    <p:cSldViewPr snapToGrid="0" snapToObjects="1">
      <p:cViewPr varScale="1">
        <p:scale>
          <a:sx n="159" d="100"/>
          <a:sy n="159" d="100"/>
        </p:scale>
        <p:origin x="2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AE7613-F5D4-4FB3-86AA-82A719FAED9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CAC5407-2215-496B-9DE3-320AC99055A8}">
      <dgm:prSet/>
      <dgm:spPr/>
      <dgm:t>
        <a:bodyPr/>
        <a:lstStyle/>
        <a:p>
          <a:r>
            <a:rPr lang="ru-RU">
              <a:latin typeface="Bahnschrift SemiBold" panose="020B0502040204020203" pitchFamily="34" charset="0"/>
            </a:rPr>
            <a:t>Реалити-шоу Вызов ТНТ</a:t>
          </a:r>
          <a:endParaRPr lang="en-US">
            <a:latin typeface="Bahnschrift SemiBold" panose="020B0502040204020203" pitchFamily="34" charset="0"/>
          </a:endParaRPr>
        </a:p>
      </dgm:t>
    </dgm:pt>
    <dgm:pt modelId="{31D0A1BA-4146-4997-A5F5-47E689176297}" type="parTrans" cxnId="{44E79229-25CD-4404-B0E3-5F1812CA2038}">
      <dgm:prSet/>
      <dgm:spPr/>
      <dgm:t>
        <a:bodyPr/>
        <a:lstStyle/>
        <a:p>
          <a:endParaRPr lang="en-US"/>
        </a:p>
      </dgm:t>
    </dgm:pt>
    <dgm:pt modelId="{74A6686A-B1BF-4F3F-B2FD-B4FEDFE5F687}" type="sibTrans" cxnId="{44E79229-25CD-4404-B0E3-5F1812CA2038}">
      <dgm:prSet/>
      <dgm:spPr/>
      <dgm:t>
        <a:bodyPr/>
        <a:lstStyle/>
        <a:p>
          <a:endParaRPr lang="en-US"/>
        </a:p>
      </dgm:t>
    </dgm:pt>
    <dgm:pt modelId="{EE613861-B386-41E9-A619-0DAAF8097BF5}">
      <dgm:prSet/>
      <dgm:spPr/>
      <dgm:t>
        <a:bodyPr/>
        <a:lstStyle/>
        <a:p>
          <a:r>
            <a:rPr lang="ru-RU" dirty="0">
              <a:latin typeface="Bahnschrift SemiBold" panose="020B0502040204020203" pitchFamily="34" charset="0"/>
            </a:rPr>
            <a:t>ТК Культура «Черные дыры, белые пятна»</a:t>
          </a:r>
          <a:endParaRPr lang="en-US" dirty="0">
            <a:latin typeface="Bahnschrift SemiBold" panose="020B0502040204020203" pitchFamily="34" charset="0"/>
          </a:endParaRPr>
        </a:p>
      </dgm:t>
    </dgm:pt>
    <dgm:pt modelId="{93C3B79B-7824-4B80-91BB-FBF1F3734B9A}" type="parTrans" cxnId="{95525BB6-633C-4AB9-8BA5-8268BB646233}">
      <dgm:prSet/>
      <dgm:spPr/>
      <dgm:t>
        <a:bodyPr/>
        <a:lstStyle/>
        <a:p>
          <a:endParaRPr lang="en-US"/>
        </a:p>
      </dgm:t>
    </dgm:pt>
    <dgm:pt modelId="{439391D8-333D-47A2-B3D9-7BEC9C862459}" type="sibTrans" cxnId="{95525BB6-633C-4AB9-8BA5-8268BB646233}">
      <dgm:prSet/>
      <dgm:spPr/>
      <dgm:t>
        <a:bodyPr/>
        <a:lstStyle/>
        <a:p>
          <a:endParaRPr lang="en-US"/>
        </a:p>
      </dgm:t>
    </dgm:pt>
    <dgm:pt modelId="{E1EA09A5-D379-4C39-95A3-B79003CFA1D2}">
      <dgm:prSet/>
      <dgm:spPr/>
      <dgm:t>
        <a:bodyPr/>
        <a:lstStyle/>
        <a:p>
          <a:r>
            <a:rPr lang="ru-RU" dirty="0">
              <a:latin typeface="Bahnschrift SemiBold" panose="020B0502040204020203" pitchFamily="34" charset="0"/>
            </a:rPr>
            <a:t>РИА Новости: подкаст о науке</a:t>
          </a:r>
          <a:endParaRPr lang="en-US" dirty="0">
            <a:latin typeface="Bahnschrift SemiBold" panose="020B0502040204020203" pitchFamily="34" charset="0"/>
          </a:endParaRPr>
        </a:p>
      </dgm:t>
    </dgm:pt>
    <dgm:pt modelId="{63704C79-2520-4C6C-AD04-A48F9381173D}" type="parTrans" cxnId="{8F24047B-4349-4973-881D-922829BEF997}">
      <dgm:prSet/>
      <dgm:spPr/>
      <dgm:t>
        <a:bodyPr/>
        <a:lstStyle/>
        <a:p>
          <a:endParaRPr lang="en-US"/>
        </a:p>
      </dgm:t>
    </dgm:pt>
    <dgm:pt modelId="{CE094101-A56A-4070-BCC9-0262A022E236}" type="sibTrans" cxnId="{8F24047B-4349-4973-881D-922829BEF997}">
      <dgm:prSet/>
      <dgm:spPr/>
      <dgm:t>
        <a:bodyPr/>
        <a:lstStyle/>
        <a:p>
          <a:endParaRPr lang="en-US"/>
        </a:p>
      </dgm:t>
    </dgm:pt>
    <dgm:pt modelId="{267DAF38-E9F4-42DD-992F-25E146082E87}">
      <dgm:prSet/>
      <dgm:spPr/>
      <dgm:t>
        <a:bodyPr/>
        <a:lstStyle/>
        <a:p>
          <a:r>
            <a:rPr lang="ru-RU" dirty="0">
              <a:latin typeface="Bahnschrift SemiBold" panose="020B0502040204020203" pitchFamily="34" charset="0"/>
            </a:rPr>
            <a:t>Экскурсии с «Москва глазами инженера»</a:t>
          </a:r>
          <a:endParaRPr lang="en-US" dirty="0">
            <a:latin typeface="Bahnschrift SemiBold" panose="020B0502040204020203" pitchFamily="34" charset="0"/>
          </a:endParaRPr>
        </a:p>
      </dgm:t>
    </dgm:pt>
    <dgm:pt modelId="{15942352-5E97-4AE7-82B6-E092E5ED1EEF}" type="parTrans" cxnId="{37960F22-64B1-4EEC-93B2-3ACA988653C8}">
      <dgm:prSet/>
      <dgm:spPr/>
      <dgm:t>
        <a:bodyPr/>
        <a:lstStyle/>
        <a:p>
          <a:endParaRPr lang="en-US"/>
        </a:p>
      </dgm:t>
    </dgm:pt>
    <dgm:pt modelId="{C1CC7307-A008-48EA-BE83-FF7AB17229FE}" type="sibTrans" cxnId="{37960F22-64B1-4EEC-93B2-3ACA988653C8}">
      <dgm:prSet/>
      <dgm:spPr/>
      <dgm:t>
        <a:bodyPr/>
        <a:lstStyle/>
        <a:p>
          <a:endParaRPr lang="en-US"/>
        </a:p>
      </dgm:t>
    </dgm:pt>
    <dgm:pt modelId="{1ED81130-E6C3-4055-A300-8D47EC6C74E3}">
      <dgm:prSet/>
      <dgm:spPr/>
      <dgm:t>
        <a:bodyPr/>
        <a:lstStyle/>
        <a:p>
          <a:r>
            <a:rPr lang="ru-RU" dirty="0">
              <a:latin typeface="Bahnschrift SemiBold" panose="020B0502040204020203" pitchFamily="34" charset="0"/>
            </a:rPr>
            <a:t>Научный туризм: Менделеев тур</a:t>
          </a:r>
          <a:endParaRPr lang="en-US" dirty="0">
            <a:latin typeface="Bahnschrift SemiBold" panose="020B0502040204020203" pitchFamily="34" charset="0"/>
          </a:endParaRPr>
        </a:p>
      </dgm:t>
    </dgm:pt>
    <dgm:pt modelId="{9601A364-A3C2-4217-853F-DD56D918770A}" type="parTrans" cxnId="{0081F713-1600-46BF-91BE-48194D4290E0}">
      <dgm:prSet/>
      <dgm:spPr/>
      <dgm:t>
        <a:bodyPr/>
        <a:lstStyle/>
        <a:p>
          <a:endParaRPr lang="en-US"/>
        </a:p>
      </dgm:t>
    </dgm:pt>
    <dgm:pt modelId="{4C909F05-8DF5-47B2-A2CF-4D3B1BACAA0E}" type="sibTrans" cxnId="{0081F713-1600-46BF-91BE-48194D4290E0}">
      <dgm:prSet/>
      <dgm:spPr/>
      <dgm:t>
        <a:bodyPr/>
        <a:lstStyle/>
        <a:p>
          <a:endParaRPr lang="en-US"/>
        </a:p>
      </dgm:t>
    </dgm:pt>
    <dgm:pt modelId="{C96D7591-A065-44E6-992B-F3C4500267BA}">
      <dgm:prSet/>
      <dgm:spPr/>
      <dgm:t>
        <a:bodyPr/>
        <a:lstStyle/>
        <a:p>
          <a:r>
            <a:rPr lang="ru-RU" dirty="0">
              <a:latin typeface="Bahnschrift SemiBold" panose="020B0502040204020203" pitchFamily="34" charset="0"/>
            </a:rPr>
            <a:t>Выставка ОИЯИ в Музее Дубны </a:t>
          </a:r>
          <a:endParaRPr lang="en-US" dirty="0">
            <a:latin typeface="Bahnschrift SemiBold" panose="020B0502040204020203" pitchFamily="34" charset="0"/>
          </a:endParaRPr>
        </a:p>
      </dgm:t>
    </dgm:pt>
    <dgm:pt modelId="{9721E50E-3745-4843-9AF4-E923B594D8E4}" type="parTrans" cxnId="{67C869AB-620C-46F8-B285-4B4E335DA6B6}">
      <dgm:prSet/>
      <dgm:spPr/>
      <dgm:t>
        <a:bodyPr/>
        <a:lstStyle/>
        <a:p>
          <a:endParaRPr lang="en-US"/>
        </a:p>
      </dgm:t>
    </dgm:pt>
    <dgm:pt modelId="{9954E19B-79BF-4E73-85D5-C2A33AD40021}" type="sibTrans" cxnId="{67C869AB-620C-46F8-B285-4B4E335DA6B6}">
      <dgm:prSet/>
      <dgm:spPr/>
      <dgm:t>
        <a:bodyPr/>
        <a:lstStyle/>
        <a:p>
          <a:endParaRPr lang="en-US"/>
        </a:p>
      </dgm:t>
    </dgm:pt>
    <dgm:pt modelId="{6A215458-2CF0-4C77-8C39-87BC837A85C8}">
      <dgm:prSet/>
      <dgm:spPr/>
      <dgm:t>
        <a:bodyPr/>
        <a:lstStyle/>
        <a:p>
          <a:r>
            <a:rPr lang="ru-RU" dirty="0">
              <a:latin typeface="Bahnschrift SemiBold" panose="020B0502040204020203" pitchFamily="34" charset="0"/>
            </a:rPr>
            <a:t>Коммуникационная стратегия запуска </a:t>
          </a:r>
          <a:r>
            <a:rPr lang="en-US" dirty="0">
              <a:latin typeface="Bahnschrift SemiBold" panose="020B0502040204020203" pitchFamily="34" charset="0"/>
            </a:rPr>
            <a:t>NICA</a:t>
          </a:r>
        </a:p>
      </dgm:t>
    </dgm:pt>
    <dgm:pt modelId="{A90E9631-32B7-4D37-A993-6BA77C9B9D8B}" type="parTrans" cxnId="{3D22D727-C815-4E3F-B8CA-836192472F07}">
      <dgm:prSet/>
      <dgm:spPr/>
      <dgm:t>
        <a:bodyPr/>
        <a:lstStyle/>
        <a:p>
          <a:endParaRPr lang="en-US"/>
        </a:p>
      </dgm:t>
    </dgm:pt>
    <dgm:pt modelId="{99D5879C-53C0-4F6F-99FF-5EF2DEFA9038}" type="sibTrans" cxnId="{3D22D727-C815-4E3F-B8CA-836192472F07}">
      <dgm:prSet/>
      <dgm:spPr/>
      <dgm:t>
        <a:bodyPr/>
        <a:lstStyle/>
        <a:p>
          <a:endParaRPr lang="en-US"/>
        </a:p>
      </dgm:t>
    </dgm:pt>
    <dgm:pt modelId="{31BD4FEE-74CC-4B8A-849D-BF92426B9448}">
      <dgm:prSet/>
      <dgm:spPr/>
      <dgm:t>
        <a:bodyPr/>
        <a:lstStyle/>
        <a:p>
          <a:r>
            <a:rPr lang="ru-RU" dirty="0">
              <a:latin typeface="Bahnschrift SemiBold" panose="020B0502040204020203" pitchFamily="34" charset="0"/>
            </a:rPr>
            <a:t>Фильм</a:t>
          </a:r>
          <a:r>
            <a:rPr lang="ru-RU" baseline="0" dirty="0">
              <a:latin typeface="Bahnschrift SemiBold" panose="020B0502040204020203" pitchFamily="34" charset="0"/>
            </a:rPr>
            <a:t> о Нобелевском лауреате И.М. Франке</a:t>
          </a:r>
          <a:endParaRPr lang="ru-RU" dirty="0">
            <a:latin typeface="Bahnschrift SemiBold" panose="020B0502040204020203" pitchFamily="34" charset="0"/>
          </a:endParaRPr>
        </a:p>
      </dgm:t>
    </dgm:pt>
    <dgm:pt modelId="{F87D6588-9F32-42A0-A581-79B5476B1D52}" type="parTrans" cxnId="{93053D73-E9FD-4738-9863-C80D1A0C572F}">
      <dgm:prSet/>
      <dgm:spPr/>
      <dgm:t>
        <a:bodyPr/>
        <a:lstStyle/>
        <a:p>
          <a:endParaRPr lang="ru-RU"/>
        </a:p>
      </dgm:t>
    </dgm:pt>
    <dgm:pt modelId="{A52497DD-5698-4EE5-93BC-9B87655B4129}" type="sibTrans" cxnId="{93053D73-E9FD-4738-9863-C80D1A0C572F}">
      <dgm:prSet/>
      <dgm:spPr/>
      <dgm:t>
        <a:bodyPr/>
        <a:lstStyle/>
        <a:p>
          <a:endParaRPr lang="ru-RU"/>
        </a:p>
      </dgm:t>
    </dgm:pt>
    <dgm:pt modelId="{FDEB8EF4-9541-4043-9994-10D4427B37DE}">
      <dgm:prSet/>
      <dgm:spPr/>
      <dgm:t>
        <a:bodyPr/>
        <a:lstStyle/>
        <a:p>
          <a:r>
            <a:rPr lang="ru-RU" dirty="0">
              <a:latin typeface="Bahnschrift SemiBold" panose="020B0502040204020203" pitchFamily="34" charset="0"/>
            </a:rPr>
            <a:t>Выставка «Делай науку в Дубне» (</a:t>
          </a:r>
          <a:r>
            <a:rPr lang="ru-RU" dirty="0" err="1">
              <a:latin typeface="Bahnschrift SemiBold" panose="020B0502040204020203" pitchFamily="34" charset="0"/>
            </a:rPr>
            <a:t>Инфоцентры</a:t>
          </a:r>
          <a:r>
            <a:rPr lang="ru-RU" dirty="0">
              <a:latin typeface="Bahnschrift SemiBold" panose="020B0502040204020203" pitchFamily="34" charset="0"/>
            </a:rPr>
            <a:t>)</a:t>
          </a:r>
        </a:p>
      </dgm:t>
    </dgm:pt>
    <dgm:pt modelId="{A0796733-0163-4EBB-8BD6-657A44F4EEA3}" type="parTrans" cxnId="{7787E645-5A9E-45A0-A8A0-2274FDA1811B}">
      <dgm:prSet/>
      <dgm:spPr/>
      <dgm:t>
        <a:bodyPr/>
        <a:lstStyle/>
        <a:p>
          <a:endParaRPr lang="ru-RU"/>
        </a:p>
      </dgm:t>
    </dgm:pt>
    <dgm:pt modelId="{B964FC75-9351-4CB9-AD91-308EC4EC3A1C}" type="sibTrans" cxnId="{7787E645-5A9E-45A0-A8A0-2274FDA1811B}">
      <dgm:prSet/>
      <dgm:spPr/>
      <dgm:t>
        <a:bodyPr/>
        <a:lstStyle/>
        <a:p>
          <a:endParaRPr lang="ru-RU"/>
        </a:p>
      </dgm:t>
    </dgm:pt>
    <dgm:pt modelId="{B18B4E4E-DC33-4133-9F1C-A9B8FE36B1DB}">
      <dgm:prSet/>
      <dgm:spPr/>
      <dgm:t>
        <a:bodyPr/>
        <a:lstStyle/>
        <a:p>
          <a:r>
            <a:rPr lang="ru-RU" dirty="0">
              <a:latin typeface="Bahnschrift SemiBold" panose="020B0502040204020203" pitchFamily="34" charset="0"/>
            </a:rPr>
            <a:t>Конгресс молодых ученых в Сириусе</a:t>
          </a:r>
        </a:p>
      </dgm:t>
    </dgm:pt>
    <dgm:pt modelId="{EE3DCDF9-9649-44E5-ADFE-509E5C9D2519}" type="parTrans" cxnId="{6F0971B3-7330-4D9C-86E5-CF2054194F94}">
      <dgm:prSet/>
      <dgm:spPr/>
      <dgm:t>
        <a:bodyPr/>
        <a:lstStyle/>
        <a:p>
          <a:endParaRPr lang="ru-RU"/>
        </a:p>
      </dgm:t>
    </dgm:pt>
    <dgm:pt modelId="{7329B09E-C4E7-46E2-BAD6-65E1C7A6F029}" type="sibTrans" cxnId="{6F0971B3-7330-4D9C-86E5-CF2054194F94}">
      <dgm:prSet/>
      <dgm:spPr/>
      <dgm:t>
        <a:bodyPr/>
        <a:lstStyle/>
        <a:p>
          <a:endParaRPr lang="ru-RU"/>
        </a:p>
      </dgm:t>
    </dgm:pt>
    <dgm:pt modelId="{5DD4CB71-AC00-4BB4-A9C5-9487BAFF95E5}">
      <dgm:prSet/>
      <dgm:spPr/>
      <dgm:t>
        <a:bodyPr/>
        <a:lstStyle/>
        <a:p>
          <a:r>
            <a:rPr lang="ru-RU" dirty="0">
              <a:latin typeface="Bahnschrift SemiBold" panose="020B0502040204020203" pitchFamily="34" charset="0"/>
            </a:rPr>
            <a:t>Обновляемые фотовыставки в дирекции</a:t>
          </a:r>
        </a:p>
      </dgm:t>
    </dgm:pt>
    <dgm:pt modelId="{FA4BF587-98A6-424C-8CE5-52875D1030FB}" type="parTrans" cxnId="{7BB8ECD0-6CF9-4A22-83F1-6D5D03D6F571}">
      <dgm:prSet/>
      <dgm:spPr/>
      <dgm:t>
        <a:bodyPr/>
        <a:lstStyle/>
        <a:p>
          <a:endParaRPr lang="ru-RU"/>
        </a:p>
      </dgm:t>
    </dgm:pt>
    <dgm:pt modelId="{67EAD581-205B-4CA2-8E6B-181A22C72AD6}" type="sibTrans" cxnId="{7BB8ECD0-6CF9-4A22-83F1-6D5D03D6F571}">
      <dgm:prSet/>
      <dgm:spPr/>
      <dgm:t>
        <a:bodyPr/>
        <a:lstStyle/>
        <a:p>
          <a:endParaRPr lang="ru-RU"/>
        </a:p>
      </dgm:t>
    </dgm:pt>
    <dgm:pt modelId="{F788EE9E-004F-400A-B88B-E8FD3399B0A2}" type="pres">
      <dgm:prSet presAssocID="{D3AE7613-F5D4-4FB3-86AA-82A719FAED94}" presName="linear" presStyleCnt="0">
        <dgm:presLayoutVars>
          <dgm:animLvl val="lvl"/>
          <dgm:resizeHandles val="exact"/>
        </dgm:presLayoutVars>
      </dgm:prSet>
      <dgm:spPr/>
    </dgm:pt>
    <dgm:pt modelId="{36EBEDC4-66E1-4BE7-8B60-B3987CF4546B}" type="pres">
      <dgm:prSet presAssocID="{ECAC5407-2215-496B-9DE3-320AC99055A8}" presName="parentText" presStyleLbl="node1" presStyleIdx="0" presStyleCnt="11">
        <dgm:presLayoutVars>
          <dgm:chMax val="0"/>
          <dgm:bulletEnabled val="1"/>
        </dgm:presLayoutVars>
      </dgm:prSet>
      <dgm:spPr/>
    </dgm:pt>
    <dgm:pt modelId="{47433E45-4E25-460C-8B31-24351613FEB4}" type="pres">
      <dgm:prSet presAssocID="{74A6686A-B1BF-4F3F-B2FD-B4FEDFE5F687}" presName="spacer" presStyleCnt="0"/>
      <dgm:spPr/>
    </dgm:pt>
    <dgm:pt modelId="{410B9962-B81D-4A5C-B270-7EFD1674FD4B}" type="pres">
      <dgm:prSet presAssocID="{EE613861-B386-41E9-A619-0DAAF8097BF5}" presName="parentText" presStyleLbl="node1" presStyleIdx="1" presStyleCnt="11">
        <dgm:presLayoutVars>
          <dgm:chMax val="0"/>
          <dgm:bulletEnabled val="1"/>
        </dgm:presLayoutVars>
      </dgm:prSet>
      <dgm:spPr/>
    </dgm:pt>
    <dgm:pt modelId="{477A3DED-31FB-4979-98D7-759268840587}" type="pres">
      <dgm:prSet presAssocID="{439391D8-333D-47A2-B3D9-7BEC9C862459}" presName="spacer" presStyleCnt="0"/>
      <dgm:spPr/>
    </dgm:pt>
    <dgm:pt modelId="{195CD678-DCBA-48D9-A73C-5E14AD9F89DC}" type="pres">
      <dgm:prSet presAssocID="{E1EA09A5-D379-4C39-95A3-B79003CFA1D2}" presName="parentText" presStyleLbl="node1" presStyleIdx="2" presStyleCnt="11">
        <dgm:presLayoutVars>
          <dgm:chMax val="0"/>
          <dgm:bulletEnabled val="1"/>
        </dgm:presLayoutVars>
      </dgm:prSet>
      <dgm:spPr/>
    </dgm:pt>
    <dgm:pt modelId="{48F330C7-11C7-47D7-90E0-8FE6451E2E3D}" type="pres">
      <dgm:prSet presAssocID="{CE094101-A56A-4070-BCC9-0262A022E236}" presName="spacer" presStyleCnt="0"/>
      <dgm:spPr/>
    </dgm:pt>
    <dgm:pt modelId="{FE18BD43-A85E-473F-A0F7-D45C4D960681}" type="pres">
      <dgm:prSet presAssocID="{267DAF38-E9F4-42DD-992F-25E146082E87}" presName="parentText" presStyleLbl="node1" presStyleIdx="3" presStyleCnt="11">
        <dgm:presLayoutVars>
          <dgm:chMax val="0"/>
          <dgm:bulletEnabled val="1"/>
        </dgm:presLayoutVars>
      </dgm:prSet>
      <dgm:spPr/>
    </dgm:pt>
    <dgm:pt modelId="{F1CEDA39-A043-49F2-A246-575A376ED087}" type="pres">
      <dgm:prSet presAssocID="{C1CC7307-A008-48EA-BE83-FF7AB17229FE}" presName="spacer" presStyleCnt="0"/>
      <dgm:spPr/>
    </dgm:pt>
    <dgm:pt modelId="{57FFDA4D-08EC-4A7B-8434-6FA94933254D}" type="pres">
      <dgm:prSet presAssocID="{1ED81130-E6C3-4055-A300-8D47EC6C74E3}" presName="parentText" presStyleLbl="node1" presStyleIdx="4" presStyleCnt="11">
        <dgm:presLayoutVars>
          <dgm:chMax val="0"/>
          <dgm:bulletEnabled val="1"/>
        </dgm:presLayoutVars>
      </dgm:prSet>
      <dgm:spPr/>
    </dgm:pt>
    <dgm:pt modelId="{9F98717D-044F-4092-924F-5D38F4B6B1BE}" type="pres">
      <dgm:prSet presAssocID="{4C909F05-8DF5-47B2-A2CF-4D3B1BACAA0E}" presName="spacer" presStyleCnt="0"/>
      <dgm:spPr/>
    </dgm:pt>
    <dgm:pt modelId="{1A208CC4-05BB-4C89-98A6-7E6F207EBA01}" type="pres">
      <dgm:prSet presAssocID="{C96D7591-A065-44E6-992B-F3C4500267BA}" presName="parentText" presStyleLbl="node1" presStyleIdx="5" presStyleCnt="11" custLinFactNeighborX="-692" custLinFactNeighborY="14343">
        <dgm:presLayoutVars>
          <dgm:chMax val="0"/>
          <dgm:bulletEnabled val="1"/>
        </dgm:presLayoutVars>
      </dgm:prSet>
      <dgm:spPr/>
    </dgm:pt>
    <dgm:pt modelId="{60813E3F-2285-4CF8-A45B-E121E2807C2E}" type="pres">
      <dgm:prSet presAssocID="{9954E19B-79BF-4E73-85D5-C2A33AD40021}" presName="spacer" presStyleCnt="0"/>
      <dgm:spPr/>
    </dgm:pt>
    <dgm:pt modelId="{DDF149BE-ADC7-4A01-86A8-EC65D299A10C}" type="pres">
      <dgm:prSet presAssocID="{6A215458-2CF0-4C77-8C39-87BC837A85C8}" presName="parentText" presStyleLbl="node1" presStyleIdx="6" presStyleCnt="11">
        <dgm:presLayoutVars>
          <dgm:chMax val="0"/>
          <dgm:bulletEnabled val="1"/>
        </dgm:presLayoutVars>
      </dgm:prSet>
      <dgm:spPr/>
    </dgm:pt>
    <dgm:pt modelId="{5B437757-5A3B-409E-8219-B9CBB0CED0F6}" type="pres">
      <dgm:prSet presAssocID="{99D5879C-53C0-4F6F-99FF-5EF2DEFA9038}" presName="spacer" presStyleCnt="0"/>
      <dgm:spPr/>
    </dgm:pt>
    <dgm:pt modelId="{46698FF1-28F2-4BC6-9704-E7243E530D07}" type="pres">
      <dgm:prSet presAssocID="{31BD4FEE-74CC-4B8A-849D-BF92426B9448}" presName="parentText" presStyleLbl="node1" presStyleIdx="7" presStyleCnt="11" custLinFactNeighborX="-1034" custLinFactNeighborY="-15488">
        <dgm:presLayoutVars>
          <dgm:chMax val="0"/>
          <dgm:bulletEnabled val="1"/>
        </dgm:presLayoutVars>
      </dgm:prSet>
      <dgm:spPr/>
    </dgm:pt>
    <dgm:pt modelId="{ACCCD836-6357-4A88-8617-E8FCB9F638D2}" type="pres">
      <dgm:prSet presAssocID="{A52497DD-5698-4EE5-93BC-9B87655B4129}" presName="spacer" presStyleCnt="0"/>
      <dgm:spPr/>
    </dgm:pt>
    <dgm:pt modelId="{EFF08313-97A6-4076-BED9-F5086A2C46E3}" type="pres">
      <dgm:prSet presAssocID="{FDEB8EF4-9541-4043-9994-10D4427B37DE}" presName="parentText" presStyleLbl="node1" presStyleIdx="8" presStyleCnt="11">
        <dgm:presLayoutVars>
          <dgm:chMax val="0"/>
          <dgm:bulletEnabled val="1"/>
        </dgm:presLayoutVars>
      </dgm:prSet>
      <dgm:spPr/>
    </dgm:pt>
    <dgm:pt modelId="{5045C42C-6BE0-4E4D-8A97-35AD6EDD08FB}" type="pres">
      <dgm:prSet presAssocID="{B964FC75-9351-4CB9-AD91-308EC4EC3A1C}" presName="spacer" presStyleCnt="0"/>
      <dgm:spPr/>
    </dgm:pt>
    <dgm:pt modelId="{73D504CD-30BF-43F1-871E-DDA07BFCD75D}" type="pres">
      <dgm:prSet presAssocID="{B18B4E4E-DC33-4133-9F1C-A9B8FE36B1DB}" presName="parentText" presStyleLbl="node1" presStyleIdx="9" presStyleCnt="11">
        <dgm:presLayoutVars>
          <dgm:chMax val="0"/>
          <dgm:bulletEnabled val="1"/>
        </dgm:presLayoutVars>
      </dgm:prSet>
      <dgm:spPr/>
    </dgm:pt>
    <dgm:pt modelId="{599F5B39-0E80-4382-A58F-A13B05FB08A2}" type="pres">
      <dgm:prSet presAssocID="{7329B09E-C4E7-46E2-BAD6-65E1C7A6F029}" presName="spacer" presStyleCnt="0"/>
      <dgm:spPr/>
    </dgm:pt>
    <dgm:pt modelId="{94696E18-C82E-40A4-8C5A-7291BA85AD1E}" type="pres">
      <dgm:prSet presAssocID="{5DD4CB71-AC00-4BB4-A9C5-9487BAFF95E5}" presName="parentText" presStyleLbl="node1" presStyleIdx="10" presStyleCnt="11">
        <dgm:presLayoutVars>
          <dgm:chMax val="0"/>
          <dgm:bulletEnabled val="1"/>
        </dgm:presLayoutVars>
      </dgm:prSet>
      <dgm:spPr/>
    </dgm:pt>
  </dgm:ptLst>
  <dgm:cxnLst>
    <dgm:cxn modelId="{508D2210-AB1D-45A2-9EFC-EB8EE82CBC5A}" type="presOf" srcId="{5DD4CB71-AC00-4BB4-A9C5-9487BAFF95E5}" destId="{94696E18-C82E-40A4-8C5A-7291BA85AD1E}" srcOrd="0" destOrd="0" presId="urn:microsoft.com/office/officeart/2005/8/layout/vList2"/>
    <dgm:cxn modelId="{0081F713-1600-46BF-91BE-48194D4290E0}" srcId="{D3AE7613-F5D4-4FB3-86AA-82A719FAED94}" destId="{1ED81130-E6C3-4055-A300-8D47EC6C74E3}" srcOrd="4" destOrd="0" parTransId="{9601A364-A3C2-4217-853F-DD56D918770A}" sibTransId="{4C909F05-8DF5-47B2-A2CF-4D3B1BACAA0E}"/>
    <dgm:cxn modelId="{37960F22-64B1-4EEC-93B2-3ACA988653C8}" srcId="{D3AE7613-F5D4-4FB3-86AA-82A719FAED94}" destId="{267DAF38-E9F4-42DD-992F-25E146082E87}" srcOrd="3" destOrd="0" parTransId="{15942352-5E97-4AE7-82B6-E092E5ED1EEF}" sibTransId="{C1CC7307-A008-48EA-BE83-FF7AB17229FE}"/>
    <dgm:cxn modelId="{3D22D727-C815-4E3F-B8CA-836192472F07}" srcId="{D3AE7613-F5D4-4FB3-86AA-82A719FAED94}" destId="{6A215458-2CF0-4C77-8C39-87BC837A85C8}" srcOrd="6" destOrd="0" parTransId="{A90E9631-32B7-4D37-A993-6BA77C9B9D8B}" sibTransId="{99D5879C-53C0-4F6F-99FF-5EF2DEFA9038}"/>
    <dgm:cxn modelId="{44E79229-25CD-4404-B0E3-5F1812CA2038}" srcId="{D3AE7613-F5D4-4FB3-86AA-82A719FAED94}" destId="{ECAC5407-2215-496B-9DE3-320AC99055A8}" srcOrd="0" destOrd="0" parTransId="{31D0A1BA-4146-4997-A5F5-47E689176297}" sibTransId="{74A6686A-B1BF-4F3F-B2FD-B4FEDFE5F687}"/>
    <dgm:cxn modelId="{5DE80541-8BB7-4E1E-8C96-0AED5BDFC759}" type="presOf" srcId="{267DAF38-E9F4-42DD-992F-25E146082E87}" destId="{FE18BD43-A85E-473F-A0F7-D45C4D960681}" srcOrd="0" destOrd="0" presId="urn:microsoft.com/office/officeart/2005/8/layout/vList2"/>
    <dgm:cxn modelId="{7787E645-5A9E-45A0-A8A0-2274FDA1811B}" srcId="{D3AE7613-F5D4-4FB3-86AA-82A719FAED94}" destId="{FDEB8EF4-9541-4043-9994-10D4427B37DE}" srcOrd="8" destOrd="0" parTransId="{A0796733-0163-4EBB-8BD6-657A44F4EEA3}" sibTransId="{B964FC75-9351-4CB9-AD91-308EC4EC3A1C}"/>
    <dgm:cxn modelId="{69DCD658-A341-4563-995A-CE22EC70BE87}" type="presOf" srcId="{D3AE7613-F5D4-4FB3-86AA-82A719FAED94}" destId="{F788EE9E-004F-400A-B88B-E8FD3399B0A2}" srcOrd="0" destOrd="0" presId="urn:microsoft.com/office/officeart/2005/8/layout/vList2"/>
    <dgm:cxn modelId="{26FADA62-8945-47DA-B94E-12B88ADC22F6}" type="presOf" srcId="{6A215458-2CF0-4C77-8C39-87BC837A85C8}" destId="{DDF149BE-ADC7-4A01-86A8-EC65D299A10C}" srcOrd="0" destOrd="0" presId="urn:microsoft.com/office/officeart/2005/8/layout/vList2"/>
    <dgm:cxn modelId="{4D479B6B-BE8F-46AD-B2B6-4952DDBAB344}" type="presOf" srcId="{E1EA09A5-D379-4C39-95A3-B79003CFA1D2}" destId="{195CD678-DCBA-48D9-A73C-5E14AD9F89DC}" srcOrd="0" destOrd="0" presId="urn:microsoft.com/office/officeart/2005/8/layout/vList2"/>
    <dgm:cxn modelId="{93053D73-E9FD-4738-9863-C80D1A0C572F}" srcId="{D3AE7613-F5D4-4FB3-86AA-82A719FAED94}" destId="{31BD4FEE-74CC-4B8A-849D-BF92426B9448}" srcOrd="7" destOrd="0" parTransId="{F87D6588-9F32-42A0-A581-79B5476B1D52}" sibTransId="{A52497DD-5698-4EE5-93BC-9B87655B4129}"/>
    <dgm:cxn modelId="{E58CD173-9A45-4B68-954B-7C278B960E23}" type="presOf" srcId="{ECAC5407-2215-496B-9DE3-320AC99055A8}" destId="{36EBEDC4-66E1-4BE7-8B60-B3987CF4546B}" srcOrd="0" destOrd="0" presId="urn:microsoft.com/office/officeart/2005/8/layout/vList2"/>
    <dgm:cxn modelId="{45130174-2664-4A87-888D-4F32F64B5193}" type="presOf" srcId="{1ED81130-E6C3-4055-A300-8D47EC6C74E3}" destId="{57FFDA4D-08EC-4A7B-8434-6FA94933254D}" srcOrd="0" destOrd="0" presId="urn:microsoft.com/office/officeart/2005/8/layout/vList2"/>
    <dgm:cxn modelId="{4D20E375-8AC4-4E8C-BEDB-C3ECE76D5C80}" type="presOf" srcId="{FDEB8EF4-9541-4043-9994-10D4427B37DE}" destId="{EFF08313-97A6-4076-BED9-F5086A2C46E3}" srcOrd="0" destOrd="0" presId="urn:microsoft.com/office/officeart/2005/8/layout/vList2"/>
    <dgm:cxn modelId="{8F24047B-4349-4973-881D-922829BEF997}" srcId="{D3AE7613-F5D4-4FB3-86AA-82A719FAED94}" destId="{E1EA09A5-D379-4C39-95A3-B79003CFA1D2}" srcOrd="2" destOrd="0" parTransId="{63704C79-2520-4C6C-AD04-A48F9381173D}" sibTransId="{CE094101-A56A-4070-BCC9-0262A022E236}"/>
    <dgm:cxn modelId="{67C869AB-620C-46F8-B285-4B4E335DA6B6}" srcId="{D3AE7613-F5D4-4FB3-86AA-82A719FAED94}" destId="{C96D7591-A065-44E6-992B-F3C4500267BA}" srcOrd="5" destOrd="0" parTransId="{9721E50E-3745-4843-9AF4-E923B594D8E4}" sibTransId="{9954E19B-79BF-4E73-85D5-C2A33AD40021}"/>
    <dgm:cxn modelId="{6F0971B3-7330-4D9C-86E5-CF2054194F94}" srcId="{D3AE7613-F5D4-4FB3-86AA-82A719FAED94}" destId="{B18B4E4E-DC33-4133-9F1C-A9B8FE36B1DB}" srcOrd="9" destOrd="0" parTransId="{EE3DCDF9-9649-44E5-ADFE-509E5C9D2519}" sibTransId="{7329B09E-C4E7-46E2-BAD6-65E1C7A6F029}"/>
    <dgm:cxn modelId="{95525BB6-633C-4AB9-8BA5-8268BB646233}" srcId="{D3AE7613-F5D4-4FB3-86AA-82A719FAED94}" destId="{EE613861-B386-41E9-A619-0DAAF8097BF5}" srcOrd="1" destOrd="0" parTransId="{93C3B79B-7824-4B80-91BB-FBF1F3734B9A}" sibTransId="{439391D8-333D-47A2-B3D9-7BEC9C862459}"/>
    <dgm:cxn modelId="{8C3BB1CE-BA43-4D0A-8E95-0FD0D6C10900}" type="presOf" srcId="{31BD4FEE-74CC-4B8A-849D-BF92426B9448}" destId="{46698FF1-28F2-4BC6-9704-E7243E530D07}" srcOrd="0" destOrd="0" presId="urn:microsoft.com/office/officeart/2005/8/layout/vList2"/>
    <dgm:cxn modelId="{D37F23CF-0F1B-4E64-A645-E91413B529BA}" type="presOf" srcId="{EE613861-B386-41E9-A619-0DAAF8097BF5}" destId="{410B9962-B81D-4A5C-B270-7EFD1674FD4B}" srcOrd="0" destOrd="0" presId="urn:microsoft.com/office/officeart/2005/8/layout/vList2"/>
    <dgm:cxn modelId="{7BB8ECD0-6CF9-4A22-83F1-6D5D03D6F571}" srcId="{D3AE7613-F5D4-4FB3-86AA-82A719FAED94}" destId="{5DD4CB71-AC00-4BB4-A9C5-9487BAFF95E5}" srcOrd="10" destOrd="0" parTransId="{FA4BF587-98A6-424C-8CE5-52875D1030FB}" sibTransId="{67EAD581-205B-4CA2-8E6B-181A22C72AD6}"/>
    <dgm:cxn modelId="{8337ACE7-882A-439A-899E-F7B5E55144C1}" type="presOf" srcId="{B18B4E4E-DC33-4133-9F1C-A9B8FE36B1DB}" destId="{73D504CD-30BF-43F1-871E-DDA07BFCD75D}" srcOrd="0" destOrd="0" presId="urn:microsoft.com/office/officeart/2005/8/layout/vList2"/>
    <dgm:cxn modelId="{A09E46F6-0FF8-4F3A-B308-2D5E6123DE75}" type="presOf" srcId="{C96D7591-A065-44E6-992B-F3C4500267BA}" destId="{1A208CC4-05BB-4C89-98A6-7E6F207EBA01}" srcOrd="0" destOrd="0" presId="urn:microsoft.com/office/officeart/2005/8/layout/vList2"/>
    <dgm:cxn modelId="{8ADA5713-F838-40AF-A29B-01B1245ED432}" type="presParOf" srcId="{F788EE9E-004F-400A-B88B-E8FD3399B0A2}" destId="{36EBEDC4-66E1-4BE7-8B60-B3987CF4546B}" srcOrd="0" destOrd="0" presId="urn:microsoft.com/office/officeart/2005/8/layout/vList2"/>
    <dgm:cxn modelId="{2B109325-244F-44F6-B43E-55964CFA05AD}" type="presParOf" srcId="{F788EE9E-004F-400A-B88B-E8FD3399B0A2}" destId="{47433E45-4E25-460C-8B31-24351613FEB4}" srcOrd="1" destOrd="0" presId="urn:microsoft.com/office/officeart/2005/8/layout/vList2"/>
    <dgm:cxn modelId="{48C7BC73-733C-41E5-93A5-51C5E8B14A6E}" type="presParOf" srcId="{F788EE9E-004F-400A-B88B-E8FD3399B0A2}" destId="{410B9962-B81D-4A5C-B270-7EFD1674FD4B}" srcOrd="2" destOrd="0" presId="urn:microsoft.com/office/officeart/2005/8/layout/vList2"/>
    <dgm:cxn modelId="{8B3BE88F-993A-446C-9E2A-BB9559FA48EA}" type="presParOf" srcId="{F788EE9E-004F-400A-B88B-E8FD3399B0A2}" destId="{477A3DED-31FB-4979-98D7-759268840587}" srcOrd="3" destOrd="0" presId="urn:microsoft.com/office/officeart/2005/8/layout/vList2"/>
    <dgm:cxn modelId="{21999BBD-3423-4661-B564-DDA2247D3762}" type="presParOf" srcId="{F788EE9E-004F-400A-B88B-E8FD3399B0A2}" destId="{195CD678-DCBA-48D9-A73C-5E14AD9F89DC}" srcOrd="4" destOrd="0" presId="urn:microsoft.com/office/officeart/2005/8/layout/vList2"/>
    <dgm:cxn modelId="{EA0B4C83-6E7F-4A4F-9586-769094336891}" type="presParOf" srcId="{F788EE9E-004F-400A-B88B-E8FD3399B0A2}" destId="{48F330C7-11C7-47D7-90E0-8FE6451E2E3D}" srcOrd="5" destOrd="0" presId="urn:microsoft.com/office/officeart/2005/8/layout/vList2"/>
    <dgm:cxn modelId="{E98DCA8B-E246-4AA7-B3A0-A11E4579B2A4}" type="presParOf" srcId="{F788EE9E-004F-400A-B88B-E8FD3399B0A2}" destId="{FE18BD43-A85E-473F-A0F7-D45C4D960681}" srcOrd="6" destOrd="0" presId="urn:microsoft.com/office/officeart/2005/8/layout/vList2"/>
    <dgm:cxn modelId="{E9C4FD6A-79E2-4752-B64E-DD827D668926}" type="presParOf" srcId="{F788EE9E-004F-400A-B88B-E8FD3399B0A2}" destId="{F1CEDA39-A043-49F2-A246-575A376ED087}" srcOrd="7" destOrd="0" presId="urn:microsoft.com/office/officeart/2005/8/layout/vList2"/>
    <dgm:cxn modelId="{F372F9B9-0B4E-4B5C-91E4-03A72058978D}" type="presParOf" srcId="{F788EE9E-004F-400A-B88B-E8FD3399B0A2}" destId="{57FFDA4D-08EC-4A7B-8434-6FA94933254D}" srcOrd="8" destOrd="0" presId="urn:microsoft.com/office/officeart/2005/8/layout/vList2"/>
    <dgm:cxn modelId="{E6EE2AB0-A7C1-4C82-9183-2D7DA7452C02}" type="presParOf" srcId="{F788EE9E-004F-400A-B88B-E8FD3399B0A2}" destId="{9F98717D-044F-4092-924F-5D38F4B6B1BE}" srcOrd="9" destOrd="0" presId="urn:microsoft.com/office/officeart/2005/8/layout/vList2"/>
    <dgm:cxn modelId="{1460A521-0E02-4EA2-9C4E-C34035B49C8E}" type="presParOf" srcId="{F788EE9E-004F-400A-B88B-E8FD3399B0A2}" destId="{1A208CC4-05BB-4C89-98A6-7E6F207EBA01}" srcOrd="10" destOrd="0" presId="urn:microsoft.com/office/officeart/2005/8/layout/vList2"/>
    <dgm:cxn modelId="{2EE51298-D137-4FCB-84FB-201BDDF01FBA}" type="presParOf" srcId="{F788EE9E-004F-400A-B88B-E8FD3399B0A2}" destId="{60813E3F-2285-4CF8-A45B-E121E2807C2E}" srcOrd="11" destOrd="0" presId="urn:microsoft.com/office/officeart/2005/8/layout/vList2"/>
    <dgm:cxn modelId="{0631EAB9-29FB-4D37-9C89-2226734FACD2}" type="presParOf" srcId="{F788EE9E-004F-400A-B88B-E8FD3399B0A2}" destId="{DDF149BE-ADC7-4A01-86A8-EC65D299A10C}" srcOrd="12" destOrd="0" presId="urn:microsoft.com/office/officeart/2005/8/layout/vList2"/>
    <dgm:cxn modelId="{C41298D7-3020-4B45-A595-57E9819A628F}" type="presParOf" srcId="{F788EE9E-004F-400A-B88B-E8FD3399B0A2}" destId="{5B437757-5A3B-409E-8219-B9CBB0CED0F6}" srcOrd="13" destOrd="0" presId="urn:microsoft.com/office/officeart/2005/8/layout/vList2"/>
    <dgm:cxn modelId="{E21D730C-9E34-486D-B490-4A1D6DCA7C9E}" type="presParOf" srcId="{F788EE9E-004F-400A-B88B-E8FD3399B0A2}" destId="{46698FF1-28F2-4BC6-9704-E7243E530D07}" srcOrd="14" destOrd="0" presId="urn:microsoft.com/office/officeart/2005/8/layout/vList2"/>
    <dgm:cxn modelId="{4397ADA4-C478-46CC-AB0C-4878243507AB}" type="presParOf" srcId="{F788EE9E-004F-400A-B88B-E8FD3399B0A2}" destId="{ACCCD836-6357-4A88-8617-E8FCB9F638D2}" srcOrd="15" destOrd="0" presId="urn:microsoft.com/office/officeart/2005/8/layout/vList2"/>
    <dgm:cxn modelId="{6EC60DB7-7CB4-4D6D-9D1C-16349A32A66A}" type="presParOf" srcId="{F788EE9E-004F-400A-B88B-E8FD3399B0A2}" destId="{EFF08313-97A6-4076-BED9-F5086A2C46E3}" srcOrd="16" destOrd="0" presId="urn:microsoft.com/office/officeart/2005/8/layout/vList2"/>
    <dgm:cxn modelId="{C96BFBB9-F88F-4142-9CB7-23DBFB780748}" type="presParOf" srcId="{F788EE9E-004F-400A-B88B-E8FD3399B0A2}" destId="{5045C42C-6BE0-4E4D-8A97-35AD6EDD08FB}" srcOrd="17" destOrd="0" presId="urn:microsoft.com/office/officeart/2005/8/layout/vList2"/>
    <dgm:cxn modelId="{D5468D83-469F-4176-AD45-EDCD762EFAD4}" type="presParOf" srcId="{F788EE9E-004F-400A-B88B-E8FD3399B0A2}" destId="{73D504CD-30BF-43F1-871E-DDA07BFCD75D}" srcOrd="18" destOrd="0" presId="urn:microsoft.com/office/officeart/2005/8/layout/vList2"/>
    <dgm:cxn modelId="{31B3129D-20D7-4244-AB94-8CEA67F0E1ED}" type="presParOf" srcId="{F788EE9E-004F-400A-B88B-E8FD3399B0A2}" destId="{599F5B39-0E80-4382-A58F-A13B05FB08A2}" srcOrd="19" destOrd="0" presId="urn:microsoft.com/office/officeart/2005/8/layout/vList2"/>
    <dgm:cxn modelId="{D14804C3-E009-4712-AC12-64382E05D4B2}" type="presParOf" srcId="{F788EE9E-004F-400A-B88B-E8FD3399B0A2}" destId="{94696E18-C82E-40A4-8C5A-7291BA85AD1E}" srcOrd="2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BEDC4-66E1-4BE7-8B60-B3987CF4546B}">
      <dsp:nvSpPr>
        <dsp:cNvPr id="0" name=""/>
        <dsp:cNvSpPr/>
      </dsp:nvSpPr>
      <dsp:spPr>
        <a:xfrm>
          <a:off x="0" y="46722"/>
          <a:ext cx="4714022" cy="31180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ru-RU" sz="1300" kern="1200">
              <a:latin typeface="Bahnschrift SemiBold" panose="020B0502040204020203" pitchFamily="34" charset="0"/>
            </a:rPr>
            <a:t>Реалити-шоу Вызов ТНТ</a:t>
          </a:r>
          <a:endParaRPr lang="en-US" sz="1300" kern="1200">
            <a:latin typeface="Bahnschrift SemiBold" panose="020B0502040204020203" pitchFamily="34" charset="0"/>
          </a:endParaRPr>
        </a:p>
      </dsp:txBody>
      <dsp:txXfrm>
        <a:off x="15221" y="61943"/>
        <a:ext cx="4683580" cy="281363"/>
      </dsp:txXfrm>
    </dsp:sp>
    <dsp:sp modelId="{410B9962-B81D-4A5C-B270-7EFD1674FD4B}">
      <dsp:nvSpPr>
        <dsp:cNvPr id="0" name=""/>
        <dsp:cNvSpPr/>
      </dsp:nvSpPr>
      <dsp:spPr>
        <a:xfrm>
          <a:off x="0" y="395967"/>
          <a:ext cx="4714022" cy="311805"/>
        </a:xfrm>
        <a:prstGeom prst="roundRect">
          <a:avLst/>
        </a:prstGeom>
        <a:solidFill>
          <a:schemeClr val="accent5">
            <a:hueOff val="-735334"/>
            <a:satOff val="-1023"/>
            <a:lumOff val="-392"/>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ru-RU" sz="1300" kern="1200" dirty="0">
              <a:latin typeface="Bahnschrift SemiBold" panose="020B0502040204020203" pitchFamily="34" charset="0"/>
            </a:rPr>
            <a:t>ТК Культура «Черные дыры, белые пятна»</a:t>
          </a:r>
          <a:endParaRPr lang="en-US" sz="1300" kern="1200" dirty="0">
            <a:latin typeface="Bahnschrift SemiBold" panose="020B0502040204020203" pitchFamily="34" charset="0"/>
          </a:endParaRPr>
        </a:p>
      </dsp:txBody>
      <dsp:txXfrm>
        <a:off x="15221" y="411188"/>
        <a:ext cx="4683580" cy="281363"/>
      </dsp:txXfrm>
    </dsp:sp>
    <dsp:sp modelId="{195CD678-DCBA-48D9-A73C-5E14AD9F89DC}">
      <dsp:nvSpPr>
        <dsp:cNvPr id="0" name=""/>
        <dsp:cNvSpPr/>
      </dsp:nvSpPr>
      <dsp:spPr>
        <a:xfrm>
          <a:off x="0" y="745212"/>
          <a:ext cx="4714022" cy="311805"/>
        </a:xfrm>
        <a:prstGeom prst="roundRect">
          <a:avLst/>
        </a:prstGeom>
        <a:solidFill>
          <a:schemeClr val="accent5">
            <a:hueOff val="-1470669"/>
            <a:satOff val="-2046"/>
            <a:lumOff val="-784"/>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ru-RU" sz="1300" kern="1200" dirty="0">
              <a:latin typeface="Bahnschrift SemiBold" panose="020B0502040204020203" pitchFamily="34" charset="0"/>
            </a:rPr>
            <a:t>РИА Новости: подкаст о науке</a:t>
          </a:r>
          <a:endParaRPr lang="en-US" sz="1300" kern="1200" dirty="0">
            <a:latin typeface="Bahnschrift SemiBold" panose="020B0502040204020203" pitchFamily="34" charset="0"/>
          </a:endParaRPr>
        </a:p>
      </dsp:txBody>
      <dsp:txXfrm>
        <a:off x="15221" y="760433"/>
        <a:ext cx="4683580" cy="281363"/>
      </dsp:txXfrm>
    </dsp:sp>
    <dsp:sp modelId="{FE18BD43-A85E-473F-A0F7-D45C4D960681}">
      <dsp:nvSpPr>
        <dsp:cNvPr id="0" name=""/>
        <dsp:cNvSpPr/>
      </dsp:nvSpPr>
      <dsp:spPr>
        <a:xfrm>
          <a:off x="0" y="1094457"/>
          <a:ext cx="4714022" cy="311805"/>
        </a:xfrm>
        <a:prstGeom prst="roundRect">
          <a:avLst/>
        </a:prstGeom>
        <a:solidFill>
          <a:schemeClr val="accent5">
            <a:hueOff val="-2206003"/>
            <a:satOff val="-3068"/>
            <a:lumOff val="-1177"/>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ru-RU" sz="1300" kern="1200" dirty="0">
              <a:latin typeface="Bahnschrift SemiBold" panose="020B0502040204020203" pitchFamily="34" charset="0"/>
            </a:rPr>
            <a:t>Экскурсии с «Москва глазами инженера»</a:t>
          </a:r>
          <a:endParaRPr lang="en-US" sz="1300" kern="1200" dirty="0">
            <a:latin typeface="Bahnschrift SemiBold" panose="020B0502040204020203" pitchFamily="34" charset="0"/>
          </a:endParaRPr>
        </a:p>
      </dsp:txBody>
      <dsp:txXfrm>
        <a:off x="15221" y="1109678"/>
        <a:ext cx="4683580" cy="281363"/>
      </dsp:txXfrm>
    </dsp:sp>
    <dsp:sp modelId="{57FFDA4D-08EC-4A7B-8434-6FA94933254D}">
      <dsp:nvSpPr>
        <dsp:cNvPr id="0" name=""/>
        <dsp:cNvSpPr/>
      </dsp:nvSpPr>
      <dsp:spPr>
        <a:xfrm>
          <a:off x="0" y="1443702"/>
          <a:ext cx="4714022" cy="311805"/>
        </a:xfrm>
        <a:prstGeom prst="roundRect">
          <a:avLst/>
        </a:prstGeom>
        <a:solidFill>
          <a:schemeClr val="accent5">
            <a:hueOff val="-2941338"/>
            <a:satOff val="-4091"/>
            <a:lumOff val="-1569"/>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ru-RU" sz="1300" kern="1200" dirty="0">
              <a:latin typeface="Bahnschrift SemiBold" panose="020B0502040204020203" pitchFamily="34" charset="0"/>
            </a:rPr>
            <a:t>Научный туризм: Менделеев тур</a:t>
          </a:r>
          <a:endParaRPr lang="en-US" sz="1300" kern="1200" dirty="0">
            <a:latin typeface="Bahnschrift SemiBold" panose="020B0502040204020203" pitchFamily="34" charset="0"/>
          </a:endParaRPr>
        </a:p>
      </dsp:txBody>
      <dsp:txXfrm>
        <a:off x="15221" y="1458923"/>
        <a:ext cx="4683580" cy="281363"/>
      </dsp:txXfrm>
    </dsp:sp>
    <dsp:sp modelId="{1A208CC4-05BB-4C89-98A6-7E6F207EBA01}">
      <dsp:nvSpPr>
        <dsp:cNvPr id="0" name=""/>
        <dsp:cNvSpPr/>
      </dsp:nvSpPr>
      <dsp:spPr>
        <a:xfrm>
          <a:off x="0" y="1798318"/>
          <a:ext cx="4714022" cy="311805"/>
        </a:xfrm>
        <a:prstGeom prst="roundRect">
          <a:avLst/>
        </a:prstGeom>
        <a:solidFill>
          <a:schemeClr val="accent5">
            <a:hueOff val="-3676672"/>
            <a:satOff val="-5114"/>
            <a:lumOff val="-1961"/>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ru-RU" sz="1300" kern="1200" dirty="0">
              <a:latin typeface="Bahnschrift SemiBold" panose="020B0502040204020203" pitchFamily="34" charset="0"/>
            </a:rPr>
            <a:t>Выставка ОИЯИ в Музее Дубны </a:t>
          </a:r>
          <a:endParaRPr lang="en-US" sz="1300" kern="1200" dirty="0">
            <a:latin typeface="Bahnschrift SemiBold" panose="020B0502040204020203" pitchFamily="34" charset="0"/>
          </a:endParaRPr>
        </a:p>
      </dsp:txBody>
      <dsp:txXfrm>
        <a:off x="15221" y="1813539"/>
        <a:ext cx="4683580" cy="281363"/>
      </dsp:txXfrm>
    </dsp:sp>
    <dsp:sp modelId="{DDF149BE-ADC7-4A01-86A8-EC65D299A10C}">
      <dsp:nvSpPr>
        <dsp:cNvPr id="0" name=""/>
        <dsp:cNvSpPr/>
      </dsp:nvSpPr>
      <dsp:spPr>
        <a:xfrm>
          <a:off x="0" y="2142192"/>
          <a:ext cx="4714022" cy="311805"/>
        </a:xfrm>
        <a:prstGeom prst="roundRect">
          <a:avLst/>
        </a:prstGeom>
        <a:solidFill>
          <a:schemeClr val="accent5">
            <a:hueOff val="-4412007"/>
            <a:satOff val="-6137"/>
            <a:lumOff val="-2353"/>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ru-RU" sz="1300" kern="1200" dirty="0">
              <a:latin typeface="Bahnschrift SemiBold" panose="020B0502040204020203" pitchFamily="34" charset="0"/>
            </a:rPr>
            <a:t>Коммуникационная стратегия запуска </a:t>
          </a:r>
          <a:r>
            <a:rPr lang="en-US" sz="1300" kern="1200" dirty="0">
              <a:latin typeface="Bahnschrift SemiBold" panose="020B0502040204020203" pitchFamily="34" charset="0"/>
            </a:rPr>
            <a:t>NICA</a:t>
          </a:r>
        </a:p>
      </dsp:txBody>
      <dsp:txXfrm>
        <a:off x="15221" y="2157413"/>
        <a:ext cx="4683580" cy="281363"/>
      </dsp:txXfrm>
    </dsp:sp>
    <dsp:sp modelId="{46698FF1-28F2-4BC6-9704-E7243E530D07}">
      <dsp:nvSpPr>
        <dsp:cNvPr id="0" name=""/>
        <dsp:cNvSpPr/>
      </dsp:nvSpPr>
      <dsp:spPr>
        <a:xfrm>
          <a:off x="0" y="2485639"/>
          <a:ext cx="4714022" cy="311805"/>
        </a:xfrm>
        <a:prstGeom prst="roundRect">
          <a:avLst/>
        </a:prstGeom>
        <a:solidFill>
          <a:schemeClr val="accent5">
            <a:hueOff val="-5147341"/>
            <a:satOff val="-7160"/>
            <a:lumOff val="-2745"/>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ru-RU" sz="1300" kern="1200" dirty="0">
              <a:latin typeface="Bahnschrift SemiBold" panose="020B0502040204020203" pitchFamily="34" charset="0"/>
            </a:rPr>
            <a:t>Фильм</a:t>
          </a:r>
          <a:r>
            <a:rPr lang="ru-RU" sz="1300" kern="1200" baseline="0" dirty="0">
              <a:latin typeface="Bahnschrift SemiBold" panose="020B0502040204020203" pitchFamily="34" charset="0"/>
            </a:rPr>
            <a:t> о Нобелевском лауреате И.М. Франке</a:t>
          </a:r>
          <a:endParaRPr lang="ru-RU" sz="1300" kern="1200" dirty="0">
            <a:latin typeface="Bahnschrift SemiBold" panose="020B0502040204020203" pitchFamily="34" charset="0"/>
          </a:endParaRPr>
        </a:p>
      </dsp:txBody>
      <dsp:txXfrm>
        <a:off x="15221" y="2500860"/>
        <a:ext cx="4683580" cy="281363"/>
      </dsp:txXfrm>
    </dsp:sp>
    <dsp:sp modelId="{EFF08313-97A6-4076-BED9-F5086A2C46E3}">
      <dsp:nvSpPr>
        <dsp:cNvPr id="0" name=""/>
        <dsp:cNvSpPr/>
      </dsp:nvSpPr>
      <dsp:spPr>
        <a:xfrm>
          <a:off x="0" y="2840682"/>
          <a:ext cx="4714022" cy="311805"/>
        </a:xfrm>
        <a:prstGeom prst="roundRect">
          <a:avLst/>
        </a:prstGeom>
        <a:solidFill>
          <a:schemeClr val="accent5">
            <a:hueOff val="-5882676"/>
            <a:satOff val="-8182"/>
            <a:lumOff val="-3138"/>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ru-RU" sz="1300" kern="1200" dirty="0">
              <a:latin typeface="Bahnschrift SemiBold" panose="020B0502040204020203" pitchFamily="34" charset="0"/>
            </a:rPr>
            <a:t>Выставка «Делай науку в Дубне» (</a:t>
          </a:r>
          <a:r>
            <a:rPr lang="ru-RU" sz="1300" kern="1200" dirty="0" err="1">
              <a:latin typeface="Bahnschrift SemiBold" panose="020B0502040204020203" pitchFamily="34" charset="0"/>
            </a:rPr>
            <a:t>Инфоцентры</a:t>
          </a:r>
          <a:r>
            <a:rPr lang="ru-RU" sz="1300" kern="1200" dirty="0">
              <a:latin typeface="Bahnschrift SemiBold" panose="020B0502040204020203" pitchFamily="34" charset="0"/>
            </a:rPr>
            <a:t>)</a:t>
          </a:r>
        </a:p>
      </dsp:txBody>
      <dsp:txXfrm>
        <a:off x="15221" y="2855903"/>
        <a:ext cx="4683580" cy="281363"/>
      </dsp:txXfrm>
    </dsp:sp>
    <dsp:sp modelId="{73D504CD-30BF-43F1-871E-DDA07BFCD75D}">
      <dsp:nvSpPr>
        <dsp:cNvPr id="0" name=""/>
        <dsp:cNvSpPr/>
      </dsp:nvSpPr>
      <dsp:spPr>
        <a:xfrm>
          <a:off x="0" y="3189928"/>
          <a:ext cx="4714022" cy="311805"/>
        </a:xfrm>
        <a:prstGeom prst="roundRect">
          <a:avLst/>
        </a:prstGeom>
        <a:solidFill>
          <a:schemeClr val="accent5">
            <a:hueOff val="-6618010"/>
            <a:satOff val="-9205"/>
            <a:lumOff val="-353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ru-RU" sz="1300" kern="1200" dirty="0">
              <a:latin typeface="Bahnschrift SemiBold" panose="020B0502040204020203" pitchFamily="34" charset="0"/>
            </a:rPr>
            <a:t>Конгресс молодых ученых в Сириусе</a:t>
          </a:r>
        </a:p>
      </dsp:txBody>
      <dsp:txXfrm>
        <a:off x="15221" y="3205149"/>
        <a:ext cx="4683580" cy="281363"/>
      </dsp:txXfrm>
    </dsp:sp>
    <dsp:sp modelId="{94696E18-C82E-40A4-8C5A-7291BA85AD1E}">
      <dsp:nvSpPr>
        <dsp:cNvPr id="0" name=""/>
        <dsp:cNvSpPr/>
      </dsp:nvSpPr>
      <dsp:spPr>
        <a:xfrm>
          <a:off x="0" y="3539173"/>
          <a:ext cx="4714022" cy="311805"/>
        </a:xfrm>
        <a:prstGeom prst="roundRect">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ru-RU" sz="1300" kern="1200" dirty="0">
              <a:latin typeface="Bahnschrift SemiBold" panose="020B0502040204020203" pitchFamily="34" charset="0"/>
            </a:rPr>
            <a:t>Обновляемые фотовыставки в дирекции</a:t>
          </a:r>
        </a:p>
      </dsp:txBody>
      <dsp:txXfrm>
        <a:off x="15221" y="3554394"/>
        <a:ext cx="4683580" cy="2813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9"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pPr algn="ctr">
              <a:buNone/>
            </a:pPr>
            <a:r>
              <a:rPr lang="en-US" sz="4400" b="0" strike="noStrike" spc="-1">
                <a:latin typeface="Arial"/>
              </a:rPr>
              <a:t>Click to move the slide</a:t>
            </a:r>
          </a:p>
        </p:txBody>
      </p:sp>
      <p:sp>
        <p:nvSpPr>
          <p:cNvPr id="160"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r>
              <a:rPr lang="en-US" sz="2000" b="0" strike="noStrike" spc="-1">
                <a:latin typeface="Arial"/>
              </a:rPr>
              <a:t>Click to edit the notes format</a:t>
            </a:r>
          </a:p>
        </p:txBody>
      </p:sp>
      <p:sp>
        <p:nvSpPr>
          <p:cNvPr id="161"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r>
              <a:rPr lang="en-US" sz="1400" b="0" strike="noStrike" spc="-1">
                <a:latin typeface="Times New Roman"/>
              </a:rPr>
              <a:t>&lt;header&gt;</a:t>
            </a:r>
          </a:p>
        </p:txBody>
      </p:sp>
      <p:sp>
        <p:nvSpPr>
          <p:cNvPr id="162" name="PlaceHolder 4"/>
          <p:cNvSpPr>
            <a:spLocks noGrp="1"/>
          </p:cNvSpPr>
          <p:nvPr>
            <p:ph type="dt"/>
          </p:nvPr>
        </p:nvSpPr>
        <p:spPr>
          <a:xfrm>
            <a:off x="4399200" y="0"/>
            <a:ext cx="3372840" cy="502560"/>
          </a:xfrm>
          <a:prstGeom prst="rect">
            <a:avLst/>
          </a:prstGeom>
          <a:noFill/>
          <a:ln w="0">
            <a:noFill/>
          </a:ln>
        </p:spPr>
        <p:txBody>
          <a:bodyPr lIns="0" tIns="0" rIns="0" bIns="0" anchor="t">
            <a:noAutofit/>
          </a:bodyPr>
          <a:lstStyle/>
          <a:p>
            <a:pPr algn="r">
              <a:buNone/>
            </a:pPr>
            <a:r>
              <a:rPr lang="en-US" sz="1400" b="0" strike="noStrike" spc="-1">
                <a:latin typeface="Times New Roman"/>
              </a:rPr>
              <a:t>&lt;date/time&gt;</a:t>
            </a:r>
          </a:p>
        </p:txBody>
      </p:sp>
      <p:sp>
        <p:nvSpPr>
          <p:cNvPr id="163" name="PlaceHolder 5"/>
          <p:cNvSpPr>
            <a:spLocks noGrp="1"/>
          </p:cNvSpPr>
          <p:nvPr>
            <p:ph type="ftr"/>
          </p:nvPr>
        </p:nvSpPr>
        <p:spPr>
          <a:xfrm>
            <a:off x="0" y="9555480"/>
            <a:ext cx="3372840" cy="502560"/>
          </a:xfrm>
          <a:prstGeom prst="rect">
            <a:avLst/>
          </a:prstGeom>
          <a:noFill/>
          <a:ln w="0">
            <a:noFill/>
          </a:ln>
        </p:spPr>
        <p:txBody>
          <a:bodyPr lIns="0" tIns="0" rIns="0" bIns="0" anchor="b">
            <a:noAutofit/>
          </a:bodyPr>
          <a:lstStyle/>
          <a:p>
            <a:r>
              <a:rPr lang="en-US" sz="1400" b="0" strike="noStrike" spc="-1">
                <a:latin typeface="Times New Roman"/>
              </a:rPr>
              <a:t>&lt;footer&gt;</a:t>
            </a:r>
          </a:p>
        </p:txBody>
      </p:sp>
      <p:sp>
        <p:nvSpPr>
          <p:cNvPr id="164" name="PlaceHolder 6"/>
          <p:cNvSpPr>
            <a:spLocks noGrp="1"/>
          </p:cNvSpPr>
          <p:nvPr>
            <p:ph type="sldNum"/>
          </p:nvPr>
        </p:nvSpPr>
        <p:spPr>
          <a:xfrm>
            <a:off x="4399200" y="9555480"/>
            <a:ext cx="3372840" cy="502560"/>
          </a:xfrm>
          <a:prstGeom prst="rect">
            <a:avLst/>
          </a:prstGeom>
          <a:noFill/>
          <a:ln w="0">
            <a:noFill/>
          </a:ln>
        </p:spPr>
        <p:txBody>
          <a:bodyPr lIns="0" tIns="0" rIns="0" bIns="0" anchor="b">
            <a:noAutofit/>
          </a:bodyPr>
          <a:lstStyle/>
          <a:p>
            <a:pPr algn="r">
              <a:buNone/>
            </a:pPr>
            <a:fld id="{5B29E8BE-984C-4B61-93CE-71774C50F946}"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laceHolder 1"/>
          <p:cNvSpPr>
            <a:spLocks noGrp="1" noRot="1" noChangeAspect="1"/>
          </p:cNvSpPr>
          <p:nvPr>
            <p:ph type="sldImg"/>
          </p:nvPr>
        </p:nvSpPr>
        <p:spPr>
          <a:xfrm>
            <a:off x="685800" y="1143000"/>
            <a:ext cx="5486400" cy="3086100"/>
          </a:xfrm>
          <a:prstGeom prst="rect">
            <a:avLst/>
          </a:prstGeom>
          <a:ln w="0">
            <a:noFill/>
          </a:ln>
        </p:spPr>
      </p:sp>
      <p:sp>
        <p:nvSpPr>
          <p:cNvPr id="79"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endParaRPr lang="en-US" sz="2000" b="0" strike="noStrike" spc="-1">
              <a:latin typeface="Arial"/>
            </a:endParaRPr>
          </a:p>
        </p:txBody>
      </p:sp>
      <p:sp>
        <p:nvSpPr>
          <p:cNvPr id="80" name="PlaceHolder 3"/>
          <p:cNvSpPr>
            <a:spLocks noGrp="1"/>
          </p:cNvSpPr>
          <p:nvPr>
            <p:ph type="sldNum"/>
          </p:nvPr>
        </p:nvSpPr>
        <p:spPr>
          <a:xfrm>
            <a:off x="3884760" y="8685360"/>
            <a:ext cx="2971080" cy="457920"/>
          </a:xfrm>
          <a:prstGeom prst="rect">
            <a:avLst/>
          </a:prstGeom>
          <a:noFill/>
          <a:ln w="0">
            <a:noFill/>
          </a:ln>
        </p:spPr>
        <p:txBody>
          <a:bodyPr lIns="0" tIns="0" rIns="0" bIns="0" anchor="b">
            <a:noAutofit/>
          </a:bodyPr>
          <a:lstStyle/>
          <a:p>
            <a:pPr algn="r">
              <a:lnSpc>
                <a:spcPct val="100000"/>
              </a:lnSpc>
              <a:buNone/>
            </a:pPr>
            <a:fld id="{2F165502-5BBE-461A-872E-E332083DE835}" type="slidenum">
              <a:rPr lang="ru-RU" sz="1200" b="0" strike="noStrike" spc="-1">
                <a:latin typeface="Times New Roman"/>
              </a:rPr>
              <a:t>4</a:t>
            </a:fld>
            <a:endParaRPr lang="en-US" sz="1200" b="0" strike="noStrike" spc="-1">
              <a:latin typeface="Times New Roman"/>
            </a:endParaRPr>
          </a:p>
        </p:txBody>
      </p:sp>
    </p:spTree>
    <p:extLst>
      <p:ext uri="{BB962C8B-B14F-4D97-AF65-F5344CB8AC3E}">
        <p14:creationId xmlns:p14="http://schemas.microsoft.com/office/powerpoint/2010/main" val="2484250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noRot="1" noChangeAspect="1"/>
          </p:cNvSpPr>
          <p:nvPr>
            <p:ph type="sldImg"/>
          </p:nvPr>
        </p:nvSpPr>
        <p:spPr>
          <a:xfrm>
            <a:off x="871538" y="1257300"/>
            <a:ext cx="6026150" cy="3390900"/>
          </a:xfrm>
          <a:prstGeom prst="rect">
            <a:avLst/>
          </a:prstGeom>
          <a:ln w="0">
            <a:noFill/>
          </a:ln>
        </p:spPr>
      </p:sp>
      <p:sp>
        <p:nvSpPr>
          <p:cNvPr id="136" name="PlaceHolder 2"/>
          <p:cNvSpPr>
            <a:spLocks noGrp="1"/>
          </p:cNvSpPr>
          <p:nvPr>
            <p:ph type="body"/>
          </p:nvPr>
        </p:nvSpPr>
        <p:spPr>
          <a:xfrm>
            <a:off x="777240" y="4840560"/>
            <a:ext cx="6214680" cy="3957120"/>
          </a:xfrm>
          <a:prstGeom prst="rect">
            <a:avLst/>
          </a:prstGeom>
          <a:noFill/>
          <a:ln w="0">
            <a:noFill/>
          </a:ln>
        </p:spPr>
        <p:txBody>
          <a:bodyPr lIns="0" tIns="0" rIns="0" bIns="0" anchor="t">
            <a:noAutofit/>
          </a:bodyPr>
          <a:lstStyle/>
          <a:p>
            <a:pPr marL="216000" indent="0">
              <a:lnSpc>
                <a:spcPct val="100000"/>
              </a:lnSpc>
              <a:buNone/>
              <a:tabLst>
                <a:tab pos="0" algn="l"/>
              </a:tabLst>
            </a:pPr>
            <a:endParaRPr lang="en-US" sz="1200" b="0" strike="noStrike" spc="-1" dirty="0">
              <a:latin typeface="Arial"/>
            </a:endParaRPr>
          </a:p>
        </p:txBody>
      </p:sp>
      <p:sp>
        <p:nvSpPr>
          <p:cNvPr id="137" name="PlaceHolder 3"/>
          <p:cNvSpPr>
            <a:spLocks noGrp="1"/>
          </p:cNvSpPr>
          <p:nvPr>
            <p:ph type="sldNum" idx="11"/>
          </p:nvPr>
        </p:nvSpPr>
        <p:spPr>
          <a:xfrm>
            <a:off x="4402440" y="9553680"/>
            <a:ext cx="3364920" cy="50112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latin typeface="Times New Roman"/>
              </a:defRPr>
            </a:lvl1pPr>
          </a:lstStyle>
          <a:p>
            <a:pPr indent="0" algn="r">
              <a:lnSpc>
                <a:spcPct val="100000"/>
              </a:lnSpc>
              <a:buNone/>
              <a:tabLst>
                <a:tab pos="0" algn="l"/>
              </a:tabLst>
            </a:pPr>
            <a:fld id="{4DF8F6CA-6F0C-4AAC-BC40-79B90FBFFB47}" type="slidenum">
              <a:rPr lang="ru-RU" sz="1200" b="0" strike="noStrike" spc="-1">
                <a:latin typeface="Times New Roman"/>
              </a:rPr>
              <a:t>28</a:t>
            </a:fld>
            <a:endParaRPr lang="en-US" sz="1200" b="0" strike="noStrike" spc="-1">
              <a:latin typeface="Times New Roman"/>
            </a:endParaRPr>
          </a:p>
        </p:txBody>
      </p:sp>
    </p:spTree>
    <p:extLst>
      <p:ext uri="{BB962C8B-B14F-4D97-AF65-F5344CB8AC3E}">
        <p14:creationId xmlns:p14="http://schemas.microsoft.com/office/powerpoint/2010/main" val="2446579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 name="PlaceHolder 1"/>
          <p:cNvSpPr>
            <a:spLocks noGrp="1" noRot="1" noChangeAspect="1"/>
          </p:cNvSpPr>
          <p:nvPr>
            <p:ph type="sldImg"/>
          </p:nvPr>
        </p:nvSpPr>
        <p:spPr>
          <a:xfrm>
            <a:off x="534988" y="763588"/>
            <a:ext cx="6697662" cy="3768725"/>
          </a:xfrm>
          <a:prstGeom prst="rect">
            <a:avLst/>
          </a:prstGeom>
          <a:ln w="0">
            <a:noFill/>
          </a:ln>
        </p:spPr>
      </p:sp>
      <p:sp>
        <p:nvSpPr>
          <p:cNvPr id="1745" name="PlaceHolder 2"/>
          <p:cNvSpPr>
            <a:spLocks noGrp="1"/>
          </p:cNvSpPr>
          <p:nvPr>
            <p:ph type="body"/>
          </p:nvPr>
        </p:nvSpPr>
        <p:spPr>
          <a:xfrm>
            <a:off x="777240" y="4777560"/>
            <a:ext cx="6212520" cy="4520880"/>
          </a:xfrm>
          <a:prstGeom prst="rect">
            <a:avLst/>
          </a:prstGeom>
          <a:noFill/>
          <a:ln w="0">
            <a:noFill/>
          </a:ln>
        </p:spPr>
        <p:txBody>
          <a:bodyPr lIns="0" tIns="0" rIns="0" bIns="0" anchor="t">
            <a:noAutofit/>
          </a:bodyPr>
          <a:lstStyle/>
          <a:p>
            <a:pPr>
              <a:lnSpc>
                <a:spcPct val="107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итоги за 2021/2022 учебный год</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качества обучения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Г.О. Дубна</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64,6 %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Лицей – 72,30 %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успеваемости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Г.О. Дубна</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99 %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Лицей – 1000 %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46" name="PlaceHolder 3"/>
          <p:cNvSpPr>
            <a:spLocks noGrp="1"/>
          </p:cNvSpPr>
          <p:nvPr>
            <p:ph type="sldNum" idx="78"/>
          </p:nvPr>
        </p:nvSpPr>
        <p:spPr>
          <a:xfrm>
            <a:off x="4399200" y="9555480"/>
            <a:ext cx="3367800" cy="497520"/>
          </a:xfrm>
          <a:prstGeom prst="rect">
            <a:avLst/>
          </a:prstGeom>
          <a:noFill/>
          <a:ln w="0">
            <a:noFill/>
          </a:ln>
        </p:spPr>
        <p:txBody>
          <a:bodyPr lIns="0" tIns="0" rIns="0" bIns="0" anchor="b">
            <a:noAutofit/>
          </a:bodyPr>
          <a:lstStyle>
            <a:lvl1pPr indent="0" algn="r">
              <a:lnSpc>
                <a:spcPct val="100000"/>
              </a:lnSpc>
              <a:buNone/>
              <a:tabLst>
                <a:tab pos="0" algn="l"/>
              </a:tabLst>
              <a:defRPr lang="ru-RU" sz="1800" b="0" strike="noStrike" spc="-1">
                <a:solidFill>
                  <a:srgbClr val="000000"/>
                </a:solidFill>
                <a:latin typeface="+mn-lt"/>
                <a:ea typeface="+mn-ea"/>
              </a:defRPr>
            </a:lvl1pPr>
          </a:lstStyle>
          <a:p>
            <a:pPr indent="0" algn="r">
              <a:lnSpc>
                <a:spcPct val="100000"/>
              </a:lnSpc>
              <a:buNone/>
              <a:tabLst>
                <a:tab pos="0" algn="l"/>
              </a:tabLst>
            </a:pPr>
            <a:fld id="{6EC3CF14-B2EB-4A96-AD60-368D40C85DB1}" type="slidenum">
              <a:rPr lang="ru-RU" sz="1800" b="0" strike="noStrike" spc="-1">
                <a:solidFill>
                  <a:srgbClr val="000000"/>
                </a:solidFill>
                <a:latin typeface="+mn-lt"/>
                <a:ea typeface="+mn-ea"/>
              </a:rPr>
              <a:t>30</a:t>
            </a:fld>
            <a:endParaRPr lang="en-US" sz="18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7" name="PlaceHolder 1"/>
          <p:cNvSpPr>
            <a:spLocks noGrp="1" noRot="1" noChangeAspect="1"/>
          </p:cNvSpPr>
          <p:nvPr>
            <p:ph type="sldImg"/>
          </p:nvPr>
        </p:nvSpPr>
        <p:spPr>
          <a:xfrm>
            <a:off x="871538" y="1257300"/>
            <a:ext cx="6024562" cy="3389313"/>
          </a:xfrm>
          <a:prstGeom prst="rect">
            <a:avLst/>
          </a:prstGeom>
          <a:ln w="0">
            <a:noFill/>
          </a:ln>
        </p:spPr>
      </p:sp>
      <p:sp>
        <p:nvSpPr>
          <p:cNvPr id="1778" name="PlaceHolder 2"/>
          <p:cNvSpPr>
            <a:spLocks noGrp="1"/>
          </p:cNvSpPr>
          <p:nvPr>
            <p:ph type="body"/>
          </p:nvPr>
        </p:nvSpPr>
        <p:spPr>
          <a:xfrm>
            <a:off x="776880" y="4840560"/>
            <a:ext cx="6212160" cy="3954960"/>
          </a:xfrm>
          <a:prstGeom prst="rect">
            <a:avLst/>
          </a:prstGeom>
          <a:noFill/>
          <a:ln w="0">
            <a:noFill/>
          </a:ln>
        </p:spPr>
        <p:txBody>
          <a:bodyPr lIns="0" tIns="0" rIns="0" bIns="0" anchor="t">
            <a:noAutofit/>
          </a:bodyPr>
          <a:lstStyle/>
          <a:p>
            <a:pPr marL="216000" indent="0">
              <a:buNone/>
            </a:pPr>
            <a:endParaRPr lang="en-US" sz="2000" b="0" strike="noStrike" spc="-1">
              <a:latin typeface="Arial"/>
            </a:endParaRPr>
          </a:p>
        </p:txBody>
      </p:sp>
      <p:sp>
        <p:nvSpPr>
          <p:cNvPr id="1779" name="PlaceHolder 3"/>
          <p:cNvSpPr>
            <a:spLocks noGrp="1"/>
          </p:cNvSpPr>
          <p:nvPr>
            <p:ph type="sldNum" idx="89"/>
          </p:nvPr>
        </p:nvSpPr>
        <p:spPr>
          <a:xfrm>
            <a:off x="4402440" y="9553680"/>
            <a:ext cx="3362040" cy="49932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Times New Roman"/>
                <a:ea typeface="+mn-ea"/>
              </a:defRPr>
            </a:lvl1pPr>
          </a:lstStyle>
          <a:p>
            <a:pPr indent="0" algn="r">
              <a:lnSpc>
                <a:spcPct val="100000"/>
              </a:lnSpc>
              <a:buNone/>
              <a:tabLst>
                <a:tab pos="0" algn="l"/>
              </a:tabLst>
            </a:pPr>
            <a:fld id="{71193684-FA3B-4AE8-91E5-BFE8DE9594C7}" type="slidenum">
              <a:rPr lang="ru-RU" sz="1200" b="0" strike="noStrike" spc="-1">
                <a:solidFill>
                  <a:srgbClr val="000000"/>
                </a:solidFill>
                <a:latin typeface="Times New Roman"/>
                <a:ea typeface="+mn-ea"/>
              </a:rPr>
              <a:t>31</a:t>
            </a:fld>
            <a:endParaRPr lang="en-US" sz="12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 name="PlaceHolder 1"/>
          <p:cNvSpPr>
            <a:spLocks noGrp="1" noRot="1" noChangeAspect="1"/>
          </p:cNvSpPr>
          <p:nvPr>
            <p:ph type="sldImg"/>
          </p:nvPr>
        </p:nvSpPr>
        <p:spPr>
          <a:xfrm>
            <a:off x="533400" y="763588"/>
            <a:ext cx="6704013" cy="3771900"/>
          </a:xfrm>
          <a:prstGeom prst="rect">
            <a:avLst/>
          </a:prstGeom>
          <a:ln w="0">
            <a:noFill/>
          </a:ln>
        </p:spPr>
      </p:sp>
      <p:sp>
        <p:nvSpPr>
          <p:cNvPr id="1781" name="PlaceHolder 2"/>
          <p:cNvSpPr>
            <a:spLocks noGrp="1"/>
          </p:cNvSpPr>
          <p:nvPr>
            <p:ph type="body"/>
          </p:nvPr>
        </p:nvSpPr>
        <p:spPr>
          <a:xfrm>
            <a:off x="777240" y="4777560"/>
            <a:ext cx="6216480" cy="4524840"/>
          </a:xfrm>
          <a:prstGeom prst="rect">
            <a:avLst/>
          </a:prstGeom>
          <a:noFill/>
          <a:ln w="0">
            <a:noFill/>
          </a:ln>
        </p:spPr>
        <p:txBody>
          <a:bodyPr lIns="0" tIns="0" rIns="0" bIns="0" anchor="t">
            <a:noAutofit/>
          </a:bodyPr>
          <a:lstStyle/>
          <a:p>
            <a:pPr marL="216000" indent="0">
              <a:lnSpc>
                <a:spcPct val="100000"/>
              </a:lnSpc>
              <a:buNone/>
              <a:tabLst>
                <a:tab pos="0" algn="l"/>
              </a:tabLst>
            </a:pPr>
            <a:r>
              <a:rPr lang="en-US" sz="1600" b="1" strike="noStrike" spc="-1">
                <a:solidFill>
                  <a:srgbClr val="000000"/>
                </a:solidFill>
                <a:latin typeface="Calibri"/>
              </a:rPr>
              <a:t>15 September</a:t>
            </a:r>
            <a:r>
              <a:rPr lang="ru-RU" sz="1600" b="1" strike="noStrike" spc="-1">
                <a:solidFill>
                  <a:srgbClr val="000000"/>
                </a:solidFill>
                <a:latin typeface="Calibri"/>
              </a:rPr>
              <a:t> 2022</a:t>
            </a:r>
            <a:r>
              <a:rPr lang="en-US" sz="1600" b="1" strike="noStrike" spc="-1">
                <a:solidFill>
                  <a:srgbClr val="000000"/>
                </a:solidFill>
                <a:latin typeface="Calibri"/>
              </a:rPr>
              <a:t>, Dubna</a:t>
            </a:r>
            <a:endParaRPr lang="en-US" sz="1600" b="0" strike="noStrike" spc="-1">
              <a:latin typeface="Arial"/>
            </a:endParaRPr>
          </a:p>
          <a:p>
            <a:pPr marL="216000" indent="0" algn="just">
              <a:lnSpc>
                <a:spcPct val="100000"/>
              </a:lnSpc>
              <a:buNone/>
              <a:tabLst>
                <a:tab pos="0" algn="l"/>
              </a:tabLst>
            </a:pPr>
            <a:r>
              <a:rPr lang="en-US" sz="1200" b="0" strike="noStrike" spc="-1">
                <a:solidFill>
                  <a:srgbClr val="000000"/>
                </a:solidFill>
                <a:latin typeface="Calibri"/>
              </a:rPr>
              <a:t>Videoconference was held between the </a:t>
            </a:r>
            <a:r>
              <a:rPr lang="en-US" sz="1200" b="1" strike="noStrike" spc="-1">
                <a:solidFill>
                  <a:srgbClr val="000000"/>
                </a:solidFill>
                <a:latin typeface="Calibri"/>
              </a:rPr>
              <a:t>Laboratory of Nuclear Reactions JINR </a:t>
            </a:r>
            <a:r>
              <a:rPr lang="en-US" sz="1200" b="0" strike="noStrike" spc="-1">
                <a:solidFill>
                  <a:srgbClr val="000000"/>
                </a:solidFill>
                <a:latin typeface="Calibri"/>
              </a:rPr>
              <a:t>and the </a:t>
            </a:r>
            <a:r>
              <a:rPr lang="en-US" sz="1200" b="1" strike="noStrike" spc="-1">
                <a:solidFill>
                  <a:srgbClr val="000000"/>
                </a:solidFill>
                <a:latin typeface="Calibri"/>
              </a:rPr>
              <a:t>Institute of Modern Physics of the Chinese Academy of Sciences</a:t>
            </a:r>
            <a:r>
              <a:rPr lang="en-US" sz="1200" b="0" strike="noStrike" spc="-1">
                <a:solidFill>
                  <a:srgbClr val="000000"/>
                </a:solidFill>
                <a:latin typeface="Calibri"/>
              </a:rPr>
              <a:t> (Lanzhou). </a:t>
            </a:r>
            <a:endParaRPr lang="en-US" sz="1200" b="0" strike="noStrike" spc="-1">
              <a:latin typeface="Arial"/>
            </a:endParaRPr>
          </a:p>
          <a:p>
            <a:pPr marL="216000" indent="0" algn="just">
              <a:lnSpc>
                <a:spcPct val="100000"/>
              </a:lnSpc>
              <a:buNone/>
              <a:tabLst>
                <a:tab pos="0" algn="l"/>
              </a:tabLst>
            </a:pPr>
            <a:r>
              <a:rPr lang="en-US" sz="1200" b="0" strike="noStrike" spc="-1">
                <a:solidFill>
                  <a:srgbClr val="000000"/>
                </a:solidFill>
                <a:latin typeface="Calibri"/>
              </a:rPr>
              <a:t>The parties agreed on the necessity to expand cooperation in the fields of accelerator technologies, physics and chemistry of SHE.</a:t>
            </a:r>
            <a:endParaRPr lang="en-US" sz="1200" b="0" strike="noStrike" spc="-1">
              <a:latin typeface="Arial"/>
            </a:endParaRPr>
          </a:p>
          <a:p>
            <a:pPr marL="216000" indent="0">
              <a:lnSpc>
                <a:spcPct val="100000"/>
              </a:lnSpc>
              <a:buNone/>
              <a:tabLst>
                <a:tab pos="0" algn="l"/>
              </a:tabLst>
            </a:pPr>
            <a:endParaRPr lang="en-US" sz="1200" b="0" strike="noStrike" spc="-1">
              <a:latin typeface="Arial"/>
            </a:endParaRPr>
          </a:p>
        </p:txBody>
      </p:sp>
      <p:sp>
        <p:nvSpPr>
          <p:cNvPr id="1782" name="PlaceHolder 3"/>
          <p:cNvSpPr>
            <a:spLocks noGrp="1"/>
          </p:cNvSpPr>
          <p:nvPr>
            <p:ph type="sldNum" idx="90"/>
          </p:nvPr>
        </p:nvSpPr>
        <p:spPr>
          <a:xfrm>
            <a:off x="4399200" y="9555480"/>
            <a:ext cx="3371760" cy="50148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89B32944-A8FF-4537-9E62-A1D4176EA9F3}" type="slidenum">
              <a:rPr lang="en-US" sz="1400" b="0" strike="noStrike" spc="-1">
                <a:solidFill>
                  <a:srgbClr val="000000"/>
                </a:solidFill>
                <a:latin typeface="Times New Roman"/>
                <a:ea typeface="+mn-ea"/>
              </a:rPr>
              <a:t>32</a:t>
            </a:fld>
            <a:endParaRPr lang="en-US" sz="14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52525"/>
            <a:ext cx="5486400" cy="3086100"/>
          </a:xfrm>
        </p:spPr>
      </p:sp>
      <p:sp>
        <p:nvSpPr>
          <p:cNvPr id="3" name="Notes Placeholder 2"/>
          <p:cNvSpPr>
            <a:spLocks noGrp="1"/>
          </p:cNvSpPr>
          <p:nvPr>
            <p:ph type="body" idx="1"/>
          </p:nvPr>
        </p:nvSpPr>
        <p:spPr>
          <a:xfrm>
            <a:off x="685799" y="4400549"/>
            <a:ext cx="5677525" cy="4423411"/>
          </a:xfrm>
        </p:spPr>
        <p:txBody>
          <a:bodyPr/>
          <a:lstStyle/>
          <a:p>
            <a:pPr algn="just"/>
            <a:r>
              <a:rPr lang="en-US" sz="1600" dirty="0">
                <a:latin typeface="Times New Roman" charset="0"/>
                <a:ea typeface="Times New Roman" charset="0"/>
                <a:cs typeface="Times New Roman" charset="0"/>
              </a:rPr>
              <a:t>JEMS started in 2017 and during 3 years 183 participants from 30 countries and one international organization, namely the</a:t>
            </a:r>
            <a:r>
              <a:rPr lang="en-US" sz="1600" baseline="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Arab Atomic Energy Agency, have taken part in this program. JEMS hosted representatives of 45 universities, 35 research organizations and more than 10 government level units from</a:t>
            </a:r>
            <a:r>
              <a:rPr lang="ru-RU" sz="160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different countries and continents. JEMS has become a multi-purpose vehicle to work with new partners from different parts of the world, including the hosting country of JINR. So far, representatives of 13 Russian universities have participated in JEMS. </a:t>
            </a:r>
            <a:endParaRPr lang="ru-RU" sz="1600" dirty="0">
              <a:latin typeface="Times New Roman" charset="0"/>
              <a:ea typeface="Times New Roman" charset="0"/>
              <a:cs typeface="Times New Roman" charset="0"/>
            </a:endParaRPr>
          </a:p>
          <a:p>
            <a:pPr algn="just"/>
            <a:r>
              <a:rPr lang="en-US" sz="1600" dirty="0">
                <a:latin typeface="Times New Roman" charset="0"/>
                <a:ea typeface="Times New Roman" charset="0"/>
                <a:cs typeface="Times New Roman" charset="0"/>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F2811-E6C2-403F-9245-6D47E305497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054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6" name="PlaceHolder 1"/>
          <p:cNvSpPr>
            <a:spLocks noGrp="1" noRot="1" noChangeAspect="1"/>
          </p:cNvSpPr>
          <p:nvPr>
            <p:ph type="sldImg"/>
          </p:nvPr>
        </p:nvSpPr>
        <p:spPr>
          <a:xfrm>
            <a:off x="869950" y="1257300"/>
            <a:ext cx="6030913" cy="3392488"/>
          </a:xfrm>
          <a:prstGeom prst="rect">
            <a:avLst/>
          </a:prstGeom>
          <a:ln w="0">
            <a:noFill/>
          </a:ln>
        </p:spPr>
      </p:sp>
      <p:sp>
        <p:nvSpPr>
          <p:cNvPr id="1787" name="PlaceHolder 2"/>
          <p:cNvSpPr>
            <a:spLocks noGrp="1"/>
          </p:cNvSpPr>
          <p:nvPr>
            <p:ph type="body"/>
          </p:nvPr>
        </p:nvSpPr>
        <p:spPr>
          <a:xfrm>
            <a:off x="776880" y="4840560"/>
            <a:ext cx="6216480" cy="395928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0" strike="noStrike" spc="-1">
                <a:latin typeface="Arial"/>
              </a:rPr>
              <a:t>Meetings on the sidelines of the 66</a:t>
            </a:r>
            <a:r>
              <a:rPr lang="en-US" sz="1200" b="0" strike="noStrike" spc="-1" baseline="30000">
                <a:latin typeface="Arial"/>
              </a:rPr>
              <a:t>th</a:t>
            </a:r>
            <a:r>
              <a:rPr lang="en-US" sz="1200" b="0" strike="noStrike" spc="-1">
                <a:latin typeface="Arial"/>
              </a:rPr>
              <a:t> General Conference: with representatives from Argentina, Brazil, Vietnam, India, Turkey, South Africa, Tunisia (AAEA)</a:t>
            </a:r>
          </a:p>
          <a:p>
            <a:pPr marL="216000" indent="0">
              <a:lnSpc>
                <a:spcPct val="100000"/>
              </a:lnSpc>
              <a:buNone/>
              <a:tabLst>
                <a:tab pos="0" algn="l"/>
              </a:tabLst>
            </a:pPr>
            <a:endParaRPr lang="en-US" sz="1200" b="0" strike="noStrike" spc="-1">
              <a:latin typeface="Arial"/>
            </a:endParaRPr>
          </a:p>
          <a:p>
            <a:pPr marL="216000" indent="0">
              <a:lnSpc>
                <a:spcPct val="100000"/>
              </a:lnSpc>
              <a:buNone/>
              <a:tabLst>
                <a:tab pos="0" algn="l"/>
              </a:tabLst>
            </a:pPr>
            <a:endParaRPr lang="en-US" sz="1200" b="0" strike="noStrike" spc="-1">
              <a:latin typeface="Arial"/>
            </a:endParaRPr>
          </a:p>
        </p:txBody>
      </p:sp>
      <p:sp>
        <p:nvSpPr>
          <p:cNvPr id="1788" name="PlaceHolder 3"/>
          <p:cNvSpPr>
            <a:spLocks noGrp="1"/>
          </p:cNvSpPr>
          <p:nvPr>
            <p:ph type="sldNum" idx="92"/>
          </p:nvPr>
        </p:nvSpPr>
        <p:spPr>
          <a:xfrm>
            <a:off x="4402440" y="9553680"/>
            <a:ext cx="3366360" cy="50328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mn-lt"/>
                <a:ea typeface="+mn-ea"/>
              </a:defRPr>
            </a:lvl1pPr>
          </a:lstStyle>
          <a:p>
            <a:pPr indent="0" algn="r">
              <a:lnSpc>
                <a:spcPct val="100000"/>
              </a:lnSpc>
              <a:buNone/>
              <a:tabLst>
                <a:tab pos="0" algn="l"/>
              </a:tabLst>
            </a:pPr>
            <a:fld id="{42DB1F55-4635-493A-9015-AD7C540A9AFE}" type="slidenum">
              <a:rPr lang="ru-RU" sz="1200" b="0" strike="noStrike" spc="-1">
                <a:solidFill>
                  <a:srgbClr val="000000"/>
                </a:solidFill>
                <a:latin typeface="+mn-lt"/>
                <a:ea typeface="+mn-ea"/>
              </a:rPr>
              <a:t>34</a:t>
            </a:fld>
            <a:endParaRPr lang="en-US" sz="12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B5F3257-6291-4D15-BBCC-0FBFDF4D570B}" type="slidenum">
              <a:rPr lang="ru-RU" smtClean="0"/>
              <a:t>37</a:t>
            </a:fld>
            <a:endParaRPr lang="ru-RU"/>
          </a:p>
        </p:txBody>
      </p:sp>
    </p:spTree>
    <p:extLst>
      <p:ext uri="{BB962C8B-B14F-4D97-AF65-F5344CB8AC3E}">
        <p14:creationId xmlns:p14="http://schemas.microsoft.com/office/powerpoint/2010/main" val="2648388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Прибор практически ежедневно регистрирует землетрясения в зоне разлома земной коры, а также все микросейсмические колебания типа «микросейсмический пик» – явления, связанные с резонансным колебанием толщи воды в океане».</a:t>
            </a:r>
          </a:p>
          <a:p>
            <a:endParaRPr lang="ru-RU" dirty="0"/>
          </a:p>
        </p:txBody>
      </p:sp>
      <p:sp>
        <p:nvSpPr>
          <p:cNvPr id="4" name="Номер слайда 3"/>
          <p:cNvSpPr>
            <a:spLocks noGrp="1"/>
          </p:cNvSpPr>
          <p:nvPr>
            <p:ph type="sldNum"/>
          </p:nvPr>
        </p:nvSpPr>
        <p:spPr/>
        <p:txBody>
          <a:bodyPr/>
          <a:lstStyle/>
          <a:p>
            <a:pPr algn="r">
              <a:buNone/>
            </a:pPr>
            <a:fld id="{5B29E8BE-984C-4B61-93CE-71774C50F946}" type="slidenum">
              <a:rPr lang="en-US" sz="1400" b="0" strike="noStrike" spc="-1" smtClean="0">
                <a:latin typeface="Times New Roman"/>
              </a:rPr>
              <a:t>38</a:t>
            </a:fld>
            <a:endParaRPr lang="en-US" sz="1400" b="0" strike="noStrike" spc="-1">
              <a:latin typeface="Times New Roman"/>
            </a:endParaRPr>
          </a:p>
        </p:txBody>
      </p:sp>
    </p:spTree>
    <p:extLst>
      <p:ext uri="{BB962C8B-B14F-4D97-AF65-F5344CB8AC3E}">
        <p14:creationId xmlns:p14="http://schemas.microsoft.com/office/powerpoint/2010/main" val="3106852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В семьях сотрудников ОИЯИ родилось 46 детей (двойни – у </a:t>
            </a:r>
            <a:r>
              <a:rPr lang="ru-RU" sz="1200" dirty="0" err="1"/>
              <a:t>Войтишиных</a:t>
            </a:r>
            <a:r>
              <a:rPr lang="ru-RU" sz="1200" dirty="0"/>
              <a:t> (ЛИТ), </a:t>
            </a:r>
            <a:r>
              <a:rPr lang="ru-RU" sz="1200" dirty="0" err="1"/>
              <a:t>Едаулетовых</a:t>
            </a:r>
            <a:r>
              <a:rPr lang="ru-RU" sz="1200" dirty="0"/>
              <a:t> (ЛНФ), Беловых (ЛЯП), </a:t>
            </a:r>
            <a:r>
              <a:rPr lang="ru-RU" sz="1200" dirty="0" err="1"/>
              <a:t>Пищальниковых</a:t>
            </a:r>
            <a:r>
              <a:rPr lang="ru-RU" sz="1200" dirty="0"/>
              <a:t> (ЛЯР), </a:t>
            </a:r>
            <a:r>
              <a:rPr lang="ru-RU" sz="1200" dirty="0" err="1"/>
              <a:t>Кукарниковых</a:t>
            </a:r>
            <a:r>
              <a:rPr lang="ru-RU" sz="1200" dirty="0"/>
              <a:t> (УСИ)</a:t>
            </a:r>
          </a:p>
        </p:txBody>
      </p:sp>
      <p:sp>
        <p:nvSpPr>
          <p:cNvPr id="4" name="Номер слайда 3"/>
          <p:cNvSpPr>
            <a:spLocks noGrp="1"/>
          </p:cNvSpPr>
          <p:nvPr>
            <p:ph type="sldNum"/>
          </p:nvPr>
        </p:nvSpPr>
        <p:spPr/>
        <p:txBody>
          <a:bodyPr/>
          <a:lstStyle/>
          <a:p>
            <a:pPr algn="r">
              <a:buNone/>
            </a:pPr>
            <a:fld id="{5B29E8BE-984C-4B61-93CE-71774C50F946}" type="slidenum">
              <a:rPr lang="en-US" sz="1400" b="0" strike="noStrike" spc="-1" smtClean="0">
                <a:latin typeface="Times New Roman"/>
              </a:rPr>
              <a:t>39</a:t>
            </a:fld>
            <a:endParaRPr lang="en-US" sz="1400" b="0" strike="noStrike" spc="-1">
              <a:latin typeface="Times New Roman"/>
            </a:endParaRPr>
          </a:p>
        </p:txBody>
      </p:sp>
    </p:spTree>
    <p:extLst>
      <p:ext uri="{BB962C8B-B14F-4D97-AF65-F5344CB8AC3E}">
        <p14:creationId xmlns:p14="http://schemas.microsoft.com/office/powerpoint/2010/main" val="416327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3E3813D-56FF-4761-A91B-BF6D35D947E2}" type="slidenum">
              <a:rPr lang="ru-RU" smtClean="0"/>
              <a:t>7</a:t>
            </a:fld>
            <a:endParaRPr lang="ru-RU"/>
          </a:p>
        </p:txBody>
      </p:sp>
    </p:spTree>
    <p:extLst>
      <p:ext uri="{BB962C8B-B14F-4D97-AF65-F5344CB8AC3E}">
        <p14:creationId xmlns:p14="http://schemas.microsoft.com/office/powerpoint/2010/main" val="3569880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A73CD76-ADC9-4E19-A1C1-C97D169DD60D}" type="slidenum">
              <a:rPr lang="ru-RU" smtClean="0">
                <a:solidFill>
                  <a:prstClr val="black"/>
                </a:solidFill>
              </a:rPr>
              <a:pPr/>
              <a:t>10</a:t>
            </a:fld>
            <a:endParaRPr lang="ru-RU">
              <a:solidFill>
                <a:prstClr val="black"/>
              </a:solidFill>
            </a:endParaRPr>
          </a:p>
        </p:txBody>
      </p:sp>
    </p:spTree>
    <p:extLst>
      <p:ext uri="{BB962C8B-B14F-4D97-AF65-F5344CB8AC3E}">
        <p14:creationId xmlns:p14="http://schemas.microsoft.com/office/powerpoint/2010/main" val="306087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PlaceHolder 1"/>
          <p:cNvSpPr>
            <a:spLocks noGrp="1" noRot="1" noChangeAspect="1"/>
          </p:cNvSpPr>
          <p:nvPr>
            <p:ph type="sldImg"/>
          </p:nvPr>
        </p:nvSpPr>
        <p:spPr>
          <a:xfrm>
            <a:off x="474663" y="530225"/>
            <a:ext cx="6135687" cy="3452813"/>
          </a:xfrm>
          <a:prstGeom prst="rect">
            <a:avLst/>
          </a:prstGeom>
        </p:spPr>
      </p:sp>
      <p:sp>
        <p:nvSpPr>
          <p:cNvPr id="1211" name="PlaceHolder 2"/>
          <p:cNvSpPr>
            <a:spLocks noGrp="1"/>
          </p:cNvSpPr>
          <p:nvPr>
            <p:ph type="body"/>
          </p:nvPr>
        </p:nvSpPr>
        <p:spPr>
          <a:xfrm>
            <a:off x="709920" y="4404600"/>
            <a:ext cx="5676480" cy="4571280"/>
          </a:xfrm>
          <a:prstGeom prst="rect">
            <a:avLst/>
          </a:prstGeom>
        </p:spPr>
        <p:txBody>
          <a:bodyPr lIns="99000" tIns="49680" rIns="99000" bIns="49680">
            <a:noAutofit/>
          </a:bodyPr>
          <a:lstStyle/>
          <a:p>
            <a:pPr marL="216000" indent="-214560">
              <a:lnSpc>
                <a:spcPct val="100000"/>
              </a:lnSpc>
              <a:tabLst>
                <a:tab pos="0" algn="l"/>
              </a:tabLst>
            </a:pPr>
            <a:r>
              <a:rPr lang="ru-RU" sz="1400" b="1" strike="noStrike" spc="-1" dirty="0">
                <a:latin typeface="+mn-lt"/>
              </a:rPr>
              <a:t>В ходе</a:t>
            </a:r>
            <a:r>
              <a:rPr lang="ru-RU" sz="1400" b="1" strike="noStrike" spc="-1" baseline="0" dirty="0">
                <a:latin typeface="+mn-lt"/>
              </a:rPr>
              <a:t> </a:t>
            </a:r>
            <a:r>
              <a:rPr lang="ru-RU" sz="1400" b="1" strike="noStrike" spc="-1" dirty="0">
                <a:latin typeface="+mn-lt"/>
              </a:rPr>
              <a:t>экспериментов на животных сотрудниками ЛРБ совместно с коллегами из Центра медицинской радиологии им. А.Ф. </a:t>
            </a:r>
            <a:r>
              <a:rPr lang="ru-RU" sz="1400" b="1" strike="noStrike" spc="-1" dirty="0" err="1">
                <a:latin typeface="+mn-lt"/>
              </a:rPr>
              <a:t>Цыба</a:t>
            </a:r>
            <a:r>
              <a:rPr lang="ru-RU" sz="1400" b="1" strike="noStrike" spc="-1" dirty="0">
                <a:latin typeface="+mn-lt"/>
              </a:rPr>
              <a:t> </a:t>
            </a:r>
            <a:r>
              <a:rPr lang="en-US" sz="1400" b="1" strike="noStrike" spc="-1" dirty="0">
                <a:latin typeface="+mn-lt"/>
              </a:rPr>
              <a:t>(</a:t>
            </a:r>
            <a:r>
              <a:rPr lang="ru-RU" sz="1400" b="1" strike="noStrike" spc="-1" dirty="0">
                <a:latin typeface="+mn-lt"/>
              </a:rPr>
              <a:t>Обнинск</a:t>
            </a:r>
            <a:r>
              <a:rPr lang="en-US" sz="1400" b="1" strike="noStrike" spc="-1" dirty="0">
                <a:latin typeface="+mn-lt"/>
              </a:rPr>
              <a:t>)</a:t>
            </a:r>
            <a:r>
              <a:rPr lang="ru-RU" sz="1400" b="1" strike="noStrike" spc="-1" dirty="0">
                <a:latin typeface="+mn-lt"/>
              </a:rPr>
              <a:t> </a:t>
            </a:r>
          </a:p>
          <a:p>
            <a:pPr marL="216000" indent="-214560">
              <a:lnSpc>
                <a:spcPct val="100000"/>
              </a:lnSpc>
              <a:tabLst>
                <a:tab pos="0" algn="l"/>
              </a:tabLst>
            </a:pPr>
            <a:r>
              <a:rPr lang="ru-RU" sz="1400" b="1" strike="noStrike" spc="-1" dirty="0">
                <a:latin typeface="+mn-lt"/>
              </a:rPr>
              <a:t>обоснован</a:t>
            </a:r>
            <a:r>
              <a:rPr lang="ru-RU" sz="1400" b="1" strike="noStrike" spc="-1" baseline="0" dirty="0">
                <a:latin typeface="+mn-lt"/>
              </a:rPr>
              <a:t> и запатентован принципиально новый метод избирательного поражения стволовых клеток опухоли.</a:t>
            </a:r>
          </a:p>
          <a:p>
            <a:pPr marL="216000" indent="-214560">
              <a:lnSpc>
                <a:spcPct val="100000"/>
              </a:lnSpc>
              <a:tabLst>
                <a:tab pos="0" algn="l"/>
              </a:tabLst>
            </a:pPr>
            <a:endParaRPr lang="ru-RU" sz="1400" b="0" strike="noStrike" spc="-1" baseline="0" dirty="0">
              <a:latin typeface="+mn-lt"/>
            </a:endParaRPr>
          </a:p>
          <a:p>
            <a:pPr marL="216000" indent="-214560">
              <a:lnSpc>
                <a:spcPct val="100000"/>
              </a:lnSpc>
              <a:tabLst>
                <a:tab pos="0" algn="l"/>
              </a:tabLst>
            </a:pPr>
            <a:r>
              <a:rPr lang="ru-RU" sz="1400" b="0" strike="noStrike" spc="-1" baseline="0" dirty="0">
                <a:latin typeface="+mn-lt"/>
              </a:rPr>
              <a:t>После стандартной лучевой терапии радиорезистентная популяция стволовых клеток обычно выживает</a:t>
            </a:r>
            <a:r>
              <a:rPr lang="en-US" sz="1400" b="0" strike="noStrike" spc="-1" baseline="0" dirty="0">
                <a:latin typeface="+mn-lt"/>
              </a:rPr>
              <a:t> </a:t>
            </a:r>
            <a:r>
              <a:rPr lang="ru-RU" sz="1400" b="0" strike="noStrike" spc="-1" baseline="0" dirty="0">
                <a:latin typeface="+mn-lt"/>
              </a:rPr>
              <a:t>и в дальнейшем порождает новые опухолевые клетки.</a:t>
            </a:r>
          </a:p>
          <a:p>
            <a:pPr marL="216000" indent="-214560">
              <a:lnSpc>
                <a:spcPct val="100000"/>
              </a:lnSpc>
              <a:tabLst>
                <a:tab pos="0" algn="l"/>
              </a:tabLst>
            </a:pPr>
            <a:r>
              <a:rPr lang="ru-RU" sz="1200" b="0" strike="noStrike" spc="-1" dirty="0">
                <a:latin typeface="Arial"/>
              </a:rPr>
              <a:t>В ходе исследований </a:t>
            </a:r>
            <a:r>
              <a:rPr lang="ru-RU" sz="1200" b="0" strike="noStrike" spc="-1" baseline="0" dirty="0">
                <a:latin typeface="Arial"/>
              </a:rPr>
              <a:t>выявлено, что при применении открытого ранее в ЛРБ ОИЯИ метода усиления радиочувствительности опухолевых клеток с использованием ингибиторов синтеза ДНК </a:t>
            </a:r>
          </a:p>
          <a:p>
            <a:pPr marL="216000" indent="-214560">
              <a:lnSpc>
                <a:spcPct val="100000"/>
              </a:lnSpc>
              <a:tabLst>
                <a:tab pos="0" algn="l"/>
              </a:tabLst>
            </a:pPr>
            <a:r>
              <a:rPr lang="ru-RU" sz="1200" b="0" strike="noStrike" spc="-1" baseline="0" dirty="0">
                <a:latin typeface="Arial"/>
              </a:rPr>
              <a:t>наблюдается гибель большей части популяции опухолевых стволовых клеток уже после одной фракции облучения. </a:t>
            </a:r>
          </a:p>
          <a:p>
            <a:pPr marL="216000" indent="-214560">
              <a:lnSpc>
                <a:spcPct val="100000"/>
              </a:lnSpc>
              <a:tabLst>
                <a:tab pos="0" algn="l"/>
              </a:tabLst>
            </a:pPr>
            <a:r>
              <a:rPr lang="ru-RU" sz="1200" b="0" strike="noStrike" spc="-1" baseline="0" dirty="0">
                <a:latin typeface="Arial"/>
              </a:rPr>
              <a:t>При облучении протонами данный механизм работает более эффективно, чем при облучении фотонными пучками.</a:t>
            </a:r>
          </a:p>
        </p:txBody>
      </p:sp>
      <p:sp>
        <p:nvSpPr>
          <p:cNvPr id="1212" name="CustomShape 3"/>
          <p:cNvSpPr/>
          <p:nvPr/>
        </p:nvSpPr>
        <p:spPr>
          <a:xfrm>
            <a:off x="4021200" y="9721080"/>
            <a:ext cx="3073320" cy="5104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748F3-5ED8-45D7-9653-8F10FC6A84C5}" type="slidenum">
              <a:rPr kumimoji="0" lang="ru-RU" sz="1300" b="0" i="0" u="none" strike="noStrike" kern="1200" cap="none" spc="-1" normalizeH="0" baseline="0" noProof="0">
                <a:ln>
                  <a:noFill/>
                </a:ln>
                <a:solidFill>
                  <a:srgbClr val="000000"/>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3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34882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r>
              <a:rPr lang="ru-RU" dirty="0"/>
              <a:t>Впервые, после </a:t>
            </a:r>
            <a:r>
              <a:rPr lang="en-US" dirty="0" err="1"/>
              <a:t>IceCube</a:t>
            </a:r>
            <a:r>
              <a:rPr lang="ru-RU" dirty="0"/>
              <a:t>, подтверждено наличие</a:t>
            </a:r>
            <a:r>
              <a:rPr lang="ru-RU" baseline="0" dirty="0"/>
              <a:t> изотропного нейтринного потока астрофизической природы по данным </a:t>
            </a:r>
            <a:r>
              <a:rPr lang="en-US" baseline="0" dirty="0"/>
              <a:t>Baikal-GVD.</a:t>
            </a:r>
            <a:r>
              <a:rPr lang="ru-RU" baseline="0" dirty="0"/>
              <a:t> Использовались данные 2018-2021 гг.. Используемый набор данных составил 4928 дней «живого» времени на один кластер (конфигурация от 3х до 8 кластеров). Для выделения событий астрофизической природы использовался каскадный канал регистрации взаимодействия нейтрино. Поиск таких событий по всей небесной сфере принуждает, из-за фона от каскадов, образованных атмосферными мюонами оперировать энергиями выше почти 100 ТэВ, где объем детектора еще недостаточно велик для статистически значимого выделения событий от внеземных нейтрино. Для снижения энергетического порога и увеличения значимости поиск проводился по событиям из нижней полусферы с </a:t>
            </a:r>
            <a:r>
              <a:rPr lang="ru-RU" baseline="0" dirty="0" err="1"/>
              <a:t>энерго</a:t>
            </a:r>
            <a:r>
              <a:rPr lang="ru-RU" baseline="0" dirty="0"/>
              <a:t>-выделением ливня (энергией взаимодействия) более 15 ТэВ.  </a:t>
            </a:r>
          </a:p>
          <a:p>
            <a:r>
              <a:rPr lang="ru-RU" baseline="0" dirty="0"/>
              <a:t>Было выделено 11 событий, восстановленный энергетический спектр который представлен точками со статистическими ошибками на левом графике. Расчеты показали, что используя такой отбор для указанной выборке данных ожидается 0.5 событий от атмосферных мюонов, 2.7 событий от атмосферных нейтрино и 6.3 события от астрофизического потока нейтрино (также представлены на рис. энергетического спектра событий). Таким образом по данным </a:t>
            </a:r>
            <a:r>
              <a:rPr lang="en-US" baseline="0" dirty="0"/>
              <a:t>Baikal-GVD</a:t>
            </a:r>
            <a:r>
              <a:rPr lang="ru-RU" baseline="0" dirty="0"/>
              <a:t> гипотеза отсутствия потока нейтрино внеземного происхождения исключена на статистически значимом уровне с учетом систематики в 3.05 сигма. </a:t>
            </a:r>
          </a:p>
          <a:p>
            <a:r>
              <a:rPr lang="ru-RU" baseline="0" dirty="0"/>
              <a:t>Предполагая модель степенного спектра приходящего излучения и удаленность источника достаточного для полного смешивания ароматов нейтрино, т.е. соотношение ароматов 1:1:1 (вместо 2:1:0 в источнике), используя число зарегистрированных событий и измеренный энергетический спектр, получаем значения нормировочного коэффициента спектра на один аромат и показатель спектра изотропного астрофизического нейтринного потока. 2.58 и 3.04 соответственно.</a:t>
            </a:r>
          </a:p>
          <a:p>
            <a:r>
              <a:rPr lang="ru-RU" baseline="0" dirty="0"/>
              <a:t>На правой картинке представлены результаты </a:t>
            </a:r>
            <a:r>
              <a:rPr lang="en-US" baseline="0" dirty="0" err="1"/>
              <a:t>IceCube</a:t>
            </a:r>
            <a:r>
              <a:rPr lang="en-US" baseline="0" dirty="0"/>
              <a:t> </a:t>
            </a:r>
            <a:r>
              <a:rPr lang="ru-RU" baseline="0" dirty="0"/>
              <a:t>для разных типов анализа, </a:t>
            </a:r>
            <a:r>
              <a:rPr lang="en-US" baseline="0" dirty="0"/>
              <a:t>Antares </a:t>
            </a:r>
            <a:r>
              <a:rPr lang="ru-RU" baseline="0" dirty="0"/>
              <a:t>и </a:t>
            </a:r>
            <a:r>
              <a:rPr lang="en-US" baseline="0" dirty="0"/>
              <a:t>Baikal-GVD </a:t>
            </a:r>
            <a:r>
              <a:rPr lang="ru-RU" baseline="0" dirty="0"/>
              <a:t>в указанных параметрах. Точками обозначены наиболее вероятные значения для каждого анализа. Области определяют допустимые отклонения то наиболее вероятного на уровне 1 сигма.</a:t>
            </a:r>
          </a:p>
          <a:p>
            <a:r>
              <a:rPr lang="ru-RU" dirty="0"/>
              <a:t>На данный момент по результатам представленного анализа</a:t>
            </a:r>
            <a:r>
              <a:rPr lang="ru-RU" baseline="0" dirty="0"/>
              <a:t> подготовлена статья, принятая для публикации в </a:t>
            </a:r>
            <a:r>
              <a:rPr lang="en-US" baseline="0" dirty="0"/>
              <a:t>Phys. Rev. D.</a:t>
            </a:r>
            <a:endParaRPr lang="ru-RU" dirty="0"/>
          </a:p>
        </p:txBody>
      </p:sp>
      <p:sp>
        <p:nvSpPr>
          <p:cNvPr id="4" name="Номер слайда 3"/>
          <p:cNvSpPr>
            <a:spLocks noGrp="1"/>
          </p:cNvSpPr>
          <p:nvPr>
            <p:ph type="sldNum" sz="quarter" idx="10"/>
          </p:nvPr>
        </p:nvSpPr>
        <p:spPr/>
        <p:txBody>
          <a:bodyPr/>
          <a:lstStyle/>
          <a:p>
            <a:fld id="{43429DC0-A3A1-4E4D-B238-7B92AB518B08}" type="slidenum">
              <a:rPr lang="ru-RU" smtClean="0"/>
              <a:t>12</a:t>
            </a:fld>
            <a:endParaRPr lang="ru-RU"/>
          </a:p>
        </p:txBody>
      </p:sp>
    </p:spTree>
    <p:extLst>
      <p:ext uri="{BB962C8B-B14F-4D97-AF65-F5344CB8AC3E}">
        <p14:creationId xmlns:p14="http://schemas.microsoft.com/office/powerpoint/2010/main" val="28437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77BD7952-138C-E94E-8815-20E695157C14}" type="slidenum">
              <a:rPr lang="ru-RU" smtClean="0"/>
              <a:t>14</a:t>
            </a:fld>
            <a:endParaRPr lang="ru-RU"/>
          </a:p>
        </p:txBody>
      </p:sp>
    </p:spTree>
    <p:extLst>
      <p:ext uri="{BB962C8B-B14F-4D97-AF65-F5344CB8AC3E}">
        <p14:creationId xmlns:p14="http://schemas.microsoft.com/office/powerpoint/2010/main" val="1019315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Образ слайда 1">
            <a:extLst>
              <a:ext uri="{FF2B5EF4-FFF2-40B4-BE49-F238E27FC236}">
                <a16:creationId xmlns:a16="http://schemas.microsoft.com/office/drawing/2014/main" id="{D0728CF6-6442-4704-B228-E757F5F7D631}"/>
              </a:ext>
            </a:extLst>
          </p:cNvPr>
          <p:cNvSpPr>
            <a:spLocks noGrp="1" noRot="1" noChangeAspect="1" noChangeArrowheads="1" noTextEdit="1"/>
          </p:cNvSpPr>
          <p:nvPr>
            <p:ph type="sldImg"/>
          </p:nvPr>
        </p:nvSpPr>
        <p:spPr bwMode="auto">
          <a:xfrm>
            <a:off x="533400" y="763588"/>
            <a:ext cx="6704013" cy="3771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Заметки 2">
            <a:extLst>
              <a:ext uri="{FF2B5EF4-FFF2-40B4-BE49-F238E27FC236}">
                <a16:creationId xmlns:a16="http://schemas.microsoft.com/office/drawing/2014/main" id="{45F898D7-873E-4B85-93F8-B3DE3A1B9E3D}"/>
              </a:ext>
            </a:extLst>
          </p:cNvPr>
          <p:cNvSpPr>
            <a:spLocks noGrp="1"/>
          </p:cNvSpPr>
          <p:nvPr>
            <p:ph type="body" idx="1"/>
          </p:nvPr>
        </p:nvSpPr>
        <p:spPr bwMode="auto">
          <a:xfrm>
            <a:off x="679768" y="4778723"/>
            <a:ext cx="5438140" cy="1813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dirty="0"/>
          </a:p>
          <a:p>
            <a:endParaRPr lang="ru-RU" dirty="0"/>
          </a:p>
          <a:p>
            <a:endParaRPr lang="ru-RU" baseline="0" dirty="0"/>
          </a:p>
        </p:txBody>
      </p:sp>
      <p:sp>
        <p:nvSpPr>
          <p:cNvPr id="201732" name="Номер слайда 3">
            <a:extLst>
              <a:ext uri="{FF2B5EF4-FFF2-40B4-BE49-F238E27FC236}">
                <a16:creationId xmlns:a16="http://schemas.microsoft.com/office/drawing/2014/main" id="{D03AE81A-5FED-4041-8ED0-F28624D68A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E048C4-AFB8-4C8D-96BC-542EE5F99E84}"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4955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Образ слайда 1">
            <a:extLst>
              <a:ext uri="{FF2B5EF4-FFF2-40B4-BE49-F238E27FC236}">
                <a16:creationId xmlns:a16="http://schemas.microsoft.com/office/drawing/2014/main" id="{D0728CF6-6442-4704-B228-E757F5F7D631}"/>
              </a:ext>
            </a:extLst>
          </p:cNvPr>
          <p:cNvSpPr>
            <a:spLocks noGrp="1" noRot="1" noChangeAspect="1" noChangeArrowheads="1" noTextEdit="1"/>
          </p:cNvSpPr>
          <p:nvPr>
            <p:ph type="sldImg"/>
          </p:nvPr>
        </p:nvSpPr>
        <p:spPr bwMode="auto">
          <a:xfrm>
            <a:off x="533400" y="763588"/>
            <a:ext cx="6704013" cy="3771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Заметки 2">
            <a:extLst>
              <a:ext uri="{FF2B5EF4-FFF2-40B4-BE49-F238E27FC236}">
                <a16:creationId xmlns:a16="http://schemas.microsoft.com/office/drawing/2014/main" id="{45F898D7-873E-4B85-93F8-B3DE3A1B9E3D}"/>
              </a:ext>
            </a:extLst>
          </p:cNvPr>
          <p:cNvSpPr>
            <a:spLocks noGrp="1"/>
          </p:cNvSpPr>
          <p:nvPr>
            <p:ph type="body" idx="1"/>
          </p:nvPr>
        </p:nvSpPr>
        <p:spPr bwMode="auto">
          <a:xfrm>
            <a:off x="679768" y="4777958"/>
            <a:ext cx="5438140" cy="18128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dirty="0"/>
          </a:p>
          <a:p>
            <a:endParaRPr lang="ru-RU" dirty="0"/>
          </a:p>
        </p:txBody>
      </p:sp>
      <p:sp>
        <p:nvSpPr>
          <p:cNvPr id="201732" name="Номер слайда 3">
            <a:extLst>
              <a:ext uri="{FF2B5EF4-FFF2-40B4-BE49-F238E27FC236}">
                <a16:creationId xmlns:a16="http://schemas.microsoft.com/office/drawing/2014/main" id="{D03AE81A-5FED-4041-8ED0-F28624D68A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E048C4-AFB8-4C8D-96BC-542EE5F99E84}"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674683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r>
              <a:rPr lang="ru-RU" b="1" dirty="0"/>
              <a:t>11 130 упоминаний ОИЯИ на 15 декабря 2022 года (За 2021 около 13 тыс.) Год был сложный, интерес и так к не особенно популярной научной повестке вытеснили политические новости. </a:t>
            </a:r>
          </a:p>
        </p:txBody>
      </p:sp>
      <p:sp>
        <p:nvSpPr>
          <p:cNvPr id="4" name="Номер слайда 3"/>
          <p:cNvSpPr>
            <a:spLocks noGrp="1"/>
          </p:cNvSpPr>
          <p:nvPr>
            <p:ph type="sldNum" sz="quarter" idx="5"/>
          </p:nvPr>
        </p:nvSpPr>
        <p:spPr/>
        <p:txBody>
          <a:bodyPr/>
          <a:lstStyle/>
          <a:p>
            <a:fld id="{EB5F3257-6291-4D15-BBCC-0FBFDF4D570B}" type="slidenum">
              <a:rPr lang="ru-RU" smtClean="0"/>
              <a:t>25</a:t>
            </a:fld>
            <a:endParaRPr lang="ru-RU"/>
          </a:p>
        </p:txBody>
      </p:sp>
    </p:spTree>
    <p:extLst>
      <p:ext uri="{BB962C8B-B14F-4D97-AF65-F5344CB8AC3E}">
        <p14:creationId xmlns:p14="http://schemas.microsoft.com/office/powerpoint/2010/main" val="290539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4"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5"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0"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2"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3"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4"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5"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7"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13BBC162-4091-4384-9C45-4058C813C9F6}" type="datetimeFigureOut">
              <a:rPr lang="ru-RU" smtClean="0"/>
              <a:t>23.12.2022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4D1DC5-28BD-4168-928B-9FA73BD2FBA2}" type="slidenum">
              <a:rPr lang="ru-RU" smtClean="0"/>
              <a:t>‹#›</a:t>
            </a:fld>
            <a:endParaRPr lang="ru-RU"/>
          </a:p>
        </p:txBody>
      </p:sp>
    </p:spTree>
    <p:extLst>
      <p:ext uri="{BB962C8B-B14F-4D97-AF65-F5344CB8AC3E}">
        <p14:creationId xmlns:p14="http://schemas.microsoft.com/office/powerpoint/2010/main" val="2931602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E67660F-6333-42B0-A0D6-65B165810DFC}" type="datetimeFigureOut">
              <a:rPr lang="ru-RU" smtClean="0"/>
              <a:t>23.12.2022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BC4EFA0-5D0D-4685-B19D-27201E71A32E}" type="slidenum">
              <a:rPr lang="ru-RU" smtClean="0"/>
              <a:t>‹#›</a:t>
            </a:fld>
            <a:endParaRPr lang="ru-RU"/>
          </a:p>
        </p:txBody>
      </p:sp>
    </p:spTree>
    <p:extLst>
      <p:ext uri="{BB962C8B-B14F-4D97-AF65-F5344CB8AC3E}">
        <p14:creationId xmlns:p14="http://schemas.microsoft.com/office/powerpoint/2010/main" val="374350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8"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2"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NUL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7.emf"/><Relationship Id="rId12" Type="http://schemas.openxmlformats.org/officeDocument/2006/relationships/image" Target="../media/image40.tmp"/><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hyperlink" Target="https://doi.org/10.1063/5.0124833" TargetMode="External"/><Relationship Id="rId11" Type="http://schemas.openxmlformats.org/officeDocument/2006/relationships/image" Target="../media/image35.emf"/><Relationship Id="rId5" Type="http://schemas.openxmlformats.org/officeDocument/2006/relationships/image" Target="../media/image330.png"/><Relationship Id="rId10" Type="http://schemas.openxmlformats.org/officeDocument/2006/relationships/oleObject" Target="../embeddings/oleObject1.bin"/><Relationship Id="rId4" Type="http://schemas.openxmlformats.org/officeDocument/2006/relationships/image" Target="NULL"/><Relationship Id="rId9" Type="http://schemas.openxmlformats.org/officeDocument/2006/relationships/image" Target="../media/image39.png"/><Relationship Id="rId14" Type="http://schemas.openxmlformats.org/officeDocument/2006/relationships/hyperlink" Target="https://doi.org/10.1038/s41598-022-13945-0"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13" Type="http://schemas.microsoft.com/office/2007/relationships/diagramDrawing" Target="../diagrams/drawing1.xml"/><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66.jpeg"/><Relationship Id="rId11" Type="http://schemas.openxmlformats.org/officeDocument/2006/relationships/diagramQuickStyle" Target="../diagrams/quickStyle1.xml"/><Relationship Id="rId5" Type="http://schemas.openxmlformats.org/officeDocument/2006/relationships/image" Target="../media/image65.png"/><Relationship Id="rId15" Type="http://schemas.openxmlformats.org/officeDocument/2006/relationships/image" Target="../media/image70.png"/><Relationship Id="rId10" Type="http://schemas.openxmlformats.org/officeDocument/2006/relationships/diagramLayout" Target="../diagrams/layout1.xml"/><Relationship Id="rId4" Type="http://schemas.openxmlformats.org/officeDocument/2006/relationships/image" Target="../media/image64.png"/><Relationship Id="rId9" Type="http://schemas.openxmlformats.org/officeDocument/2006/relationships/diagramData" Target="../diagrams/data1.xml"/><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8.jpeg"/><Relationship Id="rId5" Type="http://schemas.microsoft.com/office/2007/relationships/hdphoto" Target="../media/hdphoto1.wdp"/><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 Id="rId9"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8" Type="http://schemas.openxmlformats.org/officeDocument/2006/relationships/image" Target="../media/image110.tiff"/><Relationship Id="rId3" Type="http://schemas.openxmlformats.org/officeDocument/2006/relationships/image" Target="../media/image105.jpeg"/><Relationship Id="rId7" Type="http://schemas.openxmlformats.org/officeDocument/2006/relationships/image" Target="../media/image109.tiff"/><Relationship Id="rId12" Type="http://schemas.openxmlformats.org/officeDocument/2006/relationships/image" Target="../media/image114.tiff"/><Relationship Id="rId2" Type="http://schemas.openxmlformats.org/officeDocument/2006/relationships/image" Target="../media/image104.png"/><Relationship Id="rId1" Type="http://schemas.openxmlformats.org/officeDocument/2006/relationships/slideLayout" Target="../slideLayouts/slideLayout14.xml"/><Relationship Id="rId6" Type="http://schemas.openxmlformats.org/officeDocument/2006/relationships/image" Target="../media/image108.tiff"/><Relationship Id="rId11" Type="http://schemas.openxmlformats.org/officeDocument/2006/relationships/image" Target="../media/image113.tiff"/><Relationship Id="rId5" Type="http://schemas.openxmlformats.org/officeDocument/2006/relationships/image" Target="../media/image107.jpeg"/><Relationship Id="rId10" Type="http://schemas.openxmlformats.org/officeDocument/2006/relationships/image" Target="../media/image112.tiff"/><Relationship Id="rId4" Type="http://schemas.openxmlformats.org/officeDocument/2006/relationships/image" Target="../media/image106.jpeg"/><Relationship Id="rId9" Type="http://schemas.openxmlformats.org/officeDocument/2006/relationships/image" Target="../media/image111.tiff"/></Relationships>
</file>

<file path=ppt/slides/_rels/slide3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6.png"/><Relationship Id="rId10" Type="http://schemas.openxmlformats.org/officeDocument/2006/relationships/image" Target="../media/image119.png"/><Relationship Id="rId4" Type="http://schemas.microsoft.com/office/2007/relationships/hdphoto" Target="../media/hdphoto2.wdp"/><Relationship Id="rId9" Type="http://schemas.microsoft.com/office/2007/relationships/hdphoto" Target="../media/hdphoto4.wdp"/></Relationships>
</file>

<file path=ppt/slides/_rels/slide38.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 Id="rId9" Type="http://schemas.openxmlformats.org/officeDocument/2006/relationships/image" Target="../media/image12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a:extLst>
              <a:ext uri="{FF2B5EF4-FFF2-40B4-BE49-F238E27FC236}">
                <a16:creationId xmlns:a16="http://schemas.microsoft.com/office/drawing/2014/main" id="{B38A0BA9-9A75-A243-98A8-1A831E40A7A3}"/>
              </a:ext>
            </a:extLst>
          </p:cNvPr>
          <p:cNvSpPr/>
          <p:nvPr/>
        </p:nvSpPr>
        <p:spPr>
          <a:xfrm>
            <a:off x="3854858" y="4135052"/>
            <a:ext cx="4309699" cy="826317"/>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tabLst>
                <a:tab pos="0" algn="l"/>
              </a:tabLst>
            </a:pPr>
            <a:r>
              <a:rPr lang="ru-RU" sz="2400" b="1" spc="-1" dirty="0">
                <a:solidFill>
                  <a:srgbClr val="002060"/>
                </a:solidFill>
                <a:latin typeface="Calibri"/>
              </a:rPr>
              <a:t>Заседание НТС ОИЯИ</a:t>
            </a:r>
          </a:p>
          <a:p>
            <a:pPr algn="ctr">
              <a:tabLst>
                <a:tab pos="0" algn="l"/>
              </a:tabLst>
            </a:pPr>
            <a:r>
              <a:rPr lang="ru-RU" sz="2400" b="1" spc="-1" dirty="0">
                <a:solidFill>
                  <a:srgbClr val="002060"/>
                </a:solidFill>
                <a:latin typeface="Calibri"/>
              </a:rPr>
              <a:t>23.12.2022</a:t>
            </a:r>
            <a:endParaRPr lang="en-US" sz="2400" spc="-1" dirty="0">
              <a:latin typeface="Arial"/>
            </a:endParaRPr>
          </a:p>
        </p:txBody>
      </p:sp>
      <p:sp>
        <p:nvSpPr>
          <p:cNvPr id="4" name="Прямоугольник 3">
            <a:extLst>
              <a:ext uri="{FF2B5EF4-FFF2-40B4-BE49-F238E27FC236}">
                <a16:creationId xmlns:a16="http://schemas.microsoft.com/office/drawing/2014/main" id="{2014EC7F-F323-9548-98E7-76914F73665B}"/>
              </a:ext>
            </a:extLst>
          </p:cNvPr>
          <p:cNvSpPr/>
          <p:nvPr/>
        </p:nvSpPr>
        <p:spPr>
          <a:xfrm>
            <a:off x="1459089" y="2351782"/>
            <a:ext cx="9273822" cy="1077218"/>
          </a:xfrm>
          <a:prstGeom prst="rect">
            <a:avLst/>
          </a:prstGeom>
        </p:spPr>
        <p:txBody>
          <a:bodyPr wrap="square">
            <a:spAutoFit/>
          </a:bodyPr>
          <a:lstStyle/>
          <a:p>
            <a:pPr algn="ctr"/>
            <a:r>
              <a:rPr lang="ru-RU" sz="3200" b="1" dirty="0">
                <a:solidFill>
                  <a:srgbClr val="002060"/>
                </a:solidFill>
              </a:rPr>
              <a:t>Общая информация о деятельности ОИЯИ </a:t>
            </a:r>
          </a:p>
          <a:p>
            <a:pPr algn="ctr"/>
            <a:r>
              <a:rPr lang="ru-RU" sz="3200" b="1" dirty="0">
                <a:solidFill>
                  <a:srgbClr val="002060"/>
                </a:solidFill>
              </a:rPr>
              <a:t>в 2022 году</a:t>
            </a:r>
          </a:p>
        </p:txBody>
      </p:sp>
    </p:spTree>
    <p:extLst>
      <p:ext uri="{BB962C8B-B14F-4D97-AF65-F5344CB8AC3E}">
        <p14:creationId xmlns:p14="http://schemas.microsoft.com/office/powerpoint/2010/main" val="1437292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E705923-6BAD-4478-8F6B-3328AB5A33B4}"/>
              </a:ext>
            </a:extLst>
          </p:cNvPr>
          <p:cNvSpPr txBox="1">
            <a:spLocks noChangeArrowheads="1"/>
          </p:cNvSpPr>
          <p:nvPr/>
        </p:nvSpPr>
        <p:spPr bwMode="auto">
          <a:xfrm>
            <a:off x="911424" y="-21448"/>
            <a:ext cx="11405372" cy="6434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ru-RU" altLang="ja-JP" sz="2400" b="1" kern="0" dirty="0">
                <a:solidFill>
                  <a:srgbClr val="002060"/>
                </a:solidFill>
                <a:latin typeface="Arial" panose="020B0604020202020204" pitchFamily="34" charset="0"/>
                <a:cs typeface="Arial" panose="020B0604020202020204" pitchFamily="34" charset="0"/>
              </a:rPr>
              <a:t>Эксперименты на Фабрике сверхтяжелых элементов</a:t>
            </a:r>
            <a:endParaRPr lang="en-US" sz="2400" b="1" dirty="0">
              <a:solidFill>
                <a:srgbClr val="002060"/>
              </a:solidFill>
              <a:latin typeface="Arial" panose="020B0604020202020204" pitchFamily="34" charset="0"/>
              <a:cs typeface="Arial" panose="020B0604020202020204" pitchFamily="34" charset="0"/>
            </a:endParaRPr>
          </a:p>
        </p:txBody>
      </p:sp>
      <p:sp>
        <p:nvSpPr>
          <p:cNvPr id="7" name="Прямоугольник 6"/>
          <p:cNvSpPr/>
          <p:nvPr/>
        </p:nvSpPr>
        <p:spPr>
          <a:xfrm>
            <a:off x="2279576" y="3051486"/>
            <a:ext cx="6552728" cy="369332"/>
          </a:xfrm>
          <a:prstGeom prst="rect">
            <a:avLst/>
          </a:prstGeom>
        </p:spPr>
        <p:txBody>
          <a:bodyPr wrap="square">
            <a:spAutoFit/>
          </a:bodyPr>
          <a:lstStyle/>
          <a:p>
            <a:pPr fontAlgn="auto">
              <a:spcBef>
                <a:spcPts val="0"/>
              </a:spcBef>
              <a:spcAft>
                <a:spcPts val="0"/>
              </a:spcAft>
            </a:pPr>
            <a:r>
              <a:rPr lang="en-US" altLang="ja-JP" b="1" kern="0" baseline="30000" dirty="0">
                <a:solidFill>
                  <a:srgbClr val="002060"/>
                </a:solidFill>
                <a:latin typeface="Arial" panose="020B0604020202020204" pitchFamily="34" charset="0"/>
                <a:cs typeface="Arial" panose="020B0604020202020204" pitchFamily="34" charset="0"/>
              </a:rPr>
              <a:t>243</a:t>
            </a:r>
            <a:r>
              <a:rPr lang="en-US" altLang="ja-JP" sz="1800" b="1" kern="0" dirty="0">
                <a:solidFill>
                  <a:srgbClr val="002060"/>
                </a:solidFill>
                <a:latin typeface="Arial" panose="020B0604020202020204" pitchFamily="34" charset="0"/>
                <a:cs typeface="Arial" panose="020B0604020202020204" pitchFamily="34" charset="0"/>
              </a:rPr>
              <a:t>Am + </a:t>
            </a:r>
            <a:r>
              <a:rPr lang="en-US" altLang="ja-JP" b="1" kern="0" baseline="30000" dirty="0">
                <a:solidFill>
                  <a:srgbClr val="002060"/>
                </a:solidFill>
                <a:latin typeface="Arial" panose="020B0604020202020204" pitchFamily="34" charset="0"/>
                <a:cs typeface="Arial" panose="020B0604020202020204" pitchFamily="34" charset="0"/>
              </a:rPr>
              <a:t>48</a:t>
            </a:r>
            <a:r>
              <a:rPr lang="en-US" altLang="ja-JP" sz="1800" b="1" kern="0" dirty="0">
                <a:solidFill>
                  <a:srgbClr val="002060"/>
                </a:solidFill>
                <a:latin typeface="Arial" panose="020B0604020202020204" pitchFamily="34" charset="0"/>
                <a:cs typeface="Arial" panose="020B0604020202020204" pitchFamily="34" charset="0"/>
              </a:rPr>
              <a:t>Ca</a:t>
            </a:r>
            <a:r>
              <a:rPr lang="ru-RU" altLang="ja-JP" sz="1800" b="1" kern="0" dirty="0">
                <a:solidFill>
                  <a:srgbClr val="002060"/>
                </a:solidFill>
                <a:latin typeface="Arial" panose="020B0604020202020204" pitchFamily="34" charset="0"/>
                <a:cs typeface="Arial" panose="020B0604020202020204" pitchFamily="34" charset="0"/>
              </a:rPr>
              <a:t> </a:t>
            </a:r>
            <a:r>
              <a:rPr lang="en-US" sz="1800" b="1" dirty="0">
                <a:solidFill>
                  <a:srgbClr val="002060"/>
                </a:solidFill>
                <a:latin typeface="Arial" panose="020B0604020202020204" pitchFamily="34" charset="0"/>
                <a:cs typeface="Arial" panose="020B0604020202020204" pitchFamily="34" charset="0"/>
              </a:rPr>
              <a:t>→</a:t>
            </a:r>
            <a:r>
              <a:rPr lang="ru-RU" sz="1800" b="1" dirty="0">
                <a:solidFill>
                  <a:srgbClr val="002060"/>
                </a:solidFill>
                <a:latin typeface="Arial" panose="020B0604020202020204" pitchFamily="34" charset="0"/>
                <a:cs typeface="Arial" panose="020B0604020202020204" pitchFamily="34" charset="0"/>
              </a:rPr>
              <a:t> </a:t>
            </a:r>
            <a:r>
              <a:rPr lang="en-US" sz="1800" b="1" baseline="30000" dirty="0">
                <a:solidFill>
                  <a:srgbClr val="002060"/>
                </a:solidFill>
                <a:latin typeface="Arial" panose="020B0604020202020204" pitchFamily="34" charset="0"/>
                <a:cs typeface="Arial" panose="020B0604020202020204" pitchFamily="34" charset="0"/>
              </a:rPr>
              <a:t>291</a:t>
            </a:r>
            <a:r>
              <a:rPr lang="en-US" sz="1800" b="1" dirty="0">
                <a:solidFill>
                  <a:srgbClr val="002060"/>
                </a:solidFill>
                <a:latin typeface="Arial" panose="020B0604020202020204" pitchFamily="34" charset="0"/>
                <a:cs typeface="Arial" panose="020B0604020202020204" pitchFamily="34" charset="0"/>
              </a:rPr>
              <a:t>Mc*</a:t>
            </a:r>
            <a:r>
              <a:rPr lang="ru-RU" b="1" dirty="0">
                <a:solidFill>
                  <a:srgbClr val="002060"/>
                </a:solidFill>
                <a:latin typeface="Arial" panose="020B0604020202020204" pitchFamily="34" charset="0"/>
                <a:cs typeface="Arial" panose="020B0604020202020204" pitchFamily="34" charset="0"/>
              </a:rPr>
              <a:t>;       </a:t>
            </a:r>
            <a:r>
              <a:rPr lang="ru-RU" sz="1800" b="1" dirty="0">
                <a:solidFill>
                  <a:srgbClr val="002060"/>
                </a:solidFill>
                <a:latin typeface="Arial" panose="020B0604020202020204" pitchFamily="34" charset="0"/>
                <a:cs typeface="Arial" panose="020B0604020202020204" pitchFamily="34" charset="0"/>
              </a:rPr>
              <a:t> </a:t>
            </a:r>
            <a:r>
              <a:rPr lang="en-US" altLang="ja-JP" sz="1800" b="1" kern="0" baseline="30000">
                <a:solidFill>
                  <a:srgbClr val="002060"/>
                </a:solidFill>
                <a:latin typeface="Arial" panose="020B0604020202020204" pitchFamily="34" charset="0"/>
                <a:cs typeface="Arial" panose="020B0604020202020204" pitchFamily="34" charset="0"/>
              </a:rPr>
              <a:t>232</a:t>
            </a:r>
            <a:r>
              <a:rPr lang="en-US" altLang="ja-JP" sz="1800" b="1" kern="0">
                <a:solidFill>
                  <a:srgbClr val="002060"/>
                </a:solidFill>
                <a:latin typeface="Arial" panose="020B0604020202020204" pitchFamily="34" charset="0"/>
                <a:cs typeface="Arial" panose="020B0604020202020204" pitchFamily="34" charset="0"/>
              </a:rPr>
              <a:t>Th + </a:t>
            </a:r>
            <a:r>
              <a:rPr lang="en-US" altLang="ja-JP" sz="1800" b="1" kern="0" baseline="30000">
                <a:solidFill>
                  <a:srgbClr val="002060"/>
                </a:solidFill>
                <a:latin typeface="Arial" panose="020B0604020202020204" pitchFamily="34" charset="0"/>
                <a:cs typeface="Arial" panose="020B0604020202020204" pitchFamily="34" charset="0"/>
              </a:rPr>
              <a:t>48</a:t>
            </a:r>
            <a:r>
              <a:rPr lang="en-US" altLang="ja-JP" sz="1800" b="1" kern="0">
                <a:solidFill>
                  <a:srgbClr val="002060"/>
                </a:solidFill>
                <a:latin typeface="Arial" panose="020B0604020202020204" pitchFamily="34" charset="0"/>
                <a:cs typeface="Arial" panose="020B0604020202020204" pitchFamily="34" charset="0"/>
              </a:rPr>
              <a:t>Ca</a:t>
            </a:r>
            <a:r>
              <a:rPr lang="ru-RU" altLang="ja-JP" sz="1800" b="1" kern="0" dirty="0">
                <a:solidFill>
                  <a:srgbClr val="002060"/>
                </a:solidFill>
                <a:latin typeface="Arial" panose="020B0604020202020204" pitchFamily="34" charset="0"/>
                <a:cs typeface="Arial" panose="020B0604020202020204" pitchFamily="34" charset="0"/>
              </a:rPr>
              <a:t> </a:t>
            </a:r>
            <a:r>
              <a:rPr lang="en-US" sz="1800" b="1" dirty="0">
                <a:solidFill>
                  <a:srgbClr val="002060"/>
                </a:solidFill>
                <a:latin typeface="Arial" panose="020B0604020202020204" pitchFamily="34" charset="0"/>
                <a:cs typeface="Arial" panose="020B0604020202020204" pitchFamily="34" charset="0"/>
              </a:rPr>
              <a:t>→</a:t>
            </a:r>
            <a:r>
              <a:rPr lang="ru-RU" sz="1800" b="1" dirty="0">
                <a:solidFill>
                  <a:srgbClr val="002060"/>
                </a:solidFill>
                <a:latin typeface="Arial" panose="020B0604020202020204" pitchFamily="34" charset="0"/>
                <a:cs typeface="Arial" panose="020B0604020202020204" pitchFamily="34" charset="0"/>
              </a:rPr>
              <a:t> </a:t>
            </a:r>
            <a:r>
              <a:rPr lang="en-US" sz="1800" b="1" baseline="30000" dirty="0">
                <a:solidFill>
                  <a:srgbClr val="002060"/>
                </a:solidFill>
                <a:latin typeface="Arial" panose="020B0604020202020204" pitchFamily="34" charset="0"/>
                <a:cs typeface="Arial" panose="020B0604020202020204" pitchFamily="34" charset="0"/>
              </a:rPr>
              <a:t>280</a:t>
            </a:r>
            <a:r>
              <a:rPr lang="en-US" sz="1800" b="1" dirty="0">
                <a:solidFill>
                  <a:srgbClr val="002060"/>
                </a:solidFill>
                <a:latin typeface="Arial" panose="020B0604020202020204" pitchFamily="34" charset="0"/>
                <a:cs typeface="Arial" panose="020B0604020202020204" pitchFamily="34" charset="0"/>
              </a:rPr>
              <a:t>Ds*</a:t>
            </a:r>
            <a:endParaRPr lang="ru-RU" sz="1800" b="1" dirty="0">
              <a:solidFill>
                <a:prstClr val="black"/>
              </a:solidFill>
              <a:latin typeface="Calibri"/>
            </a:endParaRPr>
          </a:p>
        </p:txBody>
      </p:sp>
      <p:sp>
        <p:nvSpPr>
          <p:cNvPr id="8" name="TextBox 7"/>
          <p:cNvSpPr txBox="1"/>
          <p:nvPr/>
        </p:nvSpPr>
        <p:spPr>
          <a:xfrm>
            <a:off x="258408" y="3440897"/>
            <a:ext cx="8259134" cy="830997"/>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ru-RU" sz="1600" dirty="0">
                <a:solidFill>
                  <a:prstClr val="black"/>
                </a:solidFill>
                <a:latin typeface="Arial" panose="020B0604020202020204" pitchFamily="34" charset="0"/>
                <a:cs typeface="Arial" panose="020B0604020202020204" pitchFamily="34" charset="0"/>
              </a:rPr>
              <a:t>Новые изотопы</a:t>
            </a:r>
            <a:r>
              <a:rPr lang="en-US" sz="1600" dirty="0">
                <a:solidFill>
                  <a:prstClr val="black"/>
                </a:solidFill>
                <a:latin typeface="Arial" panose="020B0604020202020204" pitchFamily="34" charset="0"/>
                <a:cs typeface="Arial" panose="020B0604020202020204" pitchFamily="34" charset="0"/>
              </a:rPr>
              <a:t>: </a:t>
            </a:r>
            <a:r>
              <a:rPr lang="ru-RU" sz="1600" baseline="30000" dirty="0">
                <a:solidFill>
                  <a:prstClr val="black"/>
                </a:solidFill>
                <a:latin typeface="Arial" panose="020B0604020202020204" pitchFamily="34" charset="0"/>
                <a:cs typeface="Arial" panose="020B0604020202020204" pitchFamily="34" charset="0"/>
              </a:rPr>
              <a:t>2</a:t>
            </a:r>
            <a:r>
              <a:rPr lang="en-US" sz="1600" baseline="30000" dirty="0">
                <a:solidFill>
                  <a:prstClr val="black"/>
                </a:solidFill>
                <a:latin typeface="Arial" panose="020B0604020202020204" pitchFamily="34" charset="0"/>
                <a:cs typeface="Arial" panose="020B0604020202020204" pitchFamily="34" charset="0"/>
              </a:rPr>
              <a:t>87</a:t>
            </a:r>
            <a:r>
              <a:rPr lang="en-US" sz="1600" dirty="0">
                <a:solidFill>
                  <a:prstClr val="black"/>
                </a:solidFill>
                <a:latin typeface="Arial" panose="020B0604020202020204" pitchFamily="34" charset="0"/>
                <a:cs typeface="Arial" panose="020B0604020202020204" pitchFamily="34" charset="0"/>
              </a:rPr>
              <a:t>Mc, </a:t>
            </a:r>
            <a:r>
              <a:rPr lang="en-US" sz="1600" baseline="30000" dirty="0">
                <a:solidFill>
                  <a:prstClr val="black"/>
                </a:solidFill>
                <a:latin typeface="Arial" panose="020B0604020202020204" pitchFamily="34" charset="0"/>
                <a:cs typeface="Arial" panose="020B0604020202020204" pitchFamily="34" charset="0"/>
              </a:rPr>
              <a:t>276</a:t>
            </a:r>
            <a:r>
              <a:rPr lang="en-US" sz="1600" dirty="0">
                <a:solidFill>
                  <a:prstClr val="black"/>
                </a:solidFill>
                <a:latin typeface="Arial" panose="020B0604020202020204" pitchFamily="34" charset="0"/>
                <a:cs typeface="Arial" panose="020B0604020202020204" pitchFamily="34" charset="0"/>
              </a:rPr>
              <a:t>Ds, </a:t>
            </a:r>
            <a:r>
              <a:rPr lang="en-US" sz="1600" baseline="30000" dirty="0">
                <a:solidFill>
                  <a:prstClr val="black"/>
                </a:solidFill>
                <a:latin typeface="Arial" panose="020B0604020202020204" pitchFamily="34" charset="0"/>
                <a:cs typeface="Arial" panose="020B0604020202020204" pitchFamily="34" charset="0"/>
              </a:rPr>
              <a:t>272</a:t>
            </a:r>
            <a:r>
              <a:rPr lang="en-US" sz="1600" dirty="0">
                <a:solidFill>
                  <a:prstClr val="black"/>
                </a:solidFill>
                <a:latin typeface="Arial" panose="020B0604020202020204" pitchFamily="34" charset="0"/>
                <a:cs typeface="Arial" panose="020B0604020202020204" pitchFamily="34" charset="0"/>
              </a:rPr>
              <a:t>Hs, </a:t>
            </a:r>
            <a:r>
              <a:rPr lang="en-US" sz="1600" baseline="30000" dirty="0">
                <a:solidFill>
                  <a:prstClr val="black"/>
                </a:solidFill>
                <a:latin typeface="Arial" panose="020B0604020202020204" pitchFamily="34" charset="0"/>
                <a:cs typeface="Arial" panose="020B0604020202020204" pitchFamily="34" charset="0"/>
              </a:rPr>
              <a:t>268</a:t>
            </a:r>
            <a:r>
              <a:rPr lang="en-US" sz="1600" dirty="0">
                <a:solidFill>
                  <a:prstClr val="black"/>
                </a:solidFill>
                <a:latin typeface="Arial" panose="020B0604020202020204" pitchFamily="34" charset="0"/>
                <a:cs typeface="Arial" panose="020B0604020202020204" pitchFamily="34" charset="0"/>
              </a:rPr>
              <a:t>Sg;</a:t>
            </a:r>
          </a:p>
          <a:p>
            <a:pPr marL="285750" indent="-285750" fontAlgn="auto">
              <a:spcBef>
                <a:spcPts val="0"/>
              </a:spcBef>
              <a:spcAft>
                <a:spcPts val="0"/>
              </a:spcAft>
              <a:buFont typeface="Arial" panose="020B0604020202020204" pitchFamily="34" charset="0"/>
              <a:buChar char="•"/>
            </a:pPr>
            <a:r>
              <a:rPr lang="ru-RU" sz="1600" dirty="0">
                <a:solidFill>
                  <a:prstClr val="black"/>
                </a:solidFill>
                <a:latin typeface="Arial" panose="020B0604020202020204" pitchFamily="34" charset="0"/>
                <a:cs typeface="Arial" panose="020B0604020202020204" pitchFamily="34" charset="0"/>
              </a:rPr>
              <a:t>Проверка </a:t>
            </a:r>
            <a:r>
              <a:rPr lang="ru-RU" sz="1600" dirty="0"/>
              <a:t>предсказываемой теорией рекордно низкой стабильности относительно деления, а, следовательно, и вероятности выживания СТЭ</a:t>
            </a:r>
            <a:endParaRPr lang="ru-RU" sz="1600" dirty="0">
              <a:solidFill>
                <a:prstClr val="black"/>
              </a:solidFill>
              <a:latin typeface="Arial" panose="020B0604020202020204" pitchFamily="34" charset="0"/>
              <a:cs typeface="Arial" panose="020B0604020202020204" pitchFamily="34" charset="0"/>
            </a:endParaRPr>
          </a:p>
        </p:txBody>
      </p:sp>
      <p:sp>
        <p:nvSpPr>
          <p:cNvPr id="6" name="Прямоугольник 5"/>
          <p:cNvSpPr/>
          <p:nvPr/>
        </p:nvSpPr>
        <p:spPr>
          <a:xfrm>
            <a:off x="4137566" y="460604"/>
            <a:ext cx="4953087" cy="369332"/>
          </a:xfrm>
          <a:prstGeom prst="rect">
            <a:avLst/>
          </a:prstGeom>
        </p:spPr>
        <p:txBody>
          <a:bodyPr wrap="none">
            <a:spAutoFit/>
          </a:bodyPr>
          <a:lstStyle/>
          <a:p>
            <a:r>
              <a:rPr lang="ru-RU" b="1" dirty="0">
                <a:solidFill>
                  <a:srgbClr val="0432FF"/>
                </a:solidFill>
                <a:latin typeface="Arial" panose="020B0604020202020204" pitchFamily="34" charset="0"/>
                <a:cs typeface="Arial" panose="020B0604020202020204" pitchFamily="34" charset="0"/>
              </a:rPr>
              <a:t>5400 часов</a:t>
            </a:r>
            <a:r>
              <a:rPr lang="en-US" b="1" dirty="0">
                <a:solidFill>
                  <a:srgbClr val="0432FF"/>
                </a:solidFill>
                <a:latin typeface="Arial" panose="020B0604020202020204" pitchFamily="34" charset="0"/>
                <a:cs typeface="Arial" panose="020B0604020202020204" pitchFamily="34" charset="0"/>
              </a:rPr>
              <a:t> </a:t>
            </a:r>
            <a:r>
              <a:rPr lang="ru-RU" b="1" dirty="0">
                <a:solidFill>
                  <a:srgbClr val="0432FF"/>
                </a:solidFill>
                <a:latin typeface="Arial" panose="020B0604020202020204" pitchFamily="34" charset="0"/>
                <a:cs typeface="Arial" panose="020B0604020202020204" pitchFamily="34" charset="0"/>
              </a:rPr>
              <a:t>за </a:t>
            </a:r>
            <a:r>
              <a:rPr lang="en-US" b="1" dirty="0">
                <a:solidFill>
                  <a:srgbClr val="0432FF"/>
                </a:solidFill>
                <a:latin typeface="Arial" panose="020B0604020202020204" pitchFamily="34" charset="0"/>
                <a:cs typeface="Arial" panose="020B0604020202020204" pitchFamily="34" charset="0"/>
              </a:rPr>
              <a:t>11 </a:t>
            </a:r>
            <a:r>
              <a:rPr lang="ru-RU" b="1" dirty="0">
                <a:solidFill>
                  <a:srgbClr val="0432FF"/>
                </a:solidFill>
                <a:latin typeface="Arial" panose="020B0604020202020204" pitchFamily="34" charset="0"/>
                <a:cs typeface="Arial" panose="020B0604020202020204" pitchFamily="34" charset="0"/>
              </a:rPr>
              <a:t>месяцев</a:t>
            </a:r>
            <a:r>
              <a:rPr lang="en-US" b="1" dirty="0">
                <a:solidFill>
                  <a:srgbClr val="0432FF"/>
                </a:solidFill>
                <a:latin typeface="Arial" panose="020B0604020202020204" pitchFamily="34" charset="0"/>
                <a:cs typeface="Arial" panose="020B0604020202020204" pitchFamily="34" charset="0"/>
              </a:rPr>
              <a:t> </a:t>
            </a:r>
            <a:r>
              <a:rPr lang="ru-RU" b="1" dirty="0">
                <a:solidFill>
                  <a:srgbClr val="0432FF"/>
                </a:solidFill>
                <a:latin typeface="Arial" panose="020B0604020202020204" pitchFamily="34" charset="0"/>
                <a:cs typeface="Arial" panose="020B0604020202020204" pitchFamily="34" charset="0"/>
              </a:rPr>
              <a:t>работы в</a:t>
            </a:r>
            <a:r>
              <a:rPr lang="en-US" b="1" dirty="0">
                <a:solidFill>
                  <a:srgbClr val="0432FF"/>
                </a:solidFill>
                <a:latin typeface="Arial" panose="020B0604020202020204" pitchFamily="34" charset="0"/>
                <a:cs typeface="Arial" panose="020B0604020202020204" pitchFamily="34" charset="0"/>
              </a:rPr>
              <a:t> 2022</a:t>
            </a:r>
            <a:r>
              <a:rPr lang="ru-RU" b="1" dirty="0">
                <a:solidFill>
                  <a:srgbClr val="0432FF"/>
                </a:solidFill>
                <a:latin typeface="Arial" panose="020B0604020202020204" pitchFamily="34" charset="0"/>
                <a:cs typeface="Arial" panose="020B0604020202020204" pitchFamily="34" charset="0"/>
              </a:rPr>
              <a:t> г.</a:t>
            </a:r>
          </a:p>
        </p:txBody>
      </p:sp>
      <p:sp>
        <p:nvSpPr>
          <p:cNvPr id="62" name="Прямоугольник 61">
            <a:extLst>
              <a:ext uri="{FF2B5EF4-FFF2-40B4-BE49-F238E27FC236}">
                <a16:creationId xmlns:a16="http://schemas.microsoft.com/office/drawing/2014/main" id="{6CB20DF3-75AE-4DD8-B7C9-036057AABF32}"/>
              </a:ext>
            </a:extLst>
          </p:cNvPr>
          <p:cNvSpPr/>
          <p:nvPr/>
        </p:nvSpPr>
        <p:spPr>
          <a:xfrm>
            <a:off x="3837659" y="2567950"/>
            <a:ext cx="5856722" cy="461665"/>
          </a:xfrm>
          <a:prstGeom prst="rect">
            <a:avLst/>
          </a:prstGeom>
        </p:spPr>
        <p:txBody>
          <a:bodyPr wrap="square">
            <a:spAutoFit/>
          </a:bodyPr>
          <a:lstStyle/>
          <a:p>
            <a:r>
              <a:rPr lang="ru-RU" sz="2400" b="1" dirty="0">
                <a:solidFill>
                  <a:srgbClr val="C00000"/>
                </a:solidFill>
                <a:effectLst>
                  <a:outerShdw blurRad="38100" dist="38100" dir="2700000" algn="tl">
                    <a:srgbClr val="000000">
                      <a:alpha val="43137"/>
                    </a:srgbClr>
                  </a:outerShdw>
                </a:effectLst>
              </a:rPr>
              <a:t>Синтез и свойства СТЭ</a:t>
            </a:r>
          </a:p>
        </p:txBody>
      </p:sp>
      <p:sp>
        <p:nvSpPr>
          <p:cNvPr id="63" name="Прямоугольник 62">
            <a:extLst>
              <a:ext uri="{FF2B5EF4-FFF2-40B4-BE49-F238E27FC236}">
                <a16:creationId xmlns:a16="http://schemas.microsoft.com/office/drawing/2014/main" id="{6CB20DF3-75AE-4DD8-B7C9-036057AABF32}"/>
              </a:ext>
            </a:extLst>
          </p:cNvPr>
          <p:cNvSpPr/>
          <p:nvPr/>
        </p:nvSpPr>
        <p:spPr>
          <a:xfrm>
            <a:off x="3491889" y="866287"/>
            <a:ext cx="1430489" cy="461665"/>
          </a:xfrm>
          <a:prstGeom prst="rect">
            <a:avLst/>
          </a:prstGeom>
        </p:spPr>
        <p:txBody>
          <a:bodyPr wrap="square">
            <a:spAutoFit/>
          </a:bodyPr>
          <a:lstStyle/>
          <a:p>
            <a:r>
              <a:rPr lang="ru-RU" sz="2400" b="1" dirty="0">
                <a:solidFill>
                  <a:srgbClr val="C00000"/>
                </a:solidFill>
                <a:effectLst>
                  <a:outerShdw blurRad="38100" dist="38100" dir="2700000" algn="tl">
                    <a:srgbClr val="000000">
                      <a:alpha val="43137"/>
                    </a:srgbClr>
                  </a:outerShdw>
                </a:effectLst>
              </a:rPr>
              <a:t>ДЦ</a:t>
            </a:r>
            <a:r>
              <a:rPr lang="en-US" sz="2400" b="1" dirty="0">
                <a:solidFill>
                  <a:srgbClr val="C00000"/>
                </a:solidFill>
                <a:effectLst>
                  <a:outerShdw blurRad="38100" dist="38100" dir="2700000" algn="tl">
                    <a:srgbClr val="000000">
                      <a:alpha val="43137"/>
                    </a:srgbClr>
                  </a:outerShdw>
                </a:effectLst>
              </a:rPr>
              <a:t>280</a:t>
            </a:r>
            <a:endParaRPr lang="ru-RU" sz="2400" b="1" dirty="0">
              <a:solidFill>
                <a:srgbClr val="C00000"/>
              </a:solidFill>
              <a:effectLst>
                <a:outerShdw blurRad="38100" dist="38100" dir="2700000" algn="tl">
                  <a:srgbClr val="000000">
                    <a:alpha val="43137"/>
                  </a:srgbClr>
                </a:outerShdw>
              </a:effectLst>
            </a:endParaRPr>
          </a:p>
        </p:txBody>
      </p:sp>
      <p:sp>
        <p:nvSpPr>
          <p:cNvPr id="64" name="TextBox 63">
            <a:extLst>
              <a:ext uri="{FF2B5EF4-FFF2-40B4-BE49-F238E27FC236}">
                <a16:creationId xmlns:a16="http://schemas.microsoft.com/office/drawing/2014/main" id="{87C32D4A-917C-4B5A-B599-C1566D833E15}"/>
              </a:ext>
            </a:extLst>
          </p:cNvPr>
          <p:cNvSpPr txBox="1"/>
          <p:nvPr/>
        </p:nvSpPr>
        <p:spPr>
          <a:xfrm>
            <a:off x="3491889" y="1306698"/>
            <a:ext cx="5112568" cy="1200329"/>
          </a:xfrm>
          <a:prstGeom prst="rect">
            <a:avLst/>
          </a:prstGeom>
          <a:noFill/>
        </p:spPr>
        <p:txBody>
          <a:bodyPr wrap="square">
            <a:spAutoFit/>
          </a:bodyPr>
          <a:lstStyle/>
          <a:p>
            <a:r>
              <a:rPr lang="ru-RU" b="1" dirty="0">
                <a:solidFill>
                  <a:srgbClr val="002060"/>
                </a:solidFill>
                <a:latin typeface="Arial" panose="020B0604020202020204" pitchFamily="34" charset="0"/>
                <a:ea typeface="MS Mincho"/>
                <a:cs typeface="Arial" panose="020B0604020202020204" pitchFamily="34" charset="0"/>
              </a:rPr>
              <a:t>Достигнутые интенсивности:</a:t>
            </a:r>
          </a:p>
          <a:p>
            <a:pPr marL="342900" indent="-342900">
              <a:buFont typeface="Arial" panose="020B0604020202020204" pitchFamily="34" charset="0"/>
              <a:buChar char="•"/>
            </a:pPr>
            <a:r>
              <a:rPr lang="en-US" baseline="30000" dirty="0">
                <a:solidFill>
                  <a:prstClr val="black"/>
                </a:solidFill>
                <a:ea typeface="MS Mincho"/>
              </a:rPr>
              <a:t>48</a:t>
            </a:r>
            <a:r>
              <a:rPr lang="ru-RU" dirty="0" err="1">
                <a:solidFill>
                  <a:prstClr val="black"/>
                </a:solidFill>
                <a:ea typeface="MS Mincho"/>
              </a:rPr>
              <a:t>Са</a:t>
            </a:r>
            <a:r>
              <a:rPr lang="ru-RU" dirty="0">
                <a:solidFill>
                  <a:prstClr val="black"/>
                </a:solidFill>
                <a:ea typeface="MS Mincho"/>
              </a:rPr>
              <a:t> - </a:t>
            </a:r>
            <a:r>
              <a:rPr lang="en-US" dirty="0">
                <a:solidFill>
                  <a:prstClr val="black"/>
                </a:solidFill>
                <a:ea typeface="MS Mincho"/>
              </a:rPr>
              <a:t>7.7</a:t>
            </a:r>
            <a:r>
              <a:rPr lang="ru-RU" dirty="0">
                <a:solidFill>
                  <a:prstClr val="black"/>
                </a:solidFill>
                <a:ea typeface="MS Mincho"/>
              </a:rPr>
              <a:t> мкА частиц</a:t>
            </a:r>
            <a:r>
              <a:rPr lang="en-US" dirty="0">
                <a:solidFill>
                  <a:prstClr val="black"/>
                </a:solidFill>
                <a:ea typeface="MS Mincho"/>
              </a:rPr>
              <a:t>.</a:t>
            </a:r>
          </a:p>
          <a:p>
            <a:pPr marL="342900" indent="-342900">
              <a:buFont typeface="Arial" panose="020B0604020202020204" pitchFamily="34" charset="0"/>
              <a:buChar char="•"/>
            </a:pPr>
            <a:r>
              <a:rPr lang="ru-RU" baseline="30000" dirty="0">
                <a:latin typeface="Times New Roman" panose="02020603050405020304" pitchFamily="18" charset="0"/>
                <a:cs typeface="Times New Roman" panose="02020603050405020304" pitchFamily="18" charset="0"/>
              </a:rPr>
              <a:t>5</a:t>
            </a:r>
            <a:r>
              <a:rPr lang="en-US" baseline="30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Cr</a:t>
            </a:r>
            <a:r>
              <a:rPr lang="ru-RU" dirty="0">
                <a:solidFill>
                  <a:prstClr val="black"/>
                </a:solidFill>
                <a:ea typeface="MS Mincho"/>
              </a:rPr>
              <a:t> - 3</a:t>
            </a:r>
            <a:r>
              <a:rPr lang="en-US" dirty="0">
                <a:solidFill>
                  <a:prstClr val="black"/>
                </a:solidFill>
                <a:ea typeface="MS Mincho"/>
              </a:rPr>
              <a:t>.</a:t>
            </a:r>
            <a:r>
              <a:rPr lang="ru-RU" dirty="0">
                <a:solidFill>
                  <a:prstClr val="black"/>
                </a:solidFill>
                <a:ea typeface="MS Mincho"/>
              </a:rPr>
              <a:t>5 мкА частиц</a:t>
            </a:r>
            <a:r>
              <a:rPr lang="en-US"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ru-RU" baseline="30000" dirty="0">
                <a:latin typeface="Times New Roman" panose="02020603050405020304" pitchFamily="18" charset="0"/>
                <a:cs typeface="Times New Roman" panose="02020603050405020304" pitchFamily="18" charset="0"/>
              </a:rPr>
              <a:t>4</a:t>
            </a:r>
            <a:r>
              <a:rPr lang="en-US" baseline="30000" dirty="0">
                <a:latin typeface="Times New Roman" panose="02020603050405020304" pitchFamily="18" charset="0"/>
                <a:cs typeface="Times New Roman" panose="02020603050405020304" pitchFamily="18" charset="0"/>
              </a:rPr>
              <a:t>8</a:t>
            </a:r>
            <a:r>
              <a:rPr lang="en-US" dirty="0">
                <a:latin typeface="Times New Roman" panose="02020603050405020304" pitchFamily="18" charset="0"/>
                <a:cs typeface="Times New Roman" panose="02020603050405020304" pitchFamily="18" charset="0"/>
              </a:rPr>
              <a:t>Ti</a:t>
            </a:r>
            <a:r>
              <a:rPr lang="ru-RU" dirty="0">
                <a:latin typeface="Times New Roman" panose="02020603050405020304" pitchFamily="18" charset="0"/>
                <a:cs typeface="Times New Roman" panose="02020603050405020304" pitchFamily="18" charset="0"/>
              </a:rPr>
              <a:t> </a:t>
            </a:r>
            <a:r>
              <a:rPr lang="ru-RU" dirty="0">
                <a:solidFill>
                  <a:prstClr val="black"/>
                </a:solidFill>
                <a:ea typeface="MS Mincho"/>
              </a:rPr>
              <a:t> - </a:t>
            </a:r>
            <a:r>
              <a:rPr lang="ru-RU" dirty="0"/>
              <a:t>2.</a:t>
            </a:r>
            <a:r>
              <a:rPr lang="en-US" dirty="0"/>
              <a:t>1</a:t>
            </a:r>
            <a:r>
              <a:rPr lang="ru-RU" dirty="0">
                <a:solidFill>
                  <a:prstClr val="black"/>
                </a:solidFill>
                <a:ea typeface="MS Mincho"/>
              </a:rPr>
              <a:t> мкА частиц</a:t>
            </a:r>
            <a:r>
              <a:rPr lang="en-US" dirty="0">
                <a:latin typeface="Times New Roman" panose="02020603050405020304" pitchFamily="18" charset="0"/>
                <a:cs typeface="Times New Roman" panose="02020603050405020304" pitchFamily="18" charset="0"/>
              </a:rPr>
              <a:t>.</a:t>
            </a:r>
            <a:endParaRPr lang="en-US" dirty="0">
              <a:solidFill>
                <a:prstClr val="black"/>
              </a:solidFill>
              <a:ea typeface="MS Mincho"/>
            </a:endParaRPr>
          </a:p>
        </p:txBody>
      </p:sp>
      <p:pic>
        <p:nvPicPr>
          <p:cNvPr id="65" name="Picture 2">
            <a:extLst>
              <a:ext uri="{FF2B5EF4-FFF2-40B4-BE49-F238E27FC236}">
                <a16:creationId xmlns:a16="http://schemas.microsoft.com/office/drawing/2014/main" id="{ADFB879E-2473-4450-B766-CED4BDA4F44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2941" y="764704"/>
            <a:ext cx="2864254" cy="203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Рисунок 65">
            <a:extLst>
              <a:ext uri="{FF2B5EF4-FFF2-40B4-BE49-F238E27FC236}">
                <a16:creationId xmlns:a16="http://schemas.microsoft.com/office/drawing/2014/main" id="{FC1ADE83-F735-462D-8D49-A8352646D1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2940" y="4414810"/>
            <a:ext cx="3995035" cy="2194281"/>
          </a:xfrm>
          <a:prstGeom prst="rect">
            <a:avLst/>
          </a:prstGeom>
        </p:spPr>
      </p:pic>
      <p:sp>
        <p:nvSpPr>
          <p:cNvPr id="67" name="TextBox 66"/>
          <p:cNvSpPr txBox="1"/>
          <p:nvPr/>
        </p:nvSpPr>
        <p:spPr>
          <a:xfrm>
            <a:off x="4613413" y="5199454"/>
            <a:ext cx="7410782" cy="1477328"/>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ru-RU" sz="1800" dirty="0">
                <a:solidFill>
                  <a:prstClr val="black"/>
                </a:solidFill>
                <a:latin typeface="Arial" panose="020B0604020202020204" pitchFamily="34" charset="0"/>
                <a:cs typeface="Arial" panose="020B0604020202020204" pitchFamily="34" charset="0"/>
              </a:rPr>
              <a:t>Запу</a:t>
            </a:r>
            <a:r>
              <a:rPr lang="ru-RU" dirty="0">
                <a:solidFill>
                  <a:prstClr val="black"/>
                </a:solidFill>
                <a:latin typeface="Arial" panose="020B0604020202020204" pitchFamily="34" charset="0"/>
                <a:cs typeface="Arial" panose="020B0604020202020204" pitchFamily="34" charset="0"/>
              </a:rPr>
              <a:t>щ</a:t>
            </a:r>
            <a:r>
              <a:rPr lang="ru-RU" sz="1800" dirty="0">
                <a:solidFill>
                  <a:prstClr val="black"/>
                </a:solidFill>
                <a:latin typeface="Arial" panose="020B0604020202020204" pitchFamily="34" charset="0"/>
                <a:cs typeface="Arial" panose="020B0604020202020204" pitchFamily="34" charset="0"/>
              </a:rPr>
              <a:t>ен новый сепаратор </a:t>
            </a:r>
            <a:r>
              <a:rPr lang="en-US" sz="1800" dirty="0">
                <a:solidFill>
                  <a:prstClr val="black"/>
                </a:solidFill>
                <a:latin typeface="Arial" panose="020B0604020202020204" pitchFamily="34" charset="0"/>
                <a:cs typeface="Arial" panose="020B0604020202020204" pitchFamily="34" charset="0"/>
              </a:rPr>
              <a:t>GRAND;</a:t>
            </a:r>
          </a:p>
          <a:p>
            <a:pPr marL="285750" indent="-285750" fontAlgn="auto">
              <a:spcBef>
                <a:spcPts val="0"/>
              </a:spcBef>
              <a:spcAft>
                <a:spcPts val="0"/>
              </a:spcAft>
              <a:buFont typeface="Arial" panose="020B0604020202020204" pitchFamily="34" charset="0"/>
              <a:buChar char="•"/>
            </a:pPr>
            <a:r>
              <a:rPr lang="ru-RU" dirty="0">
                <a:solidFill>
                  <a:prstClr val="black"/>
                </a:solidFill>
                <a:latin typeface="Arial" panose="020B0604020202020204" pitchFamily="34" charset="0"/>
                <a:cs typeface="Arial" panose="020B0604020202020204" pitchFamily="34" charset="0"/>
              </a:rPr>
              <a:t>Подготовлена химическая установка, включая </a:t>
            </a:r>
            <a:r>
              <a:rPr lang="ru-RU" dirty="0" err="1">
                <a:solidFill>
                  <a:prstClr val="black"/>
                </a:solidFill>
                <a:latin typeface="Arial" panose="020B0604020202020204" pitchFamily="34" charset="0"/>
                <a:cs typeface="Arial" panose="020B0604020202020204" pitchFamily="34" charset="0"/>
              </a:rPr>
              <a:t>криодетектор</a:t>
            </a:r>
            <a:r>
              <a:rPr lang="en-US" dirty="0">
                <a:solidFill>
                  <a:prstClr val="black"/>
                </a:solidFill>
                <a:latin typeface="Arial" panose="020B0604020202020204" pitchFamily="34" charset="0"/>
                <a:cs typeface="Arial" panose="020B0604020202020204" pitchFamily="34" charset="0"/>
              </a:rPr>
              <a:t>;</a:t>
            </a:r>
            <a:endParaRPr lang="ru-RU" dirty="0">
              <a:solidFill>
                <a:prstClr val="black"/>
              </a:solidFill>
              <a:latin typeface="Arial" panose="020B0604020202020204" pitchFamily="34" charset="0"/>
              <a:cs typeface="Arial" panose="020B0604020202020204" pitchFamily="34" charset="0"/>
            </a:endParaRPr>
          </a:p>
          <a:p>
            <a:pPr marL="285750" indent="-285750" fontAlgn="auto">
              <a:spcBef>
                <a:spcPts val="0"/>
              </a:spcBef>
              <a:spcAft>
                <a:spcPts val="0"/>
              </a:spcAft>
              <a:buFont typeface="Arial" panose="020B0604020202020204" pitchFamily="34" charset="0"/>
              <a:buChar char="•"/>
            </a:pPr>
            <a:r>
              <a:rPr lang="ru-RU" dirty="0">
                <a:solidFill>
                  <a:prstClr val="black"/>
                </a:solidFill>
                <a:latin typeface="Arial" panose="020B0604020202020204" pitchFamily="34" charset="0"/>
                <a:cs typeface="Arial" panose="020B0604020202020204" pitchFamily="34" charset="0"/>
              </a:rPr>
              <a:t>Проведена серия тестовых экспериментов по определению эффективности и оптимальных параметров установки;</a:t>
            </a:r>
          </a:p>
          <a:p>
            <a:pPr marL="285750" indent="-285750" fontAlgn="auto">
              <a:spcBef>
                <a:spcPts val="0"/>
              </a:spcBef>
              <a:spcAft>
                <a:spcPts val="0"/>
              </a:spcAft>
              <a:buFont typeface="Arial" panose="020B0604020202020204" pitchFamily="34" charset="0"/>
              <a:buChar char="•"/>
            </a:pPr>
            <a:r>
              <a:rPr lang="ru-RU" dirty="0">
                <a:solidFill>
                  <a:prstClr val="black"/>
                </a:solidFill>
                <a:latin typeface="Arial" panose="020B0604020202020204" pitchFamily="34" charset="0"/>
                <a:cs typeface="Arial" panose="020B0604020202020204" pitchFamily="34" charset="0"/>
              </a:rPr>
              <a:t>Начат эксперимент по химии 114 и </a:t>
            </a:r>
            <a:r>
              <a:rPr lang="ru-RU">
                <a:solidFill>
                  <a:prstClr val="black"/>
                </a:solidFill>
                <a:latin typeface="Arial" panose="020B0604020202020204" pitchFamily="34" charset="0"/>
                <a:cs typeface="Arial" panose="020B0604020202020204" pitchFamily="34" charset="0"/>
              </a:rPr>
              <a:t>112 элементов.</a:t>
            </a:r>
            <a:endParaRPr lang="ru-RU" dirty="0">
              <a:solidFill>
                <a:prstClr val="black"/>
              </a:solidFill>
              <a:latin typeface="Arial" panose="020B0604020202020204" pitchFamily="34" charset="0"/>
              <a:cs typeface="Arial" panose="020B0604020202020204" pitchFamily="34" charset="0"/>
            </a:endParaRPr>
          </a:p>
        </p:txBody>
      </p:sp>
      <p:sp>
        <p:nvSpPr>
          <p:cNvPr id="68" name="Прямоугольник 67">
            <a:extLst>
              <a:ext uri="{FF2B5EF4-FFF2-40B4-BE49-F238E27FC236}">
                <a16:creationId xmlns:a16="http://schemas.microsoft.com/office/drawing/2014/main" id="{6CB20DF3-75AE-4DD8-B7C9-036057AABF32}"/>
              </a:ext>
            </a:extLst>
          </p:cNvPr>
          <p:cNvSpPr/>
          <p:nvPr/>
        </p:nvSpPr>
        <p:spPr>
          <a:xfrm>
            <a:off x="4727848" y="4304082"/>
            <a:ext cx="5856722" cy="830997"/>
          </a:xfrm>
          <a:prstGeom prst="rect">
            <a:avLst/>
          </a:prstGeom>
        </p:spPr>
        <p:txBody>
          <a:bodyPr wrap="square">
            <a:spAutoFit/>
          </a:bodyPr>
          <a:lstStyle/>
          <a:p>
            <a:r>
              <a:rPr lang="ru-RU" sz="2400" b="1" dirty="0">
                <a:solidFill>
                  <a:srgbClr val="C00000"/>
                </a:solidFill>
                <a:effectLst>
                  <a:outerShdw blurRad="38100" dist="38100" dir="2700000" algn="tl">
                    <a:srgbClr val="000000">
                      <a:alpha val="43137"/>
                    </a:srgbClr>
                  </a:outerShdw>
                </a:effectLst>
              </a:rPr>
              <a:t>Подготовка и начало первых экспериментов по химии СТЭ</a:t>
            </a:r>
          </a:p>
        </p:txBody>
      </p:sp>
      <p:sp>
        <p:nvSpPr>
          <p:cNvPr id="9" name="Прямоугольник 8"/>
          <p:cNvSpPr/>
          <p:nvPr/>
        </p:nvSpPr>
        <p:spPr>
          <a:xfrm>
            <a:off x="9504868" y="4651963"/>
            <a:ext cx="2778278" cy="369332"/>
          </a:xfrm>
          <a:prstGeom prst="rect">
            <a:avLst/>
          </a:prstGeom>
        </p:spPr>
        <p:txBody>
          <a:bodyPr wrap="square">
            <a:spAutoFit/>
          </a:bodyPr>
          <a:lstStyle/>
          <a:p>
            <a:r>
              <a:rPr lang="en-US" altLang="ja-JP" b="1" kern="0" baseline="30000" dirty="0">
                <a:solidFill>
                  <a:srgbClr val="002060"/>
                </a:solidFill>
                <a:latin typeface="Arial" panose="020B0604020202020204" pitchFamily="34" charset="0"/>
                <a:cs typeface="Arial" panose="020B0604020202020204" pitchFamily="34" charset="0"/>
              </a:rPr>
              <a:t>24</a:t>
            </a:r>
            <a:r>
              <a:rPr lang="ru-RU" altLang="ja-JP" b="1" kern="0" baseline="30000" dirty="0">
                <a:solidFill>
                  <a:srgbClr val="002060"/>
                </a:solidFill>
                <a:latin typeface="Arial" panose="020B0604020202020204" pitchFamily="34" charset="0"/>
                <a:cs typeface="Arial" panose="020B0604020202020204" pitchFamily="34" charset="0"/>
              </a:rPr>
              <a:t>2</a:t>
            </a:r>
            <a:r>
              <a:rPr lang="en-US" altLang="ja-JP" b="1" kern="0" dirty="0">
                <a:solidFill>
                  <a:srgbClr val="002060"/>
                </a:solidFill>
                <a:latin typeface="Arial" panose="020B0604020202020204" pitchFamily="34" charset="0"/>
                <a:cs typeface="Arial" panose="020B0604020202020204" pitchFamily="34" charset="0"/>
              </a:rPr>
              <a:t>Pu + </a:t>
            </a:r>
            <a:r>
              <a:rPr lang="en-US" altLang="ja-JP" b="1" kern="0" baseline="30000" dirty="0">
                <a:solidFill>
                  <a:srgbClr val="002060"/>
                </a:solidFill>
                <a:latin typeface="Arial" panose="020B0604020202020204" pitchFamily="34" charset="0"/>
                <a:cs typeface="Arial" panose="020B0604020202020204" pitchFamily="34" charset="0"/>
              </a:rPr>
              <a:t>48</a:t>
            </a:r>
            <a:r>
              <a:rPr lang="en-US" altLang="ja-JP" b="1" kern="0" dirty="0">
                <a:solidFill>
                  <a:srgbClr val="002060"/>
                </a:solidFill>
                <a:latin typeface="Arial" panose="020B0604020202020204" pitchFamily="34" charset="0"/>
                <a:cs typeface="Arial" panose="020B0604020202020204" pitchFamily="34" charset="0"/>
              </a:rPr>
              <a:t>Ca</a:t>
            </a:r>
            <a:r>
              <a:rPr lang="ru-RU" altLang="ja-JP" b="1" kern="0"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a:t>
            </a:r>
            <a:r>
              <a:rPr lang="ru-RU" b="1" dirty="0">
                <a:solidFill>
                  <a:srgbClr val="002060"/>
                </a:solidFill>
                <a:latin typeface="Arial" panose="020B0604020202020204" pitchFamily="34" charset="0"/>
                <a:cs typeface="Arial" panose="020B0604020202020204" pitchFamily="34" charset="0"/>
              </a:rPr>
              <a:t> </a:t>
            </a:r>
            <a:r>
              <a:rPr lang="en-US" b="1" baseline="30000" dirty="0">
                <a:solidFill>
                  <a:srgbClr val="002060"/>
                </a:solidFill>
                <a:latin typeface="Arial" panose="020B0604020202020204" pitchFamily="34" charset="0"/>
                <a:cs typeface="Arial" panose="020B0604020202020204" pitchFamily="34" charset="0"/>
              </a:rPr>
              <a:t>290</a:t>
            </a:r>
            <a:r>
              <a:rPr lang="en-US" b="1" dirty="0">
                <a:solidFill>
                  <a:srgbClr val="002060"/>
                </a:solidFill>
                <a:latin typeface="Arial" panose="020B0604020202020204" pitchFamily="34" charset="0"/>
                <a:cs typeface="Arial" panose="020B0604020202020204" pitchFamily="34" charset="0"/>
              </a:rPr>
              <a:t>Fl*</a:t>
            </a:r>
            <a:endParaRPr lang="ru-RU" dirty="0"/>
          </a:p>
        </p:txBody>
      </p:sp>
      <p:pic>
        <p:nvPicPr>
          <p:cNvPr id="70" name="Рисунок 69" descr="z1.bmp">
            <a:extLst>
              <a:ext uri="{FF2B5EF4-FFF2-40B4-BE49-F238E27FC236}">
                <a16:creationId xmlns:a16="http://schemas.microsoft.com/office/drawing/2014/main" id="{4BBA78EF-CD7B-4DF6-A837-50E10F3339FE}"/>
              </a:ext>
            </a:extLst>
          </p:cNvPr>
          <p:cNvPicPr/>
          <p:nvPr/>
        </p:nvPicPr>
        <p:blipFill>
          <a:blip r:embed="rId5" cstate="print">
            <a:extLst>
              <a:ext uri="{28A0092B-C50C-407E-A947-70E740481C1C}">
                <a14:useLocalDpi xmlns:a14="http://schemas.microsoft.com/office/drawing/2010/main"/>
              </a:ext>
            </a:extLst>
          </a:blip>
          <a:srcRect l="3723" t="7046" r="30332"/>
          <a:stretch>
            <a:fillRect/>
          </a:stretch>
        </p:blipFill>
        <p:spPr>
          <a:xfrm>
            <a:off x="8604457" y="914398"/>
            <a:ext cx="3419738" cy="3448418"/>
          </a:xfrm>
          <a:prstGeom prst="rect">
            <a:avLst/>
          </a:prstGeom>
        </p:spPr>
      </p:pic>
    </p:spTree>
    <p:extLst>
      <p:ext uri="{BB962C8B-B14F-4D97-AF65-F5344CB8AC3E}">
        <p14:creationId xmlns:p14="http://schemas.microsoft.com/office/powerpoint/2010/main" val="1937498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p:nvPr/>
        </p:nvGrpSpPr>
        <p:grpSpPr>
          <a:xfrm>
            <a:off x="3283709" y="3249399"/>
            <a:ext cx="3709693" cy="3306323"/>
            <a:chOff x="3062398" y="3317298"/>
            <a:chExt cx="3709693" cy="3306323"/>
          </a:xfrm>
        </p:grpSpPr>
        <p:pic>
          <p:nvPicPr>
            <p:cNvPr id="38" name="Рисунок 3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62398" y="3317298"/>
              <a:ext cx="3044283" cy="3306323"/>
            </a:xfrm>
            <a:prstGeom prst="rect">
              <a:avLst/>
            </a:prstGeom>
          </p:spPr>
        </p:pic>
        <p:sp>
          <p:nvSpPr>
            <p:cNvPr id="46" name="Прямоугольник 45"/>
            <p:cNvSpPr/>
            <p:nvPr/>
          </p:nvSpPr>
          <p:spPr>
            <a:xfrm>
              <a:off x="3563007" y="5948480"/>
              <a:ext cx="3209084" cy="307777"/>
            </a:xfrm>
            <a:prstGeom prst="rect">
              <a:avLst/>
            </a:prstGeom>
            <a:solidFill>
              <a:schemeClr val="bg1"/>
            </a:solidFill>
          </p:spPr>
          <p:txBody>
            <a:bodyPr wrap="none">
              <a:spAutoFit/>
            </a:bodyPr>
            <a:lstStyle/>
            <a:p>
              <a:r>
                <a:rPr lang="en-US" sz="1400" b="1" dirty="0">
                  <a:latin typeface="Times New Roman" panose="02020603050405020304" pitchFamily="18" charset="0"/>
                  <a:cs typeface="Times New Roman" panose="02020603050405020304" pitchFamily="18" charset="0"/>
                </a:rPr>
                <a:t>Control        Protons      </a:t>
              </a:r>
              <a:r>
                <a:rPr lang="en-US" sz="1400" b="1" dirty="0" err="1">
                  <a:latin typeface="Times New Roman" panose="02020603050405020304" pitchFamily="18" charset="0"/>
                  <a:cs typeface="Times New Roman" panose="02020603050405020304" pitchFamily="18" charset="0"/>
                </a:rPr>
                <a:t>AraC</a:t>
              </a:r>
              <a:r>
                <a:rPr lang="en-US" sz="1400" b="1" dirty="0">
                  <a:latin typeface="Times New Roman" panose="02020603050405020304" pitchFamily="18" charset="0"/>
                  <a:cs typeface="Times New Roman" panose="02020603050405020304" pitchFamily="18" charset="0"/>
                </a:rPr>
                <a:t> + Protons</a:t>
              </a:r>
              <a:endParaRPr lang="ru-RU" sz="1400" b="1" dirty="0"/>
            </a:p>
          </p:txBody>
        </p:sp>
      </p:grpSp>
      <p:sp>
        <p:nvSpPr>
          <p:cNvPr id="103" name="Овал 102"/>
          <p:cNvSpPr/>
          <p:nvPr/>
        </p:nvSpPr>
        <p:spPr>
          <a:xfrm rot="19887083">
            <a:off x="10107149" y="1829638"/>
            <a:ext cx="385047"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872" name="CustomShape 3"/>
          <p:cNvSpPr/>
          <p:nvPr/>
        </p:nvSpPr>
        <p:spPr>
          <a:xfrm>
            <a:off x="1379268" y="22570"/>
            <a:ext cx="8655856" cy="580096"/>
          </a:xfrm>
          <a:prstGeom prst="rect">
            <a:avLst/>
          </a:prstGeom>
          <a:noFill/>
          <a:ln>
            <a:noFill/>
          </a:ln>
        </p:spPr>
        <p:style>
          <a:lnRef idx="0">
            <a:scrgbClr r="0" g="0" b="0"/>
          </a:lnRef>
          <a:fillRef idx="0">
            <a:scrgbClr r="0" g="0" b="0"/>
          </a:fillRef>
          <a:effectRef idx="0">
            <a:scrgbClr r="0" g="0" b="0"/>
          </a:effectRef>
          <a:fontRef idx="minor"/>
        </p:style>
        <p:txBody>
          <a:bodyPr lIns="86805" tIns="43403" rIns="86805" bIns="43403">
            <a:spAutoFit/>
          </a:bodyPr>
          <a:lstStyle/>
          <a:p>
            <a:pPr algn="ctr" defTabSz="881939"/>
            <a:r>
              <a:rPr lang="ru-RU" sz="3200" b="1" cap="small" spc="-1" dirty="0">
                <a:solidFill>
                  <a:srgbClr val="002060"/>
                </a:solidFill>
                <a:latin typeface="Times New Roman" panose="02020603050405020304" pitchFamily="18" charset="0"/>
                <a:ea typeface="DejaVu Sans"/>
                <a:cs typeface="Times New Roman" panose="02020603050405020304" pitchFamily="18" charset="0"/>
              </a:rPr>
              <a:t>РАДИОБИОЛОГИЯ</a:t>
            </a:r>
            <a:endParaRPr lang="en-CA" sz="3200" spc="-1" dirty="0">
              <a:solidFill>
                <a:srgbClr val="002060"/>
              </a:solidFill>
              <a:latin typeface="Times New Roman" panose="02020603050405020304" pitchFamily="18" charset="0"/>
              <a:cs typeface="Times New Roman" panose="02020603050405020304" pitchFamily="18" charset="0"/>
            </a:endParaRPr>
          </a:p>
        </p:txBody>
      </p:sp>
      <p:pic>
        <p:nvPicPr>
          <p:cNvPr id="873" name="Рисунок 55_2" descr="lrb-logo.png"/>
          <p:cNvPicPr/>
          <p:nvPr/>
        </p:nvPicPr>
        <p:blipFill>
          <a:blip r:embed="rId4"/>
          <a:stretch/>
        </p:blipFill>
        <p:spPr>
          <a:xfrm>
            <a:off x="94461" y="-107030"/>
            <a:ext cx="983568" cy="958943"/>
          </a:xfrm>
          <a:prstGeom prst="rect">
            <a:avLst/>
          </a:prstGeom>
          <a:ln>
            <a:noFill/>
          </a:ln>
        </p:spPr>
      </p:pic>
      <p:sp>
        <p:nvSpPr>
          <p:cNvPr id="40" name="TextBox 39"/>
          <p:cNvSpPr txBox="1"/>
          <p:nvPr/>
        </p:nvSpPr>
        <p:spPr>
          <a:xfrm>
            <a:off x="183741" y="743679"/>
            <a:ext cx="3091318" cy="830997"/>
          </a:xfrm>
          <a:prstGeom prst="rect">
            <a:avLst/>
          </a:prstGeom>
          <a:noFill/>
        </p:spPr>
        <p:txBody>
          <a:bodyPr wrap="square" rtlCol="0">
            <a:spAutoFit/>
          </a:bodyPr>
          <a:lstStyle/>
          <a:p>
            <a:r>
              <a:rPr lang="ru-RU" sz="1600" dirty="0">
                <a:solidFill>
                  <a:srgbClr val="002060"/>
                </a:solidFill>
                <a:latin typeface="Times New Roman" panose="02020603050405020304" pitchFamily="18" charset="0"/>
                <a:cs typeface="Times New Roman" panose="02020603050405020304" pitchFamily="18" charset="0"/>
              </a:rPr>
              <a:t>Облучение мышей с привитыми опухолями на протонных и фотонных пучках</a:t>
            </a:r>
          </a:p>
        </p:txBody>
      </p:sp>
      <p:sp>
        <p:nvSpPr>
          <p:cNvPr id="3" name="Прямоугольник 2"/>
          <p:cNvSpPr/>
          <p:nvPr/>
        </p:nvSpPr>
        <p:spPr>
          <a:xfrm>
            <a:off x="306709" y="5900713"/>
            <a:ext cx="3753767" cy="400110"/>
          </a:xfrm>
          <a:prstGeom prst="rect">
            <a:avLst/>
          </a:prstGeom>
        </p:spPr>
        <p:txBody>
          <a:bodyPr wrap="square">
            <a:spAutoFit/>
          </a:bodyPr>
          <a:lstStyle/>
          <a:p>
            <a:r>
              <a:rPr lang="ru-RU" sz="2000" b="1" dirty="0">
                <a:solidFill>
                  <a:srgbClr val="002060"/>
                </a:solidFill>
                <a:latin typeface="Times New Roman" panose="02020603050405020304" pitchFamily="18" charset="0"/>
                <a:cs typeface="Times New Roman" panose="02020603050405020304" pitchFamily="18" charset="0"/>
              </a:rPr>
              <a:t>патент</a:t>
            </a:r>
            <a:r>
              <a:rPr lang="en-US" sz="2000" b="1" dirty="0">
                <a:solidFill>
                  <a:srgbClr val="002060"/>
                </a:solidFill>
                <a:latin typeface="Times New Roman" panose="02020603050405020304" pitchFamily="18" charset="0"/>
                <a:cs typeface="Times New Roman" panose="02020603050405020304" pitchFamily="18" charset="0"/>
              </a:rPr>
              <a:t> </a:t>
            </a:r>
            <a:r>
              <a:rPr lang="ru-RU" sz="2000" b="1" dirty="0">
                <a:solidFill>
                  <a:srgbClr val="002060"/>
                </a:solidFill>
                <a:latin typeface="Times New Roman" panose="02020603050405020304" pitchFamily="18" charset="0"/>
                <a:cs typeface="Times New Roman" panose="02020603050405020304" pitchFamily="18" charset="0"/>
              </a:rPr>
              <a:t>№</a:t>
            </a:r>
            <a:r>
              <a:rPr lang="en-US" sz="2000" b="1" dirty="0">
                <a:solidFill>
                  <a:srgbClr val="002060"/>
                </a:solidFill>
                <a:latin typeface="Times New Roman" panose="02020603050405020304" pitchFamily="18" charset="0"/>
                <a:cs typeface="Times New Roman" panose="02020603050405020304" pitchFamily="18" charset="0"/>
              </a:rPr>
              <a:t>. 2774032</a:t>
            </a:r>
            <a:endParaRPr lang="ru-RU" dirty="0">
              <a:solidFill>
                <a:srgbClr val="002060"/>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29555" y="1293488"/>
            <a:ext cx="1875393" cy="1856475"/>
          </a:xfrm>
          <a:prstGeom prst="rect">
            <a:avLst/>
          </a:prstGeom>
        </p:spPr>
      </p:pic>
      <p:pic>
        <p:nvPicPr>
          <p:cNvPr id="21" name="Рисунок 2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81942" y="1293487"/>
            <a:ext cx="1789307" cy="1806091"/>
          </a:xfrm>
          <a:prstGeom prst="rect">
            <a:avLst/>
          </a:prstGeom>
        </p:spPr>
      </p:pic>
      <p:sp>
        <p:nvSpPr>
          <p:cNvPr id="8" name="Овал 7"/>
          <p:cNvSpPr/>
          <p:nvPr/>
        </p:nvSpPr>
        <p:spPr>
          <a:xfrm rot="2465029">
            <a:off x="3481710" y="1489589"/>
            <a:ext cx="1091455" cy="140874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B050"/>
              </a:solidFill>
            </a:endParaRPr>
          </a:p>
        </p:txBody>
      </p:sp>
      <p:sp>
        <p:nvSpPr>
          <p:cNvPr id="23" name="Овал 22"/>
          <p:cNvSpPr/>
          <p:nvPr/>
        </p:nvSpPr>
        <p:spPr>
          <a:xfrm rot="2062470">
            <a:off x="5607393" y="1854103"/>
            <a:ext cx="741464" cy="8459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p:nvSpPr>
        <p:spPr>
          <a:xfrm>
            <a:off x="3326116" y="735447"/>
            <a:ext cx="3934202" cy="584775"/>
          </a:xfrm>
          <a:prstGeom prst="rect">
            <a:avLst/>
          </a:prstGeom>
          <a:noFill/>
        </p:spPr>
        <p:txBody>
          <a:bodyPr wrap="square" rtlCol="0">
            <a:spAutoFit/>
          </a:bodyPr>
          <a:lstStyle/>
          <a:p>
            <a:r>
              <a:rPr lang="ru-RU" sz="1600" dirty="0">
                <a:solidFill>
                  <a:srgbClr val="002060"/>
                </a:solidFill>
                <a:latin typeface="Times New Roman" panose="02020603050405020304" pitchFamily="18" charset="0"/>
                <a:cs typeface="Times New Roman" panose="02020603050405020304" pitchFamily="18" charset="0"/>
              </a:rPr>
              <a:t>Размер опухоли на лапке мыши на 18 день после облучения</a:t>
            </a:r>
          </a:p>
        </p:txBody>
      </p:sp>
      <p:sp>
        <p:nvSpPr>
          <p:cNvPr id="27" name="TextBox 26"/>
          <p:cNvSpPr txBox="1"/>
          <p:nvPr/>
        </p:nvSpPr>
        <p:spPr>
          <a:xfrm>
            <a:off x="3275059" y="3041471"/>
            <a:ext cx="1711808" cy="338554"/>
          </a:xfrm>
          <a:prstGeom prst="rect">
            <a:avLst/>
          </a:prstGeom>
          <a:noFill/>
        </p:spPr>
        <p:txBody>
          <a:bodyPr wrap="square" rtlCol="0">
            <a:spAutoFit/>
          </a:bodyPr>
          <a:lstStyle/>
          <a:p>
            <a:r>
              <a:rPr lang="ru-RU" sz="1600" b="1" dirty="0">
                <a:solidFill>
                  <a:srgbClr val="00B050"/>
                </a:solidFill>
                <a:latin typeface="Times New Roman" panose="02020603050405020304" pitchFamily="18" charset="0"/>
                <a:cs typeface="Times New Roman" panose="02020603050405020304" pitchFamily="18" charset="0"/>
              </a:rPr>
              <a:t>Протоны 10 Гр</a:t>
            </a:r>
          </a:p>
        </p:txBody>
      </p:sp>
      <p:sp>
        <p:nvSpPr>
          <p:cNvPr id="28" name="TextBox 27"/>
          <p:cNvSpPr txBox="1"/>
          <p:nvPr/>
        </p:nvSpPr>
        <p:spPr>
          <a:xfrm>
            <a:off x="5051907" y="3054716"/>
            <a:ext cx="2338078" cy="338554"/>
          </a:xfrm>
          <a:prstGeom prst="rect">
            <a:avLst/>
          </a:prstGeom>
          <a:noFill/>
        </p:spPr>
        <p:txBody>
          <a:bodyPr wrap="square" rtlCol="0">
            <a:spAutoFit/>
          </a:bodyPr>
          <a:lstStyle/>
          <a:p>
            <a:r>
              <a:rPr lang="ru-RU" sz="1600" b="1" dirty="0">
                <a:solidFill>
                  <a:srgbClr val="C00000"/>
                </a:solidFill>
                <a:latin typeface="Times New Roman" panose="02020603050405020304" pitchFamily="18" charset="0"/>
                <a:cs typeface="Times New Roman" panose="02020603050405020304" pitchFamily="18" charset="0"/>
              </a:rPr>
              <a:t>Протоны 10 Гр + </a:t>
            </a:r>
            <a:r>
              <a:rPr lang="en-US" sz="1600" b="1" dirty="0" err="1">
                <a:solidFill>
                  <a:srgbClr val="C00000"/>
                </a:solidFill>
                <a:latin typeface="Times New Roman" panose="02020603050405020304" pitchFamily="18" charset="0"/>
                <a:cs typeface="Times New Roman" panose="02020603050405020304" pitchFamily="18" charset="0"/>
              </a:rPr>
              <a:t>AraC</a:t>
            </a:r>
            <a:endParaRPr lang="ru-RU" sz="1600" b="1" dirty="0">
              <a:solidFill>
                <a:srgbClr val="C0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4227980" y="3454935"/>
            <a:ext cx="2998574" cy="830997"/>
          </a:xfrm>
          <a:prstGeom prst="rect">
            <a:avLst/>
          </a:prstGeom>
          <a:noFill/>
        </p:spPr>
        <p:txBody>
          <a:bodyPr wrap="square" rtlCol="0">
            <a:spAutoFit/>
          </a:bodyPr>
          <a:lstStyle/>
          <a:p>
            <a:pPr algn="r"/>
            <a:r>
              <a:rPr lang="ru-RU" sz="1600" dirty="0">
                <a:solidFill>
                  <a:srgbClr val="002060"/>
                </a:solidFill>
                <a:latin typeface="Times New Roman" panose="02020603050405020304" pitchFamily="18" charset="0"/>
                <a:cs typeface="Times New Roman" panose="02020603050405020304" pitchFamily="18" charset="0"/>
              </a:rPr>
              <a:t>Относительное количество опухолевых стволовых клеток после облучения</a:t>
            </a:r>
          </a:p>
        </p:txBody>
      </p:sp>
      <p:sp>
        <p:nvSpPr>
          <p:cNvPr id="11" name="Прямоугольник 10"/>
          <p:cNvSpPr/>
          <p:nvPr/>
        </p:nvSpPr>
        <p:spPr>
          <a:xfrm>
            <a:off x="294322" y="6306337"/>
            <a:ext cx="5617127" cy="338554"/>
          </a:xfrm>
          <a:prstGeom prst="rect">
            <a:avLst/>
          </a:prstGeom>
        </p:spPr>
        <p:txBody>
          <a:bodyPr wrap="square">
            <a:spAutoFit/>
          </a:bodyPr>
          <a:lstStyle/>
          <a:p>
            <a:r>
              <a:rPr lang="en-US" sz="1600" b="1" dirty="0" err="1">
                <a:solidFill>
                  <a:srgbClr val="002060"/>
                </a:solidFill>
                <a:latin typeface="Times New Roman" panose="02020603050405020304" pitchFamily="18" charset="0"/>
                <a:cs typeface="Times New Roman" panose="02020603050405020304" pitchFamily="18" charset="0"/>
              </a:rPr>
              <a:t>Zamulaeva</a:t>
            </a:r>
            <a:r>
              <a:rPr lang="en-US" sz="1600" b="1" dirty="0">
                <a:solidFill>
                  <a:srgbClr val="002060"/>
                </a:solidFill>
                <a:latin typeface="Times New Roman" panose="02020603050405020304" pitchFamily="18" charset="0"/>
                <a:cs typeface="Times New Roman" panose="02020603050405020304" pitchFamily="18" charset="0"/>
              </a:rPr>
              <a:t> I.A. et al // Phys. Part. </a:t>
            </a:r>
            <a:r>
              <a:rPr lang="en-US" sz="1600" b="1" dirty="0" err="1">
                <a:solidFill>
                  <a:srgbClr val="002060"/>
                </a:solidFill>
                <a:latin typeface="Times New Roman" panose="02020603050405020304" pitchFamily="18" charset="0"/>
                <a:cs typeface="Times New Roman" panose="02020603050405020304" pitchFamily="18" charset="0"/>
              </a:rPr>
              <a:t>Nucl</a:t>
            </a:r>
            <a:r>
              <a:rPr lang="en-US" sz="1600" b="1" dirty="0">
                <a:solidFill>
                  <a:srgbClr val="002060"/>
                </a:solidFill>
                <a:latin typeface="Times New Roman" panose="02020603050405020304" pitchFamily="18" charset="0"/>
                <a:cs typeface="Times New Roman" panose="02020603050405020304" pitchFamily="18" charset="0"/>
              </a:rPr>
              <a:t>. Lett. 2023. V. 20(1).</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14" name="Овал 13"/>
          <p:cNvSpPr/>
          <p:nvPr/>
        </p:nvSpPr>
        <p:spPr>
          <a:xfrm>
            <a:off x="8115756" y="2042731"/>
            <a:ext cx="399324" cy="285759"/>
          </a:xfrm>
          <a:prstGeom prst="ellipse">
            <a:avLst/>
          </a:pr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36" name="Овал 35"/>
          <p:cNvSpPr/>
          <p:nvPr/>
        </p:nvSpPr>
        <p:spPr>
          <a:xfrm>
            <a:off x="8227296" y="2105545"/>
            <a:ext cx="180806" cy="14723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47" name="Овал 46"/>
          <p:cNvSpPr/>
          <p:nvPr/>
        </p:nvSpPr>
        <p:spPr>
          <a:xfrm>
            <a:off x="8008790" y="2296421"/>
            <a:ext cx="369210"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37" name="Овал 36"/>
          <p:cNvSpPr/>
          <p:nvPr/>
        </p:nvSpPr>
        <p:spPr>
          <a:xfrm>
            <a:off x="8338118" y="2267274"/>
            <a:ext cx="315623" cy="272491"/>
          </a:xfrm>
          <a:prstGeom prst="ellipse">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48" name="Овал 47"/>
          <p:cNvSpPr/>
          <p:nvPr/>
        </p:nvSpPr>
        <p:spPr>
          <a:xfrm>
            <a:off x="8130745" y="2406587"/>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p:cNvSpPr/>
          <p:nvPr/>
        </p:nvSpPr>
        <p:spPr>
          <a:xfrm>
            <a:off x="8203896" y="2528000"/>
            <a:ext cx="361664" cy="25369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53" name="Овал 52"/>
          <p:cNvSpPr/>
          <p:nvPr/>
        </p:nvSpPr>
        <p:spPr>
          <a:xfrm>
            <a:off x="8340403" y="2606098"/>
            <a:ext cx="92512" cy="105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Овал 53"/>
          <p:cNvSpPr/>
          <p:nvPr/>
        </p:nvSpPr>
        <p:spPr>
          <a:xfrm rot="1169673">
            <a:off x="7850229" y="2524875"/>
            <a:ext cx="397859"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55" name="Овал 54"/>
          <p:cNvSpPr/>
          <p:nvPr/>
        </p:nvSpPr>
        <p:spPr>
          <a:xfrm rot="1169673">
            <a:off x="7996405" y="2628538"/>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Овал 55"/>
          <p:cNvSpPr/>
          <p:nvPr/>
        </p:nvSpPr>
        <p:spPr>
          <a:xfrm>
            <a:off x="8520225" y="2463218"/>
            <a:ext cx="378776"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57" name="Овал 56"/>
          <p:cNvSpPr/>
          <p:nvPr/>
        </p:nvSpPr>
        <p:spPr>
          <a:xfrm>
            <a:off x="8671508" y="2557349"/>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Овал 57"/>
          <p:cNvSpPr/>
          <p:nvPr/>
        </p:nvSpPr>
        <p:spPr>
          <a:xfrm>
            <a:off x="8649095" y="2200573"/>
            <a:ext cx="334671"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59" name="Овал 58"/>
          <p:cNvSpPr/>
          <p:nvPr/>
        </p:nvSpPr>
        <p:spPr>
          <a:xfrm>
            <a:off x="8747699" y="2304445"/>
            <a:ext cx="122979" cy="1021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Овал 59"/>
          <p:cNvSpPr/>
          <p:nvPr/>
        </p:nvSpPr>
        <p:spPr>
          <a:xfrm rot="6665011">
            <a:off x="8476045" y="1976866"/>
            <a:ext cx="345129"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61" name="Овал 60"/>
          <p:cNvSpPr/>
          <p:nvPr/>
        </p:nvSpPr>
        <p:spPr>
          <a:xfrm rot="6665011">
            <a:off x="8589886" y="2080264"/>
            <a:ext cx="91417"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Овал 61"/>
          <p:cNvSpPr/>
          <p:nvPr/>
        </p:nvSpPr>
        <p:spPr>
          <a:xfrm>
            <a:off x="7866447" y="2083644"/>
            <a:ext cx="288788" cy="32294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63" name="Овал 62"/>
          <p:cNvSpPr/>
          <p:nvPr/>
        </p:nvSpPr>
        <p:spPr>
          <a:xfrm>
            <a:off x="7958929" y="2180787"/>
            <a:ext cx="96564"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Овал 63"/>
          <p:cNvSpPr/>
          <p:nvPr/>
        </p:nvSpPr>
        <p:spPr>
          <a:xfrm>
            <a:off x="8269086" y="1824477"/>
            <a:ext cx="358640"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65" name="Овал 64"/>
          <p:cNvSpPr/>
          <p:nvPr/>
        </p:nvSpPr>
        <p:spPr>
          <a:xfrm>
            <a:off x="8400233" y="1918608"/>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Овал 65"/>
          <p:cNvSpPr/>
          <p:nvPr/>
        </p:nvSpPr>
        <p:spPr>
          <a:xfrm>
            <a:off x="8379045" y="2677114"/>
            <a:ext cx="353235"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67" name="Овал 66"/>
          <p:cNvSpPr/>
          <p:nvPr/>
        </p:nvSpPr>
        <p:spPr>
          <a:xfrm>
            <a:off x="8504788" y="2771245"/>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Овал 67"/>
          <p:cNvSpPr/>
          <p:nvPr/>
        </p:nvSpPr>
        <p:spPr>
          <a:xfrm rot="20139490">
            <a:off x="8728554" y="1966508"/>
            <a:ext cx="260202" cy="31245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69" name="Овал 68"/>
          <p:cNvSpPr/>
          <p:nvPr/>
        </p:nvSpPr>
        <p:spPr>
          <a:xfrm>
            <a:off x="8825622" y="2099038"/>
            <a:ext cx="80280"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Овал 69"/>
          <p:cNvSpPr/>
          <p:nvPr/>
        </p:nvSpPr>
        <p:spPr>
          <a:xfrm rot="19887083">
            <a:off x="7967927" y="1792143"/>
            <a:ext cx="385047"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71" name="Овал 70"/>
          <p:cNvSpPr/>
          <p:nvPr/>
        </p:nvSpPr>
        <p:spPr>
          <a:xfrm rot="19887083">
            <a:off x="8147133" y="1898560"/>
            <a:ext cx="101990"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Овал 71"/>
          <p:cNvSpPr/>
          <p:nvPr/>
        </p:nvSpPr>
        <p:spPr>
          <a:xfrm>
            <a:off x="8078500" y="2699887"/>
            <a:ext cx="353565"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73" name="Овал 72"/>
          <p:cNvSpPr/>
          <p:nvPr/>
        </p:nvSpPr>
        <p:spPr>
          <a:xfrm>
            <a:off x="8231437" y="2794018"/>
            <a:ext cx="93651"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Овал 75"/>
          <p:cNvSpPr/>
          <p:nvPr/>
        </p:nvSpPr>
        <p:spPr>
          <a:xfrm>
            <a:off x="10234077" y="2042731"/>
            <a:ext cx="399324" cy="285759"/>
          </a:xfrm>
          <a:prstGeom prst="ellipse">
            <a:avLst/>
          </a:pr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77" name="Овал 76"/>
          <p:cNvSpPr/>
          <p:nvPr/>
        </p:nvSpPr>
        <p:spPr>
          <a:xfrm>
            <a:off x="10383328" y="2136132"/>
            <a:ext cx="163052" cy="12321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78" name="Овал 77"/>
          <p:cNvSpPr/>
          <p:nvPr/>
        </p:nvSpPr>
        <p:spPr>
          <a:xfrm>
            <a:off x="10458724" y="2255508"/>
            <a:ext cx="315623" cy="272491"/>
          </a:xfrm>
          <a:prstGeom prst="ellipse">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79" name="Овал 78"/>
          <p:cNvSpPr/>
          <p:nvPr/>
        </p:nvSpPr>
        <p:spPr>
          <a:xfrm>
            <a:off x="10554092" y="2321182"/>
            <a:ext cx="161857" cy="14549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80" name="Овал 79"/>
          <p:cNvSpPr/>
          <p:nvPr/>
        </p:nvSpPr>
        <p:spPr>
          <a:xfrm>
            <a:off x="10127111" y="2296421"/>
            <a:ext cx="369210"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81" name="Овал 80"/>
          <p:cNvSpPr/>
          <p:nvPr/>
        </p:nvSpPr>
        <p:spPr>
          <a:xfrm>
            <a:off x="10249066" y="2406587"/>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Овал 81"/>
          <p:cNvSpPr/>
          <p:nvPr/>
        </p:nvSpPr>
        <p:spPr>
          <a:xfrm>
            <a:off x="10322217" y="2528000"/>
            <a:ext cx="361664" cy="25369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83" name="Овал 82"/>
          <p:cNvSpPr/>
          <p:nvPr/>
        </p:nvSpPr>
        <p:spPr>
          <a:xfrm>
            <a:off x="10458724" y="2606098"/>
            <a:ext cx="92512" cy="105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Овал 83"/>
          <p:cNvSpPr/>
          <p:nvPr/>
        </p:nvSpPr>
        <p:spPr>
          <a:xfrm rot="1169673">
            <a:off x="9968550" y="2524875"/>
            <a:ext cx="397859"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85" name="Овал 84"/>
          <p:cNvSpPr/>
          <p:nvPr/>
        </p:nvSpPr>
        <p:spPr>
          <a:xfrm rot="1169673">
            <a:off x="10114726" y="2628538"/>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6" name="Овал 85"/>
          <p:cNvSpPr/>
          <p:nvPr/>
        </p:nvSpPr>
        <p:spPr>
          <a:xfrm>
            <a:off x="10638546" y="2463218"/>
            <a:ext cx="378776"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87" name="Овал 86"/>
          <p:cNvSpPr/>
          <p:nvPr/>
        </p:nvSpPr>
        <p:spPr>
          <a:xfrm>
            <a:off x="10789829" y="2557349"/>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Овал 87"/>
          <p:cNvSpPr/>
          <p:nvPr/>
        </p:nvSpPr>
        <p:spPr>
          <a:xfrm>
            <a:off x="10767416" y="2200573"/>
            <a:ext cx="334671"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89" name="Овал 88"/>
          <p:cNvSpPr/>
          <p:nvPr/>
        </p:nvSpPr>
        <p:spPr>
          <a:xfrm>
            <a:off x="10866020" y="2304445"/>
            <a:ext cx="122979" cy="1021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0" name="Овал 89"/>
          <p:cNvSpPr/>
          <p:nvPr/>
        </p:nvSpPr>
        <p:spPr>
          <a:xfrm rot="6665011">
            <a:off x="10573213" y="2005232"/>
            <a:ext cx="345129"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91" name="Овал 90"/>
          <p:cNvSpPr/>
          <p:nvPr/>
        </p:nvSpPr>
        <p:spPr>
          <a:xfrm rot="6665011">
            <a:off x="10708207" y="2080264"/>
            <a:ext cx="91417"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2" name="Овал 91"/>
          <p:cNvSpPr/>
          <p:nvPr/>
        </p:nvSpPr>
        <p:spPr>
          <a:xfrm>
            <a:off x="9984768" y="2083644"/>
            <a:ext cx="288788" cy="32294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93" name="Овал 92"/>
          <p:cNvSpPr/>
          <p:nvPr/>
        </p:nvSpPr>
        <p:spPr>
          <a:xfrm>
            <a:off x="10077250" y="2180787"/>
            <a:ext cx="96564"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Овал 93"/>
          <p:cNvSpPr/>
          <p:nvPr/>
        </p:nvSpPr>
        <p:spPr>
          <a:xfrm>
            <a:off x="10387407" y="1824477"/>
            <a:ext cx="358640"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95" name="Овал 94"/>
          <p:cNvSpPr/>
          <p:nvPr/>
        </p:nvSpPr>
        <p:spPr>
          <a:xfrm>
            <a:off x="10518554" y="1918608"/>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Овал 95"/>
          <p:cNvSpPr/>
          <p:nvPr/>
        </p:nvSpPr>
        <p:spPr>
          <a:xfrm>
            <a:off x="10497366" y="2677114"/>
            <a:ext cx="353235"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97" name="Овал 96"/>
          <p:cNvSpPr/>
          <p:nvPr/>
        </p:nvSpPr>
        <p:spPr>
          <a:xfrm>
            <a:off x="10623109" y="2771245"/>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8" name="Овал 97"/>
          <p:cNvSpPr/>
          <p:nvPr/>
        </p:nvSpPr>
        <p:spPr>
          <a:xfrm rot="20139490">
            <a:off x="10846875" y="1966508"/>
            <a:ext cx="260202" cy="31245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99" name="Овал 98"/>
          <p:cNvSpPr/>
          <p:nvPr/>
        </p:nvSpPr>
        <p:spPr>
          <a:xfrm>
            <a:off x="10943943" y="2099038"/>
            <a:ext cx="80280"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Овал 99"/>
          <p:cNvSpPr/>
          <p:nvPr/>
        </p:nvSpPr>
        <p:spPr>
          <a:xfrm rot="19887083">
            <a:off x="10265454" y="1898560"/>
            <a:ext cx="101990"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1" name="Овал 100"/>
          <p:cNvSpPr/>
          <p:nvPr/>
        </p:nvSpPr>
        <p:spPr>
          <a:xfrm>
            <a:off x="10196821" y="2699887"/>
            <a:ext cx="353565"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02" name="Овал 101"/>
          <p:cNvSpPr/>
          <p:nvPr/>
        </p:nvSpPr>
        <p:spPr>
          <a:xfrm>
            <a:off x="10349758" y="2794018"/>
            <a:ext cx="93651"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Овал 103"/>
          <p:cNvSpPr/>
          <p:nvPr/>
        </p:nvSpPr>
        <p:spPr>
          <a:xfrm>
            <a:off x="8177030" y="3944212"/>
            <a:ext cx="352027" cy="261714"/>
          </a:xfrm>
          <a:prstGeom prst="ellipse">
            <a:avLst/>
          </a:pr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05" name="Овал 104"/>
          <p:cNvSpPr/>
          <p:nvPr/>
        </p:nvSpPr>
        <p:spPr>
          <a:xfrm>
            <a:off x="8265239" y="4009540"/>
            <a:ext cx="156842" cy="12629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106" name="Овал 105"/>
          <p:cNvSpPr/>
          <p:nvPr/>
        </p:nvSpPr>
        <p:spPr>
          <a:xfrm>
            <a:off x="8354381" y="4156988"/>
            <a:ext cx="315623" cy="272491"/>
          </a:xfrm>
          <a:prstGeom prst="ellipse">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107" name="Овал 106"/>
          <p:cNvSpPr/>
          <p:nvPr/>
        </p:nvSpPr>
        <p:spPr>
          <a:xfrm>
            <a:off x="8449749" y="4222662"/>
            <a:ext cx="161857" cy="14549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108" name="Овал 107"/>
          <p:cNvSpPr/>
          <p:nvPr/>
        </p:nvSpPr>
        <p:spPr>
          <a:xfrm>
            <a:off x="8022768" y="4197901"/>
            <a:ext cx="369210"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09" name="Овал 108"/>
          <p:cNvSpPr/>
          <p:nvPr/>
        </p:nvSpPr>
        <p:spPr>
          <a:xfrm>
            <a:off x="8144723" y="4308067"/>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Овал 115"/>
          <p:cNvSpPr/>
          <p:nvPr/>
        </p:nvSpPr>
        <p:spPr>
          <a:xfrm>
            <a:off x="8663073" y="4102053"/>
            <a:ext cx="334671"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17" name="Овал 116"/>
          <p:cNvSpPr/>
          <p:nvPr/>
        </p:nvSpPr>
        <p:spPr>
          <a:xfrm>
            <a:off x="8761677" y="4205925"/>
            <a:ext cx="122979" cy="1021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8" name="Овал 117"/>
          <p:cNvSpPr/>
          <p:nvPr/>
        </p:nvSpPr>
        <p:spPr>
          <a:xfrm rot="6665011">
            <a:off x="8479398" y="3876711"/>
            <a:ext cx="345129"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19" name="Овал 118"/>
          <p:cNvSpPr/>
          <p:nvPr/>
        </p:nvSpPr>
        <p:spPr>
          <a:xfrm rot="6665011">
            <a:off x="8603864" y="3981744"/>
            <a:ext cx="91417"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4" name="Овал 163"/>
          <p:cNvSpPr/>
          <p:nvPr/>
        </p:nvSpPr>
        <p:spPr>
          <a:xfrm>
            <a:off x="10146234" y="4275128"/>
            <a:ext cx="369210"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65" name="Овал 164"/>
          <p:cNvSpPr/>
          <p:nvPr/>
        </p:nvSpPr>
        <p:spPr>
          <a:xfrm>
            <a:off x="10268189" y="4385294"/>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6" name="Овал 165"/>
          <p:cNvSpPr/>
          <p:nvPr/>
        </p:nvSpPr>
        <p:spPr>
          <a:xfrm>
            <a:off x="10341340" y="4506707"/>
            <a:ext cx="361664" cy="25369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67" name="Овал 166"/>
          <p:cNvSpPr/>
          <p:nvPr/>
        </p:nvSpPr>
        <p:spPr>
          <a:xfrm>
            <a:off x="10477847" y="4584805"/>
            <a:ext cx="92512" cy="105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0" name="Овал 169"/>
          <p:cNvSpPr/>
          <p:nvPr/>
        </p:nvSpPr>
        <p:spPr>
          <a:xfrm>
            <a:off x="10657669" y="4441925"/>
            <a:ext cx="378776"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71" name="Овал 170"/>
          <p:cNvSpPr/>
          <p:nvPr/>
        </p:nvSpPr>
        <p:spPr>
          <a:xfrm>
            <a:off x="10808952" y="4536056"/>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2" name="Овал 171"/>
          <p:cNvSpPr/>
          <p:nvPr/>
        </p:nvSpPr>
        <p:spPr>
          <a:xfrm>
            <a:off x="10786539" y="4179280"/>
            <a:ext cx="334671"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73" name="Овал 172"/>
          <p:cNvSpPr/>
          <p:nvPr/>
        </p:nvSpPr>
        <p:spPr>
          <a:xfrm>
            <a:off x="10885143" y="4283152"/>
            <a:ext cx="122979" cy="1021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4" name="Овал 173"/>
          <p:cNvSpPr/>
          <p:nvPr/>
        </p:nvSpPr>
        <p:spPr>
          <a:xfrm rot="6665011">
            <a:off x="10592336" y="3983939"/>
            <a:ext cx="345129"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75" name="Овал 174"/>
          <p:cNvSpPr/>
          <p:nvPr/>
        </p:nvSpPr>
        <p:spPr>
          <a:xfrm rot="6665011">
            <a:off x="10727330" y="4058971"/>
            <a:ext cx="91417"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2" name="Овал 181"/>
          <p:cNvSpPr/>
          <p:nvPr/>
        </p:nvSpPr>
        <p:spPr>
          <a:xfrm rot="20139490">
            <a:off x="10871478" y="3953211"/>
            <a:ext cx="260202" cy="31245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83" name="Овал 182"/>
          <p:cNvSpPr/>
          <p:nvPr/>
        </p:nvSpPr>
        <p:spPr>
          <a:xfrm>
            <a:off x="10963066" y="4077745"/>
            <a:ext cx="80280"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4" name="Овал 233"/>
          <p:cNvSpPr/>
          <p:nvPr/>
        </p:nvSpPr>
        <p:spPr>
          <a:xfrm>
            <a:off x="8197500" y="5661532"/>
            <a:ext cx="399324"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35" name="Овал 234"/>
          <p:cNvSpPr/>
          <p:nvPr/>
        </p:nvSpPr>
        <p:spPr>
          <a:xfrm>
            <a:off x="8369331" y="5755663"/>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6" name="Овал 235"/>
          <p:cNvSpPr/>
          <p:nvPr/>
        </p:nvSpPr>
        <p:spPr>
          <a:xfrm>
            <a:off x="8422147" y="5874309"/>
            <a:ext cx="315623" cy="272491"/>
          </a:xfrm>
          <a:prstGeom prst="ellipse">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37" name="Овал 236"/>
          <p:cNvSpPr/>
          <p:nvPr/>
        </p:nvSpPr>
        <p:spPr>
          <a:xfrm>
            <a:off x="8517515" y="5939983"/>
            <a:ext cx="161857" cy="14549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238" name="Овал 237"/>
          <p:cNvSpPr/>
          <p:nvPr/>
        </p:nvSpPr>
        <p:spPr>
          <a:xfrm>
            <a:off x="8090534" y="5915222"/>
            <a:ext cx="369210"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39" name="Овал 238"/>
          <p:cNvSpPr/>
          <p:nvPr/>
        </p:nvSpPr>
        <p:spPr>
          <a:xfrm>
            <a:off x="8212489" y="6025388"/>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0" name="Овал 239"/>
          <p:cNvSpPr/>
          <p:nvPr/>
        </p:nvSpPr>
        <p:spPr>
          <a:xfrm>
            <a:off x="8601969" y="6082019"/>
            <a:ext cx="378776" cy="285759"/>
          </a:xfrm>
          <a:prstGeom prst="ellipse">
            <a:avLst/>
          </a:pr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41" name="Овал 240"/>
          <p:cNvSpPr/>
          <p:nvPr/>
        </p:nvSpPr>
        <p:spPr>
          <a:xfrm>
            <a:off x="8710188" y="6139352"/>
            <a:ext cx="163580" cy="13429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242" name="Овал 241"/>
          <p:cNvSpPr/>
          <p:nvPr/>
        </p:nvSpPr>
        <p:spPr>
          <a:xfrm>
            <a:off x="8730839" y="5819374"/>
            <a:ext cx="334671" cy="285759"/>
          </a:xfrm>
          <a:prstGeom prst="ellipse">
            <a:avLst/>
          </a:pr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43" name="Овал 242"/>
          <p:cNvSpPr/>
          <p:nvPr/>
        </p:nvSpPr>
        <p:spPr>
          <a:xfrm>
            <a:off x="8829443" y="5915222"/>
            <a:ext cx="130517" cy="11016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244" name="Овал 243"/>
          <p:cNvSpPr/>
          <p:nvPr/>
        </p:nvSpPr>
        <p:spPr>
          <a:xfrm rot="6665011">
            <a:off x="8558229" y="5585372"/>
            <a:ext cx="345129"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45" name="Овал 244"/>
          <p:cNvSpPr/>
          <p:nvPr/>
        </p:nvSpPr>
        <p:spPr>
          <a:xfrm rot="6665011">
            <a:off x="8671630" y="5699065"/>
            <a:ext cx="91417"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6" name="Овал 245"/>
          <p:cNvSpPr/>
          <p:nvPr/>
        </p:nvSpPr>
        <p:spPr>
          <a:xfrm>
            <a:off x="8319644" y="6139352"/>
            <a:ext cx="288788" cy="32294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47" name="Овал 246"/>
          <p:cNvSpPr/>
          <p:nvPr/>
        </p:nvSpPr>
        <p:spPr>
          <a:xfrm>
            <a:off x="8421399" y="6176438"/>
            <a:ext cx="96564"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2" name="Овал 251"/>
          <p:cNvSpPr/>
          <p:nvPr/>
        </p:nvSpPr>
        <p:spPr>
          <a:xfrm>
            <a:off x="8513808" y="6332736"/>
            <a:ext cx="342485"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53" name="Овал 252"/>
          <p:cNvSpPr/>
          <p:nvPr/>
        </p:nvSpPr>
        <p:spPr>
          <a:xfrm>
            <a:off x="8658600" y="6426867"/>
            <a:ext cx="90716"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4" name="Овал 253"/>
          <p:cNvSpPr/>
          <p:nvPr/>
        </p:nvSpPr>
        <p:spPr>
          <a:xfrm>
            <a:off x="8904592" y="6032514"/>
            <a:ext cx="342443"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55" name="Овал 254"/>
          <p:cNvSpPr/>
          <p:nvPr/>
        </p:nvSpPr>
        <p:spPr>
          <a:xfrm>
            <a:off x="9019543" y="6126645"/>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8" name="Овал 257"/>
          <p:cNvSpPr/>
          <p:nvPr/>
        </p:nvSpPr>
        <p:spPr>
          <a:xfrm>
            <a:off x="8801982" y="6308863"/>
            <a:ext cx="342485"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59" name="Овал 258"/>
          <p:cNvSpPr/>
          <p:nvPr/>
        </p:nvSpPr>
        <p:spPr>
          <a:xfrm>
            <a:off x="8946774" y="6402994"/>
            <a:ext cx="90716"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4" name="Овал 263"/>
          <p:cNvSpPr/>
          <p:nvPr/>
        </p:nvSpPr>
        <p:spPr>
          <a:xfrm>
            <a:off x="10327336" y="5992674"/>
            <a:ext cx="361664" cy="25369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65" name="Овал 264"/>
          <p:cNvSpPr/>
          <p:nvPr/>
        </p:nvSpPr>
        <p:spPr>
          <a:xfrm>
            <a:off x="10463843" y="6070772"/>
            <a:ext cx="92512" cy="105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6" name="Овал 265"/>
          <p:cNvSpPr/>
          <p:nvPr/>
        </p:nvSpPr>
        <p:spPr>
          <a:xfrm>
            <a:off x="10617680" y="6025388"/>
            <a:ext cx="378776"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67" name="Овал 266"/>
          <p:cNvSpPr/>
          <p:nvPr/>
        </p:nvSpPr>
        <p:spPr>
          <a:xfrm>
            <a:off x="10768963" y="6119519"/>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8" name="Овал 267"/>
          <p:cNvSpPr/>
          <p:nvPr/>
        </p:nvSpPr>
        <p:spPr>
          <a:xfrm>
            <a:off x="10746550" y="5762743"/>
            <a:ext cx="334671"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69" name="Овал 268"/>
          <p:cNvSpPr/>
          <p:nvPr/>
        </p:nvSpPr>
        <p:spPr>
          <a:xfrm>
            <a:off x="10845154" y="5866615"/>
            <a:ext cx="122979" cy="1021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0" name="Овал 269"/>
          <p:cNvSpPr/>
          <p:nvPr/>
        </p:nvSpPr>
        <p:spPr>
          <a:xfrm rot="6665011">
            <a:off x="10470145" y="5665477"/>
            <a:ext cx="345129"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71" name="Овал 270"/>
          <p:cNvSpPr/>
          <p:nvPr/>
        </p:nvSpPr>
        <p:spPr>
          <a:xfrm rot="6665011">
            <a:off x="10605139" y="5740509"/>
            <a:ext cx="91417"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4" name="TextBox 273"/>
          <p:cNvSpPr txBox="1"/>
          <p:nvPr/>
        </p:nvSpPr>
        <p:spPr>
          <a:xfrm>
            <a:off x="8191094" y="1435719"/>
            <a:ext cx="963629" cy="338554"/>
          </a:xfrm>
          <a:prstGeom prst="rect">
            <a:avLst/>
          </a:prstGeom>
          <a:noFill/>
        </p:spPr>
        <p:txBody>
          <a:bodyPr wrap="square" rtlCol="0">
            <a:spAutoFit/>
          </a:bodyPr>
          <a:lstStyle/>
          <a:p>
            <a:r>
              <a:rPr lang="ru-RU" sz="1400" dirty="0">
                <a:solidFill>
                  <a:srgbClr val="002060"/>
                </a:solidFill>
                <a:latin typeface="Times New Roman" panose="02020603050405020304" pitchFamily="18" charset="0"/>
                <a:cs typeface="Times New Roman" panose="02020603050405020304" pitchFamily="18" charset="0"/>
              </a:rPr>
              <a:t>Опухоль</a:t>
            </a:r>
            <a:r>
              <a:rPr lang="ru-RU" sz="1600" dirty="0">
                <a:solidFill>
                  <a:srgbClr val="002060"/>
                </a:solidFill>
                <a:latin typeface="Times New Roman" panose="02020603050405020304" pitchFamily="18" charset="0"/>
                <a:cs typeface="Times New Roman" panose="02020603050405020304" pitchFamily="18" charset="0"/>
              </a:rPr>
              <a:t> </a:t>
            </a:r>
          </a:p>
        </p:txBody>
      </p:sp>
      <p:sp>
        <p:nvSpPr>
          <p:cNvPr id="275" name="TextBox 274"/>
          <p:cNvSpPr txBox="1"/>
          <p:nvPr/>
        </p:nvSpPr>
        <p:spPr>
          <a:xfrm>
            <a:off x="8875767" y="4267559"/>
            <a:ext cx="1213277" cy="523220"/>
          </a:xfrm>
          <a:prstGeom prst="rect">
            <a:avLst/>
          </a:prstGeom>
          <a:noFill/>
        </p:spPr>
        <p:txBody>
          <a:bodyPr wrap="square" rtlCol="0">
            <a:spAutoFit/>
          </a:bodyPr>
          <a:lstStyle/>
          <a:p>
            <a:pPr algn="ctr"/>
            <a:r>
              <a:rPr lang="ru-RU" sz="1400" dirty="0">
                <a:solidFill>
                  <a:srgbClr val="002060"/>
                </a:solidFill>
                <a:latin typeface="Times New Roman" panose="02020603050405020304" pitchFamily="18" charset="0"/>
                <a:cs typeface="Times New Roman" panose="02020603050405020304" pitchFamily="18" charset="0"/>
              </a:rPr>
              <a:t>стволовая клетка </a:t>
            </a:r>
          </a:p>
        </p:txBody>
      </p:sp>
      <p:sp>
        <p:nvSpPr>
          <p:cNvPr id="276" name="TextBox 275"/>
          <p:cNvSpPr txBox="1"/>
          <p:nvPr/>
        </p:nvSpPr>
        <p:spPr>
          <a:xfrm>
            <a:off x="9889656" y="1473877"/>
            <a:ext cx="1982340" cy="307777"/>
          </a:xfrm>
          <a:prstGeom prst="rect">
            <a:avLst/>
          </a:prstGeom>
          <a:noFill/>
        </p:spPr>
        <p:txBody>
          <a:bodyPr wrap="square" rtlCol="0">
            <a:spAutoFit/>
          </a:bodyPr>
          <a:lstStyle/>
          <a:p>
            <a:r>
              <a:rPr lang="ru-RU" sz="1400" dirty="0">
                <a:solidFill>
                  <a:srgbClr val="002060"/>
                </a:solidFill>
                <a:latin typeface="Times New Roman" panose="02020603050405020304" pitchFamily="18" charset="0"/>
                <a:cs typeface="Times New Roman" panose="02020603050405020304" pitchFamily="18" charset="0"/>
              </a:rPr>
              <a:t>Опухоль</a:t>
            </a:r>
          </a:p>
        </p:txBody>
      </p:sp>
      <p:cxnSp>
        <p:nvCxnSpPr>
          <p:cNvPr id="17" name="Прямая со стрелкой 16"/>
          <p:cNvCxnSpPr/>
          <p:nvPr/>
        </p:nvCxnSpPr>
        <p:spPr>
          <a:xfrm flipH="1" flipV="1">
            <a:off x="8661129" y="4467085"/>
            <a:ext cx="476073" cy="117718"/>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5" name="5-конечная звезда 34"/>
          <p:cNvSpPr/>
          <p:nvPr/>
        </p:nvSpPr>
        <p:spPr>
          <a:xfrm>
            <a:off x="10366786" y="2299448"/>
            <a:ext cx="94325" cy="8745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86" name="5-конечная звезда 285"/>
          <p:cNvSpPr/>
          <p:nvPr/>
        </p:nvSpPr>
        <p:spPr>
          <a:xfrm>
            <a:off x="10544912" y="2433879"/>
            <a:ext cx="94325" cy="8745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87" name="5-конечная звезда 286"/>
          <p:cNvSpPr/>
          <p:nvPr/>
        </p:nvSpPr>
        <p:spPr>
          <a:xfrm>
            <a:off x="10262371" y="2104060"/>
            <a:ext cx="94325" cy="8745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88" name="5-конечная звезда 287"/>
          <p:cNvSpPr/>
          <p:nvPr/>
        </p:nvSpPr>
        <p:spPr>
          <a:xfrm>
            <a:off x="10233011" y="2793995"/>
            <a:ext cx="94325" cy="8745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89" name="5-конечная звезда 288"/>
          <p:cNvSpPr/>
          <p:nvPr/>
        </p:nvSpPr>
        <p:spPr>
          <a:xfrm>
            <a:off x="10017077" y="2256002"/>
            <a:ext cx="94325" cy="8745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90" name="5-конечная звезда 289"/>
          <p:cNvSpPr/>
          <p:nvPr/>
        </p:nvSpPr>
        <p:spPr>
          <a:xfrm>
            <a:off x="10879683" y="1765964"/>
            <a:ext cx="94325" cy="8745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91" name="5-конечная звезда 290"/>
          <p:cNvSpPr/>
          <p:nvPr/>
        </p:nvSpPr>
        <p:spPr>
          <a:xfrm>
            <a:off x="10051830" y="2551131"/>
            <a:ext cx="94325" cy="8745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92" name="5-конечная звезда 291"/>
          <p:cNvSpPr/>
          <p:nvPr/>
        </p:nvSpPr>
        <p:spPr>
          <a:xfrm>
            <a:off x="10628748" y="2724750"/>
            <a:ext cx="94325" cy="8745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93" name="5-конечная звезда 292"/>
          <p:cNvSpPr/>
          <p:nvPr/>
        </p:nvSpPr>
        <p:spPr>
          <a:xfrm>
            <a:off x="10642710" y="2182901"/>
            <a:ext cx="94325" cy="8745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79" name="Молния 278"/>
          <p:cNvSpPr/>
          <p:nvPr/>
        </p:nvSpPr>
        <p:spPr>
          <a:xfrm>
            <a:off x="7598200" y="3098262"/>
            <a:ext cx="478285" cy="515698"/>
          </a:xfrm>
          <a:prstGeom prst="lightningBol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280" name="Стрелка вниз 279"/>
          <p:cNvSpPr/>
          <p:nvPr/>
        </p:nvSpPr>
        <p:spPr>
          <a:xfrm>
            <a:off x="8272746" y="3142040"/>
            <a:ext cx="278287" cy="588275"/>
          </a:xfrm>
          <a:prstGeom prst="down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297" name="Стрелка вниз 296"/>
          <p:cNvSpPr/>
          <p:nvPr/>
        </p:nvSpPr>
        <p:spPr>
          <a:xfrm>
            <a:off x="10379382" y="3145871"/>
            <a:ext cx="278287" cy="588275"/>
          </a:xfrm>
          <a:prstGeom prst="down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298" name="Стрелка вниз 297"/>
          <p:cNvSpPr/>
          <p:nvPr/>
        </p:nvSpPr>
        <p:spPr>
          <a:xfrm>
            <a:off x="8377739" y="4815409"/>
            <a:ext cx="278287" cy="588275"/>
          </a:xfrm>
          <a:prstGeom prst="down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299" name="Стрелка вниз 298"/>
          <p:cNvSpPr/>
          <p:nvPr/>
        </p:nvSpPr>
        <p:spPr>
          <a:xfrm>
            <a:off x="10400611" y="4893523"/>
            <a:ext cx="278287" cy="588275"/>
          </a:xfrm>
          <a:prstGeom prst="down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301" name="TextBox 300"/>
          <p:cNvSpPr txBox="1"/>
          <p:nvPr/>
        </p:nvSpPr>
        <p:spPr>
          <a:xfrm>
            <a:off x="8761677" y="3275937"/>
            <a:ext cx="1440224" cy="307777"/>
          </a:xfrm>
          <a:prstGeom prst="rect">
            <a:avLst/>
          </a:prstGeom>
          <a:noFill/>
        </p:spPr>
        <p:txBody>
          <a:bodyPr wrap="square" rtlCol="0">
            <a:spAutoFit/>
          </a:bodyPr>
          <a:lstStyle/>
          <a:p>
            <a:pPr algn="ctr"/>
            <a:r>
              <a:rPr lang="ru-RU" sz="1400" dirty="0">
                <a:solidFill>
                  <a:srgbClr val="002060"/>
                </a:solidFill>
                <a:latin typeface="Times New Roman" panose="02020603050405020304" pitchFamily="18" charset="0"/>
                <a:cs typeface="Times New Roman" panose="02020603050405020304" pitchFamily="18" charset="0"/>
              </a:rPr>
              <a:t>ОБЛУЧЕНИЕ</a:t>
            </a:r>
          </a:p>
        </p:txBody>
      </p:sp>
      <p:sp>
        <p:nvSpPr>
          <p:cNvPr id="302" name="Молния 301"/>
          <p:cNvSpPr/>
          <p:nvPr/>
        </p:nvSpPr>
        <p:spPr>
          <a:xfrm flipH="1">
            <a:off x="10889478" y="3136074"/>
            <a:ext cx="478285" cy="515698"/>
          </a:xfrm>
          <a:prstGeom prst="lightningBol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303" name="TextBox 302"/>
          <p:cNvSpPr txBox="1"/>
          <p:nvPr/>
        </p:nvSpPr>
        <p:spPr>
          <a:xfrm>
            <a:off x="8493449" y="5079204"/>
            <a:ext cx="1213277" cy="523220"/>
          </a:xfrm>
          <a:prstGeom prst="rect">
            <a:avLst/>
          </a:prstGeom>
          <a:noFill/>
        </p:spPr>
        <p:txBody>
          <a:bodyPr wrap="square" rtlCol="0">
            <a:spAutoFit/>
          </a:bodyPr>
          <a:lstStyle/>
          <a:p>
            <a:pPr algn="ctr"/>
            <a:r>
              <a:rPr lang="ru-RU" sz="1400" dirty="0">
                <a:solidFill>
                  <a:srgbClr val="002060"/>
                </a:solidFill>
                <a:latin typeface="Times New Roman" panose="02020603050405020304" pitchFamily="18" charset="0"/>
                <a:cs typeface="Times New Roman" panose="02020603050405020304" pitchFamily="18" charset="0"/>
              </a:rPr>
              <a:t>Рецидив опухоли</a:t>
            </a:r>
          </a:p>
        </p:txBody>
      </p:sp>
      <p:sp>
        <p:nvSpPr>
          <p:cNvPr id="304" name="TextBox 303"/>
          <p:cNvSpPr txBox="1"/>
          <p:nvPr/>
        </p:nvSpPr>
        <p:spPr>
          <a:xfrm>
            <a:off x="10899377" y="1599436"/>
            <a:ext cx="1213277" cy="461665"/>
          </a:xfrm>
          <a:prstGeom prst="rect">
            <a:avLst/>
          </a:prstGeom>
          <a:noFill/>
        </p:spPr>
        <p:txBody>
          <a:bodyPr wrap="square" rtlCol="0">
            <a:spAutoFit/>
          </a:bodyPr>
          <a:lstStyle/>
          <a:p>
            <a:pPr algn="ctr"/>
            <a:r>
              <a:rPr lang="ru-RU" sz="1200" b="1" dirty="0">
                <a:solidFill>
                  <a:srgbClr val="002060"/>
                </a:solidFill>
                <a:latin typeface="Times New Roman" panose="02020603050405020304" pitchFamily="18" charset="0"/>
                <a:cs typeface="Times New Roman" panose="02020603050405020304" pitchFamily="18" charset="0"/>
              </a:rPr>
              <a:t>Ингибитор синтеза ДНК</a:t>
            </a:r>
          </a:p>
        </p:txBody>
      </p:sp>
      <p:sp>
        <p:nvSpPr>
          <p:cNvPr id="305" name="TextBox 304"/>
          <p:cNvSpPr txBox="1"/>
          <p:nvPr/>
        </p:nvSpPr>
        <p:spPr>
          <a:xfrm>
            <a:off x="10723073" y="5153060"/>
            <a:ext cx="1213277" cy="523220"/>
          </a:xfrm>
          <a:prstGeom prst="rect">
            <a:avLst/>
          </a:prstGeom>
          <a:noFill/>
        </p:spPr>
        <p:txBody>
          <a:bodyPr wrap="square" rtlCol="0">
            <a:spAutoFit/>
          </a:bodyPr>
          <a:lstStyle/>
          <a:p>
            <a:pPr algn="ctr"/>
            <a:r>
              <a:rPr lang="ru-RU" sz="1400" dirty="0">
                <a:solidFill>
                  <a:srgbClr val="002060"/>
                </a:solidFill>
                <a:latin typeface="Times New Roman" panose="02020603050405020304" pitchFamily="18" charset="0"/>
                <a:cs typeface="Times New Roman" panose="02020603050405020304" pitchFamily="18" charset="0"/>
              </a:rPr>
              <a:t>Регрессия опухоли</a:t>
            </a:r>
          </a:p>
        </p:txBody>
      </p:sp>
      <p:sp>
        <p:nvSpPr>
          <p:cNvPr id="306" name="Прямоугольник 305"/>
          <p:cNvSpPr/>
          <p:nvPr/>
        </p:nvSpPr>
        <p:spPr>
          <a:xfrm>
            <a:off x="7722878" y="722078"/>
            <a:ext cx="3838167" cy="646331"/>
          </a:xfrm>
          <a:prstGeom prst="rect">
            <a:avLst/>
          </a:prstGeom>
        </p:spPr>
        <p:txBody>
          <a:bodyPr wrap="square">
            <a:spAutoFit/>
          </a:bodyPr>
          <a:lstStyle/>
          <a:p>
            <a:pPr algn="ctr"/>
            <a:r>
              <a:rPr lang="ru-RU" b="1" dirty="0">
                <a:solidFill>
                  <a:srgbClr val="002060"/>
                </a:solidFill>
                <a:latin typeface="Times New Roman" panose="02020603050405020304" pitchFamily="18" charset="0"/>
                <a:cs typeface="Times New Roman" panose="02020603050405020304" pitchFamily="18" charset="0"/>
              </a:rPr>
              <a:t>Регрессия опухоли вследствие гибели стволовых клеток</a:t>
            </a:r>
          </a:p>
        </p:txBody>
      </p:sp>
      <p:pic>
        <p:nvPicPr>
          <p:cNvPr id="152" name="Рисунок 151"/>
          <p:cNvPicPr/>
          <p:nvPr/>
        </p:nvPicPr>
        <p:blipFill>
          <a:blip r:embed="rId7" cstate="print">
            <a:extLst>
              <a:ext uri="{28A0092B-C50C-407E-A947-70E740481C1C}">
                <a14:useLocalDpi xmlns:a14="http://schemas.microsoft.com/office/drawing/2010/main"/>
              </a:ext>
            </a:extLst>
          </a:blip>
          <a:srcRect/>
          <a:stretch>
            <a:fillRect/>
          </a:stretch>
        </p:blipFill>
        <p:spPr bwMode="auto">
          <a:xfrm rot="5400000">
            <a:off x="-63054" y="2013720"/>
            <a:ext cx="3503692" cy="2844913"/>
          </a:xfrm>
          <a:prstGeom prst="rect">
            <a:avLst/>
          </a:prstGeom>
          <a:noFill/>
          <a:ln>
            <a:noFill/>
          </a:ln>
        </p:spPr>
      </p:pic>
      <p:sp>
        <p:nvSpPr>
          <p:cNvPr id="2" name="Выгнутая вправо стрелка 1"/>
          <p:cNvSpPr/>
          <p:nvPr/>
        </p:nvSpPr>
        <p:spPr>
          <a:xfrm>
            <a:off x="6431590" y="2232215"/>
            <a:ext cx="1054524" cy="3363261"/>
          </a:xfrm>
          <a:prstGeom prst="curvedLeftArrow">
            <a:avLst>
              <a:gd name="adj1" fmla="val 18192"/>
              <a:gd name="adj2" fmla="val 50000"/>
              <a:gd name="adj3" fmla="val 25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solidFill>
                <a:schemeClr val="tx1"/>
              </a:solidFill>
            </a:endParaRPr>
          </a:p>
        </p:txBody>
      </p:sp>
      <p:sp>
        <p:nvSpPr>
          <p:cNvPr id="41" name="Овал 40"/>
          <p:cNvSpPr/>
          <p:nvPr/>
        </p:nvSpPr>
        <p:spPr>
          <a:xfrm>
            <a:off x="8435771" y="2321182"/>
            <a:ext cx="161857" cy="14549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150" name="Овал 149"/>
          <p:cNvSpPr/>
          <p:nvPr/>
        </p:nvSpPr>
        <p:spPr>
          <a:xfrm>
            <a:off x="9022251" y="5783065"/>
            <a:ext cx="342443"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51" name="Овал 150"/>
          <p:cNvSpPr/>
          <p:nvPr/>
        </p:nvSpPr>
        <p:spPr>
          <a:xfrm>
            <a:off x="9137202" y="5877196"/>
            <a:ext cx="120515" cy="97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3" name="Овал 152"/>
          <p:cNvSpPr/>
          <p:nvPr/>
        </p:nvSpPr>
        <p:spPr>
          <a:xfrm>
            <a:off x="8813785" y="5629430"/>
            <a:ext cx="334671" cy="28575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54" name="Овал 153"/>
          <p:cNvSpPr/>
          <p:nvPr/>
        </p:nvSpPr>
        <p:spPr>
          <a:xfrm>
            <a:off x="8912389" y="5733302"/>
            <a:ext cx="122979" cy="1021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75129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151" y="122571"/>
            <a:ext cx="10706457" cy="400110"/>
          </a:xfrm>
          <a:prstGeom prst="rect">
            <a:avLst/>
          </a:prstGeom>
          <a:noFill/>
        </p:spPr>
        <p:txBody>
          <a:bodyPr wrap="none" rtlCol="0">
            <a:spAutoFit/>
          </a:bodyPr>
          <a:lstStyle/>
          <a:p>
            <a:r>
              <a:rPr lang="ru-RU" sz="2000" b="1" u="sng" dirty="0">
                <a:effectLst>
                  <a:outerShdw blurRad="38100" dist="38100" dir="2700000" algn="tl">
                    <a:srgbClr val="000000">
                      <a:alpha val="43137"/>
                    </a:srgbClr>
                  </a:outerShdw>
                </a:effectLst>
              </a:rPr>
              <a:t>Поиск изотропного астрофизического нейтринного потока телескопом </a:t>
            </a:r>
            <a:r>
              <a:rPr lang="en-US" sz="2000" b="1" u="sng" dirty="0">
                <a:effectLst>
                  <a:outerShdw blurRad="38100" dist="38100" dir="2700000" algn="tl">
                    <a:srgbClr val="000000">
                      <a:alpha val="43137"/>
                    </a:srgbClr>
                  </a:outerShdw>
                </a:effectLst>
              </a:rPr>
              <a:t>Baikal-GVD</a:t>
            </a:r>
            <a:endParaRPr lang="ru-RU" sz="2000" b="1" u="sng" dirty="0">
              <a:effectLst>
                <a:outerShdw blurRad="38100" dist="38100" dir="2700000" algn="tl">
                  <a:srgbClr val="000000">
                    <a:alpha val="43137"/>
                  </a:srgbClr>
                </a:outerShdw>
              </a:effectLst>
            </a:endParaRPr>
          </a:p>
        </p:txBody>
      </p:sp>
      <p:pic>
        <p:nvPicPr>
          <p:cNvPr id="5" name="Рисунок 4">
            <a:extLst>
              <a:ext uri="{FF2B5EF4-FFF2-40B4-BE49-F238E27FC236}">
                <a16:creationId xmlns:a16="http://schemas.microsoft.com/office/drawing/2014/main" id="{368825D5-E9FD-A902-D097-56BADF9D5A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3716" y="3863659"/>
            <a:ext cx="5663903" cy="3012474"/>
          </a:xfrm>
          <a:prstGeom prst="rect">
            <a:avLst/>
          </a:prstGeom>
        </p:spPr>
      </p:pic>
      <p:sp>
        <p:nvSpPr>
          <p:cNvPr id="6" name="CustomShape 4"/>
          <p:cNvSpPr/>
          <p:nvPr/>
        </p:nvSpPr>
        <p:spPr>
          <a:xfrm>
            <a:off x="384151" y="630981"/>
            <a:ext cx="10235014" cy="463730"/>
          </a:xfrm>
          <a:prstGeom prst="rect">
            <a:avLst/>
          </a:prstGeom>
          <a:noFill/>
          <a:ln>
            <a:noFill/>
          </a:ln>
          <a:effectLst/>
        </p:spPr>
        <p:txBody>
          <a:bodyPr wrap="none" lIns="90000" tIns="45000" rIns="90000" bIns="45000"/>
          <a:lstStyle/>
          <a:p>
            <a:pPr lvl="0"/>
            <a:r>
              <a:rPr lang="ru-RU" kern="0" spc="-1" dirty="0">
                <a:solidFill>
                  <a:srgbClr val="000000"/>
                </a:solidFill>
                <a:latin typeface="Arial"/>
              </a:rPr>
              <a:t>Данные 2018-2021 гг., 4928 дней эффективного набора данных (в пересчете на один кластер)</a:t>
            </a:r>
            <a:endParaRPr kumimoji="0" lang="en-US" sz="1800" b="0" i="0" u="none" strike="noStrike" kern="0" cap="none" spc="-1" normalizeH="0" baseline="0" noProof="0" dirty="0">
              <a:ln>
                <a:noFill/>
              </a:ln>
              <a:solidFill>
                <a:prstClr val="black"/>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1" normalizeH="0" baseline="0" noProof="0" dirty="0">
              <a:ln>
                <a:noFill/>
              </a:ln>
              <a:solidFill>
                <a:prstClr val="black"/>
              </a:solidFill>
              <a:effectLst/>
              <a:uLnTx/>
              <a:uFillTx/>
              <a:latin typeface="Arial"/>
            </a:endParaRPr>
          </a:p>
        </p:txBody>
      </p:sp>
      <p:sp>
        <p:nvSpPr>
          <p:cNvPr id="8" name="CustomShape 5"/>
          <p:cNvSpPr/>
          <p:nvPr/>
        </p:nvSpPr>
        <p:spPr>
          <a:xfrm>
            <a:off x="243720" y="1085884"/>
            <a:ext cx="4696534" cy="32133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ru-RU" sz="1600" b="1" u="sng" strike="noStrike" spc="-1" dirty="0">
                <a:solidFill>
                  <a:srgbClr val="000000"/>
                </a:solidFill>
                <a:latin typeface="Arial"/>
              </a:rPr>
              <a:t>Каскадный канал регистрации:</a:t>
            </a:r>
          </a:p>
          <a:p>
            <a:pPr>
              <a:lnSpc>
                <a:spcPct val="100000"/>
              </a:lnSpc>
            </a:pPr>
            <a:r>
              <a:rPr lang="ru-RU" sz="1600" spc="-1" dirty="0">
                <a:solidFill>
                  <a:srgbClr val="000000"/>
                </a:solidFill>
                <a:latin typeface="Arial"/>
              </a:rPr>
              <a:t>Выделено</a:t>
            </a:r>
            <a:r>
              <a:rPr lang="ru-RU" sz="1600" b="0" strike="noStrike" spc="-1" dirty="0">
                <a:solidFill>
                  <a:srgbClr val="000000"/>
                </a:solidFill>
                <a:latin typeface="Arial"/>
              </a:rPr>
              <a:t>:    </a:t>
            </a:r>
            <a:r>
              <a:rPr lang="ru-RU" sz="1600" b="1" strike="noStrike" spc="-1" dirty="0">
                <a:solidFill>
                  <a:srgbClr val="FF0000"/>
                </a:solidFill>
                <a:latin typeface="Arial"/>
              </a:rPr>
              <a:t>11</a:t>
            </a:r>
            <a:r>
              <a:rPr lang="ru-RU" sz="1600" b="0" strike="noStrike" spc="-1" dirty="0">
                <a:solidFill>
                  <a:srgbClr val="000000"/>
                </a:solidFill>
                <a:latin typeface="Arial"/>
              </a:rPr>
              <a:t> событий</a:t>
            </a:r>
          </a:p>
          <a:p>
            <a:pPr>
              <a:lnSpc>
                <a:spcPct val="100000"/>
              </a:lnSpc>
            </a:pPr>
            <a:r>
              <a:rPr lang="ru-RU" sz="1600" spc="-1" dirty="0">
                <a:solidFill>
                  <a:srgbClr val="000000"/>
                </a:solidFill>
                <a:latin typeface="Arial"/>
              </a:rPr>
              <a:t>Ожидается</a:t>
            </a:r>
            <a:r>
              <a:rPr lang="en-US" sz="1600" b="0" strike="noStrike" spc="-1" dirty="0">
                <a:solidFill>
                  <a:srgbClr val="000000"/>
                </a:solidFill>
                <a:latin typeface="Arial"/>
              </a:rPr>
              <a:t>:</a:t>
            </a:r>
            <a:br>
              <a:rPr sz="1600" dirty="0"/>
            </a:br>
            <a:r>
              <a:rPr lang="en-US" sz="1600" b="0" strike="noStrike" spc="-1" dirty="0">
                <a:solidFill>
                  <a:srgbClr val="000000"/>
                </a:solidFill>
                <a:latin typeface="Arial"/>
              </a:rPr>
              <a:t>0.5 </a:t>
            </a:r>
            <a:r>
              <a:rPr lang="ru-RU" sz="1600" b="0" strike="noStrike" spc="-1" dirty="0">
                <a:solidFill>
                  <a:srgbClr val="000000"/>
                </a:solidFill>
                <a:latin typeface="Arial"/>
              </a:rPr>
              <a:t>событий от </a:t>
            </a:r>
            <a:r>
              <a:rPr lang="ru-RU" sz="1600" b="0" strike="noStrike" spc="-1" dirty="0" err="1">
                <a:solidFill>
                  <a:srgbClr val="000000"/>
                </a:solidFill>
                <a:latin typeface="Arial"/>
              </a:rPr>
              <a:t>атмосф</a:t>
            </a:r>
            <a:r>
              <a:rPr lang="ru-RU" sz="1600" b="0" strike="noStrike" spc="-1" dirty="0">
                <a:solidFill>
                  <a:srgbClr val="000000"/>
                </a:solidFill>
                <a:latin typeface="Arial"/>
              </a:rPr>
              <a:t>. мюонов</a:t>
            </a:r>
            <a:endParaRPr lang="en-US" sz="1600" b="0" strike="noStrike" spc="-1" dirty="0">
              <a:latin typeface="Arial"/>
            </a:endParaRPr>
          </a:p>
          <a:p>
            <a:pPr>
              <a:lnSpc>
                <a:spcPct val="100000"/>
              </a:lnSpc>
            </a:pPr>
            <a:r>
              <a:rPr lang="en-US" sz="1600" spc="-1" dirty="0">
                <a:solidFill>
                  <a:srgbClr val="000000"/>
                </a:solidFill>
                <a:latin typeface="Arial"/>
              </a:rPr>
              <a:t>2.7</a:t>
            </a:r>
            <a:r>
              <a:rPr lang="en-US" sz="1600" b="0" strike="noStrike" spc="-1" dirty="0">
                <a:solidFill>
                  <a:srgbClr val="000000"/>
                </a:solidFill>
                <a:latin typeface="Arial"/>
              </a:rPr>
              <a:t> </a:t>
            </a:r>
            <a:r>
              <a:rPr lang="ru-RU" sz="1600" spc="-1" dirty="0">
                <a:solidFill>
                  <a:srgbClr val="000000"/>
                </a:solidFill>
                <a:latin typeface="Arial"/>
              </a:rPr>
              <a:t>событий от </a:t>
            </a:r>
            <a:r>
              <a:rPr lang="ru-RU" sz="1600" spc="-1" dirty="0" err="1">
                <a:solidFill>
                  <a:srgbClr val="000000"/>
                </a:solidFill>
                <a:latin typeface="Arial"/>
              </a:rPr>
              <a:t>атмосф</a:t>
            </a:r>
            <a:r>
              <a:rPr lang="ru-RU" sz="1600" spc="-1" dirty="0">
                <a:solidFill>
                  <a:srgbClr val="000000"/>
                </a:solidFill>
                <a:latin typeface="Arial"/>
              </a:rPr>
              <a:t>. нейтрино</a:t>
            </a:r>
            <a:endParaRPr lang="en-US" sz="1600" b="0" strike="noStrike" spc="-1" dirty="0">
              <a:latin typeface="Arial"/>
            </a:endParaRPr>
          </a:p>
          <a:p>
            <a:pPr>
              <a:lnSpc>
                <a:spcPct val="100000"/>
              </a:lnSpc>
            </a:pPr>
            <a:r>
              <a:rPr lang="en-US" sz="1600" spc="-1" dirty="0">
                <a:solidFill>
                  <a:srgbClr val="000000"/>
                </a:solidFill>
                <a:latin typeface="Arial"/>
                <a:ea typeface="Source Han Sans CN Regular"/>
              </a:rPr>
              <a:t>6.3</a:t>
            </a:r>
            <a:r>
              <a:rPr lang="en-US" sz="1600" b="0" strike="noStrike" spc="-1" dirty="0">
                <a:solidFill>
                  <a:srgbClr val="000000"/>
                </a:solidFill>
                <a:latin typeface="Arial"/>
                <a:ea typeface="Source Han Sans CN Regular"/>
              </a:rPr>
              <a:t> </a:t>
            </a:r>
            <a:r>
              <a:rPr lang="ru-RU" sz="1600" spc="-1" dirty="0">
                <a:solidFill>
                  <a:srgbClr val="000000"/>
                </a:solidFill>
                <a:latin typeface="Arial"/>
                <a:ea typeface="Source Han Sans CN Regular"/>
              </a:rPr>
              <a:t>событий от </a:t>
            </a:r>
            <a:r>
              <a:rPr lang="ru-RU" sz="1600" spc="-1" dirty="0" err="1">
                <a:solidFill>
                  <a:srgbClr val="000000"/>
                </a:solidFill>
                <a:latin typeface="Arial"/>
                <a:ea typeface="Source Han Sans CN Regular"/>
              </a:rPr>
              <a:t>астрофизич</a:t>
            </a:r>
            <a:r>
              <a:rPr lang="ru-RU" sz="1600" spc="-1" dirty="0">
                <a:solidFill>
                  <a:srgbClr val="000000"/>
                </a:solidFill>
                <a:latin typeface="Arial"/>
                <a:ea typeface="Source Han Sans CN Regular"/>
              </a:rPr>
              <a:t>. потока </a:t>
            </a:r>
          </a:p>
          <a:p>
            <a:pPr>
              <a:lnSpc>
                <a:spcPct val="100000"/>
              </a:lnSpc>
            </a:pPr>
            <a:r>
              <a:rPr lang="ru-RU" sz="1600" spc="-1" dirty="0">
                <a:solidFill>
                  <a:srgbClr val="000000"/>
                </a:solidFill>
                <a:latin typeface="Arial"/>
                <a:ea typeface="Source Han Sans CN Regular"/>
              </a:rPr>
              <a:t>с параметрами спектра по данным </a:t>
            </a:r>
            <a:r>
              <a:rPr lang="en-US" sz="1600" spc="-1" dirty="0">
                <a:solidFill>
                  <a:srgbClr val="000000"/>
                </a:solidFill>
                <a:latin typeface="Arial"/>
                <a:ea typeface="Source Han Sans CN Regular"/>
              </a:rPr>
              <a:t>Baikal-GVD</a:t>
            </a:r>
            <a:r>
              <a:rPr lang="ru-RU" sz="1600" spc="-1" dirty="0">
                <a:solidFill>
                  <a:srgbClr val="000000"/>
                </a:solidFill>
                <a:latin typeface="Arial"/>
                <a:ea typeface="Source Han Sans CN Regular"/>
              </a:rPr>
              <a:t> </a:t>
            </a:r>
            <a:br>
              <a:rPr sz="1600" dirty="0"/>
            </a:br>
            <a:endParaRPr lang="en-US" sz="300" b="0" strike="noStrike" spc="-1" dirty="0">
              <a:latin typeface="Arial"/>
            </a:endParaRPr>
          </a:p>
          <a:p>
            <a:pPr>
              <a:lnSpc>
                <a:spcPct val="100000"/>
              </a:lnSpc>
            </a:pPr>
            <a:endParaRPr lang="en-US" sz="300" b="0" strike="noStrike" spc="-1" dirty="0">
              <a:latin typeface="Arial"/>
            </a:endParaRPr>
          </a:p>
          <a:p>
            <a:pPr>
              <a:lnSpc>
                <a:spcPct val="100000"/>
              </a:lnSpc>
            </a:pPr>
            <a:r>
              <a:rPr lang="ru-RU" sz="1600" b="0" strike="noStrike" spc="-1" dirty="0">
                <a:solidFill>
                  <a:srgbClr val="000000"/>
                </a:solidFill>
                <a:latin typeface="Arial"/>
              </a:rPr>
              <a:t>Вероятность гипотезы «только фон»</a:t>
            </a:r>
            <a:endParaRPr lang="en-US" sz="1600" b="0" strike="noStrike" spc="-1" dirty="0">
              <a:latin typeface="Arial"/>
            </a:endParaRPr>
          </a:p>
          <a:p>
            <a:pPr>
              <a:lnSpc>
                <a:spcPct val="100000"/>
              </a:lnSpc>
            </a:pPr>
            <a:r>
              <a:rPr lang="en-US" sz="1600" b="0" strike="noStrike" spc="-1" dirty="0">
                <a:solidFill>
                  <a:srgbClr val="000000"/>
                </a:solidFill>
                <a:latin typeface="Arial"/>
              </a:rPr>
              <a:t>(</a:t>
            </a:r>
            <a:r>
              <a:rPr lang="en-US" sz="1600" b="0" strike="noStrike" spc="-1" dirty="0" err="1">
                <a:solidFill>
                  <a:srgbClr val="000000"/>
                </a:solidFill>
                <a:latin typeface="Arial"/>
              </a:rPr>
              <a:t>stat.+sys</a:t>
            </a:r>
            <a:r>
              <a:rPr lang="en-US" sz="1600" b="0" strike="noStrike" spc="-1" dirty="0">
                <a:solidFill>
                  <a:srgbClr val="000000"/>
                </a:solidFill>
                <a:latin typeface="Arial"/>
              </a:rPr>
              <a:t>.)</a:t>
            </a:r>
            <a:endParaRPr lang="en-US" sz="1600" b="0" strike="noStrike" spc="-1" dirty="0">
              <a:latin typeface="Arial"/>
            </a:endParaRPr>
          </a:p>
          <a:p>
            <a:pPr>
              <a:lnSpc>
                <a:spcPct val="100000"/>
              </a:lnSpc>
            </a:pPr>
            <a:r>
              <a:rPr lang="en-US" sz="1600" b="0" strike="noStrike" spc="-1" dirty="0">
                <a:solidFill>
                  <a:srgbClr val="FF0000"/>
                </a:solidFill>
                <a:latin typeface="Arial"/>
              </a:rPr>
              <a:t>  </a:t>
            </a:r>
            <a:r>
              <a:rPr lang="en-US" sz="2000" b="0" strike="noStrike" spc="-1" dirty="0">
                <a:solidFill>
                  <a:srgbClr val="FF0000"/>
                </a:solidFill>
                <a:latin typeface="Arial"/>
              </a:rPr>
              <a:t>P-value = 0.0024 (3.05</a:t>
            </a:r>
            <a:r>
              <a:rPr lang="en-US" sz="2000" b="0" strike="noStrike" spc="-1" dirty="0">
                <a:solidFill>
                  <a:srgbClr val="FF0000"/>
                </a:solidFill>
                <a:latin typeface="Symbol"/>
              </a:rPr>
              <a:t></a:t>
            </a:r>
            <a:r>
              <a:rPr lang="en-US" sz="2000" b="0" strike="noStrike" spc="-1" dirty="0">
                <a:solidFill>
                  <a:srgbClr val="FF0000"/>
                </a:solidFill>
                <a:latin typeface="Arial"/>
              </a:rPr>
              <a:t>)</a:t>
            </a:r>
            <a:endParaRPr lang="en-US" sz="2000" b="0" strike="noStrike" spc="-1" dirty="0">
              <a:latin typeface="Aria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32CD5BC-2DAF-7CFE-5EF2-42923E5AA4F5}"/>
                  </a:ext>
                </a:extLst>
              </p:cNvPr>
              <p:cNvSpPr txBox="1"/>
              <p:nvPr/>
            </p:nvSpPr>
            <p:spPr>
              <a:xfrm>
                <a:off x="5516399" y="1191718"/>
                <a:ext cx="6648658" cy="408638"/>
              </a:xfrm>
              <a:prstGeom prst="rect">
                <a:avLst/>
              </a:prstGeom>
              <a:noFill/>
            </p:spPr>
            <p:txBody>
              <a:bodyPr wrap="square" rtlCol="0">
                <a:spAutoFit/>
              </a:bodyPr>
              <a:lstStyle/>
              <a:p>
                <a:r>
                  <a:rPr lang="ru-RU" dirty="0">
                    <a:solidFill>
                      <a:prstClr val="black"/>
                    </a:solidFill>
                    <a:latin typeface="Arial"/>
                  </a:rPr>
                  <a:t>В модели степенного спектра при </a:t>
                </a: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sym typeface="Symbol" panose="05050102010706020507" pitchFamily="18" charset="2"/>
                          </a:rPr>
                          <m:t></m:t>
                        </m:r>
                      </m:e>
                      <m:sub>
                        <m:r>
                          <a:rPr lang="en-US" i="1">
                            <a:solidFill>
                              <a:prstClr val="black"/>
                            </a:solidFill>
                            <a:latin typeface="Cambria Math" panose="02040503050406030204" pitchFamily="18" charset="0"/>
                          </a:rPr>
                          <m:t>𝑒</m:t>
                        </m:r>
                      </m:sub>
                    </m:sSub>
                  </m:oMath>
                </a14:m>
                <a:r>
                  <a:rPr lang="en-US" dirty="0">
                    <a:solidFill>
                      <a:prstClr val="black"/>
                    </a:solidFill>
                    <a:latin typeface="Arial"/>
                  </a:rPr>
                  <a:t>: </a:t>
                </a: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sym typeface="Symbol" panose="05050102010706020507" pitchFamily="18" charset="2"/>
                          </a:rPr>
                          <m:t></m:t>
                        </m:r>
                      </m:e>
                      <m:sub>
                        <m:r>
                          <a:rPr lang="en-US" i="1">
                            <a:solidFill>
                              <a:prstClr val="black"/>
                            </a:solidFill>
                            <a:latin typeface="Cambria Math" panose="02040503050406030204" pitchFamily="18" charset="0"/>
                            <a:sym typeface="Symbol" panose="05050102010706020507" pitchFamily="18" charset="2"/>
                          </a:rPr>
                          <m:t></m:t>
                        </m:r>
                      </m:sub>
                    </m:sSub>
                  </m:oMath>
                </a14:m>
                <a:r>
                  <a:rPr lang="en-US" dirty="0">
                    <a:solidFill>
                      <a:prstClr val="black"/>
                    </a:solidFill>
                    <a:latin typeface="Arial"/>
                  </a:rPr>
                  <a:t> :</a:t>
                </a:r>
                <a14:m>
                  <m:oMath xmlns:m="http://schemas.openxmlformats.org/officeDocument/2006/math">
                    <m:sSub>
                      <m:sSubPr>
                        <m:ctrlPr>
                          <a:rPr lang="en-US" i="1" dirty="0">
                            <a:solidFill>
                              <a:prstClr val="black"/>
                            </a:solidFill>
                            <a:latin typeface="Cambria Math" panose="02040503050406030204" pitchFamily="18" charset="0"/>
                          </a:rPr>
                        </m:ctrlPr>
                      </m:sSubPr>
                      <m:e>
                        <m:r>
                          <a:rPr lang="en-US" i="1" dirty="0">
                            <a:solidFill>
                              <a:prstClr val="black"/>
                            </a:solidFill>
                            <a:latin typeface="Cambria Math" panose="02040503050406030204" pitchFamily="18" charset="0"/>
                          </a:rPr>
                          <m:t> </m:t>
                        </m:r>
                        <m:r>
                          <a:rPr lang="en-US" i="1" dirty="0">
                            <a:solidFill>
                              <a:prstClr val="black"/>
                            </a:solidFill>
                            <a:latin typeface="Cambria Math" panose="02040503050406030204" pitchFamily="18" charset="0"/>
                            <a:sym typeface="Symbol" panose="05050102010706020507" pitchFamily="18" charset="2"/>
                          </a:rPr>
                          <m:t></m:t>
                        </m:r>
                      </m:e>
                      <m:sub>
                        <m:r>
                          <a:rPr lang="en-US" i="1" dirty="0">
                            <a:solidFill>
                              <a:prstClr val="black"/>
                            </a:solidFill>
                            <a:latin typeface="Cambria Math" panose="02040503050406030204" pitchFamily="18" charset="0"/>
                            <a:sym typeface="Symbol" panose="05050102010706020507" pitchFamily="18" charset="2"/>
                          </a:rPr>
                          <m:t></m:t>
                        </m:r>
                      </m:sub>
                    </m:sSub>
                  </m:oMath>
                </a14:m>
                <a:r>
                  <a:rPr lang="en-US" dirty="0">
                    <a:solidFill>
                      <a:prstClr val="black"/>
                    </a:solidFill>
                    <a:latin typeface="Arial"/>
                  </a:rPr>
                  <a:t>=1:1:1</a:t>
                </a:r>
                <a:r>
                  <a:rPr lang="ru-RU" dirty="0">
                    <a:solidFill>
                      <a:prstClr val="black"/>
                    </a:solidFill>
                    <a:latin typeface="Arial"/>
                  </a:rPr>
                  <a:t>:</a:t>
                </a:r>
                <a:r>
                  <a:rPr lang="en-US" dirty="0">
                    <a:solidFill>
                      <a:prstClr val="black"/>
                    </a:solidFill>
                    <a:latin typeface="Arial"/>
                  </a:rPr>
                  <a:t>                  </a:t>
                </a:r>
              </a:p>
            </p:txBody>
          </p:sp>
        </mc:Choice>
        <mc:Fallback xmlns="">
          <p:sp>
            <p:nvSpPr>
              <p:cNvPr id="10" name="TextBox 9">
                <a:extLst>
                  <a:ext uri="{FF2B5EF4-FFF2-40B4-BE49-F238E27FC236}">
                    <a16:creationId xmlns:a16="http://schemas.microsoft.com/office/drawing/2014/main" id="{B32CD5BC-2DAF-7CFE-5EF2-42923E5AA4F5}"/>
                  </a:ext>
                </a:extLst>
              </p:cNvPr>
              <p:cNvSpPr txBox="1">
                <a:spLocks noRot="1" noChangeAspect="1" noMove="1" noResize="1" noEditPoints="1" noAdjustHandles="1" noChangeArrowheads="1" noChangeShapeType="1" noTextEdit="1"/>
              </p:cNvSpPr>
              <p:nvPr/>
            </p:nvSpPr>
            <p:spPr>
              <a:xfrm>
                <a:off x="5516399" y="1191718"/>
                <a:ext cx="6648658" cy="408638"/>
              </a:xfrm>
              <a:prstGeom prst="rect">
                <a:avLst/>
              </a:prstGeom>
              <a:blipFill>
                <a:blip r:embed="rId4"/>
                <a:stretch>
                  <a:fillRect l="-825" t="-7353" b="-1176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A3EA9BC-A4CC-176D-EFBC-598BC039E38B}"/>
                  </a:ext>
                </a:extLst>
              </p:cNvPr>
              <p:cNvSpPr txBox="1"/>
              <p:nvPr/>
            </p:nvSpPr>
            <p:spPr>
              <a:xfrm>
                <a:off x="5435566" y="1610922"/>
                <a:ext cx="6648659" cy="819648"/>
              </a:xfrm>
              <a:prstGeom prst="rect">
                <a:avLst/>
              </a:prstGeom>
              <a:noFill/>
              <a:ln>
                <a:solidFill>
                  <a:schemeClr val="accent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ru-RU" sz="2000" i="1" smtClean="0">
                              <a:latin typeface="Cambria Math" panose="02040503050406030204" pitchFamily="18" charset="0"/>
                            </a:rPr>
                          </m:ctrlPr>
                        </m:sSupPr>
                        <m:e>
                          <m:r>
                            <m:rPr>
                              <m:sty m:val="p"/>
                            </m:rPr>
                            <a:rPr lang="el-GR" sz="2000" i="1" smtClean="0">
                              <a:latin typeface="Cambria Math" panose="02040503050406030204" pitchFamily="18" charset="0"/>
                            </a:rPr>
                            <m:t>Φ</m:t>
                          </m:r>
                        </m:e>
                        <m:sup>
                          <m:r>
                            <a:rPr lang="ru-RU" sz="2000" i="1" smtClean="0">
                              <a:latin typeface="Cambria Math" panose="02040503050406030204" pitchFamily="18" charset="0"/>
                              <a:sym typeface="Symbol" panose="05050102010706020507" pitchFamily="18" charset="2"/>
                            </a:rPr>
                            <m:t></m:t>
                          </m:r>
                          <m:r>
                            <a:rPr lang="en-US" sz="2000" b="0" i="1" smtClean="0">
                              <a:latin typeface="Cambria Math" panose="02040503050406030204" pitchFamily="18" charset="0"/>
                              <a:sym typeface="Symbol" panose="05050102010706020507" pitchFamily="18" charset="2"/>
                            </a:rPr>
                            <m:t>+</m:t>
                          </m:r>
                          <m:acc>
                            <m:accPr>
                              <m:chr m:val="̅"/>
                              <m:ctrlPr>
                                <a:rPr lang="en-US" sz="2000" b="0" i="1" smtClean="0">
                                  <a:latin typeface="Cambria Math" panose="02040503050406030204" pitchFamily="18" charset="0"/>
                                  <a:sym typeface="Symbol" panose="05050102010706020507" pitchFamily="18" charset="2"/>
                                </a:rPr>
                              </m:ctrlPr>
                            </m:accPr>
                            <m:e>
                              <m:r>
                                <a:rPr lang="en-US" sz="2000" b="0" i="1" smtClean="0">
                                  <a:latin typeface="Cambria Math" panose="02040503050406030204" pitchFamily="18" charset="0"/>
                                  <a:sym typeface="Symbol" panose="05050102010706020507" pitchFamily="18" charset="2"/>
                                </a:rPr>
                                <m:t></m:t>
                              </m:r>
                            </m:e>
                          </m:acc>
                        </m:sup>
                      </m:sSup>
                      <m:r>
                        <a:rPr lang="en-US" sz="2000" b="0" i="1" smtClean="0">
                          <a:latin typeface="Cambria Math" panose="02040503050406030204" pitchFamily="18" charset="0"/>
                        </a:rPr>
                        <m:t>=3</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−18</m:t>
                          </m:r>
                        </m:sup>
                      </m:sSup>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m:rPr>
                              <m:sty m:val="p"/>
                            </m:rPr>
                            <a:rPr lang="el-GR" sz="2000" b="0" i="1" smtClean="0">
                              <a:latin typeface="Cambria Math" panose="02040503050406030204" pitchFamily="18" charset="0"/>
                              <a:ea typeface="Cambria Math" panose="02040503050406030204" pitchFamily="18" charset="0"/>
                            </a:rPr>
                            <m:t>φ</m:t>
                          </m:r>
                        </m:e>
                        <m:sub>
                          <m:r>
                            <a:rPr lang="en-US" sz="2000" b="0" i="1" smtClean="0">
                              <a:latin typeface="Cambria Math" panose="02040503050406030204" pitchFamily="18" charset="0"/>
                              <a:ea typeface="Cambria Math" panose="02040503050406030204" pitchFamily="18" charset="0"/>
                            </a:rPr>
                            <m:t>𝑎𝑠𝑡𝑟𝑜</m:t>
                          </m:r>
                        </m:sub>
                      </m:sSub>
                      <m:r>
                        <a:rPr lang="en-US" sz="2000" b="0" i="1" smtClean="0">
                          <a:latin typeface="Cambria Math" panose="02040503050406030204" pitchFamily="18" charset="0"/>
                          <a:ea typeface="Cambria Math" panose="02040503050406030204" pitchFamily="18" charset="0"/>
                        </a:rPr>
                        <m:t> </m:t>
                      </m:r>
                      <m:sSup>
                        <m:sSupPr>
                          <m:ctrlPr>
                            <a:rPr lang="en-US" sz="2000" b="0" i="1" smtClean="0">
                              <a:latin typeface="Cambria Math" panose="02040503050406030204" pitchFamily="18" charset="0"/>
                              <a:ea typeface="Cambria Math" panose="02040503050406030204" pitchFamily="18" charset="0"/>
                            </a:rPr>
                          </m:ctrlPr>
                        </m:sSupPr>
                        <m:e>
                          <m:d>
                            <m:dPr>
                              <m:ctrlPr>
                                <a:rPr lang="en-US" sz="2000" b="0" i="1" smtClean="0">
                                  <a:latin typeface="Cambria Math" panose="02040503050406030204" pitchFamily="18" charset="0"/>
                                  <a:ea typeface="Cambria Math" panose="02040503050406030204" pitchFamily="18" charset="0"/>
                                </a:rPr>
                              </m:ctrlPr>
                            </m:dPr>
                            <m:e>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𝐸</m:t>
                                  </m:r>
                                </m:num>
                                <m:den>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5</m:t>
                                      </m:r>
                                    </m:sup>
                                  </m:sSup>
                                </m:den>
                              </m:f>
                            </m:e>
                          </m:d>
                        </m:e>
                        <m:sup>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𝛾</m:t>
                              </m:r>
                            </m:e>
                            <m:sub>
                              <m:r>
                                <a:rPr lang="en-US" sz="2000" b="0" i="1" smtClean="0">
                                  <a:latin typeface="Cambria Math" panose="02040503050406030204" pitchFamily="18" charset="0"/>
                                  <a:ea typeface="Cambria Math" panose="02040503050406030204" pitchFamily="18" charset="0"/>
                                </a:rPr>
                                <m:t>𝑎𝑠𝑡𝑟𝑜</m:t>
                              </m:r>
                            </m:sub>
                          </m:sSub>
                        </m:sup>
                      </m:sSup>
                      <m:r>
                        <a:rPr lang="en-US" sz="2000" b="0" i="1" smtClean="0">
                          <a:latin typeface="Cambria Math" panose="02040503050406030204" pitchFamily="18" charset="0"/>
                          <a:ea typeface="Cambria Math" panose="02040503050406030204" pitchFamily="18" charset="0"/>
                        </a:rPr>
                        <m:t> </m:t>
                      </m:r>
                      <m:sSup>
                        <m:sSupPr>
                          <m:ctrlPr>
                            <a:rPr lang="en-US" sz="2000" b="0" i="1" smtClean="0">
                              <a:latin typeface="Cambria Math" panose="02040503050406030204" pitchFamily="18" charset="0"/>
                              <a:ea typeface="Cambria Math" panose="02040503050406030204" pitchFamily="18" charset="0"/>
                            </a:rPr>
                          </m:ctrlPr>
                        </m:sSupPr>
                        <m:e>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𝐺𝑒𝑉</m:t>
                              </m:r>
                              <m:r>
                                <a:rPr lang="en-US" sz="2000" b="0" i="1" smtClean="0">
                                  <a:latin typeface="Cambria Math" panose="02040503050406030204" pitchFamily="18" charset="0"/>
                                  <a:ea typeface="Cambria Math" panose="02040503050406030204" pitchFamily="18" charset="0"/>
                                </a:rPr>
                                <m:t> </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𝑐𝑚</m:t>
                                  </m:r>
                                </m:e>
                                <m:sup>
                                  <m:r>
                                    <a:rPr lang="en-US" sz="2000" b="0" i="1" smtClean="0">
                                      <a:latin typeface="Cambria Math" panose="02040503050406030204" pitchFamily="18" charset="0"/>
                                      <a:ea typeface="Cambria Math" panose="02040503050406030204" pitchFamily="18" charset="0"/>
                                    </a:rPr>
                                    <m:t>2</m:t>
                                  </m:r>
                                </m:sup>
                              </m:sSup>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𝑠𝑟</m:t>
                              </m:r>
                            </m:e>
                          </m:d>
                        </m:e>
                        <m:sup>
                          <m:r>
                            <a:rPr lang="en-US" sz="2000" b="0" i="1" smtClean="0">
                              <a:latin typeface="Cambria Math" panose="02040503050406030204" pitchFamily="18" charset="0"/>
                              <a:ea typeface="Cambria Math" panose="02040503050406030204" pitchFamily="18" charset="0"/>
                            </a:rPr>
                            <m:t>−1</m:t>
                          </m:r>
                        </m:sup>
                      </m:sSup>
                    </m:oMath>
                  </m:oMathPara>
                </a14:m>
                <a:endParaRPr lang="ru-RU" sz="2000" dirty="0"/>
              </a:p>
            </p:txBody>
          </p:sp>
        </mc:Choice>
        <mc:Fallback xmlns="">
          <p:sp>
            <p:nvSpPr>
              <p:cNvPr id="11" name="TextBox 10">
                <a:extLst>
                  <a:ext uri="{FF2B5EF4-FFF2-40B4-BE49-F238E27FC236}">
                    <a16:creationId xmlns:a16="http://schemas.microsoft.com/office/drawing/2014/main" id="{5A3EA9BC-A4CC-176D-EFBC-598BC039E38B}"/>
                  </a:ext>
                </a:extLst>
              </p:cNvPr>
              <p:cNvSpPr txBox="1">
                <a:spLocks noRot="1" noChangeAspect="1" noMove="1" noResize="1" noEditPoints="1" noAdjustHandles="1" noChangeArrowheads="1" noChangeShapeType="1" noTextEdit="1"/>
              </p:cNvSpPr>
              <p:nvPr/>
            </p:nvSpPr>
            <p:spPr>
              <a:xfrm>
                <a:off x="5435566" y="1610922"/>
                <a:ext cx="6648659" cy="819648"/>
              </a:xfrm>
              <a:prstGeom prst="rect">
                <a:avLst/>
              </a:prstGeom>
              <a:blipFill>
                <a:blip r:embed="rId5"/>
                <a:stretch>
                  <a:fillRect/>
                </a:stretch>
              </a:blipFill>
              <a:ln>
                <a:solidFill>
                  <a:schemeClr val="accent1"/>
                </a:solidFill>
              </a:ln>
            </p:spPr>
            <p:txBody>
              <a:bodyPr/>
              <a:lstStyle/>
              <a:p>
                <a:r>
                  <a:rPr lang="ru-RU">
                    <a:noFill/>
                  </a:rPr>
                  <a:t> </a:t>
                </a:r>
              </a:p>
            </p:txBody>
          </p:sp>
        </mc:Fallback>
      </mc:AlternateContent>
      <p:grpSp>
        <p:nvGrpSpPr>
          <p:cNvPr id="15" name="Группа 14"/>
          <p:cNvGrpSpPr/>
          <p:nvPr/>
        </p:nvGrpSpPr>
        <p:grpSpPr>
          <a:xfrm>
            <a:off x="5491459" y="2596879"/>
            <a:ext cx="7123231" cy="1323439"/>
            <a:chOff x="6605999" y="2596879"/>
            <a:chExt cx="5069020" cy="1323439"/>
          </a:xfrm>
        </p:grpSpPr>
        <p:sp>
          <p:nvSpPr>
            <p:cNvPr id="12" name="TextBox 11">
              <a:extLst>
                <a:ext uri="{FF2B5EF4-FFF2-40B4-BE49-F238E27FC236}">
                  <a16:creationId xmlns:a16="http://schemas.microsoft.com/office/drawing/2014/main" id="{D545BEE1-B83B-1681-0142-472BC9A87D5C}"/>
                </a:ext>
              </a:extLst>
            </p:cNvPr>
            <p:cNvSpPr txBox="1"/>
            <p:nvPr/>
          </p:nvSpPr>
          <p:spPr>
            <a:xfrm>
              <a:off x="6605999" y="2596879"/>
              <a:ext cx="5069020" cy="1323439"/>
            </a:xfrm>
            <a:prstGeom prst="rect">
              <a:avLst/>
            </a:prstGeom>
            <a:noFill/>
          </p:spPr>
          <p:txBody>
            <a:bodyPr wrap="square" rtlCol="0">
              <a:spAutoFit/>
            </a:bodyPr>
            <a:lstStyle/>
            <a:p>
              <a:r>
                <a:rPr lang="ru-RU" dirty="0">
                  <a:latin typeface="Arial" panose="020B0604020202020204" pitchFamily="34" charset="0"/>
                  <a:cs typeface="Arial" panose="020B0604020202020204" pitchFamily="34" charset="0"/>
                </a:rPr>
                <a:t>Параметры потока по измерениям </a:t>
              </a:r>
              <a:r>
                <a:rPr lang="en-US" dirty="0">
                  <a:latin typeface="Arial" panose="020B0604020202020204" pitchFamily="34" charset="0"/>
                  <a:cs typeface="Arial" panose="020B0604020202020204" pitchFamily="34" charset="0"/>
                </a:rPr>
                <a:t>Baikal-GVD:</a:t>
              </a:r>
            </a:p>
            <a:p>
              <a:endParaRPr lang="ru-RU" sz="400"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                               показатель спектра</a:t>
              </a:r>
              <a:r>
                <a:rPr lang="en-US" dirty="0">
                  <a:latin typeface="Arial" panose="020B0604020202020204" pitchFamily="34" charset="0"/>
                  <a:cs typeface="Arial" panose="020B0604020202020204" pitchFamily="34" charset="0"/>
                </a:rPr>
                <a:t>:</a:t>
              </a:r>
            </a:p>
            <a:p>
              <a:endParaRPr lang="en-US" sz="400"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                               нормировка на</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один аромат</a:t>
              </a:r>
              <a:r>
                <a:rPr lang="en-US" dirty="0">
                  <a:latin typeface="Arial" panose="020B0604020202020204" pitchFamily="34" charset="0"/>
                  <a:cs typeface="Arial" panose="020B0604020202020204" pitchFamily="34" charset="0"/>
                </a:rPr>
                <a:t>: </a:t>
              </a:r>
              <a:r>
                <a:rPr lang="en-US" dirty="0">
                  <a:latin typeface="Times New Roman" panose="02020603050405020304" pitchFamily="18" charset="0"/>
                  <a:cs typeface="Times New Roman" panose="02020603050405020304" pitchFamily="18" charset="0"/>
                </a:rPr>
                <a:t> </a:t>
              </a:r>
              <a:r>
                <a:rPr lang="en-US" dirty="0"/>
                <a:t>  </a:t>
              </a:r>
              <a:endParaRPr lang="ru-RU"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2D9AB0-05C2-EDBB-8BB9-D8A095447063}"/>
                    </a:ext>
                  </a:extLst>
                </p:cNvPr>
                <p:cNvSpPr txBox="1"/>
                <p:nvPr/>
              </p:nvSpPr>
              <p:spPr>
                <a:xfrm>
                  <a:off x="9453551" y="2902017"/>
                  <a:ext cx="169911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FF0000"/>
                                </a:solidFill>
                                <a:latin typeface="Cambria Math" panose="02040503050406030204" pitchFamily="18" charset="0"/>
                              </a:rPr>
                            </m:ctrlPr>
                          </m:sSubPr>
                          <m:e>
                            <m:r>
                              <a:rPr lang="ru-RU" sz="2000" i="1" smtClean="0">
                                <a:solidFill>
                                  <a:srgbClr val="FF0000"/>
                                </a:solidFill>
                                <a:latin typeface="Cambria Math" panose="02040503050406030204" pitchFamily="18" charset="0"/>
                                <a:ea typeface="Cambria Math" panose="02040503050406030204" pitchFamily="18" charset="0"/>
                              </a:rPr>
                              <m:t>𝛾</m:t>
                            </m:r>
                          </m:e>
                          <m:sub>
                            <m:r>
                              <a:rPr lang="en-US" sz="2000" b="0" i="1" smtClean="0">
                                <a:solidFill>
                                  <a:srgbClr val="FF0000"/>
                                </a:solidFill>
                                <a:latin typeface="Cambria Math" panose="02040503050406030204" pitchFamily="18" charset="0"/>
                              </a:rPr>
                              <m:t>𝑎𝑠𝑡𝑟𝑜</m:t>
                            </m:r>
                          </m:sub>
                        </m:sSub>
                        <m:r>
                          <a:rPr lang="en-US" sz="2000" b="0" i="1" smtClean="0">
                            <a:solidFill>
                              <a:srgbClr val="FF0000"/>
                            </a:solidFill>
                            <a:latin typeface="Cambria Math" panose="02040503050406030204" pitchFamily="18" charset="0"/>
                          </a:rPr>
                          <m:t>=2.58</m:t>
                        </m:r>
                      </m:oMath>
                    </m:oMathPara>
                  </a14:m>
                  <a:endParaRPr lang="ru-RU" sz="2000" dirty="0"/>
                </a:p>
              </p:txBody>
            </p:sp>
          </mc:Choice>
          <mc:Fallback xmlns="">
            <p:sp>
              <p:nvSpPr>
                <p:cNvPr id="13" name="TextBox 12">
                  <a:extLst>
                    <a:ext uri="{FF2B5EF4-FFF2-40B4-BE49-F238E27FC236}">
                      <a16:creationId xmlns:a16="http://schemas.microsoft.com/office/drawing/2014/main" id="{262D9AB0-05C2-EDBB-8BB9-D8A095447063}"/>
                    </a:ext>
                  </a:extLst>
                </p:cNvPr>
                <p:cNvSpPr txBox="1">
                  <a:spLocks noRot="1" noChangeAspect="1" noMove="1" noResize="1" noEditPoints="1" noAdjustHandles="1" noChangeArrowheads="1" noChangeShapeType="1" noTextEdit="1"/>
                </p:cNvSpPr>
                <p:nvPr/>
              </p:nvSpPr>
              <p:spPr>
                <a:xfrm>
                  <a:off x="9453551" y="2902017"/>
                  <a:ext cx="1699119" cy="400110"/>
                </a:xfrm>
                <a:prstGeom prst="rect">
                  <a:avLst/>
                </a:prstGeom>
                <a:blipFill>
                  <a:blip r:embed="rId6"/>
                  <a:stretch>
                    <a:fillRect b="-454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A8E5D5F-F0E9-E489-8941-F18B26AABCD4}"/>
                    </a:ext>
                  </a:extLst>
                </p:cNvPr>
                <p:cNvSpPr txBox="1"/>
                <p:nvPr/>
              </p:nvSpPr>
              <p:spPr>
                <a:xfrm>
                  <a:off x="9446271" y="3391113"/>
                  <a:ext cx="175573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solidFill>
                                  <a:srgbClr val="FF0000"/>
                                </a:solidFill>
                                <a:latin typeface="Cambria Math" panose="02040503050406030204" pitchFamily="18" charset="0"/>
                              </a:rPr>
                            </m:ctrlPr>
                          </m:sSubPr>
                          <m:e>
                            <m:r>
                              <m:rPr>
                                <m:sty m:val="p"/>
                              </m:rPr>
                              <a:rPr lang="el-GR" sz="2000" i="1" smtClean="0">
                                <a:solidFill>
                                  <a:srgbClr val="FF0000"/>
                                </a:solidFill>
                                <a:latin typeface="Cambria Math" panose="02040503050406030204" pitchFamily="18" charset="0"/>
                              </a:rPr>
                              <m:t>φ</m:t>
                            </m:r>
                          </m:e>
                          <m:sub>
                            <m:r>
                              <a:rPr lang="en-US" sz="2000" b="0" i="1" smtClean="0">
                                <a:solidFill>
                                  <a:srgbClr val="FF0000"/>
                                </a:solidFill>
                                <a:latin typeface="Cambria Math" panose="02040503050406030204" pitchFamily="18" charset="0"/>
                              </a:rPr>
                              <m:t>𝑎𝑠𝑡𝑟𝑜</m:t>
                            </m:r>
                          </m:sub>
                        </m:sSub>
                        <m:r>
                          <a:rPr lang="en-US" sz="2000" b="0" i="1" smtClean="0">
                            <a:solidFill>
                              <a:srgbClr val="FF0000"/>
                            </a:solidFill>
                            <a:latin typeface="Cambria Math" panose="02040503050406030204" pitchFamily="18" charset="0"/>
                          </a:rPr>
                          <m:t>=3.04</m:t>
                        </m:r>
                      </m:oMath>
                    </m:oMathPara>
                  </a14:m>
                  <a:endParaRPr lang="ru-RU" sz="2000" dirty="0"/>
                </a:p>
              </p:txBody>
            </p:sp>
          </mc:Choice>
          <mc:Fallback xmlns="">
            <p:sp>
              <p:nvSpPr>
                <p:cNvPr id="14" name="TextBox 13">
                  <a:extLst>
                    <a:ext uri="{FF2B5EF4-FFF2-40B4-BE49-F238E27FC236}">
                      <a16:creationId xmlns:a16="http://schemas.microsoft.com/office/drawing/2014/main" id="{0A8E5D5F-F0E9-E489-8941-F18B26AABCD4}"/>
                    </a:ext>
                  </a:extLst>
                </p:cNvPr>
                <p:cNvSpPr txBox="1">
                  <a:spLocks noRot="1" noChangeAspect="1" noMove="1" noResize="1" noEditPoints="1" noAdjustHandles="1" noChangeArrowheads="1" noChangeShapeType="1" noTextEdit="1"/>
                </p:cNvSpPr>
                <p:nvPr/>
              </p:nvSpPr>
              <p:spPr>
                <a:xfrm>
                  <a:off x="9446271" y="3391113"/>
                  <a:ext cx="1755737" cy="400110"/>
                </a:xfrm>
                <a:prstGeom prst="rect">
                  <a:avLst/>
                </a:prstGeom>
                <a:blipFill>
                  <a:blip r:embed="rId7"/>
                  <a:stretch>
                    <a:fillRect b="-7576"/>
                  </a:stretch>
                </a:blipFill>
              </p:spPr>
              <p:txBody>
                <a:bodyPr/>
                <a:lstStyle/>
                <a:p>
                  <a:r>
                    <a:rPr lang="ru-RU">
                      <a:noFill/>
                    </a:rPr>
                    <a:t> </a:t>
                  </a:r>
                </a:p>
              </p:txBody>
            </p:sp>
          </mc:Fallback>
        </mc:AlternateContent>
      </p:grpSp>
      <p:grpSp>
        <p:nvGrpSpPr>
          <p:cNvPr id="17" name="Группа 16"/>
          <p:cNvGrpSpPr/>
          <p:nvPr/>
        </p:nvGrpSpPr>
        <p:grpSpPr>
          <a:xfrm>
            <a:off x="5238537" y="3863658"/>
            <a:ext cx="6953463" cy="2994342"/>
            <a:chOff x="5238537" y="3863658"/>
            <a:chExt cx="6953463" cy="2994342"/>
          </a:xfrm>
        </p:grpSpPr>
        <p:pic>
          <p:nvPicPr>
            <p:cNvPr id="9" name="Рисунок 8">
              <a:extLst>
                <a:ext uri="{FF2B5EF4-FFF2-40B4-BE49-F238E27FC236}">
                  <a16:creationId xmlns:a16="http://schemas.microsoft.com/office/drawing/2014/main" id="{8601DEC2-166A-0A33-8167-E4058B502EC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238537" y="3863658"/>
              <a:ext cx="6953463" cy="2994342"/>
            </a:xfrm>
            <a:prstGeom prst="rect">
              <a:avLst/>
            </a:prstGeom>
          </p:spPr>
        </p:pic>
        <p:sp>
          <p:nvSpPr>
            <p:cNvPr id="16" name="TextBox 15"/>
            <p:cNvSpPr txBox="1"/>
            <p:nvPr/>
          </p:nvSpPr>
          <p:spPr>
            <a:xfrm>
              <a:off x="8131454" y="4072203"/>
              <a:ext cx="583814" cy="369332"/>
            </a:xfrm>
            <a:prstGeom prst="rect">
              <a:avLst/>
            </a:prstGeom>
            <a:noFill/>
          </p:spPr>
          <p:txBody>
            <a:bodyPr wrap="none" rtlCol="0">
              <a:spAutoFit/>
            </a:bodyPr>
            <a:lstStyle/>
            <a:p>
              <a:r>
                <a:rPr lang="en-US" dirty="0"/>
                <a:t>68%</a:t>
              </a:r>
              <a:endParaRPr lang="ru-RU" dirty="0"/>
            </a:p>
          </p:txBody>
        </p:sp>
      </p:grpSp>
    </p:spTree>
    <p:extLst>
      <p:ext uri="{BB962C8B-B14F-4D97-AF65-F5344CB8AC3E}">
        <p14:creationId xmlns:p14="http://schemas.microsoft.com/office/powerpoint/2010/main" val="1924833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9CDF837C-296A-1F8D-6F90-A89DE482B7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72671" y="1339304"/>
            <a:ext cx="4405088" cy="2746284"/>
          </a:xfrm>
          <a:prstGeom prst="rect">
            <a:avLst/>
          </a:prstGeom>
        </p:spPr>
      </p:pic>
      <p:sp>
        <p:nvSpPr>
          <p:cNvPr id="30" name="TextBox 29">
            <a:extLst>
              <a:ext uri="{FF2B5EF4-FFF2-40B4-BE49-F238E27FC236}">
                <a16:creationId xmlns:a16="http://schemas.microsoft.com/office/drawing/2014/main" id="{80C8BD54-1BD0-2035-E7AE-46691E538ABA}"/>
              </a:ext>
            </a:extLst>
          </p:cNvPr>
          <p:cNvSpPr txBox="1"/>
          <p:nvPr/>
        </p:nvSpPr>
        <p:spPr>
          <a:xfrm>
            <a:off x="6105488" y="105609"/>
            <a:ext cx="6096000" cy="547907"/>
          </a:xfrm>
          <a:prstGeom prst="rect">
            <a:avLst/>
          </a:prstGeom>
          <a:noFill/>
        </p:spPr>
        <p:txBody>
          <a:bodyPr wrap="square" rtlCol="0">
            <a:spAutoFit/>
          </a:bodyPr>
          <a:lstStyle/>
          <a:p>
            <a:pPr algn="just">
              <a:lnSpc>
                <a:spcPct val="70000"/>
              </a:lnSpc>
            </a:pPr>
            <a:r>
              <a:rPr lang="ru-RU" sz="1400" dirty="0">
                <a:solidFill>
                  <a:srgbClr val="0432FF"/>
                </a:solidFill>
              </a:rPr>
              <a:t>Впервые экспериментально показана эффективность отражателя очень холодных нейтронов (ОХН) на основе порошка </a:t>
            </a:r>
            <a:r>
              <a:rPr lang="ru-RU" sz="1400" dirty="0" err="1">
                <a:solidFill>
                  <a:srgbClr val="0432FF"/>
                </a:solidFill>
              </a:rPr>
              <a:t>наноалмазов</a:t>
            </a:r>
            <a:r>
              <a:rPr lang="ru-RU" sz="1400" dirty="0">
                <a:solidFill>
                  <a:srgbClr val="0432FF"/>
                </a:solidFill>
              </a:rPr>
              <a:t> для увеличения потоков извлекаемых из источника</a:t>
            </a:r>
          </a:p>
        </p:txBody>
      </p:sp>
      <p:sp>
        <p:nvSpPr>
          <p:cNvPr id="31" name="TextBox 30">
            <a:extLst>
              <a:ext uri="{FF2B5EF4-FFF2-40B4-BE49-F238E27FC236}">
                <a16:creationId xmlns:a16="http://schemas.microsoft.com/office/drawing/2014/main" id="{49F69C5C-BC2F-E94C-DEA5-1A6A17B3D5C8}"/>
              </a:ext>
            </a:extLst>
          </p:cNvPr>
          <p:cNvSpPr txBox="1"/>
          <p:nvPr/>
        </p:nvSpPr>
        <p:spPr>
          <a:xfrm>
            <a:off x="6052894" y="887520"/>
            <a:ext cx="2080891" cy="461665"/>
          </a:xfrm>
          <a:prstGeom prst="rect">
            <a:avLst/>
          </a:prstGeom>
          <a:noFill/>
        </p:spPr>
        <p:txBody>
          <a:bodyPr wrap="none" rtlCol="0">
            <a:spAutoFit/>
          </a:bodyPr>
          <a:lstStyle/>
          <a:p>
            <a:r>
              <a:rPr lang="ru-RU" sz="1200" b="1" dirty="0"/>
              <a:t>Принцип использования</a:t>
            </a:r>
          </a:p>
          <a:p>
            <a:r>
              <a:rPr lang="ru-RU" sz="1200" b="1" dirty="0"/>
              <a:t> отражателя:</a:t>
            </a:r>
          </a:p>
        </p:txBody>
      </p:sp>
      <p:sp>
        <p:nvSpPr>
          <p:cNvPr id="32" name="TextBox 31">
            <a:extLst>
              <a:ext uri="{FF2B5EF4-FFF2-40B4-BE49-F238E27FC236}">
                <a16:creationId xmlns:a16="http://schemas.microsoft.com/office/drawing/2014/main" id="{8DFE80DC-A4F6-418A-708A-5AEC6CB97320}"/>
              </a:ext>
            </a:extLst>
          </p:cNvPr>
          <p:cNvSpPr txBox="1"/>
          <p:nvPr/>
        </p:nvSpPr>
        <p:spPr>
          <a:xfrm>
            <a:off x="8322182" y="863774"/>
            <a:ext cx="3785148" cy="461665"/>
          </a:xfrm>
          <a:prstGeom prst="rect">
            <a:avLst/>
          </a:prstGeom>
          <a:noFill/>
        </p:spPr>
        <p:txBody>
          <a:bodyPr wrap="square" rtlCol="0">
            <a:spAutoFit/>
          </a:bodyPr>
          <a:lstStyle/>
          <a:p>
            <a:pPr algn="ctr"/>
            <a:r>
              <a:rPr lang="ru-RU" sz="1200" dirty="0"/>
              <a:t>Вероятность извлечения ОХН в сравнении с модельным источником без отражателя (правая ось)</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14A44D8-EC09-D320-13E2-8E006C40DC69}"/>
                  </a:ext>
                </a:extLst>
              </p:cNvPr>
              <p:cNvSpPr txBox="1"/>
              <p:nvPr/>
            </p:nvSpPr>
            <p:spPr>
              <a:xfrm>
                <a:off x="7206807" y="3189728"/>
                <a:ext cx="4929766" cy="686983"/>
              </a:xfrm>
              <a:prstGeom prst="rect">
                <a:avLst/>
              </a:prstGeom>
              <a:noFill/>
            </p:spPr>
            <p:txBody>
              <a:bodyPr wrap="square" rtlCol="0">
                <a:spAutoFit/>
              </a:bodyPr>
              <a:lstStyle/>
              <a:p>
                <a:pPr algn="just">
                  <a:lnSpc>
                    <a:spcPct val="80000"/>
                  </a:lnSpc>
                </a:pPr>
                <a:r>
                  <a:rPr lang="ru-RU" sz="1200" dirty="0"/>
                  <a:t>Отражатель позволяет получить выигрыш в направленном потоке ОХН </a:t>
                </a:r>
                <a14:m>
                  <m:oMath xmlns:m="http://schemas.openxmlformats.org/officeDocument/2006/math">
                    <m:r>
                      <a:rPr lang="ru-RU" sz="1200" i="1" dirty="0" smtClean="0">
                        <a:latin typeface="Cambria Math" panose="02040503050406030204" pitchFamily="18" charset="0"/>
                      </a:rPr>
                      <m:t>~ 10 </m:t>
                    </m:r>
                  </m:oMath>
                </a14:m>
                <a:r>
                  <a:rPr lang="ru-RU" sz="1200" dirty="0"/>
                  <a:t>раз и выигрыш в полном потоке до 30 раз. Это позволит существенно увеличить потоки этих нейтронов на будущих источниках для фундаментальных исследований и для нейтронного рассеяния. </a:t>
                </a:r>
              </a:p>
            </p:txBody>
          </p:sp>
        </mc:Choice>
        <mc:Fallback xmlns="">
          <p:sp>
            <p:nvSpPr>
              <p:cNvPr id="33" name="TextBox 32">
                <a:extLst>
                  <a:ext uri="{FF2B5EF4-FFF2-40B4-BE49-F238E27FC236}">
                    <a16:creationId xmlns:a16="http://schemas.microsoft.com/office/drawing/2014/main" id="{514A44D8-EC09-D320-13E2-8E006C40DC69}"/>
                  </a:ext>
                </a:extLst>
              </p:cNvPr>
              <p:cNvSpPr txBox="1">
                <a:spLocks noRot="1" noChangeAspect="1" noMove="1" noResize="1" noEditPoints="1" noAdjustHandles="1" noChangeArrowheads="1" noChangeShapeType="1" noTextEdit="1"/>
              </p:cNvSpPr>
              <p:nvPr/>
            </p:nvSpPr>
            <p:spPr>
              <a:xfrm>
                <a:off x="7206807" y="3189728"/>
                <a:ext cx="4929766" cy="686983"/>
              </a:xfrm>
              <a:prstGeom prst="rect">
                <a:avLst/>
              </a:prstGeom>
              <a:blipFill>
                <a:blip r:embed="rId4"/>
                <a:stretch>
                  <a:fillRect t="-4425" r="-124" b="-6195"/>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93E80C5-9712-5DAD-69F3-42C4F91646A0}"/>
                  </a:ext>
                </a:extLst>
              </p:cNvPr>
              <p:cNvSpPr txBox="1"/>
              <p:nvPr/>
            </p:nvSpPr>
            <p:spPr>
              <a:xfrm>
                <a:off x="6214684" y="608110"/>
                <a:ext cx="5892646" cy="276999"/>
              </a:xfrm>
              <a:prstGeom prst="rect">
                <a:avLst/>
              </a:prstGeom>
              <a:noFill/>
            </p:spPr>
            <p:txBody>
              <a:bodyPr wrap="square" rtlCol="0">
                <a:spAutoFit/>
              </a:bodyPr>
              <a:lstStyle/>
              <a:p>
                <a:r>
                  <a:rPr lang="ru-RU" sz="1200" i="1" dirty="0">
                    <a:cs typeface="Times New Roman" panose="02020603050405020304" pitchFamily="18" charset="0"/>
                  </a:rPr>
                  <a:t>ОХН</a:t>
                </a:r>
                <a:r>
                  <a:rPr lang="en-US" sz="1200" i="1" dirty="0">
                    <a:cs typeface="Times New Roman" panose="02020603050405020304" pitchFamily="18" charset="0"/>
                  </a:rPr>
                  <a:t>: </a:t>
                </a:r>
                <a14:m>
                  <m:oMath xmlns:m="http://schemas.openxmlformats.org/officeDocument/2006/math">
                    <m:r>
                      <a:rPr lang="en-US" sz="1200" b="0" i="1" dirty="0" smtClean="0">
                        <a:latin typeface="Cambria Math" panose="02040503050406030204" pitchFamily="18" charset="0"/>
                      </a:rPr>
                      <m:t>~ 2 </m:t>
                    </m:r>
                    <m:r>
                      <a:rPr lang="ru-RU" sz="1200" b="0" i="1" dirty="0" smtClean="0">
                        <a:latin typeface="Cambria Math" panose="02040503050406030204" pitchFamily="18" charset="0"/>
                      </a:rPr>
                      <m:t>нм</m:t>
                    </m:r>
                    <m:r>
                      <a:rPr lang="en-US" sz="1200" b="0" i="1" dirty="0" smtClean="0">
                        <a:latin typeface="Cambria Math" panose="02040503050406030204" pitchFamily="18" charset="0"/>
                      </a:rPr>
                      <m:t>&lt;</m:t>
                    </m:r>
                    <m:r>
                      <a:rPr lang="el-GR" sz="1200" b="0" i="1" dirty="0" smtClean="0">
                        <a:latin typeface="Cambria Math" panose="02040503050406030204" pitchFamily="18" charset="0"/>
                      </a:rPr>
                      <m:t>𝜆</m:t>
                    </m:r>
                    <m:r>
                      <a:rPr lang="el-GR" sz="1200" b="0" i="1" dirty="0" smtClean="0">
                        <a:latin typeface="Cambria Math" panose="02040503050406030204" pitchFamily="18" charset="0"/>
                      </a:rPr>
                      <m:t>&lt;50 нм </m:t>
                    </m:r>
                  </m:oMath>
                </a14:m>
                <a:r>
                  <a:rPr lang="ru-RU" sz="1200" i="1" dirty="0">
                    <a:cs typeface="Times New Roman" panose="02020603050405020304" pitchFamily="18" charset="0"/>
                  </a:rPr>
                  <a:t>сегодня мало используются из-за малых потоков. </a:t>
                </a:r>
              </a:p>
            </p:txBody>
          </p:sp>
        </mc:Choice>
        <mc:Fallback xmlns="">
          <p:sp>
            <p:nvSpPr>
              <p:cNvPr id="34" name="TextBox 33">
                <a:extLst>
                  <a:ext uri="{FF2B5EF4-FFF2-40B4-BE49-F238E27FC236}">
                    <a16:creationId xmlns:a16="http://schemas.microsoft.com/office/drawing/2014/main" id="{693E80C5-9712-5DAD-69F3-42C4F91646A0}"/>
                  </a:ext>
                </a:extLst>
              </p:cNvPr>
              <p:cNvSpPr txBox="1">
                <a:spLocks noRot="1" noChangeAspect="1" noMove="1" noResize="1" noEditPoints="1" noAdjustHandles="1" noChangeArrowheads="1" noChangeShapeType="1" noTextEdit="1"/>
              </p:cNvSpPr>
              <p:nvPr/>
            </p:nvSpPr>
            <p:spPr>
              <a:xfrm>
                <a:off x="6214684" y="608110"/>
                <a:ext cx="5892646" cy="276999"/>
              </a:xfrm>
              <a:prstGeom prst="rect">
                <a:avLst/>
              </a:prstGeom>
              <a:blipFill>
                <a:blip r:embed="rId5"/>
                <a:stretch>
                  <a:fillRect t="-4545" b="-18182"/>
                </a:stretch>
              </a:blipFill>
            </p:spPr>
            <p:txBody>
              <a:bodyPr/>
              <a:lstStyle/>
              <a:p>
                <a:r>
                  <a:rPr lang="ru-RU">
                    <a:noFill/>
                  </a:rPr>
                  <a:t> </a:t>
                </a:r>
              </a:p>
            </p:txBody>
          </p:sp>
        </mc:Fallback>
      </mc:AlternateContent>
      <p:sp>
        <p:nvSpPr>
          <p:cNvPr id="35" name="TextBox 34">
            <a:extLst>
              <a:ext uri="{FF2B5EF4-FFF2-40B4-BE49-F238E27FC236}">
                <a16:creationId xmlns:a16="http://schemas.microsoft.com/office/drawing/2014/main" id="{82451C58-BEB2-1255-E0EB-0739791AFA98}"/>
              </a:ext>
            </a:extLst>
          </p:cNvPr>
          <p:cNvSpPr txBox="1"/>
          <p:nvPr/>
        </p:nvSpPr>
        <p:spPr>
          <a:xfrm>
            <a:off x="7734419" y="3969805"/>
            <a:ext cx="4215844" cy="314702"/>
          </a:xfrm>
          <a:prstGeom prst="rect">
            <a:avLst/>
          </a:prstGeom>
          <a:noFill/>
        </p:spPr>
        <p:txBody>
          <a:bodyPr wrap="square">
            <a:spAutoFit/>
          </a:bodyPr>
          <a:lstStyle/>
          <a:p>
            <a:pPr algn="r">
              <a:lnSpc>
                <a:spcPct val="70000"/>
              </a:lnSpc>
            </a:pPr>
            <a:r>
              <a:rPr lang="en-US" sz="1000" i="1" dirty="0"/>
              <a:t>S.M. </a:t>
            </a:r>
            <a:r>
              <a:rPr lang="en-US" sz="1000" i="1" dirty="0" err="1"/>
              <a:t>Chernyavsky</a:t>
            </a:r>
            <a:r>
              <a:rPr lang="en-US" sz="1000" i="1" dirty="0"/>
              <a:t> et al. Review of Scientific Instruments </a:t>
            </a:r>
            <a:r>
              <a:rPr lang="en-US" sz="1000" b="1" i="1" dirty="0"/>
              <a:t>93</a:t>
            </a:r>
            <a:r>
              <a:rPr lang="en-US" sz="1000" i="1" dirty="0"/>
              <a:t>, 123302 (2022); </a:t>
            </a:r>
          </a:p>
          <a:p>
            <a:pPr algn="r">
              <a:lnSpc>
                <a:spcPct val="70000"/>
              </a:lnSpc>
            </a:pPr>
            <a:r>
              <a:rPr lang="en-US" sz="1000" i="1" dirty="0">
                <a:hlinkClick r:id="rId6"/>
              </a:rPr>
              <a:t>https://doi.org/10.1063/5.0124833</a:t>
            </a:r>
            <a:endParaRPr lang="ru-RU" sz="1000" i="1" dirty="0"/>
          </a:p>
        </p:txBody>
      </p:sp>
      <p:pic>
        <p:nvPicPr>
          <p:cNvPr id="36" name="Рисунок 35">
            <a:extLst>
              <a:ext uri="{FF2B5EF4-FFF2-40B4-BE49-F238E27FC236}">
                <a16:creationId xmlns:a16="http://schemas.microsoft.com/office/drawing/2014/main" id="{C2D70461-CE2D-C3C0-85F0-64E42C53149D}"/>
              </a:ext>
            </a:extLst>
          </p:cNvPr>
          <p:cNvPicPr>
            <a:picLocks noChangeAspect="1"/>
          </p:cNvPicPr>
          <p:nvPr/>
        </p:nvPicPr>
        <p:blipFill>
          <a:blip r:embed="rId7"/>
          <a:stretch>
            <a:fillRect/>
          </a:stretch>
        </p:blipFill>
        <p:spPr>
          <a:xfrm>
            <a:off x="9209922" y="1339345"/>
            <a:ext cx="2783448" cy="1870049"/>
          </a:xfrm>
          <a:prstGeom prst="rect">
            <a:avLst/>
          </a:prstGeom>
        </p:spPr>
      </p:pic>
      <p:pic>
        <p:nvPicPr>
          <p:cNvPr id="5" name="Picture 4">
            <a:extLst>
              <a:ext uri="{FF2B5EF4-FFF2-40B4-BE49-F238E27FC236}">
                <a16:creationId xmlns:a16="http://schemas.microsoft.com/office/drawing/2014/main" id="{2428240E-FE9A-4145-83EC-01377F120EE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884" y="-17602"/>
            <a:ext cx="1111624" cy="471182"/>
          </a:xfrm>
          <a:prstGeom prst="rect">
            <a:avLst/>
          </a:prstGeom>
        </p:spPr>
      </p:pic>
      <p:sp>
        <p:nvSpPr>
          <p:cNvPr id="4" name="TextBox 3">
            <a:extLst>
              <a:ext uri="{FF2B5EF4-FFF2-40B4-BE49-F238E27FC236}">
                <a16:creationId xmlns:a16="http://schemas.microsoft.com/office/drawing/2014/main" id="{BEF95D90-DB77-4A6D-B6A1-F62D566C7222}"/>
              </a:ext>
            </a:extLst>
          </p:cNvPr>
          <p:cNvSpPr txBox="1"/>
          <p:nvPr/>
        </p:nvSpPr>
        <p:spPr>
          <a:xfrm>
            <a:off x="2728858" y="4816319"/>
            <a:ext cx="4839994" cy="1545038"/>
          </a:xfrm>
          <a:prstGeom prst="rect">
            <a:avLst/>
          </a:prstGeom>
          <a:noFill/>
        </p:spPr>
        <p:txBody>
          <a:bodyPr wrap="square" rtlCol="0">
            <a:spAutoFit/>
          </a:bodyPr>
          <a:lstStyle/>
          <a:p>
            <a:pPr algn="just">
              <a:lnSpc>
                <a:spcPct val="80000"/>
              </a:lnSpc>
            </a:pPr>
            <a:r>
              <a:rPr lang="ru-RU" sz="1400" dirty="0"/>
              <a:t>Нетоз  – программируемая клеточная гибель. </a:t>
            </a:r>
            <a:endParaRPr lang="pl-PL" sz="1400" dirty="0"/>
          </a:p>
          <a:p>
            <a:pPr algn="just">
              <a:lnSpc>
                <a:spcPct val="80000"/>
              </a:lnSpc>
            </a:pPr>
            <a:endParaRPr lang="ru-RU" sz="1400" dirty="0"/>
          </a:p>
          <a:p>
            <a:pPr algn="just">
              <a:lnSpc>
                <a:spcPct val="90000"/>
              </a:lnSpc>
            </a:pPr>
            <a:r>
              <a:rPr lang="ru-RU" sz="1400" dirty="0">
                <a:solidFill>
                  <a:srgbClr val="0432FF"/>
                </a:solidFill>
              </a:rPr>
              <a:t>Впервые, методами рамановской спектроскопии и флуоресцентной микроскопии, было показано, что </a:t>
            </a:r>
            <a:r>
              <a:rPr lang="ru-RU" sz="1400" dirty="0" err="1">
                <a:solidFill>
                  <a:srgbClr val="0432FF"/>
                </a:solidFill>
              </a:rPr>
              <a:t>нетоз</a:t>
            </a:r>
            <a:r>
              <a:rPr lang="ru-RU" sz="1400" dirty="0">
                <a:solidFill>
                  <a:srgbClr val="0432FF"/>
                </a:solidFill>
              </a:rPr>
              <a:t> активируется не только под действием УФ, но и видимого излучения на разных длинах волн.</a:t>
            </a:r>
            <a:endParaRPr lang="pl-PL" sz="1400" dirty="0">
              <a:solidFill>
                <a:srgbClr val="0432FF"/>
              </a:solidFill>
            </a:endParaRPr>
          </a:p>
          <a:p>
            <a:pPr algn="just">
              <a:lnSpc>
                <a:spcPct val="90000"/>
              </a:lnSpc>
            </a:pPr>
            <a:endParaRPr lang="ru-RU" sz="1100" dirty="0"/>
          </a:p>
          <a:p>
            <a:pPr algn="just">
              <a:lnSpc>
                <a:spcPct val="90000"/>
              </a:lnSpc>
            </a:pPr>
            <a:r>
              <a:rPr lang="ru-RU" sz="1100" i="1" dirty="0"/>
              <a:t>(статья получила положительную рецензию на публикацию)    </a:t>
            </a:r>
          </a:p>
        </p:txBody>
      </p:sp>
      <p:pic>
        <p:nvPicPr>
          <p:cNvPr id="6" name="Рисунок 5">
            <a:extLst>
              <a:ext uri="{FF2B5EF4-FFF2-40B4-BE49-F238E27FC236}">
                <a16:creationId xmlns:a16="http://schemas.microsoft.com/office/drawing/2014/main" id="{B930CCA8-057D-4970-AFB1-60B490D01438}"/>
              </a:ext>
            </a:extLst>
          </p:cNvPr>
          <p:cNvPicPr>
            <a:picLocks noChangeAspect="1"/>
          </p:cNvPicPr>
          <p:nvPr/>
        </p:nvPicPr>
        <p:blipFill>
          <a:blip r:embed="rId9"/>
          <a:stretch>
            <a:fillRect/>
          </a:stretch>
        </p:blipFill>
        <p:spPr>
          <a:xfrm>
            <a:off x="7634181" y="4560830"/>
            <a:ext cx="4274038" cy="1759547"/>
          </a:xfrm>
          <a:prstGeom prst="rect">
            <a:avLst/>
          </a:prstGeom>
          <a:ln>
            <a:solidFill>
              <a:schemeClr val="tx1"/>
            </a:solidFill>
          </a:ln>
        </p:spPr>
      </p:pic>
      <p:sp>
        <p:nvSpPr>
          <p:cNvPr id="11" name="TextBox 10">
            <a:extLst>
              <a:ext uri="{FF2B5EF4-FFF2-40B4-BE49-F238E27FC236}">
                <a16:creationId xmlns:a16="http://schemas.microsoft.com/office/drawing/2014/main" id="{19547685-66D4-4980-95DE-B312CADAE385}"/>
              </a:ext>
            </a:extLst>
          </p:cNvPr>
          <p:cNvSpPr txBox="1"/>
          <p:nvPr/>
        </p:nvSpPr>
        <p:spPr>
          <a:xfrm>
            <a:off x="-295177" y="4484043"/>
            <a:ext cx="10850439" cy="276999"/>
          </a:xfrm>
          <a:prstGeom prst="rect">
            <a:avLst/>
          </a:prstGeom>
          <a:noFill/>
        </p:spPr>
        <p:txBody>
          <a:bodyPr wrap="square" rtlCol="0">
            <a:spAutoFit/>
          </a:bodyPr>
          <a:lstStyle/>
          <a:p>
            <a:pPr algn="ctr"/>
            <a:r>
              <a:rPr lang="ru-RU" sz="1200" b="1" dirty="0">
                <a:solidFill>
                  <a:srgbClr val="002060"/>
                </a:solidFill>
              </a:rPr>
              <a:t>ОПТИЧЕСКИЕ МЕТОДЫ  ИССЛЕДОВАНИЙ в НАУКАХ о ЖИЗНИ</a:t>
            </a:r>
          </a:p>
        </p:txBody>
      </p:sp>
      <p:graphicFrame>
        <p:nvGraphicFramePr>
          <p:cNvPr id="16" name="Объект 15">
            <a:extLst>
              <a:ext uri="{FF2B5EF4-FFF2-40B4-BE49-F238E27FC236}">
                <a16:creationId xmlns:a16="http://schemas.microsoft.com/office/drawing/2014/main" id="{7BF2F114-81F8-4BB6-A336-C78AEB73A736}"/>
              </a:ext>
            </a:extLst>
          </p:cNvPr>
          <p:cNvGraphicFramePr>
            <a:graphicFrameLocks noChangeAspect="1"/>
          </p:cNvGraphicFramePr>
          <p:nvPr/>
        </p:nvGraphicFramePr>
        <p:xfrm>
          <a:off x="191741" y="4582899"/>
          <a:ext cx="2434162" cy="1863292"/>
        </p:xfrm>
        <a:graphic>
          <a:graphicData uri="http://schemas.openxmlformats.org/presentationml/2006/ole">
            <mc:AlternateContent xmlns:mc="http://schemas.openxmlformats.org/markup-compatibility/2006">
              <mc:Choice xmlns:v="urn:schemas-microsoft-com:vml" Requires="v">
                <p:oleObj spid="_x0000_s1128" name="Graph" r:id="rId10" imgW="2664543" imgH="2041725" progId="Origin95.Graph">
                  <p:embed/>
                </p:oleObj>
              </mc:Choice>
              <mc:Fallback>
                <p:oleObj name="Graph" r:id="rId10" imgW="2664543" imgH="2041725" progId="Origin95.Graph">
                  <p:embed/>
                  <p:pic>
                    <p:nvPicPr>
                      <p:cNvPr id="16" name="Объект 15">
                        <a:extLst>
                          <a:ext uri="{FF2B5EF4-FFF2-40B4-BE49-F238E27FC236}">
                            <a16:creationId xmlns:a16="http://schemas.microsoft.com/office/drawing/2014/main" id="{7BF2F114-81F8-4BB6-A336-C78AEB73A7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1741" y="4582899"/>
                        <a:ext cx="2434162" cy="1863292"/>
                      </a:xfrm>
                      <a:prstGeom prst="rect">
                        <a:avLst/>
                      </a:prstGeom>
                      <a:noFill/>
                      <a:ln>
                        <a:solidFill>
                          <a:schemeClr val="tx1"/>
                        </a:solidFill>
                      </a:ln>
                    </p:spPr>
                  </p:pic>
                </p:oleObj>
              </mc:Fallback>
            </mc:AlternateContent>
          </a:graphicData>
        </a:graphic>
      </p:graphicFrame>
      <p:sp>
        <p:nvSpPr>
          <p:cNvPr id="17" name="TextBox 16">
            <a:extLst>
              <a:ext uri="{FF2B5EF4-FFF2-40B4-BE49-F238E27FC236}">
                <a16:creationId xmlns:a16="http://schemas.microsoft.com/office/drawing/2014/main" id="{961BAF35-2DA0-4604-942A-98CB533D7345}"/>
              </a:ext>
            </a:extLst>
          </p:cNvPr>
          <p:cNvSpPr txBox="1"/>
          <p:nvPr/>
        </p:nvSpPr>
        <p:spPr>
          <a:xfrm>
            <a:off x="125805" y="6399205"/>
            <a:ext cx="2388795" cy="400110"/>
          </a:xfrm>
          <a:prstGeom prst="rect">
            <a:avLst/>
          </a:prstGeom>
          <a:noFill/>
        </p:spPr>
        <p:txBody>
          <a:bodyPr wrap="none" rtlCol="0">
            <a:spAutoFit/>
          </a:bodyPr>
          <a:lstStyle/>
          <a:p>
            <a:pPr algn="ctr"/>
            <a:r>
              <a:rPr lang="ru-RU" sz="1000" b="1" dirty="0">
                <a:latin typeface="Arial" panose="020B0604020202020204" pitchFamily="34" charset="0"/>
                <a:cs typeface="Arial" panose="020B0604020202020204" pitchFamily="34" charset="0"/>
              </a:rPr>
              <a:t>Рамановский спектр цитруллина –</a:t>
            </a:r>
          </a:p>
          <a:p>
            <a:pPr algn="ctr"/>
            <a:r>
              <a:rPr lang="ru-RU" sz="1000" b="1" dirty="0">
                <a:latin typeface="Arial" panose="020B0604020202020204" pitchFamily="34" charset="0"/>
                <a:cs typeface="Arial" panose="020B0604020202020204" pitchFamily="34" charset="0"/>
              </a:rPr>
              <a:t>предвестника нетоза.</a:t>
            </a:r>
          </a:p>
        </p:txBody>
      </p:sp>
      <p:sp>
        <p:nvSpPr>
          <p:cNvPr id="18" name="TextBox 17">
            <a:extLst>
              <a:ext uri="{FF2B5EF4-FFF2-40B4-BE49-F238E27FC236}">
                <a16:creationId xmlns:a16="http://schemas.microsoft.com/office/drawing/2014/main" id="{03602DAF-5FA5-4495-B853-0C950AB773C5}"/>
              </a:ext>
            </a:extLst>
          </p:cNvPr>
          <p:cNvSpPr txBox="1"/>
          <p:nvPr/>
        </p:nvSpPr>
        <p:spPr>
          <a:xfrm>
            <a:off x="7531227" y="6281212"/>
            <a:ext cx="4521395" cy="553998"/>
          </a:xfrm>
          <a:prstGeom prst="rect">
            <a:avLst/>
          </a:prstGeom>
          <a:noFill/>
        </p:spPr>
        <p:txBody>
          <a:bodyPr wrap="square" rtlCol="0">
            <a:spAutoFit/>
          </a:bodyPr>
          <a:lstStyle/>
          <a:p>
            <a:pPr algn="ctr"/>
            <a:r>
              <a:rPr lang="ru-RU" sz="1000" b="1" dirty="0">
                <a:latin typeface="Arial" panose="020B0604020202020204" pitchFamily="34" charset="0"/>
                <a:cs typeface="Arial" panose="020B0604020202020204" pitchFamily="34" charset="0"/>
              </a:rPr>
              <a:t>Флуоресцентные изображения нетотических и интактных клеток нейтрофилов под действием УФ (365 </a:t>
            </a:r>
            <a:r>
              <a:rPr lang="ru-RU" sz="1000" b="1" dirty="0" err="1">
                <a:latin typeface="Arial" panose="020B0604020202020204" pitchFamily="34" charset="0"/>
                <a:cs typeface="Arial" panose="020B0604020202020204" pitchFamily="34" charset="0"/>
              </a:rPr>
              <a:t>нм</a:t>
            </a:r>
            <a:r>
              <a:rPr lang="ru-RU" sz="1000" b="1" dirty="0">
                <a:latin typeface="Arial" panose="020B0604020202020204" pitchFamily="34" charset="0"/>
                <a:cs typeface="Arial" panose="020B0604020202020204" pitchFamily="34" charset="0"/>
              </a:rPr>
              <a:t>) и видимого излучения на четырех длинах волн</a:t>
            </a:r>
          </a:p>
        </p:txBody>
      </p:sp>
      <p:pic>
        <p:nvPicPr>
          <p:cNvPr id="21" name="Рисунок 11">
            <a:extLst>
              <a:ext uri="{FF2B5EF4-FFF2-40B4-BE49-F238E27FC236}">
                <a16:creationId xmlns:a16="http://schemas.microsoft.com/office/drawing/2014/main" id="{4362CDAA-A161-4AA2-829F-FC0F33AE0401}"/>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41822" y="589094"/>
            <a:ext cx="2245609" cy="1825869"/>
          </a:xfrm>
          <a:prstGeom prst="rect">
            <a:avLst/>
          </a:prstGeom>
        </p:spPr>
      </p:pic>
      <p:pic>
        <p:nvPicPr>
          <p:cNvPr id="22" name="Рисунок 13">
            <a:extLst>
              <a:ext uri="{FF2B5EF4-FFF2-40B4-BE49-F238E27FC236}">
                <a16:creationId xmlns:a16="http://schemas.microsoft.com/office/drawing/2014/main" id="{D6306D06-E33B-40CD-9F79-5F68AC6DE8F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395054" y="475324"/>
            <a:ext cx="3474508" cy="1933890"/>
          </a:xfrm>
          <a:prstGeom prst="rect">
            <a:avLst/>
          </a:prstGeom>
        </p:spPr>
      </p:pic>
      <p:sp>
        <p:nvSpPr>
          <p:cNvPr id="23" name="TextBox 22">
            <a:extLst>
              <a:ext uri="{FF2B5EF4-FFF2-40B4-BE49-F238E27FC236}">
                <a16:creationId xmlns:a16="http://schemas.microsoft.com/office/drawing/2014/main" id="{4A688F6B-639F-4D36-BF8A-8ABBF8708CC3}"/>
              </a:ext>
            </a:extLst>
          </p:cNvPr>
          <p:cNvSpPr txBox="1"/>
          <p:nvPr/>
        </p:nvSpPr>
        <p:spPr>
          <a:xfrm>
            <a:off x="669575" y="74869"/>
            <a:ext cx="5092269" cy="523220"/>
          </a:xfrm>
          <a:prstGeom prst="rect">
            <a:avLst/>
          </a:prstGeom>
          <a:noFill/>
        </p:spPr>
        <p:txBody>
          <a:bodyPr wrap="square">
            <a:spAutoFit/>
          </a:bodyPr>
          <a:lstStyle/>
          <a:p>
            <a:pPr algn="r"/>
            <a:r>
              <a:rPr lang="ru-RU" sz="1400" b="1" dirty="0">
                <a:solidFill>
                  <a:srgbClr val="002060"/>
                </a:solidFill>
              </a:rPr>
              <a:t>МЕХАНИЗМ КРИСТАЛЛИЗАЦИИ МЕМБРАННЫХ БЕЛКОВ В БИЦЕЛЛЯРНЫХ СИСТЕМАХ</a:t>
            </a:r>
          </a:p>
        </p:txBody>
      </p:sp>
      <p:sp>
        <p:nvSpPr>
          <p:cNvPr id="24" name="TextBox 23">
            <a:extLst>
              <a:ext uri="{FF2B5EF4-FFF2-40B4-BE49-F238E27FC236}">
                <a16:creationId xmlns:a16="http://schemas.microsoft.com/office/drawing/2014/main" id="{24D4EB61-73A0-4C2B-B003-85CF4206292B}"/>
              </a:ext>
            </a:extLst>
          </p:cNvPr>
          <p:cNvSpPr txBox="1"/>
          <p:nvPr/>
        </p:nvSpPr>
        <p:spPr>
          <a:xfrm>
            <a:off x="-89860" y="2395059"/>
            <a:ext cx="2722403" cy="553998"/>
          </a:xfrm>
          <a:prstGeom prst="rect">
            <a:avLst/>
          </a:prstGeom>
          <a:noFill/>
        </p:spPr>
        <p:txBody>
          <a:bodyPr wrap="square">
            <a:spAutoFit/>
          </a:bodyPr>
          <a:lstStyle/>
          <a:p>
            <a:pPr algn="ctr"/>
            <a:r>
              <a:rPr lang="ru-RU" sz="1000" b="1" dirty="0">
                <a:latin typeface="Arial" panose="020B0604020202020204" pitchFamily="34" charset="0"/>
                <a:cs typeface="Arial" panose="020B0604020202020204" pitchFamily="34" charset="0"/>
              </a:rPr>
              <a:t>Спектры малоуглового рентгеновского рассеяния при различных этапах кристаллизации </a:t>
            </a:r>
          </a:p>
        </p:txBody>
      </p:sp>
      <p:sp>
        <p:nvSpPr>
          <p:cNvPr id="25" name="TextBox 24">
            <a:extLst>
              <a:ext uri="{FF2B5EF4-FFF2-40B4-BE49-F238E27FC236}">
                <a16:creationId xmlns:a16="http://schemas.microsoft.com/office/drawing/2014/main" id="{7AA1F339-6819-4179-A223-DDD12715AA5F}"/>
              </a:ext>
            </a:extLst>
          </p:cNvPr>
          <p:cNvSpPr txBox="1"/>
          <p:nvPr/>
        </p:nvSpPr>
        <p:spPr>
          <a:xfrm>
            <a:off x="2441552" y="2387014"/>
            <a:ext cx="3267739" cy="553998"/>
          </a:xfrm>
          <a:prstGeom prst="rect">
            <a:avLst/>
          </a:prstGeom>
          <a:noFill/>
        </p:spPr>
        <p:txBody>
          <a:bodyPr wrap="square">
            <a:spAutoFit/>
          </a:bodyPr>
          <a:lstStyle/>
          <a:p>
            <a:pPr algn="ctr"/>
            <a:r>
              <a:rPr lang="ru-RU" sz="1000" b="1" dirty="0">
                <a:latin typeface="Arial" panose="020B0604020202020204" pitchFamily="34" charset="0"/>
                <a:cs typeface="Arial" panose="020B0604020202020204" pitchFamily="34" charset="0"/>
              </a:rPr>
              <a:t>Эволюция кристаллизационной системы, включающая  последовательное появление фаз с различной структурной организацией</a:t>
            </a:r>
          </a:p>
        </p:txBody>
      </p:sp>
      <p:sp>
        <p:nvSpPr>
          <p:cNvPr id="26" name="TextBox 25">
            <a:extLst>
              <a:ext uri="{FF2B5EF4-FFF2-40B4-BE49-F238E27FC236}">
                <a16:creationId xmlns:a16="http://schemas.microsoft.com/office/drawing/2014/main" id="{53730108-6994-4070-8F07-AEE72FD27BD1}"/>
              </a:ext>
            </a:extLst>
          </p:cNvPr>
          <p:cNvSpPr txBox="1"/>
          <p:nvPr/>
        </p:nvSpPr>
        <p:spPr>
          <a:xfrm>
            <a:off x="30374" y="2904043"/>
            <a:ext cx="5942529" cy="954107"/>
          </a:xfrm>
          <a:prstGeom prst="rect">
            <a:avLst/>
          </a:prstGeom>
          <a:noFill/>
        </p:spPr>
        <p:txBody>
          <a:bodyPr wrap="square">
            <a:spAutoFit/>
          </a:bodyPr>
          <a:lstStyle/>
          <a:p>
            <a:pPr algn="just"/>
            <a:r>
              <a:rPr lang="ru-RU" sz="1400" dirty="0">
                <a:solidFill>
                  <a:srgbClr val="0432FF"/>
                </a:solidFill>
              </a:rPr>
              <a:t>Впервые детально исследованы механизмы процесса кристаллизации мембранных белков </a:t>
            </a:r>
            <a:r>
              <a:rPr lang="ru-RU" sz="1400" dirty="0" err="1">
                <a:solidFill>
                  <a:srgbClr val="0432FF"/>
                </a:solidFill>
              </a:rPr>
              <a:t>in</a:t>
            </a:r>
            <a:r>
              <a:rPr lang="ru-RU" sz="1400" dirty="0">
                <a:solidFill>
                  <a:srgbClr val="0432FF"/>
                </a:solidFill>
              </a:rPr>
              <a:t> </a:t>
            </a:r>
            <a:r>
              <a:rPr lang="ru-RU" sz="1400" dirty="0" err="1">
                <a:solidFill>
                  <a:srgbClr val="0432FF"/>
                </a:solidFill>
              </a:rPr>
              <a:t>meso</a:t>
            </a:r>
            <a:r>
              <a:rPr lang="ru-RU" sz="1400" dirty="0">
                <a:solidFill>
                  <a:srgbClr val="0432FF"/>
                </a:solidFill>
              </a:rPr>
              <a:t>, что позволяет создать эмпирические основы использования такого типа кристаллизации при рациональном дизайне лекарственных средств</a:t>
            </a:r>
            <a:r>
              <a:rPr lang="en-GB" sz="1400" dirty="0">
                <a:solidFill>
                  <a:srgbClr val="0432FF"/>
                </a:solidFill>
              </a:rPr>
              <a:t>.</a:t>
            </a:r>
            <a:endParaRPr lang="ru-RU" sz="1400" dirty="0">
              <a:solidFill>
                <a:srgbClr val="0432FF"/>
              </a:solidFill>
            </a:endParaRPr>
          </a:p>
        </p:txBody>
      </p:sp>
      <p:sp>
        <p:nvSpPr>
          <p:cNvPr id="27" name="TextBox 26">
            <a:extLst>
              <a:ext uri="{FF2B5EF4-FFF2-40B4-BE49-F238E27FC236}">
                <a16:creationId xmlns:a16="http://schemas.microsoft.com/office/drawing/2014/main" id="{B957774A-EA13-46C2-830D-4FEF1A1AB529}"/>
              </a:ext>
            </a:extLst>
          </p:cNvPr>
          <p:cNvSpPr txBox="1"/>
          <p:nvPr/>
        </p:nvSpPr>
        <p:spPr>
          <a:xfrm>
            <a:off x="1414102" y="4017290"/>
            <a:ext cx="4563085" cy="553998"/>
          </a:xfrm>
          <a:prstGeom prst="rect">
            <a:avLst/>
          </a:prstGeom>
          <a:noFill/>
        </p:spPr>
        <p:txBody>
          <a:bodyPr wrap="square">
            <a:spAutoFit/>
          </a:bodyPr>
          <a:lstStyle/>
          <a:p>
            <a:pPr algn="r"/>
            <a:r>
              <a:rPr lang="az-Latn-AZ" sz="1000" i="1" dirty="0"/>
              <a:t>T.N.Murugova</a:t>
            </a:r>
            <a:r>
              <a:rPr lang="ru-RU" sz="1000" i="1" dirty="0"/>
              <a:t> </a:t>
            </a:r>
            <a:r>
              <a:rPr lang="en-GB" sz="1000" i="1" dirty="0"/>
              <a:t>et al</a:t>
            </a:r>
            <a:r>
              <a:rPr lang="az-Latn-AZ" sz="1000" i="1" dirty="0"/>
              <a:t>. Scientific Reports, 2022, Volume 12, Issue 1, pp 1-17.</a:t>
            </a:r>
            <a:endParaRPr lang="pl-PL" sz="1000" i="1" dirty="0"/>
          </a:p>
          <a:p>
            <a:pPr algn="r"/>
            <a:r>
              <a:rPr lang="en-US" sz="1000" i="1" dirty="0">
                <a:hlinkClick r:id="rId14"/>
              </a:rPr>
              <a:t>https://doi.org/</a:t>
            </a:r>
            <a:r>
              <a:rPr lang="pl-PL" sz="1000" i="1" dirty="0">
                <a:hlinkClick r:id="rId14"/>
              </a:rPr>
              <a:t>10.1038/s41598-022-13945-0</a:t>
            </a:r>
            <a:endParaRPr lang="pl-PL" sz="1000" i="1" dirty="0"/>
          </a:p>
          <a:p>
            <a:pPr algn="r"/>
            <a:endParaRPr lang="pl-PL" sz="1000" i="1" dirty="0"/>
          </a:p>
        </p:txBody>
      </p:sp>
    </p:spTree>
    <p:extLst>
      <p:ext uri="{BB962C8B-B14F-4D97-AF65-F5344CB8AC3E}">
        <p14:creationId xmlns:p14="http://schemas.microsoft.com/office/powerpoint/2010/main" val="1358572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30AAB-C80C-A44F-ABD8-FB47893BFA78}"/>
              </a:ext>
            </a:extLst>
          </p:cNvPr>
          <p:cNvSpPr txBox="1"/>
          <p:nvPr/>
        </p:nvSpPr>
        <p:spPr>
          <a:xfrm>
            <a:off x="4170724" y="49583"/>
            <a:ext cx="3702424" cy="461665"/>
          </a:xfrm>
          <a:prstGeom prst="rect">
            <a:avLst/>
          </a:prstGeom>
          <a:noFill/>
        </p:spPr>
        <p:txBody>
          <a:bodyPr wrap="none" rtlCol="0">
            <a:spAutoFit/>
          </a:bodyPr>
          <a:lstStyle/>
          <a:p>
            <a:r>
              <a:rPr lang="ru-RU" sz="2400" b="1" dirty="0">
                <a:solidFill>
                  <a:srgbClr val="00B050"/>
                </a:solidFill>
                <a:cs typeface="Times New Roman" panose="02020603050405020304" pitchFamily="18" charset="0"/>
              </a:rPr>
              <a:t>Учебно-научный центр</a:t>
            </a:r>
          </a:p>
        </p:txBody>
      </p:sp>
      <p:sp>
        <p:nvSpPr>
          <p:cNvPr id="5" name="TextBox 4">
            <a:extLst>
              <a:ext uri="{FF2B5EF4-FFF2-40B4-BE49-F238E27FC236}">
                <a16:creationId xmlns:a16="http://schemas.microsoft.com/office/drawing/2014/main" id="{FF7C2A42-FCC7-F946-9AF2-74687D76A243}"/>
              </a:ext>
            </a:extLst>
          </p:cNvPr>
          <p:cNvSpPr txBox="1"/>
          <p:nvPr/>
        </p:nvSpPr>
        <p:spPr>
          <a:xfrm>
            <a:off x="42460" y="540014"/>
            <a:ext cx="12192000" cy="3070071"/>
          </a:xfrm>
          <a:prstGeom prst="rect">
            <a:avLst/>
          </a:prstGeom>
          <a:noFill/>
        </p:spPr>
        <p:txBody>
          <a:bodyPr wrap="square" rtlCol="0">
            <a:spAutoFit/>
          </a:bodyPr>
          <a:lstStyle/>
          <a:p>
            <a:pPr algn="ctr">
              <a:spcAft>
                <a:spcPts val="300"/>
              </a:spcAft>
            </a:pPr>
            <a:r>
              <a:rPr lang="ru-RU" sz="1600" b="1" dirty="0">
                <a:cs typeface="Times New Roman" panose="02020603050405020304" pitchFamily="18" charset="0"/>
              </a:rPr>
              <a:t>Базовые кафедры</a:t>
            </a:r>
            <a:r>
              <a:rPr lang="ru-RU" sz="1600" dirty="0">
                <a:cs typeface="Times New Roman" panose="02020603050405020304" pitchFamily="18" charset="0"/>
              </a:rPr>
              <a:t>, количество студентов, проходящих практику в 2022-2023 учебном году</a:t>
            </a:r>
          </a:p>
          <a:p>
            <a:pPr>
              <a:spcAft>
                <a:spcPts val="300"/>
              </a:spcAft>
            </a:pPr>
            <a:r>
              <a:rPr lang="ru-RU" sz="1600" b="1" dirty="0">
                <a:cs typeface="Times New Roman" panose="02020603050405020304" pitchFamily="18" charset="0"/>
              </a:rPr>
              <a:t>МГУ</a:t>
            </a:r>
            <a:r>
              <a:rPr lang="ru-RU" sz="1600" dirty="0">
                <a:cs typeface="Times New Roman" panose="02020603050405020304" pitchFamily="18" charset="0"/>
              </a:rPr>
              <a:t>, Физика элементарных частиц (</a:t>
            </a:r>
            <a:r>
              <a:rPr lang="ru-RU" sz="1600" dirty="0" err="1">
                <a:cs typeface="Times New Roman" panose="02020603050405020304" pitchFamily="18" charset="0"/>
              </a:rPr>
              <a:t>В.А.Матвеев</a:t>
            </a:r>
            <a:r>
              <a:rPr lang="ru-RU" sz="1600" dirty="0">
                <a:cs typeface="Times New Roman" panose="02020603050405020304" pitchFamily="18" charset="0"/>
              </a:rPr>
              <a:t>) – </a:t>
            </a:r>
            <a:r>
              <a:rPr lang="ru-RU" sz="1600" b="1" dirty="0">
                <a:solidFill>
                  <a:srgbClr val="FF0000"/>
                </a:solidFill>
                <a:cs typeface="Times New Roman" panose="02020603050405020304" pitchFamily="18" charset="0"/>
              </a:rPr>
              <a:t>21</a:t>
            </a:r>
            <a:r>
              <a:rPr lang="ru-RU" sz="1600" dirty="0">
                <a:cs typeface="Times New Roman" panose="02020603050405020304" pitchFamily="18" charset="0"/>
              </a:rPr>
              <a:t>, Фундаментальные ядерные взаимодействия (</a:t>
            </a:r>
            <a:r>
              <a:rPr lang="ru-RU" sz="1600" dirty="0" err="1">
                <a:cs typeface="Times New Roman" panose="02020603050405020304" pitchFamily="18" charset="0"/>
              </a:rPr>
              <a:t>Г.В.Трубников</a:t>
            </a:r>
            <a:r>
              <a:rPr lang="ru-RU" sz="1600" dirty="0">
                <a:cs typeface="Times New Roman" panose="02020603050405020304" pitchFamily="18" charset="0"/>
              </a:rPr>
              <a:t>) – </a:t>
            </a:r>
            <a:r>
              <a:rPr lang="ru-RU" sz="1600" b="1" dirty="0">
                <a:solidFill>
                  <a:srgbClr val="FF0000"/>
                </a:solidFill>
                <a:cs typeface="Times New Roman" panose="02020603050405020304" pitchFamily="18" charset="0"/>
              </a:rPr>
              <a:t>8</a:t>
            </a:r>
            <a:r>
              <a:rPr lang="ru-RU" sz="1600" dirty="0">
                <a:cs typeface="Times New Roman" panose="02020603050405020304" pitchFamily="18" charset="0"/>
              </a:rPr>
              <a:t> </a:t>
            </a:r>
          </a:p>
          <a:p>
            <a:pPr>
              <a:spcAft>
                <a:spcPts val="300"/>
              </a:spcAft>
            </a:pPr>
            <a:r>
              <a:rPr lang="ru-RU" sz="1600" b="1" dirty="0">
                <a:cs typeface="Times New Roman" panose="02020603050405020304" pitchFamily="18" charset="0"/>
              </a:rPr>
              <a:t>МФТИ</a:t>
            </a:r>
            <a:r>
              <a:rPr lang="ru-RU" sz="1600" dirty="0">
                <a:cs typeface="Times New Roman" panose="02020603050405020304" pitchFamily="18" charset="0"/>
              </a:rPr>
              <a:t>, Фундаментальные и прикладные проблемы физики микромира (</a:t>
            </a:r>
            <a:r>
              <a:rPr lang="ru-RU" sz="1600" dirty="0" err="1">
                <a:cs typeface="Times New Roman" panose="02020603050405020304" pitchFamily="18" charset="0"/>
              </a:rPr>
              <a:t>Д.И.Казаков</a:t>
            </a:r>
            <a:r>
              <a:rPr lang="ru-RU" sz="1600" dirty="0">
                <a:cs typeface="Times New Roman" panose="02020603050405020304" pitchFamily="18" charset="0"/>
              </a:rPr>
              <a:t>, </a:t>
            </a:r>
            <a:r>
              <a:rPr lang="ru-RU" sz="1600" dirty="0" err="1">
                <a:cs typeface="Times New Roman" panose="02020603050405020304" pitchFamily="18" charset="0"/>
              </a:rPr>
              <a:t>В.Брагута</a:t>
            </a:r>
            <a:r>
              <a:rPr lang="ru-RU" sz="1600" dirty="0">
                <a:cs typeface="Times New Roman" panose="02020603050405020304" pitchFamily="18" charset="0"/>
              </a:rPr>
              <a:t>) – </a:t>
            </a:r>
            <a:r>
              <a:rPr lang="ru-RU" sz="1600" b="1" dirty="0">
                <a:solidFill>
                  <a:srgbClr val="FF0000"/>
                </a:solidFill>
                <a:cs typeface="Times New Roman" panose="02020603050405020304" pitchFamily="18" charset="0"/>
              </a:rPr>
              <a:t>18</a:t>
            </a:r>
            <a:r>
              <a:rPr lang="ru-RU" sz="1600" dirty="0">
                <a:cs typeface="Times New Roman" panose="02020603050405020304" pitchFamily="18" charset="0"/>
              </a:rPr>
              <a:t> </a:t>
            </a:r>
          </a:p>
          <a:p>
            <a:pPr>
              <a:spcAft>
                <a:spcPts val="300"/>
              </a:spcAft>
            </a:pPr>
            <a:r>
              <a:rPr lang="ru-RU" sz="1600" b="1" dirty="0">
                <a:cs typeface="Times New Roman" panose="02020603050405020304" pitchFamily="18" charset="0"/>
              </a:rPr>
              <a:t>МИФИ</a:t>
            </a:r>
            <a:r>
              <a:rPr lang="ru-RU" sz="1600" dirty="0">
                <a:cs typeface="Times New Roman" panose="02020603050405020304" pitchFamily="18" charset="0"/>
              </a:rPr>
              <a:t>, Экспериментальные методы ядерной физики (</a:t>
            </a:r>
            <a:r>
              <a:rPr lang="ru-RU" sz="1600" dirty="0" err="1">
                <a:cs typeface="Times New Roman" panose="02020603050405020304" pitchFamily="18" charset="0"/>
              </a:rPr>
              <a:t>В.А.Матвеев</a:t>
            </a:r>
            <a:r>
              <a:rPr lang="ru-RU" sz="1600" dirty="0">
                <a:cs typeface="Times New Roman" panose="02020603050405020304" pitchFamily="18" charset="0"/>
              </a:rPr>
              <a:t>) – </a:t>
            </a:r>
            <a:r>
              <a:rPr lang="ru-RU" sz="1600" b="1" dirty="0">
                <a:solidFill>
                  <a:srgbClr val="FF0000"/>
                </a:solidFill>
                <a:cs typeface="Times New Roman" panose="02020603050405020304" pitchFamily="18" charset="0"/>
              </a:rPr>
              <a:t>4</a:t>
            </a:r>
            <a:r>
              <a:rPr lang="ru-RU" sz="1600" dirty="0">
                <a:cs typeface="Times New Roman" panose="02020603050405020304" pitchFamily="18" charset="0"/>
              </a:rPr>
              <a:t> </a:t>
            </a:r>
          </a:p>
          <a:p>
            <a:pPr>
              <a:spcAft>
                <a:spcPts val="300"/>
              </a:spcAft>
            </a:pPr>
            <a:r>
              <a:rPr lang="ru-RU" sz="1600" b="1" dirty="0">
                <a:cs typeface="Times New Roman" panose="02020603050405020304" pitchFamily="18" charset="0"/>
              </a:rPr>
              <a:t>К(П)ФУ</a:t>
            </a:r>
            <a:r>
              <a:rPr lang="ru-RU" sz="1600" dirty="0">
                <a:cs typeface="Times New Roman" panose="02020603050405020304" pitchFamily="18" charset="0"/>
              </a:rPr>
              <a:t>, Ядерно-физическое материаловедение (</a:t>
            </a:r>
            <a:r>
              <a:rPr lang="ru-RU" sz="1600" dirty="0" err="1">
                <a:cs typeface="Times New Roman" panose="02020603050405020304" pitchFamily="18" charset="0"/>
              </a:rPr>
              <a:t>А.В.Белушкин</a:t>
            </a:r>
            <a:r>
              <a:rPr lang="ru-RU" sz="1600" dirty="0">
                <a:cs typeface="Times New Roman" panose="02020603050405020304" pitchFamily="18" charset="0"/>
              </a:rPr>
              <a:t>) – </a:t>
            </a:r>
            <a:r>
              <a:rPr lang="ru-RU" sz="1600" b="1" dirty="0">
                <a:solidFill>
                  <a:srgbClr val="FF0000"/>
                </a:solidFill>
                <a:cs typeface="Times New Roman" panose="02020603050405020304" pitchFamily="18" charset="0"/>
              </a:rPr>
              <a:t>10</a:t>
            </a:r>
            <a:r>
              <a:rPr lang="ru-RU" sz="1600" dirty="0">
                <a:cs typeface="Times New Roman" panose="02020603050405020304" pitchFamily="18" charset="0"/>
              </a:rPr>
              <a:t> </a:t>
            </a:r>
          </a:p>
          <a:p>
            <a:pPr>
              <a:spcAft>
                <a:spcPts val="300"/>
              </a:spcAft>
            </a:pPr>
            <a:r>
              <a:rPr lang="ru-RU" sz="1600" b="1" dirty="0">
                <a:cs typeface="Times New Roman" panose="02020603050405020304" pitchFamily="18" charset="0"/>
              </a:rPr>
              <a:t>СПбГУ</a:t>
            </a:r>
            <a:r>
              <a:rPr lang="ru-RU" sz="1600" dirty="0">
                <a:cs typeface="Times New Roman" panose="02020603050405020304" pitchFamily="18" charset="0"/>
              </a:rPr>
              <a:t>, Информационные и ядерные технологии (</a:t>
            </a:r>
            <a:r>
              <a:rPr lang="ru-RU" sz="1600" dirty="0" err="1">
                <a:cs typeface="Times New Roman" panose="02020603050405020304" pitchFamily="18" charset="0"/>
              </a:rPr>
              <a:t>А.О.Сидорин</a:t>
            </a:r>
            <a:r>
              <a:rPr lang="ru-RU" sz="1600" dirty="0">
                <a:cs typeface="Times New Roman" panose="02020603050405020304" pitchFamily="18" charset="0"/>
              </a:rPr>
              <a:t>) –</a:t>
            </a:r>
            <a:r>
              <a:rPr lang="ru-RU" sz="1600" dirty="0">
                <a:solidFill>
                  <a:srgbClr val="FF0000"/>
                </a:solidFill>
                <a:cs typeface="Times New Roman" panose="02020603050405020304" pitchFamily="18" charset="0"/>
              </a:rPr>
              <a:t> </a:t>
            </a:r>
            <a:r>
              <a:rPr lang="ru-RU" sz="1600" b="1" dirty="0">
                <a:solidFill>
                  <a:srgbClr val="FF0000"/>
                </a:solidFill>
                <a:cs typeface="Times New Roman" panose="02020603050405020304" pitchFamily="18" charset="0"/>
              </a:rPr>
              <a:t>1</a:t>
            </a:r>
            <a:r>
              <a:rPr lang="ru-RU" sz="1600" dirty="0">
                <a:solidFill>
                  <a:srgbClr val="FF0000"/>
                </a:solidFill>
                <a:cs typeface="Times New Roman" panose="02020603050405020304" pitchFamily="18" charset="0"/>
              </a:rPr>
              <a:t> </a:t>
            </a:r>
          </a:p>
          <a:p>
            <a:pPr algn="just">
              <a:spcAft>
                <a:spcPts val="300"/>
              </a:spcAft>
            </a:pPr>
            <a:r>
              <a:rPr lang="ru-RU" sz="1600" b="1" dirty="0">
                <a:cs typeface="Times New Roman" panose="02020603050405020304" pitchFamily="18" charset="0"/>
              </a:rPr>
              <a:t>Ун-т Дубна: </a:t>
            </a:r>
            <a:r>
              <a:rPr lang="ru-RU" sz="1600" dirty="0">
                <a:cs typeface="Times New Roman" panose="02020603050405020304" pitchFamily="18" charset="0"/>
              </a:rPr>
              <a:t>Ядерная физика (</a:t>
            </a:r>
            <a:r>
              <a:rPr lang="ru-RU" sz="1600" dirty="0" err="1">
                <a:cs typeface="Times New Roman" panose="02020603050405020304" pitchFamily="18" charset="0"/>
              </a:rPr>
              <a:t>Ю.Ц.Оганесян</a:t>
            </a:r>
            <a:r>
              <a:rPr lang="ru-RU" sz="1600" dirty="0">
                <a:cs typeface="Times New Roman" panose="02020603050405020304" pitchFamily="18" charset="0"/>
              </a:rPr>
              <a:t>), Фундаментальные проблемы физики микромира (</a:t>
            </a:r>
            <a:r>
              <a:rPr lang="ru-RU" sz="1600" dirty="0" err="1">
                <a:cs typeface="Times New Roman" panose="02020603050405020304" pitchFamily="18" charset="0"/>
              </a:rPr>
              <a:t>Д.В.Фурсаев</a:t>
            </a:r>
            <a:r>
              <a:rPr lang="ru-RU" sz="1600" dirty="0">
                <a:cs typeface="Times New Roman" panose="02020603050405020304" pitchFamily="18" charset="0"/>
              </a:rPr>
              <a:t>), Биофизика (</a:t>
            </a:r>
            <a:r>
              <a:rPr lang="ru-RU" sz="1600" dirty="0" err="1">
                <a:cs typeface="Times New Roman" panose="02020603050405020304" pitchFamily="18" charset="0"/>
              </a:rPr>
              <a:t>Е.А.Красавин</a:t>
            </a:r>
            <a:r>
              <a:rPr lang="ru-RU" sz="1600" dirty="0">
                <a:cs typeface="Times New Roman" panose="02020603050405020304" pitchFamily="18" charset="0"/>
              </a:rPr>
              <a:t>), Распределенные вычислительные системы (</a:t>
            </a:r>
            <a:r>
              <a:rPr lang="ru-RU" sz="1600" dirty="0" err="1">
                <a:cs typeface="Times New Roman" panose="02020603050405020304" pitchFamily="18" charset="0"/>
              </a:rPr>
              <a:t>В.В.Кореньков</a:t>
            </a:r>
            <a:r>
              <a:rPr lang="ru-RU" sz="1600" dirty="0">
                <a:cs typeface="Times New Roman" panose="02020603050405020304" pitchFamily="18" charset="0"/>
              </a:rPr>
              <a:t>), </a:t>
            </a:r>
            <a:r>
              <a:rPr lang="ru-RU" sz="1600" dirty="0" err="1">
                <a:cs typeface="Times New Roman" panose="02020603050405020304" pitchFamily="18" charset="0"/>
              </a:rPr>
              <a:t>Нанотехнологии</a:t>
            </a:r>
            <a:r>
              <a:rPr lang="ru-RU" sz="1600" dirty="0">
                <a:cs typeface="Times New Roman" panose="02020603050405020304" pitchFamily="18" charset="0"/>
              </a:rPr>
              <a:t> и новые материалы (</a:t>
            </a:r>
            <a:r>
              <a:rPr lang="ru-RU" sz="1600" dirty="0" err="1">
                <a:cs typeface="Times New Roman" panose="02020603050405020304" pitchFamily="18" charset="0"/>
              </a:rPr>
              <a:t>И.Б.Немченок</a:t>
            </a:r>
            <a:r>
              <a:rPr lang="ru-RU" sz="1600" dirty="0">
                <a:cs typeface="Times New Roman" panose="02020603050405020304" pitchFamily="18" charset="0"/>
              </a:rPr>
              <a:t>), Проектирование электроники для установок «</a:t>
            </a:r>
            <a:r>
              <a:rPr lang="ru-RU" sz="1600" dirty="0" err="1">
                <a:cs typeface="Times New Roman" panose="02020603050405020304" pitchFamily="18" charset="0"/>
              </a:rPr>
              <a:t>мегасайенс</a:t>
            </a:r>
            <a:r>
              <a:rPr lang="ru-RU" sz="1600" dirty="0">
                <a:cs typeface="Times New Roman" panose="02020603050405020304" pitchFamily="18" charset="0"/>
              </a:rPr>
              <a:t>» (</a:t>
            </a:r>
            <a:r>
              <a:rPr lang="ru-RU" sz="1600" dirty="0" err="1">
                <a:cs typeface="Times New Roman" panose="02020603050405020304" pitchFamily="18" charset="0"/>
              </a:rPr>
              <a:t>Ю.С.Сахаров</a:t>
            </a:r>
            <a:r>
              <a:rPr lang="ru-RU" sz="1600" dirty="0">
                <a:cs typeface="Times New Roman" panose="02020603050405020304" pitchFamily="18" charset="0"/>
              </a:rPr>
              <a:t>), Физико-технические системы (</a:t>
            </a:r>
            <a:r>
              <a:rPr lang="ru-RU" sz="1600" dirty="0" err="1">
                <a:cs typeface="Times New Roman" panose="02020603050405020304" pitchFamily="18" charset="0"/>
              </a:rPr>
              <a:t>А.И.Малахов</a:t>
            </a:r>
            <a:r>
              <a:rPr lang="ru-RU" sz="1600" dirty="0">
                <a:cs typeface="Times New Roman" panose="02020603050405020304" pitchFamily="18" charset="0"/>
              </a:rPr>
              <a:t>), всего </a:t>
            </a:r>
            <a:r>
              <a:rPr lang="en-US" sz="1600" dirty="0">
                <a:cs typeface="Times New Roman" panose="02020603050405020304" pitchFamily="18" charset="0"/>
              </a:rPr>
              <a:t>~</a:t>
            </a:r>
            <a:r>
              <a:rPr lang="en-US" sz="1600" b="1" dirty="0">
                <a:solidFill>
                  <a:srgbClr val="FF0000"/>
                </a:solidFill>
                <a:cs typeface="Times New Roman" panose="02020603050405020304" pitchFamily="18" charset="0"/>
              </a:rPr>
              <a:t>170</a:t>
            </a:r>
            <a:r>
              <a:rPr lang="en-US" sz="1600" dirty="0">
                <a:cs typeface="Times New Roman" panose="02020603050405020304" pitchFamily="18" charset="0"/>
              </a:rPr>
              <a:t> </a:t>
            </a:r>
            <a:r>
              <a:rPr lang="ru-RU" sz="1600" dirty="0">
                <a:cs typeface="Times New Roman" panose="02020603050405020304" pitchFamily="18" charset="0"/>
              </a:rPr>
              <a:t>чел.</a:t>
            </a:r>
            <a:endParaRPr lang="en-US" sz="1600" dirty="0">
              <a:cs typeface="Times New Roman" panose="02020603050405020304" pitchFamily="18" charset="0"/>
            </a:endParaRPr>
          </a:p>
          <a:p>
            <a:pPr>
              <a:spcAft>
                <a:spcPts val="300"/>
              </a:spcAft>
            </a:pPr>
            <a:r>
              <a:rPr lang="ru-RU" sz="1600" b="1" dirty="0">
                <a:cs typeface="Times New Roman" panose="02020603050405020304" pitchFamily="18" charset="0"/>
              </a:rPr>
              <a:t>Другие кафедры/вузы </a:t>
            </a:r>
            <a:r>
              <a:rPr lang="en-US" sz="1600" dirty="0">
                <a:cs typeface="Times New Roman" panose="02020603050405020304" pitchFamily="18" charset="0"/>
              </a:rPr>
              <a:t>~</a:t>
            </a:r>
            <a:r>
              <a:rPr lang="en-US" sz="1600" b="1" dirty="0">
                <a:solidFill>
                  <a:srgbClr val="FF0000"/>
                </a:solidFill>
                <a:cs typeface="Times New Roman" panose="02020603050405020304" pitchFamily="18" charset="0"/>
              </a:rPr>
              <a:t>140</a:t>
            </a:r>
            <a:r>
              <a:rPr lang="en-US" sz="1600" dirty="0">
                <a:cs typeface="Times New Roman" panose="02020603050405020304" pitchFamily="18" charset="0"/>
              </a:rPr>
              <a:t> </a:t>
            </a:r>
            <a:r>
              <a:rPr lang="ru-RU" sz="1600" dirty="0">
                <a:cs typeface="Times New Roman" panose="02020603050405020304" pitchFamily="18" charset="0"/>
              </a:rPr>
              <a:t>чел.</a:t>
            </a:r>
          </a:p>
        </p:txBody>
      </p:sp>
      <p:sp>
        <p:nvSpPr>
          <p:cNvPr id="9" name="TextBox 8">
            <a:extLst>
              <a:ext uri="{FF2B5EF4-FFF2-40B4-BE49-F238E27FC236}">
                <a16:creationId xmlns:a16="http://schemas.microsoft.com/office/drawing/2014/main" id="{C870421D-3C56-7F49-8BD9-4DBE1024396F}"/>
              </a:ext>
            </a:extLst>
          </p:cNvPr>
          <p:cNvSpPr txBox="1"/>
          <p:nvPr/>
        </p:nvSpPr>
        <p:spPr>
          <a:xfrm>
            <a:off x="9655" y="3648236"/>
            <a:ext cx="12192000" cy="1154162"/>
          </a:xfrm>
          <a:prstGeom prst="rect">
            <a:avLst/>
          </a:prstGeom>
          <a:noFill/>
        </p:spPr>
        <p:txBody>
          <a:bodyPr wrap="square" rtlCol="0">
            <a:spAutoFit/>
          </a:bodyPr>
          <a:lstStyle/>
          <a:p>
            <a:pPr algn="ctr">
              <a:spcAft>
                <a:spcPts val="300"/>
              </a:spcAft>
            </a:pPr>
            <a:r>
              <a:rPr lang="ru-RU" sz="1600" b="1" dirty="0">
                <a:cs typeface="Times New Roman" panose="02020603050405020304" pitchFamily="18" charset="0"/>
              </a:rPr>
              <a:t>Студенческие программы </a:t>
            </a:r>
            <a:r>
              <a:rPr lang="ru-RU" sz="1600" dirty="0">
                <a:cs typeface="Times New Roman" panose="02020603050405020304" pitchFamily="18" charset="0"/>
              </a:rPr>
              <a:t>в 2022 году</a:t>
            </a:r>
          </a:p>
          <a:p>
            <a:pPr algn="just">
              <a:spcAft>
                <a:spcPts val="300"/>
              </a:spcAft>
            </a:pPr>
            <a:r>
              <a:rPr lang="en-US" sz="1600" b="1" dirty="0">
                <a:cs typeface="Times New Roman" panose="02020603050405020304" pitchFamily="18" charset="0"/>
              </a:rPr>
              <a:t>START</a:t>
            </a:r>
            <a:r>
              <a:rPr lang="ru-RU" sz="1600" dirty="0">
                <a:cs typeface="Times New Roman" panose="02020603050405020304" pitchFamily="18" charset="0"/>
              </a:rPr>
              <a:t>: </a:t>
            </a:r>
            <a:r>
              <a:rPr lang="ru-RU" sz="1600" b="1" dirty="0">
                <a:solidFill>
                  <a:srgbClr val="FF0000"/>
                </a:solidFill>
                <a:cs typeface="Times New Roman" panose="02020603050405020304" pitchFamily="18" charset="0"/>
              </a:rPr>
              <a:t>57</a:t>
            </a:r>
            <a:r>
              <a:rPr lang="ru-RU" sz="1600" dirty="0">
                <a:solidFill>
                  <a:srgbClr val="FF0000"/>
                </a:solidFill>
                <a:cs typeface="Times New Roman" panose="02020603050405020304" pitchFamily="18" charset="0"/>
              </a:rPr>
              <a:t> чел</a:t>
            </a:r>
            <a:r>
              <a:rPr lang="ru-RU" sz="1600" dirty="0">
                <a:cs typeface="Times New Roman" panose="02020603050405020304" pitchFamily="18" charset="0"/>
              </a:rPr>
              <a:t>. (Азербайджан, Армения, Беларусь, Болгария, Египет, Индия, Мексика, РФ, Сербия, Украина, Узбекистан)</a:t>
            </a:r>
            <a:endParaRPr lang="en-US" sz="1600" dirty="0">
              <a:cs typeface="Times New Roman" panose="02020603050405020304" pitchFamily="18" charset="0"/>
            </a:endParaRPr>
          </a:p>
          <a:p>
            <a:pPr algn="just">
              <a:spcAft>
                <a:spcPts val="300"/>
              </a:spcAft>
            </a:pPr>
            <a:r>
              <a:rPr lang="en-US" sz="1600" b="1" dirty="0">
                <a:cs typeface="Times New Roman" panose="02020603050405020304" pitchFamily="18" charset="0"/>
              </a:rPr>
              <a:t>INTEREST</a:t>
            </a:r>
            <a:r>
              <a:rPr lang="en-US" sz="1600" dirty="0">
                <a:cs typeface="Times New Roman" panose="02020603050405020304" pitchFamily="18" charset="0"/>
              </a:rPr>
              <a:t> (online)</a:t>
            </a:r>
            <a:r>
              <a:rPr lang="ru-RU" sz="1600" dirty="0">
                <a:cs typeface="Times New Roman" panose="02020603050405020304" pitchFamily="18" charset="0"/>
              </a:rPr>
              <a:t>: </a:t>
            </a:r>
            <a:r>
              <a:rPr lang="ru-RU" sz="1600" b="1" dirty="0">
                <a:solidFill>
                  <a:srgbClr val="FF0000"/>
                </a:solidFill>
                <a:cs typeface="Times New Roman" panose="02020603050405020304" pitchFamily="18" charset="0"/>
              </a:rPr>
              <a:t>80</a:t>
            </a:r>
            <a:r>
              <a:rPr lang="ru-RU" sz="1600" dirty="0">
                <a:solidFill>
                  <a:srgbClr val="FF0000"/>
                </a:solidFill>
                <a:cs typeface="Times New Roman" panose="02020603050405020304" pitchFamily="18" charset="0"/>
              </a:rPr>
              <a:t> чел</a:t>
            </a:r>
            <a:r>
              <a:rPr lang="ru-RU" sz="1600" dirty="0">
                <a:cs typeface="Times New Roman" panose="02020603050405020304" pitchFamily="18" charset="0"/>
              </a:rPr>
              <a:t>. (Азербайджан, Беларусь, Болгария, Венгрия, Вьетнам, Германия, Греция, Египет, Индия, Иран, Куба, Кувейт, Мексика, Нигерия, Польша, РФ, Румыния, Сербия, США, Турция, Украина, ЮАР)</a:t>
            </a:r>
          </a:p>
        </p:txBody>
      </p:sp>
      <p:sp>
        <p:nvSpPr>
          <p:cNvPr id="10" name="TextBox 9">
            <a:extLst>
              <a:ext uri="{FF2B5EF4-FFF2-40B4-BE49-F238E27FC236}">
                <a16:creationId xmlns:a16="http://schemas.microsoft.com/office/drawing/2014/main" id="{2C44C657-8B93-984B-9360-7CE757178F72}"/>
              </a:ext>
            </a:extLst>
          </p:cNvPr>
          <p:cNvSpPr txBox="1"/>
          <p:nvPr/>
        </p:nvSpPr>
        <p:spPr>
          <a:xfrm>
            <a:off x="9655" y="4933498"/>
            <a:ext cx="12192000" cy="861774"/>
          </a:xfrm>
          <a:prstGeom prst="rect">
            <a:avLst/>
          </a:prstGeom>
          <a:noFill/>
        </p:spPr>
        <p:txBody>
          <a:bodyPr wrap="square" rtlCol="0">
            <a:spAutoFit/>
          </a:bodyPr>
          <a:lstStyle/>
          <a:p>
            <a:pPr algn="ctr"/>
            <a:r>
              <a:rPr lang="ru-RU" sz="1600" b="1" dirty="0">
                <a:cs typeface="Times New Roman" panose="02020603050405020304" pitchFamily="18" charset="0"/>
              </a:rPr>
              <a:t>Школьники</a:t>
            </a:r>
            <a:endParaRPr lang="ru-RU" sz="1600" dirty="0">
              <a:cs typeface="Times New Roman" panose="02020603050405020304" pitchFamily="18" charset="0"/>
            </a:endParaRPr>
          </a:p>
          <a:p>
            <a:r>
              <a:rPr lang="ru-RU" sz="1600" dirty="0">
                <a:cs typeface="Times New Roman" panose="02020603050405020304" pitchFamily="18" charset="0"/>
              </a:rPr>
              <a:t>Уроки настоящих экологических исследований </a:t>
            </a:r>
            <a:r>
              <a:rPr lang="en-US" sz="1600" dirty="0">
                <a:cs typeface="Times New Roman" panose="02020603050405020304" pitchFamily="18" charset="0"/>
              </a:rPr>
              <a:t>@ </a:t>
            </a:r>
            <a:r>
              <a:rPr lang="ru-RU" sz="1600" dirty="0">
                <a:cs typeface="Times New Roman" panose="02020603050405020304" pitchFamily="18" charset="0"/>
              </a:rPr>
              <a:t>ОЦ «Сириус» (</a:t>
            </a:r>
            <a:r>
              <a:rPr lang="en-US" sz="1600" dirty="0">
                <a:solidFill>
                  <a:srgbClr val="FF0000"/>
                </a:solidFill>
                <a:cs typeface="Times New Roman" panose="02020603050405020304" pitchFamily="18" charset="0"/>
              </a:rPr>
              <a:t>&gt;</a:t>
            </a:r>
            <a:r>
              <a:rPr lang="ru-RU" sz="1600" dirty="0">
                <a:solidFill>
                  <a:srgbClr val="FF0000"/>
                </a:solidFill>
                <a:cs typeface="Times New Roman" panose="02020603050405020304" pitchFamily="18" charset="0"/>
              </a:rPr>
              <a:t> </a:t>
            </a:r>
            <a:r>
              <a:rPr lang="en-US" sz="1600" b="1" dirty="0">
                <a:solidFill>
                  <a:srgbClr val="FF0000"/>
                </a:solidFill>
                <a:cs typeface="Times New Roman" panose="02020603050405020304" pitchFamily="18" charset="0"/>
              </a:rPr>
              <a:t>400</a:t>
            </a:r>
            <a:r>
              <a:rPr lang="en-US" sz="1600" dirty="0">
                <a:solidFill>
                  <a:srgbClr val="FF0000"/>
                </a:solidFill>
                <a:cs typeface="Times New Roman" panose="02020603050405020304" pitchFamily="18" charset="0"/>
              </a:rPr>
              <a:t> </a:t>
            </a:r>
            <a:r>
              <a:rPr lang="ru-RU" sz="1600" dirty="0">
                <a:solidFill>
                  <a:srgbClr val="FF0000"/>
                </a:solidFill>
                <a:cs typeface="Times New Roman" panose="02020603050405020304" pitchFamily="18" charset="0"/>
              </a:rPr>
              <a:t>чел</a:t>
            </a:r>
            <a:r>
              <a:rPr lang="ru-RU" sz="1600" dirty="0">
                <a:cs typeface="Times New Roman" panose="02020603050405020304" pitchFamily="18" charset="0"/>
              </a:rPr>
              <a:t>., </a:t>
            </a:r>
            <a:r>
              <a:rPr lang="ru-RU" sz="1600" b="1" dirty="0">
                <a:cs typeface="Times New Roman" panose="02020603050405020304" pitchFamily="18" charset="0"/>
              </a:rPr>
              <a:t>73</a:t>
            </a:r>
            <a:r>
              <a:rPr lang="ru-RU" sz="1600" dirty="0">
                <a:cs typeface="Times New Roman" panose="02020603050405020304" pitchFamily="18" charset="0"/>
              </a:rPr>
              <a:t> команды из </a:t>
            </a:r>
            <a:r>
              <a:rPr lang="ru-RU" sz="1600" b="1" dirty="0">
                <a:cs typeface="Times New Roman" panose="02020603050405020304" pitchFamily="18" charset="0"/>
              </a:rPr>
              <a:t>37</a:t>
            </a:r>
            <a:r>
              <a:rPr lang="ru-RU" sz="1600" dirty="0">
                <a:cs typeface="Times New Roman" panose="02020603050405020304" pitchFamily="18" charset="0"/>
              </a:rPr>
              <a:t> регионов РФ )</a:t>
            </a:r>
            <a:endParaRPr lang="en-US" sz="1600" dirty="0">
              <a:cs typeface="Times New Roman" panose="02020603050405020304" pitchFamily="18" charset="0"/>
            </a:endParaRPr>
          </a:p>
          <a:p>
            <a:r>
              <a:rPr lang="ru-RU" sz="1600" dirty="0">
                <a:cs typeface="Times New Roman" panose="02020603050405020304" pitchFamily="18" charset="0"/>
              </a:rPr>
              <a:t>Онлайн лекции/экскурсии для ИЦ ОИЯИ в СОГУ, С(А)ФУ, ДВФУ, </a:t>
            </a:r>
            <a:r>
              <a:rPr lang="ru-RU" sz="1600" dirty="0" err="1">
                <a:cs typeface="Times New Roman" panose="02020603050405020304" pitchFamily="18" charset="0"/>
              </a:rPr>
              <a:t>КамГУ</a:t>
            </a:r>
            <a:r>
              <a:rPr lang="ru-RU" sz="1600" dirty="0">
                <a:cs typeface="Times New Roman" panose="02020603050405020304" pitchFamily="18" charset="0"/>
              </a:rPr>
              <a:t> и др. </a:t>
            </a:r>
          </a:p>
        </p:txBody>
      </p:sp>
      <p:sp>
        <p:nvSpPr>
          <p:cNvPr id="11" name="TextBox 10">
            <a:extLst>
              <a:ext uri="{FF2B5EF4-FFF2-40B4-BE49-F238E27FC236}">
                <a16:creationId xmlns:a16="http://schemas.microsoft.com/office/drawing/2014/main" id="{91EB4835-EBD1-8649-8A9B-14D97B150C87}"/>
              </a:ext>
            </a:extLst>
          </p:cNvPr>
          <p:cNvSpPr txBox="1"/>
          <p:nvPr/>
        </p:nvSpPr>
        <p:spPr>
          <a:xfrm>
            <a:off x="191905" y="5977420"/>
            <a:ext cx="11631726" cy="830997"/>
          </a:xfrm>
          <a:prstGeom prst="rect">
            <a:avLst/>
          </a:prstGeom>
          <a:noFill/>
        </p:spPr>
        <p:txBody>
          <a:bodyPr wrap="square" rtlCol="0">
            <a:spAutoFit/>
          </a:bodyPr>
          <a:lstStyle/>
          <a:p>
            <a:pPr algn="ctr"/>
            <a:r>
              <a:rPr lang="ru-RU" sz="1600" b="1" dirty="0">
                <a:cs typeface="Times New Roman" panose="02020603050405020304" pitchFamily="18" charset="0"/>
              </a:rPr>
              <a:t>Новый дополнительный корпус для УНЦ (</a:t>
            </a:r>
            <a:r>
              <a:rPr lang="ru-RU" sz="1600" b="1" dirty="0" err="1">
                <a:cs typeface="Times New Roman" panose="02020603050405020304" pitchFamily="18" charset="0"/>
              </a:rPr>
              <a:t>ул.Вавилова</a:t>
            </a:r>
            <a:r>
              <a:rPr lang="ru-RU" sz="1600" b="1" dirty="0">
                <a:cs typeface="Times New Roman" panose="02020603050405020304" pitchFamily="18" charset="0"/>
              </a:rPr>
              <a:t>, 4а)</a:t>
            </a:r>
            <a:endParaRPr lang="ru-RU" sz="1600" dirty="0">
              <a:cs typeface="Times New Roman" panose="02020603050405020304" pitchFamily="18" charset="0"/>
            </a:endParaRPr>
          </a:p>
          <a:p>
            <a:pPr algn="ctr"/>
            <a:r>
              <a:rPr lang="ru-RU" sz="1600" dirty="0">
                <a:cs typeface="Times New Roman" panose="02020603050405020304" pitchFamily="18" charset="0"/>
              </a:rPr>
              <a:t>Физический практикум, школьная ядерно-физическая лаборатория, робототехника, учебные кабинеты, группа социальных коммуникаций, научно-инженерная группа</a:t>
            </a:r>
          </a:p>
        </p:txBody>
      </p:sp>
      <p:cxnSp>
        <p:nvCxnSpPr>
          <p:cNvPr id="16" name="Straight Connector 15">
            <a:extLst>
              <a:ext uri="{FF2B5EF4-FFF2-40B4-BE49-F238E27FC236}">
                <a16:creationId xmlns:a16="http://schemas.microsoft.com/office/drawing/2014/main" id="{604C0EFD-BCC4-8448-8C3F-B2C06B212B06}"/>
              </a:ext>
            </a:extLst>
          </p:cNvPr>
          <p:cNvCxnSpPr/>
          <p:nvPr/>
        </p:nvCxnSpPr>
        <p:spPr>
          <a:xfrm>
            <a:off x="42460" y="3592239"/>
            <a:ext cx="12149540" cy="22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CFC4DB-9992-064E-8163-3B20F89C4725}"/>
              </a:ext>
            </a:extLst>
          </p:cNvPr>
          <p:cNvCxnSpPr/>
          <p:nvPr/>
        </p:nvCxnSpPr>
        <p:spPr>
          <a:xfrm>
            <a:off x="21230" y="4821334"/>
            <a:ext cx="12149540" cy="22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85E62FE-187C-4A49-9944-9F80DCF93B18}"/>
              </a:ext>
            </a:extLst>
          </p:cNvPr>
          <p:cNvCxnSpPr/>
          <p:nvPr/>
        </p:nvCxnSpPr>
        <p:spPr>
          <a:xfrm>
            <a:off x="30885" y="5884866"/>
            <a:ext cx="12149540" cy="225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851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B4D9D1-796F-445E-BF54-1E80627743E3}"/>
              </a:ext>
            </a:extLst>
          </p:cNvPr>
          <p:cNvSpPr>
            <a:spLocks noGrp="1"/>
          </p:cNvSpPr>
          <p:nvPr>
            <p:ph type="title"/>
          </p:nvPr>
        </p:nvSpPr>
        <p:spPr>
          <a:xfrm>
            <a:off x="3860295" y="-80400"/>
            <a:ext cx="6265837" cy="540396"/>
          </a:xfrm>
        </p:spPr>
        <p:txBody>
          <a:bodyPr>
            <a:normAutofit/>
          </a:bodyPr>
          <a:lstStyle/>
          <a:p>
            <a:r>
              <a:rPr lang="ru-RU" sz="2000" b="1" dirty="0">
                <a:solidFill>
                  <a:srgbClr val="0432FF"/>
                </a:solidFill>
              </a:rPr>
              <a:t>Служба главного инженера ОИЯИ</a:t>
            </a:r>
            <a:endParaRPr lang="ru-RU" sz="2000" dirty="0">
              <a:solidFill>
                <a:srgbClr val="0432FF"/>
              </a:solidFill>
            </a:endParaRPr>
          </a:p>
        </p:txBody>
      </p:sp>
      <p:sp>
        <p:nvSpPr>
          <p:cNvPr id="3" name="Объект 2">
            <a:extLst>
              <a:ext uri="{FF2B5EF4-FFF2-40B4-BE49-F238E27FC236}">
                <a16:creationId xmlns:a16="http://schemas.microsoft.com/office/drawing/2014/main" id="{4938632D-4E81-4D73-8F19-51DAC2DED5B6}"/>
              </a:ext>
            </a:extLst>
          </p:cNvPr>
          <p:cNvSpPr>
            <a:spLocks noGrp="1"/>
          </p:cNvSpPr>
          <p:nvPr>
            <p:ph idx="1"/>
          </p:nvPr>
        </p:nvSpPr>
        <p:spPr>
          <a:xfrm>
            <a:off x="261050" y="468414"/>
            <a:ext cx="11730690" cy="3510470"/>
          </a:xfrm>
        </p:spPr>
        <p:txBody>
          <a:bodyPr>
            <a:normAutofit lnSpcReduction="10000"/>
          </a:bodyPr>
          <a:lstStyle/>
          <a:p>
            <a:pPr marL="0" indent="0">
              <a:buNone/>
            </a:pPr>
            <a:r>
              <a:rPr lang="ru-RU" sz="1400" b="1" dirty="0">
                <a:latin typeface="Arial" panose="020B0604020202020204" pitchFamily="34" charset="0"/>
                <a:cs typeface="Arial" panose="020B0604020202020204" pitchFamily="34" charset="0"/>
              </a:rPr>
              <a:t>Новый Главный энергетик ОИЯИ – </a:t>
            </a:r>
            <a:r>
              <a:rPr lang="ru-RU" sz="1400" b="1" dirty="0" err="1">
                <a:latin typeface="Arial" panose="020B0604020202020204" pitchFamily="34" charset="0"/>
                <a:cs typeface="Arial" panose="020B0604020202020204" pitchFamily="34" charset="0"/>
              </a:rPr>
              <a:t>И.В.Кошелев</a:t>
            </a:r>
            <a:r>
              <a:rPr lang="ru-RU" sz="1400" b="1" dirty="0">
                <a:latin typeface="Arial" panose="020B0604020202020204" pitchFamily="34" charset="0"/>
                <a:cs typeface="Arial" panose="020B0604020202020204" pitchFamily="34" charset="0"/>
              </a:rPr>
              <a:t>. Изменение (обновление) структуры ОГЭ .</a:t>
            </a:r>
          </a:p>
          <a:p>
            <a:pPr lvl="1">
              <a:buFont typeface="Wingdings" panose="05000000000000000000" pitchFamily="2" charset="2"/>
              <a:buChar char="Ø"/>
            </a:pPr>
            <a:r>
              <a:rPr lang="ru-RU" sz="1400" dirty="0">
                <a:latin typeface="Arial" panose="020B0604020202020204" pitchFamily="34" charset="0"/>
                <a:cs typeface="Arial" panose="020B0604020202020204" pitchFamily="34" charset="0"/>
              </a:rPr>
              <a:t>Перевод Азотного цеха в структура ЛФВЭ</a:t>
            </a:r>
            <a:r>
              <a:rPr lang="en-US" sz="1400" dirty="0">
                <a:latin typeface="Arial" panose="020B0604020202020204" pitchFamily="34" charset="0"/>
                <a:cs typeface="Arial" panose="020B0604020202020204" pitchFamily="34" charset="0"/>
              </a:rPr>
              <a:t> - </a:t>
            </a:r>
            <a:r>
              <a:rPr lang="ru-RU" sz="1200" dirty="0">
                <a:latin typeface="Arial" panose="020B0604020202020204" pitchFamily="34" charset="0"/>
                <a:cs typeface="Arial" panose="020B0604020202020204" pitchFamily="34" charset="0"/>
              </a:rPr>
              <a:t>подготовлен приказ переводе с 1 янв. 2022г.</a:t>
            </a:r>
          </a:p>
          <a:p>
            <a:pPr lvl="1">
              <a:buFont typeface="Wingdings" panose="05000000000000000000" pitchFamily="2" charset="2"/>
              <a:buChar char="Ø"/>
            </a:pPr>
            <a:r>
              <a:rPr lang="ru-RU" sz="1400" dirty="0">
                <a:latin typeface="Arial" panose="020B0604020202020204" pitchFamily="34" charset="0"/>
                <a:cs typeface="Arial" panose="020B0604020202020204" pitchFamily="34" charset="0"/>
              </a:rPr>
              <a:t>Подготовка предложения по разделению в структуре ОГЭ регулируемой (хозрасчётной) деятельности и бюджетной деятельности (инфраструктура ОИЯИ)</a:t>
            </a:r>
          </a:p>
          <a:p>
            <a:pPr marL="0" indent="0">
              <a:buNone/>
            </a:pPr>
            <a:r>
              <a:rPr lang="ru-RU" sz="1400" b="1" dirty="0">
                <a:latin typeface="Arial" panose="020B0604020202020204" pitchFamily="34" charset="0"/>
                <a:cs typeface="Arial" panose="020B0604020202020204" pitchFamily="34" charset="0"/>
              </a:rPr>
              <a:t>Подготовлено соглашение на передачу канализационных сетей в городскую структуру.</a:t>
            </a:r>
          </a:p>
          <a:p>
            <a:pPr marL="0" indent="0">
              <a:buNone/>
            </a:pPr>
            <a:r>
              <a:rPr lang="ru-RU" sz="1600" b="1" u="sng" dirty="0">
                <a:latin typeface="Arial" panose="020B0604020202020204" pitchFamily="34" charset="0"/>
                <a:cs typeface="Arial" panose="020B0604020202020204" pitchFamily="34" charset="0"/>
              </a:rPr>
              <a:t>Новые объекты</a:t>
            </a:r>
          </a:p>
          <a:p>
            <a:pPr marL="342900" indent="-342900">
              <a:lnSpc>
                <a:spcPct val="100000"/>
              </a:lnSpc>
              <a:spcBef>
                <a:spcPts val="0"/>
              </a:spcBef>
              <a:buAutoNum type="arabicPeriod"/>
            </a:pPr>
            <a:r>
              <a:rPr lang="ru-RU" sz="1400" dirty="0">
                <a:latin typeface="Arial" panose="020B0604020202020204" pitchFamily="34" charset="0"/>
                <a:cs typeface="Arial" panose="020B0604020202020204" pitchFamily="34" charset="0"/>
              </a:rPr>
              <a:t>Реконструкция: ГПП-1 (ЛФВЭ) - стадия завершения, около 800МР, мощность будет увеличена на 18.4 МВт); ГПП-2 (ЛЯП) - начало работ, около 1000МР, мощность будет увеличена на 10 МВт. НАДЕЖНОСТЬ, РЕЗЕРВИРУЕМОСТЬ</a:t>
            </a:r>
          </a:p>
          <a:p>
            <a:pPr marL="0" indent="0">
              <a:lnSpc>
                <a:spcPct val="100000"/>
              </a:lnSpc>
              <a:spcBef>
                <a:spcPts val="0"/>
              </a:spcBef>
              <a:buNone/>
            </a:pPr>
            <a:r>
              <a:rPr lang="ru-RU" sz="1400" dirty="0">
                <a:latin typeface="Arial" panose="020B0604020202020204" pitchFamily="34" charset="0"/>
                <a:cs typeface="Arial" panose="020B0604020202020204" pitchFamily="34" charset="0"/>
              </a:rPr>
              <a:t>2. Строительство КПП ЛЯП  –  </a:t>
            </a:r>
            <a:r>
              <a:rPr lang="ru-RU" sz="1200" dirty="0">
                <a:latin typeface="Arial" panose="020B0604020202020204" pitchFamily="34" charset="0"/>
                <a:cs typeface="Arial" panose="020B0604020202020204" pitchFamily="34" charset="0"/>
              </a:rPr>
              <a:t>(ОКС, СБ) </a:t>
            </a:r>
            <a:r>
              <a:rPr lang="ru-RU" sz="1400" dirty="0">
                <a:latin typeface="Arial" panose="020B0604020202020204" pitchFamily="34" charset="0"/>
                <a:cs typeface="Arial" panose="020B0604020202020204" pitchFamily="34" charset="0"/>
              </a:rPr>
              <a:t>	</a:t>
            </a:r>
          </a:p>
          <a:p>
            <a:pPr marL="0" indent="0">
              <a:lnSpc>
                <a:spcPct val="100000"/>
              </a:lnSpc>
              <a:spcBef>
                <a:spcPts val="0"/>
              </a:spcBef>
              <a:buNone/>
            </a:pPr>
            <a:r>
              <a:rPr lang="ru-RU" sz="1400" dirty="0">
                <a:latin typeface="Arial" panose="020B0604020202020204" pitchFamily="34" charset="0"/>
                <a:cs typeface="Arial" panose="020B0604020202020204" pitchFamily="34" charset="0"/>
              </a:rPr>
              <a:t>3. Создание АТЦ (аварийно-технического центра) – введен в эксплуатацию в апреле 2022г.</a:t>
            </a:r>
          </a:p>
          <a:p>
            <a:pPr marL="0" indent="0">
              <a:lnSpc>
                <a:spcPct val="100000"/>
              </a:lnSpc>
              <a:spcBef>
                <a:spcPts val="0"/>
              </a:spcBef>
              <a:buNone/>
            </a:pPr>
            <a:r>
              <a:rPr lang="ru-RU" sz="1400" dirty="0">
                <a:latin typeface="Arial" panose="020B0604020202020204" pitchFamily="34" charset="0"/>
                <a:cs typeface="Arial" panose="020B0604020202020204" pitchFamily="34" charset="0"/>
              </a:rPr>
              <a:t>4. Служебное жилье (СПКЗ "Новый город" ул. Программистов д.13 к.1), строительство новых квартир с отделкой и меблировкой: 2021 г. - 39 квартир (заселены), 2022 г. - 62 квартиры (сданы в эксплуатацию, укомплектованы мебелью). Дом сдан в эксплуатацию  в августе 2022.</a:t>
            </a:r>
          </a:p>
          <a:p>
            <a:pPr marL="0" indent="0">
              <a:lnSpc>
                <a:spcPct val="100000"/>
              </a:lnSpc>
              <a:spcBef>
                <a:spcPts val="0"/>
              </a:spcBef>
              <a:buNone/>
            </a:pPr>
            <a:endParaRPr lang="ru-RU" sz="1400" dirty="0">
              <a:latin typeface="Arial" panose="020B0604020202020204" pitchFamily="34" charset="0"/>
              <a:cs typeface="Arial" panose="020B0604020202020204" pitchFamily="34" charset="0"/>
            </a:endParaRPr>
          </a:p>
          <a:p>
            <a:pPr marL="0" indent="0">
              <a:lnSpc>
                <a:spcPct val="100000"/>
              </a:lnSpc>
              <a:spcBef>
                <a:spcPts val="0"/>
              </a:spcBef>
              <a:buNone/>
            </a:pPr>
            <a:r>
              <a:rPr lang="ru-RU" sz="1400" b="1" u="sng" dirty="0">
                <a:latin typeface="Arial" panose="020B0604020202020204" pitchFamily="34" charset="0"/>
                <a:cs typeface="Arial" panose="020B0604020202020204" pitchFamily="34" charset="0"/>
              </a:rPr>
              <a:t>ОКС ОИЯИ: 61 объект капитального строительства (2.5 </a:t>
            </a:r>
            <a:r>
              <a:rPr lang="ru-RU" sz="1400" b="1" u="sng" dirty="0" err="1">
                <a:latin typeface="Arial" panose="020B0604020202020204" pitchFamily="34" charset="0"/>
                <a:cs typeface="Arial" panose="020B0604020202020204" pitchFamily="34" charset="0"/>
              </a:rPr>
              <a:t>млрд.руб</a:t>
            </a:r>
            <a:r>
              <a:rPr lang="ru-RU" sz="1400" b="1" u="sng" dirty="0">
                <a:latin typeface="Arial" panose="020B0604020202020204" pitchFamily="34" charset="0"/>
                <a:cs typeface="Arial" panose="020B0604020202020204" pitchFamily="34" charset="0"/>
              </a:rPr>
              <a:t>)</a:t>
            </a:r>
          </a:p>
          <a:p>
            <a:pPr marL="0" indent="0">
              <a:lnSpc>
                <a:spcPct val="100000"/>
              </a:lnSpc>
              <a:spcBef>
                <a:spcPts val="0"/>
              </a:spcBef>
              <a:buNone/>
            </a:pPr>
            <a:endParaRPr lang="ru-RU" sz="1400" dirty="0">
              <a:latin typeface="Arial" panose="020B0604020202020204" pitchFamily="34" charset="0"/>
              <a:cs typeface="Arial" panose="020B0604020202020204" pitchFamily="34" charset="0"/>
            </a:endParaRPr>
          </a:p>
          <a:p>
            <a:pPr marL="0" indent="0">
              <a:lnSpc>
                <a:spcPct val="100000"/>
              </a:lnSpc>
              <a:spcBef>
                <a:spcPts val="0"/>
              </a:spcBef>
              <a:buNone/>
            </a:pPr>
            <a:r>
              <a:rPr lang="ru-RU" sz="1400" b="1" u="sng" dirty="0">
                <a:latin typeface="Arial" panose="020B0604020202020204" pitchFamily="34" charset="0"/>
                <a:cs typeface="Arial" panose="020B0604020202020204" pitchFamily="34" charset="0"/>
              </a:rPr>
              <a:t>Большой объем работ по лицензиям для ОИЯИ (энергетика/тепло/вода, ЯМ/РВ, РИ, РАО, ИИИ).</a:t>
            </a:r>
          </a:p>
          <a:p>
            <a:pPr marL="0" indent="0">
              <a:lnSpc>
                <a:spcPct val="100000"/>
              </a:lnSpc>
              <a:spcBef>
                <a:spcPts val="0"/>
              </a:spcBef>
              <a:buNone/>
            </a:pPr>
            <a:endParaRPr lang="ru-RU" sz="1400"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70733F55-07E4-084B-83B9-2883C2622F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6641" y="3966337"/>
            <a:ext cx="3613487" cy="2891663"/>
          </a:xfrm>
          <a:prstGeom prst="rect">
            <a:avLst/>
          </a:prstGeom>
        </p:spPr>
      </p:pic>
      <p:pic>
        <p:nvPicPr>
          <p:cNvPr id="5" name="Рисунок 4">
            <a:extLst>
              <a:ext uri="{FF2B5EF4-FFF2-40B4-BE49-F238E27FC236}">
                <a16:creationId xmlns:a16="http://schemas.microsoft.com/office/drawing/2014/main" id="{B018B683-74AA-7741-8F69-525AC8134C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88060" y="4027372"/>
            <a:ext cx="2032586" cy="2710114"/>
          </a:xfrm>
          <a:prstGeom prst="rect">
            <a:avLst/>
          </a:prstGeom>
        </p:spPr>
      </p:pic>
      <p:pic>
        <p:nvPicPr>
          <p:cNvPr id="6" name="Рисунок 5">
            <a:extLst>
              <a:ext uri="{FF2B5EF4-FFF2-40B4-BE49-F238E27FC236}">
                <a16:creationId xmlns:a16="http://schemas.microsoft.com/office/drawing/2014/main" id="{E20C07D2-D955-924F-BA21-F3095C80CD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848" y="4241882"/>
            <a:ext cx="4322892" cy="2428858"/>
          </a:xfrm>
          <a:prstGeom prst="rect">
            <a:avLst/>
          </a:prstGeom>
        </p:spPr>
      </p:pic>
    </p:spTree>
    <p:extLst>
      <p:ext uri="{BB962C8B-B14F-4D97-AF65-F5344CB8AC3E}">
        <p14:creationId xmlns:p14="http://schemas.microsoft.com/office/powerpoint/2010/main" val="3991203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E01BF36-396E-5643-9D75-0A234DDB5B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2835"/>
            <a:ext cx="12192000" cy="6845165"/>
          </a:xfrm>
          <a:prstGeom prst="rect">
            <a:avLst/>
          </a:prstGeom>
        </p:spPr>
      </p:pic>
      <p:pic>
        <p:nvPicPr>
          <p:cNvPr id="5" name="Рисунок 4">
            <a:extLst>
              <a:ext uri="{FF2B5EF4-FFF2-40B4-BE49-F238E27FC236}">
                <a16:creationId xmlns:a16="http://schemas.microsoft.com/office/drawing/2014/main" id="{337727F4-2F5B-FF48-81DE-8343B460A9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99012" y="1465401"/>
            <a:ext cx="4117578" cy="3081750"/>
          </a:xfrm>
          <a:prstGeom prst="rect">
            <a:avLst/>
          </a:prstGeom>
        </p:spPr>
      </p:pic>
      <p:pic>
        <p:nvPicPr>
          <p:cNvPr id="6" name="Рисунок 5">
            <a:extLst>
              <a:ext uri="{FF2B5EF4-FFF2-40B4-BE49-F238E27FC236}">
                <a16:creationId xmlns:a16="http://schemas.microsoft.com/office/drawing/2014/main" id="{733D2613-69E7-3A44-8DBC-D61B14E4CC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10" y="4397071"/>
            <a:ext cx="3932047" cy="2395912"/>
          </a:xfrm>
          <a:prstGeom prst="rect">
            <a:avLst/>
          </a:prstGeom>
        </p:spPr>
      </p:pic>
      <p:sp>
        <p:nvSpPr>
          <p:cNvPr id="7" name="Прямоугольник 6">
            <a:extLst>
              <a:ext uri="{FF2B5EF4-FFF2-40B4-BE49-F238E27FC236}">
                <a16:creationId xmlns:a16="http://schemas.microsoft.com/office/drawing/2014/main" id="{C90ECD5B-37E1-DB4A-8D42-D1C7C68C9776}"/>
              </a:ext>
            </a:extLst>
          </p:cNvPr>
          <p:cNvSpPr/>
          <p:nvPr/>
        </p:nvSpPr>
        <p:spPr>
          <a:xfrm>
            <a:off x="67731" y="65017"/>
            <a:ext cx="10362903" cy="1400383"/>
          </a:xfrm>
          <a:prstGeom prst="rect">
            <a:avLst/>
          </a:prstGeom>
          <a:solidFill>
            <a:schemeClr val="bg1"/>
          </a:solidFill>
        </p:spPr>
        <p:txBody>
          <a:bodyPr wrap="square">
            <a:spAutoFit/>
          </a:bodyPr>
          <a:lstStyle/>
          <a:p>
            <a:r>
              <a:rPr lang="ru-RU" sz="1700" dirty="0"/>
              <a:t>В этом году приняли от </a:t>
            </a:r>
            <a:r>
              <a:rPr lang="ru-RU" sz="1700" dirty="0" err="1"/>
              <a:t>застройщика</a:t>
            </a:r>
            <a:r>
              <a:rPr lang="ru-RU" sz="1700" dirty="0"/>
              <a:t>, оснастили мебелью 62 квартиры (из них 25 – однокомнатных, 37- двухкомнатных), расположенных по ул. Программистов, д. 13/1. Площадь однокомнатных квартир от 37 до 44 </a:t>
            </a:r>
            <a:r>
              <a:rPr lang="ru-RU" sz="1700" dirty="0" err="1"/>
              <a:t>кв.м</a:t>
            </a:r>
            <a:r>
              <a:rPr lang="ru-RU" sz="1700" dirty="0"/>
              <a:t>. Двухкомнатных от 51 до 65 </a:t>
            </a:r>
            <a:r>
              <a:rPr lang="ru-RU" sz="1700" dirty="0" err="1"/>
              <a:t>кв.м</a:t>
            </a:r>
            <a:r>
              <a:rPr lang="ru-RU" sz="1700" dirty="0"/>
              <a:t> с большими кухнями, просторными прихожими. </a:t>
            </a:r>
            <a:r>
              <a:rPr lang="ru-RU" sz="1700" dirty="0">
                <a:latin typeface="Trebuchet MS" panose="020B0703020202090204" pitchFamily="34" charset="0"/>
              </a:rPr>
              <a:t>Часть балконов имеют </a:t>
            </a:r>
            <a:r>
              <a:rPr lang="ru-RU" sz="1700" dirty="0">
                <a:latin typeface="Trebuchet MS,Bold"/>
              </a:rPr>
              <a:t>панорамное остекление</a:t>
            </a:r>
            <a:r>
              <a:rPr lang="ru-RU" sz="1700" dirty="0">
                <a:latin typeface="Trebuchet MS" panose="020B0703020202090204" pitchFamily="34" charset="0"/>
              </a:rPr>
              <a:t>. Все квартиры оснащены встроенными шкафами. </a:t>
            </a:r>
            <a:r>
              <a:rPr lang="ru-RU" sz="1700" b="1" u="sng" dirty="0">
                <a:solidFill>
                  <a:srgbClr val="0432FF"/>
                </a:solidFill>
                <a:latin typeface="Trebuchet MS" panose="020B0703020202090204" pitchFamily="34" charset="0"/>
              </a:rPr>
              <a:t>По состоянию на 16 декабря 2022 г. </a:t>
            </a:r>
            <a:r>
              <a:rPr lang="ru-RU" sz="1700" b="1" u="sng" dirty="0">
                <a:solidFill>
                  <a:srgbClr val="0432FF"/>
                </a:solidFill>
                <a:latin typeface="Trebuchet MS,Bold"/>
              </a:rPr>
              <a:t>40 сотрудников </a:t>
            </a:r>
            <a:r>
              <a:rPr lang="ru-RU" sz="1700" b="1" u="sng" dirty="0">
                <a:solidFill>
                  <a:srgbClr val="0432FF"/>
                </a:solidFill>
                <a:latin typeface="Trebuchet MS" panose="020B0703020202090204" pitchFamily="34" charset="0"/>
              </a:rPr>
              <a:t>получили ключи от квартир. </a:t>
            </a:r>
            <a:endParaRPr lang="ru-RU" sz="1700" b="1" u="sng" dirty="0">
              <a:solidFill>
                <a:srgbClr val="0432FF"/>
              </a:solidFill>
              <a:effectLst/>
            </a:endParaRPr>
          </a:p>
        </p:txBody>
      </p:sp>
      <p:sp>
        <p:nvSpPr>
          <p:cNvPr id="8" name="TextBox 7">
            <a:extLst>
              <a:ext uri="{FF2B5EF4-FFF2-40B4-BE49-F238E27FC236}">
                <a16:creationId xmlns:a16="http://schemas.microsoft.com/office/drawing/2014/main" id="{B3CD72DC-B229-5E4C-B8B1-58DAB2BD3073}"/>
              </a:ext>
            </a:extLst>
          </p:cNvPr>
          <p:cNvSpPr txBox="1"/>
          <p:nvPr/>
        </p:nvSpPr>
        <p:spPr>
          <a:xfrm>
            <a:off x="10929257" y="185120"/>
            <a:ext cx="1097280" cy="461665"/>
          </a:xfrm>
          <a:prstGeom prst="rect">
            <a:avLst/>
          </a:prstGeom>
          <a:solidFill>
            <a:schemeClr val="bg1"/>
          </a:solidFill>
        </p:spPr>
        <p:txBody>
          <a:bodyPr wrap="square">
            <a:spAutoFit/>
          </a:bodyPr>
          <a:lstStyle/>
          <a:p>
            <a:pPr algn="ctr"/>
            <a:r>
              <a:rPr lang="ru-RU" sz="2400" b="1" dirty="0"/>
              <a:t>УГРК</a:t>
            </a:r>
          </a:p>
        </p:txBody>
      </p:sp>
    </p:spTree>
    <p:extLst>
      <p:ext uri="{BB962C8B-B14F-4D97-AF65-F5344CB8AC3E}">
        <p14:creationId xmlns:p14="http://schemas.microsoft.com/office/powerpoint/2010/main" val="1759243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466" y="137565"/>
            <a:ext cx="11954933" cy="540898"/>
          </a:xfrm>
        </p:spPr>
        <p:txBody>
          <a:bodyPr>
            <a:noAutofit/>
          </a:bodyPr>
          <a:lstStyle/>
          <a:p>
            <a:r>
              <a:rPr lang="ru-RU" sz="2200" dirty="0">
                <a:solidFill>
                  <a:srgbClr val="0432FF"/>
                </a:solidFill>
              </a:rPr>
              <a:t>Хозяйственное облуживание объектов и обеспечение деятельности подразделений ОИЯИ</a:t>
            </a:r>
          </a:p>
        </p:txBody>
      </p:sp>
      <p:sp>
        <p:nvSpPr>
          <p:cNvPr id="3" name="Объект 2"/>
          <p:cNvSpPr>
            <a:spLocks noGrp="1"/>
          </p:cNvSpPr>
          <p:nvPr>
            <p:ph idx="1"/>
          </p:nvPr>
        </p:nvSpPr>
        <p:spPr>
          <a:xfrm>
            <a:off x="135465" y="678463"/>
            <a:ext cx="11954933" cy="6105514"/>
          </a:xfrm>
        </p:spPr>
        <p:txBody>
          <a:bodyPr>
            <a:noAutofit/>
          </a:bodyPr>
          <a:lstStyle/>
          <a:p>
            <a:pPr marL="0" indent="0">
              <a:lnSpc>
                <a:spcPct val="100000"/>
              </a:lnSpc>
              <a:spcBef>
                <a:spcPts val="0"/>
              </a:spcBef>
              <a:spcAft>
                <a:spcPts val="600"/>
              </a:spcAft>
              <a:buNone/>
            </a:pPr>
            <a:r>
              <a:rPr lang="ru-RU" sz="1700" dirty="0"/>
              <a:t>В эксплуатационной ответственности Департамента находится 44 здания (на балансе 65).</a:t>
            </a:r>
          </a:p>
          <a:p>
            <a:pPr marL="0" indent="0">
              <a:lnSpc>
                <a:spcPct val="100000"/>
              </a:lnSpc>
              <a:spcBef>
                <a:spcPts val="0"/>
              </a:spcBef>
              <a:spcAft>
                <a:spcPts val="600"/>
              </a:spcAft>
              <a:buNone/>
            </a:pPr>
            <a:r>
              <a:rPr lang="ru-RU" sz="1700" dirty="0"/>
              <a:t>Выполняются работы по кадастровому учету и регистрации  прав собственности на объекты Института.</a:t>
            </a:r>
          </a:p>
          <a:p>
            <a:pPr marL="0" indent="0">
              <a:lnSpc>
                <a:spcPct val="100000"/>
              </a:lnSpc>
              <a:spcBef>
                <a:spcPts val="0"/>
              </a:spcBef>
              <a:spcAft>
                <a:spcPts val="600"/>
              </a:spcAft>
              <a:buNone/>
            </a:pPr>
            <a:r>
              <a:rPr lang="ru-RU" sz="1700" dirty="0"/>
              <a:t>Активно ведутся ремонтно-строительные работы. Основные объекты в 2022г: </a:t>
            </a:r>
          </a:p>
          <a:p>
            <a:pPr>
              <a:lnSpc>
                <a:spcPct val="100000"/>
              </a:lnSpc>
              <a:spcBef>
                <a:spcPts val="0"/>
              </a:spcBef>
              <a:spcAft>
                <a:spcPts val="600"/>
              </a:spcAft>
            </a:pPr>
            <a:r>
              <a:rPr lang="ru-RU" sz="1700" dirty="0"/>
              <a:t>Лаборатории ОИЯИ: модульный корпус ЛФВЭ, корпуса № 32, 12, «У» ЛЯП, здания №43, 117, 119, 42А ЛНФ;</a:t>
            </a:r>
          </a:p>
          <a:p>
            <a:pPr>
              <a:lnSpc>
                <a:spcPct val="100000"/>
              </a:lnSpc>
              <a:spcBef>
                <a:spcPts val="0"/>
              </a:spcBef>
              <a:spcAft>
                <a:spcPts val="600"/>
              </a:spcAft>
            </a:pPr>
            <a:r>
              <a:rPr lang="ru-RU" sz="1700" dirty="0"/>
              <a:t>Инфраструктура ОИЯИ: учебный корпус  УНЦ (ул. Вавилова д.4А), Универсальная Библиотека («</a:t>
            </a:r>
            <a:r>
              <a:rPr lang="ru-RU" sz="1700" dirty="0" err="1"/>
              <a:t>Блохинка</a:t>
            </a:r>
            <a:r>
              <a:rPr lang="ru-RU" sz="1700" dirty="0"/>
              <a:t>»), Дом физкультурника, ДМС, служебный жилфонд, объекты ОГЭ.</a:t>
            </a:r>
          </a:p>
          <a:p>
            <a:pPr marL="0" indent="0">
              <a:lnSpc>
                <a:spcPct val="100000"/>
              </a:lnSpc>
              <a:spcBef>
                <a:spcPts val="0"/>
              </a:spcBef>
              <a:spcAft>
                <a:spcPts val="600"/>
              </a:spcAft>
              <a:buNone/>
            </a:pPr>
            <a:r>
              <a:rPr lang="ru-RU" sz="1700" dirty="0"/>
              <a:t>Социальная деятельность Департамента: </a:t>
            </a:r>
          </a:p>
          <a:p>
            <a:pPr>
              <a:lnSpc>
                <a:spcPct val="100000"/>
              </a:lnSpc>
              <a:spcBef>
                <a:spcPts val="0"/>
              </a:spcBef>
              <a:spcAft>
                <a:spcPts val="600"/>
              </a:spcAft>
            </a:pPr>
            <a:r>
              <a:rPr lang="ru-RU" sz="1700" dirty="0"/>
              <a:t>База отдыха «</a:t>
            </a:r>
            <a:r>
              <a:rPr lang="ru-RU" sz="1700" dirty="0" err="1"/>
              <a:t>Липня</a:t>
            </a:r>
            <a:r>
              <a:rPr lang="ru-RU" sz="1700" dirty="0"/>
              <a:t>» – в 2022г. базу посетили около 1700 человек, что в 2 раза больше, чем в </a:t>
            </a:r>
            <a:r>
              <a:rPr lang="ru-RU" sz="1700" dirty="0" err="1"/>
              <a:t>доковидные</a:t>
            </a:r>
            <a:r>
              <a:rPr lang="ru-RU" sz="1700" dirty="0"/>
              <a:t> периоды (2018-2019 гг.);</a:t>
            </a:r>
          </a:p>
          <a:p>
            <a:pPr>
              <a:lnSpc>
                <a:spcPct val="100000"/>
              </a:lnSpc>
              <a:spcBef>
                <a:spcPts val="0"/>
              </a:spcBef>
              <a:spcAft>
                <a:spcPts val="600"/>
              </a:spcAft>
            </a:pPr>
            <a:r>
              <a:rPr lang="ru-RU" sz="1700" dirty="0"/>
              <a:t>Оформлены путевки и договоры на организацию летнего отдыха (лагеря) 192 детей сотрудников ОИЯИ ;</a:t>
            </a:r>
          </a:p>
          <a:p>
            <a:pPr>
              <a:lnSpc>
                <a:spcPct val="100000"/>
              </a:lnSpc>
              <a:spcBef>
                <a:spcPts val="0"/>
              </a:spcBef>
              <a:spcAft>
                <a:spcPts val="600"/>
              </a:spcAft>
            </a:pPr>
            <a:r>
              <a:rPr lang="ru-RU" sz="1700" dirty="0"/>
              <a:t>Оформлены около 70 путевок в пансионат «Дубна» г. Алушта.</a:t>
            </a:r>
          </a:p>
          <a:p>
            <a:pPr marL="0" indent="0">
              <a:lnSpc>
                <a:spcPct val="100000"/>
              </a:lnSpc>
              <a:spcBef>
                <a:spcPts val="0"/>
              </a:spcBef>
              <a:spcAft>
                <a:spcPts val="600"/>
              </a:spcAft>
              <a:buNone/>
            </a:pPr>
            <a:endParaRPr lang="ru-RU" sz="700" dirty="0"/>
          </a:p>
          <a:p>
            <a:pPr marL="0" indent="0">
              <a:lnSpc>
                <a:spcPct val="100000"/>
              </a:lnSpc>
              <a:spcBef>
                <a:spcPts val="0"/>
              </a:spcBef>
              <a:spcAft>
                <a:spcPts val="600"/>
              </a:spcAft>
              <a:buNone/>
            </a:pPr>
            <a:r>
              <a:rPr lang="ru-RU" sz="1700" b="1" dirty="0"/>
              <a:t>ФБУЗ МСЧ№9 ФМБА России</a:t>
            </a:r>
            <a:r>
              <a:rPr lang="ru-RU" sz="1700" dirty="0"/>
              <a:t>: Завершен ремонт ПЦР лаборатории, Завершен ремонт помещений Поликлиники, Ведется работа по обустройству нового приемного отделения в хирургическом корпусе, Выполнены масштабные работы по капитальному ремонту (замене) инженерных сетей, Отремонтировано асфальтовое покрытие территории МСЧ № 9</a:t>
            </a:r>
          </a:p>
          <a:p>
            <a:pPr marL="0" indent="0">
              <a:lnSpc>
                <a:spcPct val="100000"/>
              </a:lnSpc>
              <a:spcBef>
                <a:spcPts val="0"/>
              </a:spcBef>
              <a:spcAft>
                <a:spcPts val="600"/>
              </a:spcAft>
              <a:buNone/>
            </a:pPr>
            <a:r>
              <a:rPr lang="ru-RU" sz="1700" b="1" dirty="0"/>
              <a:t>Филиал МГУ им. М. В. Ломоносова в г. Дубна, МБОУ гимназия №8 им академика Боголюбова Н. Н. (</a:t>
            </a:r>
            <a:r>
              <a:rPr lang="ru-RU" sz="1700" dirty="0"/>
              <a:t>ремонт части кровли и фасада здания, ремонт и оснащение кабинета химии).</a:t>
            </a:r>
          </a:p>
          <a:p>
            <a:pPr marL="0" indent="0">
              <a:lnSpc>
                <a:spcPct val="100000"/>
              </a:lnSpc>
              <a:spcBef>
                <a:spcPts val="0"/>
              </a:spcBef>
              <a:spcAft>
                <a:spcPts val="600"/>
              </a:spcAft>
              <a:buNone/>
            </a:pPr>
            <a:r>
              <a:rPr lang="ru-RU" sz="1700" b="1" dirty="0"/>
              <a:t>город Дубна: </a:t>
            </a:r>
            <a:r>
              <a:rPr lang="ru-RU" sz="1700" dirty="0"/>
              <a:t>Выполнены работы по благоустройству территории «Дома учителя», новогоднее убранство улиц/аллей города и набережной.</a:t>
            </a:r>
          </a:p>
          <a:p>
            <a:pPr>
              <a:lnSpc>
                <a:spcPct val="100000"/>
              </a:lnSpc>
              <a:spcBef>
                <a:spcPts val="0"/>
              </a:spcBef>
              <a:spcAft>
                <a:spcPts val="600"/>
              </a:spcAft>
            </a:pPr>
            <a:endParaRPr lang="ru-RU" sz="1700" dirty="0"/>
          </a:p>
        </p:txBody>
      </p:sp>
    </p:spTree>
    <p:extLst>
      <p:ext uri="{BB962C8B-B14F-4D97-AF65-F5344CB8AC3E}">
        <p14:creationId xmlns:p14="http://schemas.microsoft.com/office/powerpoint/2010/main" val="1927678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7646" y="0"/>
            <a:ext cx="12206817" cy="864000"/>
            <a:chOff x="-5735" y="0"/>
            <a:chExt cx="9155113" cy="648000"/>
          </a:xfrm>
        </p:grpSpPr>
        <p:sp>
          <p:nvSpPr>
            <p:cNvPr id="6" name="Прямоугольник 5"/>
            <p:cNvSpPr/>
            <p:nvPr/>
          </p:nvSpPr>
          <p:spPr bwMode="auto">
            <a:xfrm flipV="1">
              <a:off x="-5735" y="0"/>
              <a:ext cx="9155113" cy="648000"/>
            </a:xfrm>
            <a:prstGeom prst="rect">
              <a:avLst/>
            </a:prstGeom>
            <a:gradFill>
              <a:gsLst>
                <a:gs pos="0">
                  <a:srgbClr val="00B6F6"/>
                </a:gs>
                <a:gs pos="75000">
                  <a:srgbClr val="0057CC"/>
                </a:gs>
              </a:gsLst>
              <a:lin ang="5400000" scaled="1"/>
            </a:gradFill>
            <a:ln w="9525" cap="flat" cmpd="sng" algn="ctr">
              <a:noFill/>
              <a:prstDash val="solid"/>
              <a:round/>
              <a:headEnd type="none" w="med" len="med"/>
              <a:tailEnd type="none" w="med" len="med"/>
            </a:ln>
            <a:effectLst/>
          </p:spPr>
          <p:txBody>
            <a:bodyPr vert="horz" wrap="square" lIns="240000" tIns="62400" rIns="240000" bIns="62400" numCol="1" rtlCol="0" anchor="t" anchorCtr="0" compatLnSpc="1">
              <a:prstTxWarp prst="textNoShape">
                <a:avLst/>
              </a:prstTxWarp>
            </a:bodyPr>
            <a:lstStyle/>
            <a:p>
              <a:pPr marL="457189" indent="-457189" algn="ctr" defTabSz="1219170" fontAlgn="base">
                <a:spcBef>
                  <a:spcPct val="0"/>
                </a:spcBef>
                <a:spcAft>
                  <a:spcPct val="0"/>
                </a:spcAft>
              </a:pPr>
              <a:endParaRPr lang="ru-RU" sz="1867">
                <a:solidFill>
                  <a:srgbClr val="000000"/>
                </a:solidFill>
                <a:latin typeface="Arial" charset="0"/>
              </a:endParaRPr>
            </a:p>
          </p:txBody>
        </p:sp>
        <p:pic>
          <p:nvPicPr>
            <p:cNvPr id="7" name="Рисунок 6" descr="Рисунок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72400" y="87495"/>
              <a:ext cx="706710" cy="468031"/>
            </a:xfrm>
            <a:prstGeom prst="rect">
              <a:avLst/>
            </a:prstGeom>
          </p:spPr>
        </p:pic>
      </p:grpSp>
      <p:cxnSp>
        <p:nvCxnSpPr>
          <p:cNvPr id="13" name="Straight Connector 12">
            <a:extLst>
              <a:ext uri="{FF2B5EF4-FFF2-40B4-BE49-F238E27FC236}">
                <a16:creationId xmlns:a16="http://schemas.microsoft.com/office/drawing/2014/main" id="{EC1030CB-A680-C749-89C5-C26C8D4B0EE8}"/>
              </a:ext>
            </a:extLst>
          </p:cNvPr>
          <p:cNvCxnSpPr/>
          <p:nvPr/>
        </p:nvCxnSpPr>
        <p:spPr>
          <a:xfrm flipH="1">
            <a:off x="11567329" y="6604261"/>
            <a:ext cx="607" cy="281123"/>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795FD9-BB52-7D43-94BF-314A1AD6D048}"/>
              </a:ext>
            </a:extLst>
          </p:cNvPr>
          <p:cNvCxnSpPr/>
          <p:nvPr/>
        </p:nvCxnSpPr>
        <p:spPr>
          <a:xfrm flipH="1">
            <a:off x="11520001" y="7135952"/>
            <a:ext cx="607" cy="281123"/>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4EB1F20-055F-D547-A8DA-72E1803DB82D}"/>
              </a:ext>
            </a:extLst>
          </p:cNvPr>
          <p:cNvCxnSpPr/>
          <p:nvPr/>
        </p:nvCxnSpPr>
        <p:spPr>
          <a:xfrm flipH="1">
            <a:off x="11520001" y="7703685"/>
            <a:ext cx="607" cy="281123"/>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2F6D85B-2CE8-A246-947C-F27EA56BB4D6}"/>
              </a:ext>
            </a:extLst>
          </p:cNvPr>
          <p:cNvCxnSpPr/>
          <p:nvPr/>
        </p:nvCxnSpPr>
        <p:spPr>
          <a:xfrm flipH="1">
            <a:off x="11520001" y="8271419"/>
            <a:ext cx="607" cy="281123"/>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9" name="Прямоугольник 2">
            <a:extLst>
              <a:ext uri="{FF2B5EF4-FFF2-40B4-BE49-F238E27FC236}">
                <a16:creationId xmlns:a16="http://schemas.microsoft.com/office/drawing/2014/main" id="{57AC4FC6-776F-8049-AB29-673EDE1E7EBD}"/>
              </a:ext>
            </a:extLst>
          </p:cNvPr>
          <p:cNvSpPr/>
          <p:nvPr/>
        </p:nvSpPr>
        <p:spPr>
          <a:xfrm>
            <a:off x="200247" y="97051"/>
            <a:ext cx="11838813" cy="693379"/>
          </a:xfrm>
          <a:prstGeom prst="rect">
            <a:avLst/>
          </a:prstGeom>
        </p:spPr>
        <p:txBody>
          <a:bodyPr wrap="square" anchor="ctr">
            <a:noAutofit/>
          </a:bodyPr>
          <a:lstStyle/>
          <a:p>
            <a:r>
              <a:rPr lang="ru-RU" sz="2933" b="1" dirty="0">
                <a:solidFill>
                  <a:schemeClr val="bg1"/>
                </a:solidFill>
                <a:latin typeface="Calibri" panose="020F0502020204030204" pitchFamily="34" charset="0"/>
                <a:cs typeface="Calibri" panose="020F0502020204030204" pitchFamily="34" charset="0"/>
              </a:rPr>
              <a:t>Департамент развития цифровых сервисов</a:t>
            </a:r>
          </a:p>
        </p:txBody>
      </p:sp>
      <p:cxnSp>
        <p:nvCxnSpPr>
          <p:cNvPr id="23" name="Straight Connector 22">
            <a:extLst>
              <a:ext uri="{FF2B5EF4-FFF2-40B4-BE49-F238E27FC236}">
                <a16:creationId xmlns:a16="http://schemas.microsoft.com/office/drawing/2014/main" id="{EA383AEB-9130-C545-BF45-45C4A232E297}"/>
              </a:ext>
            </a:extLst>
          </p:cNvPr>
          <p:cNvCxnSpPr/>
          <p:nvPr/>
        </p:nvCxnSpPr>
        <p:spPr>
          <a:xfrm flipH="1">
            <a:off x="11520576" y="7135952"/>
            <a:ext cx="32" cy="254963"/>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7BB3B3A-8F9B-AA40-A9E4-3691C4CFF00D}"/>
              </a:ext>
            </a:extLst>
          </p:cNvPr>
          <p:cNvCxnSpPr/>
          <p:nvPr/>
        </p:nvCxnSpPr>
        <p:spPr>
          <a:xfrm flipH="1">
            <a:off x="11520576" y="7703685"/>
            <a:ext cx="32" cy="254963"/>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Text Box 6">
            <a:extLst>
              <a:ext uri="{FF2B5EF4-FFF2-40B4-BE49-F238E27FC236}">
                <a16:creationId xmlns:a16="http://schemas.microsoft.com/office/drawing/2014/main" id="{07E1E4D6-C41B-6F4F-9E7A-BD4F70600751}"/>
              </a:ext>
            </a:extLst>
          </p:cNvPr>
          <p:cNvSpPr txBox="1">
            <a:spLocks noChangeArrowheads="1"/>
          </p:cNvSpPr>
          <p:nvPr/>
        </p:nvSpPr>
        <p:spPr bwMode="auto">
          <a:xfrm>
            <a:off x="374163" y="1378663"/>
            <a:ext cx="11816724" cy="359009"/>
          </a:xfrm>
          <a:prstGeom prst="rect">
            <a:avLst/>
          </a:prstGeom>
          <a:noFill/>
          <a:ln w="12700">
            <a:noFill/>
            <a:miter lim="800000"/>
            <a:headEnd/>
            <a:tailEnd/>
          </a:ln>
          <a:effectLst/>
        </p:spPr>
        <p:txBody>
          <a:bodyPr>
            <a:spAutoFit/>
          </a:bodyPr>
          <a:lstStyle/>
          <a:p>
            <a:pPr>
              <a:spcAft>
                <a:spcPts val="1600"/>
              </a:spcAft>
              <a:buClr>
                <a:srgbClr val="409ED6"/>
              </a:buClr>
            </a:pPr>
            <a:endParaRPr lang="ru-RU" sz="1733" b="1" dirty="0">
              <a:latin typeface="Open Sans" charset="0"/>
              <a:ea typeface="Open Sans" charset="0"/>
              <a:cs typeface="Open Sans" charset="0"/>
            </a:endParaRPr>
          </a:p>
        </p:txBody>
      </p:sp>
      <p:sp>
        <p:nvSpPr>
          <p:cNvPr id="35" name="Rectangle 7">
            <a:extLst>
              <a:ext uri="{FF2B5EF4-FFF2-40B4-BE49-F238E27FC236}">
                <a16:creationId xmlns:a16="http://schemas.microsoft.com/office/drawing/2014/main" id="{CF277159-8E29-2845-B47E-2587A03DBA74}"/>
              </a:ext>
            </a:extLst>
          </p:cNvPr>
          <p:cNvSpPr>
            <a:spLocks noChangeArrowheads="1"/>
          </p:cNvSpPr>
          <p:nvPr/>
        </p:nvSpPr>
        <p:spPr bwMode="auto">
          <a:xfrm>
            <a:off x="239350" y="932723"/>
            <a:ext cx="11816724" cy="288432"/>
          </a:xfrm>
          <a:prstGeom prst="rect">
            <a:avLst/>
          </a:prstGeom>
          <a:solidFill>
            <a:schemeClr val="tx2">
              <a:lumMod val="20000"/>
              <a:lumOff val="80000"/>
            </a:schemeClr>
          </a:solidFill>
          <a:ln w="12700">
            <a:solidFill>
              <a:schemeClr val="tx1"/>
            </a:solidFill>
            <a:miter lim="800000"/>
            <a:headEnd/>
            <a:tailEnd/>
          </a:ln>
          <a:effectLst/>
        </p:spPr>
        <p:txBody>
          <a:bodyPr wrap="none" anchor="ctr"/>
          <a:lstStyle/>
          <a:p>
            <a:pPr algn="ctr" eaLnBrk="0" hangingPunct="0">
              <a:lnSpc>
                <a:spcPct val="100000"/>
              </a:lnSpc>
              <a:spcBef>
                <a:spcPct val="0"/>
              </a:spcBef>
              <a:buClrTx/>
            </a:pPr>
            <a:r>
              <a:rPr lang="ru-RU" sz="2133" dirty="0"/>
              <a:t>Закупочная деятельность</a:t>
            </a:r>
            <a:endParaRPr lang="en-US" sz="2133" b="1" dirty="0"/>
          </a:p>
        </p:txBody>
      </p:sp>
      <p:sp>
        <p:nvSpPr>
          <p:cNvPr id="38" name="Text Box 6">
            <a:extLst>
              <a:ext uri="{FF2B5EF4-FFF2-40B4-BE49-F238E27FC236}">
                <a16:creationId xmlns:a16="http://schemas.microsoft.com/office/drawing/2014/main" id="{79FAF6F4-0456-3747-8B28-C7D21E297C8C}"/>
              </a:ext>
            </a:extLst>
          </p:cNvPr>
          <p:cNvSpPr txBox="1">
            <a:spLocks noChangeArrowheads="1"/>
          </p:cNvSpPr>
          <p:nvPr/>
        </p:nvSpPr>
        <p:spPr bwMode="auto">
          <a:xfrm>
            <a:off x="354610" y="4183585"/>
            <a:ext cx="11816724" cy="359009"/>
          </a:xfrm>
          <a:prstGeom prst="rect">
            <a:avLst/>
          </a:prstGeom>
          <a:noFill/>
          <a:ln w="12700">
            <a:noFill/>
            <a:miter lim="800000"/>
            <a:headEnd/>
            <a:tailEnd/>
          </a:ln>
          <a:effectLst/>
        </p:spPr>
        <p:txBody>
          <a:bodyPr>
            <a:spAutoFit/>
          </a:bodyPr>
          <a:lstStyle/>
          <a:p>
            <a:pPr>
              <a:spcAft>
                <a:spcPts val="1600"/>
              </a:spcAft>
              <a:buClr>
                <a:srgbClr val="409ED6"/>
              </a:buClr>
            </a:pPr>
            <a:endParaRPr lang="ru-RU" sz="1733" b="1" dirty="0">
              <a:latin typeface="Open Sans" charset="0"/>
              <a:ea typeface="Open Sans" charset="0"/>
              <a:cs typeface="Open Sans" charset="0"/>
            </a:endParaRPr>
          </a:p>
        </p:txBody>
      </p:sp>
      <p:sp>
        <p:nvSpPr>
          <p:cNvPr id="39" name="Rectangle 7">
            <a:extLst>
              <a:ext uri="{FF2B5EF4-FFF2-40B4-BE49-F238E27FC236}">
                <a16:creationId xmlns:a16="http://schemas.microsoft.com/office/drawing/2014/main" id="{998800D3-8B0C-AE4F-9888-DEF6AFA0A81E}"/>
              </a:ext>
            </a:extLst>
          </p:cNvPr>
          <p:cNvSpPr>
            <a:spLocks noChangeArrowheads="1"/>
          </p:cNvSpPr>
          <p:nvPr/>
        </p:nvSpPr>
        <p:spPr bwMode="auto">
          <a:xfrm>
            <a:off x="211291" y="3929804"/>
            <a:ext cx="11816724" cy="329253"/>
          </a:xfrm>
          <a:prstGeom prst="rect">
            <a:avLst/>
          </a:prstGeom>
          <a:solidFill>
            <a:schemeClr val="tx2">
              <a:lumMod val="20000"/>
              <a:lumOff val="80000"/>
            </a:schemeClr>
          </a:solidFill>
          <a:ln w="12700">
            <a:solidFill>
              <a:schemeClr val="tx1"/>
            </a:solidFill>
            <a:miter lim="800000"/>
            <a:headEnd/>
            <a:tailEnd/>
          </a:ln>
          <a:effectLst/>
        </p:spPr>
        <p:txBody>
          <a:bodyPr wrap="none" anchor="ctr"/>
          <a:lstStyle/>
          <a:p>
            <a:pPr algn="ctr" eaLnBrk="0" hangingPunct="0">
              <a:lnSpc>
                <a:spcPct val="100000"/>
              </a:lnSpc>
              <a:spcBef>
                <a:spcPct val="0"/>
              </a:spcBef>
              <a:buClrTx/>
            </a:pPr>
            <a:r>
              <a:rPr lang="ru-RU" sz="2133" dirty="0"/>
              <a:t>Цифровизация – «1С» и ИТ поддержка сотрудников Управления</a:t>
            </a:r>
            <a:endParaRPr lang="en-US" sz="2133" b="1" dirty="0"/>
          </a:p>
        </p:txBody>
      </p:sp>
      <p:sp>
        <p:nvSpPr>
          <p:cNvPr id="8" name="TextBox 7">
            <a:extLst>
              <a:ext uri="{FF2B5EF4-FFF2-40B4-BE49-F238E27FC236}">
                <a16:creationId xmlns:a16="http://schemas.microsoft.com/office/drawing/2014/main" id="{8AEBF24B-63AE-7AAB-ED0C-E3163FEE5516}"/>
              </a:ext>
            </a:extLst>
          </p:cNvPr>
          <p:cNvSpPr txBox="1"/>
          <p:nvPr/>
        </p:nvSpPr>
        <p:spPr>
          <a:xfrm>
            <a:off x="176240" y="1227720"/>
            <a:ext cx="11879833" cy="2716128"/>
          </a:xfrm>
          <a:prstGeom prst="rect">
            <a:avLst/>
          </a:prstGeom>
          <a:noFill/>
        </p:spPr>
        <p:txBody>
          <a:bodyPr wrap="square">
            <a:spAutoFit/>
          </a:bodyPr>
          <a:lstStyle/>
          <a:p>
            <a:r>
              <a:rPr lang="ru-RU" sz="1550" b="1" dirty="0">
                <a:solidFill>
                  <a:srgbClr val="4472C4"/>
                </a:solidFill>
                <a:latin typeface="Calibri" panose="020F0502020204030204" pitchFamily="34" charset="0"/>
                <a:ea typeface="Calibri" panose="020F0502020204030204" pitchFamily="34" charset="0"/>
                <a:cs typeface="Times New Roman" panose="02020603050405020304" pitchFamily="18" charset="0"/>
              </a:rPr>
              <a:t>Итоги 2022:</a:t>
            </a:r>
            <a:endParaRPr lang="en-RU" sz="1550" dirty="0">
              <a:latin typeface="Calibri" panose="020F0502020204030204" pitchFamily="34" charset="0"/>
              <a:ea typeface="Calibri" panose="020F0502020204030204" pitchFamily="34" charset="0"/>
              <a:cs typeface="Times New Roman" panose="02020603050405020304" pitchFamily="18" charset="0"/>
            </a:endParaRPr>
          </a:p>
          <a:p>
            <a:r>
              <a:rPr lang="en-RU" sz="1550" dirty="0">
                <a:latin typeface="Calibri" panose="020F0502020204030204" pitchFamily="34" charset="0"/>
                <a:ea typeface="Calibri" panose="020F0502020204030204" pitchFamily="34" charset="0"/>
                <a:cs typeface="Times New Roman" panose="02020603050405020304" pitchFamily="18" charset="0"/>
              </a:rPr>
              <a:t>1. Обработано </a:t>
            </a:r>
            <a:r>
              <a:rPr lang="en-RU" sz="1550" b="1" dirty="0">
                <a:latin typeface="Calibri" panose="020F0502020204030204" pitchFamily="34" charset="0"/>
                <a:ea typeface="Calibri" panose="020F0502020204030204" pitchFamily="34" charset="0"/>
                <a:cs typeface="Times New Roman" panose="02020603050405020304" pitchFamily="18" charset="0"/>
              </a:rPr>
              <a:t>1483</a:t>
            </a:r>
            <a:r>
              <a:rPr lang="en-RU" sz="1550" dirty="0">
                <a:latin typeface="Calibri" panose="020F0502020204030204" pitchFamily="34" charset="0"/>
                <a:ea typeface="Calibri" panose="020F0502020204030204" pitchFamily="34" charset="0"/>
                <a:cs typeface="Times New Roman" panose="02020603050405020304" pitchFamily="18" charset="0"/>
              </a:rPr>
              <a:t> закупочных заявок</a:t>
            </a:r>
            <a:r>
              <a:rPr lang="ru-RU" sz="1550" dirty="0">
                <a:latin typeface="Calibri" panose="020F0502020204030204" pitchFamily="34" charset="0"/>
                <a:ea typeface="Calibri" panose="020F0502020204030204" pitchFamily="34" charset="0"/>
                <a:cs typeface="Times New Roman" panose="02020603050405020304" pitchFamily="18" charset="0"/>
              </a:rPr>
              <a:t>, </a:t>
            </a:r>
            <a:r>
              <a:rPr lang="ru-RU" sz="1550" b="1" dirty="0">
                <a:latin typeface="Calibri" panose="020F0502020204030204" pitchFamily="34" charset="0"/>
                <a:ea typeface="Calibri" panose="020F0502020204030204" pitchFamily="34" charset="0"/>
                <a:cs typeface="Times New Roman" panose="02020603050405020304" pitchFamily="18" charset="0"/>
              </a:rPr>
              <a:t>ср. время</a:t>
            </a:r>
            <a:r>
              <a:rPr lang="ru-RU" sz="1550" dirty="0">
                <a:latin typeface="Calibri" panose="020F0502020204030204" pitchFamily="34" charset="0"/>
                <a:ea typeface="Calibri" panose="020F0502020204030204" pitchFamily="34" charset="0"/>
                <a:cs typeface="Times New Roman" panose="02020603050405020304" pitchFamily="18" charset="0"/>
              </a:rPr>
              <a:t> прохождения заявок </a:t>
            </a:r>
            <a:r>
              <a:rPr lang="ru-RU" sz="1550" b="1" dirty="0">
                <a:latin typeface="Calibri" panose="020F0502020204030204" pitchFamily="34" charset="0"/>
                <a:ea typeface="Calibri" panose="020F0502020204030204" pitchFamily="34" charset="0"/>
                <a:cs typeface="Times New Roman" panose="02020603050405020304" pitchFamily="18" charset="0"/>
              </a:rPr>
              <a:t>ЦЗК уменьшилось на 8 календ. дней</a:t>
            </a:r>
            <a:r>
              <a:rPr lang="en-US" sz="1550" b="1" dirty="0">
                <a:latin typeface="Calibri" panose="020F0502020204030204" pitchFamily="34" charset="0"/>
                <a:ea typeface="Calibri" panose="020F0502020204030204" pitchFamily="34" charset="0"/>
                <a:cs typeface="Times New Roman" panose="02020603050405020304" pitchFamily="18" charset="0"/>
              </a:rPr>
              <a:t> </a:t>
            </a:r>
            <a:r>
              <a:rPr lang="en-US" sz="1550"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ru-RU" sz="1550" dirty="0">
                <a:solidFill>
                  <a:srgbClr val="FF0000"/>
                </a:solidFill>
                <a:latin typeface="Calibri" panose="020F0502020204030204" pitchFamily="34" charset="0"/>
                <a:ea typeface="Calibri" panose="020F0502020204030204" pitchFamily="34" charset="0"/>
                <a:cs typeface="Times New Roman" panose="02020603050405020304" pitchFamily="18" charset="0"/>
              </a:rPr>
              <a:t>стало: </a:t>
            </a:r>
            <a:r>
              <a:rPr lang="ru-RU" sz="1550" dirty="0">
                <a:solidFill>
                  <a:srgbClr val="FF0000"/>
                </a:solidFill>
                <a:latin typeface="Calibri" panose="020F0502020204030204" pitchFamily="34" charset="0"/>
                <a:ea typeface="Open Sans" charset="0"/>
                <a:cs typeface="Calibri" panose="020F0502020204030204" pitchFamily="34" charset="0"/>
              </a:rPr>
              <a:t>57/51/26, </a:t>
            </a:r>
            <a:r>
              <a:rPr lang="ru-RU" sz="1550" dirty="0">
                <a:solidFill>
                  <a:srgbClr val="FF0000"/>
                </a:solidFill>
                <a:latin typeface="Calibri" panose="020F0502020204030204" pitchFamily="34" charset="0"/>
                <a:ea typeface="Calibri" panose="020F0502020204030204" pitchFamily="34" charset="0"/>
                <a:cs typeface="Times New Roman" panose="02020603050405020304" pitchFamily="18" charset="0"/>
              </a:rPr>
              <a:t>План: 45/40/14)</a:t>
            </a:r>
            <a:r>
              <a:rPr lang="ru-RU" sz="155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p>
          <a:p>
            <a:r>
              <a:rPr lang="ru-RU" sz="1550" dirty="0">
                <a:latin typeface="Calibri" panose="020F0502020204030204" pitchFamily="34" charset="0"/>
                <a:ea typeface="Calibri" panose="020F0502020204030204" pitchFamily="34" charset="0"/>
                <a:cs typeface="Times New Roman" panose="02020603050405020304" pitchFamily="18" charset="0"/>
              </a:rPr>
              <a:t>2. Начато тестовое использование </a:t>
            </a:r>
            <a:r>
              <a:rPr lang="ru-RU" sz="1550" b="1" dirty="0">
                <a:latin typeface="Calibri" panose="020F0502020204030204" pitchFamily="34" charset="0"/>
                <a:ea typeface="Calibri" panose="020F0502020204030204" pitchFamily="34" charset="0"/>
                <a:cs typeface="Times New Roman" panose="02020603050405020304" pitchFamily="18" charset="0"/>
              </a:rPr>
              <a:t>Электронно-торговой площадки</a:t>
            </a:r>
            <a:r>
              <a:rPr lang="ru-RU" sz="1550" dirty="0">
                <a:latin typeface="Calibri" panose="020F0502020204030204" pitchFamily="34" charset="0"/>
                <a:ea typeface="Calibri" panose="020F0502020204030204" pitchFamily="34" charset="0"/>
                <a:cs typeface="Times New Roman" panose="02020603050405020304" pitchFamily="18" charset="0"/>
              </a:rPr>
              <a:t>, сокращение времени </a:t>
            </a:r>
            <a:r>
              <a:rPr lang="ru-RU" sz="1550" b="1" dirty="0">
                <a:latin typeface="Calibri" panose="020F0502020204030204" pitchFamily="34" charset="0"/>
                <a:ea typeface="Calibri" panose="020F0502020204030204" pitchFamily="34" charset="0"/>
                <a:cs typeface="Times New Roman" panose="02020603050405020304" pitchFamily="18" charset="0"/>
              </a:rPr>
              <a:t>на 4 календарных дня</a:t>
            </a:r>
            <a:r>
              <a:rPr lang="ru-RU" sz="1550" dirty="0">
                <a:latin typeface="Calibri" panose="020F0502020204030204" pitchFamily="34" charset="0"/>
                <a:ea typeface="Calibri" panose="020F0502020204030204" pitchFamily="34" charset="0"/>
                <a:cs typeface="Times New Roman" panose="02020603050405020304" pitchFamily="18" charset="0"/>
              </a:rPr>
              <a:t> </a:t>
            </a:r>
            <a:r>
              <a:rPr lang="ru-RU" sz="1550" dirty="0">
                <a:solidFill>
                  <a:srgbClr val="FF0000"/>
                </a:solidFill>
                <a:latin typeface="Calibri" panose="020F0502020204030204" pitchFamily="34" charset="0"/>
                <a:ea typeface="Calibri" panose="020F0502020204030204" pitchFamily="34" charset="0"/>
                <a:cs typeface="Times New Roman" panose="02020603050405020304" pitchFamily="18" charset="0"/>
              </a:rPr>
              <a:t>(было 19, стало 15 дней)</a:t>
            </a:r>
            <a:r>
              <a:rPr lang="ru-RU" sz="1550" dirty="0">
                <a:latin typeface="Calibri" panose="020F0502020204030204" pitchFamily="34" charset="0"/>
                <a:ea typeface="Calibri" panose="020F0502020204030204" pitchFamily="34" charset="0"/>
                <a:cs typeface="Times New Roman" panose="02020603050405020304" pitchFamily="18" charset="0"/>
              </a:rPr>
              <a:t>.</a:t>
            </a:r>
          </a:p>
          <a:p>
            <a:r>
              <a:rPr lang="ru-RU" sz="1550" dirty="0">
                <a:latin typeface="Calibri" panose="020F0502020204030204" pitchFamily="34" charset="0"/>
                <a:ea typeface="Open Sans" charset="0"/>
                <a:cs typeface="Times New Roman" panose="02020603050405020304" pitchFamily="18" charset="0"/>
              </a:rPr>
              <a:t>3. </a:t>
            </a:r>
            <a:r>
              <a:rPr lang="ru-RU" sz="1550" dirty="0">
                <a:latin typeface="Calibri" panose="020F0502020204030204" pitchFamily="34" charset="0"/>
                <a:ea typeface="Open Sans" charset="0"/>
                <a:cs typeface="Calibri" panose="020F0502020204030204" pitchFamily="34" charset="0"/>
              </a:rPr>
              <a:t>Количество импортированных грузов - </a:t>
            </a:r>
            <a:r>
              <a:rPr lang="ru-RU" sz="1550" b="1" dirty="0">
                <a:latin typeface="Calibri" panose="020F0502020204030204" pitchFamily="34" charset="0"/>
                <a:ea typeface="Open Sans" charset="0"/>
                <a:cs typeface="Calibri" panose="020F0502020204030204" pitchFamily="34" charset="0"/>
              </a:rPr>
              <a:t>3</a:t>
            </a:r>
            <a:r>
              <a:rPr lang="ru-RU" sz="1550" dirty="0">
                <a:latin typeface="Calibri" panose="020F0502020204030204" pitchFamily="34" charset="0"/>
                <a:ea typeface="Open Sans" charset="0"/>
                <a:cs typeface="Calibri" panose="020F0502020204030204" pitchFamily="34" charset="0"/>
              </a:rPr>
              <a:t>, количество экспортированных грузов – </a:t>
            </a:r>
            <a:r>
              <a:rPr lang="ru-RU" sz="1550" b="1" dirty="0">
                <a:latin typeface="Calibri" panose="020F0502020204030204" pitchFamily="34" charset="0"/>
                <a:ea typeface="Open Sans" charset="0"/>
                <a:cs typeface="Calibri" panose="020F0502020204030204" pitchFamily="34" charset="0"/>
              </a:rPr>
              <a:t>98</a:t>
            </a:r>
            <a:r>
              <a:rPr lang="ru-RU" sz="1550" dirty="0">
                <a:latin typeface="Calibri" panose="020F0502020204030204" pitchFamily="34" charset="0"/>
                <a:ea typeface="Open Sans" charset="0"/>
                <a:cs typeface="Calibri" panose="020F0502020204030204" pitchFamily="34" charset="0"/>
              </a:rPr>
              <a:t>. Объем обработанных грузов более </a:t>
            </a:r>
            <a:r>
              <a:rPr lang="ru-RU" sz="1550" b="1" dirty="0">
                <a:latin typeface="Calibri" panose="020F0502020204030204" pitchFamily="34" charset="0"/>
                <a:ea typeface="Open Sans" charset="0"/>
                <a:cs typeface="Calibri" panose="020F0502020204030204" pitchFamily="34" charset="0"/>
              </a:rPr>
              <a:t>300 тонн</a:t>
            </a:r>
            <a:r>
              <a:rPr lang="ru-RU" sz="1550" dirty="0">
                <a:latin typeface="Calibri" panose="020F0502020204030204" pitchFamily="34" charset="0"/>
                <a:ea typeface="Open Sans" charset="0"/>
                <a:cs typeface="Calibri" panose="020F0502020204030204" pitchFamily="34" charset="0"/>
              </a:rPr>
              <a:t>.</a:t>
            </a:r>
            <a:endParaRPr lang="en-RU" sz="1550" dirty="0">
              <a:latin typeface="Calibri" panose="020F0502020204030204" pitchFamily="34" charset="0"/>
              <a:ea typeface="Calibri" panose="020F0502020204030204" pitchFamily="34" charset="0"/>
              <a:cs typeface="Times New Roman" panose="02020603050405020304" pitchFamily="18" charset="0"/>
            </a:endParaRPr>
          </a:p>
          <a:p>
            <a:r>
              <a:rPr lang="ru-RU" sz="1550" dirty="0">
                <a:latin typeface="Calibri" panose="020F0502020204030204" pitchFamily="34" charset="0"/>
                <a:ea typeface="Calibri" panose="020F0502020204030204" pitchFamily="34" charset="0"/>
                <a:cs typeface="Times New Roman" panose="02020603050405020304" pitchFamily="18" charset="0"/>
              </a:rPr>
              <a:t>4. Подготовлен и принят </a:t>
            </a:r>
            <a:r>
              <a:rPr lang="ru-RU" sz="1550" b="1" dirty="0">
                <a:latin typeface="Calibri" panose="020F0502020204030204" pitchFamily="34" charset="0"/>
                <a:ea typeface="Calibri" panose="020F0502020204030204" pitchFamily="34" charset="0"/>
                <a:cs typeface="Times New Roman" panose="02020603050405020304" pitchFamily="18" charset="0"/>
              </a:rPr>
              <a:t>полный НОВЫЙ комплект нормативных документов</a:t>
            </a:r>
            <a:r>
              <a:rPr lang="ru-RU" sz="1550" dirty="0">
                <a:latin typeface="Calibri" panose="020F0502020204030204" pitchFamily="34" charset="0"/>
                <a:ea typeface="Calibri" panose="020F0502020204030204" pitchFamily="34" charset="0"/>
                <a:cs typeface="Times New Roman" panose="02020603050405020304" pitchFamily="18" charset="0"/>
              </a:rPr>
              <a:t> по закупочной деятельности.</a:t>
            </a:r>
            <a:endParaRPr lang="ru-RU" sz="1550" b="1" dirty="0">
              <a:solidFill>
                <a:srgbClr val="4472C4"/>
              </a:solidFill>
              <a:latin typeface="Calibri" panose="020F0502020204030204" pitchFamily="34" charset="0"/>
              <a:ea typeface="Calibri" panose="020F0502020204030204" pitchFamily="34" charset="0"/>
              <a:cs typeface="Times New Roman" panose="02020603050405020304" pitchFamily="18" charset="0"/>
            </a:endParaRPr>
          </a:p>
          <a:p>
            <a:r>
              <a:rPr lang="ru-RU" sz="1550" b="1" dirty="0">
                <a:solidFill>
                  <a:srgbClr val="4472C4"/>
                </a:solidFill>
                <a:latin typeface="Calibri" panose="020F0502020204030204" pitchFamily="34" charset="0"/>
                <a:ea typeface="Calibri" panose="020F0502020204030204" pitchFamily="34" charset="0"/>
                <a:cs typeface="Times New Roman" panose="02020603050405020304" pitchFamily="18" charset="0"/>
              </a:rPr>
              <a:t>Планы 2023:</a:t>
            </a:r>
            <a:endParaRPr lang="en-RU" sz="1550" dirty="0">
              <a:latin typeface="Calibri" panose="020F0502020204030204" pitchFamily="34" charset="0"/>
              <a:ea typeface="Calibri" panose="020F0502020204030204" pitchFamily="34" charset="0"/>
              <a:cs typeface="Times New Roman" panose="02020603050405020304" pitchFamily="18" charset="0"/>
            </a:endParaRPr>
          </a:p>
          <a:p>
            <a:r>
              <a:rPr lang="ru-RU" sz="1550" dirty="0">
                <a:latin typeface="Calibri" panose="020F0502020204030204" pitchFamily="34" charset="0"/>
                <a:ea typeface="Calibri" panose="020F0502020204030204" pitchFamily="34" charset="0"/>
                <a:cs typeface="Times New Roman" panose="02020603050405020304" pitchFamily="18" charset="0"/>
              </a:rPr>
              <a:t>1. Расширение области использования </a:t>
            </a:r>
            <a:r>
              <a:rPr lang="ru-RU" sz="1550" b="1" dirty="0">
                <a:latin typeface="Calibri" panose="020F0502020204030204" pitchFamily="34" charset="0"/>
                <a:ea typeface="Calibri" panose="020F0502020204030204" pitchFamily="34" charset="0"/>
                <a:cs typeface="Times New Roman" panose="02020603050405020304" pitchFamily="18" charset="0"/>
              </a:rPr>
              <a:t>Электронно-торговой площадки, </a:t>
            </a:r>
            <a:r>
              <a:rPr lang="ru-RU" sz="1550" dirty="0">
                <a:latin typeface="Calibri" panose="020F0502020204030204" pitchFamily="34" charset="0"/>
                <a:ea typeface="Calibri" panose="020F0502020204030204" pitchFamily="34" charset="0"/>
                <a:cs typeface="Times New Roman" panose="02020603050405020304" pitchFamily="18" charset="0"/>
              </a:rPr>
              <a:t>с целью ускорение проведения закупочных процедур.</a:t>
            </a:r>
            <a:endParaRPr lang="en-RU" sz="1550" dirty="0">
              <a:latin typeface="Calibri" panose="020F0502020204030204" pitchFamily="34" charset="0"/>
              <a:ea typeface="Calibri" panose="020F0502020204030204" pitchFamily="34" charset="0"/>
              <a:cs typeface="Times New Roman" panose="02020603050405020304" pitchFamily="18" charset="0"/>
            </a:endParaRPr>
          </a:p>
          <a:p>
            <a:r>
              <a:rPr lang="ru-RU" sz="1550" dirty="0">
                <a:latin typeface="Calibri" panose="020F0502020204030204" pitchFamily="34" charset="0"/>
                <a:ea typeface="Calibri" panose="020F0502020204030204" pitchFamily="34" charset="0"/>
                <a:cs typeface="Times New Roman" panose="02020603050405020304" pitchFamily="18" charset="0"/>
              </a:rPr>
              <a:t>2. Системный </a:t>
            </a:r>
            <a:r>
              <a:rPr lang="ru-RU" sz="1550" b="1" dirty="0">
                <a:latin typeface="Calibri" panose="020F0502020204030204" pitchFamily="34" charset="0"/>
                <a:ea typeface="Calibri" panose="020F0502020204030204" pitchFamily="34" charset="0"/>
                <a:cs typeface="Times New Roman" panose="02020603050405020304" pitchFamily="18" charset="0"/>
              </a:rPr>
              <a:t>поиск</a:t>
            </a:r>
            <a:r>
              <a:rPr lang="ru-RU" sz="1550" dirty="0">
                <a:latin typeface="Calibri" panose="020F0502020204030204" pitchFamily="34" charset="0"/>
                <a:ea typeface="Calibri" panose="020F0502020204030204" pitchFamily="34" charset="0"/>
                <a:cs typeface="Times New Roman" panose="02020603050405020304" pitchFamily="18" charset="0"/>
              </a:rPr>
              <a:t> </a:t>
            </a:r>
            <a:r>
              <a:rPr lang="ru-RU" sz="1550" b="1" dirty="0">
                <a:latin typeface="Calibri" panose="020F0502020204030204" pitchFamily="34" charset="0"/>
                <a:ea typeface="Calibri" panose="020F0502020204030204" pitchFamily="34" charset="0"/>
                <a:cs typeface="Times New Roman" panose="02020603050405020304" pitchFamily="18" charset="0"/>
              </a:rPr>
              <a:t>новых поставщиков</a:t>
            </a:r>
            <a:r>
              <a:rPr lang="ru-RU" sz="1550" dirty="0">
                <a:latin typeface="Calibri" panose="020F0502020204030204" pitchFamily="34" charset="0"/>
                <a:ea typeface="Calibri" panose="020F0502020204030204" pitchFamily="34" charset="0"/>
                <a:cs typeface="Times New Roman" panose="02020603050405020304" pitchFamily="18" charset="0"/>
              </a:rPr>
              <a:t> по категориям товаров, которые находятся </a:t>
            </a:r>
            <a:r>
              <a:rPr lang="ru-RU" sz="1550" b="1" dirty="0">
                <a:latin typeface="Calibri" panose="020F0502020204030204" pitchFamily="34" charset="0"/>
                <a:ea typeface="Calibri" panose="020F0502020204030204" pitchFamily="34" charset="0"/>
                <a:cs typeface="Times New Roman" panose="02020603050405020304" pitchFamily="18" charset="0"/>
              </a:rPr>
              <a:t>под санкциями</a:t>
            </a:r>
            <a:r>
              <a:rPr lang="ru-RU" sz="1550" dirty="0">
                <a:latin typeface="Calibri" panose="020F0502020204030204" pitchFamily="34" charset="0"/>
                <a:ea typeface="Calibri" panose="020F0502020204030204" pitchFamily="34" charset="0"/>
                <a:cs typeface="Times New Roman" panose="02020603050405020304" pitchFamily="18" charset="0"/>
              </a:rPr>
              <a:t>.</a:t>
            </a:r>
            <a:endParaRPr lang="en-RU" sz="1550" dirty="0">
              <a:latin typeface="Calibri" panose="020F0502020204030204" pitchFamily="34" charset="0"/>
              <a:ea typeface="Calibri" panose="020F0502020204030204" pitchFamily="34" charset="0"/>
              <a:cs typeface="Times New Roman" panose="02020603050405020304" pitchFamily="18" charset="0"/>
            </a:endParaRPr>
          </a:p>
          <a:p>
            <a:r>
              <a:rPr lang="ru-RU" sz="1550" dirty="0">
                <a:latin typeface="Calibri" panose="020F0502020204030204" pitchFamily="34" charset="0"/>
                <a:ea typeface="Calibri" panose="020F0502020204030204" pitchFamily="34" charset="0"/>
                <a:cs typeface="Times New Roman" panose="02020603050405020304" pitchFamily="18" charset="0"/>
              </a:rPr>
              <a:t>3. Разработка и запуск </a:t>
            </a:r>
            <a:r>
              <a:rPr lang="ru-RU" sz="1550" b="1" dirty="0">
                <a:latin typeface="Calibri" panose="020F0502020204030204" pitchFamily="34" charset="0"/>
                <a:ea typeface="Calibri" panose="020F0502020204030204" pitchFamily="34" charset="0"/>
                <a:cs typeface="Times New Roman" panose="02020603050405020304" pitchFamily="18" charset="0"/>
              </a:rPr>
              <a:t>маркетплейса</a:t>
            </a:r>
            <a:r>
              <a:rPr lang="ru-RU" sz="1550" dirty="0">
                <a:latin typeface="Calibri" panose="020F0502020204030204" pitchFamily="34" charset="0"/>
                <a:ea typeface="Calibri" panose="020F0502020204030204" pitchFamily="34" charset="0"/>
                <a:cs typeface="Times New Roman" panose="02020603050405020304" pitchFamily="18" charset="0"/>
              </a:rPr>
              <a:t> для организации закупок простейшей номенклатуры товаров, с целью повышения прозрачности и значительного ускорения проведения закупок.</a:t>
            </a:r>
            <a:endParaRPr lang="en-RU" sz="155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894E0B2-14C0-0C46-0F96-841CA4AFA131}"/>
              </a:ext>
            </a:extLst>
          </p:cNvPr>
          <p:cNvSpPr txBox="1"/>
          <p:nvPr/>
        </p:nvSpPr>
        <p:spPr>
          <a:xfrm>
            <a:off x="200247" y="4270930"/>
            <a:ext cx="11815515" cy="2594556"/>
          </a:xfrm>
          <a:prstGeom prst="rect">
            <a:avLst/>
          </a:prstGeom>
          <a:noFill/>
        </p:spPr>
        <p:txBody>
          <a:bodyPr wrap="square">
            <a:spAutoFit/>
          </a:bodyPr>
          <a:lstStyle/>
          <a:p>
            <a:r>
              <a:rPr lang="ru-RU" sz="1600" b="1" dirty="0">
                <a:solidFill>
                  <a:srgbClr val="4472C4"/>
                </a:solidFill>
                <a:latin typeface="Calibri" panose="020F0502020204030204" pitchFamily="34" charset="0"/>
                <a:ea typeface="Calibri" panose="020F0502020204030204" pitchFamily="34" charset="0"/>
                <a:cs typeface="Times New Roman" panose="02020603050405020304" pitchFamily="18" charset="0"/>
              </a:rPr>
              <a:t>Итоги 2022:</a:t>
            </a:r>
            <a:endParaRPr lang="en-RU" sz="1600" dirty="0">
              <a:latin typeface="Calibri" panose="020F0502020204030204" pitchFamily="34" charset="0"/>
              <a:ea typeface="Calibri" panose="020F0502020204030204" pitchFamily="34" charset="0"/>
              <a:cs typeface="Times New Roman" panose="02020603050405020304" pitchFamily="18" charset="0"/>
            </a:endParaRPr>
          </a:p>
          <a:p>
            <a:r>
              <a:rPr lang="ru-RU" sz="1600" dirty="0">
                <a:latin typeface="Calibri" panose="020F0502020204030204" pitchFamily="34" charset="0"/>
                <a:ea typeface="Calibri" panose="020F0502020204030204" pitchFamily="34" charset="0"/>
                <a:cs typeface="Times New Roman" panose="02020603050405020304" pitchFamily="18" charset="0"/>
              </a:rPr>
              <a:t>1. Модернизация действующей </a:t>
            </a:r>
            <a:r>
              <a:rPr lang="ru-RU" sz="1600" b="1" dirty="0">
                <a:latin typeface="Calibri" panose="020F0502020204030204" pitchFamily="34" charset="0"/>
                <a:ea typeface="Calibri" panose="020F0502020204030204" pitchFamily="34" charset="0"/>
                <a:cs typeface="Times New Roman" panose="02020603050405020304" pitchFamily="18" charset="0"/>
              </a:rPr>
              <a:t>учетной системы 1С</a:t>
            </a:r>
            <a:r>
              <a:rPr lang="ru-RU" sz="1600" dirty="0">
                <a:latin typeface="Calibri" panose="020F0502020204030204" pitchFamily="34" charset="0"/>
                <a:ea typeface="Calibri" panose="020F0502020204030204" pitchFamily="34" charset="0"/>
                <a:cs typeface="Times New Roman" panose="02020603050405020304" pitchFamily="18" charset="0"/>
              </a:rPr>
              <a:t>, переход на </a:t>
            </a:r>
            <a:r>
              <a:rPr lang="ru-RU" sz="1600" b="1" dirty="0">
                <a:latin typeface="Calibri" panose="020F0502020204030204" pitchFamily="34" charset="0"/>
                <a:ea typeface="Calibri" panose="020F0502020204030204" pitchFamily="34" charset="0"/>
                <a:cs typeface="Times New Roman" panose="02020603050405020304" pitchFamily="18" charset="0"/>
              </a:rPr>
              <a:t>новую программу по расчету заработной платы (ЗУП)</a:t>
            </a:r>
            <a:r>
              <a:rPr lang="ru-RU" sz="1600" dirty="0">
                <a:latin typeface="Calibri" panose="020F0502020204030204" pitchFamily="34" charset="0"/>
                <a:ea typeface="Calibri" panose="020F0502020204030204" pitchFamily="34" charset="0"/>
                <a:cs typeface="Times New Roman" panose="02020603050405020304" pitchFamily="18" charset="0"/>
              </a:rPr>
              <a:t>.</a:t>
            </a:r>
            <a:endParaRPr lang="en-RU" sz="1600" dirty="0">
              <a:latin typeface="Calibri" panose="020F0502020204030204" pitchFamily="34" charset="0"/>
              <a:ea typeface="Calibri" panose="020F0502020204030204" pitchFamily="34" charset="0"/>
              <a:cs typeface="Times New Roman" panose="02020603050405020304" pitchFamily="18" charset="0"/>
            </a:endParaRPr>
          </a:p>
          <a:p>
            <a:r>
              <a:rPr lang="ru-RU" sz="1600" dirty="0">
                <a:latin typeface="Calibri" panose="020F0502020204030204" pitchFamily="34" charset="0"/>
                <a:ea typeface="Calibri" panose="020F0502020204030204" pitchFamily="34" charset="0"/>
                <a:cs typeface="Times New Roman" panose="02020603050405020304" pitchFamily="18" charset="0"/>
              </a:rPr>
              <a:t>2. Разработка и запуск </a:t>
            </a:r>
            <a:r>
              <a:rPr lang="ru-RU" sz="1600" b="1" dirty="0">
                <a:latin typeface="Calibri" panose="020F0502020204030204" pitchFamily="34" charset="0"/>
                <a:ea typeface="Calibri" panose="020F0502020204030204" pitchFamily="34" charset="0"/>
                <a:cs typeface="Times New Roman" panose="02020603050405020304" pitchFamily="18" charset="0"/>
              </a:rPr>
              <a:t>6 цифровых сервисов</a:t>
            </a:r>
            <a:r>
              <a:rPr lang="ru-RU" sz="1600" dirty="0">
                <a:latin typeface="Calibri" panose="020F0502020204030204" pitchFamily="34" charset="0"/>
                <a:ea typeface="Calibri" panose="020F0502020204030204" pitchFamily="34" charset="0"/>
                <a:cs typeface="Times New Roman" panose="02020603050405020304" pitchFamily="18" charset="0"/>
              </a:rPr>
              <a:t> – «Командировка», «Заказ справок», «Алушта» и т.д.</a:t>
            </a:r>
            <a:endParaRPr lang="en-RU" sz="1600" dirty="0">
              <a:latin typeface="Calibri" panose="020F0502020204030204" pitchFamily="34" charset="0"/>
              <a:ea typeface="Calibri" panose="020F0502020204030204" pitchFamily="34" charset="0"/>
              <a:cs typeface="Times New Roman" panose="02020603050405020304" pitchFamily="18" charset="0"/>
            </a:endParaRPr>
          </a:p>
          <a:p>
            <a:r>
              <a:rPr lang="ru-RU" sz="1600" dirty="0">
                <a:latin typeface="Calibri" panose="020F0502020204030204" pitchFamily="34" charset="0"/>
                <a:ea typeface="Calibri" panose="020F0502020204030204" pitchFamily="34" charset="0"/>
                <a:cs typeface="Times New Roman" panose="02020603050405020304" pitchFamily="18" charset="0"/>
              </a:rPr>
              <a:t>3. Организовано и проведено более </a:t>
            </a:r>
            <a:r>
              <a:rPr lang="ru-RU" sz="1600" b="1" dirty="0">
                <a:latin typeface="Calibri" panose="020F0502020204030204" pitchFamily="34" charset="0"/>
                <a:ea typeface="Calibri" panose="020F0502020204030204" pitchFamily="34" charset="0"/>
                <a:cs typeface="Times New Roman" panose="02020603050405020304" pitchFamily="18" charset="0"/>
              </a:rPr>
              <a:t>240</a:t>
            </a:r>
            <a:r>
              <a:rPr lang="ru-RU" sz="1600" dirty="0">
                <a:latin typeface="Calibri" panose="020F0502020204030204" pitchFamily="34" charset="0"/>
                <a:ea typeface="Calibri" panose="020F0502020204030204" pitchFamily="34" charset="0"/>
                <a:cs typeface="Times New Roman" panose="02020603050405020304" pitchFamily="18" charset="0"/>
              </a:rPr>
              <a:t> </a:t>
            </a:r>
            <a:r>
              <a:rPr lang="ru-RU" sz="1600" b="1" dirty="0">
                <a:latin typeface="Calibri" panose="020F0502020204030204" pitchFamily="34" charset="0"/>
                <a:ea typeface="Calibri" panose="020F0502020204030204" pitchFamily="34" charset="0"/>
                <a:cs typeface="Times New Roman" panose="02020603050405020304" pitchFamily="18" charset="0"/>
              </a:rPr>
              <a:t>видеоконференций</a:t>
            </a:r>
            <a:r>
              <a:rPr lang="ru-RU" sz="1600" dirty="0">
                <a:latin typeface="Calibri" panose="020F0502020204030204" pitchFamily="34" charset="0"/>
                <a:ea typeface="Calibri" panose="020F0502020204030204" pitchFamily="34" charset="0"/>
                <a:cs typeface="Times New Roman" panose="02020603050405020304" pitchFamily="18" charset="0"/>
              </a:rPr>
              <a:t>, введено в техническую эксплуатацию </a:t>
            </a:r>
            <a:r>
              <a:rPr lang="ru-RU" sz="1600" b="1" dirty="0">
                <a:latin typeface="Calibri" panose="020F0502020204030204" pitchFamily="34" charset="0"/>
                <a:ea typeface="Calibri" panose="020F0502020204030204" pitchFamily="34" charset="0"/>
                <a:cs typeface="Times New Roman" panose="02020603050405020304" pitchFamily="18" charset="0"/>
              </a:rPr>
              <a:t>3 новых зала для совещаний</a:t>
            </a:r>
            <a:r>
              <a:rPr lang="ru-RU" sz="1600" dirty="0">
                <a:latin typeface="Calibri" panose="020F0502020204030204" pitchFamily="34" charset="0"/>
                <a:ea typeface="Calibri" panose="020F0502020204030204" pitchFamily="34" charset="0"/>
                <a:cs typeface="Times New Roman" panose="02020603050405020304" pitchFamily="18" charset="0"/>
              </a:rPr>
              <a:t>.</a:t>
            </a:r>
            <a:endParaRPr lang="en-RU" sz="1600" dirty="0">
              <a:latin typeface="Calibri" panose="020F0502020204030204" pitchFamily="34" charset="0"/>
              <a:ea typeface="Calibri" panose="020F0502020204030204" pitchFamily="34" charset="0"/>
              <a:cs typeface="Times New Roman" panose="02020603050405020304" pitchFamily="18" charset="0"/>
            </a:endParaRPr>
          </a:p>
          <a:p>
            <a:r>
              <a:rPr lang="ru-RU" sz="1600" b="1" dirty="0">
                <a:solidFill>
                  <a:srgbClr val="4472C4"/>
                </a:solidFill>
                <a:latin typeface="Calibri" panose="020F0502020204030204" pitchFamily="34" charset="0"/>
                <a:ea typeface="Calibri" panose="020F0502020204030204" pitchFamily="34" charset="0"/>
                <a:cs typeface="Times New Roman" panose="02020603050405020304" pitchFamily="18" charset="0"/>
              </a:rPr>
              <a:t>Планы 2023:</a:t>
            </a:r>
          </a:p>
          <a:p>
            <a:r>
              <a:rPr lang="ru-RU" sz="1600" dirty="0">
                <a:latin typeface="Calibri" panose="020F0502020204030204" pitchFamily="34" charset="0"/>
                <a:ea typeface="Calibri" panose="020F0502020204030204" pitchFamily="34" charset="0"/>
                <a:cs typeface="Times New Roman" panose="02020603050405020304" pitchFamily="18" charset="0"/>
              </a:rPr>
              <a:t>1. Запуск проекта по переходу на новую </a:t>
            </a:r>
            <a:r>
              <a:rPr lang="ru-RU" sz="1600" b="1" dirty="0">
                <a:latin typeface="Calibri" panose="020F0502020204030204" pitchFamily="34" charset="0"/>
                <a:ea typeface="Calibri" panose="020F0502020204030204" pitchFamily="34" charset="0"/>
                <a:cs typeface="Times New Roman" panose="02020603050405020304" pitchFamily="18" charset="0"/>
              </a:rPr>
              <a:t>платформу учетной системы 1С</a:t>
            </a:r>
            <a:r>
              <a:rPr lang="ru-RU" sz="1600" dirty="0">
                <a:latin typeface="Calibri" panose="020F0502020204030204" pitchFamily="34" charset="0"/>
                <a:ea typeface="Calibri" panose="020F0502020204030204" pitchFamily="34" charset="0"/>
                <a:cs typeface="Times New Roman" panose="02020603050405020304" pitchFamily="18" charset="0"/>
              </a:rPr>
              <a:t>.</a:t>
            </a:r>
            <a:endParaRPr lang="en-RU" sz="1600" dirty="0">
              <a:latin typeface="Calibri" panose="020F0502020204030204" pitchFamily="34" charset="0"/>
              <a:ea typeface="Calibri" panose="020F0502020204030204" pitchFamily="34" charset="0"/>
              <a:cs typeface="Times New Roman" panose="02020603050405020304" pitchFamily="18" charset="0"/>
            </a:endParaRPr>
          </a:p>
          <a:p>
            <a:r>
              <a:rPr lang="ru-RU" sz="1600" dirty="0">
                <a:latin typeface="Calibri" panose="020F0502020204030204" pitchFamily="34" charset="0"/>
                <a:ea typeface="Calibri" panose="020F0502020204030204" pitchFamily="34" charset="0"/>
                <a:cs typeface="Times New Roman" panose="02020603050405020304" pitchFamily="18" charset="0"/>
              </a:rPr>
              <a:t>2. Развитие системы </a:t>
            </a:r>
            <a:r>
              <a:rPr lang="ru-RU" sz="1600" b="1" dirty="0">
                <a:latin typeface="Calibri" panose="020F0502020204030204" pitchFamily="34" charset="0"/>
                <a:ea typeface="Calibri" panose="020F0502020204030204" pitchFamily="34" charset="0"/>
                <a:cs typeface="Times New Roman" panose="02020603050405020304" pitchFamily="18" charset="0"/>
              </a:rPr>
              <a:t>электронного документооборота с контрагентами.</a:t>
            </a:r>
          </a:p>
          <a:p>
            <a:pPr lvl="0">
              <a:lnSpc>
                <a:spcPct val="107000"/>
              </a:lnSpc>
            </a:pPr>
            <a:r>
              <a:rPr lang="ru-RU" sz="1600" dirty="0">
                <a:latin typeface="Calibri" panose="020F0502020204030204" pitchFamily="34" charset="0"/>
                <a:ea typeface="Calibri" panose="020F0502020204030204" pitchFamily="34" charset="0"/>
                <a:cs typeface="Times New Roman" panose="02020603050405020304" pitchFamily="18" charset="0"/>
              </a:rPr>
              <a:t>3. Окончание работы по созданию </a:t>
            </a:r>
            <a:r>
              <a:rPr lang="ru-RU" sz="1600" b="1" dirty="0">
                <a:latin typeface="Calibri" panose="020F0502020204030204" pitchFamily="34" charset="0"/>
                <a:ea typeface="Calibri" panose="020F0502020204030204" pitchFamily="34" charset="0"/>
                <a:cs typeface="Times New Roman" panose="02020603050405020304" pitchFamily="18" charset="0"/>
              </a:rPr>
              <a:t>базы данных компьютерной техники, ПО и периферии </a:t>
            </a:r>
            <a:r>
              <a:rPr lang="ru-RU" sz="1600" dirty="0">
                <a:latin typeface="Calibri" panose="020F0502020204030204" pitchFamily="34" charset="0"/>
                <a:ea typeface="Calibri" panose="020F0502020204030204" pitchFamily="34" charset="0"/>
                <a:cs typeface="Times New Roman" panose="02020603050405020304" pitchFamily="18" charset="0"/>
              </a:rPr>
              <a:t>сотрудников Управления, по которой можно будет прогнозировать ее замену и выход из строя.</a:t>
            </a:r>
            <a:endParaRPr lang="en-RU" sz="16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ru-RU" sz="1600" dirty="0">
                <a:latin typeface="Calibri" panose="020F0502020204030204" pitchFamily="34" charset="0"/>
                <a:ea typeface="Calibri" panose="020F0502020204030204" pitchFamily="34" charset="0"/>
                <a:cs typeface="Times New Roman" panose="02020603050405020304" pitchFamily="18" charset="0"/>
              </a:rPr>
              <a:t>4. Ввести в эксплуатацию систему </a:t>
            </a:r>
            <a:r>
              <a:rPr lang="ru-RU" sz="1600" b="1" dirty="0">
                <a:latin typeface="Calibri" panose="020F0502020204030204" pitchFamily="34" charset="0"/>
                <a:ea typeface="Calibri" panose="020F0502020204030204" pitchFamily="34" charset="0"/>
                <a:cs typeface="Times New Roman" panose="02020603050405020304" pitchFamily="18" charset="0"/>
              </a:rPr>
              <a:t>мониторинга работы и расходных материалов принтеров.</a:t>
            </a:r>
            <a:endParaRPr lang="en-RU"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9458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F1B828-C0F4-422A-0413-C6DE2E56C279}"/>
              </a:ext>
            </a:extLst>
          </p:cNvPr>
          <p:cNvSpPr txBox="1"/>
          <p:nvPr/>
        </p:nvSpPr>
        <p:spPr>
          <a:xfrm>
            <a:off x="1286388" y="448463"/>
            <a:ext cx="4462405" cy="461665"/>
          </a:xfrm>
          <a:prstGeom prst="rect">
            <a:avLst/>
          </a:prstGeom>
          <a:noFill/>
        </p:spPr>
        <p:txBody>
          <a:bodyPr wrap="square">
            <a:spAutoFit/>
          </a:bodyPr>
          <a:lstStyle/>
          <a:p>
            <a:r>
              <a:rPr lang="ru-RU" sz="2400" i="1" dirty="0">
                <a:solidFill>
                  <a:srgbClr val="002060"/>
                </a:solidFill>
                <a:latin typeface="Roboto-Italic"/>
              </a:rPr>
              <a:t>Бюджет. Текущая ситуация.</a:t>
            </a:r>
            <a:endParaRPr lang="ru-RU" sz="2400" dirty="0">
              <a:solidFill>
                <a:srgbClr val="002060"/>
              </a:solidFill>
            </a:endParaRPr>
          </a:p>
        </p:txBody>
      </p:sp>
      <p:sp>
        <p:nvSpPr>
          <p:cNvPr id="7" name="TextBox 6">
            <a:extLst>
              <a:ext uri="{FF2B5EF4-FFF2-40B4-BE49-F238E27FC236}">
                <a16:creationId xmlns:a16="http://schemas.microsoft.com/office/drawing/2014/main" id="{64A29F8A-24DE-334F-BE4F-FAE2DDD0ED34}"/>
              </a:ext>
            </a:extLst>
          </p:cNvPr>
          <p:cNvSpPr txBox="1"/>
          <p:nvPr/>
        </p:nvSpPr>
        <p:spPr>
          <a:xfrm>
            <a:off x="6624284" y="353048"/>
            <a:ext cx="5349460" cy="2292935"/>
          </a:xfrm>
          <a:prstGeom prst="rect">
            <a:avLst/>
          </a:prstGeom>
          <a:noFill/>
        </p:spPr>
        <p:txBody>
          <a:bodyPr wrap="square">
            <a:spAutoFit/>
          </a:bodyPr>
          <a:lstStyle/>
          <a:p>
            <a:pPr algn="l">
              <a:spcAft>
                <a:spcPts val="600"/>
              </a:spcAft>
            </a:pPr>
            <a:r>
              <a:rPr lang="ru-RU" sz="1600" dirty="0">
                <a:latin typeface="Arial" panose="020B0604020202020204" pitchFamily="34" charset="0"/>
                <a:cs typeface="Arial" panose="020B0604020202020204" pitchFamily="34" charset="0"/>
              </a:rPr>
              <a:t>Централизация договорной деятельности: выполняется. ВСЕ договоры готовит </a:t>
            </a:r>
            <a:r>
              <a:rPr lang="ru-RU" sz="1600" dirty="0" err="1">
                <a:latin typeface="Arial" panose="020B0604020202020204" pitchFamily="34" charset="0"/>
                <a:cs typeface="Arial" panose="020B0604020202020204" pitchFamily="34" charset="0"/>
              </a:rPr>
              <a:t>Дог.Отдел</a:t>
            </a:r>
            <a:endParaRPr lang="ru-RU" sz="1600" dirty="0">
              <a:latin typeface="Arial" panose="020B0604020202020204" pitchFamily="34" charset="0"/>
              <a:cs typeface="Arial" panose="020B0604020202020204" pitchFamily="34" charset="0"/>
            </a:endParaRPr>
          </a:p>
          <a:p>
            <a:pPr algn="l">
              <a:spcAft>
                <a:spcPts val="600"/>
              </a:spcAft>
            </a:pPr>
            <a:r>
              <a:rPr lang="ru-RU" sz="1600" dirty="0">
                <a:latin typeface="Arial" panose="020B0604020202020204" pitchFamily="34" charset="0"/>
                <a:cs typeface="Arial" panose="020B0604020202020204" pitchFamily="34" charset="0"/>
              </a:rPr>
              <a:t>Сокращение сроков согласования договоров до 10 дней - выполнено (Поставка – 10 дней, РСР- 9 дней, Капстрой-10 дней).</a:t>
            </a:r>
          </a:p>
          <a:p>
            <a:pPr algn="l">
              <a:spcAft>
                <a:spcPts val="600"/>
              </a:spcAft>
            </a:pPr>
            <a:r>
              <a:rPr lang="ru-RU" sz="1600" dirty="0">
                <a:latin typeface="Arial" panose="020B0604020202020204" pitchFamily="34" charset="0"/>
                <a:cs typeface="Arial" panose="020B0604020202020204" pitchFamily="34" charset="0"/>
              </a:rPr>
              <a:t>Оформлено 2 626 договоров</a:t>
            </a:r>
            <a:endParaRPr lang="ru-RU" sz="1600" i="1" dirty="0">
              <a:solidFill>
                <a:srgbClr val="FF0000"/>
              </a:solidFill>
              <a:latin typeface="Arial" panose="020B0604020202020204" pitchFamily="34" charset="0"/>
              <a:cs typeface="Arial" panose="020B0604020202020204" pitchFamily="34" charset="0"/>
            </a:endParaRPr>
          </a:p>
          <a:p>
            <a:pPr algn="l">
              <a:spcAft>
                <a:spcPts val="600"/>
              </a:spcAft>
            </a:pPr>
            <a:r>
              <a:rPr lang="ru-RU" sz="1600" i="1" dirty="0">
                <a:solidFill>
                  <a:srgbClr val="FF0000"/>
                </a:solidFill>
                <a:latin typeface="Arial" panose="020B0604020202020204" pitchFamily="34" charset="0"/>
                <a:cs typeface="Arial" panose="020B0604020202020204" pitchFamily="34" charset="0"/>
              </a:rPr>
              <a:t>Подготовлены и используются – 2 типовых договора ( 3 - в разработке)</a:t>
            </a:r>
          </a:p>
        </p:txBody>
      </p:sp>
      <p:pic>
        <p:nvPicPr>
          <p:cNvPr id="6" name="Рисунок 5">
            <a:extLst>
              <a:ext uri="{FF2B5EF4-FFF2-40B4-BE49-F238E27FC236}">
                <a16:creationId xmlns:a16="http://schemas.microsoft.com/office/drawing/2014/main" id="{06A01F05-A6D2-7241-B2AA-2F8B3EB613A3}"/>
              </a:ext>
            </a:extLst>
          </p:cNvPr>
          <p:cNvPicPr>
            <a:picLocks noChangeAspect="1"/>
          </p:cNvPicPr>
          <p:nvPr/>
        </p:nvPicPr>
        <p:blipFill>
          <a:blip r:embed="rId2"/>
          <a:stretch>
            <a:fillRect/>
          </a:stretch>
        </p:blipFill>
        <p:spPr>
          <a:xfrm>
            <a:off x="-26523" y="1499515"/>
            <a:ext cx="5680191" cy="4175236"/>
          </a:xfrm>
          <a:prstGeom prst="rect">
            <a:avLst/>
          </a:prstGeom>
        </p:spPr>
      </p:pic>
      <p:sp>
        <p:nvSpPr>
          <p:cNvPr id="9" name="TextBox 8">
            <a:extLst>
              <a:ext uri="{FF2B5EF4-FFF2-40B4-BE49-F238E27FC236}">
                <a16:creationId xmlns:a16="http://schemas.microsoft.com/office/drawing/2014/main" id="{F79A7903-38F2-8443-A622-8E6DD36BBC2E}"/>
              </a:ext>
            </a:extLst>
          </p:cNvPr>
          <p:cNvSpPr txBox="1"/>
          <p:nvPr/>
        </p:nvSpPr>
        <p:spPr>
          <a:xfrm>
            <a:off x="1994053" y="2310305"/>
            <a:ext cx="3659615" cy="461665"/>
          </a:xfrm>
          <a:prstGeom prst="rect">
            <a:avLst/>
          </a:prstGeom>
          <a:noFill/>
        </p:spPr>
        <p:txBody>
          <a:bodyPr wrap="square">
            <a:spAutoFit/>
          </a:bodyPr>
          <a:lstStyle/>
          <a:p>
            <a:r>
              <a:rPr lang="ru-RU" sz="1200" dirty="0"/>
              <a:t>Исполнение </a:t>
            </a:r>
            <a:r>
              <a:rPr lang="ru-RU" sz="1200" dirty="0" err="1"/>
              <a:t>мат.расходов</a:t>
            </a:r>
            <a:r>
              <a:rPr lang="ru-RU" sz="1200" dirty="0"/>
              <a:t> по основным научным проектам ОИЯИ в 2022 году</a:t>
            </a:r>
            <a:r>
              <a:rPr lang="ru-RU" sz="1050" dirty="0"/>
              <a:t> (на 22.12.22)</a:t>
            </a:r>
          </a:p>
        </p:txBody>
      </p:sp>
      <p:pic>
        <p:nvPicPr>
          <p:cNvPr id="17" name="Рисунок 16">
            <a:extLst>
              <a:ext uri="{FF2B5EF4-FFF2-40B4-BE49-F238E27FC236}">
                <a16:creationId xmlns:a16="http://schemas.microsoft.com/office/drawing/2014/main" id="{6A3414FD-9C61-7544-B271-A98336D3CE05}"/>
              </a:ext>
            </a:extLst>
          </p:cNvPr>
          <p:cNvPicPr>
            <a:picLocks noChangeAspect="1"/>
          </p:cNvPicPr>
          <p:nvPr/>
        </p:nvPicPr>
        <p:blipFill>
          <a:blip r:embed="rId3"/>
          <a:stretch>
            <a:fillRect/>
          </a:stretch>
        </p:blipFill>
        <p:spPr>
          <a:xfrm>
            <a:off x="5748793" y="3220278"/>
            <a:ext cx="6303043" cy="3524691"/>
          </a:xfrm>
          <a:prstGeom prst="rect">
            <a:avLst/>
          </a:prstGeom>
        </p:spPr>
      </p:pic>
      <p:sp>
        <p:nvSpPr>
          <p:cNvPr id="18" name="Прямоугольник 17">
            <a:extLst>
              <a:ext uri="{FF2B5EF4-FFF2-40B4-BE49-F238E27FC236}">
                <a16:creationId xmlns:a16="http://schemas.microsoft.com/office/drawing/2014/main" id="{F3DA0E3E-730D-384B-98DD-2E4B5BFF9DA7}"/>
              </a:ext>
            </a:extLst>
          </p:cNvPr>
          <p:cNvSpPr/>
          <p:nvPr/>
        </p:nvSpPr>
        <p:spPr>
          <a:xfrm>
            <a:off x="5957734" y="2912501"/>
            <a:ext cx="6016010" cy="307777"/>
          </a:xfrm>
          <a:prstGeom prst="rect">
            <a:avLst/>
          </a:prstGeom>
        </p:spPr>
        <p:txBody>
          <a:bodyPr wrap="square">
            <a:spAutoFit/>
          </a:bodyPr>
          <a:lstStyle/>
          <a:p>
            <a:pPr algn="ctr"/>
            <a:r>
              <a:rPr lang="ru-RU" sz="1400" dirty="0"/>
              <a:t>Прогноз исполнения бюджета ОИЯИ за 2022 год (рабочая версия):</a:t>
            </a:r>
          </a:p>
        </p:txBody>
      </p:sp>
    </p:spTree>
    <p:extLst>
      <p:ext uri="{BB962C8B-B14F-4D97-AF65-F5344CB8AC3E}">
        <p14:creationId xmlns:p14="http://schemas.microsoft.com/office/powerpoint/2010/main" val="2365440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198AA-19CA-3E46-9A12-E2956C03CD78}"/>
              </a:ext>
            </a:extLst>
          </p:cNvPr>
          <p:cNvSpPr txBox="1"/>
          <p:nvPr/>
        </p:nvSpPr>
        <p:spPr>
          <a:xfrm>
            <a:off x="7495" y="3626348"/>
            <a:ext cx="12192000" cy="3157724"/>
          </a:xfrm>
          <a:prstGeom prst="rect">
            <a:avLst/>
          </a:prstGeom>
          <a:noFill/>
        </p:spPr>
        <p:txBody>
          <a:bodyPr wrap="square">
            <a:spAutoFit/>
          </a:bodyPr>
          <a:lstStyle/>
          <a:p>
            <a:pPr algn="just">
              <a:lnSpc>
                <a:spcPct val="107000"/>
              </a:lnSpc>
              <a:spcAft>
                <a:spcPts val="800"/>
              </a:spcAft>
            </a:pPr>
            <a:r>
              <a:rPr lang="ru-RU" sz="1700" dirty="0">
                <a:effectLst/>
                <a:latin typeface="Arial" panose="020B0604020202020204" pitchFamily="34" charset="0"/>
                <a:ea typeface="Calibri" panose="020F0502020204030204" pitchFamily="34" charset="0"/>
                <a:cs typeface="Times New Roman" panose="02020603050405020304" pitchFamily="18" charset="0"/>
              </a:rPr>
              <a:t>Мы с уважением относимся к мнениям и позициям правительств Польши, Чехии, Украины - правительств стран-участниц института. Мы очень сожалеем об этом решении, поскольку и Польша, и Чехия, и Украина внесли огромный вклад в развитие нашего института</a:t>
            </a:r>
            <a:r>
              <a:rPr lang="ru-RU" sz="1700" dirty="0">
                <a:latin typeface="Arial" panose="020B0604020202020204" pitchFamily="34" charset="0"/>
                <a:ea typeface="Calibri" panose="020F0502020204030204" pitchFamily="34" charset="0"/>
                <a:cs typeface="Times New Roman" panose="02020603050405020304" pitchFamily="18" charset="0"/>
              </a:rPr>
              <a:t>: и</a:t>
            </a:r>
            <a:r>
              <a:rPr lang="ru-RU" sz="1700" dirty="0">
                <a:effectLst/>
                <a:latin typeface="Arial" panose="020B0604020202020204" pitchFamily="34" charset="0"/>
                <a:ea typeface="Calibri" panose="020F0502020204030204" pitchFamily="34" charset="0"/>
                <a:cs typeface="Times New Roman" panose="02020603050405020304" pitchFamily="18" charset="0"/>
              </a:rPr>
              <a:t> интеллектуальный, и материальный, и кадровый - в жизнедеятельность и в достижения ОИЯИ на протяжении многих десятилетий. И эти страны, и их научные организации, и имена выдающихся ученых, специалистов, инженеров </a:t>
            </a:r>
            <a:r>
              <a:rPr lang="ru-RU" sz="1700" dirty="0">
                <a:latin typeface="Arial" panose="020B0604020202020204" pitchFamily="34" charset="0"/>
                <a:ea typeface="Calibri" panose="020F0502020204030204" pitchFamily="34" charset="0"/>
                <a:cs typeface="Times New Roman" panose="02020603050405020304" pitchFamily="18" charset="0"/>
              </a:rPr>
              <a:t>- </a:t>
            </a:r>
            <a:r>
              <a:rPr lang="ru-RU" sz="1700" dirty="0">
                <a:effectLst/>
                <a:latin typeface="Arial" panose="020B0604020202020204" pitchFamily="34" charset="0"/>
                <a:ea typeface="Calibri" panose="020F0502020204030204" pitchFamily="34" charset="0"/>
                <a:cs typeface="Times New Roman" panose="02020603050405020304" pitchFamily="18" charset="0"/>
              </a:rPr>
              <a:t>навсегда вписаны в историю нашего института. Это невозможно забыть и невозможно стереть. Мы благодарны всем нашим коллегам из Польши, Украины и Чехии, организаторам науки из этих стран за их вклад, и уверен, что у нас останутся человеческие и научные связи. И мы продолжим вместе делать фундаментальную науку в международных центрах и международных проектах. Мы надеемся на то, что вскоре сложатся обстоятельства к возобновлению полномасштабного полноценного сотрудничества с Республикой Польша, с Чешской Республикой и с Украиной. Коллектив института будет рад возобновлению этого полномасштабного сотрудничества. Уверен, что от этого выиграют все наши страны, в том числе и политики.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31FC6577-C162-D344-BEAA-A0BFFEDB23A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6736" y="103908"/>
            <a:ext cx="6430241" cy="34001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57CA0AF-68B8-7946-8A8C-3B6BC67B15CF}"/>
              </a:ext>
            </a:extLst>
          </p:cNvPr>
          <p:cNvSpPr txBox="1"/>
          <p:nvPr/>
        </p:nvSpPr>
        <p:spPr>
          <a:xfrm>
            <a:off x="6660227" y="833896"/>
            <a:ext cx="5497317" cy="2585323"/>
          </a:xfrm>
          <a:prstGeom prst="rect">
            <a:avLst/>
          </a:prstGeom>
          <a:noFill/>
        </p:spPr>
        <p:txBody>
          <a:bodyPr wrap="square">
            <a:spAutoFit/>
          </a:bodyPr>
          <a:lstStyle/>
          <a:p>
            <a:pPr marL="285750" indent="-285750">
              <a:buFont typeface="Arial" panose="020B0604020202020204" pitchFamily="34" charset="0"/>
              <a:buChar char="•"/>
            </a:pPr>
            <a:r>
              <a:rPr lang="ru-RU"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Принят проект новой 7-летки</a:t>
            </a: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(2024-2030)</a:t>
            </a:r>
            <a:endParaRPr lang="ru-RU"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ru-RU" dirty="0">
                <a:solidFill>
                  <a:srgbClr val="FF0000"/>
                </a:solidFill>
                <a:latin typeface="Arial" panose="020B0604020202020204" pitchFamily="34" charset="0"/>
                <a:cs typeface="Times New Roman" panose="02020603050405020304" pitchFamily="18" charset="0"/>
              </a:rPr>
              <a:t>Одобрены Положения о грантах и программах ПП, </a:t>
            </a:r>
            <a:r>
              <a:rPr lang="en-US" dirty="0">
                <a:solidFill>
                  <a:srgbClr val="FF0000"/>
                </a:solidFill>
                <a:latin typeface="Arial" panose="020B0604020202020204" pitchFamily="34" charset="0"/>
                <a:cs typeface="Times New Roman" panose="02020603050405020304" pitchFamily="18" charset="0"/>
              </a:rPr>
              <a:t>JINR Postdocs, JINR Fellowship</a:t>
            </a:r>
          </a:p>
          <a:p>
            <a:pPr marL="285750" indent="-285750">
              <a:buFont typeface="Arial" panose="020B0604020202020204" pitchFamily="34" charset="0"/>
              <a:buChar char="•"/>
            </a:pPr>
            <a:r>
              <a:rPr lang="ru-RU" dirty="0">
                <a:solidFill>
                  <a:srgbClr val="FF0000"/>
                </a:solidFill>
              </a:rPr>
              <a:t>Высоко оценена деятельность ОИЯИ в 2022 и научные результаты</a:t>
            </a:r>
          </a:p>
          <a:p>
            <a:pPr marL="285750" indent="-285750">
              <a:buFont typeface="Arial" panose="020B0604020202020204" pitchFamily="34" charset="0"/>
              <a:buChar char="•"/>
            </a:pPr>
            <a:r>
              <a:rPr lang="ru-RU" dirty="0">
                <a:solidFill>
                  <a:srgbClr val="FF0000"/>
                </a:solidFill>
              </a:rPr>
              <a:t>Принята к сведению информация о выходе Польши, Украины и Чехии из ОИЯИ</a:t>
            </a:r>
          </a:p>
          <a:p>
            <a:pPr marL="285750" indent="-285750">
              <a:buFont typeface="Arial" panose="020B0604020202020204" pitchFamily="34" charset="0"/>
              <a:buChar char="•"/>
            </a:pPr>
            <a:r>
              <a:rPr lang="ru-RU" dirty="0">
                <a:solidFill>
                  <a:srgbClr val="FF0000"/>
                </a:solidFill>
              </a:rPr>
              <a:t>Приостановлено членство Словакии (статус)</a:t>
            </a:r>
          </a:p>
          <a:p>
            <a:pPr marL="285750" indent="-285750">
              <a:buFont typeface="Arial" panose="020B0604020202020204" pitchFamily="34" charset="0"/>
              <a:buChar char="•"/>
            </a:pPr>
            <a:endParaRPr lang="ru-RU" dirty="0">
              <a:solidFill>
                <a:srgbClr val="FF0000"/>
              </a:solidFill>
            </a:endParaRPr>
          </a:p>
        </p:txBody>
      </p:sp>
      <p:sp>
        <p:nvSpPr>
          <p:cNvPr id="6" name="TextBox 5">
            <a:extLst>
              <a:ext uri="{FF2B5EF4-FFF2-40B4-BE49-F238E27FC236}">
                <a16:creationId xmlns:a16="http://schemas.microsoft.com/office/drawing/2014/main" id="{F43866F9-4EA3-6143-B43F-99E8780A4585}"/>
              </a:ext>
            </a:extLst>
          </p:cNvPr>
          <p:cNvSpPr txBox="1"/>
          <p:nvPr/>
        </p:nvSpPr>
        <p:spPr>
          <a:xfrm>
            <a:off x="6687188" y="165103"/>
            <a:ext cx="5470356" cy="461665"/>
          </a:xfrm>
          <a:prstGeom prst="rect">
            <a:avLst/>
          </a:prstGeom>
          <a:noFill/>
        </p:spPr>
        <p:txBody>
          <a:bodyPr wrap="square">
            <a:spAutoFit/>
          </a:bodyPr>
          <a:lstStyle/>
          <a:p>
            <a:r>
              <a:rPr lang="ru-RU" sz="2400" b="1"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Сессия ФК/КПП</a:t>
            </a:r>
            <a:r>
              <a:rPr lang="en-US" sz="2400" b="1" dirty="0">
                <a:solidFill>
                  <a:srgbClr val="0432FF"/>
                </a:solidFill>
                <a:latin typeface="Arial" panose="020B0604020202020204" pitchFamily="34" charset="0"/>
                <a:ea typeface="Calibri" panose="020F0502020204030204" pitchFamily="34" charset="0"/>
                <a:cs typeface="Times New Roman" panose="02020603050405020304" pitchFamily="18" charset="0"/>
              </a:rPr>
              <a:t>: </a:t>
            </a:r>
            <a:r>
              <a:rPr lang="ru-RU" sz="2400" b="1"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Египе</a:t>
            </a:r>
            <a:r>
              <a:rPr lang="ru-RU" sz="2400" b="1" dirty="0">
                <a:solidFill>
                  <a:srgbClr val="0432FF"/>
                </a:solidFill>
                <a:latin typeface="Arial" panose="020B0604020202020204" pitchFamily="34" charset="0"/>
                <a:ea typeface="Calibri" panose="020F0502020204030204" pitchFamily="34" charset="0"/>
                <a:cs typeface="Times New Roman" panose="02020603050405020304" pitchFamily="18" charset="0"/>
              </a:rPr>
              <a:t>т, </a:t>
            </a:r>
            <a:r>
              <a:rPr lang="ru-RU" sz="2400" b="1"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ноябрь</a:t>
            </a:r>
            <a:r>
              <a:rPr lang="en-US" sz="2400" b="1"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’22</a:t>
            </a:r>
            <a:endParaRPr lang="ru-RU" sz="2400" b="1" dirty="0">
              <a:solidFill>
                <a:srgbClr val="0432FF"/>
              </a:solidFill>
            </a:endParaRPr>
          </a:p>
        </p:txBody>
      </p:sp>
    </p:spTree>
    <p:extLst>
      <p:ext uri="{BB962C8B-B14F-4D97-AF65-F5344CB8AC3E}">
        <p14:creationId xmlns:p14="http://schemas.microsoft.com/office/powerpoint/2010/main" val="14809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BA2452-FBED-4F41-9208-51CB6A65A832}"/>
              </a:ext>
            </a:extLst>
          </p:cNvPr>
          <p:cNvSpPr>
            <a:spLocks noGrp="1"/>
          </p:cNvSpPr>
          <p:nvPr>
            <p:ph type="title"/>
          </p:nvPr>
        </p:nvSpPr>
        <p:spPr>
          <a:xfrm>
            <a:off x="1746259" y="176107"/>
            <a:ext cx="8911687" cy="522513"/>
          </a:xfrm>
        </p:spPr>
        <p:txBody>
          <a:bodyPr>
            <a:normAutofit/>
          </a:bodyPr>
          <a:lstStyle/>
          <a:p>
            <a:pPr algn="ctr"/>
            <a:r>
              <a:rPr lang="ru-RU" sz="2800" dirty="0"/>
              <a:t>Бухгалтерия: цели на 2022 год и их достижение.</a:t>
            </a:r>
          </a:p>
        </p:txBody>
      </p:sp>
      <p:graphicFrame>
        <p:nvGraphicFramePr>
          <p:cNvPr id="4" name="Таблица 4">
            <a:extLst>
              <a:ext uri="{FF2B5EF4-FFF2-40B4-BE49-F238E27FC236}">
                <a16:creationId xmlns:a16="http://schemas.microsoft.com/office/drawing/2014/main" id="{F9F8A9C1-8286-42C6-8AE4-38C34B861DDC}"/>
              </a:ext>
            </a:extLst>
          </p:cNvPr>
          <p:cNvGraphicFramePr>
            <a:graphicFrameLocks noGrp="1"/>
          </p:cNvGraphicFramePr>
          <p:nvPr>
            <p:ph idx="1"/>
            <p:extLst>
              <p:ext uri="{D42A27DB-BD31-4B8C-83A1-F6EECF244321}">
                <p14:modId xmlns:p14="http://schemas.microsoft.com/office/powerpoint/2010/main" val="3810178831"/>
              </p:ext>
            </p:extLst>
          </p:nvPr>
        </p:nvGraphicFramePr>
        <p:xfrm>
          <a:off x="414867" y="853440"/>
          <a:ext cx="11489266" cy="3808307"/>
        </p:xfrm>
        <a:graphic>
          <a:graphicData uri="http://schemas.openxmlformats.org/drawingml/2006/table">
            <a:tbl>
              <a:tblPr firstRow="1" bandRow="1">
                <a:tableStyleId>{93296810-A885-4BE3-A3E7-6D5BEEA58F35}</a:tableStyleId>
              </a:tblPr>
              <a:tblGrid>
                <a:gridCol w="5557359">
                  <a:extLst>
                    <a:ext uri="{9D8B030D-6E8A-4147-A177-3AD203B41FA5}">
                      <a16:colId xmlns:a16="http://schemas.microsoft.com/office/drawing/2014/main" val="547992868"/>
                    </a:ext>
                  </a:extLst>
                </a:gridCol>
                <a:gridCol w="5931907">
                  <a:extLst>
                    <a:ext uri="{9D8B030D-6E8A-4147-A177-3AD203B41FA5}">
                      <a16:colId xmlns:a16="http://schemas.microsoft.com/office/drawing/2014/main" val="3186204163"/>
                    </a:ext>
                  </a:extLst>
                </a:gridCol>
              </a:tblGrid>
              <a:tr h="763693">
                <a:tc>
                  <a:txBody>
                    <a:bodyPr/>
                    <a:lstStyle/>
                    <a:p>
                      <a:r>
                        <a:rPr lang="ru-RU" b="0" dirty="0">
                          <a:solidFill>
                            <a:schemeClr val="tx1"/>
                          </a:solidFill>
                        </a:rPr>
                        <a:t>1) Обеспечение платежеспособности института по валютным обязательствам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ru-RU" b="0" dirty="0">
                          <a:solidFill>
                            <a:schemeClr val="tx1"/>
                          </a:solidFill>
                        </a:rPr>
                        <a:t>1) </a:t>
                      </a:r>
                      <a:r>
                        <a:rPr lang="ru-RU" b="0" u="sng" dirty="0">
                          <a:solidFill>
                            <a:srgbClr val="FF0000"/>
                          </a:solidFill>
                        </a:rPr>
                        <a:t>В основном выполнено,</a:t>
                      </a:r>
                      <a:r>
                        <a:rPr lang="ru-RU" b="0" dirty="0">
                          <a:solidFill>
                            <a:schemeClr val="tx1"/>
                          </a:solidFill>
                        </a:rPr>
                        <a:t> продолжается работа во взаимосвязи с текущей ситуацией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251618394"/>
                  </a:ext>
                </a:extLst>
              </a:tr>
              <a:tr h="633776">
                <a:tc>
                  <a:txBody>
                    <a:bodyPr/>
                    <a:lstStyle/>
                    <a:p>
                      <a:r>
                        <a:rPr lang="ru-RU" dirty="0"/>
                        <a:t>2) Организация и внедрение системы бухгалтерского учета ЯМ и РВ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ru-RU" dirty="0"/>
                        <a:t>2) </a:t>
                      </a:r>
                      <a:r>
                        <a:rPr lang="ru-RU" u="sng" dirty="0">
                          <a:solidFill>
                            <a:srgbClr val="FF0000"/>
                          </a:solidFill>
                        </a:rPr>
                        <a:t>Частично</a:t>
                      </a:r>
                      <a:r>
                        <a:rPr lang="ru-RU" dirty="0"/>
                        <a:t> – совместно со службами решен вопрос по организации процесса, начало работы.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180744249"/>
                  </a:ext>
                </a:extLst>
              </a:tr>
              <a:tr h="1036320">
                <a:tc>
                  <a:txBody>
                    <a:bodyPr/>
                    <a:lstStyle/>
                    <a:p>
                      <a:r>
                        <a:rPr lang="ru-RU" dirty="0"/>
                        <a:t>3) Разработка, тестирование и внедрение системы электронной передачи в бухгалтерию данных по премиальным выплатам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ru-RU" dirty="0"/>
                        <a:t>3) </a:t>
                      </a:r>
                      <a:r>
                        <a:rPr lang="ru-RU" u="sng" dirty="0">
                          <a:solidFill>
                            <a:srgbClr val="FF0000"/>
                          </a:solidFill>
                        </a:rPr>
                        <a:t>Выполнено</a:t>
                      </a:r>
                      <a:r>
                        <a:rPr lang="ru-RU" dirty="0"/>
                        <a:t> – реализовано на базе ЛФВЭ, положительный результат, следует распространить на другие подразделения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588016274"/>
                  </a:ext>
                </a:extLst>
              </a:tr>
              <a:tr h="728134">
                <a:tc>
                  <a:txBody>
                    <a:bodyPr/>
                    <a:lstStyle/>
                    <a:p>
                      <a:r>
                        <a:rPr lang="ru-RU" dirty="0"/>
                        <a:t>4) Электронное согласование отчетных документов по ст.14,18,19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ru-RU" dirty="0"/>
                        <a:t>4) </a:t>
                      </a:r>
                      <a:r>
                        <a:rPr lang="ru-RU" u="sng" dirty="0">
                          <a:solidFill>
                            <a:srgbClr val="FF0000"/>
                          </a:solidFill>
                        </a:rPr>
                        <a:t>Выполнено</a:t>
                      </a:r>
                      <a:r>
                        <a:rPr lang="ru-RU" dirty="0"/>
                        <a:t> - совместно со службами внедрено электронное согласование актов выполненных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813641719"/>
                  </a:ext>
                </a:extLst>
              </a:tr>
              <a:tr h="558887">
                <a:tc>
                  <a:txBody>
                    <a:bodyPr/>
                    <a:lstStyle/>
                    <a:p>
                      <a:r>
                        <a:rPr lang="ru-RU" dirty="0"/>
                        <a:t>5) Разработка, тестирование и внедрение эквайринга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ru-RU" dirty="0"/>
                        <a:t>5) </a:t>
                      </a:r>
                      <a:r>
                        <a:rPr lang="ru-RU" u="sng" dirty="0">
                          <a:solidFill>
                            <a:srgbClr val="FF0000"/>
                          </a:solidFill>
                        </a:rPr>
                        <a:t>Выполнено</a:t>
                      </a:r>
                      <a:r>
                        <a:rPr lang="ru-RU" dirty="0"/>
                        <a:t> – в центральной кассе работает эквайринг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794637389"/>
                  </a:ext>
                </a:extLst>
              </a:tr>
            </a:tbl>
          </a:graphicData>
        </a:graphic>
      </p:graphicFrame>
      <p:sp>
        <p:nvSpPr>
          <p:cNvPr id="5" name="Объект 2">
            <a:extLst>
              <a:ext uri="{FF2B5EF4-FFF2-40B4-BE49-F238E27FC236}">
                <a16:creationId xmlns:a16="http://schemas.microsoft.com/office/drawing/2014/main" id="{89713E14-60F2-3A4C-8A40-A895E7D4BF68}"/>
              </a:ext>
            </a:extLst>
          </p:cNvPr>
          <p:cNvSpPr txBox="1">
            <a:spLocks/>
          </p:cNvSpPr>
          <p:nvPr/>
        </p:nvSpPr>
        <p:spPr>
          <a:xfrm>
            <a:off x="347133" y="5190067"/>
            <a:ext cx="11557000" cy="1481666"/>
          </a:xfrm>
          <a:prstGeom prst="rect">
            <a:avLst/>
          </a:prstGeom>
          <a:noFill/>
          <a:ln w="0">
            <a:noFill/>
          </a:ln>
        </p:spPr>
        <p:txBody>
          <a:bodyPr lIns="0" tIns="0" rIns="0" bIns="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400" dirty="0"/>
          </a:p>
          <a:p>
            <a:pPr algn="just"/>
            <a:r>
              <a:rPr lang="ru-RU" sz="2000" dirty="0"/>
              <a:t>Проработка вопросов, связанных с изменением формы бюджета и формированию отчетных управленческих форм, с 01.01.2024</a:t>
            </a:r>
          </a:p>
          <a:p>
            <a:pPr algn="just"/>
            <a:r>
              <a:rPr lang="ru-RU" sz="2000" dirty="0"/>
              <a:t>Централизация функций бухгалтерского учета в подразделениях, выделенных на отдельные балансы</a:t>
            </a:r>
          </a:p>
          <a:p>
            <a:pPr algn="just"/>
            <a:r>
              <a:rPr lang="ru-RU" sz="2000" dirty="0"/>
              <a:t>Актуализация учетных процессов в соответствии с изменениями налогового законодательства, а так же по новым федеральным стандартам</a:t>
            </a:r>
          </a:p>
        </p:txBody>
      </p:sp>
      <p:sp>
        <p:nvSpPr>
          <p:cNvPr id="3" name="Прямоугольник 2">
            <a:extLst>
              <a:ext uri="{FF2B5EF4-FFF2-40B4-BE49-F238E27FC236}">
                <a16:creationId xmlns:a16="http://schemas.microsoft.com/office/drawing/2014/main" id="{00E85263-A680-C845-AFAC-822999CC952D}"/>
              </a:ext>
            </a:extLst>
          </p:cNvPr>
          <p:cNvSpPr/>
          <p:nvPr/>
        </p:nvSpPr>
        <p:spPr>
          <a:xfrm>
            <a:off x="5647777" y="4895334"/>
            <a:ext cx="1604927" cy="369332"/>
          </a:xfrm>
          <a:prstGeom prst="rect">
            <a:avLst/>
          </a:prstGeom>
        </p:spPr>
        <p:txBody>
          <a:bodyPr wrap="none">
            <a:spAutoFit/>
          </a:bodyPr>
          <a:lstStyle/>
          <a:p>
            <a:r>
              <a:rPr lang="ru-RU" dirty="0"/>
              <a:t>ПЛАНЫ 2023</a:t>
            </a:r>
          </a:p>
        </p:txBody>
      </p:sp>
    </p:spTree>
    <p:extLst>
      <p:ext uri="{BB962C8B-B14F-4D97-AF65-F5344CB8AC3E}">
        <p14:creationId xmlns:p14="http://schemas.microsoft.com/office/powerpoint/2010/main" val="4022463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4719" y="1443157"/>
            <a:ext cx="9969556" cy="1048364"/>
          </a:xfrm>
          <a:prstGeom prst="rect">
            <a:avLst/>
          </a:prstGeom>
          <a:noFill/>
        </p:spPr>
        <p:txBody>
          <a:bodyPr wrap="square" rtlCol="0">
            <a:spAutoFit/>
          </a:bodyPr>
          <a:lstStyle/>
          <a:p>
            <a:pPr>
              <a:lnSpc>
                <a:spcPct val="114000"/>
              </a:lnSpc>
            </a:pPr>
            <a:r>
              <a:rPr lang="ru-RU" sz="2000" dirty="0">
                <a:solidFill>
                  <a:srgbClr val="0070C0"/>
                </a:solidFill>
              </a:rPr>
              <a:t>На декабрь</a:t>
            </a:r>
            <a:r>
              <a:rPr lang="ru-RU" sz="2000" dirty="0"/>
              <a:t>: оформлено 33 договора о материальной поддержке</a:t>
            </a:r>
          </a:p>
          <a:p>
            <a:pPr marL="1523962" lvl="2" indent="-609585">
              <a:lnSpc>
                <a:spcPct val="114000"/>
              </a:lnSpc>
              <a:buFont typeface="Arial" panose="020B0604020202020204" pitchFamily="34" charset="0"/>
              <a:buChar char="•"/>
            </a:pPr>
            <a:r>
              <a:rPr lang="ru-RU" dirty="0"/>
              <a:t>Средний возраст персонала 2021 г. – </a:t>
            </a:r>
            <a:r>
              <a:rPr lang="ru-RU" dirty="0">
                <a:solidFill>
                  <a:srgbClr val="0070C0"/>
                </a:solidFill>
              </a:rPr>
              <a:t>51.1 лет</a:t>
            </a:r>
          </a:p>
          <a:p>
            <a:pPr marL="1523962" lvl="2" indent="-609585">
              <a:lnSpc>
                <a:spcPct val="114000"/>
              </a:lnSpc>
              <a:buFont typeface="Arial" panose="020B0604020202020204" pitchFamily="34" charset="0"/>
              <a:buChar char="•"/>
            </a:pPr>
            <a:r>
              <a:rPr lang="ru-RU" dirty="0"/>
              <a:t>Средний возраст персонала 2022 г. -  </a:t>
            </a:r>
            <a:r>
              <a:rPr lang="ru-RU" dirty="0">
                <a:solidFill>
                  <a:srgbClr val="0070C0"/>
                </a:solidFill>
              </a:rPr>
              <a:t>50.2 лет</a:t>
            </a:r>
          </a:p>
        </p:txBody>
      </p:sp>
      <p:sp>
        <p:nvSpPr>
          <p:cNvPr id="2" name="Прямоугольник 1">
            <a:extLst>
              <a:ext uri="{FF2B5EF4-FFF2-40B4-BE49-F238E27FC236}">
                <a16:creationId xmlns:a16="http://schemas.microsoft.com/office/drawing/2014/main" id="{EC934C6F-641F-8B08-4B43-7DF4E0D40F3D}"/>
              </a:ext>
            </a:extLst>
          </p:cNvPr>
          <p:cNvSpPr/>
          <p:nvPr/>
        </p:nvSpPr>
        <p:spPr>
          <a:xfrm>
            <a:off x="2791204" y="87708"/>
            <a:ext cx="6609592" cy="584775"/>
          </a:xfrm>
          <a:prstGeom prst="rect">
            <a:avLst/>
          </a:prstGeom>
          <a:noFill/>
          <a:ln>
            <a:noFill/>
          </a:ln>
        </p:spPr>
        <p:txBody>
          <a:bodyPr wrap="square" lIns="91440" tIns="45720" rIns="91440" bIns="45720">
            <a:spAutoFit/>
          </a:bodyPr>
          <a:lstStyle/>
          <a:p>
            <a:pPr algn="ctr"/>
            <a:r>
              <a:rPr lang="ru-RU"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Nova" panose="020B0504020202020204" pitchFamily="34" charset="0"/>
              </a:rPr>
              <a:t>Работа с кадрами в 2022 году</a:t>
            </a:r>
            <a:endParaRPr lang="ru-RU" sz="2800" b="1" dirty="0">
              <a:ln w="17780" cmpd="sng">
                <a:solidFill>
                  <a:srgbClr val="3B3B3B">
                    <a:lumMod val="75000"/>
                    <a:alpha val="47000"/>
                  </a:srgbClr>
                </a:solidFill>
                <a:prstDash val="solid"/>
                <a:miter lim="800000"/>
              </a:ln>
              <a:solidFill>
                <a:schemeClr val="accent1">
                  <a:lumMod val="75000"/>
                </a:schemeClr>
              </a:solidFill>
              <a:effectLst>
                <a:outerShdw blurRad="50800" dist="38100" dir="5400000" algn="t" rotWithShape="0">
                  <a:prstClr val="black">
                    <a:alpha val="40000"/>
                  </a:prstClr>
                </a:outerShdw>
              </a:effectLst>
              <a:latin typeface="Arial Nova" panose="020B0504020202020204" pitchFamily="34" charset="0"/>
              <a:ea typeface="Verdana" pitchFamily="34" charset="0"/>
              <a:cs typeface="Verdana" pitchFamily="34" charset="0"/>
            </a:endParaRPr>
          </a:p>
        </p:txBody>
      </p:sp>
      <p:sp>
        <p:nvSpPr>
          <p:cNvPr id="3" name="TextBox 2">
            <a:extLst>
              <a:ext uri="{FF2B5EF4-FFF2-40B4-BE49-F238E27FC236}">
                <a16:creationId xmlns:a16="http://schemas.microsoft.com/office/drawing/2014/main" id="{7736DB46-715C-C271-09FD-2B19068D084B}"/>
              </a:ext>
            </a:extLst>
          </p:cNvPr>
          <p:cNvSpPr txBox="1"/>
          <p:nvPr/>
        </p:nvSpPr>
        <p:spPr>
          <a:xfrm>
            <a:off x="1066385" y="2586434"/>
            <a:ext cx="10586224" cy="2432845"/>
          </a:xfrm>
          <a:prstGeom prst="rect">
            <a:avLst/>
          </a:prstGeom>
          <a:noFill/>
        </p:spPr>
        <p:txBody>
          <a:bodyPr wrap="square" rtlCol="0">
            <a:spAutoFit/>
          </a:bodyPr>
          <a:lstStyle/>
          <a:p>
            <a:r>
              <a:rPr lang="ru-RU" sz="2000" dirty="0">
                <a:solidFill>
                  <a:srgbClr val="0070C0"/>
                </a:solidFill>
              </a:rPr>
              <a:t>Оптимизация численности и структуры, приведение названий должностей </a:t>
            </a:r>
          </a:p>
          <a:p>
            <a:r>
              <a:rPr lang="ru-RU" sz="2000" dirty="0">
                <a:solidFill>
                  <a:srgbClr val="0070C0"/>
                </a:solidFill>
              </a:rPr>
              <a:t>в соответствие с функциями</a:t>
            </a:r>
            <a:r>
              <a:rPr lang="ru-RU" sz="2000" dirty="0"/>
              <a:t>:</a:t>
            </a:r>
          </a:p>
          <a:p>
            <a:pPr marL="609585" indent="-609585">
              <a:lnSpc>
                <a:spcPct val="114000"/>
              </a:lnSpc>
              <a:buFont typeface="Arial" panose="020B0604020202020204" pitchFamily="34" charset="0"/>
              <a:buChar char="•"/>
            </a:pPr>
            <a:r>
              <a:rPr lang="ru-RU" sz="2000" dirty="0"/>
              <a:t>Меньше внутренних совместителей (</a:t>
            </a:r>
            <a:r>
              <a:rPr lang="ru-RU" sz="2000" dirty="0">
                <a:solidFill>
                  <a:srgbClr val="0070C0"/>
                </a:solidFill>
              </a:rPr>
              <a:t>-25,5% </a:t>
            </a:r>
            <a:r>
              <a:rPr lang="ru-RU" sz="2000" dirty="0"/>
              <a:t>за 2022)</a:t>
            </a:r>
          </a:p>
          <a:p>
            <a:pPr marL="609585" indent="-609585">
              <a:lnSpc>
                <a:spcPct val="114000"/>
              </a:lnSpc>
              <a:buFont typeface="Arial" panose="020B0604020202020204" pitchFamily="34" charset="0"/>
              <a:buChar char="•"/>
            </a:pPr>
            <a:r>
              <a:rPr lang="ru-RU" sz="2000" dirty="0"/>
              <a:t>Меньше инженеров, не выполняющих инженерные функции ( </a:t>
            </a:r>
            <a:r>
              <a:rPr lang="ru-RU" sz="2000" dirty="0">
                <a:solidFill>
                  <a:srgbClr val="0070C0"/>
                </a:solidFill>
              </a:rPr>
              <a:t>-28% </a:t>
            </a:r>
            <a:r>
              <a:rPr lang="ru-RU" sz="2000" dirty="0"/>
              <a:t>)</a:t>
            </a:r>
          </a:p>
          <a:p>
            <a:pPr marL="609585" indent="-609585">
              <a:lnSpc>
                <a:spcPct val="114000"/>
              </a:lnSpc>
              <a:buFont typeface="Arial" panose="020B0604020202020204" pitchFamily="34" charset="0"/>
              <a:buChar char="•"/>
            </a:pPr>
            <a:r>
              <a:rPr lang="ru-RU" sz="2000" dirty="0"/>
              <a:t>Стажеры-исследователи – 35 чел</a:t>
            </a:r>
          </a:p>
          <a:p>
            <a:pPr marL="609585" indent="-609585">
              <a:lnSpc>
                <a:spcPct val="114000"/>
              </a:lnSpc>
              <a:buFont typeface="Arial" panose="020B0604020202020204" pitchFamily="34" charset="0"/>
              <a:buChar char="•"/>
            </a:pPr>
            <a:r>
              <a:rPr lang="ru-RU" sz="2000" dirty="0"/>
              <a:t>Научные сотрудники – </a:t>
            </a:r>
            <a:r>
              <a:rPr lang="ru-RU" sz="2000" dirty="0" err="1"/>
              <a:t>постдок</a:t>
            </a:r>
            <a:r>
              <a:rPr lang="ru-RU" sz="2000" dirty="0"/>
              <a:t> – 6 чел</a:t>
            </a:r>
          </a:p>
          <a:p>
            <a:pPr marL="609585" indent="-609585">
              <a:lnSpc>
                <a:spcPct val="114000"/>
              </a:lnSpc>
              <a:buFont typeface="Arial" panose="020B0604020202020204" pitchFamily="34" charset="0"/>
              <a:buChar char="•"/>
            </a:pPr>
            <a:r>
              <a:rPr lang="ru-RU" sz="2000" dirty="0"/>
              <a:t>Ассоциированный персонал – </a:t>
            </a:r>
            <a:r>
              <a:rPr lang="en-US" sz="2000" dirty="0"/>
              <a:t>60</a:t>
            </a:r>
            <a:r>
              <a:rPr lang="ru-RU" sz="2000" dirty="0"/>
              <a:t> </a:t>
            </a:r>
            <a:r>
              <a:rPr lang="en-US" sz="2000" dirty="0"/>
              <a:t>(</a:t>
            </a:r>
            <a:r>
              <a:rPr lang="ru-RU" sz="2000" dirty="0"/>
              <a:t>дог-</a:t>
            </a:r>
            <a:r>
              <a:rPr lang="ru-RU" sz="2000" dirty="0" err="1"/>
              <a:t>ра</a:t>
            </a:r>
            <a:r>
              <a:rPr lang="ru-RU" sz="2000" dirty="0"/>
              <a:t> подписаны), </a:t>
            </a:r>
            <a:r>
              <a:rPr lang="en-US" sz="2000" dirty="0"/>
              <a:t>&gt;</a:t>
            </a:r>
            <a:r>
              <a:rPr lang="ru-RU" sz="2000" dirty="0"/>
              <a:t>1</a:t>
            </a:r>
            <a:r>
              <a:rPr lang="en-US" sz="2000" dirty="0"/>
              <a:t>0</a:t>
            </a:r>
            <a:r>
              <a:rPr lang="ru-RU" sz="2000" dirty="0"/>
              <a:t>0 – в процессе</a:t>
            </a:r>
            <a:endParaRPr lang="en-US" sz="2000" dirty="0"/>
          </a:p>
        </p:txBody>
      </p:sp>
      <p:sp>
        <p:nvSpPr>
          <p:cNvPr id="6" name="TextBox 5">
            <a:extLst>
              <a:ext uri="{FF2B5EF4-FFF2-40B4-BE49-F238E27FC236}">
                <a16:creationId xmlns:a16="http://schemas.microsoft.com/office/drawing/2014/main" id="{B5C6761D-6715-1CD5-B2ED-3B8A7E5D5DC1}"/>
              </a:ext>
            </a:extLst>
          </p:cNvPr>
          <p:cNvSpPr txBox="1"/>
          <p:nvPr/>
        </p:nvSpPr>
        <p:spPr>
          <a:xfrm>
            <a:off x="200297" y="5122092"/>
            <a:ext cx="11791406" cy="1631216"/>
          </a:xfrm>
          <a:prstGeom prst="rect">
            <a:avLst/>
          </a:prstGeom>
          <a:noFill/>
        </p:spPr>
        <p:txBody>
          <a:bodyPr wrap="square">
            <a:spAutoFit/>
          </a:bodyPr>
          <a:lstStyle/>
          <a:p>
            <a:pPr defTabSz="1219170">
              <a:defRPr/>
            </a:pPr>
            <a:r>
              <a:rPr lang="ru-RU" sz="2000" dirty="0">
                <a:solidFill>
                  <a:srgbClr val="0070C0"/>
                </a:solidFill>
              </a:rPr>
              <a:t>Реализация Положения о Фонде стимулирования высококвалифицированного персонала ОИЯИ</a:t>
            </a:r>
            <a:r>
              <a:rPr lang="ru-RU" sz="2000" dirty="0"/>
              <a:t>: установлены надбавки из средств фонда 480 работникам</a:t>
            </a:r>
            <a:r>
              <a:rPr lang="en-US" sz="2000" dirty="0"/>
              <a:t>;</a:t>
            </a:r>
          </a:p>
          <a:p>
            <a:pPr defTabSz="1219170">
              <a:defRPr/>
            </a:pPr>
            <a:endParaRPr lang="en-US" sz="2000" dirty="0"/>
          </a:p>
          <a:p>
            <a:pPr defTabSz="1219170">
              <a:defRPr/>
            </a:pPr>
            <a:r>
              <a:rPr lang="ru-RU" sz="2000" dirty="0">
                <a:solidFill>
                  <a:srgbClr val="0070C0"/>
                </a:solidFill>
              </a:rPr>
              <a:t>Награды за 2022 г: </a:t>
            </a:r>
            <a:r>
              <a:rPr lang="ru-RU" sz="2000" dirty="0"/>
              <a:t>всего 53 награды ( из них 7 – </a:t>
            </a:r>
            <a:r>
              <a:rPr lang="ru-RU" sz="2000" dirty="0" err="1"/>
              <a:t>госнаграды</a:t>
            </a:r>
            <a:r>
              <a:rPr lang="ru-RU" sz="2000" dirty="0"/>
              <a:t>). </a:t>
            </a:r>
            <a:r>
              <a:rPr lang="ru-RU" sz="2000" kern="1200" dirty="0">
                <a:solidFill>
                  <a:srgbClr val="000000"/>
                </a:solidFill>
                <a:effectLst/>
                <a:ea typeface="Calibri" panose="020F0502020204030204" pitchFamily="34" charset="0"/>
              </a:rPr>
              <a:t>В ОИЯИ работают 13 академиков, </a:t>
            </a:r>
            <a:r>
              <a:rPr lang="ru-RU" sz="2000" dirty="0">
                <a:solidFill>
                  <a:srgbClr val="000000"/>
                </a:solidFill>
                <a:ea typeface="Calibri" panose="020F0502020204030204" pitchFamily="34" charset="0"/>
              </a:rPr>
              <a:t>7</a:t>
            </a:r>
            <a:r>
              <a:rPr lang="ru-RU" sz="2000" kern="1200" dirty="0">
                <a:solidFill>
                  <a:srgbClr val="000000"/>
                </a:solidFill>
                <a:effectLst/>
                <a:ea typeface="Calibri" panose="020F0502020204030204" pitchFamily="34" charset="0"/>
              </a:rPr>
              <a:t> </a:t>
            </a:r>
            <a:r>
              <a:rPr lang="ru-RU" sz="2000" kern="1200" dirty="0" err="1">
                <a:solidFill>
                  <a:srgbClr val="000000"/>
                </a:solidFill>
                <a:effectLst/>
                <a:ea typeface="Calibri" panose="020F0502020204030204" pitchFamily="34" charset="0"/>
              </a:rPr>
              <a:t>чл</a:t>
            </a:r>
            <a:r>
              <a:rPr lang="ru-RU" sz="2000" kern="1200" dirty="0">
                <a:solidFill>
                  <a:srgbClr val="000000"/>
                </a:solidFill>
                <a:effectLst/>
                <a:ea typeface="Calibri" panose="020F0502020204030204" pitchFamily="34" charset="0"/>
              </a:rPr>
              <a:t>-корр. РАН, 231 докторов наук, 617 кандидатов наук, 42 профессора, 29 доцентов</a:t>
            </a:r>
            <a:r>
              <a:rPr lang="ru-RU" sz="2000" dirty="0">
                <a:effectLst/>
                <a:ea typeface="Times New Roman" panose="02020603050405020304" pitchFamily="18" charset="0"/>
              </a:rPr>
              <a:t>.</a:t>
            </a:r>
            <a:endParaRPr lang="ru-RU" sz="2000" dirty="0">
              <a:effectLst/>
              <a:ea typeface="Calibri" panose="020F0502020204030204" pitchFamily="34" charset="0"/>
            </a:endParaRPr>
          </a:p>
        </p:txBody>
      </p:sp>
      <p:sp>
        <p:nvSpPr>
          <p:cNvPr id="8" name="TextBox 7">
            <a:extLst>
              <a:ext uri="{FF2B5EF4-FFF2-40B4-BE49-F238E27FC236}">
                <a16:creationId xmlns:a16="http://schemas.microsoft.com/office/drawing/2014/main" id="{E0DFA86C-409A-C649-B39C-E3A9E3663009}"/>
              </a:ext>
            </a:extLst>
          </p:cNvPr>
          <p:cNvSpPr txBox="1"/>
          <p:nvPr/>
        </p:nvSpPr>
        <p:spPr>
          <a:xfrm>
            <a:off x="100148" y="701913"/>
            <a:ext cx="11991703" cy="646331"/>
          </a:xfrm>
          <a:prstGeom prst="rect">
            <a:avLst/>
          </a:prstGeom>
          <a:noFill/>
        </p:spPr>
        <p:txBody>
          <a:bodyPr wrap="square">
            <a:spAutoFit/>
          </a:bodyPr>
          <a:lstStyle/>
          <a:p>
            <a:r>
              <a:rPr lang="ru-RU" sz="1800" kern="1200" dirty="0">
                <a:solidFill>
                  <a:srgbClr val="000000"/>
                </a:solidFill>
                <a:effectLst/>
                <a:ea typeface="Calibri" panose="020F0502020204030204" pitchFamily="34" charset="0"/>
              </a:rPr>
              <a:t>На 20.12 года в ОИЯИ работает </a:t>
            </a:r>
            <a:r>
              <a:rPr lang="ru-RU" sz="1800" kern="1200" dirty="0">
                <a:solidFill>
                  <a:srgbClr val="FF0000"/>
                </a:solidFill>
                <a:effectLst/>
                <a:ea typeface="Calibri" panose="020F0502020204030204" pitchFamily="34" charset="0"/>
              </a:rPr>
              <a:t>5179</a:t>
            </a:r>
            <a:r>
              <a:rPr lang="ru-RU" sz="1800" kern="1200" dirty="0">
                <a:solidFill>
                  <a:srgbClr val="000000"/>
                </a:solidFill>
                <a:effectLst/>
                <a:ea typeface="Calibri" panose="020F0502020204030204" pitchFamily="34" charset="0"/>
              </a:rPr>
              <a:t> работника (2021: 5203). В бюджетных подразделениях Института – </a:t>
            </a:r>
            <a:r>
              <a:rPr lang="ru-RU" sz="1800" kern="1200" dirty="0">
                <a:solidFill>
                  <a:srgbClr val="FF0000"/>
                </a:solidFill>
                <a:effectLst/>
                <a:ea typeface="Calibri" panose="020F0502020204030204" pitchFamily="34" charset="0"/>
              </a:rPr>
              <a:t>3594</a:t>
            </a:r>
            <a:r>
              <a:rPr lang="ru-RU" sz="1800" kern="1200" dirty="0">
                <a:solidFill>
                  <a:srgbClr val="000000"/>
                </a:solidFill>
                <a:effectLst/>
                <a:ea typeface="Calibri" panose="020F0502020204030204" pitchFamily="34" charset="0"/>
              </a:rPr>
              <a:t> (2021: 3647) работников, по срочному трудовому договору работает </a:t>
            </a:r>
            <a:r>
              <a:rPr lang="ru-RU" sz="1800" kern="1200" dirty="0">
                <a:solidFill>
                  <a:srgbClr val="FF0000"/>
                </a:solidFill>
                <a:effectLst/>
                <a:ea typeface="Calibri" panose="020F0502020204030204" pitchFamily="34" charset="0"/>
              </a:rPr>
              <a:t>64,1%</a:t>
            </a:r>
            <a:r>
              <a:rPr lang="ru-RU" sz="1800" kern="1200" dirty="0">
                <a:solidFill>
                  <a:srgbClr val="000000"/>
                </a:solidFill>
                <a:effectLst/>
                <a:ea typeface="Calibri" panose="020F0502020204030204" pitchFamily="34" charset="0"/>
              </a:rPr>
              <a:t> (2021: 62.8%) от всех работающих.</a:t>
            </a:r>
            <a:endParaRPr lang="ru-RU" sz="1800" dirty="0">
              <a:effectLst/>
              <a:ea typeface="Calibri" panose="020F0502020204030204" pitchFamily="34" charset="0"/>
            </a:endParaRPr>
          </a:p>
        </p:txBody>
      </p:sp>
    </p:spTree>
    <p:extLst>
      <p:ext uri="{BB962C8B-B14F-4D97-AF65-F5344CB8AC3E}">
        <p14:creationId xmlns:p14="http://schemas.microsoft.com/office/powerpoint/2010/main" val="2465178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31191" y="-74294"/>
            <a:ext cx="9127958" cy="561474"/>
          </a:xfrm>
        </p:spPr>
        <p:txBody>
          <a:bodyPr>
            <a:normAutofit/>
          </a:bodyPr>
          <a:lstStyle/>
          <a:p>
            <a:r>
              <a:rPr lang="ru-RU" sz="2800" b="1" dirty="0"/>
              <a:t>Юридический отдел в 2022 году</a:t>
            </a:r>
          </a:p>
        </p:txBody>
      </p:sp>
      <p:graphicFrame>
        <p:nvGraphicFramePr>
          <p:cNvPr id="4" name="Таблица 3"/>
          <p:cNvGraphicFramePr>
            <a:graphicFrameLocks noGrp="1"/>
          </p:cNvGraphicFramePr>
          <p:nvPr>
            <p:extLst>
              <p:ext uri="{D42A27DB-BD31-4B8C-83A1-F6EECF244321}">
                <p14:modId xmlns:p14="http://schemas.microsoft.com/office/powerpoint/2010/main" val="3525995461"/>
              </p:ext>
            </p:extLst>
          </p:nvPr>
        </p:nvGraphicFramePr>
        <p:xfrm>
          <a:off x="239294" y="728376"/>
          <a:ext cx="3814355" cy="5402459"/>
        </p:xfrm>
        <a:graphic>
          <a:graphicData uri="http://schemas.openxmlformats.org/drawingml/2006/table">
            <a:tbl>
              <a:tblPr firstRow="1" bandRow="1">
                <a:tableStyleId>{5C22544A-7EE6-4342-B048-85BDC9FD1C3A}</a:tableStyleId>
              </a:tblPr>
              <a:tblGrid>
                <a:gridCol w="1641757">
                  <a:extLst>
                    <a:ext uri="{9D8B030D-6E8A-4147-A177-3AD203B41FA5}">
                      <a16:colId xmlns:a16="http://schemas.microsoft.com/office/drawing/2014/main" val="20000"/>
                    </a:ext>
                  </a:extLst>
                </a:gridCol>
                <a:gridCol w="1071155">
                  <a:extLst>
                    <a:ext uri="{9D8B030D-6E8A-4147-A177-3AD203B41FA5}">
                      <a16:colId xmlns:a16="http://schemas.microsoft.com/office/drawing/2014/main" val="20001"/>
                    </a:ext>
                  </a:extLst>
                </a:gridCol>
                <a:gridCol w="1101443">
                  <a:extLst>
                    <a:ext uri="{9D8B030D-6E8A-4147-A177-3AD203B41FA5}">
                      <a16:colId xmlns:a16="http://schemas.microsoft.com/office/drawing/2014/main" val="20002"/>
                    </a:ext>
                  </a:extLst>
                </a:gridCol>
              </a:tblGrid>
              <a:tr h="635901">
                <a:tc>
                  <a:txBody>
                    <a:bodyPr/>
                    <a:lstStyle/>
                    <a:p>
                      <a:endParaRPr lang="ru-RU" sz="1600" dirty="0"/>
                    </a:p>
                  </a:txBody>
                  <a:tcPr/>
                </a:tc>
                <a:tc>
                  <a:txBody>
                    <a:bodyPr/>
                    <a:lstStyle/>
                    <a:p>
                      <a:r>
                        <a:rPr lang="ru-RU" sz="1600" dirty="0"/>
                        <a:t>2021 год</a:t>
                      </a:r>
                    </a:p>
                  </a:txBody>
                  <a:tcPr/>
                </a:tc>
                <a:tc>
                  <a:txBody>
                    <a:bodyPr/>
                    <a:lstStyle/>
                    <a:p>
                      <a:r>
                        <a:rPr lang="ru-RU" sz="1600" dirty="0"/>
                        <a:t>2022 год</a:t>
                      </a:r>
                    </a:p>
                  </a:txBody>
                  <a:tcPr/>
                </a:tc>
                <a:extLst>
                  <a:ext uri="{0D108BD9-81ED-4DB2-BD59-A6C34878D82A}">
                    <a16:rowId xmlns:a16="http://schemas.microsoft.com/office/drawing/2014/main" val="10000"/>
                  </a:ext>
                </a:extLst>
              </a:tr>
              <a:tr h="1596637">
                <a:tc>
                  <a:txBody>
                    <a:bodyPr/>
                    <a:lstStyle/>
                    <a:p>
                      <a:r>
                        <a:rPr lang="ru-RU" sz="1400" dirty="0"/>
                        <a:t>Анализ и согласование договоров (соглашений,</a:t>
                      </a:r>
                      <a:r>
                        <a:rPr lang="ru-RU" sz="1400" baseline="0" dirty="0"/>
                        <a:t> протоколов разногласий и т.д.)</a:t>
                      </a:r>
                      <a:endParaRPr lang="ru-RU" sz="1400" dirty="0"/>
                    </a:p>
                  </a:txBody>
                  <a:tcPr/>
                </a:tc>
                <a:tc>
                  <a:txBody>
                    <a:bodyPr/>
                    <a:lstStyle/>
                    <a:p>
                      <a:pPr algn="ctr"/>
                      <a:endParaRPr lang="ru-RU" sz="1600" dirty="0"/>
                    </a:p>
                    <a:p>
                      <a:pPr algn="ctr"/>
                      <a:endParaRPr lang="ru-RU" sz="1600" dirty="0"/>
                    </a:p>
                    <a:p>
                      <a:pPr algn="ctr"/>
                      <a:r>
                        <a:rPr lang="ru-RU" sz="1600" dirty="0"/>
                        <a:t>2933</a:t>
                      </a:r>
                    </a:p>
                  </a:txBody>
                  <a:tcPr/>
                </a:tc>
                <a:tc>
                  <a:txBody>
                    <a:bodyPr/>
                    <a:lstStyle/>
                    <a:p>
                      <a:pPr algn="ctr"/>
                      <a:endParaRPr lang="ru-RU" sz="1600" dirty="0"/>
                    </a:p>
                    <a:p>
                      <a:pPr algn="ctr"/>
                      <a:endParaRPr lang="ru-RU" sz="1600" dirty="0"/>
                    </a:p>
                    <a:p>
                      <a:pPr algn="ctr"/>
                      <a:r>
                        <a:rPr lang="ru-RU" sz="1600" dirty="0"/>
                        <a:t>2722</a:t>
                      </a:r>
                    </a:p>
                  </a:txBody>
                  <a:tcPr/>
                </a:tc>
                <a:extLst>
                  <a:ext uri="{0D108BD9-81ED-4DB2-BD59-A6C34878D82A}">
                    <a16:rowId xmlns:a16="http://schemas.microsoft.com/office/drawing/2014/main" val="10001"/>
                  </a:ext>
                </a:extLst>
              </a:tr>
              <a:tr h="1236617">
                <a:tc>
                  <a:txBody>
                    <a:bodyPr/>
                    <a:lstStyle/>
                    <a:p>
                      <a:r>
                        <a:rPr lang="ru-RU" sz="1400" baseline="0" dirty="0"/>
                        <a:t>Количество договоров, согласуемых на бумажных носителях</a:t>
                      </a:r>
                      <a:endParaRPr lang="ru-RU" sz="1400" dirty="0"/>
                    </a:p>
                  </a:txBody>
                  <a:tcPr/>
                </a:tc>
                <a:tc>
                  <a:txBody>
                    <a:bodyPr/>
                    <a:lstStyle/>
                    <a:p>
                      <a:pPr algn="ctr"/>
                      <a:endParaRPr lang="ru-RU" sz="1600" dirty="0"/>
                    </a:p>
                    <a:p>
                      <a:pPr algn="ctr"/>
                      <a:endParaRPr lang="ru-RU" sz="1600" dirty="0"/>
                    </a:p>
                    <a:p>
                      <a:pPr algn="ctr"/>
                      <a:r>
                        <a:rPr lang="ru-RU" sz="1600" dirty="0"/>
                        <a:t>860</a:t>
                      </a:r>
                    </a:p>
                  </a:txBody>
                  <a:tcPr/>
                </a:tc>
                <a:tc>
                  <a:txBody>
                    <a:bodyPr/>
                    <a:lstStyle/>
                    <a:p>
                      <a:pPr algn="ctr"/>
                      <a:endParaRPr lang="ru-RU" sz="1600" dirty="0"/>
                    </a:p>
                    <a:p>
                      <a:pPr algn="ctr"/>
                      <a:endParaRPr lang="ru-RU" sz="1600" dirty="0"/>
                    </a:p>
                    <a:p>
                      <a:pPr algn="ctr"/>
                      <a:r>
                        <a:rPr lang="ru-RU" sz="1600" dirty="0"/>
                        <a:t>181</a:t>
                      </a:r>
                    </a:p>
                  </a:txBody>
                  <a:tcPr/>
                </a:tc>
                <a:extLst>
                  <a:ext uri="{0D108BD9-81ED-4DB2-BD59-A6C34878D82A}">
                    <a16:rowId xmlns:a16="http://schemas.microsoft.com/office/drawing/2014/main" val="10002"/>
                  </a:ext>
                </a:extLst>
              </a:tr>
              <a:tr h="966652">
                <a:tc>
                  <a:txBody>
                    <a:bodyPr/>
                    <a:lstStyle/>
                    <a:p>
                      <a:pPr algn="ctr"/>
                      <a:r>
                        <a:rPr lang="ru-RU" sz="1400" baseline="0" dirty="0"/>
                        <a:t>Приказов по личному составу</a:t>
                      </a:r>
                      <a:endParaRPr lang="ru-RU" sz="1400" dirty="0"/>
                    </a:p>
                  </a:txBody>
                  <a:tcPr anchor="ctr"/>
                </a:tc>
                <a:tc>
                  <a:txBody>
                    <a:bodyPr/>
                    <a:lstStyle/>
                    <a:p>
                      <a:pPr algn="ctr"/>
                      <a:endParaRPr lang="ru-RU" sz="1600" dirty="0"/>
                    </a:p>
                    <a:p>
                      <a:pPr algn="ctr"/>
                      <a:endParaRPr lang="ru-RU" sz="1600" dirty="0"/>
                    </a:p>
                  </a:txBody>
                  <a:tcPr anchor="ctr"/>
                </a:tc>
                <a:tc>
                  <a:txBody>
                    <a:bodyPr/>
                    <a:lstStyle/>
                    <a:p>
                      <a:pPr algn="ctr"/>
                      <a:r>
                        <a:rPr lang="en-US" sz="1600" dirty="0"/>
                        <a:t>~ </a:t>
                      </a:r>
                      <a:r>
                        <a:rPr lang="ru-RU" sz="1600" dirty="0"/>
                        <a:t>4700</a:t>
                      </a:r>
                    </a:p>
                  </a:txBody>
                  <a:tcPr anchor="ctr"/>
                </a:tc>
                <a:extLst>
                  <a:ext uri="{0D108BD9-81ED-4DB2-BD59-A6C34878D82A}">
                    <a16:rowId xmlns:a16="http://schemas.microsoft.com/office/drawing/2014/main" val="391988195"/>
                  </a:ext>
                </a:extLst>
              </a:tr>
              <a:tr h="966652">
                <a:tc>
                  <a:txBody>
                    <a:bodyPr/>
                    <a:lstStyle/>
                    <a:p>
                      <a:pPr algn="ctr"/>
                      <a:r>
                        <a:rPr lang="ru-RU" sz="1400" b="0" baseline="0" dirty="0">
                          <a:solidFill>
                            <a:schemeClr val="tx1"/>
                          </a:solidFill>
                        </a:rPr>
                        <a:t>Должностных инструкций и Положений о подразделениях</a:t>
                      </a:r>
                      <a:endParaRPr lang="ru-RU" sz="1400" b="1" dirty="0"/>
                    </a:p>
                  </a:txBody>
                  <a:tcPr anchor="ctr"/>
                </a:tc>
                <a:tc>
                  <a:txBody>
                    <a:bodyPr/>
                    <a:lstStyle/>
                    <a:p>
                      <a:pPr algn="ctr"/>
                      <a:endParaRPr lang="ru-RU" sz="1600" dirty="0"/>
                    </a:p>
                  </a:txBody>
                  <a:tcPr anchor="ctr"/>
                </a:tc>
                <a:tc>
                  <a:txBody>
                    <a:bodyPr/>
                    <a:lstStyle/>
                    <a:p>
                      <a:pPr algn="ctr"/>
                      <a:r>
                        <a:rPr lang="en-US" sz="1600" dirty="0"/>
                        <a:t>~ </a:t>
                      </a:r>
                      <a:r>
                        <a:rPr lang="ru-RU" sz="1600" dirty="0"/>
                        <a:t>400</a:t>
                      </a:r>
                    </a:p>
                  </a:txBody>
                  <a:tcPr anchor="ctr"/>
                </a:tc>
                <a:extLst>
                  <a:ext uri="{0D108BD9-81ED-4DB2-BD59-A6C34878D82A}">
                    <a16:rowId xmlns:a16="http://schemas.microsoft.com/office/drawing/2014/main" val="1658635401"/>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4065511674"/>
              </p:ext>
            </p:extLst>
          </p:nvPr>
        </p:nvGraphicFramePr>
        <p:xfrm>
          <a:off x="4313991" y="623030"/>
          <a:ext cx="7638715" cy="1920240"/>
        </p:xfrm>
        <a:graphic>
          <a:graphicData uri="http://schemas.openxmlformats.org/drawingml/2006/table">
            <a:tbl>
              <a:tblPr firstRow="1" bandRow="1">
                <a:tableStyleId>{5C22544A-7EE6-4342-B048-85BDC9FD1C3A}</a:tableStyleId>
              </a:tblPr>
              <a:tblGrid>
                <a:gridCol w="1721853">
                  <a:extLst>
                    <a:ext uri="{9D8B030D-6E8A-4147-A177-3AD203B41FA5}">
                      <a16:colId xmlns:a16="http://schemas.microsoft.com/office/drawing/2014/main" val="20000"/>
                    </a:ext>
                  </a:extLst>
                </a:gridCol>
                <a:gridCol w="1601536">
                  <a:extLst>
                    <a:ext uri="{9D8B030D-6E8A-4147-A177-3AD203B41FA5}">
                      <a16:colId xmlns:a16="http://schemas.microsoft.com/office/drawing/2014/main" val="20001"/>
                    </a:ext>
                  </a:extLst>
                </a:gridCol>
                <a:gridCol w="1363578">
                  <a:extLst>
                    <a:ext uri="{9D8B030D-6E8A-4147-A177-3AD203B41FA5}">
                      <a16:colId xmlns:a16="http://schemas.microsoft.com/office/drawing/2014/main" val="20002"/>
                    </a:ext>
                  </a:extLst>
                </a:gridCol>
                <a:gridCol w="1251285">
                  <a:extLst>
                    <a:ext uri="{9D8B030D-6E8A-4147-A177-3AD203B41FA5}">
                      <a16:colId xmlns:a16="http://schemas.microsoft.com/office/drawing/2014/main" val="20003"/>
                    </a:ext>
                  </a:extLst>
                </a:gridCol>
                <a:gridCol w="1700463">
                  <a:extLst>
                    <a:ext uri="{9D8B030D-6E8A-4147-A177-3AD203B41FA5}">
                      <a16:colId xmlns:a16="http://schemas.microsoft.com/office/drawing/2014/main" val="20004"/>
                    </a:ext>
                  </a:extLst>
                </a:gridCol>
              </a:tblGrid>
              <a:tr h="581056">
                <a:tc>
                  <a:txBody>
                    <a:bodyPr/>
                    <a:lstStyle/>
                    <a:p>
                      <a:endParaRPr lang="ru-RU" dirty="0"/>
                    </a:p>
                  </a:txBody>
                  <a:tcPr>
                    <a:lnR w="12700" cap="flat" cmpd="sng" algn="ctr">
                      <a:solidFill>
                        <a:schemeClr val="tx1"/>
                      </a:solidFill>
                      <a:prstDash val="solid"/>
                      <a:round/>
                      <a:headEnd type="none" w="med" len="med"/>
                      <a:tailEnd type="none" w="med" len="med"/>
                    </a:lnR>
                  </a:tcPr>
                </a:tc>
                <a:tc gridSpan="2">
                  <a:txBody>
                    <a:bodyPr/>
                    <a:lstStyle/>
                    <a:p>
                      <a:r>
                        <a:rPr lang="ru-RU" dirty="0"/>
                        <a:t>Количество часов (среднее по данным СЭД)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ru-RU"/>
                    </a:p>
                  </a:txBody>
                  <a:tcPr/>
                </a:tc>
                <a:tc gridSpan="2">
                  <a:txBody>
                    <a:bodyPr/>
                    <a:lstStyle/>
                    <a:p>
                      <a:r>
                        <a:rPr lang="ru-RU" dirty="0"/>
                        <a:t>Количество дней (среднее</a:t>
                      </a:r>
                      <a:r>
                        <a:rPr lang="ru-RU" baseline="0" dirty="0"/>
                        <a:t> по данным СЭД)</a:t>
                      </a:r>
                      <a:endParaRPr lang="ru-RU" dirty="0"/>
                    </a:p>
                  </a:txBody>
                  <a:tcPr>
                    <a:lnL w="12700" cap="flat" cmpd="sng" algn="ctr">
                      <a:solidFill>
                        <a:schemeClr val="tx1"/>
                      </a:solidFill>
                      <a:prstDash val="solid"/>
                      <a:round/>
                      <a:headEnd type="none" w="med" len="med"/>
                      <a:tailEnd type="none" w="med" len="med"/>
                    </a:lnL>
                  </a:tcPr>
                </a:tc>
                <a:tc hMerge="1">
                  <a:txBody>
                    <a:bodyPr/>
                    <a:lstStyle/>
                    <a:p>
                      <a:endParaRPr lang="ru-RU"/>
                    </a:p>
                  </a:txBody>
                  <a:tcPr/>
                </a:tc>
                <a:extLst>
                  <a:ext uri="{0D108BD9-81ED-4DB2-BD59-A6C34878D82A}">
                    <a16:rowId xmlns:a16="http://schemas.microsoft.com/office/drawing/2014/main" val="10000"/>
                  </a:ext>
                </a:extLst>
              </a:tr>
              <a:tr h="332032">
                <a:tc>
                  <a:txBody>
                    <a:bodyPr/>
                    <a:lstStyle/>
                    <a:p>
                      <a:endParaRPr lang="ru-RU" dirty="0"/>
                    </a:p>
                  </a:txBody>
                  <a:tcPr>
                    <a:lnR w="12700" cap="flat" cmpd="sng" algn="ctr">
                      <a:solidFill>
                        <a:schemeClr val="tx1"/>
                      </a:solidFill>
                      <a:prstDash val="solid"/>
                      <a:round/>
                      <a:headEnd type="none" w="med" len="med"/>
                      <a:tailEnd type="none" w="med" len="med"/>
                    </a:lnR>
                  </a:tcPr>
                </a:tc>
                <a:tc>
                  <a:txBody>
                    <a:bodyPr/>
                    <a:lstStyle/>
                    <a:p>
                      <a:r>
                        <a:rPr lang="ru-RU" dirty="0"/>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ru-RU" dirty="0"/>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ru-RU" dirty="0"/>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ru-RU" dirty="0"/>
                        <a:t>2021</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581056">
                <a:tc>
                  <a:txBody>
                    <a:bodyPr/>
                    <a:lstStyle/>
                    <a:p>
                      <a:r>
                        <a:rPr lang="ru-RU" dirty="0"/>
                        <a:t>Юридический отдел</a:t>
                      </a:r>
                    </a:p>
                  </a:txBody>
                  <a:tcPr>
                    <a:lnR w="12700" cap="flat" cmpd="sng" algn="ctr">
                      <a:solidFill>
                        <a:schemeClr val="tx1"/>
                      </a:solidFill>
                      <a:prstDash val="solid"/>
                      <a:round/>
                      <a:headEnd type="none" w="med" len="med"/>
                      <a:tailEnd type="none" w="med" len="med"/>
                    </a:lnR>
                  </a:tcPr>
                </a:tc>
                <a:tc>
                  <a:txBody>
                    <a:bodyPr/>
                    <a:lstStyle/>
                    <a:p>
                      <a:endParaRPr lang="ru-RU" dirty="0"/>
                    </a:p>
                    <a:p>
                      <a:r>
                        <a:rPr lang="ru-RU" dirty="0"/>
                        <a:t>32,1</a:t>
                      </a:r>
                      <a:r>
                        <a:rPr lang="ru-RU" baseline="0" dirty="0"/>
                        <a:t> </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ru-RU" dirty="0"/>
                    </a:p>
                    <a:p>
                      <a:r>
                        <a:rPr lang="ru-RU" dirty="0"/>
                        <a:t>36,7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ru-RU" dirty="0"/>
                    </a:p>
                    <a:p>
                      <a:r>
                        <a:rPr lang="ru-RU" dirty="0"/>
                        <a:t>1,34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ru-RU" dirty="0"/>
                    </a:p>
                    <a:p>
                      <a:r>
                        <a:rPr lang="ru-RU" dirty="0"/>
                        <a:t>1,53</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7" name="TextBox 6"/>
          <p:cNvSpPr txBox="1"/>
          <p:nvPr/>
        </p:nvSpPr>
        <p:spPr>
          <a:xfrm>
            <a:off x="4313990" y="2583920"/>
            <a:ext cx="7638715" cy="584775"/>
          </a:xfrm>
          <a:prstGeom prst="rect">
            <a:avLst/>
          </a:prstGeom>
          <a:noFill/>
        </p:spPr>
        <p:txBody>
          <a:bodyPr wrap="square" rtlCol="0">
            <a:spAutoFit/>
          </a:bodyPr>
          <a:lstStyle/>
          <a:p>
            <a:r>
              <a:rPr lang="ru-RU" sz="1600" dirty="0"/>
              <a:t>Количество Договоров, возвращенных с замечаниями снизилось на 9% по сравнению с прошлым годом – с 628 договоров в 2021г. до 520 в 2022г.</a:t>
            </a:r>
          </a:p>
        </p:txBody>
      </p:sp>
      <p:graphicFrame>
        <p:nvGraphicFramePr>
          <p:cNvPr id="9" name="Таблица 8"/>
          <p:cNvGraphicFramePr>
            <a:graphicFrameLocks noGrp="1"/>
          </p:cNvGraphicFramePr>
          <p:nvPr>
            <p:extLst>
              <p:ext uri="{D42A27DB-BD31-4B8C-83A1-F6EECF244321}">
                <p14:modId xmlns:p14="http://schemas.microsoft.com/office/powerpoint/2010/main" val="772188583"/>
              </p:ext>
            </p:extLst>
          </p:nvPr>
        </p:nvGraphicFramePr>
        <p:xfrm>
          <a:off x="4313991" y="3209345"/>
          <a:ext cx="7638715" cy="3352800"/>
        </p:xfrm>
        <a:graphic>
          <a:graphicData uri="http://schemas.openxmlformats.org/drawingml/2006/table">
            <a:tbl>
              <a:tblPr firstRow="1" bandRow="1">
                <a:tableStyleId>{5C22544A-7EE6-4342-B048-85BDC9FD1C3A}</a:tableStyleId>
              </a:tblPr>
              <a:tblGrid>
                <a:gridCol w="7638715">
                  <a:extLst>
                    <a:ext uri="{9D8B030D-6E8A-4147-A177-3AD203B41FA5}">
                      <a16:colId xmlns:a16="http://schemas.microsoft.com/office/drawing/2014/main" val="20000"/>
                    </a:ext>
                  </a:extLst>
                </a:gridCol>
              </a:tblGrid>
              <a:tr h="3347692">
                <a:tc>
                  <a:txBody>
                    <a:bodyPr/>
                    <a:lstStyle/>
                    <a:p>
                      <a:pPr algn="just"/>
                      <a:r>
                        <a:rPr lang="ru-RU" sz="1600" b="0" u="sng" dirty="0">
                          <a:solidFill>
                            <a:schemeClr val="tx1"/>
                          </a:solidFill>
                        </a:rPr>
                        <a:t>Во взаимодействии с остальными департаментами и службами Института юридический</a:t>
                      </a:r>
                      <a:r>
                        <a:rPr lang="ru-RU" sz="1600" b="0" u="sng" baseline="0" dirty="0">
                          <a:solidFill>
                            <a:schemeClr val="tx1"/>
                          </a:solidFill>
                        </a:rPr>
                        <a:t> отдел</a:t>
                      </a:r>
                      <a:r>
                        <a:rPr lang="ru-RU" sz="1600" b="0" dirty="0">
                          <a:solidFill>
                            <a:schemeClr val="tx1"/>
                          </a:solidFill>
                        </a:rPr>
                        <a:t>:</a:t>
                      </a:r>
                    </a:p>
                    <a:p>
                      <a:pPr algn="just">
                        <a:spcAft>
                          <a:spcPts val="600"/>
                        </a:spcAft>
                      </a:pPr>
                      <a:r>
                        <a:rPr lang="ru-RU" sz="1800" b="0" dirty="0">
                          <a:solidFill>
                            <a:schemeClr val="tx1"/>
                          </a:solidFill>
                        </a:rPr>
                        <a:t>-</a:t>
                      </a:r>
                      <a:r>
                        <a:rPr lang="ru-RU" sz="1800" b="0" baseline="0" dirty="0">
                          <a:solidFill>
                            <a:schemeClr val="tx1"/>
                          </a:solidFill>
                        </a:rPr>
                        <a:t> </a:t>
                      </a:r>
                      <a:r>
                        <a:rPr lang="ru-RU" sz="1600" b="0" baseline="0" dirty="0">
                          <a:solidFill>
                            <a:schemeClr val="tx1"/>
                          </a:solidFill>
                        </a:rPr>
                        <a:t>добился взыскания </a:t>
                      </a:r>
                      <a:r>
                        <a:rPr lang="ru-RU" sz="1600" b="0" dirty="0">
                          <a:solidFill>
                            <a:schemeClr val="tx1"/>
                          </a:solidFill>
                        </a:rPr>
                        <a:t>Банковской гарантии в значительном размере в связи с недобросовестностью подрядчика на Криогенно-компрессорной станции;</a:t>
                      </a:r>
                    </a:p>
                    <a:p>
                      <a:pPr algn="just">
                        <a:spcAft>
                          <a:spcPts val="600"/>
                        </a:spcAft>
                      </a:pPr>
                      <a:r>
                        <a:rPr lang="ru-RU" sz="1600" b="0" dirty="0">
                          <a:solidFill>
                            <a:schemeClr val="tx1"/>
                          </a:solidFill>
                        </a:rPr>
                        <a:t>- принял участие в подготовке и проведении заседаний ФК и сессий КПП;</a:t>
                      </a:r>
                    </a:p>
                    <a:p>
                      <a:pPr algn="just">
                        <a:spcAft>
                          <a:spcPts val="600"/>
                        </a:spcAft>
                      </a:pPr>
                      <a:r>
                        <a:rPr lang="ru-RU" sz="1600" b="0" dirty="0">
                          <a:solidFill>
                            <a:schemeClr val="tx1"/>
                          </a:solidFill>
                        </a:rPr>
                        <a:t>-</a:t>
                      </a:r>
                      <a:r>
                        <a:rPr lang="ru-RU" sz="1600" b="0" baseline="0" dirty="0">
                          <a:solidFill>
                            <a:schemeClr val="tx1"/>
                          </a:solidFill>
                        </a:rPr>
                        <a:t> создал перспективу положительного решения определения границ Санитарно-защитной зоны ЛФВЭ</a:t>
                      </a:r>
                      <a:r>
                        <a:rPr lang="ru-RU" sz="1600" b="0" dirty="0">
                          <a:solidFill>
                            <a:schemeClr val="tx1"/>
                          </a:solidFill>
                        </a:rPr>
                        <a:t>;</a:t>
                      </a:r>
                    </a:p>
                    <a:p>
                      <a:pPr algn="just">
                        <a:spcAft>
                          <a:spcPts val="600"/>
                        </a:spcAft>
                      </a:pPr>
                      <a:r>
                        <a:rPr lang="ru-RU" sz="1600" b="0" dirty="0">
                          <a:solidFill>
                            <a:schemeClr val="tx1"/>
                          </a:solidFill>
                        </a:rPr>
                        <a:t>-</a:t>
                      </a:r>
                      <a:r>
                        <a:rPr lang="ru-RU" sz="1600" b="0" baseline="0" dirty="0">
                          <a:solidFill>
                            <a:schemeClr val="tx1"/>
                          </a:solidFill>
                        </a:rPr>
                        <a:t> у</a:t>
                      </a:r>
                      <a:r>
                        <a:rPr lang="ru-RU" sz="1600" b="0" dirty="0">
                          <a:solidFill>
                            <a:schemeClr val="tx1"/>
                          </a:solidFill>
                        </a:rPr>
                        <a:t>становлен «живой» контакт с правовым департаментом МИД РФ</a:t>
                      </a:r>
                      <a:r>
                        <a:rPr lang="ru-RU" sz="1600" b="0" baseline="0" dirty="0">
                          <a:solidFill>
                            <a:schemeClr val="tx1"/>
                          </a:solidFill>
                        </a:rPr>
                        <a:t> (вопросы НДФЛ работников, иммунитетов ОИЯИ, изменений в </a:t>
                      </a:r>
                      <a:r>
                        <a:rPr lang="ru-RU" sz="1600" b="0" baseline="0" dirty="0" err="1">
                          <a:solidFill>
                            <a:schemeClr val="tx1"/>
                          </a:solidFill>
                        </a:rPr>
                        <a:t>учред</a:t>
                      </a:r>
                      <a:r>
                        <a:rPr lang="ru-RU" sz="1600" b="0" baseline="0" dirty="0">
                          <a:solidFill>
                            <a:schemeClr val="tx1"/>
                          </a:solidFill>
                        </a:rPr>
                        <a:t>. документы Института;</a:t>
                      </a:r>
                    </a:p>
                    <a:p>
                      <a:pPr algn="just">
                        <a:spcAft>
                          <a:spcPts val="600"/>
                        </a:spcAft>
                      </a:pPr>
                      <a:r>
                        <a:rPr lang="ru-RU" sz="1600" b="0" dirty="0">
                          <a:solidFill>
                            <a:schemeClr val="tx1"/>
                          </a:solidFill>
                        </a:rPr>
                        <a:t>- принял участие в 28 судебных</a:t>
                      </a:r>
                      <a:r>
                        <a:rPr lang="ru-RU" sz="1600" b="0" baseline="0" dirty="0">
                          <a:solidFill>
                            <a:schemeClr val="tx1"/>
                          </a:solidFill>
                        </a:rPr>
                        <a:t> делах (около 70% в пользу ОИЯИ), обработано около 400 постановлений Службы судебных приставов.</a:t>
                      </a:r>
                      <a:endParaRPr lang="ru-RU" sz="1600" b="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84600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740901" y="461553"/>
            <a:ext cx="7151803" cy="2708434"/>
          </a:xfrm>
          <a:prstGeom prst="rect">
            <a:avLst/>
          </a:prstGeom>
          <a:solidFill>
            <a:srgbClr val="002060"/>
          </a:solidFill>
        </p:spPr>
        <p:txBody>
          <a:bodyPr wrap="square" rtlCol="0">
            <a:spAutoFit/>
          </a:bodyPr>
          <a:lstStyle/>
          <a:p>
            <a:pPr defTabSz="880175">
              <a:defRPr/>
            </a:pPr>
            <a:r>
              <a:rPr lang="ru-RU" b="1" u="sng" dirty="0">
                <a:solidFill>
                  <a:srgbClr val="FFFFFF"/>
                </a:solidFill>
                <a:latin typeface="Arial"/>
              </a:rPr>
              <a:t>Нестандартные задачи</a:t>
            </a:r>
          </a:p>
          <a:p>
            <a:pPr defTabSz="880175">
              <a:defRPr/>
            </a:pPr>
            <a:endParaRPr lang="ru-RU" sz="1400" u="sng" dirty="0">
              <a:solidFill>
                <a:srgbClr val="FFFFFF"/>
              </a:solidFill>
              <a:latin typeface="Arial"/>
            </a:endParaRPr>
          </a:p>
          <a:p>
            <a:pPr defTabSz="880175">
              <a:defRPr/>
            </a:pPr>
            <a:r>
              <a:rPr lang="ru-RU" sz="1400" u="sng" dirty="0">
                <a:solidFill>
                  <a:srgbClr val="FFFFFF"/>
                </a:solidFill>
                <a:latin typeface="Arial"/>
              </a:rPr>
              <a:t>Содействие иностранным сотрудникам ОИЯИ</a:t>
            </a:r>
            <a:r>
              <a:rPr lang="ru-RU" sz="1400" dirty="0">
                <a:solidFill>
                  <a:srgbClr val="FFFFFF"/>
                </a:solidFill>
                <a:latin typeface="Arial"/>
              </a:rPr>
              <a:t>:</a:t>
            </a:r>
          </a:p>
          <a:p>
            <a:pPr marL="165033" indent="-165033" defTabSz="880175">
              <a:buFont typeface="Arial" panose="020B0604020202020204" pitchFamily="34" charset="0"/>
              <a:buChar char="•"/>
              <a:defRPr/>
            </a:pPr>
            <a:r>
              <a:rPr lang="ru-RU" sz="1400" dirty="0">
                <a:solidFill>
                  <a:srgbClr val="FFFFFF"/>
                </a:solidFill>
                <a:latin typeface="Arial"/>
              </a:rPr>
              <a:t>разработка и подготовка писем поддержки для сотрудников ОИЯИ и членов их семей (в т. ч. из стран Восточной Европы) для беспрепятственного пересечения границы (также через третьи страны) в новых политических условиях; </a:t>
            </a:r>
          </a:p>
          <a:p>
            <a:pPr marL="165033" indent="-165033" defTabSz="880175">
              <a:buFont typeface="Arial" panose="020B0604020202020204" pitchFamily="34" charset="0"/>
              <a:buChar char="•"/>
              <a:defRPr/>
            </a:pPr>
            <a:r>
              <a:rPr lang="ru-RU" sz="1400" dirty="0">
                <a:solidFill>
                  <a:srgbClr val="FFFFFF"/>
                </a:solidFill>
                <a:latin typeface="Arial"/>
              </a:rPr>
              <a:t>осуществление оперативной связи с представителями пограничных и таможенных служб и с сотрудниками.</a:t>
            </a:r>
          </a:p>
          <a:p>
            <a:pPr marL="165033" indent="-165033" defTabSz="880175">
              <a:buFont typeface="Arial" panose="020B0604020202020204" pitchFamily="34" charset="0"/>
              <a:buChar char="•"/>
              <a:defRPr/>
            </a:pPr>
            <a:endParaRPr lang="ru-RU" sz="600" dirty="0">
              <a:solidFill>
                <a:srgbClr val="FFFFFF"/>
              </a:solidFill>
              <a:latin typeface="Arial"/>
            </a:endParaRPr>
          </a:p>
          <a:p>
            <a:pPr defTabSz="880175"/>
            <a:r>
              <a:rPr lang="ru-RU" sz="1400" u="sng" dirty="0">
                <a:solidFill>
                  <a:srgbClr val="FFFFFF"/>
                </a:solidFill>
                <a:latin typeface="Arial"/>
              </a:rPr>
              <a:t>Участие в организации и проведении КПП, Новые официальные письма</a:t>
            </a:r>
            <a:r>
              <a:rPr lang="ru-RU" sz="1400" dirty="0">
                <a:solidFill>
                  <a:srgbClr val="FFFFFF"/>
                </a:solidFill>
                <a:latin typeface="Arial"/>
              </a:rPr>
              <a:t>:</a:t>
            </a:r>
          </a:p>
          <a:p>
            <a:pPr marL="165033" indent="-165033" defTabSz="880175">
              <a:buFont typeface="Arial" panose="020B0604020202020204" pitchFamily="34" charset="0"/>
              <a:buChar char="•"/>
            </a:pPr>
            <a:r>
              <a:rPr lang="ru-RU" sz="1400" dirty="0">
                <a:solidFill>
                  <a:srgbClr val="FFFFFF"/>
                </a:solidFill>
                <a:latin typeface="Arial"/>
              </a:rPr>
              <a:t>письма в адрес руководства стран в новых политических реалиях: например, письмо Президенту Чехии М. </a:t>
            </a:r>
            <a:r>
              <a:rPr lang="ru-RU" sz="1400" dirty="0" err="1">
                <a:solidFill>
                  <a:srgbClr val="FFFFFF"/>
                </a:solidFill>
                <a:latin typeface="Arial"/>
              </a:rPr>
              <a:t>Земану</a:t>
            </a:r>
            <a:r>
              <a:rPr lang="ru-RU" sz="1400" dirty="0">
                <a:solidFill>
                  <a:srgbClr val="FFFFFF"/>
                </a:solidFill>
                <a:latin typeface="Arial"/>
              </a:rPr>
              <a:t>). </a:t>
            </a:r>
          </a:p>
          <a:p>
            <a:pPr defTabSz="880175"/>
            <a:endParaRPr lang="ru-RU" sz="600" dirty="0">
              <a:solidFill>
                <a:srgbClr val="FFFFFF"/>
              </a:solidFill>
              <a:latin typeface="Arial"/>
            </a:endParaRPr>
          </a:p>
        </p:txBody>
      </p:sp>
      <p:sp>
        <p:nvSpPr>
          <p:cNvPr id="23" name="TextBox 22"/>
          <p:cNvSpPr txBox="1"/>
          <p:nvPr/>
        </p:nvSpPr>
        <p:spPr>
          <a:xfrm>
            <a:off x="203713" y="3287847"/>
            <a:ext cx="4463869" cy="3046988"/>
          </a:xfrm>
          <a:prstGeom prst="rect">
            <a:avLst/>
          </a:prstGeom>
          <a:noFill/>
        </p:spPr>
        <p:txBody>
          <a:bodyPr wrap="square" rtlCol="0">
            <a:spAutoFit/>
          </a:bodyPr>
          <a:lstStyle/>
          <a:p>
            <a:pPr defTabSz="880175"/>
            <a:r>
              <a:rPr lang="ru-RU" u="sng" dirty="0">
                <a:latin typeface="Arial"/>
              </a:rPr>
              <a:t>Прием официальных делегаций (22):</a:t>
            </a:r>
          </a:p>
          <a:p>
            <a:pPr defTabSz="880175"/>
            <a:endParaRPr lang="ru-RU" sz="1000" u="sng" dirty="0">
              <a:latin typeface="Arial"/>
            </a:endParaRPr>
          </a:p>
          <a:p>
            <a:pPr defTabSz="880175"/>
            <a:r>
              <a:rPr lang="ru-RU" sz="1200" u="sng" dirty="0">
                <a:latin typeface="Arial"/>
              </a:rPr>
              <a:t>Визиты иностранных делегаций из стран-участниц (8):</a:t>
            </a:r>
          </a:p>
          <a:p>
            <a:pPr marL="165033" indent="-165033" defTabSz="880175">
              <a:buFont typeface="Arial" panose="020B0604020202020204" pitchFamily="34" charset="0"/>
              <a:buChar char="•"/>
            </a:pPr>
            <a:r>
              <a:rPr lang="ru-RU" sz="1200" dirty="0">
                <a:latin typeface="Arial"/>
              </a:rPr>
              <a:t>Официальные и протокольные – 4</a:t>
            </a:r>
          </a:p>
          <a:p>
            <a:pPr marL="165033" indent="-165033" defTabSz="880175">
              <a:buFont typeface="Arial" panose="020B0604020202020204" pitchFamily="34" charset="0"/>
              <a:buChar char="•"/>
            </a:pPr>
            <a:r>
              <a:rPr lang="ru-RU" sz="1200" dirty="0">
                <a:latin typeface="Arial"/>
              </a:rPr>
              <a:t>Научные – 4</a:t>
            </a:r>
          </a:p>
          <a:p>
            <a:pPr marL="165033" indent="-165033" defTabSz="880175">
              <a:buFont typeface="Arial" panose="020B0604020202020204" pitchFamily="34" charset="0"/>
              <a:buChar char="•"/>
            </a:pPr>
            <a:endParaRPr lang="ru-RU" sz="1000" dirty="0">
              <a:latin typeface="Arial"/>
            </a:endParaRPr>
          </a:p>
          <a:p>
            <a:pPr defTabSz="880175"/>
            <a:r>
              <a:rPr lang="ru-RU" sz="1200" u="sng" dirty="0">
                <a:latin typeface="Arial"/>
              </a:rPr>
              <a:t>Визиты иностранных делегаций из стран-партнеров (4):</a:t>
            </a:r>
          </a:p>
          <a:p>
            <a:pPr marL="165033" indent="-165033" defTabSz="880175">
              <a:buFont typeface="Arial" panose="020B0604020202020204" pitchFamily="34" charset="0"/>
              <a:buChar char="•"/>
            </a:pPr>
            <a:r>
              <a:rPr lang="ru-RU" sz="1200" dirty="0">
                <a:latin typeface="Arial"/>
              </a:rPr>
              <a:t>Официальные и протокольные – 2</a:t>
            </a:r>
          </a:p>
          <a:p>
            <a:pPr marL="165033" indent="-165033" defTabSz="880175">
              <a:buFont typeface="Arial" panose="020B0604020202020204" pitchFamily="34" charset="0"/>
              <a:buChar char="•"/>
            </a:pPr>
            <a:r>
              <a:rPr lang="ru-RU" sz="1200" dirty="0">
                <a:latin typeface="Arial"/>
              </a:rPr>
              <a:t>Научные - 2</a:t>
            </a:r>
          </a:p>
          <a:p>
            <a:pPr defTabSz="880175"/>
            <a:endParaRPr lang="ru-RU" sz="1000" dirty="0">
              <a:latin typeface="Arial"/>
            </a:endParaRPr>
          </a:p>
          <a:p>
            <a:pPr defTabSz="880175"/>
            <a:r>
              <a:rPr lang="ru-RU" sz="1200" u="sng" dirty="0">
                <a:latin typeface="Arial"/>
              </a:rPr>
              <a:t>Визиты официальных делегаций </a:t>
            </a:r>
            <a:br>
              <a:rPr lang="ru-RU" sz="1200" u="sng" dirty="0">
                <a:latin typeface="Arial"/>
              </a:rPr>
            </a:br>
            <a:r>
              <a:rPr lang="ru-RU" sz="1200" u="sng" dirty="0">
                <a:latin typeface="Arial"/>
              </a:rPr>
              <a:t>страны местопребывания ОИЯИ (10):</a:t>
            </a:r>
          </a:p>
          <a:p>
            <a:pPr marL="165033" indent="-165033" defTabSz="880175">
              <a:buFont typeface="Arial" panose="020B0604020202020204" pitchFamily="34" charset="0"/>
              <a:buChar char="•"/>
            </a:pPr>
            <a:r>
              <a:rPr lang="ru-RU" sz="1200" dirty="0">
                <a:latin typeface="Arial"/>
              </a:rPr>
              <a:t>Официальные и протокольные – 7</a:t>
            </a:r>
          </a:p>
          <a:p>
            <a:pPr marL="165033" indent="-165033" defTabSz="880175">
              <a:buFont typeface="Arial" panose="020B0604020202020204" pitchFamily="34" charset="0"/>
              <a:buChar char="•"/>
            </a:pPr>
            <a:r>
              <a:rPr lang="ru-RU" sz="1200" dirty="0">
                <a:latin typeface="Arial"/>
              </a:rPr>
              <a:t>Научные – 1</a:t>
            </a:r>
          </a:p>
          <a:p>
            <a:pPr marL="165033" indent="-165033" defTabSz="880175">
              <a:buFont typeface="Arial" panose="020B0604020202020204" pitchFamily="34" charset="0"/>
              <a:buChar char="•"/>
            </a:pPr>
            <a:r>
              <a:rPr lang="ru-RU" sz="1200" dirty="0">
                <a:latin typeface="Arial"/>
              </a:rPr>
              <a:t>Университеты – 2</a:t>
            </a:r>
          </a:p>
          <a:p>
            <a:pPr marL="165033" indent="-165033" defTabSz="880175">
              <a:buFont typeface="Arial" panose="020B0604020202020204" pitchFamily="34" charset="0"/>
              <a:buChar char="•"/>
            </a:pPr>
            <a:r>
              <a:rPr lang="ru-RU" sz="1200" dirty="0">
                <a:latin typeface="Arial"/>
              </a:rPr>
              <a:t>Выезды (делегации ОИЯИ) - 9</a:t>
            </a:r>
          </a:p>
        </p:txBody>
      </p:sp>
      <p:pic>
        <p:nvPicPr>
          <p:cNvPr id="8" name="Рисунок 7">
            <a:extLst>
              <a:ext uri="{FF2B5EF4-FFF2-40B4-BE49-F238E27FC236}">
                <a16:creationId xmlns:a16="http://schemas.microsoft.com/office/drawing/2014/main" id="{E5241FE6-5D59-AF40-9467-75BC280BFE4D}"/>
              </a:ext>
            </a:extLst>
          </p:cNvPr>
          <p:cNvPicPr>
            <a:picLocks noChangeAspect="1"/>
          </p:cNvPicPr>
          <p:nvPr/>
        </p:nvPicPr>
        <p:blipFill>
          <a:blip r:embed="rId3"/>
          <a:stretch>
            <a:fillRect/>
          </a:stretch>
        </p:blipFill>
        <p:spPr>
          <a:xfrm>
            <a:off x="203713" y="373290"/>
            <a:ext cx="4272704" cy="2670440"/>
          </a:xfrm>
          <a:prstGeom prst="rect">
            <a:avLst/>
          </a:prstGeom>
        </p:spPr>
      </p:pic>
      <p:sp>
        <p:nvSpPr>
          <p:cNvPr id="16" name="TextBox 15">
            <a:extLst>
              <a:ext uri="{FF2B5EF4-FFF2-40B4-BE49-F238E27FC236}">
                <a16:creationId xmlns:a16="http://schemas.microsoft.com/office/drawing/2014/main" id="{F4C590DC-4381-4448-992E-75362AD5B52C}"/>
              </a:ext>
            </a:extLst>
          </p:cNvPr>
          <p:cNvSpPr txBox="1"/>
          <p:nvPr/>
        </p:nvSpPr>
        <p:spPr>
          <a:xfrm>
            <a:off x="8311298" y="5042230"/>
            <a:ext cx="3794146" cy="1569660"/>
          </a:xfrm>
          <a:prstGeom prst="rect">
            <a:avLst/>
          </a:prstGeom>
          <a:solidFill>
            <a:schemeClr val="tx2">
              <a:lumMod val="20000"/>
              <a:lumOff val="80000"/>
            </a:schemeClr>
          </a:solidFill>
        </p:spPr>
        <p:txBody>
          <a:bodyPr wrap="square" rtlCol="0">
            <a:spAutoFit/>
          </a:bodyPr>
          <a:lstStyle/>
          <a:p>
            <a:r>
              <a:rPr lang="ru-RU" sz="1600" u="sng" dirty="0"/>
              <a:t>Работа по направлениям</a:t>
            </a:r>
          </a:p>
          <a:p>
            <a:r>
              <a:rPr lang="ru-RU" sz="1600" dirty="0"/>
              <a:t>Страны участницы: Вьетнам, Египет</a:t>
            </a:r>
          </a:p>
          <a:p>
            <a:r>
              <a:rPr lang="ru-RU" sz="1600" dirty="0" err="1"/>
              <a:t>Ассоц</a:t>
            </a:r>
            <a:r>
              <a:rPr lang="ru-RU" sz="1600" dirty="0"/>
              <a:t>. члены: Сербия, ЮАР</a:t>
            </a:r>
          </a:p>
          <a:p>
            <a:r>
              <a:rPr lang="ru-RU" sz="1600" dirty="0"/>
              <a:t>Страны-партнеры: продолжение линии 2022</a:t>
            </a:r>
          </a:p>
          <a:p>
            <a:r>
              <a:rPr lang="ru-RU" sz="1600" dirty="0"/>
              <a:t>Регионы: </a:t>
            </a:r>
            <a:r>
              <a:rPr lang="en-US" sz="1600" dirty="0"/>
              <a:t>MENA, ASEAN</a:t>
            </a:r>
            <a:endParaRPr lang="ru-RU" sz="1600" dirty="0"/>
          </a:p>
        </p:txBody>
      </p:sp>
      <p:sp>
        <p:nvSpPr>
          <p:cNvPr id="17" name="TextBox 16">
            <a:extLst>
              <a:ext uri="{FF2B5EF4-FFF2-40B4-BE49-F238E27FC236}">
                <a16:creationId xmlns:a16="http://schemas.microsoft.com/office/drawing/2014/main" id="{4B92E429-D035-9A4C-97B1-742231F55806}"/>
              </a:ext>
            </a:extLst>
          </p:cNvPr>
          <p:cNvSpPr txBox="1"/>
          <p:nvPr/>
        </p:nvSpPr>
        <p:spPr>
          <a:xfrm>
            <a:off x="4735397" y="4919119"/>
            <a:ext cx="3422010" cy="1815882"/>
          </a:xfrm>
          <a:prstGeom prst="rect">
            <a:avLst/>
          </a:prstGeom>
          <a:solidFill>
            <a:schemeClr val="accent1">
              <a:lumMod val="20000"/>
              <a:lumOff val="80000"/>
            </a:schemeClr>
          </a:solidFill>
        </p:spPr>
        <p:txBody>
          <a:bodyPr wrap="square" rtlCol="0">
            <a:spAutoFit/>
          </a:bodyPr>
          <a:lstStyle/>
          <a:p>
            <a:r>
              <a:rPr lang="ru-RU" sz="1600" u="sng" dirty="0"/>
              <a:t>Информационные центры</a:t>
            </a:r>
          </a:p>
          <a:p>
            <a:r>
              <a:rPr lang="ru-RU" sz="1600" dirty="0"/>
              <a:t>- Иркутск (начало марта 2023)</a:t>
            </a:r>
          </a:p>
          <a:p>
            <a:r>
              <a:rPr lang="ru-RU" sz="1600" dirty="0"/>
              <a:t>- </a:t>
            </a:r>
            <a:r>
              <a:rPr lang="en-US" sz="1600" dirty="0"/>
              <a:t>AAEA (</a:t>
            </a:r>
            <a:r>
              <a:rPr lang="ru-RU" sz="1600" dirty="0"/>
              <a:t>ожидается)</a:t>
            </a:r>
          </a:p>
          <a:p>
            <a:r>
              <a:rPr lang="ru-RU" sz="1600" dirty="0"/>
              <a:t>- Тула, </a:t>
            </a:r>
            <a:r>
              <a:rPr lang="ru-RU" sz="1600" dirty="0" err="1"/>
              <a:t>Ростов</a:t>
            </a:r>
            <a:r>
              <a:rPr lang="ru-RU" sz="1600" dirty="0"/>
              <a:t>-на-Дону, Кейптаун (высока вероятность)</a:t>
            </a:r>
          </a:p>
          <a:p>
            <a:r>
              <a:rPr lang="ru-RU" sz="1600" dirty="0"/>
              <a:t>- Вьетнам, Узбекистан, Сербия (прорабатывается)</a:t>
            </a:r>
          </a:p>
        </p:txBody>
      </p:sp>
      <p:sp>
        <p:nvSpPr>
          <p:cNvPr id="18" name="TextBox 17">
            <a:extLst>
              <a:ext uri="{FF2B5EF4-FFF2-40B4-BE49-F238E27FC236}">
                <a16:creationId xmlns:a16="http://schemas.microsoft.com/office/drawing/2014/main" id="{0CCA4BEE-1C8B-8F4F-AAFB-57BBFF6BC26C}"/>
              </a:ext>
            </a:extLst>
          </p:cNvPr>
          <p:cNvSpPr txBox="1"/>
          <p:nvPr/>
        </p:nvSpPr>
        <p:spPr>
          <a:xfrm>
            <a:off x="4807427" y="3482922"/>
            <a:ext cx="3277949" cy="1323439"/>
          </a:xfrm>
          <a:prstGeom prst="rect">
            <a:avLst/>
          </a:prstGeom>
          <a:solidFill>
            <a:schemeClr val="accent4">
              <a:lumMod val="20000"/>
              <a:lumOff val="80000"/>
            </a:schemeClr>
          </a:solidFill>
        </p:spPr>
        <p:txBody>
          <a:bodyPr wrap="none" rtlCol="0">
            <a:spAutoFit/>
          </a:bodyPr>
          <a:lstStyle/>
          <a:p>
            <a:r>
              <a:rPr lang="ru-RU" sz="1600" u="sng" dirty="0"/>
              <a:t>Стажировки </a:t>
            </a:r>
            <a:r>
              <a:rPr lang="en-US" sz="1600" u="sng" dirty="0"/>
              <a:t>JEMS</a:t>
            </a:r>
            <a:endParaRPr lang="ru-RU" sz="1600" u="sng" dirty="0"/>
          </a:p>
          <a:p>
            <a:r>
              <a:rPr lang="ru-RU" sz="1600" dirty="0"/>
              <a:t>- Заявка от Египта </a:t>
            </a:r>
            <a:r>
              <a:rPr lang="en-US" sz="1600" dirty="0"/>
              <a:t>(</a:t>
            </a:r>
            <a:r>
              <a:rPr lang="ru-RU" sz="1600" dirty="0"/>
              <a:t>+ </a:t>
            </a:r>
            <a:r>
              <a:rPr lang="en-US" sz="1600" dirty="0"/>
              <a:t>MENA)</a:t>
            </a:r>
            <a:endParaRPr lang="ru-RU" sz="1600" dirty="0"/>
          </a:p>
          <a:p>
            <a:r>
              <a:rPr lang="ru-RU" sz="1600" dirty="0"/>
              <a:t>- Заявка от ЮАР</a:t>
            </a:r>
            <a:r>
              <a:rPr lang="en-US" sz="1600" dirty="0"/>
              <a:t> </a:t>
            </a:r>
            <a:endParaRPr lang="ru-RU" sz="1600" dirty="0"/>
          </a:p>
          <a:p>
            <a:r>
              <a:rPr lang="ru-RU" sz="1600" dirty="0"/>
              <a:t>- Заявка от Вьетнама </a:t>
            </a:r>
            <a:r>
              <a:rPr lang="en-US" sz="1600" dirty="0"/>
              <a:t>(+ ASEAN)</a:t>
            </a:r>
            <a:endParaRPr lang="ru-RU" sz="1600" dirty="0"/>
          </a:p>
          <a:p>
            <a:r>
              <a:rPr lang="en-US" sz="1600" dirty="0"/>
              <a:t>- </a:t>
            </a:r>
            <a:r>
              <a:rPr lang="ru-RU" sz="1600" dirty="0"/>
              <a:t>Российские университеты</a:t>
            </a:r>
          </a:p>
        </p:txBody>
      </p:sp>
      <p:sp>
        <p:nvSpPr>
          <p:cNvPr id="19" name="TextBox 18">
            <a:extLst>
              <a:ext uri="{FF2B5EF4-FFF2-40B4-BE49-F238E27FC236}">
                <a16:creationId xmlns:a16="http://schemas.microsoft.com/office/drawing/2014/main" id="{84AD1675-BF60-814F-AE26-46BE1D19BEB3}"/>
              </a:ext>
            </a:extLst>
          </p:cNvPr>
          <p:cNvSpPr txBox="1"/>
          <p:nvPr/>
        </p:nvSpPr>
        <p:spPr>
          <a:xfrm>
            <a:off x="8713041" y="3349459"/>
            <a:ext cx="3275245" cy="1569660"/>
          </a:xfrm>
          <a:prstGeom prst="rect">
            <a:avLst/>
          </a:prstGeom>
          <a:solidFill>
            <a:schemeClr val="accent6">
              <a:lumMod val="20000"/>
              <a:lumOff val="80000"/>
            </a:schemeClr>
          </a:solidFill>
        </p:spPr>
        <p:txBody>
          <a:bodyPr wrap="square" rtlCol="0">
            <a:spAutoFit/>
          </a:bodyPr>
          <a:lstStyle/>
          <a:p>
            <a:r>
              <a:rPr lang="ru-RU" sz="1600" u="sng" dirty="0"/>
              <a:t>Работа с национальными объединениями</a:t>
            </a:r>
          </a:p>
          <a:p>
            <a:r>
              <a:rPr lang="ru-RU" sz="1600" dirty="0"/>
              <a:t>- Совет землячеств ОИЯИ</a:t>
            </a:r>
          </a:p>
          <a:p>
            <a:r>
              <a:rPr lang="ru-RU" sz="1600" dirty="0"/>
              <a:t>- Ассоциации выпускников</a:t>
            </a:r>
          </a:p>
          <a:p>
            <a:r>
              <a:rPr lang="ru-RU" sz="1600" dirty="0"/>
              <a:t>- Иностранный контингент Российских ВУЗов </a:t>
            </a:r>
          </a:p>
        </p:txBody>
      </p:sp>
      <p:sp>
        <p:nvSpPr>
          <p:cNvPr id="11" name="TextBox 10">
            <a:extLst>
              <a:ext uri="{FF2B5EF4-FFF2-40B4-BE49-F238E27FC236}">
                <a16:creationId xmlns:a16="http://schemas.microsoft.com/office/drawing/2014/main" id="{F5FAAFA7-B43A-0D40-AD3D-2354F328FF2F}"/>
              </a:ext>
            </a:extLst>
          </p:cNvPr>
          <p:cNvSpPr txBox="1"/>
          <p:nvPr/>
        </p:nvSpPr>
        <p:spPr>
          <a:xfrm>
            <a:off x="8623720" y="0"/>
            <a:ext cx="3453886" cy="923330"/>
          </a:xfrm>
          <a:prstGeom prst="rect">
            <a:avLst/>
          </a:prstGeom>
          <a:solidFill>
            <a:schemeClr val="bg1"/>
          </a:solidFill>
        </p:spPr>
        <p:txBody>
          <a:bodyPr wrap="square">
            <a:spAutoFit/>
          </a:bodyPr>
          <a:lstStyle/>
          <a:p>
            <a:pPr algn="ctr" defTabSz="880175">
              <a:defRPr/>
            </a:pPr>
            <a:r>
              <a:rPr lang="ru-RU" b="1" dirty="0">
                <a:solidFill>
                  <a:srgbClr val="000000"/>
                </a:solidFill>
                <a:latin typeface="Arial"/>
              </a:rPr>
              <a:t>Департамент</a:t>
            </a:r>
          </a:p>
          <a:p>
            <a:pPr algn="ctr" defTabSz="880175">
              <a:defRPr/>
            </a:pPr>
            <a:r>
              <a:rPr lang="ru-RU" b="1" dirty="0">
                <a:solidFill>
                  <a:srgbClr val="000000"/>
                </a:solidFill>
                <a:latin typeface="Arial"/>
              </a:rPr>
              <a:t>Международного </a:t>
            </a:r>
          </a:p>
          <a:p>
            <a:pPr algn="ctr" defTabSz="880175">
              <a:defRPr/>
            </a:pPr>
            <a:r>
              <a:rPr lang="ru-RU" b="1" dirty="0">
                <a:solidFill>
                  <a:srgbClr val="000000"/>
                </a:solidFill>
                <a:latin typeface="Arial"/>
              </a:rPr>
              <a:t>Сотрудничества в 2022 году</a:t>
            </a:r>
          </a:p>
        </p:txBody>
      </p:sp>
    </p:spTree>
    <p:extLst>
      <p:ext uri="{BB962C8B-B14F-4D97-AF65-F5344CB8AC3E}">
        <p14:creationId xmlns:p14="http://schemas.microsoft.com/office/powerpoint/2010/main" val="1823102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a:extLst>
              <a:ext uri="{FF2B5EF4-FFF2-40B4-BE49-F238E27FC236}">
                <a16:creationId xmlns:a16="http://schemas.microsoft.com/office/drawing/2014/main" id="{E620F30A-1A10-44F1-8C30-A9C13CA00B4B}"/>
              </a:ext>
            </a:extLst>
          </p:cNvPr>
          <p:cNvSpPr>
            <a:spLocks noGrp="1" noChangeArrowheads="1"/>
          </p:cNvSpPr>
          <p:nvPr>
            <p:ph type="title"/>
          </p:nvPr>
        </p:nvSpPr>
        <p:spPr>
          <a:xfrm>
            <a:off x="1219200" y="65199"/>
            <a:ext cx="9689432" cy="729708"/>
          </a:xfrm>
        </p:spPr>
        <p:txBody>
          <a:bodyPr/>
          <a:lstStyle/>
          <a:p>
            <a:pPr algn="r" defTabSz="515270">
              <a:defRPr/>
            </a:pPr>
            <a:r>
              <a:rPr lang="ru-RU" altLang="ru-RU" sz="2315" b="1" dirty="0">
                <a:cs typeface="Times New Roman" panose="02020603050405020304" pitchFamily="18" charset="0"/>
              </a:rPr>
              <a:t>Новые Информационные центры ОИЯИ, созданные в 2022 году </a:t>
            </a:r>
            <a:endParaRPr lang="en-GB" altLang="ru-RU" sz="2315" dirty="0"/>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4408" y="905153"/>
            <a:ext cx="2152542" cy="1689845"/>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00457" y="905153"/>
            <a:ext cx="1502086" cy="1689845"/>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07418" y="905153"/>
            <a:ext cx="2314857" cy="1689845"/>
          </a:xfrm>
          <a:prstGeom prst="rect">
            <a:avLst/>
          </a:prstGeom>
        </p:spPr>
      </p:pic>
      <p:pic>
        <p:nvPicPr>
          <p:cNvPr id="12" name="Рисунок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16900" y="905153"/>
            <a:ext cx="2382716" cy="1688042"/>
          </a:xfrm>
          <a:prstGeom prst="rect">
            <a:avLst/>
          </a:prstGeom>
        </p:spPr>
      </p:pic>
      <p:sp>
        <p:nvSpPr>
          <p:cNvPr id="16" name="TextBox 15"/>
          <p:cNvSpPr txBox="1"/>
          <p:nvPr/>
        </p:nvSpPr>
        <p:spPr>
          <a:xfrm>
            <a:off x="358635" y="2656040"/>
            <a:ext cx="2367707" cy="2073897"/>
          </a:xfrm>
          <a:prstGeom prst="rect">
            <a:avLst/>
          </a:prstGeom>
          <a:noFill/>
        </p:spPr>
        <p:txBody>
          <a:bodyPr wrap="square" rtlCol="0">
            <a:spAutoFit/>
          </a:bodyPr>
          <a:lstStyle/>
          <a:p>
            <a:r>
              <a:rPr lang="ru-RU" sz="1251" b="1" dirty="0"/>
              <a:t>Северный (Арктический) федеральный университет </a:t>
            </a:r>
          </a:p>
          <a:p>
            <a:r>
              <a:rPr lang="ru-RU" sz="1251" b="1" dirty="0"/>
              <a:t>им. М. В. Ломоносова (САФУ)</a:t>
            </a:r>
          </a:p>
          <a:p>
            <a:r>
              <a:rPr lang="ru-RU" sz="1251" dirty="0"/>
              <a:t>г. Архангельск, Россия</a:t>
            </a:r>
          </a:p>
          <a:p>
            <a:r>
              <a:rPr lang="ru-RU" sz="1059" dirty="0"/>
              <a:t>Подписание соглашения: </a:t>
            </a:r>
          </a:p>
          <a:p>
            <a:r>
              <a:rPr lang="ru-RU" sz="1059" dirty="0"/>
              <a:t>18 марта 2022, Архангельск </a:t>
            </a:r>
          </a:p>
          <a:p>
            <a:r>
              <a:rPr lang="ru-RU" sz="1059" dirty="0"/>
              <a:t>Открытие: </a:t>
            </a:r>
            <a:r>
              <a:rPr lang="ru-RU" sz="1059" b="1" dirty="0"/>
              <a:t>18 марта 2022</a:t>
            </a:r>
          </a:p>
          <a:p>
            <a:endParaRPr lang="ru-RU" sz="1732" dirty="0"/>
          </a:p>
          <a:p>
            <a:endParaRPr lang="ru-RU" sz="1732" dirty="0"/>
          </a:p>
        </p:txBody>
      </p:sp>
      <p:sp>
        <p:nvSpPr>
          <p:cNvPr id="18" name="TextBox 17"/>
          <p:cNvSpPr txBox="1"/>
          <p:nvPr/>
        </p:nvSpPr>
        <p:spPr>
          <a:xfrm>
            <a:off x="2615576" y="2618457"/>
            <a:ext cx="2121548" cy="1762614"/>
          </a:xfrm>
          <a:prstGeom prst="rect">
            <a:avLst/>
          </a:prstGeom>
          <a:noFill/>
        </p:spPr>
        <p:txBody>
          <a:bodyPr wrap="square" rtlCol="0">
            <a:spAutoFit/>
          </a:bodyPr>
          <a:lstStyle/>
          <a:p>
            <a:r>
              <a:rPr lang="ru-RU" sz="1251" b="1" dirty="0"/>
              <a:t>Ереванский государственный университет (ЕГУ) </a:t>
            </a:r>
            <a:r>
              <a:rPr lang="ru-RU" sz="1251" dirty="0"/>
              <a:t>и </a:t>
            </a:r>
          </a:p>
          <a:p>
            <a:r>
              <a:rPr lang="ru-RU" sz="1251" b="1" dirty="0"/>
              <a:t>Национальная научная лаборатория </a:t>
            </a:r>
          </a:p>
          <a:p>
            <a:r>
              <a:rPr lang="ru-RU" sz="1251" b="1" dirty="0"/>
              <a:t>им. А. Алиханяна </a:t>
            </a:r>
          </a:p>
          <a:p>
            <a:r>
              <a:rPr lang="ru-RU" sz="1251" dirty="0"/>
              <a:t>г. Ереван, Армения</a:t>
            </a:r>
          </a:p>
          <a:p>
            <a:r>
              <a:rPr lang="ru-RU" sz="1059" dirty="0"/>
              <a:t>Подписание соглашения: </a:t>
            </a:r>
          </a:p>
          <a:p>
            <a:r>
              <a:rPr lang="ru-RU" sz="1059" dirty="0"/>
              <a:t>15 апреля 2022, Ереван</a:t>
            </a:r>
          </a:p>
        </p:txBody>
      </p:sp>
      <p:sp>
        <p:nvSpPr>
          <p:cNvPr id="19" name="TextBox 18"/>
          <p:cNvSpPr txBox="1"/>
          <p:nvPr/>
        </p:nvSpPr>
        <p:spPr>
          <a:xfrm>
            <a:off x="9407418" y="2682769"/>
            <a:ext cx="2401752" cy="1155458"/>
          </a:xfrm>
          <a:prstGeom prst="rect">
            <a:avLst/>
          </a:prstGeom>
          <a:noFill/>
        </p:spPr>
        <p:txBody>
          <a:bodyPr wrap="square" rtlCol="0">
            <a:spAutoFit/>
          </a:bodyPr>
          <a:lstStyle/>
          <a:p>
            <a:r>
              <a:rPr lang="ru-RU" sz="1251" b="1" dirty="0"/>
              <a:t>Томский политехнический университет (ТПУ)</a:t>
            </a:r>
          </a:p>
          <a:p>
            <a:r>
              <a:rPr lang="ru-RU" sz="1251" dirty="0"/>
              <a:t>г. Томск, Россия</a:t>
            </a:r>
          </a:p>
          <a:p>
            <a:r>
              <a:rPr lang="ru-RU" sz="1059" dirty="0"/>
              <a:t>Подписание соглашения: </a:t>
            </a:r>
          </a:p>
          <a:p>
            <a:r>
              <a:rPr lang="ru-RU" sz="1059" dirty="0"/>
              <a:t>6 апреля 2022, Дубна</a:t>
            </a:r>
          </a:p>
          <a:p>
            <a:r>
              <a:rPr lang="ru-RU" sz="1059" dirty="0"/>
              <a:t>Открытие: </a:t>
            </a:r>
            <a:r>
              <a:rPr lang="ru-RU" sz="1059" b="1" dirty="0"/>
              <a:t>12 декабря 2022</a:t>
            </a:r>
            <a:endParaRPr lang="ru-RU" sz="1347" b="1" dirty="0"/>
          </a:p>
        </p:txBody>
      </p:sp>
      <p:sp>
        <p:nvSpPr>
          <p:cNvPr id="20" name="TextBox 19"/>
          <p:cNvSpPr txBox="1"/>
          <p:nvPr/>
        </p:nvSpPr>
        <p:spPr>
          <a:xfrm>
            <a:off x="6895095" y="2682769"/>
            <a:ext cx="2416505" cy="1348033"/>
          </a:xfrm>
          <a:prstGeom prst="rect">
            <a:avLst/>
          </a:prstGeom>
          <a:noFill/>
        </p:spPr>
        <p:txBody>
          <a:bodyPr wrap="square" rtlCol="0">
            <a:spAutoFit/>
          </a:bodyPr>
          <a:lstStyle/>
          <a:p>
            <a:r>
              <a:rPr lang="ru-RU" sz="1251" b="1" dirty="0"/>
              <a:t>Дальневосточный федеральный университет (ДВФУ)</a:t>
            </a:r>
          </a:p>
          <a:p>
            <a:r>
              <a:rPr lang="ru-RU" sz="1251" dirty="0"/>
              <a:t>г. Владивосток, Россия</a:t>
            </a:r>
          </a:p>
          <a:p>
            <a:r>
              <a:rPr lang="ru-RU" sz="1059" dirty="0"/>
              <a:t>Подписание соглашения: </a:t>
            </a:r>
          </a:p>
          <a:p>
            <a:r>
              <a:rPr lang="ru-RU" sz="1059" dirty="0"/>
              <a:t>13 мая 2022, Дубна</a:t>
            </a:r>
          </a:p>
          <a:p>
            <a:r>
              <a:rPr lang="ru-RU" sz="1059" dirty="0"/>
              <a:t>Открытие: </a:t>
            </a:r>
            <a:r>
              <a:rPr lang="ru-RU" sz="1059" b="1" dirty="0"/>
              <a:t>11 октября 2022</a:t>
            </a:r>
          </a:p>
        </p:txBody>
      </p:sp>
      <p:pic>
        <p:nvPicPr>
          <p:cNvPr id="21" name="Рисунок 2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01681" y="4538718"/>
            <a:ext cx="2075099" cy="1672377"/>
          </a:xfrm>
          <a:prstGeom prst="rect">
            <a:avLst/>
          </a:prstGeom>
        </p:spPr>
      </p:pic>
      <p:pic>
        <p:nvPicPr>
          <p:cNvPr id="22" name="Рисунок 2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600671" y="4538718"/>
            <a:ext cx="2027466" cy="1717022"/>
          </a:xfrm>
          <a:prstGeom prst="rect">
            <a:avLst/>
          </a:prstGeom>
        </p:spPr>
      </p:pic>
      <p:pic>
        <p:nvPicPr>
          <p:cNvPr id="26" name="Рисунок 25"/>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916901" y="4505512"/>
            <a:ext cx="1974697" cy="1750229"/>
          </a:xfrm>
          <a:prstGeom prst="rect">
            <a:avLst/>
          </a:prstGeom>
        </p:spPr>
      </p:pic>
      <p:pic>
        <p:nvPicPr>
          <p:cNvPr id="2" name="Рисунок 1"/>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340588" y="905153"/>
            <a:ext cx="2438266" cy="1689845"/>
          </a:xfrm>
          <a:prstGeom prst="rect">
            <a:avLst/>
          </a:prstGeom>
        </p:spPr>
      </p:pic>
      <p:sp>
        <p:nvSpPr>
          <p:cNvPr id="17" name="TextBox 16"/>
          <p:cNvSpPr txBox="1"/>
          <p:nvPr/>
        </p:nvSpPr>
        <p:spPr>
          <a:xfrm>
            <a:off x="4628137" y="2593195"/>
            <a:ext cx="2121548" cy="1733185"/>
          </a:xfrm>
          <a:prstGeom prst="rect">
            <a:avLst/>
          </a:prstGeom>
          <a:noFill/>
        </p:spPr>
        <p:txBody>
          <a:bodyPr wrap="square" rtlCol="0">
            <a:spAutoFit/>
          </a:bodyPr>
          <a:lstStyle/>
          <a:p>
            <a:r>
              <a:rPr lang="ru-RU" sz="1251" b="1" dirty="0"/>
              <a:t>Камчатский государственный университет им. </a:t>
            </a:r>
            <a:r>
              <a:rPr lang="ru-RU" sz="1251" b="1" dirty="0" err="1"/>
              <a:t>Витуса</a:t>
            </a:r>
            <a:r>
              <a:rPr lang="ru-RU" sz="1251" b="1" dirty="0"/>
              <a:t> Беринга (</a:t>
            </a:r>
            <a:r>
              <a:rPr lang="ru-RU" sz="1251" b="1" dirty="0" err="1"/>
              <a:t>КамГУ</a:t>
            </a:r>
            <a:r>
              <a:rPr lang="ru-RU" sz="1251" b="1" dirty="0"/>
              <a:t>)</a:t>
            </a:r>
            <a:endParaRPr lang="ru-RU" sz="1251" dirty="0"/>
          </a:p>
          <a:p>
            <a:r>
              <a:rPr lang="ru-RU" sz="1251" dirty="0"/>
              <a:t>г. Петропавловск-Камчатский, Россия</a:t>
            </a:r>
          </a:p>
          <a:p>
            <a:r>
              <a:rPr lang="ru-RU" sz="1059" dirty="0"/>
              <a:t>Подписание соглашения: </a:t>
            </a:r>
          </a:p>
          <a:p>
            <a:r>
              <a:rPr lang="ru-RU" sz="1059" dirty="0"/>
              <a:t>7 октября 2021, Дубна</a:t>
            </a:r>
          </a:p>
          <a:p>
            <a:r>
              <a:rPr lang="ru-RU" sz="1059" dirty="0"/>
              <a:t>Открытие: </a:t>
            </a:r>
            <a:r>
              <a:rPr lang="ru-RU" sz="1059" b="1" dirty="0"/>
              <a:t>4 мая 2022</a:t>
            </a:r>
          </a:p>
        </p:txBody>
      </p:sp>
      <p:pic>
        <p:nvPicPr>
          <p:cNvPr id="4" name="Рисунок 3"/>
          <p:cNvPicPr>
            <a:picLocks noChangeAspect="1"/>
          </p:cNvPicPr>
          <p:nvPr/>
        </p:nvPicPr>
        <p:blipFill rotWithShape="1">
          <a:blip r:embed="rId11" cstate="print">
            <a:extLst>
              <a:ext uri="{28A0092B-C50C-407E-A947-70E740481C1C}">
                <a14:useLocalDpi xmlns:a14="http://schemas.microsoft.com/office/drawing/2010/main"/>
              </a:ext>
            </a:extLst>
          </a:blip>
          <a:srcRect b="-349"/>
          <a:stretch/>
        </p:blipFill>
        <p:spPr>
          <a:xfrm>
            <a:off x="4752028" y="4546872"/>
            <a:ext cx="2026827" cy="1686736"/>
          </a:xfrm>
          <a:prstGeom prst="rect">
            <a:avLst/>
          </a:prstGeom>
        </p:spPr>
      </p:pic>
      <p:pic>
        <p:nvPicPr>
          <p:cNvPr id="5" name="Рисунок 4"/>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958630" y="4505511"/>
            <a:ext cx="3014027" cy="1750229"/>
          </a:xfrm>
          <a:prstGeom prst="rect">
            <a:avLst/>
          </a:prstGeom>
        </p:spPr>
      </p:pic>
      <p:pic>
        <p:nvPicPr>
          <p:cNvPr id="24" name="Picture 29">
            <a:extLst>
              <a:ext uri="{FF2B5EF4-FFF2-40B4-BE49-F238E27FC236}">
                <a16:creationId xmlns:a16="http://schemas.microsoft.com/office/drawing/2014/main" id="{82A0FAB0-D1B9-CC45-9494-8EAE0F19354D}"/>
              </a:ext>
            </a:extLst>
          </p:cNvPr>
          <p:cNvPicPr/>
          <p:nvPr/>
        </p:nvPicPr>
        <p:blipFill>
          <a:blip r:embed="rId13" cstate="print">
            <a:extLst>
              <a:ext uri="{28A0092B-C50C-407E-A947-70E740481C1C}">
                <a14:useLocalDpi xmlns:a14="http://schemas.microsoft.com/office/drawing/2010/main"/>
              </a:ext>
            </a:extLst>
          </a:blip>
          <a:stretch/>
        </p:blipFill>
        <p:spPr>
          <a:xfrm>
            <a:off x="1315018" y="794907"/>
            <a:ext cx="9689432" cy="5536063"/>
          </a:xfrm>
          <a:prstGeom prst="rect">
            <a:avLst/>
          </a:prstGeom>
          <a:ln w="0">
            <a:noFill/>
          </a:ln>
        </p:spPr>
      </p:pic>
    </p:spTree>
    <p:extLst>
      <p:ext uri="{BB962C8B-B14F-4D97-AF65-F5344CB8AC3E}">
        <p14:creationId xmlns:p14="http://schemas.microsoft.com/office/powerpoint/2010/main" val="66492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B8809F-BDE7-412B-B594-85ECAC66EE3F}"/>
              </a:ext>
            </a:extLst>
          </p:cNvPr>
          <p:cNvSpPr>
            <a:spLocks noGrp="1"/>
          </p:cNvSpPr>
          <p:nvPr>
            <p:ph type="title"/>
          </p:nvPr>
        </p:nvSpPr>
        <p:spPr/>
        <p:txBody>
          <a:bodyPr/>
          <a:lstStyle/>
          <a:p>
            <a:endParaRPr lang="ru-RU"/>
          </a:p>
        </p:txBody>
      </p:sp>
      <p:pic>
        <p:nvPicPr>
          <p:cNvPr id="14" name="Объект 13">
            <a:extLst>
              <a:ext uri="{FF2B5EF4-FFF2-40B4-BE49-F238E27FC236}">
                <a16:creationId xmlns:a16="http://schemas.microsoft.com/office/drawing/2014/main" id="{895094E6-C68B-4AE9-B075-B32EEA06208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419514" y="3531370"/>
            <a:ext cx="3352972" cy="939848"/>
          </a:xfrm>
        </p:spPr>
      </p:pic>
      <p:pic>
        <p:nvPicPr>
          <p:cNvPr id="4" name="Рисунок 3">
            <a:extLst>
              <a:ext uri="{FF2B5EF4-FFF2-40B4-BE49-F238E27FC236}">
                <a16:creationId xmlns:a16="http://schemas.microsoft.com/office/drawing/2014/main" id="{2152D54C-6F7D-420C-A873-410D3ECC177A}"/>
              </a:ext>
            </a:extLst>
          </p:cNvPr>
          <p:cNvPicPr>
            <a:picLocks noChangeAspect="1"/>
          </p:cNvPicPr>
          <p:nvPr/>
        </p:nvPicPr>
        <p:blipFill>
          <a:blip r:embed="rId4"/>
          <a:stretch>
            <a:fillRect/>
          </a:stretch>
        </p:blipFill>
        <p:spPr>
          <a:xfrm>
            <a:off x="0" y="-7341"/>
            <a:ext cx="12191999" cy="6858000"/>
          </a:xfrm>
          <a:prstGeom prst="rect">
            <a:avLst/>
          </a:prstGeom>
        </p:spPr>
      </p:pic>
      <p:pic>
        <p:nvPicPr>
          <p:cNvPr id="8" name="Рисунок 7">
            <a:extLst>
              <a:ext uri="{FF2B5EF4-FFF2-40B4-BE49-F238E27FC236}">
                <a16:creationId xmlns:a16="http://schemas.microsoft.com/office/drawing/2014/main" id="{013B82AE-AA12-BE19-2A3F-9F2C2DD98E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61037" y="88973"/>
            <a:ext cx="4826164" cy="2685801"/>
          </a:xfrm>
          <a:prstGeom prst="rect">
            <a:avLst/>
          </a:prstGeom>
        </p:spPr>
      </p:pic>
      <p:sp>
        <p:nvSpPr>
          <p:cNvPr id="17" name="TextBox 16">
            <a:extLst>
              <a:ext uri="{FF2B5EF4-FFF2-40B4-BE49-F238E27FC236}">
                <a16:creationId xmlns:a16="http://schemas.microsoft.com/office/drawing/2014/main" id="{522CC6F1-61F0-4496-ADDE-8212DEA3BF67}"/>
              </a:ext>
            </a:extLst>
          </p:cNvPr>
          <p:cNvSpPr txBox="1"/>
          <p:nvPr/>
        </p:nvSpPr>
        <p:spPr>
          <a:xfrm>
            <a:off x="1410248" y="5353877"/>
            <a:ext cx="3011277" cy="1631216"/>
          </a:xfrm>
          <a:prstGeom prst="rect">
            <a:avLst/>
          </a:prstGeom>
          <a:noFill/>
        </p:spPr>
        <p:txBody>
          <a:bodyPr wrap="square">
            <a:spAutoFit/>
          </a:bodyPr>
          <a:lstStyle/>
          <a:p>
            <a:r>
              <a:rPr lang="ru-RU" sz="1400" dirty="0">
                <a:latin typeface="Bahnschrift SemiBold" panose="020B0502040204020203" pitchFamily="34" charset="0"/>
              </a:rPr>
              <a:t>Официальный </a:t>
            </a:r>
            <a:r>
              <a:rPr lang="en-US" sz="1400" dirty="0">
                <a:latin typeface="Bahnschrift SemiBold" panose="020B0502040204020203" pitchFamily="34" charset="0"/>
              </a:rPr>
              <a:t>Telegram-</a:t>
            </a:r>
            <a:r>
              <a:rPr lang="ru-RU" sz="1400" dirty="0">
                <a:latin typeface="Bahnschrift SemiBold" panose="020B0502040204020203" pitchFamily="34" charset="0"/>
              </a:rPr>
              <a:t>канал ОИЯИ</a:t>
            </a:r>
            <a:endParaRPr lang="en-US" sz="1400" dirty="0">
              <a:latin typeface="Bahnschrift SemiBold" panose="020B0502040204020203" pitchFamily="34" charset="0"/>
            </a:endParaRPr>
          </a:p>
          <a:p>
            <a:pPr>
              <a:buFont typeface="Wingdings" panose="05000000000000000000" pitchFamily="2" charset="2"/>
              <a:buChar char="ü"/>
            </a:pPr>
            <a:r>
              <a:rPr lang="ru-RU" sz="1400" dirty="0">
                <a:latin typeface="Bahnschrift SemiBold" panose="020B0502040204020203" pitchFamily="34" charset="0"/>
              </a:rPr>
              <a:t>Создан 24 марта 2022</a:t>
            </a:r>
          </a:p>
          <a:p>
            <a:pPr>
              <a:buFont typeface="Wingdings" panose="05000000000000000000" pitchFamily="2" charset="2"/>
              <a:buChar char="ü"/>
            </a:pPr>
            <a:r>
              <a:rPr lang="ru-RU" sz="1400" dirty="0">
                <a:latin typeface="Bahnschrift SemiBold" panose="020B0502040204020203" pitchFamily="34" charset="0"/>
              </a:rPr>
              <a:t>Ведется на 2-х языках</a:t>
            </a:r>
          </a:p>
          <a:p>
            <a:pPr>
              <a:buFont typeface="Wingdings" panose="05000000000000000000" pitchFamily="2" charset="2"/>
              <a:buChar char="ü"/>
            </a:pPr>
            <a:r>
              <a:rPr lang="ru-RU" sz="1400" dirty="0">
                <a:latin typeface="Bahnschrift SemiBold" panose="020B0502040204020203" pitchFamily="34" charset="0"/>
              </a:rPr>
              <a:t>Количество пользователей на 15 декабря – 1089</a:t>
            </a:r>
          </a:p>
          <a:p>
            <a:endParaRPr lang="ru-RU" sz="1600" dirty="0">
              <a:latin typeface="Bahnschrift SemiBold" panose="020B0502040204020203" pitchFamily="34" charset="0"/>
            </a:endParaRPr>
          </a:p>
        </p:txBody>
      </p:sp>
      <p:sp>
        <p:nvSpPr>
          <p:cNvPr id="22" name="Прямоугольник 21">
            <a:extLst>
              <a:ext uri="{FF2B5EF4-FFF2-40B4-BE49-F238E27FC236}">
                <a16:creationId xmlns:a16="http://schemas.microsoft.com/office/drawing/2014/main" id="{4CBED561-9DE1-433E-8AA9-17A95BFACE97}"/>
              </a:ext>
            </a:extLst>
          </p:cNvPr>
          <p:cNvSpPr/>
          <p:nvPr/>
        </p:nvSpPr>
        <p:spPr>
          <a:xfrm>
            <a:off x="10200390" y="6150937"/>
            <a:ext cx="805864" cy="341938"/>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ru-RU"/>
          </a:p>
        </p:txBody>
      </p:sp>
      <p:pic>
        <p:nvPicPr>
          <p:cNvPr id="24" name="Рисунок 23">
            <a:extLst>
              <a:ext uri="{FF2B5EF4-FFF2-40B4-BE49-F238E27FC236}">
                <a16:creationId xmlns:a16="http://schemas.microsoft.com/office/drawing/2014/main" id="{EFDC04AE-5639-4444-963D-0AFB21603D8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11388" y="2723016"/>
            <a:ext cx="2204973" cy="1653730"/>
          </a:xfrm>
          <a:prstGeom prst="rect">
            <a:avLst/>
          </a:prstGeom>
        </p:spPr>
      </p:pic>
      <p:pic>
        <p:nvPicPr>
          <p:cNvPr id="26" name="Рисунок 25">
            <a:extLst>
              <a:ext uri="{FF2B5EF4-FFF2-40B4-BE49-F238E27FC236}">
                <a16:creationId xmlns:a16="http://schemas.microsoft.com/office/drawing/2014/main" id="{8777AFC2-A562-438A-B842-C7556A194B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791" y="2326766"/>
            <a:ext cx="2204973" cy="1653730"/>
          </a:xfrm>
          <a:prstGeom prst="rect">
            <a:avLst/>
          </a:prstGeom>
        </p:spPr>
      </p:pic>
      <p:pic>
        <p:nvPicPr>
          <p:cNvPr id="27" name="Рисунок 26">
            <a:extLst>
              <a:ext uri="{FF2B5EF4-FFF2-40B4-BE49-F238E27FC236}">
                <a16:creationId xmlns:a16="http://schemas.microsoft.com/office/drawing/2014/main" id="{4F7A4DB1-55A1-4F47-A686-DE3C4167315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8083" y="3893952"/>
            <a:ext cx="2995218" cy="1440234"/>
          </a:xfrm>
          <a:prstGeom prst="rect">
            <a:avLst/>
          </a:prstGeom>
        </p:spPr>
      </p:pic>
      <p:graphicFrame>
        <p:nvGraphicFramePr>
          <p:cNvPr id="28" name="Объект 2">
            <a:extLst>
              <a:ext uri="{FF2B5EF4-FFF2-40B4-BE49-F238E27FC236}">
                <a16:creationId xmlns:a16="http://schemas.microsoft.com/office/drawing/2014/main" id="{1C0EE84D-6649-4F7C-B188-C5B870668EAC}"/>
              </a:ext>
            </a:extLst>
          </p:cNvPr>
          <p:cNvGraphicFramePr>
            <a:graphicFrameLocks/>
          </p:cNvGraphicFramePr>
          <p:nvPr/>
        </p:nvGraphicFramePr>
        <p:xfrm>
          <a:off x="7173179" y="2871088"/>
          <a:ext cx="4714022" cy="38977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1" name="TextBox 30">
            <a:extLst>
              <a:ext uri="{FF2B5EF4-FFF2-40B4-BE49-F238E27FC236}">
                <a16:creationId xmlns:a16="http://schemas.microsoft.com/office/drawing/2014/main" id="{C58559A3-3427-42F3-B99D-EA5A4667B088}"/>
              </a:ext>
            </a:extLst>
          </p:cNvPr>
          <p:cNvSpPr txBox="1"/>
          <p:nvPr/>
        </p:nvSpPr>
        <p:spPr>
          <a:xfrm>
            <a:off x="7065311" y="113978"/>
            <a:ext cx="2852070" cy="338554"/>
          </a:xfrm>
          <a:prstGeom prst="rect">
            <a:avLst/>
          </a:prstGeom>
          <a:noFill/>
        </p:spPr>
        <p:txBody>
          <a:bodyPr wrap="square">
            <a:spAutoFit/>
          </a:bodyPr>
          <a:lstStyle/>
          <a:p>
            <a:r>
              <a:rPr lang="ru-RU" sz="1600" dirty="0">
                <a:latin typeface="Bahnschrift SemiBold" panose="020B0502040204020203" pitchFamily="34" charset="0"/>
              </a:rPr>
              <a:t>Упоминания в СМИ</a:t>
            </a:r>
          </a:p>
        </p:txBody>
      </p:sp>
      <p:sp>
        <p:nvSpPr>
          <p:cNvPr id="32" name="TextBox 31">
            <a:extLst>
              <a:ext uri="{FF2B5EF4-FFF2-40B4-BE49-F238E27FC236}">
                <a16:creationId xmlns:a16="http://schemas.microsoft.com/office/drawing/2014/main" id="{F5E5DA22-5135-46E5-867B-7CFF0D5CF94C}"/>
              </a:ext>
            </a:extLst>
          </p:cNvPr>
          <p:cNvSpPr txBox="1"/>
          <p:nvPr/>
        </p:nvSpPr>
        <p:spPr>
          <a:xfrm>
            <a:off x="7173179" y="2619941"/>
            <a:ext cx="2852070" cy="338554"/>
          </a:xfrm>
          <a:prstGeom prst="rect">
            <a:avLst/>
          </a:prstGeom>
          <a:noFill/>
        </p:spPr>
        <p:txBody>
          <a:bodyPr wrap="square">
            <a:spAutoFit/>
          </a:bodyPr>
          <a:lstStyle/>
          <a:p>
            <a:r>
              <a:rPr lang="ru-RU" sz="1600" dirty="0">
                <a:latin typeface="Bahnschrift SemiBold" panose="020B0502040204020203" pitchFamily="34" charset="0"/>
              </a:rPr>
              <a:t>Проекты </a:t>
            </a:r>
          </a:p>
        </p:txBody>
      </p:sp>
      <p:sp>
        <p:nvSpPr>
          <p:cNvPr id="34" name="TextBox 33">
            <a:extLst>
              <a:ext uri="{FF2B5EF4-FFF2-40B4-BE49-F238E27FC236}">
                <a16:creationId xmlns:a16="http://schemas.microsoft.com/office/drawing/2014/main" id="{A71BAF26-9516-4D4D-94DA-D3C9884684F3}"/>
              </a:ext>
            </a:extLst>
          </p:cNvPr>
          <p:cNvSpPr txBox="1"/>
          <p:nvPr/>
        </p:nvSpPr>
        <p:spPr>
          <a:xfrm>
            <a:off x="168083" y="797873"/>
            <a:ext cx="2852070" cy="1569660"/>
          </a:xfrm>
          <a:prstGeom prst="rect">
            <a:avLst/>
          </a:prstGeom>
          <a:noFill/>
        </p:spPr>
        <p:txBody>
          <a:bodyPr wrap="square">
            <a:spAutoFit/>
          </a:bodyPr>
          <a:lstStyle/>
          <a:p>
            <a:pPr marL="0" indent="0">
              <a:buNone/>
            </a:pPr>
            <a:r>
              <a:rPr lang="ru-RU" sz="1600" dirty="0">
                <a:latin typeface="Bahnschrift SemiBold" panose="020B0502040204020203" pitchFamily="34" charset="0"/>
              </a:rPr>
              <a:t>В 2022 году:</a:t>
            </a:r>
          </a:p>
          <a:p>
            <a:pPr marL="285750" indent="-285750">
              <a:buFont typeface="Arial" panose="020B0604020202020204" pitchFamily="34" charset="0"/>
              <a:buChar char="•"/>
            </a:pPr>
            <a:r>
              <a:rPr lang="ru-RU" sz="1600" dirty="0">
                <a:latin typeface="Bahnschrift SemiBold" panose="020B0502040204020203" pitchFamily="34" charset="0"/>
              </a:rPr>
              <a:t>65 пресс-релизов </a:t>
            </a:r>
          </a:p>
          <a:p>
            <a:pPr marL="285750" indent="-285750">
              <a:buFont typeface="Arial" panose="020B0604020202020204" pitchFamily="34" charset="0"/>
              <a:buChar char="•"/>
            </a:pPr>
            <a:r>
              <a:rPr lang="ru-RU" sz="1600" dirty="0">
                <a:latin typeface="Bahnschrift SemiBold" panose="020B0502040204020203" pitchFamily="34" charset="0"/>
              </a:rPr>
              <a:t>49 выпусков Экрана</a:t>
            </a:r>
          </a:p>
          <a:p>
            <a:pPr marL="285750" indent="-285750">
              <a:buFont typeface="Arial" panose="020B0604020202020204" pitchFamily="34" charset="0"/>
              <a:buChar char="•"/>
            </a:pPr>
            <a:r>
              <a:rPr lang="ru-RU" sz="1600" dirty="0">
                <a:latin typeface="Bahnschrift SemiBold" panose="020B0502040204020203" pitchFamily="34" charset="0"/>
              </a:rPr>
              <a:t>40 выпусков </a:t>
            </a:r>
            <a:r>
              <a:rPr lang="en-US" sz="1600" dirty="0">
                <a:latin typeface="Bahnschrift SemiBold" panose="020B0502040204020203" pitchFamily="34" charset="0"/>
              </a:rPr>
              <a:t>JINR Newsletter</a:t>
            </a:r>
            <a:endParaRPr lang="ru-RU" sz="1600" dirty="0">
              <a:latin typeface="Bahnschrift SemiBold" panose="020B0502040204020203" pitchFamily="34" charset="0"/>
            </a:endParaRPr>
          </a:p>
          <a:p>
            <a:pPr marL="285750" indent="-285750">
              <a:buFont typeface="Arial" panose="020B0604020202020204" pitchFamily="34" charset="0"/>
              <a:buChar char="•"/>
            </a:pPr>
            <a:r>
              <a:rPr lang="ru-RU" sz="1600" b="1" dirty="0">
                <a:latin typeface="Bahnschrift SemiBold" panose="020B0502040204020203" pitchFamily="34" charset="0"/>
              </a:rPr>
              <a:t>более 100 запросов СМИ</a:t>
            </a:r>
            <a:endParaRPr lang="ru-RU" sz="1600" dirty="0">
              <a:latin typeface="Bahnschrift SemiBold" panose="020B0502040204020203" pitchFamily="34" charset="0"/>
            </a:endParaRPr>
          </a:p>
        </p:txBody>
      </p:sp>
      <p:pic>
        <p:nvPicPr>
          <p:cNvPr id="39" name="Рисунок 38">
            <a:extLst>
              <a:ext uri="{FF2B5EF4-FFF2-40B4-BE49-F238E27FC236}">
                <a16:creationId xmlns:a16="http://schemas.microsoft.com/office/drawing/2014/main" id="{971856F5-A820-459D-8282-20D2C4B5F433}"/>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206021" y="25346"/>
            <a:ext cx="2733537" cy="4056685"/>
          </a:xfrm>
          <a:prstGeom prst="rect">
            <a:avLst/>
          </a:prstGeom>
        </p:spPr>
      </p:pic>
      <p:sp>
        <p:nvSpPr>
          <p:cNvPr id="42" name="TextBox 41">
            <a:extLst>
              <a:ext uri="{FF2B5EF4-FFF2-40B4-BE49-F238E27FC236}">
                <a16:creationId xmlns:a16="http://schemas.microsoft.com/office/drawing/2014/main" id="{1CE98FF6-CC0D-4F10-8D83-714183058388}"/>
              </a:ext>
            </a:extLst>
          </p:cNvPr>
          <p:cNvSpPr txBox="1"/>
          <p:nvPr/>
        </p:nvSpPr>
        <p:spPr>
          <a:xfrm>
            <a:off x="3242217" y="55834"/>
            <a:ext cx="6144322" cy="369332"/>
          </a:xfrm>
          <a:prstGeom prst="rect">
            <a:avLst/>
          </a:prstGeom>
          <a:noFill/>
        </p:spPr>
        <p:txBody>
          <a:bodyPr wrap="square">
            <a:spAutoFit/>
          </a:bodyPr>
          <a:lstStyle/>
          <a:p>
            <a:pPr marL="0" indent="0">
              <a:buNone/>
            </a:pPr>
            <a:r>
              <a:rPr lang="ru-RU" sz="1800" dirty="0">
                <a:latin typeface="Bahnschrift SemiBold" panose="020B0502040204020203" pitchFamily="34" charset="0"/>
              </a:rPr>
              <a:t>Дизайн</a:t>
            </a:r>
          </a:p>
        </p:txBody>
      </p:sp>
      <p:pic>
        <p:nvPicPr>
          <p:cNvPr id="46" name="Рисунок 45">
            <a:extLst>
              <a:ext uri="{FF2B5EF4-FFF2-40B4-BE49-F238E27FC236}">
                <a16:creationId xmlns:a16="http://schemas.microsoft.com/office/drawing/2014/main" id="{6C7A85D4-734B-4E42-9325-68D876D664A8}"/>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195975" y="4120995"/>
            <a:ext cx="2743583" cy="2724530"/>
          </a:xfrm>
          <a:prstGeom prst="rect">
            <a:avLst/>
          </a:prstGeom>
        </p:spPr>
      </p:pic>
      <p:sp>
        <p:nvSpPr>
          <p:cNvPr id="48" name="TextBox 47">
            <a:extLst>
              <a:ext uri="{FF2B5EF4-FFF2-40B4-BE49-F238E27FC236}">
                <a16:creationId xmlns:a16="http://schemas.microsoft.com/office/drawing/2014/main" id="{5AD699F5-8514-4A03-9186-7625143A9068}"/>
              </a:ext>
            </a:extLst>
          </p:cNvPr>
          <p:cNvSpPr txBox="1"/>
          <p:nvPr/>
        </p:nvSpPr>
        <p:spPr>
          <a:xfrm>
            <a:off x="168083" y="154459"/>
            <a:ext cx="3709596" cy="646331"/>
          </a:xfrm>
          <a:prstGeom prst="rect">
            <a:avLst/>
          </a:prstGeom>
          <a:noFill/>
        </p:spPr>
        <p:txBody>
          <a:bodyPr wrap="square">
            <a:spAutoFit/>
          </a:bodyPr>
          <a:lstStyle/>
          <a:p>
            <a:pPr marL="0" indent="0">
              <a:buNone/>
            </a:pPr>
            <a:r>
              <a:rPr lang="en-US" sz="1800" dirty="0">
                <a:solidFill>
                  <a:schemeClr val="bg1"/>
                </a:solidFill>
                <a:latin typeface="Bahnschrift SemiBold" panose="020B0502040204020203" pitchFamily="34" charset="0"/>
              </a:rPr>
              <a:t>JINR POINT</a:t>
            </a:r>
          </a:p>
          <a:p>
            <a:pPr marL="0" indent="0">
              <a:buNone/>
            </a:pPr>
            <a:r>
              <a:rPr lang="ru-RU" dirty="0">
                <a:solidFill>
                  <a:schemeClr val="bg1"/>
                </a:solidFill>
                <a:latin typeface="Bahnschrift SemiBold" panose="020B0502040204020203" pitchFamily="34" charset="0"/>
              </a:rPr>
              <a:t>ПРЕСС-ЦЕНТР ОИЯИ</a:t>
            </a:r>
            <a:endParaRPr lang="ru-RU" sz="1800" dirty="0">
              <a:solidFill>
                <a:schemeClr val="bg1"/>
              </a:solidFill>
              <a:latin typeface="Bahnschrift SemiBold" panose="020B0502040204020203" pitchFamily="34" charset="0"/>
            </a:endParaRPr>
          </a:p>
        </p:txBody>
      </p:sp>
      <p:sp>
        <p:nvSpPr>
          <p:cNvPr id="52" name="TextBox 51">
            <a:extLst>
              <a:ext uri="{FF2B5EF4-FFF2-40B4-BE49-F238E27FC236}">
                <a16:creationId xmlns:a16="http://schemas.microsoft.com/office/drawing/2014/main" id="{02597FE1-B6AE-461D-AB6C-B66B1A79EC55}"/>
              </a:ext>
            </a:extLst>
          </p:cNvPr>
          <p:cNvSpPr txBox="1"/>
          <p:nvPr/>
        </p:nvSpPr>
        <p:spPr>
          <a:xfrm>
            <a:off x="10448227" y="667068"/>
            <a:ext cx="2115944" cy="261610"/>
          </a:xfrm>
          <a:prstGeom prst="rect">
            <a:avLst/>
          </a:prstGeom>
          <a:noFill/>
        </p:spPr>
        <p:txBody>
          <a:bodyPr wrap="square">
            <a:spAutoFit/>
          </a:bodyPr>
          <a:lstStyle/>
          <a:p>
            <a:pPr marL="0" indent="0">
              <a:buNone/>
            </a:pPr>
            <a:r>
              <a:rPr lang="ru-RU" sz="1100" dirty="0">
                <a:latin typeface="Bahnschrift SemiBold" panose="020B0502040204020203" pitchFamily="34" charset="0"/>
              </a:rPr>
              <a:t>1</a:t>
            </a:r>
            <a:r>
              <a:rPr lang="en-US" sz="1100" dirty="0">
                <a:latin typeface="Bahnschrift SemiBold" panose="020B0502040204020203" pitchFamily="34" charset="0"/>
              </a:rPr>
              <a:t>1 </a:t>
            </a:r>
            <a:r>
              <a:rPr lang="ru-RU" sz="1100" dirty="0">
                <a:latin typeface="Bahnschrift SemiBold" panose="020B0502040204020203" pitchFamily="34" charset="0"/>
              </a:rPr>
              <a:t>130 на 15.12.2022</a:t>
            </a:r>
          </a:p>
        </p:txBody>
      </p:sp>
    </p:spTree>
    <p:extLst>
      <p:ext uri="{BB962C8B-B14F-4D97-AF65-F5344CB8AC3E}">
        <p14:creationId xmlns:p14="http://schemas.microsoft.com/office/powerpoint/2010/main" val="2748702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35"/>
          <p:cNvSpPr/>
          <p:nvPr/>
        </p:nvSpPr>
        <p:spPr>
          <a:xfrm>
            <a:off x="3855125" y="1413264"/>
            <a:ext cx="526382" cy="417100"/>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a:lnSpc>
                <a:spcPct val="100000"/>
              </a:lnSpc>
            </a:pPr>
            <a:r>
              <a:rPr lang="en-CA" sz="2177" spc="-1">
                <a:solidFill>
                  <a:srgbClr val="000000"/>
                </a:solidFill>
                <a:latin typeface="Arial"/>
                <a:ea typeface="DejaVu Sans"/>
              </a:rPr>
              <a:t>    </a:t>
            </a:r>
            <a:endParaRPr lang="en-US" sz="2177" spc="-1">
              <a:solidFill>
                <a:srgbClr val="000000"/>
              </a:solidFill>
              <a:latin typeface="Arial"/>
            </a:endParaRPr>
          </a:p>
        </p:txBody>
      </p:sp>
      <p:sp>
        <p:nvSpPr>
          <p:cNvPr id="92" name="CustomShape 36"/>
          <p:cNvSpPr/>
          <p:nvPr/>
        </p:nvSpPr>
        <p:spPr>
          <a:xfrm>
            <a:off x="244938" y="106421"/>
            <a:ext cx="11647891" cy="4888912"/>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algn="ctr">
              <a:lnSpc>
                <a:spcPct val="100000"/>
              </a:lnSpc>
            </a:pPr>
            <a:r>
              <a:rPr lang="ru-RU" sz="2419" b="1" spc="-1" dirty="0">
                <a:solidFill>
                  <a:srgbClr val="C9211E"/>
                </a:solidFill>
                <a:latin typeface="arial"/>
              </a:rPr>
              <a:t>Департамент научно-организационной деятельности</a:t>
            </a:r>
            <a:endParaRPr lang="en-US" sz="1935" spc="-1" dirty="0">
              <a:solidFill>
                <a:srgbClr val="000000"/>
              </a:solidFill>
              <a:latin typeface="Arial"/>
            </a:endParaRPr>
          </a:p>
          <a:p>
            <a:pPr algn="ctr">
              <a:lnSpc>
                <a:spcPct val="100000"/>
              </a:lnSpc>
            </a:pPr>
            <a:endParaRPr lang="en-US" sz="1935" spc="-1" dirty="0">
              <a:solidFill>
                <a:srgbClr val="000000"/>
              </a:solidFill>
              <a:latin typeface="Arial"/>
            </a:endParaRPr>
          </a:p>
          <a:p>
            <a:pPr algn="just">
              <a:spcAft>
                <a:spcPts val="600"/>
              </a:spcAft>
            </a:pPr>
            <a:r>
              <a:rPr lang="en-CA" sz="1693" spc="-1" dirty="0">
                <a:solidFill>
                  <a:srgbClr val="000000"/>
                </a:solidFill>
                <a:latin typeface="Arial"/>
                <a:ea typeface="Droid Sans Fallback"/>
              </a:rPr>
              <a:t>– </a:t>
            </a:r>
            <a:r>
              <a:rPr lang="en-CA" sz="1693" b="1" spc="-1" dirty="0" err="1">
                <a:solidFill>
                  <a:srgbClr val="000000"/>
                </a:solidFill>
                <a:latin typeface="Arial"/>
                <a:ea typeface="Droid Sans Fallback"/>
              </a:rPr>
              <a:t>Положение</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о</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Программах</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сотрудничества</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и</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грантах</a:t>
            </a:r>
            <a:r>
              <a:rPr lang="en-CA" sz="1693" b="1" spc="-1" dirty="0">
                <a:solidFill>
                  <a:srgbClr val="000000"/>
                </a:solidFill>
                <a:latin typeface="Arial"/>
                <a:ea typeface="Droid Sans Fallback"/>
              </a:rPr>
              <a:t>  ПП</a:t>
            </a:r>
            <a:endParaRPr lang="en-US" sz="1693" spc="-1" dirty="0">
              <a:solidFill>
                <a:srgbClr val="000000"/>
              </a:solidFill>
              <a:latin typeface="Arial"/>
              <a:ea typeface="Roboto"/>
            </a:endParaRPr>
          </a:p>
          <a:p>
            <a:pPr algn="just">
              <a:spcAft>
                <a:spcPts val="600"/>
              </a:spcAft>
            </a:pP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Положение</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о</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постдоках</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и</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стипендиатах</a:t>
            </a:r>
            <a:r>
              <a:rPr lang="en-CA" sz="1693" b="1" spc="-1" dirty="0">
                <a:solidFill>
                  <a:srgbClr val="000066"/>
                </a:solidFill>
                <a:latin typeface="arial"/>
                <a:ea typeface="Droid Sans Fallback"/>
              </a:rPr>
              <a:t> ОИЯИ </a:t>
            </a:r>
            <a:endParaRPr lang="en-US" sz="1693" spc="-1" dirty="0">
              <a:solidFill>
                <a:srgbClr val="000000"/>
              </a:solidFill>
              <a:latin typeface="Arial"/>
              <a:ea typeface="Roboto"/>
            </a:endParaRPr>
          </a:p>
          <a:p>
            <a:pPr algn="just">
              <a:spcAft>
                <a:spcPts val="600"/>
              </a:spcAft>
            </a:pP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Положение</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о</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Планировании</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научной</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научно-образовательной</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и</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научно-организационной</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деятельности</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в</a:t>
            </a:r>
            <a:r>
              <a:rPr lang="en-CA" sz="1693" b="1" spc="-1" dirty="0">
                <a:solidFill>
                  <a:srgbClr val="000000"/>
                </a:solidFill>
                <a:latin typeface="arial"/>
                <a:ea typeface="Droid Sans Fallback"/>
              </a:rPr>
              <a:t> ОИЯИ,  </a:t>
            </a:r>
            <a:r>
              <a:rPr lang="en-CA" sz="1693" b="1" spc="-1" dirty="0" err="1">
                <a:solidFill>
                  <a:srgbClr val="000000"/>
                </a:solidFill>
                <a:latin typeface="arial"/>
                <a:ea typeface="Droid Sans Fallback"/>
              </a:rPr>
              <a:t>обновление</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структуры</a:t>
            </a:r>
            <a:r>
              <a:rPr lang="en-CA" sz="1693" b="1" spc="-1" dirty="0">
                <a:solidFill>
                  <a:srgbClr val="000000"/>
                </a:solidFill>
                <a:latin typeface="arial"/>
                <a:ea typeface="Droid Sans Fallback"/>
              </a:rPr>
              <a:t> ПТП   - </a:t>
            </a:r>
            <a:r>
              <a:rPr lang="en-CA" sz="1693" b="1" i="1" spc="-1" dirty="0" err="1">
                <a:solidFill>
                  <a:srgbClr val="000000"/>
                </a:solidFill>
                <a:latin typeface="arial"/>
                <a:ea typeface="Droid Sans Fallback"/>
              </a:rPr>
              <a:t>на</a:t>
            </a:r>
            <a:r>
              <a:rPr lang="en-CA" sz="1693" b="1" i="1" spc="-1" dirty="0">
                <a:solidFill>
                  <a:srgbClr val="000000"/>
                </a:solidFill>
                <a:latin typeface="arial"/>
                <a:ea typeface="Droid Sans Fallback"/>
              </a:rPr>
              <a:t> </a:t>
            </a:r>
            <a:r>
              <a:rPr lang="en-CA" sz="1693" b="1" i="1" spc="-1" dirty="0" err="1">
                <a:solidFill>
                  <a:srgbClr val="000000"/>
                </a:solidFill>
                <a:latin typeface="arial"/>
                <a:ea typeface="Droid Sans Fallback"/>
              </a:rPr>
              <a:t>завершающем</a:t>
            </a:r>
            <a:r>
              <a:rPr lang="en-CA" sz="1693" b="1" i="1" spc="-1" dirty="0">
                <a:solidFill>
                  <a:srgbClr val="000000"/>
                </a:solidFill>
                <a:latin typeface="arial"/>
                <a:ea typeface="Droid Sans Fallback"/>
              </a:rPr>
              <a:t> </a:t>
            </a:r>
            <a:r>
              <a:rPr lang="en-CA" sz="1693" b="1" i="1" spc="-1" dirty="0" err="1">
                <a:solidFill>
                  <a:srgbClr val="000000"/>
                </a:solidFill>
                <a:latin typeface="arial"/>
                <a:ea typeface="Droid Sans Fallback"/>
              </a:rPr>
              <a:t>этапе</a:t>
            </a:r>
            <a:endParaRPr lang="en-US" sz="1693" spc="-1" dirty="0">
              <a:solidFill>
                <a:srgbClr val="000000"/>
              </a:solidFill>
              <a:latin typeface="Arial"/>
              <a:ea typeface="Roboto"/>
            </a:endParaRPr>
          </a:p>
          <a:p>
            <a:pPr algn="just">
              <a:spcAft>
                <a:spcPts val="600"/>
              </a:spcAft>
            </a:pPr>
            <a:r>
              <a:rPr lang="en-CA" sz="2000" b="1" u="sng" spc="-1" dirty="0">
                <a:solidFill>
                  <a:srgbClr val="FF0000"/>
                </a:solidFill>
                <a:latin typeface="arial"/>
                <a:ea typeface="Droid Sans Fallback"/>
              </a:rPr>
              <a:t>–  </a:t>
            </a:r>
            <a:r>
              <a:rPr lang="en-CA" sz="2000" b="1" u="sng" spc="-1" dirty="0" err="1">
                <a:solidFill>
                  <a:srgbClr val="FF0000"/>
                </a:solidFill>
                <a:latin typeface="arial"/>
                <a:ea typeface="Droid Sans Fallback"/>
              </a:rPr>
              <a:t>Проект</a:t>
            </a:r>
            <a:r>
              <a:rPr lang="en-CA" sz="2000" b="1" u="sng" spc="-1" dirty="0">
                <a:solidFill>
                  <a:srgbClr val="FF0000"/>
                </a:solidFill>
                <a:latin typeface="arial"/>
                <a:ea typeface="Droid Sans Fallback"/>
              </a:rPr>
              <a:t> 7-летнего </a:t>
            </a:r>
            <a:r>
              <a:rPr lang="en-CA" sz="2000" b="1" u="sng" spc="-1" dirty="0" err="1">
                <a:solidFill>
                  <a:srgbClr val="FF0000"/>
                </a:solidFill>
                <a:latin typeface="arial"/>
                <a:ea typeface="Droid Sans Fallback"/>
              </a:rPr>
              <a:t>плана</a:t>
            </a:r>
            <a:r>
              <a:rPr lang="en-CA" sz="2000" b="1" u="sng" spc="-1" dirty="0">
                <a:solidFill>
                  <a:srgbClr val="FF0000"/>
                </a:solidFill>
                <a:latin typeface="arial"/>
                <a:ea typeface="Droid Sans Fallback"/>
              </a:rPr>
              <a:t> </a:t>
            </a:r>
            <a:r>
              <a:rPr lang="en-CA" sz="2000" b="1" u="sng" spc="-1" dirty="0" err="1">
                <a:solidFill>
                  <a:srgbClr val="FF0000"/>
                </a:solidFill>
                <a:latin typeface="arial"/>
                <a:ea typeface="Droid Sans Fallback"/>
              </a:rPr>
              <a:t>развития</a:t>
            </a:r>
            <a:r>
              <a:rPr lang="en-CA" sz="2000" b="1" u="sng" spc="-1" dirty="0">
                <a:solidFill>
                  <a:srgbClr val="FF0000"/>
                </a:solidFill>
                <a:latin typeface="arial"/>
                <a:ea typeface="Droid Sans Fallback"/>
              </a:rPr>
              <a:t> ОИЯИ 2024-2030</a:t>
            </a:r>
            <a:endParaRPr lang="en-US" sz="2000" u="sng" spc="-1" dirty="0">
              <a:solidFill>
                <a:srgbClr val="FF0000"/>
              </a:solidFill>
              <a:latin typeface="Arial"/>
              <a:ea typeface="Roboto"/>
            </a:endParaRPr>
          </a:p>
          <a:p>
            <a:pPr algn="just">
              <a:spcAft>
                <a:spcPts val="600"/>
              </a:spcAft>
            </a:pP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Подготовка</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и</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согласования</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Соглащений</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о</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сотрудничестве</a:t>
            </a:r>
            <a:r>
              <a:rPr lang="en-CA" sz="1693" b="1" spc="-1" dirty="0">
                <a:solidFill>
                  <a:srgbClr val="000000"/>
                </a:solidFill>
                <a:latin typeface="arial"/>
                <a:ea typeface="Droid Sans Fallback"/>
              </a:rPr>
              <a:t> – СЭД </a:t>
            </a:r>
            <a:r>
              <a:rPr lang="ru-RU" sz="1693" b="1" spc="-1" dirty="0">
                <a:solidFill>
                  <a:srgbClr val="000000"/>
                </a:solidFill>
                <a:latin typeface="arial"/>
                <a:ea typeface="Droid Sans Fallback"/>
              </a:rPr>
              <a:t>(</a:t>
            </a:r>
            <a:r>
              <a:rPr lang="en-CA" sz="1693" b="1" spc="-1" dirty="0">
                <a:solidFill>
                  <a:srgbClr val="000000"/>
                </a:solidFill>
                <a:latin typeface="arial"/>
                <a:ea typeface="Droid Sans Fallback"/>
              </a:rPr>
              <a:t>123 </a:t>
            </a:r>
            <a:r>
              <a:rPr lang="en-CA" sz="1693" b="1" spc="-1" dirty="0" err="1">
                <a:solidFill>
                  <a:srgbClr val="000000"/>
                </a:solidFill>
                <a:latin typeface="arial"/>
                <a:ea typeface="Droid Sans Fallback"/>
              </a:rPr>
              <a:t>соглашения</a:t>
            </a:r>
            <a:r>
              <a:rPr lang="en-CA" sz="1693" b="1" spc="-1" dirty="0">
                <a:solidFill>
                  <a:srgbClr val="000000"/>
                </a:solidFill>
                <a:latin typeface="arial"/>
                <a:ea typeface="Droid Sans Fallback"/>
              </a:rPr>
              <a:t>, 7</a:t>
            </a:r>
            <a:r>
              <a:rPr lang="ru-RU" sz="1693" b="1" spc="-1" dirty="0">
                <a:solidFill>
                  <a:srgbClr val="000000"/>
                </a:solidFill>
                <a:latin typeface="arial"/>
                <a:ea typeface="Droid Sans Fallback"/>
              </a:rPr>
              <a:t> </a:t>
            </a:r>
            <a:r>
              <a:rPr lang="en-CA" sz="1693" b="1" spc="-1" dirty="0">
                <a:solidFill>
                  <a:srgbClr val="000000"/>
                </a:solidFill>
                <a:latin typeface="arial"/>
                <a:ea typeface="Droid Sans Fallback"/>
              </a:rPr>
              <a:t>MoU </a:t>
            </a:r>
            <a:r>
              <a:rPr lang="en-CA" sz="1693" b="1" spc="-1" dirty="0" err="1">
                <a:solidFill>
                  <a:srgbClr val="000000"/>
                </a:solidFill>
                <a:latin typeface="arial"/>
                <a:ea typeface="Droid Sans Fallback"/>
              </a:rPr>
              <a:t>по</a:t>
            </a:r>
            <a:r>
              <a:rPr lang="en-CA" sz="1693" b="1" spc="-1" dirty="0">
                <a:solidFill>
                  <a:srgbClr val="000000"/>
                </a:solidFill>
                <a:latin typeface="arial"/>
                <a:ea typeface="Droid Sans Fallback"/>
              </a:rPr>
              <a:t> SPD, </a:t>
            </a:r>
            <a:r>
              <a:rPr lang="en-CA" sz="1693" b="1" spc="-1" dirty="0" err="1">
                <a:solidFill>
                  <a:srgbClr val="000000"/>
                </a:solidFill>
                <a:latin typeface="arial"/>
                <a:ea typeface="Droid Sans Fallback"/>
              </a:rPr>
              <a:t>договоры</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на</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практику</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студентов</a:t>
            </a:r>
            <a:r>
              <a:rPr lang="en-CA" sz="1693" b="1" spc="-1" dirty="0">
                <a:solidFill>
                  <a:srgbClr val="000000"/>
                </a:solidFill>
                <a:latin typeface="arial"/>
                <a:ea typeface="Droid Sans Fallback"/>
              </a:rPr>
              <a:t>, 11 </a:t>
            </a:r>
            <a:r>
              <a:rPr lang="en-CA" sz="1693" b="1" spc="-1" dirty="0" err="1">
                <a:solidFill>
                  <a:srgbClr val="000000"/>
                </a:solidFill>
                <a:latin typeface="arial"/>
                <a:ea typeface="Droid Sans Fallback"/>
              </a:rPr>
              <a:t>доп</a:t>
            </a:r>
            <a:r>
              <a:rPr lang="ru-RU" sz="1693" b="1" spc="-1" dirty="0">
                <a:solidFill>
                  <a:srgbClr val="000000"/>
                </a:solidFill>
                <a:latin typeface="arial"/>
                <a:ea typeface="Droid Sans Fallback"/>
              </a:rPr>
              <a:t>.</a:t>
            </a:r>
            <a:r>
              <a:rPr lang="en-CA" sz="1693" b="1" spc="-1" dirty="0" err="1">
                <a:solidFill>
                  <a:srgbClr val="000000"/>
                </a:solidFill>
                <a:latin typeface="arial"/>
                <a:ea typeface="Droid Sans Fallback"/>
              </a:rPr>
              <a:t>соглашений</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на</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передачу</a:t>
            </a:r>
            <a:r>
              <a:rPr lang="en-CA" sz="1693" b="1" spc="-1" dirty="0">
                <a:solidFill>
                  <a:srgbClr val="000000"/>
                </a:solidFill>
                <a:latin typeface="arial"/>
                <a:ea typeface="Droid Sans Fallback"/>
              </a:rPr>
              <a:t>/</a:t>
            </a:r>
            <a:r>
              <a:rPr lang="en-CA" sz="1693" b="1" spc="-1" dirty="0" err="1">
                <a:solidFill>
                  <a:srgbClr val="000000"/>
                </a:solidFill>
                <a:latin typeface="arial"/>
                <a:ea typeface="Droid Sans Fallback"/>
              </a:rPr>
              <a:t>прием</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оборудования</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в</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рамках</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научного</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сотрудничества</a:t>
            </a:r>
            <a:r>
              <a:rPr lang="en-CA" sz="1693" b="1" spc="-1" dirty="0">
                <a:solidFill>
                  <a:srgbClr val="000000"/>
                </a:solidFill>
                <a:latin typeface="arial"/>
                <a:ea typeface="Droid Sans Fallback"/>
              </a:rPr>
              <a:t>)</a:t>
            </a:r>
            <a:endParaRPr lang="en-US" sz="1693" spc="-1" dirty="0">
              <a:solidFill>
                <a:srgbClr val="000000"/>
              </a:solidFill>
              <a:latin typeface="Arial"/>
              <a:ea typeface="Roboto"/>
            </a:endParaRPr>
          </a:p>
          <a:p>
            <a:pPr algn="just">
              <a:spcAft>
                <a:spcPts val="600"/>
              </a:spcAft>
            </a:pP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Социологический</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опрос</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сотрудников</a:t>
            </a:r>
            <a:r>
              <a:rPr lang="en-CA" sz="1693" b="1" spc="-1" dirty="0">
                <a:solidFill>
                  <a:srgbClr val="000066"/>
                </a:solidFill>
                <a:latin typeface="arial"/>
                <a:ea typeface="Droid Sans Fallback"/>
              </a:rPr>
              <a:t> ОИЯИ (2021, 2022 – </a:t>
            </a:r>
            <a:r>
              <a:rPr lang="en-CA" sz="1693" b="1" spc="-1" dirty="0" err="1">
                <a:solidFill>
                  <a:srgbClr val="000066"/>
                </a:solidFill>
                <a:latin typeface="arial"/>
                <a:ea typeface="Droid Sans Fallback"/>
              </a:rPr>
              <a:t>идет</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сейчас</a:t>
            </a:r>
            <a:r>
              <a:rPr lang="en-CA" sz="1693" b="1" spc="-1" dirty="0">
                <a:solidFill>
                  <a:srgbClr val="000066"/>
                </a:solidFill>
                <a:latin typeface="arial"/>
                <a:ea typeface="Droid Sans Fallback"/>
              </a:rPr>
              <a:t>)</a:t>
            </a:r>
            <a:endParaRPr lang="en-US" sz="1693" spc="-1" dirty="0">
              <a:solidFill>
                <a:srgbClr val="000000"/>
              </a:solidFill>
              <a:latin typeface="Arial"/>
              <a:ea typeface="Roboto"/>
            </a:endParaRPr>
          </a:p>
          <a:p>
            <a:pPr algn="just">
              <a:spcAft>
                <a:spcPts val="600"/>
              </a:spcAft>
            </a:pP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Портал</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мониторинга</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показателей</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реализации</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стратегии</a:t>
            </a:r>
            <a:r>
              <a:rPr lang="en-CA" sz="1693" b="1" spc="-1" dirty="0">
                <a:solidFill>
                  <a:srgbClr val="000000"/>
                </a:solidFill>
                <a:latin typeface="Arial"/>
                <a:ea typeface="Droid Sans Fallback"/>
              </a:rPr>
              <a:t> </a:t>
            </a:r>
            <a:r>
              <a:rPr lang="en-CA" sz="1693" b="1" spc="-1" dirty="0" err="1">
                <a:solidFill>
                  <a:srgbClr val="000000"/>
                </a:solidFill>
                <a:latin typeface="Arial"/>
                <a:ea typeface="Droid Sans Fallback"/>
              </a:rPr>
              <a:t>развития</a:t>
            </a:r>
            <a:r>
              <a:rPr lang="en-CA" sz="1693" b="1" spc="-1" dirty="0">
                <a:solidFill>
                  <a:srgbClr val="000000"/>
                </a:solidFill>
                <a:latin typeface="Arial"/>
                <a:ea typeface="Droid Sans Fallback"/>
              </a:rPr>
              <a:t> ОИЯИ</a:t>
            </a:r>
            <a:r>
              <a:rPr lang="ru-RU" sz="1693" b="1" spc="-1" dirty="0">
                <a:solidFill>
                  <a:srgbClr val="000000"/>
                </a:solidFill>
                <a:latin typeface="Arial"/>
                <a:ea typeface="Droid Sans Fallback"/>
              </a:rPr>
              <a:t>;</a:t>
            </a:r>
            <a:endParaRPr lang="en-US" sz="1693" spc="-1" dirty="0">
              <a:solidFill>
                <a:srgbClr val="000000"/>
              </a:solidFill>
              <a:latin typeface="Arial"/>
              <a:ea typeface="Roboto"/>
            </a:endParaRPr>
          </a:p>
          <a:p>
            <a:pPr algn="just">
              <a:spcAft>
                <a:spcPts val="600"/>
              </a:spcAft>
            </a:pPr>
            <a:r>
              <a:rPr lang="en-CA" sz="1693" b="1" spc="-1" dirty="0">
                <a:solidFill>
                  <a:srgbClr val="000000"/>
                </a:solidFill>
                <a:latin typeface="Arial"/>
                <a:ea typeface="Droid Sans Fallback"/>
              </a:rPr>
              <a:t>– </a:t>
            </a:r>
            <a:r>
              <a:rPr lang="en-CA" sz="1693" b="1" spc="-1" dirty="0" err="1">
                <a:solidFill>
                  <a:srgbClr val="000066"/>
                </a:solidFill>
                <a:latin typeface="Arial"/>
                <a:ea typeface="Droid Sans Fallback"/>
              </a:rPr>
              <a:t>Экспертный</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анализ</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долгосрочных</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планов</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развития</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науки</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технологий</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и</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высшего</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образования</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в</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государствах-членах</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Института</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тенденций</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развития</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их</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научно-технологического</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комплекса</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для</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учета</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в</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долгосрочном</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и</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среднесрочном</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планировании</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научной</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деятельности</a:t>
            </a:r>
            <a:r>
              <a:rPr lang="en-CA" sz="1693" b="1" spc="-1" dirty="0">
                <a:solidFill>
                  <a:srgbClr val="000066"/>
                </a:solidFill>
                <a:latin typeface="Arial"/>
                <a:ea typeface="Droid Sans Fallback"/>
              </a:rPr>
              <a:t> </a:t>
            </a:r>
            <a:r>
              <a:rPr lang="en-CA" sz="1693" b="1" spc="-1" dirty="0" err="1">
                <a:solidFill>
                  <a:srgbClr val="000066"/>
                </a:solidFill>
                <a:latin typeface="Arial"/>
                <a:ea typeface="Droid Sans Fallback"/>
              </a:rPr>
              <a:t>Института</a:t>
            </a:r>
            <a:r>
              <a:rPr lang="en-CA" sz="1693" b="1" spc="-1" dirty="0">
                <a:solidFill>
                  <a:srgbClr val="000066"/>
                </a:solidFill>
                <a:latin typeface="Arial"/>
                <a:ea typeface="Droid Sans Fallback"/>
              </a:rPr>
              <a:t>.</a:t>
            </a:r>
            <a:endParaRPr lang="en-US" sz="1693" spc="-1" dirty="0">
              <a:solidFill>
                <a:srgbClr val="000000"/>
              </a:solidFill>
              <a:latin typeface="Arial"/>
              <a:ea typeface="Roboto"/>
            </a:endParaRPr>
          </a:p>
        </p:txBody>
      </p:sp>
      <p:sp>
        <p:nvSpPr>
          <p:cNvPr id="93" name="CustomShape 37"/>
          <p:cNvSpPr/>
          <p:nvPr/>
        </p:nvSpPr>
        <p:spPr>
          <a:xfrm>
            <a:off x="510051" y="948707"/>
            <a:ext cx="11647891" cy="5613001"/>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algn="just">
              <a:lnSpc>
                <a:spcPct val="100000"/>
              </a:lnSpc>
            </a:pPr>
            <a:endParaRPr lang="en-US" sz="2177" spc="-1">
              <a:solidFill>
                <a:srgbClr val="000000"/>
              </a:solidFill>
              <a:latin typeface="Arial"/>
            </a:endParaRPr>
          </a:p>
          <a:p>
            <a:pPr marL="871" indent="434513" algn="just">
              <a:lnSpc>
                <a:spcPct val="115000"/>
              </a:lnSpc>
              <a:tabLst>
                <a:tab pos="0" algn="l"/>
              </a:tabLst>
            </a:pPr>
            <a:r>
              <a:rPr lang="en-CA" sz="1451" spc="-1">
                <a:solidFill>
                  <a:srgbClr val="000000"/>
                </a:solidFill>
                <a:latin typeface="Arial"/>
                <a:ea typeface="Droid Sans Fallback"/>
              </a:rPr>
              <a:t> </a:t>
            </a:r>
            <a:endParaRPr lang="en-US" sz="1451" spc="-1">
              <a:solidFill>
                <a:srgbClr val="000000"/>
              </a:solidFill>
              <a:latin typeface="Arial"/>
            </a:endParaRPr>
          </a:p>
        </p:txBody>
      </p:sp>
      <p:sp>
        <p:nvSpPr>
          <p:cNvPr id="2" name="Прямоугольник 1">
            <a:extLst>
              <a:ext uri="{FF2B5EF4-FFF2-40B4-BE49-F238E27FC236}">
                <a16:creationId xmlns:a16="http://schemas.microsoft.com/office/drawing/2014/main" id="{D2537D90-6B59-FF49-9FF6-D53C561F3E66}"/>
              </a:ext>
            </a:extLst>
          </p:cNvPr>
          <p:cNvSpPr/>
          <p:nvPr/>
        </p:nvSpPr>
        <p:spPr>
          <a:xfrm>
            <a:off x="154597" y="5459890"/>
            <a:ext cx="11738232" cy="1200329"/>
          </a:xfrm>
          <a:prstGeom prst="rect">
            <a:avLst/>
          </a:prstGeom>
        </p:spPr>
        <p:txBody>
          <a:bodyPr wrap="square">
            <a:spAutoFit/>
          </a:bodyPr>
          <a:lstStyle/>
          <a:p>
            <a:pPr algn="just">
              <a:lnSpc>
                <a:spcPct val="100000"/>
              </a:lnSpc>
            </a:pPr>
            <a:r>
              <a:rPr lang="en-CA" b="1" spc="-1" dirty="0">
                <a:solidFill>
                  <a:srgbClr val="0432FF"/>
                </a:solidFill>
                <a:ea typeface="Roboto"/>
              </a:rPr>
              <a:t>– 7-летний </a:t>
            </a:r>
            <a:r>
              <a:rPr lang="en-CA" b="1" spc="-1" dirty="0" err="1">
                <a:solidFill>
                  <a:srgbClr val="0432FF"/>
                </a:solidFill>
                <a:ea typeface="Roboto"/>
              </a:rPr>
              <a:t>план</a:t>
            </a:r>
            <a:r>
              <a:rPr lang="en-CA" b="1" spc="-1" dirty="0">
                <a:solidFill>
                  <a:srgbClr val="0432FF"/>
                </a:solidFill>
                <a:ea typeface="Roboto"/>
              </a:rPr>
              <a:t> </a:t>
            </a:r>
            <a:r>
              <a:rPr lang="en-CA" b="1" spc="-1" dirty="0" err="1">
                <a:solidFill>
                  <a:srgbClr val="0432FF"/>
                </a:solidFill>
                <a:ea typeface="Roboto"/>
              </a:rPr>
              <a:t>развития</a:t>
            </a:r>
            <a:r>
              <a:rPr lang="en-CA" b="1" spc="-1" dirty="0">
                <a:solidFill>
                  <a:srgbClr val="0432FF"/>
                </a:solidFill>
                <a:ea typeface="Roboto"/>
              </a:rPr>
              <a:t> ОИЯИ 2024-2030</a:t>
            </a:r>
            <a:endParaRPr lang="en-US" spc="-1" dirty="0">
              <a:solidFill>
                <a:srgbClr val="0432FF"/>
              </a:solidFill>
              <a:ea typeface="Roboto"/>
            </a:endParaRPr>
          </a:p>
          <a:p>
            <a:pPr algn="just">
              <a:lnSpc>
                <a:spcPct val="100000"/>
              </a:lnSpc>
            </a:pPr>
            <a:r>
              <a:rPr lang="en-CA" b="1" spc="-1" dirty="0">
                <a:solidFill>
                  <a:srgbClr val="0432FF"/>
                </a:solidFill>
                <a:ea typeface="Droid Sans Fallback"/>
              </a:rPr>
              <a:t>– </a:t>
            </a:r>
            <a:r>
              <a:rPr lang="en-CA" b="1" spc="-1" dirty="0" err="1">
                <a:solidFill>
                  <a:srgbClr val="0432FF"/>
                </a:solidFill>
                <a:ea typeface="Droid Sans Fallback"/>
              </a:rPr>
              <a:t>Портал</a:t>
            </a:r>
            <a:r>
              <a:rPr lang="en-CA" b="1" spc="-1" dirty="0">
                <a:solidFill>
                  <a:srgbClr val="0432FF"/>
                </a:solidFill>
                <a:ea typeface="Droid Sans Fallback"/>
              </a:rPr>
              <a:t> </a:t>
            </a:r>
            <a:r>
              <a:rPr lang="en-CA" b="1" spc="-1" dirty="0" err="1">
                <a:solidFill>
                  <a:srgbClr val="0432FF"/>
                </a:solidFill>
                <a:ea typeface="Droid Sans Fallback"/>
              </a:rPr>
              <a:t>мониторинга</a:t>
            </a:r>
            <a:r>
              <a:rPr lang="en-CA" b="1" spc="-1" dirty="0">
                <a:solidFill>
                  <a:srgbClr val="0432FF"/>
                </a:solidFill>
                <a:ea typeface="Droid Sans Fallback"/>
              </a:rPr>
              <a:t> </a:t>
            </a:r>
            <a:r>
              <a:rPr lang="en-CA" b="1" spc="-1" dirty="0" err="1">
                <a:solidFill>
                  <a:srgbClr val="0432FF"/>
                </a:solidFill>
                <a:ea typeface="Droid Sans Fallback"/>
              </a:rPr>
              <a:t>показателей</a:t>
            </a:r>
            <a:r>
              <a:rPr lang="en-CA" b="1" spc="-1" dirty="0">
                <a:solidFill>
                  <a:srgbClr val="0432FF"/>
                </a:solidFill>
                <a:ea typeface="Droid Sans Fallback"/>
              </a:rPr>
              <a:t> </a:t>
            </a:r>
            <a:r>
              <a:rPr lang="en-CA" b="1" spc="-1" dirty="0" err="1">
                <a:solidFill>
                  <a:srgbClr val="0432FF"/>
                </a:solidFill>
                <a:ea typeface="Droid Sans Fallback"/>
              </a:rPr>
              <a:t>реализации</a:t>
            </a:r>
            <a:r>
              <a:rPr lang="en-CA" b="1" spc="-1" dirty="0">
                <a:solidFill>
                  <a:srgbClr val="0432FF"/>
                </a:solidFill>
                <a:ea typeface="Droid Sans Fallback"/>
              </a:rPr>
              <a:t> </a:t>
            </a:r>
            <a:r>
              <a:rPr lang="en-CA" b="1" spc="-1" dirty="0" err="1">
                <a:solidFill>
                  <a:srgbClr val="0432FF"/>
                </a:solidFill>
                <a:ea typeface="Droid Sans Fallback"/>
              </a:rPr>
              <a:t>стратегии</a:t>
            </a:r>
            <a:r>
              <a:rPr lang="en-CA" b="1" spc="-1" dirty="0">
                <a:solidFill>
                  <a:srgbClr val="0432FF"/>
                </a:solidFill>
                <a:ea typeface="Droid Sans Fallback"/>
              </a:rPr>
              <a:t> </a:t>
            </a:r>
            <a:r>
              <a:rPr lang="en-CA" b="1" spc="-1" dirty="0" err="1">
                <a:solidFill>
                  <a:srgbClr val="0432FF"/>
                </a:solidFill>
                <a:ea typeface="Droid Sans Fallback"/>
              </a:rPr>
              <a:t>развития</a:t>
            </a:r>
            <a:r>
              <a:rPr lang="en-CA" b="1" spc="-1" dirty="0">
                <a:solidFill>
                  <a:srgbClr val="0432FF"/>
                </a:solidFill>
                <a:ea typeface="Droid Sans Fallback"/>
              </a:rPr>
              <a:t> ОИЯИ – </a:t>
            </a:r>
            <a:r>
              <a:rPr lang="en-CA" b="1" spc="-1" dirty="0" err="1">
                <a:solidFill>
                  <a:srgbClr val="0432FF"/>
                </a:solidFill>
                <a:ea typeface="Droid Sans Fallback"/>
              </a:rPr>
              <a:t>цифровая</a:t>
            </a:r>
            <a:r>
              <a:rPr lang="en-CA" b="1" spc="-1" dirty="0">
                <a:solidFill>
                  <a:srgbClr val="0432FF"/>
                </a:solidFill>
                <a:ea typeface="Droid Sans Fallback"/>
              </a:rPr>
              <a:t> </a:t>
            </a:r>
            <a:r>
              <a:rPr lang="en-CA" b="1" spc="-1" dirty="0" err="1">
                <a:solidFill>
                  <a:srgbClr val="0432FF"/>
                </a:solidFill>
                <a:ea typeface="Droid Sans Fallback"/>
              </a:rPr>
              <a:t>экосистема</a:t>
            </a:r>
            <a:endParaRPr lang="en-US" spc="-1" dirty="0">
              <a:solidFill>
                <a:srgbClr val="0432FF"/>
              </a:solidFill>
              <a:ea typeface="Roboto"/>
            </a:endParaRPr>
          </a:p>
          <a:p>
            <a:pPr algn="just">
              <a:lnSpc>
                <a:spcPct val="100000"/>
              </a:lnSpc>
            </a:pPr>
            <a:r>
              <a:rPr lang="en-CA" b="1" spc="-1" dirty="0">
                <a:solidFill>
                  <a:srgbClr val="0432FF"/>
                </a:solidFill>
                <a:latin typeface="arial"/>
                <a:ea typeface="Droid Sans Fallback"/>
              </a:rPr>
              <a:t>– </a:t>
            </a:r>
            <a:r>
              <a:rPr lang="en-CA" b="1" spc="-1" dirty="0" err="1">
                <a:solidFill>
                  <a:srgbClr val="0432FF"/>
                </a:solidFill>
                <a:latin typeface="arial"/>
                <a:ea typeface="Droid Sans Fallback"/>
              </a:rPr>
              <a:t>Египет</a:t>
            </a:r>
            <a:r>
              <a:rPr lang="en-CA" b="1" spc="-1" dirty="0">
                <a:solidFill>
                  <a:srgbClr val="0432FF"/>
                </a:solidFill>
                <a:latin typeface="arial"/>
                <a:ea typeface="Droid Sans Fallback"/>
              </a:rPr>
              <a:t> – </a:t>
            </a:r>
            <a:r>
              <a:rPr lang="en-CA" b="1" spc="-1" dirty="0" err="1">
                <a:solidFill>
                  <a:srgbClr val="0432FF"/>
                </a:solidFill>
                <a:latin typeface="arial"/>
                <a:ea typeface="Droid Sans Fallback"/>
              </a:rPr>
              <a:t>формирование</a:t>
            </a:r>
            <a:r>
              <a:rPr lang="en-CA" b="1" spc="-1" dirty="0">
                <a:solidFill>
                  <a:srgbClr val="0432FF"/>
                </a:solidFill>
                <a:latin typeface="arial"/>
                <a:ea typeface="Droid Sans Fallback"/>
              </a:rPr>
              <a:t> </a:t>
            </a:r>
            <a:r>
              <a:rPr lang="en-CA" b="1" spc="-1" dirty="0" err="1">
                <a:solidFill>
                  <a:srgbClr val="0432FF"/>
                </a:solidFill>
                <a:latin typeface="arial"/>
                <a:ea typeface="Droid Sans Fallback"/>
              </a:rPr>
              <a:t>программы</a:t>
            </a:r>
            <a:r>
              <a:rPr lang="en-CA" b="1" spc="-1" dirty="0">
                <a:solidFill>
                  <a:srgbClr val="0432FF"/>
                </a:solidFill>
                <a:latin typeface="arial"/>
                <a:ea typeface="Droid Sans Fallback"/>
              </a:rPr>
              <a:t> </a:t>
            </a:r>
            <a:r>
              <a:rPr lang="en-CA" b="1" spc="-1" dirty="0" err="1">
                <a:solidFill>
                  <a:srgbClr val="0432FF"/>
                </a:solidFill>
                <a:latin typeface="arial"/>
                <a:ea typeface="Droid Sans Fallback"/>
              </a:rPr>
              <a:t>сотрудничества</a:t>
            </a:r>
            <a:r>
              <a:rPr lang="en-CA" b="1" spc="-1" dirty="0">
                <a:solidFill>
                  <a:srgbClr val="0432FF"/>
                </a:solidFill>
                <a:latin typeface="arial"/>
                <a:ea typeface="Droid Sans Fallback"/>
              </a:rPr>
              <a:t> </a:t>
            </a:r>
            <a:r>
              <a:rPr lang="en-CA" b="1" spc="-1" dirty="0" err="1">
                <a:solidFill>
                  <a:srgbClr val="0432FF"/>
                </a:solidFill>
                <a:latin typeface="arial"/>
                <a:ea typeface="Droid Sans Fallback"/>
              </a:rPr>
              <a:t>и</a:t>
            </a:r>
            <a:r>
              <a:rPr lang="en-CA" b="1" spc="-1" dirty="0">
                <a:solidFill>
                  <a:srgbClr val="0432FF"/>
                </a:solidFill>
                <a:latin typeface="arial"/>
                <a:ea typeface="Droid Sans Fallback"/>
              </a:rPr>
              <a:t>  </a:t>
            </a:r>
            <a:r>
              <a:rPr lang="en-CA" b="1" spc="-1" dirty="0" err="1">
                <a:solidFill>
                  <a:srgbClr val="0432FF"/>
                </a:solidFill>
                <a:latin typeface="arial"/>
                <a:ea typeface="Droid Sans Fallback"/>
              </a:rPr>
              <a:t>штата</a:t>
            </a:r>
            <a:r>
              <a:rPr lang="en-CA" b="1" spc="-1" dirty="0">
                <a:solidFill>
                  <a:srgbClr val="0432FF"/>
                </a:solidFill>
                <a:latin typeface="arial"/>
                <a:ea typeface="Droid Sans Fallback"/>
              </a:rPr>
              <a:t> </a:t>
            </a:r>
            <a:r>
              <a:rPr lang="en-CA" b="1" spc="-1" dirty="0" err="1">
                <a:solidFill>
                  <a:srgbClr val="0432FF"/>
                </a:solidFill>
                <a:latin typeface="arial"/>
                <a:ea typeface="Droid Sans Fallback"/>
              </a:rPr>
              <a:t>сотру</a:t>
            </a:r>
            <a:r>
              <a:rPr lang="ru-RU" b="1" spc="-1" dirty="0">
                <a:solidFill>
                  <a:srgbClr val="0432FF"/>
                </a:solidFill>
                <a:latin typeface="arial"/>
                <a:ea typeface="Droid Sans Fallback"/>
              </a:rPr>
              <a:t>д</a:t>
            </a:r>
            <a:r>
              <a:rPr lang="en-CA" b="1" spc="-1" dirty="0" err="1">
                <a:solidFill>
                  <a:srgbClr val="0432FF"/>
                </a:solidFill>
                <a:latin typeface="arial"/>
                <a:ea typeface="Droid Sans Fallback"/>
              </a:rPr>
              <a:t>ников</a:t>
            </a:r>
            <a:r>
              <a:rPr lang="en-CA" b="1" spc="-1" dirty="0">
                <a:solidFill>
                  <a:srgbClr val="0432FF"/>
                </a:solidFill>
                <a:latin typeface="arial"/>
                <a:ea typeface="Droid Sans Fallback"/>
              </a:rPr>
              <a:t> </a:t>
            </a:r>
            <a:r>
              <a:rPr lang="en-CA" b="1" spc="-1" dirty="0" err="1">
                <a:solidFill>
                  <a:srgbClr val="0432FF"/>
                </a:solidFill>
                <a:latin typeface="arial"/>
                <a:ea typeface="Droid Sans Fallback"/>
              </a:rPr>
              <a:t>в</a:t>
            </a:r>
            <a:r>
              <a:rPr lang="en-CA" b="1" spc="-1" dirty="0">
                <a:solidFill>
                  <a:srgbClr val="0432FF"/>
                </a:solidFill>
                <a:latin typeface="arial"/>
                <a:ea typeface="Droid Sans Fallback"/>
              </a:rPr>
              <a:t> ОИЯИ</a:t>
            </a:r>
            <a:endParaRPr lang="en-US" spc="-1" dirty="0">
              <a:solidFill>
                <a:srgbClr val="0432FF"/>
              </a:solidFill>
              <a:ea typeface="Roboto"/>
            </a:endParaRPr>
          </a:p>
          <a:p>
            <a:pPr algn="just">
              <a:lnSpc>
                <a:spcPct val="100000"/>
              </a:lnSpc>
            </a:pPr>
            <a:r>
              <a:rPr lang="en-CA" b="1" spc="-1" dirty="0">
                <a:solidFill>
                  <a:srgbClr val="0432FF"/>
                </a:solidFill>
                <a:latin typeface="arial"/>
                <a:ea typeface="Droid Sans Fallback"/>
              </a:rPr>
              <a:t>– </a:t>
            </a:r>
            <a:r>
              <a:rPr lang="en-CA" b="1" spc="-1" dirty="0" err="1">
                <a:solidFill>
                  <a:srgbClr val="0432FF"/>
                </a:solidFill>
                <a:latin typeface="arial"/>
                <a:ea typeface="Droid Sans Fallback"/>
              </a:rPr>
              <a:t>Мексика</a:t>
            </a:r>
            <a:r>
              <a:rPr lang="en-CA" b="1" spc="-1" dirty="0">
                <a:solidFill>
                  <a:srgbClr val="0432FF"/>
                </a:solidFill>
                <a:latin typeface="arial"/>
                <a:ea typeface="Droid Sans Fallback"/>
              </a:rPr>
              <a:t>, КНР, </a:t>
            </a:r>
            <a:r>
              <a:rPr lang="en-CA" b="1" spc="-1" dirty="0" err="1">
                <a:solidFill>
                  <a:srgbClr val="0432FF"/>
                </a:solidFill>
                <a:latin typeface="arial"/>
                <a:ea typeface="Droid Sans Fallback"/>
              </a:rPr>
              <a:t>Индия</a:t>
            </a:r>
            <a:r>
              <a:rPr lang="en-CA" b="1" spc="-1" dirty="0">
                <a:solidFill>
                  <a:srgbClr val="0432FF"/>
                </a:solidFill>
                <a:latin typeface="arial"/>
                <a:ea typeface="Droid Sans Fallback"/>
              </a:rPr>
              <a:t> – </a:t>
            </a:r>
            <a:r>
              <a:rPr lang="en-CA" b="1" spc="-1" dirty="0" err="1">
                <a:solidFill>
                  <a:srgbClr val="0432FF"/>
                </a:solidFill>
                <a:latin typeface="arial"/>
                <a:ea typeface="Droid Sans Fallback"/>
              </a:rPr>
              <a:t>повышение</a:t>
            </a:r>
            <a:r>
              <a:rPr lang="en-CA" b="1" spc="-1" dirty="0">
                <a:solidFill>
                  <a:srgbClr val="0432FF"/>
                </a:solidFill>
                <a:latin typeface="arial"/>
                <a:ea typeface="Droid Sans Fallback"/>
              </a:rPr>
              <a:t> </a:t>
            </a:r>
            <a:r>
              <a:rPr lang="en-CA" b="1" spc="-1" dirty="0" err="1">
                <a:solidFill>
                  <a:srgbClr val="0432FF"/>
                </a:solidFill>
                <a:latin typeface="arial"/>
                <a:ea typeface="Droid Sans Fallback"/>
              </a:rPr>
              <a:t>уровня</a:t>
            </a:r>
            <a:r>
              <a:rPr lang="en-CA" b="1" spc="-1" dirty="0">
                <a:solidFill>
                  <a:srgbClr val="0432FF"/>
                </a:solidFill>
                <a:latin typeface="arial"/>
                <a:ea typeface="Droid Sans Fallback"/>
              </a:rPr>
              <a:t> </a:t>
            </a:r>
            <a:r>
              <a:rPr lang="en-CA" b="1" spc="-1" dirty="0" err="1">
                <a:solidFill>
                  <a:srgbClr val="0432FF"/>
                </a:solidFill>
                <a:latin typeface="arial"/>
                <a:ea typeface="Droid Sans Fallback"/>
              </a:rPr>
              <a:t>взаимодействия</a:t>
            </a:r>
            <a:r>
              <a:rPr lang="en-CA" b="1" spc="-1" dirty="0">
                <a:solidFill>
                  <a:srgbClr val="0432FF"/>
                </a:solidFill>
                <a:latin typeface="arial"/>
                <a:ea typeface="Droid Sans Fallback"/>
              </a:rPr>
              <a:t> </a:t>
            </a:r>
            <a:r>
              <a:rPr lang="en-CA" b="1" spc="-1" dirty="0" err="1">
                <a:solidFill>
                  <a:srgbClr val="0432FF"/>
                </a:solidFill>
                <a:latin typeface="arial"/>
                <a:ea typeface="Droid Sans Fallback"/>
              </a:rPr>
              <a:t>и</a:t>
            </a:r>
            <a:r>
              <a:rPr lang="en-CA" b="1" spc="-1" dirty="0">
                <a:solidFill>
                  <a:srgbClr val="0432FF"/>
                </a:solidFill>
                <a:latin typeface="arial"/>
                <a:ea typeface="Droid Sans Fallback"/>
              </a:rPr>
              <a:t> </a:t>
            </a:r>
            <a:r>
              <a:rPr lang="en-CA" b="1" spc="-1" dirty="0" err="1">
                <a:solidFill>
                  <a:srgbClr val="0432FF"/>
                </a:solidFill>
                <a:latin typeface="arial"/>
                <a:ea typeface="Droid Sans Fallback"/>
              </a:rPr>
              <a:t>спектра</a:t>
            </a:r>
            <a:r>
              <a:rPr lang="en-CA" b="1" spc="-1" dirty="0">
                <a:solidFill>
                  <a:srgbClr val="0432FF"/>
                </a:solidFill>
                <a:latin typeface="arial"/>
                <a:ea typeface="Droid Sans Fallback"/>
              </a:rPr>
              <a:t> </a:t>
            </a:r>
            <a:r>
              <a:rPr lang="en-CA" b="1" spc="-1" dirty="0" err="1">
                <a:solidFill>
                  <a:srgbClr val="0432FF"/>
                </a:solidFill>
                <a:latin typeface="arial"/>
                <a:ea typeface="Droid Sans Fallback"/>
              </a:rPr>
              <a:t>сотрудничества</a:t>
            </a:r>
            <a:r>
              <a:rPr lang="en-CA" b="1" spc="-1" dirty="0">
                <a:solidFill>
                  <a:srgbClr val="0432FF"/>
                </a:solidFill>
                <a:latin typeface="arial"/>
                <a:ea typeface="Droid Sans Fallback"/>
              </a:rPr>
              <a:t>    </a:t>
            </a:r>
            <a:endParaRPr lang="en-US" spc="-1" dirty="0">
              <a:solidFill>
                <a:srgbClr val="0432FF"/>
              </a:solidFill>
              <a:ea typeface="Roboto"/>
            </a:endParaRPr>
          </a:p>
        </p:txBody>
      </p:sp>
      <p:sp>
        <p:nvSpPr>
          <p:cNvPr id="3" name="Прямоугольник 2">
            <a:extLst>
              <a:ext uri="{FF2B5EF4-FFF2-40B4-BE49-F238E27FC236}">
                <a16:creationId xmlns:a16="http://schemas.microsoft.com/office/drawing/2014/main" id="{72770F5E-6625-B941-82C0-976836D17A9D}"/>
              </a:ext>
            </a:extLst>
          </p:cNvPr>
          <p:cNvSpPr/>
          <p:nvPr/>
        </p:nvSpPr>
        <p:spPr>
          <a:xfrm>
            <a:off x="5083364" y="4899714"/>
            <a:ext cx="2139047" cy="461665"/>
          </a:xfrm>
          <a:prstGeom prst="rect">
            <a:avLst/>
          </a:prstGeom>
        </p:spPr>
        <p:txBody>
          <a:bodyPr wrap="none">
            <a:spAutoFit/>
          </a:bodyPr>
          <a:lstStyle/>
          <a:p>
            <a:r>
              <a:rPr lang="ru-RU" sz="2400" b="1" spc="-1" dirty="0">
                <a:solidFill>
                  <a:srgbClr val="0432FF"/>
                </a:solidFill>
                <a:ea typeface="Roboto"/>
              </a:rPr>
              <a:t>ПЛАНЫ 2023</a:t>
            </a:r>
            <a:endParaRPr lang="ru-RU" sz="2400" dirty="0"/>
          </a:p>
        </p:txBody>
      </p:sp>
    </p:spTree>
    <p:extLst>
      <p:ext uri="{BB962C8B-B14F-4D97-AF65-F5344CB8AC3E}">
        <p14:creationId xmlns:p14="http://schemas.microsoft.com/office/powerpoint/2010/main" val="271809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0" name="Группа 148"/>
          <p:cNvGrpSpPr/>
          <p:nvPr/>
        </p:nvGrpSpPr>
        <p:grpSpPr>
          <a:xfrm>
            <a:off x="227885" y="0"/>
            <a:ext cx="11826326" cy="6856560"/>
            <a:chOff x="0" y="0"/>
            <a:chExt cx="12261600" cy="7108920"/>
          </a:xfrm>
        </p:grpSpPr>
        <p:pic>
          <p:nvPicPr>
            <p:cNvPr id="1381" name="Picture 9"/>
            <p:cNvPicPr/>
            <p:nvPr/>
          </p:nvPicPr>
          <p:blipFill>
            <a:blip r:embed="rId2"/>
            <a:stretch/>
          </p:blipFill>
          <p:spPr>
            <a:xfrm>
              <a:off x="0" y="0"/>
              <a:ext cx="12261600" cy="7108920"/>
            </a:xfrm>
            <a:prstGeom prst="rect">
              <a:avLst/>
            </a:prstGeom>
            <a:ln w="0">
              <a:noFill/>
            </a:ln>
          </p:spPr>
        </p:pic>
        <p:sp>
          <p:nvSpPr>
            <p:cNvPr id="1382" name="TextBox 38"/>
            <p:cNvSpPr/>
            <p:nvPr/>
          </p:nvSpPr>
          <p:spPr>
            <a:xfrm>
              <a:off x="7090200" y="6080040"/>
              <a:ext cx="3646800" cy="644793"/>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ru-RU" sz="1736" spc="-1">
                  <a:solidFill>
                    <a:srgbClr val="000000"/>
                  </a:solidFill>
                  <a:latin typeface="Calibri"/>
                  <a:ea typeface="DejaVu Sans"/>
                </a:rPr>
                <a:t>       </a:t>
              </a:r>
              <a:r>
                <a:rPr lang="en-US" sz="1736" spc="-1">
                  <a:solidFill>
                    <a:srgbClr val="000000"/>
                  </a:solidFill>
                  <a:latin typeface="Calibri"/>
                  <a:ea typeface="DejaVu Sans"/>
                </a:rPr>
                <a:t>appointed</a:t>
              </a:r>
              <a:endParaRPr lang="en-US" sz="1736" spc="-1">
                <a:latin typeface="Arial"/>
              </a:endParaRPr>
            </a:p>
            <a:p>
              <a:pPr>
                <a:lnSpc>
                  <a:spcPct val="100000"/>
                </a:lnSpc>
              </a:pPr>
              <a:r>
                <a:rPr lang="en-US" sz="1736" spc="-1">
                  <a:solidFill>
                    <a:srgbClr val="000000"/>
                  </a:solidFill>
                  <a:latin typeface="Calibri"/>
                  <a:ea typeface="DejaVu Sans"/>
                </a:rPr>
                <a:t>       to be elected</a:t>
              </a:r>
              <a:endParaRPr lang="en-US" sz="1736" spc="-1">
                <a:latin typeface="Arial"/>
              </a:endParaRPr>
            </a:p>
          </p:txBody>
        </p:sp>
        <p:grpSp>
          <p:nvGrpSpPr>
            <p:cNvPr id="1383" name="Группа 7"/>
            <p:cNvGrpSpPr/>
            <p:nvPr/>
          </p:nvGrpSpPr>
          <p:grpSpPr>
            <a:xfrm>
              <a:off x="6307920" y="1679400"/>
              <a:ext cx="139320" cy="156600"/>
              <a:chOff x="6307920" y="1679400"/>
              <a:chExt cx="139320" cy="156600"/>
            </a:xfrm>
          </p:grpSpPr>
          <p:sp>
            <p:nvSpPr>
              <p:cNvPr id="1384" name="Овал 8"/>
              <p:cNvSpPr/>
              <p:nvPr/>
            </p:nvSpPr>
            <p:spPr>
              <a:xfrm>
                <a:off x="6307920" y="1679400"/>
                <a:ext cx="139320" cy="15660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385" name="Овал 9"/>
              <p:cNvSpPr/>
              <p:nvPr/>
            </p:nvSpPr>
            <p:spPr>
              <a:xfrm>
                <a:off x="6342840" y="1720080"/>
                <a:ext cx="70200" cy="7524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386" name="Группа 10"/>
            <p:cNvGrpSpPr/>
            <p:nvPr/>
          </p:nvGrpSpPr>
          <p:grpSpPr>
            <a:xfrm>
              <a:off x="6909480" y="2278800"/>
              <a:ext cx="139320" cy="156600"/>
              <a:chOff x="6909480" y="2278800"/>
              <a:chExt cx="139320" cy="156600"/>
            </a:xfrm>
          </p:grpSpPr>
          <p:sp>
            <p:nvSpPr>
              <p:cNvPr id="1387" name="Овал 11"/>
              <p:cNvSpPr/>
              <p:nvPr/>
            </p:nvSpPr>
            <p:spPr>
              <a:xfrm>
                <a:off x="6909480" y="2278800"/>
                <a:ext cx="139320" cy="15660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388" name="Овал 12"/>
              <p:cNvSpPr/>
              <p:nvPr/>
            </p:nvSpPr>
            <p:spPr>
              <a:xfrm>
                <a:off x="6944040" y="2319120"/>
                <a:ext cx="70560" cy="7524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389" name="Группа 43"/>
            <p:cNvGrpSpPr/>
            <p:nvPr/>
          </p:nvGrpSpPr>
          <p:grpSpPr>
            <a:xfrm>
              <a:off x="9532080" y="3645000"/>
              <a:ext cx="139680" cy="156960"/>
              <a:chOff x="9532080" y="3645000"/>
              <a:chExt cx="139680" cy="156960"/>
            </a:xfrm>
          </p:grpSpPr>
          <p:sp>
            <p:nvSpPr>
              <p:cNvPr id="1390" name="Овал 44"/>
              <p:cNvSpPr/>
              <p:nvPr/>
            </p:nvSpPr>
            <p:spPr>
              <a:xfrm>
                <a:off x="9532080" y="3645000"/>
                <a:ext cx="139680" cy="15696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391" name="Овал 45"/>
              <p:cNvSpPr/>
              <p:nvPr/>
            </p:nvSpPr>
            <p:spPr>
              <a:xfrm>
                <a:off x="9567000" y="3685680"/>
                <a:ext cx="70560" cy="7560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392" name="Группа 46"/>
            <p:cNvGrpSpPr/>
            <p:nvPr/>
          </p:nvGrpSpPr>
          <p:grpSpPr>
            <a:xfrm>
              <a:off x="6306120" y="2864160"/>
              <a:ext cx="139320" cy="156960"/>
              <a:chOff x="6306120" y="2864160"/>
              <a:chExt cx="139320" cy="156960"/>
            </a:xfrm>
          </p:grpSpPr>
          <p:sp>
            <p:nvSpPr>
              <p:cNvPr id="1393" name="Овал 47"/>
              <p:cNvSpPr/>
              <p:nvPr/>
            </p:nvSpPr>
            <p:spPr>
              <a:xfrm>
                <a:off x="6306120" y="2864160"/>
                <a:ext cx="139320" cy="15696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394" name="Овал 50"/>
              <p:cNvSpPr/>
              <p:nvPr/>
            </p:nvSpPr>
            <p:spPr>
              <a:xfrm>
                <a:off x="6341040" y="2904840"/>
                <a:ext cx="70200" cy="7560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395" name="Группа 52"/>
            <p:cNvGrpSpPr/>
            <p:nvPr/>
          </p:nvGrpSpPr>
          <p:grpSpPr>
            <a:xfrm>
              <a:off x="9197640" y="1392840"/>
              <a:ext cx="139320" cy="156960"/>
              <a:chOff x="9197640" y="1392840"/>
              <a:chExt cx="139320" cy="156960"/>
            </a:xfrm>
          </p:grpSpPr>
          <p:sp>
            <p:nvSpPr>
              <p:cNvPr id="1396" name="Овал 53"/>
              <p:cNvSpPr/>
              <p:nvPr/>
            </p:nvSpPr>
            <p:spPr>
              <a:xfrm>
                <a:off x="9197640" y="1392840"/>
                <a:ext cx="139320" cy="15696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397" name="Овал 56"/>
              <p:cNvSpPr/>
              <p:nvPr/>
            </p:nvSpPr>
            <p:spPr>
              <a:xfrm>
                <a:off x="9232560" y="1433520"/>
                <a:ext cx="70560" cy="7560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398" name="Группа 55"/>
            <p:cNvGrpSpPr/>
            <p:nvPr/>
          </p:nvGrpSpPr>
          <p:grpSpPr>
            <a:xfrm>
              <a:off x="7785720" y="2213640"/>
              <a:ext cx="139320" cy="156960"/>
              <a:chOff x="7785720" y="2213640"/>
              <a:chExt cx="139320" cy="156960"/>
            </a:xfrm>
          </p:grpSpPr>
          <p:sp>
            <p:nvSpPr>
              <p:cNvPr id="1399" name="Овал 57"/>
              <p:cNvSpPr/>
              <p:nvPr/>
            </p:nvSpPr>
            <p:spPr>
              <a:xfrm>
                <a:off x="7785720" y="2213640"/>
                <a:ext cx="139320" cy="15696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00" name="Овал 60"/>
              <p:cNvSpPr/>
              <p:nvPr/>
            </p:nvSpPr>
            <p:spPr>
              <a:xfrm>
                <a:off x="7820640" y="2254320"/>
                <a:ext cx="70200" cy="7560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01" name="Группа 56"/>
            <p:cNvGrpSpPr/>
            <p:nvPr/>
          </p:nvGrpSpPr>
          <p:grpSpPr>
            <a:xfrm>
              <a:off x="1958400" y="3053520"/>
              <a:ext cx="139680" cy="156960"/>
              <a:chOff x="1958400" y="3053520"/>
              <a:chExt cx="139680" cy="156960"/>
            </a:xfrm>
          </p:grpSpPr>
          <p:sp>
            <p:nvSpPr>
              <p:cNvPr id="1402" name="Овал 63"/>
              <p:cNvSpPr/>
              <p:nvPr/>
            </p:nvSpPr>
            <p:spPr>
              <a:xfrm>
                <a:off x="1958400" y="3053520"/>
                <a:ext cx="139680" cy="15696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03" name="Овал 66"/>
              <p:cNvSpPr/>
              <p:nvPr/>
            </p:nvSpPr>
            <p:spPr>
              <a:xfrm>
                <a:off x="1993320" y="3094200"/>
                <a:ext cx="70560" cy="7560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04" name="Группа 58"/>
            <p:cNvGrpSpPr/>
            <p:nvPr/>
          </p:nvGrpSpPr>
          <p:grpSpPr>
            <a:xfrm>
              <a:off x="6574320" y="1112760"/>
              <a:ext cx="139680" cy="156600"/>
              <a:chOff x="6574320" y="1112760"/>
              <a:chExt cx="139680" cy="156600"/>
            </a:xfrm>
          </p:grpSpPr>
          <p:sp>
            <p:nvSpPr>
              <p:cNvPr id="1405" name="Овал 69"/>
              <p:cNvSpPr/>
              <p:nvPr/>
            </p:nvSpPr>
            <p:spPr>
              <a:xfrm>
                <a:off x="6574320" y="1112760"/>
                <a:ext cx="139680" cy="15660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06" name="Овал 72"/>
              <p:cNvSpPr/>
              <p:nvPr/>
            </p:nvSpPr>
            <p:spPr>
              <a:xfrm>
                <a:off x="6609240" y="1153440"/>
                <a:ext cx="70560" cy="7524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07" name="Группа 59"/>
            <p:cNvGrpSpPr/>
            <p:nvPr/>
          </p:nvGrpSpPr>
          <p:grpSpPr>
            <a:xfrm>
              <a:off x="8194680" y="1783440"/>
              <a:ext cx="139320" cy="156600"/>
              <a:chOff x="8194680" y="1783440"/>
              <a:chExt cx="139320" cy="156600"/>
            </a:xfrm>
          </p:grpSpPr>
          <p:sp>
            <p:nvSpPr>
              <p:cNvPr id="1408" name="Овал 75"/>
              <p:cNvSpPr/>
              <p:nvPr/>
            </p:nvSpPr>
            <p:spPr>
              <a:xfrm>
                <a:off x="8194680" y="1783440"/>
                <a:ext cx="139320" cy="15660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09" name="Овал 78"/>
              <p:cNvSpPr/>
              <p:nvPr/>
            </p:nvSpPr>
            <p:spPr>
              <a:xfrm>
                <a:off x="8229240" y="1824120"/>
                <a:ext cx="70560" cy="7524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10" name="Группа 91"/>
            <p:cNvGrpSpPr/>
            <p:nvPr/>
          </p:nvGrpSpPr>
          <p:grpSpPr>
            <a:xfrm>
              <a:off x="6896520" y="2120040"/>
              <a:ext cx="139320" cy="156960"/>
              <a:chOff x="6896520" y="2120040"/>
              <a:chExt cx="139320" cy="156960"/>
            </a:xfrm>
          </p:grpSpPr>
          <p:sp>
            <p:nvSpPr>
              <p:cNvPr id="1411" name="Овал 81"/>
              <p:cNvSpPr/>
              <p:nvPr/>
            </p:nvSpPr>
            <p:spPr>
              <a:xfrm>
                <a:off x="6896520" y="2120040"/>
                <a:ext cx="139320" cy="15696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12" name="Овал 83"/>
              <p:cNvSpPr/>
              <p:nvPr/>
            </p:nvSpPr>
            <p:spPr>
              <a:xfrm>
                <a:off x="6931080" y="2160360"/>
                <a:ext cx="70560" cy="7560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13" name="Группа 92"/>
            <p:cNvGrpSpPr/>
            <p:nvPr/>
          </p:nvGrpSpPr>
          <p:grpSpPr>
            <a:xfrm>
              <a:off x="6258600" y="1321560"/>
              <a:ext cx="139320" cy="156960"/>
              <a:chOff x="6258600" y="1321560"/>
              <a:chExt cx="139320" cy="156960"/>
            </a:xfrm>
          </p:grpSpPr>
          <p:sp>
            <p:nvSpPr>
              <p:cNvPr id="1414" name="Овал 84"/>
              <p:cNvSpPr/>
              <p:nvPr/>
            </p:nvSpPr>
            <p:spPr>
              <a:xfrm>
                <a:off x="6258600" y="1321560"/>
                <a:ext cx="139320" cy="15696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15" name="Овал 86"/>
              <p:cNvSpPr/>
              <p:nvPr/>
            </p:nvSpPr>
            <p:spPr>
              <a:xfrm>
                <a:off x="6293520" y="1362240"/>
                <a:ext cx="70200" cy="7560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16" name="Группа 93"/>
            <p:cNvGrpSpPr/>
            <p:nvPr/>
          </p:nvGrpSpPr>
          <p:grpSpPr>
            <a:xfrm>
              <a:off x="7058880" y="2239920"/>
              <a:ext cx="139320" cy="156600"/>
              <a:chOff x="7058880" y="2239920"/>
              <a:chExt cx="139320" cy="156600"/>
            </a:xfrm>
          </p:grpSpPr>
          <p:sp>
            <p:nvSpPr>
              <p:cNvPr id="1417" name="Овал 87"/>
              <p:cNvSpPr/>
              <p:nvPr/>
            </p:nvSpPr>
            <p:spPr>
              <a:xfrm>
                <a:off x="7058880" y="2239920"/>
                <a:ext cx="139320" cy="15660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18" name="Овал 89"/>
              <p:cNvSpPr/>
              <p:nvPr/>
            </p:nvSpPr>
            <p:spPr>
              <a:xfrm>
                <a:off x="7093800" y="2280600"/>
                <a:ext cx="70200" cy="7524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19" name="Группа 94"/>
            <p:cNvGrpSpPr/>
            <p:nvPr/>
          </p:nvGrpSpPr>
          <p:grpSpPr>
            <a:xfrm>
              <a:off x="6188040" y="1848960"/>
              <a:ext cx="139680" cy="156960"/>
              <a:chOff x="6188040" y="1848960"/>
              <a:chExt cx="139680" cy="156960"/>
            </a:xfrm>
          </p:grpSpPr>
          <p:sp>
            <p:nvSpPr>
              <p:cNvPr id="1420" name="Овал 92"/>
              <p:cNvSpPr/>
              <p:nvPr/>
            </p:nvSpPr>
            <p:spPr>
              <a:xfrm>
                <a:off x="6188040" y="1848960"/>
                <a:ext cx="139680" cy="15696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21" name="Овал 95"/>
              <p:cNvSpPr/>
              <p:nvPr/>
            </p:nvSpPr>
            <p:spPr>
              <a:xfrm>
                <a:off x="6222960" y="1889280"/>
                <a:ext cx="70560" cy="7560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22" name="Группа 95"/>
            <p:cNvGrpSpPr/>
            <p:nvPr/>
          </p:nvGrpSpPr>
          <p:grpSpPr>
            <a:xfrm>
              <a:off x="6103440" y="2005200"/>
              <a:ext cx="139320" cy="156600"/>
              <a:chOff x="6103440" y="2005200"/>
              <a:chExt cx="139320" cy="156600"/>
            </a:xfrm>
          </p:grpSpPr>
          <p:sp>
            <p:nvSpPr>
              <p:cNvPr id="1423" name="Овал 98"/>
              <p:cNvSpPr/>
              <p:nvPr/>
            </p:nvSpPr>
            <p:spPr>
              <a:xfrm>
                <a:off x="6103440" y="2005200"/>
                <a:ext cx="139320" cy="15660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24" name="Овал 101"/>
              <p:cNvSpPr/>
              <p:nvPr/>
            </p:nvSpPr>
            <p:spPr>
              <a:xfrm>
                <a:off x="6138360" y="2045880"/>
                <a:ext cx="70200" cy="7524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25" name="Группа 96"/>
            <p:cNvGrpSpPr/>
            <p:nvPr/>
          </p:nvGrpSpPr>
          <p:grpSpPr>
            <a:xfrm>
              <a:off x="9567000" y="3722400"/>
              <a:ext cx="134280" cy="150840"/>
              <a:chOff x="9567000" y="3722400"/>
              <a:chExt cx="134280" cy="150840"/>
            </a:xfrm>
          </p:grpSpPr>
          <p:sp>
            <p:nvSpPr>
              <p:cNvPr id="1426" name="Овал 102"/>
              <p:cNvSpPr/>
              <p:nvPr/>
            </p:nvSpPr>
            <p:spPr>
              <a:xfrm>
                <a:off x="9567000" y="372240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27" name="Овал 104"/>
              <p:cNvSpPr/>
              <p:nvPr/>
            </p:nvSpPr>
            <p:spPr>
              <a:xfrm>
                <a:off x="9600480" y="376164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28" name="Группа 97"/>
            <p:cNvGrpSpPr/>
            <p:nvPr/>
          </p:nvGrpSpPr>
          <p:grpSpPr>
            <a:xfrm>
              <a:off x="1180080" y="3194280"/>
              <a:ext cx="134280" cy="150840"/>
              <a:chOff x="1180080" y="3194280"/>
              <a:chExt cx="134280" cy="150840"/>
            </a:xfrm>
          </p:grpSpPr>
          <p:sp>
            <p:nvSpPr>
              <p:cNvPr id="1429" name="Овал 105"/>
              <p:cNvSpPr/>
              <p:nvPr/>
            </p:nvSpPr>
            <p:spPr>
              <a:xfrm>
                <a:off x="1180080" y="319428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30" name="Овал 107"/>
              <p:cNvSpPr/>
              <p:nvPr/>
            </p:nvSpPr>
            <p:spPr>
              <a:xfrm>
                <a:off x="1213200" y="323352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31" name="Группа 98"/>
            <p:cNvGrpSpPr/>
            <p:nvPr/>
          </p:nvGrpSpPr>
          <p:grpSpPr>
            <a:xfrm>
              <a:off x="9372960" y="2234880"/>
              <a:ext cx="134280" cy="150840"/>
              <a:chOff x="9372960" y="2234880"/>
              <a:chExt cx="134280" cy="150840"/>
            </a:xfrm>
          </p:grpSpPr>
          <p:sp>
            <p:nvSpPr>
              <p:cNvPr id="1432" name="Овал 108"/>
              <p:cNvSpPr/>
              <p:nvPr/>
            </p:nvSpPr>
            <p:spPr>
              <a:xfrm>
                <a:off x="9372960" y="223488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33" name="Овал 153"/>
              <p:cNvSpPr/>
              <p:nvPr/>
            </p:nvSpPr>
            <p:spPr>
              <a:xfrm>
                <a:off x="9406440" y="227412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34" name="Группа 99"/>
            <p:cNvGrpSpPr/>
            <p:nvPr/>
          </p:nvGrpSpPr>
          <p:grpSpPr>
            <a:xfrm>
              <a:off x="5640840" y="1985760"/>
              <a:ext cx="134640" cy="150840"/>
              <a:chOff x="5640840" y="1985760"/>
              <a:chExt cx="134640" cy="150840"/>
            </a:xfrm>
          </p:grpSpPr>
          <p:sp>
            <p:nvSpPr>
              <p:cNvPr id="1435" name="Овал 156"/>
              <p:cNvSpPr/>
              <p:nvPr/>
            </p:nvSpPr>
            <p:spPr>
              <a:xfrm>
                <a:off x="5640840" y="1985760"/>
                <a:ext cx="13464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36" name="Овал 159"/>
              <p:cNvSpPr/>
              <p:nvPr/>
            </p:nvSpPr>
            <p:spPr>
              <a:xfrm>
                <a:off x="5674320" y="202536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37" name="Группа 100"/>
            <p:cNvGrpSpPr/>
            <p:nvPr/>
          </p:nvGrpSpPr>
          <p:grpSpPr>
            <a:xfrm>
              <a:off x="9740160" y="2008800"/>
              <a:ext cx="134280" cy="150840"/>
              <a:chOff x="9740160" y="2008800"/>
              <a:chExt cx="134280" cy="150840"/>
            </a:xfrm>
          </p:grpSpPr>
          <p:sp>
            <p:nvSpPr>
              <p:cNvPr id="1438" name="Овал 162"/>
              <p:cNvSpPr/>
              <p:nvPr/>
            </p:nvSpPr>
            <p:spPr>
              <a:xfrm>
                <a:off x="9740160" y="200880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39" name="Овал 165"/>
              <p:cNvSpPr/>
              <p:nvPr/>
            </p:nvSpPr>
            <p:spPr>
              <a:xfrm>
                <a:off x="9773640" y="204840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40" name="Группа 101"/>
            <p:cNvGrpSpPr/>
            <p:nvPr/>
          </p:nvGrpSpPr>
          <p:grpSpPr>
            <a:xfrm>
              <a:off x="5944680" y="1955520"/>
              <a:ext cx="134280" cy="150840"/>
              <a:chOff x="5944680" y="1955520"/>
              <a:chExt cx="134280" cy="150840"/>
            </a:xfrm>
          </p:grpSpPr>
          <p:sp>
            <p:nvSpPr>
              <p:cNvPr id="1441" name="Овал 166"/>
              <p:cNvSpPr/>
              <p:nvPr/>
            </p:nvSpPr>
            <p:spPr>
              <a:xfrm>
                <a:off x="5944680" y="195552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42" name="Овал 167"/>
              <p:cNvSpPr/>
              <p:nvPr/>
            </p:nvSpPr>
            <p:spPr>
              <a:xfrm>
                <a:off x="5978160" y="1994760"/>
                <a:ext cx="6732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43" name="Группа 102"/>
            <p:cNvGrpSpPr/>
            <p:nvPr/>
          </p:nvGrpSpPr>
          <p:grpSpPr>
            <a:xfrm>
              <a:off x="6243840" y="1878120"/>
              <a:ext cx="134280" cy="150840"/>
              <a:chOff x="6243840" y="1878120"/>
              <a:chExt cx="134280" cy="150840"/>
            </a:xfrm>
          </p:grpSpPr>
          <p:sp>
            <p:nvSpPr>
              <p:cNvPr id="1444" name="Овал 168"/>
              <p:cNvSpPr/>
              <p:nvPr/>
            </p:nvSpPr>
            <p:spPr>
              <a:xfrm>
                <a:off x="6243840" y="187812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45" name="Овал 169"/>
              <p:cNvSpPr/>
              <p:nvPr/>
            </p:nvSpPr>
            <p:spPr>
              <a:xfrm>
                <a:off x="6277320" y="191736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46" name="Группа 103"/>
            <p:cNvGrpSpPr/>
            <p:nvPr/>
          </p:nvGrpSpPr>
          <p:grpSpPr>
            <a:xfrm>
              <a:off x="5963400" y="1765800"/>
              <a:ext cx="134280" cy="150840"/>
              <a:chOff x="5963400" y="1765800"/>
              <a:chExt cx="134280" cy="150840"/>
            </a:xfrm>
          </p:grpSpPr>
          <p:sp>
            <p:nvSpPr>
              <p:cNvPr id="1447" name="Овал 170"/>
              <p:cNvSpPr/>
              <p:nvPr/>
            </p:nvSpPr>
            <p:spPr>
              <a:xfrm>
                <a:off x="5963400" y="176580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48" name="Овал 171"/>
              <p:cNvSpPr/>
              <p:nvPr/>
            </p:nvSpPr>
            <p:spPr>
              <a:xfrm>
                <a:off x="5996520" y="180504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49" name="Группа 104"/>
            <p:cNvGrpSpPr/>
            <p:nvPr/>
          </p:nvGrpSpPr>
          <p:grpSpPr>
            <a:xfrm>
              <a:off x="6156360" y="2045880"/>
              <a:ext cx="134280" cy="150840"/>
              <a:chOff x="6156360" y="2045880"/>
              <a:chExt cx="134280" cy="150840"/>
            </a:xfrm>
          </p:grpSpPr>
          <p:sp>
            <p:nvSpPr>
              <p:cNvPr id="1450" name="Овал 172"/>
              <p:cNvSpPr/>
              <p:nvPr/>
            </p:nvSpPr>
            <p:spPr>
              <a:xfrm>
                <a:off x="6156360" y="204588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51" name="Овал 174"/>
              <p:cNvSpPr/>
              <p:nvPr/>
            </p:nvSpPr>
            <p:spPr>
              <a:xfrm>
                <a:off x="6189480" y="208512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52" name="Группа 105"/>
            <p:cNvGrpSpPr/>
            <p:nvPr/>
          </p:nvGrpSpPr>
          <p:grpSpPr>
            <a:xfrm>
              <a:off x="6630120" y="1128600"/>
              <a:ext cx="134280" cy="150840"/>
              <a:chOff x="6630120" y="1128600"/>
              <a:chExt cx="134280" cy="150840"/>
            </a:xfrm>
          </p:grpSpPr>
          <p:sp>
            <p:nvSpPr>
              <p:cNvPr id="1453" name="Овал 175"/>
              <p:cNvSpPr/>
              <p:nvPr/>
            </p:nvSpPr>
            <p:spPr>
              <a:xfrm>
                <a:off x="6630120" y="112860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54" name="Овал 176"/>
              <p:cNvSpPr/>
              <p:nvPr/>
            </p:nvSpPr>
            <p:spPr>
              <a:xfrm>
                <a:off x="6663600" y="1167840"/>
                <a:ext cx="6732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55" name="Группа 106"/>
            <p:cNvGrpSpPr/>
            <p:nvPr/>
          </p:nvGrpSpPr>
          <p:grpSpPr>
            <a:xfrm>
              <a:off x="2587680" y="6208200"/>
              <a:ext cx="134280" cy="150840"/>
              <a:chOff x="2587680" y="6208200"/>
              <a:chExt cx="134280" cy="150840"/>
            </a:xfrm>
          </p:grpSpPr>
          <p:sp>
            <p:nvSpPr>
              <p:cNvPr id="1456" name="Овал 177"/>
              <p:cNvSpPr/>
              <p:nvPr/>
            </p:nvSpPr>
            <p:spPr>
              <a:xfrm>
                <a:off x="2587680" y="620820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57" name="Овал 178"/>
              <p:cNvSpPr/>
              <p:nvPr/>
            </p:nvSpPr>
            <p:spPr>
              <a:xfrm>
                <a:off x="2621160" y="6247440"/>
                <a:ext cx="6732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58" name="Группа 107"/>
            <p:cNvGrpSpPr/>
            <p:nvPr/>
          </p:nvGrpSpPr>
          <p:grpSpPr>
            <a:xfrm>
              <a:off x="6600240" y="2563200"/>
              <a:ext cx="134280" cy="150840"/>
              <a:chOff x="6600240" y="2563200"/>
              <a:chExt cx="134280" cy="150840"/>
            </a:xfrm>
          </p:grpSpPr>
          <p:sp>
            <p:nvSpPr>
              <p:cNvPr id="1459" name="Овал 179"/>
              <p:cNvSpPr/>
              <p:nvPr/>
            </p:nvSpPr>
            <p:spPr>
              <a:xfrm>
                <a:off x="6600240" y="256320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60" name="Овал 180"/>
              <p:cNvSpPr/>
              <p:nvPr/>
            </p:nvSpPr>
            <p:spPr>
              <a:xfrm>
                <a:off x="6633720" y="260244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61" name="Группа 108"/>
            <p:cNvGrpSpPr/>
            <p:nvPr/>
          </p:nvGrpSpPr>
          <p:grpSpPr>
            <a:xfrm>
              <a:off x="5363280" y="1720800"/>
              <a:ext cx="134280" cy="150840"/>
              <a:chOff x="5363280" y="1720800"/>
              <a:chExt cx="134280" cy="150840"/>
            </a:xfrm>
          </p:grpSpPr>
          <p:sp>
            <p:nvSpPr>
              <p:cNvPr id="1462" name="Овал 181"/>
              <p:cNvSpPr/>
              <p:nvPr/>
            </p:nvSpPr>
            <p:spPr>
              <a:xfrm>
                <a:off x="5363280" y="172080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63" name="Овал 182"/>
              <p:cNvSpPr/>
              <p:nvPr/>
            </p:nvSpPr>
            <p:spPr>
              <a:xfrm>
                <a:off x="5396760" y="1760040"/>
                <a:ext cx="6732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64" name="Группа 109"/>
            <p:cNvGrpSpPr/>
            <p:nvPr/>
          </p:nvGrpSpPr>
          <p:grpSpPr>
            <a:xfrm>
              <a:off x="6302160" y="1347480"/>
              <a:ext cx="134280" cy="150840"/>
              <a:chOff x="6302160" y="1347480"/>
              <a:chExt cx="134280" cy="150840"/>
            </a:xfrm>
          </p:grpSpPr>
          <p:sp>
            <p:nvSpPr>
              <p:cNvPr id="1465" name="Овал 183"/>
              <p:cNvSpPr/>
              <p:nvPr/>
            </p:nvSpPr>
            <p:spPr>
              <a:xfrm>
                <a:off x="6302160" y="134748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66" name="Овал 184"/>
              <p:cNvSpPr/>
              <p:nvPr/>
            </p:nvSpPr>
            <p:spPr>
              <a:xfrm>
                <a:off x="6335280" y="1387080"/>
                <a:ext cx="6732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67" name="Группа 110"/>
            <p:cNvGrpSpPr/>
            <p:nvPr/>
          </p:nvGrpSpPr>
          <p:grpSpPr>
            <a:xfrm>
              <a:off x="3227760" y="5118840"/>
              <a:ext cx="134640" cy="150840"/>
              <a:chOff x="3227760" y="5118840"/>
              <a:chExt cx="134640" cy="150840"/>
            </a:xfrm>
          </p:grpSpPr>
          <p:sp>
            <p:nvSpPr>
              <p:cNvPr id="1468" name="Овал 185"/>
              <p:cNvSpPr/>
              <p:nvPr/>
            </p:nvSpPr>
            <p:spPr>
              <a:xfrm>
                <a:off x="3227760" y="5118840"/>
                <a:ext cx="13464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69" name="Овал 186"/>
              <p:cNvSpPr/>
              <p:nvPr/>
            </p:nvSpPr>
            <p:spPr>
              <a:xfrm>
                <a:off x="3261240" y="515808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70" name="Группа 111"/>
            <p:cNvGrpSpPr/>
            <p:nvPr/>
          </p:nvGrpSpPr>
          <p:grpSpPr>
            <a:xfrm>
              <a:off x="8652960" y="1112760"/>
              <a:ext cx="134280" cy="150840"/>
              <a:chOff x="8652960" y="1112760"/>
              <a:chExt cx="134280" cy="150840"/>
            </a:xfrm>
          </p:grpSpPr>
          <p:sp>
            <p:nvSpPr>
              <p:cNvPr id="1471" name="Овал 187"/>
              <p:cNvSpPr/>
              <p:nvPr/>
            </p:nvSpPr>
            <p:spPr>
              <a:xfrm>
                <a:off x="8652960" y="111276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72" name="Овал 188"/>
              <p:cNvSpPr/>
              <p:nvPr/>
            </p:nvSpPr>
            <p:spPr>
              <a:xfrm>
                <a:off x="8686440" y="115200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73" name="Группа 112"/>
            <p:cNvGrpSpPr/>
            <p:nvPr/>
          </p:nvGrpSpPr>
          <p:grpSpPr>
            <a:xfrm>
              <a:off x="7840080" y="2254320"/>
              <a:ext cx="134640" cy="150840"/>
              <a:chOff x="7840080" y="2254320"/>
              <a:chExt cx="134640" cy="150840"/>
            </a:xfrm>
          </p:grpSpPr>
          <p:sp>
            <p:nvSpPr>
              <p:cNvPr id="1474" name="Овал 189"/>
              <p:cNvSpPr/>
              <p:nvPr/>
            </p:nvSpPr>
            <p:spPr>
              <a:xfrm>
                <a:off x="7840080" y="2254320"/>
                <a:ext cx="13464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75" name="Овал 190"/>
              <p:cNvSpPr/>
              <p:nvPr/>
            </p:nvSpPr>
            <p:spPr>
              <a:xfrm>
                <a:off x="7873200" y="229356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76" name="Группа 113"/>
            <p:cNvGrpSpPr/>
            <p:nvPr/>
          </p:nvGrpSpPr>
          <p:grpSpPr>
            <a:xfrm>
              <a:off x="6086160" y="5715000"/>
              <a:ext cx="134280" cy="150840"/>
              <a:chOff x="6086160" y="5715000"/>
              <a:chExt cx="134280" cy="150840"/>
            </a:xfrm>
          </p:grpSpPr>
          <p:sp>
            <p:nvSpPr>
              <p:cNvPr id="1477" name="Овал 191"/>
              <p:cNvSpPr/>
              <p:nvPr/>
            </p:nvSpPr>
            <p:spPr>
              <a:xfrm>
                <a:off x="6086160" y="571500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78" name="Овал 192"/>
              <p:cNvSpPr/>
              <p:nvPr/>
            </p:nvSpPr>
            <p:spPr>
              <a:xfrm>
                <a:off x="6119640" y="5754240"/>
                <a:ext cx="67320" cy="7272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79" name="Группа 114"/>
            <p:cNvGrpSpPr/>
            <p:nvPr/>
          </p:nvGrpSpPr>
          <p:grpSpPr>
            <a:xfrm>
              <a:off x="9918360" y="2739960"/>
              <a:ext cx="134280" cy="150840"/>
              <a:chOff x="9918360" y="2739960"/>
              <a:chExt cx="134280" cy="150840"/>
            </a:xfrm>
          </p:grpSpPr>
          <p:sp>
            <p:nvSpPr>
              <p:cNvPr id="1480" name="Овал 193"/>
              <p:cNvSpPr/>
              <p:nvPr/>
            </p:nvSpPr>
            <p:spPr>
              <a:xfrm>
                <a:off x="9918360" y="273996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81" name="Овал 194"/>
              <p:cNvSpPr/>
              <p:nvPr/>
            </p:nvSpPr>
            <p:spPr>
              <a:xfrm>
                <a:off x="9951480" y="277956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82" name="Группа 115"/>
            <p:cNvGrpSpPr/>
            <p:nvPr/>
          </p:nvGrpSpPr>
          <p:grpSpPr>
            <a:xfrm>
              <a:off x="5592240" y="1943280"/>
              <a:ext cx="134280" cy="150840"/>
              <a:chOff x="5592240" y="1943280"/>
              <a:chExt cx="134280" cy="150840"/>
            </a:xfrm>
          </p:grpSpPr>
          <p:sp>
            <p:nvSpPr>
              <p:cNvPr id="1483" name="Овал 195"/>
              <p:cNvSpPr/>
              <p:nvPr/>
            </p:nvSpPr>
            <p:spPr>
              <a:xfrm>
                <a:off x="5592240" y="194328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84" name="Овал 196"/>
              <p:cNvSpPr/>
              <p:nvPr/>
            </p:nvSpPr>
            <p:spPr>
              <a:xfrm>
                <a:off x="5625360" y="1982520"/>
                <a:ext cx="67680" cy="7272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85" name="Группа 116"/>
            <p:cNvGrpSpPr/>
            <p:nvPr/>
          </p:nvGrpSpPr>
          <p:grpSpPr>
            <a:xfrm>
              <a:off x="10188720" y="2406600"/>
              <a:ext cx="134280" cy="150840"/>
              <a:chOff x="10188720" y="2406600"/>
              <a:chExt cx="134280" cy="150840"/>
            </a:xfrm>
          </p:grpSpPr>
          <p:sp>
            <p:nvSpPr>
              <p:cNvPr id="1486" name="Овал 197"/>
              <p:cNvSpPr/>
              <p:nvPr/>
            </p:nvSpPr>
            <p:spPr>
              <a:xfrm>
                <a:off x="10188720" y="240660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87" name="Овал 198"/>
              <p:cNvSpPr/>
              <p:nvPr/>
            </p:nvSpPr>
            <p:spPr>
              <a:xfrm>
                <a:off x="10222200" y="2445840"/>
                <a:ext cx="6732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88" name="Группа 117"/>
            <p:cNvGrpSpPr/>
            <p:nvPr/>
          </p:nvGrpSpPr>
          <p:grpSpPr>
            <a:xfrm>
              <a:off x="1559520" y="1989000"/>
              <a:ext cx="134280" cy="150840"/>
              <a:chOff x="1559520" y="1989000"/>
              <a:chExt cx="134280" cy="150840"/>
            </a:xfrm>
          </p:grpSpPr>
          <p:sp>
            <p:nvSpPr>
              <p:cNvPr id="1489" name="Овал 199"/>
              <p:cNvSpPr/>
              <p:nvPr/>
            </p:nvSpPr>
            <p:spPr>
              <a:xfrm>
                <a:off x="1559520" y="1989000"/>
                <a:ext cx="134280" cy="15084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90" name="Овал 200"/>
              <p:cNvSpPr/>
              <p:nvPr/>
            </p:nvSpPr>
            <p:spPr>
              <a:xfrm>
                <a:off x="1592640" y="2028240"/>
                <a:ext cx="67680" cy="7236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91" name="Группа 118"/>
            <p:cNvGrpSpPr/>
            <p:nvPr/>
          </p:nvGrpSpPr>
          <p:grpSpPr>
            <a:xfrm>
              <a:off x="7235640" y="6475320"/>
              <a:ext cx="213840" cy="253080"/>
              <a:chOff x="7235640" y="6475320"/>
              <a:chExt cx="213840" cy="253080"/>
            </a:xfrm>
          </p:grpSpPr>
          <p:sp>
            <p:nvSpPr>
              <p:cNvPr id="1492" name="Овал 201"/>
              <p:cNvSpPr/>
              <p:nvPr/>
            </p:nvSpPr>
            <p:spPr>
              <a:xfrm>
                <a:off x="7235640" y="6475320"/>
                <a:ext cx="213840" cy="253080"/>
              </a:xfrm>
              <a:prstGeom prst="ellipse">
                <a:avLst/>
              </a:prstGeom>
              <a:solidFill>
                <a:schemeClr val="accent4">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93" name="Овал 202"/>
              <p:cNvSpPr/>
              <p:nvPr/>
            </p:nvSpPr>
            <p:spPr>
              <a:xfrm>
                <a:off x="7288200" y="6541200"/>
                <a:ext cx="108360" cy="121680"/>
              </a:xfrm>
              <a:prstGeom prst="ellipse">
                <a:avLst/>
              </a:prstGeom>
              <a:solidFill>
                <a:schemeClr val="accent4">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p:style>
          </p:sp>
        </p:grpSp>
        <p:grpSp>
          <p:nvGrpSpPr>
            <p:cNvPr id="1494" name="Группа 119"/>
            <p:cNvGrpSpPr/>
            <p:nvPr/>
          </p:nvGrpSpPr>
          <p:grpSpPr>
            <a:xfrm>
              <a:off x="7243920" y="6107400"/>
              <a:ext cx="207360" cy="259200"/>
              <a:chOff x="7243920" y="6107400"/>
              <a:chExt cx="207360" cy="259200"/>
            </a:xfrm>
          </p:grpSpPr>
          <p:sp>
            <p:nvSpPr>
              <p:cNvPr id="1495" name="Овал 203"/>
              <p:cNvSpPr/>
              <p:nvPr/>
            </p:nvSpPr>
            <p:spPr>
              <a:xfrm>
                <a:off x="7243920" y="6107400"/>
                <a:ext cx="207360" cy="259200"/>
              </a:xfrm>
              <a:prstGeom prst="ellipse">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p:style>
          </p:sp>
          <p:sp>
            <p:nvSpPr>
              <p:cNvPr id="1496" name="Овал 204"/>
              <p:cNvSpPr/>
              <p:nvPr/>
            </p:nvSpPr>
            <p:spPr>
              <a:xfrm>
                <a:off x="7295760" y="6174360"/>
                <a:ext cx="105120" cy="124560"/>
              </a:xfrm>
              <a:prstGeom prst="ellips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p:style>
          </p:sp>
        </p:grpSp>
        <p:sp>
          <p:nvSpPr>
            <p:cNvPr id="1497" name="TextBox 49"/>
            <p:cNvSpPr/>
            <p:nvPr/>
          </p:nvSpPr>
          <p:spPr>
            <a:xfrm>
              <a:off x="6091200" y="2922480"/>
              <a:ext cx="500197"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Egypt</a:t>
              </a:r>
              <a:endParaRPr lang="en-US" sz="1061" spc="-1">
                <a:latin typeface="Arial"/>
              </a:endParaRPr>
            </a:p>
          </p:txBody>
        </p:sp>
        <p:sp>
          <p:nvSpPr>
            <p:cNvPr id="1498" name="TextBox 57"/>
            <p:cNvSpPr/>
            <p:nvPr/>
          </p:nvSpPr>
          <p:spPr>
            <a:xfrm>
              <a:off x="5760360" y="5271120"/>
              <a:ext cx="881527"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South Africa</a:t>
              </a:r>
              <a:endParaRPr lang="en-US" sz="1061" spc="-1">
                <a:latin typeface="Arial"/>
              </a:endParaRPr>
            </a:p>
          </p:txBody>
        </p:sp>
        <p:sp>
          <p:nvSpPr>
            <p:cNvPr id="1499" name="TextBox 82"/>
            <p:cNvSpPr/>
            <p:nvPr/>
          </p:nvSpPr>
          <p:spPr>
            <a:xfrm>
              <a:off x="1904400" y="6246000"/>
              <a:ext cx="743981"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Argentina</a:t>
              </a:r>
              <a:endParaRPr lang="en-US" sz="1061" spc="-1">
                <a:latin typeface="Arial"/>
              </a:endParaRPr>
            </a:p>
          </p:txBody>
        </p:sp>
        <p:sp>
          <p:nvSpPr>
            <p:cNvPr id="1500" name="TextBox 83"/>
            <p:cNvSpPr/>
            <p:nvPr/>
          </p:nvSpPr>
          <p:spPr>
            <a:xfrm>
              <a:off x="3119400" y="4755960"/>
              <a:ext cx="495079"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Brazil</a:t>
              </a:r>
              <a:endParaRPr lang="en-US" sz="1061" spc="-1">
                <a:latin typeface="Arial"/>
              </a:endParaRPr>
            </a:p>
          </p:txBody>
        </p:sp>
        <p:sp>
          <p:nvSpPr>
            <p:cNvPr id="1501" name="TextBox 84"/>
            <p:cNvSpPr/>
            <p:nvPr/>
          </p:nvSpPr>
          <p:spPr>
            <a:xfrm>
              <a:off x="2048760" y="2814480"/>
              <a:ext cx="473738"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Cuba</a:t>
              </a:r>
              <a:endParaRPr lang="en-US" sz="1061" spc="-1">
                <a:latin typeface="Arial"/>
              </a:endParaRPr>
            </a:p>
          </p:txBody>
        </p:sp>
        <p:sp>
          <p:nvSpPr>
            <p:cNvPr id="1502" name="TextBox 86"/>
            <p:cNvSpPr/>
            <p:nvPr/>
          </p:nvSpPr>
          <p:spPr>
            <a:xfrm>
              <a:off x="680401" y="3151440"/>
              <a:ext cx="599785"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Mexico</a:t>
              </a:r>
              <a:endParaRPr lang="en-US" sz="1061" spc="-1">
                <a:latin typeface="Arial"/>
              </a:endParaRPr>
            </a:p>
          </p:txBody>
        </p:sp>
        <p:sp>
          <p:nvSpPr>
            <p:cNvPr id="1503" name="TextBox 87"/>
            <p:cNvSpPr/>
            <p:nvPr/>
          </p:nvSpPr>
          <p:spPr>
            <a:xfrm>
              <a:off x="1166400" y="1640160"/>
              <a:ext cx="417363"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USA</a:t>
              </a:r>
              <a:endParaRPr lang="en-US" sz="1061" spc="-1">
                <a:latin typeface="Arial"/>
              </a:endParaRPr>
            </a:p>
          </p:txBody>
        </p:sp>
        <p:sp>
          <p:nvSpPr>
            <p:cNvPr id="1504" name="TextBox 88"/>
            <p:cNvSpPr/>
            <p:nvPr/>
          </p:nvSpPr>
          <p:spPr>
            <a:xfrm>
              <a:off x="6547320" y="2611080"/>
              <a:ext cx="490093"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Israel</a:t>
              </a:r>
              <a:endParaRPr lang="en-US" sz="1061" spc="-1">
                <a:latin typeface="Arial"/>
              </a:endParaRPr>
            </a:p>
          </p:txBody>
        </p:sp>
        <p:sp>
          <p:nvSpPr>
            <p:cNvPr id="1505" name="TextBox 94"/>
            <p:cNvSpPr/>
            <p:nvPr/>
          </p:nvSpPr>
          <p:spPr>
            <a:xfrm>
              <a:off x="4818241" y="1591560"/>
              <a:ext cx="568207"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France</a:t>
              </a:r>
              <a:endParaRPr lang="en-US" sz="1061" spc="-1">
                <a:latin typeface="Arial"/>
              </a:endParaRPr>
            </a:p>
          </p:txBody>
        </p:sp>
        <p:sp>
          <p:nvSpPr>
            <p:cNvPr id="1506" name="TextBox 100"/>
            <p:cNvSpPr/>
            <p:nvPr/>
          </p:nvSpPr>
          <p:spPr>
            <a:xfrm>
              <a:off x="5194440" y="1833480"/>
              <a:ext cx="425408"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Italy</a:t>
              </a:r>
              <a:endParaRPr lang="en-US" sz="1061" spc="-1">
                <a:latin typeface="Arial"/>
              </a:endParaRPr>
            </a:p>
          </p:txBody>
        </p:sp>
        <p:sp>
          <p:nvSpPr>
            <p:cNvPr id="1507" name="TextBox 101"/>
            <p:cNvSpPr/>
            <p:nvPr/>
          </p:nvSpPr>
          <p:spPr>
            <a:xfrm>
              <a:off x="5653800" y="1442880"/>
              <a:ext cx="666132"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Hungary</a:t>
              </a:r>
              <a:endParaRPr lang="en-US" sz="1061" spc="-1">
                <a:latin typeface="Arial"/>
              </a:endParaRPr>
            </a:p>
          </p:txBody>
        </p:sp>
        <p:sp>
          <p:nvSpPr>
            <p:cNvPr id="1508" name="TextBox 114"/>
            <p:cNvSpPr/>
            <p:nvPr/>
          </p:nvSpPr>
          <p:spPr>
            <a:xfrm>
              <a:off x="5512320" y="1689840"/>
              <a:ext cx="539953"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Serbia</a:t>
              </a:r>
              <a:endParaRPr lang="en-US" sz="1061" spc="-1">
                <a:latin typeface="Arial"/>
              </a:endParaRPr>
            </a:p>
          </p:txBody>
        </p:sp>
        <p:sp>
          <p:nvSpPr>
            <p:cNvPr id="1509" name="TextBox 115"/>
            <p:cNvSpPr/>
            <p:nvPr/>
          </p:nvSpPr>
          <p:spPr>
            <a:xfrm>
              <a:off x="5934240" y="2067840"/>
              <a:ext cx="647717"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Bulgaria</a:t>
              </a:r>
              <a:endParaRPr lang="en-US" sz="1061" spc="-1">
                <a:latin typeface="Arial"/>
              </a:endParaRPr>
            </a:p>
          </p:txBody>
        </p:sp>
        <p:sp>
          <p:nvSpPr>
            <p:cNvPr id="1510" name="TextBox 116"/>
            <p:cNvSpPr/>
            <p:nvPr/>
          </p:nvSpPr>
          <p:spPr>
            <a:xfrm>
              <a:off x="5938560" y="1061640"/>
              <a:ext cx="606299"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Belarus</a:t>
              </a:r>
              <a:endParaRPr lang="en-US" sz="1061" spc="-1">
                <a:latin typeface="Arial"/>
              </a:endParaRPr>
            </a:p>
          </p:txBody>
        </p:sp>
        <p:sp>
          <p:nvSpPr>
            <p:cNvPr id="1511" name="TextBox 117"/>
            <p:cNvSpPr/>
            <p:nvPr/>
          </p:nvSpPr>
          <p:spPr>
            <a:xfrm>
              <a:off x="6767640" y="942480"/>
              <a:ext cx="541615"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Russia</a:t>
              </a:r>
              <a:endParaRPr lang="en-US" sz="1061" spc="-1">
                <a:latin typeface="Arial"/>
              </a:endParaRPr>
            </a:p>
          </p:txBody>
        </p:sp>
        <p:sp>
          <p:nvSpPr>
            <p:cNvPr id="1512" name="TextBox 118"/>
            <p:cNvSpPr/>
            <p:nvPr/>
          </p:nvSpPr>
          <p:spPr>
            <a:xfrm>
              <a:off x="6381720" y="1427400"/>
              <a:ext cx="689400"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Moldova</a:t>
              </a:r>
              <a:endParaRPr lang="en-US" sz="1061" spc="-1">
                <a:latin typeface="Arial"/>
              </a:endParaRPr>
            </a:p>
          </p:txBody>
        </p:sp>
        <p:sp>
          <p:nvSpPr>
            <p:cNvPr id="1513" name="TextBox 119"/>
            <p:cNvSpPr/>
            <p:nvPr/>
          </p:nvSpPr>
          <p:spPr>
            <a:xfrm>
              <a:off x="6345000" y="1720080"/>
              <a:ext cx="687738"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Romania</a:t>
              </a:r>
              <a:endParaRPr lang="en-US" sz="1061" spc="-1">
                <a:latin typeface="Arial"/>
              </a:endParaRPr>
            </a:p>
          </p:txBody>
        </p:sp>
        <p:sp>
          <p:nvSpPr>
            <p:cNvPr id="1514" name="TextBox 175"/>
            <p:cNvSpPr/>
            <p:nvPr/>
          </p:nvSpPr>
          <p:spPr>
            <a:xfrm>
              <a:off x="9320040" y="1188720"/>
              <a:ext cx="724169"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Mongolia</a:t>
              </a:r>
              <a:endParaRPr lang="en-US" sz="1061" spc="-1">
                <a:latin typeface="Arial"/>
              </a:endParaRPr>
            </a:p>
          </p:txBody>
        </p:sp>
        <p:sp>
          <p:nvSpPr>
            <p:cNvPr id="1515" name="TextBox 176"/>
            <p:cNvSpPr/>
            <p:nvPr/>
          </p:nvSpPr>
          <p:spPr>
            <a:xfrm>
              <a:off x="7896960" y="1492560"/>
              <a:ext cx="830272"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Kazakhstan</a:t>
              </a:r>
              <a:endParaRPr lang="en-US" sz="1061" spc="-1">
                <a:latin typeface="Arial"/>
              </a:endParaRPr>
            </a:p>
          </p:txBody>
        </p:sp>
        <p:sp>
          <p:nvSpPr>
            <p:cNvPr id="1516" name="TextBox 177"/>
            <p:cNvSpPr/>
            <p:nvPr/>
          </p:nvSpPr>
          <p:spPr>
            <a:xfrm>
              <a:off x="6623640" y="1872360"/>
              <a:ext cx="631230"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Georgia</a:t>
              </a:r>
              <a:endParaRPr lang="en-US" sz="1061" spc="-1">
                <a:latin typeface="Arial"/>
              </a:endParaRPr>
            </a:p>
          </p:txBody>
        </p:sp>
        <p:sp>
          <p:nvSpPr>
            <p:cNvPr id="1517" name="TextBox 178"/>
            <p:cNvSpPr/>
            <p:nvPr/>
          </p:nvSpPr>
          <p:spPr>
            <a:xfrm>
              <a:off x="6635880" y="2268000"/>
              <a:ext cx="669456"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Armenia</a:t>
              </a:r>
              <a:endParaRPr lang="en-US" sz="1061" spc="-1">
                <a:latin typeface="Arial"/>
              </a:endParaRPr>
            </a:p>
          </p:txBody>
        </p:sp>
        <p:sp>
          <p:nvSpPr>
            <p:cNvPr id="1518" name="TextBox 179"/>
            <p:cNvSpPr/>
            <p:nvPr/>
          </p:nvSpPr>
          <p:spPr>
            <a:xfrm>
              <a:off x="7191000" y="1922400"/>
              <a:ext cx="788721"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Azerbaijan</a:t>
              </a:r>
              <a:endParaRPr lang="en-US" sz="1061" spc="-1">
                <a:latin typeface="Arial"/>
              </a:endParaRPr>
            </a:p>
          </p:txBody>
        </p:sp>
        <p:sp>
          <p:nvSpPr>
            <p:cNvPr id="1519" name="TextBox 180"/>
            <p:cNvSpPr/>
            <p:nvPr/>
          </p:nvSpPr>
          <p:spPr>
            <a:xfrm>
              <a:off x="7965360" y="2120040"/>
              <a:ext cx="811989"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Uzbekistan</a:t>
              </a:r>
              <a:endParaRPr lang="en-US" sz="1061" spc="-1">
                <a:latin typeface="Arial"/>
              </a:endParaRPr>
            </a:p>
          </p:txBody>
        </p:sp>
        <p:sp>
          <p:nvSpPr>
            <p:cNvPr id="1520" name="TextBox 181"/>
            <p:cNvSpPr/>
            <p:nvPr/>
          </p:nvSpPr>
          <p:spPr>
            <a:xfrm>
              <a:off x="9688680" y="3544200"/>
              <a:ext cx="664470"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Vietnam</a:t>
              </a:r>
              <a:endParaRPr lang="en-US" sz="1061" spc="-1">
                <a:latin typeface="Arial"/>
              </a:endParaRPr>
            </a:p>
          </p:txBody>
        </p:sp>
        <p:sp>
          <p:nvSpPr>
            <p:cNvPr id="1521" name="TextBox 182"/>
            <p:cNvSpPr/>
            <p:nvPr/>
          </p:nvSpPr>
          <p:spPr>
            <a:xfrm>
              <a:off x="9887760" y="2169720"/>
              <a:ext cx="883323"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South Korea</a:t>
              </a:r>
              <a:endParaRPr lang="en-US" sz="1061" spc="-1">
                <a:latin typeface="Arial"/>
              </a:endParaRPr>
            </a:p>
          </p:txBody>
        </p:sp>
        <p:sp>
          <p:nvSpPr>
            <p:cNvPr id="1522" name="TextBox 183"/>
            <p:cNvSpPr/>
            <p:nvPr/>
          </p:nvSpPr>
          <p:spPr>
            <a:xfrm>
              <a:off x="9086040" y="2442960"/>
              <a:ext cx="505183" cy="260139"/>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061" spc="-1">
                  <a:solidFill>
                    <a:srgbClr val="000000"/>
                  </a:solidFill>
                  <a:latin typeface="Calibri"/>
                  <a:ea typeface="DejaVu Sans"/>
                </a:rPr>
                <a:t>China</a:t>
              </a:r>
              <a:endParaRPr lang="en-US" sz="1061" spc="-1">
                <a:latin typeface="Arial"/>
              </a:endParaRPr>
            </a:p>
          </p:txBody>
        </p:sp>
      </p:grpSp>
      <p:sp>
        <p:nvSpPr>
          <p:cNvPr id="1523" name="CustomShape 8"/>
          <p:cNvSpPr/>
          <p:nvPr/>
        </p:nvSpPr>
        <p:spPr>
          <a:xfrm>
            <a:off x="227885" y="0"/>
            <a:ext cx="11861048" cy="471525"/>
          </a:xfrm>
          <a:custGeom>
            <a:avLst/>
            <a:gdLst>
              <a:gd name="textAreaLeft" fmla="*/ 0 w 12297600"/>
              <a:gd name="textAreaRight" fmla="*/ 12299040 w 12297600"/>
              <a:gd name="textAreaTop" fmla="*/ 0 h 488880"/>
              <a:gd name="textAreaBottom" fmla="*/ 489960 h 48888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solidFill>
            <a:srgbClr val="002060"/>
          </a:solidFill>
          <a:ln w="0">
            <a:noFill/>
          </a:ln>
        </p:spPr>
        <p:style>
          <a:lnRef idx="0">
            <a:scrgbClr r="0" g="0" b="0"/>
          </a:lnRef>
          <a:fillRef idx="0">
            <a:scrgbClr r="0" g="0" b="0"/>
          </a:fillRef>
          <a:effectRef idx="0">
            <a:scrgbClr r="0" g="0" b="0"/>
          </a:effectRef>
          <a:fontRef idx="minor"/>
        </p:style>
        <p:txBody>
          <a:bodyPr lIns="86805" tIns="45139" rIns="86805" bIns="45139" anchor="t">
            <a:spAutoFit/>
          </a:bodyPr>
          <a:lstStyle/>
          <a:p>
            <a:pPr algn="ctr">
              <a:tabLst>
                <a:tab pos="0" algn="l"/>
                <a:tab pos="881939" algn="l"/>
                <a:tab pos="1763878" algn="l"/>
                <a:tab pos="2645816" algn="l"/>
                <a:tab pos="3527755" algn="l"/>
                <a:tab pos="4409694" algn="l"/>
                <a:tab pos="5291633" algn="l"/>
                <a:tab pos="6173572" algn="l"/>
                <a:tab pos="7055510" algn="l"/>
                <a:tab pos="7937449" algn="l"/>
                <a:tab pos="8819388" algn="l"/>
                <a:tab pos="9701327" algn="l"/>
              </a:tabLst>
            </a:pPr>
            <a:r>
              <a:rPr lang="en-US" sz="2508" b="1" spc="-1">
                <a:solidFill>
                  <a:srgbClr val="FFFFFF"/>
                </a:solidFill>
                <a:latin typeface="Arial"/>
                <a:ea typeface="Arial"/>
              </a:rPr>
              <a:t>NEW COMPOSITION OF THE JINR SCIENTIFIC COUNCIL </a:t>
            </a:r>
            <a:endParaRPr lang="en-US" sz="2508" spc="-1">
              <a:latin typeface="Arial"/>
            </a:endParaRPr>
          </a:p>
        </p:txBody>
      </p:sp>
    </p:spTree>
    <p:extLst>
      <p:ext uri="{BB962C8B-B14F-4D97-AF65-F5344CB8AC3E}">
        <p14:creationId xmlns:p14="http://schemas.microsoft.com/office/powerpoint/2010/main" val="3419342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1135B80-9071-A24B-A091-AF2A0323D8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0"/>
            <a:ext cx="5895901" cy="3930600"/>
          </a:xfrm>
          <a:prstGeom prst="rect">
            <a:avLst/>
          </a:prstGeom>
        </p:spPr>
      </p:pic>
      <p:sp>
        <p:nvSpPr>
          <p:cNvPr id="128" name="Rectangle 1"/>
          <p:cNvSpPr/>
          <p:nvPr/>
        </p:nvSpPr>
        <p:spPr>
          <a:xfrm>
            <a:off x="175600" y="140928"/>
            <a:ext cx="6086969" cy="451295"/>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marL="172916"/>
            <a:r>
              <a:rPr lang="ru-RU" sz="2363" b="1" spc="-1" dirty="0">
                <a:solidFill>
                  <a:srgbClr val="000000"/>
                </a:solidFill>
                <a:latin typeface="Calibri"/>
              </a:rPr>
              <a:t>О работе диссертационных советов ОИЯИ</a:t>
            </a:r>
            <a:endParaRPr lang="en-US" sz="2363" spc="-1" dirty="0">
              <a:latin typeface="Arial"/>
            </a:endParaRPr>
          </a:p>
        </p:txBody>
      </p:sp>
      <p:sp>
        <p:nvSpPr>
          <p:cNvPr id="129" name="Rectangle 2"/>
          <p:cNvSpPr/>
          <p:nvPr/>
        </p:nvSpPr>
        <p:spPr>
          <a:xfrm>
            <a:off x="81191" y="733151"/>
            <a:ext cx="5895901" cy="2314032"/>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marL="172916" algn="just">
              <a:buClr>
                <a:srgbClr val="17375E"/>
              </a:buClr>
            </a:pPr>
            <a:r>
              <a:rPr lang="ru-RU" sz="1736" spc="-1" dirty="0">
                <a:solidFill>
                  <a:srgbClr val="000000"/>
                </a:solidFill>
                <a:latin typeface="Calibri"/>
                <a:ea typeface="DejaVu Sans"/>
              </a:rPr>
              <a:t>В течение 2022 года защищено </a:t>
            </a:r>
            <a:r>
              <a:rPr lang="ru-RU" sz="1736" b="1" spc="-1" dirty="0">
                <a:solidFill>
                  <a:srgbClr val="C00000"/>
                </a:solidFill>
                <a:latin typeface="Calibri"/>
                <a:ea typeface="DejaVu Sans"/>
              </a:rPr>
              <a:t>17 диссертаций, </a:t>
            </a:r>
            <a:r>
              <a:rPr lang="ru-RU" sz="1736" spc="-1" dirty="0">
                <a:solidFill>
                  <a:srgbClr val="000000"/>
                </a:solidFill>
                <a:latin typeface="Calibri"/>
                <a:ea typeface="DejaVu Sans"/>
              </a:rPr>
              <a:t>включая </a:t>
            </a:r>
            <a:r>
              <a:rPr lang="ru-RU" sz="1736" spc="-1" dirty="0">
                <a:solidFill>
                  <a:srgbClr val="C00000"/>
                </a:solidFill>
                <a:latin typeface="Calibri"/>
                <a:ea typeface="DejaVu Sans"/>
              </a:rPr>
              <a:t>5 докторских </a:t>
            </a:r>
            <a:r>
              <a:rPr lang="ru-RU" sz="1736" spc="-1" dirty="0">
                <a:solidFill>
                  <a:srgbClr val="000000"/>
                </a:solidFill>
                <a:latin typeface="Calibri"/>
                <a:ea typeface="DejaVu Sans"/>
              </a:rPr>
              <a:t>и </a:t>
            </a:r>
            <a:r>
              <a:rPr lang="ru-RU" sz="1736" spc="-1" dirty="0">
                <a:solidFill>
                  <a:srgbClr val="C00000"/>
                </a:solidFill>
                <a:latin typeface="Calibri"/>
                <a:ea typeface="DejaVu Sans"/>
              </a:rPr>
              <a:t>12 кандидатских.</a:t>
            </a:r>
            <a:r>
              <a:rPr lang="ru-RU" sz="1736" spc="-1" dirty="0">
                <a:solidFill>
                  <a:srgbClr val="000000"/>
                </a:solidFill>
                <a:latin typeface="Calibri"/>
                <a:ea typeface="DejaVu Sans"/>
              </a:rPr>
              <a:t> До конца года ожидается 3 новых защиты.  Всего с 1 сентября 2019 года защищено </a:t>
            </a:r>
            <a:r>
              <a:rPr lang="ru-RU" sz="1736" b="1" spc="-1" dirty="0">
                <a:solidFill>
                  <a:srgbClr val="000000"/>
                </a:solidFill>
                <a:latin typeface="Calibri"/>
                <a:ea typeface="DejaVu Sans"/>
              </a:rPr>
              <a:t>59 диссертаций, </a:t>
            </a:r>
            <a:r>
              <a:rPr lang="ru-RU" sz="1736" spc="-1" dirty="0">
                <a:solidFill>
                  <a:srgbClr val="000000"/>
                </a:solidFill>
                <a:latin typeface="Calibri"/>
                <a:ea typeface="DejaVu Sans"/>
              </a:rPr>
              <a:t>из них </a:t>
            </a:r>
            <a:r>
              <a:rPr lang="ru-RU" sz="1736" b="1" spc="-1" dirty="0">
                <a:solidFill>
                  <a:srgbClr val="000000"/>
                </a:solidFill>
                <a:latin typeface="Calibri"/>
                <a:ea typeface="DejaVu Sans"/>
              </a:rPr>
              <a:t>46 кандидатских </a:t>
            </a:r>
            <a:r>
              <a:rPr lang="ru-RU" sz="1736" spc="-1" dirty="0">
                <a:solidFill>
                  <a:srgbClr val="000000"/>
                </a:solidFill>
                <a:latin typeface="Calibri"/>
                <a:ea typeface="DejaVu Sans"/>
              </a:rPr>
              <a:t>и </a:t>
            </a:r>
            <a:r>
              <a:rPr lang="ru-RU" sz="1736" b="1" spc="-1" dirty="0">
                <a:solidFill>
                  <a:srgbClr val="000000"/>
                </a:solidFill>
                <a:latin typeface="Calibri"/>
                <a:ea typeface="DejaVu Sans"/>
              </a:rPr>
              <a:t>13 докторских.</a:t>
            </a:r>
          </a:p>
          <a:p>
            <a:pPr marL="172916" algn="just">
              <a:buClr>
                <a:srgbClr val="17375E"/>
              </a:buClr>
            </a:pPr>
            <a:endParaRPr lang="ru-RU" sz="1736" b="1" spc="-1" dirty="0">
              <a:solidFill>
                <a:srgbClr val="000000"/>
              </a:solidFill>
              <a:latin typeface="Calibri"/>
              <a:ea typeface="DejaVu Sans"/>
            </a:endParaRPr>
          </a:p>
          <a:p>
            <a:pPr marL="172916" algn="just">
              <a:buClr>
                <a:srgbClr val="17375E"/>
              </a:buClr>
            </a:pPr>
            <a:r>
              <a:rPr lang="ru-RU" sz="1447" spc="-1" dirty="0">
                <a:solidFill>
                  <a:srgbClr val="000000"/>
                </a:solidFill>
                <a:latin typeface="Calibri"/>
              </a:rPr>
              <a:t>В начале года вступили в силу обновленные положения ОИЯИ о присуждении ученых степеней. В середине года проведена перерегистрация диссертационных советов для работы по новой номенклатуре научных специальностей. Обновлены составы советов.</a:t>
            </a:r>
            <a:endParaRPr lang="en-US" sz="1447" b="1" spc="-1" dirty="0">
              <a:latin typeface="Arial"/>
            </a:endParaRPr>
          </a:p>
        </p:txBody>
      </p:sp>
      <p:pic>
        <p:nvPicPr>
          <p:cNvPr id="3" name="Рисунок 2">
            <a:extLst>
              <a:ext uri="{FF2B5EF4-FFF2-40B4-BE49-F238E27FC236}">
                <a16:creationId xmlns:a16="http://schemas.microsoft.com/office/drawing/2014/main" id="{A4536A27-CA69-D946-AE7E-250CF6F8541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7669" y="3344073"/>
            <a:ext cx="11736230" cy="3513928"/>
          </a:xfrm>
          <a:prstGeom prst="rect">
            <a:avLst/>
          </a:prstGeom>
        </p:spPr>
      </p:pic>
      <p:sp>
        <p:nvSpPr>
          <p:cNvPr id="2" name="Прямоугольник 1">
            <a:extLst>
              <a:ext uri="{FF2B5EF4-FFF2-40B4-BE49-F238E27FC236}">
                <a16:creationId xmlns:a16="http://schemas.microsoft.com/office/drawing/2014/main" id="{43BA0D6E-C252-2946-BDB1-F093A5B709BA}"/>
              </a:ext>
            </a:extLst>
          </p:cNvPr>
          <p:cNvSpPr/>
          <p:nvPr/>
        </p:nvSpPr>
        <p:spPr>
          <a:xfrm>
            <a:off x="6255948" y="84932"/>
            <a:ext cx="5617045" cy="328807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36"/>
          </a:p>
        </p:txBody>
      </p:sp>
      <p:sp>
        <p:nvSpPr>
          <p:cNvPr id="134" name="TextBox 3"/>
          <p:cNvSpPr/>
          <p:nvPr/>
        </p:nvSpPr>
        <p:spPr>
          <a:xfrm>
            <a:off x="6213951" y="169098"/>
            <a:ext cx="5582033" cy="3174974"/>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marL="172916" algn="just">
              <a:spcBef>
                <a:spcPts val="482"/>
              </a:spcBef>
              <a:buClr>
                <a:srgbClr val="17375E"/>
              </a:buClr>
            </a:pPr>
            <a:r>
              <a:rPr lang="ru-RU" sz="1447" spc="-1" dirty="0">
                <a:solidFill>
                  <a:srgbClr val="000000"/>
                </a:solidFill>
                <a:latin typeface="Calibri"/>
              </a:rPr>
              <a:t>Актуализирован перечень научных специальностей, по которым в ОИЯИ присуждаются ученые степени:</a:t>
            </a:r>
          </a:p>
          <a:p>
            <a:pPr marL="350632" indent="-194456" algn="just">
              <a:spcBef>
                <a:spcPts val="482"/>
              </a:spcBef>
              <a:buClr>
                <a:srgbClr val="17375E"/>
              </a:buClr>
              <a:buFontTx/>
              <a:buChar char="-"/>
            </a:pPr>
            <a:r>
              <a:rPr lang="ru-RU" sz="1447" spc="-1" dirty="0">
                <a:solidFill>
                  <a:srgbClr val="000000"/>
                </a:solidFill>
                <a:latin typeface="Calibri"/>
              </a:rPr>
              <a:t>в совете по физике частиц при ЛФВЭ добавлена новая специальность </a:t>
            </a:r>
            <a:r>
              <a:rPr lang="ru-RU" sz="1447" spc="-1" dirty="0">
                <a:solidFill>
                  <a:srgbClr val="C00000"/>
                </a:solidFill>
                <a:latin typeface="Calibri"/>
              </a:rPr>
              <a:t>«1.3.10. Физика низких температур</a:t>
            </a:r>
            <a:r>
              <a:rPr lang="ru-RU" sz="1447" spc="-1">
                <a:solidFill>
                  <a:srgbClr val="C00000"/>
                </a:solidFill>
                <a:latin typeface="Calibri"/>
              </a:rPr>
              <a:t>» </a:t>
            </a:r>
            <a:r>
              <a:rPr lang="ru-RU" sz="1447" spc="-1">
                <a:solidFill>
                  <a:srgbClr val="000000"/>
                </a:solidFill>
                <a:latin typeface="Calibri"/>
              </a:rPr>
              <a:t>по техническим </a:t>
            </a:r>
            <a:r>
              <a:rPr lang="ru-RU" sz="1447" spc="-1" dirty="0">
                <a:solidFill>
                  <a:srgbClr val="000000"/>
                </a:solidFill>
                <a:latin typeface="Calibri"/>
              </a:rPr>
              <a:t>наукам;</a:t>
            </a:r>
          </a:p>
          <a:p>
            <a:pPr marL="350632" indent="-194456" algn="just">
              <a:spcBef>
                <a:spcPts val="482"/>
              </a:spcBef>
              <a:buClr>
                <a:srgbClr val="17375E"/>
              </a:buClr>
              <a:buFontTx/>
              <a:buChar char="-"/>
            </a:pPr>
            <a:r>
              <a:rPr lang="ru-RU" sz="1447" spc="-1" dirty="0">
                <a:solidFill>
                  <a:srgbClr val="000000"/>
                </a:solidFill>
                <a:latin typeface="Calibri"/>
              </a:rPr>
              <a:t>в совете по ядерной физике при ЛЯП добавлена специальность </a:t>
            </a:r>
            <a:r>
              <a:rPr lang="ru-RU" sz="1447" spc="-1" dirty="0">
                <a:solidFill>
                  <a:srgbClr val="C00000"/>
                </a:solidFill>
                <a:latin typeface="Calibri"/>
              </a:rPr>
              <a:t>«1.3.18. Физика пучков заряженных частиц и ускорительная техника»</a:t>
            </a:r>
            <a:r>
              <a:rPr lang="ru-RU" sz="1447" spc="-1" dirty="0">
                <a:solidFill>
                  <a:srgbClr val="000000"/>
                </a:solidFill>
                <a:latin typeface="Calibri"/>
              </a:rPr>
              <a:t> по физико-математическим наукам;</a:t>
            </a:r>
          </a:p>
          <a:p>
            <a:pPr marL="350632" indent="-194456" algn="just">
              <a:spcBef>
                <a:spcPts val="482"/>
              </a:spcBef>
              <a:buClr>
                <a:srgbClr val="17375E"/>
              </a:buClr>
              <a:buFontTx/>
              <a:buChar char="-"/>
            </a:pPr>
            <a:r>
              <a:rPr lang="ru-RU" sz="1447" spc="-1" dirty="0">
                <a:solidFill>
                  <a:srgbClr val="000000"/>
                </a:solidFill>
                <a:latin typeface="Calibri"/>
              </a:rPr>
              <a:t>в ряде советов в соответствии с новой номенклатурой произошло слияние специальностей «Физика атомного ядра и элементарных частиц» и «Физика высоких энергий» в единую </a:t>
            </a:r>
            <a:r>
              <a:rPr lang="ru-RU" sz="1447" spc="-1" dirty="0">
                <a:solidFill>
                  <a:srgbClr val="C00000"/>
                </a:solidFill>
                <a:latin typeface="Calibri"/>
              </a:rPr>
              <a:t>«1.3.15. Физика атомных ядер и элементарных частиц, физика высоких энергий».</a:t>
            </a:r>
            <a:endParaRPr lang="en-US" sz="1447" spc="-1" dirty="0">
              <a:solidFill>
                <a:srgbClr val="C00000"/>
              </a:solidFill>
              <a:latin typeface="Calibri"/>
            </a:endParaRPr>
          </a:p>
        </p:txBody>
      </p:sp>
    </p:spTree>
    <p:extLst>
      <p:ext uri="{BB962C8B-B14F-4D97-AF65-F5344CB8AC3E}">
        <p14:creationId xmlns:p14="http://schemas.microsoft.com/office/powerpoint/2010/main" val="2396385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607D8A-2F7D-7F75-8971-E68DC8101AC0}"/>
              </a:ext>
            </a:extLst>
          </p:cNvPr>
          <p:cNvSpPr>
            <a:spLocks noGrp="1"/>
          </p:cNvSpPr>
          <p:nvPr>
            <p:ph type="title"/>
          </p:nvPr>
        </p:nvSpPr>
        <p:spPr>
          <a:xfrm>
            <a:off x="1643696" y="212007"/>
            <a:ext cx="5688632" cy="548680"/>
          </a:xfrm>
        </p:spPr>
        <p:txBody>
          <a:bodyPr>
            <a:normAutofit/>
          </a:bodyPr>
          <a:lstStyle/>
          <a:p>
            <a:r>
              <a:rPr lang="ru-RU" sz="4000" dirty="0"/>
              <a:t>Филиал МГУ в г. Дубне</a:t>
            </a:r>
          </a:p>
        </p:txBody>
      </p:sp>
      <p:sp>
        <p:nvSpPr>
          <p:cNvPr id="3" name="Объект 2">
            <a:extLst>
              <a:ext uri="{FF2B5EF4-FFF2-40B4-BE49-F238E27FC236}">
                <a16:creationId xmlns:a16="http://schemas.microsoft.com/office/drawing/2014/main" id="{59557362-DF8C-DA8D-6128-D62C83221F48}"/>
              </a:ext>
            </a:extLst>
          </p:cNvPr>
          <p:cNvSpPr>
            <a:spLocks noGrp="1"/>
          </p:cNvSpPr>
          <p:nvPr>
            <p:ph idx="1"/>
          </p:nvPr>
        </p:nvSpPr>
        <p:spPr>
          <a:xfrm>
            <a:off x="192919" y="5384480"/>
            <a:ext cx="11607281" cy="565106"/>
          </a:xfrm>
        </p:spPr>
        <p:txBody>
          <a:bodyPr>
            <a:normAutofit/>
          </a:bodyPr>
          <a:lstStyle/>
          <a:p>
            <a:pPr marL="0" indent="0" algn="just">
              <a:buNone/>
            </a:pPr>
            <a:r>
              <a:rPr lang="ru-RU" sz="1600" dirty="0"/>
              <a:t>Совместно с Отделением ядерной физики и кафедрами Физического факультета МГУ, а также УНЦ ОИЯИ, </a:t>
            </a:r>
            <a:r>
              <a:rPr lang="ru-RU" sz="1600" dirty="0">
                <a:solidFill>
                  <a:schemeClr val="tx2"/>
                </a:solidFill>
              </a:rPr>
              <a:t>Филиал расширил работу со студентами (семинары, экскурсии) по их привлечению в Дубну. </a:t>
            </a:r>
          </a:p>
        </p:txBody>
      </p:sp>
      <p:sp>
        <p:nvSpPr>
          <p:cNvPr id="4" name="TextBox 3">
            <a:extLst>
              <a:ext uri="{FF2B5EF4-FFF2-40B4-BE49-F238E27FC236}">
                <a16:creationId xmlns:a16="http://schemas.microsoft.com/office/drawing/2014/main" id="{E8C0B991-D61B-FAFF-62AB-95D38A6D7D67}"/>
              </a:ext>
            </a:extLst>
          </p:cNvPr>
          <p:cNvSpPr txBox="1"/>
          <p:nvPr/>
        </p:nvSpPr>
        <p:spPr>
          <a:xfrm>
            <a:off x="141035" y="941249"/>
            <a:ext cx="7783765" cy="830997"/>
          </a:xfrm>
          <a:prstGeom prst="rect">
            <a:avLst/>
          </a:prstGeom>
          <a:noFill/>
        </p:spPr>
        <p:txBody>
          <a:bodyPr wrap="square" rtlCol="0">
            <a:spAutoFit/>
          </a:bodyPr>
          <a:lstStyle/>
          <a:p>
            <a:pPr algn="just"/>
            <a:r>
              <a:rPr lang="ru-RU" sz="1600" dirty="0">
                <a:solidFill>
                  <a:srgbClr val="0432FF"/>
                </a:solidFill>
              </a:rPr>
              <a:t>Постановлением Правительства РФ</a:t>
            </a:r>
            <a:r>
              <a:rPr lang="en-US" sz="1600" dirty="0">
                <a:solidFill>
                  <a:srgbClr val="0432FF"/>
                </a:solidFill>
              </a:rPr>
              <a:t> </a:t>
            </a:r>
            <a:r>
              <a:rPr lang="ru-RU" sz="1600" dirty="0">
                <a:solidFill>
                  <a:srgbClr val="0432FF"/>
                </a:solidFill>
              </a:rPr>
              <a:t>от 28</a:t>
            </a:r>
            <a:r>
              <a:rPr lang="en-US" sz="1600" dirty="0">
                <a:solidFill>
                  <a:srgbClr val="0432FF"/>
                </a:solidFill>
              </a:rPr>
              <a:t>.02.</a:t>
            </a:r>
            <a:r>
              <a:rPr lang="ru-RU" sz="1600" dirty="0">
                <a:solidFill>
                  <a:srgbClr val="0432FF"/>
                </a:solidFill>
              </a:rPr>
              <a:t>2022 года создан Филиал МГУ в Дубне</a:t>
            </a:r>
            <a:r>
              <a:rPr lang="ru-RU" sz="1600" dirty="0">
                <a:solidFill>
                  <a:schemeClr val="tx2"/>
                </a:solidFill>
              </a:rPr>
              <a:t>, </a:t>
            </a:r>
            <a:r>
              <a:rPr lang="ru-RU" sz="1600" dirty="0"/>
              <a:t>который принял эстафету от существовавшего подразделения НИИЯФ и двух кафедр Физического факультета МГУ : </a:t>
            </a:r>
          </a:p>
        </p:txBody>
      </p:sp>
      <p:pic>
        <p:nvPicPr>
          <p:cNvPr id="5" name="Рисунок 4">
            <a:extLst>
              <a:ext uri="{FF2B5EF4-FFF2-40B4-BE49-F238E27FC236}">
                <a16:creationId xmlns:a16="http://schemas.microsoft.com/office/drawing/2014/main" id="{EFC8ADC6-3584-CD47-4BAB-B071EB1ED9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97487" y="14477"/>
            <a:ext cx="3917704" cy="2460175"/>
          </a:xfrm>
          <a:prstGeom prst="rect">
            <a:avLst/>
          </a:prstGeom>
        </p:spPr>
      </p:pic>
      <p:sp>
        <p:nvSpPr>
          <p:cNvPr id="6" name="TextBox 5">
            <a:extLst>
              <a:ext uri="{FF2B5EF4-FFF2-40B4-BE49-F238E27FC236}">
                <a16:creationId xmlns:a16="http://schemas.microsoft.com/office/drawing/2014/main" id="{7599239A-3826-3DFD-4FFA-959AF35EC295}"/>
              </a:ext>
            </a:extLst>
          </p:cNvPr>
          <p:cNvSpPr txBox="1"/>
          <p:nvPr/>
        </p:nvSpPr>
        <p:spPr>
          <a:xfrm>
            <a:off x="141035" y="1854752"/>
            <a:ext cx="7717289" cy="584775"/>
          </a:xfrm>
          <a:prstGeom prst="rect">
            <a:avLst/>
          </a:prstGeom>
          <a:noFill/>
        </p:spPr>
        <p:txBody>
          <a:bodyPr wrap="square" rtlCol="0">
            <a:spAutoFit/>
          </a:bodyPr>
          <a:lstStyle/>
          <a:p>
            <a:pPr algn="just"/>
            <a:r>
              <a:rPr lang="ru-RU" sz="1600" dirty="0">
                <a:solidFill>
                  <a:schemeClr val="tx2"/>
                </a:solidFill>
              </a:rPr>
              <a:t>Физики элементарных частиц (</a:t>
            </a:r>
            <a:r>
              <a:rPr lang="ru-RU" sz="1600" dirty="0" err="1">
                <a:solidFill>
                  <a:schemeClr val="tx2"/>
                </a:solidFill>
              </a:rPr>
              <a:t>В.А.Матвеев</a:t>
            </a:r>
            <a:r>
              <a:rPr lang="ru-RU" sz="1600" dirty="0">
                <a:solidFill>
                  <a:schemeClr val="tx2"/>
                </a:solidFill>
              </a:rPr>
              <a:t>) и  Фундаментальных ядерных взаимодействий (</a:t>
            </a:r>
            <a:r>
              <a:rPr lang="ru-RU" sz="1600" dirty="0" err="1">
                <a:solidFill>
                  <a:schemeClr val="tx2"/>
                </a:solidFill>
              </a:rPr>
              <a:t>Г.В.Трубников</a:t>
            </a:r>
            <a:r>
              <a:rPr lang="ru-RU" sz="1600" dirty="0">
                <a:solidFill>
                  <a:schemeClr val="tx2"/>
                </a:solidFill>
              </a:rPr>
              <a:t>), </a:t>
            </a:r>
            <a:r>
              <a:rPr lang="ru-RU" sz="1600" dirty="0"/>
              <a:t>обучается </a:t>
            </a:r>
            <a:r>
              <a:rPr lang="en-US" sz="1600" dirty="0"/>
              <a:t>~30 </a:t>
            </a:r>
            <a:r>
              <a:rPr lang="ru-RU" sz="1600" dirty="0"/>
              <a:t>студентов. </a:t>
            </a:r>
          </a:p>
        </p:txBody>
      </p:sp>
      <p:sp>
        <p:nvSpPr>
          <p:cNvPr id="7" name="TextBox 6">
            <a:extLst>
              <a:ext uri="{FF2B5EF4-FFF2-40B4-BE49-F238E27FC236}">
                <a16:creationId xmlns:a16="http://schemas.microsoft.com/office/drawing/2014/main" id="{3C0F9648-65FB-DCCD-F033-695C8F9B69A2}"/>
              </a:ext>
            </a:extLst>
          </p:cNvPr>
          <p:cNvSpPr txBox="1"/>
          <p:nvPr/>
        </p:nvSpPr>
        <p:spPr>
          <a:xfrm>
            <a:off x="141035" y="2465833"/>
            <a:ext cx="7622034" cy="1323439"/>
          </a:xfrm>
          <a:prstGeom prst="rect">
            <a:avLst/>
          </a:prstGeom>
          <a:noFill/>
        </p:spPr>
        <p:txBody>
          <a:bodyPr wrap="square" rtlCol="0">
            <a:spAutoFit/>
          </a:bodyPr>
          <a:lstStyle/>
          <a:p>
            <a:pPr algn="just"/>
            <a:r>
              <a:rPr lang="ru-RU" sz="1600" dirty="0">
                <a:solidFill>
                  <a:schemeClr val="tx2"/>
                </a:solidFill>
              </a:rPr>
              <a:t>Подготовлены дополнительные магистерские программы, </a:t>
            </a:r>
            <a:r>
              <a:rPr lang="ru-RU" sz="1600" dirty="0"/>
              <a:t>поступление на которые в количестве 5+5 планируется уже в 2023г. Прорабатываются </a:t>
            </a:r>
            <a:r>
              <a:rPr lang="ru-RU" sz="1600" dirty="0">
                <a:solidFill>
                  <a:schemeClr val="tx2"/>
                </a:solidFill>
              </a:rPr>
              <a:t>дальнейшие шаги по </a:t>
            </a:r>
            <a:r>
              <a:rPr lang="ru-RU" sz="1600" dirty="0"/>
              <a:t>сотрудничеству с Химическим, Биологическим, ВМК и другими факультетами МГУ и </a:t>
            </a:r>
            <a:r>
              <a:rPr lang="ru-RU" sz="1600" dirty="0">
                <a:solidFill>
                  <a:schemeClr val="tx2"/>
                </a:solidFill>
              </a:rPr>
              <a:t>расширению специальностей Филиала</a:t>
            </a:r>
            <a:r>
              <a:rPr lang="ru-RU" sz="1600" dirty="0"/>
              <a:t>. С учетом дальнейшего роста число студентов планируется до </a:t>
            </a:r>
            <a:r>
              <a:rPr lang="en-US" sz="1600" dirty="0"/>
              <a:t>~ 200 </a:t>
            </a:r>
            <a:r>
              <a:rPr lang="ru-RU" sz="1600" dirty="0"/>
              <a:t>чел. </a:t>
            </a:r>
          </a:p>
        </p:txBody>
      </p:sp>
      <p:pic>
        <p:nvPicPr>
          <p:cNvPr id="10" name="Объект 4">
            <a:extLst>
              <a:ext uri="{FF2B5EF4-FFF2-40B4-BE49-F238E27FC236}">
                <a16:creationId xmlns:a16="http://schemas.microsoft.com/office/drawing/2014/main" id="{6F6B3A42-0858-2037-B05C-4353E9E7C4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97487" y="2625034"/>
            <a:ext cx="4053477" cy="2697295"/>
          </a:xfrm>
          <a:prstGeom prst="rect">
            <a:avLst/>
          </a:prstGeom>
          <a:solidFill>
            <a:schemeClr val="bg1"/>
          </a:solidFill>
          <a:ln w="12700">
            <a:solidFill>
              <a:srgbClr val="FFC000"/>
            </a:solidFill>
          </a:ln>
        </p:spPr>
      </p:pic>
      <p:sp>
        <p:nvSpPr>
          <p:cNvPr id="11" name="TextBox 10">
            <a:extLst>
              <a:ext uri="{FF2B5EF4-FFF2-40B4-BE49-F238E27FC236}">
                <a16:creationId xmlns:a16="http://schemas.microsoft.com/office/drawing/2014/main" id="{6900F5A8-CE17-DEAD-A21E-7D6F406DD01B}"/>
              </a:ext>
            </a:extLst>
          </p:cNvPr>
          <p:cNvSpPr txBox="1"/>
          <p:nvPr/>
        </p:nvSpPr>
        <p:spPr>
          <a:xfrm>
            <a:off x="141035" y="3867339"/>
            <a:ext cx="7519398" cy="584775"/>
          </a:xfrm>
          <a:prstGeom prst="rect">
            <a:avLst/>
          </a:prstGeom>
          <a:noFill/>
        </p:spPr>
        <p:txBody>
          <a:bodyPr wrap="square" rtlCol="0">
            <a:spAutoFit/>
          </a:bodyPr>
          <a:lstStyle/>
          <a:p>
            <a:pPr algn="just"/>
            <a:r>
              <a:rPr lang="ru-RU" sz="1600" dirty="0">
                <a:solidFill>
                  <a:schemeClr val="tx2"/>
                </a:solidFill>
              </a:rPr>
              <a:t>Принято решение и начата реконструкция инфраструктуры </a:t>
            </a:r>
            <a:r>
              <a:rPr lang="ru-RU" sz="1600" dirty="0"/>
              <a:t>МГУ в г. Дубне (территория, учебный корпус, общежитие). </a:t>
            </a:r>
          </a:p>
        </p:txBody>
      </p:sp>
      <p:sp>
        <p:nvSpPr>
          <p:cNvPr id="12" name="TextBox 11">
            <a:extLst>
              <a:ext uri="{FF2B5EF4-FFF2-40B4-BE49-F238E27FC236}">
                <a16:creationId xmlns:a16="http://schemas.microsoft.com/office/drawing/2014/main" id="{3FDDD0FC-7E6A-34AE-B60D-DCD8FDF4458E}"/>
              </a:ext>
            </a:extLst>
          </p:cNvPr>
          <p:cNvSpPr txBox="1"/>
          <p:nvPr/>
        </p:nvSpPr>
        <p:spPr>
          <a:xfrm>
            <a:off x="141035" y="4491332"/>
            <a:ext cx="7519399" cy="830997"/>
          </a:xfrm>
          <a:prstGeom prst="rect">
            <a:avLst/>
          </a:prstGeom>
          <a:noFill/>
        </p:spPr>
        <p:txBody>
          <a:bodyPr wrap="square" rtlCol="0">
            <a:spAutoFit/>
          </a:bodyPr>
          <a:lstStyle/>
          <a:p>
            <a:pPr algn="just"/>
            <a:r>
              <a:rPr lang="ru-RU" sz="1600" dirty="0">
                <a:solidFill>
                  <a:schemeClr val="tx2"/>
                </a:solidFill>
              </a:rPr>
              <a:t>Студентам, обучающимся на дубненских кафедрах, назначена дополнительная стипендия</a:t>
            </a:r>
            <a:r>
              <a:rPr lang="ru-RU" sz="1600" dirty="0">
                <a:solidFill>
                  <a:srgbClr val="0070C0"/>
                </a:solidFill>
              </a:rPr>
              <a:t> </a:t>
            </a:r>
            <a:r>
              <a:rPr lang="ru-RU" sz="1600" dirty="0"/>
              <a:t>от 10 тыс. руб. на младших курсах до 25 тыс. руб. на старших. </a:t>
            </a:r>
          </a:p>
        </p:txBody>
      </p:sp>
      <p:sp>
        <p:nvSpPr>
          <p:cNvPr id="13" name="Объект 2">
            <a:extLst>
              <a:ext uri="{FF2B5EF4-FFF2-40B4-BE49-F238E27FC236}">
                <a16:creationId xmlns:a16="http://schemas.microsoft.com/office/drawing/2014/main" id="{0E27F5C5-7520-0B67-2C49-C64EC471F3BF}"/>
              </a:ext>
            </a:extLst>
          </p:cNvPr>
          <p:cNvSpPr txBox="1">
            <a:spLocks/>
          </p:cNvSpPr>
          <p:nvPr/>
        </p:nvSpPr>
        <p:spPr>
          <a:xfrm>
            <a:off x="141035" y="5956608"/>
            <a:ext cx="11607281" cy="8309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600" dirty="0"/>
              <a:t>Филиал в Дубне будет использовать возможности ОИЯИ, как международной организации, по установлению связей и использованию лучших образовательных практик через </a:t>
            </a:r>
            <a:r>
              <a:rPr lang="ru-RU" sz="1600" dirty="0">
                <a:solidFill>
                  <a:schemeClr val="tx2"/>
                </a:solidFill>
              </a:rPr>
              <a:t>участие в ведущих мировых научных проектах в целях подготовки кадров для ОИЯИ и стран-участниц. </a:t>
            </a:r>
          </a:p>
        </p:txBody>
      </p:sp>
    </p:spTree>
    <p:extLst>
      <p:ext uri="{BB962C8B-B14F-4D97-AF65-F5344CB8AC3E}">
        <p14:creationId xmlns:p14="http://schemas.microsoft.com/office/powerpoint/2010/main" val="1889816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Box 96"/>
          <p:cNvSpPr/>
          <p:nvPr/>
        </p:nvSpPr>
        <p:spPr>
          <a:xfrm>
            <a:off x="0" y="271682"/>
            <a:ext cx="8648344" cy="456986"/>
          </a:xfrm>
          <a:prstGeom prst="rect">
            <a:avLst/>
          </a:prstGeom>
          <a:noFill/>
          <a:ln w="0">
            <a:noFill/>
          </a:ln>
          <a:effectLst>
            <a:softEdge rad="50760"/>
          </a:effectLst>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spcAft>
                <a:spcPts val="577"/>
              </a:spcAft>
              <a:tabLst>
                <a:tab pos="0" algn="l"/>
              </a:tabLst>
            </a:pPr>
            <a:r>
              <a:rPr lang="ru-RU" sz="2400" b="1" spc="-1" dirty="0">
                <a:solidFill>
                  <a:srgbClr val="000066"/>
                </a:solidFill>
                <a:latin typeface="Arial"/>
                <a:ea typeface="Times New Roman"/>
              </a:rPr>
              <a:t>7-летний План Развития ОИЯИ (</a:t>
            </a:r>
            <a:r>
              <a:rPr lang="en-US" sz="2400" b="1" spc="-1" dirty="0">
                <a:solidFill>
                  <a:srgbClr val="000066"/>
                </a:solidFill>
                <a:latin typeface="Arial"/>
                <a:ea typeface="Times New Roman"/>
              </a:rPr>
              <a:t>7-year Plan) </a:t>
            </a:r>
            <a:r>
              <a:rPr lang="en-GB" sz="2400" b="1" spc="-1" dirty="0">
                <a:solidFill>
                  <a:srgbClr val="000066"/>
                </a:solidFill>
                <a:latin typeface="Arial"/>
                <a:ea typeface="Times New Roman"/>
              </a:rPr>
              <a:t>2024–2030</a:t>
            </a:r>
            <a:endParaRPr lang="en-US" sz="2400" spc="-1" dirty="0">
              <a:latin typeface="Arial"/>
            </a:endParaRPr>
          </a:p>
        </p:txBody>
      </p:sp>
      <p:sp>
        <p:nvSpPr>
          <p:cNvPr id="800" name="TextBox 115"/>
          <p:cNvSpPr/>
          <p:nvPr/>
        </p:nvSpPr>
        <p:spPr>
          <a:xfrm>
            <a:off x="413648" y="1088059"/>
            <a:ext cx="6392674" cy="2259646"/>
          </a:xfrm>
          <a:prstGeom prst="rect">
            <a:avLst/>
          </a:prstGeom>
          <a:gradFill rotWithShape="0">
            <a:gsLst>
              <a:gs pos="0">
                <a:srgbClr val="0066CC"/>
              </a:gs>
              <a:gs pos="100000">
                <a:srgbClr val="333333"/>
              </a:gs>
            </a:gsLst>
            <a:lin ang="5400000"/>
          </a:gradFill>
          <a:ln w="36720">
            <a:solidFill>
              <a:srgbClr val="999999"/>
            </a:solidFill>
            <a:round/>
          </a:ln>
          <a:effectLst>
            <a:softEdge rad="50760"/>
          </a:effectLst>
        </p:spPr>
        <p:style>
          <a:lnRef idx="0">
            <a:scrgbClr r="0" g="0" b="0"/>
          </a:lnRef>
          <a:fillRef idx="0">
            <a:scrgbClr r="0" g="0" b="0"/>
          </a:fillRef>
          <a:effectRef idx="0">
            <a:scrgbClr r="0" g="0" b="0"/>
          </a:effectRef>
          <a:fontRef idx="minor"/>
        </p:style>
        <p:txBody>
          <a:bodyPr wrap="square" lIns="104166" tIns="60764" rIns="104166" bIns="60764" anchor="t">
            <a:spAutoFit/>
          </a:bodyPr>
          <a:lstStyle/>
          <a:p>
            <a:pPr>
              <a:lnSpc>
                <a:spcPct val="100000"/>
              </a:lnSpc>
            </a:pPr>
            <a:endParaRPr lang="en-US" sz="1543" spc="-1" dirty="0">
              <a:latin typeface="Arial"/>
            </a:endParaRPr>
          </a:p>
          <a:p>
            <a:pPr>
              <a:lnSpc>
                <a:spcPct val="100000"/>
              </a:lnSpc>
            </a:pPr>
            <a:r>
              <a:rPr lang="en-GB" sz="1543" b="1" spc="-1" dirty="0">
                <a:solidFill>
                  <a:srgbClr val="FFFFFF"/>
                </a:solidFill>
                <a:latin typeface="Arial"/>
                <a:ea typeface="Times New Roman"/>
              </a:rPr>
              <a:t>DEVELOPMENT OF A LARGE RESEARCH INFRASTRUCTURE</a:t>
            </a:r>
            <a:endParaRPr lang="en-US" sz="1543" spc="-1" dirty="0">
              <a:latin typeface="Arial"/>
            </a:endParaRPr>
          </a:p>
          <a:p>
            <a:pPr>
              <a:lnSpc>
                <a:spcPct val="100000"/>
              </a:lnSpc>
            </a:pPr>
            <a:endParaRPr lang="en-US" sz="1543" spc="-1" dirty="0">
              <a:latin typeface="Arial"/>
            </a:endParaRPr>
          </a:p>
          <a:p>
            <a:pPr marL="208332" indent="-208332">
              <a:buClr>
                <a:srgbClr val="000000"/>
              </a:buClr>
              <a:buSzPct val="45000"/>
              <a:buFont typeface="Wingdings" charset="2"/>
              <a:buChar char=""/>
            </a:pPr>
            <a:r>
              <a:rPr lang="en-GB" sz="1543" b="1" spc="-1" dirty="0">
                <a:solidFill>
                  <a:srgbClr val="FFFFFF"/>
                </a:solidFill>
                <a:latin typeface="Arial"/>
                <a:ea typeface="Times New Roman"/>
              </a:rPr>
              <a:t>NICA, </a:t>
            </a:r>
            <a:endParaRPr lang="en-US" sz="1543" spc="-1" dirty="0">
              <a:latin typeface="Arial"/>
            </a:endParaRPr>
          </a:p>
          <a:p>
            <a:pPr marL="208332" indent="-208332">
              <a:buClr>
                <a:srgbClr val="000000"/>
              </a:buClr>
              <a:buSzPct val="45000"/>
              <a:buFont typeface="Wingdings" charset="2"/>
              <a:buChar char=""/>
            </a:pPr>
            <a:r>
              <a:rPr lang="en-GB" sz="1543" b="1" spc="-1" dirty="0">
                <a:solidFill>
                  <a:srgbClr val="FFFFFF"/>
                </a:solidFill>
                <a:latin typeface="Arial"/>
                <a:ea typeface="Times New Roman"/>
              </a:rPr>
              <a:t>MPD, SPD</a:t>
            </a:r>
            <a:endParaRPr lang="en-US" sz="1543" spc="-1" dirty="0">
              <a:latin typeface="Arial"/>
            </a:endParaRPr>
          </a:p>
          <a:p>
            <a:pPr marL="208332" indent="-208332">
              <a:buClr>
                <a:srgbClr val="000000"/>
              </a:buClr>
              <a:buSzPct val="45000"/>
              <a:buFont typeface="Wingdings" charset="2"/>
              <a:buChar char=""/>
            </a:pPr>
            <a:r>
              <a:rPr lang="en-GB" sz="1543" b="1" spc="-1" dirty="0">
                <a:solidFill>
                  <a:srgbClr val="FFFFFF"/>
                </a:solidFill>
                <a:latin typeface="Arial"/>
                <a:ea typeface="Times New Roman"/>
              </a:rPr>
              <a:t>DRIBs-III (SHE, U-400R, DC-140, Radiochemical Lab Class-1)      </a:t>
            </a:r>
            <a:endParaRPr lang="en-US" sz="1543" spc="-1" dirty="0">
              <a:latin typeface="Arial"/>
            </a:endParaRPr>
          </a:p>
          <a:p>
            <a:pPr marL="208332" indent="-208332">
              <a:buClr>
                <a:srgbClr val="000000"/>
              </a:buClr>
              <a:buSzPct val="45000"/>
              <a:buFont typeface="Wingdings" charset="2"/>
              <a:buChar char=""/>
            </a:pPr>
            <a:r>
              <a:rPr lang="en-GB" sz="1543" b="1" spc="-1" dirty="0">
                <a:solidFill>
                  <a:srgbClr val="FFFFFF"/>
                </a:solidFill>
                <a:latin typeface="Arial"/>
                <a:ea typeface="Times New Roman"/>
              </a:rPr>
              <a:t>IBR-2M, NEPTUN</a:t>
            </a:r>
            <a:endParaRPr lang="en-US" sz="1543" spc="-1" dirty="0">
              <a:latin typeface="Arial"/>
            </a:endParaRPr>
          </a:p>
          <a:p>
            <a:pPr marL="208332" indent="-208332">
              <a:buClr>
                <a:srgbClr val="000000"/>
              </a:buClr>
              <a:buSzPct val="45000"/>
              <a:buFont typeface="Wingdings" charset="2"/>
              <a:buChar char=""/>
            </a:pPr>
            <a:r>
              <a:rPr lang="en-GB" sz="1543" b="1" spc="-1" dirty="0">
                <a:solidFill>
                  <a:srgbClr val="FFFFFF"/>
                </a:solidFill>
                <a:latin typeface="Arial"/>
                <a:ea typeface="Times New Roman"/>
              </a:rPr>
              <a:t>BAIKAL-GVD</a:t>
            </a:r>
            <a:endParaRPr lang="en-US" sz="1543" spc="-1" dirty="0">
              <a:latin typeface="Arial"/>
            </a:endParaRPr>
          </a:p>
          <a:p>
            <a:pPr>
              <a:lnSpc>
                <a:spcPct val="100000"/>
              </a:lnSpc>
            </a:pPr>
            <a:endParaRPr lang="en-US" sz="1543" spc="-1" dirty="0">
              <a:latin typeface="Arial"/>
            </a:endParaRPr>
          </a:p>
        </p:txBody>
      </p:sp>
      <p:sp>
        <p:nvSpPr>
          <p:cNvPr id="801" name="TextBox 117"/>
          <p:cNvSpPr/>
          <p:nvPr/>
        </p:nvSpPr>
        <p:spPr>
          <a:xfrm>
            <a:off x="413648" y="3434266"/>
            <a:ext cx="6392674" cy="3150591"/>
          </a:xfrm>
          <a:prstGeom prst="rect">
            <a:avLst/>
          </a:prstGeom>
          <a:gradFill rotWithShape="0">
            <a:gsLst>
              <a:gs pos="0">
                <a:srgbClr val="333333"/>
              </a:gs>
              <a:gs pos="100000">
                <a:srgbClr val="2A6099"/>
              </a:gs>
            </a:gsLst>
            <a:lin ang="5400000"/>
          </a:gradFill>
          <a:ln w="36720">
            <a:solidFill>
              <a:srgbClr val="999999"/>
            </a:solidFill>
            <a:round/>
          </a:ln>
          <a:effectLst>
            <a:softEdge rad="50760"/>
          </a:effectLst>
        </p:spPr>
        <p:style>
          <a:lnRef idx="0">
            <a:scrgbClr r="0" g="0" b="0"/>
          </a:lnRef>
          <a:fillRef idx="0">
            <a:scrgbClr r="0" g="0" b="0"/>
          </a:fillRef>
          <a:effectRef idx="0">
            <a:scrgbClr r="0" g="0" b="0"/>
          </a:effectRef>
          <a:fontRef idx="minor"/>
        </p:style>
        <p:txBody>
          <a:bodyPr wrap="square" lIns="104513" tIns="61111" rIns="104513" bIns="61111" anchor="t">
            <a:spAutoFit/>
          </a:bodyPr>
          <a:lstStyle/>
          <a:p>
            <a:pPr>
              <a:lnSpc>
                <a:spcPct val="100000"/>
              </a:lnSpc>
            </a:pPr>
            <a:endParaRPr lang="en-US" sz="1543" spc="-1" dirty="0">
              <a:latin typeface="Arial"/>
            </a:endParaRPr>
          </a:p>
          <a:p>
            <a:pPr>
              <a:lnSpc>
                <a:spcPct val="100000"/>
              </a:lnSpc>
            </a:pPr>
            <a:r>
              <a:rPr lang="en-GB" sz="1543" b="1" spc="-1" dirty="0">
                <a:solidFill>
                  <a:srgbClr val="FFFFFF"/>
                </a:solidFill>
                <a:latin typeface="Arial"/>
                <a:ea typeface="Times New Roman"/>
              </a:rPr>
              <a:t>SCIENTIFIC PROJECTS, </a:t>
            </a:r>
            <a:endParaRPr lang="en-US" sz="1543" spc="-1" dirty="0">
              <a:latin typeface="Arial"/>
            </a:endParaRPr>
          </a:p>
          <a:p>
            <a:pPr>
              <a:lnSpc>
                <a:spcPct val="100000"/>
              </a:lnSpc>
            </a:pPr>
            <a:r>
              <a:rPr lang="en-GB" sz="1543" b="1" spc="-1" dirty="0">
                <a:solidFill>
                  <a:srgbClr val="FFFFFF"/>
                </a:solidFill>
                <a:latin typeface="Arial"/>
                <a:ea typeface="Times New Roman"/>
              </a:rPr>
              <a:t>EQUIPMENT AND MEDIUM-SCALE INFRASTRUCTURE</a:t>
            </a:r>
            <a:endParaRPr lang="en-US" sz="1543" spc="-1" dirty="0">
              <a:latin typeface="Arial"/>
            </a:endParaRPr>
          </a:p>
          <a:p>
            <a:pPr>
              <a:lnSpc>
                <a:spcPct val="100000"/>
              </a:lnSpc>
            </a:pPr>
            <a:endParaRPr lang="en-US" sz="1543" spc="-1" dirty="0">
              <a:latin typeface="Arial"/>
            </a:endParaRPr>
          </a:p>
          <a:p>
            <a:pPr marL="208332" indent="-208332">
              <a:buClr>
                <a:srgbClr val="000000"/>
              </a:buClr>
              <a:buSzPct val="45000"/>
              <a:buFont typeface="Wingdings" charset="2"/>
              <a:buChar char=""/>
            </a:pPr>
            <a:r>
              <a:rPr lang="en-GB" sz="1543" b="1" spc="-1" dirty="0">
                <a:solidFill>
                  <a:srgbClr val="FFFFFF"/>
                </a:solidFill>
                <a:latin typeface="Arial"/>
                <a:ea typeface="Times New Roman"/>
              </a:rPr>
              <a:t>Elementary </a:t>
            </a:r>
            <a:r>
              <a:rPr lang="en-GB" sz="1543" b="1" spc="-1" dirty="0" err="1">
                <a:solidFill>
                  <a:srgbClr val="FFFFFF"/>
                </a:solidFill>
                <a:latin typeface="Arial"/>
                <a:ea typeface="Times New Roman"/>
              </a:rPr>
              <a:t>paricle</a:t>
            </a:r>
            <a:r>
              <a:rPr lang="en-GB" sz="1543" b="1" spc="-1" dirty="0">
                <a:solidFill>
                  <a:srgbClr val="FFFFFF"/>
                </a:solidFill>
                <a:latin typeface="Arial"/>
                <a:ea typeface="Times New Roman"/>
              </a:rPr>
              <a:t> physics and high energy heavy ion physics</a:t>
            </a:r>
            <a:endParaRPr lang="en-US" sz="1543" spc="-1" dirty="0">
              <a:latin typeface="Arial"/>
            </a:endParaRPr>
          </a:p>
          <a:p>
            <a:pPr marL="208332" indent="-208332">
              <a:lnSpc>
                <a:spcPct val="115000"/>
              </a:lnSpc>
              <a:buClr>
                <a:srgbClr val="000000"/>
              </a:buClr>
              <a:buSzPct val="45000"/>
              <a:buFont typeface="Wingdings" charset="2"/>
              <a:buChar char=""/>
            </a:pPr>
            <a:r>
              <a:rPr lang="en-GB" sz="1543" b="1" spc="-1" dirty="0">
                <a:solidFill>
                  <a:srgbClr val="FFFFFF"/>
                </a:solidFill>
                <a:latin typeface="Arial"/>
                <a:ea typeface="Times New Roman"/>
              </a:rPr>
              <a:t>Nuclear physics</a:t>
            </a:r>
            <a:endParaRPr lang="en-US" sz="1543" spc="-1" dirty="0">
              <a:latin typeface="Arial"/>
            </a:endParaRPr>
          </a:p>
          <a:p>
            <a:pPr marL="208332" indent="-208332">
              <a:lnSpc>
                <a:spcPct val="115000"/>
              </a:lnSpc>
              <a:buClr>
                <a:srgbClr val="000000"/>
              </a:buClr>
              <a:buSzPct val="45000"/>
              <a:buFont typeface="Wingdings" charset="2"/>
              <a:buChar char=""/>
            </a:pPr>
            <a:r>
              <a:rPr lang="en-GB" sz="1543" b="1" spc="-1" dirty="0">
                <a:solidFill>
                  <a:srgbClr val="FFFFFF"/>
                </a:solidFill>
                <a:latin typeface="Arial"/>
                <a:ea typeface="Times New Roman"/>
              </a:rPr>
              <a:t>Condensed matter physics</a:t>
            </a:r>
            <a:endParaRPr lang="en-US" sz="1543" spc="-1" dirty="0">
              <a:latin typeface="Arial"/>
            </a:endParaRPr>
          </a:p>
          <a:p>
            <a:pPr marL="208332" indent="-208332">
              <a:lnSpc>
                <a:spcPct val="115000"/>
              </a:lnSpc>
              <a:buClr>
                <a:srgbClr val="000000"/>
              </a:buClr>
              <a:buSzPct val="45000"/>
              <a:buFont typeface="Wingdings" charset="2"/>
              <a:buChar char=""/>
            </a:pPr>
            <a:r>
              <a:rPr lang="en-GB" sz="1543" b="1" spc="-1" dirty="0">
                <a:solidFill>
                  <a:srgbClr val="FFFFFF"/>
                </a:solidFill>
                <a:latin typeface="Arial"/>
                <a:ea typeface="Times New Roman"/>
              </a:rPr>
              <a:t>Radiation research in life sciences</a:t>
            </a:r>
            <a:endParaRPr lang="en-US" sz="1543" spc="-1" dirty="0">
              <a:latin typeface="Arial"/>
            </a:endParaRPr>
          </a:p>
          <a:p>
            <a:pPr marL="208332" indent="-208332">
              <a:lnSpc>
                <a:spcPct val="115000"/>
              </a:lnSpc>
              <a:buClr>
                <a:srgbClr val="000000"/>
              </a:buClr>
              <a:buSzPct val="45000"/>
              <a:buFont typeface="Wingdings" charset="2"/>
              <a:buChar char=""/>
            </a:pPr>
            <a:r>
              <a:rPr lang="en-GB" sz="1543" b="1" spc="-1" dirty="0">
                <a:solidFill>
                  <a:srgbClr val="FFFFFF"/>
                </a:solidFill>
                <a:latin typeface="Arial"/>
                <a:ea typeface="Times New Roman"/>
              </a:rPr>
              <a:t>Theoretical Physics</a:t>
            </a:r>
            <a:endParaRPr lang="en-US" sz="1543" spc="-1" dirty="0">
              <a:latin typeface="Arial"/>
            </a:endParaRPr>
          </a:p>
          <a:p>
            <a:pPr marL="208332" indent="-208332">
              <a:lnSpc>
                <a:spcPct val="115000"/>
              </a:lnSpc>
              <a:buClr>
                <a:srgbClr val="000000"/>
              </a:buClr>
              <a:buSzPct val="45000"/>
              <a:buFont typeface="Wingdings" charset="2"/>
              <a:buChar char=""/>
            </a:pPr>
            <a:r>
              <a:rPr lang="en-GB" sz="1543" b="1" spc="-1" dirty="0">
                <a:solidFill>
                  <a:srgbClr val="FFFFFF"/>
                </a:solidFill>
                <a:latin typeface="Arial"/>
                <a:ea typeface="Times New Roman"/>
              </a:rPr>
              <a:t>Information technology</a:t>
            </a:r>
            <a:endParaRPr lang="en-US" sz="1543" spc="-1" dirty="0">
              <a:latin typeface="Arial"/>
            </a:endParaRPr>
          </a:p>
          <a:p>
            <a:pPr marL="208332" indent="-208332">
              <a:buClr>
                <a:srgbClr val="000000"/>
              </a:buClr>
              <a:buSzPct val="45000"/>
              <a:buFont typeface="Wingdings" charset="2"/>
              <a:buChar char=""/>
            </a:pPr>
            <a:r>
              <a:rPr lang="en-GB" sz="1543" b="1" spc="-1" dirty="0">
                <a:solidFill>
                  <a:srgbClr val="FFFFFF"/>
                </a:solidFill>
                <a:latin typeface="Arial"/>
                <a:ea typeface="Times New Roman"/>
              </a:rPr>
              <a:t>Physics and technology of charged particle accelerators</a:t>
            </a:r>
            <a:endParaRPr lang="en-US" sz="1543" spc="-1" dirty="0">
              <a:latin typeface="Arial"/>
            </a:endParaRPr>
          </a:p>
          <a:p>
            <a:pPr>
              <a:lnSpc>
                <a:spcPct val="100000"/>
              </a:lnSpc>
            </a:pPr>
            <a:endParaRPr lang="en-US" sz="1543" spc="-1" dirty="0">
              <a:latin typeface="Arial"/>
            </a:endParaRPr>
          </a:p>
        </p:txBody>
      </p:sp>
      <p:sp>
        <p:nvSpPr>
          <p:cNvPr id="802" name="TextBox 118"/>
          <p:cNvSpPr/>
          <p:nvPr/>
        </p:nvSpPr>
        <p:spPr>
          <a:xfrm>
            <a:off x="7038613" y="992830"/>
            <a:ext cx="4675669" cy="598289"/>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4513" tIns="61111" rIns="104513" bIns="61111" anchor="t">
            <a:spAutoFit/>
          </a:bodyPr>
          <a:lstStyle/>
          <a:p>
            <a:pPr>
              <a:lnSpc>
                <a:spcPct val="100000"/>
              </a:lnSpc>
            </a:pPr>
            <a:r>
              <a:rPr lang="en-GB" sz="1543" b="1" spc="-1">
                <a:solidFill>
                  <a:srgbClr val="000000"/>
                </a:solidFill>
                <a:latin typeface="Arial"/>
                <a:ea typeface="Times New Roman"/>
              </a:rPr>
              <a:t>DEVELOPMENT OF ENGINEERING INFRASTRUCTURE</a:t>
            </a:r>
            <a:endParaRPr lang="en-US" sz="1543" spc="-1">
              <a:latin typeface="Arial"/>
            </a:endParaRPr>
          </a:p>
        </p:txBody>
      </p:sp>
      <p:sp>
        <p:nvSpPr>
          <p:cNvPr id="803" name="TextBox 116"/>
          <p:cNvSpPr/>
          <p:nvPr/>
        </p:nvSpPr>
        <p:spPr>
          <a:xfrm>
            <a:off x="7038613" y="1742479"/>
            <a:ext cx="4675669" cy="360853"/>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4513" tIns="61111" rIns="104513" bIns="61111" anchor="t">
            <a:spAutoFit/>
          </a:bodyPr>
          <a:lstStyle/>
          <a:p>
            <a:pPr>
              <a:lnSpc>
                <a:spcPct val="100000"/>
              </a:lnSpc>
            </a:pPr>
            <a:r>
              <a:rPr lang="en-GB" sz="1543" b="1" spc="-1">
                <a:solidFill>
                  <a:srgbClr val="000084"/>
                </a:solidFill>
                <a:latin typeface="Arial"/>
                <a:ea typeface="Times New Roman"/>
              </a:rPr>
              <a:t>INNOVATION ACTIVITIES</a:t>
            </a:r>
            <a:endParaRPr lang="en-US" sz="1543" spc="-1">
              <a:latin typeface="Arial"/>
            </a:endParaRPr>
          </a:p>
        </p:txBody>
      </p:sp>
      <p:sp>
        <p:nvSpPr>
          <p:cNvPr id="804" name="TextBox 119"/>
          <p:cNvSpPr/>
          <p:nvPr/>
        </p:nvSpPr>
        <p:spPr>
          <a:xfrm>
            <a:off x="7038613" y="2265045"/>
            <a:ext cx="4675669" cy="360853"/>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4513" tIns="61111" rIns="104513" bIns="61111" anchor="t">
            <a:spAutoFit/>
          </a:bodyPr>
          <a:lstStyle/>
          <a:p>
            <a:pPr>
              <a:lnSpc>
                <a:spcPct val="100000"/>
              </a:lnSpc>
            </a:pPr>
            <a:r>
              <a:rPr lang="en-GB" sz="1543" b="1" spc="-1">
                <a:solidFill>
                  <a:srgbClr val="000000"/>
                </a:solidFill>
                <a:latin typeface="Arial"/>
                <a:ea typeface="Times New Roman"/>
              </a:rPr>
              <a:t>STRENGTHENING HUMAN RESOURCES</a:t>
            </a:r>
            <a:endParaRPr lang="en-US" sz="1543" spc="-1">
              <a:latin typeface="Arial"/>
            </a:endParaRPr>
          </a:p>
        </p:txBody>
      </p:sp>
      <p:sp>
        <p:nvSpPr>
          <p:cNvPr id="805" name="TextBox 120"/>
          <p:cNvSpPr/>
          <p:nvPr/>
        </p:nvSpPr>
        <p:spPr>
          <a:xfrm>
            <a:off x="7038613" y="2754973"/>
            <a:ext cx="4675669" cy="360853"/>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4513" tIns="61111" rIns="104513" bIns="61111" anchor="t">
            <a:spAutoFit/>
          </a:bodyPr>
          <a:lstStyle/>
          <a:p>
            <a:pPr>
              <a:lnSpc>
                <a:spcPct val="100000"/>
              </a:lnSpc>
            </a:pPr>
            <a:r>
              <a:rPr lang="en-GB" sz="1543" b="1" spc="-1">
                <a:solidFill>
                  <a:srgbClr val="000084"/>
                </a:solidFill>
                <a:latin typeface="Arial"/>
                <a:ea typeface="Times New Roman"/>
              </a:rPr>
              <a:t>ORGANIZATION OF SCIENTIFIC ACTIVITY</a:t>
            </a:r>
            <a:endParaRPr lang="en-US" sz="1543" spc="-1">
              <a:latin typeface="Arial"/>
            </a:endParaRPr>
          </a:p>
        </p:txBody>
      </p:sp>
      <p:sp>
        <p:nvSpPr>
          <p:cNvPr id="806" name="TextBox 121"/>
          <p:cNvSpPr/>
          <p:nvPr/>
        </p:nvSpPr>
        <p:spPr>
          <a:xfrm>
            <a:off x="7038613" y="3256707"/>
            <a:ext cx="4675669" cy="598289"/>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4513" tIns="61111" rIns="104513" bIns="61111" anchor="t">
            <a:spAutoFit/>
          </a:bodyPr>
          <a:lstStyle/>
          <a:p>
            <a:pPr>
              <a:lnSpc>
                <a:spcPct val="100000"/>
              </a:lnSpc>
            </a:pPr>
            <a:r>
              <a:rPr lang="en-GB" sz="1543" b="1" spc="-1">
                <a:solidFill>
                  <a:srgbClr val="000000"/>
                </a:solidFill>
                <a:latin typeface="Arial"/>
                <a:ea typeface="Times New Roman"/>
              </a:rPr>
              <a:t>DEVELOPMENT OF JINR AS INTERNATIONAL ORGANIZATION</a:t>
            </a:r>
            <a:endParaRPr lang="en-US" sz="1543" spc="-1">
              <a:latin typeface="Arial"/>
            </a:endParaRPr>
          </a:p>
        </p:txBody>
      </p:sp>
      <p:sp>
        <p:nvSpPr>
          <p:cNvPr id="807" name="TextBox 122"/>
          <p:cNvSpPr/>
          <p:nvPr/>
        </p:nvSpPr>
        <p:spPr>
          <a:xfrm>
            <a:off x="7016043" y="4827531"/>
            <a:ext cx="4675669" cy="360853"/>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4513" tIns="61111" rIns="104513" bIns="61111" anchor="t">
            <a:spAutoFit/>
          </a:bodyPr>
          <a:lstStyle/>
          <a:p>
            <a:pPr>
              <a:lnSpc>
                <a:spcPct val="100000"/>
              </a:lnSpc>
            </a:pPr>
            <a:r>
              <a:rPr lang="en-GB" sz="1543" b="1" spc="-1">
                <a:solidFill>
                  <a:srgbClr val="000000"/>
                </a:solidFill>
                <a:latin typeface="Arial"/>
                <a:ea typeface="Times New Roman"/>
              </a:rPr>
              <a:t>DIGITAL JINR</a:t>
            </a:r>
            <a:endParaRPr lang="en-US" sz="1543" spc="-1">
              <a:latin typeface="Arial"/>
            </a:endParaRPr>
          </a:p>
        </p:txBody>
      </p:sp>
      <p:sp>
        <p:nvSpPr>
          <p:cNvPr id="808" name="TextBox 123"/>
          <p:cNvSpPr/>
          <p:nvPr/>
        </p:nvSpPr>
        <p:spPr>
          <a:xfrm>
            <a:off x="7016043" y="3990383"/>
            <a:ext cx="4675669" cy="598289"/>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4513" tIns="61111" rIns="104513" bIns="61111" anchor="t">
            <a:spAutoFit/>
          </a:bodyPr>
          <a:lstStyle/>
          <a:p>
            <a:pPr>
              <a:lnSpc>
                <a:spcPct val="100000"/>
              </a:lnSpc>
            </a:pPr>
            <a:r>
              <a:rPr lang="en-GB" sz="1543" b="1" spc="-1">
                <a:solidFill>
                  <a:srgbClr val="000084"/>
                </a:solidFill>
                <a:latin typeface="Arial"/>
                <a:ea typeface="Times New Roman"/>
              </a:rPr>
              <a:t>STRATEGIC OUTRICH AND COMMUNICATIONS (IC, PR, GR)  </a:t>
            </a:r>
            <a:endParaRPr lang="en-US" sz="1543" spc="-1">
              <a:latin typeface="Arial"/>
            </a:endParaRPr>
          </a:p>
        </p:txBody>
      </p:sp>
      <p:sp>
        <p:nvSpPr>
          <p:cNvPr id="809" name="TextBox 124"/>
          <p:cNvSpPr/>
          <p:nvPr/>
        </p:nvSpPr>
        <p:spPr>
          <a:xfrm>
            <a:off x="7016043" y="5374751"/>
            <a:ext cx="4675669" cy="360853"/>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4513" tIns="61111" rIns="104513" bIns="61111" anchor="t">
            <a:spAutoFit/>
          </a:bodyPr>
          <a:lstStyle/>
          <a:p>
            <a:pPr>
              <a:lnSpc>
                <a:spcPct val="100000"/>
              </a:lnSpc>
            </a:pPr>
            <a:r>
              <a:rPr lang="en-GB" sz="1543" b="1" spc="-1">
                <a:solidFill>
                  <a:srgbClr val="000084"/>
                </a:solidFill>
                <a:latin typeface="Arial"/>
                <a:ea typeface="Times New Roman"/>
              </a:rPr>
              <a:t>FINANCIAL SUPPORT</a:t>
            </a:r>
            <a:endParaRPr lang="en-US" sz="1543" spc="-1">
              <a:latin typeface="Arial"/>
            </a:endParaRPr>
          </a:p>
        </p:txBody>
      </p:sp>
      <p:sp>
        <p:nvSpPr>
          <p:cNvPr id="810" name="TextBox 125"/>
          <p:cNvSpPr/>
          <p:nvPr/>
        </p:nvSpPr>
        <p:spPr>
          <a:xfrm>
            <a:off x="7016043" y="5848359"/>
            <a:ext cx="4675669" cy="835726"/>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4513" tIns="61111" rIns="104513" bIns="61111" anchor="t">
            <a:spAutoFit/>
          </a:bodyPr>
          <a:lstStyle/>
          <a:p>
            <a:pPr>
              <a:lnSpc>
                <a:spcPct val="100000"/>
              </a:lnSpc>
            </a:pPr>
            <a:r>
              <a:rPr lang="en-GB" sz="1543" b="1" spc="-1">
                <a:solidFill>
                  <a:srgbClr val="000000"/>
                </a:solidFill>
                <a:latin typeface="Arial"/>
                <a:ea typeface="Times New Roman"/>
              </a:rPr>
              <a:t>MONITORING THE IMPLEMENTATION OF THE </a:t>
            </a:r>
            <a:endParaRPr lang="en-US" sz="1543" spc="-1">
              <a:latin typeface="Arial"/>
            </a:endParaRPr>
          </a:p>
          <a:p>
            <a:pPr>
              <a:lnSpc>
                <a:spcPct val="100000"/>
              </a:lnSpc>
            </a:pPr>
            <a:r>
              <a:rPr lang="en-GB" sz="1543" b="1" spc="-1">
                <a:solidFill>
                  <a:srgbClr val="000000"/>
                </a:solidFill>
                <a:latin typeface="Arial"/>
                <a:ea typeface="Times New Roman"/>
              </a:rPr>
              <a:t>SEVEN-YEAR PLAN AND THE STRATEGY OF DEVELOPMENT</a:t>
            </a:r>
            <a:endParaRPr lang="en-US" sz="1543" spc="-1">
              <a:latin typeface="Arial"/>
            </a:endParaRPr>
          </a:p>
        </p:txBody>
      </p:sp>
      <p:pic>
        <p:nvPicPr>
          <p:cNvPr id="14" name="Picture 4">
            <a:extLst>
              <a:ext uri="{FF2B5EF4-FFF2-40B4-BE49-F238E27FC236}">
                <a16:creationId xmlns:a16="http://schemas.microsoft.com/office/drawing/2014/main" id="{6E285F69-BD07-BA44-9A5F-1EEA7EFE1281}"/>
              </a:ext>
            </a:extLst>
          </p:cNvPr>
          <p:cNvPicPr/>
          <p:nvPr/>
        </p:nvPicPr>
        <p:blipFill>
          <a:blip r:embed="rId2"/>
          <a:stretch/>
        </p:blipFill>
        <p:spPr>
          <a:xfrm>
            <a:off x="9579438" y="64526"/>
            <a:ext cx="2513520" cy="822960"/>
          </a:xfrm>
          <a:prstGeom prst="rect">
            <a:avLst/>
          </a:prstGeom>
          <a:ln w="0">
            <a:noFill/>
          </a:ln>
        </p:spPr>
      </p:pic>
    </p:spTree>
    <p:extLst>
      <p:ext uri="{BB962C8B-B14F-4D97-AF65-F5344CB8AC3E}">
        <p14:creationId xmlns:p14="http://schemas.microsoft.com/office/powerpoint/2010/main" val="565170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 name="PlaceHolder 1"/>
          <p:cNvSpPr>
            <a:spLocks noGrp="1"/>
          </p:cNvSpPr>
          <p:nvPr>
            <p:ph/>
          </p:nvPr>
        </p:nvSpPr>
        <p:spPr>
          <a:xfrm>
            <a:off x="78194" y="2367407"/>
            <a:ext cx="7954853" cy="1803086"/>
          </a:xfrm>
          <a:prstGeom prst="rect">
            <a:avLst/>
          </a:prstGeom>
          <a:noFill/>
          <a:ln w="0">
            <a:noFill/>
          </a:ln>
        </p:spPr>
        <p:txBody>
          <a:bodyPr lIns="0" tIns="0" rIns="0" bIns="0" anchor="t">
            <a:noAutofit/>
          </a:bodyPr>
          <a:lstStyle/>
          <a:p>
            <a:pPr marL="220485" indent="-220485">
              <a:lnSpc>
                <a:spcPct val="100000"/>
              </a:lnSpc>
              <a:spcBef>
                <a:spcPts val="0"/>
              </a:spcBef>
              <a:spcAft>
                <a:spcPts val="600"/>
              </a:spcAft>
              <a:buClr>
                <a:srgbClr val="002060"/>
              </a:buClr>
              <a:buFont typeface="Arial"/>
              <a:buChar char="•"/>
            </a:pPr>
            <a:r>
              <a:rPr lang="en-US" sz="1500" b="1" spc="-1" dirty="0">
                <a:solidFill>
                  <a:srgbClr val="002060"/>
                </a:solidFill>
                <a:ea typeface="DejaVu Sans"/>
              </a:rPr>
              <a:t>XI</a:t>
            </a:r>
            <a:r>
              <a:rPr lang="en-US" sz="1500" spc="-1" dirty="0">
                <a:solidFill>
                  <a:srgbClr val="002060"/>
                </a:solidFill>
                <a:ea typeface="DejaVu Sans"/>
              </a:rPr>
              <a:t> </a:t>
            </a:r>
            <a:r>
              <a:rPr lang="en-US" sz="1500" b="1" spc="-1" dirty="0">
                <a:solidFill>
                  <a:srgbClr val="002060"/>
                </a:solidFill>
                <a:ea typeface="DejaVu Sans"/>
              </a:rPr>
              <a:t>Scientific School for Physics Teachers</a:t>
            </a:r>
            <a:r>
              <a:rPr lang="ru-RU" sz="1500" b="1" spc="-1" dirty="0">
                <a:solidFill>
                  <a:srgbClr val="002060"/>
                </a:solidFill>
                <a:ea typeface="DejaVu Sans"/>
              </a:rPr>
              <a:t> </a:t>
            </a:r>
            <a:r>
              <a:rPr lang="en-US" sz="1500" b="1" spc="-1" dirty="0">
                <a:solidFill>
                  <a:srgbClr val="002060"/>
                </a:solidFill>
                <a:ea typeface="DejaVu Sans"/>
              </a:rPr>
              <a:t>at JINR, </a:t>
            </a:r>
            <a:r>
              <a:rPr lang="en-US" sz="1500" spc="-1" dirty="0">
                <a:solidFill>
                  <a:srgbClr val="000000"/>
                </a:solidFill>
                <a:ea typeface="DejaVu Sans"/>
              </a:rPr>
              <a:t>20 participants from Russia</a:t>
            </a:r>
            <a:r>
              <a:rPr lang="ru-RU" sz="1500" spc="-1" dirty="0">
                <a:solidFill>
                  <a:srgbClr val="000000"/>
                </a:solidFill>
                <a:ea typeface="DejaVu Sans"/>
              </a:rPr>
              <a:t>, </a:t>
            </a:r>
            <a:r>
              <a:rPr lang="en-US" sz="1500" spc="-1" dirty="0">
                <a:solidFill>
                  <a:srgbClr val="000000"/>
                </a:solidFill>
                <a:ea typeface="DejaVu Sans"/>
              </a:rPr>
              <a:t>Armenia</a:t>
            </a:r>
            <a:endParaRPr lang="en-US" sz="1500" spc="-1" dirty="0"/>
          </a:p>
          <a:p>
            <a:pPr marL="220485" indent="-220485">
              <a:lnSpc>
                <a:spcPct val="100000"/>
              </a:lnSpc>
              <a:spcBef>
                <a:spcPts val="0"/>
              </a:spcBef>
              <a:spcAft>
                <a:spcPts val="600"/>
              </a:spcAft>
              <a:buClr>
                <a:srgbClr val="002060"/>
              </a:buClr>
              <a:buFont typeface="Arial"/>
              <a:buChar char="•"/>
            </a:pPr>
            <a:r>
              <a:rPr lang="en-US" sz="1500" b="1" spc="-1" dirty="0">
                <a:solidFill>
                  <a:srgbClr val="002060"/>
                </a:solidFill>
                <a:ea typeface="DejaVu Sans"/>
              </a:rPr>
              <a:t>Visit of school teachers </a:t>
            </a:r>
            <a:r>
              <a:rPr lang="en-US" sz="1500" spc="-1" dirty="0">
                <a:solidFill>
                  <a:srgbClr val="002060"/>
                </a:solidFill>
                <a:ea typeface="DejaVu Sans"/>
              </a:rPr>
              <a:t>from Nizhny Novgorod</a:t>
            </a:r>
            <a:endParaRPr lang="en-US" sz="1500" spc="-1" dirty="0"/>
          </a:p>
          <a:p>
            <a:pPr marL="220485" indent="-220485">
              <a:lnSpc>
                <a:spcPct val="100000"/>
              </a:lnSpc>
              <a:spcBef>
                <a:spcPts val="0"/>
              </a:spcBef>
              <a:spcAft>
                <a:spcPts val="600"/>
              </a:spcAft>
              <a:buClr>
                <a:srgbClr val="002060"/>
              </a:buClr>
              <a:buFont typeface="Arial"/>
              <a:buChar char="•"/>
            </a:pPr>
            <a:r>
              <a:rPr lang="en-US" sz="1500" b="1" spc="-1" dirty="0">
                <a:solidFill>
                  <a:srgbClr val="002060"/>
                </a:solidFill>
                <a:ea typeface="DejaVu Sans"/>
              </a:rPr>
              <a:t>Offline excursions </a:t>
            </a:r>
            <a:r>
              <a:rPr lang="en-US" sz="1500" spc="-1" dirty="0">
                <a:solidFill>
                  <a:srgbClr val="000000"/>
                </a:solidFill>
                <a:ea typeface="DejaVu Sans"/>
              </a:rPr>
              <a:t>for school students from Moscow, Vologda, </a:t>
            </a:r>
            <a:r>
              <a:rPr lang="en-US" sz="1500" spc="-1" dirty="0" err="1">
                <a:solidFill>
                  <a:srgbClr val="000000"/>
                </a:solidFill>
                <a:ea typeface="DejaVu Sans"/>
              </a:rPr>
              <a:t>Dubna</a:t>
            </a:r>
            <a:r>
              <a:rPr lang="en-US" sz="1500" spc="-1" dirty="0">
                <a:solidFill>
                  <a:srgbClr val="000000"/>
                </a:solidFill>
                <a:ea typeface="DejaVu Sans"/>
              </a:rPr>
              <a:t>, </a:t>
            </a:r>
            <a:r>
              <a:rPr lang="ru-RU" sz="1500" spc="-1" dirty="0">
                <a:solidFill>
                  <a:srgbClr val="000000"/>
                </a:solidFill>
                <a:ea typeface="DejaVu Sans"/>
              </a:rPr>
              <a:t>                                     </a:t>
            </a:r>
            <a:r>
              <a:rPr lang="en-US" sz="1500" spc="-1" dirty="0">
                <a:solidFill>
                  <a:srgbClr val="000000"/>
                </a:solidFill>
                <a:ea typeface="DejaVu Sans"/>
              </a:rPr>
              <a:t>as well as for students from Vietnam</a:t>
            </a:r>
            <a:r>
              <a:rPr lang="ru-RU" sz="1500" spc="-1" dirty="0">
                <a:solidFill>
                  <a:srgbClr val="000000"/>
                </a:solidFill>
                <a:ea typeface="DejaVu Sans"/>
              </a:rPr>
              <a:t> </a:t>
            </a:r>
            <a:r>
              <a:rPr lang="en-US" sz="1500" spc="-1" dirty="0">
                <a:solidFill>
                  <a:srgbClr val="000000"/>
                </a:solidFill>
                <a:ea typeface="DejaVu Sans"/>
              </a:rPr>
              <a:t>(over 300 people)</a:t>
            </a:r>
            <a:endParaRPr lang="ru-RU" sz="1500" spc="-1" dirty="0">
              <a:solidFill>
                <a:srgbClr val="000000"/>
              </a:solidFill>
              <a:ea typeface="DejaVu Sans"/>
            </a:endParaRPr>
          </a:p>
          <a:p>
            <a:pPr marL="220485" indent="-220485">
              <a:lnSpc>
                <a:spcPct val="100000"/>
              </a:lnSpc>
              <a:spcBef>
                <a:spcPts val="0"/>
              </a:spcBef>
              <a:spcAft>
                <a:spcPts val="600"/>
              </a:spcAft>
              <a:buClr>
                <a:srgbClr val="002060"/>
              </a:buClr>
              <a:buFont typeface="Arial"/>
              <a:buChar char="•"/>
            </a:pPr>
            <a:r>
              <a:rPr lang="ru-RU" sz="1500" spc="-1" dirty="0">
                <a:solidFill>
                  <a:srgbClr val="002060"/>
                </a:solidFill>
                <a:latin typeface="Arial"/>
                <a:ea typeface="DejaVu Sans"/>
              </a:rPr>
              <a:t>Сотрудничество с Лицеем: </a:t>
            </a:r>
            <a:r>
              <a:rPr lang="ru-RU" sz="1500" spc="-1" dirty="0" err="1">
                <a:solidFill>
                  <a:srgbClr val="002060"/>
                </a:solidFill>
                <a:latin typeface="Arial"/>
                <a:ea typeface="DejaVu Sans"/>
              </a:rPr>
              <a:t>хакатоны</a:t>
            </a:r>
            <a:r>
              <a:rPr lang="ru-RU" sz="1500" spc="-1" dirty="0">
                <a:solidFill>
                  <a:srgbClr val="002060"/>
                </a:solidFill>
                <a:latin typeface="Arial"/>
                <a:ea typeface="DejaVu Sans"/>
              </a:rPr>
              <a:t>, соревнования в робототехнике,                                          «Дни физики», «Недели английского языка» и </a:t>
            </a:r>
            <a:r>
              <a:rPr lang="ru-RU" sz="1500" spc="-1" dirty="0" err="1">
                <a:solidFill>
                  <a:srgbClr val="002060"/>
                </a:solidFill>
                <a:latin typeface="Arial"/>
                <a:ea typeface="DejaVu Sans"/>
              </a:rPr>
              <a:t>пр</a:t>
            </a:r>
            <a:r>
              <a:rPr lang="ru-RU" sz="1500" spc="-1" dirty="0">
                <a:solidFill>
                  <a:srgbClr val="002060"/>
                </a:solidFill>
                <a:latin typeface="Arial"/>
                <a:ea typeface="DejaVu Sans"/>
              </a:rPr>
              <a:t>).</a:t>
            </a:r>
            <a:endParaRPr lang="en-US" sz="1500" spc="-1" dirty="0">
              <a:latin typeface="Arial"/>
            </a:endParaRPr>
          </a:p>
        </p:txBody>
      </p:sp>
      <p:sp>
        <p:nvSpPr>
          <p:cNvPr id="1349" name="Title 1"/>
          <p:cNvSpPr/>
          <p:nvPr/>
        </p:nvSpPr>
        <p:spPr>
          <a:xfrm>
            <a:off x="453926" y="139744"/>
            <a:ext cx="10476145" cy="603817"/>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ctr">
            <a:normAutofit/>
          </a:bodyPr>
          <a:lstStyle/>
          <a:p>
            <a:pPr>
              <a:lnSpc>
                <a:spcPct val="90000"/>
              </a:lnSpc>
            </a:pPr>
            <a:r>
              <a:rPr lang="ru-RU" sz="2400" spc="-116" dirty="0">
                <a:solidFill>
                  <a:srgbClr val="002060"/>
                </a:solidFill>
                <a:latin typeface="Arial"/>
                <a:ea typeface="DejaVu Sans"/>
              </a:rPr>
              <a:t>Лицей им. В.Г. </a:t>
            </a:r>
            <a:r>
              <a:rPr lang="ru-RU" sz="2400" spc="-116" dirty="0" err="1">
                <a:solidFill>
                  <a:srgbClr val="002060"/>
                </a:solidFill>
                <a:latin typeface="Arial"/>
                <a:ea typeface="DejaVu Sans"/>
              </a:rPr>
              <a:t>Кадышевского</a:t>
            </a:r>
            <a:r>
              <a:rPr lang="ru-RU" sz="2400" spc="-116" dirty="0">
                <a:solidFill>
                  <a:srgbClr val="002060"/>
                </a:solidFill>
                <a:latin typeface="Arial"/>
                <a:ea typeface="DejaVu Sans"/>
              </a:rPr>
              <a:t>.      Школы ОИЯИ для учителей и учеников</a:t>
            </a:r>
            <a:endParaRPr lang="en-US" sz="2400" spc="-1" dirty="0">
              <a:latin typeface="Arial"/>
            </a:endParaRPr>
          </a:p>
        </p:txBody>
      </p:sp>
      <p:pic>
        <p:nvPicPr>
          <p:cNvPr id="1350" name="Рисунок 1"/>
          <p:cNvPicPr/>
          <p:nvPr/>
        </p:nvPicPr>
        <p:blipFill>
          <a:blip r:embed="rId3"/>
          <a:stretch/>
        </p:blipFill>
        <p:spPr>
          <a:xfrm>
            <a:off x="7744512" y="4529271"/>
            <a:ext cx="3535938" cy="2195693"/>
          </a:xfrm>
          <a:prstGeom prst="rect">
            <a:avLst/>
          </a:prstGeom>
          <a:ln w="0">
            <a:noFill/>
          </a:ln>
        </p:spPr>
      </p:pic>
      <p:pic>
        <p:nvPicPr>
          <p:cNvPr id="1351" name="Рисунок 9"/>
          <p:cNvPicPr/>
          <p:nvPr/>
        </p:nvPicPr>
        <p:blipFill>
          <a:blip r:embed="rId4" cstate="print">
            <a:extLst>
              <a:ext uri="{BEBA8EAE-BF5A-486C-A8C5-ECC9F3942E4B}">
                <a14:imgProps xmlns:a14="http://schemas.microsoft.com/office/drawing/2010/main">
                  <a14:imgLayer r:embed="rId5">
                    <a14:imgEffect>
                      <a14:saturation sat="101000"/>
                    </a14:imgEffect>
                  </a14:imgLayer>
                </a14:imgProps>
              </a:ext>
              <a:ext uri="{28A0092B-C50C-407E-A947-70E740481C1C}">
                <a14:useLocalDpi xmlns:a14="http://schemas.microsoft.com/office/drawing/2010/main"/>
              </a:ext>
            </a:extLst>
          </a:blip>
          <a:srcRect b="-74"/>
          <a:stretch/>
        </p:blipFill>
        <p:spPr>
          <a:xfrm>
            <a:off x="8127050" y="2370170"/>
            <a:ext cx="3458600" cy="2095226"/>
          </a:xfrm>
          <a:prstGeom prst="rect">
            <a:avLst/>
          </a:prstGeom>
          <a:ln w="0">
            <a:noFill/>
          </a:ln>
        </p:spPr>
      </p:pic>
      <p:pic>
        <p:nvPicPr>
          <p:cNvPr id="1352" name="Рисунок 10"/>
          <p:cNvPicPr/>
          <p:nvPr/>
        </p:nvPicPr>
        <p:blipFill>
          <a:blip r:embed="rId6"/>
          <a:stretch/>
        </p:blipFill>
        <p:spPr>
          <a:xfrm>
            <a:off x="129988" y="4103046"/>
            <a:ext cx="7372183" cy="2630541"/>
          </a:xfrm>
          <a:prstGeom prst="rect">
            <a:avLst/>
          </a:prstGeom>
          <a:ln w="0">
            <a:noFill/>
          </a:ln>
        </p:spPr>
      </p:pic>
      <p:graphicFrame>
        <p:nvGraphicFramePr>
          <p:cNvPr id="2" name="Таблица 1">
            <a:extLst>
              <a:ext uri="{FF2B5EF4-FFF2-40B4-BE49-F238E27FC236}">
                <a16:creationId xmlns:a16="http://schemas.microsoft.com/office/drawing/2014/main" id="{95B5DA2A-D07D-264D-AA26-ADBB6EF2639C}"/>
              </a:ext>
            </a:extLst>
          </p:cNvPr>
          <p:cNvGraphicFramePr>
            <a:graphicFrameLocks noGrp="1"/>
          </p:cNvGraphicFramePr>
          <p:nvPr>
            <p:extLst>
              <p:ext uri="{D42A27DB-BD31-4B8C-83A1-F6EECF244321}">
                <p14:modId xmlns:p14="http://schemas.microsoft.com/office/powerpoint/2010/main" val="2740258998"/>
              </p:ext>
            </p:extLst>
          </p:nvPr>
        </p:nvGraphicFramePr>
        <p:xfrm>
          <a:off x="344766" y="741681"/>
          <a:ext cx="3195955" cy="1114808"/>
        </p:xfrm>
        <a:graphic>
          <a:graphicData uri="http://schemas.openxmlformats.org/drawingml/2006/table">
            <a:tbl>
              <a:tblPr firstRow="1" firstCol="1" bandRow="1">
                <a:tableStyleId>{5C22544A-7EE6-4342-B048-85BDC9FD1C3A}</a:tableStyleId>
              </a:tblPr>
              <a:tblGrid>
                <a:gridCol w="1257300">
                  <a:extLst>
                    <a:ext uri="{9D8B030D-6E8A-4147-A177-3AD203B41FA5}">
                      <a16:colId xmlns:a16="http://schemas.microsoft.com/office/drawing/2014/main" val="1563337881"/>
                    </a:ext>
                  </a:extLst>
                </a:gridCol>
                <a:gridCol w="1938655">
                  <a:extLst>
                    <a:ext uri="{9D8B030D-6E8A-4147-A177-3AD203B41FA5}">
                      <a16:colId xmlns:a16="http://schemas.microsoft.com/office/drawing/2014/main" val="4020205898"/>
                    </a:ext>
                  </a:extLst>
                </a:gridCol>
              </a:tblGrid>
              <a:tr h="0">
                <a:tc>
                  <a:txBody>
                    <a:bodyPr/>
                    <a:lstStyle/>
                    <a:p>
                      <a:pPr algn="ctr">
                        <a:lnSpc>
                          <a:spcPct val="107000"/>
                        </a:lnSpc>
                        <a:spcAft>
                          <a:spcPts val="800"/>
                        </a:spcAft>
                      </a:pPr>
                      <a:r>
                        <a:rPr lang="ru-RU" sz="1800">
                          <a:effectLst/>
                        </a:rPr>
                        <a:t>год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800">
                          <a:effectLst/>
                        </a:rPr>
                        <a:t>Кол-во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4055077"/>
                  </a:ext>
                </a:extLst>
              </a:tr>
              <a:tr h="0">
                <a:tc>
                  <a:txBody>
                    <a:bodyPr/>
                    <a:lstStyle/>
                    <a:p>
                      <a:pPr algn="ctr">
                        <a:lnSpc>
                          <a:spcPct val="107000"/>
                        </a:lnSpc>
                        <a:spcAft>
                          <a:spcPts val="800"/>
                        </a:spcAft>
                      </a:pPr>
                      <a:r>
                        <a:rPr lang="ru-RU" sz="1800">
                          <a:effectLst/>
                        </a:rPr>
                        <a:t>2021-2022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800">
                          <a:effectLst/>
                        </a:rPr>
                        <a:t>215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2364149"/>
                  </a:ext>
                </a:extLst>
              </a:tr>
              <a:tr h="0">
                <a:tc>
                  <a:txBody>
                    <a:bodyPr/>
                    <a:lstStyle/>
                    <a:p>
                      <a:pPr algn="ctr">
                        <a:lnSpc>
                          <a:spcPct val="107000"/>
                        </a:lnSpc>
                        <a:spcAft>
                          <a:spcPts val="800"/>
                        </a:spcAft>
                      </a:pPr>
                      <a:r>
                        <a:rPr lang="ru-RU" sz="1800">
                          <a:effectLst/>
                        </a:rPr>
                        <a:t>2022-2023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800">
                          <a:effectLst/>
                        </a:rPr>
                        <a:t>290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6376993"/>
                  </a:ext>
                </a:extLst>
              </a:tr>
              <a:tr h="0">
                <a:tc>
                  <a:txBody>
                    <a:bodyPr/>
                    <a:lstStyle/>
                    <a:p>
                      <a:pPr algn="ctr">
                        <a:lnSpc>
                          <a:spcPct val="107000"/>
                        </a:lnSpc>
                        <a:spcAft>
                          <a:spcPts val="800"/>
                        </a:spcAft>
                      </a:pPr>
                      <a:r>
                        <a:rPr lang="ru-RU" sz="1800">
                          <a:effectLst/>
                        </a:rPr>
                        <a:t>2023-2024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800" dirty="0">
                          <a:effectLst/>
                        </a:rPr>
                        <a:t>320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8334850"/>
                  </a:ext>
                </a:extLst>
              </a:tr>
            </a:tbl>
          </a:graphicData>
        </a:graphic>
      </p:graphicFrame>
      <p:sp>
        <p:nvSpPr>
          <p:cNvPr id="11" name="TextBox 10">
            <a:extLst>
              <a:ext uri="{FF2B5EF4-FFF2-40B4-BE49-F238E27FC236}">
                <a16:creationId xmlns:a16="http://schemas.microsoft.com/office/drawing/2014/main" id="{2FF6D847-DD98-C84D-8DC0-403F01A6460F}"/>
              </a:ext>
            </a:extLst>
          </p:cNvPr>
          <p:cNvSpPr txBox="1"/>
          <p:nvPr/>
        </p:nvSpPr>
        <p:spPr>
          <a:xfrm>
            <a:off x="3649881" y="648233"/>
            <a:ext cx="8048940" cy="1569660"/>
          </a:xfrm>
          <a:prstGeom prst="rect">
            <a:avLst/>
          </a:prstGeom>
          <a:noFill/>
        </p:spPr>
        <p:txBody>
          <a:bodyPr wrap="square">
            <a:spAutoFit/>
          </a:bodyPr>
          <a:lstStyle/>
          <a:p>
            <a:pPr indent="400050" algn="just">
              <a:spcAft>
                <a:spcPts val="600"/>
              </a:spcAft>
            </a:pPr>
            <a:r>
              <a:rPr lang="ru-RU" sz="1600" b="1" dirty="0">
                <a:solidFill>
                  <a:srgbClr val="000000"/>
                </a:solidFill>
                <a:effectLst/>
                <a:ea typeface="Calibri" panose="020F0502020204030204" pitchFamily="34" charset="0"/>
                <a:cs typeface="Times New Roman" panose="02020603050405020304" pitchFamily="18" charset="0"/>
              </a:rPr>
              <a:t>В региональном этапе Всероссийской олимпиады школьников приняли участие 11 обучающихся, в 8 предметных олимпиадах </a:t>
            </a:r>
            <a:r>
              <a:rPr lang="ru-RU" sz="1600" b="1" dirty="0">
                <a:solidFill>
                  <a:srgbClr val="FF0000"/>
                </a:solidFill>
                <a:effectLst/>
                <a:ea typeface="Calibri" panose="020F0502020204030204" pitchFamily="34" charset="0"/>
                <a:cs typeface="Times New Roman" panose="02020603050405020304" pitchFamily="18" charset="0"/>
              </a:rPr>
              <a:t>(Призеры – 5, победители – 2)</a:t>
            </a:r>
            <a:r>
              <a:rPr lang="ru-RU" sz="1600" b="1" dirty="0">
                <a:solidFill>
                  <a:srgbClr val="000000"/>
                </a:solidFill>
                <a:effectLst/>
                <a:ea typeface="Calibri" panose="020F0502020204030204" pitchFamily="34" charset="0"/>
                <a:cs typeface="Times New Roman" panose="02020603050405020304" pitchFamily="18" charset="0"/>
              </a:rPr>
              <a:t>.</a:t>
            </a:r>
            <a:r>
              <a:rPr lang="ru-RU" sz="1400" b="1" dirty="0">
                <a:ea typeface="Calibri" panose="020F0502020204030204" pitchFamily="34" charset="0"/>
                <a:cs typeface="Times New Roman" panose="02020603050405020304" pitchFamily="18" charset="0"/>
              </a:rPr>
              <a:t> </a:t>
            </a:r>
            <a:r>
              <a:rPr lang="ru-RU" sz="1600" b="1" dirty="0">
                <a:solidFill>
                  <a:srgbClr val="000000"/>
                </a:solidFill>
                <a:effectLst/>
                <a:ea typeface="Calibri" panose="020F0502020204030204" pitchFamily="34" charset="0"/>
                <a:cs typeface="Times New Roman" panose="02020603050405020304" pitchFamily="18" charset="0"/>
              </a:rPr>
              <a:t>Олимпиада по физике </a:t>
            </a:r>
            <a:r>
              <a:rPr lang="ru-RU" sz="1600" b="1" dirty="0" err="1">
                <a:solidFill>
                  <a:srgbClr val="000000"/>
                </a:solidFill>
                <a:effectLst/>
                <a:ea typeface="Calibri" panose="020F0502020204030204" pitchFamily="34" charset="0"/>
                <a:cs typeface="Times New Roman" panose="02020603050405020304" pitchFamily="18" charset="0"/>
              </a:rPr>
              <a:t>им.Дж.Максвелла</a:t>
            </a:r>
            <a:r>
              <a:rPr lang="ru-RU" sz="1600" b="1" dirty="0">
                <a:solidFill>
                  <a:srgbClr val="000000"/>
                </a:solidFill>
                <a:effectLst/>
                <a:ea typeface="Calibri" panose="020F0502020204030204" pitchFamily="34" charset="0"/>
                <a:cs typeface="Times New Roman" panose="02020603050405020304" pitchFamily="18" charset="0"/>
              </a:rPr>
              <a:t> и Олимпиада по астрономии им. </a:t>
            </a:r>
            <a:r>
              <a:rPr lang="ru-RU" sz="1600" b="1" dirty="0" err="1">
                <a:solidFill>
                  <a:srgbClr val="000000"/>
                </a:solidFill>
                <a:effectLst/>
                <a:ea typeface="Calibri" panose="020F0502020204030204" pitchFamily="34" charset="0"/>
                <a:cs typeface="Times New Roman" panose="02020603050405020304" pitchFamily="18" charset="0"/>
              </a:rPr>
              <a:t>В.Я.Струве</a:t>
            </a:r>
            <a:r>
              <a:rPr lang="ru-RU" sz="1600" b="1" dirty="0">
                <a:solidFill>
                  <a:srgbClr val="000000"/>
                </a:solidFill>
                <a:effectLst/>
                <a:ea typeface="Calibri" panose="020F0502020204030204" pitchFamily="34" charset="0"/>
                <a:cs typeface="Times New Roman" panose="02020603050405020304" pitchFamily="18" charset="0"/>
              </a:rPr>
              <a:t> - </a:t>
            </a:r>
            <a:r>
              <a:rPr lang="ru-RU" sz="1600" b="1" dirty="0">
                <a:solidFill>
                  <a:srgbClr val="FF0000"/>
                </a:solidFill>
                <a:effectLst/>
                <a:ea typeface="Calibri" panose="020F0502020204030204" pitchFamily="34" charset="0"/>
                <a:cs typeface="Times New Roman" panose="02020603050405020304" pitchFamily="18" charset="0"/>
              </a:rPr>
              <a:t>Победители</a:t>
            </a:r>
            <a:r>
              <a:rPr lang="ru-RU" sz="1600" b="1" dirty="0">
                <a:solidFill>
                  <a:srgbClr val="000000"/>
                </a:solidFill>
                <a:effectLst/>
                <a:ea typeface="Calibri" panose="020F0502020204030204" pitchFamily="34" charset="0"/>
                <a:cs typeface="Times New Roman" panose="02020603050405020304" pitchFamily="18" charset="0"/>
              </a:rPr>
              <a:t>.</a:t>
            </a:r>
            <a:r>
              <a:rPr lang="ru-RU" sz="1400" b="1" dirty="0">
                <a:ea typeface="Calibri" panose="020F0502020204030204" pitchFamily="34" charset="0"/>
                <a:cs typeface="Times New Roman" panose="02020603050405020304" pitchFamily="18" charset="0"/>
              </a:rPr>
              <a:t> </a:t>
            </a:r>
            <a:r>
              <a:rPr lang="ru-RU" sz="1600" b="1" dirty="0" err="1">
                <a:solidFill>
                  <a:srgbClr val="000000"/>
                </a:solidFill>
                <a:effectLst/>
                <a:ea typeface="Calibri" panose="020F0502020204030204" pitchFamily="34" charset="0"/>
                <a:cs typeface="Times New Roman" panose="02020603050405020304" pitchFamily="18" charset="0"/>
              </a:rPr>
              <a:t>Всесибирская</a:t>
            </a:r>
            <a:r>
              <a:rPr lang="ru-RU" sz="1600" b="1" dirty="0">
                <a:solidFill>
                  <a:srgbClr val="000000"/>
                </a:solidFill>
                <a:effectLst/>
                <a:ea typeface="Calibri" panose="020F0502020204030204" pitchFamily="34" charset="0"/>
                <a:cs typeface="Times New Roman" panose="02020603050405020304" pitchFamily="18" charset="0"/>
              </a:rPr>
              <a:t> олимпиада школьников (призеры/победители в отборочном этапе – </a:t>
            </a:r>
            <a:r>
              <a:rPr lang="ru-RU" sz="1600" b="1" dirty="0">
                <a:solidFill>
                  <a:srgbClr val="FF0000"/>
                </a:solidFill>
                <a:effectLst/>
                <a:ea typeface="Calibri" panose="020F0502020204030204" pitchFamily="34" charset="0"/>
                <a:cs typeface="Times New Roman" panose="02020603050405020304" pitchFamily="18" charset="0"/>
              </a:rPr>
              <a:t>около 15 человек из 42), в заключительном этапе 2 победителя (7-й и 8-й класс)</a:t>
            </a:r>
            <a:r>
              <a:rPr lang="ru-RU" sz="1600" b="1" dirty="0">
                <a:solidFill>
                  <a:srgbClr val="000000"/>
                </a:solidFill>
                <a:effectLst/>
                <a:ea typeface="Calibri" panose="020F0502020204030204" pitchFamily="34" charset="0"/>
                <a:cs typeface="Times New Roman" panose="02020603050405020304" pitchFamily="18" charset="0"/>
              </a:rPr>
              <a:t>.</a:t>
            </a:r>
            <a:endParaRPr lang="ru-RU" sz="1400" b="1" dirty="0">
              <a:effectLst/>
              <a:ea typeface="Calibri" panose="020F0502020204030204" pitchFamily="34"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 name="TextBox 142"/>
          <p:cNvSpPr/>
          <p:nvPr/>
        </p:nvSpPr>
        <p:spPr>
          <a:xfrm>
            <a:off x="7255335" y="1022273"/>
            <a:ext cx="3307854" cy="292598"/>
          </a:xfrm>
          <a:prstGeom prst="rect">
            <a:avLst/>
          </a:prstGeom>
          <a:no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just">
              <a:lnSpc>
                <a:spcPct val="100000"/>
              </a:lnSpc>
            </a:pPr>
            <a:r>
              <a:rPr lang="ru-RU" sz="1350" b="1" spc="-1" dirty="0">
                <a:solidFill>
                  <a:srgbClr val="00B050"/>
                </a:solidFill>
                <a:latin typeface="Arial"/>
                <a:ea typeface="DejaVu Sans"/>
              </a:rPr>
              <a:t>(</a:t>
            </a:r>
            <a:r>
              <a:rPr lang="sr-Latn-RS" sz="1350" b="1" spc="-1" dirty="0">
                <a:solidFill>
                  <a:srgbClr val="00B050"/>
                </a:solidFill>
                <a:latin typeface="Arial"/>
                <a:ea typeface="DejaVu Sans"/>
              </a:rPr>
              <a:t>M. Dukić-Mijatović</a:t>
            </a:r>
            <a:r>
              <a:rPr lang="en-US" sz="1350" b="1" spc="-1" dirty="0">
                <a:solidFill>
                  <a:srgbClr val="00B050"/>
                </a:solidFill>
                <a:latin typeface="Arial"/>
                <a:ea typeface="DejaVu Sans"/>
              </a:rPr>
              <a:t>, </a:t>
            </a:r>
            <a:r>
              <a:rPr lang="sr-Latn-RS" sz="1350" b="1" spc="-1" dirty="0" err="1">
                <a:solidFill>
                  <a:srgbClr val="00B050"/>
                </a:solidFill>
                <a:latin typeface="Arial"/>
                <a:ea typeface="DejaVu Sans"/>
              </a:rPr>
              <a:t>State</a:t>
            </a:r>
            <a:r>
              <a:rPr lang="sr-Latn-RS" sz="1350" b="1" spc="-1" dirty="0">
                <a:solidFill>
                  <a:srgbClr val="00B050"/>
                </a:solidFill>
                <a:latin typeface="Arial"/>
                <a:ea typeface="DejaVu Sans"/>
              </a:rPr>
              <a:t> </a:t>
            </a:r>
            <a:r>
              <a:rPr lang="sr-Latn-RS" sz="1350" b="1" spc="-1" dirty="0" err="1">
                <a:solidFill>
                  <a:srgbClr val="00B050"/>
                </a:solidFill>
                <a:latin typeface="Arial"/>
                <a:ea typeface="DejaVu Sans"/>
              </a:rPr>
              <a:t>Secretary</a:t>
            </a:r>
            <a:r>
              <a:rPr lang="ru-RU" sz="1350" b="1" spc="-1" dirty="0">
                <a:solidFill>
                  <a:srgbClr val="00B050"/>
                </a:solidFill>
                <a:latin typeface="Arial"/>
                <a:ea typeface="DejaVu Sans"/>
              </a:rPr>
              <a:t>)</a:t>
            </a:r>
            <a:endParaRPr lang="en-US" sz="1350" spc="-1" dirty="0">
              <a:solidFill>
                <a:srgbClr val="00B050"/>
              </a:solidFill>
              <a:latin typeface="Arial"/>
            </a:endParaRPr>
          </a:p>
        </p:txBody>
      </p:sp>
      <p:cxnSp>
        <p:nvCxnSpPr>
          <p:cNvPr id="1604" name="Прямая соединительная линия 3"/>
          <p:cNvCxnSpPr/>
          <p:nvPr/>
        </p:nvCxnSpPr>
        <p:spPr>
          <a:xfrm>
            <a:off x="6486532" y="621278"/>
            <a:ext cx="28819" cy="5770108"/>
          </a:xfrm>
          <a:prstGeom prst="straightConnector1">
            <a:avLst/>
          </a:prstGeom>
          <a:ln w="12700">
            <a:solidFill>
              <a:srgbClr val="002060"/>
            </a:solidFill>
            <a:round/>
          </a:ln>
        </p:spPr>
      </p:cxnSp>
      <p:sp>
        <p:nvSpPr>
          <p:cNvPr id="1605" name="TextBox 143"/>
          <p:cNvSpPr/>
          <p:nvPr/>
        </p:nvSpPr>
        <p:spPr>
          <a:xfrm>
            <a:off x="371634" y="621278"/>
            <a:ext cx="5931913" cy="886222"/>
          </a:xfrm>
          <a:prstGeom prst="rect">
            <a:avLst/>
          </a:prstGeom>
          <a:noFill/>
          <a:ln w="0">
            <a:noFill/>
          </a:ln>
        </p:spPr>
        <p:style>
          <a:lnRef idx="0">
            <a:scrgbClr r="0" g="0" b="0"/>
          </a:lnRef>
          <a:fillRef idx="0">
            <a:scrgbClr r="0" g="0" b="0"/>
          </a:fillRef>
          <a:effectRef idx="0">
            <a:scrgbClr r="0" g="0" b="0"/>
          </a:effectRef>
          <a:fontRef idx="minor"/>
        </p:style>
        <p:txBody>
          <a:bodyPr lIns="83680" tIns="42014" rIns="83680" bIns="42014" anchor="t">
            <a:spAutoFit/>
          </a:bodyPr>
          <a:lstStyle/>
          <a:p>
            <a:pPr algn="r">
              <a:lnSpc>
                <a:spcPct val="100000"/>
              </a:lnSpc>
            </a:pPr>
            <a:r>
              <a:rPr lang="sr-Latn-RS" sz="1736" b="1" spc="-1" dirty="0">
                <a:solidFill>
                  <a:srgbClr val="00B050"/>
                </a:solidFill>
                <a:latin typeface="Arial"/>
                <a:ea typeface="DejaVu Sans"/>
              </a:rPr>
              <a:t>19‒22 </a:t>
            </a:r>
            <a:r>
              <a:rPr lang="sr-Latn-RS" sz="1736" b="1" spc="-1" dirty="0" err="1">
                <a:solidFill>
                  <a:srgbClr val="00B050"/>
                </a:solidFill>
                <a:latin typeface="Arial"/>
                <a:ea typeface="DejaVu Sans"/>
              </a:rPr>
              <a:t>September</a:t>
            </a:r>
            <a:r>
              <a:rPr lang="sr-Latn-RS" sz="1736" b="1" spc="-1" dirty="0">
                <a:solidFill>
                  <a:srgbClr val="00B050"/>
                </a:solidFill>
                <a:latin typeface="Arial"/>
                <a:ea typeface="DejaVu Sans"/>
              </a:rPr>
              <a:t> 2022</a:t>
            </a:r>
            <a:r>
              <a:rPr lang="en-US" sz="1736" b="1" spc="-1" dirty="0">
                <a:solidFill>
                  <a:srgbClr val="00B050"/>
                </a:solidFill>
                <a:latin typeface="Arial"/>
                <a:ea typeface="DejaVu Sans"/>
              </a:rPr>
              <a:t>, </a:t>
            </a:r>
            <a:r>
              <a:rPr lang="sr-Latn-RS" sz="1736" b="1" spc="-1" dirty="0" err="1">
                <a:solidFill>
                  <a:srgbClr val="00B050"/>
                </a:solidFill>
                <a:latin typeface="Arial"/>
                <a:ea typeface="DejaVu Sans"/>
              </a:rPr>
              <a:t>Belgrade</a:t>
            </a:r>
            <a:r>
              <a:rPr lang="sr-Latn-RS" sz="1736" b="1" spc="-1" dirty="0">
                <a:solidFill>
                  <a:srgbClr val="00B050"/>
                </a:solidFill>
                <a:latin typeface="Arial"/>
                <a:ea typeface="DejaVu Sans"/>
              </a:rPr>
              <a:t>  </a:t>
            </a:r>
            <a:endParaRPr lang="en-US" sz="1736" spc="-1" dirty="0">
              <a:solidFill>
                <a:srgbClr val="00B050"/>
              </a:solidFill>
              <a:latin typeface="Arial"/>
            </a:endParaRPr>
          </a:p>
          <a:p>
            <a:pPr algn="r">
              <a:lnSpc>
                <a:spcPct val="100000"/>
              </a:lnSpc>
            </a:pPr>
            <a:r>
              <a:rPr lang="sr-Latn-RS" sz="1736" b="1" spc="-1" dirty="0" err="1">
                <a:solidFill>
                  <a:srgbClr val="00B050"/>
                </a:solidFill>
                <a:latin typeface="Arial"/>
                <a:ea typeface="DejaVu Sans"/>
              </a:rPr>
              <a:t>World</a:t>
            </a:r>
            <a:r>
              <a:rPr lang="sr-Latn-RS" sz="1736" b="1" spc="-1" dirty="0">
                <a:solidFill>
                  <a:srgbClr val="00B050"/>
                </a:solidFill>
                <a:latin typeface="Arial"/>
                <a:ea typeface="DejaVu Sans"/>
              </a:rPr>
              <a:t> </a:t>
            </a:r>
            <a:r>
              <a:rPr lang="sr-Latn-RS" sz="1736" b="1" spc="-1" dirty="0" err="1">
                <a:solidFill>
                  <a:srgbClr val="00B050"/>
                </a:solidFill>
                <a:latin typeface="Arial"/>
                <a:ea typeface="DejaVu Sans"/>
              </a:rPr>
              <a:t>Conference</a:t>
            </a:r>
            <a:r>
              <a:rPr lang="sr-Latn-RS" sz="1736" b="1" spc="-1" dirty="0">
                <a:solidFill>
                  <a:srgbClr val="00B050"/>
                </a:solidFill>
                <a:latin typeface="Arial"/>
                <a:ea typeface="DejaVu Sans"/>
              </a:rPr>
              <a:t> on Basic </a:t>
            </a:r>
            <a:r>
              <a:rPr lang="sr-Latn-RS" sz="1736" b="1" spc="-1" dirty="0" err="1">
                <a:solidFill>
                  <a:srgbClr val="00B050"/>
                </a:solidFill>
                <a:latin typeface="Arial"/>
                <a:ea typeface="DejaVu Sans"/>
              </a:rPr>
              <a:t>Sciences</a:t>
            </a:r>
            <a:r>
              <a:rPr lang="sr-Latn-RS" sz="1736" b="1" spc="-1" dirty="0">
                <a:solidFill>
                  <a:srgbClr val="00B050"/>
                </a:solidFill>
                <a:latin typeface="Arial"/>
                <a:ea typeface="DejaVu Sans"/>
              </a:rPr>
              <a:t> </a:t>
            </a:r>
            <a:br>
              <a:rPr sz="1736" dirty="0">
                <a:solidFill>
                  <a:srgbClr val="00B050"/>
                </a:solidFill>
              </a:rPr>
            </a:br>
            <a:r>
              <a:rPr lang="sr-Latn-RS" sz="1736" b="1" spc="-1" dirty="0" err="1">
                <a:solidFill>
                  <a:srgbClr val="00B050"/>
                </a:solidFill>
                <a:latin typeface="Arial"/>
                <a:ea typeface="DejaVu Sans"/>
              </a:rPr>
              <a:t>and</a:t>
            </a:r>
            <a:r>
              <a:rPr lang="sr-Latn-RS" sz="1736" b="1" spc="-1" dirty="0">
                <a:solidFill>
                  <a:srgbClr val="00B050"/>
                </a:solidFill>
                <a:latin typeface="Arial"/>
                <a:ea typeface="DejaVu Sans"/>
              </a:rPr>
              <a:t> </a:t>
            </a:r>
            <a:r>
              <a:rPr lang="sr-Latn-RS" sz="1736" b="1" spc="-1" dirty="0" err="1">
                <a:solidFill>
                  <a:srgbClr val="00B050"/>
                </a:solidFill>
                <a:latin typeface="Arial"/>
                <a:ea typeface="DejaVu Sans"/>
              </a:rPr>
              <a:t>Sustainable</a:t>
            </a:r>
            <a:r>
              <a:rPr lang="sr-Latn-RS" sz="1736" b="1" spc="-1" dirty="0">
                <a:solidFill>
                  <a:srgbClr val="00B050"/>
                </a:solidFill>
                <a:latin typeface="Arial"/>
                <a:ea typeface="DejaVu Sans"/>
              </a:rPr>
              <a:t> </a:t>
            </a:r>
            <a:r>
              <a:rPr lang="sr-Latn-RS" sz="1736" b="1" spc="-1" dirty="0" err="1">
                <a:solidFill>
                  <a:srgbClr val="00B050"/>
                </a:solidFill>
                <a:latin typeface="Arial"/>
                <a:ea typeface="DejaVu Sans"/>
              </a:rPr>
              <a:t>Development</a:t>
            </a:r>
            <a:r>
              <a:rPr lang="sr-Latn-RS" sz="1736" b="1" spc="-1" dirty="0">
                <a:solidFill>
                  <a:srgbClr val="00B050"/>
                </a:solidFill>
                <a:latin typeface="Arial"/>
                <a:ea typeface="DejaVu Sans"/>
              </a:rPr>
              <a:t> </a:t>
            </a:r>
            <a:endParaRPr lang="en-US" sz="1736" spc="-1" dirty="0">
              <a:solidFill>
                <a:srgbClr val="00B050"/>
              </a:solidFill>
              <a:latin typeface="Arial"/>
            </a:endParaRPr>
          </a:p>
        </p:txBody>
      </p:sp>
      <p:pic>
        <p:nvPicPr>
          <p:cNvPr id="1606" name="Picture 40" descr="A group of people talking&#10;&#10;Description automatically generated with medium confidence"/>
          <p:cNvPicPr/>
          <p:nvPr/>
        </p:nvPicPr>
        <p:blipFill>
          <a:blip r:embed="rId3"/>
          <a:stretch/>
        </p:blipFill>
        <p:spPr>
          <a:xfrm>
            <a:off x="6428198" y="4763536"/>
            <a:ext cx="2845078" cy="1834911"/>
          </a:xfrm>
          <a:prstGeom prst="rect">
            <a:avLst/>
          </a:prstGeom>
          <a:ln w="0">
            <a:noFill/>
          </a:ln>
        </p:spPr>
      </p:pic>
      <p:pic>
        <p:nvPicPr>
          <p:cNvPr id="1607" name="Picture 41" descr="A person giving a presentation to an audience&#10;&#10;Description automatically generated"/>
          <p:cNvPicPr/>
          <p:nvPr/>
        </p:nvPicPr>
        <p:blipFill>
          <a:blip r:embed="rId4"/>
          <a:stretch/>
        </p:blipFill>
        <p:spPr>
          <a:xfrm>
            <a:off x="9345207" y="4635742"/>
            <a:ext cx="2774862" cy="1778202"/>
          </a:xfrm>
          <a:prstGeom prst="rect">
            <a:avLst/>
          </a:prstGeom>
          <a:ln w="0">
            <a:noFill/>
          </a:ln>
        </p:spPr>
      </p:pic>
      <p:sp>
        <p:nvSpPr>
          <p:cNvPr id="1608" name="TextBox 144"/>
          <p:cNvSpPr/>
          <p:nvPr/>
        </p:nvSpPr>
        <p:spPr>
          <a:xfrm>
            <a:off x="0" y="1587114"/>
            <a:ext cx="7292713" cy="300292"/>
          </a:xfrm>
          <a:prstGeom prst="rect">
            <a:avLst/>
          </a:prstGeom>
          <a:no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just">
              <a:lnSpc>
                <a:spcPct val="100000"/>
              </a:lnSpc>
            </a:pPr>
            <a:r>
              <a:rPr lang="ru-RU" sz="1400" spc="-1" dirty="0">
                <a:solidFill>
                  <a:srgbClr val="000000"/>
                </a:solidFill>
                <a:latin typeface="Arial"/>
                <a:ea typeface="DejaVu Sans"/>
              </a:rPr>
              <a:t>Участники от ОИЯИ</a:t>
            </a:r>
            <a:r>
              <a:rPr lang="en-US" sz="1400" spc="-1" dirty="0">
                <a:solidFill>
                  <a:srgbClr val="000000"/>
                </a:solidFill>
                <a:latin typeface="Arial"/>
                <a:ea typeface="DejaVu Sans"/>
              </a:rPr>
              <a:t>: </a:t>
            </a:r>
            <a:r>
              <a:rPr lang="ru-RU" sz="1400" spc="-1" dirty="0" err="1">
                <a:solidFill>
                  <a:srgbClr val="000000"/>
                </a:solidFill>
                <a:latin typeface="Arial"/>
                <a:ea typeface="DejaVu Sans"/>
              </a:rPr>
              <a:t>В.Д.Кекелидзе</a:t>
            </a:r>
            <a:r>
              <a:rPr lang="ru-RU" sz="1400" spc="-1" dirty="0">
                <a:solidFill>
                  <a:srgbClr val="000000"/>
                </a:solidFill>
                <a:latin typeface="Arial"/>
                <a:ea typeface="DejaVu Sans"/>
              </a:rPr>
              <a:t>, </a:t>
            </a:r>
            <a:r>
              <a:rPr lang="ru-RU" sz="1400" spc="-1" dirty="0" err="1">
                <a:solidFill>
                  <a:srgbClr val="000000"/>
                </a:solidFill>
                <a:latin typeface="Arial"/>
                <a:ea typeface="DejaVu Sans"/>
              </a:rPr>
              <a:t>А.Н.Бугай</a:t>
            </a:r>
            <a:r>
              <a:rPr lang="ru-RU" sz="1400" spc="-1" dirty="0">
                <a:solidFill>
                  <a:srgbClr val="000000"/>
                </a:solidFill>
                <a:latin typeface="Arial"/>
                <a:ea typeface="DejaVu Sans"/>
              </a:rPr>
              <a:t>, </a:t>
            </a:r>
            <a:r>
              <a:rPr lang="ru-RU" sz="1400" spc="-1" dirty="0" err="1">
                <a:solidFill>
                  <a:srgbClr val="000000"/>
                </a:solidFill>
                <a:latin typeface="Arial"/>
                <a:ea typeface="DejaVu Sans"/>
              </a:rPr>
              <a:t>М.В.Фронтасьева</a:t>
            </a:r>
            <a:r>
              <a:rPr lang="ru-RU" sz="1400" spc="-1" dirty="0">
                <a:solidFill>
                  <a:srgbClr val="000000"/>
                </a:solidFill>
                <a:latin typeface="Arial"/>
                <a:ea typeface="DejaVu Sans"/>
              </a:rPr>
              <a:t>, А.В.Карпов</a:t>
            </a:r>
            <a:endParaRPr lang="en-US" sz="1400" spc="-1" dirty="0">
              <a:latin typeface="Arial"/>
            </a:endParaRPr>
          </a:p>
        </p:txBody>
      </p:sp>
      <p:sp>
        <p:nvSpPr>
          <p:cNvPr id="1609" name="TextBox 145"/>
          <p:cNvSpPr/>
          <p:nvPr/>
        </p:nvSpPr>
        <p:spPr>
          <a:xfrm>
            <a:off x="6486532" y="4135395"/>
            <a:ext cx="5705468" cy="500347"/>
          </a:xfrm>
          <a:prstGeom prst="rect">
            <a:avLst/>
          </a:prstGeom>
          <a:no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nSpc>
                <a:spcPct val="100000"/>
              </a:lnSpc>
            </a:pPr>
            <a:r>
              <a:rPr lang="en-GB" sz="1350" b="1" spc="-1" dirty="0">
                <a:solidFill>
                  <a:srgbClr val="000000"/>
                </a:solidFill>
                <a:latin typeface="Arial"/>
                <a:ea typeface="DejaVu Sans"/>
              </a:rPr>
              <a:t>12‒16 </a:t>
            </a:r>
            <a:r>
              <a:rPr lang="ru-RU" sz="1350" b="1" spc="-1" dirty="0">
                <a:solidFill>
                  <a:srgbClr val="000000"/>
                </a:solidFill>
                <a:latin typeface="Arial"/>
                <a:ea typeface="DejaVu Sans"/>
              </a:rPr>
              <a:t>сентября</a:t>
            </a:r>
            <a:r>
              <a:rPr lang="en-GB" sz="1350" b="1" spc="-1" dirty="0">
                <a:solidFill>
                  <a:srgbClr val="000000"/>
                </a:solidFill>
                <a:latin typeface="Arial"/>
                <a:ea typeface="DejaVu Sans"/>
              </a:rPr>
              <a:t> 2022 / </a:t>
            </a:r>
            <a:r>
              <a:rPr lang="ru-RU" sz="1350" b="1" spc="-1" dirty="0">
                <a:solidFill>
                  <a:srgbClr val="000000"/>
                </a:solidFill>
                <a:latin typeface="Arial"/>
                <a:ea typeface="DejaVu Sans"/>
              </a:rPr>
              <a:t>«Фокус» на радиобиологии:</a:t>
            </a:r>
            <a:endParaRPr lang="en-US" sz="1350" spc="-1" dirty="0">
              <a:latin typeface="Arial"/>
            </a:endParaRPr>
          </a:p>
          <a:p>
            <a:pPr>
              <a:lnSpc>
                <a:spcPct val="100000"/>
              </a:lnSpc>
            </a:pPr>
            <a:r>
              <a:rPr lang="en-GB" sz="1350" spc="-1" dirty="0">
                <a:solidFill>
                  <a:srgbClr val="000000"/>
                </a:solidFill>
                <a:latin typeface="Arial"/>
                <a:ea typeface="DejaVu Sans"/>
              </a:rPr>
              <a:t>Institute </a:t>
            </a:r>
            <a:r>
              <a:rPr lang="sr-Latn-RS" sz="1350" spc="-1" dirty="0" err="1">
                <a:solidFill>
                  <a:srgbClr val="000000"/>
                </a:solidFill>
                <a:latin typeface="Arial"/>
                <a:ea typeface="DejaVu Sans"/>
              </a:rPr>
              <a:t>for</a:t>
            </a:r>
            <a:r>
              <a:rPr lang="sr-Latn-RS" sz="1350" spc="-1" dirty="0">
                <a:solidFill>
                  <a:srgbClr val="000000"/>
                </a:solidFill>
                <a:latin typeface="Arial"/>
                <a:ea typeface="DejaVu Sans"/>
              </a:rPr>
              <a:t> </a:t>
            </a:r>
            <a:r>
              <a:rPr lang="sr-Latn-RS" sz="1350" spc="-1" dirty="0" err="1">
                <a:solidFill>
                  <a:srgbClr val="000000"/>
                </a:solidFill>
                <a:latin typeface="Arial"/>
                <a:ea typeface="DejaVu Sans"/>
              </a:rPr>
              <a:t>Biological</a:t>
            </a:r>
            <a:r>
              <a:rPr lang="sr-Latn-RS" sz="1350" spc="-1" dirty="0">
                <a:solidFill>
                  <a:srgbClr val="000000"/>
                </a:solidFill>
                <a:latin typeface="Arial"/>
                <a:ea typeface="DejaVu Sans"/>
              </a:rPr>
              <a:t> </a:t>
            </a:r>
            <a:r>
              <a:rPr lang="sr-Latn-RS" sz="1350" spc="-1" dirty="0" err="1">
                <a:solidFill>
                  <a:srgbClr val="000000"/>
                </a:solidFill>
                <a:latin typeface="Arial"/>
                <a:ea typeface="DejaVu Sans"/>
              </a:rPr>
              <a:t>Research</a:t>
            </a:r>
            <a:r>
              <a:rPr lang="sr-Latn-RS" sz="1350" spc="-1" dirty="0">
                <a:solidFill>
                  <a:srgbClr val="000000"/>
                </a:solidFill>
                <a:latin typeface="Arial"/>
                <a:ea typeface="DejaVu Sans"/>
              </a:rPr>
              <a:t> </a:t>
            </a:r>
            <a:r>
              <a:rPr lang="en-US" sz="1350" spc="-1" dirty="0">
                <a:solidFill>
                  <a:srgbClr val="000000"/>
                </a:solidFill>
                <a:latin typeface="Arial"/>
                <a:ea typeface="DejaVu Sans"/>
              </a:rPr>
              <a:t>“</a:t>
            </a:r>
            <a:r>
              <a:rPr lang="sr-Latn-RS" sz="1350" spc="-1" dirty="0">
                <a:solidFill>
                  <a:srgbClr val="000000"/>
                </a:solidFill>
                <a:latin typeface="Arial"/>
                <a:ea typeface="DejaVu Sans"/>
              </a:rPr>
              <a:t>Siniša Stanković</a:t>
            </a:r>
            <a:r>
              <a:rPr lang="en-US" sz="1350" spc="-1" dirty="0">
                <a:solidFill>
                  <a:srgbClr val="000000"/>
                </a:solidFill>
                <a:latin typeface="Arial"/>
                <a:ea typeface="DejaVu Sans"/>
              </a:rPr>
              <a:t>” </a:t>
            </a:r>
            <a:r>
              <a:rPr lang="ru-RU" sz="1350" spc="-1" dirty="0">
                <a:solidFill>
                  <a:srgbClr val="000000"/>
                </a:solidFill>
                <a:latin typeface="Arial"/>
                <a:ea typeface="DejaVu Sans"/>
              </a:rPr>
              <a:t>+</a:t>
            </a:r>
            <a:r>
              <a:rPr lang="en-US" sz="1350" spc="-1" dirty="0">
                <a:solidFill>
                  <a:srgbClr val="000000"/>
                </a:solidFill>
                <a:latin typeface="Arial"/>
                <a:ea typeface="DejaVu Sans"/>
              </a:rPr>
              <a:t> </a:t>
            </a:r>
            <a:r>
              <a:rPr lang="sr-Latn-RS" sz="1350" spc="-1" dirty="0">
                <a:solidFill>
                  <a:srgbClr val="000000"/>
                </a:solidFill>
                <a:latin typeface="Arial"/>
                <a:ea typeface="DejaVu Sans"/>
              </a:rPr>
              <a:t>Vinča </a:t>
            </a:r>
            <a:r>
              <a:rPr lang="en-US" sz="1350" spc="-1" dirty="0">
                <a:solidFill>
                  <a:srgbClr val="000000"/>
                </a:solidFill>
                <a:latin typeface="Arial"/>
                <a:ea typeface="DejaVu Sans"/>
              </a:rPr>
              <a:t>Institute </a:t>
            </a:r>
            <a:endParaRPr lang="en-US" sz="1350" spc="-1" dirty="0">
              <a:latin typeface="Arial"/>
            </a:endParaRPr>
          </a:p>
        </p:txBody>
      </p:sp>
      <p:sp>
        <p:nvSpPr>
          <p:cNvPr id="1611" name="TextBox 147"/>
          <p:cNvSpPr/>
          <p:nvPr/>
        </p:nvSpPr>
        <p:spPr>
          <a:xfrm>
            <a:off x="2033778" y="5873233"/>
            <a:ext cx="3308316" cy="915845"/>
          </a:xfrm>
          <a:prstGeom prst="rect">
            <a:avLst/>
          </a:prstGeom>
          <a:noFill/>
          <a:ln w="0">
            <a:noFill/>
          </a:ln>
        </p:spPr>
        <p:style>
          <a:lnRef idx="0">
            <a:scrgbClr r="0" g="0" b="0"/>
          </a:lnRef>
          <a:fillRef idx="0">
            <a:scrgbClr r="0" g="0" b="0"/>
          </a:fillRef>
          <a:effectRef idx="0">
            <a:scrgbClr r="0" g="0" b="0"/>
          </a:effectRef>
          <a:fontRef idx="minor"/>
        </p:style>
        <p:txBody>
          <a:bodyPr lIns="83680" tIns="42014" rIns="83680" bIns="42014" anchor="t">
            <a:spAutoFit/>
          </a:bodyPr>
          <a:lstStyle/>
          <a:p>
            <a:pPr algn="just">
              <a:lnSpc>
                <a:spcPct val="100000"/>
              </a:lnSpc>
            </a:pPr>
            <a:r>
              <a:rPr lang="en-US" sz="1350" b="1" spc="-1">
                <a:solidFill>
                  <a:srgbClr val="000000"/>
                </a:solidFill>
                <a:latin typeface="Arial"/>
                <a:ea typeface="DejaVu Sans"/>
              </a:rPr>
              <a:t>Program Committee co-Chair </a:t>
            </a:r>
            <a:endParaRPr lang="en-US" sz="1350" spc="-1">
              <a:latin typeface="Arial"/>
            </a:endParaRPr>
          </a:p>
          <a:p>
            <a:pPr algn="just">
              <a:lnSpc>
                <a:spcPct val="100000"/>
              </a:lnSpc>
            </a:pPr>
            <a:r>
              <a:rPr lang="en-US" sz="1350" b="1" spc="-1">
                <a:solidFill>
                  <a:srgbClr val="000000"/>
                </a:solidFill>
                <a:latin typeface="Arial"/>
                <a:ea typeface="DejaVu Sans"/>
              </a:rPr>
              <a:t>Neboj</a:t>
            </a:r>
            <a:r>
              <a:rPr lang="sr-Latn-RS" sz="1350" b="1" spc="-1">
                <a:solidFill>
                  <a:srgbClr val="000000"/>
                </a:solidFill>
                <a:latin typeface="Arial"/>
                <a:ea typeface="DejaVu Sans"/>
              </a:rPr>
              <a:t>ša Nešković, </a:t>
            </a:r>
            <a:endParaRPr lang="en-US" sz="1350" spc="-1">
              <a:latin typeface="Arial"/>
            </a:endParaRPr>
          </a:p>
          <a:p>
            <a:pPr algn="just">
              <a:lnSpc>
                <a:spcPct val="100000"/>
              </a:lnSpc>
            </a:pPr>
            <a:r>
              <a:rPr lang="en-US" sz="1350" spc="-1">
                <a:solidFill>
                  <a:srgbClr val="000000"/>
                </a:solidFill>
                <a:latin typeface="Arial"/>
                <a:ea typeface="DejaVu Sans"/>
              </a:rPr>
              <a:t>Secretary-General of WAAS and </a:t>
            </a:r>
            <a:endParaRPr lang="en-US" sz="1350" spc="-1">
              <a:latin typeface="Arial"/>
            </a:endParaRPr>
          </a:p>
          <a:p>
            <a:pPr algn="just">
              <a:lnSpc>
                <a:spcPct val="100000"/>
              </a:lnSpc>
            </a:pPr>
            <a:r>
              <a:rPr lang="en-US" sz="1350" spc="-1">
                <a:solidFill>
                  <a:srgbClr val="000000"/>
                </a:solidFill>
                <a:latin typeface="Arial"/>
                <a:ea typeface="DejaVu Sans"/>
              </a:rPr>
              <a:t>member of Scientific Council of JINR</a:t>
            </a:r>
            <a:endParaRPr lang="en-US" sz="1350" spc="-1">
              <a:latin typeface="Arial"/>
            </a:endParaRPr>
          </a:p>
        </p:txBody>
      </p:sp>
      <p:pic>
        <p:nvPicPr>
          <p:cNvPr id="1612" name="Picture 42"/>
          <p:cNvPicPr/>
          <p:nvPr/>
        </p:nvPicPr>
        <p:blipFill>
          <a:blip r:embed="rId5"/>
          <a:stretch/>
        </p:blipFill>
        <p:spPr>
          <a:xfrm>
            <a:off x="580661" y="5114903"/>
            <a:ext cx="1422909" cy="1574992"/>
          </a:xfrm>
          <a:prstGeom prst="rect">
            <a:avLst/>
          </a:prstGeom>
          <a:ln w="0">
            <a:noFill/>
          </a:ln>
        </p:spPr>
      </p:pic>
      <p:sp>
        <p:nvSpPr>
          <p:cNvPr id="1613" name="TextBox 148"/>
          <p:cNvSpPr/>
          <p:nvPr/>
        </p:nvSpPr>
        <p:spPr>
          <a:xfrm>
            <a:off x="6497991" y="610761"/>
            <a:ext cx="5228791" cy="500347"/>
          </a:xfrm>
          <a:prstGeom prst="rect">
            <a:avLst/>
          </a:prstGeom>
          <a:noFill/>
          <a:ln w="0">
            <a:noFill/>
          </a:ln>
        </p:spPr>
        <p:style>
          <a:lnRef idx="0">
            <a:scrgbClr r="0" g="0" b="0"/>
          </a:lnRef>
          <a:fillRef idx="0">
            <a:scrgbClr r="0" g="0" b="0"/>
          </a:fillRef>
          <a:effectRef idx="0">
            <a:scrgbClr r="0" g="0" b="0"/>
          </a:effectRef>
          <a:fontRef idx="minor"/>
        </p:style>
        <p:txBody>
          <a:bodyPr lIns="83680" tIns="42014" rIns="83680" bIns="42014" anchor="t">
            <a:spAutoFit/>
          </a:bodyPr>
          <a:lstStyle/>
          <a:p>
            <a:pPr>
              <a:lnSpc>
                <a:spcPct val="100000"/>
              </a:lnSpc>
            </a:pPr>
            <a:r>
              <a:rPr lang="en-US" sz="1350" b="1" spc="-1" dirty="0">
                <a:solidFill>
                  <a:srgbClr val="000000"/>
                </a:solidFill>
                <a:latin typeface="Arial"/>
                <a:ea typeface="DejaVu Sans"/>
              </a:rPr>
              <a:t>8 </a:t>
            </a:r>
            <a:r>
              <a:rPr lang="ru-RU" sz="1350" b="1" spc="-1" dirty="0">
                <a:solidFill>
                  <a:srgbClr val="000000"/>
                </a:solidFill>
                <a:latin typeface="Arial"/>
                <a:ea typeface="DejaVu Sans"/>
              </a:rPr>
              <a:t>сентября</a:t>
            </a:r>
            <a:r>
              <a:rPr lang="en-US" sz="1350" b="1" spc="-1" dirty="0">
                <a:solidFill>
                  <a:srgbClr val="000000"/>
                </a:solidFill>
                <a:latin typeface="Arial"/>
                <a:ea typeface="DejaVu Sans"/>
              </a:rPr>
              <a:t> 2022 </a:t>
            </a:r>
            <a:r>
              <a:rPr lang="ru-RU" sz="1350" b="1" spc="-1" dirty="0">
                <a:solidFill>
                  <a:srgbClr val="000000"/>
                </a:solidFill>
                <a:latin typeface="Arial"/>
                <a:ea typeface="DejaVu Sans"/>
              </a:rPr>
              <a:t>Совещание в Министерстве Образования, Науки и Технологического развития Республики Сербия</a:t>
            </a:r>
            <a:endParaRPr lang="en-US" sz="1350" spc="-1" dirty="0">
              <a:latin typeface="Arial"/>
            </a:endParaRPr>
          </a:p>
        </p:txBody>
      </p:sp>
      <p:sp>
        <p:nvSpPr>
          <p:cNvPr id="1614" name="TextBox 149"/>
          <p:cNvSpPr/>
          <p:nvPr/>
        </p:nvSpPr>
        <p:spPr>
          <a:xfrm>
            <a:off x="2372399" y="44211"/>
            <a:ext cx="7566079" cy="470788"/>
          </a:xfrm>
          <a:prstGeom prst="rect">
            <a:avLst/>
          </a:prstGeom>
          <a:no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lnSpc>
                <a:spcPct val="100000"/>
              </a:lnSpc>
            </a:pPr>
            <a:r>
              <a:rPr lang="ru-RU" sz="2508" b="1" spc="-1" dirty="0">
                <a:solidFill>
                  <a:srgbClr val="002060"/>
                </a:solidFill>
                <a:latin typeface="Arial"/>
                <a:ea typeface="DejaVu Sans"/>
              </a:rPr>
              <a:t>Расширение сотрудничества с Сербией</a:t>
            </a:r>
            <a:endParaRPr lang="en-US" sz="2508" spc="-1" dirty="0">
              <a:latin typeface="Arial"/>
            </a:endParaRPr>
          </a:p>
        </p:txBody>
      </p:sp>
      <p:pic>
        <p:nvPicPr>
          <p:cNvPr id="1615" name="Рисунок 111"/>
          <p:cNvPicPr/>
          <p:nvPr/>
        </p:nvPicPr>
        <p:blipFill>
          <a:blip r:embed="rId6"/>
          <a:stretch/>
        </p:blipFill>
        <p:spPr>
          <a:xfrm>
            <a:off x="575453" y="1920129"/>
            <a:ext cx="2447904" cy="2442001"/>
          </a:xfrm>
          <a:prstGeom prst="rect">
            <a:avLst/>
          </a:prstGeom>
          <a:ln w="0">
            <a:noFill/>
          </a:ln>
          <a:effectLst>
            <a:outerShdw blurRad="291960" dist="138479" dir="2700000" algn="tl" rotWithShape="0">
              <a:srgbClr val="333333">
                <a:alpha val="65000"/>
              </a:srgbClr>
            </a:outerShdw>
          </a:effectLst>
        </p:spPr>
      </p:pic>
      <p:sp>
        <p:nvSpPr>
          <p:cNvPr id="1616" name="Прямоугольник 60"/>
          <p:cNvSpPr/>
          <p:nvPr/>
        </p:nvSpPr>
        <p:spPr>
          <a:xfrm>
            <a:off x="506009" y="4344422"/>
            <a:ext cx="2630889" cy="710901"/>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en-US" sz="1350" b="1" spc="-1">
                <a:solidFill>
                  <a:srgbClr val="000000"/>
                </a:solidFill>
                <a:latin typeface="Arial"/>
                <a:ea typeface="DejaVu Sans"/>
              </a:rPr>
              <a:t>Michel Spiro, </a:t>
            </a:r>
            <a:r>
              <a:rPr lang="en-US" sz="1350" spc="-1">
                <a:solidFill>
                  <a:srgbClr val="000000"/>
                </a:solidFill>
                <a:latin typeface="Arial"/>
                <a:ea typeface="DejaVu Sans"/>
              </a:rPr>
              <a:t>President of the International Union of Pure and Applied Physics (IUPAP)</a:t>
            </a:r>
            <a:endParaRPr lang="en-US" sz="1350" spc="-1">
              <a:latin typeface="Arial"/>
            </a:endParaRPr>
          </a:p>
        </p:txBody>
      </p:sp>
      <p:pic>
        <p:nvPicPr>
          <p:cNvPr id="1617" name="Рисунок 112"/>
          <p:cNvPicPr/>
          <p:nvPr/>
        </p:nvPicPr>
        <p:blipFill>
          <a:blip r:embed="rId7"/>
          <a:stretch/>
        </p:blipFill>
        <p:spPr>
          <a:xfrm>
            <a:off x="3148008" y="1920129"/>
            <a:ext cx="3155539" cy="3685397"/>
          </a:xfrm>
          <a:prstGeom prst="rect">
            <a:avLst/>
          </a:prstGeom>
          <a:ln w="0">
            <a:noFill/>
          </a:ln>
        </p:spPr>
      </p:pic>
      <p:pic>
        <p:nvPicPr>
          <p:cNvPr id="1618" name="Рисунок 113"/>
          <p:cNvPicPr/>
          <p:nvPr/>
        </p:nvPicPr>
        <p:blipFill>
          <a:blip r:embed="rId8"/>
          <a:stretch/>
        </p:blipFill>
        <p:spPr>
          <a:xfrm>
            <a:off x="501495" y="46181"/>
            <a:ext cx="1738880" cy="1414923"/>
          </a:xfrm>
          <a:prstGeom prst="rect">
            <a:avLst/>
          </a:prstGeom>
          <a:ln w="0">
            <a:noFill/>
          </a:ln>
        </p:spPr>
      </p:pic>
      <p:pic>
        <p:nvPicPr>
          <p:cNvPr id="1619" name="Рисунок 114"/>
          <p:cNvPicPr/>
          <p:nvPr/>
        </p:nvPicPr>
        <p:blipFill>
          <a:blip r:embed="rId9"/>
          <a:stretch/>
        </p:blipFill>
        <p:spPr>
          <a:xfrm>
            <a:off x="6613202" y="1521933"/>
            <a:ext cx="4870423" cy="2498535"/>
          </a:xfrm>
          <a:prstGeom prst="rect">
            <a:avLst/>
          </a:prstGeom>
          <a:ln w="0">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 name="PlaceHolder 1"/>
          <p:cNvSpPr>
            <a:spLocks noGrp="1"/>
          </p:cNvSpPr>
          <p:nvPr>
            <p:ph type="title"/>
          </p:nvPr>
        </p:nvSpPr>
        <p:spPr>
          <a:xfrm>
            <a:off x="1011909" y="77778"/>
            <a:ext cx="10165918" cy="517358"/>
          </a:xfrm>
          <a:prstGeom prst="rect">
            <a:avLst/>
          </a:prstGeom>
          <a:noFill/>
          <a:ln w="0">
            <a:noFill/>
          </a:ln>
        </p:spPr>
        <p:txBody>
          <a:bodyPr lIns="0" tIns="0" rIns="0" bIns="0" anchor="ctr">
            <a:noAutofit/>
          </a:bodyPr>
          <a:lstStyle/>
          <a:p>
            <a:pPr algn="ctr">
              <a:tabLst>
                <a:tab pos="0" algn="l"/>
              </a:tabLst>
            </a:pPr>
            <a:r>
              <a:rPr lang="ru-RU" sz="2701" spc="-1" dirty="0">
                <a:solidFill>
                  <a:srgbClr val="002060"/>
                </a:solidFill>
                <a:latin typeface="Arial"/>
                <a:ea typeface="DejaVu Sans"/>
              </a:rPr>
              <a:t>ОИЯИ - Китай</a:t>
            </a:r>
            <a:r>
              <a:rPr lang="en-US" sz="2701" b="1" spc="-1" dirty="0">
                <a:solidFill>
                  <a:srgbClr val="002060"/>
                </a:solidFill>
                <a:latin typeface="Arial"/>
                <a:ea typeface="DejaVu Sans"/>
              </a:rPr>
              <a:t>: </a:t>
            </a:r>
            <a:r>
              <a:rPr lang="ru-RU" sz="2701" b="1" spc="-1" dirty="0">
                <a:solidFill>
                  <a:srgbClr val="002060"/>
                </a:solidFill>
                <a:latin typeface="Arial"/>
                <a:ea typeface="DejaVu Sans"/>
              </a:rPr>
              <a:t>расширяя горизонты кооперации</a:t>
            </a:r>
            <a:endParaRPr lang="en-US" sz="2701" spc="-1" dirty="0">
              <a:latin typeface="Arial"/>
            </a:endParaRPr>
          </a:p>
        </p:txBody>
      </p:sp>
      <p:pic>
        <p:nvPicPr>
          <p:cNvPr id="1621" name="Рисунок 126"/>
          <p:cNvPicPr/>
          <p:nvPr/>
        </p:nvPicPr>
        <p:blipFill>
          <a:blip r:embed="rId3"/>
          <a:stretch/>
        </p:blipFill>
        <p:spPr>
          <a:xfrm>
            <a:off x="6366148" y="777850"/>
            <a:ext cx="5349277" cy="2740958"/>
          </a:xfrm>
          <a:prstGeom prst="rect">
            <a:avLst/>
          </a:prstGeom>
          <a:ln w="0">
            <a:noFill/>
          </a:ln>
        </p:spPr>
      </p:pic>
      <p:sp>
        <p:nvSpPr>
          <p:cNvPr id="1622" name="TextBox 159"/>
          <p:cNvSpPr/>
          <p:nvPr/>
        </p:nvSpPr>
        <p:spPr>
          <a:xfrm>
            <a:off x="6250390" y="3797225"/>
            <a:ext cx="5713009" cy="3060775"/>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just">
              <a:lnSpc>
                <a:spcPct val="100000"/>
              </a:lnSpc>
            </a:pPr>
            <a:r>
              <a:rPr lang="ru-RU" sz="1600" dirty="0"/>
              <a:t>13 октября 2022 в ОИЯИ обсудили текущее состояние и перспективы научно-технического сотрудничества с КНР. На встрече были отмечены разнообразие и масштабы текущего сотрудничества между практически всеми лабораториями и научно-</a:t>
            </a:r>
            <a:r>
              <a:rPr lang="ru-RU" sz="1600" dirty="0" err="1"/>
              <a:t>иссл</a:t>
            </a:r>
            <a:r>
              <a:rPr lang="ru-RU" sz="1600" dirty="0"/>
              <a:t>. организациями института и университетами Китая и большой потенциал для развития этого сотрудничества. Предложено создать рабочую группу, которая выявит наиболее перспективные темы и проекты.</a:t>
            </a:r>
            <a:endParaRPr lang="en-US" sz="1600" dirty="0"/>
          </a:p>
          <a:p>
            <a:pPr algn="just">
              <a:lnSpc>
                <a:spcPct val="100000"/>
              </a:lnSpc>
            </a:pPr>
            <a:r>
              <a:rPr lang="en-US" sz="1640" b="1" spc="-1" dirty="0">
                <a:solidFill>
                  <a:srgbClr val="FF0000"/>
                </a:solidFill>
                <a:latin typeface="Arial"/>
                <a:ea typeface="DejaVu Sans"/>
              </a:rPr>
              <a:t>NICA (VBLHEP-ASIPP), SHE (FLNR-IMP CAS), Neutron Physics (FLNP-CAS), Neutrino physics (DLNP-JUNO), …</a:t>
            </a:r>
            <a:endParaRPr lang="en-US" sz="1640" spc="-1" dirty="0">
              <a:latin typeface="Arial"/>
            </a:endParaRPr>
          </a:p>
        </p:txBody>
      </p:sp>
      <p:sp>
        <p:nvSpPr>
          <p:cNvPr id="1623" name="TextBox 160"/>
          <p:cNvSpPr/>
          <p:nvPr/>
        </p:nvSpPr>
        <p:spPr>
          <a:xfrm>
            <a:off x="328926" y="4855151"/>
            <a:ext cx="5259347" cy="1564981"/>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ru-RU" sz="1600" dirty="0"/>
              <a:t>30 августа 2022 г. 26-е заседание Подкомиссии по научно-техническому сотрудничеству Российско-Китайской комиссии по подготовке регулярных встреч с главами правительств. </a:t>
            </a:r>
          </a:p>
          <a:p>
            <a:pPr>
              <a:lnSpc>
                <a:spcPct val="100000"/>
              </a:lnSpc>
            </a:pPr>
            <a:r>
              <a:rPr lang="ru-RU" sz="1600" dirty="0" err="1"/>
              <a:t>Зам.министра</a:t>
            </a:r>
            <a:r>
              <a:rPr lang="ru-RU" sz="1600" dirty="0"/>
              <a:t> (МНВО РФ): Наталья </a:t>
            </a:r>
            <a:r>
              <a:rPr lang="ru-RU" sz="1600" dirty="0" err="1"/>
              <a:t>Бочарова</a:t>
            </a:r>
            <a:r>
              <a:rPr lang="ru-RU" sz="1600" dirty="0"/>
              <a:t> </a:t>
            </a:r>
            <a:r>
              <a:rPr lang="ru-RU" sz="1600" dirty="0" err="1"/>
              <a:t>Зам.министра</a:t>
            </a:r>
            <a:r>
              <a:rPr lang="ru-RU" sz="1600" dirty="0"/>
              <a:t> (МОСТ CPR): </a:t>
            </a:r>
            <a:r>
              <a:rPr lang="ru-RU" sz="1600" dirty="0" err="1"/>
              <a:t>Чжан</a:t>
            </a:r>
            <a:r>
              <a:rPr lang="ru-RU" sz="1600" dirty="0"/>
              <a:t> </a:t>
            </a:r>
            <a:r>
              <a:rPr lang="ru-RU" sz="1600" dirty="0" err="1"/>
              <a:t>Гуанцзюнь</a:t>
            </a:r>
            <a:endParaRPr lang="en-US" sz="1736" spc="-1" dirty="0">
              <a:latin typeface="Arial"/>
            </a:endParaRPr>
          </a:p>
        </p:txBody>
      </p:sp>
      <p:pic>
        <p:nvPicPr>
          <p:cNvPr id="1624" name="Picture 2"/>
          <p:cNvPicPr/>
          <p:nvPr/>
        </p:nvPicPr>
        <p:blipFill>
          <a:blip r:embed="rId4"/>
          <a:stretch/>
        </p:blipFill>
        <p:spPr>
          <a:xfrm>
            <a:off x="328926" y="777850"/>
            <a:ext cx="5588859" cy="3724286"/>
          </a:xfrm>
          <a:prstGeom prst="rect">
            <a:avLst/>
          </a:prstGeom>
          <a:ln w="0">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B33776C-D1EF-42E7-AE1A-576275735120}"/>
              </a:ext>
            </a:extLst>
          </p:cNvPr>
          <p:cNvSpPr txBox="1"/>
          <p:nvPr/>
        </p:nvSpPr>
        <p:spPr>
          <a:xfrm>
            <a:off x="4282940" y="3754624"/>
            <a:ext cx="1847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02751" y="222400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AutoShape 6" descr="http://www.magazin-legalizace.cz/data/resized/files/magazin/27-1-2015/800x600-8c7b-mexican-flag-wallpaper-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AutoShape 8" descr="http://www.magazin-legalizace.cz/data/resized/files/magazin/27-1-2015/800x600-8c7b-mexican-flag-wallpaper-5.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AutoShape 10" descr="http://www.magazin-legalizace.cz/data/resized/files/magazin/27-1-2015/800x600-8c7b-mexican-flag-wallpaper-5.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p:cNvSpPr txBox="1"/>
          <p:nvPr/>
        </p:nvSpPr>
        <p:spPr>
          <a:xfrm>
            <a:off x="3655568" y="-70281"/>
            <a:ext cx="6930680"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effectLst/>
                <a:uLnTx/>
                <a:uFillTx/>
                <a:latin typeface="Calibri" panose="020F0502020204030204"/>
                <a:ea typeface="+mn-ea"/>
                <a:cs typeface="Arial" panose="020B0604020202020204" pitchFamily="34" charset="0"/>
              </a:rPr>
              <a:t>ОИЯИ</a:t>
            </a:r>
            <a:r>
              <a:rPr kumimoji="0" lang="en-US" sz="3200" b="0" i="0" u="none" strike="noStrike" kern="1200" cap="none" spc="0" normalizeH="0" baseline="0" noProof="0" dirty="0">
                <a:ln>
                  <a:noFill/>
                </a:ln>
                <a:effectLst/>
                <a:uLnTx/>
                <a:uFillTx/>
                <a:latin typeface="Calibri" panose="020F0502020204030204"/>
                <a:ea typeface="+mn-ea"/>
                <a:cs typeface="Arial" panose="020B0604020202020204" pitchFamily="34" charset="0"/>
              </a:rPr>
              <a:t> – </a:t>
            </a:r>
            <a:r>
              <a:rPr kumimoji="0" lang="ru-RU" sz="3200" b="0" i="0" u="none" strike="noStrike" kern="1200" cap="none" spc="0" normalizeH="0" baseline="0" noProof="0" dirty="0">
                <a:ln>
                  <a:noFill/>
                </a:ln>
                <a:effectLst/>
                <a:uLnTx/>
                <a:uFillTx/>
                <a:latin typeface="Calibri" panose="020F0502020204030204"/>
                <a:ea typeface="+mn-ea"/>
                <a:cs typeface="Arial" panose="020B0604020202020204" pitchFamily="34" charset="0"/>
              </a:rPr>
              <a:t>Мексика</a:t>
            </a:r>
            <a:r>
              <a:rPr kumimoji="0" lang="en-US" sz="3200" b="0" i="0" u="none" strike="noStrike" kern="1200" cap="none" spc="0" normalizeH="0" baseline="0" noProof="0" dirty="0">
                <a:ln>
                  <a:noFill/>
                </a:ln>
                <a:effectLst/>
                <a:uLnTx/>
                <a:uFillTx/>
                <a:latin typeface="Calibri" panose="020F0502020204030204"/>
                <a:ea typeface="+mn-ea"/>
                <a:cs typeface="Arial" panose="020B0604020202020204" pitchFamily="34" charset="0"/>
              </a:rPr>
              <a:t> : </a:t>
            </a:r>
            <a:r>
              <a:rPr kumimoji="0" lang="ru-RU" sz="3200" b="0" i="0" u="none" strike="noStrike" kern="1200" cap="none" spc="0" normalizeH="0" baseline="0" noProof="0" dirty="0">
                <a:ln>
                  <a:noFill/>
                </a:ln>
                <a:effectLst/>
                <a:uLnTx/>
                <a:uFillTx/>
                <a:latin typeface="Calibri" panose="020F0502020204030204"/>
                <a:ea typeface="+mn-ea"/>
                <a:cs typeface="Arial" panose="020B0604020202020204" pitchFamily="34" charset="0"/>
              </a:rPr>
              <a:t>укрепление связей</a:t>
            </a:r>
            <a:endParaRPr kumimoji="0" lang="en-US" sz="3200" b="0" i="0" u="none" strike="noStrike" kern="1200" cap="none" spc="0" normalizeH="0" baseline="0" noProof="0" dirty="0">
              <a:ln>
                <a:noFill/>
              </a:ln>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3200" b="0" i="0" u="none" strike="noStrike" kern="1200" cap="none" spc="0" normalizeH="0" baseline="0" noProof="0" dirty="0">
              <a:ln>
                <a:noFill/>
              </a:ln>
              <a:effectLst/>
              <a:uLnTx/>
              <a:uFillTx/>
              <a:latin typeface="Calibri" panose="020F0502020204030204"/>
              <a:ea typeface="+mn-ea"/>
              <a:cs typeface="Arial" panose="020B0604020202020204" pitchFamily="34" charset="0"/>
            </a:endParaRPr>
          </a:p>
        </p:txBody>
      </p:sp>
      <p:sp>
        <p:nvSpPr>
          <p:cNvPr id="60" name="TextBox 59"/>
          <p:cNvSpPr txBox="1"/>
          <p:nvPr/>
        </p:nvSpPr>
        <p:spPr>
          <a:xfrm>
            <a:off x="4565636" y="2724816"/>
            <a:ext cx="7935488" cy="127727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ru-RU" sz="1100" b="1" i="0" u="none" strike="noStrike" kern="1200" cap="none" spc="0" normalizeH="0" baseline="0" noProof="0" dirty="0">
                <a:ln>
                  <a:noFill/>
                </a:ln>
                <a:effectLst/>
                <a:uLnTx/>
                <a:uFillTx/>
                <a:latin typeface="+mj-lt"/>
                <a:ea typeface="+mn-ea"/>
                <a:cs typeface="+mn-cs"/>
              </a:rPr>
              <a:t>Вебинар, 16 декабря 2021</a:t>
            </a:r>
          </a:p>
          <a:p>
            <a:pPr marR="0" lvl="0" algn="l" defTabSz="914400" rtl="0" eaLnBrk="1" fontAlgn="auto" latinLnBrk="0" hangingPunct="1">
              <a:lnSpc>
                <a:spcPct val="100000"/>
              </a:lnSpc>
              <a:spcBef>
                <a:spcPts val="0"/>
              </a:spcBef>
              <a:spcAft>
                <a:spcPts val="0"/>
              </a:spcAft>
              <a:buClrTx/>
              <a:buSzTx/>
              <a:tabLst/>
              <a:defRPr/>
            </a:pPr>
            <a:r>
              <a:rPr kumimoji="0" lang="ru-RU" sz="1100" b="0" i="0" u="none" strike="noStrike" kern="1200" cap="none" spc="0" normalizeH="0" baseline="0" noProof="0" dirty="0">
                <a:ln>
                  <a:noFill/>
                </a:ln>
                <a:effectLst/>
                <a:uLnTx/>
                <a:uFillTx/>
                <a:latin typeface="+mj-lt"/>
                <a:ea typeface="+mn-ea"/>
                <a:cs typeface="+mn-cs"/>
              </a:rPr>
              <a:t>презентация текущей</a:t>
            </a:r>
            <a:r>
              <a:rPr kumimoji="0" lang="ru-RU" sz="1100" b="0" i="0" u="none" strike="noStrike" kern="1200" cap="none" spc="0" normalizeH="0" noProof="0" dirty="0">
                <a:ln>
                  <a:noFill/>
                </a:ln>
                <a:effectLst/>
                <a:uLnTx/>
                <a:uFillTx/>
                <a:latin typeface="+mj-lt"/>
                <a:ea typeface="+mn-ea"/>
                <a:cs typeface="+mn-cs"/>
              </a:rPr>
              <a:t> деятельности и проектов ОИЯИ</a:t>
            </a:r>
            <a:r>
              <a:rPr kumimoji="0" lang="en-US" sz="1100" b="0" i="0" u="none" strike="noStrike" kern="1200" cap="none" spc="0" normalizeH="0" baseline="0" noProof="0" dirty="0">
                <a:ln>
                  <a:noFill/>
                </a:ln>
                <a:effectLst/>
                <a:uLnTx/>
                <a:uFillTx/>
                <a:latin typeface="+mj-lt"/>
                <a:ea typeface="+mn-ea"/>
                <a:cs typeface="+mn-cs"/>
              </a:rPr>
              <a:t> </a:t>
            </a:r>
            <a:br>
              <a:rPr kumimoji="0" lang="en-US" sz="1100" b="0" i="0" u="none" strike="noStrike" kern="1200" cap="none" spc="0" normalizeH="0" baseline="0" noProof="0" dirty="0">
                <a:ln>
                  <a:noFill/>
                </a:ln>
                <a:effectLst/>
                <a:uLnTx/>
                <a:uFillTx/>
                <a:latin typeface="+mj-lt"/>
                <a:ea typeface="+mn-ea"/>
                <a:cs typeface="+mn-cs"/>
              </a:rPr>
            </a:br>
            <a:r>
              <a:rPr kumimoji="0" lang="ru-RU" sz="1100" b="0" i="0" u="none" strike="noStrike" kern="1200" cap="none" spc="0" normalizeH="0" baseline="0" noProof="0" dirty="0">
                <a:ln>
                  <a:noFill/>
                </a:ln>
                <a:effectLst/>
                <a:uLnTx/>
                <a:uFillTx/>
                <a:latin typeface="+mj-lt"/>
                <a:ea typeface="+mn-ea"/>
                <a:cs typeface="+mn-cs"/>
              </a:rPr>
              <a:t>и обсуждение вопросов дальнейшей</a:t>
            </a:r>
            <a:r>
              <a:rPr kumimoji="0" lang="ru-RU" sz="1100" b="0" i="0" u="none" strike="noStrike" kern="1200" cap="none" spc="0" normalizeH="0" noProof="0" dirty="0">
                <a:ln>
                  <a:noFill/>
                </a:ln>
                <a:effectLst/>
                <a:uLnTx/>
                <a:uFillTx/>
                <a:latin typeface="+mj-lt"/>
                <a:ea typeface="+mn-ea"/>
                <a:cs typeface="+mn-cs"/>
              </a:rPr>
              <a:t> активизации </a:t>
            </a:r>
            <a:r>
              <a:rPr kumimoji="0" lang="ru-RU" sz="1100" b="0" i="0" u="none" strike="noStrike" kern="1200" cap="none" spc="0" normalizeH="0" baseline="0" noProof="0" dirty="0">
                <a:ln>
                  <a:noFill/>
                </a:ln>
                <a:effectLst/>
                <a:uLnTx/>
                <a:uFillTx/>
                <a:latin typeface="+mj-lt"/>
                <a:ea typeface="+mn-ea"/>
                <a:cs typeface="+mn-cs"/>
              </a:rPr>
              <a:t>совместной научной деятельности</a:t>
            </a:r>
            <a:r>
              <a:rPr lang="en-US" sz="1100" dirty="0">
                <a:latin typeface="+mj-lt"/>
              </a:rPr>
              <a:t>:</a:t>
            </a:r>
            <a:endParaRPr kumimoji="0" lang="en-US" sz="1100" b="0" i="0" u="none" strike="noStrike" kern="1200" cap="none" spc="0" normalizeH="0" baseline="0" noProof="0" dirty="0">
              <a:ln>
                <a:noFill/>
              </a:ln>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effectLst/>
                <a:uLnTx/>
                <a:uFillTx/>
                <a:latin typeface="+mj-lt"/>
                <a:ea typeface="+mn-ea"/>
                <a:cs typeface="+mn-cs"/>
              </a:rPr>
              <a:t>свыше</a:t>
            </a:r>
            <a:r>
              <a:rPr kumimoji="0" lang="en-US" sz="1100" b="0" i="0" u="none" strike="noStrike" kern="1200" cap="none" spc="0" normalizeH="0" baseline="0" noProof="0" dirty="0">
                <a:ln>
                  <a:noFill/>
                </a:ln>
                <a:effectLst/>
                <a:uLnTx/>
                <a:uFillTx/>
                <a:latin typeface="+mj-lt"/>
                <a:ea typeface="+mn-ea"/>
                <a:cs typeface="+mn-cs"/>
              </a:rPr>
              <a:t> 30</a:t>
            </a:r>
            <a:r>
              <a:rPr kumimoji="0" lang="ru-RU" sz="1100" b="0" i="0" u="none" strike="noStrike" kern="1200" cap="none" spc="0" normalizeH="0" baseline="0" noProof="0" dirty="0">
                <a:ln>
                  <a:noFill/>
                </a:ln>
                <a:effectLst/>
                <a:uLnTx/>
                <a:uFillTx/>
                <a:latin typeface="+mj-lt"/>
                <a:ea typeface="+mn-ea"/>
                <a:cs typeface="+mn-cs"/>
              </a:rPr>
              <a:t> представителей</a:t>
            </a:r>
            <a:r>
              <a:rPr kumimoji="0" lang="ru-RU" sz="1100" b="0" i="0" u="none" strike="noStrike" kern="1200" cap="none" spc="0" normalizeH="0" noProof="0" dirty="0">
                <a:ln>
                  <a:noFill/>
                </a:ln>
                <a:effectLst/>
                <a:uLnTx/>
                <a:uFillTx/>
                <a:latin typeface="+mj-lt"/>
                <a:ea typeface="+mn-ea"/>
                <a:cs typeface="+mn-cs"/>
              </a:rPr>
              <a:t> Мексиканских исследовательских центров и университетов</a:t>
            </a:r>
            <a:r>
              <a:rPr kumimoji="0" lang="en-US" sz="1100" b="0" i="0" u="none" strike="noStrike" kern="1200" cap="none" spc="0" normalizeH="0" baseline="0" noProof="0" dirty="0">
                <a:ln>
                  <a:noFill/>
                </a:ln>
                <a:effectLst/>
                <a:uLnTx/>
                <a:uFillTx/>
                <a:latin typeface="+mj-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effectLst/>
                <a:uLnTx/>
                <a:uFillTx/>
                <a:latin typeface="+mj-lt"/>
                <a:ea typeface="+mn-ea"/>
                <a:cs typeface="+mn-cs"/>
              </a:rPr>
              <a:t>официальные</a:t>
            </a:r>
            <a:r>
              <a:rPr kumimoji="0" lang="ru-RU" sz="1100" b="0" i="0" u="none" strike="noStrike" kern="1200" cap="none" spc="0" normalizeH="0" noProof="0" dirty="0">
                <a:ln>
                  <a:noFill/>
                </a:ln>
                <a:effectLst/>
                <a:uLnTx/>
                <a:uFillTx/>
                <a:latin typeface="+mj-lt"/>
                <a:ea typeface="+mn-ea"/>
                <a:cs typeface="+mn-cs"/>
              </a:rPr>
              <a:t> </a:t>
            </a:r>
            <a:r>
              <a:rPr kumimoji="0" lang="ru-RU" sz="1100" b="0" i="0" u="none" strike="noStrike" kern="1200" cap="none" spc="0" normalizeH="0" baseline="0" noProof="0" dirty="0">
                <a:ln>
                  <a:noFill/>
                </a:ln>
                <a:effectLst/>
                <a:uLnTx/>
                <a:uFillTx/>
                <a:latin typeface="+mj-lt"/>
                <a:ea typeface="+mn-ea"/>
                <a:cs typeface="+mn-cs"/>
              </a:rPr>
              <a:t>представители</a:t>
            </a:r>
            <a:r>
              <a:rPr kumimoji="0" lang="en-US" sz="1100" b="0" i="0" u="none" strike="noStrike" kern="1200" cap="none" spc="0" normalizeH="0" baseline="0" noProof="0" dirty="0">
                <a:ln>
                  <a:noFill/>
                </a:ln>
                <a:effectLst/>
                <a:uLnTx/>
                <a:uFillTx/>
                <a:latin typeface="+mj-lt"/>
                <a:ea typeface="+mn-ea"/>
                <a:cs typeface="+mn-cs"/>
              </a:rPr>
              <a:t> </a:t>
            </a:r>
            <a:r>
              <a:rPr kumimoji="0" lang="ru-RU" sz="1100" b="0" i="0" u="none" strike="noStrike" kern="1200" cap="none" spc="0" normalizeH="0" baseline="0" noProof="0" dirty="0">
                <a:ln>
                  <a:noFill/>
                </a:ln>
                <a:effectLst/>
                <a:uLnTx/>
                <a:uFillTx/>
                <a:latin typeface="+mj-lt"/>
                <a:ea typeface="+mn-ea"/>
                <a:cs typeface="+mn-cs"/>
              </a:rPr>
              <a:t>Мексиканского</a:t>
            </a:r>
            <a:r>
              <a:rPr kumimoji="0" lang="ru-RU" sz="1100" b="0" i="0" u="none" strike="noStrike" kern="1200" cap="none" spc="0" normalizeH="0" noProof="0" dirty="0">
                <a:ln>
                  <a:noFill/>
                </a:ln>
                <a:effectLst/>
                <a:uLnTx/>
                <a:uFillTx/>
                <a:latin typeface="+mj-lt"/>
                <a:ea typeface="+mn-ea"/>
                <a:cs typeface="+mn-cs"/>
              </a:rPr>
              <a:t> агентства по финансированию науки (</a:t>
            </a:r>
            <a:r>
              <a:rPr kumimoji="0" lang="en-US" sz="1100" b="0" i="0" u="none" strike="noStrike" kern="1200" cap="none" spc="0" normalizeH="0" baseline="0" noProof="0" dirty="0">
                <a:ln>
                  <a:noFill/>
                </a:ln>
                <a:effectLst/>
                <a:uLnTx/>
                <a:uFillTx/>
                <a:latin typeface="+mj-lt"/>
                <a:ea typeface="+mn-ea"/>
                <a:cs typeface="+mn-cs"/>
              </a:rPr>
              <a:t>Mexican Science Funding Agency</a:t>
            </a:r>
            <a:r>
              <a:rPr kumimoji="0" lang="ru-RU" sz="1100" b="0" i="0" u="none" strike="noStrike" kern="1200" cap="none" spc="0" normalizeH="0" baseline="0" noProof="0" dirty="0">
                <a:ln>
                  <a:noFill/>
                </a:ln>
                <a:effectLst/>
                <a:uLnTx/>
                <a:uFillTx/>
                <a:latin typeface="+mj-lt"/>
                <a:ea typeface="+mn-ea"/>
                <a:cs typeface="+mn-cs"/>
              </a:rPr>
              <a:t>,</a:t>
            </a:r>
            <a:r>
              <a:rPr kumimoji="0" lang="ru-RU" sz="1100" b="0" i="0" u="none" strike="noStrike" kern="1200" cap="none" spc="0" normalizeH="0" noProof="0" dirty="0">
                <a:ln>
                  <a:noFill/>
                </a:ln>
                <a:effectLst/>
                <a:uLnTx/>
                <a:uFillTx/>
                <a:latin typeface="+mj-lt"/>
                <a:ea typeface="+mn-ea"/>
                <a:cs typeface="+mn-cs"/>
              </a:rPr>
              <a:t> </a:t>
            </a:r>
            <a:r>
              <a:rPr kumimoji="0" lang="en-US" sz="1100" b="0" i="0" u="none" strike="noStrike" kern="1200" cap="none" spc="0" normalizeH="0" baseline="0" noProof="0" dirty="0" err="1">
                <a:ln>
                  <a:noFill/>
                </a:ln>
                <a:effectLst/>
                <a:uLnTx/>
                <a:uFillTx/>
                <a:latin typeface="+mj-lt"/>
                <a:ea typeface="+mn-ea"/>
                <a:cs typeface="+mn-cs"/>
              </a:rPr>
              <a:t>CONACyT</a:t>
            </a:r>
            <a:r>
              <a:rPr kumimoji="0" lang="en-US" sz="1100" b="0" i="0" u="none" strike="noStrike" kern="1200" cap="none" spc="0" normalizeH="0" baseline="0" noProof="0" dirty="0">
                <a:ln>
                  <a:noFill/>
                </a:ln>
                <a:effectLst/>
                <a:uLnTx/>
                <a:uFillTx/>
                <a:latin typeface="+mj-lt"/>
                <a:ea typeface="+mn-ea"/>
                <a:cs typeface="+mn-cs"/>
              </a:rPr>
              <a:t>) </a:t>
            </a:r>
            <a:r>
              <a:rPr kumimoji="0" lang="ru-RU" sz="1100" b="0" i="0" u="none" strike="noStrike" kern="1200" cap="none" spc="0" normalizeH="0" baseline="0" noProof="0" dirty="0">
                <a:ln>
                  <a:noFill/>
                </a:ln>
                <a:effectLst/>
                <a:uLnTx/>
                <a:uFillTx/>
                <a:latin typeface="+mj-lt"/>
                <a:ea typeface="+mn-ea"/>
                <a:cs typeface="+mn-cs"/>
              </a:rPr>
              <a:t>и </a:t>
            </a:r>
            <a:r>
              <a:rPr kumimoji="0" lang="ru-RU" sz="1100" b="0" i="0" u="none" strike="noStrike" kern="1200" cap="none" spc="0" normalizeH="0" noProof="0" dirty="0">
                <a:ln>
                  <a:noFill/>
                </a:ln>
                <a:effectLst/>
                <a:uLnTx/>
                <a:uFillTx/>
                <a:latin typeface="+mj-lt"/>
                <a:ea typeface="+mn-ea"/>
                <a:cs typeface="+mn-cs"/>
              </a:rPr>
              <a:t>Посольства Мексики в РФ</a:t>
            </a:r>
            <a:endParaRPr kumimoji="0" lang="ru-RU" sz="1100" b="0" i="0" u="none" strike="noStrike" kern="1200" cap="none" spc="0" normalizeH="0" baseline="0" noProof="0" dirty="0">
              <a:ln>
                <a:noFill/>
              </a:ln>
              <a:effectLst/>
              <a:uLnTx/>
              <a:uFillTx/>
              <a:latin typeface="+mj-lt"/>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effectLst/>
                <a:uLnTx/>
                <a:uFillTx/>
                <a:latin typeface="+mj-lt"/>
                <a:ea typeface="+mn-ea"/>
                <a:cs typeface="+mn-cs"/>
              </a:rPr>
              <a:t>      </a:t>
            </a:r>
            <a:endParaRPr kumimoji="0" lang="ru-RU" sz="1100" b="0" i="0" u="none" strike="noStrike" kern="1200" cap="none" spc="0" normalizeH="0" baseline="0" noProof="0" dirty="0">
              <a:ln>
                <a:noFill/>
              </a:ln>
              <a:solidFill>
                <a:prstClr val="black"/>
              </a:solidFill>
              <a:effectLst/>
              <a:uLnTx/>
              <a:uFillTx/>
              <a:latin typeface="+mj-lt"/>
              <a:ea typeface="+mn-ea"/>
              <a:cs typeface="+mn-cs"/>
            </a:endParaRPr>
          </a:p>
        </p:txBody>
      </p:sp>
      <p:sp>
        <p:nvSpPr>
          <p:cNvPr id="62" name="TextBox 61"/>
          <p:cNvSpPr txBox="1"/>
          <p:nvPr/>
        </p:nvSpPr>
        <p:spPr>
          <a:xfrm>
            <a:off x="0" y="1550819"/>
            <a:ext cx="404326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1" i="0" strike="noStrike" kern="1200" cap="none" spc="0" normalizeH="0" baseline="0" noProof="0" dirty="0">
                <a:ln>
                  <a:noFill/>
                </a:ln>
                <a:effectLst/>
                <a:uLnTx/>
                <a:uFillTx/>
                <a:ea typeface="+mn-ea"/>
                <a:cs typeface="+mn-cs"/>
              </a:rPr>
              <a:t>Проф. Алехандро</a:t>
            </a:r>
            <a:r>
              <a:rPr kumimoji="0" lang="ru-RU" sz="1100" b="1" i="0" strike="noStrike" kern="1200" cap="none" spc="0" normalizeH="0" noProof="0" dirty="0">
                <a:ln>
                  <a:noFill/>
                </a:ln>
                <a:effectLst/>
                <a:uLnTx/>
                <a:uFillTx/>
                <a:ea typeface="+mn-ea"/>
                <a:cs typeface="+mn-cs"/>
              </a:rPr>
              <a:t> </a:t>
            </a:r>
            <a:r>
              <a:rPr kumimoji="0" lang="ru-RU" sz="1100" b="1" i="0" strike="noStrike" kern="1200" cap="none" spc="0" normalizeH="0" noProof="0" dirty="0" err="1">
                <a:ln>
                  <a:noFill/>
                </a:ln>
                <a:effectLst/>
                <a:uLnTx/>
                <a:uFillTx/>
                <a:ea typeface="+mn-ea"/>
                <a:cs typeface="+mn-cs"/>
              </a:rPr>
              <a:t>Айала</a:t>
            </a:r>
            <a:endParaRPr kumimoji="0" lang="en-US" sz="1100" b="1" i="0"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u="none" strike="noStrike" kern="1200" cap="none" spc="0" normalizeH="0" baseline="0" noProof="0" dirty="0">
                <a:ln>
                  <a:noFill/>
                </a:ln>
                <a:effectLst/>
                <a:uLnTx/>
                <a:uFillTx/>
                <a:ea typeface="+mn-ea"/>
                <a:cs typeface="+mn-cs"/>
              </a:rPr>
              <a:t>Институт ядерных исследований Национального университета Мексики,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t>председатель международного совета </a:t>
            </a:r>
            <a:r>
              <a:rPr kumimoji="0" lang="en-US" sz="1100" b="0" u="none" strike="noStrike" kern="1200" cap="none" spc="0" normalizeH="0" baseline="0" noProof="0" dirty="0">
                <a:ln>
                  <a:noFill/>
                </a:ln>
                <a:effectLst/>
                <a:uLnTx/>
                <a:uFillTx/>
                <a:ea typeface="+mn-ea"/>
                <a:cs typeface="+mn-cs"/>
              </a:rPr>
              <a:t>NICA MPD  </a:t>
            </a:r>
            <a:endParaRPr kumimoji="0" lang="ru-RU" sz="1100" b="0" u="none" strike="noStrike" kern="1200" cap="none" spc="0" normalizeH="0" baseline="0" noProof="0" dirty="0">
              <a:ln>
                <a:noFill/>
              </a:ln>
              <a:effectLst/>
              <a:uLnTx/>
              <a:uFillTx/>
              <a:ea typeface="+mn-ea"/>
              <a:cs typeface="+mn-cs"/>
            </a:endParaRPr>
          </a:p>
        </p:txBody>
      </p:sp>
      <p:pic>
        <p:nvPicPr>
          <p:cNvPr id="8" name="Рисунок 7">
            <a:extLst>
              <a:ext uri="{FF2B5EF4-FFF2-40B4-BE49-F238E27FC236}">
                <a16:creationId xmlns:a16="http://schemas.microsoft.com/office/drawing/2014/main" id="{58E4B9B7-644F-443E-8F89-7683DC3B5F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83889" y="230022"/>
            <a:ext cx="1374285" cy="1337142"/>
          </a:xfrm>
          <a:prstGeom prst="rect">
            <a:avLst/>
          </a:prstGeom>
        </p:spPr>
      </p:pic>
      <p:pic>
        <p:nvPicPr>
          <p:cNvPr id="22" name="Рисунок 21">
            <a:extLst>
              <a:ext uri="{FF2B5EF4-FFF2-40B4-BE49-F238E27FC236}">
                <a16:creationId xmlns:a16="http://schemas.microsoft.com/office/drawing/2014/main" id="{6813CB69-4279-431E-8F5C-0CBD811722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687" y="214056"/>
            <a:ext cx="1667158" cy="1351531"/>
          </a:xfrm>
          <a:prstGeom prst="rect">
            <a:avLst/>
          </a:prstGeom>
        </p:spPr>
      </p:pic>
      <p:sp>
        <p:nvSpPr>
          <p:cNvPr id="11" name="TextBox 10">
            <a:extLst>
              <a:ext uri="{FF2B5EF4-FFF2-40B4-BE49-F238E27FC236}">
                <a16:creationId xmlns:a16="http://schemas.microsoft.com/office/drawing/2014/main" id="{5A5E49BE-D02F-42BB-BCEA-A6F8DC666C65}"/>
              </a:ext>
            </a:extLst>
          </p:cNvPr>
          <p:cNvSpPr txBox="1"/>
          <p:nvPr/>
        </p:nvSpPr>
        <p:spPr>
          <a:xfrm>
            <a:off x="954283" y="5197396"/>
            <a:ext cx="1129606" cy="1107996"/>
          </a:xfrm>
          <a:prstGeom prst="rect">
            <a:avLst/>
          </a:prstGeom>
          <a:noFill/>
        </p:spPr>
        <p:txBody>
          <a:bodyPr wrap="square" rtlCol="0">
            <a:spAutoFit/>
          </a:bodyPr>
          <a:lstStyle/>
          <a:p>
            <a:r>
              <a:rPr lang="ru-RU" sz="1100" b="1" dirty="0"/>
              <a:t>Ивон Алисия Мальдонадо Сервантес </a:t>
            </a:r>
            <a:r>
              <a:rPr lang="ru-RU" sz="1100" dirty="0"/>
              <a:t>– сотрудница ЛФВЭ из Мексики</a:t>
            </a:r>
          </a:p>
        </p:txBody>
      </p:sp>
      <p:sp>
        <p:nvSpPr>
          <p:cNvPr id="15" name="TextBox 14">
            <a:extLst>
              <a:ext uri="{FF2B5EF4-FFF2-40B4-BE49-F238E27FC236}">
                <a16:creationId xmlns:a16="http://schemas.microsoft.com/office/drawing/2014/main" id="{DFC03326-E530-49D9-9AFE-2FA50D08E740}"/>
              </a:ext>
            </a:extLst>
          </p:cNvPr>
          <p:cNvSpPr txBox="1"/>
          <p:nvPr/>
        </p:nvSpPr>
        <p:spPr>
          <a:xfrm>
            <a:off x="6933657" y="990301"/>
            <a:ext cx="1693865" cy="769441"/>
          </a:xfrm>
          <a:prstGeom prst="rect">
            <a:avLst/>
          </a:prstGeom>
          <a:noFill/>
        </p:spPr>
        <p:txBody>
          <a:bodyPr wrap="square" rtlCol="0">
            <a:spAutoFit/>
          </a:bodyPr>
          <a:lstStyle/>
          <a:p>
            <a:pPr algn="just"/>
            <a:r>
              <a:rPr lang="ru-RU" sz="1100" dirty="0"/>
              <a:t>В.Д. </a:t>
            </a:r>
            <a:r>
              <a:rPr lang="ru-RU" sz="1100" dirty="0" err="1"/>
              <a:t>Кекелидзе</a:t>
            </a:r>
            <a:r>
              <a:rPr lang="ru-RU" sz="1100" dirty="0"/>
              <a:t> – ответственный от дирекции ОИЯИ по контактам с Мексикой </a:t>
            </a:r>
          </a:p>
        </p:txBody>
      </p:sp>
      <p:pic>
        <p:nvPicPr>
          <p:cNvPr id="16" name="Рисунок 15">
            <a:extLst>
              <a:ext uri="{FF2B5EF4-FFF2-40B4-BE49-F238E27FC236}">
                <a16:creationId xmlns:a16="http://schemas.microsoft.com/office/drawing/2014/main" id="{98FA9E87-468F-4410-873A-5898109F34A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67942" y="3731191"/>
            <a:ext cx="2942563" cy="1846928"/>
          </a:xfrm>
          <a:prstGeom prst="rect">
            <a:avLst/>
          </a:prstGeom>
        </p:spPr>
      </p:pic>
      <p:sp>
        <p:nvSpPr>
          <p:cNvPr id="17" name="TextBox 16">
            <a:extLst>
              <a:ext uri="{FF2B5EF4-FFF2-40B4-BE49-F238E27FC236}">
                <a16:creationId xmlns:a16="http://schemas.microsoft.com/office/drawing/2014/main" id="{FAB49757-CD49-4398-886A-F19501FCF857}"/>
              </a:ext>
            </a:extLst>
          </p:cNvPr>
          <p:cNvSpPr txBox="1"/>
          <p:nvPr/>
        </p:nvSpPr>
        <p:spPr>
          <a:xfrm>
            <a:off x="155575" y="4384933"/>
            <a:ext cx="2942564" cy="769441"/>
          </a:xfrm>
          <a:prstGeom prst="rect">
            <a:avLst/>
          </a:prstGeom>
          <a:noFill/>
        </p:spPr>
        <p:txBody>
          <a:bodyPr wrap="square" rtlCol="0">
            <a:spAutoFit/>
          </a:bodyPr>
          <a:lstStyle/>
          <a:p>
            <a:pPr algn="just"/>
            <a:r>
              <a:rPr lang="ru-RU" sz="1100" b="1" dirty="0"/>
              <a:t>Анна Мария </a:t>
            </a:r>
            <a:r>
              <a:rPr lang="ru-RU" sz="1100" b="1" dirty="0" err="1"/>
              <a:t>Сетто</a:t>
            </a:r>
            <a:r>
              <a:rPr lang="ru-RU" sz="1100" b="1" dirty="0"/>
              <a:t> </a:t>
            </a:r>
            <a:r>
              <a:rPr lang="ru-RU" sz="1100" b="1" dirty="0" err="1"/>
              <a:t>Крамис</a:t>
            </a:r>
            <a:r>
              <a:rPr lang="ru-RU" sz="1100" b="1" dirty="0"/>
              <a:t> </a:t>
            </a:r>
            <a:r>
              <a:rPr lang="ru-RU" sz="1100" dirty="0"/>
              <a:t>– </a:t>
            </a:r>
          </a:p>
          <a:p>
            <a:pPr algn="just"/>
            <a:r>
              <a:rPr lang="ru-RU" sz="1100" dirty="0"/>
              <a:t>Президент Мексиканского физического общества(Мехико, Мексика), </a:t>
            </a:r>
          </a:p>
          <a:p>
            <a:pPr algn="just"/>
            <a:r>
              <a:rPr lang="ru-RU" sz="1100" dirty="0"/>
              <a:t>член Ученого Совета ОИЯИ с 2022 г.</a:t>
            </a:r>
          </a:p>
        </p:txBody>
      </p:sp>
      <p:pic>
        <p:nvPicPr>
          <p:cNvPr id="18" name="Рисунок 17">
            <a:extLst>
              <a:ext uri="{FF2B5EF4-FFF2-40B4-BE49-F238E27FC236}">
                <a16:creationId xmlns:a16="http://schemas.microsoft.com/office/drawing/2014/main" id="{FC1ED1E2-52D0-4653-8E01-DEFE0BEB558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5575" y="2505536"/>
            <a:ext cx="2898634" cy="1846928"/>
          </a:xfrm>
          <a:prstGeom prst="rect">
            <a:avLst/>
          </a:prstGeom>
        </p:spPr>
      </p:pic>
      <p:sp>
        <p:nvSpPr>
          <p:cNvPr id="21" name="TextBox 20">
            <a:extLst>
              <a:ext uri="{FF2B5EF4-FFF2-40B4-BE49-F238E27FC236}">
                <a16:creationId xmlns:a16="http://schemas.microsoft.com/office/drawing/2014/main" id="{41C7FF37-17CC-44A5-A54D-B8B55494E28F}"/>
              </a:ext>
            </a:extLst>
          </p:cNvPr>
          <p:cNvSpPr txBox="1"/>
          <p:nvPr/>
        </p:nvSpPr>
        <p:spPr>
          <a:xfrm>
            <a:off x="4640238" y="4101253"/>
            <a:ext cx="2942564" cy="938719"/>
          </a:xfrm>
          <a:prstGeom prst="rect">
            <a:avLst/>
          </a:prstGeom>
          <a:noFill/>
        </p:spPr>
        <p:txBody>
          <a:bodyPr wrap="square" rtlCol="0">
            <a:spAutoFit/>
          </a:bodyPr>
          <a:lstStyle/>
          <a:p>
            <a:r>
              <a:rPr lang="ru-RU" sz="1100" b="1" dirty="0"/>
              <a:t>30 сентября 2022 </a:t>
            </a:r>
            <a:r>
              <a:rPr lang="ru-RU" sz="1100" dirty="0"/>
              <a:t>– встреча с А.М </a:t>
            </a:r>
            <a:r>
              <a:rPr lang="ru-RU" sz="1100" dirty="0" err="1"/>
              <a:t>Сетто</a:t>
            </a:r>
            <a:endParaRPr lang="ru-RU" sz="1100" dirty="0"/>
          </a:p>
          <a:p>
            <a:r>
              <a:rPr lang="ru-RU" sz="1100" dirty="0"/>
              <a:t>для обсуждения путей расширения контактов между учеными ОИЯИ и мексиканскими научными и образовательными организациями. </a:t>
            </a:r>
          </a:p>
        </p:txBody>
      </p:sp>
      <p:sp>
        <p:nvSpPr>
          <p:cNvPr id="35" name="TextBox 34">
            <a:extLst>
              <a:ext uri="{FF2B5EF4-FFF2-40B4-BE49-F238E27FC236}">
                <a16:creationId xmlns:a16="http://schemas.microsoft.com/office/drawing/2014/main" id="{23F76523-5C32-4CC1-A942-67000A5041A9}"/>
              </a:ext>
            </a:extLst>
          </p:cNvPr>
          <p:cNvSpPr txBox="1"/>
          <p:nvPr/>
        </p:nvSpPr>
        <p:spPr>
          <a:xfrm>
            <a:off x="4640238" y="5197396"/>
            <a:ext cx="6134368" cy="1569660"/>
          </a:xfrm>
          <a:prstGeom prst="rect">
            <a:avLst/>
          </a:prstGeom>
          <a:noFill/>
          <a:ln w="6350">
            <a:noFill/>
          </a:ln>
        </p:spPr>
        <p:txBody>
          <a:bodyPr wrap="square">
            <a:spAutoFit/>
          </a:bodyPr>
          <a:lstStyle/>
          <a:p>
            <a:r>
              <a:rPr lang="ru-RU" sz="1200" b="1" dirty="0"/>
              <a:t>Планы на 2023 год:</a:t>
            </a:r>
          </a:p>
          <a:p>
            <a:pPr marL="171450" indent="-171450" algn="just">
              <a:buFont typeface="Arial" panose="020B0604020202020204" pitchFamily="34" charset="0"/>
              <a:buChar char="•"/>
            </a:pPr>
            <a:r>
              <a:rPr lang="ru-RU" sz="1200" dirty="0"/>
              <a:t>подписание соглашения с </a:t>
            </a:r>
            <a:r>
              <a:rPr lang="en-US" sz="1200" dirty="0" err="1"/>
              <a:t>CONASyT</a:t>
            </a:r>
            <a:r>
              <a:rPr lang="ru-RU" sz="1200" dirty="0"/>
              <a:t>;</a:t>
            </a:r>
          </a:p>
          <a:p>
            <a:pPr marL="171450" indent="-171450" algn="just">
              <a:buFont typeface="Arial" panose="020B0604020202020204" pitchFamily="34" charset="0"/>
              <a:buChar char="•"/>
            </a:pPr>
            <a:r>
              <a:rPr lang="ru-RU" sz="1200" dirty="0"/>
              <a:t>формирование объединенного комитета по сотрудничеству;</a:t>
            </a:r>
          </a:p>
          <a:p>
            <a:pPr marL="171450" indent="-171450" algn="just">
              <a:buFont typeface="Arial" panose="020B0604020202020204" pitchFamily="34" charset="0"/>
              <a:buChar char="•"/>
            </a:pPr>
            <a:r>
              <a:rPr lang="ru-RU" sz="1200" dirty="0"/>
              <a:t>визит посла Мексики в ОИЯИ в начале 2023 года</a:t>
            </a:r>
            <a:r>
              <a:rPr lang="en-US" sz="1200" dirty="0"/>
              <a:t>;</a:t>
            </a:r>
            <a:r>
              <a:rPr lang="ru-RU" sz="1200" dirty="0"/>
              <a:t> </a:t>
            </a:r>
          </a:p>
          <a:p>
            <a:pPr marL="171450" indent="-171450" algn="just">
              <a:buFont typeface="Arial" panose="020B0604020202020204" pitchFamily="34" charset="0"/>
              <a:buChar char="•"/>
            </a:pPr>
            <a:r>
              <a:rPr lang="ru-RU" sz="1200" dirty="0"/>
              <a:t>визит делегации ОИЯИ во главе с директором Г.В. Трубниковым в Мексику;</a:t>
            </a:r>
          </a:p>
          <a:p>
            <a:pPr marL="171450" indent="-171450" algn="just">
              <a:buFont typeface="Arial" panose="020B0604020202020204" pitchFamily="34" charset="0"/>
              <a:buChar char="•"/>
            </a:pPr>
            <a:r>
              <a:rPr lang="ru-RU" sz="1200" dirty="0"/>
              <a:t>расширение двусторонней научной повестки;</a:t>
            </a:r>
          </a:p>
          <a:p>
            <a:pPr marL="171450" indent="-171450" algn="just">
              <a:buFont typeface="Arial" panose="020B0604020202020204" pitchFamily="34" charset="0"/>
              <a:buChar char="•"/>
            </a:pPr>
            <a:r>
              <a:rPr lang="ru-RU" sz="1200" dirty="0"/>
              <a:t>п</a:t>
            </a:r>
            <a:r>
              <a:rPr lang="ru-RU" sz="1200"/>
              <a:t>роведение </a:t>
            </a:r>
            <a:r>
              <a:rPr lang="ru-RU" sz="1200" dirty="0"/>
              <a:t>конкурса на стажировки в ОИЯИ</a:t>
            </a:r>
            <a:r>
              <a:rPr lang="en-US" sz="1200" dirty="0"/>
              <a:t>;</a:t>
            </a:r>
            <a:endParaRPr lang="ru-RU" sz="1200" dirty="0"/>
          </a:p>
          <a:p>
            <a:pPr marL="171450" indent="-171450" algn="just">
              <a:buFont typeface="Arial" panose="020B0604020202020204" pitchFamily="34" charset="0"/>
              <a:buChar char="•"/>
            </a:pPr>
            <a:r>
              <a:rPr lang="ru-RU" sz="1200" dirty="0"/>
              <a:t>участие представителей в Мексики в стажировках JEMS</a:t>
            </a:r>
          </a:p>
        </p:txBody>
      </p:sp>
      <p:pic>
        <p:nvPicPr>
          <p:cNvPr id="3" name="Рисунок 2">
            <a:extLst>
              <a:ext uri="{FF2B5EF4-FFF2-40B4-BE49-F238E27FC236}">
                <a16:creationId xmlns:a16="http://schemas.microsoft.com/office/drawing/2014/main" id="{CAF9175E-9FFA-402C-BF39-E3F51F11E3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2783" y="5177782"/>
            <a:ext cx="741986" cy="1569308"/>
          </a:xfrm>
          <a:prstGeom prst="rect">
            <a:avLst/>
          </a:prstGeom>
        </p:spPr>
      </p:pic>
      <p:sp>
        <p:nvSpPr>
          <p:cNvPr id="26" name="TextBox 25">
            <a:extLst>
              <a:ext uri="{FF2B5EF4-FFF2-40B4-BE49-F238E27FC236}">
                <a16:creationId xmlns:a16="http://schemas.microsoft.com/office/drawing/2014/main" id="{4BE61A75-011A-485F-9FC6-FE9CB8C594F8}"/>
              </a:ext>
            </a:extLst>
          </p:cNvPr>
          <p:cNvSpPr txBox="1"/>
          <p:nvPr/>
        </p:nvSpPr>
        <p:spPr>
          <a:xfrm>
            <a:off x="2227558" y="5234880"/>
            <a:ext cx="1792767" cy="1107996"/>
          </a:xfrm>
          <a:prstGeom prst="rect">
            <a:avLst/>
          </a:prstGeom>
          <a:noFill/>
        </p:spPr>
        <p:txBody>
          <a:bodyPr wrap="square" rtlCol="0">
            <a:spAutoFit/>
          </a:bodyPr>
          <a:lstStyle/>
          <a:p>
            <a:r>
              <a:rPr lang="ru-RU" sz="1100" b="1" dirty="0"/>
              <a:t>Сотрудничество по</a:t>
            </a:r>
          </a:p>
          <a:p>
            <a:r>
              <a:rPr lang="ru-RU" sz="1100" b="1" dirty="0"/>
              <a:t>ПТП-2022:</a:t>
            </a:r>
          </a:p>
          <a:p>
            <a:pPr marL="171450" indent="-171450">
              <a:buFontTx/>
              <a:buChar char="-"/>
            </a:pPr>
            <a:r>
              <a:rPr lang="ru-RU" sz="1100" dirty="0"/>
              <a:t>7 тем</a:t>
            </a:r>
          </a:p>
          <a:p>
            <a:pPr marL="171450" indent="-171450">
              <a:buFontTx/>
              <a:buChar char="-"/>
            </a:pPr>
            <a:r>
              <a:rPr lang="ru-RU" sz="1100" dirty="0"/>
              <a:t>5 организаций</a:t>
            </a:r>
          </a:p>
          <a:p>
            <a:pPr marL="171450" indent="-171450">
              <a:buFontTx/>
              <a:buChar char="-"/>
            </a:pPr>
            <a:r>
              <a:rPr lang="ru-RU" sz="1100" dirty="0"/>
              <a:t>13 участников</a:t>
            </a:r>
          </a:p>
          <a:p>
            <a:pPr marL="171450" indent="-171450">
              <a:buFontTx/>
              <a:buChar char="-"/>
            </a:pPr>
            <a:r>
              <a:rPr lang="ru-RU" sz="1100" dirty="0"/>
              <a:t>1 сотрудник в ОИЯИ</a:t>
            </a:r>
          </a:p>
        </p:txBody>
      </p:sp>
      <p:pic>
        <p:nvPicPr>
          <p:cNvPr id="27" name="Рисунок 26">
            <a:extLst>
              <a:ext uri="{FF2B5EF4-FFF2-40B4-BE49-F238E27FC236}">
                <a16:creationId xmlns:a16="http://schemas.microsoft.com/office/drawing/2014/main" id="{2F9C2978-A988-4BE2-B2FA-6522581A9AB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50224" y="465138"/>
            <a:ext cx="2347223" cy="2543517"/>
          </a:xfrm>
          <a:prstGeom prst="rect">
            <a:avLst/>
          </a:prstGeom>
        </p:spPr>
      </p:pic>
      <p:sp>
        <p:nvSpPr>
          <p:cNvPr id="28" name="TextBox 27">
            <a:extLst>
              <a:ext uri="{FF2B5EF4-FFF2-40B4-BE49-F238E27FC236}">
                <a16:creationId xmlns:a16="http://schemas.microsoft.com/office/drawing/2014/main" id="{D6CB15CA-5A46-4BD1-8041-EC77E19D47C8}"/>
              </a:ext>
            </a:extLst>
          </p:cNvPr>
          <p:cNvSpPr txBox="1"/>
          <p:nvPr/>
        </p:nvSpPr>
        <p:spPr>
          <a:xfrm>
            <a:off x="4634651" y="951565"/>
            <a:ext cx="2636344" cy="1615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1" dirty="0">
                <a:latin typeface="+mj-lt"/>
              </a:rPr>
              <a:t>Посольство РФ в Мехико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effectLst/>
                <a:uLnTx/>
                <a:uFillTx/>
                <a:latin typeface="+mj-lt"/>
                <a:ea typeface="+mn-ea"/>
                <a:cs typeface="+mn-cs"/>
              </a:rPr>
              <a:t>12 октября 2019 г., </a:t>
            </a:r>
            <a:endParaRPr kumimoji="0" lang="en-US" sz="1100" b="1" i="0" u="none" strike="noStrike" kern="1200" cap="none" spc="0" normalizeH="0" baseline="0" noProof="0" dirty="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effectLst/>
                <a:uLnTx/>
                <a:uFillTx/>
                <a:latin typeface="+mj-lt"/>
                <a:ea typeface="+mn-ea"/>
                <a:cs typeface="+mn-cs"/>
              </a:rPr>
              <a:t>Меморандум </a:t>
            </a:r>
            <a:br>
              <a:rPr kumimoji="0" lang="ru-RU" sz="1100" b="0" i="0" u="none" strike="noStrike" kern="1200" cap="none" spc="0" normalizeH="0" baseline="0" noProof="0" dirty="0">
                <a:ln>
                  <a:noFill/>
                </a:ln>
                <a:effectLst/>
                <a:uLnTx/>
                <a:uFillTx/>
                <a:latin typeface="+mj-lt"/>
                <a:ea typeface="+mn-ea"/>
                <a:cs typeface="+mn-cs"/>
              </a:rPr>
            </a:br>
            <a:r>
              <a:rPr kumimoji="0" lang="ru-RU" sz="1100" b="0" i="0" u="none" strike="noStrike" kern="1200" cap="none" spc="0" normalizeH="0" baseline="0" noProof="0" dirty="0">
                <a:ln>
                  <a:noFill/>
                </a:ln>
                <a:effectLst/>
                <a:uLnTx/>
                <a:uFillTx/>
                <a:latin typeface="+mj-lt"/>
                <a:ea typeface="+mn-ea"/>
                <a:cs typeface="+mn-cs"/>
              </a:rPr>
              <a:t>о взаимопонимании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effectLst/>
                <a:uLnTx/>
                <a:uFillTx/>
                <a:latin typeface="+mj-lt"/>
                <a:ea typeface="+mn-ea"/>
                <a:cs typeface="+mn-cs"/>
              </a:rPr>
              <a:t>между ОИЯИ и сообществом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effectLst/>
                <a:uLnTx/>
                <a:uFillTx/>
                <a:latin typeface="+mj-lt"/>
                <a:ea typeface="+mn-ea"/>
                <a:cs typeface="+mn-cs"/>
              </a:rPr>
              <a:t>научно-исследовательских </a:t>
            </a:r>
            <a:br>
              <a:rPr kumimoji="0" lang="ru-RU" sz="1100" b="0" i="0" u="none" strike="noStrike" kern="1200" cap="none" spc="0" normalizeH="0" baseline="0" noProof="0" dirty="0">
                <a:ln>
                  <a:noFill/>
                </a:ln>
                <a:effectLst/>
                <a:uLnTx/>
                <a:uFillTx/>
                <a:latin typeface="+mj-lt"/>
                <a:ea typeface="+mn-ea"/>
                <a:cs typeface="+mn-cs"/>
              </a:rPr>
            </a:br>
            <a:r>
              <a:rPr kumimoji="0" lang="ru-RU" sz="1100" b="0" i="0" u="none" strike="noStrike" kern="1200" cap="none" spc="0" normalizeH="0" baseline="0" noProof="0" dirty="0">
                <a:ln>
                  <a:noFill/>
                </a:ln>
                <a:effectLst/>
                <a:uLnTx/>
                <a:uFillTx/>
                <a:latin typeface="+mj-lt"/>
                <a:ea typeface="+mn-ea"/>
                <a:cs typeface="+mn-cs"/>
              </a:rPr>
              <a:t>институтов Мексики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effectLst/>
                <a:uLnTx/>
                <a:uFillTx/>
                <a:latin typeface="+mj-lt"/>
                <a:ea typeface="+mn-ea"/>
                <a:cs typeface="+mn-cs"/>
              </a:rPr>
              <a:t>о совместном участии 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effectLst/>
                <a:uLnTx/>
                <a:uFillTx/>
                <a:latin typeface="+mj-lt"/>
                <a:ea typeface="+mn-ea"/>
                <a:cs typeface="+mn-cs"/>
              </a:rPr>
              <a:t>реализации проекта </a:t>
            </a:r>
            <a:r>
              <a:rPr kumimoji="0" lang="en-US" sz="1100" b="0" i="0" u="none" strike="noStrike" kern="1200" cap="none" spc="0" normalizeH="0" baseline="0" noProof="0" dirty="0">
                <a:ln>
                  <a:noFill/>
                </a:ln>
                <a:effectLst/>
                <a:uLnTx/>
                <a:uFillTx/>
                <a:latin typeface="+mj-lt"/>
                <a:ea typeface="+mn-ea"/>
                <a:cs typeface="+mn-cs"/>
              </a:rPr>
              <a:t>NICA</a:t>
            </a:r>
            <a:endParaRPr kumimoji="0" lang="ru-RU" sz="1100" b="0" i="0" u="none" strike="noStrike" kern="1200" cap="none" spc="0" normalizeH="0" baseline="0" noProof="0" dirty="0">
              <a:ln>
                <a:noFill/>
              </a:ln>
              <a:effectLst/>
              <a:uLnTx/>
              <a:uFillTx/>
              <a:latin typeface="+mj-lt"/>
              <a:ea typeface="+mn-ea"/>
              <a:cs typeface="+mn-cs"/>
            </a:endParaRPr>
          </a:p>
        </p:txBody>
      </p:sp>
      <p:sp>
        <p:nvSpPr>
          <p:cNvPr id="29" name="TextBox 28">
            <a:extLst>
              <a:ext uri="{FF2B5EF4-FFF2-40B4-BE49-F238E27FC236}">
                <a16:creationId xmlns:a16="http://schemas.microsoft.com/office/drawing/2014/main" id="{C737DE5C-28D9-4831-9C73-3A676DFC84E7}"/>
              </a:ext>
            </a:extLst>
          </p:cNvPr>
          <p:cNvSpPr txBox="1"/>
          <p:nvPr/>
        </p:nvSpPr>
        <p:spPr>
          <a:xfrm>
            <a:off x="4634651" y="471096"/>
            <a:ext cx="7935488" cy="43088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ru-RU" sz="1100" b="1" dirty="0">
                <a:latin typeface="+mj-lt"/>
              </a:rPr>
              <a:t>Долговременная история кооперации</a:t>
            </a:r>
            <a:br>
              <a:rPr lang="ru-RU" sz="1100" b="1" dirty="0">
                <a:latin typeface="+mj-lt"/>
              </a:rPr>
            </a:br>
            <a:r>
              <a:rPr lang="ru-RU" sz="1100" dirty="0">
                <a:latin typeface="+mj-lt"/>
              </a:rPr>
              <a:t>Первые соглашения с </a:t>
            </a:r>
            <a:r>
              <a:rPr lang="en-US" sz="1100" dirty="0">
                <a:latin typeface="+mj-lt"/>
              </a:rPr>
              <a:t>UNAM </a:t>
            </a:r>
            <a:r>
              <a:rPr lang="ru-RU" sz="1100" dirty="0">
                <a:latin typeface="+mj-lt"/>
              </a:rPr>
              <a:t>(1995 год) и </a:t>
            </a:r>
            <a:r>
              <a:rPr lang="en-US" sz="1100" dirty="0" err="1">
                <a:latin typeface="+mj-lt"/>
              </a:rPr>
              <a:t>CONASyT</a:t>
            </a:r>
            <a:r>
              <a:rPr lang="en-US" sz="1100" dirty="0">
                <a:latin typeface="+mj-lt"/>
              </a:rPr>
              <a:t> (1996)</a:t>
            </a:r>
            <a:r>
              <a:rPr kumimoji="0" lang="ru-RU" sz="1100" i="0" u="none" strike="noStrike" kern="1200" cap="none" spc="0" normalizeH="0" baseline="0" noProof="0" dirty="0">
                <a:ln>
                  <a:noFill/>
                </a:ln>
                <a:effectLst/>
                <a:uLnTx/>
                <a:uFillTx/>
                <a:latin typeface="+mj-lt"/>
                <a:ea typeface="+mn-ea"/>
                <a:cs typeface="+mn-cs"/>
              </a:rPr>
              <a:t> </a:t>
            </a:r>
            <a:endParaRPr kumimoji="0" lang="ru-RU" sz="1100" i="0" u="none" strike="noStrike" kern="1200" cap="none" spc="0" normalizeH="0" baseline="0" noProof="0" dirty="0">
              <a:ln>
                <a:noFill/>
              </a:ln>
              <a:solidFill>
                <a:prstClr val="black"/>
              </a:solidFill>
              <a:effectLst/>
              <a:uLnTx/>
              <a:uFillTx/>
              <a:latin typeface="+mj-lt"/>
              <a:ea typeface="+mn-ea"/>
              <a:cs typeface="+mn-cs"/>
            </a:endParaRPr>
          </a:p>
        </p:txBody>
      </p:sp>
      <p:cxnSp>
        <p:nvCxnSpPr>
          <p:cNvPr id="5" name="Прямая соединительная линия 4">
            <a:extLst>
              <a:ext uri="{FF2B5EF4-FFF2-40B4-BE49-F238E27FC236}">
                <a16:creationId xmlns:a16="http://schemas.microsoft.com/office/drawing/2014/main" id="{F8E7DA44-105C-4FFD-A25C-1F4CA2E1EC49}"/>
              </a:ext>
            </a:extLst>
          </p:cNvPr>
          <p:cNvCxnSpPr/>
          <p:nvPr/>
        </p:nvCxnSpPr>
        <p:spPr bwMode="auto">
          <a:xfrm>
            <a:off x="4138192" y="480709"/>
            <a:ext cx="46783" cy="6209297"/>
          </a:xfrm>
          <a:prstGeom prst="line">
            <a:avLst/>
          </a:prstGeom>
          <a:solidFill>
            <a:srgbClr val="00B8FF"/>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234766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1" name="Рисунок 100"/>
          <p:cNvPicPr/>
          <p:nvPr/>
        </p:nvPicPr>
        <p:blipFill>
          <a:blip r:embed="rId3"/>
          <a:stretch/>
        </p:blipFill>
        <p:spPr>
          <a:xfrm>
            <a:off x="3970226" y="707288"/>
            <a:ext cx="3611439" cy="5207958"/>
          </a:xfrm>
          <a:prstGeom prst="rect">
            <a:avLst/>
          </a:prstGeom>
          <a:ln w="0">
            <a:noFill/>
          </a:ln>
        </p:spPr>
      </p:pic>
      <p:pic>
        <p:nvPicPr>
          <p:cNvPr id="1642" name="Рисунок 106"/>
          <p:cNvPicPr/>
          <p:nvPr/>
        </p:nvPicPr>
        <p:blipFill>
          <a:blip r:embed="rId4"/>
          <a:stretch/>
        </p:blipFill>
        <p:spPr>
          <a:xfrm>
            <a:off x="4100781" y="4832266"/>
            <a:ext cx="3255885" cy="1741310"/>
          </a:xfrm>
          <a:prstGeom prst="rect">
            <a:avLst/>
          </a:prstGeom>
          <a:ln w="0">
            <a:noFill/>
          </a:ln>
        </p:spPr>
      </p:pic>
      <p:pic>
        <p:nvPicPr>
          <p:cNvPr id="1643" name="Рисунок 107"/>
          <p:cNvPicPr/>
          <p:nvPr/>
        </p:nvPicPr>
        <p:blipFill>
          <a:blip r:embed="rId5"/>
          <a:stretch/>
        </p:blipFill>
        <p:spPr>
          <a:xfrm>
            <a:off x="419898" y="1247910"/>
            <a:ext cx="3594425" cy="4061437"/>
          </a:xfrm>
          <a:prstGeom prst="rect">
            <a:avLst/>
          </a:prstGeom>
          <a:ln w="0">
            <a:noFill/>
          </a:ln>
        </p:spPr>
      </p:pic>
      <p:sp>
        <p:nvSpPr>
          <p:cNvPr id="1644" name="TextBox 138"/>
          <p:cNvSpPr/>
          <p:nvPr/>
        </p:nvSpPr>
        <p:spPr>
          <a:xfrm>
            <a:off x="2929328" y="32639"/>
            <a:ext cx="6115109" cy="500475"/>
          </a:xfrm>
          <a:prstGeom prst="rect">
            <a:avLst/>
          </a:prstGeom>
          <a:noFill/>
          <a:ln w="0">
            <a:noFill/>
          </a:ln>
        </p:spPr>
        <p:style>
          <a:lnRef idx="0">
            <a:scrgbClr r="0" g="0" b="0"/>
          </a:lnRef>
          <a:fillRef idx="0">
            <a:scrgbClr r="0" g="0" b="0"/>
          </a:fillRef>
          <a:effectRef idx="0">
            <a:scrgbClr r="0" g="0" b="0"/>
          </a:effectRef>
          <a:fontRef idx="minor"/>
        </p:style>
        <p:txBody>
          <a:bodyPr wrap="none" lIns="83680" tIns="42014" rIns="83680" bIns="42014" anchor="t">
            <a:spAutoFit/>
          </a:bodyPr>
          <a:lstStyle/>
          <a:p>
            <a:pPr algn="ctr">
              <a:lnSpc>
                <a:spcPct val="100000"/>
              </a:lnSpc>
            </a:pPr>
            <a:r>
              <a:rPr lang="en-US" sz="2701" b="1" spc="-1">
                <a:solidFill>
                  <a:srgbClr val="002060"/>
                </a:solidFill>
                <a:latin typeface="Arial"/>
                <a:ea typeface="DejaVu Sans"/>
              </a:rPr>
              <a:t>Reinforcing JINR‒IAEA Cooperation</a:t>
            </a:r>
            <a:endParaRPr lang="en-US" sz="2701" spc="-1">
              <a:latin typeface="Arial"/>
            </a:endParaRPr>
          </a:p>
        </p:txBody>
      </p:sp>
      <p:sp>
        <p:nvSpPr>
          <p:cNvPr id="1645" name="TextBox 139"/>
          <p:cNvSpPr/>
          <p:nvPr/>
        </p:nvSpPr>
        <p:spPr>
          <a:xfrm>
            <a:off x="691771" y="5425318"/>
            <a:ext cx="2930193" cy="1034596"/>
          </a:xfrm>
          <a:prstGeom prst="rect">
            <a:avLst/>
          </a:prstGeom>
          <a:noFill/>
          <a:ln w="0">
            <a:noFill/>
          </a:ln>
        </p:spPr>
        <p:style>
          <a:lnRef idx="0">
            <a:scrgbClr r="0" g="0" b="0"/>
          </a:lnRef>
          <a:fillRef idx="0">
            <a:scrgbClr r="0" g="0" b="0"/>
          </a:fillRef>
          <a:effectRef idx="0">
            <a:scrgbClr r="0" g="0" b="0"/>
          </a:effectRef>
          <a:fontRef idx="minor"/>
        </p:style>
        <p:txBody>
          <a:bodyPr lIns="83680" tIns="42014" rIns="83680" bIns="42014" anchor="t">
            <a:spAutoFit/>
          </a:bodyPr>
          <a:lstStyle/>
          <a:p>
            <a:pPr algn="ctr">
              <a:lnSpc>
                <a:spcPct val="100000"/>
              </a:lnSpc>
            </a:pPr>
            <a:r>
              <a:rPr lang="en-US" sz="1543" spc="-1">
                <a:solidFill>
                  <a:srgbClr val="000000"/>
                </a:solidFill>
                <a:latin typeface="Arial"/>
                <a:ea typeface="DejaVu Sans"/>
              </a:rPr>
              <a:t>Signing of the new Practical Arrangements on the sidelines of the General Conference at the IAEA headquarters</a:t>
            </a:r>
            <a:endParaRPr lang="en-US" sz="1543" spc="-1">
              <a:latin typeface="Arial"/>
            </a:endParaRPr>
          </a:p>
        </p:txBody>
      </p:sp>
      <p:sp>
        <p:nvSpPr>
          <p:cNvPr id="1646" name="TextBox 140"/>
          <p:cNvSpPr/>
          <p:nvPr/>
        </p:nvSpPr>
        <p:spPr>
          <a:xfrm>
            <a:off x="1186213" y="835760"/>
            <a:ext cx="2221608" cy="341522"/>
          </a:xfrm>
          <a:prstGeom prst="rect">
            <a:avLst/>
          </a:prstGeom>
          <a:noFill/>
          <a:ln w="0">
            <a:noFill/>
          </a:ln>
        </p:spPr>
        <p:style>
          <a:lnRef idx="0">
            <a:scrgbClr r="0" g="0" b="0"/>
          </a:lnRef>
          <a:fillRef idx="0">
            <a:scrgbClr r="0" g="0" b="0"/>
          </a:fillRef>
          <a:effectRef idx="0">
            <a:scrgbClr r="0" g="0" b="0"/>
          </a:effectRef>
          <a:fontRef idx="minor"/>
        </p:style>
        <p:txBody>
          <a:bodyPr wrap="none" lIns="83680" tIns="42014" rIns="83680" bIns="42014" anchor="t">
            <a:spAutoFit/>
          </a:bodyPr>
          <a:lstStyle/>
          <a:p>
            <a:pPr>
              <a:lnSpc>
                <a:spcPct val="100000"/>
              </a:lnSpc>
            </a:pPr>
            <a:r>
              <a:rPr lang="en-US" sz="1668" b="1" spc="-1">
                <a:solidFill>
                  <a:srgbClr val="000000"/>
                </a:solidFill>
                <a:latin typeface="Arial"/>
                <a:ea typeface="DejaVu Sans"/>
              </a:rPr>
              <a:t>September 27, 2022 </a:t>
            </a:r>
            <a:endParaRPr lang="en-US" sz="1668" spc="-1">
              <a:latin typeface="Arial"/>
            </a:endParaRPr>
          </a:p>
        </p:txBody>
      </p:sp>
      <p:pic>
        <p:nvPicPr>
          <p:cNvPr id="1647" name="Рисунок 108"/>
          <p:cNvPicPr/>
          <p:nvPr/>
        </p:nvPicPr>
        <p:blipFill>
          <a:blip r:embed="rId6"/>
          <a:stretch/>
        </p:blipFill>
        <p:spPr>
          <a:xfrm>
            <a:off x="7357361" y="532984"/>
            <a:ext cx="3248246" cy="2039225"/>
          </a:xfrm>
          <a:prstGeom prst="rect">
            <a:avLst/>
          </a:prstGeom>
          <a:ln w="0">
            <a:noFill/>
          </a:ln>
        </p:spPr>
      </p:pic>
      <p:sp>
        <p:nvSpPr>
          <p:cNvPr id="1648" name="TextBox 141"/>
          <p:cNvSpPr/>
          <p:nvPr/>
        </p:nvSpPr>
        <p:spPr>
          <a:xfrm>
            <a:off x="9557696" y="4541990"/>
            <a:ext cx="2359710" cy="2165146"/>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en-US" sz="1350" b="1" spc="-1">
                <a:solidFill>
                  <a:srgbClr val="000000"/>
                </a:solidFill>
                <a:latin typeface="Arial"/>
                <a:ea typeface="DejaVu Sans"/>
              </a:rPr>
              <a:t>66</a:t>
            </a:r>
            <a:r>
              <a:rPr lang="en-US" sz="1350" b="1" spc="-1" baseline="30000">
                <a:solidFill>
                  <a:srgbClr val="000000"/>
                </a:solidFill>
                <a:latin typeface="Arial"/>
                <a:ea typeface="DejaVu Sans"/>
              </a:rPr>
              <a:t>th</a:t>
            </a:r>
            <a:r>
              <a:rPr lang="en-US" sz="1350" b="1" spc="-1">
                <a:solidFill>
                  <a:srgbClr val="000000"/>
                </a:solidFill>
                <a:latin typeface="Arial"/>
                <a:ea typeface="DejaVu Sans"/>
              </a:rPr>
              <a:t> General Conference: </a:t>
            </a:r>
            <a:endParaRPr lang="en-US" sz="1350" spc="-1">
              <a:latin typeface="Arial"/>
            </a:endParaRPr>
          </a:p>
          <a:p>
            <a:pPr>
              <a:lnSpc>
                <a:spcPct val="100000"/>
              </a:lnSpc>
            </a:pPr>
            <a:r>
              <a:rPr lang="en-US" sz="1350" b="1" spc="-1">
                <a:solidFill>
                  <a:srgbClr val="000000"/>
                </a:solidFill>
                <a:latin typeface="Arial"/>
                <a:ea typeface="DejaVu Sans"/>
              </a:rPr>
              <a:t>meetings on the sidelines with delegations of </a:t>
            </a:r>
            <a:endParaRPr lang="en-US" sz="1350" spc="-1">
              <a:latin typeface="Arial"/>
            </a:endParaRPr>
          </a:p>
          <a:p>
            <a:pPr marL="275693" indent="-275693">
              <a:buClr>
                <a:srgbClr val="000000"/>
              </a:buClr>
              <a:buFont typeface="StarSymbol"/>
              <a:buChar char="-"/>
            </a:pPr>
            <a:r>
              <a:rPr lang="en-US" sz="1350" spc="-1">
                <a:solidFill>
                  <a:srgbClr val="000000"/>
                </a:solidFill>
                <a:latin typeface="Arial"/>
                <a:ea typeface="DejaVu Sans"/>
              </a:rPr>
              <a:t>AAEA</a:t>
            </a:r>
            <a:endParaRPr lang="en-US" sz="1350" spc="-1">
              <a:latin typeface="Arial"/>
            </a:endParaRPr>
          </a:p>
          <a:p>
            <a:pPr marL="275693" indent="-275693">
              <a:buClr>
                <a:srgbClr val="000000"/>
              </a:buClr>
              <a:buFont typeface="StarSymbol"/>
              <a:buChar char="-"/>
            </a:pPr>
            <a:r>
              <a:rPr lang="en-US" sz="1350" spc="-1">
                <a:solidFill>
                  <a:srgbClr val="000000"/>
                </a:solidFill>
                <a:latin typeface="Arial"/>
                <a:ea typeface="DejaVu Sans"/>
              </a:rPr>
              <a:t>Argentina</a:t>
            </a:r>
            <a:endParaRPr lang="en-US" sz="1350" spc="-1">
              <a:latin typeface="Arial"/>
            </a:endParaRPr>
          </a:p>
          <a:p>
            <a:pPr marL="275693" indent="-275693">
              <a:buClr>
                <a:srgbClr val="000000"/>
              </a:buClr>
              <a:buFont typeface="StarSymbol"/>
              <a:buChar char="-"/>
            </a:pPr>
            <a:r>
              <a:rPr lang="en-US" sz="1350" spc="-1">
                <a:solidFill>
                  <a:srgbClr val="000000"/>
                </a:solidFill>
                <a:latin typeface="Arial"/>
                <a:ea typeface="DejaVu Sans"/>
              </a:rPr>
              <a:t>Brail</a:t>
            </a:r>
            <a:endParaRPr lang="en-US" sz="1350" spc="-1">
              <a:latin typeface="Arial"/>
            </a:endParaRPr>
          </a:p>
          <a:p>
            <a:pPr marL="275693" indent="-275693">
              <a:buClr>
                <a:srgbClr val="000000"/>
              </a:buClr>
              <a:buFont typeface="StarSymbol"/>
              <a:buChar char="-"/>
            </a:pPr>
            <a:r>
              <a:rPr lang="en-US" sz="1350" spc="-1">
                <a:solidFill>
                  <a:srgbClr val="000000"/>
                </a:solidFill>
                <a:latin typeface="Arial"/>
                <a:ea typeface="DejaVu Sans"/>
              </a:rPr>
              <a:t>India</a:t>
            </a:r>
            <a:endParaRPr lang="en-US" sz="1350" spc="-1">
              <a:latin typeface="Arial"/>
            </a:endParaRPr>
          </a:p>
          <a:p>
            <a:pPr marL="275693" indent="-275693">
              <a:buClr>
                <a:srgbClr val="000000"/>
              </a:buClr>
              <a:buFont typeface="StarSymbol"/>
              <a:buChar char="-"/>
            </a:pPr>
            <a:r>
              <a:rPr lang="en-US" sz="1350" spc="-1">
                <a:solidFill>
                  <a:srgbClr val="000000"/>
                </a:solidFill>
                <a:latin typeface="Arial"/>
                <a:ea typeface="DejaVu Sans"/>
              </a:rPr>
              <a:t>South Africa	</a:t>
            </a:r>
            <a:endParaRPr lang="en-US" sz="1350" spc="-1">
              <a:latin typeface="Arial"/>
            </a:endParaRPr>
          </a:p>
          <a:p>
            <a:pPr marL="275693" indent="-275693">
              <a:buClr>
                <a:srgbClr val="000000"/>
              </a:buClr>
              <a:buFont typeface="StarSymbol"/>
              <a:buChar char="-"/>
            </a:pPr>
            <a:r>
              <a:rPr lang="en-US" sz="1350" spc="-1">
                <a:solidFill>
                  <a:srgbClr val="000000"/>
                </a:solidFill>
                <a:latin typeface="Arial"/>
                <a:ea typeface="DejaVu Sans"/>
              </a:rPr>
              <a:t>Turkey</a:t>
            </a:r>
            <a:endParaRPr lang="en-US" sz="1350" spc="-1">
              <a:latin typeface="Arial"/>
            </a:endParaRPr>
          </a:p>
          <a:p>
            <a:pPr marL="275693" indent="-275693">
              <a:buClr>
                <a:srgbClr val="000000"/>
              </a:buClr>
              <a:buFont typeface="StarSymbol"/>
              <a:buChar char="-"/>
            </a:pPr>
            <a:r>
              <a:rPr lang="en-US" sz="1350" spc="-1">
                <a:solidFill>
                  <a:srgbClr val="000000"/>
                </a:solidFill>
                <a:latin typeface="Arial"/>
                <a:ea typeface="DejaVu Sans"/>
              </a:rPr>
              <a:t>Vietnam</a:t>
            </a:r>
            <a:endParaRPr lang="en-US" sz="1350" spc="-1">
              <a:latin typeface="Arial"/>
            </a:endParaRPr>
          </a:p>
        </p:txBody>
      </p:sp>
      <p:pic>
        <p:nvPicPr>
          <p:cNvPr id="1649" name="Рисунок 109"/>
          <p:cNvPicPr/>
          <p:nvPr/>
        </p:nvPicPr>
        <p:blipFill>
          <a:blip r:embed="rId7"/>
          <a:stretch/>
        </p:blipFill>
        <p:spPr>
          <a:xfrm>
            <a:off x="7799372" y="2691652"/>
            <a:ext cx="3431926" cy="1816657"/>
          </a:xfrm>
          <a:prstGeom prst="rect">
            <a:avLst/>
          </a:prstGeom>
          <a:ln w="0">
            <a:noFill/>
          </a:ln>
        </p:spPr>
      </p:pic>
      <p:sp>
        <p:nvSpPr>
          <p:cNvPr id="1650" name="Прямоугольник 54"/>
          <p:cNvSpPr/>
          <p:nvPr/>
        </p:nvSpPr>
        <p:spPr>
          <a:xfrm>
            <a:off x="7811178" y="3976020"/>
            <a:ext cx="2501070" cy="533160"/>
          </a:xfrm>
          <a:prstGeom prst="rect">
            <a:avLst/>
          </a:prstGeom>
          <a:solidFill>
            <a:schemeClr val="accent1">
              <a:lumMod val="60000"/>
              <a:lumOff val="40000"/>
              <a:alpha val="35000"/>
            </a:schemeClr>
          </a:solid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965" b="1" spc="-1">
                <a:solidFill>
                  <a:srgbClr val="FFFFFF"/>
                </a:solidFill>
                <a:latin typeface="Arial"/>
                <a:ea typeface="Calibri"/>
              </a:rPr>
              <a:t>AAEA,</a:t>
            </a:r>
            <a:r>
              <a:rPr lang="ru-RU" sz="965" b="1" spc="-1">
                <a:solidFill>
                  <a:srgbClr val="FFFFFF"/>
                </a:solidFill>
                <a:latin typeface="Arial"/>
                <a:ea typeface="Calibri"/>
              </a:rPr>
              <a:t> </a:t>
            </a:r>
            <a:r>
              <a:rPr lang="en-US" sz="965" b="1" spc="-1">
                <a:solidFill>
                  <a:srgbClr val="FFFFFF"/>
                </a:solidFill>
                <a:latin typeface="Arial"/>
                <a:ea typeface="Calibri"/>
              </a:rPr>
              <a:t>Tunisia</a:t>
            </a:r>
            <a:endParaRPr lang="en-US" sz="965" spc="-1">
              <a:latin typeface="Arial"/>
            </a:endParaRPr>
          </a:p>
          <a:p>
            <a:pPr>
              <a:lnSpc>
                <a:spcPct val="100000"/>
              </a:lnSpc>
            </a:pPr>
            <a:r>
              <a:rPr lang="ru-RU" sz="965" b="1" spc="-1">
                <a:solidFill>
                  <a:srgbClr val="FFFFFF"/>
                </a:solidFill>
                <a:latin typeface="Arial"/>
                <a:ea typeface="Calibri"/>
              </a:rPr>
              <a:t>Dr. Hamdi Salem Aziz</a:t>
            </a:r>
            <a:r>
              <a:rPr lang="en-US" sz="965" b="1" spc="-1">
                <a:solidFill>
                  <a:srgbClr val="FFFFFF"/>
                </a:solidFill>
                <a:latin typeface="Arial"/>
                <a:ea typeface="Calibri"/>
              </a:rPr>
              <a:t>,</a:t>
            </a:r>
            <a:r>
              <a:rPr lang="ru-RU" sz="965" b="1" spc="-1">
                <a:solidFill>
                  <a:srgbClr val="FFFFFF"/>
                </a:solidFill>
                <a:latin typeface="Arial"/>
                <a:ea typeface="Calibri"/>
              </a:rPr>
              <a:t> </a:t>
            </a:r>
            <a:r>
              <a:rPr lang="en-US" sz="965" b="1" spc="-1">
                <a:solidFill>
                  <a:srgbClr val="FFFFFF"/>
                </a:solidFill>
                <a:latin typeface="Arial"/>
                <a:ea typeface="Calibri"/>
              </a:rPr>
              <a:t>DG</a:t>
            </a:r>
            <a:endParaRPr lang="en-US" sz="965" spc="-1">
              <a:latin typeface="Arial"/>
            </a:endParaRPr>
          </a:p>
          <a:p>
            <a:pPr>
              <a:lnSpc>
                <a:spcPct val="100000"/>
              </a:lnSpc>
            </a:pPr>
            <a:r>
              <a:rPr lang="en-US" sz="965" b="1" spc="-1">
                <a:solidFill>
                  <a:srgbClr val="FFFFFF"/>
                </a:solidFill>
                <a:latin typeface="Arial"/>
                <a:ea typeface="Calibri"/>
              </a:rPr>
              <a:t>Dr</a:t>
            </a:r>
            <a:r>
              <a:rPr lang="ru-RU" sz="965" b="1" spc="-1">
                <a:solidFill>
                  <a:srgbClr val="FFFFFF"/>
                </a:solidFill>
                <a:latin typeface="Arial"/>
                <a:ea typeface="Calibri"/>
              </a:rPr>
              <a:t>.</a:t>
            </a:r>
            <a:r>
              <a:rPr lang="en-US" sz="965" b="1" spc="-1">
                <a:solidFill>
                  <a:srgbClr val="FFFFFF"/>
                </a:solidFill>
                <a:latin typeface="Arial"/>
                <a:ea typeface="Calibri"/>
              </a:rPr>
              <a:t> </a:t>
            </a:r>
            <a:r>
              <a:rPr lang="ru-RU" sz="965" b="1" spc="-1">
                <a:solidFill>
                  <a:srgbClr val="FFFFFF"/>
                </a:solidFill>
                <a:latin typeface="Arial"/>
                <a:ea typeface="Times New Roman"/>
              </a:rPr>
              <a:t>Daw Saad Mosbah, </a:t>
            </a:r>
            <a:r>
              <a:rPr lang="en-US" sz="965" b="1" spc="-1">
                <a:solidFill>
                  <a:srgbClr val="FFFFFF"/>
                </a:solidFill>
                <a:latin typeface="Arial"/>
                <a:ea typeface="Times New Roman"/>
              </a:rPr>
              <a:t>Scientific Affairs</a:t>
            </a:r>
            <a:endParaRPr lang="en-US" sz="965" spc="-1">
              <a:latin typeface="Arial"/>
            </a:endParaRPr>
          </a:p>
        </p:txBody>
      </p:sp>
      <p:sp>
        <p:nvSpPr>
          <p:cNvPr id="1651" name="Прямоугольник 57"/>
          <p:cNvSpPr/>
          <p:nvPr/>
        </p:nvSpPr>
        <p:spPr>
          <a:xfrm>
            <a:off x="7365694" y="2033322"/>
            <a:ext cx="2240294" cy="533160"/>
          </a:xfrm>
          <a:prstGeom prst="rect">
            <a:avLst/>
          </a:prstGeom>
          <a:solidFill>
            <a:schemeClr val="accent1">
              <a:lumMod val="60000"/>
              <a:lumOff val="40000"/>
              <a:alpha val="35000"/>
            </a:schemeClr>
          </a:solid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965" b="1" spc="-1">
                <a:solidFill>
                  <a:srgbClr val="FFFFFF"/>
                </a:solidFill>
                <a:latin typeface="Arial"/>
                <a:ea typeface="Calibri"/>
              </a:rPr>
              <a:t>CNEA, Argentina</a:t>
            </a:r>
            <a:endParaRPr lang="en-US" sz="965" spc="-1">
              <a:latin typeface="Arial"/>
            </a:endParaRPr>
          </a:p>
          <a:p>
            <a:pPr>
              <a:lnSpc>
                <a:spcPct val="100000"/>
              </a:lnSpc>
            </a:pPr>
            <a:r>
              <a:rPr lang="en-US" sz="965" b="1" spc="-1">
                <a:solidFill>
                  <a:srgbClr val="FFFFFF"/>
                </a:solidFill>
                <a:latin typeface="Arial"/>
                <a:ea typeface="Calibri"/>
              </a:rPr>
              <a:t>Adriana Cristina Serquis, President</a:t>
            </a:r>
            <a:endParaRPr lang="en-US" sz="965" spc="-1">
              <a:latin typeface="Arial"/>
            </a:endParaRPr>
          </a:p>
          <a:p>
            <a:pPr>
              <a:lnSpc>
                <a:spcPct val="100000"/>
              </a:lnSpc>
            </a:pPr>
            <a:r>
              <a:rPr lang="en-US" sz="965" b="1" spc="-1">
                <a:solidFill>
                  <a:srgbClr val="FFFFFF"/>
                </a:solidFill>
                <a:latin typeface="Arial"/>
                <a:ea typeface="Calibri"/>
              </a:rPr>
              <a:t>Juan L</a:t>
            </a:r>
            <a:r>
              <a:rPr lang="ru-RU" sz="965" b="1" spc="-1">
                <a:solidFill>
                  <a:srgbClr val="FFFFFF"/>
                </a:solidFill>
                <a:latin typeface="Arial"/>
                <a:ea typeface="Calibri"/>
              </a:rPr>
              <a:t>.</a:t>
            </a:r>
            <a:r>
              <a:rPr lang="en-US" sz="965" b="1" spc="-1">
                <a:solidFill>
                  <a:srgbClr val="FFFFFF"/>
                </a:solidFill>
                <a:latin typeface="Arial"/>
                <a:ea typeface="Calibri"/>
              </a:rPr>
              <a:t> Ferrer, Head, IC</a:t>
            </a:r>
            <a:endParaRPr lang="en-US" sz="965" spc="-1">
              <a:latin typeface="Arial"/>
            </a:endParaRPr>
          </a:p>
        </p:txBody>
      </p:sp>
      <p:pic>
        <p:nvPicPr>
          <p:cNvPr id="1652" name="Рисунок 110"/>
          <p:cNvPicPr/>
          <p:nvPr/>
        </p:nvPicPr>
        <p:blipFill>
          <a:blip r:embed="rId8"/>
          <a:stretch/>
        </p:blipFill>
        <p:spPr>
          <a:xfrm>
            <a:off x="7101459" y="4627753"/>
            <a:ext cx="2364571" cy="2052072"/>
          </a:xfrm>
          <a:prstGeom prst="rect">
            <a:avLst/>
          </a:prstGeom>
          <a:ln w="0">
            <a:noFill/>
          </a:ln>
        </p:spPr>
      </p:pic>
      <p:sp>
        <p:nvSpPr>
          <p:cNvPr id="1653" name="Прямоугольник 59"/>
          <p:cNvSpPr/>
          <p:nvPr/>
        </p:nvSpPr>
        <p:spPr>
          <a:xfrm>
            <a:off x="7101459" y="5999274"/>
            <a:ext cx="2193044" cy="681662"/>
          </a:xfrm>
          <a:prstGeom prst="rect">
            <a:avLst/>
          </a:prstGeom>
          <a:solidFill>
            <a:schemeClr val="accent1">
              <a:lumMod val="60000"/>
              <a:lumOff val="40000"/>
              <a:alpha val="35000"/>
            </a:schemeClr>
          </a:solid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en-US" sz="965" b="1" spc="-1">
                <a:solidFill>
                  <a:srgbClr val="FFFFFF"/>
                </a:solidFill>
                <a:latin typeface="Arial"/>
                <a:ea typeface="Calibri"/>
              </a:rPr>
              <a:t>TENMAK, Turkey</a:t>
            </a:r>
            <a:endParaRPr lang="en-US" sz="965" spc="-1">
              <a:latin typeface="Arial"/>
            </a:endParaRPr>
          </a:p>
          <a:p>
            <a:pPr>
              <a:lnSpc>
                <a:spcPct val="100000"/>
              </a:lnSpc>
            </a:pPr>
            <a:r>
              <a:rPr lang="en-US" sz="965" b="1" spc="-1">
                <a:solidFill>
                  <a:srgbClr val="FFFFFF"/>
                </a:solidFill>
                <a:latin typeface="Arial"/>
                <a:ea typeface="Calibri"/>
              </a:rPr>
              <a:t>Prof. Abdulkadir Balikci, President</a:t>
            </a:r>
            <a:endParaRPr lang="en-US" sz="965" spc="-1">
              <a:latin typeface="Arial"/>
            </a:endParaRPr>
          </a:p>
          <a:p>
            <a:pPr>
              <a:lnSpc>
                <a:spcPct val="100000"/>
              </a:lnSpc>
            </a:pPr>
            <a:r>
              <a:rPr lang="en-US" sz="965" b="1" spc="-1">
                <a:solidFill>
                  <a:srgbClr val="FFFFFF"/>
                </a:solidFill>
                <a:latin typeface="Arial"/>
                <a:ea typeface="Calibri"/>
              </a:rPr>
              <a:t>Prof. Veusi Erkcan Ozcan, Head, </a:t>
            </a:r>
            <a:endParaRPr lang="en-US" sz="965" spc="-1">
              <a:latin typeface="Arial"/>
            </a:endParaRPr>
          </a:p>
          <a:p>
            <a:pPr>
              <a:lnSpc>
                <a:spcPct val="100000"/>
              </a:lnSpc>
            </a:pPr>
            <a:r>
              <a:rPr lang="en-US" sz="965" b="1" spc="-1">
                <a:solidFill>
                  <a:srgbClr val="FFFFFF"/>
                </a:solidFill>
                <a:latin typeface="Arial"/>
                <a:ea typeface="Calibri"/>
              </a:rPr>
              <a:t>Nuclear Research Institute</a:t>
            </a:r>
            <a:endParaRPr lang="en-US" sz="965" spc="-1">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 name="Рисунок 4"/>
          <p:cNvPicPr/>
          <p:nvPr/>
        </p:nvPicPr>
        <p:blipFill>
          <a:blip r:embed="rId2"/>
          <a:stretch/>
        </p:blipFill>
        <p:spPr>
          <a:xfrm>
            <a:off x="4400426" y="200941"/>
            <a:ext cx="3420815" cy="2599639"/>
          </a:xfrm>
          <a:prstGeom prst="rect">
            <a:avLst/>
          </a:prstGeom>
          <a:ln w="0">
            <a:noFill/>
          </a:ln>
        </p:spPr>
      </p:pic>
      <p:pic>
        <p:nvPicPr>
          <p:cNvPr id="1018" name="Рисунок 37"/>
          <p:cNvPicPr/>
          <p:nvPr/>
        </p:nvPicPr>
        <p:blipFill>
          <a:blip r:embed="rId3"/>
          <a:stretch/>
        </p:blipFill>
        <p:spPr>
          <a:xfrm>
            <a:off x="610515" y="290525"/>
            <a:ext cx="3146164" cy="2549986"/>
          </a:xfrm>
          <a:prstGeom prst="rect">
            <a:avLst/>
          </a:prstGeom>
          <a:ln w="0">
            <a:noFill/>
          </a:ln>
        </p:spPr>
      </p:pic>
      <p:pic>
        <p:nvPicPr>
          <p:cNvPr id="1019" name="Рисунок 41"/>
          <p:cNvPicPr/>
          <p:nvPr/>
        </p:nvPicPr>
        <p:blipFill>
          <a:blip r:embed="rId4"/>
          <a:stretch/>
        </p:blipFill>
        <p:spPr>
          <a:xfrm>
            <a:off x="3946088" y="290524"/>
            <a:ext cx="264929" cy="2510056"/>
          </a:xfrm>
          <a:prstGeom prst="rect">
            <a:avLst/>
          </a:prstGeom>
          <a:ln w="0">
            <a:noFill/>
          </a:ln>
        </p:spPr>
      </p:pic>
      <p:sp>
        <p:nvSpPr>
          <p:cNvPr id="1020" name="Прямоугольник 3"/>
          <p:cNvSpPr/>
          <p:nvPr/>
        </p:nvSpPr>
        <p:spPr>
          <a:xfrm>
            <a:off x="242718" y="3321760"/>
            <a:ext cx="11736230" cy="3231207"/>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85000"/>
              </a:lnSpc>
              <a:buNone/>
            </a:pPr>
            <a:r>
              <a:rPr lang="en-GB" sz="2411" b="1" cap="small" spc="-1" dirty="0">
                <a:solidFill>
                  <a:srgbClr val="C00000"/>
                </a:solidFill>
                <a:ea typeface="DejaVu Sans"/>
              </a:rPr>
              <a:t>2022-2023</a:t>
            </a:r>
            <a:r>
              <a:rPr lang="en-US" sz="2411" b="1" cap="small" spc="-1" dirty="0">
                <a:solidFill>
                  <a:srgbClr val="C00000"/>
                </a:solidFill>
                <a:ea typeface="DejaVu Sans"/>
              </a:rPr>
              <a:t> International Year of Basic Sciences</a:t>
            </a:r>
            <a:r>
              <a:rPr lang="en-GB" sz="2411" b="1" cap="small" spc="-1" dirty="0">
                <a:solidFill>
                  <a:srgbClr val="C00000"/>
                </a:solidFill>
                <a:ea typeface="DejaVu Sans"/>
              </a:rPr>
              <a:t> </a:t>
            </a:r>
            <a:r>
              <a:rPr lang="en-US" sz="2411" b="1" cap="small" spc="-1" dirty="0">
                <a:solidFill>
                  <a:srgbClr val="C00000"/>
                </a:solidFill>
                <a:ea typeface="DejaVu Sans"/>
              </a:rPr>
              <a:t>for </a:t>
            </a:r>
            <a:r>
              <a:rPr lang="en-GB" sz="2411" b="1" cap="small" spc="-1" dirty="0">
                <a:solidFill>
                  <a:srgbClr val="C00000"/>
                </a:solidFill>
                <a:ea typeface="DejaVu Sans"/>
              </a:rPr>
              <a:t>Sustainable </a:t>
            </a:r>
            <a:r>
              <a:rPr lang="en-US" sz="2411" b="1" cap="small" spc="-1" dirty="0">
                <a:solidFill>
                  <a:srgbClr val="C00000"/>
                </a:solidFill>
                <a:ea typeface="DejaVu Sans"/>
              </a:rPr>
              <a:t>Development</a:t>
            </a:r>
            <a:r>
              <a:rPr lang="en-GB" sz="2411" b="1" cap="small" spc="-1" dirty="0">
                <a:solidFill>
                  <a:srgbClr val="C00000"/>
                </a:solidFill>
                <a:ea typeface="DejaVu Sans"/>
              </a:rPr>
              <a:t>. </a:t>
            </a:r>
            <a:endParaRPr lang="en-US" sz="2411" spc="-1" dirty="0"/>
          </a:p>
          <a:p>
            <a:pPr algn="ctr">
              <a:lnSpc>
                <a:spcPct val="85000"/>
              </a:lnSpc>
              <a:buNone/>
            </a:pPr>
            <a:r>
              <a:rPr lang="en-GB" sz="2411" b="1" cap="small" spc="-1" dirty="0">
                <a:solidFill>
                  <a:srgbClr val="C00000"/>
                </a:solidFill>
                <a:ea typeface="DejaVu Sans"/>
              </a:rPr>
              <a:t>JINR – is partner of the IYBSSD 2022. </a:t>
            </a:r>
          </a:p>
          <a:p>
            <a:pPr algn="ctr">
              <a:lnSpc>
                <a:spcPct val="85000"/>
              </a:lnSpc>
              <a:buNone/>
            </a:pPr>
            <a:endParaRPr lang="en-GB" sz="2411" b="1" cap="small" spc="-1" dirty="0">
              <a:solidFill>
                <a:srgbClr val="C00000"/>
              </a:solidFill>
            </a:endParaRPr>
          </a:p>
          <a:p>
            <a:pPr algn="ctr">
              <a:lnSpc>
                <a:spcPct val="85000"/>
              </a:lnSpc>
              <a:buNone/>
            </a:pPr>
            <a:r>
              <a:rPr lang="ru-RU" sz="2400" dirty="0">
                <a:solidFill>
                  <a:srgbClr val="C00000"/>
                </a:solidFill>
              </a:rPr>
              <a:t>Мы провели и планируем провести несколько крупных научных мероприятий: Совместная студенческая школа ОИЯИ-ЦЕРН в 2023 г., </a:t>
            </a:r>
            <a:r>
              <a:rPr lang="ru-RU" sz="2400" dirty="0" err="1">
                <a:solidFill>
                  <a:srgbClr val="C00000"/>
                </a:solidFill>
              </a:rPr>
              <a:t>Коллаборационный</a:t>
            </a:r>
            <a:r>
              <a:rPr lang="ru-RU" sz="2400" dirty="0">
                <a:solidFill>
                  <a:srgbClr val="C00000"/>
                </a:solidFill>
              </a:rPr>
              <a:t> митинг NICA (2023 г.), Физика тяжелых ионов: низкие энергии и высокие энергии - совместный форум, организованный Арменией и Грузией (весна 2023 г.), Планируйте участие в специальной сессии ООН, посвященной </a:t>
            </a:r>
            <a:r>
              <a:rPr lang="en-US" sz="2400" dirty="0">
                <a:solidFill>
                  <a:srgbClr val="C00000"/>
                </a:solidFill>
              </a:rPr>
              <a:t>IY</a:t>
            </a:r>
            <a:r>
              <a:rPr lang="ru-RU" sz="2400" dirty="0">
                <a:solidFill>
                  <a:srgbClr val="C00000"/>
                </a:solidFill>
              </a:rPr>
              <a:t>BSSD Мы гордимся тем, что являемся одним из международных ключевых партнеров года, и благодарны IUPAP и IYBSSD/</a:t>
            </a:r>
            <a:r>
              <a:rPr lang="en-US" sz="2400" dirty="0">
                <a:solidFill>
                  <a:srgbClr val="C00000"/>
                </a:solidFill>
              </a:rPr>
              <a:t>UNESCO</a:t>
            </a:r>
            <a:r>
              <a:rPr lang="ru-RU" sz="2400" dirty="0">
                <a:solidFill>
                  <a:srgbClr val="C00000"/>
                </a:solidFill>
              </a:rPr>
              <a:t>.</a:t>
            </a:r>
            <a:endParaRPr lang="en-US" sz="2400" spc="-1" dirty="0">
              <a:solidFill>
                <a:srgbClr val="C00000"/>
              </a:solidFill>
            </a:endParaRPr>
          </a:p>
        </p:txBody>
      </p:sp>
      <p:pic>
        <p:nvPicPr>
          <p:cNvPr id="8" name="Рисунок 8">
            <a:extLst>
              <a:ext uri="{FF2B5EF4-FFF2-40B4-BE49-F238E27FC236}">
                <a16:creationId xmlns:a16="http://schemas.microsoft.com/office/drawing/2014/main" id="{3B46D34E-AC6B-0975-22CC-358D4273D2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37146" y="128478"/>
            <a:ext cx="3615161" cy="2712033"/>
          </a:xfrm>
          <a:prstGeom prst="rect">
            <a:avLst/>
          </a:prstGeom>
        </p:spPr>
      </p:pic>
    </p:spTree>
    <p:extLst>
      <p:ext uri="{BB962C8B-B14F-4D97-AF65-F5344CB8AC3E}">
        <p14:creationId xmlns:p14="http://schemas.microsoft.com/office/powerpoint/2010/main" val="258531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D3A6EA9-5265-249E-B08C-CACC74BB8A6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296334" y="459290"/>
            <a:ext cx="1349928" cy="25174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8B0BF34-1C79-2D05-8FE7-ABFA384B79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0711" y="419816"/>
            <a:ext cx="9624785" cy="25569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Борис Николаевич Гикал | Объединенный институт ...">
            <a:extLst>
              <a:ext uri="{FF2B5EF4-FFF2-40B4-BE49-F238E27FC236}">
                <a16:creationId xmlns:a16="http://schemas.microsoft.com/office/drawing/2014/main" id="{B6DDB191-4567-53C9-CA00-9FA15B3A8A2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4414" y="625267"/>
            <a:ext cx="1589918" cy="17030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53B08C-DFCD-AC5B-8A64-8A946AFACBFF}"/>
              </a:ext>
            </a:extLst>
          </p:cNvPr>
          <p:cNvSpPr txBox="1"/>
          <p:nvPr/>
        </p:nvSpPr>
        <p:spPr>
          <a:xfrm>
            <a:off x="2073015" y="2640456"/>
            <a:ext cx="937564" cy="276999"/>
          </a:xfrm>
          <a:prstGeom prst="rect">
            <a:avLst/>
          </a:prstGeom>
          <a:noFill/>
        </p:spPr>
        <p:txBody>
          <a:bodyPr wrap="none" rtlCol="0">
            <a:spAutoFit/>
          </a:bodyPr>
          <a:lstStyle/>
          <a:p>
            <a:r>
              <a:rPr lang="ru-RU" sz="1200" b="1" i="1" dirty="0" err="1">
                <a:solidFill>
                  <a:schemeClr val="bg1">
                    <a:lumMod val="65000"/>
                  </a:schemeClr>
                </a:solidFill>
              </a:rPr>
              <a:t>Б.Н.Гикал</a:t>
            </a:r>
            <a:endParaRPr lang="en-US" sz="1200" b="1" i="1" dirty="0">
              <a:solidFill>
                <a:schemeClr val="bg1">
                  <a:lumMod val="65000"/>
                </a:schemeClr>
              </a:solidFill>
            </a:endParaRPr>
          </a:p>
        </p:txBody>
      </p:sp>
      <p:pic>
        <p:nvPicPr>
          <p:cNvPr id="9" name="Picture 6" descr="Изображение награды">
            <a:extLst>
              <a:ext uri="{FF2B5EF4-FFF2-40B4-BE49-F238E27FC236}">
                <a16:creationId xmlns:a16="http://schemas.microsoft.com/office/drawing/2014/main" id="{C8D743B9-EEB7-8240-9ED1-CD32370C658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3786" y="3609049"/>
            <a:ext cx="1320628" cy="2376452"/>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F0CAE3B0-9AB6-1C42-9C0B-2EDC486017B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32283" y="3609049"/>
            <a:ext cx="1542250" cy="2231820"/>
          </a:xfrm>
          <a:prstGeom prst="rect">
            <a:avLst/>
          </a:prstGeom>
        </p:spPr>
      </p:pic>
      <p:sp>
        <p:nvSpPr>
          <p:cNvPr id="10" name="TextBox 9">
            <a:extLst>
              <a:ext uri="{FF2B5EF4-FFF2-40B4-BE49-F238E27FC236}">
                <a16:creationId xmlns:a16="http://schemas.microsoft.com/office/drawing/2014/main" id="{1ADEA8BA-7925-D845-A963-447282DD9CD6}"/>
              </a:ext>
            </a:extLst>
          </p:cNvPr>
          <p:cNvSpPr txBox="1"/>
          <p:nvPr/>
        </p:nvSpPr>
        <p:spPr>
          <a:xfrm>
            <a:off x="2406768" y="5847001"/>
            <a:ext cx="1194494" cy="276999"/>
          </a:xfrm>
          <a:prstGeom prst="rect">
            <a:avLst/>
          </a:prstGeom>
          <a:noFill/>
        </p:spPr>
        <p:txBody>
          <a:bodyPr wrap="none" rtlCol="0">
            <a:spAutoFit/>
          </a:bodyPr>
          <a:lstStyle/>
          <a:p>
            <a:r>
              <a:rPr lang="ru-RU" sz="1200" b="1" i="1" dirty="0" err="1">
                <a:solidFill>
                  <a:schemeClr val="bg1">
                    <a:lumMod val="65000"/>
                  </a:schemeClr>
                </a:solidFill>
              </a:rPr>
              <a:t>А.Г.Шумилин</a:t>
            </a:r>
            <a:endParaRPr lang="en-US" sz="1200" b="1" i="1" dirty="0">
              <a:solidFill>
                <a:schemeClr val="bg1">
                  <a:lumMod val="65000"/>
                </a:schemeClr>
              </a:solidFill>
            </a:endParaRPr>
          </a:p>
        </p:txBody>
      </p:sp>
      <p:pic>
        <p:nvPicPr>
          <p:cNvPr id="3" name="Рисунок 2">
            <a:extLst>
              <a:ext uri="{FF2B5EF4-FFF2-40B4-BE49-F238E27FC236}">
                <a16:creationId xmlns:a16="http://schemas.microsoft.com/office/drawing/2014/main" id="{6D005B25-A3E9-9546-ABF7-F2EC010EFB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41015" y="3632224"/>
            <a:ext cx="1542250" cy="2007555"/>
          </a:xfrm>
          <a:prstGeom prst="rect">
            <a:avLst/>
          </a:prstGeom>
        </p:spPr>
      </p:pic>
      <p:sp>
        <p:nvSpPr>
          <p:cNvPr id="12" name="TextBox 11">
            <a:extLst>
              <a:ext uri="{FF2B5EF4-FFF2-40B4-BE49-F238E27FC236}">
                <a16:creationId xmlns:a16="http://schemas.microsoft.com/office/drawing/2014/main" id="{A1DEBE44-2A80-984F-83A2-329A386D5740}"/>
              </a:ext>
            </a:extLst>
          </p:cNvPr>
          <p:cNvSpPr txBox="1"/>
          <p:nvPr/>
        </p:nvSpPr>
        <p:spPr>
          <a:xfrm>
            <a:off x="5014601" y="5711988"/>
            <a:ext cx="1057854" cy="276999"/>
          </a:xfrm>
          <a:prstGeom prst="rect">
            <a:avLst/>
          </a:prstGeom>
          <a:noFill/>
        </p:spPr>
        <p:txBody>
          <a:bodyPr wrap="none" rtlCol="0">
            <a:spAutoFit/>
          </a:bodyPr>
          <a:lstStyle/>
          <a:p>
            <a:r>
              <a:rPr lang="ru-RU" sz="1200" b="1" i="1" dirty="0" err="1">
                <a:solidFill>
                  <a:schemeClr val="bg1">
                    <a:lumMod val="65000"/>
                  </a:schemeClr>
                </a:solidFill>
              </a:rPr>
              <a:t>Р.В.Джолос</a:t>
            </a:r>
            <a:endParaRPr lang="en-US" sz="1200" b="1" i="1" dirty="0">
              <a:solidFill>
                <a:schemeClr val="bg1">
                  <a:lumMod val="65000"/>
                </a:schemeClr>
              </a:solidFill>
            </a:endParaRPr>
          </a:p>
        </p:txBody>
      </p:sp>
      <p:pic>
        <p:nvPicPr>
          <p:cNvPr id="6" name="Рисунок 5">
            <a:extLst>
              <a:ext uri="{FF2B5EF4-FFF2-40B4-BE49-F238E27FC236}">
                <a16:creationId xmlns:a16="http://schemas.microsoft.com/office/drawing/2014/main" id="{3078B51D-F7E8-084E-AFC0-2F310072EF3D}"/>
              </a:ext>
            </a:extLst>
          </p:cNvPr>
          <p:cNvPicPr>
            <a:picLocks noChangeAspect="1"/>
          </p:cNvPicPr>
          <p:nvPr/>
        </p:nvPicPr>
        <p:blipFill>
          <a:blip r:embed="rId8"/>
          <a:stretch>
            <a:fillRect/>
          </a:stretch>
        </p:blipFill>
        <p:spPr>
          <a:xfrm>
            <a:off x="9579806" y="3609049"/>
            <a:ext cx="1466850" cy="2093466"/>
          </a:xfrm>
          <a:prstGeom prst="rect">
            <a:avLst/>
          </a:prstGeom>
        </p:spPr>
      </p:pic>
      <p:sp>
        <p:nvSpPr>
          <p:cNvPr id="14" name="TextBox 13">
            <a:extLst>
              <a:ext uri="{FF2B5EF4-FFF2-40B4-BE49-F238E27FC236}">
                <a16:creationId xmlns:a16="http://schemas.microsoft.com/office/drawing/2014/main" id="{37F2DE0E-517D-8D42-A7D2-4A3FF6B140FE}"/>
              </a:ext>
            </a:extLst>
          </p:cNvPr>
          <p:cNvSpPr txBox="1"/>
          <p:nvPr/>
        </p:nvSpPr>
        <p:spPr>
          <a:xfrm>
            <a:off x="9747017" y="5752421"/>
            <a:ext cx="989310" cy="276999"/>
          </a:xfrm>
          <a:prstGeom prst="rect">
            <a:avLst/>
          </a:prstGeom>
          <a:noFill/>
        </p:spPr>
        <p:txBody>
          <a:bodyPr wrap="none" rtlCol="0">
            <a:spAutoFit/>
          </a:bodyPr>
          <a:lstStyle/>
          <a:p>
            <a:r>
              <a:rPr lang="ru-RU" sz="1200" b="1" i="1" dirty="0" err="1">
                <a:solidFill>
                  <a:schemeClr val="bg1">
                    <a:lumMod val="65000"/>
                  </a:schemeClr>
                </a:solidFill>
              </a:rPr>
              <a:t>М.Г.Иткис</a:t>
            </a:r>
            <a:endParaRPr lang="en-US" sz="1200" b="1" i="1" dirty="0">
              <a:solidFill>
                <a:schemeClr val="bg1">
                  <a:lumMod val="65000"/>
                </a:schemeClr>
              </a:solidFill>
            </a:endParaRPr>
          </a:p>
        </p:txBody>
      </p:sp>
      <p:pic>
        <p:nvPicPr>
          <p:cNvPr id="11" name="Рисунок 10">
            <a:extLst>
              <a:ext uri="{FF2B5EF4-FFF2-40B4-BE49-F238E27FC236}">
                <a16:creationId xmlns:a16="http://schemas.microsoft.com/office/drawing/2014/main" id="{ABBFAE4B-13D9-D84E-B1D8-00F276238155}"/>
              </a:ext>
            </a:extLst>
          </p:cNvPr>
          <p:cNvPicPr>
            <a:picLocks noChangeAspect="1"/>
          </p:cNvPicPr>
          <p:nvPr/>
        </p:nvPicPr>
        <p:blipFill>
          <a:blip r:embed="rId9"/>
          <a:stretch>
            <a:fillRect/>
          </a:stretch>
        </p:blipFill>
        <p:spPr>
          <a:xfrm>
            <a:off x="11056245" y="3774013"/>
            <a:ext cx="1259251" cy="1723975"/>
          </a:xfrm>
          <a:prstGeom prst="rect">
            <a:avLst/>
          </a:prstGeom>
        </p:spPr>
      </p:pic>
      <p:pic>
        <p:nvPicPr>
          <p:cNvPr id="13" name="Рисунок 12">
            <a:extLst>
              <a:ext uri="{FF2B5EF4-FFF2-40B4-BE49-F238E27FC236}">
                <a16:creationId xmlns:a16="http://schemas.microsoft.com/office/drawing/2014/main" id="{B18FAC7D-EB0B-1B4C-92C1-472A8E2FA877}"/>
              </a:ext>
            </a:extLst>
          </p:cNvPr>
          <p:cNvPicPr>
            <a:picLocks noChangeAspect="1"/>
          </p:cNvPicPr>
          <p:nvPr/>
        </p:nvPicPr>
        <p:blipFill>
          <a:blip r:embed="rId10"/>
          <a:stretch>
            <a:fillRect/>
          </a:stretch>
        </p:blipFill>
        <p:spPr>
          <a:xfrm>
            <a:off x="8528008" y="3698027"/>
            <a:ext cx="1028700" cy="1915510"/>
          </a:xfrm>
          <a:prstGeom prst="rect">
            <a:avLst/>
          </a:prstGeom>
        </p:spPr>
      </p:pic>
      <p:pic>
        <p:nvPicPr>
          <p:cNvPr id="15" name="Рисунок 14">
            <a:extLst>
              <a:ext uri="{FF2B5EF4-FFF2-40B4-BE49-F238E27FC236}">
                <a16:creationId xmlns:a16="http://schemas.microsoft.com/office/drawing/2014/main" id="{11DDF76E-A1AE-A94E-82EF-2BBB1AE1474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222678" y="3614622"/>
            <a:ext cx="1368038" cy="2093466"/>
          </a:xfrm>
          <a:prstGeom prst="rect">
            <a:avLst/>
          </a:prstGeom>
        </p:spPr>
      </p:pic>
      <p:sp>
        <p:nvSpPr>
          <p:cNvPr id="18" name="TextBox 17">
            <a:extLst>
              <a:ext uri="{FF2B5EF4-FFF2-40B4-BE49-F238E27FC236}">
                <a16:creationId xmlns:a16="http://schemas.microsoft.com/office/drawing/2014/main" id="{52BF2BD7-8B05-3A43-B062-979013823B88}"/>
              </a:ext>
            </a:extLst>
          </p:cNvPr>
          <p:cNvSpPr txBox="1"/>
          <p:nvPr/>
        </p:nvSpPr>
        <p:spPr>
          <a:xfrm>
            <a:off x="7222419" y="5847001"/>
            <a:ext cx="1276247" cy="276999"/>
          </a:xfrm>
          <a:prstGeom prst="rect">
            <a:avLst/>
          </a:prstGeom>
          <a:noFill/>
        </p:spPr>
        <p:txBody>
          <a:bodyPr wrap="none" rtlCol="0">
            <a:spAutoFit/>
          </a:bodyPr>
          <a:lstStyle/>
          <a:p>
            <a:r>
              <a:rPr lang="ru-RU" sz="1200" b="1" i="1" dirty="0" err="1">
                <a:solidFill>
                  <a:schemeClr val="bg1">
                    <a:lumMod val="65000"/>
                  </a:schemeClr>
                </a:solidFill>
              </a:rPr>
              <a:t>В.Д.Кекелидзе</a:t>
            </a:r>
            <a:endParaRPr lang="en-US" sz="1200" b="1" i="1" dirty="0">
              <a:solidFill>
                <a:schemeClr val="bg1">
                  <a:lumMod val="65000"/>
                </a:schemeClr>
              </a:solidFill>
            </a:endParaRPr>
          </a:p>
        </p:txBody>
      </p:sp>
      <p:pic>
        <p:nvPicPr>
          <p:cNvPr id="16" name="Рисунок 15">
            <a:extLst>
              <a:ext uri="{FF2B5EF4-FFF2-40B4-BE49-F238E27FC236}">
                <a16:creationId xmlns:a16="http://schemas.microsoft.com/office/drawing/2014/main" id="{9EF616C0-55B7-FB4A-8DFA-5FE06F62E3E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810062" y="3609049"/>
            <a:ext cx="1112687" cy="1370505"/>
          </a:xfrm>
          <a:prstGeom prst="rect">
            <a:avLst/>
          </a:prstGeom>
        </p:spPr>
      </p:pic>
    </p:spTree>
    <p:extLst>
      <p:ext uri="{BB962C8B-B14F-4D97-AF65-F5344CB8AC3E}">
        <p14:creationId xmlns:p14="http://schemas.microsoft.com/office/powerpoint/2010/main" val="440001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576863-789C-7576-C9CC-780FC113BD33}"/>
              </a:ext>
            </a:extLst>
          </p:cNvPr>
          <p:cNvSpPr>
            <a:spLocks noGrp="1"/>
          </p:cNvSpPr>
          <p:nvPr>
            <p:ph type="title"/>
          </p:nvPr>
        </p:nvSpPr>
        <p:spPr>
          <a:xfrm>
            <a:off x="7985572" y="5630807"/>
            <a:ext cx="4042478" cy="992593"/>
          </a:xfrm>
        </p:spPr>
        <p:txBody>
          <a:bodyPr>
            <a:normAutofit/>
          </a:bodyPr>
          <a:lstStyle/>
          <a:p>
            <a:pPr algn="ctr"/>
            <a:r>
              <a:rPr lang="ru-RU" sz="1700" dirty="0">
                <a:latin typeface="+mn-lt"/>
              </a:rPr>
              <a:t>Сергей </a:t>
            </a:r>
            <a:r>
              <a:rPr lang="ru-RU" sz="1700" dirty="0" err="1">
                <a:latin typeface="+mn-lt"/>
              </a:rPr>
              <a:t>Мерц</a:t>
            </a:r>
            <a:r>
              <a:rPr lang="ru-RU" sz="1700" dirty="0">
                <a:latin typeface="+mn-lt"/>
              </a:rPr>
              <a:t> (ЛФВЭ) - Всероссийская премия «За верность науке» в номинации «Наука – это модно» </a:t>
            </a:r>
          </a:p>
        </p:txBody>
      </p:sp>
      <p:sp>
        <p:nvSpPr>
          <p:cNvPr id="13" name="TextBox 12">
            <a:extLst>
              <a:ext uri="{FF2B5EF4-FFF2-40B4-BE49-F238E27FC236}">
                <a16:creationId xmlns:a16="http://schemas.microsoft.com/office/drawing/2014/main" id="{4CC55130-F811-4980-A872-2B4727B47C26}"/>
              </a:ext>
            </a:extLst>
          </p:cNvPr>
          <p:cNvSpPr txBox="1"/>
          <p:nvPr/>
        </p:nvSpPr>
        <p:spPr>
          <a:xfrm>
            <a:off x="5378453" y="162902"/>
            <a:ext cx="4879647" cy="1661993"/>
          </a:xfrm>
          <a:prstGeom prst="rect">
            <a:avLst/>
          </a:prstGeom>
          <a:noFill/>
        </p:spPr>
        <p:txBody>
          <a:bodyPr wrap="square">
            <a:spAutoFit/>
          </a:bodyPr>
          <a:lstStyle/>
          <a:p>
            <a:r>
              <a:rPr lang="ru-RU" sz="1700" dirty="0"/>
              <a:t>академик Юрий Оганесян - </a:t>
            </a:r>
          </a:p>
          <a:p>
            <a:r>
              <a:rPr lang="ru-RU" sz="1700" dirty="0"/>
              <a:t>Научная премия </a:t>
            </a:r>
            <a:r>
              <a:rPr lang="ru-RU" sz="1700" dirty="0" err="1"/>
              <a:t>Сбера</a:t>
            </a:r>
            <a:r>
              <a:rPr lang="ru-RU" sz="1700" dirty="0"/>
              <a:t>, номинация «Физический мир» за основополагающие работы по синтезу сверхтяжёлых элементов и вклад в становление экспериментальной базы ускорителей</a:t>
            </a:r>
          </a:p>
        </p:txBody>
      </p:sp>
      <p:sp>
        <p:nvSpPr>
          <p:cNvPr id="15" name="TextBox 14">
            <a:extLst>
              <a:ext uri="{FF2B5EF4-FFF2-40B4-BE49-F238E27FC236}">
                <a16:creationId xmlns:a16="http://schemas.microsoft.com/office/drawing/2014/main" id="{47A910BF-DF6C-4C1A-A8E0-317D1DAD78D1}"/>
              </a:ext>
            </a:extLst>
          </p:cNvPr>
          <p:cNvSpPr txBox="1"/>
          <p:nvPr/>
        </p:nvSpPr>
        <p:spPr>
          <a:xfrm>
            <a:off x="9289890" y="2801340"/>
            <a:ext cx="2902110" cy="1661993"/>
          </a:xfrm>
          <a:prstGeom prst="rect">
            <a:avLst/>
          </a:prstGeom>
          <a:noFill/>
        </p:spPr>
        <p:txBody>
          <a:bodyPr wrap="square">
            <a:spAutoFit/>
          </a:bodyPr>
          <a:lstStyle/>
          <a:p>
            <a:pPr algn="r"/>
            <a:r>
              <a:rPr lang="ru-RU" sz="1700" dirty="0"/>
              <a:t>Александр Колесников и Людмила Колупаева (ЛЯП):  Премии Губернатора Московской области для молодых ученых и специалистов</a:t>
            </a:r>
          </a:p>
        </p:txBody>
      </p:sp>
      <p:sp>
        <p:nvSpPr>
          <p:cNvPr id="21" name="TextBox 20">
            <a:extLst>
              <a:ext uri="{FF2B5EF4-FFF2-40B4-BE49-F238E27FC236}">
                <a16:creationId xmlns:a16="http://schemas.microsoft.com/office/drawing/2014/main" id="{E7A9D71F-F783-4D2F-8C91-432C76C73C78}"/>
              </a:ext>
            </a:extLst>
          </p:cNvPr>
          <p:cNvSpPr txBox="1"/>
          <p:nvPr/>
        </p:nvSpPr>
        <p:spPr>
          <a:xfrm>
            <a:off x="4437968" y="3324112"/>
            <a:ext cx="3046135" cy="707886"/>
          </a:xfrm>
          <a:prstGeom prst="rect">
            <a:avLst/>
          </a:prstGeom>
          <a:noFill/>
        </p:spPr>
        <p:txBody>
          <a:bodyPr wrap="square">
            <a:spAutoFit/>
          </a:bodyPr>
          <a:lstStyle/>
          <a:p>
            <a:pPr algn="ctr"/>
            <a:r>
              <a:rPr lang="ru-RU" sz="2000" b="1" dirty="0">
                <a:solidFill>
                  <a:srgbClr val="0432FF"/>
                </a:solidFill>
              </a:rPr>
              <a:t>Профессиональные ПРЕМИИ 2022</a:t>
            </a:r>
          </a:p>
        </p:txBody>
      </p:sp>
      <p:pic>
        <p:nvPicPr>
          <p:cNvPr id="1026" name="Picture 2">
            <a:extLst>
              <a:ext uri="{FF2B5EF4-FFF2-40B4-BE49-F238E27FC236}">
                <a16:creationId xmlns:a16="http://schemas.microsoft.com/office/drawing/2014/main" id="{254848F2-18D6-34F1-24BD-270F6E918A8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7400"/>
                    </a14:imgEffect>
                    <a14:imgEffect>
                      <a14:saturation sat="95000"/>
                    </a14:imgEffect>
                  </a14:imgLayer>
                </a14:imgProps>
              </a:ext>
              <a:ext uri="{28A0092B-C50C-407E-A947-70E740481C1C}">
                <a14:useLocalDpi xmlns:a14="http://schemas.microsoft.com/office/drawing/2010/main"/>
              </a:ext>
            </a:extLst>
          </a:blip>
          <a:srcRect/>
          <a:stretch/>
        </p:blipFill>
        <p:spPr bwMode="auto">
          <a:xfrm>
            <a:off x="455883" y="4806244"/>
            <a:ext cx="1951777" cy="1951427"/>
          </a:xfrm>
          <a:prstGeom prst="ellipse">
            <a:avLst/>
          </a:prstGeom>
          <a:pattFill prst="pct5">
            <a:fgClr>
              <a:srgbClr val="FCECE1"/>
            </a:fgClr>
            <a:bgClr>
              <a:schemeClr val="bg1"/>
            </a:bgClr>
          </a:pattFill>
          <a:ln w="88900" cap="rnd">
            <a:solidFill>
              <a:srgbClr val="FCECE1">
                <a:alpha val="98000"/>
              </a:srgbClr>
            </a:solidFill>
          </a:ln>
          <a:effectLst/>
          <a:scene3d>
            <a:camera prst="orthographicFront"/>
            <a:lightRig rig="contrasting" dir="t">
              <a:rot lat="0" lon="0" rev="3000000"/>
            </a:lightRig>
          </a:scene3d>
          <a:sp3d contourW="7620">
            <a:bevelT w="95250" h="31750"/>
            <a:contourClr>
              <a:srgbClr val="FCECE1"/>
            </a:contourClr>
          </a:sp3d>
        </p:spPr>
      </p:pic>
      <p:pic>
        <p:nvPicPr>
          <p:cNvPr id="14" name="Рисунок 13" descr="Изображение выглядит как человек, костюм, одет&#10;&#10;Автоматически созданное описание">
            <a:extLst>
              <a:ext uri="{FF2B5EF4-FFF2-40B4-BE49-F238E27FC236}">
                <a16:creationId xmlns:a16="http://schemas.microsoft.com/office/drawing/2014/main" id="{829488D7-29CA-476B-3124-4667DEC9FFC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1000"/>
                    </a14:imgEffect>
                  </a14:imgLayer>
                </a14:imgProps>
              </a:ext>
              <a:ext uri="{28A0092B-C50C-407E-A947-70E740481C1C}">
                <a14:useLocalDpi xmlns:a14="http://schemas.microsoft.com/office/drawing/2010/main"/>
              </a:ext>
            </a:extLst>
          </a:blip>
          <a:srcRect/>
          <a:stretch/>
        </p:blipFill>
        <p:spPr>
          <a:xfrm>
            <a:off x="2771334" y="4310276"/>
            <a:ext cx="5214238" cy="2449671"/>
          </a:xfrm>
          <a:prstGeom prst="rect">
            <a:avLst/>
          </a:prstGeom>
        </p:spPr>
      </p:pic>
      <p:pic>
        <p:nvPicPr>
          <p:cNvPr id="18" name="Рисунок 17" descr="Изображение выглядит как текст, человек, костюм, стоит&#10;&#10;Автоматически созданное описание">
            <a:extLst>
              <a:ext uri="{FF2B5EF4-FFF2-40B4-BE49-F238E27FC236}">
                <a16:creationId xmlns:a16="http://schemas.microsoft.com/office/drawing/2014/main" id="{98065CCA-FEEB-CDE0-EC2E-545AEDDE06A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62899"/>
            <a:ext cx="5214238" cy="3896126"/>
          </a:xfrm>
          <a:prstGeom prst="rect">
            <a:avLst/>
          </a:prstGeom>
        </p:spPr>
      </p:pic>
      <p:grpSp>
        <p:nvGrpSpPr>
          <p:cNvPr id="25" name="Группа 24">
            <a:extLst>
              <a:ext uri="{FF2B5EF4-FFF2-40B4-BE49-F238E27FC236}">
                <a16:creationId xmlns:a16="http://schemas.microsoft.com/office/drawing/2014/main" id="{2B1BA321-8EDF-3691-DD30-CD096701E96B}"/>
              </a:ext>
            </a:extLst>
          </p:cNvPr>
          <p:cNvGrpSpPr/>
          <p:nvPr/>
        </p:nvGrpSpPr>
        <p:grpSpPr>
          <a:xfrm>
            <a:off x="7257992" y="1824895"/>
            <a:ext cx="2202140" cy="3457483"/>
            <a:chOff x="7104216" y="1379407"/>
            <a:chExt cx="1733071" cy="2542018"/>
          </a:xfrm>
        </p:grpSpPr>
        <p:pic>
          <p:nvPicPr>
            <p:cNvPr id="23" name="Рисунок 22" descr="Изображение выглядит как трава, внешний, человек, поле&#10;&#10;Автоматически созданное описание">
              <a:extLst>
                <a:ext uri="{FF2B5EF4-FFF2-40B4-BE49-F238E27FC236}">
                  <a16:creationId xmlns:a16="http://schemas.microsoft.com/office/drawing/2014/main" id="{A239EA2E-E815-923E-1D7E-77F8EEB2CD5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41000"/>
                      </a14:imgEffect>
                    </a14:imgLayer>
                  </a14:imgProps>
                </a:ext>
                <a:ext uri="{28A0092B-C50C-407E-A947-70E740481C1C}">
                  <a14:useLocalDpi xmlns:a14="http://schemas.microsoft.com/office/drawing/2010/main"/>
                </a:ext>
              </a:extLst>
            </a:blip>
            <a:srcRect/>
            <a:stretch/>
          </p:blipFill>
          <p:spPr>
            <a:xfrm>
              <a:off x="7297694" y="1379407"/>
              <a:ext cx="1539593" cy="1486152"/>
            </a:xfrm>
            <a:prstGeom prst="ellipse">
              <a:avLst/>
            </a:prstGeom>
            <a:ln w="88900" cap="rnd">
              <a:solidFill>
                <a:srgbClr val="FCECE1"/>
              </a:solidFill>
            </a:ln>
            <a:effectLst>
              <a:outerShdw blurRad="381000" dist="292100" dir="5400000" sx="-80000" sy="-18000" rotWithShape="0">
                <a:srgbClr val="FCECE1">
                  <a:alpha val="22000"/>
                </a:srgbClr>
              </a:outerShdw>
            </a:effectLst>
            <a:scene3d>
              <a:camera prst="orthographicFront"/>
              <a:lightRig rig="contrasting" dir="t">
                <a:rot lat="0" lon="0" rev="3000000"/>
              </a:lightRig>
            </a:scene3d>
            <a:sp3d contourW="7620">
              <a:bevelT w="95250" h="31750"/>
              <a:contourClr>
                <a:srgbClr val="FCECE1"/>
              </a:contourClr>
            </a:sp3d>
          </p:spPr>
        </p:pic>
        <p:pic>
          <p:nvPicPr>
            <p:cNvPr id="24" name="Рисунок 23">
              <a:extLst>
                <a:ext uri="{FF2B5EF4-FFF2-40B4-BE49-F238E27FC236}">
                  <a16:creationId xmlns:a16="http://schemas.microsoft.com/office/drawing/2014/main" id="{5FFF5FCF-464A-8805-30A6-139FB41C174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40000"/>
                      </a14:imgEffect>
                    </a14:imgLayer>
                  </a14:imgProps>
                </a:ext>
                <a:ext uri="{28A0092B-C50C-407E-A947-70E740481C1C}">
                  <a14:useLocalDpi xmlns:a14="http://schemas.microsoft.com/office/drawing/2010/main"/>
                </a:ext>
              </a:extLst>
            </a:blip>
            <a:srcRect l="-1"/>
            <a:stretch/>
          </p:blipFill>
          <p:spPr>
            <a:xfrm>
              <a:off x="7104216" y="2366886"/>
              <a:ext cx="1539593" cy="1554539"/>
            </a:xfrm>
            <a:prstGeom prst="ellipse">
              <a:avLst/>
            </a:prstGeom>
            <a:ln w="88900" cap="rnd">
              <a:solidFill>
                <a:srgbClr val="FCECE1"/>
              </a:solidFill>
            </a:ln>
            <a:effectLst>
              <a:outerShdw blurRad="381000" dist="292100" dir="5400000" sx="-80000" sy="-18000" rotWithShape="0">
                <a:srgbClr val="FCECE1">
                  <a:alpha val="22000"/>
                </a:srgbClr>
              </a:outerShdw>
            </a:effectLst>
            <a:scene3d>
              <a:camera prst="orthographicFront"/>
              <a:lightRig rig="contrasting" dir="t">
                <a:rot lat="0" lon="0" rev="3000000"/>
              </a:lightRig>
            </a:scene3d>
            <a:sp3d contourW="7620">
              <a:bevelT w="95250" h="31750"/>
              <a:contourClr>
                <a:srgbClr val="FCECE1"/>
              </a:contourClr>
            </a:sp3d>
          </p:spPr>
        </p:pic>
      </p:grpSp>
      <p:sp>
        <p:nvSpPr>
          <p:cNvPr id="3" name="TextBox 2">
            <a:extLst>
              <a:ext uri="{FF2B5EF4-FFF2-40B4-BE49-F238E27FC236}">
                <a16:creationId xmlns:a16="http://schemas.microsoft.com/office/drawing/2014/main" id="{A60C866A-3DEE-6594-66F3-CF5202CB70D8}"/>
              </a:ext>
            </a:extLst>
          </p:cNvPr>
          <p:cNvSpPr txBox="1"/>
          <p:nvPr/>
        </p:nvSpPr>
        <p:spPr>
          <a:xfrm>
            <a:off x="92209" y="4248563"/>
            <a:ext cx="3597548" cy="584775"/>
          </a:xfrm>
          <a:prstGeom prst="rect">
            <a:avLst/>
          </a:prstGeom>
          <a:noFill/>
        </p:spPr>
        <p:txBody>
          <a:bodyPr wrap="square">
            <a:spAutoFit/>
          </a:bodyPr>
          <a:lstStyle/>
          <a:p>
            <a:r>
              <a:rPr lang="ru-RU" sz="1600" dirty="0"/>
              <a:t>Андрей </a:t>
            </a:r>
            <a:r>
              <a:rPr lang="ru-RU" sz="1600" dirty="0" err="1"/>
              <a:t>Пикельнер</a:t>
            </a:r>
            <a:r>
              <a:rPr lang="ru-RU" sz="1600" dirty="0"/>
              <a:t> (ЛТФ) - Медаль Российской академии наук</a:t>
            </a:r>
          </a:p>
        </p:txBody>
      </p:sp>
    </p:spTree>
    <p:extLst>
      <p:ext uri="{BB962C8B-B14F-4D97-AF65-F5344CB8AC3E}">
        <p14:creationId xmlns:p14="http://schemas.microsoft.com/office/powerpoint/2010/main" val="948846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10">
            <a:extLst>
              <a:ext uri="{FF2B5EF4-FFF2-40B4-BE49-F238E27FC236}">
                <a16:creationId xmlns:a16="http://schemas.microsoft.com/office/drawing/2014/main" id="{AE89AD14-E107-265D-2FEE-E45D9C0D67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04561" y="94940"/>
            <a:ext cx="6335039" cy="4404453"/>
          </a:xfrm>
          <a:prstGeom prst="rect">
            <a:avLst/>
          </a:prstGeom>
        </p:spPr>
      </p:pic>
      <p:pic>
        <p:nvPicPr>
          <p:cNvPr id="12" name="Рисунок 12">
            <a:extLst>
              <a:ext uri="{FF2B5EF4-FFF2-40B4-BE49-F238E27FC236}">
                <a16:creationId xmlns:a16="http://schemas.microsoft.com/office/drawing/2014/main" id="{D3A56AF8-1C8C-0046-33F2-56CD690E49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400" y="3282001"/>
            <a:ext cx="2516110" cy="3416345"/>
          </a:xfrm>
          <a:prstGeom prst="rect">
            <a:avLst/>
          </a:prstGeom>
        </p:spPr>
      </p:pic>
      <p:pic>
        <p:nvPicPr>
          <p:cNvPr id="13" name="Рисунок 13">
            <a:extLst>
              <a:ext uri="{FF2B5EF4-FFF2-40B4-BE49-F238E27FC236}">
                <a16:creationId xmlns:a16="http://schemas.microsoft.com/office/drawing/2014/main" id="{1CB72DFC-335A-86AE-9C63-888ACD4600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753" y="1007112"/>
            <a:ext cx="3386728" cy="2259266"/>
          </a:xfrm>
          <a:prstGeom prst="rect">
            <a:avLst/>
          </a:prstGeom>
        </p:spPr>
      </p:pic>
      <p:pic>
        <p:nvPicPr>
          <p:cNvPr id="11" name="Рисунок 11">
            <a:extLst>
              <a:ext uri="{FF2B5EF4-FFF2-40B4-BE49-F238E27FC236}">
                <a16:creationId xmlns:a16="http://schemas.microsoft.com/office/drawing/2014/main" id="{F1344BDE-5738-FABC-55E9-2CC0565C4F1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06842" y="94941"/>
            <a:ext cx="2970124" cy="2181808"/>
          </a:xfrm>
          <a:prstGeom prst="rect">
            <a:avLst/>
          </a:prstGeom>
        </p:spPr>
      </p:pic>
      <p:pic>
        <p:nvPicPr>
          <p:cNvPr id="2050" name="Picture 2">
            <a:extLst>
              <a:ext uri="{FF2B5EF4-FFF2-40B4-BE49-F238E27FC236}">
                <a16:creationId xmlns:a16="http://schemas.microsoft.com/office/drawing/2014/main" id="{7E8E24BA-D828-A242-B838-520EDA89BB8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216784" y="4499393"/>
            <a:ext cx="2822816" cy="23405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6EDF580-6FC9-8443-A511-D3E7AEF053D1}"/>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180733" y="4544998"/>
            <a:ext cx="2971822" cy="2249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27FEDF8-EF1F-1E40-9639-63C5E277DD2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793095" y="4581252"/>
            <a:ext cx="3302905" cy="22029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8628D60-11AF-0B4F-88FF-E09BB3002850}"/>
              </a:ext>
            </a:extLst>
          </p:cNvPr>
          <p:cNvSpPr txBox="1"/>
          <p:nvPr/>
        </p:nvSpPr>
        <p:spPr>
          <a:xfrm>
            <a:off x="3521752" y="2276748"/>
            <a:ext cx="1845590" cy="369332"/>
          </a:xfrm>
          <a:prstGeom prst="rect">
            <a:avLst/>
          </a:prstGeom>
          <a:noFill/>
        </p:spPr>
        <p:txBody>
          <a:bodyPr wrap="square">
            <a:spAutoFit/>
          </a:bodyPr>
          <a:lstStyle/>
          <a:p>
            <a:r>
              <a:rPr lang="ru-RU" sz="1800" b="1" spc="-1" dirty="0">
                <a:solidFill>
                  <a:srgbClr val="FF0000"/>
                </a:solidFill>
                <a:latin typeface="Arial"/>
                <a:ea typeface="DejaVu Sans"/>
              </a:rPr>
              <a:t>АРГЕНТИНА</a:t>
            </a:r>
            <a:endParaRPr lang="ru-RU" dirty="0"/>
          </a:p>
        </p:txBody>
      </p:sp>
      <p:sp>
        <p:nvSpPr>
          <p:cNvPr id="15" name="TextBox 14">
            <a:extLst>
              <a:ext uri="{FF2B5EF4-FFF2-40B4-BE49-F238E27FC236}">
                <a16:creationId xmlns:a16="http://schemas.microsoft.com/office/drawing/2014/main" id="{72F1F50B-A9A0-8F4D-B879-E6543BADC5A9}"/>
              </a:ext>
            </a:extLst>
          </p:cNvPr>
          <p:cNvSpPr txBox="1"/>
          <p:nvPr/>
        </p:nvSpPr>
        <p:spPr>
          <a:xfrm>
            <a:off x="-16210" y="3354768"/>
            <a:ext cx="2853329" cy="369332"/>
          </a:xfrm>
          <a:prstGeom prst="rect">
            <a:avLst/>
          </a:prstGeom>
          <a:noFill/>
        </p:spPr>
        <p:txBody>
          <a:bodyPr wrap="square">
            <a:spAutoFit/>
          </a:bodyPr>
          <a:lstStyle/>
          <a:p>
            <a:r>
              <a:rPr lang="ru-RU" sz="1800" b="1" spc="-1" dirty="0">
                <a:solidFill>
                  <a:srgbClr val="FF0000"/>
                </a:solidFill>
                <a:latin typeface="Arial"/>
                <a:ea typeface="DejaVu Sans"/>
              </a:rPr>
              <a:t>Земля Франца-Иосифа</a:t>
            </a:r>
            <a:endParaRPr lang="ru-RU" dirty="0"/>
          </a:p>
        </p:txBody>
      </p:sp>
      <p:sp>
        <p:nvSpPr>
          <p:cNvPr id="16" name="TextBox 15">
            <a:extLst>
              <a:ext uri="{FF2B5EF4-FFF2-40B4-BE49-F238E27FC236}">
                <a16:creationId xmlns:a16="http://schemas.microsoft.com/office/drawing/2014/main" id="{ADFD5216-6B58-4D4A-A1AA-E5B37E1CF06F}"/>
              </a:ext>
            </a:extLst>
          </p:cNvPr>
          <p:cNvSpPr txBox="1"/>
          <p:nvPr/>
        </p:nvSpPr>
        <p:spPr>
          <a:xfrm>
            <a:off x="5297790" y="6373490"/>
            <a:ext cx="1845590" cy="369332"/>
          </a:xfrm>
          <a:prstGeom prst="rect">
            <a:avLst/>
          </a:prstGeom>
          <a:solidFill>
            <a:srgbClr val="DEEBF7"/>
          </a:solidFill>
        </p:spPr>
        <p:txBody>
          <a:bodyPr wrap="square">
            <a:spAutoFit/>
          </a:bodyPr>
          <a:lstStyle/>
          <a:p>
            <a:pPr algn="ctr"/>
            <a:r>
              <a:rPr lang="ru-RU" sz="1800" b="1" spc="-1" dirty="0">
                <a:solidFill>
                  <a:srgbClr val="FF0000"/>
                </a:solidFill>
                <a:latin typeface="Arial"/>
                <a:ea typeface="DejaVu Sans"/>
              </a:rPr>
              <a:t>КАМЧАТКА</a:t>
            </a:r>
            <a:endParaRPr lang="ru-RU" dirty="0"/>
          </a:p>
        </p:txBody>
      </p:sp>
      <p:sp>
        <p:nvSpPr>
          <p:cNvPr id="17" name="TextBox 16">
            <a:extLst>
              <a:ext uri="{FF2B5EF4-FFF2-40B4-BE49-F238E27FC236}">
                <a16:creationId xmlns:a16="http://schemas.microsoft.com/office/drawing/2014/main" id="{2F371B6C-2A1A-8649-B1A2-5C8C617A389C}"/>
              </a:ext>
            </a:extLst>
          </p:cNvPr>
          <p:cNvSpPr txBox="1"/>
          <p:nvPr/>
        </p:nvSpPr>
        <p:spPr>
          <a:xfrm>
            <a:off x="6674180" y="3854728"/>
            <a:ext cx="2765912" cy="369332"/>
          </a:xfrm>
          <a:prstGeom prst="rect">
            <a:avLst/>
          </a:prstGeom>
          <a:solidFill>
            <a:srgbClr val="BDD7EE">
              <a:alpha val="49412"/>
            </a:srgbClr>
          </a:solidFill>
        </p:spPr>
        <p:txBody>
          <a:bodyPr wrap="square">
            <a:spAutoFit/>
          </a:bodyPr>
          <a:lstStyle/>
          <a:p>
            <a:r>
              <a:rPr lang="ru-RU" sz="1800" b="1" spc="-1" dirty="0">
                <a:solidFill>
                  <a:srgbClr val="FF0000"/>
                </a:solidFill>
                <a:latin typeface="Arial"/>
                <a:ea typeface="DejaVu Sans"/>
              </a:rPr>
              <a:t>СЕВЕРНЫЙ ПОЛЮС</a:t>
            </a:r>
            <a:endParaRPr lang="ru-RU" dirty="0"/>
          </a:p>
        </p:txBody>
      </p:sp>
    </p:spTree>
    <p:extLst>
      <p:ext uri="{BB962C8B-B14F-4D97-AF65-F5344CB8AC3E}">
        <p14:creationId xmlns:p14="http://schemas.microsoft.com/office/powerpoint/2010/main" val="882968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DD8EEF-B38E-BF46-BC0C-134F63365B35}"/>
              </a:ext>
            </a:extLst>
          </p:cNvPr>
          <p:cNvSpPr>
            <a:spLocks noGrp="1"/>
          </p:cNvSpPr>
          <p:nvPr>
            <p:ph type="title"/>
          </p:nvPr>
        </p:nvSpPr>
        <p:spPr>
          <a:xfrm>
            <a:off x="3152578" y="95177"/>
            <a:ext cx="5965253" cy="595440"/>
          </a:xfrm>
        </p:spPr>
        <p:txBody>
          <a:bodyPr/>
          <a:lstStyle/>
          <a:p>
            <a:pPr algn="ctr"/>
            <a:r>
              <a:rPr lang="en-US" sz="3600" dirty="0">
                <a:solidFill>
                  <a:srgbClr val="0432FF"/>
                </a:solidFill>
              </a:rPr>
              <a:t> </a:t>
            </a:r>
            <a:r>
              <a:rPr lang="ru-RU" sz="3600" dirty="0">
                <a:solidFill>
                  <a:srgbClr val="0432FF"/>
                </a:solidFill>
              </a:rPr>
              <a:t>Результаты года</a:t>
            </a:r>
            <a:r>
              <a:rPr lang="en-US" sz="3600" dirty="0">
                <a:solidFill>
                  <a:srgbClr val="0432FF"/>
                </a:solidFill>
              </a:rPr>
              <a:t> 2022</a:t>
            </a:r>
            <a:r>
              <a:rPr lang="ru-RU" sz="3600" dirty="0">
                <a:solidFill>
                  <a:srgbClr val="0432FF"/>
                </a:solidFill>
              </a:rPr>
              <a:t>:</a:t>
            </a:r>
          </a:p>
        </p:txBody>
      </p:sp>
      <p:sp>
        <p:nvSpPr>
          <p:cNvPr id="3" name="Подзаголовок 2">
            <a:extLst>
              <a:ext uri="{FF2B5EF4-FFF2-40B4-BE49-F238E27FC236}">
                <a16:creationId xmlns:a16="http://schemas.microsoft.com/office/drawing/2014/main" id="{80FE1E73-DDF9-124E-89DE-EDA86DBBEFAB}"/>
              </a:ext>
            </a:extLst>
          </p:cNvPr>
          <p:cNvSpPr>
            <a:spLocks noGrp="1"/>
          </p:cNvSpPr>
          <p:nvPr>
            <p:ph type="subTitle"/>
          </p:nvPr>
        </p:nvSpPr>
        <p:spPr>
          <a:xfrm>
            <a:off x="196685" y="1128105"/>
            <a:ext cx="11877040" cy="2944193"/>
          </a:xfrm>
        </p:spPr>
        <p:txBody>
          <a:bodyPr/>
          <a:lstStyle/>
          <a:p>
            <a:pPr marL="457200" indent="-457200">
              <a:lnSpc>
                <a:spcPct val="100000"/>
              </a:lnSpc>
              <a:spcBef>
                <a:spcPts val="0"/>
              </a:spcBef>
              <a:spcAft>
                <a:spcPts val="1200"/>
              </a:spcAft>
              <a:buFont typeface="Системный шрифт, обычный"/>
              <a:buChar char="◉"/>
            </a:pPr>
            <a:r>
              <a:rPr lang="ru-RU" sz="2500" dirty="0"/>
              <a:t>Успехи и результаты научной программы, новые возможности. Темп развития и устойчивость ОИЯИ. Цели у нас заведомо амбициозные, и «темп аккомпанирует мечте».</a:t>
            </a:r>
          </a:p>
          <a:p>
            <a:pPr marL="457200" indent="-457200">
              <a:lnSpc>
                <a:spcPct val="100000"/>
              </a:lnSpc>
              <a:spcBef>
                <a:spcPts val="0"/>
              </a:spcBef>
              <a:spcAft>
                <a:spcPts val="1200"/>
              </a:spcAft>
              <a:buFont typeface="Системный шрифт, обычный"/>
              <a:buChar char="◉"/>
            </a:pPr>
            <a:r>
              <a:rPr lang="ru-RU" sz="2100" dirty="0">
                <a:latin typeface="+mn-lt"/>
              </a:rPr>
              <a:t>Египет. Прогресс: Сербия, Мексика, Китай. + новых 48 </a:t>
            </a:r>
            <a:r>
              <a:rPr lang="ru-RU" sz="2100" dirty="0" err="1">
                <a:latin typeface="+mn-lt"/>
              </a:rPr>
              <a:t>нр</a:t>
            </a:r>
            <a:r>
              <a:rPr lang="ru-RU" sz="2100" dirty="0">
                <a:latin typeface="+mn-lt"/>
              </a:rPr>
              <a:t> (</a:t>
            </a:r>
            <a:r>
              <a:rPr lang="ru-RU" sz="2100" dirty="0">
                <a:effectLst/>
                <a:latin typeface="+mn-lt"/>
                <a:ea typeface="Times New Roman" panose="02020603050405020304" pitchFamily="18" charset="0"/>
              </a:rPr>
              <a:t>Азербайджан - 1, Армения – 1, Болгария – 2, Вьетнам – 3, ФРГ – 1, Индия – 2, Казахстан – 3, Мексика - 1, Монголия – 6, Польша – 2, Румыния – 1, Узбекистан – 9) и </a:t>
            </a:r>
            <a:r>
              <a:rPr lang="ru-RU" sz="2100" dirty="0">
                <a:solidFill>
                  <a:srgbClr val="000000"/>
                </a:solidFill>
                <a:latin typeface="+mn-lt"/>
                <a:ea typeface="Times New Roman" panose="02020603050405020304" pitchFamily="18" charset="0"/>
              </a:rPr>
              <a:t>6</a:t>
            </a:r>
            <a:r>
              <a:rPr lang="ru-RU" sz="2100" dirty="0">
                <a:solidFill>
                  <a:srgbClr val="000000"/>
                </a:solidFill>
                <a:effectLst/>
                <a:latin typeface="+mn-lt"/>
                <a:ea typeface="Times New Roman" panose="02020603050405020304" pitchFamily="18" charset="0"/>
              </a:rPr>
              <a:t> </a:t>
            </a:r>
            <a:r>
              <a:rPr lang="ru-RU" sz="2100" dirty="0" err="1">
                <a:solidFill>
                  <a:srgbClr val="000000"/>
                </a:solidFill>
                <a:effectLst/>
                <a:latin typeface="+mn-lt"/>
                <a:ea typeface="Times New Roman" panose="02020603050405020304" pitchFamily="18" charset="0"/>
              </a:rPr>
              <a:t>постдоков</a:t>
            </a:r>
            <a:r>
              <a:rPr lang="ru-RU" sz="2100" dirty="0">
                <a:solidFill>
                  <a:srgbClr val="000000"/>
                </a:solidFill>
                <a:effectLst/>
                <a:latin typeface="+mn-lt"/>
                <a:ea typeface="Times New Roman" panose="02020603050405020304" pitchFamily="18" charset="0"/>
              </a:rPr>
              <a:t>: ЛЯП (Индия, РФ), ЛНФ (Индия), ЛФВЭ (РФ), ЛТФ (Бразилия, Корея).</a:t>
            </a:r>
            <a:r>
              <a:rPr lang="ru-RU" sz="2100" dirty="0">
                <a:latin typeface="+mn-lt"/>
              </a:rPr>
              <a:t> </a:t>
            </a:r>
            <a:r>
              <a:rPr lang="ru-RU" sz="2100" u="sng" dirty="0">
                <a:latin typeface="+mn-lt"/>
              </a:rPr>
              <a:t>Ассоциированный Персонал</a:t>
            </a:r>
            <a:r>
              <a:rPr lang="ru-RU" sz="2100" dirty="0">
                <a:latin typeface="+mn-lt"/>
              </a:rPr>
              <a:t>: 60+150 в оформлении. </a:t>
            </a:r>
          </a:p>
          <a:p>
            <a:pPr marL="342900" indent="-342900">
              <a:lnSpc>
                <a:spcPct val="100000"/>
              </a:lnSpc>
              <a:spcBef>
                <a:spcPts val="0"/>
              </a:spcBef>
              <a:spcAft>
                <a:spcPts val="1200"/>
              </a:spcAft>
              <a:buFont typeface="Системный шрифт, обычный"/>
              <a:buChar char="◉"/>
            </a:pPr>
            <a:r>
              <a:rPr lang="ru-RU" sz="2000" dirty="0"/>
              <a:t>Филиал МГУ</a:t>
            </a:r>
          </a:p>
        </p:txBody>
      </p:sp>
      <p:sp>
        <p:nvSpPr>
          <p:cNvPr id="4" name="Заголовок 1">
            <a:extLst>
              <a:ext uri="{FF2B5EF4-FFF2-40B4-BE49-F238E27FC236}">
                <a16:creationId xmlns:a16="http://schemas.microsoft.com/office/drawing/2014/main" id="{1A8F718C-392B-EC44-AE97-7F822E7C868B}"/>
              </a:ext>
            </a:extLst>
          </p:cNvPr>
          <p:cNvSpPr txBox="1">
            <a:spLocks/>
          </p:cNvSpPr>
          <p:nvPr/>
        </p:nvSpPr>
        <p:spPr>
          <a:xfrm>
            <a:off x="3896096" y="3988228"/>
            <a:ext cx="4907948" cy="59544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dirty="0">
                <a:solidFill>
                  <a:srgbClr val="0432FF"/>
                </a:solidFill>
              </a:rPr>
              <a:t>Планы года</a:t>
            </a:r>
            <a:r>
              <a:rPr lang="en-US" sz="3600" dirty="0">
                <a:solidFill>
                  <a:srgbClr val="0432FF"/>
                </a:solidFill>
              </a:rPr>
              <a:t> 202</a:t>
            </a:r>
            <a:r>
              <a:rPr lang="ru-RU" sz="3600" dirty="0">
                <a:solidFill>
                  <a:srgbClr val="0432FF"/>
                </a:solidFill>
              </a:rPr>
              <a:t>3:</a:t>
            </a:r>
          </a:p>
        </p:txBody>
      </p:sp>
      <p:sp>
        <p:nvSpPr>
          <p:cNvPr id="7" name="TextBox 6">
            <a:extLst>
              <a:ext uri="{FF2B5EF4-FFF2-40B4-BE49-F238E27FC236}">
                <a16:creationId xmlns:a16="http://schemas.microsoft.com/office/drawing/2014/main" id="{9AF80BBC-7E81-164A-9DAB-B35801586449}"/>
              </a:ext>
            </a:extLst>
          </p:cNvPr>
          <p:cNvSpPr txBox="1"/>
          <p:nvPr/>
        </p:nvSpPr>
        <p:spPr>
          <a:xfrm>
            <a:off x="196685" y="4725048"/>
            <a:ext cx="11746662" cy="1785104"/>
          </a:xfrm>
          <a:prstGeom prst="rect">
            <a:avLst/>
          </a:prstGeom>
          <a:noFill/>
        </p:spPr>
        <p:txBody>
          <a:bodyPr wrap="square">
            <a:spAutoFit/>
          </a:bodyPr>
          <a:lstStyle/>
          <a:p>
            <a:pPr>
              <a:lnSpc>
                <a:spcPct val="100000"/>
              </a:lnSpc>
              <a:spcAft>
                <a:spcPts val="600"/>
              </a:spcAft>
            </a:pPr>
            <a:r>
              <a:rPr lang="ru-RU" sz="1800" dirty="0"/>
              <a:t>- </a:t>
            </a:r>
            <a:r>
              <a:rPr lang="ru-RU" dirty="0"/>
              <a:t>Старт ввода </a:t>
            </a:r>
            <a:r>
              <a:rPr lang="ru-RU" sz="1800" dirty="0"/>
              <a:t>НИКИ, начало строительства нового </a:t>
            </a:r>
            <a:r>
              <a:rPr lang="ru-RU" dirty="0" err="1"/>
              <a:t>э</a:t>
            </a:r>
            <a:r>
              <a:rPr lang="ru-RU" sz="1800" dirty="0" err="1"/>
              <a:t>ксп.корп</a:t>
            </a:r>
            <a:r>
              <a:rPr lang="ru-RU" dirty="0" err="1"/>
              <a:t>уса</a:t>
            </a:r>
            <a:r>
              <a:rPr lang="ru-RU" sz="1800" dirty="0"/>
              <a:t> ЛЯР, активная фаза МСЦ-230;</a:t>
            </a:r>
          </a:p>
          <a:p>
            <a:pPr>
              <a:lnSpc>
                <a:spcPct val="100000"/>
              </a:lnSpc>
              <a:spcAft>
                <a:spcPts val="600"/>
              </a:spcAft>
            </a:pPr>
            <a:r>
              <a:rPr lang="ru-RU" sz="1800" dirty="0"/>
              <a:t>- Принять новый 7-летний план 2024-2030;</a:t>
            </a:r>
          </a:p>
          <a:p>
            <a:pPr>
              <a:lnSpc>
                <a:spcPct val="100000"/>
              </a:lnSpc>
              <a:spcAft>
                <a:spcPts val="600"/>
              </a:spcAft>
            </a:pPr>
            <a:r>
              <a:rPr lang="ru-RU" sz="1800" dirty="0"/>
              <a:t>- ЛНФ, ЛИТ, ЛЯП, ЛФВЭ: директора - следующее поколение;</a:t>
            </a:r>
          </a:p>
          <a:p>
            <a:pPr>
              <a:lnSpc>
                <a:spcPct val="100000"/>
              </a:lnSpc>
              <a:spcAft>
                <a:spcPts val="600"/>
              </a:spcAft>
            </a:pPr>
            <a:r>
              <a:rPr lang="ru-RU" sz="1800" dirty="0"/>
              <a:t>- Включение нового Ученого Совета в активную повестку;</a:t>
            </a:r>
          </a:p>
          <a:p>
            <a:pPr>
              <a:lnSpc>
                <a:spcPct val="100000"/>
              </a:lnSpc>
              <a:spcAft>
                <a:spcPts val="600"/>
              </a:spcAft>
            </a:pPr>
            <a:r>
              <a:rPr lang="ru-RU" dirty="0"/>
              <a:t>- Прогресс в МСЧ-9, новая Проходная ЛЯП, старт работ по </a:t>
            </a:r>
            <a:r>
              <a:rPr lang="ru-RU" dirty="0" err="1"/>
              <a:t>Ратмино</a:t>
            </a:r>
            <a:r>
              <a:rPr lang="ru-RU" dirty="0"/>
              <a:t> и по СТЕЛЕ.</a:t>
            </a:r>
          </a:p>
        </p:txBody>
      </p:sp>
      <p:sp>
        <p:nvSpPr>
          <p:cNvPr id="8" name="Заголовок 1">
            <a:extLst>
              <a:ext uri="{FF2B5EF4-FFF2-40B4-BE49-F238E27FC236}">
                <a16:creationId xmlns:a16="http://schemas.microsoft.com/office/drawing/2014/main" id="{3D3480D5-8CCA-F24B-9C21-FE27EC579EF7}"/>
              </a:ext>
            </a:extLst>
          </p:cNvPr>
          <p:cNvSpPr txBox="1">
            <a:spLocks/>
          </p:cNvSpPr>
          <p:nvPr/>
        </p:nvSpPr>
        <p:spPr>
          <a:xfrm>
            <a:off x="2087624" y="699882"/>
            <a:ext cx="8524892" cy="286843"/>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200" dirty="0">
                <a:solidFill>
                  <a:srgbClr val="FF0000"/>
                </a:solidFill>
              </a:rPr>
              <a:t>Год </a:t>
            </a:r>
            <a:r>
              <a:rPr lang="en-US" sz="2200" dirty="0">
                <a:solidFill>
                  <a:srgbClr val="FF0000"/>
                </a:solidFill>
              </a:rPr>
              <a:t>2022</a:t>
            </a:r>
            <a:r>
              <a:rPr lang="ru-RU" sz="2200" dirty="0">
                <a:solidFill>
                  <a:srgbClr val="FF0000"/>
                </a:solidFill>
              </a:rPr>
              <a:t> – точно войдет в историю ОИЯИ</a:t>
            </a:r>
          </a:p>
        </p:txBody>
      </p:sp>
    </p:spTree>
    <p:extLst>
      <p:ext uri="{BB962C8B-B14F-4D97-AF65-F5344CB8AC3E}">
        <p14:creationId xmlns:p14="http://schemas.microsoft.com/office/powerpoint/2010/main" val="4133038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Прямая соединительная линия 38"/>
          <p:cNvSpPr/>
          <p:nvPr/>
        </p:nvSpPr>
        <p:spPr>
          <a:xfrm flipH="1" flipV="1">
            <a:off x="1988280" y="3886200"/>
            <a:ext cx="297720" cy="457200"/>
          </a:xfrm>
          <a:prstGeom prst="line">
            <a:avLst/>
          </a:prstGeom>
          <a:ln>
            <a:solidFill>
              <a:srgbClr val="000000"/>
            </a:solidFill>
          </a:ln>
        </p:spPr>
        <p:style>
          <a:lnRef idx="1">
            <a:schemeClr val="dk1"/>
          </a:lnRef>
          <a:fillRef idx="0">
            <a:schemeClr val="dk1"/>
          </a:fillRef>
          <a:effectRef idx="0">
            <a:schemeClr val="dk1"/>
          </a:effectRef>
          <a:fontRef idx="minor"/>
        </p:style>
      </p:sp>
      <p:sp>
        <p:nvSpPr>
          <p:cNvPr id="43" name="Прямая соединительная линия 41"/>
          <p:cNvSpPr/>
          <p:nvPr/>
        </p:nvSpPr>
        <p:spPr>
          <a:xfrm flipH="1">
            <a:off x="685800" y="3858480"/>
            <a:ext cx="228600" cy="484920"/>
          </a:xfrm>
          <a:prstGeom prst="line">
            <a:avLst/>
          </a:prstGeom>
          <a:ln>
            <a:solidFill>
              <a:srgbClr val="000000"/>
            </a:solidFill>
          </a:ln>
        </p:spPr>
        <p:style>
          <a:lnRef idx="1">
            <a:schemeClr val="dk1"/>
          </a:lnRef>
          <a:fillRef idx="0">
            <a:schemeClr val="dk1"/>
          </a:fillRef>
          <a:effectRef idx="0">
            <a:schemeClr val="dk1"/>
          </a:effectRef>
          <a:fontRef idx="minor"/>
        </p:style>
      </p:sp>
      <p:sp>
        <p:nvSpPr>
          <p:cNvPr id="44" name="Прямая соединительная линия 13"/>
          <p:cNvSpPr/>
          <p:nvPr/>
        </p:nvSpPr>
        <p:spPr>
          <a:xfrm flipV="1">
            <a:off x="2139480" y="2575800"/>
            <a:ext cx="184680" cy="255960"/>
          </a:xfrm>
          <a:prstGeom prst="line">
            <a:avLst/>
          </a:prstGeom>
          <a:ln>
            <a:solidFill>
              <a:srgbClr val="000000"/>
            </a:solidFill>
          </a:ln>
        </p:spPr>
        <p:style>
          <a:lnRef idx="1">
            <a:schemeClr val="accent1"/>
          </a:lnRef>
          <a:fillRef idx="0">
            <a:schemeClr val="accent1"/>
          </a:fillRef>
          <a:effectRef idx="0">
            <a:schemeClr val="accent1"/>
          </a:effectRef>
          <a:fontRef idx="minor"/>
        </p:style>
      </p:sp>
      <p:sp>
        <p:nvSpPr>
          <p:cNvPr id="45" name="Прямая соединительная линия 15"/>
          <p:cNvSpPr/>
          <p:nvPr/>
        </p:nvSpPr>
        <p:spPr>
          <a:xfrm flipH="1" flipV="1">
            <a:off x="869760" y="2575800"/>
            <a:ext cx="252000" cy="255960"/>
          </a:xfrm>
          <a:prstGeom prst="line">
            <a:avLst/>
          </a:prstGeom>
          <a:ln>
            <a:solidFill>
              <a:srgbClr val="000000"/>
            </a:solidFill>
          </a:ln>
        </p:spPr>
        <p:style>
          <a:lnRef idx="1">
            <a:schemeClr val="dk1"/>
          </a:lnRef>
          <a:fillRef idx="0">
            <a:schemeClr val="dk1"/>
          </a:fillRef>
          <a:effectRef idx="0">
            <a:schemeClr val="dk1"/>
          </a:effectRef>
          <a:fontRef idx="minor"/>
        </p:style>
      </p:sp>
      <p:sp>
        <p:nvSpPr>
          <p:cNvPr id="46" name="Прямоугольник 256"/>
          <p:cNvSpPr/>
          <p:nvPr/>
        </p:nvSpPr>
        <p:spPr>
          <a:xfrm>
            <a:off x="3148560" y="613440"/>
            <a:ext cx="6408720" cy="6132960"/>
          </a:xfrm>
          <a:prstGeom prst="rect">
            <a:avLst/>
          </a:prstGeom>
          <a:gradFill rotWithShape="0">
            <a:gsLst>
              <a:gs pos="0">
                <a:srgbClr val="F2FCF8"/>
              </a:gs>
              <a:gs pos="100000">
                <a:srgbClr val="89E8C4"/>
              </a:gs>
            </a:gsLst>
            <a:lin ang="5400000"/>
          </a:gradFill>
          <a:ln w="19050">
            <a:solidFill>
              <a:srgbClr val="8439BD"/>
            </a:solidFill>
            <a:prstDash val="sysDash"/>
          </a:ln>
        </p:spPr>
        <p:style>
          <a:lnRef idx="2">
            <a:schemeClr val="accent4"/>
          </a:lnRef>
          <a:fillRef idx="1">
            <a:schemeClr val="lt1"/>
          </a:fillRef>
          <a:effectRef idx="0">
            <a:schemeClr val="accent4"/>
          </a:effectRef>
          <a:fontRef idx="minor"/>
        </p:style>
      </p:sp>
      <p:sp>
        <p:nvSpPr>
          <p:cNvPr id="47" name="Прямая соединительная линия 22"/>
          <p:cNvSpPr/>
          <p:nvPr/>
        </p:nvSpPr>
        <p:spPr>
          <a:xfrm flipV="1">
            <a:off x="6929640" y="3053160"/>
            <a:ext cx="1126800" cy="21312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48" name="Прямая соединительная линия 25"/>
          <p:cNvSpPr/>
          <p:nvPr/>
        </p:nvSpPr>
        <p:spPr>
          <a:xfrm flipH="1" flipV="1">
            <a:off x="4477680" y="1956960"/>
            <a:ext cx="472320" cy="86076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49" name="Прямая соединительная линия 27"/>
          <p:cNvSpPr/>
          <p:nvPr/>
        </p:nvSpPr>
        <p:spPr>
          <a:xfrm flipV="1">
            <a:off x="5919480" y="2022120"/>
            <a:ext cx="173520" cy="50832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50" name="Прямая соединительная линия 29"/>
          <p:cNvSpPr/>
          <p:nvPr/>
        </p:nvSpPr>
        <p:spPr>
          <a:xfrm flipV="1">
            <a:off x="6316920" y="1861920"/>
            <a:ext cx="1531800" cy="109368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51" name="Прямая соединительная линия 31"/>
          <p:cNvSpPr/>
          <p:nvPr/>
        </p:nvSpPr>
        <p:spPr>
          <a:xfrm flipH="1" flipV="1">
            <a:off x="2350080" y="3429000"/>
            <a:ext cx="2242440" cy="11196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52" name="Прямая соединительная линия 33"/>
          <p:cNvSpPr/>
          <p:nvPr/>
        </p:nvSpPr>
        <p:spPr>
          <a:xfrm>
            <a:off x="6419520" y="4588200"/>
            <a:ext cx="1681920" cy="92376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53" name="Прямая соединительная линия 35"/>
          <p:cNvSpPr/>
          <p:nvPr/>
        </p:nvSpPr>
        <p:spPr>
          <a:xfrm>
            <a:off x="5777280" y="4815000"/>
            <a:ext cx="376920" cy="61344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54" name="PlaceHolder 1"/>
          <p:cNvSpPr>
            <a:spLocks noGrp="1"/>
          </p:cNvSpPr>
          <p:nvPr>
            <p:ph/>
          </p:nvPr>
        </p:nvSpPr>
        <p:spPr>
          <a:xfrm>
            <a:off x="338399" y="88433"/>
            <a:ext cx="11720627" cy="366840"/>
          </a:xfrm>
          <a:prstGeom prst="rect">
            <a:avLst/>
          </a:prstGeom>
          <a:gradFill rotWithShape="0">
            <a:gsLst>
              <a:gs pos="0">
                <a:srgbClr val="647BE9"/>
              </a:gs>
              <a:gs pos="100000">
                <a:srgbClr val="4063EC"/>
              </a:gs>
            </a:gsLst>
            <a:lin ang="5400000"/>
          </a:gradFill>
          <a:ln w="6480">
            <a:solidFill>
              <a:srgbClr val="4868E5"/>
            </a:solidFill>
            <a:miter/>
          </a:ln>
          <a:effectLst>
            <a:outerShdw blurRad="44280" dist="28080" dir="5400000" rotWithShape="0">
              <a:srgbClr val="000000">
                <a:alpha val="32000"/>
              </a:srgbClr>
            </a:outerShdw>
          </a:effectLst>
        </p:spPr>
        <p:txBody>
          <a:bodyPr lIns="90000" tIns="45000" rIns="90000" bIns="45000" anchor="t">
            <a:normAutofit/>
          </a:bodyPr>
          <a:lstStyle/>
          <a:p>
            <a:pPr algn="ctr">
              <a:lnSpc>
                <a:spcPct val="90000"/>
              </a:lnSpc>
              <a:spcBef>
                <a:spcPts val="901"/>
              </a:spcBef>
              <a:buNone/>
              <a:tabLst>
                <a:tab pos="0" algn="l"/>
              </a:tabLst>
            </a:pPr>
            <a:r>
              <a:rPr lang="ru-RU" sz="2000" b="1" spc="-1" dirty="0">
                <a:solidFill>
                  <a:srgbClr val="FFFFFF"/>
                </a:solidFill>
                <a:latin typeface="Times New Roman"/>
              </a:rPr>
              <a:t>Обновленная структура ПТП ОИЯИ. Переходим в 2023 году, стартуем с 2024 года </a:t>
            </a:r>
            <a:endParaRPr lang="en-US" sz="2000" b="0" strike="noStrike" spc="-1" dirty="0">
              <a:latin typeface="Arial"/>
            </a:endParaRPr>
          </a:p>
        </p:txBody>
      </p:sp>
      <p:sp>
        <p:nvSpPr>
          <p:cNvPr id="55" name="Овал 146"/>
          <p:cNvSpPr/>
          <p:nvPr/>
        </p:nvSpPr>
        <p:spPr>
          <a:xfrm>
            <a:off x="685800" y="2514600"/>
            <a:ext cx="1663920" cy="1556280"/>
          </a:xfrm>
          <a:prstGeom prst="ellipse">
            <a:avLst/>
          </a:prstGeom>
          <a:solidFill>
            <a:schemeClr val="accent1">
              <a:lumMod val="40000"/>
              <a:lumOff val="60000"/>
            </a:schemeClr>
          </a:solidFill>
          <a:ln w="28575" cap="rnd">
            <a:solidFill>
              <a:srgbClr val="FF0000"/>
            </a:solid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629"/>
              </a:spcAft>
              <a:buNone/>
            </a:pPr>
            <a:r>
              <a:rPr lang="en-US" sz="1800" b="1" strike="noStrike" spc="-1">
                <a:solidFill>
                  <a:srgbClr val="000000"/>
                </a:solidFill>
                <a:latin typeface="Times New Roman"/>
                <a:ea typeface="DejaVu Sans"/>
              </a:rPr>
              <a:t>I</a:t>
            </a:r>
            <a:endParaRPr lang="en-US" sz="1800" b="0" strike="noStrike" spc="-1">
              <a:latin typeface="Arial"/>
            </a:endParaRPr>
          </a:p>
          <a:p>
            <a:pPr algn="ctr">
              <a:lnSpc>
                <a:spcPct val="90000"/>
              </a:lnSpc>
              <a:spcAft>
                <a:spcPts val="629"/>
              </a:spcAft>
              <a:buNone/>
            </a:pPr>
            <a:r>
              <a:rPr lang="en-US" sz="1400" b="1" strike="noStrike" spc="-1">
                <a:solidFill>
                  <a:srgbClr val="000000"/>
                </a:solidFill>
                <a:latin typeface="Times New Roman"/>
                <a:ea typeface="DejaVu Sans"/>
              </a:rPr>
              <a:t>Basic scientific  infrastructure projects</a:t>
            </a:r>
            <a:endParaRPr lang="en-US" sz="1400" b="0" strike="noStrike" spc="-1">
              <a:latin typeface="Arial"/>
            </a:endParaRPr>
          </a:p>
        </p:txBody>
      </p:sp>
      <p:sp>
        <p:nvSpPr>
          <p:cNvPr id="56" name="Овал 149"/>
          <p:cNvSpPr/>
          <p:nvPr/>
        </p:nvSpPr>
        <p:spPr>
          <a:xfrm>
            <a:off x="3364560" y="824400"/>
            <a:ext cx="1395720" cy="1273680"/>
          </a:xfrm>
          <a:prstGeom prst="ellipse">
            <a:avLst/>
          </a:prstGeom>
          <a:solidFill>
            <a:schemeClr val="accent2">
              <a:lumMod val="40000"/>
              <a:lumOff val="60000"/>
            </a:schemeClr>
          </a:solidFill>
          <a:ln w="28575">
            <a:no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629"/>
              </a:spcAft>
              <a:buNone/>
            </a:pPr>
            <a:r>
              <a:rPr lang="en-US" sz="1800" b="1" strike="noStrike" spc="-1">
                <a:solidFill>
                  <a:srgbClr val="000000"/>
                </a:solidFill>
                <a:latin typeface="Times New Roman"/>
                <a:ea typeface="DejaVu Sans"/>
              </a:rPr>
              <a:t>II </a:t>
            </a:r>
            <a:r>
              <a:rPr lang="en-US" sz="1400" b="1" strike="noStrike" spc="-1">
                <a:solidFill>
                  <a:srgbClr val="000000"/>
                </a:solidFill>
                <a:latin typeface="Times New Roman"/>
                <a:ea typeface="DejaVu Sans"/>
              </a:rPr>
              <a:t>Theoretical Physics</a:t>
            </a:r>
            <a:endParaRPr lang="en-US" sz="1400" b="0" strike="noStrike" spc="-1">
              <a:latin typeface="Arial"/>
            </a:endParaRPr>
          </a:p>
        </p:txBody>
      </p:sp>
      <p:sp>
        <p:nvSpPr>
          <p:cNvPr id="57" name="Овал 143"/>
          <p:cNvSpPr/>
          <p:nvPr/>
        </p:nvSpPr>
        <p:spPr>
          <a:xfrm>
            <a:off x="7927560" y="5337720"/>
            <a:ext cx="1188000" cy="1188000"/>
          </a:xfrm>
          <a:prstGeom prst="ellipse">
            <a:avLst/>
          </a:prstGeom>
          <a:solidFill>
            <a:schemeClr val="accent4">
              <a:lumMod val="40000"/>
              <a:lumOff val="60000"/>
            </a:schemeClr>
          </a:solidFill>
          <a:ln w="28575" cap="rnd">
            <a:solidFill>
              <a:srgbClr val="FF0000"/>
            </a:solid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629"/>
              </a:spcAft>
              <a:buNone/>
            </a:pPr>
            <a:r>
              <a:rPr lang="en-US" sz="1400" b="1" strike="noStrike" spc="-1">
                <a:solidFill>
                  <a:srgbClr val="000000"/>
                </a:solidFill>
                <a:latin typeface="Times New Roman"/>
                <a:ea typeface="DejaVu Sans"/>
              </a:rPr>
              <a:t>VI</a:t>
            </a:r>
            <a:endParaRPr lang="en-US" sz="1400" b="0" strike="noStrike" spc="-1">
              <a:latin typeface="Arial"/>
            </a:endParaRPr>
          </a:p>
          <a:p>
            <a:pPr algn="ctr">
              <a:lnSpc>
                <a:spcPct val="90000"/>
              </a:lnSpc>
              <a:spcAft>
                <a:spcPts val="629"/>
              </a:spcAft>
              <a:buNone/>
            </a:pPr>
            <a:r>
              <a:rPr lang="en-US" sz="1400" b="1" strike="noStrike" spc="-1">
                <a:solidFill>
                  <a:srgbClr val="000000"/>
                </a:solidFill>
                <a:latin typeface="Times New Roman"/>
                <a:ea typeface="DejaVu Sans"/>
              </a:rPr>
              <a:t>Life Sciences</a:t>
            </a:r>
            <a:endParaRPr lang="en-US" sz="1400" b="0" strike="noStrike" spc="-1">
              <a:latin typeface="Arial"/>
            </a:endParaRPr>
          </a:p>
        </p:txBody>
      </p:sp>
      <p:sp>
        <p:nvSpPr>
          <p:cNvPr id="58" name="Овал 17"/>
          <p:cNvSpPr/>
          <p:nvPr/>
        </p:nvSpPr>
        <p:spPr>
          <a:xfrm>
            <a:off x="4607280" y="2475360"/>
            <a:ext cx="2339280" cy="2339280"/>
          </a:xfrm>
          <a:prstGeom prst="ellipse">
            <a:avLst/>
          </a:prstGeom>
          <a:solidFill>
            <a:schemeClr val="bg1"/>
          </a:solidFill>
          <a:ln w="28575">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balanced" dir="t">
                <a:rot lat="0" lon="0" rev="8700000"/>
              </a:lightRig>
            </a:scene3d>
            <a:sp3d>
              <a:bevelT w="190500" h="38100"/>
            </a:sp3d>
          </a:bodyPr>
          <a:lstStyle/>
          <a:p>
            <a:pPr algn="ctr">
              <a:lnSpc>
                <a:spcPct val="90000"/>
              </a:lnSpc>
              <a:spcAft>
                <a:spcPts val="839"/>
              </a:spcAft>
              <a:buNone/>
            </a:pPr>
            <a:r>
              <a:rPr lang="en-US" sz="2400" b="1" strike="noStrike" spc="-1">
                <a:solidFill>
                  <a:srgbClr val="000000"/>
                </a:solidFill>
                <a:latin typeface="Times New Roman"/>
                <a:ea typeface="DejaVu Sans"/>
              </a:rPr>
              <a:t>Topical Plan</a:t>
            </a:r>
            <a:endParaRPr lang="en-US" sz="2400" b="0" strike="noStrike" spc="-1">
              <a:latin typeface="Arial"/>
            </a:endParaRPr>
          </a:p>
        </p:txBody>
      </p:sp>
      <p:sp>
        <p:nvSpPr>
          <p:cNvPr id="59" name="Овал 152"/>
          <p:cNvSpPr/>
          <p:nvPr/>
        </p:nvSpPr>
        <p:spPr>
          <a:xfrm>
            <a:off x="5553360" y="847440"/>
            <a:ext cx="1328040" cy="1215360"/>
          </a:xfrm>
          <a:prstGeom prst="ellipse">
            <a:avLst/>
          </a:prstGeom>
          <a:solidFill>
            <a:srgbClr val="FFC000"/>
          </a:solidFill>
          <a:ln w="28575">
            <a:no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561"/>
              </a:spcAft>
              <a:buNone/>
            </a:pPr>
            <a:r>
              <a:rPr lang="en-US" sz="1400" b="1" strike="noStrike" spc="-1" dirty="0">
                <a:solidFill>
                  <a:srgbClr val="000000"/>
                </a:solidFill>
                <a:latin typeface="Times New Roman"/>
                <a:ea typeface="DejaVu Sans"/>
              </a:rPr>
              <a:t>III </a:t>
            </a:r>
            <a:r>
              <a:rPr lang="en-US" sz="1600" b="1" strike="noStrike" spc="-1" dirty="0">
                <a:solidFill>
                  <a:srgbClr val="000000"/>
                </a:solidFill>
                <a:latin typeface="Times New Roman"/>
                <a:ea typeface="DejaVu Sans"/>
              </a:rPr>
              <a:t>Particle</a:t>
            </a:r>
            <a:r>
              <a:rPr lang="en-US" sz="1400" b="1" strike="noStrike" spc="-1" dirty="0">
                <a:solidFill>
                  <a:srgbClr val="000000"/>
                </a:solidFill>
                <a:latin typeface="Times New Roman"/>
                <a:ea typeface="DejaVu Sans"/>
              </a:rPr>
              <a:t> </a:t>
            </a:r>
            <a:r>
              <a:rPr lang="en-US" sz="1600" b="1" strike="noStrike" spc="-1" dirty="0">
                <a:solidFill>
                  <a:srgbClr val="000000"/>
                </a:solidFill>
                <a:latin typeface="Times New Roman"/>
                <a:ea typeface="DejaVu Sans"/>
              </a:rPr>
              <a:t>Physics</a:t>
            </a:r>
            <a:endParaRPr lang="en-US" sz="1600" b="0" strike="noStrike" spc="-1" dirty="0">
              <a:latin typeface="Arial"/>
            </a:endParaRPr>
          </a:p>
          <a:p>
            <a:pPr algn="ctr">
              <a:lnSpc>
                <a:spcPct val="90000"/>
              </a:lnSpc>
              <a:spcAft>
                <a:spcPts val="281"/>
              </a:spcAft>
              <a:buNone/>
            </a:pPr>
            <a:endParaRPr lang="en-US" sz="1600" b="0" strike="noStrike" spc="-1" dirty="0">
              <a:latin typeface="Arial"/>
            </a:endParaRPr>
          </a:p>
        </p:txBody>
      </p:sp>
      <p:sp>
        <p:nvSpPr>
          <p:cNvPr id="60" name="Овал 158"/>
          <p:cNvSpPr/>
          <p:nvPr/>
        </p:nvSpPr>
        <p:spPr>
          <a:xfrm>
            <a:off x="5486400" y="5153400"/>
            <a:ext cx="1534320" cy="1449000"/>
          </a:xfrm>
          <a:prstGeom prst="ellipse">
            <a:avLst/>
          </a:prstGeom>
          <a:solidFill>
            <a:schemeClr val="accent5">
              <a:lumMod val="40000"/>
              <a:lumOff val="60000"/>
            </a:schemeClr>
          </a:solidFill>
          <a:ln w="28575" cap="rnd">
            <a:solidFill>
              <a:srgbClr val="FF0000"/>
            </a:solid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524"/>
              </a:spcAft>
              <a:buNone/>
            </a:pPr>
            <a:r>
              <a:rPr lang="en-US" sz="1500" b="1" strike="noStrike" spc="-1">
                <a:solidFill>
                  <a:srgbClr val="000000"/>
                </a:solidFill>
                <a:latin typeface="Times New Roman"/>
                <a:ea typeface="DejaVu Sans"/>
              </a:rPr>
              <a:t>VII </a:t>
            </a:r>
            <a:r>
              <a:rPr lang="en-US" sz="1400" b="1" strike="noStrike" spc="-1">
                <a:solidFill>
                  <a:srgbClr val="000000"/>
                </a:solidFill>
                <a:latin typeface="Times New Roman"/>
                <a:ea typeface="DejaVu Sans"/>
              </a:rPr>
              <a:t>Information</a:t>
            </a:r>
            <a:r>
              <a:rPr lang="en-US" sz="1500" b="0" strike="noStrike" spc="-1">
                <a:solidFill>
                  <a:srgbClr val="000000"/>
                </a:solidFill>
                <a:latin typeface="Times New Roman"/>
                <a:ea typeface="DejaVu Sans"/>
              </a:rPr>
              <a:t> </a:t>
            </a:r>
            <a:r>
              <a:rPr lang="en-US" sz="1500" b="1" strike="noStrike" spc="-1">
                <a:solidFill>
                  <a:srgbClr val="000000"/>
                </a:solidFill>
                <a:latin typeface="Times New Roman"/>
                <a:ea typeface="DejaVu Sans"/>
              </a:rPr>
              <a:t>Technology</a:t>
            </a:r>
            <a:endParaRPr lang="en-US" sz="1500" b="0" strike="noStrike" spc="-1">
              <a:latin typeface="Arial"/>
            </a:endParaRPr>
          </a:p>
        </p:txBody>
      </p:sp>
      <p:sp>
        <p:nvSpPr>
          <p:cNvPr id="61" name="Овал 49"/>
          <p:cNvSpPr/>
          <p:nvPr/>
        </p:nvSpPr>
        <p:spPr>
          <a:xfrm>
            <a:off x="7674840" y="847440"/>
            <a:ext cx="1188000" cy="1188000"/>
          </a:xfrm>
          <a:prstGeom prst="ellipse">
            <a:avLst/>
          </a:prstGeom>
          <a:solidFill>
            <a:srgbClr val="92D050"/>
          </a:solidFill>
          <a:ln w="28575">
            <a:no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629"/>
              </a:spcAft>
              <a:buNone/>
            </a:pPr>
            <a:r>
              <a:rPr lang="en-US" sz="1400" b="1" strike="noStrike" spc="-1">
                <a:solidFill>
                  <a:srgbClr val="000000"/>
                </a:solidFill>
                <a:latin typeface="Times New Roman"/>
                <a:ea typeface="DejaVu Sans"/>
              </a:rPr>
              <a:t>IV Nuclear Physics </a:t>
            </a:r>
            <a:endParaRPr lang="en-US" sz="1400" b="0" strike="noStrike" spc="-1">
              <a:latin typeface="Arial"/>
            </a:endParaRPr>
          </a:p>
          <a:p>
            <a:pPr algn="ctr">
              <a:lnSpc>
                <a:spcPct val="90000"/>
              </a:lnSpc>
              <a:spcAft>
                <a:spcPts val="281"/>
              </a:spcAft>
              <a:buNone/>
            </a:pPr>
            <a:endParaRPr lang="en-US" sz="1400" b="0" strike="noStrike" spc="-1">
              <a:latin typeface="Arial"/>
            </a:endParaRPr>
          </a:p>
        </p:txBody>
      </p:sp>
      <p:sp>
        <p:nvSpPr>
          <p:cNvPr id="62" name="Овал 18"/>
          <p:cNvSpPr/>
          <p:nvPr/>
        </p:nvSpPr>
        <p:spPr>
          <a:xfrm>
            <a:off x="8056440" y="2399760"/>
            <a:ext cx="1279440" cy="1306080"/>
          </a:xfrm>
          <a:prstGeom prst="ellipse">
            <a:avLst/>
          </a:prstGeom>
          <a:solidFill>
            <a:schemeClr val="accent4">
              <a:lumMod val="20000"/>
              <a:lumOff val="80000"/>
            </a:schemeClr>
          </a:solidFill>
          <a:ln w="28575">
            <a:no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561"/>
              </a:spcAft>
              <a:buNone/>
            </a:pPr>
            <a:r>
              <a:rPr lang="en-US" sz="1600" b="1" strike="noStrike" spc="-1" dirty="0">
                <a:solidFill>
                  <a:srgbClr val="000000"/>
                </a:solidFill>
                <a:latin typeface="Times New Roman" panose="02020603050405020304" pitchFamily="18" charset="0"/>
                <a:ea typeface="DejaVu Sans"/>
                <a:cs typeface="Times New Roman" panose="02020603050405020304" pitchFamily="18" charset="0"/>
              </a:rPr>
              <a:t>V </a:t>
            </a:r>
            <a:r>
              <a:rPr lang="en-US" sz="1450" b="1" strike="noStrike" spc="-1" dirty="0">
                <a:solidFill>
                  <a:srgbClr val="000000"/>
                </a:solidFill>
                <a:latin typeface="Times New Roman" panose="02020603050405020304" pitchFamily="18" charset="0"/>
                <a:ea typeface="DejaVu Sans"/>
                <a:cs typeface="Times New Roman" panose="02020603050405020304" pitchFamily="18" charset="0"/>
              </a:rPr>
              <a:t>Condensed</a:t>
            </a:r>
            <a:r>
              <a:rPr lang="en-US" sz="1600" b="1" strike="noStrike" spc="-1" dirty="0">
                <a:solidFill>
                  <a:srgbClr val="000000"/>
                </a:solidFill>
                <a:latin typeface="Times New Roman" panose="02020603050405020304" pitchFamily="18" charset="0"/>
                <a:ea typeface="DejaVu Sans"/>
                <a:cs typeface="Times New Roman" panose="02020603050405020304" pitchFamily="18" charset="0"/>
              </a:rPr>
              <a:t> Matter Physics</a:t>
            </a:r>
            <a:endParaRPr lang="en-US" sz="1600" b="0" strike="noStrike" spc="-1" dirty="0">
              <a:latin typeface="Times New Roman" panose="02020603050405020304" pitchFamily="18" charset="0"/>
              <a:cs typeface="Times New Roman" panose="02020603050405020304" pitchFamily="18" charset="0"/>
            </a:endParaRPr>
          </a:p>
          <a:p>
            <a:pPr algn="ctr">
              <a:lnSpc>
                <a:spcPct val="90000"/>
              </a:lnSpc>
              <a:spcAft>
                <a:spcPts val="281"/>
              </a:spcAft>
              <a:buNone/>
            </a:pPr>
            <a:endParaRPr lang="en-US" sz="1600" b="0" strike="noStrike" spc="-1" dirty="0">
              <a:latin typeface="Times New Roman" panose="02020603050405020304" pitchFamily="18" charset="0"/>
              <a:cs typeface="Times New Roman" panose="02020603050405020304" pitchFamily="18" charset="0"/>
            </a:endParaRPr>
          </a:p>
        </p:txBody>
      </p:sp>
      <p:sp>
        <p:nvSpPr>
          <p:cNvPr id="63" name="Овал 19"/>
          <p:cNvSpPr/>
          <p:nvPr/>
        </p:nvSpPr>
        <p:spPr>
          <a:xfrm>
            <a:off x="203760" y="4133880"/>
            <a:ext cx="992520" cy="972360"/>
          </a:xfrm>
          <a:prstGeom prst="ellipse">
            <a:avLst/>
          </a:prstGeom>
          <a:solidFill>
            <a:schemeClr val="accent4"/>
          </a:solidFill>
          <a:ln w="28575">
            <a:noFill/>
          </a:ln>
          <a:effectLst>
            <a:glow rad="101520">
              <a:srgbClr val="00B7C5">
                <a:alpha val="40000"/>
              </a:srgbClr>
            </a:glow>
          </a:effectLst>
        </p:spPr>
        <p:style>
          <a:lnRef idx="2">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700"/>
              </a:spcAft>
              <a:buNone/>
            </a:pPr>
            <a:r>
              <a:rPr lang="en-US" sz="2000" b="1" strike="noStrike" spc="-1">
                <a:solidFill>
                  <a:srgbClr val="000000"/>
                </a:solidFill>
                <a:latin typeface="Times New Roman"/>
                <a:ea typeface="DejaVu Sans"/>
              </a:rPr>
              <a:t>NICA</a:t>
            </a:r>
            <a:endParaRPr lang="en-US" sz="2000" b="0" strike="noStrike" spc="-1">
              <a:latin typeface="Arial"/>
            </a:endParaRPr>
          </a:p>
        </p:txBody>
      </p:sp>
      <p:sp>
        <p:nvSpPr>
          <p:cNvPr id="64" name="Овал 21"/>
          <p:cNvSpPr/>
          <p:nvPr/>
        </p:nvSpPr>
        <p:spPr>
          <a:xfrm>
            <a:off x="1988280" y="4168440"/>
            <a:ext cx="1011240" cy="970200"/>
          </a:xfrm>
          <a:prstGeom prst="ellipse">
            <a:avLst/>
          </a:prstGeom>
          <a:solidFill>
            <a:schemeClr val="accent4"/>
          </a:solidFill>
          <a:ln w="28575">
            <a:noFill/>
          </a:ln>
          <a:effectLst>
            <a:glow rad="101520">
              <a:srgbClr val="00B7C5">
                <a:alpha val="40000"/>
              </a:srgbClr>
            </a:glow>
          </a:effectLst>
        </p:spPr>
        <p:style>
          <a:lnRef idx="2">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56"/>
              </a:spcAft>
              <a:buNone/>
            </a:pPr>
            <a:r>
              <a:rPr lang="en-US" sz="1300" b="1" strike="noStrike" spc="-1">
                <a:solidFill>
                  <a:srgbClr val="000000"/>
                </a:solidFill>
                <a:latin typeface="Times New Roman"/>
                <a:ea typeface="DejaVu Sans"/>
              </a:rPr>
              <a:t>BAIKAL-GVD</a:t>
            </a:r>
            <a:endParaRPr lang="en-US" sz="1300" b="0" strike="noStrike" spc="-1">
              <a:latin typeface="Arial"/>
            </a:endParaRPr>
          </a:p>
        </p:txBody>
      </p:sp>
      <p:sp>
        <p:nvSpPr>
          <p:cNvPr id="65" name="Овал 23"/>
          <p:cNvSpPr/>
          <p:nvPr/>
        </p:nvSpPr>
        <p:spPr>
          <a:xfrm>
            <a:off x="190080" y="1746000"/>
            <a:ext cx="913680" cy="913680"/>
          </a:xfrm>
          <a:prstGeom prst="ellipse">
            <a:avLst/>
          </a:prstGeom>
          <a:solidFill>
            <a:schemeClr val="accent4"/>
          </a:solidFill>
          <a:ln w="28575">
            <a:noFill/>
          </a:ln>
          <a:effectLst>
            <a:glow rad="101520">
              <a:srgbClr val="00B7C5">
                <a:alpha val="40000"/>
              </a:srgbClr>
            </a:glow>
          </a:effectLst>
        </p:spPr>
        <p:style>
          <a:lnRef idx="2">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629"/>
              </a:spcAft>
              <a:buNone/>
            </a:pPr>
            <a:r>
              <a:rPr lang="en-US" sz="1800" b="1" strike="noStrike" spc="-1">
                <a:solidFill>
                  <a:srgbClr val="000000"/>
                </a:solidFill>
                <a:latin typeface="Times New Roman"/>
                <a:ea typeface="DejaVu Sans"/>
              </a:rPr>
              <a:t>IBR-2</a:t>
            </a:r>
            <a:endParaRPr lang="en-US" sz="1800" b="0" strike="noStrike" spc="-1">
              <a:latin typeface="Arial"/>
            </a:endParaRPr>
          </a:p>
        </p:txBody>
      </p:sp>
      <p:sp>
        <p:nvSpPr>
          <p:cNvPr id="66" name="Овал 24"/>
          <p:cNvSpPr/>
          <p:nvPr/>
        </p:nvSpPr>
        <p:spPr>
          <a:xfrm>
            <a:off x="2084400" y="1713240"/>
            <a:ext cx="913680" cy="913680"/>
          </a:xfrm>
          <a:prstGeom prst="ellipse">
            <a:avLst/>
          </a:prstGeom>
          <a:solidFill>
            <a:schemeClr val="accent4"/>
          </a:solidFill>
          <a:ln w="28575">
            <a:noFill/>
          </a:ln>
          <a:effectLst>
            <a:glow rad="101520">
              <a:srgbClr val="00B7C5">
                <a:alpha val="40000"/>
              </a:srgbClr>
            </a:glow>
          </a:effectLst>
        </p:spPr>
        <p:style>
          <a:lnRef idx="2">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90"/>
              </a:spcAft>
              <a:buNone/>
            </a:pPr>
            <a:r>
              <a:rPr lang="en-US" sz="1400" b="1" strike="noStrike" spc="-1">
                <a:solidFill>
                  <a:srgbClr val="000000"/>
                </a:solidFill>
                <a:latin typeface="Times New Roman"/>
                <a:ea typeface="DejaVu Sans"/>
              </a:rPr>
              <a:t>DRIBS-III</a:t>
            </a:r>
            <a:endParaRPr lang="en-US" sz="1400" b="0" strike="noStrike" spc="-1">
              <a:latin typeface="Arial"/>
            </a:endParaRPr>
          </a:p>
        </p:txBody>
      </p:sp>
      <p:sp>
        <p:nvSpPr>
          <p:cNvPr id="67" name="Прямая соединительная линия 245"/>
          <p:cNvSpPr/>
          <p:nvPr/>
        </p:nvSpPr>
        <p:spPr>
          <a:xfrm>
            <a:off x="6947280" y="3879360"/>
            <a:ext cx="3740040" cy="711000"/>
          </a:xfrm>
          <a:prstGeom prst="line">
            <a:avLst/>
          </a:prstGeom>
          <a:ln w="28575">
            <a:solidFill>
              <a:srgbClr val="000000"/>
            </a:solidFill>
            <a:prstDash val="sysDot"/>
          </a:ln>
        </p:spPr>
        <p:style>
          <a:lnRef idx="1">
            <a:schemeClr val="accent1"/>
          </a:lnRef>
          <a:fillRef idx="0">
            <a:schemeClr val="accent1"/>
          </a:fillRef>
          <a:effectRef idx="0">
            <a:schemeClr val="accent1"/>
          </a:effectRef>
          <a:fontRef idx="minor"/>
        </p:style>
      </p:sp>
      <p:sp>
        <p:nvSpPr>
          <p:cNvPr id="68" name="Овал 236"/>
          <p:cNvSpPr/>
          <p:nvPr/>
        </p:nvSpPr>
        <p:spPr>
          <a:xfrm>
            <a:off x="10215000" y="3778200"/>
            <a:ext cx="1800720" cy="1600200"/>
          </a:xfrm>
          <a:prstGeom prst="ellipse">
            <a:avLst/>
          </a:prstGeom>
          <a:solidFill>
            <a:srgbClr val="FFFF00"/>
          </a:solidFill>
          <a:ln w="28575" cap="rnd">
            <a:solidFill>
              <a:srgbClr val="FF0000"/>
            </a:solidFill>
          </a:ln>
          <a:effectLst>
            <a:glow rad="101520">
              <a:srgbClr val="FFFF00">
                <a:alpha val="60000"/>
              </a:srgbClr>
            </a:glow>
          </a:effectLst>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490"/>
              </a:spcAft>
              <a:buNone/>
            </a:pPr>
            <a:r>
              <a:rPr lang="en-US" sz="1400" b="1" strike="noStrike" spc="-1">
                <a:solidFill>
                  <a:srgbClr val="000000"/>
                </a:solidFill>
                <a:latin typeface="Times New Roman"/>
                <a:ea typeface="DejaVu Sans"/>
              </a:rPr>
              <a:t>IX </a:t>
            </a:r>
            <a:endParaRPr lang="en-US" sz="1400" b="0" strike="noStrike" spc="-1">
              <a:latin typeface="Arial"/>
            </a:endParaRPr>
          </a:p>
          <a:p>
            <a:pPr algn="ctr">
              <a:lnSpc>
                <a:spcPct val="90000"/>
              </a:lnSpc>
              <a:spcAft>
                <a:spcPts val="490"/>
              </a:spcAft>
              <a:buNone/>
            </a:pPr>
            <a:r>
              <a:rPr lang="en-US" sz="1200" b="1" strike="noStrike" spc="-1">
                <a:solidFill>
                  <a:srgbClr val="000000"/>
                </a:solidFill>
                <a:latin typeface="Times New Roman"/>
                <a:ea typeface="DejaVu Sans"/>
              </a:rPr>
              <a:t>Analytical and Methodological Problems</a:t>
            </a:r>
            <a:br/>
            <a:r>
              <a:rPr lang="en-US" sz="1200" b="1" strike="noStrike" spc="-1">
                <a:solidFill>
                  <a:srgbClr val="000000"/>
                </a:solidFill>
                <a:latin typeface="Times New Roman"/>
                <a:ea typeface="DejaVu Sans"/>
              </a:rPr>
              <a:t>of Scientific Research Organization</a:t>
            </a:r>
            <a:endParaRPr lang="en-US" sz="1200" b="0" strike="noStrike" spc="-1">
              <a:latin typeface="Arial"/>
            </a:endParaRPr>
          </a:p>
        </p:txBody>
      </p:sp>
      <p:sp>
        <p:nvSpPr>
          <p:cNvPr id="69" name="Прямоугольник 285"/>
          <p:cNvSpPr/>
          <p:nvPr/>
        </p:nvSpPr>
        <p:spPr>
          <a:xfrm>
            <a:off x="9631080" y="1573920"/>
            <a:ext cx="2313720" cy="2222640"/>
          </a:xfrm>
          <a:prstGeom prst="rect">
            <a:avLst/>
          </a:prstGeom>
          <a:noFill/>
          <a:ln>
            <a:solidFill>
              <a:srgbClr val="4868E5"/>
            </a:solidFill>
          </a:ln>
          <a:effectLst>
            <a:outerShdw blurRad="50760" dist="37674" dir="2700000" algn="tl" rotWithShape="0">
              <a:srgbClr val="000000">
                <a:alpha val="40000"/>
              </a:srgbClr>
            </a:outerShdw>
          </a:effectLst>
        </p:spPr>
        <p:style>
          <a:lnRef idx="2">
            <a:schemeClr val="accent4"/>
          </a:lnRef>
          <a:fillRef idx="1">
            <a:schemeClr val="lt1"/>
          </a:fillRef>
          <a:effectRef idx="0">
            <a:schemeClr val="accent4"/>
          </a:effectRef>
          <a:fontRef idx="minor"/>
        </p:style>
        <p:txBody>
          <a:bodyPr lIns="90000" tIns="45000" rIns="90000" bIns="45000" anchor="t">
            <a:noAutofit/>
          </a:bodyPr>
          <a:lstStyle/>
          <a:p>
            <a:pPr>
              <a:lnSpc>
                <a:spcPct val="100000"/>
              </a:lnSpc>
              <a:buNone/>
            </a:pPr>
            <a:r>
              <a:rPr lang="en-US" sz="1600" b="1" strike="noStrike" spc="-1">
                <a:solidFill>
                  <a:srgbClr val="262626"/>
                </a:solidFill>
                <a:latin typeface="Times New Roman"/>
                <a:ea typeface="DejaVu Sans"/>
              </a:rPr>
              <a:t>Sections    II-X include:</a:t>
            </a:r>
            <a:endParaRPr lang="en-US" sz="1600" b="0" strike="noStrike" spc="-1">
              <a:latin typeface="Arial"/>
            </a:endParaRPr>
          </a:p>
          <a:p>
            <a:pPr>
              <a:lnSpc>
                <a:spcPct val="100000"/>
              </a:lnSpc>
              <a:buNone/>
            </a:pPr>
            <a:r>
              <a:rPr lang="en-US" sz="1600" b="1" strike="noStrike" spc="-1">
                <a:solidFill>
                  <a:srgbClr val="262626"/>
                </a:solidFill>
                <a:latin typeface="Times New Roman"/>
                <a:ea typeface="DejaVu Sans"/>
              </a:rPr>
              <a:t>-Themes </a:t>
            </a:r>
            <a:endParaRPr lang="en-US" sz="1600" b="0" strike="noStrike" spc="-1">
              <a:latin typeface="Arial"/>
            </a:endParaRPr>
          </a:p>
          <a:p>
            <a:pPr>
              <a:lnSpc>
                <a:spcPct val="100000"/>
              </a:lnSpc>
              <a:buNone/>
            </a:pPr>
            <a:r>
              <a:rPr lang="en-US" sz="1600" b="1" strike="noStrike" spc="-1">
                <a:solidFill>
                  <a:srgbClr val="262626"/>
                </a:solidFill>
                <a:latin typeface="Times New Roman"/>
                <a:ea typeface="DejaVu Sans"/>
              </a:rPr>
              <a:t>-Projects</a:t>
            </a:r>
            <a:endParaRPr lang="en-US" sz="1600" b="0" strike="noStrike" spc="-1">
              <a:latin typeface="Arial"/>
            </a:endParaRPr>
          </a:p>
          <a:p>
            <a:pPr>
              <a:lnSpc>
                <a:spcPct val="100000"/>
              </a:lnSpc>
              <a:buNone/>
            </a:pPr>
            <a:r>
              <a:rPr lang="en-US" sz="1600" b="0" strike="noStrike" spc="-1">
                <a:solidFill>
                  <a:srgbClr val="262626"/>
                </a:solidFill>
                <a:latin typeface="Times New Roman"/>
                <a:ea typeface="DejaVu Sans"/>
              </a:rPr>
              <a:t>-subprojects </a:t>
            </a:r>
            <a:r>
              <a:rPr lang="en-US" sz="1200" b="0" strike="noStrike" spc="-1">
                <a:solidFill>
                  <a:srgbClr val="000000"/>
                </a:solidFill>
                <a:latin typeface="Times New Roman"/>
                <a:ea typeface="DejaVu Sans"/>
              </a:rPr>
              <a:t>(optional)</a:t>
            </a:r>
            <a:endParaRPr lang="en-US" sz="1200" b="0" strike="noStrike" spc="-1">
              <a:latin typeface="Arial"/>
            </a:endParaRPr>
          </a:p>
          <a:p>
            <a:pPr>
              <a:lnSpc>
                <a:spcPct val="100000"/>
              </a:lnSpc>
              <a:buNone/>
            </a:pPr>
            <a:r>
              <a:rPr lang="en-US" sz="1600" b="0" strike="noStrike" spc="-1">
                <a:solidFill>
                  <a:srgbClr val="000000"/>
                </a:solidFill>
                <a:latin typeface="Times New Roman"/>
                <a:ea typeface="DejaVu Sans"/>
              </a:rPr>
              <a:t>-activities </a:t>
            </a:r>
            <a:r>
              <a:rPr lang="en-US" sz="1200" b="0" strike="noStrike" spc="-1">
                <a:solidFill>
                  <a:srgbClr val="000000"/>
                </a:solidFill>
                <a:latin typeface="Times New Roman"/>
                <a:ea typeface="DejaVu Sans"/>
              </a:rPr>
              <a:t>(optional)</a:t>
            </a:r>
            <a:endParaRPr lang="en-US" sz="1200" b="0" strike="noStrike" spc="-1">
              <a:latin typeface="Arial"/>
            </a:endParaRPr>
          </a:p>
          <a:p>
            <a:pPr>
              <a:lnSpc>
                <a:spcPct val="100000"/>
              </a:lnSpc>
              <a:buNone/>
            </a:pPr>
            <a:endParaRPr lang="en-US" sz="1200" b="0" strike="noStrike" spc="-1">
              <a:latin typeface="Arial"/>
            </a:endParaRPr>
          </a:p>
          <a:p>
            <a:pPr>
              <a:lnSpc>
                <a:spcPct val="100000"/>
              </a:lnSpc>
              <a:buNone/>
            </a:pPr>
            <a:r>
              <a:rPr lang="en-US" sz="1400" b="1" u="sng" strike="noStrike" spc="-1">
                <a:solidFill>
                  <a:srgbClr val="2A6099"/>
                </a:solidFill>
                <a:uFillTx/>
                <a:latin typeface="Times New Roman"/>
                <a:ea typeface="DejaVu Sans"/>
              </a:rPr>
              <a:t>Section VIII include R&amp;D:</a:t>
            </a:r>
            <a:endParaRPr lang="en-US" sz="1400" b="0" strike="noStrike" spc="-1">
              <a:latin typeface="Arial"/>
            </a:endParaRPr>
          </a:p>
          <a:p>
            <a:pPr>
              <a:lnSpc>
                <a:spcPct val="100000"/>
              </a:lnSpc>
              <a:buNone/>
            </a:pPr>
            <a:r>
              <a:rPr lang="en-US" sz="1400" b="1" strike="noStrike" spc="-1">
                <a:solidFill>
                  <a:srgbClr val="2A6099"/>
                </a:solidFill>
                <a:latin typeface="Times New Roman"/>
                <a:ea typeface="DejaVu Sans"/>
              </a:rPr>
              <a:t>Detectors and accelerators</a:t>
            </a:r>
            <a:endParaRPr lang="en-US" sz="1400" b="0" strike="noStrike" spc="-1">
              <a:latin typeface="Arial"/>
            </a:endParaRPr>
          </a:p>
          <a:p>
            <a:pPr>
              <a:lnSpc>
                <a:spcPct val="100000"/>
              </a:lnSpc>
              <a:buNone/>
            </a:pPr>
            <a:endParaRPr lang="en-US" sz="1400" b="0" strike="noStrike" spc="-1">
              <a:latin typeface="Arial"/>
            </a:endParaRPr>
          </a:p>
          <a:p>
            <a:pPr>
              <a:lnSpc>
                <a:spcPct val="100000"/>
              </a:lnSpc>
              <a:buNone/>
            </a:pPr>
            <a:endParaRPr lang="en-US" sz="1400" b="0" strike="noStrike" spc="-1">
              <a:latin typeface="Arial"/>
            </a:endParaRPr>
          </a:p>
          <a:p>
            <a:pPr>
              <a:lnSpc>
                <a:spcPct val="100000"/>
              </a:lnSpc>
              <a:buNone/>
            </a:pPr>
            <a:endParaRPr lang="en-US" sz="1400" b="0" strike="noStrike" spc="-1">
              <a:latin typeface="Arial"/>
            </a:endParaRPr>
          </a:p>
          <a:p>
            <a:pPr>
              <a:lnSpc>
                <a:spcPct val="100000"/>
              </a:lnSpc>
              <a:buNone/>
            </a:pPr>
            <a:endParaRPr lang="en-US" sz="1400" b="0" strike="noStrike" spc="-1">
              <a:latin typeface="Arial"/>
            </a:endParaRPr>
          </a:p>
        </p:txBody>
      </p:sp>
      <p:sp>
        <p:nvSpPr>
          <p:cNvPr id="70" name="Прямоугольник 288"/>
          <p:cNvSpPr/>
          <p:nvPr/>
        </p:nvSpPr>
        <p:spPr>
          <a:xfrm>
            <a:off x="391680" y="588600"/>
            <a:ext cx="2438280" cy="1011240"/>
          </a:xfrm>
          <a:prstGeom prst="rect">
            <a:avLst/>
          </a:prstGeom>
          <a:noFill/>
          <a:ln>
            <a:solidFill>
              <a:srgbClr val="0070C0"/>
            </a:solidFill>
          </a:ln>
          <a:effectLst>
            <a:outerShdw blurRad="50760" dist="38160" dir="5400000" algn="t" rotWithShape="0">
              <a:srgbClr val="000000">
                <a:alpha val="40000"/>
              </a:srgbClr>
            </a:outerShdw>
          </a:effectLst>
        </p:spPr>
        <p:style>
          <a:lnRef idx="2">
            <a:schemeClr val="accent4"/>
          </a:lnRef>
          <a:fillRef idx="1">
            <a:schemeClr val="lt1"/>
          </a:fillRef>
          <a:effectRef idx="0">
            <a:schemeClr val="accent4"/>
          </a:effectRef>
          <a:fontRef idx="minor"/>
        </p:style>
        <p:txBody>
          <a:bodyPr lIns="90000" tIns="45000" rIns="90000" bIns="45000" anchor="t">
            <a:noAutofit/>
          </a:bodyPr>
          <a:lstStyle/>
          <a:p>
            <a:pPr>
              <a:lnSpc>
                <a:spcPct val="100000"/>
              </a:lnSpc>
              <a:buNone/>
            </a:pPr>
            <a:r>
              <a:rPr lang="en-US" sz="1600" b="1" strike="noStrike" spc="-1" dirty="0">
                <a:solidFill>
                  <a:srgbClr val="262626"/>
                </a:solidFill>
                <a:latin typeface="Times New Roman" panose="02020603050405020304" pitchFamily="18" charset="0"/>
                <a:ea typeface="DejaVu Sans"/>
                <a:cs typeface="Times New Roman" panose="02020603050405020304" pitchFamily="18" charset="0"/>
              </a:rPr>
              <a:t>Section I include:</a:t>
            </a:r>
            <a:endParaRPr lang="en-US" sz="1600" b="0" strike="noStrike" spc="-1" dirty="0">
              <a:latin typeface="Times New Roman" panose="02020603050405020304" pitchFamily="18" charset="0"/>
              <a:cs typeface="Times New Roman" panose="02020603050405020304" pitchFamily="18" charset="0"/>
            </a:endParaRPr>
          </a:p>
          <a:p>
            <a:pPr>
              <a:lnSpc>
                <a:spcPct val="100000"/>
              </a:lnSpc>
              <a:buNone/>
            </a:pPr>
            <a:r>
              <a:rPr lang="ru-RU" sz="1600" b="1" strike="noStrike" spc="-1" dirty="0">
                <a:solidFill>
                  <a:srgbClr val="262626"/>
                </a:solidFill>
                <a:latin typeface="Times New Roman" panose="02020603050405020304" pitchFamily="18" charset="0"/>
                <a:ea typeface="DejaVu Sans"/>
                <a:cs typeface="Times New Roman" panose="02020603050405020304" pitchFamily="18" charset="0"/>
              </a:rPr>
              <a:t>-</a:t>
            </a:r>
            <a:r>
              <a:rPr lang="en-US" sz="1600" b="1" strike="noStrike" spc="-1" dirty="0">
                <a:solidFill>
                  <a:srgbClr val="262626"/>
                </a:solidFill>
                <a:latin typeface="Times New Roman" panose="02020603050405020304" pitchFamily="18" charset="0"/>
                <a:ea typeface="DejaVu Sans"/>
                <a:cs typeface="Times New Roman" panose="02020603050405020304" pitchFamily="18" charset="0"/>
              </a:rPr>
              <a:t>projects</a:t>
            </a:r>
            <a:endParaRPr lang="en-US" sz="1600" b="0" strike="noStrike" spc="-1" dirty="0">
              <a:latin typeface="Times New Roman" panose="02020603050405020304" pitchFamily="18" charset="0"/>
              <a:cs typeface="Times New Roman" panose="02020603050405020304" pitchFamily="18" charset="0"/>
            </a:endParaRPr>
          </a:p>
          <a:p>
            <a:pPr>
              <a:lnSpc>
                <a:spcPct val="100000"/>
              </a:lnSpc>
              <a:buNone/>
            </a:pPr>
            <a:r>
              <a:rPr lang="en-US" sz="1600" b="0" strike="noStrike" spc="-1" dirty="0">
                <a:solidFill>
                  <a:srgbClr val="262626"/>
                </a:solidFill>
                <a:latin typeface="Times New Roman" panose="02020603050405020304" pitchFamily="18" charset="0"/>
                <a:ea typeface="DejaVu Sans"/>
                <a:cs typeface="Times New Roman" panose="02020603050405020304" pitchFamily="18" charset="0"/>
              </a:rPr>
              <a:t>-subprojects (optional)</a:t>
            </a:r>
            <a:endParaRPr lang="en-US" sz="1600" b="0" strike="noStrike" spc="-1" dirty="0">
              <a:latin typeface="Times New Roman" panose="02020603050405020304" pitchFamily="18" charset="0"/>
              <a:cs typeface="Times New Roman" panose="02020603050405020304" pitchFamily="18" charset="0"/>
            </a:endParaRPr>
          </a:p>
          <a:p>
            <a:pPr>
              <a:lnSpc>
                <a:spcPct val="100000"/>
              </a:lnSpc>
              <a:buNone/>
            </a:pPr>
            <a:r>
              <a:rPr lang="en-US" sz="1600" b="0" strike="noStrike" spc="-1" dirty="0">
                <a:solidFill>
                  <a:srgbClr val="262626"/>
                </a:solidFill>
                <a:latin typeface="Times New Roman" panose="02020603050405020304" pitchFamily="18" charset="0"/>
                <a:ea typeface="DejaVu Sans"/>
                <a:cs typeface="Times New Roman" panose="02020603050405020304" pitchFamily="18" charset="0"/>
              </a:rPr>
              <a:t>-activities </a:t>
            </a:r>
            <a:r>
              <a:rPr lang="en-US" sz="1600" b="0" strike="noStrike" spc="-1" dirty="0">
                <a:solidFill>
                  <a:srgbClr val="000000"/>
                </a:solidFill>
                <a:latin typeface="Times New Roman" panose="02020603050405020304" pitchFamily="18" charset="0"/>
                <a:ea typeface="DejaVu Sans"/>
                <a:cs typeface="Times New Roman" panose="02020603050405020304" pitchFamily="18" charset="0"/>
              </a:rPr>
              <a:t>(optional)</a:t>
            </a:r>
            <a:endParaRPr lang="en-US" sz="1600" b="0" strike="noStrike" spc="-1" dirty="0">
              <a:latin typeface="Times New Roman" panose="02020603050405020304" pitchFamily="18" charset="0"/>
              <a:cs typeface="Times New Roman" panose="02020603050405020304" pitchFamily="18" charset="0"/>
            </a:endParaRPr>
          </a:p>
          <a:p>
            <a:pPr>
              <a:lnSpc>
                <a:spcPct val="100000"/>
              </a:lnSpc>
              <a:buNone/>
            </a:pPr>
            <a:endParaRPr lang="en-US" sz="1600" b="0" strike="noStrike" spc="-1" dirty="0">
              <a:latin typeface="Arial"/>
            </a:endParaRPr>
          </a:p>
        </p:txBody>
      </p:sp>
      <p:sp>
        <p:nvSpPr>
          <p:cNvPr id="71" name="Овал 50"/>
          <p:cNvSpPr/>
          <p:nvPr/>
        </p:nvSpPr>
        <p:spPr>
          <a:xfrm>
            <a:off x="3429000" y="5329800"/>
            <a:ext cx="1362960" cy="1323720"/>
          </a:xfrm>
          <a:prstGeom prst="ellipse">
            <a:avLst/>
          </a:prstGeom>
          <a:solidFill>
            <a:schemeClr val="bg1">
              <a:lumMod val="75000"/>
            </a:schemeClr>
          </a:solidFill>
          <a:ln w="28575" cap="rnd">
            <a:solidFill>
              <a:srgbClr val="FF0000"/>
            </a:solid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490"/>
              </a:spcAft>
              <a:buNone/>
            </a:pPr>
            <a:r>
              <a:rPr lang="en-US" sz="1400" b="1" strike="noStrike" spc="-1" dirty="0">
                <a:solidFill>
                  <a:srgbClr val="000000"/>
                </a:solidFill>
                <a:latin typeface="Times New Roman"/>
                <a:ea typeface="DejaVu Sans"/>
              </a:rPr>
              <a:t>VIII </a:t>
            </a:r>
          </a:p>
          <a:p>
            <a:pPr algn="ctr">
              <a:lnSpc>
                <a:spcPct val="90000"/>
              </a:lnSpc>
              <a:spcAft>
                <a:spcPts val="490"/>
              </a:spcAft>
              <a:buNone/>
            </a:pPr>
            <a:r>
              <a:rPr lang="en-US" sz="1400" b="1" strike="noStrike" spc="-1" dirty="0">
                <a:solidFill>
                  <a:srgbClr val="000000"/>
                </a:solidFill>
                <a:latin typeface="Times New Roman"/>
                <a:ea typeface="DejaVu Sans"/>
              </a:rPr>
              <a:t>R&amp;D, Applied research</a:t>
            </a:r>
            <a:endParaRPr lang="en-US" sz="1400" b="0" strike="noStrike" spc="-1" dirty="0">
              <a:latin typeface="Arial"/>
            </a:endParaRPr>
          </a:p>
        </p:txBody>
      </p:sp>
      <p:sp>
        <p:nvSpPr>
          <p:cNvPr id="72" name="Овал 53"/>
          <p:cNvSpPr/>
          <p:nvPr/>
        </p:nvSpPr>
        <p:spPr>
          <a:xfrm>
            <a:off x="9703440" y="5301720"/>
            <a:ext cx="1328040" cy="1293840"/>
          </a:xfrm>
          <a:prstGeom prst="ellipse">
            <a:avLst/>
          </a:prstGeom>
          <a:solidFill>
            <a:srgbClr val="FFFF00"/>
          </a:solidFill>
          <a:ln w="28575" cap="rnd">
            <a:solidFill>
              <a:srgbClr val="FF0000"/>
            </a:solidFill>
          </a:ln>
          <a:effectLst>
            <a:glow rad="101520">
              <a:srgbClr val="FFFF00">
                <a:alpha val="60000"/>
              </a:srgbClr>
            </a:glow>
          </a:effectLst>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490"/>
              </a:spcAft>
              <a:buNone/>
            </a:pPr>
            <a:r>
              <a:rPr lang="en-US" sz="1400" b="1" strike="noStrike" spc="-1">
                <a:solidFill>
                  <a:srgbClr val="000000"/>
                </a:solidFill>
                <a:latin typeface="Times New Roman"/>
                <a:ea typeface="DejaVu Sans"/>
              </a:rPr>
              <a:t>X Educational Programme</a:t>
            </a:r>
            <a:endParaRPr lang="en-US" sz="1400" b="0" strike="noStrike" spc="-1">
              <a:latin typeface="Arial"/>
            </a:endParaRPr>
          </a:p>
        </p:txBody>
      </p:sp>
      <p:sp>
        <p:nvSpPr>
          <p:cNvPr id="73" name="Блок-схема: документ 39"/>
          <p:cNvSpPr/>
          <p:nvPr/>
        </p:nvSpPr>
        <p:spPr>
          <a:xfrm>
            <a:off x="9651960" y="755640"/>
            <a:ext cx="2407067" cy="685800"/>
          </a:xfrm>
          <a:prstGeom prst="flowChartDocument">
            <a:avLst/>
          </a:prstGeom>
          <a:solidFill>
            <a:schemeClr val="tx2"/>
          </a:solidFill>
          <a:ln>
            <a:solidFill>
              <a:srgbClr val="4868E5"/>
            </a:solidFill>
          </a:ln>
          <a:effectLst>
            <a:glow rad="139680">
              <a:srgbClr val="2E59FF">
                <a:alpha val="40000"/>
              </a:srgbClr>
            </a:glo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400" b="1" strike="noStrike" spc="-1" dirty="0">
                <a:solidFill>
                  <a:srgbClr val="FFFFFF"/>
                </a:solidFill>
                <a:ea typeface="DejaVu Sans"/>
              </a:rPr>
              <a:t>Human and financial resources – </a:t>
            </a:r>
            <a:r>
              <a:rPr lang="en-US" sz="1400" b="1" spc="-1" dirty="0">
                <a:solidFill>
                  <a:srgbClr val="FFFFFF"/>
                </a:solidFill>
                <a:ea typeface="DejaVu Sans"/>
              </a:rPr>
              <a:t>also </a:t>
            </a:r>
            <a:r>
              <a:rPr lang="en-US" sz="1400" b="1" strike="noStrike" spc="-1" dirty="0">
                <a:solidFill>
                  <a:srgbClr val="FFFFFF"/>
                </a:solidFill>
                <a:ea typeface="DejaVu Sans"/>
              </a:rPr>
              <a:t>Projects</a:t>
            </a:r>
            <a:endParaRPr lang="en-US" sz="1400" b="1" strike="noStrike" spc="-1" dirty="0"/>
          </a:p>
        </p:txBody>
      </p:sp>
      <p:sp>
        <p:nvSpPr>
          <p:cNvPr id="74" name="Прямая соединительная линия 74"/>
          <p:cNvSpPr/>
          <p:nvPr/>
        </p:nvSpPr>
        <p:spPr>
          <a:xfrm flipH="1">
            <a:off x="4500360" y="4538520"/>
            <a:ext cx="548640" cy="92808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75" name="Прямая соединительная линия 85"/>
          <p:cNvSpPr/>
          <p:nvPr/>
        </p:nvSpPr>
        <p:spPr>
          <a:xfrm>
            <a:off x="6881760" y="4160880"/>
            <a:ext cx="3196080" cy="1330200"/>
          </a:xfrm>
          <a:prstGeom prst="line">
            <a:avLst/>
          </a:prstGeom>
          <a:ln w="28575">
            <a:solidFill>
              <a:srgbClr val="000000"/>
            </a:solidFill>
            <a:prstDash val="sysDot"/>
          </a:ln>
        </p:spPr>
        <p:style>
          <a:lnRef idx="1">
            <a:schemeClr val="accent1"/>
          </a:lnRef>
          <a:fillRef idx="0">
            <a:schemeClr val="accent1"/>
          </a:fillRef>
          <a:effectRef idx="0">
            <a:schemeClr val="accent1"/>
          </a:effectRef>
          <a:fontRef idx="minor"/>
        </p:style>
      </p:sp>
      <p:sp>
        <p:nvSpPr>
          <p:cNvPr id="76" name="Блок-схема: документ 1"/>
          <p:cNvSpPr/>
          <p:nvPr/>
        </p:nvSpPr>
        <p:spPr>
          <a:xfrm>
            <a:off x="228600" y="5714640"/>
            <a:ext cx="2301120" cy="685800"/>
          </a:xfrm>
          <a:prstGeom prst="flowChartDocument">
            <a:avLst/>
          </a:prstGeom>
          <a:solidFill>
            <a:srgbClr val="EEEEEE"/>
          </a:solidFill>
          <a:ln>
            <a:solidFill>
              <a:srgbClr val="FF0000"/>
            </a:solidFill>
          </a:ln>
          <a:effectLst>
            <a:glow rad="139680">
              <a:srgbClr val="2E59FF">
                <a:alpha val="40000"/>
              </a:srgbClr>
            </a:glo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600" b="1" strike="noStrike" spc="-1">
                <a:solidFill>
                  <a:srgbClr val="C9211E"/>
                </a:solidFill>
                <a:latin typeface="Avenir Next LT Pro Light"/>
                <a:ea typeface="DejaVu Sans"/>
              </a:rPr>
              <a:t>SCIENTIFIC</a:t>
            </a:r>
            <a:endParaRPr lang="en-US" sz="1600" b="0" strike="noStrike" spc="-1">
              <a:latin typeface="Arial"/>
            </a:endParaRPr>
          </a:p>
          <a:p>
            <a:pPr algn="ctr">
              <a:lnSpc>
                <a:spcPct val="100000"/>
              </a:lnSpc>
              <a:buNone/>
            </a:pPr>
            <a:r>
              <a:rPr lang="en-US" sz="1600" b="1" strike="noStrike" spc="-1">
                <a:solidFill>
                  <a:srgbClr val="C9211E"/>
                </a:solidFill>
                <a:latin typeface="Avenir Next LT Pro Light"/>
                <a:ea typeface="DejaVu Sans"/>
              </a:rPr>
              <a:t>DIRECTIONS</a:t>
            </a:r>
            <a:endParaRPr lang="en-US" sz="1600" b="0" strike="noStrike" spc="-1">
              <a:latin typeface="Arial"/>
            </a:endParaRPr>
          </a:p>
        </p:txBody>
      </p:sp>
      <p:sp>
        <p:nvSpPr>
          <p:cNvPr id="77" name="Прямая соединительная линия 76"/>
          <p:cNvSpPr/>
          <p:nvPr/>
        </p:nvSpPr>
        <p:spPr>
          <a:xfrm>
            <a:off x="2530080" y="5943600"/>
            <a:ext cx="670320" cy="360"/>
          </a:xfrm>
          <a:prstGeom prst="line">
            <a:avLst/>
          </a:prstGeom>
          <a:ln w="54720">
            <a:solidFill>
              <a:srgbClr val="FF0000"/>
            </a:solidFill>
            <a:round/>
            <a:tailEnd type="triangle"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081616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B92B4D41-34FC-A442-8CB3-CB894BE70B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5361" y="0"/>
            <a:ext cx="7161278" cy="6858000"/>
          </a:xfrm>
          <a:prstGeom prst="rect">
            <a:avLst/>
          </a:prstGeom>
        </p:spPr>
      </p:pic>
    </p:spTree>
    <p:extLst>
      <p:ext uri="{BB962C8B-B14F-4D97-AF65-F5344CB8AC3E}">
        <p14:creationId xmlns:p14="http://schemas.microsoft.com/office/powerpoint/2010/main" val="2239561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Заголовок 1"/>
          <p:cNvSpPr txBox="1">
            <a:spLocks noGrp="1"/>
          </p:cNvSpPr>
          <p:nvPr>
            <p:ph type="title"/>
          </p:nvPr>
        </p:nvSpPr>
        <p:spPr>
          <a:xfrm>
            <a:off x="225432" y="76123"/>
            <a:ext cx="11391945" cy="356659"/>
          </a:xfrm>
          <a:prstGeom prst="rect">
            <a:avLst/>
          </a:prstGeom>
        </p:spPr>
        <p:txBody>
          <a:bodyPr>
            <a:noAutofit/>
          </a:bodyPr>
          <a:lstStyle>
            <a:lvl1pPr defTabSz="640079">
              <a:defRPr sz="1260" b="1">
                <a:latin typeface="Arial"/>
                <a:ea typeface="Arial"/>
                <a:cs typeface="Arial"/>
                <a:sym typeface="Arial"/>
              </a:defRPr>
            </a:lvl1pPr>
          </a:lstStyle>
          <a:p>
            <a:r>
              <a:rPr lang="ru-RU" sz="1600" dirty="0">
                <a:solidFill>
                  <a:srgbClr val="FF0000"/>
                </a:solidFill>
              </a:rPr>
              <a:t>Новая структура планирования и расходов бюджета ОИЯИ. Переход – в 2023, начинаем работать с 2024 года</a:t>
            </a:r>
            <a:endParaRPr sz="1600" dirty="0">
              <a:solidFill>
                <a:srgbClr val="FF0000"/>
              </a:solidFill>
            </a:endParaRPr>
          </a:p>
        </p:txBody>
      </p:sp>
      <p:graphicFrame>
        <p:nvGraphicFramePr>
          <p:cNvPr id="383" name="Таблица 1"/>
          <p:cNvGraphicFramePr/>
          <p:nvPr>
            <p:extLst>
              <p:ext uri="{D42A27DB-BD31-4B8C-83A1-F6EECF244321}">
                <p14:modId xmlns:p14="http://schemas.microsoft.com/office/powerpoint/2010/main" val="3007685885"/>
              </p:ext>
            </p:extLst>
          </p:nvPr>
        </p:nvGraphicFramePr>
        <p:xfrm>
          <a:off x="480265" y="513521"/>
          <a:ext cx="10740318" cy="6288972"/>
        </p:xfrm>
        <a:graphic>
          <a:graphicData uri="http://schemas.openxmlformats.org/drawingml/2006/table">
            <a:tbl>
              <a:tblPr/>
              <a:tblGrid>
                <a:gridCol w="5555742">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1248139">
                  <a:extLst>
                    <a:ext uri="{9D8B030D-6E8A-4147-A177-3AD203B41FA5}">
                      <a16:colId xmlns:a16="http://schemas.microsoft.com/office/drawing/2014/main" val="20002"/>
                    </a:ext>
                  </a:extLst>
                </a:gridCol>
                <a:gridCol w="1344149">
                  <a:extLst>
                    <a:ext uri="{9D8B030D-6E8A-4147-A177-3AD203B41FA5}">
                      <a16:colId xmlns:a16="http://schemas.microsoft.com/office/drawing/2014/main" val="20003"/>
                    </a:ext>
                  </a:extLst>
                </a:gridCol>
                <a:gridCol w="960107">
                  <a:extLst>
                    <a:ext uri="{9D8B030D-6E8A-4147-A177-3AD203B41FA5}">
                      <a16:colId xmlns:a16="http://schemas.microsoft.com/office/drawing/2014/main" val="20004"/>
                    </a:ext>
                  </a:extLst>
                </a:gridCol>
                <a:gridCol w="768085">
                  <a:extLst>
                    <a:ext uri="{9D8B030D-6E8A-4147-A177-3AD203B41FA5}">
                      <a16:colId xmlns:a16="http://schemas.microsoft.com/office/drawing/2014/main" val="20005"/>
                    </a:ext>
                  </a:extLst>
                </a:gridCol>
              </a:tblGrid>
              <a:tr h="305204">
                <a:tc>
                  <a:txBody>
                    <a:bodyPr/>
                    <a:lstStyle/>
                    <a:p>
                      <a:pPr algn="l">
                        <a:lnSpc>
                          <a:spcPts val="900"/>
                        </a:lnSpc>
                        <a:defRPr sz="900">
                          <a:latin typeface="Arial"/>
                          <a:ea typeface="Arial"/>
                          <a:cs typeface="Arial"/>
                          <a:sym typeface="Arial"/>
                        </a:defRPr>
                      </a:pPr>
                      <a:endParaRPr sz="1200" dirty="0"/>
                    </a:p>
                  </a:txBody>
                  <a:tcPr marL="0" marR="0" marT="0" marB="0" horzOverflow="overflow">
                    <a:lnL w="12700">
                      <a:miter lim="400000"/>
                    </a:lnL>
                    <a:lnR w="6350">
                      <a:solidFill>
                        <a:srgbClr val="000000"/>
                      </a:solidFill>
                    </a:lnR>
                    <a:lnT w="12700">
                      <a:miter lim="400000"/>
                    </a:lnT>
                    <a:lnB w="6350">
                      <a:solidFill>
                        <a:srgbClr val="000000"/>
                      </a:solidFill>
                    </a:lnB>
                    <a:noFill/>
                  </a:tcPr>
                </a:tc>
                <a:tc>
                  <a:txBody>
                    <a:bodyPr/>
                    <a:lstStyle/>
                    <a:p>
                      <a:pPr algn="ctr">
                        <a:lnSpc>
                          <a:spcPts val="900"/>
                        </a:lnSpc>
                        <a:defRPr sz="1800"/>
                      </a:pPr>
                      <a:r>
                        <a:rPr sz="1200" dirty="0" err="1">
                          <a:latin typeface="Arial"/>
                          <a:ea typeface="Arial"/>
                          <a:cs typeface="Arial"/>
                          <a:sym typeface="Arial"/>
                        </a:rPr>
                        <a:t>Персонал</a:t>
                      </a:r>
                      <a:endParaRPr sz="1200" dirty="0">
                        <a:latin typeface="Arial"/>
                        <a:ea typeface="Arial"/>
                        <a:cs typeface="Arial"/>
                        <a:sym typeface="Arial"/>
                      </a:endParaRP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a:lnSpc>
                          <a:spcPts val="900"/>
                        </a:lnSpc>
                        <a:defRPr sz="1800"/>
                      </a:pPr>
                      <a:r>
                        <a:rPr sz="1200">
                          <a:latin typeface="Arial"/>
                          <a:ea typeface="Arial"/>
                          <a:cs typeface="Arial"/>
                          <a:sym typeface="Arial"/>
                        </a:rPr>
                        <a:t>Материальные расходы</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a:lnSpc>
                          <a:spcPts val="900"/>
                        </a:lnSpc>
                        <a:defRPr sz="1800"/>
                      </a:pPr>
                      <a:r>
                        <a:rPr sz="1200">
                          <a:latin typeface="Arial"/>
                          <a:ea typeface="Arial"/>
                          <a:cs typeface="Arial"/>
                          <a:sym typeface="Arial"/>
                        </a:rPr>
                        <a:t>Международное сотрудничество</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a:lnSpc>
                          <a:spcPts val="900"/>
                        </a:lnSpc>
                        <a:defRPr sz="1800"/>
                      </a:pPr>
                      <a:r>
                        <a:rPr sz="1200">
                          <a:latin typeface="Arial"/>
                          <a:ea typeface="Arial"/>
                          <a:cs typeface="Arial"/>
                          <a:sym typeface="Arial"/>
                        </a:rPr>
                        <a:t>Сервисные расходы</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a:lnSpc>
                          <a:spcPts val="900"/>
                        </a:lnSpc>
                        <a:defRPr sz="1800"/>
                      </a:pPr>
                      <a:r>
                        <a:rPr sz="1200" b="1">
                          <a:latin typeface="Arial"/>
                          <a:ea typeface="Arial"/>
                          <a:cs typeface="Arial"/>
                          <a:sym typeface="Arial"/>
                        </a:rPr>
                        <a:t>ВСЕГО</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0"/>
                  </a:ext>
                </a:extLst>
              </a:tr>
              <a:tr h="203470">
                <a:tc>
                  <a:txBody>
                    <a:bodyPr/>
                    <a:lstStyle/>
                    <a:p>
                      <a:pPr algn="l">
                        <a:lnSpc>
                          <a:spcPts val="1200"/>
                        </a:lnSpc>
                        <a:defRPr sz="1800"/>
                      </a:pPr>
                      <a:r>
                        <a:rPr sz="1700" b="1" dirty="0" err="1">
                          <a:solidFill>
                            <a:srgbClr val="9900CC"/>
                          </a:solidFill>
                          <a:latin typeface="Arial"/>
                          <a:ea typeface="Arial"/>
                          <a:cs typeface="Arial"/>
                          <a:sym typeface="Arial"/>
                        </a:rPr>
                        <a:t>Научные</a:t>
                      </a:r>
                      <a:r>
                        <a:rPr sz="1700" b="1" dirty="0">
                          <a:solidFill>
                            <a:srgbClr val="9900CC"/>
                          </a:solidFill>
                          <a:latin typeface="Arial"/>
                          <a:ea typeface="Arial"/>
                          <a:cs typeface="Arial"/>
                          <a:sym typeface="Arial"/>
                        </a:rPr>
                        <a:t> </a:t>
                      </a:r>
                      <a:r>
                        <a:rPr sz="1700" b="1" dirty="0" err="1">
                          <a:solidFill>
                            <a:srgbClr val="9900CC"/>
                          </a:solidFill>
                          <a:latin typeface="Arial"/>
                          <a:ea typeface="Arial"/>
                          <a:cs typeface="Arial"/>
                          <a:sym typeface="Arial"/>
                        </a:rPr>
                        <a:t>исследования</a:t>
                      </a:r>
                      <a:endParaRPr sz="1700" b="1" dirty="0">
                        <a:solidFill>
                          <a:srgbClr val="9900CC"/>
                        </a:solidFill>
                        <a:latin typeface="Arial"/>
                        <a:ea typeface="Arial"/>
                        <a:cs typeface="Arial"/>
                        <a:sym typeface="Arial"/>
                      </a:endParaRPr>
                    </a:p>
                  </a:txBody>
                  <a:tcPr marL="0" marR="0" marT="0" marB="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a:lnSpc>
                          <a:spcPts val="12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a:lnSpc>
                          <a:spcPts val="12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a:lnSpc>
                          <a:spcPts val="12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a:lnSpc>
                          <a:spcPts val="12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a:lnSpc>
                          <a:spcPts val="12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1"/>
                  </a:ext>
                </a:extLst>
              </a:tr>
              <a:tr h="152602">
                <a:tc>
                  <a:txBody>
                    <a:bodyPr/>
                    <a:lstStyle/>
                    <a:p>
                      <a:pPr algn="l">
                        <a:lnSpc>
                          <a:spcPts val="900"/>
                        </a:lnSpc>
                        <a:defRPr sz="1800"/>
                      </a:pPr>
                      <a:r>
                        <a:rPr sz="1200" b="1">
                          <a:solidFill>
                            <a:srgbClr val="0066FF"/>
                          </a:solidFill>
                          <a:latin typeface="Arial"/>
                          <a:ea typeface="Arial"/>
                          <a:cs typeface="Arial"/>
                          <a:sym typeface="Arial"/>
                        </a:rPr>
                        <a:t>Научные проекты и активности</a:t>
                      </a:r>
                    </a:p>
                  </a:txBody>
                  <a:tcPr marL="0" marR="0" marT="0" marB="0" anchor="b"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ctr">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ctr">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ctr">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ctr">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ctr">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extLst>
                  <a:ext uri="{0D108BD9-81ED-4DB2-BD59-A6C34878D82A}">
                    <a16:rowId xmlns:a16="http://schemas.microsoft.com/office/drawing/2014/main" val="10002"/>
                  </a:ext>
                </a:extLst>
              </a:tr>
              <a:tr h="135646">
                <a:tc>
                  <a:txBody>
                    <a:bodyPr/>
                    <a:lstStyle/>
                    <a:p>
                      <a:pPr indent="360363" algn="l">
                        <a:lnSpc>
                          <a:spcPts val="800"/>
                        </a:lnSpc>
                        <a:defRPr sz="900">
                          <a:latin typeface="Arial"/>
                          <a:ea typeface="Arial"/>
                          <a:cs typeface="Arial"/>
                          <a:sym typeface="Arial"/>
                        </a:defRPr>
                      </a:pPr>
                      <a:r>
                        <a:rPr sz="1200"/>
                        <a:t>I. Базовые научные проекты по созданию экспериментальных установок</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03"/>
                  </a:ext>
                </a:extLst>
              </a:tr>
              <a:tr h="152602">
                <a:tc>
                  <a:txBody>
                    <a:bodyPr/>
                    <a:lstStyle/>
                    <a:p>
                      <a:pPr algn="l">
                        <a:lnSpc>
                          <a:spcPts val="900"/>
                        </a:lnSpc>
                        <a:defRPr sz="1800"/>
                      </a:pPr>
                      <a:r>
                        <a:rPr sz="1200" i="1">
                          <a:solidFill>
                            <a:srgbClr val="984807"/>
                          </a:solidFill>
                          <a:latin typeface="Arial"/>
                          <a:ea typeface="Arial"/>
                          <a:cs typeface="Arial"/>
                          <a:sym typeface="Arial"/>
                        </a:rPr>
                        <a:t>NICA</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04"/>
                  </a:ext>
                </a:extLst>
              </a:tr>
              <a:tr h="152602">
                <a:tc>
                  <a:txBody>
                    <a:bodyPr/>
                    <a:lstStyle/>
                    <a:p>
                      <a:pPr algn="l">
                        <a:lnSpc>
                          <a:spcPts val="900"/>
                        </a:lnSpc>
                        <a:defRPr sz="1800"/>
                      </a:pPr>
                      <a:r>
                        <a:rPr sz="1200" i="1">
                          <a:solidFill>
                            <a:srgbClr val="984807"/>
                          </a:solidFill>
                          <a:latin typeface="Arial"/>
                          <a:ea typeface="Arial"/>
                          <a:cs typeface="Arial"/>
                          <a:sym typeface="Arial"/>
                        </a:rPr>
                        <a:t>DRIBs-III</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05"/>
                  </a:ext>
                </a:extLst>
              </a:tr>
              <a:tr h="152602">
                <a:tc>
                  <a:txBody>
                    <a:bodyPr/>
                    <a:lstStyle/>
                    <a:p>
                      <a:pPr algn="l">
                        <a:lnSpc>
                          <a:spcPts val="900"/>
                        </a:lnSpc>
                        <a:defRPr sz="1800"/>
                      </a:pPr>
                      <a:r>
                        <a:rPr sz="1200" i="1">
                          <a:solidFill>
                            <a:srgbClr val="984807"/>
                          </a:solidFill>
                          <a:latin typeface="Arial"/>
                          <a:ea typeface="Arial"/>
                          <a:cs typeface="Arial"/>
                          <a:sym typeface="Arial"/>
                        </a:rPr>
                        <a:t>ИБР-2</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06"/>
                  </a:ext>
                </a:extLst>
              </a:tr>
              <a:tr h="152602">
                <a:tc>
                  <a:txBody>
                    <a:bodyPr/>
                    <a:lstStyle/>
                    <a:p>
                      <a:pPr algn="l">
                        <a:lnSpc>
                          <a:spcPts val="900"/>
                        </a:lnSpc>
                        <a:defRPr sz="1800"/>
                      </a:pPr>
                      <a:r>
                        <a:rPr sz="1200" i="1" dirty="0" err="1">
                          <a:solidFill>
                            <a:srgbClr val="984807"/>
                          </a:solidFill>
                          <a:latin typeface="Arial"/>
                          <a:ea typeface="Arial"/>
                          <a:cs typeface="Arial"/>
                          <a:sym typeface="Arial"/>
                        </a:rPr>
                        <a:t>Байкал</a:t>
                      </a:r>
                      <a:r>
                        <a:rPr sz="1200" i="1" dirty="0">
                          <a:solidFill>
                            <a:srgbClr val="984807"/>
                          </a:solidFill>
                          <a:latin typeface="Arial"/>
                          <a:ea typeface="Arial"/>
                          <a:cs typeface="Arial"/>
                          <a:sym typeface="Arial"/>
                        </a:rPr>
                        <a:t>-ГВД</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07"/>
                  </a:ext>
                </a:extLst>
              </a:tr>
              <a:tr h="135646">
                <a:tc>
                  <a:txBody>
                    <a:bodyPr/>
                    <a:lstStyle/>
                    <a:p>
                      <a:pPr indent="360363" algn="l">
                        <a:lnSpc>
                          <a:spcPts val="800"/>
                        </a:lnSpc>
                        <a:defRPr sz="900">
                          <a:latin typeface="Arial"/>
                          <a:ea typeface="Arial"/>
                          <a:cs typeface="Arial"/>
                          <a:sym typeface="Arial"/>
                        </a:defRPr>
                      </a:pPr>
                      <a:r>
                        <a:rPr sz="1200" dirty="0"/>
                        <a:t>II. </a:t>
                      </a:r>
                      <a:r>
                        <a:rPr sz="1200" dirty="0" err="1"/>
                        <a:t>Теоретическая</a:t>
                      </a:r>
                      <a:r>
                        <a:rPr sz="1200" dirty="0"/>
                        <a:t> </a:t>
                      </a:r>
                      <a:r>
                        <a:rPr sz="1200" dirty="0" err="1"/>
                        <a:t>физика</a:t>
                      </a:r>
                      <a:endParaRPr sz="1200" dirty="0"/>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08"/>
                  </a:ext>
                </a:extLst>
              </a:tr>
              <a:tr h="135646">
                <a:tc>
                  <a:txBody>
                    <a:bodyPr/>
                    <a:lstStyle/>
                    <a:p>
                      <a:pPr indent="360363" algn="l">
                        <a:lnSpc>
                          <a:spcPts val="800"/>
                        </a:lnSpc>
                        <a:defRPr sz="900">
                          <a:latin typeface="Arial"/>
                          <a:ea typeface="Arial"/>
                          <a:cs typeface="Arial"/>
                          <a:sym typeface="Arial"/>
                        </a:defRPr>
                      </a:pPr>
                      <a:r>
                        <a:rPr sz="1200"/>
                        <a:t>III. Физика частиц</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09"/>
                  </a:ext>
                </a:extLst>
              </a:tr>
              <a:tr h="135646">
                <a:tc>
                  <a:txBody>
                    <a:bodyPr/>
                    <a:lstStyle/>
                    <a:p>
                      <a:pPr algn="l">
                        <a:lnSpc>
                          <a:spcPts val="800"/>
                        </a:lnSpc>
                        <a:defRPr sz="1800"/>
                      </a:pPr>
                      <a:r>
                        <a:rPr sz="1200" i="1">
                          <a:solidFill>
                            <a:srgbClr val="984807"/>
                          </a:solidFill>
                          <a:latin typeface="Arial"/>
                          <a:ea typeface="Arial"/>
                          <a:cs typeface="Arial"/>
                          <a:sym typeface="Arial"/>
                        </a:rPr>
                        <a:t>Тема 1</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10"/>
                  </a:ext>
                </a:extLst>
              </a:tr>
              <a:tr h="135646">
                <a:tc>
                  <a:txBody>
                    <a:bodyPr/>
                    <a:lstStyle/>
                    <a:p>
                      <a:pPr algn="l">
                        <a:lnSpc>
                          <a:spcPts val="800"/>
                        </a:lnSpc>
                        <a:defRPr sz="1800"/>
                      </a:pPr>
                      <a:r>
                        <a:rPr sz="1200">
                          <a:solidFill>
                            <a:srgbClr val="984807"/>
                          </a:solidFill>
                          <a:latin typeface="Arial"/>
                          <a:ea typeface="Arial"/>
                          <a:cs typeface="Arial"/>
                          <a:sym typeface="Arial"/>
                        </a:rPr>
                        <a:t>Проект 1</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11"/>
                  </a:ext>
                </a:extLst>
              </a:tr>
              <a:tr h="135646">
                <a:tc>
                  <a:txBody>
                    <a:bodyPr/>
                    <a:lstStyle/>
                    <a:p>
                      <a:pPr algn="l">
                        <a:lnSpc>
                          <a:spcPts val="800"/>
                        </a:lnSpc>
                        <a:defRPr sz="1800"/>
                      </a:pPr>
                      <a:r>
                        <a:rPr sz="1200">
                          <a:solidFill>
                            <a:srgbClr val="984807"/>
                          </a:solidFill>
                          <a:latin typeface="Arial"/>
                          <a:ea typeface="Arial"/>
                          <a:cs typeface="Arial"/>
                          <a:sym typeface="Arial"/>
                        </a:rPr>
                        <a:t>Активность 1</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12"/>
                  </a:ext>
                </a:extLst>
              </a:tr>
              <a:tr h="135646">
                <a:tc>
                  <a:txBody>
                    <a:bodyPr/>
                    <a:lstStyle/>
                    <a:p>
                      <a:pPr algn="l">
                        <a:lnSpc>
                          <a:spcPts val="800"/>
                        </a:lnSpc>
                        <a:defRPr sz="1800"/>
                      </a:pPr>
                      <a:r>
                        <a:rPr sz="1200" i="1">
                          <a:solidFill>
                            <a:srgbClr val="984807"/>
                          </a:solidFill>
                          <a:latin typeface="Arial"/>
                          <a:ea typeface="Arial"/>
                          <a:cs typeface="Arial"/>
                          <a:sym typeface="Arial"/>
                        </a:rPr>
                        <a:t>Тема 2</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13"/>
                  </a:ext>
                </a:extLst>
              </a:tr>
              <a:tr h="135646">
                <a:tc>
                  <a:txBody>
                    <a:bodyPr/>
                    <a:lstStyle/>
                    <a:p>
                      <a:pPr algn="l">
                        <a:lnSpc>
                          <a:spcPts val="800"/>
                        </a:lnSpc>
                        <a:defRPr sz="1800"/>
                      </a:pPr>
                      <a:r>
                        <a:rPr sz="1200" i="1">
                          <a:latin typeface="Arial"/>
                          <a:ea typeface="Arial"/>
                          <a:cs typeface="Arial"/>
                          <a:sym typeface="Arial"/>
                        </a:rPr>
                        <a:t>…</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14"/>
                  </a:ext>
                </a:extLst>
              </a:tr>
              <a:tr h="135646">
                <a:tc>
                  <a:txBody>
                    <a:bodyPr/>
                    <a:lstStyle/>
                    <a:p>
                      <a:pPr indent="360363" algn="l">
                        <a:lnSpc>
                          <a:spcPts val="800"/>
                        </a:lnSpc>
                        <a:defRPr sz="900">
                          <a:latin typeface="Arial"/>
                          <a:ea typeface="Arial"/>
                          <a:cs typeface="Arial"/>
                          <a:sym typeface="Arial"/>
                        </a:defRPr>
                      </a:pPr>
                      <a:r>
                        <a:rPr sz="1200"/>
                        <a:t>IV. Ядерная физика</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15"/>
                  </a:ext>
                </a:extLst>
              </a:tr>
              <a:tr h="135646">
                <a:tc>
                  <a:txBody>
                    <a:bodyPr/>
                    <a:lstStyle/>
                    <a:p>
                      <a:pPr indent="360363" algn="l">
                        <a:lnSpc>
                          <a:spcPts val="800"/>
                        </a:lnSpc>
                        <a:defRPr sz="900">
                          <a:latin typeface="Arial"/>
                          <a:ea typeface="Arial"/>
                          <a:cs typeface="Arial"/>
                          <a:sym typeface="Arial"/>
                        </a:defRPr>
                      </a:pPr>
                      <a:r>
                        <a:rPr sz="1200"/>
                        <a:t>V. Физика конденсированных сред</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16"/>
                  </a:ext>
                </a:extLst>
              </a:tr>
              <a:tr h="135646">
                <a:tc>
                  <a:txBody>
                    <a:bodyPr/>
                    <a:lstStyle/>
                    <a:p>
                      <a:pPr indent="360363" algn="l">
                        <a:lnSpc>
                          <a:spcPts val="800"/>
                        </a:lnSpc>
                        <a:defRPr sz="900">
                          <a:latin typeface="Arial"/>
                          <a:ea typeface="Arial"/>
                          <a:cs typeface="Arial"/>
                          <a:sym typeface="Arial"/>
                        </a:defRPr>
                      </a:pPr>
                      <a:r>
                        <a:rPr sz="1200"/>
                        <a:t>VI. Радиационные исследования в науках о жизни</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17"/>
                  </a:ext>
                </a:extLst>
              </a:tr>
              <a:tr h="135646">
                <a:tc>
                  <a:txBody>
                    <a:bodyPr/>
                    <a:lstStyle/>
                    <a:p>
                      <a:pPr indent="360363" algn="l">
                        <a:lnSpc>
                          <a:spcPts val="800"/>
                        </a:lnSpc>
                        <a:defRPr sz="900">
                          <a:latin typeface="Arial"/>
                          <a:ea typeface="Arial"/>
                          <a:cs typeface="Arial"/>
                          <a:sym typeface="Arial"/>
                        </a:defRPr>
                      </a:pPr>
                      <a:r>
                        <a:rPr sz="1200"/>
                        <a:t>VII. Информационные технологии</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18"/>
                  </a:ext>
                </a:extLst>
              </a:tr>
              <a:tr h="169113">
                <a:tc>
                  <a:txBody>
                    <a:bodyPr/>
                    <a:lstStyle/>
                    <a:p>
                      <a:pPr indent="360363" algn="l">
                        <a:lnSpc>
                          <a:spcPts val="800"/>
                        </a:lnSpc>
                        <a:defRPr sz="900">
                          <a:latin typeface="Arial"/>
                          <a:ea typeface="Arial"/>
                          <a:cs typeface="Arial"/>
                          <a:sym typeface="Arial"/>
                        </a:defRPr>
                      </a:pPr>
                      <a:r>
                        <a:rPr sz="1200"/>
                        <a:t>VIII. Ускорительные технологии и детекторы, прикладные исследования</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19"/>
                  </a:ext>
                </a:extLst>
              </a:tr>
              <a:tr h="148774">
                <a:tc>
                  <a:txBody>
                    <a:bodyPr/>
                    <a:lstStyle/>
                    <a:p>
                      <a:pPr indent="360363" algn="l">
                        <a:lnSpc>
                          <a:spcPts val="800"/>
                        </a:lnSpc>
                        <a:defRPr sz="900">
                          <a:latin typeface="Arial"/>
                          <a:ea typeface="Arial"/>
                          <a:cs typeface="Arial"/>
                          <a:sym typeface="Arial"/>
                        </a:defRPr>
                      </a:pPr>
                      <a:r>
                        <a:rPr sz="1200" dirty="0"/>
                        <a:t>IX. </a:t>
                      </a:r>
                      <a:r>
                        <a:rPr sz="1200" dirty="0" err="1"/>
                        <a:t>Аналитическ</a:t>
                      </a:r>
                      <a:r>
                        <a:rPr lang="ru-RU" sz="1200" dirty="0" err="1"/>
                        <a:t>ая</a:t>
                      </a:r>
                      <a:r>
                        <a:rPr sz="1200" dirty="0"/>
                        <a:t> </a:t>
                      </a:r>
                      <a:r>
                        <a:rPr sz="1200" dirty="0" err="1"/>
                        <a:t>и</a:t>
                      </a:r>
                      <a:r>
                        <a:rPr sz="1200" dirty="0"/>
                        <a:t> </a:t>
                      </a:r>
                      <a:r>
                        <a:rPr sz="1200" dirty="0" err="1"/>
                        <a:t>метод</a:t>
                      </a:r>
                      <a:r>
                        <a:rPr lang="ru-RU" sz="1200" dirty="0"/>
                        <a:t>. </a:t>
                      </a:r>
                      <a:r>
                        <a:rPr sz="1200" dirty="0" err="1"/>
                        <a:t>организаци</a:t>
                      </a:r>
                      <a:r>
                        <a:rPr lang="ru-RU" sz="1200" dirty="0"/>
                        <a:t>я</a:t>
                      </a:r>
                      <a:r>
                        <a:rPr sz="1200" dirty="0"/>
                        <a:t> научной</a:t>
                      </a:r>
                      <a:r>
                        <a:rPr lang="ru-RU" sz="1200" dirty="0"/>
                        <a:t> деятельности</a:t>
                      </a:r>
                      <a:endParaRPr sz="1200" dirty="0"/>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dirty="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20"/>
                  </a:ext>
                </a:extLst>
              </a:tr>
              <a:tr h="0">
                <a:tc>
                  <a:txBody>
                    <a:bodyPr/>
                    <a:lstStyle/>
                    <a:p>
                      <a:pPr indent="360363" algn="l">
                        <a:lnSpc>
                          <a:spcPts val="800"/>
                        </a:lnSpc>
                        <a:defRPr sz="900">
                          <a:latin typeface="Arial"/>
                          <a:ea typeface="Arial"/>
                          <a:cs typeface="Arial"/>
                          <a:sym typeface="Arial"/>
                        </a:defRPr>
                      </a:pPr>
                      <a:r>
                        <a:rPr sz="1200" dirty="0"/>
                        <a:t>X. </a:t>
                      </a:r>
                      <a:r>
                        <a:rPr sz="1200" dirty="0" err="1"/>
                        <a:t>Образовательная</a:t>
                      </a:r>
                      <a:r>
                        <a:rPr sz="1200" dirty="0"/>
                        <a:t> </a:t>
                      </a:r>
                      <a:r>
                        <a:rPr sz="1200" dirty="0" err="1"/>
                        <a:t>программа</a:t>
                      </a:r>
                      <a:endParaRPr sz="1200" dirty="0"/>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800"/>
                        </a:lnSpc>
                        <a:defRPr sz="1800"/>
                      </a:pPr>
                      <a:r>
                        <a:rPr sz="1200" dirty="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800"/>
                        </a:lnSpc>
                        <a:defRPr sz="1800"/>
                      </a:pPr>
                      <a:r>
                        <a:rPr sz="1200" b="1">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extLst>
                  <a:ext uri="{0D108BD9-81ED-4DB2-BD59-A6C34878D82A}">
                    <a16:rowId xmlns:a16="http://schemas.microsoft.com/office/drawing/2014/main" val="10021"/>
                  </a:ext>
                </a:extLst>
              </a:tr>
              <a:tr h="152602">
                <a:tc>
                  <a:txBody>
                    <a:bodyPr/>
                    <a:lstStyle/>
                    <a:p>
                      <a:pPr algn="l">
                        <a:lnSpc>
                          <a:spcPts val="900"/>
                        </a:lnSpc>
                        <a:defRPr sz="1800"/>
                      </a:pPr>
                      <a:r>
                        <a:rPr sz="1200" b="1">
                          <a:solidFill>
                            <a:srgbClr val="0066FF"/>
                          </a:solidFill>
                          <a:latin typeface="Arial"/>
                          <a:ea typeface="Arial"/>
                          <a:cs typeface="Arial"/>
                          <a:sym typeface="Arial"/>
                        </a:rPr>
                        <a:t>Обслуживание и обеспечение эксплуатации установок</a:t>
                      </a:r>
                    </a:p>
                  </a:txBody>
                  <a:tcPr marL="0" marR="0" marT="0" marB="0" anchor="b"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extLst>
                  <a:ext uri="{0D108BD9-81ED-4DB2-BD59-A6C34878D82A}">
                    <a16:rowId xmlns:a16="http://schemas.microsoft.com/office/drawing/2014/main" val="10022"/>
                  </a:ext>
                </a:extLst>
              </a:tr>
              <a:tr h="135646">
                <a:tc>
                  <a:txBody>
                    <a:bodyPr/>
                    <a:lstStyle/>
                    <a:p>
                      <a:pPr indent="360363" algn="l">
                        <a:lnSpc>
                          <a:spcPts val="800"/>
                        </a:lnSpc>
                        <a:defRPr sz="900">
                          <a:latin typeface="Arial"/>
                          <a:ea typeface="Arial"/>
                          <a:cs typeface="Arial"/>
                          <a:sym typeface="Arial"/>
                        </a:defRPr>
                      </a:pPr>
                      <a:r>
                        <a:rPr sz="1200"/>
                        <a:t>Ускорительный комплекс NICA</a:t>
                      </a:r>
                    </a:p>
                  </a:txBody>
                  <a:tcPr marL="0" marR="0" marT="0" marB="0" anchor="b"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23"/>
                  </a:ext>
                </a:extLst>
              </a:tr>
              <a:tr h="163012">
                <a:tc>
                  <a:txBody>
                    <a:bodyPr/>
                    <a:lstStyle/>
                    <a:p>
                      <a:pPr indent="360363" algn="l">
                        <a:lnSpc>
                          <a:spcPts val="800"/>
                        </a:lnSpc>
                        <a:defRPr sz="900">
                          <a:latin typeface="Arial"/>
                          <a:ea typeface="Arial"/>
                          <a:cs typeface="Arial"/>
                          <a:sym typeface="Arial"/>
                        </a:defRPr>
                      </a:pPr>
                      <a:r>
                        <a:rPr sz="1200"/>
                        <a:t>Циклотронный комплекс DRIBs-III</a:t>
                      </a:r>
                    </a:p>
                  </a:txBody>
                  <a:tcPr marL="0" marR="0" marT="0" marB="0" anchor="b"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24"/>
                  </a:ext>
                </a:extLst>
              </a:tr>
              <a:tr h="135646">
                <a:tc>
                  <a:txBody>
                    <a:bodyPr/>
                    <a:lstStyle/>
                    <a:p>
                      <a:pPr algn="l">
                        <a:lnSpc>
                          <a:spcPts val="800"/>
                        </a:lnSpc>
                        <a:defRPr sz="1800"/>
                      </a:pPr>
                      <a:r>
                        <a:rPr sz="1200" dirty="0" err="1">
                          <a:latin typeface="Arial"/>
                          <a:ea typeface="Arial"/>
                          <a:cs typeface="Arial"/>
                          <a:sym typeface="Arial"/>
                        </a:rPr>
                        <a:t>Исследовательский</a:t>
                      </a:r>
                      <a:r>
                        <a:rPr sz="1200" dirty="0">
                          <a:latin typeface="Arial"/>
                          <a:ea typeface="Arial"/>
                          <a:cs typeface="Arial"/>
                          <a:sym typeface="Arial"/>
                        </a:rPr>
                        <a:t> </a:t>
                      </a:r>
                      <a:r>
                        <a:rPr sz="1200" dirty="0" err="1">
                          <a:latin typeface="Arial"/>
                          <a:ea typeface="Arial"/>
                          <a:cs typeface="Arial"/>
                          <a:sym typeface="Arial"/>
                        </a:rPr>
                        <a:t>реактор</a:t>
                      </a:r>
                      <a:r>
                        <a:rPr sz="1200" dirty="0">
                          <a:latin typeface="Arial"/>
                          <a:ea typeface="Arial"/>
                          <a:cs typeface="Arial"/>
                          <a:sym typeface="Arial"/>
                        </a:rPr>
                        <a:t> ИБР-2</a:t>
                      </a:r>
                    </a:p>
                  </a:txBody>
                  <a:tcPr marL="0" marR="0" marT="0" marB="0" anchor="b"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25"/>
                  </a:ext>
                </a:extLst>
              </a:tr>
              <a:tr h="135646">
                <a:tc>
                  <a:txBody>
                    <a:bodyPr/>
                    <a:lstStyle/>
                    <a:p>
                      <a:pPr algn="l">
                        <a:lnSpc>
                          <a:spcPts val="800"/>
                        </a:lnSpc>
                        <a:defRPr sz="1800"/>
                      </a:pPr>
                      <a:r>
                        <a:rPr sz="1200">
                          <a:latin typeface="Arial"/>
                          <a:ea typeface="Arial"/>
                          <a:cs typeface="Arial"/>
                          <a:sym typeface="Arial"/>
                        </a:rPr>
                        <a:t>…</a:t>
                      </a:r>
                    </a:p>
                  </a:txBody>
                  <a:tcPr marL="0" marR="0" marT="0" marB="0" anchor="b"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extLst>
                  <a:ext uri="{0D108BD9-81ED-4DB2-BD59-A6C34878D82A}">
                    <a16:rowId xmlns:a16="http://schemas.microsoft.com/office/drawing/2014/main" val="10026"/>
                  </a:ext>
                </a:extLst>
              </a:tr>
              <a:tr h="203470">
                <a:tc>
                  <a:txBody>
                    <a:bodyPr/>
                    <a:lstStyle/>
                    <a:p>
                      <a:pPr algn="l">
                        <a:lnSpc>
                          <a:spcPts val="1200"/>
                        </a:lnSpc>
                        <a:defRPr sz="1800"/>
                      </a:pPr>
                      <a:r>
                        <a:rPr sz="1700" b="1">
                          <a:solidFill>
                            <a:srgbClr val="9900CC"/>
                          </a:solidFill>
                          <a:latin typeface="Arial"/>
                          <a:ea typeface="Arial"/>
                          <a:cs typeface="Arial"/>
                          <a:sym typeface="Arial"/>
                        </a:rPr>
                        <a:t>Инфраструктура</a:t>
                      </a:r>
                    </a:p>
                  </a:txBody>
                  <a:tcPr marL="0" marR="0" marT="0" marB="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1200"/>
                        </a:lnSpc>
                        <a:defRPr sz="1800"/>
                      </a:pPr>
                      <a:r>
                        <a:rPr sz="16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1200"/>
                        </a:lnSpc>
                        <a:defRPr sz="1800"/>
                      </a:pPr>
                      <a:r>
                        <a:rPr sz="16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1200"/>
                        </a:lnSpc>
                        <a:defRPr sz="1800"/>
                      </a:pPr>
                      <a:r>
                        <a:rPr sz="16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1200"/>
                        </a:lnSpc>
                        <a:defRPr sz="1800"/>
                      </a:pPr>
                      <a:r>
                        <a:rPr sz="16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1200"/>
                        </a:lnSpc>
                        <a:defRPr sz="1800"/>
                      </a:pPr>
                      <a:r>
                        <a:rPr sz="16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27"/>
                  </a:ext>
                </a:extLst>
              </a:tr>
              <a:tr h="152602">
                <a:tc>
                  <a:txBody>
                    <a:bodyPr/>
                    <a:lstStyle/>
                    <a:p>
                      <a:pPr algn="l">
                        <a:lnSpc>
                          <a:spcPts val="900"/>
                        </a:lnSpc>
                        <a:defRPr sz="1800"/>
                      </a:pPr>
                      <a:r>
                        <a:rPr sz="1200" b="1">
                          <a:solidFill>
                            <a:srgbClr val="0066FF"/>
                          </a:solidFill>
                          <a:latin typeface="Arial"/>
                          <a:ea typeface="Arial"/>
                          <a:cs typeface="Arial"/>
                          <a:sym typeface="Arial"/>
                        </a:rPr>
                        <a:t>Модернизация инженерной и социальной инфраструктуры </a:t>
                      </a:r>
                    </a:p>
                  </a:txBody>
                  <a:tcPr marL="0" marR="0" marT="0" marB="0" anchor="b"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12700">
                      <a:miter lim="400000"/>
                    </a:lnB>
                    <a:noFill/>
                  </a:tcPr>
                </a:tc>
                <a:extLst>
                  <a:ext uri="{0D108BD9-81ED-4DB2-BD59-A6C34878D82A}">
                    <a16:rowId xmlns:a16="http://schemas.microsoft.com/office/drawing/2014/main" val="10028"/>
                  </a:ext>
                </a:extLst>
              </a:tr>
              <a:tr h="135646">
                <a:tc>
                  <a:txBody>
                    <a:bodyPr/>
                    <a:lstStyle/>
                    <a:p>
                      <a:pPr algn="l">
                        <a:lnSpc>
                          <a:spcPts val="800"/>
                        </a:lnSpc>
                        <a:defRPr sz="1800"/>
                      </a:pPr>
                      <a:r>
                        <a:rPr sz="1200">
                          <a:latin typeface="Arial"/>
                          <a:ea typeface="Arial"/>
                          <a:cs typeface="Arial"/>
                          <a:sym typeface="Arial"/>
                        </a:rPr>
                        <a:t>Проекты по развитию инженерной инфраструктуры </a:t>
                      </a:r>
                    </a:p>
                  </a:txBody>
                  <a:tcPr marL="0" marR="0" marT="0" marB="0" anchor="b"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29"/>
                  </a:ext>
                </a:extLst>
              </a:tr>
              <a:tr h="135646">
                <a:tc>
                  <a:txBody>
                    <a:bodyPr/>
                    <a:lstStyle/>
                    <a:p>
                      <a:pPr algn="l">
                        <a:lnSpc>
                          <a:spcPts val="700"/>
                        </a:lnSpc>
                        <a:defRPr sz="1800"/>
                      </a:pPr>
                      <a:r>
                        <a:rPr sz="1200" dirty="0" err="1">
                          <a:solidFill>
                            <a:srgbClr val="984807"/>
                          </a:solidFill>
                          <a:latin typeface="Arial"/>
                          <a:ea typeface="Arial"/>
                          <a:cs typeface="Arial"/>
                          <a:sym typeface="Arial"/>
                        </a:rPr>
                        <a:t>Проект</a:t>
                      </a:r>
                      <a:r>
                        <a:rPr sz="1200" dirty="0">
                          <a:solidFill>
                            <a:srgbClr val="984807"/>
                          </a:solidFill>
                          <a:latin typeface="Arial"/>
                          <a:ea typeface="Arial"/>
                          <a:cs typeface="Arial"/>
                          <a:sym typeface="Arial"/>
                        </a:rPr>
                        <a:t> 1</a:t>
                      </a:r>
                    </a:p>
                  </a:txBody>
                  <a:tcPr marL="0" marR="0" marT="0" marB="0" anchor="b"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30"/>
                  </a:ext>
                </a:extLst>
              </a:tr>
              <a:tr h="135646">
                <a:tc>
                  <a:txBody>
                    <a:bodyPr/>
                    <a:lstStyle/>
                    <a:p>
                      <a:pPr algn="l">
                        <a:lnSpc>
                          <a:spcPts val="700"/>
                        </a:lnSpc>
                        <a:defRPr sz="1800"/>
                      </a:pPr>
                      <a:r>
                        <a:rPr sz="1200">
                          <a:solidFill>
                            <a:srgbClr val="984807"/>
                          </a:solidFill>
                          <a:latin typeface="Arial"/>
                          <a:ea typeface="Arial"/>
                          <a:cs typeface="Arial"/>
                          <a:sym typeface="Arial"/>
                        </a:rPr>
                        <a:t>Проект 2</a:t>
                      </a:r>
                    </a:p>
                  </a:txBody>
                  <a:tcPr marL="0" marR="0" marT="0" marB="0" anchor="b"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31"/>
                  </a:ext>
                </a:extLst>
              </a:tr>
              <a:tr h="135646">
                <a:tc>
                  <a:txBody>
                    <a:bodyPr/>
                    <a:lstStyle/>
                    <a:p>
                      <a:pPr algn="l">
                        <a:lnSpc>
                          <a:spcPts val="700"/>
                        </a:lnSpc>
                        <a:defRPr sz="1800"/>
                      </a:pPr>
                      <a:r>
                        <a:rPr sz="1200">
                          <a:latin typeface="Arial"/>
                          <a:ea typeface="Arial"/>
                          <a:cs typeface="Arial"/>
                          <a:sym typeface="Arial"/>
                        </a:rPr>
                        <a:t>     …</a:t>
                      </a:r>
                    </a:p>
                  </a:txBody>
                  <a:tcPr marL="0" marR="0" marT="0" marB="0" anchor="b"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32"/>
                  </a:ext>
                </a:extLst>
              </a:tr>
              <a:tr h="135646">
                <a:tc>
                  <a:txBody>
                    <a:bodyPr/>
                    <a:lstStyle/>
                    <a:p>
                      <a:pPr algn="l">
                        <a:lnSpc>
                          <a:spcPts val="800"/>
                        </a:lnSpc>
                        <a:defRPr sz="1800"/>
                      </a:pPr>
                      <a:r>
                        <a:rPr sz="1200">
                          <a:latin typeface="Arial"/>
                          <a:ea typeface="Arial"/>
                          <a:cs typeface="Arial"/>
                          <a:sym typeface="Arial"/>
                        </a:rPr>
                        <a:t>Проекты по развитию социальной инфраструктуры </a:t>
                      </a:r>
                    </a:p>
                  </a:txBody>
                  <a:tcPr marL="0" marR="0" marT="0" marB="0" anchor="b"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tc>
                  <a:txBody>
                    <a:bodyPr/>
                    <a:lstStyle/>
                    <a:p>
                      <a:pPr algn="l">
                        <a:lnSpc>
                          <a:spcPts val="8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12700">
                      <a:miter lim="400000"/>
                    </a:lnB>
                    <a:noFill/>
                  </a:tcPr>
                </a:tc>
                <a:extLst>
                  <a:ext uri="{0D108BD9-81ED-4DB2-BD59-A6C34878D82A}">
                    <a16:rowId xmlns:a16="http://schemas.microsoft.com/office/drawing/2014/main" val="10033"/>
                  </a:ext>
                </a:extLst>
              </a:tr>
              <a:tr h="135646">
                <a:tc>
                  <a:txBody>
                    <a:bodyPr/>
                    <a:lstStyle/>
                    <a:p>
                      <a:pPr algn="l">
                        <a:lnSpc>
                          <a:spcPts val="700"/>
                        </a:lnSpc>
                        <a:defRPr sz="1800"/>
                      </a:pPr>
                      <a:r>
                        <a:rPr sz="1200">
                          <a:latin typeface="Arial"/>
                          <a:ea typeface="Arial"/>
                          <a:cs typeface="Arial"/>
                          <a:sym typeface="Arial"/>
                        </a:rPr>
                        <a:t>…</a:t>
                      </a:r>
                    </a:p>
                  </a:txBody>
                  <a:tcPr marL="0" marR="0" marT="0" marB="0" anchor="b"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tc>
                  <a:txBody>
                    <a:bodyPr/>
                    <a:lstStyle/>
                    <a:p>
                      <a:pPr algn="l">
                        <a:lnSpc>
                          <a:spcPts val="7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12700">
                      <a:miter lim="400000"/>
                    </a:lnT>
                    <a:lnB w="6350">
                      <a:solidFill>
                        <a:srgbClr val="000000"/>
                      </a:solidFill>
                    </a:lnB>
                    <a:noFill/>
                  </a:tcPr>
                </a:tc>
                <a:extLst>
                  <a:ext uri="{0D108BD9-81ED-4DB2-BD59-A6C34878D82A}">
                    <a16:rowId xmlns:a16="http://schemas.microsoft.com/office/drawing/2014/main" val="10034"/>
                  </a:ext>
                </a:extLst>
              </a:tr>
              <a:tr h="457806">
                <a:tc>
                  <a:txBody>
                    <a:bodyPr/>
                    <a:lstStyle/>
                    <a:p>
                      <a:pPr indent="176212" algn="l">
                        <a:lnSpc>
                          <a:spcPts val="900"/>
                        </a:lnSpc>
                        <a:defRPr sz="900" b="1">
                          <a:solidFill>
                            <a:srgbClr val="0066FF"/>
                          </a:solidFill>
                          <a:latin typeface="Arial"/>
                          <a:ea typeface="Arial"/>
                          <a:cs typeface="Arial"/>
                          <a:sym typeface="Arial"/>
                        </a:defRPr>
                      </a:pPr>
                      <a:r>
                        <a:rPr sz="1200"/>
                        <a:t>Административно-хозяйственные расходы</a:t>
                      </a:r>
                    </a:p>
                    <a:p>
                      <a:pPr indent="360363" algn="l">
                        <a:lnSpc>
                          <a:spcPts val="900"/>
                        </a:lnSpc>
                        <a:defRPr sz="900">
                          <a:latin typeface="Arial"/>
                          <a:ea typeface="Arial"/>
                          <a:cs typeface="Arial"/>
                          <a:sym typeface="Arial"/>
                        </a:defRPr>
                      </a:pPr>
                      <a:r>
                        <a:rPr sz="1200"/>
                        <a:t>Административно-хозяйственные расходы лабораторий</a:t>
                      </a:r>
                    </a:p>
                    <a:p>
                      <a:pPr indent="360363" algn="l">
                        <a:lnSpc>
                          <a:spcPts val="900"/>
                        </a:lnSpc>
                        <a:defRPr sz="900">
                          <a:latin typeface="Arial"/>
                          <a:ea typeface="Arial"/>
                          <a:cs typeface="Arial"/>
                          <a:sym typeface="Arial"/>
                        </a:defRPr>
                      </a:pPr>
                      <a:r>
                        <a:rPr sz="1200"/>
                        <a:t>Общеинститутские административно-хозяйственные расходы</a:t>
                      </a:r>
                    </a:p>
                  </a:txBody>
                  <a:tcPr marL="0" marR="0" marT="0" marB="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35"/>
                  </a:ext>
                </a:extLst>
              </a:tr>
              <a:tr h="457806">
                <a:tc>
                  <a:txBody>
                    <a:bodyPr/>
                    <a:lstStyle/>
                    <a:p>
                      <a:pPr indent="176212" algn="l">
                        <a:lnSpc>
                          <a:spcPts val="900"/>
                        </a:lnSpc>
                        <a:defRPr sz="900" b="1">
                          <a:solidFill>
                            <a:srgbClr val="0066FF"/>
                          </a:solidFill>
                          <a:latin typeface="Arial"/>
                          <a:ea typeface="Arial"/>
                          <a:cs typeface="Arial"/>
                          <a:sym typeface="Arial"/>
                        </a:defRPr>
                      </a:pPr>
                      <a:r>
                        <a:rPr sz="1200"/>
                        <a:t>Ремонт зданий и сооружений</a:t>
                      </a:r>
                    </a:p>
                    <a:p>
                      <a:pPr indent="360363" algn="l">
                        <a:lnSpc>
                          <a:spcPts val="900"/>
                        </a:lnSpc>
                        <a:defRPr sz="900">
                          <a:latin typeface="Arial"/>
                          <a:ea typeface="Arial"/>
                          <a:cs typeface="Arial"/>
                          <a:sym typeface="Arial"/>
                        </a:defRPr>
                      </a:pPr>
                      <a:r>
                        <a:rPr sz="1200"/>
                        <a:t>Ремонт зданий и сооружений в лабораториях</a:t>
                      </a:r>
                    </a:p>
                    <a:p>
                      <a:pPr indent="360363" algn="l">
                        <a:lnSpc>
                          <a:spcPts val="900"/>
                        </a:lnSpc>
                        <a:defRPr sz="900">
                          <a:latin typeface="Arial"/>
                          <a:ea typeface="Arial"/>
                          <a:cs typeface="Arial"/>
                          <a:sym typeface="Arial"/>
                        </a:defRPr>
                      </a:pPr>
                      <a:r>
                        <a:rPr sz="1200"/>
                        <a:t>Ремонт общеинститутских зданий и сооружений</a:t>
                      </a:r>
                    </a:p>
                  </a:txBody>
                  <a:tcPr marL="0" marR="0" marT="0" marB="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dirty="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36"/>
                  </a:ext>
                </a:extLst>
              </a:tr>
              <a:tr h="152602">
                <a:tc>
                  <a:txBody>
                    <a:bodyPr/>
                    <a:lstStyle/>
                    <a:p>
                      <a:pPr algn="l">
                        <a:lnSpc>
                          <a:spcPts val="900"/>
                        </a:lnSpc>
                        <a:defRPr sz="1800"/>
                      </a:pPr>
                      <a:r>
                        <a:rPr sz="1200" b="1" dirty="0">
                          <a:latin typeface="Arial"/>
                          <a:ea typeface="Arial"/>
                          <a:cs typeface="Arial"/>
                          <a:sym typeface="Arial"/>
                        </a:rPr>
                        <a:t>ВСЕГО</a:t>
                      </a:r>
                    </a:p>
                  </a:txBody>
                  <a:tcPr marL="0" marR="0" marT="0" marB="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lnSpc>
                          <a:spcPts val="900"/>
                        </a:lnSpc>
                        <a:defRPr sz="1800"/>
                      </a:pPr>
                      <a:r>
                        <a:rPr sz="1200" dirty="0">
                          <a:latin typeface="Arial"/>
                          <a:ea typeface="Arial"/>
                          <a:cs typeface="Arial"/>
                          <a:sym typeface="Arial"/>
                        </a:rPr>
                        <a:t> </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37"/>
                  </a:ext>
                </a:extLst>
              </a:tr>
            </a:tbl>
          </a:graphicData>
        </a:graphic>
      </p:graphicFrame>
    </p:spTree>
    <p:extLst>
      <p:ext uri="{BB962C8B-B14F-4D97-AF65-F5344CB8AC3E}">
        <p14:creationId xmlns:p14="http://schemas.microsoft.com/office/powerpoint/2010/main" val="1877948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a:extLst>
              <a:ext uri="{FF2B5EF4-FFF2-40B4-BE49-F238E27FC236}">
                <a16:creationId xmlns:a16="http://schemas.microsoft.com/office/drawing/2014/main" id="{EE287343-4D80-5F38-426B-120362863B70}"/>
              </a:ext>
            </a:extLst>
          </p:cNvPr>
          <p:cNvPicPr>
            <a:picLocks noChangeAspect="1"/>
          </p:cNvPicPr>
          <p:nvPr/>
        </p:nvPicPr>
        <p:blipFill>
          <a:blip r:embed="rId2" cstate="print"/>
          <a:stretch>
            <a:fillRect/>
          </a:stretch>
        </p:blipFill>
        <p:spPr bwMode="auto">
          <a:xfrm>
            <a:off x="169562" y="3808846"/>
            <a:ext cx="3372485" cy="2057400"/>
          </a:xfrm>
          <a:prstGeom prst="rect">
            <a:avLst/>
          </a:prstGeom>
        </p:spPr>
      </p:pic>
      <p:sp>
        <p:nvSpPr>
          <p:cNvPr id="5" name="TextBox 4">
            <a:extLst>
              <a:ext uri="{FF2B5EF4-FFF2-40B4-BE49-F238E27FC236}">
                <a16:creationId xmlns:a16="http://schemas.microsoft.com/office/drawing/2014/main" id="{832050F3-E80F-056D-EF9F-60B2995BA1CA}"/>
              </a:ext>
            </a:extLst>
          </p:cNvPr>
          <p:cNvSpPr txBox="1"/>
          <p:nvPr/>
        </p:nvSpPr>
        <p:spPr>
          <a:xfrm>
            <a:off x="574876" y="5878987"/>
            <a:ext cx="2694840" cy="461665"/>
          </a:xfrm>
          <a:prstGeom prst="rect">
            <a:avLst/>
          </a:prstGeom>
          <a:noFill/>
        </p:spPr>
        <p:txBody>
          <a:bodyPr wrap="none" rtlCol="0">
            <a:spAutoFit/>
          </a:bodyPr>
          <a:lstStyle/>
          <a:p>
            <a:pPr algn="ctr"/>
            <a:r>
              <a:rPr lang="ru-RU" sz="1200" i="1" dirty="0"/>
              <a:t>Сечение когерентного рождения </a:t>
            </a:r>
            <a:r>
              <a:rPr lang="en-US" sz="1200" i="1" dirty="0"/>
              <a:t>J/</a:t>
            </a:r>
            <a:r>
              <a:rPr lang="ru-RU" sz="1200" i="1" dirty="0">
                <a:sym typeface="Symbol" panose="05050102010706020507" pitchFamily="18" charset="2"/>
              </a:rPr>
              <a:t> </a:t>
            </a:r>
          </a:p>
          <a:p>
            <a:pPr algn="ctr"/>
            <a:r>
              <a:rPr lang="ru-RU" sz="1200" i="1" dirty="0">
                <a:sym typeface="Symbol" panose="05050102010706020507" pitchFamily="18" charset="2"/>
              </a:rPr>
              <a:t>в зависимости от быстроты</a:t>
            </a:r>
            <a:r>
              <a:rPr lang="en-US" sz="1200" i="1" dirty="0">
                <a:sym typeface="Symbol" panose="05050102010706020507" pitchFamily="18" charset="2"/>
              </a:rPr>
              <a:t> y</a:t>
            </a:r>
            <a:endParaRPr lang="en-US" sz="1200" i="1" dirty="0"/>
          </a:p>
        </p:txBody>
      </p:sp>
      <p:sp>
        <p:nvSpPr>
          <p:cNvPr id="6" name="TextBox 5">
            <a:extLst>
              <a:ext uri="{FF2B5EF4-FFF2-40B4-BE49-F238E27FC236}">
                <a16:creationId xmlns:a16="http://schemas.microsoft.com/office/drawing/2014/main" id="{4333573C-691A-3CC8-D17C-5498654D245C}"/>
              </a:ext>
            </a:extLst>
          </p:cNvPr>
          <p:cNvSpPr txBox="1"/>
          <p:nvPr/>
        </p:nvSpPr>
        <p:spPr>
          <a:xfrm>
            <a:off x="3578849" y="3748112"/>
            <a:ext cx="2197604" cy="2677656"/>
          </a:xfrm>
          <a:prstGeom prst="rect">
            <a:avLst/>
          </a:prstGeom>
          <a:noFill/>
        </p:spPr>
        <p:txBody>
          <a:bodyPr wrap="square" rtlCol="0">
            <a:spAutoFit/>
          </a:bodyPr>
          <a:lstStyle/>
          <a:p>
            <a:r>
              <a:rPr lang="ru-RU" sz="1400" dirty="0">
                <a:solidFill>
                  <a:schemeClr val="accent1"/>
                </a:solidFill>
              </a:rPr>
              <a:t>Впервые измерено сечение </a:t>
            </a:r>
            <a:r>
              <a:rPr lang="ru-RU" sz="1400" dirty="0" err="1">
                <a:solidFill>
                  <a:schemeClr val="accent1"/>
                </a:solidFill>
              </a:rPr>
              <a:t>фоторождения</a:t>
            </a:r>
            <a:r>
              <a:rPr lang="ru-RU" sz="1400" dirty="0">
                <a:solidFill>
                  <a:schemeClr val="accent1"/>
                </a:solidFill>
              </a:rPr>
              <a:t> векторных мезонов в </a:t>
            </a:r>
            <a:r>
              <a:rPr lang="en-US" sz="1400" dirty="0">
                <a:solidFill>
                  <a:schemeClr val="accent1"/>
                </a:solidFill>
              </a:rPr>
              <a:t>Pb-Pb</a:t>
            </a:r>
            <a:r>
              <a:rPr lang="ru-RU" sz="1400" dirty="0">
                <a:solidFill>
                  <a:schemeClr val="accent1"/>
                </a:solidFill>
              </a:rPr>
              <a:t> и</a:t>
            </a:r>
            <a:r>
              <a:rPr lang="en-US" sz="1400" dirty="0">
                <a:solidFill>
                  <a:schemeClr val="accent1"/>
                </a:solidFill>
              </a:rPr>
              <a:t> Xe-Xe</a:t>
            </a:r>
            <a:r>
              <a:rPr lang="ru-RU" sz="1400" dirty="0">
                <a:solidFill>
                  <a:schemeClr val="accent1"/>
                </a:solidFill>
              </a:rPr>
              <a:t> столкновениях при энергиях </a:t>
            </a:r>
            <a:r>
              <a:rPr lang="en-US" sz="1400" dirty="0">
                <a:solidFill>
                  <a:schemeClr val="accent1"/>
                </a:solidFill>
              </a:rPr>
              <a:t>LHC</a:t>
            </a:r>
            <a:r>
              <a:rPr lang="ru-RU" sz="1400" dirty="0">
                <a:solidFill>
                  <a:schemeClr val="accent1"/>
                </a:solidFill>
              </a:rPr>
              <a:t> в </a:t>
            </a:r>
            <a:r>
              <a:rPr lang="en-US" sz="1400" dirty="0">
                <a:solidFill>
                  <a:srgbClr val="FF0000"/>
                </a:solidFill>
              </a:rPr>
              <a:t>ALICE</a:t>
            </a:r>
            <a:r>
              <a:rPr lang="en-US" sz="1400" dirty="0">
                <a:solidFill>
                  <a:schemeClr val="accent1"/>
                </a:solidFill>
              </a:rPr>
              <a:t>.</a:t>
            </a:r>
            <a:r>
              <a:rPr lang="ru-RU" sz="1400" dirty="0">
                <a:solidFill>
                  <a:schemeClr val="accent1"/>
                </a:solidFill>
              </a:rPr>
              <a:t> Сравнение с теоретическими расчетами указывает на эффект умеренного экранирования </a:t>
            </a:r>
            <a:r>
              <a:rPr lang="ru-RU" sz="1400" dirty="0" err="1">
                <a:solidFill>
                  <a:schemeClr val="accent1"/>
                </a:solidFill>
              </a:rPr>
              <a:t>глюонов</a:t>
            </a:r>
            <a:r>
              <a:rPr lang="ru-RU" sz="1400" dirty="0">
                <a:solidFill>
                  <a:schemeClr val="accent1"/>
                </a:solidFill>
              </a:rPr>
              <a:t> в ядрах Pb. </a:t>
            </a:r>
            <a:endParaRPr lang="en-US" sz="1400" dirty="0">
              <a:solidFill>
                <a:schemeClr val="accent1"/>
              </a:solidFill>
            </a:endParaRPr>
          </a:p>
        </p:txBody>
      </p:sp>
      <p:pic>
        <p:nvPicPr>
          <p:cNvPr id="7" name="Рисунок 4" descr="Graphical user interface&#10;&#10;Description automatically generated">
            <a:extLst>
              <a:ext uri="{FF2B5EF4-FFF2-40B4-BE49-F238E27FC236}">
                <a16:creationId xmlns:a16="http://schemas.microsoft.com/office/drawing/2014/main" id="{92BBFBB0-AC8F-070B-67A5-A81E85B725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266" y="51020"/>
            <a:ext cx="5040652" cy="2549945"/>
          </a:xfrm>
          <a:prstGeom prst="rect">
            <a:avLst/>
          </a:prstGeom>
        </p:spPr>
      </p:pic>
      <p:sp>
        <p:nvSpPr>
          <p:cNvPr id="8" name="TextBox 7">
            <a:extLst>
              <a:ext uri="{FF2B5EF4-FFF2-40B4-BE49-F238E27FC236}">
                <a16:creationId xmlns:a16="http://schemas.microsoft.com/office/drawing/2014/main" id="{BADC0EED-FEDB-38B9-1BDF-D50F482DE9CE}"/>
              </a:ext>
            </a:extLst>
          </p:cNvPr>
          <p:cNvSpPr txBox="1"/>
          <p:nvPr/>
        </p:nvSpPr>
        <p:spPr>
          <a:xfrm>
            <a:off x="242761" y="3103790"/>
            <a:ext cx="5190950" cy="523220"/>
          </a:xfrm>
          <a:prstGeom prst="rect">
            <a:avLst/>
          </a:prstGeom>
          <a:noFill/>
        </p:spPr>
        <p:txBody>
          <a:bodyPr wrap="square" rtlCol="0">
            <a:spAutoFit/>
          </a:bodyPr>
          <a:lstStyle/>
          <a:p>
            <a:r>
              <a:rPr lang="ru-RU" sz="1400" dirty="0">
                <a:solidFill>
                  <a:schemeClr val="accent1"/>
                </a:solidFill>
              </a:rPr>
              <a:t>На ускорительном комплексе </a:t>
            </a:r>
            <a:r>
              <a:rPr lang="en-US" sz="1400" dirty="0">
                <a:solidFill>
                  <a:srgbClr val="FF0000"/>
                </a:solidFill>
              </a:rPr>
              <a:t>NICA</a:t>
            </a:r>
            <a:r>
              <a:rPr lang="en-US" sz="1400" dirty="0">
                <a:solidFill>
                  <a:schemeClr val="accent1"/>
                </a:solidFill>
              </a:rPr>
              <a:t> </a:t>
            </a:r>
            <a:r>
              <a:rPr lang="ru-RU" sz="1400" dirty="0">
                <a:solidFill>
                  <a:schemeClr val="accent1"/>
                </a:solidFill>
              </a:rPr>
              <a:t>пучок ядер Хе выведен на установку </a:t>
            </a:r>
            <a:r>
              <a:rPr lang="en-US" sz="1400" dirty="0">
                <a:solidFill>
                  <a:schemeClr val="accent1"/>
                </a:solidFill>
              </a:rPr>
              <a:t>BM@N</a:t>
            </a:r>
            <a:r>
              <a:rPr lang="ru-RU" sz="1400" dirty="0">
                <a:solidFill>
                  <a:schemeClr val="accent1"/>
                </a:solidFill>
              </a:rPr>
              <a:t>.</a:t>
            </a:r>
            <a:r>
              <a:rPr lang="en-US" sz="1400" dirty="0">
                <a:solidFill>
                  <a:schemeClr val="accent1"/>
                </a:solidFill>
              </a:rPr>
              <a:t> </a:t>
            </a:r>
            <a:r>
              <a:rPr lang="ru-RU" sz="1400" dirty="0">
                <a:solidFill>
                  <a:schemeClr val="accent1"/>
                </a:solidFill>
              </a:rPr>
              <a:t>Получена рекордная интенсивность. </a:t>
            </a:r>
            <a:endParaRPr lang="en-US" sz="1400" dirty="0">
              <a:solidFill>
                <a:schemeClr val="accent1"/>
              </a:solidFill>
            </a:endParaRPr>
          </a:p>
        </p:txBody>
      </p:sp>
      <p:sp>
        <p:nvSpPr>
          <p:cNvPr id="10" name="TextBox 9">
            <a:extLst>
              <a:ext uri="{FF2B5EF4-FFF2-40B4-BE49-F238E27FC236}">
                <a16:creationId xmlns:a16="http://schemas.microsoft.com/office/drawing/2014/main" id="{0E11E4A8-11CE-46BE-B6FD-0D82874BC0A4}"/>
              </a:ext>
            </a:extLst>
          </p:cNvPr>
          <p:cNvSpPr txBox="1"/>
          <p:nvPr/>
        </p:nvSpPr>
        <p:spPr>
          <a:xfrm>
            <a:off x="169562" y="2613707"/>
            <a:ext cx="5034728" cy="461665"/>
          </a:xfrm>
          <a:prstGeom prst="rect">
            <a:avLst/>
          </a:prstGeom>
          <a:noFill/>
        </p:spPr>
        <p:txBody>
          <a:bodyPr wrap="square">
            <a:spAutoFit/>
          </a:bodyPr>
          <a:lstStyle/>
          <a:p>
            <a:r>
              <a:rPr lang="ru-RU" sz="1200" i="1" dirty="0">
                <a:effectLst/>
                <a:ea typeface="Calibri" panose="020F0502020204030204" pitchFamily="34" charset="0"/>
              </a:rPr>
              <a:t>Цикл магнитного поля </a:t>
            </a:r>
            <a:r>
              <a:rPr lang="ru-RU" sz="1200" i="1" dirty="0" err="1">
                <a:effectLst/>
                <a:ea typeface="Calibri" panose="020F0502020204030204" pitchFamily="34" charset="0"/>
              </a:rPr>
              <a:t>Нуклотрона</a:t>
            </a:r>
            <a:r>
              <a:rPr lang="ru-RU" sz="1200" i="1" dirty="0">
                <a:effectLst/>
                <a:ea typeface="Calibri" panose="020F0502020204030204" pitchFamily="34" charset="0"/>
              </a:rPr>
              <a:t> и интенсивность пучка ядер Хе. Интенсивность ускоренного пучка примерно 10</a:t>
            </a:r>
            <a:r>
              <a:rPr lang="ru-RU" sz="1200" i="1" baseline="30000" dirty="0">
                <a:effectLst/>
                <a:ea typeface="Calibri" panose="020F0502020204030204" pitchFamily="34" charset="0"/>
              </a:rPr>
              <a:t>7</a:t>
            </a:r>
            <a:r>
              <a:rPr lang="ru-RU" sz="1200" i="1" dirty="0">
                <a:effectLst/>
                <a:ea typeface="Calibri" panose="020F0502020204030204" pitchFamily="34" charset="0"/>
              </a:rPr>
              <a:t> частиц.</a:t>
            </a:r>
            <a:endParaRPr lang="en-US" sz="1200" dirty="0"/>
          </a:p>
        </p:txBody>
      </p:sp>
      <p:sp>
        <p:nvSpPr>
          <p:cNvPr id="11" name="TextBox 10">
            <a:extLst>
              <a:ext uri="{FF2B5EF4-FFF2-40B4-BE49-F238E27FC236}">
                <a16:creationId xmlns:a16="http://schemas.microsoft.com/office/drawing/2014/main" id="{65B02DC4-34BE-AEA7-3DB4-38154AC48EE5}"/>
              </a:ext>
            </a:extLst>
          </p:cNvPr>
          <p:cNvSpPr txBox="1"/>
          <p:nvPr/>
        </p:nvSpPr>
        <p:spPr>
          <a:xfrm>
            <a:off x="5354917" y="51021"/>
            <a:ext cx="6546792" cy="400110"/>
          </a:xfrm>
          <a:prstGeom prst="rect">
            <a:avLst/>
          </a:prstGeom>
          <a:noFill/>
        </p:spPr>
        <p:txBody>
          <a:bodyPr wrap="none" rtlCol="0">
            <a:spAutoFit/>
          </a:bodyPr>
          <a:lstStyle/>
          <a:p>
            <a:r>
              <a:rPr lang="ru-RU" sz="2000" b="1" u="sng" dirty="0">
                <a:solidFill>
                  <a:schemeClr val="accent1">
                    <a:lumMod val="75000"/>
                  </a:schemeClr>
                </a:solidFill>
              </a:rPr>
              <a:t>Релятивистская ядерная физика и физика частиц</a:t>
            </a:r>
            <a:endParaRPr lang="en-US" sz="2000" b="1" u="sng" dirty="0">
              <a:solidFill>
                <a:schemeClr val="accent1">
                  <a:lumMod val="75000"/>
                </a:schemeClr>
              </a:solidFill>
            </a:endParaRPr>
          </a:p>
        </p:txBody>
      </p:sp>
      <p:pic>
        <p:nvPicPr>
          <p:cNvPr id="1026" name="Picture 2">
            <a:extLst>
              <a:ext uri="{FF2B5EF4-FFF2-40B4-BE49-F238E27FC236}">
                <a16:creationId xmlns:a16="http://schemas.microsoft.com/office/drawing/2014/main" id="{CBF72A50-B11E-7DA3-6EF8-998C258832E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106034" y="871093"/>
            <a:ext cx="29337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8FE0735C-E401-4FDC-82C2-B5FEC9AEE07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79498" y="881600"/>
            <a:ext cx="28956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484B926-FFF3-DFCC-D7DB-7502AA53E99C}"/>
              </a:ext>
            </a:extLst>
          </p:cNvPr>
          <p:cNvSpPr txBox="1"/>
          <p:nvPr/>
        </p:nvSpPr>
        <p:spPr>
          <a:xfrm>
            <a:off x="5776453" y="2559776"/>
            <a:ext cx="6300001" cy="830997"/>
          </a:xfrm>
          <a:prstGeom prst="rect">
            <a:avLst/>
          </a:prstGeom>
          <a:noFill/>
        </p:spPr>
        <p:txBody>
          <a:bodyPr wrap="square" rtlCol="0">
            <a:spAutoFit/>
          </a:bodyPr>
          <a:lstStyle/>
          <a:p>
            <a:r>
              <a:rPr lang="ru-RU" sz="1200" i="1" dirty="0">
                <a:effectLst/>
                <a:ea typeface="MS Mincho" panose="02020609040205080304" pitchFamily="49" charset="-128"/>
              </a:rPr>
              <a:t>Пределы (95% </a:t>
            </a:r>
            <a:r>
              <a:rPr lang="en-US" sz="1200" i="1" dirty="0">
                <a:effectLst/>
                <a:ea typeface="MS Mincho" panose="02020609040205080304" pitchFamily="49" charset="-128"/>
              </a:rPr>
              <a:t>C</a:t>
            </a:r>
            <a:r>
              <a:rPr lang="ru-RU" sz="1200" i="1" dirty="0">
                <a:effectLst/>
                <a:ea typeface="MS Mincho" panose="02020609040205080304" pitchFamily="49" charset="-128"/>
              </a:rPr>
              <a:t>.</a:t>
            </a:r>
            <a:r>
              <a:rPr lang="en-US" sz="1200" i="1" dirty="0">
                <a:effectLst/>
                <a:ea typeface="MS Mincho" panose="02020609040205080304" pitchFamily="49" charset="-128"/>
              </a:rPr>
              <a:t>L</a:t>
            </a:r>
            <a:r>
              <a:rPr lang="ru-RU" sz="1200" i="1" dirty="0">
                <a:effectLst/>
                <a:ea typeface="MS Mincho" panose="02020609040205080304" pitchFamily="49" charset="-128"/>
              </a:rPr>
              <a:t>.) на массы частиц-кандидатов на роль частиц темной материи </a:t>
            </a:r>
            <a:r>
              <a:rPr lang="en-US" sz="1200" i="1" dirty="0">
                <a:effectLst/>
                <a:ea typeface="MS Mincho" panose="02020609040205080304" pitchFamily="49" charset="-128"/>
              </a:rPr>
              <a:t>M</a:t>
            </a:r>
            <a:r>
              <a:rPr lang="en-US" sz="1200" i="1" baseline="-25000" dirty="0">
                <a:effectLst/>
                <a:ea typeface="MS Mincho" panose="02020609040205080304" pitchFamily="49" charset="-128"/>
              </a:rPr>
              <a:t>DM</a:t>
            </a:r>
            <a:r>
              <a:rPr lang="en-US" sz="1200" i="1" dirty="0">
                <a:effectLst/>
                <a:ea typeface="MS Mincho" panose="02020609040205080304" pitchFamily="49" charset="-128"/>
              </a:rPr>
              <a:t> </a:t>
            </a:r>
            <a:r>
              <a:rPr lang="ru-RU" sz="1200" i="1" dirty="0">
                <a:effectLst/>
                <a:ea typeface="MS Mincho" panose="02020609040205080304" pitchFamily="49" charset="-128"/>
              </a:rPr>
              <a:t>и частицы-переносчика взаимодействия с темным сектором </a:t>
            </a:r>
            <a:r>
              <a:rPr lang="en-US" sz="1200" i="1" dirty="0" err="1">
                <a:effectLst/>
                <a:ea typeface="MS Mincho" panose="02020609040205080304" pitchFamily="49" charset="-128"/>
              </a:rPr>
              <a:t>M</a:t>
            </a:r>
            <a:r>
              <a:rPr lang="en-US" sz="1200" i="1" baseline="-25000" dirty="0" err="1">
                <a:effectLst/>
                <a:ea typeface="MS Mincho" panose="02020609040205080304" pitchFamily="49" charset="-128"/>
              </a:rPr>
              <a:t>med</a:t>
            </a:r>
            <a:r>
              <a:rPr lang="en-US" sz="1200" i="1" baseline="-25000" dirty="0">
                <a:effectLst/>
                <a:ea typeface="MS Mincho" panose="02020609040205080304" pitchFamily="49" charset="-128"/>
              </a:rPr>
              <a:t> </a:t>
            </a:r>
            <a:r>
              <a:rPr lang="ru-RU" sz="1200" i="1" dirty="0">
                <a:effectLst/>
                <a:ea typeface="MS Mincho" panose="02020609040205080304" pitchFamily="49" charset="-128"/>
              </a:rPr>
              <a:t> </a:t>
            </a:r>
            <a:r>
              <a:rPr lang="en-US" sz="1200" i="1" dirty="0">
                <a:effectLst/>
                <a:ea typeface="MS Mincho" panose="02020609040205080304" pitchFamily="49" charset="-128"/>
              </a:rPr>
              <a:t>,</a:t>
            </a:r>
            <a:r>
              <a:rPr lang="ru-RU" sz="1200" i="1" dirty="0">
                <a:effectLst/>
                <a:ea typeface="MS Mincho" panose="02020609040205080304" pitchFamily="49" charset="-128"/>
              </a:rPr>
              <a:t> полученные в </a:t>
            </a:r>
            <a:r>
              <a:rPr lang="en-US" sz="1200" i="1" dirty="0">
                <a:effectLst/>
                <a:ea typeface="MS Mincho" panose="02020609040205080304" pitchFamily="49" charset="-128"/>
              </a:rPr>
              <a:t>CMS. </a:t>
            </a:r>
            <a:r>
              <a:rPr lang="ru-RU" sz="1200" i="1" dirty="0">
                <a:effectLst/>
                <a:ea typeface="MS Mincho" panose="02020609040205080304" pitchFamily="49" charset="-128"/>
              </a:rPr>
              <a:t>Закрашенная область соответствует закрытым значениям масс для (слева) псевдовекторного и (справа) векторного переносчика.</a:t>
            </a:r>
            <a:endParaRPr lang="en-US" sz="1200" i="1" dirty="0"/>
          </a:p>
        </p:txBody>
      </p:sp>
      <p:pic>
        <p:nvPicPr>
          <p:cNvPr id="13" name="Изображение 3">
            <a:extLst>
              <a:ext uri="{FF2B5EF4-FFF2-40B4-BE49-F238E27FC236}">
                <a16:creationId xmlns:a16="http://schemas.microsoft.com/office/drawing/2014/main" id="{FEB91013-E56A-650D-80F8-8F90866A7E7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890896" y="3663282"/>
            <a:ext cx="3268345" cy="3132164"/>
          </a:xfrm>
          <a:prstGeom prst="rect">
            <a:avLst/>
          </a:prstGeom>
        </p:spPr>
      </p:pic>
      <p:sp>
        <p:nvSpPr>
          <p:cNvPr id="14" name="TextBox 13">
            <a:extLst>
              <a:ext uri="{FF2B5EF4-FFF2-40B4-BE49-F238E27FC236}">
                <a16:creationId xmlns:a16="http://schemas.microsoft.com/office/drawing/2014/main" id="{F720E3B3-2C94-D433-3E2B-A1FF4A689384}"/>
              </a:ext>
            </a:extLst>
          </p:cNvPr>
          <p:cNvSpPr txBox="1"/>
          <p:nvPr/>
        </p:nvSpPr>
        <p:spPr>
          <a:xfrm>
            <a:off x="7691492" y="566499"/>
            <a:ext cx="4318105" cy="307777"/>
          </a:xfrm>
          <a:prstGeom prst="rect">
            <a:avLst/>
          </a:prstGeom>
          <a:noFill/>
        </p:spPr>
        <p:txBody>
          <a:bodyPr wrap="none" rtlCol="0">
            <a:spAutoFit/>
          </a:bodyPr>
          <a:lstStyle/>
          <a:p>
            <a:r>
              <a:rPr lang="ru-RU" sz="1400" b="1" dirty="0">
                <a:solidFill>
                  <a:schemeClr val="accent1">
                    <a:lumMod val="75000"/>
                  </a:schemeClr>
                </a:solidFill>
              </a:rPr>
              <a:t>Поиск «темной материи» в эксперименте </a:t>
            </a:r>
            <a:r>
              <a:rPr lang="en-US" sz="1400" b="1" dirty="0">
                <a:solidFill>
                  <a:srgbClr val="FF0000"/>
                </a:solidFill>
              </a:rPr>
              <a:t>CMS</a:t>
            </a:r>
          </a:p>
        </p:txBody>
      </p:sp>
      <p:sp>
        <p:nvSpPr>
          <p:cNvPr id="15" name="TextBox 14">
            <a:extLst>
              <a:ext uri="{FF2B5EF4-FFF2-40B4-BE49-F238E27FC236}">
                <a16:creationId xmlns:a16="http://schemas.microsoft.com/office/drawing/2014/main" id="{279B0913-3D17-7289-07F3-B20DF3B0C4A1}"/>
              </a:ext>
            </a:extLst>
          </p:cNvPr>
          <p:cNvSpPr txBox="1"/>
          <p:nvPr/>
        </p:nvSpPr>
        <p:spPr>
          <a:xfrm>
            <a:off x="7713080" y="3473122"/>
            <a:ext cx="4363374" cy="307777"/>
          </a:xfrm>
          <a:prstGeom prst="rect">
            <a:avLst/>
          </a:prstGeom>
          <a:noFill/>
        </p:spPr>
        <p:txBody>
          <a:bodyPr wrap="none" rtlCol="0">
            <a:spAutoFit/>
          </a:bodyPr>
          <a:lstStyle/>
          <a:p>
            <a:r>
              <a:rPr lang="ru-RU" sz="1400" b="1" dirty="0">
                <a:solidFill>
                  <a:schemeClr val="accent1">
                    <a:lumMod val="75000"/>
                  </a:schemeClr>
                </a:solidFill>
              </a:rPr>
              <a:t>Поиск «темного фотона» в эксперименте </a:t>
            </a:r>
            <a:r>
              <a:rPr lang="en-US" sz="1400" b="1" dirty="0">
                <a:solidFill>
                  <a:srgbClr val="FF0000"/>
                </a:solidFill>
              </a:rPr>
              <a:t>NA</a:t>
            </a:r>
            <a:r>
              <a:rPr lang="ru-RU" sz="1400" b="1" dirty="0">
                <a:solidFill>
                  <a:srgbClr val="FF0000"/>
                </a:solidFill>
              </a:rPr>
              <a:t>64</a:t>
            </a:r>
            <a:endParaRPr lang="en-US" sz="1400" b="1" dirty="0">
              <a:solidFill>
                <a:srgbClr val="FF0000"/>
              </a:solidFill>
            </a:endParaRPr>
          </a:p>
        </p:txBody>
      </p:sp>
      <p:sp>
        <p:nvSpPr>
          <p:cNvPr id="16" name="TextBox 15">
            <a:extLst>
              <a:ext uri="{FF2B5EF4-FFF2-40B4-BE49-F238E27FC236}">
                <a16:creationId xmlns:a16="http://schemas.microsoft.com/office/drawing/2014/main" id="{FE4F3CA7-776C-5F9B-76AE-E04E04704199}"/>
              </a:ext>
            </a:extLst>
          </p:cNvPr>
          <p:cNvSpPr txBox="1"/>
          <p:nvPr/>
        </p:nvSpPr>
        <p:spPr>
          <a:xfrm>
            <a:off x="8975097" y="3808846"/>
            <a:ext cx="3161783" cy="1169551"/>
          </a:xfrm>
          <a:prstGeom prst="rect">
            <a:avLst/>
          </a:prstGeom>
          <a:noFill/>
        </p:spPr>
        <p:txBody>
          <a:bodyPr wrap="square" rtlCol="0">
            <a:spAutoFit/>
          </a:bodyPr>
          <a:lstStyle/>
          <a:p>
            <a:r>
              <a:rPr lang="ru-RU" sz="1400" dirty="0">
                <a:solidFill>
                  <a:schemeClr val="accent1"/>
                </a:solidFill>
              </a:rPr>
              <a:t>На статистике 3,4·10</a:t>
            </a:r>
            <a:r>
              <a:rPr lang="ru-RU" sz="1400" baseline="30000" dirty="0">
                <a:solidFill>
                  <a:schemeClr val="accent1"/>
                </a:solidFill>
              </a:rPr>
              <a:t>11</a:t>
            </a:r>
            <a:r>
              <a:rPr lang="ru-RU" sz="1400" dirty="0">
                <a:solidFill>
                  <a:schemeClr val="accent1"/>
                </a:solidFill>
              </a:rPr>
              <a:t> </a:t>
            </a:r>
            <a:r>
              <a:rPr lang="en-US" sz="1400" dirty="0" err="1">
                <a:solidFill>
                  <a:schemeClr val="accent1"/>
                </a:solidFill>
              </a:rPr>
              <a:t>eot</a:t>
            </a:r>
            <a:r>
              <a:rPr lang="ru-RU" sz="1400" dirty="0">
                <a:solidFill>
                  <a:schemeClr val="accent1"/>
                </a:solidFill>
              </a:rPr>
              <a:t> впервые проведен поиск легкого </a:t>
            </a:r>
            <a:r>
              <a:rPr lang="en-US" sz="1400" dirty="0">
                <a:solidFill>
                  <a:schemeClr val="accent1"/>
                </a:solidFill>
              </a:rPr>
              <a:t>Z</a:t>
            </a:r>
            <a:r>
              <a:rPr lang="ru-RU" sz="1400" dirty="0">
                <a:solidFill>
                  <a:schemeClr val="accent1"/>
                </a:solidFill>
              </a:rPr>
              <a:t>’ бозона в моделях расширения Стандартной Модели, связанных с нарушением барион-лептонной </a:t>
            </a:r>
            <a:r>
              <a:rPr lang="en-US" sz="1400" dirty="0">
                <a:solidFill>
                  <a:schemeClr val="accent1"/>
                </a:solidFill>
              </a:rPr>
              <a:t>(B-L) </a:t>
            </a:r>
            <a:r>
              <a:rPr lang="ru-RU" sz="1400" dirty="0">
                <a:solidFill>
                  <a:schemeClr val="accent1"/>
                </a:solidFill>
              </a:rPr>
              <a:t>симметрии. </a:t>
            </a:r>
            <a:endParaRPr lang="en-US" sz="1400" dirty="0">
              <a:solidFill>
                <a:schemeClr val="accent1"/>
              </a:solidFill>
            </a:endParaRPr>
          </a:p>
        </p:txBody>
      </p:sp>
      <p:sp>
        <p:nvSpPr>
          <p:cNvPr id="18" name="TextBox 17">
            <a:extLst>
              <a:ext uri="{FF2B5EF4-FFF2-40B4-BE49-F238E27FC236}">
                <a16:creationId xmlns:a16="http://schemas.microsoft.com/office/drawing/2014/main" id="{231E4245-01EF-480B-3089-0C046656072B}"/>
              </a:ext>
            </a:extLst>
          </p:cNvPr>
          <p:cNvSpPr txBox="1"/>
          <p:nvPr/>
        </p:nvSpPr>
        <p:spPr>
          <a:xfrm>
            <a:off x="8953223" y="4979218"/>
            <a:ext cx="3205529" cy="1446550"/>
          </a:xfrm>
          <a:prstGeom prst="rect">
            <a:avLst/>
          </a:prstGeom>
          <a:noFill/>
        </p:spPr>
        <p:txBody>
          <a:bodyPr wrap="square">
            <a:spAutoFit/>
          </a:bodyPr>
          <a:lstStyle/>
          <a:p>
            <a:r>
              <a:rPr lang="ru-RU" sz="1200" i="1" dirty="0"/>
              <a:t>Области исключения (90% </a:t>
            </a:r>
            <a:r>
              <a:rPr lang="en-US" sz="1200" i="1" dirty="0"/>
              <a:t>C.L.)</a:t>
            </a:r>
            <a:r>
              <a:rPr lang="ru-RU" sz="1200" i="1" dirty="0"/>
              <a:t> для существования Z’ в зависимости от константы связи </a:t>
            </a:r>
            <a:r>
              <a:rPr lang="ru-RU" sz="1200" i="1" dirty="0" err="1"/>
              <a:t>g</a:t>
            </a:r>
            <a:r>
              <a:rPr lang="ru-RU" sz="1200" i="1" baseline="-25000" dirty="0" err="1"/>
              <a:t>B</a:t>
            </a:r>
            <a:r>
              <a:rPr lang="ru-RU" sz="1200" i="1" baseline="-25000" dirty="0"/>
              <a:t>-L</a:t>
            </a:r>
            <a:r>
              <a:rPr lang="ru-RU" sz="1200" i="1" dirty="0"/>
              <a:t> и массы </a:t>
            </a:r>
            <a:r>
              <a:rPr lang="ru-RU" sz="1200" i="1" dirty="0" err="1"/>
              <a:t>m</a:t>
            </a:r>
            <a:r>
              <a:rPr lang="ru-RU" sz="1200" i="1" baseline="-25000" dirty="0" err="1"/>
              <a:t>Z</a:t>
            </a:r>
            <a:r>
              <a:rPr lang="ru-RU" sz="1200" i="1" baseline="-25000" dirty="0"/>
              <a:t>’</a:t>
            </a:r>
            <a:r>
              <a:rPr lang="ru-RU" sz="1200" i="1" dirty="0"/>
              <a:t>. </a:t>
            </a:r>
          </a:p>
          <a:p>
            <a:endParaRPr lang="ru-RU" sz="400" i="1" dirty="0"/>
          </a:p>
          <a:p>
            <a:r>
              <a:rPr lang="ru-RU" sz="1200" i="1" dirty="0"/>
              <a:t>Сравнение с результатами нейтринных экспериментов </a:t>
            </a:r>
            <a:r>
              <a:rPr lang="ru-RU" sz="1200" b="1" i="1" dirty="0"/>
              <a:t>TEXONO</a:t>
            </a:r>
            <a:r>
              <a:rPr lang="ru-RU" sz="1200" i="1" dirty="0"/>
              <a:t>, </a:t>
            </a:r>
            <a:r>
              <a:rPr lang="ru-RU" sz="1200" b="1" i="1" dirty="0"/>
              <a:t>GEMMA</a:t>
            </a:r>
            <a:r>
              <a:rPr lang="ru-RU" sz="1200" i="1" dirty="0"/>
              <a:t> (реактор), </a:t>
            </a:r>
            <a:r>
              <a:rPr lang="ru-RU" sz="1200" b="1" i="1" dirty="0"/>
              <a:t>BOREXINO</a:t>
            </a:r>
            <a:r>
              <a:rPr lang="ru-RU" sz="1200" i="1" dirty="0"/>
              <a:t> (солнечные нейтрино), </a:t>
            </a:r>
            <a:r>
              <a:rPr lang="ru-RU" sz="1200" b="1" i="1" dirty="0"/>
              <a:t>LSND</a:t>
            </a:r>
            <a:r>
              <a:rPr lang="ru-RU" sz="1200" i="1" dirty="0"/>
              <a:t> и </a:t>
            </a:r>
            <a:r>
              <a:rPr lang="ru-RU" sz="1200" b="1" i="1" dirty="0"/>
              <a:t>CHARM II </a:t>
            </a:r>
            <a:r>
              <a:rPr lang="ru-RU" sz="1200" i="1" dirty="0"/>
              <a:t>(ускорительные эксперименты).</a:t>
            </a:r>
            <a:endParaRPr lang="en-US" sz="1200" i="1" dirty="0"/>
          </a:p>
        </p:txBody>
      </p:sp>
    </p:spTree>
    <p:extLst>
      <p:ext uri="{BB962C8B-B14F-4D97-AF65-F5344CB8AC3E}">
        <p14:creationId xmlns:p14="http://schemas.microsoft.com/office/powerpoint/2010/main" val="3913380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Прямоугольник 39"/>
          <p:cNvSpPr/>
          <p:nvPr/>
        </p:nvSpPr>
        <p:spPr>
          <a:xfrm>
            <a:off x="612000" y="4963895"/>
            <a:ext cx="2952000" cy="720000"/>
          </a:xfrm>
          <a:prstGeom prst="rect">
            <a:avLst/>
          </a:prstGeom>
          <a:solidFill>
            <a:srgbClr val="FFFFFF"/>
          </a:solidFill>
          <a:ln w="12600">
            <a:solidFill>
              <a:srgbClr val="000000"/>
            </a:solidFill>
            <a:round/>
          </a:ln>
          <a:effectLst>
            <a:outerShdw dist="71785" dir="2700000" rotWithShape="0">
              <a:srgbClr val="808080"/>
            </a:outerShdw>
          </a:effectLst>
        </p:spPr>
        <p:style>
          <a:lnRef idx="0">
            <a:scrgbClr r="0" g="0" b="0"/>
          </a:lnRef>
          <a:fillRef idx="0">
            <a:scrgbClr r="0" g="0" b="0"/>
          </a:fillRef>
          <a:effectRef idx="0">
            <a:scrgbClr r="0" g="0" b="0"/>
          </a:effectRef>
          <a:fontRef idx="minor"/>
        </p:style>
      </p:sp>
      <p:pic>
        <p:nvPicPr>
          <p:cNvPr id="41" name="Рисунок 40"/>
          <p:cNvPicPr/>
          <p:nvPr/>
        </p:nvPicPr>
        <p:blipFill>
          <a:blip r:embed="rId3" cstate="print">
            <a:extLst>
              <a:ext uri="{28A0092B-C50C-407E-A947-70E740481C1C}">
                <a14:useLocalDpi xmlns:a14="http://schemas.microsoft.com/office/drawing/2010/main"/>
              </a:ext>
            </a:extLst>
          </a:blip>
          <a:stretch/>
        </p:blipFill>
        <p:spPr>
          <a:xfrm>
            <a:off x="9245040" y="1573148"/>
            <a:ext cx="313200" cy="252000"/>
          </a:xfrm>
          <a:prstGeom prst="rect">
            <a:avLst/>
          </a:prstGeom>
          <a:ln w="0">
            <a:noFill/>
          </a:ln>
        </p:spPr>
      </p:pic>
      <p:sp>
        <p:nvSpPr>
          <p:cNvPr id="42" name="TextBox 41"/>
          <p:cNvSpPr txBox="1"/>
          <p:nvPr/>
        </p:nvSpPr>
        <p:spPr>
          <a:xfrm>
            <a:off x="970672" y="100910"/>
            <a:ext cx="11000934" cy="393840"/>
          </a:xfrm>
          <a:prstGeom prst="rect">
            <a:avLst/>
          </a:prstGeom>
          <a:noFill/>
          <a:ln w="0">
            <a:noFill/>
          </a:ln>
        </p:spPr>
        <p:txBody>
          <a:bodyPr lIns="0" tIns="0" rIns="0" bIns="0" anchor="ctr">
            <a:noAutofit/>
          </a:bodyPr>
          <a:lstStyle/>
          <a:p>
            <a:r>
              <a:rPr lang="ru-RU" sz="3200" b="1" strike="noStrike" spc="-1" dirty="0">
                <a:solidFill>
                  <a:srgbClr val="000000"/>
                </a:solidFill>
                <a:latin typeface="Times New Roman"/>
              </a:rPr>
              <a:t>Гравитационная </a:t>
            </a:r>
            <a:r>
              <a:rPr lang="ru-RU" sz="3200" b="1" strike="noStrike" spc="-1" dirty="0" err="1">
                <a:solidFill>
                  <a:srgbClr val="000000"/>
                </a:solidFill>
                <a:latin typeface="Times New Roman"/>
              </a:rPr>
              <a:t>киральная</a:t>
            </a:r>
            <a:r>
              <a:rPr lang="ru-RU" sz="3200" b="1" strike="noStrike" spc="-1" dirty="0">
                <a:solidFill>
                  <a:srgbClr val="000000"/>
                </a:solidFill>
                <a:latin typeface="Times New Roman"/>
              </a:rPr>
              <a:t> аномалия в гидродинамике</a:t>
            </a:r>
            <a:endParaRPr lang="ru-RU" sz="3200" b="0" strike="noStrike" spc="-1" dirty="0">
              <a:solidFill>
                <a:srgbClr val="000000"/>
              </a:solidFill>
              <a:latin typeface="Arial"/>
            </a:endParaRPr>
          </a:p>
        </p:txBody>
      </p:sp>
      <p:pic>
        <p:nvPicPr>
          <p:cNvPr id="43" name="Рисунок 42"/>
          <p:cNvPicPr/>
          <p:nvPr/>
        </p:nvPicPr>
        <p:blipFill>
          <a:blip r:embed="rId4" cstate="print">
            <a:extLst>
              <a:ext uri="{28A0092B-C50C-407E-A947-70E740481C1C}">
                <a14:useLocalDpi xmlns:a14="http://schemas.microsoft.com/office/drawing/2010/main"/>
              </a:ext>
            </a:extLst>
          </a:blip>
          <a:stretch/>
        </p:blipFill>
        <p:spPr>
          <a:xfrm>
            <a:off x="602083" y="6011061"/>
            <a:ext cx="3708000" cy="403200"/>
          </a:xfrm>
          <a:prstGeom prst="rect">
            <a:avLst/>
          </a:prstGeom>
          <a:ln w="0">
            <a:noFill/>
          </a:ln>
        </p:spPr>
      </p:pic>
      <p:sp>
        <p:nvSpPr>
          <p:cNvPr id="44" name="Прямоугольник 43"/>
          <p:cNvSpPr/>
          <p:nvPr/>
        </p:nvSpPr>
        <p:spPr>
          <a:xfrm>
            <a:off x="3003674" y="2404488"/>
            <a:ext cx="5184000" cy="785880"/>
          </a:xfrm>
          <a:prstGeom prst="rect">
            <a:avLst/>
          </a:prstGeom>
          <a:solidFill>
            <a:srgbClr val="FFFFFF"/>
          </a:solidFill>
          <a:ln w="12600">
            <a:solidFill>
              <a:srgbClr val="000000"/>
            </a:solidFill>
            <a:round/>
          </a:ln>
          <a:effectLst>
            <a:outerShdw dist="71785" dir="2700000" rotWithShape="0">
              <a:srgbClr val="808080"/>
            </a:outerShdw>
          </a:effectLst>
        </p:spPr>
        <p:style>
          <a:lnRef idx="0">
            <a:scrgbClr r="0" g="0" b="0"/>
          </a:lnRef>
          <a:fillRef idx="0">
            <a:scrgbClr r="0" g="0" b="0"/>
          </a:fillRef>
          <a:effectRef idx="0">
            <a:scrgbClr r="0" g="0" b="0"/>
          </a:effectRef>
          <a:fontRef idx="minor"/>
        </p:style>
      </p:sp>
      <p:sp>
        <p:nvSpPr>
          <p:cNvPr id="45" name="TextBox 44"/>
          <p:cNvSpPr txBox="1"/>
          <p:nvPr/>
        </p:nvSpPr>
        <p:spPr>
          <a:xfrm>
            <a:off x="323169" y="1186340"/>
            <a:ext cx="11542929" cy="963360"/>
          </a:xfrm>
          <a:prstGeom prst="rect">
            <a:avLst/>
          </a:prstGeom>
          <a:noFill/>
          <a:ln w="0">
            <a:noFill/>
          </a:ln>
        </p:spPr>
        <p:txBody>
          <a:bodyPr lIns="90000" tIns="45000" rIns="90000" bIns="45000" anchor="t">
            <a:noAutofit/>
          </a:bodyPr>
          <a:lstStyle/>
          <a:p>
            <a:pPr marL="216000" indent="-216000">
              <a:buClr>
                <a:srgbClr val="000000"/>
              </a:buClr>
              <a:buSzPct val="45000"/>
              <a:buFont typeface="Wingdings" charset="2"/>
              <a:buChar char=""/>
            </a:pPr>
            <a:r>
              <a:rPr lang="ru-RU" sz="2000" b="0" strike="noStrike" spc="-1" dirty="0">
                <a:latin typeface="Times New Roman" panose="02020603050405020304" pitchFamily="18" charset="0"/>
                <a:cs typeface="Times New Roman" panose="02020603050405020304" pitchFamily="18" charset="0"/>
              </a:rPr>
              <a:t>В соударениях тяжёлых ионов (в частности, на </a:t>
            </a:r>
            <a:r>
              <a:rPr lang="ru-RU" sz="2000" b="1" strike="noStrike" spc="-1" dirty="0">
                <a:solidFill>
                  <a:srgbClr val="FF0000"/>
                </a:solidFill>
                <a:latin typeface="Times New Roman" panose="02020603050405020304" pitchFamily="18" charset="0"/>
                <a:cs typeface="Times New Roman" panose="02020603050405020304" pitchFamily="18" charset="0"/>
              </a:rPr>
              <a:t>NICA</a:t>
            </a:r>
            <a:r>
              <a:rPr lang="ru-RU" sz="2000" b="0" strike="noStrike" spc="-1" dirty="0">
                <a:solidFill>
                  <a:srgbClr val="000000"/>
                </a:solidFill>
                <a:latin typeface="Times New Roman" panose="02020603050405020304" pitchFamily="18" charset="0"/>
                <a:cs typeface="Times New Roman" panose="02020603050405020304" pitchFamily="18" charset="0"/>
              </a:rPr>
              <a:t>)</a:t>
            </a:r>
            <a:r>
              <a:rPr lang="ru-RU" sz="2000" b="0" strike="noStrike" spc="-1" dirty="0">
                <a:latin typeface="Times New Roman" panose="02020603050405020304" pitchFamily="18" charset="0"/>
                <a:cs typeface="Times New Roman" panose="02020603050405020304" pitchFamily="18" charset="0"/>
              </a:rPr>
              <a:t> образуется релятивистская квантовая жидкость, обладающая </a:t>
            </a:r>
            <a:r>
              <a:rPr lang="ru-RU" sz="2200" b="1" strike="noStrike" spc="-1" dirty="0">
                <a:solidFill>
                  <a:srgbClr val="0000FF"/>
                </a:solidFill>
                <a:latin typeface="Times New Roman" panose="02020603050405020304" pitchFamily="18" charset="0"/>
                <a:cs typeface="Times New Roman" panose="02020603050405020304" pitchFamily="18" charset="0"/>
              </a:rPr>
              <a:t>экстремально высокими</a:t>
            </a:r>
            <a:r>
              <a:rPr lang="ru-RU" sz="2000" b="0" strike="noStrike" spc="-1" dirty="0">
                <a:latin typeface="Times New Roman" panose="02020603050405020304" pitchFamily="18" charset="0"/>
                <a:cs typeface="Times New Roman" panose="02020603050405020304" pitchFamily="18" charset="0"/>
              </a:rPr>
              <a:t> </a:t>
            </a:r>
            <a:r>
              <a:rPr lang="ru-RU" sz="2000" b="1" strike="noStrike" spc="-1" dirty="0" err="1">
                <a:solidFill>
                  <a:srgbClr val="FF0000"/>
                </a:solidFill>
                <a:latin typeface="Times New Roman" panose="02020603050405020304" pitchFamily="18" charset="0"/>
                <a:cs typeface="Times New Roman" panose="02020603050405020304" pitchFamily="18" charset="0"/>
              </a:rPr>
              <a:t>завихрённостью</a:t>
            </a:r>
            <a:r>
              <a:rPr lang="ru-RU" sz="2000" b="1" strike="noStrike" spc="-1" dirty="0">
                <a:solidFill>
                  <a:srgbClr val="FF0000"/>
                </a:solidFill>
                <a:latin typeface="Times New Roman" panose="02020603050405020304" pitchFamily="18" charset="0"/>
                <a:cs typeface="Times New Roman" panose="02020603050405020304" pitchFamily="18" charset="0"/>
              </a:rPr>
              <a:t>       </a:t>
            </a:r>
            <a:r>
              <a:rPr lang="ru-RU" sz="2000" b="0" strike="noStrike" spc="-1" dirty="0">
                <a:latin typeface="Times New Roman" panose="02020603050405020304" pitchFamily="18" charset="0"/>
                <a:cs typeface="Times New Roman" panose="02020603050405020304" pitchFamily="18" charset="0"/>
              </a:rPr>
              <a:t> и </a:t>
            </a:r>
            <a:r>
              <a:rPr lang="ru-RU" sz="2000" b="1" strike="noStrike" spc="-1" dirty="0">
                <a:solidFill>
                  <a:srgbClr val="FF0000"/>
                </a:solidFill>
                <a:latin typeface="Times New Roman" panose="02020603050405020304" pitchFamily="18" charset="0"/>
                <a:cs typeface="Times New Roman" panose="02020603050405020304" pitchFamily="18" charset="0"/>
              </a:rPr>
              <a:t>ускорением      </a:t>
            </a:r>
            <a:r>
              <a:rPr lang="ru-RU" sz="2000" b="0" strike="noStrike" spc="-1" dirty="0">
                <a:latin typeface="Times New Roman" panose="02020603050405020304" pitchFamily="18" charset="0"/>
                <a:cs typeface="Times New Roman" panose="02020603050405020304" pitchFamily="18" charset="0"/>
              </a:rPr>
              <a:t>.</a:t>
            </a:r>
          </a:p>
        </p:txBody>
      </p:sp>
      <p:sp>
        <p:nvSpPr>
          <p:cNvPr id="46" name="TextBox 45"/>
          <p:cNvSpPr txBox="1"/>
          <p:nvPr/>
        </p:nvSpPr>
        <p:spPr>
          <a:xfrm>
            <a:off x="2079192" y="623578"/>
            <a:ext cx="8640000" cy="360000"/>
          </a:xfrm>
          <a:prstGeom prst="rect">
            <a:avLst/>
          </a:prstGeom>
          <a:noFill/>
          <a:ln w="0">
            <a:noFill/>
          </a:ln>
        </p:spPr>
        <p:txBody>
          <a:bodyPr lIns="90000" tIns="45000" rIns="90000" bIns="45000" anchor="t">
            <a:noAutofit/>
          </a:bodyPr>
          <a:lstStyle/>
          <a:p>
            <a:r>
              <a:rPr lang="ru-RU" sz="1800" b="1" strike="noStrike" spc="-1" dirty="0">
                <a:solidFill>
                  <a:srgbClr val="0000FF"/>
                </a:solidFill>
                <a:latin typeface="Times New Roman" panose="02020603050405020304" pitchFamily="18" charset="0"/>
                <a:cs typeface="Times New Roman" panose="02020603050405020304" pitchFamily="18" charset="0"/>
              </a:rPr>
              <a:t>[G. </a:t>
            </a:r>
            <a:r>
              <a:rPr lang="ru-RU" sz="1800" b="1" strike="noStrike" spc="-1" dirty="0" err="1">
                <a:solidFill>
                  <a:srgbClr val="0000FF"/>
                </a:solidFill>
                <a:latin typeface="Times New Roman" panose="02020603050405020304" pitchFamily="18" charset="0"/>
                <a:cs typeface="Times New Roman" panose="02020603050405020304" pitchFamily="18" charset="0"/>
              </a:rPr>
              <a:t>Yu</a:t>
            </a:r>
            <a:r>
              <a:rPr lang="ru-RU" sz="1800" b="1" strike="noStrike" spc="-1" dirty="0">
                <a:solidFill>
                  <a:srgbClr val="0000FF"/>
                </a:solidFill>
                <a:latin typeface="Times New Roman" panose="02020603050405020304" pitchFamily="18" charset="0"/>
                <a:cs typeface="Times New Roman" panose="02020603050405020304" pitchFamily="18" charset="0"/>
              </a:rPr>
              <a:t>. </a:t>
            </a:r>
            <a:r>
              <a:rPr lang="ru-RU" sz="1800" b="1" strike="noStrike" spc="-1" dirty="0" err="1">
                <a:solidFill>
                  <a:srgbClr val="0000FF"/>
                </a:solidFill>
                <a:latin typeface="Times New Roman" panose="02020603050405020304" pitchFamily="18" charset="0"/>
                <a:cs typeface="Times New Roman" panose="02020603050405020304" pitchFamily="18" charset="0"/>
              </a:rPr>
              <a:t>Prokhorov</a:t>
            </a:r>
            <a:r>
              <a:rPr lang="ru-RU" sz="1800" b="1" strike="noStrike" spc="-1" dirty="0">
                <a:solidFill>
                  <a:srgbClr val="0000FF"/>
                </a:solidFill>
                <a:latin typeface="Times New Roman" panose="02020603050405020304" pitchFamily="18" charset="0"/>
                <a:cs typeface="Times New Roman" panose="02020603050405020304" pitchFamily="18" charset="0"/>
              </a:rPr>
              <a:t>, O. V. </a:t>
            </a:r>
            <a:r>
              <a:rPr lang="ru-RU" sz="1800" b="1" strike="noStrike" spc="-1" dirty="0" err="1">
                <a:solidFill>
                  <a:srgbClr val="0000FF"/>
                </a:solidFill>
                <a:latin typeface="Times New Roman" panose="02020603050405020304" pitchFamily="18" charset="0"/>
                <a:cs typeface="Times New Roman" panose="02020603050405020304" pitchFamily="18" charset="0"/>
              </a:rPr>
              <a:t>Teryaev</a:t>
            </a:r>
            <a:r>
              <a:rPr lang="ru-RU" sz="1800" b="1" strike="noStrike" spc="-1" dirty="0">
                <a:solidFill>
                  <a:srgbClr val="0000FF"/>
                </a:solidFill>
                <a:latin typeface="Times New Roman" panose="02020603050405020304" pitchFamily="18" charset="0"/>
                <a:cs typeface="Times New Roman" panose="02020603050405020304" pitchFamily="18" charset="0"/>
              </a:rPr>
              <a:t>, V. I. </a:t>
            </a:r>
            <a:r>
              <a:rPr lang="ru-RU" sz="1800" b="1" strike="noStrike" spc="-1" dirty="0" err="1">
                <a:solidFill>
                  <a:srgbClr val="0000FF"/>
                </a:solidFill>
                <a:latin typeface="Times New Roman" panose="02020603050405020304" pitchFamily="18" charset="0"/>
                <a:cs typeface="Times New Roman" panose="02020603050405020304" pitchFamily="18" charset="0"/>
              </a:rPr>
              <a:t>Zakharov</a:t>
            </a:r>
            <a:r>
              <a:rPr lang="ru-RU" sz="1800" b="1" strike="noStrike" spc="-1" dirty="0">
                <a:solidFill>
                  <a:srgbClr val="0000FF"/>
                </a:solidFill>
                <a:latin typeface="Times New Roman" panose="02020603050405020304" pitchFamily="18" charset="0"/>
                <a:cs typeface="Times New Roman" panose="02020603050405020304" pitchFamily="18" charset="0"/>
              </a:rPr>
              <a:t>, </a:t>
            </a:r>
            <a:r>
              <a:rPr lang="ru-RU" sz="1800" b="1" strike="noStrike" spc="-1" dirty="0" err="1">
                <a:solidFill>
                  <a:srgbClr val="0000FF"/>
                </a:solidFill>
                <a:latin typeface="Times New Roman" panose="02020603050405020304" pitchFamily="18" charset="0"/>
                <a:cs typeface="Times New Roman" panose="02020603050405020304" pitchFamily="18" charset="0"/>
              </a:rPr>
              <a:t>Phys</a:t>
            </a:r>
            <a:r>
              <a:rPr lang="ru-RU" sz="1800" b="1" strike="noStrike" spc="-1" dirty="0">
                <a:solidFill>
                  <a:srgbClr val="0000FF"/>
                </a:solidFill>
                <a:latin typeface="Times New Roman" panose="02020603050405020304" pitchFamily="18" charset="0"/>
                <a:cs typeface="Times New Roman" panose="02020603050405020304" pitchFamily="18" charset="0"/>
              </a:rPr>
              <a:t>. </a:t>
            </a:r>
            <a:r>
              <a:rPr lang="ru-RU" sz="1800" b="1" strike="noStrike" spc="-1" dirty="0" err="1">
                <a:solidFill>
                  <a:srgbClr val="0000FF"/>
                </a:solidFill>
                <a:latin typeface="Times New Roman" panose="02020603050405020304" pitchFamily="18" charset="0"/>
                <a:cs typeface="Times New Roman" panose="02020603050405020304" pitchFamily="18" charset="0"/>
              </a:rPr>
              <a:t>Rev</a:t>
            </a:r>
            <a:r>
              <a:rPr lang="ru-RU" sz="1800" b="1" strike="noStrike" spc="-1" dirty="0">
                <a:solidFill>
                  <a:srgbClr val="0000FF"/>
                </a:solidFill>
                <a:latin typeface="Times New Roman" panose="02020603050405020304" pitchFamily="18" charset="0"/>
                <a:cs typeface="Times New Roman" panose="02020603050405020304" pitchFamily="18" charset="0"/>
              </a:rPr>
              <a:t>. </a:t>
            </a:r>
            <a:r>
              <a:rPr lang="ru-RU" sz="1800" b="1" strike="noStrike" spc="-1" dirty="0" err="1">
                <a:solidFill>
                  <a:srgbClr val="0000FF"/>
                </a:solidFill>
                <a:latin typeface="Times New Roman" panose="02020603050405020304" pitchFamily="18" charset="0"/>
                <a:cs typeface="Times New Roman" panose="02020603050405020304" pitchFamily="18" charset="0"/>
              </a:rPr>
              <a:t>Lett</a:t>
            </a:r>
            <a:r>
              <a:rPr lang="ru-RU" sz="1800" b="1" strike="noStrike" spc="-1" dirty="0">
                <a:solidFill>
                  <a:srgbClr val="0000FF"/>
                </a:solidFill>
                <a:latin typeface="Times New Roman" panose="02020603050405020304" pitchFamily="18" charset="0"/>
                <a:cs typeface="Times New Roman" panose="02020603050405020304" pitchFamily="18" charset="0"/>
              </a:rPr>
              <a:t>. 129, 151601 (2022)]</a:t>
            </a:r>
            <a:endParaRPr lang="ru-RU" sz="1800" b="0" strike="noStrike" spc="-1"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330204" y="1905116"/>
            <a:ext cx="11345982" cy="654120"/>
          </a:xfrm>
          <a:prstGeom prst="rect">
            <a:avLst/>
          </a:prstGeom>
          <a:noFill/>
          <a:ln w="0">
            <a:noFill/>
          </a:ln>
        </p:spPr>
        <p:txBody>
          <a:bodyPr lIns="90000" tIns="45000" rIns="90000" bIns="45000" anchor="t">
            <a:noAutofit/>
          </a:bodyPr>
          <a:lstStyle/>
          <a:p>
            <a:pPr marL="216000" indent="-216000">
              <a:buClr>
                <a:srgbClr val="000000"/>
              </a:buClr>
              <a:buSzPct val="45000"/>
              <a:buFont typeface="Wingdings" charset="2"/>
              <a:buChar char=""/>
            </a:pPr>
            <a:r>
              <a:rPr lang="ru-RU" sz="2000" b="0" strike="noStrike" spc="-1" dirty="0">
                <a:latin typeface="Times New Roman" panose="02020603050405020304" pitchFamily="18" charset="0"/>
                <a:cs typeface="Times New Roman" panose="02020603050405020304" pitchFamily="18" charset="0"/>
              </a:rPr>
              <a:t>Аксиальный ток связан с </a:t>
            </a:r>
            <a:r>
              <a:rPr lang="ru-RU" sz="2000" b="1" strike="noStrike" spc="-1" dirty="0">
                <a:solidFill>
                  <a:srgbClr val="2E8B57"/>
                </a:solidFill>
                <a:latin typeface="Times New Roman" panose="02020603050405020304" pitchFamily="18" charset="0"/>
                <a:cs typeface="Times New Roman" panose="02020603050405020304" pitchFamily="18" charset="0"/>
              </a:rPr>
              <a:t>поляризацией </a:t>
            </a:r>
            <a:r>
              <a:rPr lang="ru-RU" sz="2000" b="0" strike="noStrike" spc="-1" dirty="0">
                <a:solidFill>
                  <a:srgbClr val="000000"/>
                </a:solidFill>
                <a:latin typeface="Times New Roman" panose="02020603050405020304" pitchFamily="18" charset="0"/>
                <a:cs typeface="Times New Roman" panose="02020603050405020304" pitchFamily="18" charset="0"/>
              </a:rPr>
              <a:t>гиперонов</a:t>
            </a:r>
            <a:r>
              <a:rPr lang="ru-RU" sz="2000" b="0" strike="noStrike" spc="-1" dirty="0">
                <a:latin typeface="Times New Roman" panose="02020603050405020304" pitchFamily="18" charset="0"/>
                <a:cs typeface="Times New Roman" panose="02020603050405020304" pitchFamily="18" charset="0"/>
              </a:rPr>
              <a:t>. </a:t>
            </a:r>
            <a:r>
              <a:rPr lang="ru-RU" sz="2000" b="1" strike="noStrike" spc="-1" dirty="0">
                <a:solidFill>
                  <a:srgbClr val="FF0000"/>
                </a:solidFill>
                <a:latin typeface="Times New Roman" panose="02020603050405020304" pitchFamily="18" charset="0"/>
                <a:cs typeface="Times New Roman" panose="02020603050405020304" pitchFamily="18" charset="0"/>
              </a:rPr>
              <a:t>Новые</a:t>
            </a:r>
            <a:r>
              <a:rPr lang="ru-RU" sz="2000" b="0" strike="noStrike" spc="-1" dirty="0">
                <a:latin typeface="Times New Roman" panose="02020603050405020304" pitchFamily="18" charset="0"/>
                <a:cs typeface="Times New Roman" panose="02020603050405020304" pitchFamily="18" charset="0"/>
              </a:rPr>
              <a:t> вклады в </a:t>
            </a:r>
            <a:r>
              <a:rPr lang="ru-RU" sz="2000" b="0" strike="noStrike" spc="-1" dirty="0">
                <a:solidFill>
                  <a:srgbClr val="000000"/>
                </a:solidFill>
                <a:latin typeface="Times New Roman" panose="02020603050405020304" pitchFamily="18" charset="0"/>
                <a:cs typeface="Times New Roman" panose="02020603050405020304" pitchFamily="18" charset="0"/>
              </a:rPr>
              <a:t>ток</a:t>
            </a:r>
            <a:r>
              <a:rPr lang="ru-RU" sz="2000" b="0" strike="noStrike" spc="-1" dirty="0">
                <a:latin typeface="Times New Roman" panose="02020603050405020304" pitchFamily="18" charset="0"/>
                <a:cs typeface="Times New Roman" panose="02020603050405020304" pitchFamily="18" charset="0"/>
              </a:rPr>
              <a:t> и </a:t>
            </a:r>
            <a:r>
              <a:rPr lang="ru-RU" sz="2000" b="1" strike="noStrike" spc="-1" dirty="0">
                <a:solidFill>
                  <a:srgbClr val="0000FF"/>
                </a:solidFill>
                <a:latin typeface="Times New Roman" panose="02020603050405020304" pitchFamily="18" charset="0"/>
                <a:cs typeface="Times New Roman" panose="02020603050405020304" pitchFamily="18" charset="0"/>
              </a:rPr>
              <a:t>поляризацию</a:t>
            </a:r>
            <a:r>
              <a:rPr lang="ru-RU" sz="2000" b="0" strike="noStrike" spc="-1" dirty="0">
                <a:latin typeface="Times New Roman" panose="02020603050405020304" pitchFamily="18" charset="0"/>
                <a:cs typeface="Times New Roman" panose="02020603050405020304" pitchFamily="18" charset="0"/>
              </a:rPr>
              <a:t>:</a:t>
            </a:r>
          </a:p>
        </p:txBody>
      </p:sp>
      <p:sp>
        <p:nvSpPr>
          <p:cNvPr id="48" name="TextBox 47"/>
          <p:cNvSpPr txBox="1"/>
          <p:nvPr/>
        </p:nvSpPr>
        <p:spPr>
          <a:xfrm>
            <a:off x="551185" y="6414261"/>
            <a:ext cx="4248000" cy="432000"/>
          </a:xfrm>
          <a:prstGeom prst="rect">
            <a:avLst/>
          </a:prstGeom>
          <a:noFill/>
          <a:ln w="0">
            <a:noFill/>
          </a:ln>
        </p:spPr>
        <p:txBody>
          <a:bodyPr lIns="90000" tIns="45000" rIns="90000" bIns="45000" anchor="t">
            <a:noAutofit/>
          </a:bodyPr>
          <a:lstStyle/>
          <a:p>
            <a:r>
              <a:rPr lang="ru-RU" sz="1800" b="0" strike="noStrike" spc="-1" dirty="0">
                <a:solidFill>
                  <a:srgbClr val="0000FF"/>
                </a:solidFill>
                <a:latin typeface="Times New Roman" panose="02020603050405020304" pitchFamily="18" charset="0"/>
                <a:cs typeface="Times New Roman" panose="02020603050405020304" pitchFamily="18" charset="0"/>
              </a:rPr>
              <a:t>Гравитационная </a:t>
            </a:r>
            <a:r>
              <a:rPr lang="ru-RU" sz="1800" b="0" strike="noStrike" spc="-1" dirty="0" err="1">
                <a:solidFill>
                  <a:srgbClr val="000000"/>
                </a:solidFill>
                <a:latin typeface="Times New Roman" panose="02020603050405020304" pitchFamily="18" charset="0"/>
                <a:cs typeface="Times New Roman" panose="02020603050405020304" pitchFamily="18" charset="0"/>
              </a:rPr>
              <a:t>киральная</a:t>
            </a:r>
            <a:r>
              <a:rPr lang="ru-RU" sz="1800" b="0" strike="noStrike" spc="-1" dirty="0">
                <a:solidFill>
                  <a:srgbClr val="0000FF"/>
                </a:solidFill>
                <a:latin typeface="Times New Roman" panose="02020603050405020304" pitchFamily="18" charset="0"/>
                <a:cs typeface="Times New Roman" panose="02020603050405020304" pitchFamily="18" charset="0"/>
              </a:rPr>
              <a:t> аномалия</a:t>
            </a:r>
            <a:endParaRPr lang="ru-RU" sz="1800" b="0" strike="noStrike" spc="-1" dirty="0">
              <a:latin typeface="Times New Roman" panose="02020603050405020304" pitchFamily="18" charset="0"/>
              <a:cs typeface="Times New Roman" panose="02020603050405020304" pitchFamily="18" charset="0"/>
            </a:endParaRPr>
          </a:p>
        </p:txBody>
      </p:sp>
      <p:sp>
        <p:nvSpPr>
          <p:cNvPr id="49" name="TextBox 48"/>
          <p:cNvSpPr txBox="1"/>
          <p:nvPr/>
        </p:nvSpPr>
        <p:spPr>
          <a:xfrm>
            <a:off x="520782" y="4364719"/>
            <a:ext cx="5296320" cy="708840"/>
          </a:xfrm>
          <a:prstGeom prst="rect">
            <a:avLst/>
          </a:prstGeom>
          <a:noFill/>
          <a:ln w="0">
            <a:noFill/>
          </a:ln>
        </p:spPr>
        <p:txBody>
          <a:bodyPr lIns="90000" tIns="45000" rIns="90000" bIns="45000" anchor="t">
            <a:noAutofit/>
          </a:bodyPr>
          <a:lstStyle/>
          <a:p>
            <a:r>
              <a:rPr lang="ru-RU" sz="2200" b="1" i="1" u="sng" strike="noStrike" spc="-1" dirty="0">
                <a:solidFill>
                  <a:srgbClr val="000000"/>
                </a:solidFill>
                <a:uFillTx/>
                <a:latin typeface="Times New Roman" panose="02020603050405020304" pitchFamily="18" charset="0"/>
                <a:cs typeface="Times New Roman" panose="02020603050405020304" pitchFamily="18" charset="0"/>
              </a:rPr>
              <a:t>Связь с аномалией и гравитацией:</a:t>
            </a:r>
            <a:endParaRPr lang="ru-RU" sz="2200" b="0" strike="noStrike" spc="-1" dirty="0">
              <a:latin typeface="Times New Roman" panose="02020603050405020304" pitchFamily="18" charset="0"/>
              <a:cs typeface="Times New Roman" panose="02020603050405020304" pitchFamily="18" charset="0"/>
            </a:endParaRPr>
          </a:p>
        </p:txBody>
      </p:sp>
      <p:sp>
        <p:nvSpPr>
          <p:cNvPr id="50" name="TextBox 49"/>
          <p:cNvSpPr txBox="1"/>
          <p:nvPr/>
        </p:nvSpPr>
        <p:spPr>
          <a:xfrm>
            <a:off x="5077439" y="4609070"/>
            <a:ext cx="3778463" cy="1065600"/>
          </a:xfrm>
          <a:prstGeom prst="rect">
            <a:avLst/>
          </a:prstGeom>
          <a:noFill/>
          <a:ln w="0">
            <a:noFill/>
          </a:ln>
        </p:spPr>
        <p:txBody>
          <a:bodyPr lIns="90000" tIns="45000" rIns="90000" bIns="45000" anchor="t">
            <a:noAutofit/>
          </a:bodyPr>
          <a:lstStyle/>
          <a:p>
            <a:pPr marL="216000" indent="-216000">
              <a:buClr>
                <a:srgbClr val="000000"/>
              </a:buClr>
              <a:buSzPct val="45000"/>
              <a:buFont typeface="Wingdings 2" charset="2"/>
              <a:buChar char=""/>
            </a:pPr>
            <a:r>
              <a:rPr lang="ru-RU" sz="2000" b="0" strike="noStrike" spc="-1" dirty="0">
                <a:solidFill>
                  <a:srgbClr val="000000"/>
                </a:solidFill>
                <a:latin typeface="Times New Roman" panose="02020603050405020304" pitchFamily="18" charset="0"/>
                <a:cs typeface="Times New Roman" panose="02020603050405020304" pitchFamily="18" charset="0"/>
              </a:rPr>
              <a:t>Эффект существует даже когда </a:t>
            </a:r>
            <a:r>
              <a:rPr lang="ru-RU" sz="2000" b="1" strike="noStrike" spc="-1" dirty="0">
                <a:solidFill>
                  <a:srgbClr val="0000FF"/>
                </a:solidFill>
                <a:latin typeface="Times New Roman" panose="02020603050405020304" pitchFamily="18" charset="0"/>
                <a:cs typeface="Times New Roman" panose="02020603050405020304" pitchFamily="18" charset="0"/>
              </a:rPr>
              <a:t>нет </a:t>
            </a:r>
            <a:r>
              <a:rPr lang="ru-RU" sz="2000" b="1" strike="noStrike" spc="-1" dirty="0">
                <a:solidFill>
                  <a:srgbClr val="2E8B57"/>
                </a:solidFill>
                <a:latin typeface="Times New Roman" panose="02020603050405020304" pitchFamily="18" charset="0"/>
                <a:cs typeface="Times New Roman" panose="02020603050405020304" pitchFamily="18" charset="0"/>
              </a:rPr>
              <a:t>гравитационных</a:t>
            </a:r>
            <a:r>
              <a:rPr lang="ru-RU" sz="2000" b="0" strike="noStrike" spc="-1" dirty="0">
                <a:solidFill>
                  <a:srgbClr val="000000"/>
                </a:solidFill>
                <a:latin typeface="Times New Roman" panose="02020603050405020304" pitchFamily="18" charset="0"/>
                <a:cs typeface="Times New Roman" panose="02020603050405020304" pitchFamily="18" charset="0"/>
              </a:rPr>
              <a:t> полей </a:t>
            </a:r>
            <a:endParaRPr lang="en-US" sz="2000" b="0" strike="noStrike" spc="-1" dirty="0">
              <a:solidFill>
                <a:srgbClr val="000000"/>
              </a:solidFill>
              <a:latin typeface="Times New Roman" panose="02020603050405020304" pitchFamily="18" charset="0"/>
              <a:cs typeface="Times New Roman" panose="02020603050405020304" pitchFamily="18" charset="0"/>
            </a:endParaRPr>
          </a:p>
          <a:p>
            <a:pPr>
              <a:buClr>
                <a:srgbClr val="000000"/>
              </a:buClr>
              <a:buSzPct val="45000"/>
            </a:pPr>
            <a:r>
              <a:rPr lang="en-US" sz="2000" i="1" spc="-1" dirty="0">
                <a:solidFill>
                  <a:srgbClr val="000000"/>
                </a:solidFill>
                <a:latin typeface="Times New Roman" panose="02020603050405020304" pitchFamily="18" charset="0"/>
                <a:cs typeface="Times New Roman" panose="02020603050405020304" pitchFamily="18" charset="0"/>
              </a:rPr>
              <a:t>   </a:t>
            </a:r>
            <a:r>
              <a:rPr lang="ru-RU" sz="2000" b="1" i="1" strike="noStrike" spc="-1" dirty="0">
                <a:solidFill>
                  <a:srgbClr val="FF0000"/>
                </a:solidFill>
                <a:latin typeface="Times New Roman" panose="02020603050405020304" pitchFamily="18" charset="0"/>
                <a:cs typeface="Times New Roman" panose="02020603050405020304" pitchFamily="18" charset="0"/>
              </a:rPr>
              <a:t>(Улыбка </a:t>
            </a:r>
            <a:r>
              <a:rPr lang="ru-RU" sz="2000" b="1" i="1" strike="noStrike" spc="-1" dirty="0" err="1">
                <a:solidFill>
                  <a:srgbClr val="FF0000"/>
                </a:solidFill>
                <a:latin typeface="Times New Roman" panose="02020603050405020304" pitchFamily="18" charset="0"/>
                <a:cs typeface="Times New Roman" panose="02020603050405020304" pitchFamily="18" charset="0"/>
              </a:rPr>
              <a:t>Чеширского</a:t>
            </a:r>
            <a:r>
              <a:rPr lang="ru-RU" sz="2000" b="1" i="1" strike="noStrike" spc="-1" dirty="0">
                <a:solidFill>
                  <a:srgbClr val="FF0000"/>
                </a:solidFill>
                <a:latin typeface="Times New Roman" panose="02020603050405020304" pitchFamily="18" charset="0"/>
                <a:cs typeface="Times New Roman" panose="02020603050405020304" pitchFamily="18" charset="0"/>
              </a:rPr>
              <a:t> кота)</a:t>
            </a:r>
            <a:r>
              <a:rPr lang="ru-RU" sz="2000" b="0" strike="noStrike" spc="-1" dirty="0">
                <a:latin typeface="Times New Roman" panose="02020603050405020304" pitchFamily="18" charset="0"/>
                <a:cs typeface="Times New Roman" panose="02020603050405020304" pitchFamily="18" charset="0"/>
              </a:rPr>
              <a:t>.</a:t>
            </a:r>
          </a:p>
        </p:txBody>
      </p:sp>
      <p:pic>
        <p:nvPicPr>
          <p:cNvPr id="51" name="Рисунок 50"/>
          <p:cNvPicPr/>
          <p:nvPr/>
        </p:nvPicPr>
        <p:blipFill>
          <a:blip r:embed="rId5" cstate="print">
            <a:extLst>
              <a:ext uri="{28A0092B-C50C-407E-A947-70E740481C1C}">
                <a14:useLocalDpi xmlns:a14="http://schemas.microsoft.com/office/drawing/2010/main"/>
              </a:ext>
            </a:extLst>
          </a:blip>
          <a:stretch/>
        </p:blipFill>
        <p:spPr>
          <a:xfrm>
            <a:off x="3327674" y="2635968"/>
            <a:ext cx="4500000" cy="360000"/>
          </a:xfrm>
          <a:prstGeom prst="rect">
            <a:avLst/>
          </a:prstGeom>
          <a:ln w="0">
            <a:noFill/>
          </a:ln>
        </p:spPr>
      </p:pic>
      <p:sp>
        <p:nvSpPr>
          <p:cNvPr id="52" name="TextBox 51"/>
          <p:cNvSpPr txBox="1"/>
          <p:nvPr/>
        </p:nvSpPr>
        <p:spPr>
          <a:xfrm>
            <a:off x="8564285" y="2494044"/>
            <a:ext cx="1692000" cy="596520"/>
          </a:xfrm>
          <a:prstGeom prst="rect">
            <a:avLst/>
          </a:prstGeom>
          <a:noFill/>
          <a:ln w="0">
            <a:noFill/>
          </a:ln>
        </p:spPr>
        <p:txBody>
          <a:bodyPr lIns="90000" tIns="45000" rIns="90000" bIns="45000" anchor="t">
            <a:noAutofit/>
          </a:bodyPr>
          <a:lstStyle/>
          <a:p>
            <a:pPr algn="r">
              <a:buNone/>
            </a:pPr>
            <a:r>
              <a:rPr lang="ru-RU" sz="1800" b="0" strike="noStrike" spc="-1" dirty="0">
                <a:latin typeface="Times New Roman" panose="02020603050405020304" pitchFamily="18" charset="0"/>
                <a:cs typeface="Times New Roman" panose="02020603050405020304" pitchFamily="18" charset="0"/>
              </a:rPr>
              <a:t> </a:t>
            </a:r>
            <a:r>
              <a:rPr lang="ru-RU" sz="1800" b="0" strike="noStrike" spc="-1" dirty="0">
                <a:solidFill>
                  <a:srgbClr val="2E8B57"/>
                </a:solidFill>
                <a:latin typeface="Times New Roman" panose="02020603050405020304" pitchFamily="18" charset="0"/>
                <a:cs typeface="Times New Roman" panose="02020603050405020304" pitchFamily="18" charset="0"/>
              </a:rPr>
              <a:t>Транспортные </a:t>
            </a:r>
            <a:endParaRPr lang="ru-RU" sz="1800" b="0" strike="noStrike" spc="-1" dirty="0">
              <a:latin typeface="Times New Roman" panose="02020603050405020304" pitchFamily="18" charset="0"/>
              <a:cs typeface="Times New Roman" panose="02020603050405020304" pitchFamily="18" charset="0"/>
            </a:endParaRPr>
          </a:p>
          <a:p>
            <a:pPr algn="r">
              <a:buNone/>
            </a:pPr>
            <a:r>
              <a:rPr lang="ru-RU" sz="1800" b="0" strike="noStrike" spc="-1" dirty="0">
                <a:solidFill>
                  <a:srgbClr val="000000"/>
                </a:solidFill>
                <a:latin typeface="Times New Roman" panose="02020603050405020304" pitchFamily="18" charset="0"/>
                <a:cs typeface="Times New Roman" panose="02020603050405020304" pitchFamily="18" charset="0"/>
              </a:rPr>
              <a:t>коэффициенты</a:t>
            </a:r>
            <a:endParaRPr lang="ru-RU" sz="1800" b="0" strike="noStrike" spc="-1" dirty="0">
              <a:latin typeface="Times New Roman" panose="02020603050405020304" pitchFamily="18" charset="0"/>
              <a:cs typeface="Times New Roman" panose="02020603050405020304" pitchFamily="18" charset="0"/>
            </a:endParaRPr>
          </a:p>
        </p:txBody>
      </p:sp>
      <p:pic>
        <p:nvPicPr>
          <p:cNvPr id="53" name="Рисунок 52"/>
          <p:cNvPicPr/>
          <p:nvPr/>
        </p:nvPicPr>
        <p:blipFill>
          <a:blip r:embed="rId6" cstate="print">
            <a:extLst>
              <a:ext uri="{28A0092B-C50C-407E-A947-70E740481C1C}">
                <a14:useLocalDpi xmlns:a14="http://schemas.microsoft.com/office/drawing/2010/main"/>
              </a:ext>
            </a:extLst>
          </a:blip>
          <a:stretch/>
        </p:blipFill>
        <p:spPr>
          <a:xfrm>
            <a:off x="7215415" y="1570766"/>
            <a:ext cx="352800" cy="252000"/>
          </a:xfrm>
          <a:prstGeom prst="rect">
            <a:avLst/>
          </a:prstGeom>
          <a:ln w="0">
            <a:noFill/>
          </a:ln>
        </p:spPr>
      </p:pic>
      <p:sp>
        <p:nvSpPr>
          <p:cNvPr id="54" name="TextBox 53"/>
          <p:cNvSpPr txBox="1"/>
          <p:nvPr/>
        </p:nvSpPr>
        <p:spPr>
          <a:xfrm>
            <a:off x="330204" y="3325280"/>
            <a:ext cx="11578098" cy="1008000"/>
          </a:xfrm>
          <a:prstGeom prst="rect">
            <a:avLst/>
          </a:prstGeom>
          <a:noFill/>
          <a:ln w="0">
            <a:noFill/>
          </a:ln>
        </p:spPr>
        <p:txBody>
          <a:bodyPr lIns="90000" tIns="45000" rIns="90000" bIns="45000" anchor="t">
            <a:noAutofit/>
          </a:bodyPr>
          <a:lstStyle/>
          <a:p>
            <a:pPr marL="216000" indent="-216000">
              <a:buClr>
                <a:srgbClr val="000000"/>
              </a:buClr>
              <a:buSzPct val="45000"/>
              <a:buFont typeface="Wingdings" charset="2"/>
              <a:buChar char=""/>
            </a:pPr>
            <a:r>
              <a:rPr lang="ru-RU" sz="2000" b="1" strike="noStrike" spc="-1" dirty="0">
                <a:solidFill>
                  <a:srgbClr val="FF0000"/>
                </a:solidFill>
                <a:latin typeface="Times New Roman" panose="02020603050405020304" pitchFamily="18" charset="0"/>
                <a:cs typeface="Times New Roman" panose="02020603050405020304" pitchFamily="18" charset="0"/>
              </a:rPr>
              <a:t>Кинематический вихревой эффект (KVE)</a:t>
            </a:r>
            <a:r>
              <a:rPr lang="ru-RU" sz="2000" b="0" strike="noStrike" spc="-1" dirty="0">
                <a:latin typeface="Times New Roman" panose="02020603050405020304" pitchFamily="18" charset="0"/>
                <a:cs typeface="Times New Roman" panose="02020603050405020304" pitchFamily="18" charset="0"/>
              </a:rPr>
              <a:t> зависит только от </a:t>
            </a:r>
            <a:r>
              <a:rPr lang="ru-RU" sz="2000" b="0" strike="noStrike" spc="-1" dirty="0" err="1">
                <a:latin typeface="Times New Roman" panose="02020603050405020304" pitchFamily="18" charset="0"/>
                <a:cs typeface="Times New Roman" panose="02020603050405020304" pitchFamily="18" charset="0"/>
              </a:rPr>
              <a:t>завихрённости</a:t>
            </a:r>
            <a:r>
              <a:rPr lang="ru-RU" sz="2000" b="0" strike="noStrike" spc="-1" dirty="0">
                <a:latin typeface="Times New Roman" panose="02020603050405020304" pitchFamily="18" charset="0"/>
                <a:cs typeface="Times New Roman" panose="02020603050405020304" pitchFamily="18" charset="0"/>
              </a:rPr>
              <a:t> и ускорения, </a:t>
            </a:r>
            <a:r>
              <a:rPr lang="ru-RU" sz="2000" b="0" strike="noStrike" spc="-1" dirty="0">
                <a:latin typeface="Times New Roman" panose="02020603050405020304" pitchFamily="18" charset="0"/>
                <a:ea typeface="Microsoft YaHei"/>
                <a:cs typeface="Times New Roman" panose="02020603050405020304" pitchFamily="18" charset="0"/>
              </a:rPr>
              <a:t>но не зависит от </a:t>
            </a:r>
            <a:r>
              <a:rPr lang="ru-RU" sz="2000" b="1" strike="noStrike" spc="-1" dirty="0">
                <a:solidFill>
                  <a:srgbClr val="0000FF"/>
                </a:solidFill>
                <a:latin typeface="Times New Roman" panose="02020603050405020304" pitchFamily="18" charset="0"/>
                <a:ea typeface="Microsoft YaHei"/>
                <a:cs typeface="Times New Roman" panose="02020603050405020304" pitchFamily="18" charset="0"/>
              </a:rPr>
              <a:t>температуры</a:t>
            </a:r>
            <a:r>
              <a:rPr lang="ru-RU" sz="2000" b="0" strike="noStrike" spc="-1" dirty="0">
                <a:latin typeface="Times New Roman" panose="02020603050405020304" pitchFamily="18" charset="0"/>
                <a:ea typeface="Microsoft YaHei"/>
                <a:cs typeface="Times New Roman" panose="02020603050405020304" pitchFamily="18" charset="0"/>
              </a:rPr>
              <a:t> и </a:t>
            </a:r>
            <a:r>
              <a:rPr lang="ru-RU" sz="2000" b="1" strike="noStrike" spc="-1" dirty="0">
                <a:solidFill>
                  <a:srgbClr val="2E8B57"/>
                </a:solidFill>
                <a:latin typeface="Times New Roman" panose="02020603050405020304" pitchFamily="18" charset="0"/>
                <a:ea typeface="Microsoft YaHei"/>
                <a:cs typeface="Times New Roman" panose="02020603050405020304" pitchFamily="18" charset="0"/>
              </a:rPr>
              <a:t>химического потенциала </a:t>
            </a:r>
            <a:r>
              <a:rPr lang="ru-RU" sz="2000" b="0" strike="noStrike" spc="-1" dirty="0">
                <a:solidFill>
                  <a:srgbClr val="000000"/>
                </a:solidFill>
                <a:latin typeface="Times New Roman" panose="02020603050405020304" pitchFamily="18" charset="0"/>
                <a:cs typeface="Times New Roman" panose="02020603050405020304" pitchFamily="18" charset="0"/>
              </a:rPr>
              <a:t>и</a:t>
            </a:r>
            <a:r>
              <a:rPr lang="ru-RU" sz="2000" b="1" strike="noStrike" spc="-1" dirty="0">
                <a:solidFill>
                  <a:srgbClr val="2E8B57"/>
                </a:solidFill>
                <a:latin typeface="Times New Roman" panose="02020603050405020304" pitchFamily="18" charset="0"/>
                <a:cs typeface="Times New Roman" panose="02020603050405020304" pitchFamily="18" charset="0"/>
              </a:rPr>
              <a:t> </a:t>
            </a:r>
            <a:r>
              <a:rPr lang="ru-RU" sz="2000" b="0" strike="noStrike" spc="-1" dirty="0">
                <a:solidFill>
                  <a:srgbClr val="000000"/>
                </a:solidFill>
                <a:latin typeface="Times New Roman" panose="02020603050405020304" pitchFamily="18" charset="0"/>
                <a:cs typeface="Times New Roman" panose="02020603050405020304" pitchFamily="18" charset="0"/>
              </a:rPr>
              <a:t>определяется</a:t>
            </a:r>
            <a:r>
              <a:rPr lang="ru-RU" sz="2000" b="1" strike="noStrike" spc="-1" dirty="0">
                <a:solidFill>
                  <a:srgbClr val="2E8B57"/>
                </a:solidFill>
                <a:latin typeface="Times New Roman" panose="02020603050405020304" pitchFamily="18" charset="0"/>
                <a:cs typeface="Times New Roman" panose="02020603050405020304" pitchFamily="18" charset="0"/>
              </a:rPr>
              <a:t> </a:t>
            </a:r>
            <a:r>
              <a:rPr lang="ru-RU" sz="2000" b="1" strike="noStrike" spc="-1" dirty="0">
                <a:solidFill>
                  <a:srgbClr val="FF0000"/>
                </a:solidFill>
                <a:latin typeface="Times New Roman" panose="02020603050405020304" pitchFamily="18" charset="0"/>
                <a:cs typeface="Times New Roman" panose="02020603050405020304" pitchFamily="18" charset="0"/>
              </a:rPr>
              <a:t>квантовой аномалией</a:t>
            </a:r>
            <a:r>
              <a:rPr lang="ru-RU" sz="2000" b="1" strike="noStrike" spc="-1" dirty="0">
                <a:solidFill>
                  <a:srgbClr val="2E8B57"/>
                </a:solidFill>
                <a:latin typeface="Times New Roman" panose="02020603050405020304" pitchFamily="18" charset="0"/>
                <a:cs typeface="Times New Roman" panose="02020603050405020304" pitchFamily="18" charset="0"/>
              </a:rPr>
              <a:t> </a:t>
            </a:r>
            <a:r>
              <a:rPr lang="ru-RU" sz="2000" b="0" strike="noStrike" spc="-1" dirty="0">
                <a:solidFill>
                  <a:srgbClr val="000000"/>
                </a:solidFill>
                <a:latin typeface="Times New Roman" panose="02020603050405020304" pitchFamily="18" charset="0"/>
                <a:cs typeface="Times New Roman" panose="02020603050405020304" pitchFamily="18" charset="0"/>
              </a:rPr>
              <a:t>в </a:t>
            </a:r>
            <a:r>
              <a:rPr lang="ru-RU" sz="2000" b="1" strike="noStrike" spc="-1" dirty="0">
                <a:solidFill>
                  <a:srgbClr val="0000FF"/>
                </a:solidFill>
                <a:latin typeface="Times New Roman" panose="02020603050405020304" pitchFamily="18" charset="0"/>
                <a:cs typeface="Times New Roman" panose="02020603050405020304" pitchFamily="18" charset="0"/>
              </a:rPr>
              <a:t>искривленном</a:t>
            </a:r>
            <a:r>
              <a:rPr lang="ru-RU" sz="2000" b="0" strike="noStrike" spc="-1" dirty="0">
                <a:solidFill>
                  <a:srgbClr val="000000"/>
                </a:solidFill>
                <a:latin typeface="Times New Roman" panose="02020603050405020304" pitchFamily="18" charset="0"/>
                <a:cs typeface="Times New Roman" panose="02020603050405020304" pitchFamily="18" charset="0"/>
              </a:rPr>
              <a:t> пространстве:</a:t>
            </a:r>
            <a:endParaRPr lang="ru-RU" sz="2000" b="0" strike="noStrike" spc="-1" dirty="0">
              <a:latin typeface="Times New Roman" panose="02020603050405020304" pitchFamily="18" charset="0"/>
              <a:cs typeface="Times New Roman" panose="02020603050405020304" pitchFamily="18" charset="0"/>
            </a:endParaRPr>
          </a:p>
        </p:txBody>
      </p:sp>
      <p:pic>
        <p:nvPicPr>
          <p:cNvPr id="55" name="Рисунок 54"/>
          <p:cNvPicPr/>
          <p:nvPr/>
        </p:nvPicPr>
        <p:blipFill>
          <a:blip r:embed="rId7" cstate="print">
            <a:extLst>
              <a:ext uri="{28A0092B-C50C-407E-A947-70E740481C1C}">
                <a14:useLocalDpi xmlns:a14="http://schemas.microsoft.com/office/drawing/2010/main"/>
              </a:ext>
            </a:extLst>
          </a:blip>
          <a:stretch/>
        </p:blipFill>
        <p:spPr>
          <a:xfrm>
            <a:off x="9037117" y="4751441"/>
            <a:ext cx="2828591" cy="1864907"/>
          </a:xfrm>
          <a:prstGeom prst="rect">
            <a:avLst/>
          </a:prstGeom>
          <a:ln w="0">
            <a:noFill/>
          </a:ln>
        </p:spPr>
      </p:pic>
      <p:pic>
        <p:nvPicPr>
          <p:cNvPr id="56" name="Рисунок 55"/>
          <p:cNvPicPr/>
          <p:nvPr/>
        </p:nvPicPr>
        <p:blipFill>
          <a:blip r:embed="rId8" cstate="print">
            <a:extLst>
              <a:ext uri="{28A0092B-C50C-407E-A947-70E740481C1C}">
                <a14:useLocalDpi xmlns:a14="http://schemas.microsoft.com/office/drawing/2010/main"/>
              </a:ext>
            </a:extLst>
          </a:blip>
          <a:stretch/>
        </p:blipFill>
        <p:spPr>
          <a:xfrm>
            <a:off x="792000" y="5107895"/>
            <a:ext cx="2598120" cy="396360"/>
          </a:xfrm>
          <a:prstGeom prst="rect">
            <a:avLst/>
          </a:prstGeom>
          <a:ln w="0">
            <a:noFill/>
          </a:ln>
        </p:spPr>
      </p:pic>
      <p:sp>
        <p:nvSpPr>
          <p:cNvPr id="59" name="TextBox 58"/>
          <p:cNvSpPr txBox="1"/>
          <p:nvPr/>
        </p:nvSpPr>
        <p:spPr>
          <a:xfrm>
            <a:off x="1859594" y="2578368"/>
            <a:ext cx="1000080" cy="708840"/>
          </a:xfrm>
          <a:prstGeom prst="rect">
            <a:avLst/>
          </a:prstGeom>
          <a:noFill/>
          <a:ln w="0">
            <a:noFill/>
          </a:ln>
        </p:spPr>
        <p:txBody>
          <a:bodyPr lIns="90000" tIns="45000" rIns="90000" bIns="45000" anchor="t">
            <a:noAutofit/>
          </a:bodyPr>
          <a:lstStyle/>
          <a:p>
            <a:r>
              <a:rPr lang="ru-RU" sz="2200" b="1" strike="noStrike" spc="-1" dirty="0">
                <a:solidFill>
                  <a:srgbClr val="FF0000"/>
                </a:solidFill>
                <a:latin typeface="Times New Roman" panose="02020603050405020304" pitchFamily="18" charset="0"/>
                <a:cs typeface="Times New Roman" panose="02020603050405020304" pitchFamily="18" charset="0"/>
              </a:rPr>
              <a:t>KVE:</a:t>
            </a:r>
            <a:endParaRPr lang="ru-RU" sz="2200" b="0" strike="noStrike" spc="-1" dirty="0">
              <a:latin typeface="Times New Roman" panose="02020603050405020304" pitchFamily="18" charset="0"/>
              <a:cs typeface="Times New Roman" panose="02020603050405020304" pitchFamily="18" charset="0"/>
            </a:endParaRPr>
          </a:p>
        </p:txBody>
      </p:sp>
      <p:pic>
        <p:nvPicPr>
          <p:cNvPr id="60" name="Рисунок 59"/>
          <p:cNvPicPr/>
          <p:nvPr/>
        </p:nvPicPr>
        <p:blipFill>
          <a:blip r:embed="rId9" cstate="print">
            <a:extLst>
              <a:ext uri="{28A0092B-C50C-407E-A947-70E740481C1C}">
                <a14:useLocalDpi xmlns:a14="http://schemas.microsoft.com/office/drawing/2010/main"/>
              </a:ext>
            </a:extLst>
          </a:blip>
          <a:srcRect t="-25945"/>
          <a:stretch/>
        </p:blipFill>
        <p:spPr>
          <a:xfrm>
            <a:off x="4443674" y="2542368"/>
            <a:ext cx="287640" cy="453600"/>
          </a:xfrm>
          <a:prstGeom prst="rect">
            <a:avLst/>
          </a:prstGeom>
          <a:ln w="0">
            <a:noFill/>
          </a:ln>
        </p:spPr>
      </p:pic>
      <p:pic>
        <p:nvPicPr>
          <p:cNvPr id="61" name="Рисунок 60"/>
          <p:cNvPicPr/>
          <p:nvPr/>
        </p:nvPicPr>
        <p:blipFill>
          <a:blip r:embed="rId10" cstate="print">
            <a:extLst>
              <a:ext uri="{28A0092B-C50C-407E-A947-70E740481C1C}">
                <a14:useLocalDpi xmlns:a14="http://schemas.microsoft.com/office/drawing/2010/main"/>
              </a:ext>
            </a:extLst>
          </a:blip>
          <a:srcRect/>
          <a:stretch/>
        </p:blipFill>
        <p:spPr>
          <a:xfrm>
            <a:off x="6315674" y="2635968"/>
            <a:ext cx="359640" cy="360000"/>
          </a:xfrm>
          <a:prstGeom prst="rect">
            <a:avLst/>
          </a:prstGeom>
          <a:ln w="0">
            <a:noFill/>
          </a:ln>
        </p:spPr>
      </p:pic>
      <p:pic>
        <p:nvPicPr>
          <p:cNvPr id="62" name="Рисунок 61"/>
          <p:cNvPicPr/>
          <p:nvPr/>
        </p:nvPicPr>
        <p:blipFill>
          <a:blip r:embed="rId11" cstate="print">
            <a:extLst>
              <a:ext uri="{28A0092B-C50C-407E-A947-70E740481C1C}">
                <a14:useLocalDpi xmlns:a14="http://schemas.microsoft.com/office/drawing/2010/main"/>
              </a:ext>
            </a:extLst>
          </a:blip>
          <a:srcRect/>
          <a:stretch/>
        </p:blipFill>
        <p:spPr>
          <a:xfrm>
            <a:off x="1610083" y="6011061"/>
            <a:ext cx="431640" cy="403200"/>
          </a:xfrm>
          <a:prstGeom prst="rect">
            <a:avLst/>
          </a:prstGeom>
          <a:ln w="0">
            <a:noFill/>
          </a:ln>
        </p:spPr>
      </p:pic>
      <p:pic>
        <p:nvPicPr>
          <p:cNvPr id="63" name="Рисунок 62"/>
          <p:cNvPicPr/>
          <p:nvPr/>
        </p:nvPicPr>
        <p:blipFill>
          <a:blip r:embed="rId12" cstate="print">
            <a:extLst>
              <a:ext uri="{28A0092B-C50C-407E-A947-70E740481C1C}">
                <a14:useLocalDpi xmlns:a14="http://schemas.microsoft.com/office/drawing/2010/main"/>
              </a:ext>
            </a:extLst>
          </a:blip>
          <a:srcRect t="-18211"/>
          <a:stretch/>
        </p:blipFill>
        <p:spPr>
          <a:xfrm>
            <a:off x="2880000" y="5035895"/>
            <a:ext cx="510480" cy="468720"/>
          </a:xfrm>
          <a:prstGeom prst="rect">
            <a:avLst/>
          </a:prstGeom>
          <a:ln w="0">
            <a:noFill/>
          </a:ln>
        </p:spPr>
      </p:pic>
      <p:pic>
        <p:nvPicPr>
          <p:cNvPr id="64" name="Рисунок 63"/>
          <p:cNvPicPr/>
          <p:nvPr/>
        </p:nvPicPr>
        <p:blipFill>
          <a:blip r:embed="rId13" cstate="print">
            <a:extLst>
              <a:ext uri="{28A0092B-C50C-407E-A947-70E740481C1C}">
                <a14:useLocalDpi xmlns:a14="http://schemas.microsoft.com/office/drawing/2010/main"/>
              </a:ext>
            </a:extLst>
          </a:blip>
          <a:srcRect t="-91"/>
          <a:stretch/>
        </p:blipFill>
        <p:spPr>
          <a:xfrm>
            <a:off x="792360" y="5107895"/>
            <a:ext cx="431280" cy="396720"/>
          </a:xfrm>
          <a:prstGeom prst="rect">
            <a:avLst/>
          </a:prstGeom>
          <a:ln w="0">
            <a:noFill/>
          </a:ln>
        </p:spPr>
      </p:pic>
      <p:pic>
        <p:nvPicPr>
          <p:cNvPr id="65" name="Рисунок 64"/>
          <p:cNvPicPr/>
          <p:nvPr/>
        </p:nvPicPr>
        <p:blipFill>
          <a:blip r:embed="rId14" cstate="print">
            <a:extLst>
              <a:ext uri="{28A0092B-C50C-407E-A947-70E740481C1C}">
                <a14:useLocalDpi xmlns:a14="http://schemas.microsoft.com/office/drawing/2010/main"/>
              </a:ext>
            </a:extLst>
          </a:blip>
          <a:srcRect t="-18211"/>
          <a:stretch/>
        </p:blipFill>
        <p:spPr>
          <a:xfrm>
            <a:off x="1656000" y="5035895"/>
            <a:ext cx="431640" cy="468720"/>
          </a:xfrm>
          <a:prstGeom prst="rect">
            <a:avLst/>
          </a:prstGeom>
          <a:ln w="0">
            <a:noFill/>
          </a:ln>
        </p:spPr>
      </p:pic>
      <p:cxnSp>
        <p:nvCxnSpPr>
          <p:cNvPr id="3" name="Скругленная соединительная линия 2"/>
          <p:cNvCxnSpPr>
            <a:stCxn id="52" idx="1"/>
            <a:endCxn id="61" idx="2"/>
          </p:cNvCxnSpPr>
          <p:nvPr/>
        </p:nvCxnSpPr>
        <p:spPr>
          <a:xfrm rot="10800000" flipV="1">
            <a:off x="6495495" y="2792304"/>
            <a:ext cx="2068791" cy="203664"/>
          </a:xfrm>
          <a:prstGeom prst="curvedConnector4">
            <a:avLst>
              <a:gd name="adj1" fmla="val 15727"/>
              <a:gd name="adj2" fmla="val 258691"/>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Скругленная соединительная линия 34"/>
          <p:cNvCxnSpPr>
            <a:stCxn id="52" idx="1"/>
            <a:endCxn id="60" idx="2"/>
          </p:cNvCxnSpPr>
          <p:nvPr/>
        </p:nvCxnSpPr>
        <p:spPr>
          <a:xfrm rot="10800000" flipV="1">
            <a:off x="4587495" y="2792304"/>
            <a:ext cx="3976791" cy="203664"/>
          </a:xfrm>
          <a:prstGeom prst="curvedConnector4">
            <a:avLst>
              <a:gd name="adj1" fmla="val 8672"/>
              <a:gd name="adj2" fmla="val 277398"/>
            </a:avLst>
          </a:prstGeom>
          <a:ln w="1905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Скругленная соединительная линия 13"/>
          <p:cNvCxnSpPr>
            <a:stCxn id="62" idx="0"/>
            <a:endCxn id="63" idx="2"/>
          </p:cNvCxnSpPr>
          <p:nvPr/>
        </p:nvCxnSpPr>
        <p:spPr>
          <a:xfrm rot="5400000" flipH="1" flipV="1">
            <a:off x="2227348" y="5103170"/>
            <a:ext cx="506446" cy="1309337"/>
          </a:xfrm>
          <a:prstGeom prst="curvedConnector3">
            <a:avLst/>
          </a:prstGeom>
          <a:ln w="19050">
            <a:solidFill>
              <a:srgbClr val="C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a:extLst>
              <a:ext uri="{FF2B5EF4-FFF2-40B4-BE49-F238E27FC236}">
                <a16:creationId xmlns:a16="http://schemas.microsoft.com/office/drawing/2014/main" id="{DBA0EA20-66DD-0927-D82F-8AD7926340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37986" y="2156922"/>
            <a:ext cx="5795374" cy="3956842"/>
          </a:xfrm>
          <a:prstGeom prst="rect">
            <a:avLst/>
          </a:prstGeom>
        </p:spPr>
      </p:pic>
      <p:sp>
        <p:nvSpPr>
          <p:cNvPr id="134" name="TextBox 133">
            <a:extLst>
              <a:ext uri="{FF2B5EF4-FFF2-40B4-BE49-F238E27FC236}">
                <a16:creationId xmlns:a16="http://schemas.microsoft.com/office/drawing/2014/main" id="{A76D5749-9F4D-4947-2754-5773E0F30684}"/>
              </a:ext>
            </a:extLst>
          </p:cNvPr>
          <p:cNvSpPr txBox="1"/>
          <p:nvPr/>
        </p:nvSpPr>
        <p:spPr>
          <a:xfrm>
            <a:off x="96349" y="1825421"/>
            <a:ext cx="2997490" cy="4452886"/>
          </a:xfrm>
          <a:prstGeom prst="rect">
            <a:avLst/>
          </a:prstGeom>
          <a:noFill/>
          <a:ln w="19050">
            <a:noFill/>
          </a:ln>
        </p:spPr>
        <p:txBody>
          <a:bodyPr wrap="square">
            <a:spAutoFit/>
          </a:bodyPr>
          <a:lstStyle/>
          <a:p>
            <a:endParaRPr lang="en-US" sz="800" u="sng" dirty="0">
              <a:solidFill>
                <a:srgbClr val="000066"/>
              </a:solidFill>
              <a:latin typeface="Arial" panose="020B0604020202020204" pitchFamily="34" charset="0"/>
              <a:cs typeface="Arial" panose="020B0604020202020204" pitchFamily="34" charset="0"/>
            </a:endParaRPr>
          </a:p>
          <a:p>
            <a:r>
              <a:rPr lang="ru-RU" u="sng" dirty="0">
                <a:solidFill>
                  <a:srgbClr val="000066"/>
                </a:solidFill>
                <a:latin typeface="Arial" panose="020B0604020202020204" pitchFamily="34" charset="0"/>
                <a:cs typeface="Arial" panose="020B0604020202020204" pitchFamily="34" charset="0"/>
              </a:rPr>
              <a:t>Текущее состояние: </a:t>
            </a:r>
            <a:endParaRPr lang="en-US" u="sng" dirty="0">
              <a:solidFill>
                <a:srgbClr val="000066"/>
              </a:solidFill>
              <a:latin typeface="Arial" panose="020B0604020202020204" pitchFamily="34" charset="0"/>
              <a:cs typeface="Arial" panose="020B0604020202020204" pitchFamily="34" charset="0"/>
            </a:endParaRPr>
          </a:p>
          <a:p>
            <a:r>
              <a:rPr lang="en-US" b="1" dirty="0">
                <a:solidFill>
                  <a:srgbClr val="990000"/>
                </a:solidFill>
                <a:cs typeface="Times New Roman" panose="02020603050405020304" pitchFamily="18" charset="0"/>
              </a:rPr>
              <a:t>     </a:t>
            </a:r>
            <a:r>
              <a:rPr lang="ru-RU" b="1" dirty="0">
                <a:solidFill>
                  <a:srgbClr val="CC0000"/>
                </a:solidFill>
                <a:cs typeface="Times New Roman" panose="02020603050405020304" pitchFamily="18" charset="0"/>
              </a:rPr>
              <a:t>138</a:t>
            </a:r>
            <a:r>
              <a:rPr lang="ru-RU" dirty="0">
                <a:solidFill>
                  <a:srgbClr val="CC0000"/>
                </a:solidFill>
                <a:latin typeface="Arial" panose="020B0604020202020204" pitchFamily="34" charset="0"/>
                <a:cs typeface="Arial" panose="020B0604020202020204" pitchFamily="34" charset="0"/>
              </a:rPr>
              <a:t> </a:t>
            </a:r>
            <a:r>
              <a:rPr lang="ru-RU" sz="1700" b="1" dirty="0" err="1">
                <a:solidFill>
                  <a:srgbClr val="CC0000"/>
                </a:solidFill>
                <a:cs typeface="Times New Roman" panose="02020603050405020304" pitchFamily="18" charset="0"/>
              </a:rPr>
              <a:t>гиперконвергентных</a:t>
            </a:r>
            <a:r>
              <a:rPr lang="ru-RU" sz="1700" b="1" dirty="0">
                <a:solidFill>
                  <a:srgbClr val="CC0000"/>
                </a:solidFill>
                <a:cs typeface="Times New Roman" panose="02020603050405020304" pitchFamily="18" charset="0"/>
              </a:rPr>
              <a:t> вычислительных узла</a:t>
            </a:r>
            <a:endParaRPr lang="en-US" sz="1700" b="1" dirty="0">
              <a:solidFill>
                <a:srgbClr val="CC0000"/>
              </a:solidFill>
              <a:cs typeface="Times New Roman" panose="02020603050405020304" pitchFamily="18" charset="0"/>
            </a:endParaRPr>
          </a:p>
          <a:p>
            <a:r>
              <a:rPr lang="en-US" b="1" dirty="0">
                <a:solidFill>
                  <a:srgbClr val="990000"/>
                </a:solidFill>
                <a:cs typeface="Times New Roman" panose="02020603050405020304" pitchFamily="18" charset="0"/>
              </a:rPr>
              <a:t>     </a:t>
            </a:r>
            <a:r>
              <a:rPr lang="en-US" b="1" dirty="0">
                <a:solidFill>
                  <a:srgbClr val="CC0000"/>
                </a:solidFill>
                <a:cs typeface="Times New Roman" panose="02020603050405020304" pitchFamily="18" charset="0"/>
              </a:rPr>
              <a:t>40 GPU</a:t>
            </a:r>
            <a:r>
              <a:rPr lang="en-US" dirty="0">
                <a:solidFill>
                  <a:srgbClr val="CC0000"/>
                </a:solidFill>
                <a:cs typeface="Times New Roman" panose="02020603050405020304" pitchFamily="18" charset="0"/>
              </a:rPr>
              <a:t> </a:t>
            </a:r>
            <a:r>
              <a:rPr lang="ru-RU" dirty="0">
                <a:solidFill>
                  <a:srgbClr val="000066"/>
                </a:solidFill>
                <a:latin typeface="Arial" panose="020B0604020202020204" pitchFamily="34" charset="0"/>
                <a:cs typeface="Arial" panose="020B0604020202020204" pitchFamily="34" charset="0"/>
              </a:rPr>
              <a:t>ускорителей</a:t>
            </a:r>
            <a:endParaRPr lang="en-US" dirty="0">
              <a:solidFill>
                <a:srgbClr val="000066"/>
              </a:solidFill>
              <a:latin typeface="Arial" panose="020B0604020202020204" pitchFamily="34" charset="0"/>
              <a:cs typeface="Arial" panose="020B0604020202020204" pitchFamily="34" charset="0"/>
            </a:endParaRPr>
          </a:p>
          <a:p>
            <a:endParaRPr lang="en-US" sz="800" dirty="0">
              <a:solidFill>
                <a:srgbClr val="000066"/>
              </a:solidFill>
              <a:latin typeface="Arial" panose="020B0604020202020204" pitchFamily="34" charset="0"/>
              <a:cs typeface="Arial" panose="020B0604020202020204" pitchFamily="34" charset="0"/>
            </a:endParaRPr>
          </a:p>
          <a:p>
            <a:r>
              <a:rPr lang="ru-RU" u="sng" dirty="0">
                <a:solidFill>
                  <a:srgbClr val="000066"/>
                </a:solidFill>
                <a:latin typeface="Arial" panose="020B0604020202020204" pitchFamily="34" charset="0"/>
                <a:cs typeface="Arial" panose="020B0604020202020204" pitchFamily="34" charset="0"/>
              </a:rPr>
              <a:t>Общая пиковая производительность</a:t>
            </a:r>
            <a:r>
              <a:rPr lang="en-US" u="sng" dirty="0">
                <a:solidFill>
                  <a:srgbClr val="000066"/>
                </a:solidFill>
                <a:latin typeface="Arial" panose="020B0604020202020204" pitchFamily="34" charset="0"/>
                <a:cs typeface="Arial" panose="020B0604020202020204" pitchFamily="34" charset="0"/>
              </a:rPr>
              <a:t>: </a:t>
            </a:r>
          </a:p>
          <a:p>
            <a:r>
              <a:rPr lang="en-US" b="1" dirty="0">
                <a:solidFill>
                  <a:srgbClr val="CC0000"/>
                </a:solidFill>
                <a:cs typeface="Times New Roman" panose="02020603050405020304" pitchFamily="18" charset="0"/>
              </a:rPr>
              <a:t>     </a:t>
            </a:r>
            <a:r>
              <a:rPr lang="ru-RU" b="1" dirty="0">
                <a:solidFill>
                  <a:srgbClr val="CC0000"/>
                </a:solidFill>
                <a:cs typeface="Times New Roman" panose="02020603050405020304" pitchFamily="18" charset="0"/>
              </a:rPr>
              <a:t>1.1</a:t>
            </a:r>
            <a:r>
              <a:rPr lang="en-US" b="1" dirty="0">
                <a:solidFill>
                  <a:srgbClr val="CC0000"/>
                </a:solidFill>
                <a:cs typeface="Times New Roman" panose="02020603050405020304" pitchFamily="18" charset="0"/>
              </a:rPr>
              <a:t> </a:t>
            </a:r>
            <a:r>
              <a:rPr lang="en-US" b="1" dirty="0" err="1">
                <a:solidFill>
                  <a:srgbClr val="CC0000"/>
                </a:solidFill>
                <a:cs typeface="Times New Roman" panose="02020603050405020304" pitchFamily="18" charset="0"/>
              </a:rPr>
              <a:t>PFlops</a:t>
            </a:r>
            <a:r>
              <a:rPr lang="en-US" b="1" dirty="0">
                <a:solidFill>
                  <a:srgbClr val="CC0000"/>
                </a:solidFill>
                <a:cs typeface="Times New Roman" panose="02020603050405020304" pitchFamily="18" charset="0"/>
              </a:rPr>
              <a:t> DP</a:t>
            </a:r>
          </a:p>
          <a:p>
            <a:r>
              <a:rPr lang="en-US" b="1" dirty="0">
                <a:solidFill>
                  <a:srgbClr val="CC0000"/>
                </a:solidFill>
                <a:cs typeface="Times New Roman" panose="02020603050405020304" pitchFamily="18" charset="0"/>
              </a:rPr>
              <a:t>     2</a:t>
            </a:r>
            <a:r>
              <a:rPr lang="ru-RU" b="1" dirty="0">
                <a:solidFill>
                  <a:srgbClr val="CC0000"/>
                </a:solidFill>
                <a:cs typeface="Times New Roman" panose="02020603050405020304" pitchFamily="18" charset="0"/>
              </a:rPr>
              <a:t>.</a:t>
            </a:r>
            <a:r>
              <a:rPr lang="en-US" b="1" dirty="0">
                <a:solidFill>
                  <a:srgbClr val="CC0000"/>
                </a:solidFill>
                <a:cs typeface="Times New Roman" panose="02020603050405020304" pitchFamily="18" charset="0"/>
              </a:rPr>
              <a:t>2 </a:t>
            </a:r>
            <a:r>
              <a:rPr lang="en-US" b="1" dirty="0" err="1">
                <a:solidFill>
                  <a:srgbClr val="CC0000"/>
                </a:solidFill>
                <a:cs typeface="Times New Roman" panose="02020603050405020304" pitchFamily="18" charset="0"/>
              </a:rPr>
              <a:t>PFlops</a:t>
            </a:r>
            <a:r>
              <a:rPr lang="en-US" b="1" dirty="0">
                <a:solidFill>
                  <a:srgbClr val="CC0000"/>
                </a:solidFill>
                <a:cs typeface="Times New Roman" panose="02020603050405020304" pitchFamily="18" charset="0"/>
              </a:rPr>
              <a:t> SP</a:t>
            </a:r>
          </a:p>
          <a:p>
            <a:endParaRPr lang="en-US" sz="800" b="1" dirty="0">
              <a:solidFill>
                <a:srgbClr val="FF0000"/>
              </a:solidFill>
              <a:cs typeface="Times New Roman" panose="02020603050405020304" pitchFamily="18" charset="0"/>
            </a:endParaRPr>
          </a:p>
          <a:p>
            <a:r>
              <a:rPr lang="ru-RU" u="sng" dirty="0">
                <a:solidFill>
                  <a:srgbClr val="000066"/>
                </a:solidFill>
                <a:latin typeface="Arial" panose="020B0604020202020204" pitchFamily="34" charset="0"/>
                <a:cs typeface="Arial" panose="020B0604020202020204" pitchFamily="34" charset="0"/>
              </a:rPr>
              <a:t>Общая емкость иерархического хранилища</a:t>
            </a:r>
            <a:r>
              <a:rPr lang="en-US" dirty="0">
                <a:solidFill>
                  <a:srgbClr val="000066"/>
                </a:solidFill>
                <a:latin typeface="Arial" panose="020B0604020202020204" pitchFamily="34" charset="0"/>
                <a:cs typeface="Arial" panose="020B0604020202020204" pitchFamily="34" charset="0"/>
              </a:rPr>
              <a:t>: </a:t>
            </a:r>
            <a:r>
              <a:rPr lang="en-US" b="1" dirty="0">
                <a:solidFill>
                  <a:srgbClr val="CC0000"/>
                </a:solidFill>
                <a:latin typeface="Arial" panose="020B0604020202020204" pitchFamily="34" charset="0"/>
                <a:cs typeface="Arial" panose="020B0604020202020204" pitchFamily="34" charset="0"/>
              </a:rPr>
              <a:t> </a:t>
            </a:r>
            <a:r>
              <a:rPr lang="en-US" b="1" dirty="0">
                <a:solidFill>
                  <a:srgbClr val="CC0000"/>
                </a:solidFill>
                <a:cs typeface="Times New Roman" panose="02020603050405020304" pitchFamily="18" charset="0"/>
              </a:rPr>
              <a:t>8</a:t>
            </a:r>
            <a:r>
              <a:rPr lang="ru-RU" b="1" dirty="0">
                <a:solidFill>
                  <a:srgbClr val="CC0000"/>
                </a:solidFill>
                <a:cs typeface="Times New Roman" panose="02020603050405020304" pitchFamily="18" charset="0"/>
              </a:rPr>
              <a:t>.</a:t>
            </a:r>
            <a:r>
              <a:rPr lang="en-US" b="1" dirty="0">
                <a:solidFill>
                  <a:srgbClr val="CC0000"/>
                </a:solidFill>
                <a:cs typeface="Times New Roman" panose="02020603050405020304" pitchFamily="18" charset="0"/>
              </a:rPr>
              <a:t>6 PB </a:t>
            </a:r>
          </a:p>
          <a:p>
            <a:endParaRPr lang="en-US" sz="800" dirty="0">
              <a:solidFill>
                <a:srgbClr val="000066"/>
              </a:solidFill>
              <a:latin typeface="Arial" panose="020B0604020202020204" pitchFamily="34" charset="0"/>
              <a:cs typeface="Arial" panose="020B0604020202020204" pitchFamily="34" charset="0"/>
            </a:endParaRPr>
          </a:p>
          <a:p>
            <a:r>
              <a:rPr lang="ru-RU" u="sng" dirty="0">
                <a:solidFill>
                  <a:srgbClr val="000066"/>
                </a:solidFill>
                <a:latin typeface="Arial" panose="020B0604020202020204" pitchFamily="34" charset="0"/>
                <a:cs typeface="Arial" panose="020B0604020202020204" pitchFamily="34" charset="0"/>
              </a:rPr>
              <a:t>Скорость ввода-вывода данных</a:t>
            </a:r>
            <a:r>
              <a:rPr lang="en-US" dirty="0">
                <a:solidFill>
                  <a:srgbClr val="000066"/>
                </a:solidFill>
                <a:latin typeface="Arial" panose="020B0604020202020204" pitchFamily="34" charset="0"/>
                <a:cs typeface="Arial" panose="020B0604020202020204" pitchFamily="34" charset="0"/>
              </a:rPr>
              <a:t>: </a:t>
            </a:r>
            <a:r>
              <a:rPr lang="ru-RU" b="1" dirty="0">
                <a:solidFill>
                  <a:srgbClr val="CC0000"/>
                </a:solidFill>
                <a:cs typeface="Times New Roman" panose="02020603050405020304" pitchFamily="18" charset="0"/>
              </a:rPr>
              <a:t>300</a:t>
            </a:r>
            <a:r>
              <a:rPr lang="en-US" b="1" dirty="0">
                <a:solidFill>
                  <a:srgbClr val="CC0000"/>
                </a:solidFill>
                <a:cs typeface="Times New Roman" panose="02020603050405020304" pitchFamily="18" charset="0"/>
              </a:rPr>
              <a:t> Gb/s</a:t>
            </a:r>
            <a:endParaRPr lang="ru-RU" b="1" dirty="0">
              <a:solidFill>
                <a:srgbClr val="CC0000"/>
              </a:solidFill>
              <a:cs typeface="Times New Roman" panose="02020603050405020304" pitchFamily="18" charset="0"/>
            </a:endParaRPr>
          </a:p>
          <a:p>
            <a:endParaRPr lang="en-US" sz="1736" dirty="0">
              <a:solidFill>
                <a:prstClr val="black"/>
              </a:solidFill>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4E61ECAE-EF0D-4738-99C7-B62ABE79FE35}"/>
              </a:ext>
            </a:extLst>
          </p:cNvPr>
          <p:cNvSpPr/>
          <p:nvPr/>
        </p:nvSpPr>
        <p:spPr>
          <a:xfrm flipH="1">
            <a:off x="0" y="15340"/>
            <a:ext cx="12192000" cy="75673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6" name="TextBox 12">
            <a:extLst>
              <a:ext uri="{FF2B5EF4-FFF2-40B4-BE49-F238E27FC236}">
                <a16:creationId xmlns:a16="http://schemas.microsoft.com/office/drawing/2014/main" id="{DB452295-ADC2-6E59-5B19-A1064A288F1B}"/>
              </a:ext>
            </a:extLst>
          </p:cNvPr>
          <p:cNvSpPr/>
          <p:nvPr/>
        </p:nvSpPr>
        <p:spPr>
          <a:xfrm>
            <a:off x="1872825" y="142066"/>
            <a:ext cx="8617680" cy="503280"/>
          </a:xfrm>
          <a:prstGeom prst="rect">
            <a:avLst/>
          </a:prstGeom>
          <a:noFill/>
          <a:ln w="0">
            <a:noFill/>
          </a:ln>
          <a:effectLst>
            <a:outerShdw blurRad="50800" dist="38100" dir="2700000" algn="tl" rotWithShape="0">
              <a:prstClr val="black"/>
            </a:outerShdw>
          </a:effectLst>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r>
              <a:rPr lang="ru-RU" sz="2701" b="1" spc="-1" dirty="0">
                <a:solidFill>
                  <a:srgbClr val="FFFFFF"/>
                </a:solidFill>
              </a:rPr>
              <a:t>Модернизация суперкомпьютера </a:t>
            </a:r>
            <a:r>
              <a:rPr lang="en-US" sz="2701" b="1" spc="-1" dirty="0">
                <a:solidFill>
                  <a:srgbClr val="FFFFFF"/>
                </a:solidFill>
              </a:rPr>
              <a:t>«</a:t>
            </a:r>
            <a:r>
              <a:rPr lang="ru-RU" sz="2701" b="1" spc="-1" dirty="0">
                <a:solidFill>
                  <a:srgbClr val="FFFFFF"/>
                </a:solidFill>
              </a:rPr>
              <a:t>Говорун»</a:t>
            </a:r>
            <a:r>
              <a:rPr lang="en-US" sz="2701" b="1" spc="-1" dirty="0">
                <a:solidFill>
                  <a:srgbClr val="FFFFFF"/>
                </a:solidFill>
              </a:rPr>
              <a:t> 2022</a:t>
            </a:r>
            <a:endParaRPr lang="ru-RU" sz="2701" b="1" spc="-1" dirty="0">
              <a:solidFill>
                <a:srgbClr val="FFFFFF"/>
              </a:solidFill>
            </a:endParaRPr>
          </a:p>
        </p:txBody>
      </p:sp>
      <p:pic>
        <p:nvPicPr>
          <p:cNvPr id="7" name="Рисунок 6">
            <a:extLst>
              <a:ext uri="{FF2B5EF4-FFF2-40B4-BE49-F238E27FC236}">
                <a16:creationId xmlns:a16="http://schemas.microsoft.com/office/drawing/2014/main" id="{4055EBA0-46E1-E07C-4783-CF6A6FF5392B}"/>
              </a:ext>
            </a:extLst>
          </p:cNvPr>
          <p:cNvPicPr/>
          <p:nvPr/>
        </p:nvPicPr>
        <p:blipFill>
          <a:blip r:embed="rId3"/>
          <a:stretch/>
        </p:blipFill>
        <p:spPr>
          <a:xfrm>
            <a:off x="11170715" y="61069"/>
            <a:ext cx="964578" cy="665274"/>
          </a:xfrm>
          <a:prstGeom prst="rect">
            <a:avLst/>
          </a:prstGeom>
          <a:ln w="0">
            <a:noFill/>
          </a:ln>
        </p:spPr>
      </p:pic>
      <p:sp>
        <p:nvSpPr>
          <p:cNvPr id="129" name="Прямоугольник 128"/>
          <p:cNvSpPr/>
          <p:nvPr/>
        </p:nvSpPr>
        <p:spPr>
          <a:xfrm>
            <a:off x="605938" y="852974"/>
            <a:ext cx="3126640" cy="923330"/>
          </a:xfrm>
          <a:prstGeom prst="rect">
            <a:avLst/>
          </a:prstGeom>
        </p:spPr>
        <p:txBody>
          <a:bodyPr wrap="square">
            <a:spAutoFit/>
          </a:bodyPr>
          <a:lstStyle/>
          <a:p>
            <a:r>
              <a:rPr lang="ru-RU" b="1" dirty="0">
                <a:solidFill>
                  <a:srgbClr val="000066"/>
                </a:solidFill>
                <a:latin typeface="Arial" panose="020B0604020202020204" pitchFamily="34" charset="0"/>
                <a:cs typeface="Arial" panose="020B0604020202020204" pitchFamily="34" charset="0"/>
              </a:rPr>
              <a:t>Вычислительное поле</a:t>
            </a:r>
            <a:r>
              <a:rPr lang="en-US" b="1" dirty="0">
                <a:solidFill>
                  <a:srgbClr val="000066"/>
                </a:solidFill>
                <a:latin typeface="Arial" panose="020B0604020202020204" pitchFamily="34" charset="0"/>
                <a:cs typeface="Arial" panose="020B0604020202020204" pitchFamily="34" charset="0"/>
              </a:rPr>
              <a:t>: </a:t>
            </a:r>
            <a:r>
              <a:rPr lang="ru-RU" b="1" dirty="0">
                <a:solidFill>
                  <a:srgbClr val="FF0000"/>
                </a:solidFill>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32 </a:t>
            </a:r>
            <a:r>
              <a:rPr lang="ru-RU" b="1" dirty="0" err="1">
                <a:solidFill>
                  <a:srgbClr val="FF0000"/>
                </a:solidFill>
                <a:latin typeface="Arial" panose="020B0604020202020204" pitchFamily="34" charset="0"/>
                <a:cs typeface="Arial" panose="020B0604020202020204" pitchFamily="34" charset="0"/>
              </a:rPr>
              <a:t>гиперконвергентных</a:t>
            </a:r>
            <a:r>
              <a:rPr lang="ru-RU" b="1" dirty="0">
                <a:solidFill>
                  <a:srgbClr val="FF0000"/>
                </a:solidFill>
                <a:latin typeface="Arial" panose="020B0604020202020204" pitchFamily="34" charset="0"/>
                <a:cs typeface="Arial" panose="020B0604020202020204" pitchFamily="34" charset="0"/>
              </a:rPr>
              <a:t> вычислительных узла</a:t>
            </a:r>
          </a:p>
        </p:txBody>
      </p:sp>
      <p:sp>
        <p:nvSpPr>
          <p:cNvPr id="130" name="Прямоугольник 129"/>
          <p:cNvSpPr/>
          <p:nvPr/>
        </p:nvSpPr>
        <p:spPr>
          <a:xfrm>
            <a:off x="3921028" y="869997"/>
            <a:ext cx="3351001" cy="923330"/>
          </a:xfrm>
          <a:prstGeom prst="rect">
            <a:avLst/>
          </a:prstGeom>
        </p:spPr>
        <p:txBody>
          <a:bodyPr wrap="square">
            <a:spAutoFit/>
          </a:bodyPr>
          <a:lstStyle/>
          <a:p>
            <a:r>
              <a:rPr lang="ru-RU" b="1" dirty="0">
                <a:solidFill>
                  <a:srgbClr val="000066"/>
                </a:solidFill>
                <a:latin typeface="Arial" panose="020B0604020202020204" pitchFamily="34" charset="0"/>
                <a:cs typeface="Arial" panose="020B0604020202020204" pitchFamily="34" charset="0"/>
              </a:rPr>
              <a:t>Иерархическое хранилище</a:t>
            </a:r>
            <a:r>
              <a:rPr lang="en-US" b="1" dirty="0">
                <a:solidFill>
                  <a:srgbClr val="000066"/>
                </a:solidFill>
                <a:latin typeface="Arial" panose="020B0604020202020204" pitchFamily="34" charset="0"/>
                <a:cs typeface="Arial" panose="020B0604020202020204" pitchFamily="34" charset="0"/>
              </a:rPr>
              <a:t>:</a:t>
            </a:r>
          </a:p>
          <a:p>
            <a:r>
              <a:rPr lang="ru-RU" b="1" dirty="0">
                <a:solidFill>
                  <a:srgbClr val="FF0000"/>
                </a:solidFill>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8 </a:t>
            </a:r>
            <a:r>
              <a:rPr lang="ru-RU" b="1" dirty="0">
                <a:solidFill>
                  <a:srgbClr val="FF0000"/>
                </a:solidFill>
                <a:latin typeface="Arial" panose="020B0604020202020204" pitchFamily="34" charset="0"/>
                <a:cs typeface="Arial" panose="020B0604020202020204" pitchFamily="34" charset="0"/>
              </a:rPr>
              <a:t>распределенных узлов хранения</a:t>
            </a:r>
          </a:p>
        </p:txBody>
      </p:sp>
      <p:sp>
        <p:nvSpPr>
          <p:cNvPr id="131" name="Прямоугольник 130"/>
          <p:cNvSpPr/>
          <p:nvPr/>
        </p:nvSpPr>
        <p:spPr>
          <a:xfrm>
            <a:off x="7494034" y="852974"/>
            <a:ext cx="4092028" cy="923330"/>
          </a:xfrm>
          <a:prstGeom prst="rect">
            <a:avLst/>
          </a:prstGeom>
        </p:spPr>
        <p:txBody>
          <a:bodyPr wrap="square">
            <a:spAutoFit/>
          </a:bodyPr>
          <a:lstStyle/>
          <a:p>
            <a:r>
              <a:rPr lang="ru-RU" b="1" dirty="0">
                <a:solidFill>
                  <a:srgbClr val="000066"/>
                </a:solidFill>
                <a:latin typeface="Arial" panose="020B0604020202020204" pitchFamily="34" charset="0"/>
                <a:cs typeface="Arial" panose="020B0604020202020204" pitchFamily="34" charset="0"/>
              </a:rPr>
              <a:t>Производительность</a:t>
            </a:r>
            <a:r>
              <a:rPr lang="en-US" b="1" dirty="0">
                <a:solidFill>
                  <a:srgbClr val="000066"/>
                </a:solidFill>
                <a:latin typeface="Arial" panose="020B0604020202020204" pitchFamily="34" charset="0"/>
                <a:cs typeface="Arial" panose="020B0604020202020204" pitchFamily="34" charset="0"/>
              </a:rPr>
              <a:t>:</a:t>
            </a:r>
            <a:r>
              <a:rPr lang="en-US" b="1" dirty="0">
                <a:solidFill>
                  <a:prstClr val="black"/>
                </a:solidFill>
                <a:latin typeface="Arial" panose="020B0604020202020204" pitchFamily="34" charset="0"/>
                <a:cs typeface="Arial" panose="020B0604020202020204" pitchFamily="34" charset="0"/>
              </a:rPr>
              <a:t> </a:t>
            </a:r>
            <a:r>
              <a:rPr lang="ru-RU" b="1" dirty="0">
                <a:solidFill>
                  <a:srgbClr val="FF0000"/>
                </a:solidFill>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239 </a:t>
            </a:r>
            <a:r>
              <a:rPr lang="en-US" b="1" dirty="0" err="1">
                <a:solidFill>
                  <a:srgbClr val="FF0000"/>
                </a:solidFill>
                <a:latin typeface="Arial" panose="020B0604020202020204" pitchFamily="34" charset="0"/>
                <a:cs typeface="Arial" panose="020B0604020202020204" pitchFamily="34" charset="0"/>
              </a:rPr>
              <a:t>Tflops</a:t>
            </a:r>
            <a:r>
              <a:rPr lang="en-US" b="1" dirty="0">
                <a:solidFill>
                  <a:srgbClr val="FF0000"/>
                </a:solidFill>
                <a:latin typeface="Arial" panose="020B0604020202020204" pitchFamily="34" charset="0"/>
                <a:cs typeface="Arial" panose="020B0604020202020204" pitchFamily="34" charset="0"/>
              </a:rPr>
              <a:t> </a:t>
            </a:r>
            <a:endParaRPr lang="ru-RU" dirty="0">
              <a:solidFill>
                <a:prstClr val="black"/>
              </a:solidFill>
              <a:latin typeface="Arial" panose="020B0604020202020204" pitchFamily="34" charset="0"/>
              <a:cs typeface="Arial" panose="020B0604020202020204" pitchFamily="34" charset="0"/>
            </a:endParaRPr>
          </a:p>
          <a:p>
            <a:r>
              <a:rPr lang="en-US" b="1" dirty="0">
                <a:solidFill>
                  <a:srgbClr val="000066"/>
                </a:solidFill>
                <a:latin typeface="Arial" panose="020B0604020202020204" pitchFamily="34" charset="0"/>
                <a:cs typeface="Arial" panose="020B0604020202020204" pitchFamily="34" charset="0"/>
              </a:rPr>
              <a:t>DAOS:</a:t>
            </a:r>
            <a:r>
              <a:rPr lang="en-US" b="1" dirty="0">
                <a:solidFill>
                  <a:prstClr val="black"/>
                </a:solidFill>
                <a:latin typeface="Arial" panose="020B0604020202020204" pitchFamily="34" charset="0"/>
                <a:cs typeface="Arial" panose="020B0604020202020204" pitchFamily="34" charset="0"/>
              </a:rPr>
              <a:t> </a:t>
            </a:r>
            <a:r>
              <a:rPr lang="ru-RU" b="1" dirty="0">
                <a:solidFill>
                  <a:srgbClr val="FF0000"/>
                </a:solidFill>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1.6 PB</a:t>
            </a:r>
            <a:r>
              <a:rPr lang="ru-RU" b="1" dirty="0">
                <a:solidFill>
                  <a:srgbClr val="FF0000"/>
                </a:solidFill>
                <a:latin typeface="Arial" panose="020B0604020202020204" pitchFamily="34" charset="0"/>
                <a:cs typeface="Arial" panose="020B0604020202020204" pitchFamily="34" charset="0"/>
              </a:rPr>
              <a:t> </a:t>
            </a:r>
            <a:endParaRPr lang="en-US" b="1" dirty="0">
              <a:solidFill>
                <a:srgbClr val="FF0000"/>
              </a:solidFill>
              <a:latin typeface="Arial" panose="020B0604020202020204" pitchFamily="34" charset="0"/>
              <a:cs typeface="Arial" panose="020B0604020202020204" pitchFamily="34" charset="0"/>
            </a:endParaRPr>
          </a:p>
          <a:p>
            <a:r>
              <a:rPr lang="en-US" b="1" dirty="0" err="1">
                <a:solidFill>
                  <a:srgbClr val="000066"/>
                </a:solidFill>
                <a:latin typeface="Arial" panose="020B0604020202020204" pitchFamily="34" charset="0"/>
                <a:cs typeface="Arial" panose="020B0604020202020204" pitchFamily="34" charset="0"/>
              </a:rPr>
              <a:t>Lustre</a:t>
            </a:r>
            <a:r>
              <a:rPr lang="en-US" b="1" dirty="0">
                <a:solidFill>
                  <a:srgbClr val="000066"/>
                </a:solidFill>
                <a:latin typeface="Arial" panose="020B0604020202020204" pitchFamily="34" charset="0"/>
                <a:cs typeface="Arial" panose="020B0604020202020204" pitchFamily="34" charset="0"/>
              </a:rPr>
              <a:t>, EOS: </a:t>
            </a:r>
            <a:r>
              <a:rPr lang="en-US" b="1" dirty="0">
                <a:solidFill>
                  <a:srgbClr val="FF0000"/>
                </a:solidFill>
                <a:latin typeface="Arial" panose="020B0604020202020204" pitchFamily="34" charset="0"/>
                <a:cs typeface="Arial" panose="020B0604020202020204" pitchFamily="34" charset="0"/>
              </a:rPr>
              <a:t>+8 PB </a:t>
            </a:r>
            <a:endParaRPr lang="ru-RU" b="1" dirty="0">
              <a:solidFill>
                <a:srgbClr val="FF0000"/>
              </a:solidFill>
              <a:latin typeface="Arial" panose="020B0604020202020204" pitchFamily="34" charset="0"/>
              <a:cs typeface="Arial" panose="020B0604020202020204" pitchFamily="34" charset="0"/>
            </a:endParaRPr>
          </a:p>
        </p:txBody>
      </p:sp>
      <p:sp>
        <p:nvSpPr>
          <p:cNvPr id="132" name="Прямоугольник 131"/>
          <p:cNvSpPr/>
          <p:nvPr/>
        </p:nvSpPr>
        <p:spPr>
          <a:xfrm>
            <a:off x="8740953" y="1945908"/>
            <a:ext cx="3422389" cy="2575064"/>
          </a:xfrm>
          <a:prstGeom prst="rect">
            <a:avLst/>
          </a:prstGeom>
        </p:spPr>
        <p:txBody>
          <a:bodyPr wrap="square">
            <a:spAutoFit/>
          </a:bodyPr>
          <a:lstStyle/>
          <a:p>
            <a:pPr>
              <a:spcAft>
                <a:spcPts val="400"/>
              </a:spcAft>
              <a:defRPr/>
            </a:pPr>
            <a:r>
              <a:rPr lang="en-US" sz="1700" b="1" dirty="0">
                <a:solidFill>
                  <a:srgbClr val="CC0000"/>
                </a:solidFill>
                <a:latin typeface="Arial" panose="020B0604020202020204" pitchFamily="34" charset="0"/>
                <a:cs typeface="Arial" panose="020B0604020202020204" pitchFamily="34" charset="0"/>
              </a:rPr>
              <a:t>+1</a:t>
            </a:r>
            <a:r>
              <a:rPr lang="ru-RU" sz="1700" b="1" dirty="0">
                <a:solidFill>
                  <a:srgbClr val="CC0000"/>
                </a:solidFill>
                <a:latin typeface="Arial" panose="020B0604020202020204" pitchFamily="34" charset="0"/>
                <a:cs typeface="Arial" panose="020B0604020202020204" pitchFamily="34" charset="0"/>
              </a:rPr>
              <a:t> </a:t>
            </a:r>
            <a:r>
              <a:rPr lang="en-US" sz="1700" b="1" dirty="0">
                <a:solidFill>
                  <a:srgbClr val="CC0000"/>
                </a:solidFill>
                <a:latin typeface="Arial" panose="020B0604020202020204" pitchFamily="34" charset="0"/>
                <a:cs typeface="Arial" panose="020B0604020202020204" pitchFamily="34" charset="0"/>
              </a:rPr>
              <a:t>152 </a:t>
            </a:r>
            <a:r>
              <a:rPr lang="ru-RU" sz="1700" dirty="0">
                <a:solidFill>
                  <a:srgbClr val="000066"/>
                </a:solidFill>
                <a:latin typeface="Arial" panose="020B0604020202020204" pitchFamily="34" charset="0"/>
                <a:cs typeface="Arial" panose="020B0604020202020204" pitchFamily="34" charset="0"/>
              </a:rPr>
              <a:t>новых вычислительных ядра для </a:t>
            </a:r>
            <a:r>
              <a:rPr lang="en-US" sz="1700" dirty="0">
                <a:solidFill>
                  <a:srgbClr val="000066"/>
                </a:solidFill>
                <a:latin typeface="Arial" panose="020B0604020202020204" pitchFamily="34" charset="0"/>
                <a:cs typeface="Arial" panose="020B0604020202020204" pitchFamily="34" charset="0"/>
              </a:rPr>
              <a:t>MPD</a:t>
            </a:r>
          </a:p>
          <a:p>
            <a:pPr>
              <a:defRPr/>
            </a:pPr>
            <a:r>
              <a:rPr lang="ru-RU" sz="1700" b="1" dirty="0">
                <a:solidFill>
                  <a:srgbClr val="CC0000"/>
                </a:solidFill>
                <a:latin typeface="Arial" panose="020B0604020202020204" pitchFamily="34" charset="0"/>
                <a:cs typeface="Arial" panose="020B0604020202020204" pitchFamily="34" charset="0"/>
              </a:rPr>
              <a:t>сгенерирован </a:t>
            </a:r>
            <a:r>
              <a:rPr lang="en-US" sz="1700" b="1" dirty="0">
                <a:solidFill>
                  <a:srgbClr val="CC0000"/>
                </a:solidFill>
                <a:latin typeface="Arial" panose="020B0604020202020204" pitchFamily="34" charset="0"/>
                <a:cs typeface="Arial" panose="020B0604020202020204" pitchFamily="34" charset="0"/>
              </a:rPr>
              <a:t>31 </a:t>
            </a:r>
            <a:r>
              <a:rPr lang="ru-RU" sz="1700" b="1" dirty="0">
                <a:solidFill>
                  <a:srgbClr val="CC0000"/>
                </a:solidFill>
                <a:latin typeface="Arial" panose="020B0604020202020204" pitchFamily="34" charset="0"/>
                <a:cs typeface="Arial" panose="020B0604020202020204" pitchFamily="34" charset="0"/>
              </a:rPr>
              <a:t>миллион событий менее, чем за месяц!</a:t>
            </a:r>
            <a:r>
              <a:rPr lang="en-US" sz="1700" b="1" dirty="0">
                <a:solidFill>
                  <a:srgbClr val="CC0000"/>
                </a:solidFill>
                <a:latin typeface="Arial" panose="020B0604020202020204" pitchFamily="34" charset="0"/>
                <a:cs typeface="Arial" panose="020B0604020202020204" pitchFamily="34" charset="0"/>
              </a:rPr>
              <a:t>!!</a:t>
            </a:r>
          </a:p>
          <a:p>
            <a:pPr algn="ctr">
              <a:defRPr/>
            </a:pPr>
            <a:endParaRPr lang="en-US" sz="500" b="1" dirty="0">
              <a:solidFill>
                <a:srgbClr val="FF0000"/>
              </a:solidFill>
              <a:latin typeface="Arial" panose="020B0604020202020204" pitchFamily="34" charset="0"/>
              <a:cs typeface="Arial" panose="020B0604020202020204" pitchFamily="34" charset="0"/>
            </a:endParaRPr>
          </a:p>
          <a:p>
            <a:pPr>
              <a:defRPr/>
            </a:pPr>
            <a:r>
              <a:rPr lang="ru-RU" sz="1700" dirty="0">
                <a:solidFill>
                  <a:srgbClr val="000066"/>
                </a:solidFill>
                <a:latin typeface="Arial" panose="020B0604020202020204" pitchFamily="34" charset="0"/>
                <a:cs typeface="Arial" panose="020B0604020202020204" pitchFamily="34" charset="0"/>
              </a:rPr>
              <a:t>Производительность </a:t>
            </a:r>
            <a:r>
              <a:rPr lang="en-US" sz="1700" dirty="0">
                <a:solidFill>
                  <a:srgbClr val="000066"/>
                </a:solidFill>
                <a:latin typeface="Arial" panose="020B0604020202020204" pitchFamily="34" charset="0"/>
                <a:cs typeface="Arial" panose="020B0604020202020204" pitchFamily="34" charset="0"/>
              </a:rPr>
              <a:t> </a:t>
            </a:r>
          </a:p>
          <a:p>
            <a:pPr>
              <a:defRPr/>
            </a:pPr>
            <a:r>
              <a:rPr lang="en-US" sz="1700" dirty="0">
                <a:solidFill>
                  <a:srgbClr val="000066"/>
                </a:solidFill>
                <a:latin typeface="Arial" panose="020B0604020202020204" pitchFamily="34" charset="0"/>
                <a:cs typeface="Arial" panose="020B0604020202020204" pitchFamily="34" charset="0"/>
              </a:rPr>
              <a:t>“new cores”/”old cores” </a:t>
            </a:r>
            <a:r>
              <a:rPr lang="ru-RU" sz="1700" dirty="0">
                <a:solidFill>
                  <a:srgbClr val="000066"/>
                </a:solidFill>
                <a:latin typeface="Arial" panose="020B0604020202020204" pitchFamily="34" charset="0"/>
                <a:cs typeface="Arial" panose="020B0604020202020204" pitchFamily="34" charset="0"/>
              </a:rPr>
              <a:t>увеличилась более, чем в </a:t>
            </a:r>
            <a:r>
              <a:rPr lang="en-US" sz="1700" b="1" dirty="0">
                <a:solidFill>
                  <a:srgbClr val="CC0000"/>
                </a:solidFill>
                <a:latin typeface="Arial" panose="020B0604020202020204" pitchFamily="34" charset="0"/>
                <a:cs typeface="Arial" panose="020B0604020202020204" pitchFamily="34" charset="0"/>
              </a:rPr>
              <a:t>1,5 </a:t>
            </a:r>
            <a:r>
              <a:rPr lang="ru-RU" sz="1700" b="1" dirty="0">
                <a:solidFill>
                  <a:srgbClr val="CC0000"/>
                </a:solidFill>
                <a:latin typeface="Arial" panose="020B0604020202020204" pitchFamily="34" charset="0"/>
                <a:cs typeface="Arial" panose="020B0604020202020204" pitchFamily="34" charset="0"/>
              </a:rPr>
              <a:t>раза</a:t>
            </a:r>
            <a:endParaRPr lang="en-US" sz="1700" b="1" dirty="0">
              <a:solidFill>
                <a:srgbClr val="CC0000"/>
              </a:solidFill>
              <a:latin typeface="Arial" panose="020B0604020202020204" pitchFamily="34" charset="0"/>
              <a:cs typeface="Arial" panose="020B0604020202020204" pitchFamily="34" charset="0"/>
            </a:endParaRPr>
          </a:p>
        </p:txBody>
      </p:sp>
      <p:sp>
        <p:nvSpPr>
          <p:cNvPr id="133" name="Прямоугольник 132"/>
          <p:cNvSpPr/>
          <p:nvPr/>
        </p:nvSpPr>
        <p:spPr>
          <a:xfrm>
            <a:off x="8740953" y="4552768"/>
            <a:ext cx="3499104" cy="2000548"/>
          </a:xfrm>
          <a:prstGeom prst="rect">
            <a:avLst/>
          </a:prstGeom>
        </p:spPr>
        <p:txBody>
          <a:bodyPr wrap="square">
            <a:spAutoFit/>
          </a:bodyPr>
          <a:lstStyle/>
          <a:p>
            <a:r>
              <a:rPr lang="en-US" sz="1700" b="1" dirty="0">
                <a:solidFill>
                  <a:srgbClr val="CC0000"/>
                </a:solidFill>
                <a:latin typeface="Arial" panose="020B0604020202020204" pitchFamily="34" charset="0"/>
                <a:cs typeface="Arial" panose="020B0604020202020204" pitchFamily="34" charset="0"/>
              </a:rPr>
              <a:t>+0</a:t>
            </a:r>
            <a:r>
              <a:rPr lang="ru-RU" sz="1700" b="1" dirty="0">
                <a:solidFill>
                  <a:srgbClr val="CC0000"/>
                </a:solidFill>
                <a:latin typeface="Arial" panose="020B0604020202020204" pitchFamily="34" charset="0"/>
                <a:cs typeface="Arial" panose="020B0604020202020204" pitchFamily="34" charset="0"/>
              </a:rPr>
              <a:t>.</a:t>
            </a:r>
            <a:r>
              <a:rPr lang="en-US" sz="1700" b="1" dirty="0">
                <a:solidFill>
                  <a:srgbClr val="CC0000"/>
                </a:solidFill>
                <a:latin typeface="Arial" panose="020B0604020202020204" pitchFamily="34" charset="0"/>
                <a:cs typeface="Arial" panose="020B0604020202020204" pitchFamily="34" charset="0"/>
              </a:rPr>
              <a:t>4 PB </a:t>
            </a:r>
            <a:r>
              <a:rPr lang="ru-RU" sz="1700" dirty="0">
                <a:solidFill>
                  <a:srgbClr val="000066"/>
                </a:solidFill>
                <a:latin typeface="Arial" panose="020B0604020202020204" pitchFamily="34" charset="0"/>
                <a:cs typeface="Arial" panose="020B0604020202020204" pitchFamily="34" charset="0"/>
              </a:rPr>
              <a:t>для хранилища данных массовой генерации и реконструкции событий эксперимента MPD, интегрированного в файловый каталог DIRAC</a:t>
            </a:r>
            <a:endParaRPr lang="en-US" sz="1700" dirty="0">
              <a:solidFill>
                <a:srgbClr val="000066"/>
              </a:solidFill>
              <a:latin typeface="Arial" panose="020B0604020202020204" pitchFamily="34" charset="0"/>
              <a:cs typeface="Arial" panose="020B0604020202020204" pitchFamily="34" charset="0"/>
            </a:endParaRPr>
          </a:p>
          <a:p>
            <a:endParaRPr lang="en-US" sz="500" b="1" dirty="0">
              <a:solidFill>
                <a:srgbClr val="990000"/>
              </a:solidFill>
              <a:latin typeface="Arial" panose="020B0604020202020204" pitchFamily="34" charset="0"/>
              <a:cs typeface="Arial" panose="020B0604020202020204" pitchFamily="34" charset="0"/>
            </a:endParaRPr>
          </a:p>
          <a:p>
            <a:r>
              <a:rPr lang="en-US" sz="1700" b="1" dirty="0">
                <a:solidFill>
                  <a:srgbClr val="CC0000"/>
                </a:solidFill>
                <a:latin typeface="Arial" panose="020B0604020202020204" pitchFamily="34" charset="0"/>
                <a:cs typeface="Arial" panose="020B0604020202020204" pitchFamily="34" charset="0"/>
              </a:rPr>
              <a:t>+1 PB </a:t>
            </a:r>
            <a:r>
              <a:rPr lang="ru-RU" sz="1700" dirty="0">
                <a:solidFill>
                  <a:srgbClr val="000066"/>
                </a:solidFill>
                <a:latin typeface="Arial" panose="020B0604020202020204" pitchFamily="34" charset="0"/>
                <a:cs typeface="Arial" panose="020B0604020202020204" pitchFamily="34" charset="0"/>
              </a:rPr>
              <a:t>для </a:t>
            </a:r>
            <a:r>
              <a:rPr lang="en-US" sz="1700" dirty="0">
                <a:solidFill>
                  <a:srgbClr val="000066"/>
                </a:solidFill>
                <a:latin typeface="Arial" panose="020B0604020202020204" pitchFamily="34" charset="0"/>
                <a:cs typeface="Arial" panose="020B0604020202020204" pitchFamily="34" charset="0"/>
              </a:rPr>
              <a:t>EOS </a:t>
            </a:r>
            <a:r>
              <a:rPr lang="ru-RU" sz="1700" dirty="0">
                <a:solidFill>
                  <a:srgbClr val="000066"/>
                </a:solidFill>
                <a:latin typeface="Arial" panose="020B0604020202020204" pitchFamily="34" charset="0"/>
                <a:cs typeface="Arial" panose="020B0604020202020204" pitchFamily="34" charset="0"/>
              </a:rPr>
              <a:t>хранилища</a:t>
            </a:r>
            <a:r>
              <a:rPr lang="en-US" sz="1700" dirty="0">
                <a:solidFill>
                  <a:srgbClr val="000066"/>
                </a:solidFill>
                <a:latin typeface="Arial" panose="020B0604020202020204" pitchFamily="34" charset="0"/>
                <a:cs typeface="Arial" panose="020B0604020202020204" pitchFamily="34" charset="0"/>
              </a:rPr>
              <a:t> MPD</a:t>
            </a:r>
            <a:endParaRPr lang="ru-RU" sz="1700"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558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0">
            <a:extLst>
              <a:ext uri="{FF2B5EF4-FFF2-40B4-BE49-F238E27FC236}">
                <a16:creationId xmlns:a16="http://schemas.microsoft.com/office/drawing/2014/main" id="{94546FC2-882A-64F1-D364-0678953072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49772" y="2571458"/>
            <a:ext cx="2503053" cy="1935838"/>
          </a:xfrm>
          <a:prstGeom prst="rect">
            <a:avLst/>
          </a:prstGeom>
        </p:spPr>
      </p:pic>
      <p:sp>
        <p:nvSpPr>
          <p:cNvPr id="7" name="TextBox 6">
            <a:extLst>
              <a:ext uri="{FF2B5EF4-FFF2-40B4-BE49-F238E27FC236}">
                <a16:creationId xmlns:a16="http://schemas.microsoft.com/office/drawing/2014/main" id="{20E17613-6BE3-4BE3-DBB8-DE81829066FE}"/>
              </a:ext>
            </a:extLst>
          </p:cNvPr>
          <p:cNvSpPr txBox="1"/>
          <p:nvPr/>
        </p:nvSpPr>
        <p:spPr>
          <a:xfrm>
            <a:off x="108805" y="768939"/>
            <a:ext cx="3704796" cy="1815882"/>
          </a:xfrm>
          <a:prstGeom prst="rect">
            <a:avLst/>
          </a:prstGeom>
          <a:noFill/>
        </p:spPr>
        <p:txBody>
          <a:bodyPr wrap="square">
            <a:spAutoFit/>
          </a:bodyPr>
          <a:lstStyle/>
          <a:p>
            <a:pPr indent="269875" algn="just"/>
            <a:r>
              <a:rPr lang="ru-RU" sz="1600" spc="-100" dirty="0">
                <a:solidFill>
                  <a:srgbClr val="000066"/>
                </a:solidFill>
                <a:latin typeface="Times New Roman" panose="02020603050405020304" pitchFamily="18" charset="0"/>
                <a:cs typeface="Times New Roman" panose="02020603050405020304" pitchFamily="18" charset="0"/>
              </a:rPr>
              <a:t>Разработана программно-аппаратная платформа на основе встраиваемых в контур управления квантовых нечетких регуляторов для решения задачи управления давлением и расходом жидкого азота сверхпроводящих магнитов криогенной системы </a:t>
            </a:r>
            <a:r>
              <a:rPr lang="ru-RU" sz="1600" spc="-100" dirty="0" err="1">
                <a:solidFill>
                  <a:srgbClr val="000066"/>
                </a:solidFill>
                <a:latin typeface="Times New Roman" panose="02020603050405020304" pitchFamily="18" charset="0"/>
                <a:cs typeface="Times New Roman" panose="02020603050405020304" pitchFamily="18" charset="0"/>
              </a:rPr>
              <a:t>ускори</a:t>
            </a:r>
            <a:r>
              <a:rPr lang="en-US" sz="1600" spc="-100" dirty="0">
                <a:solidFill>
                  <a:srgbClr val="000066"/>
                </a:solidFill>
                <a:latin typeface="Times New Roman" panose="02020603050405020304" pitchFamily="18" charset="0"/>
                <a:cs typeface="Times New Roman" panose="02020603050405020304" pitchFamily="18" charset="0"/>
              </a:rPr>
              <a:t>-</a:t>
            </a:r>
            <a:r>
              <a:rPr lang="ru-RU" sz="1600" spc="-100" dirty="0">
                <a:solidFill>
                  <a:srgbClr val="000066"/>
                </a:solidFill>
                <a:latin typeface="Times New Roman" panose="02020603050405020304" pitchFamily="18" charset="0"/>
                <a:cs typeface="Times New Roman" panose="02020603050405020304" pitchFamily="18" charset="0"/>
              </a:rPr>
              <a:t>тельного комплекса NICA. </a:t>
            </a:r>
          </a:p>
        </p:txBody>
      </p:sp>
      <p:sp>
        <p:nvSpPr>
          <p:cNvPr id="9" name="TextBox 8">
            <a:extLst>
              <a:ext uri="{FF2B5EF4-FFF2-40B4-BE49-F238E27FC236}">
                <a16:creationId xmlns:a16="http://schemas.microsoft.com/office/drawing/2014/main" id="{5BFF0BE1-D092-CE66-7B7A-4BE6A8D512DE}"/>
              </a:ext>
            </a:extLst>
          </p:cNvPr>
          <p:cNvSpPr txBox="1"/>
          <p:nvPr/>
        </p:nvSpPr>
        <p:spPr>
          <a:xfrm>
            <a:off x="65728" y="5975579"/>
            <a:ext cx="3664528" cy="861774"/>
          </a:xfrm>
          <a:prstGeom prst="rect">
            <a:avLst/>
          </a:prstGeom>
          <a:noFill/>
        </p:spPr>
        <p:txBody>
          <a:bodyPr wrap="square">
            <a:spAutoFit/>
          </a:bodyPr>
          <a:lstStyle/>
          <a:p>
            <a:pPr algn="just"/>
            <a:r>
              <a:rPr lang="ru-RU" sz="1000" b="0" i="1" spc="-100" dirty="0">
                <a:effectLst/>
                <a:latin typeface="Times New Roman" panose="02020603050405020304" pitchFamily="18" charset="0"/>
                <a:ea typeface="Times New Roman" panose="02020603050405020304" pitchFamily="18" charset="0"/>
              </a:rPr>
              <a:t>Бутенко А.В., </a:t>
            </a:r>
            <a:r>
              <a:rPr lang="ru-RU" sz="1000" b="0" i="1" spc="-100" dirty="0" err="1">
                <a:effectLst/>
                <a:latin typeface="Times New Roman" panose="02020603050405020304" pitchFamily="18" charset="0"/>
                <a:ea typeface="Times New Roman" panose="02020603050405020304" pitchFamily="18" charset="0"/>
              </a:rPr>
              <a:t>Зрелов</a:t>
            </a:r>
            <a:r>
              <a:rPr lang="ru-RU" sz="1000" b="0" i="1" spc="-100" dirty="0">
                <a:effectLst/>
                <a:latin typeface="Times New Roman" panose="02020603050405020304" pitchFamily="18" charset="0"/>
                <a:ea typeface="Times New Roman" panose="02020603050405020304" pitchFamily="18" charset="0"/>
              </a:rPr>
              <a:t> П.В., Кореньков В.В., Костромин С.А., Никифоров Д.Н., Решетников А.Г., Семашко С.В., Трубников Г.В., Ульянов С.В.</a:t>
            </a:r>
            <a:r>
              <a:rPr lang="ru-RU" sz="1000" b="0" spc="-100" dirty="0">
                <a:effectLst/>
                <a:latin typeface="Times New Roman" panose="02020603050405020304" pitchFamily="18" charset="0"/>
                <a:ea typeface="Times New Roman" panose="02020603050405020304" pitchFamily="18" charset="0"/>
              </a:rPr>
              <a:t> </a:t>
            </a:r>
            <a:r>
              <a:rPr lang="en-US" sz="1000" b="0" spc="-100" dirty="0">
                <a:effectLst/>
                <a:latin typeface="Times New Roman" panose="02020603050405020304" pitchFamily="18" charset="0"/>
                <a:ea typeface="Times New Roman" panose="02020603050405020304" pitchFamily="18" charset="0"/>
              </a:rPr>
              <a:t>: </a:t>
            </a:r>
            <a:r>
              <a:rPr lang="ru-RU" sz="1000" b="0" spc="-100" dirty="0">
                <a:effectLst/>
                <a:latin typeface="Times New Roman" panose="02020603050405020304" pitchFamily="18" charset="0"/>
                <a:ea typeface="Times New Roman" panose="02020603050405020304" pitchFamily="18" charset="0"/>
              </a:rPr>
              <a:t>Интеллектуальная система дистанционного управления давлением и расходом жидкого азота в криогенной системе сверхпроводящих магнитов: программно-аппаратная платформа // Письма в ЭЧАЯ (принята в печать).</a:t>
            </a:r>
            <a:endParaRPr lang="ru-RU" sz="1000" b="1" spc="-1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8396A357-F879-D9AB-6267-ECF2D266AE32}"/>
              </a:ext>
            </a:extLst>
          </p:cNvPr>
          <p:cNvSpPr txBox="1"/>
          <p:nvPr/>
        </p:nvSpPr>
        <p:spPr>
          <a:xfrm>
            <a:off x="4006780" y="774988"/>
            <a:ext cx="3740004" cy="1569660"/>
          </a:xfrm>
          <a:prstGeom prst="rect">
            <a:avLst/>
          </a:prstGeom>
          <a:noFill/>
        </p:spPr>
        <p:txBody>
          <a:bodyPr wrap="square">
            <a:spAutoFit/>
          </a:bodyPr>
          <a:lstStyle/>
          <a:p>
            <a:pPr indent="450215" algn="just"/>
            <a:r>
              <a:rPr lang="ru-RU" sz="1600" spc="-100" dirty="0">
                <a:solidFill>
                  <a:srgbClr val="000066"/>
                </a:solidFill>
                <a:latin typeface="Times New Roman" panose="02020603050405020304" pitchFamily="18" charset="0"/>
                <a:cs typeface="Times New Roman" panose="02020603050405020304" pitchFamily="18" charset="0"/>
              </a:rPr>
              <a:t>Разработана и опубликована в Библиотек программ CPC программа KANTBP 3.1 для расчета значений энергии, матриц отражения и прохождения и соответствующих волновых функций в подходе адиабатических связанных каналов.</a:t>
            </a:r>
          </a:p>
        </p:txBody>
      </p:sp>
      <p:sp>
        <p:nvSpPr>
          <p:cNvPr id="13" name="TextBox 12">
            <a:extLst>
              <a:ext uri="{FF2B5EF4-FFF2-40B4-BE49-F238E27FC236}">
                <a16:creationId xmlns:a16="http://schemas.microsoft.com/office/drawing/2014/main" id="{875D9A59-C809-722D-3D04-6AC362946C09}"/>
              </a:ext>
            </a:extLst>
          </p:cNvPr>
          <p:cNvSpPr txBox="1"/>
          <p:nvPr/>
        </p:nvSpPr>
        <p:spPr>
          <a:xfrm>
            <a:off x="3943785" y="6051477"/>
            <a:ext cx="3853656" cy="707886"/>
          </a:xfrm>
          <a:prstGeom prst="rect">
            <a:avLst/>
          </a:prstGeom>
          <a:noFill/>
        </p:spPr>
        <p:txBody>
          <a:bodyPr wrap="square">
            <a:spAutoFit/>
          </a:bodyPr>
          <a:lstStyle/>
          <a:p>
            <a:pPr lvl="0"/>
            <a:r>
              <a:rPr lang="en-US" sz="1000" i="1" spc="-100" dirty="0" err="1">
                <a:latin typeface="Times New Roman" panose="02020603050405020304" pitchFamily="18" charset="0"/>
              </a:rPr>
              <a:t>Chuluunbaatar</a:t>
            </a:r>
            <a:r>
              <a:rPr lang="en-US" sz="1000" i="1" spc="-100" dirty="0">
                <a:latin typeface="Times New Roman" panose="02020603050405020304" pitchFamily="18" charset="0"/>
              </a:rPr>
              <a:t> O. , Gusev A.A., </a:t>
            </a:r>
            <a:r>
              <a:rPr lang="en-US" sz="1000" i="1" spc="-100" dirty="0" err="1">
                <a:latin typeface="Times New Roman" panose="02020603050405020304" pitchFamily="18" charset="0"/>
              </a:rPr>
              <a:t>Viinitsky</a:t>
            </a:r>
            <a:r>
              <a:rPr lang="en-US" sz="1000" i="1" spc="-100" dirty="0">
                <a:latin typeface="Times New Roman" panose="02020603050405020304" pitchFamily="18" charset="0"/>
              </a:rPr>
              <a:t> S.I., </a:t>
            </a:r>
            <a:r>
              <a:rPr lang="en-US" sz="1000" i="1" spc="-100" dirty="0" err="1">
                <a:latin typeface="Times New Roman" panose="02020603050405020304" pitchFamily="18" charset="0"/>
              </a:rPr>
              <a:t>Abrashkevich</a:t>
            </a:r>
            <a:r>
              <a:rPr lang="en-US" sz="1000" i="1" spc="-100" dirty="0">
                <a:latin typeface="Times New Roman" panose="02020603050405020304" pitchFamily="18" charset="0"/>
              </a:rPr>
              <a:t> A.G., Wen P.W., Lin C.J. :             </a:t>
            </a:r>
            <a:r>
              <a:rPr lang="en-US" sz="1000" spc="-100" dirty="0">
                <a:latin typeface="Times New Roman" panose="02020603050405020304" pitchFamily="18" charset="0"/>
              </a:rPr>
              <a:t>KANTBP 3.1: A program for computing energy levels, reflection and transmission matrices, and corresponding wave functions in the</a:t>
            </a:r>
            <a:r>
              <a:rPr lang="ru-RU" sz="1000" spc="-100" dirty="0">
                <a:latin typeface="Times New Roman" panose="02020603050405020304" pitchFamily="18" charset="0"/>
              </a:rPr>
              <a:t> </a:t>
            </a:r>
            <a:r>
              <a:rPr lang="en-US" sz="1000" spc="-100" dirty="0">
                <a:latin typeface="Times New Roman" panose="02020603050405020304" pitchFamily="18" charset="0"/>
              </a:rPr>
              <a:t>coupled-channel and adiabatic approaches// Computer Physics Communications 278 (2022) 108397</a:t>
            </a:r>
            <a:endParaRPr lang="ru-RU" sz="1000" spc="-100" dirty="0">
              <a:latin typeface="Times New Roman" panose="02020603050405020304" pitchFamily="18" charset="0"/>
            </a:endParaRPr>
          </a:p>
        </p:txBody>
      </p:sp>
      <p:pic>
        <p:nvPicPr>
          <p:cNvPr id="14" name="Рисунок 13">
            <a:extLst>
              <a:ext uri="{FF2B5EF4-FFF2-40B4-BE49-F238E27FC236}">
                <a16:creationId xmlns:a16="http://schemas.microsoft.com/office/drawing/2014/main" id="{E125B317-5125-6CB0-5DE8-F6C85043D7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36618" y="2372996"/>
            <a:ext cx="3638038" cy="2274685"/>
          </a:xfrm>
          <a:prstGeom prst="rect">
            <a:avLst/>
          </a:prstGeom>
        </p:spPr>
      </p:pic>
      <p:sp>
        <p:nvSpPr>
          <p:cNvPr id="16" name="TextBox 15">
            <a:extLst>
              <a:ext uri="{FF2B5EF4-FFF2-40B4-BE49-F238E27FC236}">
                <a16:creationId xmlns:a16="http://schemas.microsoft.com/office/drawing/2014/main" id="{68D21171-A6BA-2AED-6743-AC98BBDEAC89}"/>
              </a:ext>
            </a:extLst>
          </p:cNvPr>
          <p:cNvSpPr txBox="1"/>
          <p:nvPr/>
        </p:nvSpPr>
        <p:spPr>
          <a:xfrm>
            <a:off x="3964491" y="4703802"/>
            <a:ext cx="3782293" cy="1077218"/>
          </a:xfrm>
          <a:prstGeom prst="rect">
            <a:avLst/>
          </a:prstGeom>
          <a:noFill/>
        </p:spPr>
        <p:txBody>
          <a:bodyPr wrap="square">
            <a:spAutoFit/>
          </a:bodyPr>
          <a:lstStyle/>
          <a:p>
            <a:pPr algn="just"/>
            <a:r>
              <a:rPr lang="ru-RU" sz="1600" spc="-100" dirty="0">
                <a:solidFill>
                  <a:srgbClr val="000066"/>
                </a:solidFill>
                <a:latin typeface="Times New Roman" panose="02020603050405020304" pitchFamily="18" charset="0"/>
                <a:cs typeface="Times New Roman" panose="02020603050405020304" pitchFamily="18" charset="0"/>
              </a:rPr>
              <a:t>Теоретические сечения, полученные программой KANTBP 3.1, хорошо описывают экспериментальные данные для различных реакций слияния и деления тяжелых ионов.</a:t>
            </a:r>
          </a:p>
        </p:txBody>
      </p:sp>
      <p:sp>
        <p:nvSpPr>
          <p:cNvPr id="17" name="Прямоугольник 16">
            <a:extLst>
              <a:ext uri="{FF2B5EF4-FFF2-40B4-BE49-F238E27FC236}">
                <a16:creationId xmlns:a16="http://schemas.microsoft.com/office/drawing/2014/main" id="{F939935C-332E-E758-B043-95E7D2FA90E6}"/>
              </a:ext>
            </a:extLst>
          </p:cNvPr>
          <p:cNvSpPr/>
          <p:nvPr/>
        </p:nvSpPr>
        <p:spPr>
          <a:xfrm>
            <a:off x="62346" y="128246"/>
            <a:ext cx="3699158" cy="67108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EB3561D-16EE-345C-6E6D-92B70130059B}"/>
              </a:ext>
            </a:extLst>
          </p:cNvPr>
          <p:cNvSpPr/>
          <p:nvPr/>
        </p:nvSpPr>
        <p:spPr>
          <a:xfrm>
            <a:off x="3928809" y="126494"/>
            <a:ext cx="3853658" cy="67108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 name="Рисунок 23">
            <a:extLst>
              <a:ext uri="{FF2B5EF4-FFF2-40B4-BE49-F238E27FC236}">
                <a16:creationId xmlns:a16="http://schemas.microsoft.com/office/drawing/2014/main" id="{99384248-8733-34AE-A995-5C94CA4128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2930" y="2544779"/>
            <a:ext cx="3953581" cy="2256316"/>
          </a:xfrm>
          <a:prstGeom prst="rect">
            <a:avLst/>
          </a:prstGeom>
        </p:spPr>
      </p:pic>
      <p:sp>
        <p:nvSpPr>
          <p:cNvPr id="26" name="TextBox 25">
            <a:extLst>
              <a:ext uri="{FF2B5EF4-FFF2-40B4-BE49-F238E27FC236}">
                <a16:creationId xmlns:a16="http://schemas.microsoft.com/office/drawing/2014/main" id="{94A91893-EDD9-59C9-5357-8FB9516E429D}"/>
              </a:ext>
            </a:extLst>
          </p:cNvPr>
          <p:cNvSpPr txBox="1"/>
          <p:nvPr/>
        </p:nvSpPr>
        <p:spPr>
          <a:xfrm>
            <a:off x="99607" y="4647681"/>
            <a:ext cx="3664528" cy="1323439"/>
          </a:xfrm>
          <a:prstGeom prst="rect">
            <a:avLst/>
          </a:prstGeom>
          <a:noFill/>
        </p:spPr>
        <p:txBody>
          <a:bodyPr wrap="square">
            <a:spAutoFit/>
          </a:bodyPr>
          <a:lstStyle/>
          <a:p>
            <a:r>
              <a:rPr lang="ru-RU" sz="1600" spc="-100" dirty="0">
                <a:solidFill>
                  <a:srgbClr val="0000CC"/>
                </a:solidFill>
                <a:latin typeface="Times New Roman" panose="02020603050405020304" pitchFamily="18" charset="0"/>
                <a:cs typeface="Times New Roman" panose="02020603050405020304" pitchFamily="18" charset="0"/>
              </a:rPr>
              <a:t>Квантовый регулятор </a:t>
            </a:r>
            <a:r>
              <a:rPr lang="ru-RU" sz="1600" spc="-100" dirty="0">
                <a:solidFill>
                  <a:srgbClr val="000066"/>
                </a:solidFill>
                <a:latin typeface="Times New Roman" panose="02020603050405020304" pitchFamily="18" charset="0"/>
                <a:cs typeface="Times New Roman" panose="02020603050405020304" pitchFamily="18" charset="0"/>
              </a:rPr>
              <a:t>показал наиболее </a:t>
            </a:r>
            <a:r>
              <a:rPr lang="ru-RU" sz="1600" spc="-100" dirty="0" err="1">
                <a:solidFill>
                  <a:srgbClr val="000066"/>
                </a:solidFill>
                <a:latin typeface="Times New Roman" panose="02020603050405020304" pitchFamily="18" charset="0"/>
                <a:cs typeface="Times New Roman" panose="02020603050405020304" pitchFamily="18" charset="0"/>
              </a:rPr>
              <a:t>высо</a:t>
            </a:r>
            <a:r>
              <a:rPr lang="en-US" sz="1600" spc="-100" dirty="0">
                <a:solidFill>
                  <a:srgbClr val="000066"/>
                </a:solidFill>
                <a:latin typeface="Times New Roman" panose="02020603050405020304" pitchFamily="18" charset="0"/>
                <a:cs typeface="Times New Roman" panose="02020603050405020304" pitchFamily="18" charset="0"/>
              </a:rPr>
              <a:t>-</a:t>
            </a:r>
            <a:r>
              <a:rPr lang="ru-RU" sz="1600" spc="-100" dirty="0">
                <a:solidFill>
                  <a:srgbClr val="000066"/>
                </a:solidFill>
                <a:latin typeface="Times New Roman" panose="02020603050405020304" pitchFamily="18" charset="0"/>
                <a:cs typeface="Times New Roman" panose="02020603050405020304" pitchFamily="18" charset="0"/>
              </a:rPr>
              <a:t>кое быстродействие в достижении целевого значения, низкое перерегулирование и </a:t>
            </a:r>
            <a:r>
              <a:rPr lang="ru-RU" sz="1600" spc="-100" dirty="0" err="1">
                <a:solidFill>
                  <a:srgbClr val="000066"/>
                </a:solidFill>
                <a:latin typeface="Times New Roman" panose="02020603050405020304" pitchFamily="18" charset="0"/>
                <a:cs typeface="Times New Roman" panose="02020603050405020304" pitchFamily="18" charset="0"/>
              </a:rPr>
              <a:t>точ</a:t>
            </a:r>
            <a:r>
              <a:rPr lang="en-US" sz="1600" spc="-100" dirty="0">
                <a:solidFill>
                  <a:srgbClr val="000066"/>
                </a:solidFill>
                <a:latin typeface="Times New Roman" panose="02020603050405020304" pitchFamily="18" charset="0"/>
                <a:cs typeface="Times New Roman" panose="02020603050405020304" pitchFamily="18" charset="0"/>
              </a:rPr>
              <a:t>-</a:t>
            </a:r>
            <a:r>
              <a:rPr lang="ru-RU" sz="1600" spc="-100" dirty="0" err="1">
                <a:solidFill>
                  <a:srgbClr val="000066"/>
                </a:solidFill>
                <a:latin typeface="Times New Roman" panose="02020603050405020304" pitchFamily="18" charset="0"/>
                <a:cs typeface="Times New Roman" panose="02020603050405020304" pitchFamily="18" charset="0"/>
              </a:rPr>
              <a:t>ность</a:t>
            </a:r>
            <a:r>
              <a:rPr lang="ru-RU" sz="1600" spc="-100" dirty="0">
                <a:solidFill>
                  <a:srgbClr val="000066"/>
                </a:solidFill>
                <a:latin typeface="Times New Roman" panose="02020603050405020304" pitchFamily="18" charset="0"/>
                <a:cs typeface="Times New Roman" panose="02020603050405020304" pitchFamily="18" charset="0"/>
              </a:rPr>
              <a:t> достижения цели управления в </a:t>
            </a:r>
            <a:r>
              <a:rPr lang="ru-RU" sz="1600" spc="-100" dirty="0" err="1">
                <a:solidFill>
                  <a:srgbClr val="000066"/>
                </a:solidFill>
                <a:latin typeface="Times New Roman" panose="02020603050405020304" pitchFamily="18" charset="0"/>
                <a:cs typeface="Times New Roman" panose="02020603050405020304" pitchFamily="18" charset="0"/>
              </a:rPr>
              <a:t>сравне</a:t>
            </a:r>
            <a:r>
              <a:rPr lang="en-US" sz="1600" spc="-100" dirty="0">
                <a:solidFill>
                  <a:srgbClr val="000066"/>
                </a:solidFill>
                <a:latin typeface="Times New Roman" panose="02020603050405020304" pitchFamily="18" charset="0"/>
                <a:cs typeface="Times New Roman" panose="02020603050405020304" pitchFamily="18" charset="0"/>
              </a:rPr>
              <a:t>-</a:t>
            </a:r>
            <a:r>
              <a:rPr lang="ru-RU" sz="1600" spc="-100" dirty="0" err="1">
                <a:solidFill>
                  <a:srgbClr val="000066"/>
                </a:solidFill>
                <a:latin typeface="Times New Roman" panose="02020603050405020304" pitchFamily="18" charset="0"/>
                <a:cs typeface="Times New Roman" panose="02020603050405020304" pitchFamily="18" charset="0"/>
              </a:rPr>
              <a:t>нии</a:t>
            </a:r>
            <a:r>
              <a:rPr lang="ru-RU" sz="1600" spc="-100" dirty="0">
                <a:solidFill>
                  <a:srgbClr val="000066"/>
                </a:solidFill>
                <a:latin typeface="Times New Roman" panose="02020603050405020304" pitchFamily="18" charset="0"/>
                <a:cs typeface="Times New Roman" panose="02020603050405020304" pitchFamily="18" charset="0"/>
              </a:rPr>
              <a:t> с остальными типами регуляторов.</a:t>
            </a:r>
          </a:p>
        </p:txBody>
      </p:sp>
      <p:sp>
        <p:nvSpPr>
          <p:cNvPr id="30" name="TextBox 29">
            <a:extLst>
              <a:ext uri="{FF2B5EF4-FFF2-40B4-BE49-F238E27FC236}">
                <a16:creationId xmlns:a16="http://schemas.microsoft.com/office/drawing/2014/main" id="{1081BE0B-DD06-2AF9-D4DF-2477167468F2}"/>
              </a:ext>
            </a:extLst>
          </p:cNvPr>
          <p:cNvSpPr txBox="1"/>
          <p:nvPr/>
        </p:nvSpPr>
        <p:spPr>
          <a:xfrm>
            <a:off x="8048918" y="803335"/>
            <a:ext cx="4114728" cy="1815882"/>
          </a:xfrm>
          <a:prstGeom prst="rect">
            <a:avLst/>
          </a:prstGeom>
          <a:noFill/>
        </p:spPr>
        <p:txBody>
          <a:bodyPr wrap="square">
            <a:spAutoFit/>
          </a:bodyPr>
          <a:lstStyle/>
          <a:p>
            <a:r>
              <a:rPr lang="ru-RU" sz="1600" spc="-100" dirty="0">
                <a:solidFill>
                  <a:srgbClr val="000066"/>
                </a:solidFill>
                <a:latin typeface="Times New Roman" panose="02020603050405020304" pitchFamily="18" charset="0"/>
                <a:cs typeface="Times New Roman" panose="02020603050405020304" pitchFamily="18" charset="0"/>
              </a:rPr>
              <a:t>С целью изучения ширины распада (времени жизни) элементарных частиц создан алгоритм вычисления многомерных интегралов столкновения, основанный на методе Монте-Карло. Алгоритм применен для расчёта ширины распада пиона в горячей среде, характерной для процессов столкновения тяжелых ядер.</a:t>
            </a:r>
          </a:p>
        </p:txBody>
      </p:sp>
      <p:sp>
        <p:nvSpPr>
          <p:cNvPr id="31" name="Прямоугольник 30">
            <a:extLst>
              <a:ext uri="{FF2B5EF4-FFF2-40B4-BE49-F238E27FC236}">
                <a16:creationId xmlns:a16="http://schemas.microsoft.com/office/drawing/2014/main" id="{BFF60516-7BDB-3980-8DBA-999C8CDC2F3A}"/>
              </a:ext>
            </a:extLst>
          </p:cNvPr>
          <p:cNvSpPr/>
          <p:nvPr/>
        </p:nvSpPr>
        <p:spPr>
          <a:xfrm>
            <a:off x="7954752" y="126494"/>
            <a:ext cx="4180540" cy="67108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a:extLst>
              <a:ext uri="{FF2B5EF4-FFF2-40B4-BE49-F238E27FC236}">
                <a16:creationId xmlns:a16="http://schemas.microsoft.com/office/drawing/2014/main" id="{A0A08F08-D9C3-7884-4A0D-C5FD7BD49D9A}"/>
              </a:ext>
            </a:extLst>
          </p:cNvPr>
          <p:cNvPicPr/>
          <p:nvPr/>
        </p:nvPicPr>
        <p:blipFill>
          <a:blip r:embed="rId5"/>
          <a:stretch/>
        </p:blipFill>
        <p:spPr>
          <a:xfrm>
            <a:off x="11170715" y="54142"/>
            <a:ext cx="964578" cy="665274"/>
          </a:xfrm>
          <a:prstGeom prst="rect">
            <a:avLst/>
          </a:prstGeom>
          <a:ln w="0">
            <a:noFill/>
          </a:ln>
        </p:spPr>
      </p:pic>
      <p:sp>
        <p:nvSpPr>
          <p:cNvPr id="33" name="TextBox 32">
            <a:extLst>
              <a:ext uri="{FF2B5EF4-FFF2-40B4-BE49-F238E27FC236}">
                <a16:creationId xmlns:a16="http://schemas.microsoft.com/office/drawing/2014/main" id="{E58820B8-0F40-DF88-F8C6-098DC4236DDB}"/>
              </a:ext>
            </a:extLst>
          </p:cNvPr>
          <p:cNvSpPr txBox="1"/>
          <p:nvPr/>
        </p:nvSpPr>
        <p:spPr>
          <a:xfrm>
            <a:off x="7991905" y="6382502"/>
            <a:ext cx="3750195" cy="432106"/>
          </a:xfrm>
          <a:prstGeom prst="rect">
            <a:avLst/>
          </a:prstGeom>
          <a:noFill/>
        </p:spPr>
        <p:txBody>
          <a:bodyPr wrap="square">
            <a:spAutoFit/>
          </a:bodyPr>
          <a:lstStyle/>
          <a:p>
            <a:pPr lvl="0">
              <a:lnSpc>
                <a:spcPct val="115000"/>
              </a:lnSpc>
              <a:spcBef>
                <a:spcPts val="600"/>
              </a:spcBef>
            </a:pPr>
            <a:r>
              <a:rPr lang="en-US" sz="1000" i="1" spc="-100" dirty="0">
                <a:latin typeface="Times New Roman" panose="02020603050405020304" pitchFamily="18" charset="0"/>
              </a:rPr>
              <a:t>Friesen A. V., </a:t>
            </a:r>
            <a:r>
              <a:rPr lang="en-US" sz="1000" i="1" spc="-100" dirty="0" err="1">
                <a:latin typeface="Times New Roman" panose="02020603050405020304" pitchFamily="18" charset="0"/>
              </a:rPr>
              <a:t>Goderidze</a:t>
            </a:r>
            <a:r>
              <a:rPr lang="en-US" sz="1000" i="1" spc="-100" dirty="0">
                <a:latin typeface="Times New Roman" panose="02020603050405020304" pitchFamily="18" charset="0"/>
              </a:rPr>
              <a:t> D., </a:t>
            </a:r>
            <a:r>
              <a:rPr lang="en-US" sz="1000" i="1" spc="-100" dirty="0" err="1">
                <a:latin typeface="Times New Roman" panose="02020603050405020304" pitchFamily="18" charset="0"/>
              </a:rPr>
              <a:t>Kalinovsky</a:t>
            </a:r>
            <a:r>
              <a:rPr lang="en-US" sz="1000" i="1" spc="-100" dirty="0">
                <a:latin typeface="Times New Roman" panose="02020603050405020304" pitchFamily="18" charset="0"/>
              </a:rPr>
              <a:t> Yu. L.</a:t>
            </a:r>
            <a:r>
              <a:rPr lang="ru-RU" sz="1000" i="1" spc="-100" dirty="0">
                <a:latin typeface="Times New Roman" panose="02020603050405020304" pitchFamily="18" charset="0"/>
              </a:rPr>
              <a:t>: </a:t>
            </a:r>
            <a:r>
              <a:rPr lang="en-US" sz="1000" i="1" spc="-100" dirty="0">
                <a:latin typeface="Times New Roman" panose="02020603050405020304" pitchFamily="18" charset="0"/>
              </a:rPr>
              <a:t> </a:t>
            </a:r>
            <a:r>
              <a:rPr lang="en-US" sz="1000" spc="-100" dirty="0">
                <a:latin typeface="Times New Roman" panose="02020603050405020304" pitchFamily="18" charset="0"/>
              </a:rPr>
              <a:t>Optimization of Monte Carlo integration for estimating of the pion damping width // PEPAN, Letters, 2022, Vol.</a:t>
            </a:r>
            <a:r>
              <a:rPr lang="ru-RU" sz="1000" spc="-100" dirty="0">
                <a:latin typeface="Times New Roman" panose="02020603050405020304" pitchFamily="18" charset="0"/>
              </a:rPr>
              <a:t>19</a:t>
            </a:r>
            <a:r>
              <a:rPr lang="en-US" sz="1000" spc="-100" dirty="0">
                <a:latin typeface="Times New Roman" panose="02020603050405020304" pitchFamily="18" charset="0"/>
              </a:rPr>
              <a:t>, No. </a:t>
            </a:r>
            <a:r>
              <a:rPr lang="ru-RU" sz="1000" spc="-100" dirty="0">
                <a:latin typeface="Times New Roman" panose="02020603050405020304" pitchFamily="18" charset="0"/>
              </a:rPr>
              <a:t>5, 566-569</a:t>
            </a:r>
          </a:p>
        </p:txBody>
      </p:sp>
      <p:sp>
        <p:nvSpPr>
          <p:cNvPr id="39" name="TextBox 38">
            <a:extLst>
              <a:ext uri="{FF2B5EF4-FFF2-40B4-BE49-F238E27FC236}">
                <a16:creationId xmlns:a16="http://schemas.microsoft.com/office/drawing/2014/main" id="{511D4CDD-5BD3-CB5A-CE0F-B11DB11361C2}"/>
              </a:ext>
            </a:extLst>
          </p:cNvPr>
          <p:cNvSpPr txBox="1"/>
          <p:nvPr/>
        </p:nvSpPr>
        <p:spPr>
          <a:xfrm>
            <a:off x="8057779" y="4363725"/>
            <a:ext cx="4134221" cy="1815882"/>
          </a:xfrm>
          <a:prstGeom prst="rect">
            <a:avLst/>
          </a:prstGeom>
          <a:noFill/>
        </p:spPr>
        <p:txBody>
          <a:bodyPr wrap="square">
            <a:spAutoFit/>
          </a:bodyPr>
          <a:lstStyle/>
          <a:p>
            <a:r>
              <a:rPr lang="ru-RU" sz="1600" spc="-100" dirty="0" err="1">
                <a:solidFill>
                  <a:srgbClr val="000066"/>
                </a:solidFill>
                <a:latin typeface="Times New Roman" panose="02020603050405020304" pitchFamily="18" charset="0"/>
                <a:cs typeface="Times New Roman" panose="02020603050405020304" pitchFamily="18" charset="0"/>
              </a:rPr>
              <a:t>мального</a:t>
            </a:r>
            <a:r>
              <a:rPr lang="ru-RU" sz="1600" spc="-100" dirty="0">
                <a:solidFill>
                  <a:srgbClr val="000066"/>
                </a:solidFill>
                <a:latin typeface="Times New Roman" panose="02020603050405020304" pitchFamily="18" charset="0"/>
                <a:cs typeface="Times New Roman" panose="02020603050405020304" pitchFamily="18" charset="0"/>
              </a:rPr>
              <a:t> значения, после чего ширина начинает падать и снова очень быстро растет при </a:t>
            </a:r>
            <a:r>
              <a:rPr lang="ru-RU" sz="1600" spc="-100" dirty="0" err="1">
                <a:solidFill>
                  <a:srgbClr val="000066"/>
                </a:solidFill>
                <a:latin typeface="Times New Roman" panose="02020603050405020304" pitchFamily="18" charset="0"/>
                <a:cs typeface="Times New Roman" panose="02020603050405020304" pitchFamily="18" charset="0"/>
              </a:rPr>
              <a:t>температу</a:t>
            </a:r>
            <a:r>
              <a:rPr lang="en-US" sz="1600" spc="-100" dirty="0">
                <a:solidFill>
                  <a:srgbClr val="000066"/>
                </a:solidFill>
                <a:latin typeface="Times New Roman" panose="02020603050405020304" pitchFamily="18" charset="0"/>
                <a:cs typeface="Times New Roman" panose="02020603050405020304" pitchFamily="18" charset="0"/>
              </a:rPr>
              <a:t>-</a:t>
            </a:r>
            <a:r>
              <a:rPr lang="ru-RU" sz="1600" spc="-100" dirty="0">
                <a:solidFill>
                  <a:srgbClr val="000066"/>
                </a:solidFill>
                <a:latin typeface="Times New Roman" panose="02020603050405020304" pitchFamily="18" charset="0"/>
                <a:cs typeface="Times New Roman" panose="02020603050405020304" pitchFamily="18" charset="0"/>
              </a:rPr>
              <a:t>ре, близкой к температуре фазового перехода адронной материи в состояние кварк-</a:t>
            </a:r>
            <a:r>
              <a:rPr lang="ru-RU" sz="1600" spc="-100" dirty="0" err="1">
                <a:solidFill>
                  <a:srgbClr val="000066"/>
                </a:solidFill>
                <a:latin typeface="Times New Roman" panose="02020603050405020304" pitchFamily="18" charset="0"/>
                <a:cs typeface="Times New Roman" panose="02020603050405020304" pitchFamily="18" charset="0"/>
              </a:rPr>
              <a:t>глюонной</a:t>
            </a:r>
            <a:r>
              <a:rPr lang="ru-RU" sz="1600" spc="-100" dirty="0">
                <a:solidFill>
                  <a:srgbClr val="000066"/>
                </a:solidFill>
                <a:latin typeface="Times New Roman" panose="02020603050405020304" pitchFamily="18" charset="0"/>
                <a:cs typeface="Times New Roman" panose="02020603050405020304" pitchFamily="18" charset="0"/>
              </a:rPr>
              <a:t> плазмы. Это происходит вследствие того, что пион при такой температуре перестает быть связанным состоянием и переходит в резонансное состояние. </a:t>
            </a:r>
          </a:p>
        </p:txBody>
      </p:sp>
      <p:sp>
        <p:nvSpPr>
          <p:cNvPr id="41" name="TextBox 40">
            <a:extLst>
              <a:ext uri="{FF2B5EF4-FFF2-40B4-BE49-F238E27FC236}">
                <a16:creationId xmlns:a16="http://schemas.microsoft.com/office/drawing/2014/main" id="{E3F779CE-C38E-3D51-AF2E-4DBD93349BD3}"/>
              </a:ext>
            </a:extLst>
          </p:cNvPr>
          <p:cNvSpPr txBox="1"/>
          <p:nvPr/>
        </p:nvSpPr>
        <p:spPr>
          <a:xfrm>
            <a:off x="10354742" y="2619217"/>
            <a:ext cx="1967062" cy="1815882"/>
          </a:xfrm>
          <a:prstGeom prst="rect">
            <a:avLst/>
          </a:prstGeom>
          <a:noFill/>
        </p:spPr>
        <p:txBody>
          <a:bodyPr wrap="square">
            <a:spAutoFit/>
          </a:bodyPr>
          <a:lstStyle/>
          <a:p>
            <a:r>
              <a:rPr lang="ru-RU" sz="1600" spc="-100" dirty="0">
                <a:solidFill>
                  <a:srgbClr val="000066"/>
                </a:solidFill>
                <a:latin typeface="Times New Roman" panose="02020603050405020304" pitchFamily="18" charset="0"/>
                <a:cs typeface="Times New Roman" panose="02020603050405020304" pitchFamily="18" charset="0"/>
              </a:rPr>
              <a:t>Показано, что изме-</a:t>
            </a:r>
            <a:r>
              <a:rPr lang="ru-RU" sz="1600" spc="-100" dirty="0" err="1">
                <a:solidFill>
                  <a:srgbClr val="000066"/>
                </a:solidFill>
                <a:latin typeface="Times New Roman" panose="02020603050405020304" pitchFamily="18" charset="0"/>
                <a:cs typeface="Times New Roman" panose="02020603050405020304" pitchFamily="18" charset="0"/>
              </a:rPr>
              <a:t>нение</a:t>
            </a:r>
            <a:r>
              <a:rPr lang="ru-RU" sz="1600" spc="-100" dirty="0">
                <a:solidFill>
                  <a:srgbClr val="000066"/>
                </a:solidFill>
                <a:latin typeface="Times New Roman" panose="02020603050405020304" pitchFamily="18" charset="0"/>
                <a:cs typeface="Times New Roman" panose="02020603050405020304" pitchFamily="18" charset="0"/>
              </a:rPr>
              <a:t> температуры среды приводит к увеличению ширины пиона (уменьшению времени жизни) до</a:t>
            </a:r>
          </a:p>
          <a:p>
            <a:r>
              <a:rPr lang="ru-RU" sz="1600" spc="-100" dirty="0">
                <a:solidFill>
                  <a:srgbClr val="000066"/>
                </a:solidFill>
                <a:latin typeface="Times New Roman" panose="02020603050405020304" pitchFamily="18" charset="0"/>
                <a:cs typeface="Times New Roman" panose="02020603050405020304" pitchFamily="18" charset="0"/>
              </a:rPr>
              <a:t>некоторого макси-</a:t>
            </a:r>
          </a:p>
        </p:txBody>
      </p:sp>
      <p:sp>
        <p:nvSpPr>
          <p:cNvPr id="3" name="Прямоугольник 2">
            <a:extLst>
              <a:ext uri="{FF2B5EF4-FFF2-40B4-BE49-F238E27FC236}">
                <a16:creationId xmlns:a16="http://schemas.microsoft.com/office/drawing/2014/main" id="{D716FB30-DA92-BC8F-0A7B-43955CFC238F}"/>
              </a:ext>
            </a:extLst>
          </p:cNvPr>
          <p:cNvSpPr/>
          <p:nvPr/>
        </p:nvSpPr>
        <p:spPr>
          <a:xfrm flipH="1">
            <a:off x="0" y="9162"/>
            <a:ext cx="12192000" cy="75673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pic>
        <p:nvPicPr>
          <p:cNvPr id="4" name="Рисунок 3">
            <a:extLst>
              <a:ext uri="{FF2B5EF4-FFF2-40B4-BE49-F238E27FC236}">
                <a16:creationId xmlns:a16="http://schemas.microsoft.com/office/drawing/2014/main" id="{06E5766E-936A-81DE-5169-EB2F3A7BCE89}"/>
              </a:ext>
            </a:extLst>
          </p:cNvPr>
          <p:cNvPicPr/>
          <p:nvPr/>
        </p:nvPicPr>
        <p:blipFill>
          <a:blip r:embed="rId5"/>
          <a:stretch/>
        </p:blipFill>
        <p:spPr>
          <a:xfrm>
            <a:off x="11170715" y="61069"/>
            <a:ext cx="964578" cy="665274"/>
          </a:xfrm>
          <a:prstGeom prst="rect">
            <a:avLst/>
          </a:prstGeom>
          <a:ln w="0">
            <a:noFill/>
          </a:ln>
        </p:spPr>
      </p:pic>
      <p:sp>
        <p:nvSpPr>
          <p:cNvPr id="6" name="Rectangle 1">
            <a:extLst>
              <a:ext uri="{FF2B5EF4-FFF2-40B4-BE49-F238E27FC236}">
                <a16:creationId xmlns:a16="http://schemas.microsoft.com/office/drawing/2014/main" id="{3A7A2D23-213E-6AAD-B6B2-2896EC119E40}"/>
              </a:ext>
            </a:extLst>
          </p:cNvPr>
          <p:cNvSpPr>
            <a:spLocks noChangeArrowheads="1"/>
          </p:cNvSpPr>
          <p:nvPr/>
        </p:nvSpPr>
        <p:spPr bwMode="auto">
          <a:xfrm>
            <a:off x="268833" y="12088"/>
            <a:ext cx="11114008" cy="984885"/>
          </a:xfrm>
          <a:prstGeom prst="rect">
            <a:avLst/>
          </a:prstGeom>
          <a:noFill/>
          <a:ln>
            <a:noFill/>
          </a:ln>
          <a:effectLst>
            <a:outerShdw dist="35921" dir="2700000" algn="ctr" rotWithShape="0">
              <a:schemeClr val="bg2">
                <a:lumMod val="2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ru-RU" altLang="ru-RU" sz="2000" b="1" spc="-1" dirty="0">
                <a:solidFill>
                  <a:srgbClr val="FFFFFF"/>
                </a:solidFill>
              </a:rPr>
              <a:t>Методы, алгоритмы и программное обеспечение</a:t>
            </a:r>
            <a:r>
              <a:rPr lang="en-US" altLang="ru-RU" sz="2000" b="1" spc="-1" dirty="0">
                <a:solidFill>
                  <a:srgbClr val="FFFFFF"/>
                </a:solidFill>
              </a:rPr>
              <a:t> </a:t>
            </a:r>
            <a:r>
              <a:rPr lang="ru-RU" altLang="ru-RU" sz="2000" b="1" spc="-1" dirty="0">
                <a:solidFill>
                  <a:srgbClr val="FFFFFF"/>
                </a:solidFill>
              </a:rPr>
              <a:t>для моделирования физических систем, математической обработки и анализа экспериментальных данных</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82283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5239</TotalTime>
  <Words>7365</Words>
  <Application>Microsoft Macintosh PowerPoint</Application>
  <PresentationFormat>Широкоэкранный</PresentationFormat>
  <Paragraphs>934</Paragraphs>
  <Slides>40</Slides>
  <Notes>18</Notes>
  <HiddenSlides>0</HiddenSlides>
  <MMClips>0</MMClips>
  <ScaleCrop>false</ScaleCrop>
  <HeadingPairs>
    <vt:vector size="8" baseType="variant">
      <vt:variant>
        <vt:lpstr>Использованные шрифты</vt:lpstr>
      </vt:variant>
      <vt:variant>
        <vt:i4>17</vt:i4>
      </vt:variant>
      <vt:variant>
        <vt:lpstr>Тема</vt:lpstr>
      </vt:variant>
      <vt:variant>
        <vt:i4>1</vt:i4>
      </vt:variant>
      <vt:variant>
        <vt:lpstr>Внедренные серверы OLE</vt:lpstr>
      </vt:variant>
      <vt:variant>
        <vt:i4>1</vt:i4>
      </vt:variant>
      <vt:variant>
        <vt:lpstr>Заголовки слайдов</vt:lpstr>
      </vt:variant>
      <vt:variant>
        <vt:i4>40</vt:i4>
      </vt:variant>
    </vt:vector>
  </HeadingPairs>
  <TitlesOfParts>
    <vt:vector size="59" baseType="lpstr">
      <vt:lpstr>Системный шрифт, обычный</vt:lpstr>
      <vt:lpstr>Arial</vt:lpstr>
      <vt:lpstr>Arial</vt:lpstr>
      <vt:lpstr>Arial Nova</vt:lpstr>
      <vt:lpstr>Avenir Next LT Pro Light</vt:lpstr>
      <vt:lpstr>Bahnschrift SemiBold</vt:lpstr>
      <vt:lpstr>Calibri</vt:lpstr>
      <vt:lpstr>Cambria Math</vt:lpstr>
      <vt:lpstr>Open Sans</vt:lpstr>
      <vt:lpstr>Roboto-Italic</vt:lpstr>
      <vt:lpstr>StarSymbol</vt:lpstr>
      <vt:lpstr>Symbol</vt:lpstr>
      <vt:lpstr>Times New Roman</vt:lpstr>
      <vt:lpstr>Trebuchet MS</vt:lpstr>
      <vt:lpstr>Trebuchet MS,Bold</vt:lpstr>
      <vt:lpstr>Wingdings</vt:lpstr>
      <vt:lpstr>Wingdings 2</vt:lpstr>
      <vt:lpstr>Office Theme</vt:lpstr>
      <vt:lpstr>Graph</vt:lpstr>
      <vt:lpstr>Презентация PowerPoint</vt:lpstr>
      <vt:lpstr>Презентация PowerPoint</vt:lpstr>
      <vt:lpstr>Презентация PowerPoint</vt:lpstr>
      <vt:lpstr>Презентация PowerPoint</vt:lpstr>
      <vt:lpstr>Новая структура планирования и расходов бюджета ОИЯИ. Переход – в 2023, начинаем работать с 2024 года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Служба главного инженера ОИЯИ</vt:lpstr>
      <vt:lpstr>Презентация PowerPoint</vt:lpstr>
      <vt:lpstr>Хозяйственное облуживание объектов и обеспечение деятельности подразделений ОИЯИ</vt:lpstr>
      <vt:lpstr>Презентация PowerPoint</vt:lpstr>
      <vt:lpstr>Презентация PowerPoint</vt:lpstr>
      <vt:lpstr>Бухгалтерия: цели на 2022 год и их достижение.</vt:lpstr>
      <vt:lpstr>Презентация PowerPoint</vt:lpstr>
      <vt:lpstr>Юридический отдел в 2022 году</vt:lpstr>
      <vt:lpstr>Презентация PowerPoint</vt:lpstr>
      <vt:lpstr>Новые Информационные центры ОИЯИ, созданные в 2022 году </vt:lpstr>
      <vt:lpstr>Презентация PowerPoint</vt:lpstr>
      <vt:lpstr>Презентация PowerPoint</vt:lpstr>
      <vt:lpstr>Презентация PowerPoint</vt:lpstr>
      <vt:lpstr>Презентация PowerPoint</vt:lpstr>
      <vt:lpstr>Филиал МГУ в г. Дубне</vt:lpstr>
      <vt:lpstr>Презентация PowerPoint</vt:lpstr>
      <vt:lpstr>Презентация PowerPoint</vt:lpstr>
      <vt:lpstr>ОИЯИ - Китай: расширяя горизонты кооперации</vt:lpstr>
      <vt:lpstr>Презентация PowerPoint</vt:lpstr>
      <vt:lpstr>Презентация PowerPoint</vt:lpstr>
      <vt:lpstr>Презентация PowerPoint</vt:lpstr>
      <vt:lpstr>Презентация PowerPoint</vt:lpstr>
      <vt:lpstr>Сергей Мерц (ЛФВЭ) - Всероссийская премия «За верность науке» в номинации «Наука – это модно» </vt:lpstr>
      <vt:lpstr>Презентация PowerPoint</vt:lpstr>
      <vt:lpstr> Результаты года 2022:</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strizh</dc:creator>
  <dc:description/>
  <cp:lastModifiedBy>Microsoft Office User</cp:lastModifiedBy>
  <cp:revision>399</cp:revision>
  <cp:lastPrinted>2022-12-21T17:03:15Z</cp:lastPrinted>
  <dcterms:created xsi:type="dcterms:W3CDTF">2022-02-03T09:36:00Z</dcterms:created>
  <dcterms:modified xsi:type="dcterms:W3CDTF">2022-12-23T10:31:16Z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Широкоэкранный</vt:lpwstr>
  </property>
  <property fmtid="{D5CDD505-2E9C-101B-9397-08002B2CF9AE}" pid="4" name="Slides">
    <vt:i4>1</vt:i4>
  </property>
</Properties>
</file>