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5" r:id="rId7"/>
    <p:sldId id="264" r:id="rId8"/>
    <p:sldId id="261" r:id="rId9"/>
    <p:sldId id="259" r:id="rId10"/>
    <p:sldId id="260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60D"/>
    <a:srgbClr val="D33807"/>
    <a:srgbClr val="3B3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02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2D07F-8FDD-2D8C-5169-41AAA2855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91CE9E-13C6-060D-42CD-BBAF2A0E8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C19AE-8BBC-CD57-C479-974FE4C49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A1C-6B79-4750-9C30-6AD9FEF823D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F029C-AB93-92A0-20EA-2991320E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4CC7F5-C9A9-D97B-3532-FD7BAAB2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A746-FF8B-4E2E-B931-C0646EAE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24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EBAB8-4E7F-8308-2B14-0D6B60D64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1C12F1-0AA2-7FF4-1C45-0D34CCF64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7BC0AA-2A01-D2EC-B298-A913F3C5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A1C-6B79-4750-9C30-6AD9FEF823D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FAC32C-630B-CDFE-A31C-B4FE07378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C38A20-EB42-1B03-C671-01A15F92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A746-FF8B-4E2E-B931-C0646EAE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1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860762-0690-00E7-29C3-3BC1C8E82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5C9307-E15C-184A-2175-28530753D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A7CAA-9BE5-0204-CD2F-4CF01BAB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A1C-6B79-4750-9C30-6AD9FEF823D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E85B8E-DCA5-10E6-8D3A-BC9B9880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5F4133-720E-EEA5-B577-35AF274B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A746-FF8B-4E2E-B931-C0646EAE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5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BF090-6C0B-D19A-59B0-6AC5AF6D6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DECC2A-DB33-6500-D71A-603289D5D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7013F9-8882-E86C-C906-04DCAE371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A1C-6B79-4750-9C30-6AD9FEF823D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4299E0-4FE9-21D0-118A-38DFBAB5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0A22C0-79FC-D88C-4A0B-ABF4E0FC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A746-FF8B-4E2E-B931-C0646EAE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2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9983A-26E6-1625-A251-A29AE41D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08E349-90D4-E5B1-5126-29A7A8877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EA40D3-F0FC-741B-9ACC-5D40C4EC1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A1C-6B79-4750-9C30-6AD9FEF823D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90823-D6B5-18B9-8087-FE62AC9C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CF771-B1E4-E162-88CB-4899A69A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A746-FF8B-4E2E-B931-C0646EAE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1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D9CD2-3F93-3344-B772-221B0EF5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20DF6A-576D-4866-B8EF-21D85E7E6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95981A-8ECD-3E5E-C542-FCF65398A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531CF9-16E2-0CC6-6465-94696323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A1C-6B79-4750-9C30-6AD9FEF823D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43005E-6251-9738-1AF1-AB277B8C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134CF9-A629-1331-390D-DA27B610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A746-FF8B-4E2E-B931-C0646EAE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9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E22D3-97B0-D96C-F493-F65A3F0B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5B02CD-ACC2-5BC0-2D06-2CEDD0F40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7D6039-FB1D-C6F2-598E-F03E74D8C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F5ABBC-6CEC-10CE-E9A8-F63D2FFC4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F54278-FA2D-F0E8-2A5E-9D8ECCCCD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BAE0C6-7AAC-0C73-83EF-29F8AD34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A1C-6B79-4750-9C30-6AD9FEF823D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32BB3F-9A18-FB4E-9B3A-9EE02236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ABBD19E-0DF0-F424-6F26-CC94DDBF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A746-FF8B-4E2E-B931-C0646EAE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44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90AAB-9403-B9CE-C0AB-D0173F79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764B40-8249-7F95-AE91-074C476A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A1C-6B79-4750-9C30-6AD9FEF823D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0E3BD5-EDA7-BCE2-1686-8E8FB1E84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CA1171-F6F4-95EA-4965-410C44EF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A746-FF8B-4E2E-B931-C0646EAE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20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8F6116-D588-BF2E-D5FA-0DE780B3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A1C-6B79-4750-9C30-6AD9FEF823D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073EA9-D83E-17DC-5BD3-9D7D6739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C8C559-4057-ED4C-3914-D7D2B1C80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A746-FF8B-4E2E-B931-C0646EAE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9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EA8A9-9154-A7E8-08AE-5673E52C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E1FB0F-8C06-808B-6720-6AEFE8029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D8343C-E837-BDAB-47DB-1214B8F26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A7100D-98F0-5C1B-C6A9-18E415DD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A1C-6B79-4750-9C30-6AD9FEF823D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82E7C-1A67-C5C5-7DDC-1E1EA346B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23D6B3-5832-8BE5-AC00-A9504C84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A746-FF8B-4E2E-B931-C0646EAE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1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16217-2BDD-7A0A-6866-4E51D0DDE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286B28-AF53-906A-B3A9-59CF71306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5B2A0A-7688-C346-C496-4EFA3461E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5FAA8-D25D-40BA-3660-4AE3BDE31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1A1C-6B79-4750-9C30-6AD9FEF823D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EC49F7-ECAF-EC02-4B64-16DA29197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235B16-A969-48B5-D51B-9AD6A6C0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A746-FF8B-4E2E-B931-C0646EAE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7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78908-1703-789B-6D30-06D8050A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0A820C-67C9-7413-FE98-07FB01B17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DFC9C-70B2-9805-2625-AAB31D744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A1A1C-6B79-4750-9C30-6AD9FEF823D1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1777FF-944C-AD2A-B14D-337E676E7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4BAC03-6335-E2A2-84F3-F02775D40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BA746-FF8B-4E2E-B931-C0646EAE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9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09DC9-6A36-F3A4-63DD-5044EE8A6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1471155"/>
            <a:ext cx="11264630" cy="2387600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Tasks and prospects for the operation of IBR-2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C891BB-7868-6AE3-7F88-76DC2861B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45372"/>
            <a:ext cx="10162162" cy="1655762"/>
          </a:xfrm>
        </p:spPr>
        <p:txBody>
          <a:bodyPr anchor="b">
            <a:normAutofit/>
          </a:bodyPr>
          <a:lstStyle/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A.V.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Vinogradov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A.V.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Dolgikh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63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08A86-BAE5-1693-D87D-BB78A925D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440000"/>
          </a:xfr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Prospects for the operation of IBR-2 nuclear facility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295933-C94D-DFB7-64BE-4C74E329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816"/>
            <a:ext cx="10515600" cy="3870071"/>
          </a:xfrm>
        </p:spPr>
        <p:txBody>
          <a:bodyPr>
            <a:normAutofit/>
          </a:bodyPr>
          <a:lstStyle/>
          <a:p>
            <a:pPr marL="216000" indent="-216000">
              <a:spcBef>
                <a:spcPts val="0"/>
              </a:spcBef>
            </a:pP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Removal of unused NM and IBR-2 SFAs from the JINR site to the </a:t>
            </a:r>
            <a:r>
              <a:rPr lang="en-US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Mayak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Production Association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16000" indent="0">
              <a:spcBef>
                <a:spcPts val="60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Estimated completion date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2024-2026</a:t>
            </a:r>
          </a:p>
          <a:p>
            <a:pPr marL="216000" indent="-216000">
              <a:spcBef>
                <a:spcPts val="1800"/>
              </a:spcBef>
            </a:pP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 of an additional batch of fresh fuel at the </a:t>
            </a:r>
            <a:r>
              <a:rPr lang="en-US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Mayak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Production Association</a:t>
            </a:r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16000" indent="0">
              <a:spcBef>
                <a:spcPts val="60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Estimated completion date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2026</a:t>
            </a:r>
          </a:p>
          <a:p>
            <a:pPr marL="216000" indent="-216000">
              <a:spcBef>
                <a:spcPts val="1800"/>
              </a:spcBef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Loading the core of IBR-2M with fresh fuel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16000" indent="0">
              <a:spcBef>
                <a:spcPts val="60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Estimated completion date: before 2028. Depending on the readiness of an additional batch of fuel assemblies.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0">
              <a:spcBef>
                <a:spcPts val="60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the core is loaded in 2027-2028, the operation of IBR-2 is possible until 2040-2042 subject to obtaining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Rostekhnadzor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license for operation of a nuclear facility.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82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6E634-6F4C-17AB-8224-FBE6B6F93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of costs for the implementation of the </a:t>
            </a:r>
            <a:b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tasks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D15109F-98EF-7E2B-8304-D5858A31721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271743"/>
              </p:ext>
            </p:extLst>
          </p:nvPr>
        </p:nvGraphicFramePr>
        <p:xfrm>
          <a:off x="363792" y="2994144"/>
          <a:ext cx="11464414" cy="1745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580">
                  <a:extLst>
                    <a:ext uri="{9D8B030D-6E8A-4147-A177-3AD203B41FA5}">
                      <a16:colId xmlns:a16="http://schemas.microsoft.com/office/drawing/2014/main" val="1183382955"/>
                    </a:ext>
                  </a:extLst>
                </a:gridCol>
                <a:gridCol w="935354">
                  <a:extLst>
                    <a:ext uri="{9D8B030D-6E8A-4147-A177-3AD203B41FA5}">
                      <a16:colId xmlns:a16="http://schemas.microsoft.com/office/drawing/2014/main" val="4222287779"/>
                    </a:ext>
                  </a:extLst>
                </a:gridCol>
                <a:gridCol w="935354">
                  <a:extLst>
                    <a:ext uri="{9D8B030D-6E8A-4147-A177-3AD203B41FA5}">
                      <a16:colId xmlns:a16="http://schemas.microsoft.com/office/drawing/2014/main" val="782878930"/>
                    </a:ext>
                  </a:extLst>
                </a:gridCol>
                <a:gridCol w="935354">
                  <a:extLst>
                    <a:ext uri="{9D8B030D-6E8A-4147-A177-3AD203B41FA5}">
                      <a16:colId xmlns:a16="http://schemas.microsoft.com/office/drawing/2014/main" val="994379247"/>
                    </a:ext>
                  </a:extLst>
                </a:gridCol>
                <a:gridCol w="935354">
                  <a:extLst>
                    <a:ext uri="{9D8B030D-6E8A-4147-A177-3AD203B41FA5}">
                      <a16:colId xmlns:a16="http://schemas.microsoft.com/office/drawing/2014/main" val="429299874"/>
                    </a:ext>
                  </a:extLst>
                </a:gridCol>
                <a:gridCol w="935354">
                  <a:extLst>
                    <a:ext uri="{9D8B030D-6E8A-4147-A177-3AD203B41FA5}">
                      <a16:colId xmlns:a16="http://schemas.microsoft.com/office/drawing/2014/main" val="2670097271"/>
                    </a:ext>
                  </a:extLst>
                </a:gridCol>
                <a:gridCol w="935354">
                  <a:extLst>
                    <a:ext uri="{9D8B030D-6E8A-4147-A177-3AD203B41FA5}">
                      <a16:colId xmlns:a16="http://schemas.microsoft.com/office/drawing/2014/main" val="1079060615"/>
                    </a:ext>
                  </a:extLst>
                </a:gridCol>
                <a:gridCol w="935354">
                  <a:extLst>
                    <a:ext uri="{9D8B030D-6E8A-4147-A177-3AD203B41FA5}">
                      <a16:colId xmlns:a16="http://schemas.microsoft.com/office/drawing/2014/main" val="3445321208"/>
                    </a:ext>
                  </a:extLst>
                </a:gridCol>
                <a:gridCol w="935354">
                  <a:extLst>
                    <a:ext uri="{9D8B030D-6E8A-4147-A177-3AD203B41FA5}">
                      <a16:colId xmlns:a16="http://schemas.microsoft.com/office/drawing/2014/main" val="1706301440"/>
                    </a:ext>
                  </a:extLst>
                </a:gridCol>
                <a:gridCol w="1073002">
                  <a:extLst>
                    <a:ext uri="{9D8B030D-6E8A-4147-A177-3AD203B41FA5}">
                      <a16:colId xmlns:a16="http://schemas.microsoft.com/office/drawing/2014/main" val="987064784"/>
                    </a:ext>
                  </a:extLst>
                </a:gridCol>
              </a:tblGrid>
              <a:tr h="465289">
                <a:tc>
                  <a:txBody>
                    <a:bodyPr/>
                    <a:lstStyle/>
                    <a:p>
                      <a:r>
                        <a:rPr lang="en-US" dirty="0"/>
                        <a:t>Activities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5048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Development</a:t>
                      </a:r>
                      <a:r>
                        <a:rPr lang="en-US" baseline="0" dirty="0"/>
                        <a:t> of IBR-2</a:t>
                      </a:r>
                      <a:r>
                        <a:rPr lang="ru-RU" dirty="0"/>
                        <a:t> (1105)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794</a:t>
                      </a:r>
                      <a:r>
                        <a:rPr lang="en-US" dirty="0"/>
                        <a:t>.</a:t>
                      </a:r>
                      <a:r>
                        <a:rPr lang="ru-R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1140</a:t>
                      </a:r>
                      <a:r>
                        <a:rPr lang="en-US" dirty="0"/>
                        <a:t>.</a:t>
                      </a:r>
                      <a:r>
                        <a:rPr lang="ru-R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2066</a:t>
                      </a:r>
                      <a:r>
                        <a:rPr lang="en-US" dirty="0"/>
                        <a:t>.</a:t>
                      </a:r>
                      <a:r>
                        <a:rPr lang="ru-R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1520</a:t>
                      </a:r>
                      <a:r>
                        <a:rPr lang="en-US" dirty="0"/>
                        <a:t>.</a:t>
                      </a:r>
                      <a:r>
                        <a:rPr lang="ru-R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1200</a:t>
                      </a:r>
                      <a:r>
                        <a:rPr lang="en-US" dirty="0"/>
                        <a:t>.</a:t>
                      </a:r>
                      <a:r>
                        <a:rPr lang="ru-R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1200</a:t>
                      </a:r>
                      <a:r>
                        <a:rPr lang="en-US" dirty="0"/>
                        <a:t>.</a:t>
                      </a:r>
                      <a:r>
                        <a:rPr lang="ru-R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1200</a:t>
                      </a:r>
                      <a:r>
                        <a:rPr lang="en-US" dirty="0"/>
                        <a:t>.</a:t>
                      </a:r>
                      <a:r>
                        <a:rPr lang="ru-R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1200</a:t>
                      </a:r>
                      <a:r>
                        <a:rPr lang="en-US" dirty="0"/>
                        <a:t>.</a:t>
                      </a:r>
                      <a:r>
                        <a:rPr lang="ru-R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10320</a:t>
                      </a:r>
                      <a:r>
                        <a:rPr lang="en-US" dirty="0"/>
                        <a:t>.</a:t>
                      </a:r>
                      <a:r>
                        <a:rPr lang="ru-RU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23284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Operation of IBR-2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1532</a:t>
                      </a:r>
                      <a:r>
                        <a:rPr lang="en-US" dirty="0"/>
                        <a:t>.</a:t>
                      </a:r>
                      <a:r>
                        <a:rPr lang="ru-R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2076</a:t>
                      </a:r>
                      <a:r>
                        <a:rPr lang="en-US" dirty="0"/>
                        <a:t>.</a:t>
                      </a:r>
                      <a:r>
                        <a:rPr lang="ru-R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1910</a:t>
                      </a:r>
                      <a:r>
                        <a:rPr lang="en-US" dirty="0"/>
                        <a:t>.</a:t>
                      </a:r>
                      <a:r>
                        <a:rPr lang="ru-R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2480</a:t>
                      </a:r>
                      <a:r>
                        <a:rPr lang="en-US" dirty="0"/>
                        <a:t>.</a:t>
                      </a:r>
                      <a:r>
                        <a:rPr lang="ru-R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2800</a:t>
                      </a:r>
                      <a:r>
                        <a:rPr lang="en-US" dirty="0"/>
                        <a:t>.</a:t>
                      </a:r>
                      <a:r>
                        <a:rPr lang="ru-R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2800</a:t>
                      </a:r>
                      <a:r>
                        <a:rPr lang="en-US" dirty="0"/>
                        <a:t>.</a:t>
                      </a:r>
                      <a:r>
                        <a:rPr lang="ru-R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2800</a:t>
                      </a:r>
                      <a:r>
                        <a:rPr lang="en-US" dirty="0"/>
                        <a:t>.</a:t>
                      </a:r>
                      <a:r>
                        <a:rPr lang="ru-R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2800</a:t>
                      </a:r>
                      <a:r>
                        <a:rPr lang="en-US" dirty="0"/>
                        <a:t>.</a:t>
                      </a:r>
                      <a:r>
                        <a:rPr lang="ru-R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19198</a:t>
                      </a:r>
                      <a:r>
                        <a:rPr lang="en-US" dirty="0"/>
                        <a:t>.</a:t>
                      </a:r>
                      <a:r>
                        <a:rPr lang="ru-RU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4604510"/>
                  </a:ext>
                </a:extLst>
              </a:tr>
            </a:tbl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E473737B-B008-ED98-B696-13A463609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617" y="2443538"/>
            <a:ext cx="11326763" cy="38663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k$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4977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B7B38-761C-901C-0340-6635DD66B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130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18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A5B5D-01BF-6B7C-D2B4-4184B7D9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40000"/>
          </a:xfr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tasks for the period up to 2030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69F7E1-CF37-8629-5F5D-8082082E4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4" y="1825624"/>
            <a:ext cx="11663464" cy="4341711"/>
          </a:xfrm>
        </p:spPr>
        <p:txBody>
          <a:bodyPr>
            <a:normAutofit/>
          </a:bodyPr>
          <a:lstStyle/>
          <a:p>
            <a:pPr marL="216000" indent="-216000"/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Obtaining license from </a:t>
            </a:r>
            <a:r>
              <a:rPr lang="en-US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Rostekhnadzor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operation of IBR-2.</a:t>
            </a:r>
            <a:endParaRPr lang="ru-RU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6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planned date of obtaining the license: April-May 2023. The requested validity period of the new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Rostechnadzor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license is until October 2032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>
              <a:spcBef>
                <a:spcPts val="1800"/>
              </a:spcBef>
              <a:spcAft>
                <a:spcPts val="600"/>
              </a:spcAft>
            </a:pP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Ensuring the operation of the IBR-2 reactor for physics experiments.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6000" indent="-216000">
              <a:spcBef>
                <a:spcPts val="1800"/>
              </a:spcBef>
              <a:spcAft>
                <a:spcPts val="600"/>
              </a:spcAft>
            </a:pP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Upgrade of the main safety-related equipment of the IBR-2 reactor</a:t>
            </a:r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16000" indent="-216000">
              <a:spcBef>
                <a:spcPts val="1800"/>
              </a:spcBef>
              <a:spcAft>
                <a:spcPts val="600"/>
              </a:spcAft>
            </a:pP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and construction of a system of cryogenic moderators for IBR-2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6000" indent="-216000">
              <a:spcBef>
                <a:spcPts val="1800"/>
              </a:spcBef>
            </a:pP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Ensuring reactor safety</a:t>
            </a:r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16000" indent="-216000">
              <a:spcBef>
                <a:spcPts val="1800"/>
              </a:spcBef>
            </a:pP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Prospects for the operation of IBR-2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8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E1E07-CE9A-6A71-FCB5-27A2B0D3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0000"/>
          </a:xfr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for physics experiments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A956CB-AB0E-2784-0086-3F6789810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1600200"/>
            <a:ext cx="5974672" cy="5102258"/>
          </a:xfrm>
        </p:spPr>
        <p:txBody>
          <a:bodyPr>
            <a:normAutofit/>
          </a:bodyPr>
          <a:lstStyle/>
          <a:p>
            <a:pPr marL="216000" indent="-216000">
              <a:spcBef>
                <a:spcPts val="0"/>
              </a:spcBef>
              <a:spcAft>
                <a:spcPts val="600"/>
              </a:spcAft>
            </a:pPr>
            <a:endParaRPr lang="ru-RU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6000" indent="-216000"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Replacement of air heat exchangers.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Completion date: August-September 2023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6000" indent="-216000">
              <a:spcBef>
                <a:spcPts val="1800"/>
              </a:spcBef>
            </a:pP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preparation of the reactor for operation at power, amendments to the terms of the license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16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Completion date: September 2023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>
              <a:spcBef>
                <a:spcPts val="1800"/>
              </a:spcBef>
            </a:pP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Resumption of regular operation for physics experiments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0">
              <a:spcBef>
                <a:spcPts val="600"/>
              </a:spcBef>
              <a:buNone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Completion date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BE27B5-2126-F2AD-E310-E26B8CA5DB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52" y="1856673"/>
            <a:ext cx="2577936" cy="34372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5CF500-6AFE-9E0D-B61A-DC328E9EE2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200" y="1856673"/>
            <a:ext cx="2577936" cy="343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53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1754E-B0B9-CA7F-CE03-3AB44A3C3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0000"/>
          </a:xfr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 of the IBR-2 equipment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6760C5-F094-5E59-D7B3-A9373BC99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5496"/>
            <a:ext cx="10515600" cy="3904836"/>
          </a:xfrm>
        </p:spPr>
        <p:txBody>
          <a:bodyPr>
            <a:normAutofit/>
          </a:bodyPr>
          <a:lstStyle/>
          <a:p>
            <a:pPr marL="216000" indent="-216000">
              <a:spcBef>
                <a:spcPts val="0"/>
              </a:spcBef>
            </a:pP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Replacement of panels of control stations for special ventilation at IBR-2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16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Completion date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2023</a:t>
            </a:r>
          </a:p>
          <a:p>
            <a:pPr marL="216000" indent="-216000">
              <a:spcBef>
                <a:spcPts val="1800"/>
              </a:spcBef>
            </a:pP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Replacement of equipment (in/out cubicles and switchboards) of sections 1 and 2 of RP-118 in accordance with the reconstruction project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16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Completion date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scheduled maintenance in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2024-2026</a:t>
            </a:r>
          </a:p>
          <a:p>
            <a:pPr marL="216000" indent="-216000">
              <a:spcBef>
                <a:spcPts val="1800"/>
              </a:spcBef>
            </a:pP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Bringing special cranes of IBR-2 (3 cranes) in compliance with requirements of federal rules and regulations (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НП-043-184-2025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16000" indent="0">
              <a:spcBef>
                <a:spcPts val="60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Completion date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2022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2027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39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75E541E-9DB3-257F-4F2A-5DEAAEC71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49"/>
            <a:ext cx="12192000" cy="796525"/>
          </a:xfrm>
          <a:solidFill>
            <a:schemeClr val="accent1">
              <a:lumMod val="60000"/>
              <a:lumOff val="40000"/>
              <a:alpha val="1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and construction of </a:t>
            </a:r>
            <a:b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system of cold moderators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286011" y="962317"/>
            <a:ext cx="9483790" cy="5729891"/>
            <a:chOff x="1286011" y="962317"/>
            <a:chExt cx="9483790" cy="5729891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011" y="962317"/>
              <a:ext cx="9483790" cy="5729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489583" y="1020926"/>
              <a:ext cx="3959441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Moderators CM-202, CM-203 are in the same plane.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Shielding and maintenance room for the CM-201 moderator are located under the reactor. </a:t>
              </a:r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22563" y="1683689"/>
              <a:ext cx="202197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Pneumatic pipeline CM-202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97231" y="1232408"/>
              <a:ext cx="202197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Pneumatic pipeline CM-203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07084" y="6054463"/>
              <a:ext cx="202197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Pneumatic pipeline CM-201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80000">
              <a:off x="6496253" y="2668704"/>
              <a:ext cx="116573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CM-203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908368">
              <a:off x="6199051" y="3760728"/>
              <a:ext cx="69417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 rot="1020000">
              <a:off x="5998703" y="3809761"/>
              <a:ext cx="11836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CM-202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9800000">
              <a:off x="6165957" y="4481362"/>
              <a:ext cx="7603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9800000">
              <a:off x="6007657" y="4481362"/>
              <a:ext cx="11657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CM-201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471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48282"/>
          </a:xfrm>
          <a:solidFill>
            <a:schemeClr val="accent1">
              <a:lumMod val="60000"/>
              <a:lumOff val="40000"/>
              <a:alpha val="1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of KGU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09" y="4378974"/>
            <a:ext cx="2880000" cy="216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03" y="703628"/>
            <a:ext cx="1590620" cy="342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71" y="703628"/>
            <a:ext cx="1636030" cy="342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31" y="703628"/>
            <a:ext cx="2353793" cy="342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14" y="4378974"/>
            <a:ext cx="3152213" cy="216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7" y="703628"/>
            <a:ext cx="2257317" cy="342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4804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8" y="1808668"/>
            <a:ext cx="6240001" cy="46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5820" y="832349"/>
            <a:ext cx="6452639" cy="48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398515"/>
            <a:ext cx="7052138" cy="523220"/>
          </a:xfrm>
          <a:prstGeom prst="rect">
            <a:avLst/>
          </a:prstGeom>
          <a:solidFill>
            <a:schemeClr val="accent1">
              <a:lumMod val="60000"/>
              <a:lumOff val="40000"/>
              <a:alpha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of KGU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0387" y="6488668"/>
            <a:ext cx="467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Cryogenic distribution collector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14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2298"/>
          </a:xfrm>
          <a:solidFill>
            <a:schemeClr val="accent1">
              <a:lumMod val="60000"/>
              <a:lumOff val="40000"/>
              <a:alpha val="1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KGU 1800 into the system of cryogenic moderators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78832" y="735652"/>
            <a:ext cx="6982958" cy="5940001"/>
            <a:chOff x="2378832" y="735652"/>
            <a:chExt cx="6982958" cy="594000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832" y="735653"/>
              <a:ext cx="6982958" cy="5940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159192" y="735652"/>
              <a:ext cx="398607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Block diagram of cryogenic moderators of the IBR-2 reactor</a:t>
              </a:r>
              <a:endParaRPr lang="ru-RU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09619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EC1FB-9EFC-75B0-4D8D-FA00943C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440000"/>
          </a:xfr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safety of IBR-2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4DCA2-AEF2-7AEF-03AE-AB901AB4A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39272" cy="4750273"/>
          </a:xfrm>
        </p:spPr>
        <p:txBody>
          <a:bodyPr/>
          <a:lstStyle/>
          <a:p>
            <a:pPr marL="216000" indent="-216000">
              <a:spcBef>
                <a:spcPts val="0"/>
              </a:spcBef>
            </a:pP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Inspection of building structures of building 117 of IBR-2 with calculations for resistance to progressive collapse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16000" indent="0">
              <a:spcBef>
                <a:spcPts val="600"/>
              </a:spcBef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Completion date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2023</a:t>
            </a:r>
          </a:p>
          <a:p>
            <a:pPr marL="216000" indent="-216000">
              <a:spcBef>
                <a:spcPts val="1200"/>
              </a:spcBef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Monitoring of the state of nuclear safety during the entire period of IBR-2 operation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16000" indent="-216000">
              <a:spcBef>
                <a:spcPts val="1200"/>
              </a:spcBef>
            </a:pP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Experimental and computational studies of the mechanism of vibrational instability during reactor operation at power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16000" indent="0">
              <a:buNone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Completion date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2024-2026</a:t>
            </a:r>
          </a:p>
          <a:p>
            <a:pPr marL="216000">
              <a:spcBef>
                <a:spcPts val="1200"/>
              </a:spcBef>
            </a:pP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Experimental studies of the state of structure and materials of IBR-2 fuel assemblies in JSC "Institute of Reactor Materials" (</a:t>
            </a:r>
            <a:r>
              <a:rPr lang="en-US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Zarechny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16000" indent="0">
              <a:buNone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Completion date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2024-2025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90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605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Tasks and prospects for the operation of IBR-2</vt:lpstr>
      <vt:lpstr>Main tasks for the period up to 2030</vt:lpstr>
      <vt:lpstr>Operation for physics experiments</vt:lpstr>
      <vt:lpstr>Upgrade of the IBR-2 equipment</vt:lpstr>
      <vt:lpstr>Development and construction of  a system of cold moderators</vt:lpstr>
      <vt:lpstr>Equipment of KGU 1800</vt:lpstr>
      <vt:lpstr>PowerPoint Presentation</vt:lpstr>
      <vt:lpstr>Integration of KGU 1800 into the system of cryogenic moderators</vt:lpstr>
      <vt:lpstr>Operational safety of IBR-2</vt:lpstr>
      <vt:lpstr>Prospects for the operation of IBR-2 nuclear facility</vt:lpstr>
      <vt:lpstr>Estimation of costs for the implementation of the  main tasks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и перспективы эксплуатации ИЯУ ИБР-2</dc:title>
  <dc:creator>Андрей Долгих</dc:creator>
  <cp:lastModifiedBy>Dorota Chudoba</cp:lastModifiedBy>
  <cp:revision>42</cp:revision>
  <dcterms:created xsi:type="dcterms:W3CDTF">2022-12-13T10:34:37Z</dcterms:created>
  <dcterms:modified xsi:type="dcterms:W3CDTF">2023-01-16T05:54:56Z</dcterms:modified>
</cp:coreProperties>
</file>