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1013" r:id="rId4"/>
    <p:sldId id="1008" r:id="rId5"/>
    <p:sldId id="270" r:id="rId6"/>
    <p:sldId id="259" r:id="rId7"/>
    <p:sldId id="260" r:id="rId8"/>
    <p:sldId id="1005" r:id="rId9"/>
    <p:sldId id="281" r:id="rId10"/>
    <p:sldId id="976" r:id="rId11"/>
    <p:sldId id="271" r:id="rId12"/>
    <p:sldId id="1006" r:id="rId13"/>
    <p:sldId id="448" r:id="rId14"/>
    <p:sldId id="272" r:id="rId15"/>
    <p:sldId id="291" r:id="rId16"/>
    <p:sldId id="1020" r:id="rId17"/>
    <p:sldId id="1021" r:id="rId18"/>
    <p:sldId id="1022" r:id="rId19"/>
    <p:sldId id="1007" r:id="rId20"/>
    <p:sldId id="1012" r:id="rId21"/>
    <p:sldId id="277" r:id="rId22"/>
    <p:sldId id="1011" r:id="rId23"/>
    <p:sldId id="1010" r:id="rId24"/>
    <p:sldId id="258" r:id="rId25"/>
    <p:sldId id="982" r:id="rId26"/>
    <p:sldId id="983" r:id="rId27"/>
    <p:sldId id="481" r:id="rId28"/>
    <p:sldId id="1014" r:id="rId29"/>
    <p:sldId id="1015" r:id="rId30"/>
    <p:sldId id="1019"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FF"/>
    <a:srgbClr val="000099"/>
    <a:srgbClr val="FFCC00"/>
    <a:srgbClr val="CCFFCC"/>
    <a:srgbClr val="FFFF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654" autoAdjust="0"/>
  </p:normalViewPr>
  <p:slideViewPr>
    <p:cSldViewPr snapToGrid="0" showGuides="1">
      <p:cViewPr varScale="1">
        <p:scale>
          <a:sx n="131" d="100"/>
          <a:sy n="131" d="100"/>
        </p:scale>
        <p:origin x="40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6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1A5335-002F-4D0D-B228-CEF34636B3F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C775744A-0DC1-4798-B56F-7FD43F21C7BC}">
      <dgm:prSet phldrT="[Текст]" custT="1"/>
      <dgm:spPr>
        <a:solidFill>
          <a:schemeClr val="accent1">
            <a:lumMod val="60000"/>
            <a:lumOff val="40000"/>
          </a:schemeClr>
        </a:solidFill>
      </dgm:spPr>
      <dgm:t>
        <a:bodyPr/>
        <a:lstStyle/>
        <a:p>
          <a:r>
            <a:rPr lang="en-US" sz="1800" dirty="0">
              <a:solidFill>
                <a:srgbClr val="002060"/>
              </a:solidFill>
              <a:latin typeface="Times New Roman" panose="02020603050405020304" pitchFamily="18" charset="0"/>
              <a:cs typeface="Times New Roman" panose="02020603050405020304" pitchFamily="18" charset="0"/>
            </a:rPr>
            <a:t>Form a list of QAs required to solve tasks within the studied physical models</a:t>
          </a:r>
          <a:endParaRPr lang="ru-RU" sz="1800" dirty="0">
            <a:solidFill>
              <a:srgbClr val="002060"/>
            </a:solidFill>
            <a:latin typeface="Times New Roman" panose="02020603050405020304" pitchFamily="18" charset="0"/>
            <a:cs typeface="Times New Roman" panose="02020603050405020304" pitchFamily="18" charset="0"/>
          </a:endParaRPr>
        </a:p>
      </dgm:t>
    </dgm:pt>
    <dgm:pt modelId="{5766138C-4091-4AF2-B978-591565B1A071}" type="parTrans" cxnId="{0C7D03AA-E80A-4337-924B-A0E697B41EA5}">
      <dgm:prSet/>
      <dgm:spPr/>
      <dgm:t>
        <a:bodyPr/>
        <a:lstStyle/>
        <a:p>
          <a:endParaRPr lang="ru-RU"/>
        </a:p>
      </dgm:t>
    </dgm:pt>
    <dgm:pt modelId="{93DD6F25-4762-4AC4-8629-05E4A21A4C0E}" type="sibTrans" cxnId="{0C7D03AA-E80A-4337-924B-A0E697B41EA5}">
      <dgm:prSet/>
      <dgm:spPr/>
      <dgm:t>
        <a:bodyPr/>
        <a:lstStyle/>
        <a:p>
          <a:endParaRPr lang="ru-RU"/>
        </a:p>
      </dgm:t>
    </dgm:pt>
    <dgm:pt modelId="{BAACAED6-2B45-4F10-ADB4-4DDCB2DCAC95}">
      <dgm:prSet phldrT="[Текст]" custT="1"/>
      <dgm:spPr>
        <a:solidFill>
          <a:schemeClr val="accent1">
            <a:lumMod val="60000"/>
            <a:lumOff val="40000"/>
          </a:schemeClr>
        </a:solidFill>
      </dgm:spPr>
      <dgm:t>
        <a:bodyPr/>
        <a:lstStyle/>
        <a:p>
          <a:r>
            <a:rPr lang="en-US" sz="1800" kern="1200" dirty="0">
              <a:solidFill>
                <a:srgbClr val="002060"/>
              </a:solidFill>
              <a:latin typeface="Times New Roman" panose="02020603050405020304" pitchFamily="18" charset="0"/>
              <a:ea typeface="+mn-ea"/>
              <a:cs typeface="Times New Roman" panose="02020603050405020304" pitchFamily="18" charset="0"/>
            </a:rPr>
            <a:t>Select the type of quantum simulator to simulate a classical architecture on computers</a:t>
          </a:r>
          <a:endParaRPr lang="ru-RU" sz="1800" kern="1200" dirty="0">
            <a:solidFill>
              <a:srgbClr val="002060"/>
            </a:solidFill>
            <a:latin typeface="Times New Roman" panose="02020603050405020304" pitchFamily="18" charset="0"/>
            <a:ea typeface="+mn-ea"/>
            <a:cs typeface="Times New Roman" panose="02020603050405020304" pitchFamily="18" charset="0"/>
          </a:endParaRPr>
        </a:p>
      </dgm:t>
    </dgm:pt>
    <dgm:pt modelId="{11B066A4-1E1B-4F1D-9E42-BC2E78ADB8A5}" type="parTrans" cxnId="{B0B92F38-F6A2-4869-AFEB-5094D259AF78}">
      <dgm:prSet/>
      <dgm:spPr/>
      <dgm:t>
        <a:bodyPr/>
        <a:lstStyle/>
        <a:p>
          <a:endParaRPr lang="ru-RU"/>
        </a:p>
      </dgm:t>
    </dgm:pt>
    <dgm:pt modelId="{163046E5-7C5D-44DE-AF1B-E8004285B45D}" type="sibTrans" cxnId="{B0B92F38-F6A2-4869-AFEB-5094D259AF78}">
      <dgm:prSet/>
      <dgm:spPr/>
      <dgm:t>
        <a:bodyPr/>
        <a:lstStyle/>
        <a:p>
          <a:endParaRPr lang="ru-RU"/>
        </a:p>
      </dgm:t>
    </dgm:pt>
    <dgm:pt modelId="{312FF3E6-EBAD-4438-86A2-CFDFC739EBCE}">
      <dgm:prSet phldrT="[Текст]" custT="1"/>
      <dgm:spPr>
        <a:solidFill>
          <a:schemeClr val="accent1">
            <a:lumMod val="60000"/>
            <a:lumOff val="40000"/>
          </a:schemeClr>
        </a:solidFill>
      </dgm:spPr>
      <dgm:t>
        <a:bodyPr/>
        <a:lstStyle/>
        <a:p>
          <a:pPr algn="l"/>
          <a:r>
            <a:rPr lang="en-US" sz="1800" dirty="0">
              <a:solidFill>
                <a:srgbClr val="002060"/>
              </a:solidFill>
              <a:latin typeface="Times New Roman" panose="02020603050405020304" pitchFamily="18" charset="0"/>
              <a:cs typeface="Times New Roman" panose="02020603050405020304" pitchFamily="18" charset="0"/>
            </a:rPr>
            <a:t>Define resources for the selected quantum-limiting capabilities of available computing simulators (number of </a:t>
          </a:r>
          <a:r>
            <a:rPr lang="en-US" sz="1800" dirty="0" err="1">
              <a:solidFill>
                <a:srgbClr val="002060"/>
              </a:solidFill>
              <a:latin typeface="Times New Roman" panose="02020603050405020304" pitchFamily="18" charset="0"/>
              <a:cs typeface="Times New Roman" panose="02020603050405020304" pitchFamily="18" charset="0"/>
            </a:rPr>
            <a:t>qubits</a:t>
          </a:r>
          <a:r>
            <a:rPr lang="en-US" sz="1800" dirty="0">
              <a:solidFill>
                <a:srgbClr val="002060"/>
              </a:solidFill>
              <a:latin typeface="Times New Roman" panose="02020603050405020304" pitchFamily="18" charset="0"/>
              <a:cs typeface="Times New Roman" panose="02020603050405020304" pitchFamily="18" charset="0"/>
            </a:rPr>
            <a:t> and computation time)</a:t>
          </a:r>
          <a:endParaRPr lang="ru-RU" sz="1800" dirty="0">
            <a:solidFill>
              <a:srgbClr val="002060"/>
            </a:solidFill>
            <a:latin typeface="Times New Roman" panose="02020603050405020304" pitchFamily="18" charset="0"/>
            <a:cs typeface="Times New Roman" panose="02020603050405020304" pitchFamily="18" charset="0"/>
          </a:endParaRPr>
        </a:p>
      </dgm:t>
    </dgm:pt>
    <dgm:pt modelId="{165BB700-7483-4601-AFFF-174837283B8E}" type="parTrans" cxnId="{0F5D4093-B9BA-4912-9EBA-0D411D63F8E8}">
      <dgm:prSet/>
      <dgm:spPr/>
      <dgm:t>
        <a:bodyPr/>
        <a:lstStyle/>
        <a:p>
          <a:endParaRPr lang="ru-RU"/>
        </a:p>
      </dgm:t>
    </dgm:pt>
    <dgm:pt modelId="{11D121FB-467A-4CB1-A40A-9161A40808B0}" type="sibTrans" cxnId="{0F5D4093-B9BA-4912-9EBA-0D411D63F8E8}">
      <dgm:prSet/>
      <dgm:spPr/>
      <dgm:t>
        <a:bodyPr/>
        <a:lstStyle/>
        <a:p>
          <a:endParaRPr lang="ru-RU"/>
        </a:p>
      </dgm:t>
    </dgm:pt>
    <dgm:pt modelId="{6D69C531-DAD8-4F6D-82D9-19E3C4591D33}">
      <dgm:prSet phldrT="[Текст]" custT="1"/>
      <dgm:spPr>
        <a:solidFill>
          <a:schemeClr val="accent5">
            <a:lumMod val="60000"/>
            <a:lumOff val="40000"/>
          </a:schemeClr>
        </a:solidFill>
      </dgm:spPr>
      <dgm:t>
        <a:bodyPr/>
        <a:lstStyle/>
        <a:p>
          <a:r>
            <a:rPr lang="en-US" sz="1800" dirty="0">
              <a:solidFill>
                <a:srgbClr val="002060"/>
              </a:solidFill>
              <a:latin typeface="Times New Roman" panose="02020603050405020304" pitchFamily="18" charset="0"/>
              <a:cs typeface="Times New Roman" panose="02020603050405020304" pitchFamily="18" charset="0"/>
            </a:rPr>
            <a:t>Search for exact solutions to urgent problems of quantum chemistry and study the chemical properties of heavy elements</a:t>
          </a:r>
          <a:endParaRPr lang="ru-RU" sz="1800" dirty="0">
            <a:solidFill>
              <a:srgbClr val="002060"/>
            </a:solidFill>
            <a:latin typeface="Times New Roman" panose="02020603050405020304" pitchFamily="18" charset="0"/>
            <a:cs typeface="Times New Roman" panose="02020603050405020304" pitchFamily="18" charset="0"/>
          </a:endParaRPr>
        </a:p>
      </dgm:t>
    </dgm:pt>
    <dgm:pt modelId="{34FC90B4-1208-47B5-B887-BF3FE6EF31A7}" type="parTrans" cxnId="{EBE5B61D-94F2-4FB4-B3CC-5CF2B2B85DA6}">
      <dgm:prSet/>
      <dgm:spPr/>
      <dgm:t>
        <a:bodyPr/>
        <a:lstStyle/>
        <a:p>
          <a:endParaRPr lang="ru-RU"/>
        </a:p>
      </dgm:t>
    </dgm:pt>
    <dgm:pt modelId="{B0989703-225A-4823-83A5-2CDCC97B2773}" type="sibTrans" cxnId="{EBE5B61D-94F2-4FB4-B3CC-5CF2B2B85DA6}">
      <dgm:prSet/>
      <dgm:spPr/>
      <dgm:t>
        <a:bodyPr/>
        <a:lstStyle/>
        <a:p>
          <a:endParaRPr lang="ru-RU"/>
        </a:p>
      </dgm:t>
    </dgm:pt>
    <dgm:pt modelId="{C0962F44-A38C-48FB-A8F6-EE1654792361}" type="pres">
      <dgm:prSet presAssocID="{B41A5335-002F-4D0D-B228-CEF34636B3F1}" presName="Name0" presStyleCnt="0">
        <dgm:presLayoutVars>
          <dgm:chMax val="7"/>
          <dgm:chPref val="7"/>
          <dgm:dir/>
        </dgm:presLayoutVars>
      </dgm:prSet>
      <dgm:spPr/>
    </dgm:pt>
    <dgm:pt modelId="{65AEB741-D630-4518-8188-26579B7C8C09}" type="pres">
      <dgm:prSet presAssocID="{B41A5335-002F-4D0D-B228-CEF34636B3F1}" presName="Name1" presStyleCnt="0"/>
      <dgm:spPr/>
    </dgm:pt>
    <dgm:pt modelId="{337419FF-D209-4B53-9ED6-6B5DE72CD988}" type="pres">
      <dgm:prSet presAssocID="{B41A5335-002F-4D0D-B228-CEF34636B3F1}" presName="cycle" presStyleCnt="0"/>
      <dgm:spPr/>
    </dgm:pt>
    <dgm:pt modelId="{8229CE44-FA97-4FDD-867F-07F06BB0CA33}" type="pres">
      <dgm:prSet presAssocID="{B41A5335-002F-4D0D-B228-CEF34636B3F1}" presName="srcNode" presStyleLbl="node1" presStyleIdx="0" presStyleCnt="4"/>
      <dgm:spPr/>
    </dgm:pt>
    <dgm:pt modelId="{DA57E40D-6C74-4986-A964-9FB62511AD63}" type="pres">
      <dgm:prSet presAssocID="{B41A5335-002F-4D0D-B228-CEF34636B3F1}" presName="conn" presStyleLbl="parChTrans1D2" presStyleIdx="0" presStyleCnt="1"/>
      <dgm:spPr/>
    </dgm:pt>
    <dgm:pt modelId="{DC6912C2-4249-41C2-8FE1-B6E2B4D8988B}" type="pres">
      <dgm:prSet presAssocID="{B41A5335-002F-4D0D-B228-CEF34636B3F1}" presName="extraNode" presStyleLbl="node1" presStyleIdx="0" presStyleCnt="4"/>
      <dgm:spPr/>
    </dgm:pt>
    <dgm:pt modelId="{636C4478-00BE-405D-AF6B-4DF0DA542FA7}" type="pres">
      <dgm:prSet presAssocID="{B41A5335-002F-4D0D-B228-CEF34636B3F1}" presName="dstNode" presStyleLbl="node1" presStyleIdx="0" presStyleCnt="4"/>
      <dgm:spPr/>
    </dgm:pt>
    <dgm:pt modelId="{C293351A-DD0A-4427-8C2F-003128FFC1FF}" type="pres">
      <dgm:prSet presAssocID="{C775744A-0DC1-4798-B56F-7FD43F21C7BC}" presName="text_1" presStyleLbl="node1" presStyleIdx="0" presStyleCnt="4" custScaleX="81445" custScaleY="104965" custLinFactNeighborX="-7033" custLinFactNeighborY="-7322">
        <dgm:presLayoutVars>
          <dgm:bulletEnabled val="1"/>
        </dgm:presLayoutVars>
      </dgm:prSet>
      <dgm:spPr/>
    </dgm:pt>
    <dgm:pt modelId="{ED03DBC3-FBF8-4A96-90B5-ACD918BDAD7D}" type="pres">
      <dgm:prSet presAssocID="{C775744A-0DC1-4798-B56F-7FD43F21C7BC}" presName="accent_1" presStyleCnt="0"/>
      <dgm:spPr/>
    </dgm:pt>
    <dgm:pt modelId="{2A8F56F2-C330-4DB6-BF44-F610BD5E9F48}" type="pres">
      <dgm:prSet presAssocID="{C775744A-0DC1-4798-B56F-7FD43F21C7BC}" presName="accentRepeatNode" presStyleLbl="solidFgAcc1" presStyleIdx="0" presStyleCnt="4" custScaleX="52531" custScaleY="49254" custLinFactNeighborX="12880" custLinFactNeighborY="-179"/>
      <dgm:spPr>
        <a:blipFill rotWithShape="0">
          <a:blip xmlns:r="http://schemas.openxmlformats.org/officeDocument/2006/relationships" r:embed="rId1"/>
          <a:srcRect/>
          <a:stretch>
            <a:fillRect l="-2000" r="-2000"/>
          </a:stretch>
        </a:blipFill>
      </dgm:spPr>
    </dgm:pt>
    <dgm:pt modelId="{171628DD-B54E-43B0-8174-0033FEE7D8B0}" type="pres">
      <dgm:prSet presAssocID="{BAACAED6-2B45-4F10-ADB4-4DDCB2DCAC95}" presName="text_2" presStyleLbl="node1" presStyleIdx="1" presStyleCnt="4" custScaleX="82679" custScaleY="120594" custLinFactNeighborX="-8810" custLinFactNeighborY="-30475">
        <dgm:presLayoutVars>
          <dgm:bulletEnabled val="1"/>
        </dgm:presLayoutVars>
      </dgm:prSet>
      <dgm:spPr/>
    </dgm:pt>
    <dgm:pt modelId="{2D302C19-374B-4914-8CC2-91F60D52AEFA}" type="pres">
      <dgm:prSet presAssocID="{BAACAED6-2B45-4F10-ADB4-4DDCB2DCAC95}" presName="accent_2" presStyleCnt="0"/>
      <dgm:spPr/>
    </dgm:pt>
    <dgm:pt modelId="{44421FFB-5224-43E2-A093-4BB6FF8A2202}" type="pres">
      <dgm:prSet presAssocID="{BAACAED6-2B45-4F10-ADB4-4DDCB2DCAC95}" presName="accentRepeatNode" presStyleLbl="solidFgAcc1" presStyleIdx="1" presStyleCnt="4" custScaleX="54841" custScaleY="55766" custLinFactNeighborX="-1180" custLinFactNeighborY="-20055"/>
      <dgm:spPr>
        <a:blipFill rotWithShape="0">
          <a:blip xmlns:r="http://schemas.openxmlformats.org/officeDocument/2006/relationships" r:embed="rId1"/>
          <a:srcRect/>
          <a:stretch>
            <a:fillRect l="-7000" r="-7000"/>
          </a:stretch>
        </a:blipFill>
      </dgm:spPr>
    </dgm:pt>
    <dgm:pt modelId="{6A4B6C26-33DF-416A-B442-9335CF0104BD}" type="pres">
      <dgm:prSet presAssocID="{312FF3E6-EBAD-4438-86A2-CFDFC739EBCE}" presName="text_3" presStyleLbl="node1" presStyleIdx="2" presStyleCnt="4" custScaleX="81282" custScaleY="166668" custLinFactNeighborX="-7979" custLinFactNeighborY="-25805">
        <dgm:presLayoutVars>
          <dgm:bulletEnabled val="1"/>
        </dgm:presLayoutVars>
      </dgm:prSet>
      <dgm:spPr/>
    </dgm:pt>
    <dgm:pt modelId="{0158FCFD-767C-4D2E-96A1-751CB3F0B2CB}" type="pres">
      <dgm:prSet presAssocID="{312FF3E6-EBAD-4438-86A2-CFDFC739EBCE}" presName="accent_3" presStyleCnt="0"/>
      <dgm:spPr/>
    </dgm:pt>
    <dgm:pt modelId="{D3225E5D-74B2-4DD6-915D-E691A0CE6969}" type="pres">
      <dgm:prSet presAssocID="{312FF3E6-EBAD-4438-86A2-CFDFC739EBCE}" presName="accentRepeatNode" presStyleLbl="solidFgAcc1" presStyleIdx="2" presStyleCnt="4" custScaleX="55097" custScaleY="55029" custLinFactNeighborX="3540" custLinFactNeighborY="-29321"/>
      <dgm:spPr>
        <a:blipFill rotWithShape="0">
          <a:blip xmlns:r="http://schemas.openxmlformats.org/officeDocument/2006/relationships" r:embed="rId1"/>
          <a:srcRect/>
          <a:stretch>
            <a:fillRect l="-8000" r="-8000"/>
          </a:stretch>
        </a:blipFill>
      </dgm:spPr>
    </dgm:pt>
    <dgm:pt modelId="{F46F46EC-017A-4A9A-91AB-42099B2AB629}" type="pres">
      <dgm:prSet presAssocID="{6D69C531-DAD8-4F6D-82D9-19E3C4591D33}" presName="text_4" presStyleLbl="node1" presStyleIdx="3" presStyleCnt="4" custScaleX="79963" custScaleY="117624" custLinFactNeighborX="-5635" custLinFactNeighborY="-25371">
        <dgm:presLayoutVars>
          <dgm:bulletEnabled val="1"/>
        </dgm:presLayoutVars>
      </dgm:prSet>
      <dgm:spPr/>
    </dgm:pt>
    <dgm:pt modelId="{EE920F67-170F-45E5-B820-55204DAA78BC}" type="pres">
      <dgm:prSet presAssocID="{6D69C531-DAD8-4F6D-82D9-19E3C4591D33}" presName="accent_4" presStyleCnt="0"/>
      <dgm:spPr/>
    </dgm:pt>
    <dgm:pt modelId="{03E18367-CF9B-42C8-92C7-3DFB6FF86A7A}" type="pres">
      <dgm:prSet presAssocID="{6D69C531-DAD8-4F6D-82D9-19E3C4591D33}" presName="accentRepeatNode" presStyleLbl="solidFgAcc1" presStyleIdx="3" presStyleCnt="4" custScaleX="51193" custScaleY="49649" custLinFactNeighborX="24531" custLinFactNeighborY="-22141"/>
      <dgm:spPr>
        <a:blipFill rotWithShape="0">
          <a:blip xmlns:r="http://schemas.openxmlformats.org/officeDocument/2006/relationships" r:embed="rId1"/>
          <a:srcRect/>
          <a:stretch>
            <a:fillRect l="-7000" r="-7000"/>
          </a:stretch>
        </a:blipFill>
      </dgm:spPr>
    </dgm:pt>
  </dgm:ptLst>
  <dgm:cxnLst>
    <dgm:cxn modelId="{18CF2C1B-C40A-4BED-9294-169ED4AF2FB6}" type="presOf" srcId="{93DD6F25-4762-4AC4-8629-05E4A21A4C0E}" destId="{DA57E40D-6C74-4986-A964-9FB62511AD63}" srcOrd="0" destOrd="0" presId="urn:microsoft.com/office/officeart/2008/layout/VerticalCurvedList"/>
    <dgm:cxn modelId="{EBE5B61D-94F2-4FB4-B3CC-5CF2B2B85DA6}" srcId="{B41A5335-002F-4D0D-B228-CEF34636B3F1}" destId="{6D69C531-DAD8-4F6D-82D9-19E3C4591D33}" srcOrd="3" destOrd="0" parTransId="{34FC90B4-1208-47B5-B887-BF3FE6EF31A7}" sibTransId="{B0989703-225A-4823-83A5-2CDCC97B2773}"/>
    <dgm:cxn modelId="{BF1C6C34-9D93-4E9D-ACB4-B1C9FA0A2738}" type="presOf" srcId="{BAACAED6-2B45-4F10-ADB4-4DDCB2DCAC95}" destId="{171628DD-B54E-43B0-8174-0033FEE7D8B0}" srcOrd="0" destOrd="0" presId="urn:microsoft.com/office/officeart/2008/layout/VerticalCurvedList"/>
    <dgm:cxn modelId="{B0B92F38-F6A2-4869-AFEB-5094D259AF78}" srcId="{B41A5335-002F-4D0D-B228-CEF34636B3F1}" destId="{BAACAED6-2B45-4F10-ADB4-4DDCB2DCAC95}" srcOrd="1" destOrd="0" parTransId="{11B066A4-1E1B-4F1D-9E42-BC2E78ADB8A5}" sibTransId="{163046E5-7C5D-44DE-AF1B-E8004285B45D}"/>
    <dgm:cxn modelId="{9790313A-28C4-4EAC-B14D-347AEAA271E4}" type="presOf" srcId="{B41A5335-002F-4D0D-B228-CEF34636B3F1}" destId="{C0962F44-A38C-48FB-A8F6-EE1654792361}" srcOrd="0" destOrd="0" presId="urn:microsoft.com/office/officeart/2008/layout/VerticalCurvedList"/>
    <dgm:cxn modelId="{DFCFB13B-647A-45E8-9D34-3BCD331C8A4C}" type="presOf" srcId="{312FF3E6-EBAD-4438-86A2-CFDFC739EBCE}" destId="{6A4B6C26-33DF-416A-B442-9335CF0104BD}" srcOrd="0" destOrd="0" presId="urn:microsoft.com/office/officeart/2008/layout/VerticalCurvedList"/>
    <dgm:cxn modelId="{0436E543-5635-4326-BC50-9FDF15E0771C}" type="presOf" srcId="{C775744A-0DC1-4798-B56F-7FD43F21C7BC}" destId="{C293351A-DD0A-4427-8C2F-003128FFC1FF}" srcOrd="0" destOrd="0" presId="urn:microsoft.com/office/officeart/2008/layout/VerticalCurvedList"/>
    <dgm:cxn modelId="{0F5D4093-B9BA-4912-9EBA-0D411D63F8E8}" srcId="{B41A5335-002F-4D0D-B228-CEF34636B3F1}" destId="{312FF3E6-EBAD-4438-86A2-CFDFC739EBCE}" srcOrd="2" destOrd="0" parTransId="{165BB700-7483-4601-AFFF-174837283B8E}" sibTransId="{11D121FB-467A-4CB1-A40A-9161A40808B0}"/>
    <dgm:cxn modelId="{0C7D03AA-E80A-4337-924B-A0E697B41EA5}" srcId="{B41A5335-002F-4D0D-B228-CEF34636B3F1}" destId="{C775744A-0DC1-4798-B56F-7FD43F21C7BC}" srcOrd="0" destOrd="0" parTransId="{5766138C-4091-4AF2-B978-591565B1A071}" sibTransId="{93DD6F25-4762-4AC4-8629-05E4A21A4C0E}"/>
    <dgm:cxn modelId="{9AAB85CC-4E52-44C2-8E0A-B4E29330DD37}" type="presOf" srcId="{6D69C531-DAD8-4F6D-82D9-19E3C4591D33}" destId="{F46F46EC-017A-4A9A-91AB-42099B2AB629}" srcOrd="0" destOrd="0" presId="urn:microsoft.com/office/officeart/2008/layout/VerticalCurvedList"/>
    <dgm:cxn modelId="{C315BB7E-7BC4-4388-A12B-390855C3CFF1}" type="presParOf" srcId="{C0962F44-A38C-48FB-A8F6-EE1654792361}" destId="{65AEB741-D630-4518-8188-26579B7C8C09}" srcOrd="0" destOrd="0" presId="urn:microsoft.com/office/officeart/2008/layout/VerticalCurvedList"/>
    <dgm:cxn modelId="{9108704C-59FE-4B4E-B334-DBCF186E76A2}" type="presParOf" srcId="{65AEB741-D630-4518-8188-26579B7C8C09}" destId="{337419FF-D209-4B53-9ED6-6B5DE72CD988}" srcOrd="0" destOrd="0" presId="urn:microsoft.com/office/officeart/2008/layout/VerticalCurvedList"/>
    <dgm:cxn modelId="{B59748BC-DF4E-45EF-B33F-E2EB75C9E7AF}" type="presParOf" srcId="{337419FF-D209-4B53-9ED6-6B5DE72CD988}" destId="{8229CE44-FA97-4FDD-867F-07F06BB0CA33}" srcOrd="0" destOrd="0" presId="urn:microsoft.com/office/officeart/2008/layout/VerticalCurvedList"/>
    <dgm:cxn modelId="{8C52BFBD-4331-4CB0-9518-9942573FFDE9}" type="presParOf" srcId="{337419FF-D209-4B53-9ED6-6B5DE72CD988}" destId="{DA57E40D-6C74-4986-A964-9FB62511AD63}" srcOrd="1" destOrd="0" presId="urn:microsoft.com/office/officeart/2008/layout/VerticalCurvedList"/>
    <dgm:cxn modelId="{22B354B2-F285-45E8-B5CC-702503C253F3}" type="presParOf" srcId="{337419FF-D209-4B53-9ED6-6B5DE72CD988}" destId="{DC6912C2-4249-41C2-8FE1-B6E2B4D8988B}" srcOrd="2" destOrd="0" presId="urn:microsoft.com/office/officeart/2008/layout/VerticalCurvedList"/>
    <dgm:cxn modelId="{5AFECD4A-1AD6-4207-B08C-939B2CE7EA5B}" type="presParOf" srcId="{337419FF-D209-4B53-9ED6-6B5DE72CD988}" destId="{636C4478-00BE-405D-AF6B-4DF0DA542FA7}" srcOrd="3" destOrd="0" presId="urn:microsoft.com/office/officeart/2008/layout/VerticalCurvedList"/>
    <dgm:cxn modelId="{734535FE-4272-4081-AE3E-98483615C262}" type="presParOf" srcId="{65AEB741-D630-4518-8188-26579B7C8C09}" destId="{C293351A-DD0A-4427-8C2F-003128FFC1FF}" srcOrd="1" destOrd="0" presId="urn:microsoft.com/office/officeart/2008/layout/VerticalCurvedList"/>
    <dgm:cxn modelId="{C2CE7E38-4CC7-41BD-A997-EAB0B029D631}" type="presParOf" srcId="{65AEB741-D630-4518-8188-26579B7C8C09}" destId="{ED03DBC3-FBF8-4A96-90B5-ACD918BDAD7D}" srcOrd="2" destOrd="0" presId="urn:microsoft.com/office/officeart/2008/layout/VerticalCurvedList"/>
    <dgm:cxn modelId="{3BE32C1C-9723-43A9-98C5-DEB1CCA60128}" type="presParOf" srcId="{ED03DBC3-FBF8-4A96-90B5-ACD918BDAD7D}" destId="{2A8F56F2-C330-4DB6-BF44-F610BD5E9F48}" srcOrd="0" destOrd="0" presId="urn:microsoft.com/office/officeart/2008/layout/VerticalCurvedList"/>
    <dgm:cxn modelId="{B842C477-6ED2-4489-9C5B-2A88BC9BFFFC}" type="presParOf" srcId="{65AEB741-D630-4518-8188-26579B7C8C09}" destId="{171628DD-B54E-43B0-8174-0033FEE7D8B0}" srcOrd="3" destOrd="0" presId="urn:microsoft.com/office/officeart/2008/layout/VerticalCurvedList"/>
    <dgm:cxn modelId="{5DE9BD74-C214-45EF-8DD9-578ABA72FC48}" type="presParOf" srcId="{65AEB741-D630-4518-8188-26579B7C8C09}" destId="{2D302C19-374B-4914-8CC2-91F60D52AEFA}" srcOrd="4" destOrd="0" presId="urn:microsoft.com/office/officeart/2008/layout/VerticalCurvedList"/>
    <dgm:cxn modelId="{AB652D7C-7B96-4343-8ACA-22A31F9796DF}" type="presParOf" srcId="{2D302C19-374B-4914-8CC2-91F60D52AEFA}" destId="{44421FFB-5224-43E2-A093-4BB6FF8A2202}" srcOrd="0" destOrd="0" presId="urn:microsoft.com/office/officeart/2008/layout/VerticalCurvedList"/>
    <dgm:cxn modelId="{87E93654-0F05-4E4B-B866-0A1E7E900A9E}" type="presParOf" srcId="{65AEB741-D630-4518-8188-26579B7C8C09}" destId="{6A4B6C26-33DF-416A-B442-9335CF0104BD}" srcOrd="5" destOrd="0" presId="urn:microsoft.com/office/officeart/2008/layout/VerticalCurvedList"/>
    <dgm:cxn modelId="{BE679D1D-68DE-4476-8EA9-CD12B88684EE}" type="presParOf" srcId="{65AEB741-D630-4518-8188-26579B7C8C09}" destId="{0158FCFD-767C-4D2E-96A1-751CB3F0B2CB}" srcOrd="6" destOrd="0" presId="urn:microsoft.com/office/officeart/2008/layout/VerticalCurvedList"/>
    <dgm:cxn modelId="{418E6986-E3AC-476D-89E2-3E01D85E5072}" type="presParOf" srcId="{0158FCFD-767C-4D2E-96A1-751CB3F0B2CB}" destId="{D3225E5D-74B2-4DD6-915D-E691A0CE6969}" srcOrd="0" destOrd="0" presId="urn:microsoft.com/office/officeart/2008/layout/VerticalCurvedList"/>
    <dgm:cxn modelId="{0AB07E49-A4DF-42D0-AAA6-1D42F5FAA1C7}" type="presParOf" srcId="{65AEB741-D630-4518-8188-26579B7C8C09}" destId="{F46F46EC-017A-4A9A-91AB-42099B2AB629}" srcOrd="7" destOrd="0" presId="urn:microsoft.com/office/officeart/2008/layout/VerticalCurvedList"/>
    <dgm:cxn modelId="{F234B8B3-DADB-4647-BD20-15FB2F25C95C}" type="presParOf" srcId="{65AEB741-D630-4518-8188-26579B7C8C09}" destId="{EE920F67-170F-45E5-B820-55204DAA78BC}" srcOrd="8" destOrd="0" presId="urn:microsoft.com/office/officeart/2008/layout/VerticalCurvedList"/>
    <dgm:cxn modelId="{63F3B804-3383-4CF5-8B20-FAA47EF1A4FA}" type="presParOf" srcId="{EE920F67-170F-45E5-B820-55204DAA78BC}" destId="{03E18367-CF9B-42C8-92C7-3DFB6FF86A7A}"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7E40D-6C74-4986-A964-9FB62511AD63}">
      <dsp:nvSpPr>
        <dsp:cNvPr id="0" name=""/>
        <dsp:cNvSpPr/>
      </dsp:nvSpPr>
      <dsp:spPr>
        <a:xfrm>
          <a:off x="-5062450" y="-823806"/>
          <a:ext cx="6405787" cy="6405787"/>
        </a:xfrm>
        <a:prstGeom prst="blockArc">
          <a:avLst>
            <a:gd name="adj1" fmla="val 18900000"/>
            <a:gd name="adj2" fmla="val 2700000"/>
            <a:gd name="adj3" fmla="val 33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93351A-DD0A-4427-8C2F-003128FFC1FF}">
      <dsp:nvSpPr>
        <dsp:cNvPr id="0" name=""/>
        <dsp:cNvSpPr/>
      </dsp:nvSpPr>
      <dsp:spPr>
        <a:xfrm>
          <a:off x="1028314" y="294039"/>
          <a:ext cx="6308984" cy="768341"/>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102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Times New Roman" panose="02020603050405020304" pitchFamily="18" charset="0"/>
              <a:cs typeface="Times New Roman" panose="02020603050405020304" pitchFamily="18" charset="0"/>
            </a:rPr>
            <a:t>Form a list of QAs required to solve tasks within the studied physical models</a:t>
          </a:r>
          <a:endParaRPr lang="ru-RU" sz="1800" kern="1200" dirty="0">
            <a:solidFill>
              <a:srgbClr val="002060"/>
            </a:solidFill>
            <a:latin typeface="Times New Roman" panose="02020603050405020304" pitchFamily="18" charset="0"/>
            <a:cs typeface="Times New Roman" panose="02020603050405020304" pitchFamily="18" charset="0"/>
          </a:endParaRPr>
        </a:p>
      </dsp:txBody>
      <dsp:txXfrm>
        <a:off x="1028314" y="294039"/>
        <a:ext cx="6308984" cy="768341"/>
      </dsp:txXfrm>
    </dsp:sp>
    <dsp:sp modelId="{2A8F56F2-C330-4DB6-BF44-F610BD5E9F48}">
      <dsp:nvSpPr>
        <dsp:cNvPr id="0" name=""/>
        <dsp:cNvSpPr/>
      </dsp:nvSpPr>
      <dsp:spPr>
        <a:xfrm>
          <a:off x="731971" y="504833"/>
          <a:ext cx="480657" cy="450672"/>
        </a:xfrm>
        <a:prstGeom prst="ellipse">
          <a:avLst/>
        </a:prstGeom>
        <a:blipFill rotWithShape="0">
          <a:blip xmlns:r="http://schemas.openxmlformats.org/officeDocument/2006/relationships" r:embed="rId1"/>
          <a:srcRect/>
          <a:stretch>
            <a:fillRect l="-2000" r="-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1628DD-B54E-43B0-8174-0033FEE7D8B0}">
      <dsp:nvSpPr>
        <dsp:cNvPr id="0" name=""/>
        <dsp:cNvSpPr/>
      </dsp:nvSpPr>
      <dsp:spPr>
        <a:xfrm>
          <a:off x="1263165" y="1165545"/>
          <a:ext cx="6057594" cy="882745"/>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102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Times New Roman" panose="02020603050405020304" pitchFamily="18" charset="0"/>
              <a:ea typeface="+mn-ea"/>
              <a:cs typeface="Times New Roman" panose="02020603050405020304" pitchFamily="18" charset="0"/>
            </a:rPr>
            <a:t>Select the type of quantum simulator to simulate a classical architecture on computers</a:t>
          </a:r>
          <a:endParaRPr lang="ru-RU" sz="1800" kern="1200" dirty="0">
            <a:solidFill>
              <a:srgbClr val="002060"/>
            </a:solidFill>
            <a:latin typeface="Times New Roman" panose="02020603050405020304" pitchFamily="18" charset="0"/>
            <a:ea typeface="+mn-ea"/>
            <a:cs typeface="Times New Roman" panose="02020603050405020304" pitchFamily="18" charset="0"/>
          </a:endParaRPr>
        </a:p>
      </dsp:txBody>
      <dsp:txXfrm>
        <a:off x="1263165" y="1165545"/>
        <a:ext cx="6057594" cy="882745"/>
      </dsp:txXfrm>
    </dsp:sp>
    <dsp:sp modelId="{44421FFB-5224-43E2-A093-4BB6FF8A2202}">
      <dsp:nvSpPr>
        <dsp:cNvPr id="0" name=""/>
        <dsp:cNvSpPr/>
      </dsp:nvSpPr>
      <dsp:spPr>
        <a:xfrm>
          <a:off x="1012425" y="1391362"/>
          <a:ext cx="501793" cy="510257"/>
        </a:xfrm>
        <a:prstGeom prst="ellipse">
          <a:avLst/>
        </a:prstGeom>
        <a:blipFill rotWithShape="0">
          <a:blip xmlns:r="http://schemas.openxmlformats.org/officeDocument/2006/relationships" r:embed="rId1"/>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4B6C26-33DF-416A-B442-9335CF0104BD}">
      <dsp:nvSpPr>
        <dsp:cNvPr id="0" name=""/>
        <dsp:cNvSpPr/>
      </dsp:nvSpPr>
      <dsp:spPr>
        <a:xfrm>
          <a:off x="1375226" y="2129285"/>
          <a:ext cx="5955241" cy="1220005"/>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102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Times New Roman" panose="02020603050405020304" pitchFamily="18" charset="0"/>
              <a:cs typeface="Times New Roman" panose="02020603050405020304" pitchFamily="18" charset="0"/>
            </a:rPr>
            <a:t>Define resources for the selected quantum-limiting capabilities of available computing simulators (number of </a:t>
          </a:r>
          <a:r>
            <a:rPr lang="en-US" sz="1800" kern="1200" dirty="0" err="1">
              <a:solidFill>
                <a:srgbClr val="002060"/>
              </a:solidFill>
              <a:latin typeface="Times New Roman" panose="02020603050405020304" pitchFamily="18" charset="0"/>
              <a:cs typeface="Times New Roman" panose="02020603050405020304" pitchFamily="18" charset="0"/>
            </a:rPr>
            <a:t>qubits</a:t>
          </a:r>
          <a:r>
            <a:rPr lang="en-US" sz="1800" kern="1200" dirty="0">
              <a:solidFill>
                <a:srgbClr val="002060"/>
              </a:solidFill>
              <a:latin typeface="Times New Roman" panose="02020603050405020304" pitchFamily="18" charset="0"/>
              <a:cs typeface="Times New Roman" panose="02020603050405020304" pitchFamily="18" charset="0"/>
            </a:rPr>
            <a:t> and computation time)</a:t>
          </a:r>
          <a:endParaRPr lang="ru-RU" sz="1800" kern="1200" dirty="0">
            <a:solidFill>
              <a:srgbClr val="002060"/>
            </a:solidFill>
            <a:latin typeface="Times New Roman" panose="02020603050405020304" pitchFamily="18" charset="0"/>
            <a:cs typeface="Times New Roman" panose="02020603050405020304" pitchFamily="18" charset="0"/>
          </a:endParaRPr>
        </a:p>
      </dsp:txBody>
      <dsp:txXfrm>
        <a:off x="1375226" y="2129285"/>
        <a:ext cx="5955241" cy="1220005"/>
      </dsp:txXfrm>
    </dsp:sp>
    <dsp:sp modelId="{D3225E5D-74B2-4DD6-915D-E691A0CE6969}">
      <dsp:nvSpPr>
        <dsp:cNvPr id="0" name=""/>
        <dsp:cNvSpPr/>
      </dsp:nvSpPr>
      <dsp:spPr>
        <a:xfrm>
          <a:off x="1054442" y="2408137"/>
          <a:ext cx="504135" cy="503513"/>
        </a:xfrm>
        <a:prstGeom prst="ellipse">
          <a:avLst/>
        </a:prstGeom>
        <a:blipFill rotWithShape="0">
          <a:blip xmlns:r="http://schemas.openxmlformats.org/officeDocument/2006/relationships" r:embed="rId1"/>
          <a:srcRect/>
          <a:stretch>
            <a:fillRect l="-8000" r="-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6F46EC-017A-4A9A-91AB-42099B2AB629}">
      <dsp:nvSpPr>
        <dsp:cNvPr id="0" name=""/>
        <dsp:cNvSpPr/>
      </dsp:nvSpPr>
      <dsp:spPr>
        <a:xfrm>
          <a:off x="1194007" y="3410150"/>
          <a:ext cx="6194184" cy="861004"/>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102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Times New Roman" panose="02020603050405020304" pitchFamily="18" charset="0"/>
              <a:cs typeface="Times New Roman" panose="02020603050405020304" pitchFamily="18" charset="0"/>
            </a:rPr>
            <a:t>Search for exact solutions to urgent problems of quantum chemistry and study the chemical properties of heavy elements</a:t>
          </a:r>
          <a:endParaRPr lang="ru-RU" sz="1800" kern="1200" dirty="0">
            <a:solidFill>
              <a:srgbClr val="002060"/>
            </a:solidFill>
            <a:latin typeface="Times New Roman" panose="02020603050405020304" pitchFamily="18" charset="0"/>
            <a:cs typeface="Times New Roman" panose="02020603050405020304" pitchFamily="18" charset="0"/>
          </a:endParaRPr>
        </a:p>
      </dsp:txBody>
      <dsp:txXfrm>
        <a:off x="1194007" y="3410150"/>
        <a:ext cx="6194184" cy="861004"/>
      </dsp:txXfrm>
    </dsp:sp>
    <dsp:sp modelId="{03E18367-CF9B-42C8-92C7-3DFB6FF86A7A}">
      <dsp:nvSpPr>
        <dsp:cNvPr id="0" name=""/>
        <dsp:cNvSpPr/>
      </dsp:nvSpPr>
      <dsp:spPr>
        <a:xfrm>
          <a:off x="844698" y="3596634"/>
          <a:ext cx="468414" cy="454286"/>
        </a:xfrm>
        <a:prstGeom prst="ellipse">
          <a:avLst/>
        </a:prstGeom>
        <a:blipFill rotWithShape="0">
          <a:blip xmlns:r="http://schemas.openxmlformats.org/officeDocument/2006/relationships" r:embed="rId1"/>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F56F2-AEE8-4830-AF86-5F830D187E39}" type="datetimeFigureOut">
              <a:rPr lang="ru-RU" smtClean="0"/>
              <a:t>17.01.2023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22FD7-FCA5-4611-9534-33D718D70FA8}" type="slidenum">
              <a:rPr lang="ru-RU" smtClean="0"/>
              <a:t>‹#›</a:t>
            </a:fld>
            <a:endParaRPr lang="ru-RU"/>
          </a:p>
        </p:txBody>
      </p:sp>
    </p:spTree>
    <p:extLst>
      <p:ext uri="{BB962C8B-B14F-4D97-AF65-F5344CB8AC3E}">
        <p14:creationId xmlns:p14="http://schemas.microsoft.com/office/powerpoint/2010/main" val="891865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B622FD7-FCA5-4611-9534-33D718D70FA8}" type="slidenum">
              <a:rPr lang="ru-RU" smtClean="0"/>
              <a:t>1</a:t>
            </a:fld>
            <a:endParaRPr lang="ru-RU"/>
          </a:p>
        </p:txBody>
      </p:sp>
    </p:spTree>
    <p:extLst>
      <p:ext uri="{BB962C8B-B14F-4D97-AF65-F5344CB8AC3E}">
        <p14:creationId xmlns:p14="http://schemas.microsoft.com/office/powerpoint/2010/main" val="318881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66"/>
                </a:solidFill>
                <a:latin typeface="Arial" panose="020B0604020202020204" pitchFamily="34" charset="0"/>
                <a:cs typeface="Arial" panose="020B0604020202020204" pitchFamily="34" charset="0"/>
              </a:rPr>
              <a:t>A universal computing resource that supports individual scientists and provides a variety of common services, ranging from simple websites to complex multi-user computational systems. The main tasks are  provision of Computational resources and support of users for the neutrino experiments and creation of distributed information and computing environment that integrates the JINR Member State organizations’ clouds.</a:t>
            </a:r>
            <a:endParaRPr lang="en-US" sz="1200" kern="1200" dirty="0">
              <a:solidFill>
                <a:schemeClr val="tx1"/>
              </a:solidFill>
              <a:effectLst/>
              <a:latin typeface="+mn-lt"/>
              <a:ea typeface="+mn-ea"/>
              <a:cs typeface="+mn-cs"/>
            </a:endParaRPr>
          </a:p>
          <a:p>
            <a:br>
              <a:rPr lang="ru-RU" altLang="ru-RU" dirty="0"/>
            </a:br>
            <a:endParaRPr lang="ru-RU" altLang="ru-RU" dirty="0"/>
          </a:p>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10</a:t>
            </a:fld>
            <a:endParaRPr lang="ru-RU"/>
          </a:p>
        </p:txBody>
      </p:sp>
    </p:spTree>
    <p:extLst>
      <p:ext uri="{BB962C8B-B14F-4D97-AF65-F5344CB8AC3E}">
        <p14:creationId xmlns:p14="http://schemas.microsoft.com/office/powerpoint/2010/main" val="1754672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pPr marL="0" marR="0" lvl="0" indent="0" algn="l" defTabSz="916137"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JINR MICC heterogeneous infrastructure is represented by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HybriLIT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platform, which involves the training and testing polygon and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Govorun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supercomputer, driven by a common software and information environment.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Govorun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supercomputer is a </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scalable liquid-cooled system with a hyperconverged and software-defined architecture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has unique properties for the flexibility of customizing the user’s task, ensuring the most efficient use of the computing resources of the supercomputer. </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The current configuration of the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Govorun</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supercomputer involves computing modules containing GPU and CPU components, as well as a hierarchical data processing and storage system. In 2022 the next update of the supercomputer was held. Now The total peak performance of the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Govorun</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supercomputer is 1.1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PFlops</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for double-precision calculations with a read/write speed of 300 GB/sec for the hierarchical data processing and storage system. The resources of the "</a:t>
            </a:r>
            <a:r>
              <a:rPr lang="en-US" sz="1800" dirty="0" err="1">
                <a:effectLst/>
                <a:latin typeface="Times New Roman" panose="02020603050405020304" pitchFamily="18" charset="0"/>
                <a:ea typeface="SimSun" panose="02010600030101010101" pitchFamily="2" charset="-122"/>
                <a:cs typeface="Times New Roman" panose="02020603050405020304" pitchFamily="18" charset="0"/>
              </a:rPr>
              <a:t>Govorun</a:t>
            </a: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supercomputer are used by scientific groups from all JINR Laboratories to solve a wide range of problems both in the field of theoretical physics and for modeling and processing experimental data.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Key projects that use the resources of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Govorun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supercomputer: NICA megaproject, calculations of lattice quantum chromodynamics, computations of the properties of atoms of superheavy elements, studies in the field of radiation biology, calculations of the radiation safety of JINR’s facilities.</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defTabSz="916137" eaLnBrk="1" fontAlgn="auto" hangingPunct="1">
              <a:spcBef>
                <a:spcPts val="0"/>
              </a:spcBef>
              <a:spcAft>
                <a:spcPts val="0"/>
              </a:spcAft>
              <a:defRPr/>
            </a:pPr>
            <a:endParaRPr lang="ru-RU" dirty="0"/>
          </a:p>
        </p:txBody>
      </p:sp>
      <p:sp>
        <p:nvSpPr>
          <p:cNvPr id="4" name="Номер слайда 3"/>
          <p:cNvSpPr>
            <a:spLocks noGrp="1"/>
          </p:cNvSpPr>
          <p:nvPr>
            <p:ph type="sldNum" sz="quarter" idx="5"/>
          </p:nvPr>
        </p:nvSpPr>
        <p:spPr/>
        <p:txBody>
          <a:bodyPr/>
          <a:lstStyle/>
          <a:p>
            <a:pPr>
              <a:defRPr/>
            </a:pPr>
            <a:fld id="{EDFB0D53-7B31-4C23-9764-662FB5786FC2}" type="slidenum">
              <a:rPr lang="en-US">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4076612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Arial" panose="020B0604020202020204" pitchFamily="34" charset="0"/>
              </a:rPr>
              <a:t>Another area of research, in which the resources of the “</a:t>
            </a:r>
            <a:r>
              <a:rPr lang="en-US" sz="1800" dirty="0" err="1">
                <a:effectLst/>
                <a:latin typeface="Times New Roman" panose="02020603050405020304" pitchFamily="18" charset="0"/>
                <a:ea typeface="Arial" panose="020B0604020202020204" pitchFamily="34" charset="0"/>
              </a:rPr>
              <a:t>Govorun</a:t>
            </a:r>
            <a:r>
              <a:rPr lang="en-US" sz="1800" dirty="0">
                <a:effectLst/>
                <a:latin typeface="Times New Roman" panose="02020603050405020304" pitchFamily="18" charset="0"/>
                <a:ea typeface="Arial" panose="020B0604020202020204" pitchFamily="34" charset="0"/>
              </a:rPr>
              <a:t>” supercomputer are involved, is the creation of a unified scalable research supercomputer infrastructure based on the National Research Computer Network of Russia (NIKS). At present, in addition to the “</a:t>
            </a:r>
            <a:r>
              <a:rPr lang="en-US" sz="1800" dirty="0" err="1">
                <a:effectLst/>
                <a:latin typeface="Times New Roman" panose="02020603050405020304" pitchFamily="18" charset="0"/>
                <a:ea typeface="Arial" panose="020B0604020202020204" pitchFamily="34" charset="0"/>
              </a:rPr>
              <a:t>Govorun</a:t>
            </a:r>
            <a:r>
              <a:rPr lang="en-US" sz="1800" dirty="0">
                <a:effectLst/>
                <a:latin typeface="Times New Roman" panose="02020603050405020304" pitchFamily="18" charset="0"/>
                <a:ea typeface="Arial" panose="020B0604020202020204" pitchFamily="34" charset="0"/>
              </a:rPr>
              <a:t>” supercomputer, this infrastructure combines the supercomputers of the Interdepartmental Supercomputer Center of the Russian Academy of Sciences and Peter the Great St. Petersburg Polytechnic University. </a:t>
            </a:r>
            <a:r>
              <a:rPr lang="en-US" spc="50" dirty="0">
                <a:solidFill>
                  <a:srgbClr val="000066"/>
                </a:solidFill>
                <a:latin typeface="Arial" panose="020B0604020202020204" pitchFamily="34" charset="0"/>
                <a:cs typeface="Arial" panose="020B0604020202020204" pitchFamily="34" charset="0"/>
              </a:rPr>
              <a:t>Such an infrastructure is in demand </a:t>
            </a:r>
            <a:r>
              <a:rPr lang="en-US" spc="50" dirty="0">
                <a:solidFill>
                  <a:srgbClr val="0000FF"/>
                </a:solidFill>
                <a:latin typeface="Arial" panose="020B0604020202020204" pitchFamily="34" charset="0"/>
                <a:cs typeface="Arial" panose="020B0604020202020204" pitchFamily="34" charset="0"/>
              </a:rPr>
              <a:t>for the tasks of the NICA megaproject</a:t>
            </a:r>
            <a:r>
              <a:rPr lang="en-US" dirty="0">
                <a:solidFill>
                  <a:srgbClr val="000066"/>
                </a:solidFill>
                <a:latin typeface="Arial" panose="020B0604020202020204" pitchFamily="34" charset="0"/>
                <a:cs typeface="Arial" panose="020B0604020202020204" pitchFamily="34" charset="0"/>
              </a:rPr>
              <a:t>.</a:t>
            </a:r>
          </a:p>
          <a:p>
            <a:r>
              <a:rPr lang="en-GB" dirty="0"/>
              <a:t>On the slide you can see </a:t>
            </a:r>
            <a:r>
              <a:rPr lang="en-US" dirty="0">
                <a:latin typeface="Rockwell (Основной текст)"/>
                <a:ea typeface="Calibri" panose="020F0502020204030204" pitchFamily="34" charset="0"/>
                <a:cs typeface="Arial" panose="020B0604020202020204" pitchFamily="34" charset="0"/>
              </a:rPr>
              <a:t>the first successful joint experiment on the use of the unified supercomputer infrastructure for the tasks of the NICA </a:t>
            </a:r>
            <a:r>
              <a:rPr lang="en-US" dirty="0" err="1">
                <a:latin typeface="Rockwell (Основной текст)"/>
                <a:ea typeface="Calibri" panose="020F0502020204030204" pitchFamily="34" charset="0"/>
                <a:cs typeface="Arial" panose="020B0604020202020204" pitchFamily="34" charset="0"/>
              </a:rPr>
              <a:t>megascience</a:t>
            </a:r>
            <a:r>
              <a:rPr lang="en-US" dirty="0">
                <a:latin typeface="Rockwell (Основной текст)"/>
                <a:ea typeface="Calibri" panose="020F0502020204030204" pitchFamily="34" charset="0"/>
                <a:cs typeface="Arial" panose="020B0604020202020204" pitchFamily="34" charset="0"/>
              </a:rPr>
              <a:t> project in 2022.</a:t>
            </a:r>
            <a:endParaRPr lang="ru-RU" dirty="0"/>
          </a:p>
        </p:txBody>
      </p:sp>
      <p:sp>
        <p:nvSpPr>
          <p:cNvPr id="4" name="Номер слайда 3"/>
          <p:cNvSpPr>
            <a:spLocks noGrp="1"/>
          </p:cNvSpPr>
          <p:nvPr>
            <p:ph type="sldNum" sz="quarter" idx="5"/>
          </p:nvPr>
        </p:nvSpPr>
        <p:spPr/>
        <p:txBody>
          <a:bodyPr/>
          <a:lstStyle/>
          <a:p>
            <a:fld id="{9B622FD7-FCA5-4611-9534-33D718D70FA8}" type="slidenum">
              <a:rPr lang="ru-RU" smtClean="0"/>
              <a:t>12</a:t>
            </a:fld>
            <a:endParaRPr lang="ru-RU"/>
          </a:p>
        </p:txBody>
      </p:sp>
    </p:spTree>
    <p:extLst>
      <p:ext uri="{BB962C8B-B14F-4D97-AF65-F5344CB8AC3E}">
        <p14:creationId xmlns:p14="http://schemas.microsoft.com/office/powerpoint/2010/main" val="332995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Much attention is paid to the development of distributed data storage</a:t>
            </a:r>
            <a:r>
              <a:rPr lang="ru-RU" sz="1200" b="0" i="0" u="none" strike="noStrike" kern="1200" baseline="0" dirty="0">
                <a:solidFill>
                  <a:schemeClr val="tx1"/>
                </a:solidFill>
                <a:latin typeface="+mn-lt"/>
                <a:ea typeface="+mn-ea"/>
                <a:cs typeface="+mn-cs"/>
              </a:rPr>
              <a:t> - </a:t>
            </a:r>
            <a:r>
              <a:rPr lang="en-US" sz="1200" b="0" i="0" u="none" strike="noStrike" kern="1200" baseline="0" dirty="0">
                <a:solidFill>
                  <a:schemeClr val="tx1"/>
                </a:solidFill>
                <a:latin typeface="+mn-lt"/>
                <a:ea typeface="+mn-ea"/>
                <a:cs typeface="+mn-cs"/>
              </a:rPr>
              <a:t> JINR </a:t>
            </a:r>
            <a:r>
              <a:rPr lang="en-US" sz="1200" b="0" i="0" u="none" strike="noStrike" kern="1200" baseline="0" dirty="0" err="1">
                <a:solidFill>
                  <a:schemeClr val="tx1"/>
                </a:solidFill>
                <a:latin typeface="+mn-lt"/>
                <a:ea typeface="+mn-ea"/>
                <a:cs typeface="+mn-cs"/>
              </a:rPr>
              <a:t>DataLake</a:t>
            </a:r>
            <a:r>
              <a:rPr lang="en-US" sz="1200" b="0" i="0" u="none" strike="noStrike" kern="1200" baseline="0" dirty="0">
                <a:solidFill>
                  <a:schemeClr val="tx1"/>
                </a:solidFill>
                <a:latin typeface="+mn-lt"/>
                <a:ea typeface="+mn-ea"/>
                <a:cs typeface="+mn-cs"/>
              </a:rPr>
              <a:t>, which can significantly enhance the efficiency of storing Big Data in combination with high data access speed. </a:t>
            </a:r>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13</a:t>
            </a:fld>
            <a:endParaRPr lang="ru-RU"/>
          </a:p>
        </p:txBody>
      </p:sp>
    </p:spTree>
    <p:extLst>
      <p:ext uri="{BB962C8B-B14F-4D97-AF65-F5344CB8AC3E}">
        <p14:creationId xmlns:p14="http://schemas.microsoft.com/office/powerpoint/2010/main" val="3243024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Образ слайда 1">
            <a:extLst>
              <a:ext uri="{FF2B5EF4-FFF2-40B4-BE49-F238E27FC236}">
                <a16:creationId xmlns:a16="http://schemas.microsoft.com/office/drawing/2014/main" id="{C36E35D5-CA9D-43B1-80B6-171853023600}"/>
              </a:ext>
            </a:extLst>
          </p:cNvPr>
          <p:cNvSpPr>
            <a:spLocks noGrp="1" noRot="1" noChangeAspect="1" noChangeArrowheads="1" noTextEdit="1"/>
          </p:cNvSpPr>
          <p:nvPr>
            <p:ph type="sldImg"/>
          </p:nvPr>
        </p:nvSpPr>
        <p:spPr>
          <a:ln/>
        </p:spPr>
      </p:sp>
      <p:sp>
        <p:nvSpPr>
          <p:cNvPr id="11267" name="Заметки 2">
            <a:extLst>
              <a:ext uri="{FF2B5EF4-FFF2-40B4-BE49-F238E27FC236}">
                <a16:creationId xmlns:a16="http://schemas.microsoft.com/office/drawing/2014/main" id="{DC56F58D-BA3E-4F8D-9573-6A9E26DF9091}"/>
              </a:ext>
            </a:extLst>
          </p:cNvPr>
          <p:cNvSpPr>
            <a:spLocks noGrp="1"/>
          </p:cNvSpPr>
          <p:nvPr>
            <p:ph type="body" idx="1"/>
          </p:nvPr>
        </p:nvSpPr>
        <p:spPr/>
        <p: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en-US" kern="50" dirty="0">
                <a:solidFill>
                  <a:srgbClr val="000066"/>
                </a:solidFill>
                <a:latin typeface="Times New Roman" panose="02020603050405020304" pitchFamily="18" charset="0"/>
                <a:ea typeface="Times New Roman" panose="02020603050405020304" pitchFamily="18" charset="0"/>
              </a:rPr>
              <a:t>A heterogeneous computing environment, based on the DIRAC platform, was created</a:t>
            </a:r>
            <a:r>
              <a:rPr lang="ru-RU" kern="50" dirty="0">
                <a:solidFill>
                  <a:srgbClr val="000066"/>
                </a:solidFill>
                <a:latin typeface="Times New Roman" panose="02020603050405020304" pitchFamily="18" charset="0"/>
                <a:ea typeface="Times New Roman" panose="02020603050405020304" pitchFamily="18" charset="0"/>
              </a:rPr>
              <a:t> </a:t>
            </a:r>
            <a:r>
              <a:rPr lang="en-US" kern="50" dirty="0">
                <a:solidFill>
                  <a:srgbClr val="000066"/>
                </a:solidFill>
                <a:latin typeface="Times New Roman" panose="02020603050405020304" pitchFamily="18" charset="0"/>
                <a:ea typeface="Times New Roman" panose="02020603050405020304" pitchFamily="18" charset="0"/>
              </a:rPr>
              <a:t>for processing and storing data of experiments conducted at JINR. </a:t>
            </a:r>
            <a:r>
              <a:rPr lang="en-US" dirty="0">
                <a:solidFill>
                  <a:srgbClr val="000000"/>
                </a:solidFill>
                <a:latin typeface="Times New Roman" panose="02020603050405020304" pitchFamily="18" charset="0"/>
                <a:ea typeface="Times New Roman" panose="02020603050405020304" pitchFamily="18" charset="0"/>
              </a:rPr>
              <a:t>By the end of 2021, all the MICC components, the clouds of the JINR Member States, the NICA cluster, as well as the cluster of the National Autonomous University of Mexico (NAUM, within cooperation on the MPD project), were integrated into DIRAC.</a:t>
            </a:r>
            <a:r>
              <a:rPr lang="ru-RU" dirty="0">
                <a:solidFill>
                  <a:srgbClr val="000000"/>
                </a:solidFill>
                <a:latin typeface="Times New Roman" panose="02020603050405020304" pitchFamily="18" charset="0"/>
                <a:ea typeface="Times New Roman" panose="02020603050405020304" pitchFamily="18" charset="0"/>
              </a:rPr>
              <a:t> </a:t>
            </a:r>
            <a:r>
              <a:rPr lang="en-US" kern="50" dirty="0">
                <a:latin typeface="Times New Roman" panose="02020603050405020304" pitchFamily="18" charset="0"/>
                <a:ea typeface="Times New Roman" panose="02020603050405020304" pitchFamily="18" charset="0"/>
              </a:rPr>
              <a:t>The first physics jobs of the BM@N and SPD experiments were launched. For the time being, the distributed infrastructure is used by the following experiments: MPD, Baikal-GVD, BM@N, SPD.</a:t>
            </a:r>
            <a:endParaRPr lang="ru-RU" kern="50" dirty="0">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60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infrastructure is most actively utilized by the MPD collaboration; it is used for mass Monte Carlo data generation for all physical working groups.</a:t>
            </a:r>
            <a:endParaRPr lang="ru-RU" dirty="0"/>
          </a:p>
          <a:p>
            <a:pPr indent="226695" algn="just">
              <a:spcBef>
                <a:spcPts val="600"/>
              </a:spcBef>
              <a:spcAft>
                <a:spcPts val="0"/>
              </a:spcAft>
            </a:pPr>
            <a:endParaRPr lang="ru-RU" dirty="0">
              <a:solidFill>
                <a:srgbClr val="000066"/>
              </a:solidFill>
              <a:latin typeface="Times New Roman" panose="02020603050405020304" pitchFamily="18" charset="0"/>
              <a:ea typeface="Times New Roman" panose="02020603050405020304" pitchFamily="18" charset="0"/>
            </a:endParaRPr>
          </a:p>
        </p:txBody>
      </p:sp>
      <p:sp>
        <p:nvSpPr>
          <p:cNvPr id="84996" name="Номер слайда 3">
            <a:extLst>
              <a:ext uri="{FF2B5EF4-FFF2-40B4-BE49-F238E27FC236}">
                <a16:creationId xmlns:a16="http://schemas.microsoft.com/office/drawing/2014/main" id="{1A50FC94-19FC-41A3-A900-C9FBC0B4EED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358C5D90-1740-4773-8C1E-63FE8E7FB975}" type="slidenum">
              <a:rPr lang="ru-RU" altLang="ru-RU" smtClean="0">
                <a:solidFill>
                  <a:prstClr val="black"/>
                </a:solidFill>
                <a:latin typeface="Calibri" panose="020F0502020204030204" pitchFamily="34" charset="0"/>
              </a:rPr>
              <a:pPr/>
              <a:t>14</a:t>
            </a:fld>
            <a:endParaRPr lang="ru-RU" altLang="ru-RU">
              <a:solidFill>
                <a:prstClr val="black"/>
              </a:solidFill>
              <a:latin typeface="Calibri" panose="020F0502020204030204" pitchFamily="34" charset="0"/>
            </a:endParaRPr>
          </a:p>
        </p:txBody>
      </p:sp>
    </p:spTree>
    <p:extLst>
      <p:ext uri="{BB962C8B-B14F-4D97-AF65-F5344CB8AC3E}">
        <p14:creationId xmlns:p14="http://schemas.microsoft.com/office/powerpoint/2010/main" val="341491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Other activities of MLIT are connected with the development and implementation of effective methods, algorithms and software for physical systems modeling, mathematical processing and experimental data analysis using the MICC resources for the successful achievement of the scientific program by scientists of JINR and its Member States. The most important tasks are the development of new data processing and analysis algorithms based on deep and machine learning, including artificial intelligence, and the development of modern Big Data methods and algorithms for solving applied problems. </a:t>
            </a:r>
            <a:r>
              <a:rPr lang="en-US" sz="1200" dirty="0">
                <a:effectLst/>
                <a:latin typeface="Times New Roman" panose="02020603050405020304" pitchFamily="18" charset="0"/>
                <a:ea typeface="Calibri" panose="020F0502020204030204" pitchFamily="34" charset="0"/>
                <a:cs typeface="Calibri" panose="020F0502020204030204" pitchFamily="34" charset="0"/>
              </a:rPr>
              <a:t>Research in the field of quantum computing will be aimed at developing algorithms for the intelligent control of JINR physical experimental facilities and at optimizing the solution of resource-intensive problems..</a:t>
            </a:r>
            <a:endParaRPr lang="ru-RU" sz="1200" dirty="0">
              <a:effectLst/>
              <a:latin typeface="Calibri" panose="020F0502020204030204" pitchFamily="34" charset="0"/>
              <a:ea typeface="Calibri" panose="020F0502020204030204" pitchFamily="34" charset="0"/>
              <a:cs typeface="Calibri" panose="020F0502020204030204" pitchFamily="34" charset="0"/>
            </a:endParaRPr>
          </a:p>
          <a:p>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15</a:t>
            </a:fld>
            <a:endParaRPr lang="ru-RU"/>
          </a:p>
        </p:txBody>
      </p:sp>
    </p:spTree>
    <p:extLst>
      <p:ext uri="{BB962C8B-B14F-4D97-AF65-F5344CB8AC3E}">
        <p14:creationId xmlns:p14="http://schemas.microsoft.com/office/powerpoint/2010/main" val="3287373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400"/>
              </a:spcAft>
            </a:pPr>
            <a:r>
              <a:rPr lang="en-US" b="1" u="sng"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Aims:</a:t>
            </a:r>
            <a:endParaRPr lang="ru-RU" b="1" u="sng"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spcAft>
                <a:spcPts val="400"/>
              </a:spcAft>
              <a:buFont typeface="Wingdings" panose="05000000000000000000" pitchFamily="2" charset="2"/>
              <a:buChar char="q"/>
            </a:pPr>
            <a:r>
              <a:rPr lang="ru-RU" dirty="0">
                <a:latin typeface="Arial" panose="020B0604020202020204" pitchFamily="34" charset="0"/>
                <a:cs typeface="Arial" panose="020B0604020202020204" pitchFamily="34" charset="0"/>
              </a:rPr>
              <a:t>Development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use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mathematical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computational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methods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for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modeling</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complex</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physical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systems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studied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within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JINR </a:t>
            </a:r>
            <a:r>
              <a:rPr lang="en-US" dirty="0">
                <a:latin typeface="Arial" panose="020B0604020202020204" pitchFamily="34" charset="0"/>
                <a:cs typeface="Arial" panose="020B0604020202020204" pitchFamily="34" charset="0"/>
              </a:rPr>
              <a:t>Topical Plan</a:t>
            </a:r>
            <a:r>
              <a:rPr lang="ru-RU" dirty="0">
                <a:latin typeface="Arial" panose="020B0604020202020204" pitchFamily="34" charset="0"/>
                <a:cs typeface="Arial" panose="020B0604020202020204" pitchFamily="34" charset="0"/>
              </a:rPr>
              <a:t>. Development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approaches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to</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effectively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account</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t>
            </a:r>
            <a:r>
              <a:rPr lang="ru-RU" dirty="0" err="1">
                <a:latin typeface="Arial" panose="020B0604020202020204" pitchFamily="34" charset="0"/>
                <a:cs typeface="Arial" panose="020B0604020202020204" pitchFamily="34" charset="0"/>
              </a:rPr>
              <a:t>features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physical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processes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their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mathematical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models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described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as</a:t>
            </a:r>
            <a:r>
              <a:rPr lang="ru-RU" dirty="0">
                <a:latin typeface="Arial" panose="020B0604020202020204" pitchFamily="34" charset="0"/>
                <a:cs typeface="Arial" panose="020B0604020202020204" pitchFamily="34" charset="0"/>
              </a:rPr>
              <a:t> a </a:t>
            </a:r>
            <a:r>
              <a:rPr lang="ru-RU" dirty="0" err="1">
                <a:latin typeface="Arial" panose="020B0604020202020204" pitchFamily="34" charset="0"/>
                <a:cs typeface="Arial" panose="020B0604020202020204" pitchFamily="34" charset="0"/>
              </a:rPr>
              <a:t>rule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by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systems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nonlinear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spatially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multidimensional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partial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differential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equations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with</a:t>
            </a:r>
            <a:r>
              <a:rPr lang="ru-RU" dirty="0">
                <a:latin typeface="Arial" panose="020B0604020202020204" pitchFamily="34" charset="0"/>
                <a:cs typeface="Arial" panose="020B0604020202020204" pitchFamily="34" charset="0"/>
              </a:rPr>
              <a:t> a </a:t>
            </a:r>
            <a:r>
              <a:rPr lang="ru-RU" dirty="0" err="1">
                <a:latin typeface="Arial" panose="020B0604020202020204" pitchFamily="34" charset="0"/>
                <a:cs typeface="Arial" panose="020B0604020202020204" pitchFamily="34" charset="0"/>
              </a:rPr>
              <a:t>large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number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parameters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presence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critical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modes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phase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transitions</a:t>
            </a:r>
            <a:r>
              <a:rPr lang="ru-RU" dirty="0">
                <a:latin typeface="Arial" panose="020B0604020202020204" pitchFamily="34" charset="0"/>
                <a:cs typeface="Arial" panose="020B0604020202020204" pitchFamily="34" charset="0"/>
              </a:rPr>
              <a:t>.</a:t>
            </a:r>
          </a:p>
          <a:p>
            <a:pPr marL="285750" indent="-285750">
              <a:spcAft>
                <a:spcPts val="400"/>
              </a:spcAft>
              <a:buFont typeface="Wingdings" panose="05000000000000000000" pitchFamily="2" charset="2"/>
              <a:buChar char="q"/>
            </a:pPr>
            <a:r>
              <a:rPr lang="ru-RU" dirty="0">
                <a:latin typeface="Arial" panose="020B0604020202020204" pitchFamily="34" charset="0"/>
                <a:cs typeface="Arial" panose="020B0604020202020204" pitchFamily="34" charset="0"/>
              </a:rPr>
              <a:t>Development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parallel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algorithms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their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implementation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software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packages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for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high-performance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simulation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modern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computing</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architectures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including</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t>
            </a:r>
            <a:r>
              <a:rPr lang="ru-RU" dirty="0">
                <a:latin typeface="Arial" panose="020B0604020202020204" pitchFamily="34" charset="0"/>
                <a:cs typeface="Arial" panose="020B0604020202020204" pitchFamily="34" charset="0"/>
              </a:rPr>
              <a:t>MI</a:t>
            </a:r>
            <a:r>
              <a:rPr lang="en-US" dirty="0">
                <a:latin typeface="Arial" panose="020B0604020202020204" pitchFamily="34" charset="0"/>
                <a:cs typeface="Arial" panose="020B0604020202020204" pitchFamily="34" charset="0"/>
              </a:rPr>
              <a:t>C</a:t>
            </a:r>
            <a:r>
              <a:rPr lang="ru-RU" dirty="0">
                <a:latin typeface="Arial" panose="020B0604020202020204" pitchFamily="34" charset="0"/>
                <a:cs typeface="Arial" panose="020B0604020202020204" pitchFamily="34" charset="0"/>
              </a:rPr>
              <a:t>C </a:t>
            </a:r>
            <a:r>
              <a:rPr lang="ru-RU" dirty="0" err="1">
                <a:latin typeface="Arial" panose="020B0604020202020204" pitchFamily="34" charset="0"/>
                <a:cs typeface="Arial" panose="020B0604020202020204" pitchFamily="34" charset="0"/>
              </a:rPr>
              <a:t>resources</a:t>
            </a:r>
            <a:r>
              <a:rPr lang="ru-RU" dirty="0">
                <a:latin typeface="Arial" panose="020B0604020202020204" pitchFamily="34" charset="0"/>
                <a:cs typeface="Arial" panose="020B0604020202020204" pitchFamily="34" charset="0"/>
              </a:rPr>
              <a:t>.</a:t>
            </a:r>
          </a:p>
          <a:p>
            <a:pPr marL="285750" indent="-285750">
              <a:spcAft>
                <a:spcPts val="400"/>
              </a:spcAft>
              <a:buFont typeface="Wingdings" panose="05000000000000000000" pitchFamily="2" charset="2"/>
              <a:buChar char="q"/>
            </a:pPr>
            <a:r>
              <a:rPr lang="ru-RU" dirty="0" err="1">
                <a:latin typeface="Arial" panose="020B0604020202020204" pitchFamily="34" charset="0"/>
                <a:cs typeface="Arial" panose="020B0604020202020204" pitchFamily="34" charset="0"/>
              </a:rPr>
              <a:t>Carrying</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out</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using</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developed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methods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software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packages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computer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simulation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to</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obtain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new</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fundamental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information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about</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objects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under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study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necessary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for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further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development</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theoretical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approaches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planning</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experimental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projects</a:t>
            </a:r>
            <a:r>
              <a:rPr lang="ru-RU" dirty="0">
                <a:latin typeface="Arial" panose="020B0604020202020204" pitchFamily="34" charset="0"/>
                <a:cs typeface="Arial" panose="020B0604020202020204" pitchFamily="34" charset="0"/>
              </a:rPr>
              <a:t>.</a:t>
            </a:r>
          </a:p>
          <a:p>
            <a:pPr algn="just"/>
            <a:endParaRPr lang="ru-RU" dirty="0"/>
          </a:p>
        </p:txBody>
      </p:sp>
      <p:sp>
        <p:nvSpPr>
          <p:cNvPr id="4" name="Номер слайда 3"/>
          <p:cNvSpPr>
            <a:spLocks noGrp="1"/>
          </p:cNvSpPr>
          <p:nvPr>
            <p:ph type="sldNum" sz="quarter" idx="10"/>
          </p:nvPr>
        </p:nvSpPr>
        <p:spPr/>
        <p:txBody>
          <a:bodyPr/>
          <a:lstStyle/>
          <a:p>
            <a:fld id="{B665186D-78B3-41D7-853C-759E3277444C}" type="slidenum">
              <a:rPr lang="ru-RU" smtClean="0"/>
              <a:t>16</a:t>
            </a:fld>
            <a:endParaRPr lang="ru-RU"/>
          </a:p>
        </p:txBody>
      </p:sp>
    </p:spTree>
    <p:extLst>
      <p:ext uri="{BB962C8B-B14F-4D97-AF65-F5344CB8AC3E}">
        <p14:creationId xmlns:p14="http://schemas.microsoft.com/office/powerpoint/2010/main" val="4095433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kern="1200" dirty="0">
                <a:solidFill>
                  <a:schemeClr val="tx1"/>
                </a:solidFill>
                <a:effectLst/>
                <a:latin typeface="+mn-lt"/>
                <a:ea typeface="+mn-ea"/>
                <a:cs typeface="+mn-cs"/>
              </a:rPr>
              <a:t>Project “Mathematical Methods and Software for Experimental Data Processing and Analysis”</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aim of the project is the organization and provision of mathematical support for experiments conducted with the participation of JINR; development of software for modeling physical processes, processing and analyzing experimental data in high-energy physics, nuclear physics, neutrino physics and condensed matter physics.</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structure of the project consists of three main parts:</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modeling of physical processes, including both modeling of the interaction of particles and modeling of experimental setups themselves.</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reconstruction of events and analysis of experimental data</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IT support for the experiment, which includes the development and maintenance of databases,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experimental software and other IT</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services.</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Over the past 5 years, the project participants have published more than 100 papers, in addition, more than 500 papers have been published as part of international collaborations such as CMS, ATLAS, CBM, Baikal-GVD, BM@N, MPD, etc.</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 number of achieved results by the project participants in the designated area are presented on the right side of the slide.</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Top row from left to right:</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1) An algorithm that allows reconstruction with a high efficiency of </a:t>
            </a:r>
            <a:r>
              <a:rPr lang="en-US" sz="1200" b="0" kern="1200" dirty="0" err="1">
                <a:solidFill>
                  <a:schemeClr val="tx1"/>
                </a:solidFill>
                <a:effectLst/>
                <a:latin typeface="+mn-lt"/>
                <a:ea typeface="+mn-ea"/>
                <a:cs typeface="+mn-cs"/>
              </a:rPr>
              <a:t>TeV</a:t>
            </a:r>
            <a:r>
              <a:rPr lang="en-US" sz="1200" b="0" kern="1200" dirty="0">
                <a:solidFill>
                  <a:schemeClr val="tx1"/>
                </a:solidFill>
                <a:effectLst/>
                <a:latin typeface="+mn-lt"/>
                <a:ea typeface="+mn-ea"/>
                <a:cs typeface="+mn-cs"/>
              </a:rPr>
              <a:t> muons in the endcap muon region of the CMS experiment</a:t>
            </a:r>
            <a:r>
              <a:rPr lang="en-US" sz="1200" b="0" kern="1200" baseline="0" dirty="0">
                <a:solidFill>
                  <a:schemeClr val="tx1"/>
                </a:solidFill>
                <a:effectLst/>
                <a:latin typeface="+mn-lt"/>
                <a:ea typeface="+mn-ea"/>
                <a:cs typeface="+mn-cs"/>
              </a:rPr>
              <a:t> was</a:t>
            </a:r>
            <a:r>
              <a:rPr lang="en-US" sz="1200" b="0" kern="1200" dirty="0">
                <a:solidFill>
                  <a:schemeClr val="tx1"/>
                </a:solidFill>
                <a:effectLst/>
                <a:latin typeface="+mn-lt"/>
                <a:ea typeface="+mn-ea"/>
                <a:cs typeface="+mn-cs"/>
              </a:rPr>
              <a:t> developed.</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2) The gradient boosting approach was successfully used for the ensemble of decision trees with the use of the </a:t>
            </a:r>
            <a:r>
              <a:rPr lang="en-US" sz="1200" b="0" kern="1200" dirty="0" err="1">
                <a:solidFill>
                  <a:schemeClr val="tx1"/>
                </a:solidFill>
                <a:effectLst/>
                <a:latin typeface="+mn-lt"/>
                <a:ea typeface="+mn-ea"/>
                <a:cs typeface="+mn-cs"/>
              </a:rPr>
              <a:t>CatBoost</a:t>
            </a:r>
            <a:r>
              <a:rPr lang="en-US" sz="1200" b="0" kern="1200" dirty="0">
                <a:solidFill>
                  <a:schemeClr val="tx1"/>
                </a:solidFill>
                <a:effectLst/>
                <a:latin typeface="+mn-lt"/>
                <a:ea typeface="+mn-ea"/>
                <a:cs typeface="+mn-cs"/>
              </a:rPr>
              <a:t> library for PID on Monte-Carlo simulated data for different detectors.</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3) The missing mass method was implemented for the reconstruction of strange particles in the CBM (FAIR) and STAR (BNL) experiments. </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Bottom row from left to right:</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1) The DCM-QGSM-SMM Monte-Carlo generator was designed for the NICA experiments.</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2) Within Geant4, the </a:t>
            </a:r>
            <a:r>
              <a:rPr lang="ru-RU" sz="1200" b="0" kern="1200" dirty="0">
                <a:solidFill>
                  <a:schemeClr val="tx1"/>
                </a:solidFill>
                <a:effectLst/>
                <a:latin typeface="+mn-lt"/>
                <a:ea typeface="+mn-ea"/>
                <a:cs typeface="+mn-cs"/>
              </a:rPr>
              <a:t>π</a:t>
            </a:r>
            <a:r>
              <a:rPr lang="en-US" sz="1200" b="0" kern="1200" dirty="0">
                <a:solidFill>
                  <a:schemeClr val="tx1"/>
                </a:solidFill>
                <a:effectLst/>
                <a:latin typeface="+mn-lt"/>
                <a:ea typeface="+mn-ea"/>
                <a:cs typeface="+mn-cs"/>
              </a:rPr>
              <a:t>−meson rapidity distributions were described for the NA61/SHINE experiment.</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3) Specialized databases were developed for the ATLAS and BM@N experiments.</a:t>
            </a:r>
            <a:endParaRPr lang="ru-RU" sz="1200" b="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665186D-78B3-41D7-853C-759E3277444C}" type="slidenum">
              <a:rPr lang="ru-RU" smtClean="0"/>
              <a:t>17</a:t>
            </a:fld>
            <a:endParaRPr lang="ru-RU"/>
          </a:p>
        </p:txBody>
      </p:sp>
    </p:spTree>
    <p:extLst>
      <p:ext uri="{BB962C8B-B14F-4D97-AF65-F5344CB8AC3E}">
        <p14:creationId xmlns:p14="http://schemas.microsoft.com/office/powerpoint/2010/main" val="1024857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665186D-78B3-41D7-853C-759E3277444C}" type="slidenum">
              <a:rPr lang="ru-RU" smtClean="0"/>
              <a:t>18</a:t>
            </a:fld>
            <a:endParaRPr lang="ru-RU"/>
          </a:p>
        </p:txBody>
      </p:sp>
    </p:spTree>
    <p:extLst>
      <p:ext uri="{BB962C8B-B14F-4D97-AF65-F5344CB8AC3E}">
        <p14:creationId xmlns:p14="http://schemas.microsoft.com/office/powerpoint/2010/main" val="1024857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800" dirty="0">
                <a:solidFill>
                  <a:srgbClr val="000000"/>
                </a:solidFill>
                <a:effectLst/>
                <a:latin typeface="Times New Roman" panose="02020603050405020304" pitchFamily="18" charset="0"/>
                <a:ea typeface="Calibri" panose="020F0502020204030204" pitchFamily="34" charset="0"/>
              </a:rPr>
              <a:t>The Big Data development strategy at the Institute includes </a:t>
            </a:r>
            <a:r>
              <a:rPr lang="en-US" sz="2800" dirty="0">
                <a:solidFill>
                  <a:srgbClr val="000066"/>
                </a:solidFill>
                <a:latin typeface="Cambria" panose="02040503050406030204" pitchFamily="18" charset="0"/>
                <a:cs typeface="Times New Roman" panose="02020603050405020304" pitchFamily="18" charset="0"/>
              </a:rPr>
              <a:t>Bringing best of Big Data approaches</a:t>
            </a:r>
            <a:r>
              <a:rPr lang="ru-RU" sz="2800" dirty="0">
                <a:solidFill>
                  <a:srgbClr val="000066"/>
                </a:solidFill>
                <a:latin typeface="Cambria" panose="02040503050406030204" pitchFamily="18" charset="0"/>
                <a:cs typeface="Times New Roman" panose="02020603050405020304" pitchFamily="18" charset="0"/>
              </a:rPr>
              <a:t> </a:t>
            </a:r>
            <a:r>
              <a:rPr lang="en-US" sz="2800" dirty="0">
                <a:solidFill>
                  <a:srgbClr val="000066"/>
                </a:solidFill>
                <a:latin typeface="Cambria" panose="02040503050406030204" pitchFamily="18" charset="0"/>
                <a:cs typeface="Times New Roman" panose="02020603050405020304" pitchFamily="18" charset="0"/>
              </a:rPr>
              <a:t>to JINR practices and </a:t>
            </a:r>
            <a:r>
              <a:rPr lang="en-US" sz="4000" dirty="0">
                <a:solidFill>
                  <a:srgbClr val="000066"/>
                </a:solidFill>
                <a:latin typeface="Cambria" panose="02040503050406030204" pitchFamily="18" charset="0"/>
                <a:cs typeface="Times New Roman" panose="02020603050405020304" pitchFamily="18" charset="0"/>
              </a:rPr>
              <a:t>Providing the Big Data infrastructure for users</a:t>
            </a:r>
            <a:endParaRPr lang="ru-RU" sz="4000" dirty="0">
              <a:solidFill>
                <a:srgbClr val="000066"/>
              </a:solidFill>
              <a:latin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ru-RU" sz="2800" dirty="0">
              <a:solidFill>
                <a:srgbClr val="000066"/>
              </a:solidFill>
              <a:latin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ru-RU" sz="1800" dirty="0">
              <a:solidFill>
                <a:srgbClr val="000000"/>
              </a:solidFill>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800" dirty="0">
                <a:solidFill>
                  <a:srgbClr val="000000"/>
                </a:solidFill>
                <a:effectLst/>
                <a:latin typeface="Times New Roman" panose="02020603050405020304" pitchFamily="18" charset="0"/>
                <a:ea typeface="Calibri" panose="020F0502020204030204" pitchFamily="34" charset="0"/>
              </a:rPr>
              <a:t>The Big Data development strategy at the Institute includes a wide range of research:</a:t>
            </a:r>
            <a:endParaRPr lang="ru-RU" sz="1200" kern="1200" dirty="0">
              <a:solidFill>
                <a:schemeClr val="tx1"/>
              </a:solidFill>
              <a:effectLst/>
              <a:latin typeface="+mn-lt"/>
              <a:ea typeface="+mn-ea"/>
              <a:cs typeface="+mn-cs"/>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Creation of a platform for the intellectual analysis of Big Data.</a:t>
            </a:r>
            <a:endParaRPr lang="ru-RU"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Creation of Big Data analytics tools for the JINR Digital Ecosystem.</a:t>
            </a:r>
            <a:endParaRPr lang="ru-RU"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Development of artificial intelligence methods and their application within the Big Data platform for the analysis of large text arrays to extract scientific and technical information for solving JINR relevant</a:t>
            </a:r>
            <a:r>
              <a:rPr lang="en-US" sz="1200" kern="1200" baseline="0" dirty="0">
                <a:solidFill>
                  <a:schemeClr val="tx1"/>
                </a:solidFill>
                <a:effectLst/>
                <a:latin typeface="+mn-lt"/>
                <a:ea typeface="+mn-ea"/>
                <a:cs typeface="+mn-cs"/>
              </a:rPr>
              <a:t> tasks</a:t>
            </a:r>
            <a:r>
              <a:rPr lang="en-US" sz="1200" kern="1200" dirty="0">
                <a:solidFill>
                  <a:schemeClr val="tx1"/>
                </a:solidFill>
                <a:effectLst/>
                <a:latin typeface="+mn-lt"/>
                <a:ea typeface="+mn-ea"/>
                <a:cs typeface="+mn-cs"/>
              </a:rPr>
              <a:t>.</a:t>
            </a:r>
            <a:endParaRPr lang="ru-RU"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Enhancement of the used information security systems based on the Big Data approach with</a:t>
            </a:r>
            <a:r>
              <a:rPr lang="en-US" sz="1200" kern="1200" baseline="0" dirty="0">
                <a:solidFill>
                  <a:schemeClr val="tx1"/>
                </a:solidFill>
                <a:effectLst/>
                <a:latin typeface="+mn-lt"/>
                <a:ea typeface="+mn-ea"/>
                <a:cs typeface="+mn-cs"/>
              </a:rPr>
              <a:t> the application of</a:t>
            </a:r>
            <a:r>
              <a:rPr lang="en-US" sz="1200" kern="1200" dirty="0">
                <a:solidFill>
                  <a:schemeClr val="tx1"/>
                </a:solidFill>
                <a:effectLst/>
                <a:latin typeface="+mn-lt"/>
                <a:ea typeface="+mn-ea"/>
                <a:cs typeface="+mn-cs"/>
              </a:rPr>
              <a:t> artificial intelligence methods.</a:t>
            </a:r>
            <a:endParaRPr lang="ru-RU"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en-US" sz="1200" kern="1200" dirty="0">
                <a:solidFill>
                  <a:schemeClr val="tx1"/>
                </a:solidFill>
                <a:effectLst/>
                <a:latin typeface="+mn-lt"/>
                <a:ea typeface="+mn-ea"/>
                <a:cs typeface="+mn-cs"/>
              </a:rPr>
              <a:t>Creation of a Big Data analytics infrastructure for digital services and end users.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Elaboration and development of methods of data storage, processing and physics analysis for the experiments at the NICA collider within the Big Data approach.</a:t>
            </a:r>
            <a:endParaRPr lang="ru-RU" sz="12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5"/>
          </p:nvPr>
        </p:nvSpPr>
        <p:spPr/>
        <p:txBody>
          <a:bodyPr/>
          <a:lstStyle/>
          <a:p>
            <a:fld id="{9B622FD7-FCA5-4611-9534-33D718D70FA8}" type="slidenum">
              <a:rPr lang="ru-RU" smtClean="0"/>
              <a:t>19</a:t>
            </a:fld>
            <a:endParaRPr lang="ru-RU"/>
          </a:p>
        </p:txBody>
      </p:sp>
    </p:spTree>
    <p:extLst>
      <p:ext uri="{BB962C8B-B14F-4D97-AF65-F5344CB8AC3E}">
        <p14:creationId xmlns:p14="http://schemas.microsoft.com/office/powerpoint/2010/main" val="3731232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noRot="1" noChangeAspect="1"/>
          </p:cNvSpPr>
          <p:nvPr>
            <p:ph type="sldImg"/>
          </p:nvPr>
        </p:nvSpPr>
        <p:spPr>
          <a:xfrm>
            <a:off x="687388" y="1143000"/>
            <a:ext cx="5481637" cy="3084513"/>
          </a:xfrm>
          <a:prstGeom prst="rect">
            <a:avLst/>
          </a:prstGeom>
          <a:ln w="0">
            <a:noFill/>
          </a:ln>
        </p:spPr>
      </p:sp>
      <p:sp>
        <p:nvSpPr>
          <p:cNvPr id="139" name="PlaceHolder 2"/>
          <p:cNvSpPr>
            <a:spLocks noGrp="1"/>
          </p:cNvSpPr>
          <p:nvPr>
            <p:ph type="body"/>
          </p:nvPr>
        </p:nvSpPr>
        <p:spPr>
          <a:xfrm>
            <a:off x="685800" y="4400640"/>
            <a:ext cx="5483520" cy="3597480"/>
          </a:xfrm>
          <a:prstGeom prst="rect">
            <a:avLst/>
          </a:prstGeom>
          <a:noFill/>
          <a:ln w="0">
            <a:noFill/>
          </a:ln>
        </p:spPr>
        <p:txBody>
          <a:bodyPr lIns="0" tIns="0" rIns="0" bIns="0" anchor="t">
            <a:noAutofit/>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Calibri" panose="020F0502020204030204" pitchFamily="34" charset="0"/>
              </a:rPr>
              <a:t>The concept of the development of information technology, scientific computing and Data Science in the JINR Seven-Year Plan provides for the creation of a scientific IT ecosystem that combines many different technological solutions, trends and methods</a:t>
            </a:r>
            <a:r>
              <a:rPr lang="ru-RU" sz="18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dirty="0">
                <a:effectLst/>
                <a:latin typeface="Times New Roman" panose="02020603050405020304" pitchFamily="18" charset="0"/>
                <a:ea typeface="Calibri" panose="020F0502020204030204" pitchFamily="34" charset="0"/>
                <a:cs typeface="Calibri" panose="020F0502020204030204" pitchFamily="34" charset="0"/>
              </a:rPr>
              <a:t>Particular attention will be paid not only to increasing the performance of the computing systems and resources of the MICC storage systems, including the “</a:t>
            </a:r>
            <a:r>
              <a:rPr lang="en-US" sz="1800" dirty="0" err="1">
                <a:effectLst/>
                <a:latin typeface="Times New Roman" panose="02020603050405020304" pitchFamily="18" charset="0"/>
                <a:ea typeface="Calibri" panose="020F0502020204030204" pitchFamily="34" charset="0"/>
                <a:cs typeface="Calibri" panose="020F0502020204030204" pitchFamily="34" charset="0"/>
              </a:rPr>
              <a:t>Govorun</a:t>
            </a:r>
            <a:r>
              <a:rPr lang="en-US" sz="1800" dirty="0">
                <a:effectLst/>
                <a:latin typeface="Times New Roman" panose="02020603050405020304" pitchFamily="18" charset="0"/>
                <a:ea typeface="Calibri" panose="020F0502020204030204" pitchFamily="34" charset="0"/>
                <a:cs typeface="Calibri" panose="020F0502020204030204" pitchFamily="34" charset="0"/>
              </a:rPr>
              <a:t>” supercomputer, but also to the further development of the JINR network infrastructure. The most important tasks are the development of new data processing and analysis algorithms. </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The IT ecosystem will become a platform for training IT specialists engaged in developing algorithmic and software solutions for JINR tasks.</a:t>
            </a:r>
            <a:endParaRPr lang="ru-RU" sz="1800" dirty="0">
              <a:effectLst/>
              <a:latin typeface="Calibri" panose="020F0502020204030204" pitchFamily="34" charset="0"/>
              <a:ea typeface="Calibri" panose="020F0502020204030204" pitchFamily="34" charset="0"/>
              <a:cs typeface="Calibri" panose="020F0502020204030204" pitchFamily="34" charset="0"/>
            </a:endParaRPr>
          </a:p>
          <a:p>
            <a:pPr marL="216000" marR="0" lvl="0" indent="0" algn="l" defTabSz="914400" rtl="0" eaLnBrk="1" fontAlgn="auto" latinLnBrk="0" hangingPunct="1">
              <a:lnSpc>
                <a:spcPct val="100000"/>
              </a:lnSpc>
              <a:spcBef>
                <a:spcPts val="0"/>
              </a:spcBef>
              <a:spcAft>
                <a:spcPts val="0"/>
              </a:spcAft>
              <a:buClrTx/>
              <a:buSzTx/>
              <a:buFontTx/>
              <a:buNone/>
              <a:tabLst/>
              <a:defRPr/>
            </a:pPr>
            <a:endParaRPr lang="ru-RU" sz="1800" dirty="0">
              <a:effectLst/>
              <a:latin typeface="Calibri" panose="020F0502020204030204" pitchFamily="34" charset="0"/>
              <a:ea typeface="Calibri" panose="020F0502020204030204" pitchFamily="34" charset="0"/>
              <a:cs typeface="Calibri" panose="020F0502020204030204" pitchFamily="34" charset="0"/>
            </a:endParaRPr>
          </a:p>
          <a:p>
            <a:pPr marL="216000" indent="0">
              <a:buNone/>
            </a:pPr>
            <a:endParaRPr lang="en-US" sz="2640" b="0" strike="noStrike" spc="-1" dirty="0">
              <a:latin typeface="Arial"/>
            </a:endParaRPr>
          </a:p>
        </p:txBody>
      </p:sp>
      <p:sp>
        <p:nvSpPr>
          <p:cNvPr id="140" name="PlaceHolder 3"/>
          <p:cNvSpPr>
            <a:spLocks noGrp="1"/>
          </p:cNvSpPr>
          <p:nvPr>
            <p:ph type="sldNum" idx="7"/>
          </p:nvPr>
        </p:nvSpPr>
        <p:spPr>
          <a:xfrm>
            <a:off x="3884760" y="8685360"/>
            <a:ext cx="2968920" cy="45576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Times New Roman"/>
                <a:ea typeface="+mn-ea"/>
              </a:defRPr>
            </a:lvl1pPr>
          </a:lstStyle>
          <a:p>
            <a:pPr indent="0" algn="r">
              <a:lnSpc>
                <a:spcPct val="100000"/>
              </a:lnSpc>
              <a:buNone/>
              <a:tabLst>
                <a:tab pos="0" algn="l"/>
              </a:tabLst>
            </a:pPr>
            <a:fld id="{46137FFD-1124-432C-AAE1-355D8ED1003B}" type="slidenum">
              <a:rPr lang="ru-RU" sz="1200" b="0" strike="noStrike" spc="-1">
                <a:solidFill>
                  <a:srgbClr val="000000"/>
                </a:solidFill>
                <a:latin typeface="Times New Roman"/>
                <a:ea typeface="+mn-ea"/>
              </a:rPr>
              <a:t>2</a:t>
            </a:fld>
            <a:endParaRPr lang="en-US" sz="1200" b="0" strike="noStrike" spc="-1">
              <a:latin typeface="Times New Roman"/>
            </a:endParaRPr>
          </a:p>
        </p:txBody>
      </p:sp>
    </p:spTree>
    <p:extLst>
      <p:ext uri="{BB962C8B-B14F-4D97-AF65-F5344CB8AC3E}">
        <p14:creationId xmlns:p14="http://schemas.microsoft.com/office/powerpoint/2010/main" val="3541576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The first-priority task in the field of </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the</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development and application of quantum software engineering and quantum </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intelligent</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control is the creation of quantum systems of </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intelligent</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control of physical experimental facilities, including those for unpredictable situations.</a:t>
            </a:r>
            <a:endParaRPr lang="ru-RU" sz="1800" dirty="0">
              <a:effectLst/>
              <a:latin typeface="Calibri" panose="020F0502020204030204" pitchFamily="34" charset="0"/>
              <a:ea typeface="Calibri" panose="020F0502020204030204" pitchFamily="34" charset="0"/>
              <a:cs typeface="Calibri" panose="020F0502020204030204" pitchFamily="34" charset="0"/>
            </a:endParaRPr>
          </a:p>
          <a:p>
            <a:r>
              <a:rPr lang="en-US" dirty="0"/>
              <a:t>the first successful results in this area were achieved last year</a:t>
            </a:r>
            <a:endParaRPr lang="ru-RU" dirty="0"/>
          </a:p>
        </p:txBody>
      </p:sp>
      <p:sp>
        <p:nvSpPr>
          <p:cNvPr id="4" name="Номер слайда 3"/>
          <p:cNvSpPr>
            <a:spLocks noGrp="1"/>
          </p:cNvSpPr>
          <p:nvPr>
            <p:ph type="sldNum" sz="quarter" idx="5"/>
          </p:nvPr>
        </p:nvSpPr>
        <p:spPr/>
        <p:txBody>
          <a:bodyPr/>
          <a:lstStyle/>
          <a:p>
            <a:fld id="{9B622FD7-FCA5-4611-9534-33D718D70FA8}" type="slidenum">
              <a:rPr lang="ru-RU" smtClean="0"/>
              <a:t>20</a:t>
            </a:fld>
            <a:endParaRPr lang="ru-RU"/>
          </a:p>
        </p:txBody>
      </p:sp>
    </p:spTree>
    <p:extLst>
      <p:ext uri="{BB962C8B-B14F-4D97-AF65-F5344CB8AC3E}">
        <p14:creationId xmlns:p14="http://schemas.microsoft.com/office/powerpoint/2010/main" val="2026984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Quantum computing is one of the most rapidly developing areas of quantum end-to-end technologies. Quantum simulation promises to find application in solving a number of problems in condensed matter physics, high-energy physics, atomic physics, quantum chemistry, cosmology, machine learning and artificial intelligence. For this purpose, quantum computing </a:t>
            </a:r>
            <a:r>
              <a:rPr lang="en-GB" sz="1800" b="0" dirty="0">
                <a:effectLst/>
                <a:latin typeface="Calibri" panose="020F0502020204030204" pitchFamily="34" charset="0"/>
                <a:ea typeface="Calibri" panose="020F0502020204030204" pitchFamily="34" charset="0"/>
                <a:cs typeface="Times New Roman" panose="02020603050405020304" pitchFamily="18" charset="0"/>
              </a:rPr>
              <a:t>polygon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was deployed on the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govorun</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supercomputer to investigate different quantum algorithms </a:t>
            </a:r>
            <a:endParaRPr lang="ru-RU"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63-D011-4795-A163-406BADD32E8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796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tomorrow one of the reports at the poster session of young scientists will be dedicated to this project</a:t>
            </a:r>
            <a:endParaRPr lang="ru-RU" dirty="0"/>
          </a:p>
        </p:txBody>
      </p:sp>
      <p:sp>
        <p:nvSpPr>
          <p:cNvPr id="4" name="Номер слайда 3"/>
          <p:cNvSpPr>
            <a:spLocks noGrp="1"/>
          </p:cNvSpPr>
          <p:nvPr>
            <p:ph type="sldNum" sz="quarter" idx="5"/>
          </p:nvPr>
        </p:nvSpPr>
        <p:spPr/>
        <p:txBody>
          <a:bodyPr/>
          <a:lstStyle/>
          <a:p>
            <a:fld id="{9B622FD7-FCA5-4611-9534-33D718D70FA8}" type="slidenum">
              <a:rPr lang="ru-RU" smtClean="0"/>
              <a:t>22</a:t>
            </a:fld>
            <a:endParaRPr lang="ru-RU"/>
          </a:p>
        </p:txBody>
      </p:sp>
    </p:spTree>
    <p:extLst>
      <p:ext uri="{BB962C8B-B14F-4D97-AF65-F5344CB8AC3E}">
        <p14:creationId xmlns:p14="http://schemas.microsoft.com/office/powerpoint/2010/main" val="3144791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5600" cy="37719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One of the major tasks is the creation of </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a</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corporate platform</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 “JINR Digital Ecosystem”,</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which integrates existing and prospective services maintaining scientific, administrative and social activities, as well as </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the</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engineering and IT support infrastructures of the Institute. The platform should provide reliable and secure access to various types of data produced by the Institute, from public to confidential. It should allow for </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a</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comprehensive analysis of information using modern technologies of Big Data and artificial intelligence. </a:t>
            </a:r>
            <a:endParaRPr lang="ru-RU" sz="1800" dirty="0">
              <a:effectLst/>
              <a:latin typeface="Calibri" panose="020F0502020204030204" pitchFamily="34" charset="0"/>
              <a:ea typeface="Calibri" panose="020F0502020204030204" pitchFamily="34" charset="0"/>
              <a:cs typeface="Calibri" panose="020F0502020204030204" pitchFamily="34" charset="0"/>
            </a:endParaRPr>
          </a:p>
          <a:p>
            <a:endParaRPr lang="ru-RU" dirty="0"/>
          </a:p>
        </p:txBody>
      </p:sp>
      <p:sp>
        <p:nvSpPr>
          <p:cNvPr id="4" name="Номер слайда 3"/>
          <p:cNvSpPr>
            <a:spLocks noGrp="1"/>
          </p:cNvSpPr>
          <p:nvPr>
            <p:ph type="sldNum" idx="6"/>
          </p:nvPr>
        </p:nvSpPr>
        <p:spPr/>
        <p:txBody>
          <a:bodyPr/>
          <a:lstStyle/>
          <a:p>
            <a:pPr indent="0" algn="r">
              <a:buNone/>
            </a:pPr>
            <a:fld id="{4A38924F-0645-4485-BDD0-9FDFF7236E13}" type="slidenum">
              <a:rPr lang="en-US" sz="1400" b="0" strike="noStrike" spc="-1" smtClean="0">
                <a:latin typeface="Times New Roman"/>
              </a:rPr>
              <a:t>24</a:t>
            </a:fld>
            <a:endParaRPr lang="en-US" sz="1400" b="0" strike="noStrike" spc="-1">
              <a:latin typeface="Times New Roman"/>
            </a:endParaRPr>
          </a:p>
        </p:txBody>
      </p:sp>
    </p:spTree>
    <p:extLst>
      <p:ext uri="{BB962C8B-B14F-4D97-AF65-F5344CB8AC3E}">
        <p14:creationId xmlns:p14="http://schemas.microsoft.com/office/powerpoint/2010/main" val="3399842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25</a:t>
            </a:fld>
            <a:endParaRPr lang="ru-RU"/>
          </a:p>
        </p:txBody>
      </p:sp>
    </p:spTree>
    <p:extLst>
      <p:ext uri="{BB962C8B-B14F-4D97-AF65-F5344CB8AC3E}">
        <p14:creationId xmlns:p14="http://schemas.microsoft.com/office/powerpoint/2010/main" val="3094315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26</a:t>
            </a:fld>
            <a:endParaRPr lang="ru-RU"/>
          </a:p>
        </p:txBody>
      </p:sp>
    </p:spTree>
    <p:extLst>
      <p:ext uri="{BB962C8B-B14F-4D97-AF65-F5344CB8AC3E}">
        <p14:creationId xmlns:p14="http://schemas.microsoft.com/office/powerpoint/2010/main" val="1072538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said at the beginning, much attention is paid and will be paid</a:t>
            </a:r>
            <a:r>
              <a:rPr lang="ru-RU" dirty="0"/>
              <a:t> </a:t>
            </a:r>
            <a:r>
              <a:rPr lang="en-US" sz="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for training IT specialists engaged in developing algorithmic and software solutions for JINR tasks.</a:t>
            </a:r>
            <a:endParaRPr lang="ru-RU" sz="1200" dirty="0">
              <a:effectLst/>
              <a:latin typeface="Calibri" panose="020F0502020204030204" pitchFamily="34" charset="0"/>
              <a:ea typeface="Calibri" panose="020F0502020204030204" pitchFamily="34" charset="0"/>
              <a:cs typeface="Calibri" panose="020F0502020204030204" pitchFamily="34" charset="0"/>
            </a:endParaRP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 dirty="0">
                <a:solidFill>
                  <a:srgbClr val="002060"/>
                </a:solidFill>
                <a:latin typeface="Arial"/>
                <a:ea typeface="DejaVu Sans"/>
              </a:rPr>
              <a:t>A variety of means will be used for </a:t>
            </a:r>
            <a:r>
              <a:rPr lang="en-US" sz="1200" spc="-1" dirty="0">
                <a:solidFill>
                  <a:srgbClr val="002060"/>
                </a:solidFill>
                <a:effectLst>
                  <a:outerShdw blurRad="38100" dist="38100" dir="2700000" algn="tl">
                    <a:srgbClr val="000000">
                      <a:alpha val="43137"/>
                    </a:srgbClr>
                  </a:outerShdw>
                </a:effectLst>
                <a:latin typeface="Arial"/>
                <a:ea typeface="DejaVu Sans"/>
              </a:rPr>
              <a:t>IT specialists’ upskilling. </a:t>
            </a:r>
            <a:endParaRPr lang="en-US" sz="1200" spc="-1" dirty="0">
              <a:effectLst>
                <a:outerShdw blurRad="38100" dist="38100" dir="2700000" algn="tl">
                  <a:srgbClr val="000000">
                    <a:alpha val="43137"/>
                  </a:srgbClr>
                </a:outerShdw>
              </a:effectLst>
              <a:latin typeface="Arial"/>
            </a:endParaRPr>
          </a:p>
          <a:p>
            <a:endParaRPr lang="ru-RU" dirty="0"/>
          </a:p>
        </p:txBody>
      </p:sp>
      <p:sp>
        <p:nvSpPr>
          <p:cNvPr id="4" name="Номер слайда 3"/>
          <p:cNvSpPr>
            <a:spLocks noGrp="1"/>
          </p:cNvSpPr>
          <p:nvPr>
            <p:ph type="sldNum" sz="quarter" idx="5"/>
          </p:nvPr>
        </p:nvSpPr>
        <p:spPr/>
        <p:txBody>
          <a:bodyPr/>
          <a:lstStyle/>
          <a:p>
            <a:fld id="{9B622FD7-FCA5-4611-9534-33D718D70FA8}" type="slidenum">
              <a:rPr lang="ru-RU" smtClean="0"/>
              <a:t>27</a:t>
            </a:fld>
            <a:endParaRPr lang="ru-RU"/>
          </a:p>
        </p:txBody>
      </p:sp>
    </p:spTree>
    <p:extLst>
      <p:ext uri="{BB962C8B-B14F-4D97-AF65-F5344CB8AC3E}">
        <p14:creationId xmlns:p14="http://schemas.microsoft.com/office/powerpoint/2010/main" val="1299749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B622FD7-FCA5-4611-9534-33D718D70FA8}" type="slidenum">
              <a:rPr lang="ru-RU" smtClean="0"/>
              <a:t>29</a:t>
            </a:fld>
            <a:endParaRPr lang="ru-RU"/>
          </a:p>
        </p:txBody>
      </p:sp>
    </p:spTree>
    <p:extLst>
      <p:ext uri="{BB962C8B-B14F-4D97-AF65-F5344CB8AC3E}">
        <p14:creationId xmlns:p14="http://schemas.microsoft.com/office/powerpoint/2010/main" val="1895372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a distinctive feature of research areas related to information technology is close cooperation with all the Laboratories of the Institute, institutes of the JINR Member States and other countries</a:t>
            </a:r>
            <a:r>
              <a:rPr lang="ru-RU" sz="1200" dirty="0">
                <a:effectLst/>
                <a:latin typeface="Times New Roman" panose="02020603050405020304" pitchFamily="18" charset="0"/>
                <a:ea typeface="Calibri" panose="020F0502020204030204" pitchFamily="34" charset="0"/>
              </a:rPr>
              <a:t>.</a:t>
            </a:r>
            <a:endParaRPr lang="ru-RU" dirty="0"/>
          </a:p>
          <a:p>
            <a:endParaRPr lang="ru-RU" dirty="0"/>
          </a:p>
        </p:txBody>
      </p:sp>
      <p:sp>
        <p:nvSpPr>
          <p:cNvPr id="4" name="Номер слайда 3"/>
          <p:cNvSpPr>
            <a:spLocks noGrp="1"/>
          </p:cNvSpPr>
          <p:nvPr>
            <p:ph type="sldNum" sz="quarter" idx="5"/>
          </p:nvPr>
        </p:nvSpPr>
        <p:spPr/>
        <p:txBody>
          <a:bodyPr/>
          <a:lstStyle/>
          <a:p>
            <a:fld id="{9B622FD7-FCA5-4611-9534-33D718D70FA8}" type="slidenum">
              <a:rPr lang="ru-RU" smtClean="0"/>
              <a:t>3</a:t>
            </a:fld>
            <a:endParaRPr lang="ru-RU"/>
          </a:p>
        </p:txBody>
      </p:sp>
    </p:spTree>
    <p:extLst>
      <p:ext uri="{BB962C8B-B14F-4D97-AF65-F5344CB8AC3E}">
        <p14:creationId xmlns:p14="http://schemas.microsoft.com/office/powerpoint/2010/main" val="3246419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main activities of the laboratory are connected with JINR flagship projects: computing for the NICA and </a:t>
            </a:r>
            <a:endParaRPr lang="ru-RU" dirty="0"/>
          </a:p>
          <a:p>
            <a:endParaRPr lang="ru-RU" dirty="0"/>
          </a:p>
        </p:txBody>
      </p:sp>
      <p:sp>
        <p:nvSpPr>
          <p:cNvPr id="4" name="Номер слайда 3"/>
          <p:cNvSpPr>
            <a:spLocks noGrp="1"/>
          </p:cNvSpPr>
          <p:nvPr>
            <p:ph type="sldNum" sz="quarter" idx="5"/>
          </p:nvPr>
        </p:nvSpPr>
        <p:spPr/>
        <p:txBody>
          <a:bodyPr/>
          <a:lstStyle/>
          <a:p>
            <a:fld id="{9B622FD7-FCA5-4611-9534-33D718D70FA8}" type="slidenum">
              <a:rPr lang="ru-RU" smtClean="0"/>
              <a:t>4</a:t>
            </a:fld>
            <a:endParaRPr lang="ru-RU"/>
          </a:p>
        </p:txBody>
      </p:sp>
    </p:spTree>
    <p:extLst>
      <p:ext uri="{BB962C8B-B14F-4D97-AF65-F5344CB8AC3E}">
        <p14:creationId xmlns:p14="http://schemas.microsoft.com/office/powerpoint/2010/main" val="1001470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ru-RU" sz="1200" b="1" dirty="0">
                <a:solidFill>
                  <a:schemeClr val="bg1"/>
                </a:solidFill>
                <a:effectLst>
                  <a:outerShdw blurRad="38100" dist="38100" dir="2700000" algn="tl">
                    <a:srgbClr val="000000">
                      <a:alpha val="43137"/>
                    </a:srgbClr>
                  </a:outerShdw>
                </a:effectLst>
                <a:latin typeface="Calibri (Основной текст)"/>
              </a:rPr>
              <a:t>S</a:t>
            </a:r>
            <a:r>
              <a:rPr lang="ru-RU" altLang="ru-RU" sz="1200" b="1" dirty="0" err="1">
                <a:solidFill>
                  <a:schemeClr val="bg1"/>
                </a:solidFill>
                <a:effectLst>
                  <a:outerShdw blurRad="38100" dist="38100" dir="2700000" algn="tl">
                    <a:srgbClr val="000000">
                      <a:alpha val="43137"/>
                    </a:srgbClr>
                  </a:outerShdw>
                </a:effectLst>
                <a:latin typeface="Calibri (Основной текст)"/>
              </a:rPr>
              <a:t>upport</a:t>
            </a:r>
            <a:r>
              <a:rPr lang="ru-RU" altLang="ru-RU" sz="1200" b="1" dirty="0">
                <a:solidFill>
                  <a:schemeClr val="bg1"/>
                </a:solidFill>
                <a:effectLst>
                  <a:outerShdw blurRad="38100" dist="38100" dir="2700000" algn="tl">
                    <a:srgbClr val="000000">
                      <a:alpha val="43137"/>
                    </a:srgbClr>
                  </a:outerShdw>
                </a:effectLst>
                <a:latin typeface="Calibri (Основной текст)"/>
              </a:rPr>
              <a:t> </a:t>
            </a:r>
            <a:r>
              <a:rPr lang="ru-RU" altLang="ru-RU" sz="1200" b="1" dirty="0" err="1">
                <a:solidFill>
                  <a:schemeClr val="bg1"/>
                </a:solidFill>
                <a:effectLst>
                  <a:outerShdw blurRad="38100" dist="38100" dir="2700000" algn="tl">
                    <a:srgbClr val="000000">
                      <a:alpha val="43137"/>
                    </a:srgbClr>
                  </a:outerShdw>
                </a:effectLst>
                <a:latin typeface="Calibri (Основной текст)"/>
              </a:rPr>
              <a:t>for</a:t>
            </a:r>
            <a:r>
              <a:rPr lang="ru-RU" altLang="ru-RU" sz="1200" b="1" dirty="0">
                <a:solidFill>
                  <a:schemeClr val="bg1"/>
                </a:solidFill>
                <a:effectLst>
                  <a:outerShdw blurRad="38100" dist="38100" dir="2700000" algn="tl">
                    <a:srgbClr val="000000">
                      <a:alpha val="43137"/>
                    </a:srgbClr>
                  </a:outerShdw>
                </a:effectLst>
                <a:latin typeface="Calibri (Основной текст)"/>
              </a:rPr>
              <a:t> </a:t>
            </a:r>
            <a:r>
              <a:rPr lang="ru-RU" altLang="ru-RU" sz="1200" b="1" dirty="0" err="1">
                <a:solidFill>
                  <a:schemeClr val="bg1"/>
                </a:solidFill>
                <a:effectLst>
                  <a:outerShdw blurRad="38100" dist="38100" dir="2700000" algn="tl">
                    <a:srgbClr val="000000">
                      <a:alpha val="43137"/>
                    </a:srgbClr>
                  </a:outerShdw>
                </a:effectLst>
                <a:latin typeface="Calibri (Основной текст)"/>
              </a:rPr>
              <a:t>the</a:t>
            </a:r>
            <a:r>
              <a:rPr lang="ru-RU" altLang="ru-RU" sz="1200" b="1" dirty="0">
                <a:solidFill>
                  <a:schemeClr val="bg1"/>
                </a:solidFill>
                <a:effectLst>
                  <a:outerShdw blurRad="38100" dist="38100" dir="2700000" algn="tl">
                    <a:srgbClr val="000000">
                      <a:alpha val="43137"/>
                    </a:srgbClr>
                  </a:outerShdw>
                </a:effectLst>
                <a:latin typeface="Calibri (Основной текст)"/>
              </a:rPr>
              <a:t> JINR </a:t>
            </a:r>
            <a:r>
              <a:rPr lang="en-US" altLang="ru-RU" sz="1200" b="1" dirty="0">
                <a:solidFill>
                  <a:schemeClr val="bg1"/>
                </a:solidFill>
                <a:effectLst>
                  <a:outerShdw blurRad="38100" dist="38100" dir="2700000" algn="tl">
                    <a:srgbClr val="000000">
                      <a:alpha val="43137"/>
                    </a:srgbClr>
                  </a:outerShdw>
                </a:effectLst>
                <a:latin typeface="Calibri (Основной текст)"/>
              </a:rPr>
              <a:t>N</a:t>
            </a:r>
            <a:r>
              <a:rPr lang="ru-RU" altLang="ru-RU" sz="1200" b="1" dirty="0" err="1">
                <a:solidFill>
                  <a:schemeClr val="bg1"/>
                </a:solidFill>
                <a:effectLst>
                  <a:outerShdw blurRad="38100" dist="38100" dir="2700000" algn="tl">
                    <a:srgbClr val="000000">
                      <a:alpha val="43137"/>
                    </a:srgbClr>
                  </a:outerShdw>
                </a:effectLst>
                <a:latin typeface="Calibri (Основной текст)"/>
              </a:rPr>
              <a:t>eutrino</a:t>
            </a:r>
            <a:r>
              <a:rPr lang="ru-RU" altLang="ru-RU" sz="1200" b="1" dirty="0">
                <a:solidFill>
                  <a:schemeClr val="bg1"/>
                </a:solidFill>
                <a:effectLst>
                  <a:outerShdw blurRad="38100" dist="38100" dir="2700000" algn="tl">
                    <a:srgbClr val="000000">
                      <a:alpha val="43137"/>
                    </a:srgbClr>
                  </a:outerShdw>
                </a:effectLst>
                <a:latin typeface="Calibri (Основной текст)"/>
              </a:rPr>
              <a:t> </a:t>
            </a:r>
            <a:r>
              <a:rPr lang="en-US" altLang="ru-RU" sz="1200" b="1" dirty="0">
                <a:solidFill>
                  <a:schemeClr val="bg1"/>
                </a:solidFill>
                <a:effectLst>
                  <a:outerShdw blurRad="38100" dist="38100" dir="2700000" algn="tl">
                    <a:srgbClr val="000000">
                      <a:alpha val="43137"/>
                    </a:srgbClr>
                  </a:outerShdw>
                </a:effectLst>
                <a:latin typeface="Calibri (Основной текст)"/>
              </a:rPr>
              <a:t>P</a:t>
            </a:r>
            <a:r>
              <a:rPr lang="ru-RU" altLang="ru-RU" sz="1200" b="1" dirty="0" err="1">
                <a:solidFill>
                  <a:schemeClr val="bg1"/>
                </a:solidFill>
                <a:effectLst>
                  <a:outerShdw blurRad="38100" dist="38100" dir="2700000" algn="tl">
                    <a:srgbClr val="000000">
                      <a:alpha val="43137"/>
                    </a:srgbClr>
                  </a:outerShdw>
                </a:effectLst>
                <a:latin typeface="Calibri (Основной текст)"/>
              </a:rPr>
              <a:t>rogram</a:t>
            </a:r>
            <a:r>
              <a:rPr lang="ru-RU" altLang="ru-RU" sz="1200" b="1" dirty="0">
                <a:solidFill>
                  <a:schemeClr val="bg1"/>
                </a:solidFill>
                <a:effectLst>
                  <a:outerShdw blurRad="38100" dist="38100" dir="2700000" algn="tl">
                    <a:srgbClr val="000000">
                      <a:alpha val="43137"/>
                    </a:srgbClr>
                  </a:outerShdw>
                </a:effectLst>
                <a:latin typeface="Calibri (Основной текст)"/>
              </a:rPr>
              <a:t> </a:t>
            </a:r>
            <a:r>
              <a:rPr lang="en-US" altLang="ru-RU" sz="1200" b="1" dirty="0">
                <a:solidFill>
                  <a:schemeClr val="bg1"/>
                </a:solidFill>
                <a:effectLst>
                  <a:outerShdw blurRad="38100" dist="38100" dir="2700000" algn="tl">
                    <a:srgbClr val="000000">
                      <a:alpha val="43137"/>
                    </a:srgbClr>
                  </a:outerShdw>
                </a:effectLst>
                <a:latin typeface="Calibri (Основной текст)"/>
              </a:rPr>
              <a:t> including the Baikal-</a:t>
            </a:r>
            <a:r>
              <a:rPr lang="en-US" altLang="ru-RU" sz="1200" b="1" dirty="0" err="1">
                <a:solidFill>
                  <a:schemeClr val="bg1"/>
                </a:solidFill>
                <a:effectLst>
                  <a:outerShdw blurRad="38100" dist="38100" dir="2700000" algn="tl">
                    <a:srgbClr val="000000">
                      <a:alpha val="43137"/>
                    </a:srgbClr>
                  </a:outerShdw>
                </a:effectLst>
                <a:latin typeface="Calibri (Основной текст)"/>
              </a:rPr>
              <a:t>gvd</a:t>
            </a:r>
            <a:r>
              <a:rPr lang="en-US" altLang="ru-RU" sz="1200" b="1" dirty="0">
                <a:solidFill>
                  <a:schemeClr val="bg1"/>
                </a:solidFill>
                <a:effectLst>
                  <a:outerShdw blurRad="38100" dist="38100" dir="2700000" algn="tl">
                    <a:srgbClr val="000000">
                      <a:alpha val="43137"/>
                    </a:srgbClr>
                  </a:outerShdw>
                </a:effectLst>
                <a:latin typeface="Calibri (Основной текст)"/>
              </a:rPr>
              <a:t> experiment</a:t>
            </a:r>
            <a:endParaRPr lang="ru-RU" altLang="ru-RU" sz="1200" b="1" dirty="0">
              <a:solidFill>
                <a:schemeClr val="bg1"/>
              </a:solidFill>
              <a:effectLst>
                <a:outerShdw blurRad="38100" dist="38100" dir="2700000" algn="tl">
                  <a:srgbClr val="000000">
                    <a:alpha val="43137"/>
                  </a:srgbClr>
                </a:outerShdw>
              </a:effectLst>
              <a:latin typeface="Calibri (Основной текст)"/>
            </a:endParaRPr>
          </a:p>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5</a:t>
            </a:fld>
            <a:endParaRPr lang="ru-RU"/>
          </a:p>
        </p:txBody>
      </p:sp>
    </p:spTree>
    <p:extLst>
      <p:ext uri="{BB962C8B-B14F-4D97-AF65-F5344CB8AC3E}">
        <p14:creationId xmlns:p14="http://schemas.microsoft.com/office/powerpoint/2010/main" val="290311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The MICC is regarded as JINR’s unique basic facility and plays a defining role in scientific research, which entails modern computing power and storage systems. The MICC uniqueness is ensured by the consolidation of all state-of-the-art information technologies, including the network infrastructure and the distributed data processing and storage system based on grid technologies and cloud computing, the hyper-converged computing infrastructure with liquid cooling for supercomputer applications. </a:t>
            </a:r>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6</a:t>
            </a:fld>
            <a:endParaRPr lang="ru-RU"/>
          </a:p>
        </p:txBody>
      </p:sp>
    </p:spTree>
    <p:extLst>
      <p:ext uri="{BB962C8B-B14F-4D97-AF65-F5344CB8AC3E}">
        <p14:creationId xmlns:p14="http://schemas.microsoft.com/office/powerpoint/2010/main" val="2673910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ru-RU" dirty="0">
                <a:latin typeface="Book Antiqua" pitchFamily="18" charset="0"/>
              </a:rPr>
              <a:t>One of the most important components of JINR and the MICC</a:t>
            </a:r>
            <a:r>
              <a:rPr lang="ru-RU" altLang="ru-RU" dirty="0">
                <a:latin typeface="Book Antiqua" pitchFamily="18" charset="0"/>
              </a:rPr>
              <a:t> </a:t>
            </a:r>
            <a:r>
              <a:rPr lang="en-US" altLang="ru-RU" dirty="0">
                <a:latin typeface="Book Antiqua" pitchFamily="18" charset="0"/>
              </a:rPr>
              <a:t>providing access to resources and the possibility</a:t>
            </a:r>
            <a:r>
              <a:rPr lang="ru-RU" altLang="ru-RU" dirty="0">
                <a:latin typeface="Book Antiqua" pitchFamily="18" charset="0"/>
              </a:rPr>
              <a:t> </a:t>
            </a:r>
            <a:r>
              <a:rPr lang="en-US" altLang="ru-RU" dirty="0">
                <a:latin typeface="Book Antiqua" pitchFamily="18" charset="0"/>
              </a:rPr>
              <a:t>to work with Big Data is the network</a:t>
            </a:r>
            <a:r>
              <a:rPr lang="ru-RU" altLang="ru-RU" dirty="0">
                <a:latin typeface="Book Antiqua" pitchFamily="18" charset="0"/>
              </a:rPr>
              <a:t> </a:t>
            </a:r>
            <a:r>
              <a:rPr lang="en-US" altLang="ru-RU" dirty="0">
                <a:latin typeface="Book Antiqua" pitchFamily="18" charset="0"/>
              </a:rPr>
              <a:t>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7</a:t>
            </a:fld>
            <a:endParaRPr lang="ru-RU"/>
          </a:p>
        </p:txBody>
      </p:sp>
    </p:spTree>
    <p:extLst>
      <p:ext uri="{BB962C8B-B14F-4D97-AF65-F5344CB8AC3E}">
        <p14:creationId xmlns:p14="http://schemas.microsoft.com/office/powerpoint/2010/main" val="4278876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spc="-20" dirty="0">
                <a:effectLst/>
                <a:latin typeface="Times New Roman" panose="02020603050405020304" pitchFamily="18" charset="0"/>
                <a:ea typeface="Times New Roman" panose="02020603050405020304" pitchFamily="18" charset="0"/>
              </a:rPr>
              <a:t>The JINR grid infrastructure is represented by the Tier1 center for the CMS experiment at the LHC and the Tier2 center. In terms of performance, Tier1 (T1_</a:t>
            </a:r>
            <a:r>
              <a:rPr lang="en-GB" sz="1800" spc="-20" dirty="0">
                <a:effectLst/>
                <a:latin typeface="Times New Roman" panose="02020603050405020304" pitchFamily="18" charset="0"/>
                <a:ea typeface="Times New Roman" panose="02020603050405020304" pitchFamily="18" charset="0"/>
              </a:rPr>
              <a:t>RU</a:t>
            </a:r>
            <a:r>
              <a:rPr lang="en-US" sz="1800" spc="-20" dirty="0">
                <a:effectLst/>
                <a:latin typeface="Times New Roman" panose="02020603050405020304" pitchFamily="18" charset="0"/>
                <a:ea typeface="Times New Roman" panose="02020603050405020304" pitchFamily="18" charset="0"/>
              </a:rPr>
              <a:t>_JINR) is ranked first among the Tier1 world centers for the CMS experiment. </a:t>
            </a:r>
            <a:r>
              <a:rPr lang="en-US" sz="1800" dirty="0">
                <a:effectLst/>
                <a:latin typeface="Times New Roman" panose="02020603050405020304" pitchFamily="18" charset="0"/>
                <a:ea typeface="Times New Roman" panose="02020603050405020304" pitchFamily="18" charset="0"/>
              </a:rPr>
              <a:t>Since 2021, the </a:t>
            </a:r>
            <a:r>
              <a:rPr lang="en-US" sz="1800" spc="-20" dirty="0">
                <a:effectLst/>
                <a:latin typeface="Times New Roman" panose="02020603050405020304" pitchFamily="18" charset="0"/>
                <a:ea typeface="Times New Roman" panose="02020603050405020304" pitchFamily="18" charset="0"/>
              </a:rPr>
              <a:t>Tier1 </a:t>
            </a:r>
            <a:r>
              <a:rPr lang="en-US" sz="1800" dirty="0">
                <a:effectLst/>
                <a:latin typeface="Times New Roman" panose="02020603050405020304" pitchFamily="18" charset="0"/>
                <a:ea typeface="Times New Roman" panose="02020603050405020304" pitchFamily="18" charset="0"/>
              </a:rPr>
              <a:t>resource center has also been used to perform simulations for the MP experiment of the NICA project. </a:t>
            </a:r>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8</a:t>
            </a:fld>
            <a:endParaRPr lang="ru-RU"/>
          </a:p>
        </p:txBody>
      </p:sp>
    </p:spTree>
    <p:extLst>
      <p:ext uri="{BB962C8B-B14F-4D97-AF65-F5344CB8AC3E}">
        <p14:creationId xmlns:p14="http://schemas.microsoft.com/office/powerpoint/2010/main" val="3384235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9</a:t>
            </a:fld>
            <a:endParaRPr lang="ru-RU"/>
          </a:p>
        </p:txBody>
      </p:sp>
    </p:spTree>
    <p:extLst>
      <p:ext uri="{BB962C8B-B14F-4D97-AF65-F5344CB8AC3E}">
        <p14:creationId xmlns:p14="http://schemas.microsoft.com/office/powerpoint/2010/main" val="286354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DF5BC4-3353-7A7D-575E-5E6963D44B7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62EBFFD-CB29-5511-1863-09690F0680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2A13D5D-2E9B-B5A4-72FA-B042FE525C69}"/>
              </a:ext>
            </a:extLst>
          </p:cNvPr>
          <p:cNvSpPr>
            <a:spLocks noGrp="1"/>
          </p:cNvSpPr>
          <p:nvPr>
            <p:ph type="dt" sz="half" idx="10"/>
          </p:nvPr>
        </p:nvSpPr>
        <p:spPr/>
        <p:txBody>
          <a:bodyPr/>
          <a:lstStyle/>
          <a:p>
            <a:fld id="{B7797331-3D42-47B4-B051-04F49D76AF11}" type="datetimeFigureOut">
              <a:rPr lang="ru-RU" smtClean="0"/>
              <a:t>17.01.2023</a:t>
            </a:fld>
            <a:endParaRPr lang="ru-RU"/>
          </a:p>
        </p:txBody>
      </p:sp>
      <p:sp>
        <p:nvSpPr>
          <p:cNvPr id="5" name="Нижний колонтитул 4">
            <a:extLst>
              <a:ext uri="{FF2B5EF4-FFF2-40B4-BE49-F238E27FC236}">
                <a16:creationId xmlns:a16="http://schemas.microsoft.com/office/drawing/2014/main" id="{4B0920F5-B29B-08C5-1DB4-81D1079052C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8D815BC-BE3B-B2F8-AAFD-36CD7330BA18}"/>
              </a:ext>
            </a:extLst>
          </p:cNvPr>
          <p:cNvSpPr>
            <a:spLocks noGrp="1"/>
          </p:cNvSpPr>
          <p:nvPr>
            <p:ph type="sldNum" sz="quarter" idx="12"/>
          </p:nvPr>
        </p:nvSpPr>
        <p:spPr/>
        <p:txBody>
          <a:bodyPr/>
          <a:lstStyle/>
          <a:p>
            <a:fld id="{595DFE58-C458-456E-B306-797B8EAC29F4}" type="slidenum">
              <a:rPr lang="ru-RU" smtClean="0"/>
              <a:t>‹#›</a:t>
            </a:fld>
            <a:endParaRPr lang="ru-RU"/>
          </a:p>
        </p:txBody>
      </p:sp>
    </p:spTree>
    <p:extLst>
      <p:ext uri="{BB962C8B-B14F-4D97-AF65-F5344CB8AC3E}">
        <p14:creationId xmlns:p14="http://schemas.microsoft.com/office/powerpoint/2010/main" val="4101657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5ADDB6-48A2-75F3-AE9B-1D4AA40C8BE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7C7E8E7-F1CF-548A-7938-CF792D8C4D6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5416EB0-499E-00E1-F3CB-41E438C46168}"/>
              </a:ext>
            </a:extLst>
          </p:cNvPr>
          <p:cNvSpPr>
            <a:spLocks noGrp="1"/>
          </p:cNvSpPr>
          <p:nvPr>
            <p:ph type="dt" sz="half" idx="10"/>
          </p:nvPr>
        </p:nvSpPr>
        <p:spPr/>
        <p:txBody>
          <a:bodyPr/>
          <a:lstStyle/>
          <a:p>
            <a:fld id="{B7797331-3D42-47B4-B051-04F49D76AF11}" type="datetimeFigureOut">
              <a:rPr lang="ru-RU" smtClean="0"/>
              <a:t>17.01.2023</a:t>
            </a:fld>
            <a:endParaRPr lang="ru-RU"/>
          </a:p>
        </p:txBody>
      </p:sp>
      <p:sp>
        <p:nvSpPr>
          <p:cNvPr id="5" name="Нижний колонтитул 4">
            <a:extLst>
              <a:ext uri="{FF2B5EF4-FFF2-40B4-BE49-F238E27FC236}">
                <a16:creationId xmlns:a16="http://schemas.microsoft.com/office/drawing/2014/main" id="{286B01C3-63A8-D854-1E95-E222EAA8571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BE1110E-D5CA-FA97-1A2B-98CA4568494C}"/>
              </a:ext>
            </a:extLst>
          </p:cNvPr>
          <p:cNvSpPr>
            <a:spLocks noGrp="1"/>
          </p:cNvSpPr>
          <p:nvPr>
            <p:ph type="sldNum" sz="quarter" idx="12"/>
          </p:nvPr>
        </p:nvSpPr>
        <p:spPr/>
        <p:txBody>
          <a:bodyPr/>
          <a:lstStyle/>
          <a:p>
            <a:fld id="{595DFE58-C458-456E-B306-797B8EAC29F4}" type="slidenum">
              <a:rPr lang="ru-RU" smtClean="0"/>
              <a:t>‹#›</a:t>
            </a:fld>
            <a:endParaRPr lang="ru-RU"/>
          </a:p>
        </p:txBody>
      </p:sp>
    </p:spTree>
    <p:extLst>
      <p:ext uri="{BB962C8B-B14F-4D97-AF65-F5344CB8AC3E}">
        <p14:creationId xmlns:p14="http://schemas.microsoft.com/office/powerpoint/2010/main" val="4047722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148AEFF-6E44-F1BF-BC99-F240A37C9E7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3A0B6CA-9671-D72C-3807-6675B9A88AB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4F996C7-C048-4C8C-C889-C374519FDA3A}"/>
              </a:ext>
            </a:extLst>
          </p:cNvPr>
          <p:cNvSpPr>
            <a:spLocks noGrp="1"/>
          </p:cNvSpPr>
          <p:nvPr>
            <p:ph type="dt" sz="half" idx="10"/>
          </p:nvPr>
        </p:nvSpPr>
        <p:spPr/>
        <p:txBody>
          <a:bodyPr/>
          <a:lstStyle/>
          <a:p>
            <a:fld id="{B7797331-3D42-47B4-B051-04F49D76AF11}" type="datetimeFigureOut">
              <a:rPr lang="ru-RU" smtClean="0"/>
              <a:t>17.01.2023</a:t>
            </a:fld>
            <a:endParaRPr lang="ru-RU"/>
          </a:p>
        </p:txBody>
      </p:sp>
      <p:sp>
        <p:nvSpPr>
          <p:cNvPr id="5" name="Нижний колонтитул 4">
            <a:extLst>
              <a:ext uri="{FF2B5EF4-FFF2-40B4-BE49-F238E27FC236}">
                <a16:creationId xmlns:a16="http://schemas.microsoft.com/office/drawing/2014/main" id="{24B93D14-8954-66AD-58B7-CAC8E11B78F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FEF7D3B-3579-729E-A0BF-0F6B092BC30F}"/>
              </a:ext>
            </a:extLst>
          </p:cNvPr>
          <p:cNvSpPr>
            <a:spLocks noGrp="1"/>
          </p:cNvSpPr>
          <p:nvPr>
            <p:ph type="sldNum" sz="quarter" idx="12"/>
          </p:nvPr>
        </p:nvSpPr>
        <p:spPr/>
        <p:txBody>
          <a:bodyPr/>
          <a:lstStyle/>
          <a:p>
            <a:fld id="{595DFE58-C458-456E-B306-797B8EAC29F4}" type="slidenum">
              <a:rPr lang="ru-RU" smtClean="0"/>
              <a:t>‹#›</a:t>
            </a:fld>
            <a:endParaRPr lang="ru-RU"/>
          </a:p>
        </p:txBody>
      </p:sp>
    </p:spTree>
    <p:extLst>
      <p:ext uri="{BB962C8B-B14F-4D97-AF65-F5344CB8AC3E}">
        <p14:creationId xmlns:p14="http://schemas.microsoft.com/office/powerpoint/2010/main" val="1878149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Прямоугольник 6"/>
          <p:cNvSpPr/>
          <p:nvPr userDrawn="1"/>
        </p:nvSpPr>
        <p:spPr>
          <a:xfrm flipH="1">
            <a:off x="6350" y="0"/>
            <a:ext cx="12172950" cy="72072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8" name="Рисунок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41063" y="3175"/>
            <a:ext cx="10493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762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09511" y="273487"/>
            <a:ext cx="10972642" cy="1144969"/>
          </a:xfrm>
          <a:prstGeom prst="rect">
            <a:avLst/>
          </a:prstGeom>
          <a:noFill/>
          <a:ln w="0">
            <a:noFill/>
          </a:ln>
        </p:spPr>
        <p:txBody>
          <a:bodyPr lIns="0" tIns="0" rIns="0" bIns="0" anchor="ctr">
            <a:noAutofit/>
          </a:bodyPr>
          <a:lstStyle>
            <a:lvl1pPr indent="0" algn="ctr">
              <a:buNone/>
              <a:defRPr/>
            </a:lvl1pPr>
          </a:lstStyle>
          <a:p>
            <a:pPr indent="0" algn="ctr">
              <a:buNone/>
            </a:pPr>
            <a:endParaRPr lang="en-US" sz="4242" b="0" strike="noStrike" spc="-1">
              <a:latin typeface="Arial"/>
            </a:endParaRPr>
          </a:p>
        </p:txBody>
      </p:sp>
      <p:sp>
        <p:nvSpPr>
          <p:cNvPr id="82" name="PlaceHolder 2"/>
          <p:cNvSpPr>
            <a:spLocks noGrp="1"/>
          </p:cNvSpPr>
          <p:nvPr>
            <p:ph type="subTitle"/>
          </p:nvPr>
        </p:nvSpPr>
        <p:spPr>
          <a:xfrm>
            <a:off x="609511" y="1604483"/>
            <a:ext cx="10972642" cy="3977369"/>
          </a:xfrm>
          <a:prstGeom prst="rect">
            <a:avLst/>
          </a:prstGeom>
          <a:noFill/>
          <a:ln w="0">
            <a:noFill/>
          </a:ln>
        </p:spPr>
        <p:txBody>
          <a:bodyPr lIns="0" tIns="0" rIns="0" bIns="0" anchor="ctr">
            <a:noAutofit/>
          </a:bodyPr>
          <a:lstStyle>
            <a:lvl1pPr indent="0" algn="ctr">
              <a:buNone/>
              <a:defRPr/>
            </a:lvl1pPr>
          </a:lstStyle>
          <a:p>
            <a:pPr indent="0" algn="ctr">
              <a:buNone/>
            </a:pPr>
            <a:endParaRPr lang="en-US" sz="3085" b="0" strike="noStrike" spc="-1">
              <a:latin typeface="Arial"/>
            </a:endParaRPr>
          </a:p>
        </p:txBody>
      </p:sp>
    </p:spTree>
    <p:extLst>
      <p:ext uri="{BB962C8B-B14F-4D97-AF65-F5344CB8AC3E}">
        <p14:creationId xmlns:p14="http://schemas.microsoft.com/office/powerpoint/2010/main" val="169698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DE4FDE-81F9-3B39-D547-4ACDED7516F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C1B8EEE-C9FA-B835-5E3B-A1E48ECD1E2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9ECEF1C-F5D3-EA4C-2098-45582BE0A38D}"/>
              </a:ext>
            </a:extLst>
          </p:cNvPr>
          <p:cNvSpPr>
            <a:spLocks noGrp="1"/>
          </p:cNvSpPr>
          <p:nvPr>
            <p:ph type="dt" sz="half" idx="10"/>
          </p:nvPr>
        </p:nvSpPr>
        <p:spPr/>
        <p:txBody>
          <a:bodyPr/>
          <a:lstStyle/>
          <a:p>
            <a:fld id="{B7797331-3D42-47B4-B051-04F49D76AF11}" type="datetimeFigureOut">
              <a:rPr lang="ru-RU" smtClean="0"/>
              <a:t>17.01.2023</a:t>
            </a:fld>
            <a:endParaRPr lang="ru-RU"/>
          </a:p>
        </p:txBody>
      </p:sp>
      <p:sp>
        <p:nvSpPr>
          <p:cNvPr id="5" name="Нижний колонтитул 4">
            <a:extLst>
              <a:ext uri="{FF2B5EF4-FFF2-40B4-BE49-F238E27FC236}">
                <a16:creationId xmlns:a16="http://schemas.microsoft.com/office/drawing/2014/main" id="{19B7715C-0D61-990D-1AC9-E6E0F90BAFD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DF6B0CD-A61B-DF04-B751-16DC2CD47BEF}"/>
              </a:ext>
            </a:extLst>
          </p:cNvPr>
          <p:cNvSpPr>
            <a:spLocks noGrp="1"/>
          </p:cNvSpPr>
          <p:nvPr>
            <p:ph type="sldNum" sz="quarter" idx="12"/>
          </p:nvPr>
        </p:nvSpPr>
        <p:spPr/>
        <p:txBody>
          <a:bodyPr/>
          <a:lstStyle/>
          <a:p>
            <a:fld id="{595DFE58-C458-456E-B306-797B8EAC29F4}" type="slidenum">
              <a:rPr lang="ru-RU" smtClean="0"/>
              <a:t>‹#›</a:t>
            </a:fld>
            <a:endParaRPr lang="ru-RU"/>
          </a:p>
        </p:txBody>
      </p:sp>
    </p:spTree>
    <p:extLst>
      <p:ext uri="{BB962C8B-B14F-4D97-AF65-F5344CB8AC3E}">
        <p14:creationId xmlns:p14="http://schemas.microsoft.com/office/powerpoint/2010/main" val="310567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62B59D-5C6D-F1CB-DE0D-B5D6B64A16C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D4D1666-17CC-6940-1A5A-FBF40EC5F5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7899249-3F1A-5D38-40B5-80AD179E40A4}"/>
              </a:ext>
            </a:extLst>
          </p:cNvPr>
          <p:cNvSpPr>
            <a:spLocks noGrp="1"/>
          </p:cNvSpPr>
          <p:nvPr>
            <p:ph type="dt" sz="half" idx="10"/>
          </p:nvPr>
        </p:nvSpPr>
        <p:spPr/>
        <p:txBody>
          <a:bodyPr/>
          <a:lstStyle/>
          <a:p>
            <a:fld id="{B7797331-3D42-47B4-B051-04F49D76AF11}" type="datetimeFigureOut">
              <a:rPr lang="ru-RU" smtClean="0"/>
              <a:t>17.01.2023</a:t>
            </a:fld>
            <a:endParaRPr lang="ru-RU"/>
          </a:p>
        </p:txBody>
      </p:sp>
      <p:sp>
        <p:nvSpPr>
          <p:cNvPr id="5" name="Нижний колонтитул 4">
            <a:extLst>
              <a:ext uri="{FF2B5EF4-FFF2-40B4-BE49-F238E27FC236}">
                <a16:creationId xmlns:a16="http://schemas.microsoft.com/office/drawing/2014/main" id="{93D57AC9-C72B-D8A4-B5FD-6E353522226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554D744-4FD8-2CD8-885F-9032B6CDA4FA}"/>
              </a:ext>
            </a:extLst>
          </p:cNvPr>
          <p:cNvSpPr>
            <a:spLocks noGrp="1"/>
          </p:cNvSpPr>
          <p:nvPr>
            <p:ph type="sldNum" sz="quarter" idx="12"/>
          </p:nvPr>
        </p:nvSpPr>
        <p:spPr/>
        <p:txBody>
          <a:bodyPr/>
          <a:lstStyle/>
          <a:p>
            <a:fld id="{595DFE58-C458-456E-B306-797B8EAC29F4}" type="slidenum">
              <a:rPr lang="ru-RU" smtClean="0"/>
              <a:t>‹#›</a:t>
            </a:fld>
            <a:endParaRPr lang="ru-RU"/>
          </a:p>
        </p:txBody>
      </p:sp>
    </p:spTree>
    <p:extLst>
      <p:ext uri="{BB962C8B-B14F-4D97-AF65-F5344CB8AC3E}">
        <p14:creationId xmlns:p14="http://schemas.microsoft.com/office/powerpoint/2010/main" val="2053982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1127C5-9D0F-3E55-D78B-74EA2E9AC79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22BB2DC-048D-4F30-C1FE-0CEA1149523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7CCADD90-D562-06CD-5ADF-35784CE8CF2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CDEB5C3-6ABB-0FE8-820E-9A43EDE50FA1}"/>
              </a:ext>
            </a:extLst>
          </p:cNvPr>
          <p:cNvSpPr>
            <a:spLocks noGrp="1"/>
          </p:cNvSpPr>
          <p:nvPr>
            <p:ph type="dt" sz="half" idx="10"/>
          </p:nvPr>
        </p:nvSpPr>
        <p:spPr/>
        <p:txBody>
          <a:bodyPr/>
          <a:lstStyle/>
          <a:p>
            <a:fld id="{B7797331-3D42-47B4-B051-04F49D76AF11}" type="datetimeFigureOut">
              <a:rPr lang="ru-RU" smtClean="0"/>
              <a:t>17.01.2023</a:t>
            </a:fld>
            <a:endParaRPr lang="ru-RU"/>
          </a:p>
        </p:txBody>
      </p:sp>
      <p:sp>
        <p:nvSpPr>
          <p:cNvPr id="6" name="Нижний колонтитул 5">
            <a:extLst>
              <a:ext uri="{FF2B5EF4-FFF2-40B4-BE49-F238E27FC236}">
                <a16:creationId xmlns:a16="http://schemas.microsoft.com/office/drawing/2014/main" id="{8E98B643-E67E-04A6-4292-C676A145310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781F878-7E84-E368-8BF1-5ADE0A5D0FBA}"/>
              </a:ext>
            </a:extLst>
          </p:cNvPr>
          <p:cNvSpPr>
            <a:spLocks noGrp="1"/>
          </p:cNvSpPr>
          <p:nvPr>
            <p:ph type="sldNum" sz="quarter" idx="12"/>
          </p:nvPr>
        </p:nvSpPr>
        <p:spPr/>
        <p:txBody>
          <a:bodyPr/>
          <a:lstStyle/>
          <a:p>
            <a:fld id="{595DFE58-C458-456E-B306-797B8EAC29F4}" type="slidenum">
              <a:rPr lang="ru-RU" smtClean="0"/>
              <a:t>‹#›</a:t>
            </a:fld>
            <a:endParaRPr lang="ru-RU"/>
          </a:p>
        </p:txBody>
      </p:sp>
    </p:spTree>
    <p:extLst>
      <p:ext uri="{BB962C8B-B14F-4D97-AF65-F5344CB8AC3E}">
        <p14:creationId xmlns:p14="http://schemas.microsoft.com/office/powerpoint/2010/main" val="83145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415AAA-8EF4-5DDE-92A7-75AB040AEB7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08FB65A7-56CF-EFC9-1B16-2C03FA2223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D20B223-9F4A-7910-7772-1AA71D18BF2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664ECD4-305E-FB4D-02CB-4FE08A1DB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EBC6EDB6-0B15-AB7F-4E8E-D99206CF542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EFADA19-895E-619A-6478-D840EA1B0FE8}"/>
              </a:ext>
            </a:extLst>
          </p:cNvPr>
          <p:cNvSpPr>
            <a:spLocks noGrp="1"/>
          </p:cNvSpPr>
          <p:nvPr>
            <p:ph type="dt" sz="half" idx="10"/>
          </p:nvPr>
        </p:nvSpPr>
        <p:spPr/>
        <p:txBody>
          <a:bodyPr/>
          <a:lstStyle/>
          <a:p>
            <a:fld id="{B7797331-3D42-47B4-B051-04F49D76AF11}" type="datetimeFigureOut">
              <a:rPr lang="ru-RU" smtClean="0"/>
              <a:t>17.01.2023</a:t>
            </a:fld>
            <a:endParaRPr lang="ru-RU"/>
          </a:p>
        </p:txBody>
      </p:sp>
      <p:sp>
        <p:nvSpPr>
          <p:cNvPr id="8" name="Нижний колонтитул 7">
            <a:extLst>
              <a:ext uri="{FF2B5EF4-FFF2-40B4-BE49-F238E27FC236}">
                <a16:creationId xmlns:a16="http://schemas.microsoft.com/office/drawing/2014/main" id="{0830FCC0-FE59-D8B8-0171-A6D4B2E49F1B}"/>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5410B19-EB74-E8CA-4804-CDE1602FB1BE}"/>
              </a:ext>
            </a:extLst>
          </p:cNvPr>
          <p:cNvSpPr>
            <a:spLocks noGrp="1"/>
          </p:cNvSpPr>
          <p:nvPr>
            <p:ph type="sldNum" sz="quarter" idx="12"/>
          </p:nvPr>
        </p:nvSpPr>
        <p:spPr/>
        <p:txBody>
          <a:bodyPr/>
          <a:lstStyle/>
          <a:p>
            <a:fld id="{595DFE58-C458-456E-B306-797B8EAC29F4}" type="slidenum">
              <a:rPr lang="ru-RU" smtClean="0"/>
              <a:t>‹#›</a:t>
            </a:fld>
            <a:endParaRPr lang="ru-RU"/>
          </a:p>
        </p:txBody>
      </p:sp>
    </p:spTree>
    <p:extLst>
      <p:ext uri="{BB962C8B-B14F-4D97-AF65-F5344CB8AC3E}">
        <p14:creationId xmlns:p14="http://schemas.microsoft.com/office/powerpoint/2010/main" val="1541707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5F1B02-C92C-2194-1FCF-710708EB66E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51A37D7A-6500-5BFB-63DF-95C8EB58A269}"/>
              </a:ext>
            </a:extLst>
          </p:cNvPr>
          <p:cNvSpPr>
            <a:spLocks noGrp="1"/>
          </p:cNvSpPr>
          <p:nvPr>
            <p:ph type="dt" sz="half" idx="10"/>
          </p:nvPr>
        </p:nvSpPr>
        <p:spPr/>
        <p:txBody>
          <a:bodyPr/>
          <a:lstStyle/>
          <a:p>
            <a:fld id="{B7797331-3D42-47B4-B051-04F49D76AF11}" type="datetimeFigureOut">
              <a:rPr lang="ru-RU" smtClean="0"/>
              <a:t>17.01.2023</a:t>
            </a:fld>
            <a:endParaRPr lang="ru-RU"/>
          </a:p>
        </p:txBody>
      </p:sp>
      <p:sp>
        <p:nvSpPr>
          <p:cNvPr id="4" name="Нижний колонтитул 3">
            <a:extLst>
              <a:ext uri="{FF2B5EF4-FFF2-40B4-BE49-F238E27FC236}">
                <a16:creationId xmlns:a16="http://schemas.microsoft.com/office/drawing/2014/main" id="{B51E0FA9-2A23-1F79-EF3D-F4F78698500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192CE93-86AF-8487-DE1E-B837D2F13C18}"/>
              </a:ext>
            </a:extLst>
          </p:cNvPr>
          <p:cNvSpPr>
            <a:spLocks noGrp="1"/>
          </p:cNvSpPr>
          <p:nvPr>
            <p:ph type="sldNum" sz="quarter" idx="12"/>
          </p:nvPr>
        </p:nvSpPr>
        <p:spPr/>
        <p:txBody>
          <a:bodyPr/>
          <a:lstStyle/>
          <a:p>
            <a:fld id="{595DFE58-C458-456E-B306-797B8EAC29F4}" type="slidenum">
              <a:rPr lang="ru-RU" smtClean="0"/>
              <a:t>‹#›</a:t>
            </a:fld>
            <a:endParaRPr lang="ru-RU"/>
          </a:p>
        </p:txBody>
      </p:sp>
    </p:spTree>
    <p:extLst>
      <p:ext uri="{BB962C8B-B14F-4D97-AF65-F5344CB8AC3E}">
        <p14:creationId xmlns:p14="http://schemas.microsoft.com/office/powerpoint/2010/main" val="2682391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BAFA9CE-4BDA-B492-D634-AB5C5C150D37}"/>
              </a:ext>
            </a:extLst>
          </p:cNvPr>
          <p:cNvSpPr>
            <a:spLocks noGrp="1"/>
          </p:cNvSpPr>
          <p:nvPr>
            <p:ph type="dt" sz="half" idx="10"/>
          </p:nvPr>
        </p:nvSpPr>
        <p:spPr/>
        <p:txBody>
          <a:bodyPr/>
          <a:lstStyle/>
          <a:p>
            <a:fld id="{B7797331-3D42-47B4-B051-04F49D76AF11}" type="datetimeFigureOut">
              <a:rPr lang="ru-RU" smtClean="0"/>
              <a:t>17.01.2023</a:t>
            </a:fld>
            <a:endParaRPr lang="ru-RU"/>
          </a:p>
        </p:txBody>
      </p:sp>
      <p:sp>
        <p:nvSpPr>
          <p:cNvPr id="3" name="Нижний колонтитул 2">
            <a:extLst>
              <a:ext uri="{FF2B5EF4-FFF2-40B4-BE49-F238E27FC236}">
                <a16:creationId xmlns:a16="http://schemas.microsoft.com/office/drawing/2014/main" id="{196EFB90-012B-D5E2-59DB-0D3778A22B4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B764BB9-AF7A-6E16-76A7-BCB0BB1A0B78}"/>
              </a:ext>
            </a:extLst>
          </p:cNvPr>
          <p:cNvSpPr>
            <a:spLocks noGrp="1"/>
          </p:cNvSpPr>
          <p:nvPr>
            <p:ph type="sldNum" sz="quarter" idx="12"/>
          </p:nvPr>
        </p:nvSpPr>
        <p:spPr/>
        <p:txBody>
          <a:bodyPr/>
          <a:lstStyle/>
          <a:p>
            <a:fld id="{595DFE58-C458-456E-B306-797B8EAC29F4}" type="slidenum">
              <a:rPr lang="ru-RU" smtClean="0"/>
              <a:t>‹#›</a:t>
            </a:fld>
            <a:endParaRPr lang="ru-RU"/>
          </a:p>
        </p:txBody>
      </p:sp>
    </p:spTree>
    <p:extLst>
      <p:ext uri="{BB962C8B-B14F-4D97-AF65-F5344CB8AC3E}">
        <p14:creationId xmlns:p14="http://schemas.microsoft.com/office/powerpoint/2010/main" val="1827915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001AD7-487D-44E5-8D51-632DCA65506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C688ED9-C8A5-571C-A6C7-C2AB43B5C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482C6B8-CA66-A930-96A1-32BEF53217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C955D78-87F7-8A4B-7309-8CFD03F2C13E}"/>
              </a:ext>
            </a:extLst>
          </p:cNvPr>
          <p:cNvSpPr>
            <a:spLocks noGrp="1"/>
          </p:cNvSpPr>
          <p:nvPr>
            <p:ph type="dt" sz="half" idx="10"/>
          </p:nvPr>
        </p:nvSpPr>
        <p:spPr/>
        <p:txBody>
          <a:bodyPr/>
          <a:lstStyle/>
          <a:p>
            <a:fld id="{B7797331-3D42-47B4-B051-04F49D76AF11}" type="datetimeFigureOut">
              <a:rPr lang="ru-RU" smtClean="0"/>
              <a:t>17.01.2023</a:t>
            </a:fld>
            <a:endParaRPr lang="ru-RU"/>
          </a:p>
        </p:txBody>
      </p:sp>
      <p:sp>
        <p:nvSpPr>
          <p:cNvPr id="6" name="Нижний колонтитул 5">
            <a:extLst>
              <a:ext uri="{FF2B5EF4-FFF2-40B4-BE49-F238E27FC236}">
                <a16:creationId xmlns:a16="http://schemas.microsoft.com/office/drawing/2014/main" id="{703CB0FC-B563-0FE7-F8BC-015134A2143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6ED2101-EF40-BFAB-A7FB-650A2D563968}"/>
              </a:ext>
            </a:extLst>
          </p:cNvPr>
          <p:cNvSpPr>
            <a:spLocks noGrp="1"/>
          </p:cNvSpPr>
          <p:nvPr>
            <p:ph type="sldNum" sz="quarter" idx="12"/>
          </p:nvPr>
        </p:nvSpPr>
        <p:spPr/>
        <p:txBody>
          <a:bodyPr/>
          <a:lstStyle/>
          <a:p>
            <a:fld id="{595DFE58-C458-456E-B306-797B8EAC29F4}" type="slidenum">
              <a:rPr lang="ru-RU" smtClean="0"/>
              <a:t>‹#›</a:t>
            </a:fld>
            <a:endParaRPr lang="ru-RU"/>
          </a:p>
        </p:txBody>
      </p:sp>
    </p:spTree>
    <p:extLst>
      <p:ext uri="{BB962C8B-B14F-4D97-AF65-F5344CB8AC3E}">
        <p14:creationId xmlns:p14="http://schemas.microsoft.com/office/powerpoint/2010/main" val="397529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A000D0-ACFB-3216-E7EA-0F546D71878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F4C8380-A064-9962-F85D-2983AC862A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2B064C4-59C7-5E40-C402-B5B553D2B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F1D9C20-0A62-407F-6F11-F4E2459E5C18}"/>
              </a:ext>
            </a:extLst>
          </p:cNvPr>
          <p:cNvSpPr>
            <a:spLocks noGrp="1"/>
          </p:cNvSpPr>
          <p:nvPr>
            <p:ph type="dt" sz="half" idx="10"/>
          </p:nvPr>
        </p:nvSpPr>
        <p:spPr/>
        <p:txBody>
          <a:bodyPr/>
          <a:lstStyle/>
          <a:p>
            <a:fld id="{B7797331-3D42-47B4-B051-04F49D76AF11}" type="datetimeFigureOut">
              <a:rPr lang="ru-RU" smtClean="0"/>
              <a:t>17.01.2023</a:t>
            </a:fld>
            <a:endParaRPr lang="ru-RU"/>
          </a:p>
        </p:txBody>
      </p:sp>
      <p:sp>
        <p:nvSpPr>
          <p:cNvPr id="6" name="Нижний колонтитул 5">
            <a:extLst>
              <a:ext uri="{FF2B5EF4-FFF2-40B4-BE49-F238E27FC236}">
                <a16:creationId xmlns:a16="http://schemas.microsoft.com/office/drawing/2014/main" id="{4A65B82E-DC83-5604-B576-3A0891DF4AC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43F6024-1DF1-E6BB-508C-DFDC71C7B937}"/>
              </a:ext>
            </a:extLst>
          </p:cNvPr>
          <p:cNvSpPr>
            <a:spLocks noGrp="1"/>
          </p:cNvSpPr>
          <p:nvPr>
            <p:ph type="sldNum" sz="quarter" idx="12"/>
          </p:nvPr>
        </p:nvSpPr>
        <p:spPr/>
        <p:txBody>
          <a:bodyPr/>
          <a:lstStyle/>
          <a:p>
            <a:fld id="{595DFE58-C458-456E-B306-797B8EAC29F4}" type="slidenum">
              <a:rPr lang="ru-RU" smtClean="0"/>
              <a:t>‹#›</a:t>
            </a:fld>
            <a:endParaRPr lang="ru-RU"/>
          </a:p>
        </p:txBody>
      </p:sp>
    </p:spTree>
    <p:extLst>
      <p:ext uri="{BB962C8B-B14F-4D97-AF65-F5344CB8AC3E}">
        <p14:creationId xmlns:p14="http://schemas.microsoft.com/office/powerpoint/2010/main" val="1027232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E14C1D-40CA-AE71-70F4-9EFEAD75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23423CAC-42E0-167A-8603-C77279317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8FFA9DB-50AF-AF38-2600-98102573FC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797331-3D42-47B4-B051-04F49D76AF11}" type="datetimeFigureOut">
              <a:rPr lang="ru-RU" smtClean="0"/>
              <a:t>17.01.2023</a:t>
            </a:fld>
            <a:endParaRPr lang="ru-RU"/>
          </a:p>
        </p:txBody>
      </p:sp>
      <p:sp>
        <p:nvSpPr>
          <p:cNvPr id="5" name="Нижний колонтитул 4">
            <a:extLst>
              <a:ext uri="{FF2B5EF4-FFF2-40B4-BE49-F238E27FC236}">
                <a16:creationId xmlns:a16="http://schemas.microsoft.com/office/drawing/2014/main" id="{063EBA09-B5B0-EB28-C386-77A3DDDE66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858B988-CD76-5804-B0C5-8B6EF5AF27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DFE58-C458-456E-B306-797B8EAC29F4}" type="slidenum">
              <a:rPr lang="ru-RU" smtClean="0"/>
              <a:t>‹#›</a:t>
            </a:fld>
            <a:endParaRPr lang="ru-RU"/>
          </a:p>
        </p:txBody>
      </p:sp>
    </p:spTree>
    <p:extLst>
      <p:ext uri="{BB962C8B-B14F-4D97-AF65-F5344CB8AC3E}">
        <p14:creationId xmlns:p14="http://schemas.microsoft.com/office/powerpoint/2010/main" val="239304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1.wdp"/><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e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pn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7.jpg"/><Relationship Id="rId11" Type="http://schemas.openxmlformats.org/officeDocument/2006/relationships/image" Target="../media/image42.png"/><Relationship Id="rId5" Type="http://schemas.openxmlformats.org/officeDocument/2006/relationships/image" Target="../media/image36.emf"/><Relationship Id="rId15" Type="http://schemas.openxmlformats.org/officeDocument/2006/relationships/image" Target="../media/image45.png"/><Relationship Id="rId10" Type="http://schemas.openxmlformats.org/officeDocument/2006/relationships/image" Target="../media/image41.emf"/><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diagramData" Target="../diagrams/data1.xml"/><Relationship Id="rId12"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11" Type="http://schemas.microsoft.com/office/2007/relationships/diagramDrawing" Target="../diagrams/drawing1.xml"/><Relationship Id="rId5" Type="http://schemas.openxmlformats.org/officeDocument/2006/relationships/image" Target="../media/image62.png"/><Relationship Id="rId10" Type="http://schemas.openxmlformats.org/officeDocument/2006/relationships/diagramColors" Target="../diagrams/colors1.xml"/><Relationship Id="rId4" Type="http://schemas.openxmlformats.org/officeDocument/2006/relationships/image" Target="../media/image61.png"/><Relationship Id="rId9"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png"/><Relationship Id="rId7"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26" Type="http://schemas.openxmlformats.org/officeDocument/2006/relationships/image" Target="../media/image111.png"/><Relationship Id="rId3" Type="http://schemas.openxmlformats.org/officeDocument/2006/relationships/image" Target="../media/image89.jpeg"/><Relationship Id="rId21" Type="http://schemas.openxmlformats.org/officeDocument/2006/relationships/image" Target="../media/image106.jpe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5" Type="http://schemas.openxmlformats.org/officeDocument/2006/relationships/image" Target="../media/image110.png"/><Relationship Id="rId2" Type="http://schemas.openxmlformats.org/officeDocument/2006/relationships/notesSlide" Target="../notesSlides/notesSlide26.xml"/><Relationship Id="rId16" Type="http://schemas.openxmlformats.org/officeDocument/2006/relationships/image" Target="../media/image101.jpeg"/><Relationship Id="rId20"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96.png"/><Relationship Id="rId24" Type="http://schemas.openxmlformats.org/officeDocument/2006/relationships/image" Target="../media/image109.png"/><Relationship Id="rId5" Type="http://schemas.openxmlformats.org/officeDocument/2006/relationships/image" Target="../media/image91.png"/><Relationship Id="rId15" Type="http://schemas.openxmlformats.org/officeDocument/2006/relationships/image" Target="../media/image100.png"/><Relationship Id="rId23" Type="http://schemas.openxmlformats.org/officeDocument/2006/relationships/image" Target="../media/image108.png"/><Relationship Id="rId10" Type="http://schemas.openxmlformats.org/officeDocument/2006/relationships/image" Target="../media/image95.png"/><Relationship Id="rId19" Type="http://schemas.openxmlformats.org/officeDocument/2006/relationships/image" Target="../media/image104.jpeg"/><Relationship Id="rId4" Type="http://schemas.openxmlformats.org/officeDocument/2006/relationships/image" Target="../media/image90.jpe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14.png"/><Relationship Id="rId7" Type="http://schemas.openxmlformats.org/officeDocument/2006/relationships/image" Target="../media/image53.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9.png"/><Relationship Id="rId11" Type="http://schemas.microsoft.com/office/2007/relationships/hdphoto" Target="../media/hdphoto3.wdp"/><Relationship Id="rId5" Type="http://schemas.openxmlformats.org/officeDocument/2006/relationships/image" Target="../media/image80.png"/><Relationship Id="rId10" Type="http://schemas.openxmlformats.org/officeDocument/2006/relationships/image" Target="../media/image115.png"/><Relationship Id="rId4" Type="http://schemas.openxmlformats.org/officeDocument/2006/relationships/image" Target="../media/image7.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23C13F9-4A15-8BC2-B2D7-8540C557557C}"/>
              </a:ext>
            </a:extLst>
          </p:cNvPr>
          <p:cNvPicPr>
            <a:picLocks noChangeAspect="1"/>
          </p:cNvPicPr>
          <p:nvPr/>
        </p:nvPicPr>
        <p:blipFill>
          <a:blip r:embed="rId3">
            <a:lum bright="70000" contrast="-70000"/>
            <a:alphaModFix amt="22000"/>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196" y="24320"/>
            <a:ext cx="12192001" cy="6860470"/>
          </a:xfrm>
          <a:prstGeom prst="rect">
            <a:avLst/>
          </a:prstGeom>
        </p:spPr>
      </p:pic>
      <p:pic>
        <p:nvPicPr>
          <p:cNvPr id="5" name="Рисунок 4">
            <a:extLst>
              <a:ext uri="{FF2B5EF4-FFF2-40B4-BE49-F238E27FC236}">
                <a16:creationId xmlns:a16="http://schemas.microsoft.com/office/drawing/2014/main" id="{4E195A2F-5A72-6F09-1454-182A2B1D0D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103"/>
          <a:stretch/>
        </p:blipFill>
        <p:spPr>
          <a:xfrm>
            <a:off x="2194927" y="2466950"/>
            <a:ext cx="4239129" cy="2784334"/>
          </a:xfrm>
          <a:prstGeom prst="rect">
            <a:avLst/>
          </a:prstGeom>
          <a:ln>
            <a:noFill/>
          </a:ln>
          <a:effectLst>
            <a:outerShdw blurRad="292100" dist="139700" dir="2700000" algn="tl" rotWithShape="0">
              <a:srgbClr val="333333">
                <a:alpha val="65000"/>
              </a:srgbClr>
            </a:outerShdw>
          </a:effectLst>
        </p:spPr>
      </p:pic>
      <p:sp>
        <p:nvSpPr>
          <p:cNvPr id="6" name="Прямоугольник 5">
            <a:extLst>
              <a:ext uri="{FF2B5EF4-FFF2-40B4-BE49-F238E27FC236}">
                <a16:creationId xmlns:a16="http://schemas.microsoft.com/office/drawing/2014/main" id="{F544E9D4-3913-4DAD-8302-4B3E4CFDB083}"/>
              </a:ext>
            </a:extLst>
          </p:cNvPr>
          <p:cNvSpPr/>
          <p:nvPr/>
        </p:nvSpPr>
        <p:spPr>
          <a:xfrm>
            <a:off x="1805037" y="358265"/>
            <a:ext cx="9079630" cy="1938992"/>
          </a:xfrm>
          <a:prstGeom prst="rect">
            <a:avLst/>
          </a:prstGeom>
        </p:spPr>
        <p:txBody>
          <a:bodyPr wrap="square">
            <a:spAutoFit/>
          </a:bodyPr>
          <a:lstStyle/>
          <a:p>
            <a:pPr algn="ctr"/>
            <a:r>
              <a:rPr lang="en-US" sz="30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Status and prospects of the </a:t>
            </a:r>
          </a:p>
          <a:p>
            <a:pPr algn="ctr"/>
            <a:r>
              <a:rPr lang="en-US" sz="3000" b="1" dirty="0" err="1">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Meshcheryakov</a:t>
            </a:r>
            <a:r>
              <a:rPr lang="ru-RU" sz="30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 </a:t>
            </a:r>
            <a:endParaRPr lang="en-US" sz="30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endParaRPr>
          </a:p>
          <a:p>
            <a:pPr algn="ctr"/>
            <a:r>
              <a:rPr lang="en-US" sz="30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Laboratory of</a:t>
            </a:r>
            <a:r>
              <a:rPr lang="ru-RU" sz="30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  </a:t>
            </a:r>
            <a:r>
              <a:rPr lang="en-US" sz="30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Information Technologies</a:t>
            </a:r>
            <a:r>
              <a:rPr lang="ru-RU" sz="30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 </a:t>
            </a:r>
            <a:r>
              <a:rPr lang="en-US" sz="30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scientific program </a:t>
            </a:r>
            <a:endParaRPr lang="ru-RU" sz="30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endParaRPr>
          </a:p>
        </p:txBody>
      </p:sp>
      <p:pic>
        <p:nvPicPr>
          <p:cNvPr id="7" name="Рисунок 6">
            <a:extLst>
              <a:ext uri="{FF2B5EF4-FFF2-40B4-BE49-F238E27FC236}">
                <a16:creationId xmlns:a16="http://schemas.microsoft.com/office/drawing/2014/main" id="{B198C997-DC3F-BD1D-1D57-87EE3650D7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8451" y="2466950"/>
            <a:ext cx="1960656" cy="2785261"/>
          </a:xfrm>
          <a:prstGeom prst="rect">
            <a:avLst/>
          </a:prstGeom>
          <a:ln w="38100">
            <a:solidFill>
              <a:schemeClr val="bg1"/>
            </a:solidFill>
          </a:ln>
          <a:effectLst/>
        </p:spPr>
      </p:pic>
      <p:pic>
        <p:nvPicPr>
          <p:cNvPr id="8" name="Рисунок 7">
            <a:extLst>
              <a:ext uri="{FF2B5EF4-FFF2-40B4-BE49-F238E27FC236}">
                <a16:creationId xmlns:a16="http://schemas.microsoft.com/office/drawing/2014/main" id="{15EA87E5-2812-7544-CAC5-A6D675C41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7995" y="188572"/>
            <a:ext cx="1911981" cy="1332154"/>
          </a:xfrm>
          <a:prstGeom prst="rect">
            <a:avLst/>
          </a:prstGeom>
        </p:spPr>
      </p:pic>
      <p:sp>
        <p:nvSpPr>
          <p:cNvPr id="9" name="Rectangle 3">
            <a:extLst>
              <a:ext uri="{FF2B5EF4-FFF2-40B4-BE49-F238E27FC236}">
                <a16:creationId xmlns:a16="http://schemas.microsoft.com/office/drawing/2014/main" id="{30254195-29CB-C21E-FFAC-0E8AB8CC8CDB}"/>
              </a:ext>
            </a:extLst>
          </p:cNvPr>
          <p:cNvSpPr>
            <a:spLocks noChangeArrowheads="1"/>
          </p:cNvSpPr>
          <p:nvPr/>
        </p:nvSpPr>
        <p:spPr bwMode="auto">
          <a:xfrm>
            <a:off x="8725048" y="9530273"/>
            <a:ext cx="5940449" cy="64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23990" tIns="23990" rIns="23990" bIns="23990" numCol="1" anchor="t" anchorCtr="0" compatLnSpc="1">
            <a:prstTxWarp prst="textNoShape">
              <a:avLst/>
            </a:prstTxWarp>
          </a:bodyPr>
          <a:lstStyle/>
          <a:p>
            <a:pPr marR="59979" algn="ctr" defTabSz="959668" eaLnBrk="0" fontAlgn="base" hangingPunct="0">
              <a:spcBef>
                <a:spcPct val="0"/>
              </a:spcBef>
              <a:spcAft>
                <a:spcPct val="0"/>
              </a:spcAft>
            </a:pPr>
            <a:r>
              <a:rPr lang="en-US" altLang="ru-RU" sz="2800" b="1" dirty="0">
                <a:solidFill>
                  <a:srgbClr val="000066"/>
                </a:solidFill>
                <a:effectLst>
                  <a:innerShdw blurRad="63500" dist="50800">
                    <a:prstClr val="black">
                      <a:alpha val="50000"/>
                    </a:prstClr>
                  </a:innerShdw>
                </a:effectLst>
                <a:latin typeface="Cambria" panose="02040503050406030204" pitchFamily="18" charset="0"/>
                <a:ea typeface="Times New Roman" panose="02020603050405020304" pitchFamily="18" charset="0"/>
                <a:cs typeface="Tahoma" panose="020B0604030504040204" pitchFamily="34" charset="0"/>
              </a:rPr>
              <a:t>Joint Institute for Nuclear</a:t>
            </a:r>
            <a:r>
              <a:rPr lang="ru-RU" altLang="ru-RU" sz="2800" b="1" dirty="0">
                <a:solidFill>
                  <a:srgbClr val="000066"/>
                </a:solidFill>
                <a:effectLst>
                  <a:innerShdw blurRad="63500" dist="50800">
                    <a:prstClr val="black">
                      <a:alpha val="50000"/>
                    </a:prstClr>
                  </a:innerShdw>
                </a:effectLst>
                <a:latin typeface="Cambria" panose="02040503050406030204" pitchFamily="18" charset="0"/>
                <a:ea typeface="Times New Roman" panose="02020603050405020304" pitchFamily="18" charset="0"/>
                <a:cs typeface="Tahoma" panose="020B0604030504040204" pitchFamily="34" charset="0"/>
              </a:rPr>
              <a:t> </a:t>
            </a:r>
            <a:r>
              <a:rPr lang="en-US" altLang="ru-RU" sz="2800" b="1" dirty="0">
                <a:solidFill>
                  <a:srgbClr val="000066"/>
                </a:solidFill>
                <a:effectLst>
                  <a:innerShdw blurRad="63500" dist="50800">
                    <a:prstClr val="black">
                      <a:alpha val="50000"/>
                    </a:prstClr>
                  </a:innerShdw>
                </a:effectLst>
                <a:latin typeface="Cambria" panose="02040503050406030204" pitchFamily="18" charset="0"/>
                <a:ea typeface="Times New Roman" panose="02020603050405020304" pitchFamily="18" charset="0"/>
                <a:cs typeface="Tahoma" panose="020B0604030504040204" pitchFamily="34" charset="0"/>
              </a:rPr>
              <a:t>Research</a:t>
            </a:r>
          </a:p>
          <a:p>
            <a:pPr marR="59979" algn="ctr" defTabSz="959668" eaLnBrk="0" fontAlgn="base" hangingPunct="0">
              <a:spcBef>
                <a:spcPct val="0"/>
              </a:spcBef>
              <a:spcAft>
                <a:spcPct val="0"/>
              </a:spcAft>
            </a:pPr>
            <a:r>
              <a:rPr lang="en-US" altLang="ru-RU" sz="2800" b="1" dirty="0">
                <a:solidFill>
                  <a:srgbClr val="000066"/>
                </a:solidFill>
                <a:effectLst>
                  <a:innerShdw blurRad="63500" dist="50800">
                    <a:prstClr val="black">
                      <a:alpha val="50000"/>
                    </a:prstClr>
                  </a:innerShdw>
                </a:effectLst>
                <a:latin typeface="Cambria" panose="02040503050406030204" pitchFamily="18" charset="0"/>
                <a:ea typeface="Times New Roman" panose="02020603050405020304" pitchFamily="18" charset="0"/>
                <a:cs typeface="Tahoma" panose="020B0604030504040204" pitchFamily="34" charset="0"/>
              </a:rPr>
              <a:t>202</a:t>
            </a:r>
            <a:r>
              <a:rPr lang="ru-RU" altLang="ru-RU" sz="2800" b="1" dirty="0">
                <a:solidFill>
                  <a:srgbClr val="000066"/>
                </a:solidFill>
                <a:effectLst>
                  <a:innerShdw blurRad="63500" dist="50800">
                    <a:prstClr val="black">
                      <a:alpha val="50000"/>
                    </a:prstClr>
                  </a:innerShdw>
                </a:effectLst>
                <a:latin typeface="Cambria" panose="02040503050406030204" pitchFamily="18" charset="0"/>
                <a:ea typeface="Times New Roman" panose="02020603050405020304" pitchFamily="18" charset="0"/>
                <a:cs typeface="Tahoma" panose="020B0604030504040204" pitchFamily="34" charset="0"/>
              </a:rPr>
              <a:t>3</a:t>
            </a:r>
          </a:p>
        </p:txBody>
      </p:sp>
      <p:pic>
        <p:nvPicPr>
          <p:cNvPr id="11" name="Рисунок 10">
            <a:extLst>
              <a:ext uri="{FF2B5EF4-FFF2-40B4-BE49-F238E27FC236}">
                <a16:creationId xmlns:a16="http://schemas.microsoft.com/office/drawing/2014/main" id="{974BCD64-F71A-6DBC-C0A7-DD211A1BC84C}"/>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r="70043"/>
          <a:stretch/>
        </p:blipFill>
        <p:spPr>
          <a:xfrm>
            <a:off x="0" y="0"/>
            <a:ext cx="1656037" cy="6858000"/>
          </a:xfrm>
          <a:prstGeom prst="rect">
            <a:avLst/>
          </a:prstGeom>
        </p:spPr>
      </p:pic>
      <p:sp>
        <p:nvSpPr>
          <p:cNvPr id="12" name="Подзаголовок 2">
            <a:extLst>
              <a:ext uri="{FF2B5EF4-FFF2-40B4-BE49-F238E27FC236}">
                <a16:creationId xmlns:a16="http://schemas.microsoft.com/office/drawing/2014/main" id="{47C47371-9FBB-7D87-DDAA-F272949A75B9}"/>
              </a:ext>
            </a:extLst>
          </p:cNvPr>
          <p:cNvSpPr>
            <a:spLocks noGrp="1"/>
          </p:cNvSpPr>
          <p:nvPr>
            <p:ph type="subTitle" idx="1"/>
          </p:nvPr>
        </p:nvSpPr>
        <p:spPr>
          <a:xfrm>
            <a:off x="2194927" y="5494171"/>
            <a:ext cx="8825658" cy="861420"/>
          </a:xfrm>
        </p:spPr>
        <p:txBody>
          <a:bodyPr/>
          <a:lstStyle/>
          <a:p>
            <a:r>
              <a:rPr lang="en-US" sz="28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rPr>
              <a:t>Olga Derenovskaya</a:t>
            </a:r>
            <a:endParaRPr lang="ru-RU" sz="2800" b="1" dirty="0">
              <a:solidFill>
                <a:srgbClr val="000066"/>
              </a:solidFill>
              <a:effectLst>
                <a:innerShdw blurRad="63500" dist="50800">
                  <a:prstClr val="black">
                    <a:alpha val="50000"/>
                  </a:prstClr>
                </a:innerShdw>
              </a:effectLst>
              <a:latin typeface="Cambria" panose="02040503050406030204" pitchFamily="18" charset="0"/>
              <a:cs typeface="Tahoma" panose="020B0604030504040204" pitchFamily="34" charset="0"/>
            </a:endParaRPr>
          </a:p>
        </p:txBody>
      </p:sp>
      <p:sp>
        <p:nvSpPr>
          <p:cNvPr id="13" name="Подзаголовок 2">
            <a:extLst>
              <a:ext uri="{FF2B5EF4-FFF2-40B4-BE49-F238E27FC236}">
                <a16:creationId xmlns:a16="http://schemas.microsoft.com/office/drawing/2014/main" id="{8D183B53-1558-303B-0419-9D0C28745A76}"/>
              </a:ext>
            </a:extLst>
          </p:cNvPr>
          <p:cNvSpPr txBox="1">
            <a:spLocks/>
          </p:cNvSpPr>
          <p:nvPr/>
        </p:nvSpPr>
        <p:spPr>
          <a:xfrm>
            <a:off x="2194927" y="5949201"/>
            <a:ext cx="10644696" cy="86142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cap="none" dirty="0">
                <a:solidFill>
                  <a:srgbClr val="002060"/>
                </a:solidFill>
              </a:rPr>
              <a:t>Scientific secretary of the Meshcheryakov Laboratory of Information Technologies, JINR</a:t>
            </a:r>
            <a:endParaRPr lang="ru-RU" cap="none" dirty="0">
              <a:solidFill>
                <a:srgbClr val="002060"/>
              </a:solidFill>
            </a:endParaRPr>
          </a:p>
        </p:txBody>
      </p:sp>
    </p:spTree>
    <p:extLst>
      <p:ext uri="{BB962C8B-B14F-4D97-AF65-F5344CB8AC3E}">
        <p14:creationId xmlns:p14="http://schemas.microsoft.com/office/powerpoint/2010/main" val="758509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47" name="TextBox 46"/>
          <p:cNvSpPr txBox="1"/>
          <p:nvPr/>
        </p:nvSpPr>
        <p:spPr>
          <a:xfrm>
            <a:off x="4531097" y="57267"/>
            <a:ext cx="3170804" cy="523220"/>
          </a:xfrm>
          <a:prstGeom prst="rect">
            <a:avLst/>
          </a:prstGeom>
          <a:noFill/>
          <a:effectLst>
            <a:outerShdw blurRad="50800" dist="50800" dir="5400000" algn="ctr" rotWithShape="0">
              <a:schemeClr val="tx1"/>
            </a:outerShdw>
          </a:effectLst>
        </p:spPr>
        <p:txBody>
          <a:bodyPr wrap="none">
            <a:spAutoFit/>
          </a:bodyPr>
          <a:lstStyle/>
          <a:p>
            <a:pPr algn="ctr">
              <a:defRPr/>
            </a:pPr>
            <a:r>
              <a:rPr lang="ru-RU" sz="2800" b="1" dirty="0" err="1">
                <a:solidFill>
                  <a:schemeClr val="bg1"/>
                </a:solidFill>
                <a:effectLst>
                  <a:outerShdw blurRad="38100" dist="38100" dir="2700000" algn="tl">
                    <a:srgbClr val="000000">
                      <a:alpha val="43137"/>
                    </a:srgbClr>
                  </a:outerShdw>
                </a:effectLst>
              </a:rPr>
              <a:t>Cloud</a:t>
            </a:r>
            <a:r>
              <a:rPr lang="ru-RU" sz="2800" b="1" dirty="0">
                <a:solidFill>
                  <a:schemeClr val="bg1"/>
                </a:solidFill>
                <a:effectLst>
                  <a:outerShdw blurRad="38100" dist="38100" dir="2700000" algn="tl">
                    <a:srgbClr val="000000">
                      <a:alpha val="43137"/>
                    </a:srgbClr>
                  </a:outerShdw>
                </a:effectLst>
              </a:rPr>
              <a:t> </a:t>
            </a:r>
            <a:r>
              <a:rPr lang="en-US" sz="2800" b="1" dirty="0">
                <a:solidFill>
                  <a:schemeClr val="bg1"/>
                </a:solidFill>
                <a:effectLst>
                  <a:outerShdw blurRad="38100" dist="38100" dir="2700000" algn="tl">
                    <a:srgbClr val="000000">
                      <a:alpha val="43137"/>
                    </a:srgbClr>
                  </a:outerShdw>
                </a:effectLst>
              </a:rPr>
              <a:t>I</a:t>
            </a:r>
            <a:r>
              <a:rPr lang="ru-RU" sz="2800" b="1" dirty="0" err="1">
                <a:solidFill>
                  <a:schemeClr val="bg1"/>
                </a:solidFill>
                <a:effectLst>
                  <a:outerShdw blurRad="38100" dist="38100" dir="2700000" algn="tl">
                    <a:srgbClr val="000000">
                      <a:alpha val="43137"/>
                    </a:srgbClr>
                  </a:outerShdw>
                </a:effectLst>
              </a:rPr>
              <a:t>nfrastructure</a:t>
            </a:r>
            <a:endParaRPr lang="ru-RU" sz="2800" b="1" dirty="0">
              <a:solidFill>
                <a:schemeClr val="bg1"/>
              </a:solidFill>
              <a:effectLst>
                <a:outerShdw blurRad="38100" dist="38100" dir="2700000" algn="tl">
                  <a:srgbClr val="000000">
                    <a:alpha val="43137"/>
                  </a:srgbClr>
                </a:outerShdw>
              </a:effectLst>
            </a:endParaRP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18" name="TextBox 17">
            <a:extLst>
              <a:ext uri="{FF2B5EF4-FFF2-40B4-BE49-F238E27FC236}">
                <a16:creationId xmlns:a16="http://schemas.microsoft.com/office/drawing/2014/main" id="{0722676E-6E9E-53B7-87E8-FA89E811DA32}"/>
              </a:ext>
            </a:extLst>
          </p:cNvPr>
          <p:cNvSpPr txBox="1"/>
          <p:nvPr/>
        </p:nvSpPr>
        <p:spPr>
          <a:xfrm>
            <a:off x="88136" y="933080"/>
            <a:ext cx="7315414" cy="1400383"/>
          </a:xfrm>
          <a:prstGeom prst="rect">
            <a:avLst/>
          </a:prstGeom>
          <a:noFill/>
        </p:spPr>
        <p:txBody>
          <a:bodyPr wrap="square" rtlCol="0">
            <a:spAutoFit/>
          </a:bodyPr>
          <a:lstStyle/>
          <a:p>
            <a:pPr marL="177800" indent="-177800">
              <a:buFont typeface="Arial" panose="020B0604020202020204" pitchFamily="34" charset="0"/>
              <a:buChar char="•"/>
            </a:pPr>
            <a:r>
              <a:rPr lang="en-US" sz="1700" dirty="0">
                <a:solidFill>
                  <a:srgbClr val="002060"/>
                </a:solidFill>
                <a:latin typeface="Arial" panose="020B0604020202020204" pitchFamily="34" charset="0"/>
                <a:cs typeface="Arial" panose="020B0604020202020204" pitchFamily="34" charset="0"/>
              </a:rPr>
              <a:t>Cloud Platform  -   </a:t>
            </a:r>
            <a:r>
              <a:rPr lang="en-US" sz="1700" dirty="0" err="1">
                <a:solidFill>
                  <a:srgbClr val="002060"/>
                </a:solidFill>
                <a:latin typeface="Arial" panose="020B0604020202020204" pitchFamily="34" charset="0"/>
                <a:cs typeface="Arial" panose="020B0604020202020204" pitchFamily="34" charset="0"/>
              </a:rPr>
              <a:t>OpenNebula</a:t>
            </a:r>
            <a:endParaRPr lang="en-US" sz="1700" dirty="0">
              <a:solidFill>
                <a:srgbClr val="002060"/>
              </a:solidFill>
              <a:latin typeface="Arial" panose="020B0604020202020204" pitchFamily="34" charset="0"/>
              <a:cs typeface="Arial" panose="020B0604020202020204" pitchFamily="34" charset="0"/>
            </a:endParaRPr>
          </a:p>
          <a:p>
            <a:pPr marL="177800" indent="-177800">
              <a:buFont typeface="Arial" panose="020B0604020202020204" pitchFamily="34" charset="0"/>
              <a:buChar char="•"/>
            </a:pPr>
            <a:r>
              <a:rPr lang="en-US" sz="1700" dirty="0">
                <a:solidFill>
                  <a:srgbClr val="002060"/>
                </a:solidFill>
                <a:latin typeface="Arial" panose="020B0604020202020204" pitchFamily="34" charset="0"/>
                <a:cs typeface="Arial" panose="020B0604020202020204" pitchFamily="34" charset="0"/>
              </a:rPr>
              <a:t>Virtualization  - KVM </a:t>
            </a:r>
          </a:p>
          <a:p>
            <a:pPr marL="177800" indent="-177800">
              <a:buFont typeface="Arial" panose="020B0604020202020204" pitchFamily="34" charset="0"/>
              <a:buChar char="•"/>
            </a:pPr>
            <a:r>
              <a:rPr lang="en-US" sz="1700" dirty="0">
                <a:solidFill>
                  <a:srgbClr val="002060"/>
                </a:solidFill>
                <a:latin typeface="Arial" panose="020B0604020202020204" pitchFamily="34" charset="0"/>
                <a:cs typeface="Arial" panose="020B0604020202020204" pitchFamily="34" charset="0"/>
              </a:rPr>
              <a:t>Storage (Local disks, </a:t>
            </a:r>
            <a:r>
              <a:rPr lang="en-US" sz="1700" dirty="0" err="1">
                <a:solidFill>
                  <a:srgbClr val="002060"/>
                </a:solidFill>
                <a:latin typeface="Arial" panose="020B0604020202020204" pitchFamily="34" charset="0"/>
                <a:cs typeface="Arial" panose="020B0604020202020204" pitchFamily="34" charset="0"/>
              </a:rPr>
              <a:t>Ceph</a:t>
            </a:r>
            <a:r>
              <a:rPr lang="en-US" sz="1700" dirty="0">
                <a:solidFill>
                  <a:srgbClr val="002060"/>
                </a:solidFill>
                <a:latin typeface="Arial" panose="020B0604020202020204" pitchFamily="34" charset="0"/>
                <a:cs typeface="Arial" panose="020B0604020202020204" pitchFamily="34" charset="0"/>
              </a:rPr>
              <a:t>)</a:t>
            </a:r>
          </a:p>
          <a:p>
            <a:pPr marL="177800" indent="-177800">
              <a:buFont typeface="Arial" panose="020B0604020202020204" pitchFamily="34" charset="0"/>
              <a:buChar char="•"/>
            </a:pPr>
            <a:r>
              <a:rPr lang="en-US" sz="1700" dirty="0">
                <a:solidFill>
                  <a:srgbClr val="002060"/>
                </a:solidFill>
                <a:latin typeface="Arial" panose="020B0604020202020204" pitchFamily="34" charset="0"/>
                <a:cs typeface="Arial" panose="020B0604020202020204" pitchFamily="34" charset="0"/>
              </a:rPr>
              <a:t>Total Resources</a:t>
            </a:r>
            <a:endParaRPr lang="ru-RU" sz="1700" dirty="0">
              <a:solidFill>
                <a:srgbClr val="002060"/>
              </a:solidFill>
              <a:latin typeface="Arial" panose="020B0604020202020204" pitchFamily="34" charset="0"/>
              <a:cs typeface="Arial" panose="020B0604020202020204" pitchFamily="34" charset="0"/>
            </a:endParaRPr>
          </a:p>
          <a:p>
            <a:pPr marL="176213"/>
            <a:r>
              <a:rPr lang="en-US" sz="1700" dirty="0">
                <a:solidFill>
                  <a:srgbClr val="002060"/>
                </a:solidFill>
                <a:latin typeface="Arial" panose="020B0604020202020204" pitchFamily="34" charset="0"/>
                <a:cs typeface="Arial" panose="020B0604020202020204" pitchFamily="34" charset="0"/>
              </a:rPr>
              <a:t>~ </a:t>
            </a:r>
            <a:r>
              <a:rPr lang="en-US" sz="1700" dirty="0">
                <a:solidFill>
                  <a:srgbClr val="C00000"/>
                </a:solidFill>
                <a:latin typeface="Arial" panose="020B0604020202020204" pitchFamily="34" charset="0"/>
                <a:cs typeface="Arial" panose="020B0604020202020204" pitchFamily="34" charset="0"/>
              </a:rPr>
              <a:t>5,000</a:t>
            </a:r>
            <a:r>
              <a:rPr lang="en-US" sz="1700" dirty="0">
                <a:solidFill>
                  <a:srgbClr val="002060"/>
                </a:solidFill>
                <a:latin typeface="Arial" panose="020B0604020202020204" pitchFamily="34" charset="0"/>
                <a:cs typeface="Arial" panose="020B0604020202020204" pitchFamily="34" charset="0"/>
              </a:rPr>
              <a:t> CPU cores; 60</a:t>
            </a:r>
            <a:r>
              <a:rPr lang="ru-RU" sz="1700" dirty="0">
                <a:solidFill>
                  <a:srgbClr val="002060"/>
                </a:solidFill>
                <a:latin typeface="Arial" panose="020B0604020202020204" pitchFamily="34" charset="0"/>
                <a:cs typeface="Arial" panose="020B0604020202020204" pitchFamily="34" charset="0"/>
              </a:rPr>
              <a:t> </a:t>
            </a:r>
            <a:r>
              <a:rPr lang="en-US" sz="1700" dirty="0">
                <a:solidFill>
                  <a:srgbClr val="002060"/>
                </a:solidFill>
                <a:latin typeface="Arial" panose="020B0604020202020204" pitchFamily="34" charset="0"/>
                <a:cs typeface="Arial" panose="020B0604020202020204" pitchFamily="34" charset="0"/>
              </a:rPr>
              <a:t>TB RAM; </a:t>
            </a:r>
            <a:r>
              <a:rPr lang="en-US" sz="1700" dirty="0">
                <a:solidFill>
                  <a:srgbClr val="C00000"/>
                </a:solidFill>
                <a:latin typeface="Arial" panose="020B0604020202020204" pitchFamily="34" charset="0"/>
                <a:cs typeface="Arial" panose="020B0604020202020204" pitchFamily="34" charset="0"/>
              </a:rPr>
              <a:t>3.1 PB </a:t>
            </a:r>
            <a:r>
              <a:rPr lang="en-US" sz="1700" dirty="0">
                <a:solidFill>
                  <a:srgbClr val="002060"/>
                </a:solidFill>
                <a:latin typeface="Arial" panose="020B0604020202020204" pitchFamily="34" charset="0"/>
                <a:cs typeface="Arial" panose="020B0604020202020204" pitchFamily="34" charset="0"/>
              </a:rPr>
              <a:t>of raw </a:t>
            </a:r>
            <a:r>
              <a:rPr lang="en-US" sz="1700" dirty="0" err="1">
                <a:solidFill>
                  <a:srgbClr val="002060"/>
                </a:solidFill>
                <a:latin typeface="Arial" panose="020B0604020202020204" pitchFamily="34" charset="0"/>
                <a:cs typeface="Arial" panose="020B0604020202020204" pitchFamily="34" charset="0"/>
              </a:rPr>
              <a:t>ceph</a:t>
            </a:r>
            <a:r>
              <a:rPr lang="en-US" sz="1700" dirty="0">
                <a:solidFill>
                  <a:srgbClr val="002060"/>
                </a:solidFill>
                <a:latin typeface="Arial" panose="020B0604020202020204" pitchFamily="34" charset="0"/>
                <a:cs typeface="Arial" panose="020B0604020202020204" pitchFamily="34" charset="0"/>
              </a:rPr>
              <a:t>-based storage </a:t>
            </a:r>
          </a:p>
        </p:txBody>
      </p:sp>
      <p:sp>
        <p:nvSpPr>
          <p:cNvPr id="19" name="Rectangle 7">
            <a:extLst>
              <a:ext uri="{FF2B5EF4-FFF2-40B4-BE49-F238E27FC236}">
                <a16:creationId xmlns:a16="http://schemas.microsoft.com/office/drawing/2014/main" id="{06926E4F-9AE0-71C1-8554-A41BF3D46766}"/>
              </a:ext>
            </a:extLst>
          </p:cNvPr>
          <p:cNvSpPr>
            <a:spLocks noChangeArrowheads="1"/>
          </p:cNvSpPr>
          <p:nvPr/>
        </p:nvSpPr>
        <p:spPr bwMode="auto">
          <a:xfrm>
            <a:off x="6965488" y="3512448"/>
            <a:ext cx="5492865" cy="309315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numCol="1">
            <a:spAutoFit/>
          </a:bodyPr>
          <a:lstStyle/>
          <a:p>
            <a:r>
              <a:rPr lang="en-GB" altLang="ru-RU" dirty="0">
                <a:solidFill>
                  <a:srgbClr val="000066"/>
                </a:solidFill>
                <a:latin typeface="Arial" panose="020B0604020202020204" pitchFamily="34" charset="0"/>
                <a:cs typeface="Arial" panose="020B0604020202020204" pitchFamily="34" charset="0"/>
              </a:rPr>
              <a:t>   - </a:t>
            </a:r>
            <a:r>
              <a:rPr lang="ru-RU" altLang="ru-RU" dirty="0" err="1">
                <a:solidFill>
                  <a:srgbClr val="000066"/>
                </a:solidFill>
                <a:latin typeface="Arial" panose="020B0604020202020204" pitchFamily="34" charset="0"/>
                <a:cs typeface="Arial" panose="020B0604020202020204" pitchFamily="34" charset="0"/>
              </a:rPr>
              <a:t>VMs</a:t>
            </a:r>
            <a:r>
              <a:rPr lang="ru-RU"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for</a:t>
            </a:r>
            <a:r>
              <a:rPr lang="ru-RU" altLang="ru-RU" dirty="0">
                <a:solidFill>
                  <a:srgbClr val="000066"/>
                </a:solidFill>
                <a:latin typeface="Arial" panose="020B0604020202020204" pitchFamily="34" charset="0"/>
                <a:cs typeface="Arial" panose="020B0604020202020204" pitchFamily="34" charset="0"/>
              </a:rPr>
              <a:t> JINR </a:t>
            </a:r>
            <a:r>
              <a:rPr lang="ru-RU" altLang="ru-RU" dirty="0" err="1">
                <a:solidFill>
                  <a:srgbClr val="000066"/>
                </a:solidFill>
                <a:latin typeface="Arial" panose="020B0604020202020204" pitchFamily="34" charset="0"/>
                <a:cs typeface="Arial" panose="020B0604020202020204" pitchFamily="34" charset="0"/>
              </a:rPr>
              <a:t>users</a:t>
            </a:r>
            <a:endParaRPr lang="ru-RU" altLang="ru-RU" dirty="0">
              <a:solidFill>
                <a:srgbClr val="000066"/>
              </a:solidFill>
              <a:latin typeface="Arial" panose="020B0604020202020204" pitchFamily="34" charset="0"/>
              <a:cs typeface="Arial" panose="020B0604020202020204" pitchFamily="34" charset="0"/>
            </a:endParaRP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GB"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Computational</a:t>
            </a:r>
            <a:r>
              <a:rPr lang="ru-RU"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resources</a:t>
            </a:r>
            <a:r>
              <a:rPr lang="ru-RU"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for</a:t>
            </a:r>
            <a:r>
              <a:rPr lang="ru-RU" altLang="ru-RU" dirty="0">
                <a:solidFill>
                  <a:srgbClr val="000066"/>
                </a:solidFill>
                <a:latin typeface="Arial" panose="020B0604020202020204" pitchFamily="34" charset="0"/>
                <a:cs typeface="Arial" panose="020B0604020202020204" pitchFamily="34" charset="0"/>
              </a:rPr>
              <a:t> </a:t>
            </a:r>
            <a:r>
              <a:rPr lang="en-US" altLang="ru-RU" dirty="0">
                <a:solidFill>
                  <a:srgbClr val="000066"/>
                </a:solidFill>
                <a:latin typeface="Arial" panose="020B0604020202020204" pitchFamily="34" charset="0"/>
                <a:cs typeface="Arial" panose="020B0604020202020204" pitchFamily="34" charset="0"/>
              </a:rPr>
              <a:t>neutrino</a:t>
            </a:r>
            <a:r>
              <a:rPr lang="ru-RU"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experiments</a:t>
            </a:r>
            <a:endParaRPr lang="ru-RU" altLang="ru-RU" dirty="0">
              <a:solidFill>
                <a:srgbClr val="000066"/>
              </a:solidFill>
              <a:latin typeface="Arial" panose="020B0604020202020204" pitchFamily="34" charset="0"/>
              <a:cs typeface="Arial" panose="020B0604020202020204" pitchFamily="34" charset="0"/>
            </a:endParaRP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Testbeds</a:t>
            </a:r>
            <a:r>
              <a:rPr lang="ru-RU" altLang="ru-RU" dirty="0">
                <a:solidFill>
                  <a:srgbClr val="000066"/>
                </a:solidFill>
                <a:latin typeface="Arial" panose="020B0604020202020204" pitchFamily="34" charset="0"/>
                <a:cs typeface="Arial" panose="020B0604020202020204" pitchFamily="34" charset="0"/>
              </a:rPr>
              <a:t> </a:t>
            </a:r>
            <a:r>
              <a:rPr lang="ru-RU" altLang="ru-RU" dirty="0" err="1">
                <a:solidFill>
                  <a:srgbClr val="000066"/>
                </a:solidFill>
                <a:latin typeface="Arial" panose="020B0604020202020204" pitchFamily="34" charset="0"/>
                <a:cs typeface="Arial" panose="020B0604020202020204" pitchFamily="34" charset="0"/>
              </a:rPr>
              <a:t>for</a:t>
            </a:r>
            <a:r>
              <a:rPr lang="ru-RU" altLang="ru-RU" dirty="0">
                <a:solidFill>
                  <a:srgbClr val="000066"/>
                </a:solidFill>
                <a:latin typeface="Arial" panose="020B0604020202020204" pitchFamily="34" charset="0"/>
                <a:cs typeface="Arial" panose="020B0604020202020204" pitchFamily="34" charset="0"/>
              </a:rPr>
              <a:t> </a:t>
            </a:r>
            <a:r>
              <a:rPr lang="en-US" altLang="ru-RU" dirty="0">
                <a:solidFill>
                  <a:srgbClr val="000066"/>
                </a:solidFill>
                <a:latin typeface="Arial" panose="020B0604020202020204" pitchFamily="34" charset="0"/>
                <a:cs typeface="Arial" panose="020B0604020202020204" pitchFamily="34" charset="0"/>
              </a:rPr>
              <a:t>research and development </a:t>
            </a:r>
            <a:r>
              <a:rPr lang="ru-RU" altLang="ru-RU" dirty="0" err="1">
                <a:solidFill>
                  <a:srgbClr val="000066"/>
                </a:solidFill>
                <a:latin typeface="Arial" panose="020B0604020202020204" pitchFamily="34" charset="0"/>
                <a:cs typeface="Arial" panose="020B0604020202020204" pitchFamily="34" charset="0"/>
              </a:rPr>
              <a:t>in</a:t>
            </a:r>
            <a:r>
              <a:rPr lang="ru-RU" altLang="ru-RU" dirty="0">
                <a:solidFill>
                  <a:srgbClr val="000066"/>
                </a:solidFill>
                <a:latin typeface="Arial" panose="020B0604020202020204" pitchFamily="34" charset="0"/>
                <a:cs typeface="Arial" panose="020B0604020202020204" pitchFamily="34" charset="0"/>
              </a:rPr>
              <a:t> IT</a:t>
            </a:r>
            <a:endParaRPr lang="en-US" altLang="ru-RU" dirty="0">
              <a:solidFill>
                <a:srgbClr val="000066"/>
              </a:solidFill>
              <a:latin typeface="Arial" panose="020B0604020202020204" pitchFamily="34" charset="0"/>
              <a:cs typeface="Arial" panose="020B0604020202020204" pitchFamily="34" charset="0"/>
            </a:endParaRP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COMPASS production system services</a:t>
            </a: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Data management system of the UNECE ICP Vegetation </a:t>
            </a: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Scientific and engineering computing</a:t>
            </a: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Service for data visualization</a:t>
            </a:r>
          </a:p>
          <a:p>
            <a:pPr marL="169863" lvl="1" defTabSz="914305">
              <a:spcBef>
                <a:spcPts val="0"/>
              </a:spcBef>
              <a:spcAft>
                <a:spcPts val="300"/>
              </a:spcAft>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dirty="0">
                <a:solidFill>
                  <a:srgbClr val="000066"/>
                </a:solidFill>
                <a:latin typeface="Arial" panose="020B0604020202020204" pitchFamily="34" charset="0"/>
                <a:cs typeface="Arial" panose="020B0604020202020204" pitchFamily="34" charset="0"/>
              </a:rPr>
              <a:t> Gitlab and some others </a:t>
            </a:r>
            <a:endParaRPr lang="ru-RU" dirty="0">
              <a:solidFill>
                <a:srgbClr val="000066"/>
              </a:solidFill>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98769239-73E3-B0B9-E401-7DF2033B9657}"/>
              </a:ext>
            </a:extLst>
          </p:cNvPr>
          <p:cNvSpPr/>
          <p:nvPr/>
        </p:nvSpPr>
        <p:spPr>
          <a:xfrm>
            <a:off x="171153" y="6121654"/>
            <a:ext cx="6896485" cy="691343"/>
          </a:xfrm>
          <a:prstGeom prst="rect">
            <a:avLst/>
          </a:prstGeom>
        </p:spPr>
        <p:txBody>
          <a:bodyPr wrap="square">
            <a:spAutoFit/>
          </a:bodyPr>
          <a:lstStyle/>
          <a:p>
            <a:pPr>
              <a:lnSpc>
                <a:spcPct val="120000"/>
              </a:lnSpc>
            </a:pPr>
            <a:r>
              <a:rPr lang="en-US" sz="1700" dirty="0">
                <a:solidFill>
                  <a:srgbClr val="0000FF"/>
                </a:solidFill>
                <a:latin typeface="Arial" panose="020B0604020202020204" pitchFamily="34" charset="0"/>
                <a:cs typeface="Arial" panose="020B0604020202020204" pitchFamily="34" charset="0"/>
              </a:rPr>
              <a:t>DIRAC-based distributed information and computing environment </a:t>
            </a:r>
            <a:r>
              <a:rPr lang="ru-RU" sz="1700" dirty="0">
                <a:solidFill>
                  <a:srgbClr val="0000FF"/>
                </a:solidFill>
                <a:latin typeface="Arial" panose="020B0604020202020204" pitchFamily="34" charset="0"/>
                <a:cs typeface="Arial" panose="020B0604020202020204" pitchFamily="34" charset="0"/>
              </a:rPr>
              <a:t>(</a:t>
            </a:r>
            <a:r>
              <a:rPr lang="en-US" sz="1700" dirty="0">
                <a:solidFill>
                  <a:srgbClr val="0000FF"/>
                </a:solidFill>
                <a:latin typeface="Arial" panose="020B0604020202020204" pitchFamily="34" charset="0"/>
                <a:cs typeface="Arial" panose="020B0604020202020204" pitchFamily="34" charset="0"/>
              </a:rPr>
              <a:t>DICE</a:t>
            </a:r>
            <a:r>
              <a:rPr lang="ru-RU" sz="1700" dirty="0">
                <a:solidFill>
                  <a:srgbClr val="0000FF"/>
                </a:solidFill>
                <a:latin typeface="Arial" panose="020B0604020202020204" pitchFamily="34" charset="0"/>
                <a:cs typeface="Arial" panose="020B0604020202020204" pitchFamily="34" charset="0"/>
              </a:rPr>
              <a:t>)</a:t>
            </a:r>
            <a:r>
              <a:rPr lang="en-US" sz="1700" dirty="0">
                <a:solidFill>
                  <a:srgbClr val="0000FF"/>
                </a:solidFill>
                <a:latin typeface="Arial" panose="020B0604020202020204" pitchFamily="34" charset="0"/>
                <a:cs typeface="Arial" panose="020B0604020202020204" pitchFamily="34" charset="0"/>
              </a:rPr>
              <a:t> that integrates the JINR Member State organizations’ clouds</a:t>
            </a:r>
          </a:p>
        </p:txBody>
      </p:sp>
      <p:pic>
        <p:nvPicPr>
          <p:cNvPr id="6" name="Рисунок 10"/>
          <p:cNvPicPr>
            <a:picLocks noChangeAspect="1"/>
          </p:cNvPicPr>
          <p:nvPr/>
        </p:nvPicPr>
        <p:blipFill>
          <a:blip r:embed="rId4"/>
          <a:srcRect/>
          <a:stretch>
            <a:fillRect/>
          </a:stretch>
        </p:blipFill>
        <p:spPr bwMode="auto">
          <a:xfrm>
            <a:off x="7225998" y="869490"/>
            <a:ext cx="4340572" cy="2495920"/>
          </a:xfrm>
          <a:prstGeom prst="rect">
            <a:avLst/>
          </a:prstGeom>
          <a:noFill/>
          <a:ln w="9525">
            <a:noFill/>
            <a:miter lim="800000"/>
            <a:headEnd/>
            <a:tailEnd/>
          </a:ln>
        </p:spPr>
      </p:pic>
      <p:pic>
        <p:nvPicPr>
          <p:cNvPr id="5" name="Рисунок 4">
            <a:extLst>
              <a:ext uri="{FF2B5EF4-FFF2-40B4-BE49-F238E27FC236}">
                <a16:creationId xmlns:a16="http://schemas.microsoft.com/office/drawing/2014/main" id="{83F4ECDF-AFB9-AFB6-FC29-76859CB54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57" y="2377469"/>
            <a:ext cx="6405424" cy="3744185"/>
          </a:xfrm>
          <a:prstGeom prst="rect">
            <a:avLst/>
          </a:prstGeom>
        </p:spPr>
      </p:pic>
    </p:spTree>
    <p:extLst>
      <p:ext uri="{BB962C8B-B14F-4D97-AF65-F5344CB8AC3E}">
        <p14:creationId xmlns:p14="http://schemas.microsoft.com/office/powerpoint/2010/main" val="3825549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9FD0EAF8-C73D-48F5-A9FC-1F6379D78F80}"/>
              </a:ext>
            </a:extLst>
          </p:cNvPr>
          <p:cNvSpPr/>
          <p:nvPr/>
        </p:nvSpPr>
        <p:spPr>
          <a:xfrm flipH="1">
            <a:off x="0" y="1"/>
            <a:ext cx="12192000" cy="703711"/>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800" b="1" dirty="0">
              <a:solidFill>
                <a:prstClr val="white"/>
              </a:solidFill>
            </a:endParaRPr>
          </a:p>
        </p:txBody>
      </p:sp>
      <p:pic>
        <p:nvPicPr>
          <p:cNvPr id="53" name="Рисунок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7576" y="28441"/>
            <a:ext cx="969189" cy="675272"/>
          </a:xfrm>
          <a:prstGeom prst="rect">
            <a:avLst/>
          </a:prstGeom>
        </p:spPr>
      </p:pic>
      <p:sp>
        <p:nvSpPr>
          <p:cNvPr id="7" name="Прямоугольник 6"/>
          <p:cNvSpPr/>
          <p:nvPr/>
        </p:nvSpPr>
        <p:spPr>
          <a:xfrm>
            <a:off x="3911229" y="81093"/>
            <a:ext cx="4171399" cy="480131"/>
          </a:xfrm>
          <a:prstGeom prst="rect">
            <a:avLst/>
          </a:prstGeom>
          <a:effectLst>
            <a:outerShdw blurRad="50800" dist="38100" dir="2700000" algn="tl" rotWithShape="0">
              <a:prstClr val="black"/>
            </a:outerShdw>
          </a:effectLst>
        </p:spPr>
        <p:txBody>
          <a:bodyPr wrap="none">
            <a:spAutoFit/>
          </a:bodyPr>
          <a:lstStyle/>
          <a:p>
            <a:pPr algn="ctr" defTabSz="404131">
              <a:lnSpc>
                <a:spcPct val="90000"/>
              </a:lnSpc>
              <a:buClr>
                <a:srgbClr val="000000"/>
              </a:buClr>
              <a:buSzPct val="100000"/>
              <a:defRPr/>
            </a:pPr>
            <a:r>
              <a:rPr lang="en-US" sz="2800" b="1" dirty="0">
                <a:solidFill>
                  <a:prstClr val="white"/>
                </a:solidFill>
                <a:effectLst>
                  <a:outerShdw blurRad="38100" dist="38100" dir="2700000" algn="tl">
                    <a:srgbClr val="000000">
                      <a:alpha val="43137"/>
                    </a:srgbClr>
                  </a:outerShdw>
                </a:effectLst>
              </a:rPr>
              <a:t>“</a:t>
            </a:r>
            <a:r>
              <a:rPr lang="en-US" sz="2800" b="1" dirty="0" err="1">
                <a:solidFill>
                  <a:prstClr val="white"/>
                </a:solidFill>
                <a:effectLst>
                  <a:outerShdw blurRad="38100" dist="38100" dir="2700000" algn="tl">
                    <a:srgbClr val="000000">
                      <a:alpha val="43137"/>
                    </a:srgbClr>
                  </a:outerShdw>
                </a:effectLst>
              </a:rPr>
              <a:t>Govorun</a:t>
            </a:r>
            <a:r>
              <a:rPr lang="en-US" sz="2800" b="1" dirty="0">
                <a:solidFill>
                  <a:prstClr val="white"/>
                </a:solidFill>
                <a:effectLst>
                  <a:outerShdw blurRad="38100" dist="38100" dir="2700000" algn="tl">
                    <a:srgbClr val="000000">
                      <a:alpha val="43137"/>
                    </a:srgbClr>
                  </a:outerShdw>
                </a:effectLst>
              </a:rPr>
              <a:t>” Supercomputer</a:t>
            </a:r>
          </a:p>
        </p:txBody>
      </p:sp>
      <p:pic>
        <p:nvPicPr>
          <p:cNvPr id="2" name="Рисунок 1">
            <a:extLst>
              <a:ext uri="{FF2B5EF4-FFF2-40B4-BE49-F238E27FC236}">
                <a16:creationId xmlns:a16="http://schemas.microsoft.com/office/drawing/2014/main" id="{5B6CBD12-B524-0888-095D-AFA5A6262D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982" y="3609515"/>
            <a:ext cx="5007391" cy="3115185"/>
          </a:xfrm>
          <a:prstGeom prst="rect">
            <a:avLst/>
          </a:prstGeom>
        </p:spPr>
      </p:pic>
      <p:pic>
        <p:nvPicPr>
          <p:cNvPr id="3" name="Рисунок 2">
            <a:extLst>
              <a:ext uri="{FF2B5EF4-FFF2-40B4-BE49-F238E27FC236}">
                <a16:creationId xmlns:a16="http://schemas.microsoft.com/office/drawing/2014/main" id="{49D1DC27-F50C-F5C3-0A6B-CE01F998A8B9}"/>
              </a:ext>
            </a:extLst>
          </p:cNvPr>
          <p:cNvPicPr>
            <a:picLocks noChangeAspect="1"/>
          </p:cNvPicPr>
          <p:nvPr/>
        </p:nvPicPr>
        <p:blipFill>
          <a:blip r:embed="rId5"/>
          <a:stretch>
            <a:fillRect/>
          </a:stretch>
        </p:blipFill>
        <p:spPr>
          <a:xfrm>
            <a:off x="5086921" y="4556583"/>
            <a:ext cx="2400077" cy="2168117"/>
          </a:xfrm>
          <a:prstGeom prst="rect">
            <a:avLst/>
          </a:prstGeom>
        </p:spPr>
      </p:pic>
      <p:sp>
        <p:nvSpPr>
          <p:cNvPr id="4" name="TextBox 3">
            <a:extLst>
              <a:ext uri="{FF2B5EF4-FFF2-40B4-BE49-F238E27FC236}">
                <a16:creationId xmlns:a16="http://schemas.microsoft.com/office/drawing/2014/main" id="{59C7D08D-A90B-6BF4-159A-ECBDA30BC5FB}"/>
              </a:ext>
            </a:extLst>
          </p:cNvPr>
          <p:cNvSpPr txBox="1"/>
          <p:nvPr/>
        </p:nvSpPr>
        <p:spPr>
          <a:xfrm>
            <a:off x="133814" y="723369"/>
            <a:ext cx="5771228" cy="2805896"/>
          </a:xfrm>
          <a:prstGeom prst="rect">
            <a:avLst/>
          </a:prstGeom>
          <a:solidFill>
            <a:schemeClr val="bg1"/>
          </a:solidFill>
          <a:ln>
            <a:solidFill>
              <a:schemeClr val="bg1">
                <a:lumMod val="50000"/>
              </a:schemeClr>
            </a:solidFill>
          </a:ln>
          <a:effectLst/>
        </p:spPr>
        <p:txBody>
          <a:bodyPr wrap="square">
            <a:spAutoFit/>
          </a:bodyPr>
          <a:lstStyle/>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Hyper-converged software-defined system</a:t>
            </a: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Hierarchical data processing and storage system </a:t>
            </a:r>
            <a:endParaRPr lang="ru-RU" sz="1700" dirty="0">
              <a:solidFill>
                <a:srgbClr val="000066"/>
              </a:solidFill>
              <a:latin typeface="Arial" panose="020B0604020202020204" pitchFamily="34" charset="0"/>
              <a:cs typeface="Arial" panose="020B0604020202020204" pitchFamily="34" charset="0"/>
            </a:endParaRP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Scalable solution Storage-on-demand</a:t>
            </a: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Total peak performance: </a:t>
            </a:r>
            <a:r>
              <a:rPr lang="ru-RU" sz="1700" dirty="0">
                <a:solidFill>
                  <a:srgbClr val="000066"/>
                </a:solidFill>
                <a:latin typeface="Arial" panose="020B0604020202020204" pitchFamily="34" charset="0"/>
                <a:cs typeface="Arial" panose="020B0604020202020204" pitchFamily="34" charset="0"/>
              </a:rPr>
              <a:t>1.1</a:t>
            </a:r>
            <a:r>
              <a:rPr lang="en-US" sz="1700" dirty="0">
                <a:solidFill>
                  <a:srgbClr val="000066"/>
                </a:solidFill>
                <a:latin typeface="Arial" panose="020B0604020202020204" pitchFamily="34" charset="0"/>
                <a:cs typeface="Arial" panose="020B0604020202020204" pitchFamily="34" charset="0"/>
              </a:rPr>
              <a:t> </a:t>
            </a:r>
            <a:r>
              <a:rPr lang="en-US" sz="1700" dirty="0" err="1">
                <a:solidFill>
                  <a:srgbClr val="000066"/>
                </a:solidFill>
                <a:latin typeface="Arial" panose="020B0604020202020204" pitchFamily="34" charset="0"/>
                <a:cs typeface="Arial" panose="020B0604020202020204" pitchFamily="34" charset="0"/>
              </a:rPr>
              <a:t>PFlops</a:t>
            </a:r>
            <a:r>
              <a:rPr lang="en-US" sz="1700" dirty="0">
                <a:solidFill>
                  <a:srgbClr val="000066"/>
                </a:solidFill>
                <a:latin typeface="Arial" panose="020B0604020202020204" pitchFamily="34" charset="0"/>
                <a:cs typeface="Arial" panose="020B0604020202020204" pitchFamily="34" charset="0"/>
              </a:rPr>
              <a:t> DP</a:t>
            </a: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GPU component based on NVIDIA</a:t>
            </a:r>
          </a:p>
          <a:p>
            <a:pPr marL="87313" indent="-87313">
              <a:spcAft>
                <a:spcPts val="400"/>
              </a:spcAft>
              <a:buFont typeface="Arial" panose="020B0604020202020204" pitchFamily="34" charset="0"/>
              <a:buChar char="•"/>
              <a:defRPr/>
            </a:pPr>
            <a:r>
              <a:rPr lang="en-US" sz="1700" dirty="0">
                <a:solidFill>
                  <a:srgbClr val="000066"/>
                </a:solidFill>
                <a:latin typeface="Arial" panose="020B0604020202020204" pitchFamily="34" charset="0"/>
                <a:cs typeface="Arial" panose="020B0604020202020204" pitchFamily="34" charset="0"/>
              </a:rPr>
              <a:t> CPU component based on RSC “Tornado” liquid cooling solutions</a:t>
            </a:r>
          </a:p>
          <a:p>
            <a:pPr marL="87313" indent="-87313">
              <a:spcAft>
                <a:spcPts val="400"/>
              </a:spcAft>
              <a:buFont typeface="Arial" charset="0"/>
              <a:buChar char="•"/>
              <a:defRPr/>
            </a:pPr>
            <a:r>
              <a:rPr lang="en-US" sz="1700" dirty="0">
                <a:solidFill>
                  <a:srgbClr val="000066"/>
                </a:solidFill>
                <a:latin typeface="Arial" panose="020B0604020202020204" pitchFamily="34" charset="0"/>
                <a:cs typeface="Arial" panose="020B0604020202020204" pitchFamily="34" charset="0"/>
              </a:rPr>
              <a:t> The most energy-efficient center in Russia (PUE = 1.06)</a:t>
            </a:r>
          </a:p>
          <a:p>
            <a:pPr marL="87313" indent="-87313">
              <a:spcAft>
                <a:spcPts val="400"/>
              </a:spcAft>
              <a:buFont typeface="Arial" charset="0"/>
              <a:buChar char="•"/>
              <a:defRPr/>
            </a:pPr>
            <a:r>
              <a:rPr lang="en-US" sz="1700" dirty="0">
                <a:solidFill>
                  <a:srgbClr val="000066"/>
                </a:solidFill>
                <a:latin typeface="Arial" panose="020B0604020202020204" pitchFamily="34" charset="0"/>
                <a:cs typeface="Arial" panose="020B0604020202020204" pitchFamily="34" charset="0"/>
              </a:rPr>
              <a:t> Storage performance &gt;</a:t>
            </a:r>
            <a:r>
              <a:rPr lang="ru-RU" sz="1700" dirty="0">
                <a:solidFill>
                  <a:srgbClr val="000066"/>
                </a:solidFill>
                <a:latin typeface="Arial" panose="020B0604020202020204" pitchFamily="34" charset="0"/>
                <a:cs typeface="Arial" panose="020B0604020202020204" pitchFamily="34" charset="0"/>
              </a:rPr>
              <a:t>3</a:t>
            </a:r>
            <a:r>
              <a:rPr lang="en-US" sz="1700" dirty="0">
                <a:solidFill>
                  <a:srgbClr val="000066"/>
                </a:solidFill>
                <a:latin typeface="Arial" panose="020B0604020202020204" pitchFamily="34" charset="0"/>
                <a:cs typeface="Arial" panose="020B0604020202020204" pitchFamily="34" charset="0"/>
              </a:rPr>
              <a:t>00 GB/s</a:t>
            </a:r>
            <a:r>
              <a:rPr lang="ru-RU" sz="1700" dirty="0">
                <a:solidFill>
                  <a:srgbClr val="000066"/>
                </a:solidFill>
                <a:latin typeface="Arial" panose="020B0604020202020204" pitchFamily="34" charset="0"/>
                <a:cs typeface="Arial" panose="020B0604020202020204" pitchFamily="34" charset="0"/>
              </a:rPr>
              <a:t> </a:t>
            </a:r>
            <a:endParaRPr lang="en-US" sz="1700" dirty="0">
              <a:solidFill>
                <a:srgbClr val="000066"/>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4808F05-3110-53C1-0177-6EDF214EFBC3}"/>
              </a:ext>
            </a:extLst>
          </p:cNvPr>
          <p:cNvSpPr txBox="1"/>
          <p:nvPr/>
        </p:nvSpPr>
        <p:spPr>
          <a:xfrm>
            <a:off x="6286960" y="2104095"/>
            <a:ext cx="5819805" cy="2205732"/>
          </a:xfrm>
          <a:prstGeom prst="rect">
            <a:avLst/>
          </a:prstGeom>
          <a:noFill/>
        </p:spPr>
        <p:txBody>
          <a:bodyPr wrap="square">
            <a:spAutoFit/>
          </a:bodyPr>
          <a:lstStyle/>
          <a:p>
            <a:pPr algn="just">
              <a:spcAft>
                <a:spcPts val="600"/>
              </a:spcAft>
            </a:pPr>
            <a:r>
              <a:rPr lang="en-US" sz="1700" dirty="0">
                <a:solidFill>
                  <a:srgbClr val="0000FF"/>
                </a:solidFill>
                <a:latin typeface="Arial" panose="020B0604020202020204" pitchFamily="34" charset="0"/>
                <a:cs typeface="Arial" panose="020B0604020202020204" pitchFamily="34" charset="0"/>
              </a:rPr>
              <a:t>Key projects that use the resources of the SC “</a:t>
            </a:r>
            <a:r>
              <a:rPr lang="en-US" sz="1700" dirty="0" err="1">
                <a:solidFill>
                  <a:srgbClr val="0000FF"/>
                </a:solidFill>
                <a:latin typeface="Arial" panose="020B0604020202020204" pitchFamily="34" charset="0"/>
                <a:cs typeface="Arial" panose="020B0604020202020204" pitchFamily="34" charset="0"/>
              </a:rPr>
              <a:t>Govorun</a:t>
            </a:r>
            <a:r>
              <a:rPr lang="en-US" sz="1700" dirty="0">
                <a:solidFill>
                  <a:srgbClr val="0000FF"/>
                </a:solidFill>
                <a:latin typeface="Arial" panose="020B0604020202020204" pitchFamily="34" charset="0"/>
                <a:cs typeface="Arial" panose="020B0604020202020204" pitchFamily="34" charset="0"/>
              </a:rPr>
              <a:t>”: </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NICA megaproject, </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calculations of lattice quantum</a:t>
            </a:r>
            <a:r>
              <a:rPr lang="ru-RU" sz="1700" dirty="0">
                <a:solidFill>
                  <a:srgbClr val="000066"/>
                </a:solidFill>
                <a:latin typeface="Arial" panose="020B0604020202020204" pitchFamily="34" charset="0"/>
                <a:cs typeface="Arial" panose="020B0604020202020204" pitchFamily="34" charset="0"/>
              </a:rPr>
              <a:t> </a:t>
            </a:r>
            <a:r>
              <a:rPr lang="en-US" sz="1700" dirty="0">
                <a:solidFill>
                  <a:srgbClr val="000066"/>
                </a:solidFill>
                <a:latin typeface="Arial" panose="020B0604020202020204" pitchFamily="34" charset="0"/>
                <a:cs typeface="Arial" panose="020B0604020202020204" pitchFamily="34" charset="0"/>
              </a:rPr>
              <a:t>chromodynamics,</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computations of the properties of atoms of superheavy elements, </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studies in the field of radiation biology,</a:t>
            </a:r>
          </a:p>
          <a:p>
            <a:pPr marL="285750" indent="-285750">
              <a:spcAft>
                <a:spcPts val="400"/>
              </a:spcAft>
              <a:buFont typeface="Wingdings" panose="05000000000000000000" pitchFamily="2" charset="2"/>
              <a:buChar char="Ø"/>
            </a:pPr>
            <a:r>
              <a:rPr lang="en-US" sz="1700" dirty="0">
                <a:solidFill>
                  <a:srgbClr val="000066"/>
                </a:solidFill>
                <a:latin typeface="Arial" panose="020B0604020202020204" pitchFamily="34" charset="0"/>
                <a:cs typeface="Arial" panose="020B0604020202020204" pitchFamily="34" charset="0"/>
              </a:rPr>
              <a:t>calculations of the radiation safety of JINR’s facilities.</a:t>
            </a:r>
            <a:endParaRPr lang="en-GB" sz="1700" dirty="0">
              <a:solidFill>
                <a:srgbClr val="000066"/>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FB85363-1DE8-41EC-1A7D-C636A3506CD8}"/>
              </a:ext>
            </a:extLst>
          </p:cNvPr>
          <p:cNvSpPr txBox="1"/>
          <p:nvPr/>
        </p:nvSpPr>
        <p:spPr>
          <a:xfrm>
            <a:off x="6286960" y="703712"/>
            <a:ext cx="5672154" cy="1400383"/>
          </a:xfrm>
          <a:prstGeom prst="rect">
            <a:avLst/>
          </a:prstGeom>
          <a:noFill/>
        </p:spPr>
        <p:txBody>
          <a:bodyPr wrap="square">
            <a:spAutoFit/>
          </a:bodyPr>
          <a:lstStyle>
            <a:defPPr>
              <a:defRPr lang="en-US"/>
            </a:defPPr>
            <a:lvl1pPr>
              <a:defRPr>
                <a:solidFill>
                  <a:prstClr val="black"/>
                </a:solidFill>
                <a:latin typeface="Times New Roman" panose="02020603050405020304" pitchFamily="18" charset="0"/>
                <a:cs typeface="Times New Roman" panose="02020603050405020304" pitchFamily="18" charset="0"/>
              </a:defRPr>
            </a:lvl1pPr>
          </a:lstStyle>
          <a:p>
            <a:pPr algn="just"/>
            <a:r>
              <a:rPr lang="en-US" sz="1700" dirty="0">
                <a:solidFill>
                  <a:srgbClr val="000066"/>
                </a:solidFill>
                <a:latin typeface="Arial" panose="020B0604020202020204" pitchFamily="34" charset="0"/>
                <a:cs typeface="Arial" panose="020B0604020202020204" pitchFamily="34" charset="0"/>
              </a:rPr>
              <a:t>The resources of the “</a:t>
            </a:r>
            <a:r>
              <a:rPr lang="en-US" sz="1700" dirty="0" err="1">
                <a:solidFill>
                  <a:srgbClr val="000066"/>
                </a:solidFill>
                <a:latin typeface="Arial" panose="020B0604020202020204" pitchFamily="34" charset="0"/>
                <a:cs typeface="Arial" panose="020B0604020202020204" pitchFamily="34" charset="0"/>
              </a:rPr>
              <a:t>Govorun</a:t>
            </a:r>
            <a:r>
              <a:rPr lang="en-US" sz="1700" dirty="0">
                <a:solidFill>
                  <a:srgbClr val="000066"/>
                </a:solidFill>
                <a:latin typeface="Arial" panose="020B0604020202020204" pitchFamily="34" charset="0"/>
                <a:cs typeface="Arial" panose="020B0604020202020204" pitchFamily="34" charset="0"/>
              </a:rPr>
              <a:t>” supercomputer are used by scientific groups from all the Laboratories of the Institute for solving a wide range of tasks</a:t>
            </a:r>
            <a:r>
              <a:rPr lang="ru-RU" sz="1700" dirty="0">
                <a:solidFill>
                  <a:srgbClr val="000066"/>
                </a:solidFill>
                <a:latin typeface="Arial" panose="020B0604020202020204" pitchFamily="34" charset="0"/>
                <a:cs typeface="Arial" panose="020B0604020202020204" pitchFamily="34" charset="0"/>
              </a:rPr>
              <a:t> </a:t>
            </a:r>
            <a:r>
              <a:rPr lang="en-US" sz="1700" dirty="0">
                <a:solidFill>
                  <a:srgbClr val="000066"/>
                </a:solidFill>
                <a:latin typeface="Arial" panose="020B0604020202020204" pitchFamily="34" charset="0"/>
                <a:cs typeface="Arial" panose="020B0604020202020204" pitchFamily="34" charset="0"/>
              </a:rPr>
              <a:t>in the field of theoretical physics, as well as for physics modeling and experimental data processing.  </a:t>
            </a:r>
            <a:endParaRPr lang="ru-RU" sz="1700" dirty="0">
              <a:solidFill>
                <a:srgbClr val="000066"/>
              </a:solidFill>
              <a:latin typeface="Arial" panose="020B0604020202020204" pitchFamily="34" charset="0"/>
              <a:cs typeface="Arial" panose="020B0604020202020204" pitchFamily="34" charset="0"/>
            </a:endParaRPr>
          </a:p>
        </p:txBody>
      </p:sp>
      <p:pic>
        <p:nvPicPr>
          <p:cNvPr id="36" name="Рисунок 35">
            <a:extLst>
              <a:ext uri="{FF2B5EF4-FFF2-40B4-BE49-F238E27FC236}">
                <a16:creationId xmlns:a16="http://schemas.microsoft.com/office/drawing/2014/main" id="{3448DD16-454E-F307-9EBF-D1285FE769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8920" y="4319610"/>
            <a:ext cx="3404213" cy="2538390"/>
          </a:xfrm>
          <a:prstGeom prst="rect">
            <a:avLst/>
          </a:prstGeom>
        </p:spPr>
      </p:pic>
    </p:spTree>
    <p:extLst>
      <p:ext uri="{BB962C8B-B14F-4D97-AF65-F5344CB8AC3E}">
        <p14:creationId xmlns:p14="http://schemas.microsoft.com/office/powerpoint/2010/main" val="2202523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0D891175-A362-5874-A1BC-640708204A19}"/>
              </a:ext>
            </a:extLst>
          </p:cNvPr>
          <p:cNvSpPr/>
          <p:nvPr/>
        </p:nvSpPr>
        <p:spPr>
          <a:xfrm flipH="1">
            <a:off x="0" y="1"/>
            <a:ext cx="12192000" cy="703711"/>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800" b="1" dirty="0">
              <a:solidFill>
                <a:prstClr val="white"/>
              </a:solidFill>
            </a:endParaRPr>
          </a:p>
        </p:txBody>
      </p:sp>
      <p:pic>
        <p:nvPicPr>
          <p:cNvPr id="5" name="Рисунок 4">
            <a:extLst>
              <a:ext uri="{FF2B5EF4-FFF2-40B4-BE49-F238E27FC236}">
                <a16:creationId xmlns:a16="http://schemas.microsoft.com/office/drawing/2014/main" id="{258615CD-ABED-94A4-3469-0AF5E0BAF5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7576" y="28441"/>
            <a:ext cx="969189" cy="675272"/>
          </a:xfrm>
          <a:prstGeom prst="rect">
            <a:avLst/>
          </a:prstGeom>
        </p:spPr>
      </p:pic>
      <p:sp>
        <p:nvSpPr>
          <p:cNvPr id="6" name="Прямоугольник 5">
            <a:extLst>
              <a:ext uri="{FF2B5EF4-FFF2-40B4-BE49-F238E27FC236}">
                <a16:creationId xmlns:a16="http://schemas.microsoft.com/office/drawing/2014/main" id="{528202D4-4625-9DDF-A8C6-12ED49B6DD43}"/>
              </a:ext>
            </a:extLst>
          </p:cNvPr>
          <p:cNvSpPr/>
          <p:nvPr/>
        </p:nvSpPr>
        <p:spPr>
          <a:xfrm>
            <a:off x="1791680" y="90246"/>
            <a:ext cx="8608639" cy="523220"/>
          </a:xfrm>
          <a:prstGeom prst="rect">
            <a:avLst/>
          </a:prstGeom>
          <a:effectLst>
            <a:outerShdw blurRad="50800" dist="38100" dir="2700000" algn="tl" rotWithShape="0">
              <a:prstClr val="black"/>
            </a:outerShdw>
          </a:effectLst>
        </p:spPr>
        <p:txBody>
          <a:bodyPr wrap="none">
            <a:spAutoFit/>
          </a:bodyPr>
          <a:lstStyle/>
          <a:p>
            <a:r>
              <a:rPr lang="en-US" sz="2800" b="1" dirty="0">
                <a:solidFill>
                  <a:schemeClr val="bg1"/>
                </a:solidFill>
                <a:effectLst>
                  <a:outerShdw blurRad="38100" dist="38100" dir="2700000" algn="tl">
                    <a:srgbClr val="000000">
                      <a:alpha val="43137"/>
                    </a:srgbClr>
                  </a:outerShdw>
                </a:effectLst>
              </a:rPr>
              <a:t>Unified Scalable Supercomputer Research Infrastructure </a:t>
            </a:r>
            <a:endParaRPr lang="ru-RU" sz="2800" b="1" dirty="0">
              <a:solidFill>
                <a:schemeClr val="bg1"/>
              </a:solidFill>
              <a:effectLst>
                <a:outerShdw blurRad="38100" dist="38100" dir="2700000" algn="tl">
                  <a:srgbClr val="000000">
                    <a:alpha val="43137"/>
                  </a:srgbClr>
                </a:outerShdw>
              </a:effectLst>
            </a:endParaRPr>
          </a:p>
        </p:txBody>
      </p:sp>
      <p:sp>
        <p:nvSpPr>
          <p:cNvPr id="8" name="Прямоугольник 7">
            <a:extLst>
              <a:ext uri="{FF2B5EF4-FFF2-40B4-BE49-F238E27FC236}">
                <a16:creationId xmlns:a16="http://schemas.microsoft.com/office/drawing/2014/main" id="{3361027E-9A01-BED2-C248-278237CAB150}"/>
              </a:ext>
            </a:extLst>
          </p:cNvPr>
          <p:cNvSpPr/>
          <p:nvPr/>
        </p:nvSpPr>
        <p:spPr>
          <a:xfrm>
            <a:off x="5589356" y="915454"/>
            <a:ext cx="6411817" cy="2585323"/>
          </a:xfrm>
          <a:prstGeom prst="rect">
            <a:avLst/>
          </a:prstGeom>
        </p:spPr>
        <p:txBody>
          <a:bodyPr wrap="square">
            <a:spAutoFit/>
          </a:bodyPr>
          <a:lstStyle/>
          <a:p>
            <a:r>
              <a:rPr lang="en-US" spc="50" dirty="0">
                <a:solidFill>
                  <a:srgbClr val="000066"/>
                </a:solidFill>
                <a:latin typeface="Arial" panose="020B0604020202020204" pitchFamily="34" charset="0"/>
                <a:cs typeface="Arial" panose="020B0604020202020204" pitchFamily="34" charset="0"/>
              </a:rPr>
              <a:t>Based on the integration of the supercomputers of JINR, of the Interdepartmental Supercomputer Center of the Russian Academy of Sciences and of Peter the Great St. Petersburg Polytechnic University, a </a:t>
            </a:r>
            <a:r>
              <a:rPr lang="en-US" spc="50" dirty="0">
                <a:solidFill>
                  <a:srgbClr val="0000FF"/>
                </a:solidFill>
                <a:latin typeface="Arial" panose="020B0604020202020204" pitchFamily="34" charset="0"/>
                <a:cs typeface="Arial" panose="020B0604020202020204" pitchFamily="34" charset="0"/>
              </a:rPr>
              <a:t>unified scalable supercomputer research infrastructure </a:t>
            </a:r>
            <a:r>
              <a:rPr lang="en-US" spc="50" dirty="0">
                <a:solidFill>
                  <a:srgbClr val="000066"/>
                </a:solidFill>
                <a:latin typeface="Arial" panose="020B0604020202020204" pitchFamily="34" charset="0"/>
                <a:cs typeface="Arial" panose="020B0604020202020204" pitchFamily="34" charset="0"/>
              </a:rPr>
              <a:t>based on the National Research Computer Network of Russia (NIKS) was created. Such an infrastructure is in demand </a:t>
            </a:r>
            <a:r>
              <a:rPr lang="en-US" spc="50" dirty="0">
                <a:solidFill>
                  <a:srgbClr val="0000FF"/>
                </a:solidFill>
                <a:latin typeface="Arial" panose="020B0604020202020204" pitchFamily="34" charset="0"/>
                <a:cs typeface="Arial" panose="020B0604020202020204" pitchFamily="34" charset="0"/>
              </a:rPr>
              <a:t>for the tasks of the NICA megaproject</a:t>
            </a:r>
            <a:r>
              <a:rPr lang="en-US" dirty="0">
                <a:solidFill>
                  <a:srgbClr val="000066"/>
                </a:solidFill>
                <a:latin typeface="Arial" panose="020B0604020202020204" pitchFamily="34" charset="0"/>
                <a:cs typeface="Arial" panose="020B0604020202020204" pitchFamily="34" charset="0"/>
              </a:rPr>
              <a:t>.</a:t>
            </a:r>
          </a:p>
          <a:p>
            <a:endParaRPr lang="ru-RU" dirty="0">
              <a:latin typeface="Arial"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07C4E3C0-7312-713E-8D1A-B24D0ADC57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049"/>
          <a:stretch/>
        </p:blipFill>
        <p:spPr>
          <a:xfrm>
            <a:off x="85235" y="703712"/>
            <a:ext cx="5313295" cy="2867451"/>
          </a:xfrm>
          <a:prstGeom prst="rect">
            <a:avLst/>
          </a:prstGeom>
          <a:ln>
            <a:noFill/>
          </a:ln>
          <a:effectLst>
            <a:softEdge rad="112500"/>
          </a:effectLst>
        </p:spPr>
      </p:pic>
      <p:pic>
        <p:nvPicPr>
          <p:cNvPr id="10" name="scc_union_mpd (online-video-cutter.com)">
            <a:hlinkClick r:id="" action="ppaction://media"/>
            <a:extLst>
              <a:ext uri="{FF2B5EF4-FFF2-40B4-BE49-F238E27FC236}">
                <a16:creationId xmlns:a16="http://schemas.microsoft.com/office/drawing/2014/main" id="{2CE55502-DAAF-ACE7-9C53-7011AB5A94A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4780" y="3634223"/>
            <a:ext cx="5284576" cy="2972574"/>
          </a:xfrm>
          <a:prstGeom prst="rect">
            <a:avLst/>
          </a:prstGeom>
        </p:spPr>
      </p:pic>
      <p:pic>
        <p:nvPicPr>
          <p:cNvPr id="20" name="Рисунок 19">
            <a:extLst>
              <a:ext uri="{FF2B5EF4-FFF2-40B4-BE49-F238E27FC236}">
                <a16:creationId xmlns:a16="http://schemas.microsoft.com/office/drawing/2014/main" id="{821975B3-46D4-CE66-8E99-23885433252D}"/>
              </a:ext>
            </a:extLst>
          </p:cNvPr>
          <p:cNvPicPr>
            <a:picLocks noChangeAspect="1"/>
          </p:cNvPicPr>
          <p:nvPr/>
        </p:nvPicPr>
        <p:blipFill>
          <a:blip r:embed="rId8"/>
          <a:stretch>
            <a:fillRect/>
          </a:stretch>
        </p:blipFill>
        <p:spPr>
          <a:xfrm>
            <a:off x="6286817" y="3240472"/>
            <a:ext cx="5163760" cy="3267739"/>
          </a:xfrm>
          <a:prstGeom prst="rect">
            <a:avLst/>
          </a:prstGeom>
        </p:spPr>
      </p:pic>
    </p:spTree>
    <p:extLst>
      <p:ext uri="{BB962C8B-B14F-4D97-AF65-F5344CB8AC3E}">
        <p14:creationId xmlns:p14="http://schemas.microsoft.com/office/powerpoint/2010/main" val="332762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a:stretch>
            <a:fillRect/>
          </a:stretch>
        </p:blipFill>
        <p:spPr bwMode="auto">
          <a:xfrm>
            <a:off x="1952305" y="2721539"/>
            <a:ext cx="7754535" cy="4037864"/>
          </a:xfrm>
          <a:prstGeom prst="rect">
            <a:avLst/>
          </a:prstGeom>
          <a:noFill/>
          <a:ln w="9525">
            <a:noFill/>
            <a:miter lim="800000"/>
            <a:headEnd/>
            <a:tailEnd/>
          </a:ln>
        </p:spPr>
      </p:pic>
      <p:sp>
        <p:nvSpPr>
          <p:cNvPr id="8" name="Прямоугольник 7"/>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5" name="TextBox 4"/>
          <p:cNvSpPr txBox="1"/>
          <p:nvPr/>
        </p:nvSpPr>
        <p:spPr>
          <a:xfrm>
            <a:off x="4429510" y="98597"/>
            <a:ext cx="2800126"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ea typeface="DejaVu Sans"/>
                <a:cs typeface="DejaVu Sans"/>
              </a:rPr>
              <a:t>JINR in </a:t>
            </a:r>
            <a:r>
              <a:rPr lang="en-US" sz="2800" b="1" dirty="0" err="1">
                <a:solidFill>
                  <a:schemeClr val="bg1"/>
                </a:solidFill>
                <a:effectLst>
                  <a:outerShdw blurRad="38100" dist="38100" dir="2700000" algn="tl">
                    <a:srgbClr val="000000">
                      <a:alpha val="43137"/>
                    </a:srgbClr>
                  </a:outerShdw>
                </a:effectLst>
                <a:ea typeface="DejaVu Sans"/>
                <a:cs typeface="DejaVu Sans"/>
              </a:rPr>
              <a:t>DataLakes</a:t>
            </a:r>
            <a:endParaRPr lang="ru-RU" sz="2800" b="1" dirty="0">
              <a:solidFill>
                <a:schemeClr val="bg1"/>
              </a:solidFill>
              <a:effectLst>
                <a:outerShdw blurRad="38100" dist="38100" dir="2700000" algn="tl">
                  <a:srgbClr val="000000">
                    <a:alpha val="43137"/>
                  </a:srgbClr>
                </a:outerShdw>
              </a:effectLst>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4" name="Rectangle 6">
            <a:extLst>
              <a:ext uri="{FF2B5EF4-FFF2-40B4-BE49-F238E27FC236}">
                <a16:creationId xmlns:a16="http://schemas.microsoft.com/office/drawing/2014/main" id="{946E5723-CA50-73DC-B62C-EDBA1BD48F95}"/>
              </a:ext>
            </a:extLst>
          </p:cNvPr>
          <p:cNvSpPr>
            <a:spLocks noChangeArrowheads="1"/>
          </p:cNvSpPr>
          <p:nvPr/>
        </p:nvSpPr>
        <p:spPr bwMode="auto">
          <a:xfrm>
            <a:off x="1465246" y="818934"/>
            <a:ext cx="10906697" cy="1700720"/>
          </a:xfrm>
          <a:prstGeom prst="rect">
            <a:avLst/>
          </a:prstGeom>
          <a:noFill/>
          <a:ln w="9525">
            <a:noFill/>
            <a:miter lim="800000"/>
            <a:headEnd/>
            <a:tailEnd/>
          </a:ln>
        </p:spPr>
        <p:txBody>
          <a:bodyPr wrap="square" lIns="68577" tIns="34289" rIns="68577" bIns="34289" anchor="ctr">
            <a:spAutoFit/>
          </a:bodyPr>
          <a:lstStyle/>
          <a:p>
            <a:pPr marL="285750" indent="-285750" defTabSz="685766">
              <a:lnSpc>
                <a:spcPct val="120000"/>
              </a:lnSpc>
              <a:buClr>
                <a:schemeClr val="accent1">
                  <a:lumMod val="50000"/>
                </a:schemeClr>
              </a:buClr>
              <a:buSzPct val="123000"/>
              <a:buFont typeface="Wingdings" panose="05000000000000000000" pitchFamily="2" charset="2"/>
              <a:buChar char="ü"/>
              <a:defRPr/>
            </a:pPr>
            <a:r>
              <a:rPr lang="en-US" altLang="ja-JP" dirty="0">
                <a:solidFill>
                  <a:srgbClr val="000066"/>
                </a:solidFill>
                <a:latin typeface="Arial" panose="020B0604020202020204" pitchFamily="34" charset="0"/>
                <a:cs typeface="Arial" panose="020B0604020202020204" pitchFamily="34" charset="0"/>
              </a:rPr>
              <a:t>The JINR data lake was built as a distributed EOS storage system. </a:t>
            </a:r>
          </a:p>
          <a:p>
            <a:pPr marL="285750" indent="-285750" defTabSz="685766">
              <a:lnSpc>
                <a:spcPct val="120000"/>
              </a:lnSpc>
              <a:buClr>
                <a:schemeClr val="accent1">
                  <a:lumMod val="50000"/>
                </a:schemeClr>
              </a:buClr>
              <a:buSzPct val="123000"/>
              <a:buFont typeface="Wingdings" panose="05000000000000000000" pitchFamily="2" charset="2"/>
              <a:buChar char="ü"/>
              <a:defRPr/>
            </a:pPr>
            <a:r>
              <a:rPr lang="en-US" altLang="ja-JP" dirty="0">
                <a:solidFill>
                  <a:srgbClr val="000066"/>
                </a:solidFill>
                <a:latin typeface="Arial" panose="020B0604020202020204" pitchFamily="34" charset="0"/>
                <a:cs typeface="Arial" panose="020B0604020202020204" pitchFamily="34" charset="0"/>
              </a:rPr>
              <a:t>EOS is used for storing and accessing</a:t>
            </a:r>
            <a:r>
              <a:rPr lang="ru-RU" altLang="ja-JP" dirty="0">
                <a:solidFill>
                  <a:srgbClr val="000066"/>
                </a:solidFill>
                <a:latin typeface="Arial" panose="020B0604020202020204" pitchFamily="34" charset="0"/>
                <a:cs typeface="Arial" panose="020B0604020202020204" pitchFamily="34" charset="0"/>
              </a:rPr>
              <a:t> </a:t>
            </a:r>
            <a:r>
              <a:rPr lang="en-US" altLang="ja-JP" dirty="0">
                <a:solidFill>
                  <a:srgbClr val="000066"/>
                </a:solidFill>
                <a:latin typeface="Arial" panose="020B0604020202020204" pitchFamily="34" charset="0"/>
                <a:cs typeface="Arial" panose="020B0604020202020204" pitchFamily="34" charset="0"/>
              </a:rPr>
              <a:t>big arrays of information. It can be applied for collective data simulation, storage of raw data gathered from experimental setups, data processing</a:t>
            </a:r>
            <a:r>
              <a:rPr lang="ru-RU" altLang="ja-JP" dirty="0">
                <a:solidFill>
                  <a:srgbClr val="000066"/>
                </a:solidFill>
                <a:latin typeface="Arial" panose="020B0604020202020204" pitchFamily="34" charset="0"/>
                <a:cs typeface="Arial" panose="020B0604020202020204" pitchFamily="34" charset="0"/>
              </a:rPr>
              <a:t> </a:t>
            </a:r>
            <a:r>
              <a:rPr lang="en-US" altLang="ja-JP" dirty="0">
                <a:solidFill>
                  <a:srgbClr val="000066"/>
                </a:solidFill>
                <a:latin typeface="Arial" panose="020B0604020202020204" pitchFamily="34" charset="0"/>
                <a:cs typeface="Arial" panose="020B0604020202020204" pitchFamily="34" charset="0"/>
              </a:rPr>
              <a:t>and analysis.</a:t>
            </a:r>
          </a:p>
          <a:p>
            <a:pPr marL="285750" indent="-285750" defTabSz="685766">
              <a:lnSpc>
                <a:spcPct val="120000"/>
              </a:lnSpc>
              <a:buClr>
                <a:schemeClr val="accent1">
                  <a:lumMod val="50000"/>
                </a:schemeClr>
              </a:buClr>
              <a:buSzPct val="123000"/>
              <a:buFont typeface="Wingdings" panose="05000000000000000000" pitchFamily="2" charset="2"/>
              <a:buChar char="ü"/>
              <a:defRPr/>
            </a:pPr>
            <a:r>
              <a:rPr lang="en-US" altLang="en-US" dirty="0">
                <a:solidFill>
                  <a:srgbClr val="000066"/>
                </a:solidFill>
                <a:latin typeface="Arial" panose="020B0604020202020204" pitchFamily="34" charset="0"/>
                <a:cs typeface="Arial" panose="020B0604020202020204" pitchFamily="34" charset="0"/>
              </a:rPr>
              <a:t>There is currently </a:t>
            </a:r>
            <a:r>
              <a:rPr lang="ru-RU" altLang="en-US" dirty="0">
                <a:solidFill>
                  <a:srgbClr val="C00000"/>
                </a:solidFill>
                <a:latin typeface="Arial" panose="020B0604020202020204" pitchFamily="34" charset="0"/>
                <a:ea typeface="DejaVu Sans"/>
                <a:cs typeface="Arial" panose="020B0604020202020204" pitchFamily="34" charset="0"/>
              </a:rPr>
              <a:t>17</a:t>
            </a:r>
            <a:r>
              <a:rPr lang="ru-RU" altLang="en-US" dirty="0">
                <a:solidFill>
                  <a:srgbClr val="C00000"/>
                </a:solidFill>
                <a:latin typeface="Times New Roman" panose="02020603050405020304" pitchFamily="18" charset="0"/>
                <a:ea typeface="DejaVu Sans"/>
                <a:cs typeface="Times New Roman" panose="02020603050405020304" pitchFamily="18" charset="0"/>
              </a:rPr>
              <a:t> </a:t>
            </a:r>
            <a:r>
              <a:rPr lang="en-US" altLang="en-US" dirty="0">
                <a:solidFill>
                  <a:srgbClr val="C00000"/>
                </a:solidFill>
                <a:latin typeface="Arial" panose="020B0604020202020204" pitchFamily="34" charset="0"/>
                <a:cs typeface="Arial" panose="020B0604020202020204" pitchFamily="34" charset="0"/>
              </a:rPr>
              <a:t>PB</a:t>
            </a:r>
            <a:r>
              <a:rPr lang="en-US" altLang="en-US" dirty="0">
                <a:solidFill>
                  <a:srgbClr val="000066"/>
                </a:solidFill>
                <a:latin typeface="Arial" panose="020B0604020202020204" pitchFamily="34" charset="0"/>
                <a:cs typeface="Arial" panose="020B0604020202020204" pitchFamily="34" charset="0"/>
              </a:rPr>
              <a:t> of disk space available for EOS. </a:t>
            </a:r>
            <a:endParaRPr lang="en-US" altLang="ja-JP" dirty="0">
              <a:solidFill>
                <a:srgbClr val="000066"/>
              </a:solidFill>
              <a:latin typeface="Arial" panose="020B0604020202020204" pitchFamily="34" charset="0"/>
              <a:cs typeface="Arial" panose="020B0604020202020204" pitchFamily="34" charset="0"/>
            </a:endParaRPr>
          </a:p>
          <a:p>
            <a:pPr marL="285750" indent="-285750" defTabSz="685766">
              <a:lnSpc>
                <a:spcPct val="120000"/>
              </a:lnSpc>
              <a:buClr>
                <a:schemeClr val="accent1">
                  <a:lumMod val="50000"/>
                </a:schemeClr>
              </a:buClr>
              <a:buSzPct val="123000"/>
              <a:buFont typeface="Wingdings" panose="05000000000000000000" pitchFamily="2" charset="2"/>
              <a:buChar char="ü"/>
              <a:defRPr/>
            </a:pPr>
            <a:r>
              <a:rPr lang="en-US" altLang="ja-JP" dirty="0">
                <a:solidFill>
                  <a:srgbClr val="000066"/>
                </a:solidFill>
                <a:latin typeface="Arial" panose="020B0604020202020204" pitchFamily="34" charset="0"/>
                <a:cs typeface="Arial" panose="020B0604020202020204" pitchFamily="34" charset="0"/>
              </a:rPr>
              <a:t>Baikal-GVD, DANSS, FOBOS, JUNO, BM@N, MPD, SPD, PANDA are its major users.</a:t>
            </a:r>
            <a:r>
              <a:rPr lang="ru-RU" altLang="ja-JP" dirty="0">
                <a:solidFill>
                  <a:srgbClr val="000066"/>
                </a:solidFill>
                <a:latin typeface="Arial" panose="020B0604020202020204" pitchFamily="34" charset="0"/>
                <a:cs typeface="Arial" panose="020B0604020202020204" pitchFamily="34" charset="0"/>
              </a:rPr>
              <a:t> </a:t>
            </a:r>
            <a:endParaRPr lang="en-GB" altLang="ja-JP"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6607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21" y="2344543"/>
            <a:ext cx="9857189" cy="4513457"/>
          </a:xfrm>
          <a:prstGeom prst="rect">
            <a:avLst/>
          </a:prstGeom>
        </p:spPr>
      </p:pic>
      <p:sp>
        <p:nvSpPr>
          <p:cNvPr id="69" name="Прямоугольник 68">
            <a:extLst>
              <a:ext uri="{FF2B5EF4-FFF2-40B4-BE49-F238E27FC236}">
                <a16:creationId xmlns:a16="http://schemas.microsoft.com/office/drawing/2014/main" id="{9FD0EAF8-C73D-48F5-A9FC-1F6379D78F80}"/>
              </a:ext>
            </a:extLst>
          </p:cNvPr>
          <p:cNvSpPr/>
          <p:nvPr/>
        </p:nvSpPr>
        <p:spPr>
          <a:xfrm flipH="1">
            <a:off x="14513" y="11246"/>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68" name="Rectangle 2"/>
          <p:cNvSpPr txBox="1">
            <a:spLocks noChangeArrowheads="1"/>
          </p:cNvSpPr>
          <p:nvPr/>
        </p:nvSpPr>
        <p:spPr bwMode="auto">
          <a:xfrm>
            <a:off x="2192148" y="11207"/>
            <a:ext cx="7820346" cy="80283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a:lnSpc>
                <a:spcPct val="120000"/>
              </a:lnSpc>
              <a:spcBef>
                <a:spcPct val="0"/>
              </a:spcBef>
              <a:buClrTx/>
              <a:buSzTx/>
              <a:buFont typeface="Symbol" pitchFamily="18" charset="2"/>
              <a:buNone/>
            </a:pPr>
            <a:endParaRPr lang="ru-RU" altLang="ru-RU" b="1" dirty="0">
              <a:solidFill>
                <a:prstClr val="white"/>
              </a:solidFill>
              <a:effectLst>
                <a:outerShdw blurRad="38100" dist="38100" dir="2700000" algn="tl">
                  <a:srgbClr val="000000">
                    <a:alpha val="43137"/>
                  </a:srgbClr>
                </a:outerShdw>
              </a:effectLst>
              <a:latin typeface="Calibri" panose="020F0502020204030204"/>
            </a:endParaRPr>
          </a:p>
        </p:txBody>
      </p:sp>
      <p:pic>
        <p:nvPicPr>
          <p:cNvPr id="50" name="Рисунок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7526" y="93271"/>
            <a:ext cx="971768" cy="677069"/>
          </a:xfrm>
          <a:prstGeom prst="rect">
            <a:avLst/>
          </a:prstGeom>
        </p:spPr>
      </p:pic>
      <p:sp>
        <p:nvSpPr>
          <p:cNvPr id="4" name="Прямоугольник 3"/>
          <p:cNvSpPr/>
          <p:nvPr/>
        </p:nvSpPr>
        <p:spPr>
          <a:xfrm>
            <a:off x="2192148" y="151828"/>
            <a:ext cx="7931082" cy="523220"/>
          </a:xfrm>
          <a:prstGeom prst="rect">
            <a:avLst/>
          </a:prstGeom>
          <a:effectLst>
            <a:outerShdw blurRad="50800" dist="38100" dir="2700000" algn="tl" rotWithShape="0">
              <a:prstClr val="black"/>
            </a:outerShdw>
          </a:effectLst>
        </p:spPr>
        <p:txBody>
          <a:bodyPr wrap="none">
            <a:spAutoFit/>
          </a:bodyPr>
          <a:lstStyle/>
          <a:p>
            <a:r>
              <a:rPr lang="en-US" sz="2800" b="1" kern="50" dirty="0">
                <a:solidFill>
                  <a:schemeClr val="bg1"/>
                </a:solidFill>
                <a:effectLst>
                  <a:outerShdw blurRad="38100" dist="38100" dir="2700000" algn="tl">
                    <a:srgbClr val="000000">
                      <a:alpha val="43137"/>
                    </a:srgbClr>
                  </a:outerShdw>
                </a:effectLst>
                <a:ea typeface="Times New Roman" panose="02020603050405020304" pitchFamily="18" charset="0"/>
                <a:cs typeface="Liberation Serif"/>
              </a:rPr>
              <a:t>Heterogeneous D</a:t>
            </a:r>
            <a:r>
              <a:rPr lang="en-US" sz="2800" b="1" dirty="0">
                <a:solidFill>
                  <a:schemeClr val="bg1"/>
                </a:solidFill>
                <a:effectLst>
                  <a:outerShdw blurRad="38100" dist="38100" dir="2700000" algn="tl">
                    <a:srgbClr val="000000">
                      <a:alpha val="43137"/>
                    </a:srgbClr>
                  </a:outerShdw>
                </a:effectLst>
              </a:rPr>
              <a:t>istributed</a:t>
            </a:r>
            <a:r>
              <a:rPr lang="ru-RU" sz="2800" b="1" dirty="0">
                <a:solidFill>
                  <a:schemeClr val="bg1"/>
                </a:solidFill>
                <a:effectLst>
                  <a:outerShdw blurRad="38100" dist="38100" dir="2700000" algn="tl">
                    <a:srgbClr val="000000">
                      <a:alpha val="43137"/>
                    </a:srgbClr>
                  </a:outerShdw>
                </a:effectLst>
              </a:rPr>
              <a:t> </a:t>
            </a:r>
            <a:r>
              <a:rPr lang="en-US" sz="2800" b="1" kern="50" dirty="0">
                <a:solidFill>
                  <a:schemeClr val="bg1"/>
                </a:solidFill>
                <a:effectLst>
                  <a:outerShdw blurRad="38100" dist="38100" dir="2700000" algn="tl">
                    <a:srgbClr val="000000">
                      <a:alpha val="43137"/>
                    </a:srgbClr>
                  </a:outerShdw>
                </a:effectLst>
              </a:rPr>
              <a:t>C</a:t>
            </a:r>
            <a:r>
              <a:rPr lang="en-US" sz="2800" b="1" kern="50" dirty="0">
                <a:solidFill>
                  <a:schemeClr val="bg1"/>
                </a:solidFill>
                <a:effectLst>
                  <a:outerShdw blurRad="38100" dist="38100" dir="2700000" algn="tl">
                    <a:srgbClr val="000000">
                      <a:alpha val="43137"/>
                    </a:srgbClr>
                  </a:outerShdw>
                </a:effectLst>
                <a:ea typeface="Times New Roman" panose="02020603050405020304" pitchFamily="18" charset="0"/>
                <a:cs typeface="Liberation Serif"/>
              </a:rPr>
              <a:t>omputing Environment</a:t>
            </a:r>
            <a:endParaRPr lang="ru-RU" sz="2800" b="1" dirty="0">
              <a:solidFill>
                <a:schemeClr val="bg1"/>
              </a:solidFill>
              <a:effectLst>
                <a:outerShdw blurRad="38100" dist="38100" dir="2700000" algn="tl">
                  <a:srgbClr val="000000">
                    <a:alpha val="43137"/>
                  </a:srgbClr>
                </a:outerShdw>
              </a:effectLst>
            </a:endParaRPr>
          </a:p>
        </p:txBody>
      </p:sp>
      <p:sp>
        <p:nvSpPr>
          <p:cNvPr id="15" name="Прямоугольник 14"/>
          <p:cNvSpPr/>
          <p:nvPr/>
        </p:nvSpPr>
        <p:spPr>
          <a:xfrm>
            <a:off x="115614" y="886230"/>
            <a:ext cx="11913680" cy="1477328"/>
          </a:xfrm>
          <a:prstGeom prst="rect">
            <a:avLst/>
          </a:prstGeom>
        </p:spPr>
        <p:txBody>
          <a:bodyPr wrap="square">
            <a:spAutoFit/>
          </a:bodyPr>
          <a:lstStyle/>
          <a:p>
            <a:pPr indent="226695" algn="just">
              <a:spcBef>
                <a:spcPts val="600"/>
              </a:spcBef>
            </a:pPr>
            <a:r>
              <a:rPr lang="en-US" dirty="0">
                <a:solidFill>
                  <a:srgbClr val="0000FF"/>
                </a:solidFill>
                <a:latin typeface="Arial" panose="020B0604020202020204" pitchFamily="34" charset="0"/>
                <a:cs typeface="Arial" panose="020B0604020202020204" pitchFamily="34" charset="0"/>
              </a:rPr>
              <a:t>A heterogeneous computing environment</a:t>
            </a:r>
            <a:r>
              <a:rPr lang="en-US" dirty="0">
                <a:solidFill>
                  <a:srgbClr val="000066"/>
                </a:solidFill>
                <a:latin typeface="Arial" panose="020B0604020202020204" pitchFamily="34" charset="0"/>
                <a:cs typeface="Arial" panose="020B0604020202020204" pitchFamily="34" charset="0"/>
              </a:rPr>
              <a:t>, based on the DIRAC platform, was </a:t>
            </a:r>
            <a:r>
              <a:rPr lang="en-US" dirty="0">
                <a:solidFill>
                  <a:srgbClr val="0000FF"/>
                </a:solidFill>
                <a:latin typeface="Arial" panose="020B0604020202020204" pitchFamily="34" charset="0"/>
                <a:cs typeface="Arial" panose="020B0604020202020204" pitchFamily="34" charset="0"/>
              </a:rPr>
              <a:t>created for processing and storing data of experiments conducted at JINR</a:t>
            </a:r>
            <a:r>
              <a:rPr lang="en-US" dirty="0">
                <a:solidFill>
                  <a:srgbClr val="000066"/>
                </a:solidFill>
                <a:latin typeface="Arial" panose="020B0604020202020204" pitchFamily="34" charset="0"/>
                <a:cs typeface="Arial" panose="020B0604020202020204" pitchFamily="34" charset="0"/>
              </a:rPr>
              <a:t>. Tier1, Tier2, the “</a:t>
            </a:r>
            <a:r>
              <a:rPr lang="en-US" dirty="0" err="1">
                <a:solidFill>
                  <a:srgbClr val="000066"/>
                </a:solidFill>
                <a:latin typeface="Arial" panose="020B0604020202020204" pitchFamily="34" charset="0"/>
                <a:cs typeface="Arial" panose="020B0604020202020204" pitchFamily="34" charset="0"/>
              </a:rPr>
              <a:t>Govorun</a:t>
            </a:r>
            <a:r>
              <a:rPr lang="en-US" dirty="0">
                <a:solidFill>
                  <a:srgbClr val="000066"/>
                </a:solidFill>
                <a:latin typeface="Arial" panose="020B0604020202020204" pitchFamily="34" charset="0"/>
                <a:cs typeface="Arial" panose="020B0604020202020204" pitchFamily="34" charset="0"/>
              </a:rPr>
              <a:t>” supercomputer, the clouds of the JINR Member States, the NICA cluster, as well as the resources of the National Research Computer Network of Russia, the cluster of the National Autonomous University of Mexico (UNAM, within cooperation on the MPD project) and the cluster of Institute of Mathematics and Digital Technology (Mongolian Academy of Science), were integrated into</a:t>
            </a:r>
            <a:endParaRPr lang="ru-RU" dirty="0">
              <a:solidFill>
                <a:srgbClr val="000066"/>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F24D45A-247B-22BD-87BF-37A4DB7FBF08}"/>
              </a:ext>
            </a:extLst>
          </p:cNvPr>
          <p:cNvSpPr txBox="1"/>
          <p:nvPr/>
        </p:nvSpPr>
        <p:spPr>
          <a:xfrm>
            <a:off x="8100453" y="2282629"/>
            <a:ext cx="4057010" cy="1200329"/>
          </a:xfrm>
          <a:prstGeom prst="rect">
            <a:avLst/>
          </a:prstGeom>
          <a:noFill/>
        </p:spPr>
        <p:txBody>
          <a:bodyPr wrap="square">
            <a:spAutoFit/>
          </a:bodyPr>
          <a:lstStyle/>
          <a:p>
            <a:r>
              <a:rPr lang="en-US" dirty="0">
                <a:solidFill>
                  <a:srgbClr val="000066"/>
                </a:solidFill>
                <a:latin typeface="Arial" panose="020B0604020202020204" pitchFamily="34" charset="0"/>
                <a:cs typeface="Arial" panose="020B0604020202020204" pitchFamily="34" charset="0"/>
              </a:rPr>
              <a:t>DIRAC.</a:t>
            </a:r>
            <a:r>
              <a:rPr lang="ru-RU" dirty="0">
                <a:solidFill>
                  <a:srgbClr val="000066"/>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The distributed infrastructure is used by the </a:t>
            </a:r>
            <a:r>
              <a:rPr lang="en-US" dirty="0">
                <a:solidFill>
                  <a:srgbClr val="0000FF"/>
                </a:solidFill>
                <a:latin typeface="Arial" panose="020B0604020202020204" pitchFamily="34" charset="0"/>
                <a:cs typeface="Arial" panose="020B0604020202020204" pitchFamily="34" charset="0"/>
              </a:rPr>
              <a:t>MPD, Baikal-GVD, BM@N, SPD</a:t>
            </a:r>
            <a:r>
              <a:rPr lang="en-US" dirty="0">
                <a:solidFill>
                  <a:srgbClr val="000066"/>
                </a:solidFill>
                <a:latin typeface="Arial" panose="020B0604020202020204" pitchFamily="34" charset="0"/>
                <a:cs typeface="Arial" panose="020B0604020202020204" pitchFamily="34" charset="0"/>
              </a:rPr>
              <a:t>. </a:t>
            </a:r>
            <a:endParaRPr lang="ru-RU" dirty="0">
              <a:solidFill>
                <a:srgbClr val="000066"/>
              </a:solidFill>
              <a:latin typeface="Arial" panose="020B0604020202020204" pitchFamily="34" charset="0"/>
              <a:cs typeface="Arial" panose="020B0604020202020204" pitchFamily="34" charset="0"/>
            </a:endParaRPr>
          </a:p>
          <a:p>
            <a:endParaRPr lang="ru-RU" dirty="0"/>
          </a:p>
        </p:txBody>
      </p:sp>
      <p:cxnSp>
        <p:nvCxnSpPr>
          <p:cNvPr id="6" name="Прямая со стрелкой 5">
            <a:extLst>
              <a:ext uri="{FF2B5EF4-FFF2-40B4-BE49-F238E27FC236}">
                <a16:creationId xmlns:a16="http://schemas.microsoft.com/office/drawing/2014/main" id="{EADE9BCC-3C35-1B8B-F58C-C78928408299}"/>
              </a:ext>
            </a:extLst>
          </p:cNvPr>
          <p:cNvCxnSpPr>
            <a:cxnSpLocks/>
          </p:cNvCxnSpPr>
          <p:nvPr/>
        </p:nvCxnSpPr>
        <p:spPr>
          <a:xfrm flipH="1">
            <a:off x="1231490" y="3252019"/>
            <a:ext cx="2123768" cy="630123"/>
          </a:xfrm>
          <a:prstGeom prst="straightConnector1">
            <a:avLst/>
          </a:prstGeom>
          <a:ln w="57150">
            <a:solidFill>
              <a:srgbClr val="7030A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8" name="Группа 17">
            <a:extLst>
              <a:ext uri="{FF2B5EF4-FFF2-40B4-BE49-F238E27FC236}">
                <a16:creationId xmlns:a16="http://schemas.microsoft.com/office/drawing/2014/main" id="{C2246776-4447-E912-7B8A-EF07074FF32B}"/>
              </a:ext>
            </a:extLst>
          </p:cNvPr>
          <p:cNvGrpSpPr/>
          <p:nvPr/>
        </p:nvGrpSpPr>
        <p:grpSpPr>
          <a:xfrm>
            <a:off x="275259" y="3461286"/>
            <a:ext cx="956231" cy="1019125"/>
            <a:chOff x="-345330" y="3020864"/>
            <a:chExt cx="956231" cy="1019125"/>
          </a:xfrm>
        </p:grpSpPr>
        <p:sp>
          <p:nvSpPr>
            <p:cNvPr id="9" name="Прямоугольник 8">
              <a:extLst>
                <a:ext uri="{FF2B5EF4-FFF2-40B4-BE49-F238E27FC236}">
                  <a16:creationId xmlns:a16="http://schemas.microsoft.com/office/drawing/2014/main" id="{AD6F8AED-628E-AB8D-8F96-60BD66EA32A0}"/>
                </a:ext>
              </a:extLst>
            </p:cNvPr>
            <p:cNvSpPr/>
            <p:nvPr/>
          </p:nvSpPr>
          <p:spPr>
            <a:xfrm>
              <a:off x="-296071" y="3067516"/>
              <a:ext cx="860400" cy="97247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A98BBC00-8F02-CD68-FE38-748D211BD8D3}"/>
                </a:ext>
              </a:extLst>
            </p:cNvPr>
            <p:cNvSpPr/>
            <p:nvPr/>
          </p:nvSpPr>
          <p:spPr>
            <a:xfrm>
              <a:off x="-295634" y="3251210"/>
              <a:ext cx="859527" cy="788779"/>
            </a:xfrm>
            <a:prstGeom prst="rect">
              <a:avLst/>
            </a:prstGeom>
            <a:solidFill>
              <a:schemeClr val="accent1">
                <a:alpha val="85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a:extLst>
                <a:ext uri="{FF2B5EF4-FFF2-40B4-BE49-F238E27FC236}">
                  <a16:creationId xmlns:a16="http://schemas.microsoft.com/office/drawing/2014/main" id="{108CCD35-E3E3-1BE0-FFB9-8E13A7AF7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23" y="3251210"/>
              <a:ext cx="828218" cy="788779"/>
            </a:xfrm>
            <a:prstGeom prst="rect">
              <a:avLst/>
            </a:prstGeom>
          </p:spPr>
        </p:pic>
        <p:sp>
          <p:nvSpPr>
            <p:cNvPr id="13" name="TextBox 12">
              <a:extLst>
                <a:ext uri="{FF2B5EF4-FFF2-40B4-BE49-F238E27FC236}">
                  <a16:creationId xmlns:a16="http://schemas.microsoft.com/office/drawing/2014/main" id="{CF34B7F9-DDD1-87EB-DB52-D55CC8E860CA}"/>
                </a:ext>
              </a:extLst>
            </p:cNvPr>
            <p:cNvSpPr txBox="1"/>
            <p:nvPr/>
          </p:nvSpPr>
          <p:spPr>
            <a:xfrm>
              <a:off x="-345330" y="3020864"/>
              <a:ext cx="95623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IMDT MAS</a:t>
              </a:r>
              <a:endParaRPr lang="ru-RU" sz="1200" dirty="0">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9629CB33-1A43-70F3-3446-EE8CD46CEB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66" y="3794183"/>
              <a:ext cx="462116" cy="231058"/>
            </a:xfrm>
            <a:prstGeom prst="rect">
              <a:avLst/>
            </a:prstGeom>
          </p:spPr>
        </p:pic>
      </p:grpSp>
    </p:spTree>
    <p:extLst>
      <p:ext uri="{BB962C8B-B14F-4D97-AF65-F5344CB8AC3E}">
        <p14:creationId xmlns:p14="http://schemas.microsoft.com/office/powerpoint/2010/main" val="3695391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9FD0EAF8-C73D-48F5-A9FC-1F6379D78F80}"/>
              </a:ext>
            </a:extLst>
          </p:cNvPr>
          <p:cNvSpPr/>
          <p:nvPr/>
        </p:nvSpPr>
        <p:spPr>
          <a:xfrm flipH="1">
            <a:off x="14513" y="11246"/>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2" name="Text Box 8"/>
          <p:cNvSpPr txBox="1">
            <a:spLocks noChangeArrowheads="1"/>
          </p:cNvSpPr>
          <p:nvPr/>
        </p:nvSpPr>
        <p:spPr bwMode="auto">
          <a:xfrm>
            <a:off x="1442564" y="144424"/>
            <a:ext cx="8785225" cy="523220"/>
          </a:xfrm>
          <a:prstGeom prst="rect">
            <a:avLst/>
          </a:prstGeom>
          <a:noFill/>
          <a:ln>
            <a:headEnd/>
            <a:tailEnd/>
          </a:ln>
          <a:effectLst>
            <a:outerShdw blurRad="50800" dist="50800" dir="5400000" algn="ctr" rotWithShape="0">
              <a:schemeClr val="tx1"/>
            </a:outerShdw>
          </a:effectLst>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fontAlgn="auto" hangingPunct="1">
              <a:spcBef>
                <a:spcPts val="0"/>
              </a:spcBef>
              <a:spcAft>
                <a:spcPts val="0"/>
              </a:spcAft>
              <a:defRPr/>
            </a:pPr>
            <a:r>
              <a:rPr lang="en-US" altLang="en-US" sz="2800" b="1" dirty="0">
                <a:effectLst>
                  <a:outerShdw blurRad="38100" dist="38100" dir="2700000" algn="tl">
                    <a:srgbClr val="000000">
                      <a:alpha val="43137"/>
                    </a:srgbClr>
                  </a:outerShdw>
                </a:effectLst>
                <a:latin typeface="+mn-lt"/>
              </a:rPr>
              <a:t>Methods, Algorithms and Software</a:t>
            </a:r>
            <a:endParaRPr lang="ru-RU" altLang="en-US" sz="2800" b="1" dirty="0">
              <a:effectLst>
                <a:outerShdw blurRad="38100" dist="38100" dir="2700000" algn="tl">
                  <a:srgbClr val="000000">
                    <a:alpha val="43137"/>
                  </a:srgbClr>
                </a:outerShdw>
              </a:effectLst>
              <a:latin typeface="+mn-lt"/>
            </a:endParaRPr>
          </a:p>
        </p:txBody>
      </p:sp>
      <p:pic>
        <p:nvPicPr>
          <p:cNvPr id="10" name="Рисунок 9"/>
          <p:cNvPicPr>
            <a:picLocks noChangeAspect="1"/>
          </p:cNvPicPr>
          <p:nvPr/>
        </p:nvPicPr>
        <p:blipFill rotWithShape="1">
          <a:blip r:embed="rId3"/>
          <a:srcRect t="25594"/>
          <a:stretch/>
        </p:blipFill>
        <p:spPr>
          <a:xfrm>
            <a:off x="4377836" y="4724706"/>
            <a:ext cx="4099073" cy="2064787"/>
          </a:xfrm>
          <a:prstGeom prst="rect">
            <a:avLst/>
          </a:prstGeom>
          <a:ln>
            <a:noFill/>
          </a:ln>
          <a:effectLst>
            <a:softEdge rad="112500"/>
          </a:effectLst>
        </p:spPr>
      </p:pic>
      <p:pic>
        <p:nvPicPr>
          <p:cNvPr id="13" name="Рисунок 12"/>
          <p:cNvPicPr/>
          <p:nvPr/>
        </p:nvPicPr>
        <p:blipFill>
          <a:blip r:embed="rId4" cstate="print">
            <a:extLst>
              <a:ext uri="{28A0092B-C50C-407E-A947-70E740481C1C}">
                <a14:useLocalDpi xmlns:a14="http://schemas.microsoft.com/office/drawing/2010/main" val="0"/>
              </a:ext>
            </a:extLst>
          </a:blip>
          <a:stretch>
            <a:fillRect/>
          </a:stretch>
        </p:blipFill>
        <p:spPr>
          <a:xfrm>
            <a:off x="69865" y="5253890"/>
            <a:ext cx="3724950" cy="1592864"/>
          </a:xfrm>
          <a:prstGeom prst="rect">
            <a:avLst/>
          </a:prstGeom>
          <a:ln>
            <a:noFill/>
          </a:ln>
          <a:effectLst>
            <a:softEdge rad="112500"/>
          </a:effectLst>
        </p:spPr>
      </p:pic>
      <p:pic>
        <p:nvPicPr>
          <p:cNvPr id="14" name="Picture 4"/>
          <p:cNvPicPr/>
          <p:nvPr/>
        </p:nvPicPr>
        <p:blipFill>
          <a:blip r:embed="rId5" cstate="print">
            <a:extLst>
              <a:ext uri="{28A0092B-C50C-407E-A947-70E740481C1C}">
                <a14:useLocalDpi xmlns:a14="http://schemas.microsoft.com/office/drawing/2010/main" val="0"/>
              </a:ext>
            </a:extLst>
          </a:blip>
          <a:stretch>
            <a:fillRect/>
          </a:stretch>
        </p:blipFill>
        <p:spPr>
          <a:xfrm>
            <a:off x="161206" y="971542"/>
            <a:ext cx="2833076" cy="2185386"/>
          </a:xfrm>
          <a:prstGeom prst="rect">
            <a:avLst/>
          </a:prstGeom>
        </p:spPr>
      </p:pic>
      <p:pic>
        <p:nvPicPr>
          <p:cNvPr id="15" name="Рисунок 14"/>
          <p:cNvPicPr/>
          <p:nvPr/>
        </p:nvPicPr>
        <p:blipFill>
          <a:blip r:embed="rId6">
            <a:extLst>
              <a:ext uri="{28A0092B-C50C-407E-A947-70E740481C1C}">
                <a14:useLocalDpi xmlns:a14="http://schemas.microsoft.com/office/drawing/2010/main" val="0"/>
              </a:ext>
            </a:extLst>
          </a:blip>
          <a:stretch>
            <a:fillRect/>
          </a:stretch>
        </p:blipFill>
        <p:spPr>
          <a:xfrm>
            <a:off x="2571139" y="4817698"/>
            <a:ext cx="3565994" cy="2323812"/>
          </a:xfrm>
          <a:prstGeom prst="rect">
            <a:avLst/>
          </a:prstGeom>
          <a:ln>
            <a:noFill/>
          </a:ln>
          <a:effectLst>
            <a:softEdge rad="112500"/>
          </a:effectLst>
        </p:spPr>
      </p:pic>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1573" y="1013234"/>
            <a:ext cx="3578709" cy="33797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0282" y="971542"/>
            <a:ext cx="2788005" cy="2049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Pages from PhysRevLett.116.073201т"/>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65" y="3364790"/>
            <a:ext cx="3987962" cy="2139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Content Placeholder 4">
            <a:extLst>
              <a:ext uri="{FF2B5EF4-FFF2-40B4-BE49-F238E27FC236}">
                <a16:creationId xmlns:a16="http://schemas.microsoft.com/office/drawing/2014/main" id="{0307766F-DFB1-DF4A-BD90-713EAC7EFBC0}"/>
              </a:ext>
            </a:extLst>
          </p:cNvPr>
          <p:cNvPicPr/>
          <p:nvPr/>
        </p:nvPicPr>
        <p:blipFill>
          <a:blip r:embed="rId10"/>
          <a:stretch>
            <a:fillRect/>
          </a:stretch>
        </p:blipFill>
        <p:spPr>
          <a:xfrm>
            <a:off x="3658401" y="2264469"/>
            <a:ext cx="2829159" cy="1956933"/>
          </a:xfrm>
          <a:prstGeom prst="rect">
            <a:avLst/>
          </a:prstGeom>
          <a:ln>
            <a:noFill/>
          </a:ln>
          <a:effectLst>
            <a:softEdge rad="112500"/>
          </a:effectLst>
        </p:spPr>
      </p:pic>
      <p:pic>
        <p:nvPicPr>
          <p:cNvPr id="20" name="Рисунок 19"/>
          <p:cNvPicPr/>
          <p:nvPr/>
        </p:nvPicPr>
        <p:blipFill>
          <a:blip r:embed="rId11" cstate="print">
            <a:extLst>
              <a:ext uri="{28A0092B-C50C-407E-A947-70E740481C1C}">
                <a14:useLocalDpi xmlns:a14="http://schemas.microsoft.com/office/drawing/2010/main" val="0"/>
              </a:ext>
            </a:extLst>
          </a:blip>
          <a:stretch>
            <a:fillRect/>
          </a:stretch>
        </p:blipFill>
        <p:spPr>
          <a:xfrm>
            <a:off x="38413" y="3089206"/>
            <a:ext cx="2355378" cy="1270210"/>
          </a:xfrm>
          <a:prstGeom prst="rect">
            <a:avLst/>
          </a:prstGeom>
          <a:ln>
            <a:noFill/>
          </a:ln>
          <a:effectLst>
            <a:softEdge rad="112500"/>
          </a:effectLst>
        </p:spPr>
      </p:pic>
      <p:pic>
        <p:nvPicPr>
          <p:cNvPr id="21" name="Рисунок 20"/>
          <p:cNvPicPr>
            <a:picLocks noChangeAspect="1"/>
          </p:cNvPicPr>
          <p:nvPr/>
        </p:nvPicPr>
        <p:blipFill>
          <a:blip r:embed="rId12"/>
          <a:stretch>
            <a:fillRect/>
          </a:stretch>
        </p:blipFill>
        <p:spPr>
          <a:xfrm>
            <a:off x="3576609" y="3628569"/>
            <a:ext cx="3695268" cy="2201292"/>
          </a:xfrm>
          <a:prstGeom prst="rect">
            <a:avLst/>
          </a:prstGeom>
          <a:ln>
            <a:noFill/>
          </a:ln>
          <a:effectLst>
            <a:softEdge rad="112500"/>
          </a:effectLst>
        </p:spPr>
      </p:pic>
      <p:pic>
        <p:nvPicPr>
          <p:cNvPr id="22" name="Рисунок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4" name="Рисунок 3">
            <a:extLst>
              <a:ext uri="{FF2B5EF4-FFF2-40B4-BE49-F238E27FC236}">
                <a16:creationId xmlns:a16="http://schemas.microsoft.com/office/drawing/2014/main" id="{401D2FCA-489A-881B-BF71-C7B6C76540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23022" y="870748"/>
            <a:ext cx="4274810" cy="5950537"/>
          </a:xfrm>
          <a:prstGeom prst="rect">
            <a:avLst/>
          </a:prstGeom>
        </p:spPr>
      </p:pic>
      <p:pic>
        <p:nvPicPr>
          <p:cNvPr id="12" name="Picture 7" descr="Рис"/>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41093" y="2792715"/>
            <a:ext cx="2557715" cy="20771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778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3833F5C-EDE2-4E6E-80F2-F8DBFABA50CF}"/>
              </a:ext>
            </a:extLst>
          </p:cNvPr>
          <p:cNvSpPr/>
          <p:nvPr/>
        </p:nvSpPr>
        <p:spPr>
          <a:xfrm flipH="1">
            <a:off x="0" y="7917"/>
            <a:ext cx="12192000" cy="87288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5" name="Прямоугольник 4"/>
          <p:cNvSpPr/>
          <p:nvPr/>
        </p:nvSpPr>
        <p:spPr>
          <a:xfrm>
            <a:off x="118333" y="71313"/>
            <a:ext cx="10918083" cy="781752"/>
          </a:xfrm>
          <a:prstGeom prst="rect">
            <a:avLst/>
          </a:prstGeom>
          <a:effectLst>
            <a:outerShdw blurRad="50800" dist="50800" dir="5400000" algn="ctr" rotWithShape="0">
              <a:schemeClr val="bg2">
                <a:lumMod val="10000"/>
              </a:schemeClr>
            </a:outerShdw>
          </a:effectLst>
        </p:spPr>
        <p:txBody>
          <a:bodyPr wrap="square">
            <a:spAutoFit/>
          </a:bodyPr>
          <a:lstStyle/>
          <a:p>
            <a:pPr algn="ctr">
              <a:lnSpc>
                <a:spcPct val="80000"/>
              </a:lnSpc>
            </a:pPr>
            <a:r>
              <a:rPr lang="en-US" sz="2800" b="1" dirty="0">
                <a:solidFill>
                  <a:schemeClr val="bg1"/>
                </a:solidFill>
              </a:rPr>
              <a:t>Methods of Mathematical Modeling, Computational Physics, and </a:t>
            </a:r>
          </a:p>
          <a:p>
            <a:pPr algn="ctr">
              <a:lnSpc>
                <a:spcPct val="80000"/>
              </a:lnSpc>
            </a:pPr>
            <a:r>
              <a:rPr lang="en-US" sz="2800" b="1" dirty="0">
                <a:solidFill>
                  <a:schemeClr val="bg1"/>
                </a:solidFill>
              </a:rPr>
              <a:t>High-Performance Computing for Complex System Studies at JINR</a:t>
            </a:r>
            <a:endParaRPr lang="ru-RU" sz="2800" b="1" dirty="0">
              <a:solidFill>
                <a:schemeClr val="bg1"/>
              </a:solidFill>
            </a:endParaRPr>
          </a:p>
        </p:txBody>
      </p:sp>
      <p:pic>
        <p:nvPicPr>
          <p:cNvPr id="12" name="Рисунок 11">
            <a:extLst>
              <a:ext uri="{FF2B5EF4-FFF2-40B4-BE49-F238E27FC236}">
                <a16:creationId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3997" y="52366"/>
            <a:ext cx="1000808" cy="697302"/>
          </a:xfrm>
          <a:prstGeom prst="rect">
            <a:avLst/>
          </a:prstGeom>
        </p:spPr>
      </p:pic>
      <p:sp>
        <p:nvSpPr>
          <p:cNvPr id="4" name="Прямоугольник 3">
            <a:extLst>
              <a:ext uri="{FF2B5EF4-FFF2-40B4-BE49-F238E27FC236}">
                <a16:creationId xmlns:a16="http://schemas.microsoft.com/office/drawing/2014/main" id="{8F1BEA51-5D05-47B8-B5F9-285213A48789}"/>
              </a:ext>
            </a:extLst>
          </p:cNvPr>
          <p:cNvSpPr/>
          <p:nvPr/>
        </p:nvSpPr>
        <p:spPr>
          <a:xfrm>
            <a:off x="5302102" y="5197454"/>
            <a:ext cx="6889898" cy="1477328"/>
          </a:xfrm>
          <a:prstGeom prst="rect">
            <a:avLst/>
          </a:prstGeom>
        </p:spPr>
        <p:txBody>
          <a:bodyPr wrap="square">
            <a:spAutoFit/>
          </a:bodyPr>
          <a:lstStyle/>
          <a:p>
            <a:pPr algn="ctr">
              <a:spcAft>
                <a:spcPts val="600"/>
              </a:spcAft>
            </a:pPr>
            <a:r>
              <a:rPr lang="en-US" dirty="0">
                <a:latin typeface="Arial" panose="020B0604020202020204" pitchFamily="34" charset="0"/>
                <a:cs typeface="Arial" panose="020B0604020202020204" pitchFamily="34" charset="0"/>
              </a:rPr>
              <a:t>In 2020-2022, over 150 publications in peer-reviewed scientific journals have been done in cooperation with colleagues from other JINR Laboratories and Member States; 4 problem-oriented software packages in the JINRLIB electronic program library; 2 computer programs were published in the CPC program library.</a:t>
            </a:r>
          </a:p>
        </p:txBody>
      </p:sp>
      <p:sp>
        <p:nvSpPr>
          <p:cNvPr id="6" name="TextBox 5">
            <a:extLst>
              <a:ext uri="{FF2B5EF4-FFF2-40B4-BE49-F238E27FC236}">
                <a16:creationId xmlns:a16="http://schemas.microsoft.com/office/drawing/2014/main" id="{353DC2D2-1E90-D387-B0DA-B8CDF6A76AE2}"/>
              </a:ext>
            </a:extLst>
          </p:cNvPr>
          <p:cNvSpPr txBox="1"/>
          <p:nvPr/>
        </p:nvSpPr>
        <p:spPr>
          <a:xfrm>
            <a:off x="118334" y="981159"/>
            <a:ext cx="5183768" cy="5709255"/>
          </a:xfrm>
          <a:prstGeom prst="rect">
            <a:avLst/>
          </a:prstGeom>
          <a:noFill/>
        </p:spPr>
        <p:txBody>
          <a:bodyPr wrap="square">
            <a:spAutoFit/>
          </a:bodyPr>
          <a:lstStyle/>
          <a:p>
            <a:pPr marL="285750" lvl="0" indent="-285750">
              <a:spcAft>
                <a:spcPts val="600"/>
              </a:spcAft>
              <a:buFont typeface="Wingdings" panose="05000000000000000000" pitchFamily="2" charset="2"/>
              <a:buChar char="Ø"/>
            </a:pPr>
            <a:r>
              <a:rPr lang="en-US" b="1" dirty="0">
                <a:solidFill>
                  <a:srgbClr val="000099"/>
                </a:solidFill>
                <a:latin typeface="Arial" panose="020B0604020202020204" pitchFamily="34" charset="0"/>
                <a:cs typeface="Arial" panose="020B0604020202020204" pitchFamily="34" charset="0"/>
              </a:rPr>
              <a:t>Simulating interactions of various types in nuclear-physical systems</a:t>
            </a:r>
            <a:r>
              <a:rPr lang="en-US"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including calculations of cross sections for sub-barrier fusion/fission reactions of heavy nuclei within the coupling </a:t>
            </a:r>
            <a:r>
              <a:rPr lang="en-US" sz="1700" dirty="0">
                <a:solidFill>
                  <a:prstClr val="black"/>
                </a:solidFill>
                <a:latin typeface="Arial" panose="020B0604020202020204" pitchFamily="34" charset="0"/>
                <a:cs typeface="Arial" panose="020B0604020202020204" pitchFamily="34" charset="0"/>
              </a:rPr>
              <a:t>channel </a:t>
            </a:r>
            <a:r>
              <a:rPr lang="en-US" sz="1700" dirty="0">
                <a:latin typeface="Arial" panose="020B0604020202020204" pitchFamily="34" charset="0"/>
                <a:cs typeface="Arial" panose="020B0604020202020204" pitchFamily="34" charset="0"/>
              </a:rPr>
              <a:t>method.</a:t>
            </a:r>
          </a:p>
          <a:p>
            <a:pPr marL="285750" lvl="0" indent="-285750">
              <a:spcAft>
                <a:spcPts val="600"/>
              </a:spcAft>
              <a:buFont typeface="Wingdings" panose="05000000000000000000" pitchFamily="2" charset="2"/>
              <a:buChar char="Ø"/>
            </a:pPr>
            <a:r>
              <a:rPr lang="en-US" b="1" dirty="0">
                <a:solidFill>
                  <a:srgbClr val="000099"/>
                </a:solidFill>
                <a:latin typeface="Arial" panose="020B0604020202020204" pitchFamily="34" charset="0"/>
                <a:cs typeface="Arial" panose="020B0604020202020204" pitchFamily="34" charset="0"/>
              </a:rPr>
              <a:t>Studies of intricate processes in models of complex systems subject to external influences</a:t>
            </a:r>
            <a:r>
              <a:rPr lang="en-US"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including simulations of structural changes in materials under irradiation with charged particles and of superconducting processes in Josephson junctions.</a:t>
            </a:r>
          </a:p>
          <a:p>
            <a:pPr marL="285750" lvl="0" indent="-285750">
              <a:spcAft>
                <a:spcPts val="600"/>
              </a:spcAft>
              <a:buFont typeface="Wingdings" panose="05000000000000000000" pitchFamily="2" charset="2"/>
              <a:buChar char="Ø"/>
            </a:pPr>
            <a:r>
              <a:rPr lang="en-US" b="1" dirty="0">
                <a:solidFill>
                  <a:srgbClr val="000099"/>
                </a:solidFill>
                <a:latin typeface="Arial" panose="020B0604020202020204" pitchFamily="34" charset="0"/>
                <a:cs typeface="Arial" panose="020B0604020202020204" pitchFamily="34" charset="0"/>
              </a:rPr>
              <a:t>Solving problems raised by the design and optimization of the operation of large experimental facilities</a:t>
            </a:r>
            <a:r>
              <a:rPr lang="en-US"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including specific simulations of magnetic field configurations. </a:t>
            </a:r>
          </a:p>
          <a:p>
            <a:pPr marL="285750" lvl="0" indent="-285750">
              <a:spcAft>
                <a:spcPts val="600"/>
              </a:spcAft>
              <a:buFont typeface="Wingdings" panose="05000000000000000000" pitchFamily="2" charset="2"/>
              <a:buChar char="Ø"/>
            </a:pPr>
            <a:r>
              <a:rPr lang="en-US" b="1" dirty="0">
                <a:solidFill>
                  <a:srgbClr val="000099"/>
                </a:solidFill>
                <a:latin typeface="Arial" panose="020B0604020202020204" pitchFamily="34" charset="0"/>
                <a:cs typeface="Arial" panose="020B0604020202020204" pitchFamily="34" charset="0"/>
              </a:rPr>
              <a:t>Modeling physical phenomena based on the state equation of dense nuclear matter</a:t>
            </a:r>
            <a:r>
              <a:rPr lang="en-US"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including complex astrophysical systems and heavy ion collision processes in the NICA energy range.</a:t>
            </a:r>
          </a:p>
        </p:txBody>
      </p:sp>
      <p:pic>
        <p:nvPicPr>
          <p:cNvPr id="3" name="Рисунок 2">
            <a:extLst>
              <a:ext uri="{FF2B5EF4-FFF2-40B4-BE49-F238E27FC236}">
                <a16:creationId xmlns:a16="http://schemas.microsoft.com/office/drawing/2014/main" id="{781D0349-342E-86FE-6F7A-8772B8ED4862}"/>
              </a:ext>
            </a:extLst>
          </p:cNvPr>
          <p:cNvPicPr/>
          <p:nvPr/>
        </p:nvPicPr>
        <p:blipFill>
          <a:blip r:embed="rId4" cstate="print">
            <a:extLst>
              <a:ext uri="{28A0092B-C50C-407E-A947-70E740481C1C}">
                <a14:useLocalDpi xmlns:a14="http://schemas.microsoft.com/office/drawing/2010/main" val="0"/>
              </a:ext>
            </a:extLst>
          </a:blip>
          <a:srcRect r="-354" b="7950"/>
          <a:stretch>
            <a:fillRect/>
          </a:stretch>
        </p:blipFill>
        <p:spPr bwMode="auto">
          <a:xfrm>
            <a:off x="5546782" y="1010504"/>
            <a:ext cx="2336752" cy="2247849"/>
          </a:xfrm>
          <a:prstGeom prst="rect">
            <a:avLst/>
          </a:prstGeom>
          <a:noFill/>
          <a:ln>
            <a:noFill/>
          </a:ln>
        </p:spPr>
      </p:pic>
      <p:sp>
        <p:nvSpPr>
          <p:cNvPr id="7" name="Прямоугольник 6">
            <a:extLst>
              <a:ext uri="{FF2B5EF4-FFF2-40B4-BE49-F238E27FC236}">
                <a16:creationId xmlns:a16="http://schemas.microsoft.com/office/drawing/2014/main" id="{BFDB22B9-FFD2-15D9-4CE9-DC24E9A1C054}"/>
              </a:ext>
            </a:extLst>
          </p:cNvPr>
          <p:cNvSpPr/>
          <p:nvPr/>
        </p:nvSpPr>
        <p:spPr>
          <a:xfrm>
            <a:off x="5546782" y="3290706"/>
            <a:ext cx="2134172" cy="784830"/>
          </a:xfrm>
          <a:prstGeom prst="rect">
            <a:avLst/>
          </a:prstGeom>
        </p:spPr>
        <p:txBody>
          <a:bodyPr wrap="square">
            <a:spAutoFit/>
          </a:bodyPr>
          <a:lstStyle/>
          <a:p>
            <a:r>
              <a:rPr lang="en-US" sz="1500" spc="-110" dirty="0">
                <a:latin typeface="Arial" panose="020B0604020202020204" pitchFamily="34" charset="0"/>
                <a:cs typeface="Arial" panose="020B0604020202020204" pitchFamily="34" charset="0"/>
              </a:rPr>
              <a:t>Scheme of ionization by Compton scattering at </a:t>
            </a:r>
            <a:r>
              <a:rPr lang="en-US" sz="1500" spc="-110" dirty="0" err="1">
                <a:latin typeface="Arial" panose="020B0604020202020204" pitchFamily="34" charset="0"/>
                <a:cs typeface="Arial" panose="020B0604020202020204" pitchFamily="34" charset="0"/>
              </a:rPr>
              <a:t>hν</a:t>
            </a:r>
            <a:r>
              <a:rPr lang="en-US" sz="1500" spc="-110" dirty="0">
                <a:latin typeface="Arial" panose="020B0604020202020204" pitchFamily="34" charset="0"/>
                <a:cs typeface="Arial" panose="020B0604020202020204" pitchFamily="34" charset="0"/>
              </a:rPr>
              <a:t>= 2.1 keV</a:t>
            </a:r>
            <a:endParaRPr lang="ru-RU" sz="1500" spc="-110" dirty="0">
              <a:latin typeface="Arial" panose="020B0604020202020204" pitchFamily="34" charset="0"/>
              <a:cs typeface="Arial" panose="020B0604020202020204" pitchFamily="34" charset="0"/>
            </a:endParaRPr>
          </a:p>
        </p:txBody>
      </p:sp>
      <p:sp>
        <p:nvSpPr>
          <p:cNvPr id="8" name="Прямоугольник 7">
            <a:extLst>
              <a:ext uri="{FF2B5EF4-FFF2-40B4-BE49-F238E27FC236}">
                <a16:creationId xmlns:a16="http://schemas.microsoft.com/office/drawing/2014/main" id="{C9CAC6DE-0009-0F44-C0E7-E288F20981D7}"/>
              </a:ext>
            </a:extLst>
          </p:cNvPr>
          <p:cNvSpPr/>
          <p:nvPr/>
        </p:nvSpPr>
        <p:spPr>
          <a:xfrm>
            <a:off x="118333" y="944196"/>
            <a:ext cx="5124983" cy="58424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a:extLst>
              <a:ext uri="{FF2B5EF4-FFF2-40B4-BE49-F238E27FC236}">
                <a16:creationId xmlns:a16="http://schemas.microsoft.com/office/drawing/2014/main" id="{6C5CA3D1-EECF-1ACB-62A2-8231588A78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00230" y="3290706"/>
            <a:ext cx="3030692" cy="1894942"/>
          </a:xfrm>
          <a:prstGeom prst="rect">
            <a:avLst/>
          </a:prstGeom>
        </p:spPr>
      </p:pic>
      <p:sp>
        <p:nvSpPr>
          <p:cNvPr id="11" name="TextBox 10">
            <a:extLst>
              <a:ext uri="{FF2B5EF4-FFF2-40B4-BE49-F238E27FC236}">
                <a16:creationId xmlns:a16="http://schemas.microsoft.com/office/drawing/2014/main" id="{390AB3E7-1E0A-83B5-408F-FB849A03E331}"/>
              </a:ext>
            </a:extLst>
          </p:cNvPr>
          <p:cNvSpPr txBox="1"/>
          <p:nvPr/>
        </p:nvSpPr>
        <p:spPr>
          <a:xfrm>
            <a:off x="10489708" y="3735525"/>
            <a:ext cx="1574007" cy="923330"/>
          </a:xfrm>
          <a:prstGeom prst="rect">
            <a:avLst/>
          </a:prstGeom>
          <a:noFill/>
        </p:spPr>
        <p:txBody>
          <a:bodyPr wrap="square">
            <a:spAutoFit/>
          </a:bodyPr>
          <a:lstStyle/>
          <a:p>
            <a:pPr>
              <a:lnSpc>
                <a:spcPct val="90000"/>
              </a:lnSpc>
            </a:pPr>
            <a:r>
              <a:rPr lang="en-US" sz="1500" spc="-110" dirty="0">
                <a:latin typeface="Arial" panose="020B0604020202020204" pitchFamily="34" charset="0"/>
                <a:cs typeface="Arial" panose="020B0604020202020204" pitchFamily="34" charset="0"/>
              </a:rPr>
              <a:t>Sub-barrier fusion and fission reactions  of  heavy nuclei</a:t>
            </a:r>
          </a:p>
        </p:txBody>
      </p:sp>
      <p:pic>
        <p:nvPicPr>
          <p:cNvPr id="14" name="Рисунок 13">
            <a:extLst>
              <a:ext uri="{FF2B5EF4-FFF2-40B4-BE49-F238E27FC236}">
                <a16:creationId xmlns:a16="http://schemas.microsoft.com/office/drawing/2014/main" id="{25D068B5-37E8-7FA6-4414-D6CD32CFA67F}"/>
              </a:ext>
            </a:extLst>
          </p:cNvPr>
          <p:cNvPicPr>
            <a:picLocks noChangeAspect="1"/>
          </p:cNvPicPr>
          <p:nvPr/>
        </p:nvPicPr>
        <p:blipFill>
          <a:blip r:embed="rId6"/>
          <a:stretch>
            <a:fillRect/>
          </a:stretch>
        </p:blipFill>
        <p:spPr>
          <a:xfrm>
            <a:off x="8006363" y="944196"/>
            <a:ext cx="4116138" cy="2346510"/>
          </a:xfrm>
          <a:prstGeom prst="rect">
            <a:avLst/>
          </a:prstGeom>
        </p:spPr>
      </p:pic>
    </p:spTree>
    <p:extLst>
      <p:ext uri="{BB962C8B-B14F-4D97-AF65-F5344CB8AC3E}">
        <p14:creationId xmlns:p14="http://schemas.microsoft.com/office/powerpoint/2010/main" val="3347029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
            <a:extLst>
              <a:ext uri="{FF2B5EF4-FFF2-40B4-BE49-F238E27FC236}">
                <a16:creationId xmlns:a16="http://schemas.microsoft.com/office/drawing/2014/main" id="{06DB324B-BABA-B040-9F05-560DDC33D3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341" y="3797300"/>
            <a:ext cx="2518509" cy="180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Рисунок 18">
            <a:extLst>
              <a:ext uri="{FF2B5EF4-FFF2-40B4-BE49-F238E27FC236}">
                <a16:creationId xmlns:a16="http://schemas.microsoft.com/office/drawing/2014/main" id="{81295F1F-D683-F943-BAE9-A6E968FBD775}"/>
              </a:ext>
            </a:extLst>
          </p:cNvPr>
          <p:cNvPicPr>
            <a:picLocks noChangeAspect="1"/>
          </p:cNvPicPr>
          <p:nvPr/>
        </p:nvPicPr>
        <p:blipFill rotWithShape="1">
          <a:blip r:embed="rId4"/>
          <a:srcRect r="50119" b="49882"/>
          <a:stretch/>
        </p:blipFill>
        <p:spPr>
          <a:xfrm>
            <a:off x="7246256" y="3685770"/>
            <a:ext cx="2201793" cy="1992192"/>
          </a:xfrm>
          <a:prstGeom prst="rect">
            <a:avLst/>
          </a:prstGeom>
        </p:spPr>
      </p:pic>
      <p:sp>
        <p:nvSpPr>
          <p:cNvPr id="2" name="Прямоугольник 1">
            <a:extLst>
              <a:ext uri="{FF2B5EF4-FFF2-40B4-BE49-F238E27FC236}">
                <a16:creationId xmlns:a16="http://schemas.microsoft.com/office/drawing/2014/main" id="{C3833F5C-EDE2-4E6E-80F2-F8DBFABA50CF}"/>
              </a:ext>
            </a:extLst>
          </p:cNvPr>
          <p:cNvSpPr/>
          <p:nvPr/>
        </p:nvSpPr>
        <p:spPr>
          <a:xfrm flipH="1">
            <a:off x="0" y="7917"/>
            <a:ext cx="12192000" cy="96634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5" name="Прямоугольник 4"/>
          <p:cNvSpPr/>
          <p:nvPr/>
        </p:nvSpPr>
        <p:spPr>
          <a:xfrm>
            <a:off x="193362" y="20504"/>
            <a:ext cx="10649694" cy="954107"/>
          </a:xfrm>
          <a:prstGeom prst="rect">
            <a:avLst/>
          </a:prstGeom>
          <a:effectLst>
            <a:outerShdw blurRad="50800" dist="38100" dir="2700000" algn="tl" rotWithShape="0">
              <a:prstClr val="black"/>
            </a:outerShdw>
          </a:effectLst>
        </p:spPr>
        <p:txBody>
          <a:bodyPr wrap="square">
            <a:spAutoFit/>
          </a:bodyPr>
          <a:lstStyle/>
          <a:p>
            <a:pPr algn="ctr"/>
            <a:r>
              <a:rPr lang="en-US" sz="2800" b="1" dirty="0">
                <a:solidFill>
                  <a:schemeClr val="bg1"/>
                </a:solidFill>
              </a:rPr>
              <a:t>Mathematical </a:t>
            </a:r>
            <a:r>
              <a:rPr lang="en-GB" sz="2800" b="1" dirty="0">
                <a:solidFill>
                  <a:schemeClr val="bg1"/>
                </a:solidFill>
              </a:rPr>
              <a:t>M</a:t>
            </a:r>
            <a:r>
              <a:rPr lang="en-US" sz="2800" b="1" dirty="0" err="1">
                <a:solidFill>
                  <a:schemeClr val="bg1"/>
                </a:solidFill>
              </a:rPr>
              <a:t>ethods</a:t>
            </a:r>
            <a:r>
              <a:rPr lang="en-US" sz="2800" b="1" dirty="0">
                <a:solidFill>
                  <a:schemeClr val="bg1"/>
                </a:solidFill>
              </a:rPr>
              <a:t> and Software</a:t>
            </a:r>
          </a:p>
          <a:p>
            <a:pPr algn="ctr"/>
            <a:r>
              <a:rPr lang="en-US" sz="2800" b="1" dirty="0">
                <a:solidFill>
                  <a:schemeClr val="bg1"/>
                </a:solidFill>
              </a:rPr>
              <a:t> for Experimental Data Processing and Analysis</a:t>
            </a:r>
            <a:endParaRPr lang="ru-RU" sz="2800" b="1" dirty="0">
              <a:solidFill>
                <a:schemeClr val="bg1"/>
              </a:solidFill>
            </a:endParaRPr>
          </a:p>
        </p:txBody>
      </p:sp>
      <p:pic>
        <p:nvPicPr>
          <p:cNvPr id="12" name="Рисунок 11">
            <a:extLst>
              <a:ext uri="{FF2B5EF4-FFF2-40B4-BE49-F238E27FC236}">
                <a16:creationId xmlns:a16="http://schemas.microsoft.com/office/drawing/2014/main" id="{5F94D410-BF06-4A3E-8CCF-AE86421A80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36417" y="52366"/>
            <a:ext cx="1000808" cy="697302"/>
          </a:xfrm>
          <a:prstGeom prst="rect">
            <a:avLst/>
          </a:prstGeom>
        </p:spPr>
      </p:pic>
      <p:pic>
        <p:nvPicPr>
          <p:cNvPr id="11" name="image4.png">
            <a:extLst>
              <a:ext uri="{FF2B5EF4-FFF2-40B4-BE49-F238E27FC236}">
                <a16:creationId xmlns:a16="http://schemas.microsoft.com/office/drawing/2014/main" id="{4D159AD6-66BA-3C41-A926-BF014F90E81C}"/>
              </a:ext>
            </a:extLst>
          </p:cNvPr>
          <p:cNvPicPr>
            <a:picLocks noChangeAspect="1"/>
          </p:cNvPicPr>
          <p:nvPr/>
        </p:nvPicPr>
        <p:blipFill rotWithShape="1">
          <a:blip r:embed="rId6"/>
          <a:srcRect t="8013"/>
          <a:stretch/>
        </p:blipFill>
        <p:spPr>
          <a:xfrm>
            <a:off x="7150260" y="1173215"/>
            <a:ext cx="2496929" cy="1872226"/>
          </a:xfrm>
          <a:prstGeom prst="rect">
            <a:avLst/>
          </a:prstGeom>
          <a:ln/>
        </p:spPr>
      </p:pic>
      <p:sp>
        <p:nvSpPr>
          <p:cNvPr id="6" name="Rectangle 5">
            <a:extLst>
              <a:ext uri="{FF2B5EF4-FFF2-40B4-BE49-F238E27FC236}">
                <a16:creationId xmlns:a16="http://schemas.microsoft.com/office/drawing/2014/main" id="{CB33AA03-52B7-1E4F-A3F9-1D3960DA6E51}"/>
              </a:ext>
            </a:extLst>
          </p:cNvPr>
          <p:cNvSpPr/>
          <p:nvPr/>
        </p:nvSpPr>
        <p:spPr>
          <a:xfrm>
            <a:off x="7432669" y="2956494"/>
            <a:ext cx="2119696" cy="507831"/>
          </a:xfrm>
          <a:prstGeom prst="rect">
            <a:avLst/>
          </a:prstGeom>
        </p:spPr>
        <p:txBody>
          <a:bodyPr wrap="square">
            <a:spAutoFit/>
          </a:bodyPr>
          <a:lstStyle/>
          <a:p>
            <a:pPr algn="ctr">
              <a:lnSpc>
                <a:spcPct val="90000"/>
              </a:lnSpc>
            </a:pPr>
            <a:r>
              <a:rPr lang="en-US" sz="1500" spc="-110" dirty="0">
                <a:latin typeface="Arial" panose="020B0604020202020204" pitchFamily="34" charset="0"/>
                <a:cs typeface="Arial" panose="020B0604020202020204" pitchFamily="34" charset="0"/>
              </a:rPr>
              <a:t>Gradient-boosted decision trees for PID in MPD</a:t>
            </a:r>
            <a:endParaRPr lang="ru-RU" sz="1500" spc="-110"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7279F918-3CE6-2E49-BDD5-17479310B833}"/>
              </a:ext>
            </a:extLst>
          </p:cNvPr>
          <p:cNvSpPr/>
          <p:nvPr/>
        </p:nvSpPr>
        <p:spPr>
          <a:xfrm>
            <a:off x="9779044" y="3903446"/>
            <a:ext cx="2159408" cy="2301143"/>
          </a:xfrm>
          <a:prstGeom prst="rect">
            <a:avLst/>
          </a:prstGeom>
        </p:spPr>
        <p:txBody>
          <a:bodyPr wrap="square">
            <a:spAutoFit/>
          </a:bodyPr>
          <a:lstStyle/>
          <a:p>
            <a:pPr lvl="0" algn="ctr">
              <a:lnSpc>
                <a:spcPct val="90000"/>
              </a:lnSpc>
              <a:spcBef>
                <a:spcPts val="600"/>
              </a:spcBef>
              <a:spcAft>
                <a:spcPts val="600"/>
              </a:spcAft>
            </a:pPr>
            <a:r>
              <a:rPr lang="en-US" sz="1600" u="sng" dirty="0">
                <a:latin typeface="Arial" panose="020B0604020202020204" pitchFamily="34" charset="0"/>
                <a:cs typeface="Arial" panose="020B0604020202020204" pitchFamily="34" charset="0"/>
              </a:rPr>
              <a:t>Experiments </a:t>
            </a:r>
            <a:r>
              <a:rPr lang="en-US" sz="1600" u="sng" dirty="0" err="1">
                <a:latin typeface="Arial" panose="020B0604020202020204" pitchFamily="34" charset="0"/>
                <a:cs typeface="Arial" panose="020B0604020202020204" pitchFamily="34" charset="0"/>
              </a:rPr>
              <a:t>DataBases</a:t>
            </a:r>
            <a:r>
              <a:rPr lang="en-US" sz="1600" u="sng" dirty="0">
                <a:latin typeface="Arial" panose="020B0604020202020204" pitchFamily="34" charset="0"/>
                <a:cs typeface="Arial" panose="020B0604020202020204" pitchFamily="34" charset="0"/>
              </a:rPr>
              <a:t>: </a:t>
            </a:r>
            <a:endParaRPr lang="ru-RU" sz="1600" u="sng" dirty="0">
              <a:latin typeface="Arial" panose="020B0604020202020204" pitchFamily="34" charset="0"/>
              <a:cs typeface="Arial" panose="020B0604020202020204" pitchFamily="34" charset="0"/>
            </a:endParaRPr>
          </a:p>
          <a:p>
            <a:pPr lvl="0" algn="ctr">
              <a:lnSpc>
                <a:spcPct val="90000"/>
              </a:lnSpc>
              <a:spcBef>
                <a:spcPts val="600"/>
              </a:spcBef>
              <a:spcAft>
                <a:spcPts val="600"/>
              </a:spcAft>
            </a:pPr>
            <a:r>
              <a:rPr lang="ru-RU"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ATLAS </a:t>
            </a:r>
            <a:r>
              <a:rPr lang="ru-RU" sz="1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EventPickingService</a:t>
            </a:r>
            <a:r>
              <a:rPr lang="ru-RU"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lvl="0" algn="ctr">
              <a:lnSpc>
                <a:spcPct val="90000"/>
              </a:lnSpc>
              <a:spcBef>
                <a:spcPts val="600"/>
              </a:spcBef>
              <a:spcAft>
                <a:spcPts val="600"/>
              </a:spcAft>
            </a:pPr>
            <a:r>
              <a:rPr lang="en-GB"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ATLAS CREST,</a:t>
            </a:r>
            <a:r>
              <a:rPr lang="en-GB"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ct val="90000"/>
              </a:lnSpc>
              <a:spcBef>
                <a:spcPts val="400"/>
              </a:spcBef>
              <a:spcAft>
                <a:spcPts val="400"/>
              </a:spcAft>
            </a:pPr>
            <a:r>
              <a:rPr lang="ru-RU" sz="1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Geometry</a:t>
            </a:r>
            <a:r>
              <a:rPr lang="ru-RU"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a:t>
            </a:r>
            <a:r>
              <a:rPr lang="ru-RU" sz="1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Configuration</a:t>
            </a:r>
            <a:r>
              <a:rPr lang="ru-RU"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DB</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 for BM@N</a:t>
            </a:r>
            <a:endParaRPr lang="ru-RU"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68AD5AF2-FE90-0741-AE90-1A30BAE98526}"/>
              </a:ext>
            </a:extLst>
          </p:cNvPr>
          <p:cNvSpPr/>
          <p:nvPr/>
        </p:nvSpPr>
        <p:spPr>
          <a:xfrm>
            <a:off x="4960926" y="5599685"/>
            <a:ext cx="2270145" cy="507831"/>
          </a:xfrm>
          <a:prstGeom prst="rect">
            <a:avLst/>
          </a:prstGeom>
        </p:spPr>
        <p:txBody>
          <a:bodyPr wrap="square">
            <a:spAutoFit/>
          </a:bodyPr>
          <a:lstStyle/>
          <a:p>
            <a:pPr algn="ctr">
              <a:lnSpc>
                <a:spcPct val="90000"/>
              </a:lnSpc>
              <a:spcBef>
                <a:spcPct val="0"/>
              </a:spcBef>
              <a:buFontTx/>
              <a:buNone/>
            </a:pPr>
            <a:r>
              <a:rPr lang="en-US" altLang="en-US" sz="1500" spc="-110" dirty="0">
                <a:latin typeface="Arial" panose="020B0604020202020204" pitchFamily="34" charset="0"/>
                <a:cs typeface="Arial" panose="020B0604020202020204" pitchFamily="34" charset="0"/>
              </a:rPr>
              <a:t>Monte-Carlo Generator DCM-QGSM-SMM for NICA</a:t>
            </a:r>
          </a:p>
        </p:txBody>
      </p:sp>
      <p:pic>
        <p:nvPicPr>
          <p:cNvPr id="34" name="Picture 33">
            <a:extLst>
              <a:ext uri="{FF2B5EF4-FFF2-40B4-BE49-F238E27FC236}">
                <a16:creationId xmlns:a16="http://schemas.microsoft.com/office/drawing/2014/main" id="{BE5F9E08-6B43-3243-ABEF-B162FA5D69B8}"/>
              </a:ext>
            </a:extLst>
          </p:cNvPr>
          <p:cNvPicPr>
            <a:picLocks noChangeAspect="1"/>
          </p:cNvPicPr>
          <p:nvPr/>
        </p:nvPicPr>
        <p:blipFill rotWithShape="1">
          <a:blip r:embed="rId7">
            <a:extLst>
              <a:ext uri="{28A0092B-C50C-407E-A947-70E740481C1C}">
                <a14:useLocalDpi xmlns:a14="http://schemas.microsoft.com/office/drawing/2010/main" val="0"/>
              </a:ext>
            </a:extLst>
          </a:blip>
          <a:srcRect t="11659" r="8014"/>
          <a:stretch/>
        </p:blipFill>
        <p:spPr>
          <a:xfrm>
            <a:off x="4725506" y="1158583"/>
            <a:ext cx="2415391" cy="1820981"/>
          </a:xfrm>
          <a:prstGeom prst="rect">
            <a:avLst/>
          </a:prstGeom>
        </p:spPr>
      </p:pic>
      <p:sp>
        <p:nvSpPr>
          <p:cNvPr id="20" name="Rectangle 19">
            <a:extLst>
              <a:ext uri="{FF2B5EF4-FFF2-40B4-BE49-F238E27FC236}">
                <a16:creationId xmlns:a16="http://schemas.microsoft.com/office/drawing/2014/main" id="{BBD6017B-D859-6142-A358-B92CD6B7D669}"/>
              </a:ext>
            </a:extLst>
          </p:cNvPr>
          <p:cNvSpPr/>
          <p:nvPr/>
        </p:nvSpPr>
        <p:spPr>
          <a:xfrm>
            <a:off x="80513" y="5039244"/>
            <a:ext cx="4572000" cy="1588127"/>
          </a:xfrm>
          <a:prstGeom prst="rect">
            <a:avLst/>
          </a:prstGeom>
        </p:spPr>
        <p:txBody>
          <a:bodyPr wrap="square">
            <a:spAutoFit/>
          </a:bodyPr>
          <a:lstStyle/>
          <a:p>
            <a:pPr>
              <a:lnSpc>
                <a:spcPct val="90000"/>
              </a:lnSpc>
            </a:pPr>
            <a:r>
              <a:rPr lang="en-US" dirty="0">
                <a:latin typeface="Arial" panose="020B0604020202020204" pitchFamily="34" charset="0"/>
                <a:cs typeface="Arial" panose="020B0604020202020204" pitchFamily="34" charset="0"/>
              </a:rPr>
              <a:t>The team members published over 100 specific papers </a:t>
            </a:r>
            <a:r>
              <a:rPr lang="en-US" dirty="0">
                <a:solidFill>
                  <a:prstClr val="black"/>
                </a:solidFill>
                <a:latin typeface="Arial" panose="020B0604020202020204" pitchFamily="34" charset="0"/>
                <a:cs typeface="Arial" panose="020B0604020202020204" pitchFamily="34" charset="0"/>
              </a:rPr>
              <a:t>during the last 5 years</a:t>
            </a:r>
            <a:r>
              <a:rPr lang="en-US" dirty="0">
                <a:latin typeface="Arial" panose="020B0604020202020204" pitchFamily="34" charset="0"/>
                <a:cs typeface="Arial" panose="020B0604020202020204" pitchFamily="34" charset="0"/>
              </a:rPr>
              <a:t>. They co-authored over 500 papers as members of the international collaborations  BM@N, MPD, Baikal-GVD, CMS, ATLAS, CBM, etc.</a:t>
            </a:r>
            <a:endParaRPr lang="ru-RU"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8DA80EC-9B78-0D40-A7A0-F1D9580CFF6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09" t="48889" r="2435" b="4484"/>
          <a:stretch/>
        </p:blipFill>
        <p:spPr>
          <a:xfrm>
            <a:off x="9731730" y="1138309"/>
            <a:ext cx="2429602" cy="1659109"/>
          </a:xfrm>
          <a:prstGeom prst="rect">
            <a:avLst/>
          </a:prstGeom>
        </p:spPr>
      </p:pic>
      <p:sp>
        <p:nvSpPr>
          <p:cNvPr id="25" name="Rectangle 24">
            <a:extLst>
              <a:ext uri="{FF2B5EF4-FFF2-40B4-BE49-F238E27FC236}">
                <a16:creationId xmlns:a16="http://schemas.microsoft.com/office/drawing/2014/main" id="{36893603-F130-C042-B4CD-F36EEA9612EA}"/>
              </a:ext>
            </a:extLst>
          </p:cNvPr>
          <p:cNvSpPr/>
          <p:nvPr/>
        </p:nvSpPr>
        <p:spPr>
          <a:xfrm>
            <a:off x="9570203" y="2801318"/>
            <a:ext cx="2648324" cy="830997"/>
          </a:xfrm>
          <a:prstGeom prst="rect">
            <a:avLst/>
          </a:prstGeom>
        </p:spPr>
        <p:txBody>
          <a:bodyPr wrap="square">
            <a:spAutoFit/>
          </a:bodyPr>
          <a:lstStyle/>
          <a:p>
            <a:pPr algn="ctr">
              <a:lnSpc>
                <a:spcPct val="80000"/>
              </a:lnSpc>
            </a:pPr>
            <a:r>
              <a:rPr lang="en-US" sz="1500" spc="-80" dirty="0">
                <a:latin typeface="Arial" panose="020B0604020202020204" pitchFamily="34" charset="0"/>
                <a:cs typeface="Arial" panose="020B0604020202020204" pitchFamily="34" charset="0"/>
              </a:rPr>
              <a:t>Missing mass method for the reconstruction of strange particles in CBM (FAIR) and STAR (BNL) </a:t>
            </a:r>
            <a:endParaRPr lang="ru-RU" sz="1500" spc="-8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9474E44-FA87-884D-9D02-F82FE812AB30}"/>
              </a:ext>
            </a:extLst>
          </p:cNvPr>
          <p:cNvSpPr/>
          <p:nvPr/>
        </p:nvSpPr>
        <p:spPr>
          <a:xfrm>
            <a:off x="4790158" y="2969881"/>
            <a:ext cx="2448506" cy="507831"/>
          </a:xfrm>
          <a:prstGeom prst="rect">
            <a:avLst/>
          </a:prstGeom>
        </p:spPr>
        <p:txBody>
          <a:bodyPr wrap="square">
            <a:spAutoFit/>
          </a:bodyPr>
          <a:lstStyle/>
          <a:p>
            <a:pPr algn="ctr">
              <a:lnSpc>
                <a:spcPct val="90000"/>
              </a:lnSpc>
            </a:pPr>
            <a:r>
              <a:rPr lang="en-US" sz="1500" spc="-110" dirty="0">
                <a:latin typeface="Arial" panose="020B0604020202020204" pitchFamily="34" charset="0"/>
                <a:cs typeface="Arial" panose="020B0604020202020204" pitchFamily="34" charset="0"/>
              </a:rPr>
              <a:t>Effective algorithm for </a:t>
            </a:r>
            <a:r>
              <a:rPr lang="en-US" sz="1500" spc="-110" dirty="0" err="1">
                <a:latin typeface="Arial" panose="020B0604020202020204" pitchFamily="34" charset="0"/>
                <a:cs typeface="Arial" panose="020B0604020202020204" pitchFamily="34" charset="0"/>
              </a:rPr>
              <a:t>TeV</a:t>
            </a:r>
            <a:r>
              <a:rPr lang="en-US" sz="1500" spc="-110" dirty="0">
                <a:latin typeface="Arial" panose="020B0604020202020204" pitchFamily="34" charset="0"/>
                <a:cs typeface="Arial" panose="020B0604020202020204" pitchFamily="34" charset="0"/>
              </a:rPr>
              <a:t> muons reconstruction in CMS</a:t>
            </a:r>
            <a:endParaRPr lang="ru-RU" sz="1500" spc="-110" dirty="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F14B4EE3-7DEA-7041-B865-6C7CB776603A}"/>
              </a:ext>
            </a:extLst>
          </p:cNvPr>
          <p:cNvSpPr/>
          <p:nvPr/>
        </p:nvSpPr>
        <p:spPr>
          <a:xfrm>
            <a:off x="7313765" y="5615130"/>
            <a:ext cx="2357504" cy="507831"/>
          </a:xfrm>
          <a:prstGeom prst="rect">
            <a:avLst/>
          </a:prstGeom>
        </p:spPr>
        <p:txBody>
          <a:bodyPr wrap="square">
            <a:spAutoFit/>
          </a:bodyPr>
          <a:lstStyle/>
          <a:p>
            <a:pPr algn="ctr">
              <a:lnSpc>
                <a:spcPct val="90000"/>
              </a:lnSpc>
            </a:pPr>
            <a:r>
              <a:rPr lang="en-US" sz="1500" spc="-110" dirty="0">
                <a:latin typeface="Arial" panose="020B0604020202020204" pitchFamily="34" charset="0"/>
                <a:cs typeface="Arial" panose="020B0604020202020204" pitchFamily="34" charset="0"/>
              </a:rPr>
              <a:t>NA61/SHINE </a:t>
            </a:r>
            <a:r>
              <a:rPr lang="el-GR" sz="1500" spc="-110" dirty="0">
                <a:latin typeface="Arial" panose="020B0604020202020204" pitchFamily="34" charset="0"/>
                <a:cs typeface="Arial" panose="020B0604020202020204" pitchFamily="34" charset="0"/>
              </a:rPr>
              <a:t>π−</a:t>
            </a:r>
            <a:r>
              <a:rPr lang="en-US" sz="1500" spc="-110" dirty="0">
                <a:latin typeface="Arial" panose="020B0604020202020204" pitchFamily="34" charset="0"/>
                <a:cs typeface="Arial" panose="020B0604020202020204" pitchFamily="34" charset="0"/>
              </a:rPr>
              <a:t>meson rapidity distributions (Geant4)</a:t>
            </a:r>
            <a:endParaRPr lang="ru-RU" sz="1500" spc="-11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0291E00-554E-ED2C-3B7A-2D117F0F93BF}"/>
              </a:ext>
            </a:extLst>
          </p:cNvPr>
          <p:cNvSpPr txBox="1"/>
          <p:nvPr/>
        </p:nvSpPr>
        <p:spPr>
          <a:xfrm>
            <a:off x="-23321" y="1037173"/>
            <a:ext cx="4754880" cy="892552"/>
          </a:xfrm>
          <a:prstGeom prst="rect">
            <a:avLst/>
          </a:prstGeom>
          <a:noFill/>
        </p:spPr>
        <p:txBody>
          <a:bodyPr wrap="square">
            <a:spAutoFit/>
          </a:bodyPr>
          <a:lstStyle/>
          <a:p>
            <a:pPr marL="285750" lvl="0" indent="-285750">
              <a:buFont typeface="Wingdings" panose="05000000000000000000" pitchFamily="2" charset="2"/>
              <a:buChar char="ü"/>
            </a:pPr>
            <a:r>
              <a:rPr lang="en-US" b="1" dirty="0">
                <a:solidFill>
                  <a:srgbClr val="000099"/>
                </a:solidFill>
                <a:latin typeface="Arial" panose="020B0604020202020204" pitchFamily="34" charset="0"/>
                <a:cs typeface="Arial" panose="020B0604020202020204" pitchFamily="34" charset="0"/>
              </a:rPr>
              <a:t>Physical processes</a:t>
            </a:r>
            <a:r>
              <a:rPr lang="ru-RU" b="1" dirty="0">
                <a:solidFill>
                  <a:srgbClr val="000099"/>
                </a:solidFill>
                <a:latin typeface="Arial" panose="020B0604020202020204" pitchFamily="34" charset="0"/>
                <a:cs typeface="Arial" panose="020B0604020202020204" pitchFamily="34" charset="0"/>
              </a:rPr>
              <a:t> </a:t>
            </a:r>
            <a:r>
              <a:rPr lang="en-US" b="1" dirty="0">
                <a:solidFill>
                  <a:srgbClr val="000099"/>
                </a:solidFill>
                <a:latin typeface="Arial" panose="020B0604020202020204" pitchFamily="34" charset="0"/>
                <a:cs typeface="Arial" panose="020B0604020202020204" pitchFamily="34" charset="0"/>
              </a:rPr>
              <a:t>modeling</a:t>
            </a:r>
          </a:p>
          <a:p>
            <a:pPr lvl="0"/>
            <a:r>
              <a:rPr lang="en-US" sz="1700" dirty="0">
                <a:latin typeface="Arial" panose="020B0604020202020204" pitchFamily="34" charset="0"/>
                <a:cs typeface="Arial" panose="020B0604020202020204" pitchFamily="34" charset="0"/>
              </a:rPr>
              <a:t>       - event simulations</a:t>
            </a:r>
          </a:p>
          <a:p>
            <a:pPr lvl="0"/>
            <a:r>
              <a:rPr lang="en-US" sz="1700" dirty="0">
                <a:latin typeface="Arial" panose="020B0604020202020204" pitchFamily="34" charset="0"/>
                <a:cs typeface="Arial" panose="020B0604020202020204" pitchFamily="34" charset="0"/>
              </a:rPr>
              <a:t>       - GEANT-simulation of experimental setups  </a:t>
            </a:r>
            <a:endParaRPr lang="ru-RU" sz="17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FCC6AA3-EE0D-E79F-63A2-F6B6C0E6D6A9}"/>
              </a:ext>
            </a:extLst>
          </p:cNvPr>
          <p:cNvSpPr txBox="1"/>
          <p:nvPr/>
        </p:nvSpPr>
        <p:spPr>
          <a:xfrm>
            <a:off x="-12932" y="1956681"/>
            <a:ext cx="4530224" cy="1415772"/>
          </a:xfrm>
          <a:prstGeom prst="rect">
            <a:avLst/>
          </a:prstGeom>
          <a:noFill/>
        </p:spPr>
        <p:txBody>
          <a:bodyPr wrap="square">
            <a:spAutoFit/>
          </a:bodyPr>
          <a:lstStyle/>
          <a:p>
            <a:pPr marL="285750" indent="-285750">
              <a:buFont typeface="Wingdings" panose="05000000000000000000" pitchFamily="2" charset="2"/>
              <a:buChar char="ü"/>
            </a:pPr>
            <a:r>
              <a:rPr lang="en-US" b="1" dirty="0">
                <a:solidFill>
                  <a:srgbClr val="000099"/>
                </a:solidFill>
                <a:latin typeface="Arial" panose="020B0604020202020204" pitchFamily="34" charset="0"/>
                <a:cs typeface="Arial" panose="020B0604020202020204" pitchFamily="34" charset="0"/>
              </a:rPr>
              <a:t>Event reconstruction &amp; data analysis</a:t>
            </a:r>
          </a:p>
          <a:p>
            <a:r>
              <a:rPr lang="en-US" sz="1700" b="1" dirty="0">
                <a:solidFill>
                  <a:srgbClr val="000099"/>
                </a:solidFill>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particle trajectory reconstruction</a:t>
            </a:r>
          </a:p>
          <a:p>
            <a:r>
              <a:rPr lang="en-US" sz="1700" b="1" dirty="0">
                <a:solidFill>
                  <a:srgbClr val="000099"/>
                </a:solidFill>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particle identification</a:t>
            </a:r>
          </a:p>
          <a:p>
            <a:r>
              <a:rPr lang="en-US" sz="1700" dirty="0">
                <a:latin typeface="Arial" panose="020B0604020202020204" pitchFamily="34" charset="0"/>
                <a:cs typeface="Arial" panose="020B0604020202020204" pitchFamily="34" charset="0"/>
              </a:rPr>
              <a:t>       - physical processes reconstruction</a:t>
            </a:r>
          </a:p>
          <a:p>
            <a:r>
              <a:rPr lang="en-US" sz="1700" dirty="0">
                <a:latin typeface="Arial" panose="020B0604020202020204" pitchFamily="34" charset="0"/>
                <a:cs typeface="Arial" panose="020B0604020202020204" pitchFamily="34" charset="0"/>
              </a:rPr>
              <a:t>       - data analysis</a:t>
            </a:r>
            <a:endParaRPr lang="ru-RU" sz="1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AC943A-84AB-A5BC-1603-9DF83CAC3C4A}"/>
              </a:ext>
            </a:extLst>
          </p:cNvPr>
          <p:cNvSpPr txBox="1"/>
          <p:nvPr/>
        </p:nvSpPr>
        <p:spPr>
          <a:xfrm>
            <a:off x="42109" y="3450097"/>
            <a:ext cx="4404845" cy="1477328"/>
          </a:xfrm>
          <a:prstGeom prst="rect">
            <a:avLst/>
          </a:prstGeom>
          <a:noFill/>
        </p:spPr>
        <p:txBody>
          <a:bodyPr wrap="square">
            <a:spAutoFit/>
          </a:bodyPr>
          <a:lstStyle/>
          <a:p>
            <a:pPr marL="285750" lvl="0" indent="-285750">
              <a:buFont typeface="Wingdings" panose="05000000000000000000" pitchFamily="2" charset="2"/>
              <a:buChar char="ü"/>
            </a:pPr>
            <a:r>
              <a:rPr lang="en-US" b="1" dirty="0">
                <a:solidFill>
                  <a:srgbClr val="000099"/>
                </a:solidFill>
                <a:latin typeface="Arial" panose="020B0604020202020204" pitchFamily="34" charset="0"/>
                <a:cs typeface="Arial" panose="020B0604020202020204" pitchFamily="34" charset="0"/>
              </a:rPr>
              <a:t>Applied software and Data Bases </a:t>
            </a:r>
          </a:p>
          <a:p>
            <a:pPr lvl="0"/>
            <a:r>
              <a:rPr lang="en-US" sz="1800" dirty="0">
                <a:latin typeface="Arial" panose="020B0604020202020204" pitchFamily="34" charset="0"/>
                <a:cs typeface="Arial" panose="020B0604020202020204" pitchFamily="34" charset="0"/>
              </a:rPr>
              <a:t>      - DBs for</a:t>
            </a:r>
            <a:r>
              <a:rPr lang="ru-RU"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experimental services</a:t>
            </a:r>
          </a:p>
          <a:p>
            <a:pPr lvl="0"/>
            <a:r>
              <a:rPr lang="en-US" sz="1800" dirty="0">
                <a:latin typeface="Arial" panose="020B0604020202020204" pitchFamily="34" charset="0"/>
                <a:cs typeface="Arial" panose="020B0604020202020204" pitchFamily="34" charset="0"/>
              </a:rPr>
              <a:t>      - experimental software frameworks</a:t>
            </a:r>
          </a:p>
          <a:p>
            <a:pPr lvl="0"/>
            <a:r>
              <a:rPr lang="en-US" sz="1800" dirty="0">
                <a:latin typeface="Arial" panose="020B0604020202020204" pitchFamily="34" charset="0"/>
                <a:cs typeface="Arial" panose="020B0604020202020204" pitchFamily="34" charset="0"/>
              </a:rPr>
              <a:t>      - data modeling and data processing </a:t>
            </a:r>
          </a:p>
          <a:p>
            <a:pPr lvl="0"/>
            <a:r>
              <a:rPr lang="en-US"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event visualization and monitoring</a:t>
            </a:r>
          </a:p>
        </p:txBody>
      </p:sp>
    </p:spTree>
    <p:extLst>
      <p:ext uri="{BB962C8B-B14F-4D97-AF65-F5344CB8AC3E}">
        <p14:creationId xmlns:p14="http://schemas.microsoft.com/office/powerpoint/2010/main" val="1995752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3833F5C-EDE2-4E6E-80F2-F8DBFABA50CF}"/>
              </a:ext>
            </a:extLst>
          </p:cNvPr>
          <p:cNvSpPr/>
          <p:nvPr/>
        </p:nvSpPr>
        <p:spPr>
          <a:xfrm flipH="1">
            <a:off x="0" y="7917"/>
            <a:ext cx="12192000" cy="96634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5" name="Прямоугольник 4"/>
          <p:cNvSpPr/>
          <p:nvPr/>
        </p:nvSpPr>
        <p:spPr>
          <a:xfrm>
            <a:off x="865765" y="-472"/>
            <a:ext cx="10015877" cy="954107"/>
          </a:xfrm>
          <a:prstGeom prst="rect">
            <a:avLst/>
          </a:prstGeom>
          <a:effectLst>
            <a:outerShdw blurRad="50800" dist="38100" dir="2700000" algn="tl" rotWithShape="0">
              <a:prstClr val="black"/>
            </a:outerShdw>
          </a:effectLst>
        </p:spPr>
        <p:txBody>
          <a:bodyPr wrap="square">
            <a:spAutoFit/>
          </a:bodyPr>
          <a:lstStyle/>
          <a:p>
            <a:pPr algn="ctr"/>
            <a:r>
              <a:rPr lang="en-US" sz="2800" b="1" dirty="0">
                <a:solidFill>
                  <a:schemeClr val="bg1"/>
                </a:solidFill>
              </a:rPr>
              <a:t>Implementation of ML/DL Methods for the Data Processing and Analysis of the NICA Experiments BM@N, MPD and SPD</a:t>
            </a:r>
            <a:endParaRPr lang="ru-RU" sz="2800" b="1" dirty="0">
              <a:solidFill>
                <a:schemeClr val="bg1"/>
              </a:solidFill>
            </a:endParaRPr>
          </a:p>
        </p:txBody>
      </p:sp>
      <p:pic>
        <p:nvPicPr>
          <p:cNvPr id="12" name="Рисунок 11">
            <a:extLst>
              <a:ext uri="{FF2B5EF4-FFF2-40B4-BE49-F238E27FC236}">
                <a16:creationId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6417" y="52366"/>
            <a:ext cx="1000808" cy="697302"/>
          </a:xfrm>
          <a:prstGeom prst="rect">
            <a:avLst/>
          </a:prstGeom>
        </p:spPr>
      </p:pic>
      <p:pic>
        <p:nvPicPr>
          <p:cNvPr id="11" name="image4.png">
            <a:extLst>
              <a:ext uri="{FF2B5EF4-FFF2-40B4-BE49-F238E27FC236}">
                <a16:creationId xmlns:a16="http://schemas.microsoft.com/office/drawing/2014/main" id="{4D159AD6-66BA-3C41-A926-BF014F90E81C}"/>
              </a:ext>
            </a:extLst>
          </p:cNvPr>
          <p:cNvPicPr>
            <a:picLocks noChangeAspect="1"/>
          </p:cNvPicPr>
          <p:nvPr/>
        </p:nvPicPr>
        <p:blipFill rotWithShape="1">
          <a:blip r:embed="rId4"/>
          <a:srcRect t="8013"/>
          <a:stretch/>
        </p:blipFill>
        <p:spPr>
          <a:xfrm>
            <a:off x="6930726" y="1168876"/>
            <a:ext cx="2568800" cy="1926116"/>
          </a:xfrm>
          <a:prstGeom prst="rect">
            <a:avLst/>
          </a:prstGeom>
          <a:ln/>
        </p:spPr>
      </p:pic>
      <p:sp>
        <p:nvSpPr>
          <p:cNvPr id="6" name="Rectangle 5">
            <a:extLst>
              <a:ext uri="{FF2B5EF4-FFF2-40B4-BE49-F238E27FC236}">
                <a16:creationId xmlns:a16="http://schemas.microsoft.com/office/drawing/2014/main" id="{CB33AA03-52B7-1E4F-A3F9-1D3960DA6E51}"/>
              </a:ext>
            </a:extLst>
          </p:cNvPr>
          <p:cNvSpPr/>
          <p:nvPr/>
        </p:nvSpPr>
        <p:spPr>
          <a:xfrm>
            <a:off x="7167438" y="3095344"/>
            <a:ext cx="2119696" cy="507831"/>
          </a:xfrm>
          <a:prstGeom prst="rect">
            <a:avLst/>
          </a:prstGeom>
        </p:spPr>
        <p:txBody>
          <a:bodyPr wrap="square">
            <a:spAutoFit/>
          </a:bodyPr>
          <a:lstStyle/>
          <a:p>
            <a:pPr algn="ctr">
              <a:lnSpc>
                <a:spcPct val="90000"/>
              </a:lnSpc>
            </a:pPr>
            <a:r>
              <a:rPr lang="en-US" sz="1500" spc="-110" dirty="0">
                <a:latin typeface="Arial" panose="020B0604020202020204" pitchFamily="34" charset="0"/>
                <a:cs typeface="Arial" panose="020B0604020202020204" pitchFamily="34" charset="0"/>
              </a:rPr>
              <a:t>Gradient-boosted decision trees for PID in MPD</a:t>
            </a:r>
            <a:endParaRPr lang="ru-RU" sz="1500" spc="-110"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BBD6017B-D859-6142-A358-B92CD6B7D669}"/>
              </a:ext>
            </a:extLst>
          </p:cNvPr>
          <p:cNvSpPr/>
          <p:nvPr/>
        </p:nvSpPr>
        <p:spPr>
          <a:xfrm>
            <a:off x="7348514" y="5809872"/>
            <a:ext cx="4648404" cy="840230"/>
          </a:xfrm>
          <a:prstGeom prst="rect">
            <a:avLst/>
          </a:prstGeom>
        </p:spPr>
        <p:txBody>
          <a:bodyPr wrap="square">
            <a:spAutoFit/>
          </a:bodyPr>
          <a:lstStyle/>
          <a:p>
            <a:pPr>
              <a:lnSpc>
                <a:spcPct val="90000"/>
              </a:lnSpc>
            </a:pPr>
            <a:r>
              <a:rPr lang="en-US" dirty="0">
                <a:latin typeface="Arial" panose="020B0604020202020204" pitchFamily="34" charset="0"/>
                <a:cs typeface="Arial" panose="020B0604020202020204" pitchFamily="34" charset="0"/>
              </a:rPr>
              <a:t>The LIT team is actively involved in all the three targeted international collaborations, BM@N, MPD, SPD.</a:t>
            </a:r>
            <a:endParaRPr lang="ru-RU"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AC943A-84AB-A5BC-1603-9DF83CAC3C4A}"/>
              </a:ext>
            </a:extLst>
          </p:cNvPr>
          <p:cNvSpPr txBox="1"/>
          <p:nvPr/>
        </p:nvSpPr>
        <p:spPr>
          <a:xfrm>
            <a:off x="195082" y="2817640"/>
            <a:ext cx="6394994" cy="1631216"/>
          </a:xfrm>
          <a:prstGeom prst="rect">
            <a:avLst/>
          </a:prstGeom>
          <a:noFill/>
        </p:spPr>
        <p:txBody>
          <a:bodyPr wrap="square">
            <a:spAutoFit/>
          </a:bodyPr>
          <a:lstStyle/>
          <a:p>
            <a:pPr lvl="0" algn="just"/>
            <a:r>
              <a:rPr lang="en-US" b="1" dirty="0">
                <a:solidFill>
                  <a:srgbClr val="000099"/>
                </a:solidFill>
                <a:latin typeface="Arial" panose="020B0604020202020204" pitchFamily="34" charset="0"/>
                <a:cs typeface="Arial" panose="020B0604020202020204" pitchFamily="34" charset="0"/>
              </a:rPr>
              <a:t>Foreseen areas for ML/DL application:</a:t>
            </a:r>
            <a:r>
              <a:rPr lang="en-US" dirty="0">
                <a:latin typeface="Arial" panose="020B0604020202020204" pitchFamily="34" charset="0"/>
                <a:cs typeface="Arial" panose="020B0604020202020204" pitchFamily="34" charset="0"/>
              </a:rPr>
              <a:t> hit finding, tracking, particle identification, decay reconstruction, global tracking.</a:t>
            </a:r>
          </a:p>
          <a:p>
            <a:pPr lvl="0" algn="just"/>
            <a:endParaRPr lang="en-US" sz="1000" b="1" dirty="0">
              <a:solidFill>
                <a:srgbClr val="000099"/>
              </a:solidFill>
              <a:latin typeface="Arial" panose="020B0604020202020204" pitchFamily="34" charset="0"/>
              <a:cs typeface="Arial" panose="020B0604020202020204" pitchFamily="34" charset="0"/>
            </a:endParaRPr>
          </a:p>
          <a:p>
            <a:pPr lvl="0" algn="just"/>
            <a:r>
              <a:rPr lang="en-US" b="1" dirty="0">
                <a:solidFill>
                  <a:srgbClr val="000099"/>
                </a:solidFill>
                <a:latin typeface="Arial" panose="020B0604020202020204" pitchFamily="34" charset="0"/>
                <a:cs typeface="Arial" panose="020B0604020202020204" pitchFamily="34" charset="0"/>
              </a:rPr>
              <a:t>ML/DL methods under study:</a:t>
            </a:r>
            <a:r>
              <a:rPr lang="en-US" dirty="0">
                <a:latin typeface="Arial" panose="020B0604020202020204" pitchFamily="34" charset="0"/>
                <a:cs typeface="Arial" panose="020B0604020202020204" pitchFamily="34" charset="0"/>
              </a:rPr>
              <a:t> Recurrent Neural Networks, Graph Neural Networks, Convolutional Neural Networks, Decision Trees, Gradient Boosting.</a:t>
            </a:r>
          </a:p>
        </p:txBody>
      </p:sp>
      <p:sp>
        <p:nvSpPr>
          <p:cNvPr id="19" name="TextBox 18">
            <a:extLst>
              <a:ext uri="{FF2B5EF4-FFF2-40B4-BE49-F238E27FC236}">
                <a16:creationId xmlns:a16="http://schemas.microsoft.com/office/drawing/2014/main" id="{7CFE73AF-378D-8666-05D4-B38E179FF4FF}"/>
              </a:ext>
            </a:extLst>
          </p:cNvPr>
          <p:cNvSpPr txBox="1"/>
          <p:nvPr/>
        </p:nvSpPr>
        <p:spPr>
          <a:xfrm>
            <a:off x="9523846" y="3054395"/>
            <a:ext cx="2648324" cy="553998"/>
          </a:xfrm>
          <a:prstGeom prst="rect">
            <a:avLst/>
          </a:prstGeom>
          <a:noFill/>
        </p:spPr>
        <p:txBody>
          <a:bodyPr wrap="square">
            <a:spAutoFit/>
          </a:bodyPr>
          <a:lstStyle/>
          <a:p>
            <a:r>
              <a:rPr lang="en-US" sz="1500" spc="-110" dirty="0">
                <a:latin typeface="Arial" panose="020B0604020202020204" pitchFamily="34" charset="0"/>
                <a:cs typeface="Arial" panose="020B0604020202020204" pitchFamily="34" charset="0"/>
              </a:rPr>
              <a:t>Deep GNNs for solving tracking problems in BM@N, BESIII, SPD</a:t>
            </a:r>
            <a:endParaRPr lang="ru-RU" sz="1500" spc="-11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A51C52AF-846E-2045-952B-99C1A720B0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682" y="4639112"/>
            <a:ext cx="6307394" cy="1653395"/>
          </a:xfrm>
          <a:prstGeom prst="rect">
            <a:avLst/>
          </a:prstGeom>
        </p:spPr>
      </p:pic>
      <p:sp>
        <p:nvSpPr>
          <p:cNvPr id="18" name="Rectangle 17">
            <a:extLst>
              <a:ext uri="{FF2B5EF4-FFF2-40B4-BE49-F238E27FC236}">
                <a16:creationId xmlns:a16="http://schemas.microsoft.com/office/drawing/2014/main" id="{EE28439D-01CD-F84B-A8A0-19AB27CF7EBF}"/>
              </a:ext>
            </a:extLst>
          </p:cNvPr>
          <p:cNvSpPr/>
          <p:nvPr/>
        </p:nvSpPr>
        <p:spPr>
          <a:xfrm>
            <a:off x="195082" y="1180241"/>
            <a:ext cx="6331553" cy="1477328"/>
          </a:xfrm>
          <a:prstGeom prst="rect">
            <a:avLst/>
          </a:prstGeom>
        </p:spPr>
        <p:txBody>
          <a:bodyPr wrap="square">
            <a:spAutoFit/>
          </a:bodyPr>
          <a:lstStyle/>
          <a:p>
            <a:pPr algn="just"/>
            <a:r>
              <a:rPr lang="ru-RU" dirty="0">
                <a:latin typeface="Arial" panose="020B0604020202020204" pitchFamily="34" charset="0"/>
                <a:cs typeface="Arial" panose="020B0604020202020204" pitchFamily="34" charset="0"/>
              </a:rPr>
              <a:t>Scientific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practical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significance</a:t>
            </a:r>
            <a:r>
              <a:rPr lang="en-US" dirty="0">
                <a:latin typeface="Arial" panose="020B0604020202020204" pitchFamily="34" charset="0"/>
                <a:cs typeface="Arial" panose="020B0604020202020204" pitchFamily="34" charset="0"/>
              </a:rPr>
              <a:t>:</a:t>
            </a:r>
            <a:r>
              <a:rPr lang="ru-RU" dirty="0">
                <a:latin typeface="Arial" panose="020B0604020202020204" pitchFamily="34" charset="0"/>
                <a:cs typeface="Arial" panose="020B0604020202020204" pitchFamily="34" charset="0"/>
              </a:rPr>
              <a:t> </a:t>
            </a:r>
            <a:r>
              <a:rPr lang="en-US" b="1" dirty="0">
                <a:solidFill>
                  <a:srgbClr val="000099"/>
                </a:solidFill>
                <a:latin typeface="Arial" panose="020B0604020202020204" pitchFamily="34" charset="0"/>
                <a:cs typeface="Arial" panose="020B0604020202020204" pitchFamily="34" charset="0"/>
              </a:rPr>
              <a:t>e</a:t>
            </a:r>
            <a:r>
              <a:rPr lang="ru-RU" b="1" dirty="0" err="1">
                <a:solidFill>
                  <a:srgbClr val="000099"/>
                </a:solidFill>
                <a:latin typeface="Arial" panose="020B0604020202020204" pitchFamily="34" charset="0"/>
                <a:cs typeface="Arial" panose="020B0604020202020204" pitchFamily="34" charset="0"/>
              </a:rPr>
              <a:t>xpanding</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the</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scope</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of</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machine</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learning</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methods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particular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high</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energy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physics</a:t>
            </a:r>
            <a:r>
              <a:rPr lang="en-US" dirty="0">
                <a:latin typeface="Arial" panose="020B0604020202020204" pitchFamily="34" charset="0"/>
                <a:cs typeface="Arial" panose="020B0604020202020204" pitchFamily="34" charset="0"/>
              </a:rPr>
              <a:t>; </a:t>
            </a:r>
            <a:r>
              <a:rPr lang="en-US" b="1" dirty="0">
                <a:solidFill>
                  <a:srgbClr val="000099"/>
                </a:solidFill>
                <a:latin typeface="Arial" panose="020B0604020202020204" pitchFamily="34" charset="0"/>
                <a:cs typeface="Arial" panose="020B0604020202020204" pitchFamily="34" charset="0"/>
              </a:rPr>
              <a:t>s</a:t>
            </a:r>
            <a:r>
              <a:rPr lang="ru-RU" b="1" dirty="0" err="1">
                <a:solidFill>
                  <a:srgbClr val="000099"/>
                </a:solidFill>
                <a:latin typeface="Arial" panose="020B0604020202020204" pitchFamily="34" charset="0"/>
                <a:cs typeface="Arial" panose="020B0604020202020204" pitchFamily="34" charset="0"/>
              </a:rPr>
              <a:t>oftware</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for</a:t>
            </a:r>
            <a:r>
              <a:rPr lang="ru-RU" b="1" dirty="0">
                <a:solidFill>
                  <a:srgbClr val="000099"/>
                </a:solidFill>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experimental</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data</a:t>
            </a:r>
            <a:r>
              <a:rPr lang="ru-RU" dirty="0">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processing</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and</a:t>
            </a:r>
            <a:r>
              <a:rPr lang="ru-RU" b="1" dirty="0">
                <a:solidFill>
                  <a:srgbClr val="000099"/>
                </a:solidFill>
                <a:latin typeface="Arial" panose="020B0604020202020204" pitchFamily="34" charset="0"/>
                <a:cs typeface="Arial" panose="020B0604020202020204" pitchFamily="34" charset="0"/>
              </a:rPr>
              <a:t> </a:t>
            </a:r>
            <a:r>
              <a:rPr lang="ru-RU" b="1" dirty="0" err="1">
                <a:solidFill>
                  <a:srgbClr val="000099"/>
                </a:solidFill>
                <a:latin typeface="Arial" panose="020B0604020202020204" pitchFamily="34" charset="0"/>
                <a:cs typeface="Arial" panose="020B0604020202020204" pitchFamily="34" charset="0"/>
              </a:rPr>
              <a:t>analysis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at</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NICA </a:t>
            </a:r>
            <a:r>
              <a:rPr lang="ru-RU" dirty="0" err="1">
                <a:latin typeface="Arial" panose="020B0604020202020204" pitchFamily="34" charset="0"/>
                <a:cs typeface="Arial" panose="020B0604020202020204" pitchFamily="34" charset="0"/>
              </a:rPr>
              <a:t>accelerator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complex</a:t>
            </a:r>
            <a:r>
              <a:rPr lang="en-US" dirty="0">
                <a:latin typeface="Arial" panose="020B0604020202020204" pitchFamily="34" charset="0"/>
                <a:cs typeface="Arial" panose="020B0604020202020204" pitchFamily="34" charset="0"/>
              </a:rPr>
              <a:t>; corresponding development of root-frameworks.</a:t>
            </a:r>
            <a:endParaRPr lang="ru-RU" dirty="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4490C62A-D0B7-B34D-BD13-4C13E1DF059B}"/>
              </a:ext>
            </a:extLst>
          </p:cNvPr>
          <p:cNvPicPr>
            <a:picLocks noChangeAspect="1"/>
          </p:cNvPicPr>
          <p:nvPr/>
        </p:nvPicPr>
        <p:blipFill>
          <a:blip r:embed="rId6"/>
          <a:stretch>
            <a:fillRect/>
          </a:stretch>
        </p:blipFill>
        <p:spPr>
          <a:xfrm>
            <a:off x="9484983" y="1143309"/>
            <a:ext cx="2697473" cy="1727092"/>
          </a:xfrm>
          <a:prstGeom prst="rect">
            <a:avLst/>
          </a:prstGeom>
        </p:spPr>
      </p:pic>
      <p:pic>
        <p:nvPicPr>
          <p:cNvPr id="29" name="Picture 28">
            <a:extLst>
              <a:ext uri="{FF2B5EF4-FFF2-40B4-BE49-F238E27FC236}">
                <a16:creationId xmlns:a16="http://schemas.microsoft.com/office/drawing/2014/main" id="{4D5A2030-21F9-6045-BAB0-E8153F963B48}"/>
              </a:ext>
            </a:extLst>
          </p:cNvPr>
          <p:cNvPicPr>
            <a:picLocks noChangeAspect="1"/>
          </p:cNvPicPr>
          <p:nvPr/>
        </p:nvPicPr>
        <p:blipFill>
          <a:blip r:embed="rId7"/>
          <a:stretch>
            <a:fillRect/>
          </a:stretch>
        </p:blipFill>
        <p:spPr>
          <a:xfrm>
            <a:off x="7167438" y="3679291"/>
            <a:ext cx="1882764" cy="2060434"/>
          </a:xfrm>
          <a:prstGeom prst="rect">
            <a:avLst/>
          </a:prstGeom>
        </p:spPr>
      </p:pic>
      <p:pic>
        <p:nvPicPr>
          <p:cNvPr id="33" name="Picture 32">
            <a:extLst>
              <a:ext uri="{FF2B5EF4-FFF2-40B4-BE49-F238E27FC236}">
                <a16:creationId xmlns:a16="http://schemas.microsoft.com/office/drawing/2014/main" id="{B20D4B49-D7C9-774F-9530-07F1F45F2F3C}"/>
              </a:ext>
            </a:extLst>
          </p:cNvPr>
          <p:cNvPicPr>
            <a:picLocks noChangeAspect="1"/>
          </p:cNvPicPr>
          <p:nvPr/>
        </p:nvPicPr>
        <p:blipFill>
          <a:blip r:embed="rId8"/>
          <a:stretch>
            <a:fillRect/>
          </a:stretch>
        </p:blipFill>
        <p:spPr>
          <a:xfrm>
            <a:off x="9050201" y="3674647"/>
            <a:ext cx="1806059" cy="2018353"/>
          </a:xfrm>
          <a:prstGeom prst="rect">
            <a:avLst/>
          </a:prstGeom>
        </p:spPr>
      </p:pic>
      <p:sp>
        <p:nvSpPr>
          <p:cNvPr id="35" name="TextBox 34">
            <a:extLst>
              <a:ext uri="{FF2B5EF4-FFF2-40B4-BE49-F238E27FC236}">
                <a16:creationId xmlns:a16="http://schemas.microsoft.com/office/drawing/2014/main" id="{87EE9A56-FC7A-5242-9C01-4D3E2924326A}"/>
              </a:ext>
            </a:extLst>
          </p:cNvPr>
          <p:cNvSpPr txBox="1"/>
          <p:nvPr/>
        </p:nvSpPr>
        <p:spPr>
          <a:xfrm>
            <a:off x="10957594" y="4129727"/>
            <a:ext cx="1039324" cy="1015663"/>
          </a:xfrm>
          <a:prstGeom prst="rect">
            <a:avLst/>
          </a:prstGeom>
          <a:noFill/>
        </p:spPr>
        <p:txBody>
          <a:bodyPr wrap="square">
            <a:spAutoFit/>
          </a:bodyPr>
          <a:lstStyle/>
          <a:p>
            <a:r>
              <a:rPr lang="en-US" sz="1500" spc="-110" dirty="0">
                <a:latin typeface="Arial" panose="020B0604020202020204" pitchFamily="34" charset="0"/>
                <a:cs typeface="Arial" panose="020B0604020202020204" pitchFamily="34" charset="0"/>
              </a:rPr>
              <a:t>Graph Neural Networks for Tracking</a:t>
            </a:r>
            <a:endParaRPr lang="ru-RU" sz="1500" spc="-1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841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C3E4345-A6E3-51DE-EC35-A9B6E1783BC6}"/>
              </a:ext>
            </a:extLst>
          </p:cNvPr>
          <p:cNvSpPr/>
          <p:nvPr/>
        </p:nvSpPr>
        <p:spPr>
          <a:xfrm flipH="1">
            <a:off x="14513" y="11246"/>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3" name="Text Box 8">
            <a:extLst>
              <a:ext uri="{FF2B5EF4-FFF2-40B4-BE49-F238E27FC236}">
                <a16:creationId xmlns:a16="http://schemas.microsoft.com/office/drawing/2014/main" id="{DDFA2871-79F8-991D-B66C-7F97859DAFDB}"/>
              </a:ext>
            </a:extLst>
          </p:cNvPr>
          <p:cNvSpPr txBox="1">
            <a:spLocks noChangeArrowheads="1"/>
          </p:cNvSpPr>
          <p:nvPr/>
        </p:nvSpPr>
        <p:spPr bwMode="auto">
          <a:xfrm>
            <a:off x="1442564" y="144424"/>
            <a:ext cx="8785225" cy="954107"/>
          </a:xfrm>
          <a:prstGeom prst="rect">
            <a:avLst/>
          </a:prstGeom>
          <a:noFill/>
          <a:ln>
            <a:headEnd/>
            <a:tailEnd/>
          </a:ln>
          <a:effectLst>
            <a:outerShdw blurRad="50800" dist="50800" dir="5400000" algn="ctr" rotWithShape="0">
              <a:schemeClr val="tx1"/>
            </a:outerShdw>
          </a:effectLst>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defRPr/>
            </a:pPr>
            <a:r>
              <a:rPr lang="en-US" sz="2800" b="1" dirty="0">
                <a:effectLst>
                  <a:outerShdw blurRad="38100" dist="38100" dir="2700000" algn="tl">
                    <a:srgbClr val="000000">
                      <a:alpha val="43137"/>
                    </a:srgbClr>
                  </a:outerShdw>
                </a:effectLst>
                <a:latin typeface="+mn-lt"/>
              </a:rPr>
              <a:t>Methods of Artificial Intelligence and Big Data Analytics</a:t>
            </a:r>
            <a:endParaRPr lang="ru-RU" sz="2800" b="1" dirty="0">
              <a:effectLst>
                <a:outerShdw blurRad="38100" dist="38100" dir="2700000" algn="tl">
                  <a:srgbClr val="000000">
                    <a:alpha val="43137"/>
                  </a:srgbClr>
                </a:outerShdw>
              </a:effectLst>
              <a:latin typeface="+mn-lt"/>
            </a:endParaRPr>
          </a:p>
          <a:p>
            <a:pPr algn="ctr" eaLnBrk="1" fontAlgn="auto" hangingPunct="1">
              <a:spcBef>
                <a:spcPts val="0"/>
              </a:spcBef>
              <a:spcAft>
                <a:spcPts val="0"/>
              </a:spcAft>
              <a:defRPr/>
            </a:pPr>
            <a:endParaRPr lang="ru-RU" altLang="en-US" sz="2800" b="1" dirty="0">
              <a:effectLst>
                <a:outerShdw blurRad="38100" dist="38100" dir="2700000" algn="tl">
                  <a:srgbClr val="000000">
                    <a:alpha val="43137"/>
                  </a:srgbClr>
                </a:outerShdw>
              </a:effectLst>
              <a:latin typeface="+mn-lt"/>
            </a:endParaRPr>
          </a:p>
        </p:txBody>
      </p:sp>
      <p:pic>
        <p:nvPicPr>
          <p:cNvPr id="4" name="Рисунок 3">
            <a:extLst>
              <a:ext uri="{FF2B5EF4-FFF2-40B4-BE49-F238E27FC236}">
                <a16:creationId xmlns:a16="http://schemas.microsoft.com/office/drawing/2014/main" id="{481E25FD-0F67-7ADC-8A47-5BF8B9981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5" name="Рисунок 4">
            <a:extLst>
              <a:ext uri="{FF2B5EF4-FFF2-40B4-BE49-F238E27FC236}">
                <a16:creationId xmlns:a16="http://schemas.microsoft.com/office/drawing/2014/main" id="{04E93E67-BA98-34B3-7458-09D1B6AD3A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2564" y="1633870"/>
            <a:ext cx="8548929" cy="5212884"/>
          </a:xfrm>
          <a:prstGeom prst="rect">
            <a:avLst/>
          </a:prstGeom>
        </p:spPr>
      </p:pic>
      <p:sp>
        <p:nvSpPr>
          <p:cNvPr id="11" name="TextBox 10">
            <a:extLst>
              <a:ext uri="{FF2B5EF4-FFF2-40B4-BE49-F238E27FC236}">
                <a16:creationId xmlns:a16="http://schemas.microsoft.com/office/drawing/2014/main" id="{A2C58C3C-953A-C2C8-F6AB-56C23AD8E017}"/>
              </a:ext>
            </a:extLst>
          </p:cNvPr>
          <p:cNvSpPr txBox="1"/>
          <p:nvPr/>
        </p:nvSpPr>
        <p:spPr>
          <a:xfrm>
            <a:off x="3144644" y="924468"/>
            <a:ext cx="6133170" cy="684803"/>
          </a:xfrm>
          <a:prstGeom prst="rect">
            <a:avLst/>
          </a:prstGeom>
          <a:noFill/>
        </p:spPr>
        <p:txBody>
          <a:bodyPr wrap="square">
            <a:spAutoFit/>
          </a:bodyPr>
          <a:lstStyle/>
          <a:p>
            <a:pPr marL="171450" indent="-171450">
              <a:spcAft>
                <a:spcPts val="300"/>
              </a:spcAft>
              <a:buFont typeface="Arial" panose="020B0604020202020204" pitchFamily="34" charset="0"/>
              <a:buChar char="•"/>
            </a:pPr>
            <a:r>
              <a:rPr lang="en-US" dirty="0">
                <a:solidFill>
                  <a:srgbClr val="000066"/>
                </a:solidFill>
                <a:latin typeface="Cambria" panose="02040503050406030204" pitchFamily="18" charset="0"/>
                <a:cs typeface="Times New Roman" panose="02020603050405020304" pitchFamily="18" charset="0"/>
              </a:rPr>
              <a:t>Bringing best of Big Data approaches</a:t>
            </a:r>
            <a:r>
              <a:rPr lang="ru-RU" dirty="0">
                <a:solidFill>
                  <a:srgbClr val="000066"/>
                </a:solidFill>
                <a:latin typeface="Cambria" panose="02040503050406030204" pitchFamily="18" charset="0"/>
                <a:cs typeface="Times New Roman" panose="02020603050405020304" pitchFamily="18" charset="0"/>
              </a:rPr>
              <a:t> </a:t>
            </a:r>
            <a:r>
              <a:rPr lang="en-US" dirty="0">
                <a:solidFill>
                  <a:srgbClr val="000066"/>
                </a:solidFill>
                <a:latin typeface="Cambria" panose="02040503050406030204" pitchFamily="18" charset="0"/>
                <a:cs typeface="Times New Roman" panose="02020603050405020304" pitchFamily="18" charset="0"/>
              </a:rPr>
              <a:t>to JINR practices</a:t>
            </a:r>
            <a:endParaRPr lang="ru-RU" dirty="0">
              <a:solidFill>
                <a:srgbClr val="000066"/>
              </a:solidFill>
              <a:latin typeface="Cambria" panose="02040503050406030204" pitchFamily="18" charset="0"/>
              <a:cs typeface="Times New Roman" panose="02020603050405020304" pitchFamily="18" charset="0"/>
            </a:endParaRPr>
          </a:p>
          <a:p>
            <a:pPr marL="171450" indent="-171450">
              <a:spcAft>
                <a:spcPts val="300"/>
              </a:spcAft>
              <a:buFont typeface="Arial" panose="020B0604020202020204" pitchFamily="34" charset="0"/>
              <a:buChar char="•"/>
            </a:pPr>
            <a:r>
              <a:rPr lang="en-US" dirty="0">
                <a:solidFill>
                  <a:srgbClr val="000066"/>
                </a:solidFill>
                <a:latin typeface="Cambria" panose="02040503050406030204" pitchFamily="18" charset="0"/>
                <a:cs typeface="Times New Roman" panose="02020603050405020304" pitchFamily="18" charset="0"/>
              </a:rPr>
              <a:t>Providing the Big Data infrastructure for users</a:t>
            </a:r>
            <a:endParaRPr lang="ru-RU" dirty="0">
              <a:solidFill>
                <a:srgbClr val="000066"/>
              </a:solidFill>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00252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485B1C0-34E3-B7F9-F8D7-D36EA284660A}"/>
              </a:ext>
            </a:extLst>
          </p:cNvPr>
          <p:cNvSpPr/>
          <p:nvPr/>
        </p:nvSpPr>
        <p:spPr>
          <a:xfrm flipH="1">
            <a:off x="0" y="2745"/>
            <a:ext cx="12192000" cy="100682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4" name="Рисунок 3">
            <a:extLst>
              <a:ext uri="{FF2B5EF4-FFF2-40B4-BE49-F238E27FC236}">
                <a16:creationId xmlns:a16="http://schemas.microsoft.com/office/drawing/2014/main" id="{100FDE27-E015-B9F0-0146-4DFB235BD8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6530" y="11829"/>
            <a:ext cx="1255924" cy="889049"/>
          </a:xfrm>
          <a:prstGeom prst="rect">
            <a:avLst/>
          </a:prstGeom>
        </p:spPr>
      </p:pic>
      <p:sp>
        <p:nvSpPr>
          <p:cNvPr id="127" name="Прямоугольник 6"/>
          <p:cNvSpPr/>
          <p:nvPr/>
        </p:nvSpPr>
        <p:spPr>
          <a:xfrm>
            <a:off x="2025802" y="31463"/>
            <a:ext cx="8133477" cy="949388"/>
          </a:xfrm>
          <a:prstGeom prst="rect">
            <a:avLst/>
          </a:prstGeom>
          <a:noFill/>
          <a:ln w="0">
            <a:noFill/>
          </a:ln>
          <a:effectLst>
            <a:outerShdw blurRad="50800" dist="38100" dir="2700000" algn="tl" rotWithShape="0">
              <a:prstClr val="black"/>
            </a:outerShdw>
          </a:effectLst>
        </p:spPr>
        <p:style>
          <a:lnRef idx="0">
            <a:scrgbClr r="0" g="0" b="0"/>
          </a:lnRef>
          <a:fillRef idx="0">
            <a:scrgbClr r="0" g="0" b="0"/>
          </a:fillRef>
          <a:effectRef idx="0">
            <a:scrgbClr r="0" g="0" b="0"/>
          </a:effectRef>
          <a:fontRef idx="minor"/>
        </p:style>
        <p:txBody>
          <a:bodyPr lIns="86766" tIns="43383" rIns="86766" bIns="43383" anchor="t">
            <a:spAutoFit/>
          </a:bodyPr>
          <a:lstStyle/>
          <a:p>
            <a:pPr algn="ctr">
              <a:lnSpc>
                <a:spcPct val="100000"/>
              </a:lnSpc>
            </a:pPr>
            <a:r>
              <a:rPr lang="en-US" sz="2800" b="1" dirty="0">
                <a:solidFill>
                  <a:schemeClr val="bg1"/>
                </a:solidFill>
                <a:effectLst>
                  <a:outerShdw blurRad="38100" dist="38100" dir="2700000" algn="tl">
                    <a:srgbClr val="000000">
                      <a:alpha val="43137"/>
                    </a:srgbClr>
                  </a:outerShdw>
                </a:effectLst>
                <a:cs typeface="Arial" panose="020B0604020202020204" pitchFamily="34" charset="0"/>
              </a:rPr>
              <a:t>Strategy for Information Technology and </a:t>
            </a:r>
            <a:endParaRPr lang="ru-RU" sz="2800" b="1" dirty="0">
              <a:solidFill>
                <a:schemeClr val="bg1"/>
              </a:solidFill>
              <a:effectLst>
                <a:outerShdw blurRad="38100" dist="38100" dir="2700000" algn="tl">
                  <a:srgbClr val="000000">
                    <a:alpha val="43137"/>
                  </a:srgbClr>
                </a:outerShdw>
              </a:effectLst>
              <a:cs typeface="Arial" panose="020B0604020202020204" pitchFamily="34" charset="0"/>
            </a:endParaRPr>
          </a:p>
          <a:p>
            <a:pPr algn="ctr">
              <a:lnSpc>
                <a:spcPct val="100000"/>
              </a:lnSpc>
            </a:pPr>
            <a:r>
              <a:rPr lang="en-US" sz="2800" b="1" dirty="0">
                <a:solidFill>
                  <a:schemeClr val="bg1"/>
                </a:solidFill>
                <a:effectLst>
                  <a:outerShdw blurRad="38100" dist="38100" dir="2700000" algn="tl">
                    <a:srgbClr val="000000">
                      <a:alpha val="43137"/>
                    </a:srgbClr>
                  </a:outerShdw>
                </a:effectLst>
                <a:cs typeface="Arial" panose="020B0604020202020204" pitchFamily="34" charset="0"/>
              </a:rPr>
              <a:t>Scientific Computing at JINR</a:t>
            </a:r>
          </a:p>
        </p:txBody>
      </p:sp>
      <p:sp>
        <p:nvSpPr>
          <p:cNvPr id="128" name="Rectangle 1"/>
          <p:cNvSpPr/>
          <p:nvPr/>
        </p:nvSpPr>
        <p:spPr>
          <a:xfrm>
            <a:off x="6712589" y="1314850"/>
            <a:ext cx="5281064" cy="2490579"/>
          </a:xfrm>
          <a:prstGeom prst="rect">
            <a:avLst/>
          </a:prstGeom>
          <a:noFill/>
          <a:ln w="0">
            <a:noFill/>
          </a:ln>
        </p:spPr>
        <p:style>
          <a:lnRef idx="0">
            <a:scrgbClr r="0" g="0" b="0"/>
          </a:lnRef>
          <a:fillRef idx="0">
            <a:scrgbClr r="0" g="0" b="0"/>
          </a:fillRef>
          <a:effectRef idx="0">
            <a:scrgbClr r="0" g="0" b="0"/>
          </a:effectRef>
          <a:fontRef idx="minor"/>
        </p:style>
        <p:txBody>
          <a:bodyPr wrap="square" lIns="86766" tIns="43383" rIns="86766" bIns="43383" anchor="t">
            <a:spAutoFit/>
          </a:bodyPr>
          <a:lstStyle/>
          <a:p>
            <a:pPr>
              <a:tabLst>
                <a:tab pos="0" algn="l"/>
              </a:tabLst>
            </a:pPr>
            <a:r>
              <a:rPr lang="en-US" sz="1735" spc="-1" dirty="0">
                <a:solidFill>
                  <a:srgbClr val="002060"/>
                </a:solidFill>
                <a:latin typeface="Arial"/>
                <a:ea typeface="DejaVu Sans"/>
              </a:rPr>
              <a:t>It will be a </a:t>
            </a:r>
            <a:r>
              <a:rPr lang="en-US" sz="1735" b="1" spc="-1" dirty="0">
                <a:solidFill>
                  <a:srgbClr val="002060"/>
                </a:solidFill>
                <a:latin typeface="Arial"/>
                <a:ea typeface="DejaVu Sans"/>
              </a:rPr>
              <a:t>steady implementation/upgrades</a:t>
            </a:r>
            <a:r>
              <a:rPr lang="en-US" sz="1735" spc="-1" dirty="0">
                <a:solidFill>
                  <a:srgbClr val="002060"/>
                </a:solidFill>
                <a:latin typeface="Arial"/>
                <a:ea typeface="DejaVu Sans"/>
              </a:rPr>
              <a:t> of</a:t>
            </a:r>
          </a:p>
          <a:p>
            <a:pPr marL="330590" indent="-330590">
              <a:buFont typeface="Arial" panose="020B0604020202020204" pitchFamily="34" charset="0"/>
              <a:buChar char="•"/>
              <a:tabLst>
                <a:tab pos="0" algn="l"/>
              </a:tabLst>
            </a:pPr>
            <a:r>
              <a:rPr lang="en-US" sz="1735" spc="-1" dirty="0">
                <a:solidFill>
                  <a:srgbClr val="002060"/>
                </a:solidFill>
                <a:effectLst>
                  <a:outerShdw blurRad="38100" dist="38100" dir="2700000" algn="tl">
                    <a:srgbClr val="000000">
                      <a:alpha val="43137"/>
                    </a:srgbClr>
                  </a:outerShdw>
                </a:effectLst>
                <a:latin typeface="Arial"/>
                <a:ea typeface="DejaVu Sans"/>
              </a:rPr>
              <a:t>Networking</a:t>
            </a:r>
            <a:r>
              <a:rPr lang="en-US" sz="1735" spc="-1" dirty="0">
                <a:solidFill>
                  <a:srgbClr val="002060"/>
                </a:solidFill>
                <a:latin typeface="Arial"/>
                <a:ea typeface="DejaVu Sans"/>
              </a:rPr>
              <a:t> (</a:t>
            </a:r>
            <a:r>
              <a:rPr lang="en-US" sz="1735" b="1" spc="-1" dirty="0">
                <a:solidFill>
                  <a:srgbClr val="FF0000"/>
                </a:solidFill>
                <a:latin typeface="Arial"/>
                <a:ea typeface="DejaVu Sans"/>
              </a:rPr>
              <a:t>Tb/s</a:t>
            </a:r>
            <a:r>
              <a:rPr lang="en-US" sz="1735" spc="-1" dirty="0">
                <a:solidFill>
                  <a:srgbClr val="002060"/>
                </a:solidFill>
                <a:latin typeface="Arial"/>
                <a:ea typeface="DejaVu Sans"/>
              </a:rPr>
              <a:t> range), </a:t>
            </a:r>
          </a:p>
          <a:p>
            <a:pPr marL="330590" indent="-330590">
              <a:buFont typeface="Arial" panose="020B0604020202020204" pitchFamily="34" charset="0"/>
              <a:buChar char="•"/>
              <a:tabLst>
                <a:tab pos="0" algn="l"/>
              </a:tabLst>
            </a:pPr>
            <a:r>
              <a:rPr lang="en-US" sz="1735" spc="-1" dirty="0">
                <a:solidFill>
                  <a:srgbClr val="002060"/>
                </a:solidFill>
                <a:latin typeface="Arial"/>
              </a:rPr>
              <a:t>Computing </a:t>
            </a:r>
            <a:r>
              <a:rPr lang="en-US" sz="1735" spc="-1" dirty="0">
                <a:solidFill>
                  <a:srgbClr val="002060"/>
                </a:solidFill>
                <a:latin typeface="Arial"/>
                <a:ea typeface="DejaVu Sans"/>
              </a:rPr>
              <a:t>infrastructure within the </a:t>
            </a:r>
            <a:r>
              <a:rPr lang="en-US" sz="1735" spc="-1" dirty="0">
                <a:solidFill>
                  <a:srgbClr val="FF0000"/>
                </a:solidFill>
                <a:effectLst>
                  <a:outerShdw blurRad="38100" dist="38100" dir="2700000" algn="tl">
                    <a:srgbClr val="000000">
                      <a:alpha val="43137"/>
                    </a:srgbClr>
                  </a:outerShdw>
                </a:effectLst>
                <a:latin typeface="Arial"/>
                <a:ea typeface="DejaVu Sans"/>
              </a:rPr>
              <a:t>M</a:t>
            </a:r>
            <a:r>
              <a:rPr lang="en-US" sz="1735" spc="-1" dirty="0">
                <a:solidFill>
                  <a:srgbClr val="002060"/>
                </a:solidFill>
                <a:effectLst>
                  <a:outerShdw blurRad="38100" dist="38100" dir="2700000" algn="tl">
                    <a:srgbClr val="000000">
                      <a:alpha val="43137"/>
                    </a:srgbClr>
                  </a:outerShdw>
                </a:effectLst>
                <a:latin typeface="Arial"/>
                <a:ea typeface="DejaVu Sans"/>
              </a:rPr>
              <a:t>ultifunctional </a:t>
            </a:r>
            <a:r>
              <a:rPr lang="en-US" sz="1735" spc="-1" dirty="0">
                <a:solidFill>
                  <a:srgbClr val="FF0000"/>
                </a:solidFill>
                <a:effectLst>
                  <a:outerShdw blurRad="38100" dist="38100" dir="2700000" algn="tl">
                    <a:srgbClr val="000000">
                      <a:alpha val="43137"/>
                    </a:srgbClr>
                  </a:outerShdw>
                </a:effectLst>
                <a:latin typeface="Arial"/>
                <a:ea typeface="DejaVu Sans"/>
              </a:rPr>
              <a:t>I</a:t>
            </a:r>
            <a:r>
              <a:rPr lang="en-US" sz="1735" spc="-1" dirty="0">
                <a:solidFill>
                  <a:srgbClr val="002060"/>
                </a:solidFill>
                <a:effectLst>
                  <a:outerShdw blurRad="38100" dist="38100" dir="2700000" algn="tl">
                    <a:srgbClr val="000000">
                      <a:alpha val="43137"/>
                    </a:srgbClr>
                  </a:outerShdw>
                </a:effectLst>
                <a:latin typeface="Arial"/>
                <a:ea typeface="DejaVu Sans"/>
              </a:rPr>
              <a:t>nformation &amp; </a:t>
            </a:r>
            <a:r>
              <a:rPr lang="en-US" sz="1735" spc="-1" dirty="0">
                <a:solidFill>
                  <a:srgbClr val="FF0000"/>
                </a:solidFill>
                <a:effectLst>
                  <a:outerShdw blurRad="38100" dist="38100" dir="2700000" algn="tl">
                    <a:srgbClr val="000000">
                      <a:alpha val="43137"/>
                    </a:srgbClr>
                  </a:outerShdw>
                </a:effectLst>
                <a:latin typeface="Arial"/>
                <a:ea typeface="DejaVu Sans"/>
              </a:rPr>
              <a:t>C</a:t>
            </a:r>
            <a:r>
              <a:rPr lang="en-US" sz="1735" spc="-1" dirty="0">
                <a:solidFill>
                  <a:srgbClr val="002060"/>
                </a:solidFill>
                <a:effectLst>
                  <a:outerShdw blurRad="38100" dist="38100" dir="2700000" algn="tl">
                    <a:srgbClr val="000000">
                      <a:alpha val="43137"/>
                    </a:srgbClr>
                  </a:outerShdw>
                </a:effectLst>
                <a:latin typeface="Arial"/>
                <a:ea typeface="DejaVu Sans"/>
              </a:rPr>
              <a:t>omputing </a:t>
            </a:r>
            <a:r>
              <a:rPr lang="en-US" sz="1735" spc="-1" dirty="0">
                <a:solidFill>
                  <a:srgbClr val="FF0000"/>
                </a:solidFill>
                <a:effectLst>
                  <a:outerShdw blurRad="38100" dist="38100" dir="2700000" algn="tl">
                    <a:srgbClr val="000000">
                      <a:alpha val="43137"/>
                    </a:srgbClr>
                  </a:outerShdw>
                </a:effectLst>
                <a:latin typeface="Arial"/>
                <a:ea typeface="DejaVu Sans"/>
              </a:rPr>
              <a:t>C</a:t>
            </a:r>
            <a:r>
              <a:rPr lang="en-US" sz="1735" spc="-1" dirty="0">
                <a:solidFill>
                  <a:srgbClr val="002060"/>
                </a:solidFill>
                <a:effectLst>
                  <a:outerShdw blurRad="38100" dist="38100" dir="2700000" algn="tl">
                    <a:srgbClr val="000000">
                      <a:alpha val="43137"/>
                    </a:srgbClr>
                  </a:outerShdw>
                </a:effectLst>
                <a:latin typeface="Arial"/>
                <a:ea typeface="DejaVu Sans"/>
              </a:rPr>
              <a:t>omplex (</a:t>
            </a:r>
            <a:r>
              <a:rPr lang="en-US" sz="1735" spc="-1" dirty="0">
                <a:solidFill>
                  <a:srgbClr val="FF0000"/>
                </a:solidFill>
                <a:effectLst>
                  <a:outerShdw blurRad="38100" dist="38100" dir="2700000" algn="tl">
                    <a:srgbClr val="000000">
                      <a:alpha val="43137"/>
                    </a:srgbClr>
                  </a:outerShdw>
                </a:effectLst>
                <a:latin typeface="Arial"/>
                <a:ea typeface="DejaVu Sans"/>
              </a:rPr>
              <a:t>MICC</a:t>
            </a:r>
            <a:r>
              <a:rPr lang="en-US" sz="1735" spc="-1" dirty="0">
                <a:solidFill>
                  <a:srgbClr val="002060"/>
                </a:solidFill>
                <a:effectLst>
                  <a:outerShdw blurRad="38100" dist="38100" dir="2700000" algn="tl">
                    <a:srgbClr val="000000">
                      <a:alpha val="43137"/>
                    </a:srgbClr>
                  </a:outerShdw>
                </a:effectLst>
                <a:latin typeface="Arial"/>
                <a:ea typeface="DejaVu Sans"/>
              </a:rPr>
              <a:t>) </a:t>
            </a:r>
            <a:r>
              <a:rPr lang="en-US" sz="1735" spc="-1" dirty="0">
                <a:solidFill>
                  <a:srgbClr val="002060"/>
                </a:solidFill>
                <a:latin typeface="Arial"/>
                <a:ea typeface="DejaVu Sans"/>
              </a:rPr>
              <a:t>and </a:t>
            </a:r>
          </a:p>
          <a:p>
            <a:pPr marL="330590" indent="-330590">
              <a:buFont typeface="Arial" panose="020B0604020202020204" pitchFamily="34" charset="0"/>
              <a:buChar char="•"/>
              <a:tabLst>
                <a:tab pos="0" algn="l"/>
              </a:tabLst>
            </a:pPr>
            <a:r>
              <a:rPr lang="en-US" sz="1735" spc="-1" dirty="0">
                <a:solidFill>
                  <a:srgbClr val="002060"/>
                </a:solidFill>
                <a:effectLst>
                  <a:outerShdw blurRad="38100" dist="38100" dir="2700000" algn="tl">
                    <a:srgbClr val="000000">
                      <a:alpha val="43137"/>
                    </a:srgbClr>
                  </a:outerShdw>
                </a:effectLst>
                <a:latin typeface="Arial"/>
                <a:ea typeface="DejaVu Sans"/>
              </a:rPr>
              <a:t>“</a:t>
            </a:r>
            <a:r>
              <a:rPr lang="en-US" sz="1735" spc="-1" dirty="0" err="1">
                <a:solidFill>
                  <a:srgbClr val="002060"/>
                </a:solidFill>
                <a:effectLst>
                  <a:outerShdw blurRad="38100" dist="38100" dir="2700000" algn="tl">
                    <a:srgbClr val="000000">
                      <a:alpha val="43137"/>
                    </a:srgbClr>
                  </a:outerShdw>
                </a:effectLst>
                <a:latin typeface="Arial"/>
                <a:ea typeface="DejaVu Sans"/>
              </a:rPr>
              <a:t>Govorun</a:t>
            </a:r>
            <a:r>
              <a:rPr lang="en-US" sz="1735" spc="-1" dirty="0">
                <a:solidFill>
                  <a:srgbClr val="002060"/>
                </a:solidFill>
                <a:effectLst>
                  <a:outerShdw blurRad="38100" dist="38100" dir="2700000" algn="tl">
                    <a:srgbClr val="000000">
                      <a:alpha val="43137"/>
                    </a:srgbClr>
                  </a:outerShdw>
                </a:effectLst>
                <a:latin typeface="Arial"/>
                <a:ea typeface="DejaVu Sans"/>
              </a:rPr>
              <a:t>” Supercomputer</a:t>
            </a:r>
            <a:r>
              <a:rPr lang="en-US" sz="1735" spc="-1" dirty="0">
                <a:solidFill>
                  <a:srgbClr val="002060"/>
                </a:solidFill>
                <a:latin typeface="Arial"/>
                <a:ea typeface="DejaVu Sans"/>
              </a:rPr>
              <a:t>,</a:t>
            </a:r>
          </a:p>
          <a:p>
            <a:pPr marL="330590" indent="-330590">
              <a:buFont typeface="Arial" panose="020B0604020202020204" pitchFamily="34" charset="0"/>
              <a:buChar char="•"/>
              <a:tabLst>
                <a:tab pos="0" algn="l"/>
              </a:tabLst>
            </a:pPr>
            <a:r>
              <a:rPr lang="en-US" sz="1735" spc="-1" dirty="0">
                <a:solidFill>
                  <a:srgbClr val="002060"/>
                </a:solidFill>
                <a:effectLst>
                  <a:outerShdw blurRad="38100" dist="38100" dir="2700000" algn="tl">
                    <a:srgbClr val="000000">
                      <a:alpha val="43137"/>
                    </a:srgbClr>
                  </a:outerShdw>
                </a:effectLst>
                <a:latin typeface="Arial"/>
                <a:ea typeface="DejaVu Sans"/>
              </a:rPr>
              <a:t>Data center </a:t>
            </a:r>
            <a:r>
              <a:rPr lang="en-US" sz="1735" spc="-1" dirty="0">
                <a:solidFill>
                  <a:srgbClr val="002060"/>
                </a:solidFill>
                <a:latin typeface="Arial"/>
                <a:ea typeface="DejaVu Sans"/>
              </a:rPr>
              <a:t>infrastructure,</a:t>
            </a:r>
          </a:p>
          <a:p>
            <a:pPr marL="330590" indent="-330590">
              <a:buFont typeface="Arial" panose="020B0604020202020204" pitchFamily="34" charset="0"/>
              <a:buChar char="•"/>
              <a:tabLst>
                <a:tab pos="0" algn="l"/>
              </a:tabLst>
            </a:pPr>
            <a:r>
              <a:rPr lang="en-US" sz="1735" spc="-1" dirty="0">
                <a:solidFill>
                  <a:srgbClr val="002060"/>
                </a:solidFill>
                <a:effectLst>
                  <a:outerShdw blurRad="38100" dist="38100" dir="2700000" algn="tl">
                    <a:srgbClr val="000000">
                      <a:alpha val="43137"/>
                    </a:srgbClr>
                  </a:outerShdw>
                </a:effectLst>
                <a:latin typeface="Arial"/>
                <a:ea typeface="DejaVu Sans"/>
              </a:rPr>
              <a:t>Data Lake &amp; long-term storage </a:t>
            </a:r>
          </a:p>
          <a:p>
            <a:pPr>
              <a:tabLst>
                <a:tab pos="0" algn="l"/>
              </a:tabLst>
            </a:pPr>
            <a:r>
              <a:rPr lang="en-US" sz="1735" spc="-1" dirty="0">
                <a:solidFill>
                  <a:srgbClr val="002060"/>
                </a:solidFill>
                <a:latin typeface="Arial"/>
                <a:ea typeface="DejaVu Sans"/>
              </a:rPr>
              <a:t>for all experiments.</a:t>
            </a:r>
            <a:endParaRPr lang="en-US" sz="1735" spc="-1" dirty="0">
              <a:latin typeface="Arial"/>
            </a:endParaRPr>
          </a:p>
        </p:txBody>
      </p:sp>
      <p:sp>
        <p:nvSpPr>
          <p:cNvPr id="129" name="Rectangle 2"/>
          <p:cNvSpPr/>
          <p:nvPr/>
        </p:nvSpPr>
        <p:spPr>
          <a:xfrm>
            <a:off x="6712589" y="5766374"/>
            <a:ext cx="5766976" cy="621606"/>
          </a:xfrm>
          <a:prstGeom prst="rect">
            <a:avLst/>
          </a:prstGeom>
          <a:noFill/>
          <a:ln w="0">
            <a:noFill/>
          </a:ln>
        </p:spPr>
        <p:style>
          <a:lnRef idx="0">
            <a:scrgbClr r="0" g="0" b="0"/>
          </a:lnRef>
          <a:fillRef idx="0">
            <a:scrgbClr r="0" g="0" b="0"/>
          </a:fillRef>
          <a:effectRef idx="0">
            <a:scrgbClr r="0" g="0" b="0"/>
          </a:effectRef>
          <a:fontRef idx="minor"/>
        </p:style>
        <p:txBody>
          <a:bodyPr wrap="square" lIns="86766" tIns="43383" rIns="86766" bIns="43383" anchor="t">
            <a:spAutoFit/>
          </a:bodyPr>
          <a:lstStyle/>
          <a:p>
            <a:pPr>
              <a:lnSpc>
                <a:spcPct val="100000"/>
              </a:lnSpc>
            </a:pPr>
            <a:r>
              <a:rPr lang="en-US" sz="1735" spc="-1" dirty="0">
                <a:solidFill>
                  <a:srgbClr val="002060"/>
                </a:solidFill>
                <a:latin typeface="Arial"/>
                <a:ea typeface="DejaVu Sans"/>
              </a:rPr>
              <a:t>A variety of means will be used for </a:t>
            </a:r>
            <a:r>
              <a:rPr lang="en-US" sz="1735" spc="-1" dirty="0">
                <a:solidFill>
                  <a:srgbClr val="002060"/>
                </a:solidFill>
                <a:effectLst>
                  <a:outerShdw blurRad="38100" dist="38100" dir="2700000" algn="tl">
                    <a:srgbClr val="000000">
                      <a:alpha val="43137"/>
                    </a:srgbClr>
                  </a:outerShdw>
                </a:effectLst>
                <a:latin typeface="Arial"/>
                <a:ea typeface="DejaVu Sans"/>
              </a:rPr>
              <a:t>IT specialists’ upskilling. </a:t>
            </a:r>
            <a:endParaRPr lang="en-US" sz="1735" spc="-1" dirty="0">
              <a:effectLst>
                <a:outerShdw blurRad="38100" dist="38100" dir="2700000" algn="tl">
                  <a:srgbClr val="000000">
                    <a:alpha val="43137"/>
                  </a:srgbClr>
                </a:outerShdw>
              </a:effectLst>
              <a:latin typeface="Arial"/>
            </a:endParaRPr>
          </a:p>
        </p:txBody>
      </p:sp>
      <p:sp>
        <p:nvSpPr>
          <p:cNvPr id="8" name="TextBox 7">
            <a:extLst>
              <a:ext uri="{FF2B5EF4-FFF2-40B4-BE49-F238E27FC236}">
                <a16:creationId xmlns:a16="http://schemas.microsoft.com/office/drawing/2014/main" id="{37FCEC69-30BC-2F77-1855-F5C0116C0C39}"/>
              </a:ext>
            </a:extLst>
          </p:cNvPr>
          <p:cNvSpPr txBox="1"/>
          <p:nvPr/>
        </p:nvSpPr>
        <p:spPr>
          <a:xfrm>
            <a:off x="1771057" y="1060079"/>
            <a:ext cx="3330889" cy="385734"/>
          </a:xfrm>
          <a:prstGeom prst="rect">
            <a:avLst/>
          </a:prstGeom>
          <a:noFill/>
        </p:spPr>
        <p:txBody>
          <a:bodyPr wrap="square">
            <a:spAutoFit/>
          </a:bodyPr>
          <a:lstStyle/>
          <a:p>
            <a:r>
              <a:rPr lang="en-US" sz="1928" b="1" spc="-1" dirty="0">
                <a:solidFill>
                  <a:srgbClr val="FF0000"/>
                </a:solidFill>
                <a:latin typeface="Arial"/>
              </a:rPr>
              <a:t>Scientific IT ecosystem:</a:t>
            </a:r>
            <a:endParaRPr lang="ru-RU" sz="1928" b="1" spc="-1" dirty="0">
              <a:solidFill>
                <a:srgbClr val="002060"/>
              </a:solidFill>
              <a:latin typeface="Arial"/>
            </a:endParaRPr>
          </a:p>
        </p:txBody>
      </p:sp>
      <p:sp>
        <p:nvSpPr>
          <p:cNvPr id="9" name="Левая фигурная скобка 8">
            <a:extLst>
              <a:ext uri="{FF2B5EF4-FFF2-40B4-BE49-F238E27FC236}">
                <a16:creationId xmlns:a16="http://schemas.microsoft.com/office/drawing/2014/main" id="{334B849B-62B7-2219-ACF4-173494D50F36}"/>
              </a:ext>
            </a:extLst>
          </p:cNvPr>
          <p:cNvSpPr/>
          <p:nvPr/>
        </p:nvSpPr>
        <p:spPr>
          <a:xfrm rot="5400000">
            <a:off x="3054283" y="-1072641"/>
            <a:ext cx="522695" cy="5427354"/>
          </a:xfrm>
          <a:prstGeom prst="leftBrace">
            <a:avLst/>
          </a:prstGeom>
          <a:ln w="28575">
            <a:solidFill>
              <a:srgbClr val="00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735">
              <a:solidFill>
                <a:srgbClr val="000066"/>
              </a:solidFill>
            </a:endParaRPr>
          </a:p>
        </p:txBody>
      </p:sp>
      <p:sp>
        <p:nvSpPr>
          <p:cNvPr id="11" name="TextBox 10">
            <a:extLst>
              <a:ext uri="{FF2B5EF4-FFF2-40B4-BE49-F238E27FC236}">
                <a16:creationId xmlns:a16="http://schemas.microsoft.com/office/drawing/2014/main" id="{BCE01BBF-E982-BDC1-906A-15EEAD21959D}"/>
              </a:ext>
            </a:extLst>
          </p:cNvPr>
          <p:cNvSpPr txBox="1"/>
          <p:nvPr/>
        </p:nvSpPr>
        <p:spPr>
          <a:xfrm>
            <a:off x="410441" y="6046754"/>
            <a:ext cx="5427354" cy="682452"/>
          </a:xfrm>
          <a:prstGeom prst="rect">
            <a:avLst/>
          </a:prstGeom>
          <a:noFill/>
        </p:spPr>
        <p:txBody>
          <a:bodyPr wrap="square">
            <a:spAutoFit/>
          </a:bodyPr>
          <a:lstStyle/>
          <a:p>
            <a:pPr algn="ctr"/>
            <a:r>
              <a:rPr lang="en-US" sz="1928" dirty="0">
                <a:solidFill>
                  <a:srgbClr val="000066"/>
                </a:solidFill>
                <a:latin typeface="Arial" panose="020B0604020202020204" pitchFamily="34" charset="0"/>
                <a:ea typeface="Calibri" panose="020F0502020204030204" pitchFamily="34" charset="0"/>
                <a:cs typeface="Arial" panose="020B0604020202020204" pitchFamily="34" charset="0"/>
              </a:rPr>
              <a:t>Coordinated development of interconnected </a:t>
            </a:r>
            <a:r>
              <a:rPr lang="en-US" sz="1928" dirty="0">
                <a:solidFill>
                  <a:srgbClr val="000066"/>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IT technologies </a:t>
            </a:r>
            <a:r>
              <a:rPr lang="en-US" sz="1928" dirty="0">
                <a:solidFill>
                  <a:srgbClr val="000066"/>
                </a:solidFill>
                <a:latin typeface="Arial" panose="020B0604020202020204" pitchFamily="34" charset="0"/>
                <a:ea typeface="Calibri" panose="020F0502020204030204" pitchFamily="34" charset="0"/>
                <a:cs typeface="Arial" panose="020B0604020202020204" pitchFamily="34" charset="0"/>
              </a:rPr>
              <a:t>and </a:t>
            </a:r>
            <a:r>
              <a:rPr lang="en-US" sz="1928" dirty="0">
                <a:solidFill>
                  <a:srgbClr val="000066"/>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computational methods</a:t>
            </a:r>
            <a:endParaRPr lang="ru-RU" sz="1928"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AEA022-F2C6-0186-4097-8B5F7613152D}"/>
              </a:ext>
            </a:extLst>
          </p:cNvPr>
          <p:cNvSpPr txBox="1"/>
          <p:nvPr/>
        </p:nvSpPr>
        <p:spPr>
          <a:xfrm>
            <a:off x="6712589" y="3940481"/>
            <a:ext cx="5520284" cy="1691294"/>
          </a:xfrm>
          <a:prstGeom prst="rect">
            <a:avLst/>
          </a:prstGeom>
          <a:noFill/>
        </p:spPr>
        <p:txBody>
          <a:bodyPr wrap="square">
            <a:spAutoFit/>
          </a:bodyPr>
          <a:lstStyle/>
          <a:p>
            <a:r>
              <a:rPr lang="en-US" sz="1735" spc="-1" dirty="0">
                <a:solidFill>
                  <a:srgbClr val="002060"/>
                </a:solidFill>
                <a:latin typeface="Arial"/>
              </a:rPr>
              <a:t>The </a:t>
            </a:r>
            <a:r>
              <a:rPr lang="en-US" sz="1735" b="1" spc="-1" dirty="0">
                <a:solidFill>
                  <a:srgbClr val="002060"/>
                </a:solidFill>
                <a:latin typeface="Arial"/>
              </a:rPr>
              <a:t>development of new data processing and analysis algorithms </a:t>
            </a:r>
            <a:r>
              <a:rPr lang="en-US" sz="1735" spc="-1" dirty="0">
                <a:solidFill>
                  <a:srgbClr val="002060"/>
                </a:solidFill>
                <a:latin typeface="Arial"/>
              </a:rPr>
              <a:t>based on </a:t>
            </a:r>
          </a:p>
          <a:p>
            <a:pPr marL="330590" indent="-330590">
              <a:buFont typeface="Arial" panose="020B0604020202020204" pitchFamily="34" charset="0"/>
              <a:buChar char="•"/>
            </a:pPr>
            <a:r>
              <a:rPr lang="en-US" sz="1735" spc="-1" dirty="0">
                <a:solidFill>
                  <a:srgbClr val="002060"/>
                </a:solidFill>
                <a:effectLst>
                  <a:outerShdw blurRad="38100" dist="38100" dir="2700000" algn="tl">
                    <a:srgbClr val="000000">
                      <a:alpha val="43137"/>
                    </a:srgbClr>
                  </a:outerShdw>
                </a:effectLst>
                <a:latin typeface="Arial"/>
              </a:rPr>
              <a:t>ML/DL</a:t>
            </a:r>
            <a:r>
              <a:rPr lang="en-US" sz="1735" spc="-1" dirty="0">
                <a:solidFill>
                  <a:srgbClr val="002060"/>
                </a:solidFill>
                <a:latin typeface="Arial"/>
              </a:rPr>
              <a:t>, </a:t>
            </a:r>
          </a:p>
          <a:p>
            <a:pPr marL="330590" indent="-330590">
              <a:buFont typeface="Arial" panose="020B0604020202020204" pitchFamily="34" charset="0"/>
              <a:buChar char="•"/>
            </a:pPr>
            <a:r>
              <a:rPr lang="en-US" sz="1735" spc="-1" dirty="0">
                <a:solidFill>
                  <a:srgbClr val="002060"/>
                </a:solidFill>
                <a:effectLst>
                  <a:outerShdw blurRad="38100" dist="38100" dir="2700000" algn="tl">
                    <a:srgbClr val="000000">
                      <a:alpha val="43137"/>
                    </a:srgbClr>
                  </a:outerShdw>
                </a:effectLst>
                <a:latin typeface="Arial"/>
              </a:rPr>
              <a:t>Artificial intelligence</a:t>
            </a:r>
            <a:r>
              <a:rPr lang="en-US" sz="1735" spc="-1" dirty="0">
                <a:solidFill>
                  <a:srgbClr val="002060"/>
                </a:solidFill>
                <a:latin typeface="Arial"/>
              </a:rPr>
              <a:t>, </a:t>
            </a:r>
          </a:p>
          <a:p>
            <a:pPr marL="330590" indent="-330590">
              <a:buFont typeface="Arial" panose="020B0604020202020204" pitchFamily="34" charset="0"/>
              <a:buChar char="•"/>
            </a:pPr>
            <a:r>
              <a:rPr lang="en-US" sz="1735" spc="-1" dirty="0">
                <a:solidFill>
                  <a:srgbClr val="002060"/>
                </a:solidFill>
                <a:effectLst>
                  <a:outerShdw blurRad="38100" dist="38100" dir="2700000" algn="tl">
                    <a:srgbClr val="000000">
                      <a:alpha val="43137"/>
                    </a:srgbClr>
                  </a:outerShdw>
                </a:effectLst>
                <a:latin typeface="Arial"/>
              </a:rPr>
              <a:t>Big Data </a:t>
            </a:r>
          </a:p>
          <a:p>
            <a:pPr marL="330590" indent="-330590">
              <a:buFont typeface="Arial" panose="020B0604020202020204" pitchFamily="34" charset="0"/>
              <a:buChar char="•"/>
            </a:pPr>
            <a:r>
              <a:rPr lang="en-US" sz="1735" spc="-1" dirty="0">
                <a:solidFill>
                  <a:srgbClr val="002060"/>
                </a:solidFill>
                <a:effectLst>
                  <a:outerShdw blurRad="38100" dist="38100" dir="2700000" algn="tl">
                    <a:srgbClr val="000000">
                      <a:alpha val="43137"/>
                    </a:srgbClr>
                  </a:outerShdw>
                </a:effectLst>
                <a:latin typeface="Arial"/>
              </a:rPr>
              <a:t>Quantum technologies</a:t>
            </a:r>
            <a:r>
              <a:rPr lang="en-US" sz="1735" spc="-1" dirty="0">
                <a:solidFill>
                  <a:srgbClr val="002060"/>
                </a:solidFill>
                <a:latin typeface="Arial"/>
              </a:rPr>
              <a:t>.</a:t>
            </a:r>
            <a:endParaRPr lang="ru-RU" sz="1735" spc="-1" dirty="0">
              <a:solidFill>
                <a:srgbClr val="002060"/>
              </a:solidFill>
              <a:latin typeface="Arial"/>
            </a:endParaRPr>
          </a:p>
        </p:txBody>
      </p:sp>
      <p:pic>
        <p:nvPicPr>
          <p:cNvPr id="2" name="Рисунок 1">
            <a:extLst>
              <a:ext uri="{FF2B5EF4-FFF2-40B4-BE49-F238E27FC236}">
                <a16:creationId xmlns:a16="http://schemas.microsoft.com/office/drawing/2014/main" id="{7584BAC3-B0F4-58C4-5030-EF96AB40EB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187" y="1551894"/>
            <a:ext cx="5427354" cy="452528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C3E4345-A6E3-51DE-EC35-A9B6E1783BC6}"/>
              </a:ext>
            </a:extLst>
          </p:cNvPr>
          <p:cNvSpPr/>
          <p:nvPr/>
        </p:nvSpPr>
        <p:spPr>
          <a:xfrm flipH="1">
            <a:off x="0" y="-1"/>
            <a:ext cx="12192000" cy="86623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pic>
        <p:nvPicPr>
          <p:cNvPr id="4" name="Рисунок 3">
            <a:extLst>
              <a:ext uri="{FF2B5EF4-FFF2-40B4-BE49-F238E27FC236}">
                <a16:creationId xmlns:a16="http://schemas.microsoft.com/office/drawing/2014/main" id="{481E25FD-0F67-7ADC-8A47-5BF8B9981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3" name="TextBox 2">
            <a:extLst>
              <a:ext uri="{FF2B5EF4-FFF2-40B4-BE49-F238E27FC236}">
                <a16:creationId xmlns:a16="http://schemas.microsoft.com/office/drawing/2014/main" id="{631D27C5-6EBB-A01F-AF53-99B98F93F2EA}"/>
              </a:ext>
            </a:extLst>
          </p:cNvPr>
          <p:cNvSpPr txBox="1"/>
          <p:nvPr/>
        </p:nvSpPr>
        <p:spPr>
          <a:xfrm>
            <a:off x="557561" y="-40428"/>
            <a:ext cx="10155135" cy="954107"/>
          </a:xfrm>
          <a:prstGeom prst="rect">
            <a:avLst/>
          </a:prstGeom>
          <a:noFill/>
          <a:effectLst>
            <a:outerShdw blurRad="50800" dist="38100" dir="2700000" algn="tl" rotWithShape="0">
              <a:prstClr val="black"/>
            </a:outerShdw>
          </a:effectLst>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rPr>
              <a:t>Quantum Intelligent Control of Technological Processes and Physical Facilities at JINR</a:t>
            </a:r>
            <a:endParaRPr lang="ru-RU" sz="2800" b="1" dirty="0">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E23B988A-9543-4B53-0310-54F7530D6F24}"/>
              </a:ext>
            </a:extLst>
          </p:cNvPr>
          <p:cNvSpPr txBox="1"/>
          <p:nvPr/>
        </p:nvSpPr>
        <p:spPr>
          <a:xfrm>
            <a:off x="7466031" y="949765"/>
            <a:ext cx="4464352" cy="1661993"/>
          </a:xfrm>
          <a:prstGeom prst="rect">
            <a:avLst/>
          </a:prstGeom>
          <a:noFill/>
        </p:spPr>
        <p:txBody>
          <a:bodyPr wrap="square">
            <a:spAutoFit/>
          </a:bodyPr>
          <a:lstStyle/>
          <a:p>
            <a:pPr indent="269875" algn="just"/>
            <a:r>
              <a:rPr lang="en-US" sz="1700" spc="-100" dirty="0">
                <a:solidFill>
                  <a:srgbClr val="000066"/>
                </a:solidFill>
                <a:latin typeface="Times New Roman" panose="02020603050405020304" pitchFamily="18" charset="0"/>
                <a:cs typeface="Times New Roman" panose="02020603050405020304" pitchFamily="18" charset="0"/>
              </a:rPr>
              <a:t>A software and hardware platform has been developed on the basis of quantum fuzzy controllers embedded into the control loop to the control of the pressure and flow of liquid nitrogen of the superconducting magnets of the cryogenic system of the NICA accelerator complex.</a:t>
            </a:r>
          </a:p>
        </p:txBody>
      </p:sp>
      <p:sp>
        <p:nvSpPr>
          <p:cNvPr id="14" name="TextBox 13">
            <a:extLst>
              <a:ext uri="{FF2B5EF4-FFF2-40B4-BE49-F238E27FC236}">
                <a16:creationId xmlns:a16="http://schemas.microsoft.com/office/drawing/2014/main" id="{7D166D8E-6CB0-7AFA-D0E4-5CBB93F7588E}"/>
              </a:ext>
            </a:extLst>
          </p:cNvPr>
          <p:cNvSpPr txBox="1"/>
          <p:nvPr/>
        </p:nvSpPr>
        <p:spPr>
          <a:xfrm>
            <a:off x="7415561" y="6068711"/>
            <a:ext cx="4514822" cy="707886"/>
          </a:xfrm>
          <a:prstGeom prst="rect">
            <a:avLst/>
          </a:prstGeom>
          <a:noFill/>
        </p:spPr>
        <p:txBody>
          <a:bodyPr wrap="square">
            <a:spAutoFit/>
          </a:bodyPr>
          <a:lstStyle/>
          <a:p>
            <a:pPr algn="just"/>
            <a:r>
              <a:rPr lang="en-US" sz="1000" b="0" i="1" spc="-100" dirty="0" err="1">
                <a:effectLst/>
                <a:latin typeface="Times New Roman" panose="02020603050405020304" pitchFamily="18" charset="0"/>
                <a:ea typeface="Times New Roman" panose="02020603050405020304" pitchFamily="18" charset="0"/>
              </a:rPr>
              <a:t>Butenko</a:t>
            </a:r>
            <a:r>
              <a:rPr lang="en-US" sz="1000" b="0" i="1" spc="-100" dirty="0">
                <a:effectLst/>
                <a:latin typeface="Times New Roman" panose="02020603050405020304" pitchFamily="18" charset="0"/>
                <a:ea typeface="Times New Roman" panose="02020603050405020304" pitchFamily="18" charset="0"/>
              </a:rPr>
              <a:t> A.V., </a:t>
            </a:r>
            <a:r>
              <a:rPr lang="en-US" sz="1000" b="0" i="1" spc="-100" dirty="0" err="1">
                <a:effectLst/>
                <a:latin typeface="Times New Roman" panose="02020603050405020304" pitchFamily="18" charset="0"/>
                <a:ea typeface="Times New Roman" panose="02020603050405020304" pitchFamily="18" charset="0"/>
              </a:rPr>
              <a:t>Zrelov</a:t>
            </a:r>
            <a:r>
              <a:rPr lang="en-US" sz="1000" b="0" i="1" spc="-100" dirty="0">
                <a:effectLst/>
                <a:latin typeface="Times New Roman" panose="02020603050405020304" pitchFamily="18" charset="0"/>
                <a:ea typeface="Times New Roman" panose="02020603050405020304" pitchFamily="18" charset="0"/>
              </a:rPr>
              <a:t> P.V., </a:t>
            </a:r>
            <a:r>
              <a:rPr lang="en-US" sz="1000" b="0" i="1" spc="-100" dirty="0" err="1">
                <a:effectLst/>
                <a:latin typeface="Times New Roman" panose="02020603050405020304" pitchFamily="18" charset="0"/>
                <a:ea typeface="Times New Roman" panose="02020603050405020304" pitchFamily="18" charset="0"/>
              </a:rPr>
              <a:t>Korenkov</a:t>
            </a:r>
            <a:r>
              <a:rPr lang="en-US" sz="1000" b="0" i="1" spc="-100" dirty="0">
                <a:effectLst/>
                <a:latin typeface="Times New Roman" panose="02020603050405020304" pitchFamily="18" charset="0"/>
                <a:ea typeface="Times New Roman" panose="02020603050405020304" pitchFamily="18" charset="0"/>
              </a:rPr>
              <a:t> V.V., </a:t>
            </a:r>
            <a:r>
              <a:rPr lang="en-US" sz="1000" b="0" i="1" spc="-100" dirty="0" err="1">
                <a:effectLst/>
                <a:latin typeface="Times New Roman" panose="02020603050405020304" pitchFamily="18" charset="0"/>
                <a:ea typeface="Times New Roman" panose="02020603050405020304" pitchFamily="18" charset="0"/>
              </a:rPr>
              <a:t>Kostromin</a:t>
            </a:r>
            <a:r>
              <a:rPr lang="en-US" sz="1000" b="0" i="1" spc="-100" dirty="0">
                <a:effectLst/>
                <a:latin typeface="Times New Roman" panose="02020603050405020304" pitchFamily="18" charset="0"/>
                <a:ea typeface="Times New Roman" panose="02020603050405020304" pitchFamily="18" charset="0"/>
              </a:rPr>
              <a:t> S. A., Nikiforov D.N., </a:t>
            </a:r>
            <a:r>
              <a:rPr lang="en-US" sz="1000" b="0" i="1" spc="-100" dirty="0" err="1">
                <a:effectLst/>
                <a:latin typeface="Times New Roman" panose="02020603050405020304" pitchFamily="18" charset="0"/>
                <a:ea typeface="Times New Roman" panose="02020603050405020304" pitchFamily="18" charset="0"/>
              </a:rPr>
              <a:t>Reshetnikov</a:t>
            </a:r>
            <a:r>
              <a:rPr lang="en-US" sz="1000" b="0" i="1" spc="-100" dirty="0">
                <a:effectLst/>
                <a:latin typeface="Times New Roman" panose="02020603050405020304" pitchFamily="18" charset="0"/>
                <a:ea typeface="Times New Roman" panose="02020603050405020304" pitchFamily="18" charset="0"/>
              </a:rPr>
              <a:t> A.G., </a:t>
            </a:r>
            <a:r>
              <a:rPr lang="en-US" sz="1000" b="0" i="1" spc="-100" dirty="0" err="1">
                <a:effectLst/>
                <a:latin typeface="Times New Roman" panose="02020603050405020304" pitchFamily="18" charset="0"/>
                <a:ea typeface="Times New Roman" panose="02020603050405020304" pitchFamily="18" charset="0"/>
              </a:rPr>
              <a:t>Semashko</a:t>
            </a:r>
            <a:r>
              <a:rPr lang="en-US" sz="1000" b="0" i="1" spc="-100" dirty="0">
                <a:effectLst/>
                <a:latin typeface="Times New Roman" panose="02020603050405020304" pitchFamily="18" charset="0"/>
                <a:ea typeface="Times New Roman" panose="02020603050405020304" pitchFamily="18" charset="0"/>
              </a:rPr>
              <a:t> S.V., </a:t>
            </a:r>
            <a:r>
              <a:rPr lang="en-US" sz="1000" b="0" i="1" spc="-100" dirty="0" err="1">
                <a:effectLst/>
                <a:latin typeface="Times New Roman" panose="02020603050405020304" pitchFamily="18" charset="0"/>
                <a:ea typeface="Times New Roman" panose="02020603050405020304" pitchFamily="18" charset="0"/>
              </a:rPr>
              <a:t>Trubnikov</a:t>
            </a:r>
            <a:r>
              <a:rPr lang="en-US" sz="1000" b="0" i="1" spc="-100" dirty="0">
                <a:effectLst/>
                <a:latin typeface="Times New Roman" panose="02020603050405020304" pitchFamily="18" charset="0"/>
                <a:ea typeface="Times New Roman" panose="02020603050405020304" pitchFamily="18" charset="0"/>
              </a:rPr>
              <a:t> G.V., Ulyanov S.V. </a:t>
            </a:r>
            <a:r>
              <a:rPr lang="en-US" sz="1000" b="0" spc="-100" dirty="0">
                <a:effectLst/>
                <a:latin typeface="Times New Roman" panose="02020603050405020304" pitchFamily="18" charset="0"/>
                <a:ea typeface="Times New Roman" panose="02020603050405020304" pitchFamily="18" charset="0"/>
              </a:rPr>
              <a:t>Intelligent system for remote control of liquid nitrogen pressure and flow in the cryogenic system of superconducting magnets: hardware and software platform // PEPAN Letters (accepted for publication).</a:t>
            </a:r>
            <a:endParaRPr lang="ru-RU" sz="1000" b="1" spc="-100"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089B7EBF-B591-14E0-AE84-3F70205A50CD}"/>
              </a:ext>
            </a:extLst>
          </p:cNvPr>
          <p:cNvSpPr txBox="1"/>
          <p:nvPr/>
        </p:nvSpPr>
        <p:spPr>
          <a:xfrm>
            <a:off x="7499910" y="4668328"/>
            <a:ext cx="4464352" cy="1138773"/>
          </a:xfrm>
          <a:prstGeom prst="rect">
            <a:avLst/>
          </a:prstGeom>
          <a:noFill/>
        </p:spPr>
        <p:txBody>
          <a:bodyPr wrap="square">
            <a:spAutoFit/>
          </a:bodyPr>
          <a:lstStyle/>
          <a:p>
            <a:r>
              <a:rPr lang="en-US" sz="1700" spc="-100" dirty="0">
                <a:solidFill>
                  <a:srgbClr val="000066"/>
                </a:solidFill>
                <a:latin typeface="Times New Roman" panose="02020603050405020304" pitchFamily="18" charset="0"/>
                <a:cs typeface="Times New Roman" panose="02020603050405020304" pitchFamily="18" charset="0"/>
              </a:rPr>
              <a:t>The </a:t>
            </a:r>
            <a:r>
              <a:rPr lang="en-US" sz="1700" spc="-100" dirty="0">
                <a:solidFill>
                  <a:srgbClr val="0000CC"/>
                </a:solidFill>
                <a:latin typeface="Times New Roman" panose="02020603050405020304" pitchFamily="18" charset="0"/>
                <a:cs typeface="Times New Roman" panose="02020603050405020304" pitchFamily="18" charset="0"/>
              </a:rPr>
              <a:t>quantum controller </a:t>
            </a:r>
            <a:r>
              <a:rPr lang="en-US" sz="1700" spc="-100" dirty="0">
                <a:solidFill>
                  <a:srgbClr val="000066"/>
                </a:solidFill>
                <a:latin typeface="Times New Roman" panose="02020603050405020304" pitchFamily="18" charset="0"/>
                <a:cs typeface="Times New Roman" panose="02020603050405020304" pitchFamily="18" charset="0"/>
              </a:rPr>
              <a:t>demonstrated the highest speed in achieving the target value, low overshoot and accuracy of achieving the control goal compared to other types of controllers.</a:t>
            </a:r>
            <a:endParaRPr lang="ru-RU" sz="1700" spc="-100" dirty="0">
              <a:solidFill>
                <a:srgbClr val="000066"/>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D00B552-046E-DF7D-7400-3A34BBAA309C}"/>
              </a:ext>
            </a:extLst>
          </p:cNvPr>
          <p:cNvSpPr txBox="1"/>
          <p:nvPr/>
        </p:nvSpPr>
        <p:spPr>
          <a:xfrm>
            <a:off x="221222" y="1575663"/>
            <a:ext cx="6875996" cy="3557512"/>
          </a:xfrm>
          <a:prstGeom prst="rect">
            <a:avLst/>
          </a:prstGeom>
          <a:noFill/>
        </p:spPr>
        <p:txBody>
          <a:bodyPr wrap="square">
            <a:spAutoFit/>
          </a:bodyPr>
          <a:lstStyle/>
          <a:p>
            <a:pPr marL="342900" lvl="0" indent="-342900" algn="just">
              <a:lnSpc>
                <a:spcPct val="107000"/>
              </a:lnSpc>
              <a:spcAft>
                <a:spcPts val="800"/>
              </a:spcAft>
              <a:buFont typeface="+mj-lt"/>
              <a:buAutoNum type="arabicPeriod"/>
              <a:tabLst>
                <a:tab pos="457200" algn="l"/>
              </a:tabLst>
            </a:pPr>
            <a:r>
              <a:rPr lang="en-US" dirty="0">
                <a:latin typeface="Arial" panose="020B0604020202020204" pitchFamily="34" charset="0"/>
                <a:ea typeface="Calibri" panose="020F0502020204030204" pitchFamily="34" charset="0"/>
                <a:cs typeface="Arial" panose="020B0604020202020204" pitchFamily="34" charset="0"/>
              </a:rPr>
              <a:t>Developm</a:t>
            </a:r>
            <a:r>
              <a:rPr lang="en-US" dirty="0">
                <a:latin typeface="Arial" panose="020B0604020202020204" pitchFamily="34" charset="0"/>
                <a:cs typeface="Arial" panose="020B0604020202020204" pitchFamily="34" charset="0"/>
              </a:rPr>
              <a:t>ent of built-in quantum self-organizing controllers for systems of the </a:t>
            </a:r>
            <a:r>
              <a:rPr lang="en-US" dirty="0">
                <a:solidFill>
                  <a:srgbClr val="000099"/>
                </a:solidFill>
                <a:latin typeface="Arial" panose="020B0604020202020204" pitchFamily="34" charset="0"/>
                <a:cs typeface="Arial" panose="020B0604020202020204" pitchFamily="34" charset="0"/>
              </a:rPr>
              <a:t>intelligent control of technological processes, devices and facilities </a:t>
            </a:r>
            <a:r>
              <a:rPr lang="en-US" dirty="0">
                <a:latin typeface="Arial" panose="020B0604020202020204" pitchFamily="34" charset="0"/>
                <a:cs typeface="Arial" panose="020B0604020202020204" pitchFamily="34" charset="0"/>
              </a:rPr>
              <a:t>at JINR (including for unforeseen and unpredictable situations).</a:t>
            </a:r>
            <a:endParaRPr lang="ru-RU" dirty="0">
              <a:latin typeface="Arial" panose="020B0604020202020204" pitchFamily="34" charset="0"/>
              <a:cs typeface="Arial" panose="020B0604020202020204" pitchFamily="34" charset="0"/>
            </a:endParaRPr>
          </a:p>
          <a:p>
            <a:pPr marL="342900" lvl="0" indent="-342900" algn="just">
              <a:lnSpc>
                <a:spcPct val="107000"/>
              </a:lnSpc>
              <a:spcAft>
                <a:spcPts val="800"/>
              </a:spcAft>
              <a:buFont typeface="+mj-lt"/>
              <a:buAutoNum type="arabicPeriod"/>
              <a:tabLst>
                <a:tab pos="457200" algn="l"/>
              </a:tabLst>
            </a:pPr>
            <a:r>
              <a:rPr lang="en-US" dirty="0">
                <a:latin typeface="Arial" panose="020B0604020202020204" pitchFamily="34" charset="0"/>
                <a:cs typeface="Arial" panose="020B0604020202020204" pitchFamily="34" charset="0"/>
              </a:rPr>
              <a:t>Development of an artificial intelligence platform based on quantum optimization for the tasks of </a:t>
            </a:r>
            <a:r>
              <a:rPr lang="en-US" dirty="0">
                <a:solidFill>
                  <a:srgbClr val="000099"/>
                </a:solidFill>
                <a:latin typeface="Arial" panose="020B0604020202020204" pitchFamily="34" charset="0"/>
                <a:cs typeface="Arial" panose="020B0604020202020204" pitchFamily="34" charset="0"/>
              </a:rPr>
              <a:t>intelligent cognitive robotics and quantum intelligent control </a:t>
            </a:r>
            <a:r>
              <a:rPr lang="en-US" dirty="0">
                <a:latin typeface="Arial" panose="020B0604020202020204" pitchFamily="34" charset="0"/>
                <a:cs typeface="Arial" panose="020B0604020202020204" pitchFamily="34" charset="0"/>
              </a:rPr>
              <a:t>in JINR projects.</a:t>
            </a:r>
            <a:endParaRPr lang="ru-RU" dirty="0">
              <a:latin typeface="Arial" panose="020B0604020202020204" pitchFamily="34" charset="0"/>
              <a:cs typeface="Arial" panose="020B0604020202020204" pitchFamily="34" charset="0"/>
            </a:endParaRPr>
          </a:p>
          <a:p>
            <a:pPr marL="342900" lvl="0" indent="-342900" algn="just">
              <a:lnSpc>
                <a:spcPct val="107000"/>
              </a:lnSpc>
              <a:spcAft>
                <a:spcPts val="800"/>
              </a:spcAft>
              <a:buFont typeface="+mj-lt"/>
              <a:buAutoNum type="arabicPeriod"/>
              <a:tabLst>
                <a:tab pos="457200" algn="l"/>
              </a:tabLst>
            </a:pPr>
            <a:r>
              <a:rPr lang="en-US" dirty="0">
                <a:latin typeface="Arial" panose="020B0604020202020204" pitchFamily="34" charset="0"/>
                <a:cs typeface="Arial" panose="020B0604020202020204" pitchFamily="34" charset="0"/>
              </a:rPr>
              <a:t>Development of quantum software engineering methods for quantum deep learning based on </a:t>
            </a:r>
            <a:r>
              <a:rPr lang="en-US" dirty="0">
                <a:solidFill>
                  <a:srgbClr val="000099"/>
                </a:solidFill>
                <a:latin typeface="Arial" panose="020B0604020202020204" pitchFamily="34" charset="0"/>
                <a:cs typeface="Arial" panose="020B0604020202020204" pitchFamily="34" charset="0"/>
              </a:rPr>
              <a:t>quantum algorithms, quantum programming, quantum genetic algorithms and quantum soft computing</a:t>
            </a:r>
            <a:r>
              <a:rPr lang="en-US" dirty="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p:txBody>
      </p:sp>
      <p:sp>
        <p:nvSpPr>
          <p:cNvPr id="10" name="Прямоугольник: один скругленный угол 9">
            <a:extLst>
              <a:ext uri="{FF2B5EF4-FFF2-40B4-BE49-F238E27FC236}">
                <a16:creationId xmlns:a16="http://schemas.microsoft.com/office/drawing/2014/main" id="{98EA44F9-D78A-66BA-53B8-EF8DBC87EB81}"/>
              </a:ext>
            </a:extLst>
          </p:cNvPr>
          <p:cNvSpPr/>
          <p:nvPr/>
        </p:nvSpPr>
        <p:spPr>
          <a:xfrm>
            <a:off x="7415561" y="936700"/>
            <a:ext cx="4636893" cy="5843239"/>
          </a:xfrm>
          <a:prstGeom prst="round1Rect">
            <a:avLst>
              <a:gd name="adj" fmla="val 416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a:extLst>
              <a:ext uri="{FF2B5EF4-FFF2-40B4-BE49-F238E27FC236}">
                <a16:creationId xmlns:a16="http://schemas.microsoft.com/office/drawing/2014/main" id="{A3F13A62-0AE9-D805-7451-AB647D557D45}"/>
              </a:ext>
            </a:extLst>
          </p:cNvPr>
          <p:cNvPicPr>
            <a:picLocks noChangeAspect="1"/>
          </p:cNvPicPr>
          <p:nvPr/>
        </p:nvPicPr>
        <p:blipFill>
          <a:blip r:embed="rId4"/>
          <a:stretch>
            <a:fillRect/>
          </a:stretch>
        </p:blipFill>
        <p:spPr>
          <a:xfrm>
            <a:off x="7652539" y="2489707"/>
            <a:ext cx="4040866" cy="2300672"/>
          </a:xfrm>
          <a:prstGeom prst="rect">
            <a:avLst/>
          </a:prstGeom>
        </p:spPr>
      </p:pic>
    </p:spTree>
    <p:extLst>
      <p:ext uri="{BB962C8B-B14F-4D97-AF65-F5344CB8AC3E}">
        <p14:creationId xmlns:p14="http://schemas.microsoft.com/office/powerpoint/2010/main" val="4097522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a:extLst>
              <a:ext uri="{FF2B5EF4-FFF2-40B4-BE49-F238E27FC236}">
                <a16:creationId xmlns:a16="http://schemas.microsoft.com/office/drawing/2014/main" id="{807B3F7F-DC59-481D-8F00-5003205EF5F4}"/>
              </a:ext>
            </a:extLst>
          </p:cNvPr>
          <p:cNvPicPr>
            <a:picLocks noChangeAspect="1"/>
          </p:cNvPicPr>
          <p:nvPr/>
        </p:nvPicPr>
        <p:blipFill>
          <a:blip r:embed="rId3"/>
          <a:stretch>
            <a:fillRect/>
          </a:stretch>
        </p:blipFill>
        <p:spPr>
          <a:xfrm>
            <a:off x="191988" y="2834041"/>
            <a:ext cx="2773811" cy="778421"/>
          </a:xfrm>
          <a:prstGeom prst="rect">
            <a:avLst/>
          </a:prstGeom>
        </p:spPr>
      </p:pic>
      <p:sp>
        <p:nvSpPr>
          <p:cNvPr id="19" name="Прямоугольник 18">
            <a:extLst>
              <a:ext uri="{FF2B5EF4-FFF2-40B4-BE49-F238E27FC236}">
                <a16:creationId xmlns:a16="http://schemas.microsoft.com/office/drawing/2014/main" id="{5AB75060-D97C-4B56-B9F0-2385E344C1F2}"/>
              </a:ext>
            </a:extLst>
          </p:cNvPr>
          <p:cNvSpPr/>
          <p:nvPr/>
        </p:nvSpPr>
        <p:spPr>
          <a:xfrm flipH="1">
            <a:off x="0" y="-21634"/>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marL="0" marR="0" lvl="0" indent="0" algn="ctr" defTabSz="404131" rtl="0" eaLnBrk="1" fontAlgn="auto" latinLnBrk="0" hangingPunct="1">
              <a:lnSpc>
                <a:spcPct val="90000"/>
              </a:lnSpc>
              <a:spcBef>
                <a:spcPts val="0"/>
              </a:spcBef>
              <a:spcAft>
                <a:spcPts val="0"/>
              </a:spcAft>
              <a:buClr>
                <a:srgbClr val="000000"/>
              </a:buClr>
              <a:buSzPct val="100000"/>
              <a:buFontTx/>
              <a:buNone/>
              <a:tabLst/>
              <a:defRPr/>
            </a:pPr>
            <a:endParaRPr kumimoji="0" lang="ru-RU"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410491" y="34364"/>
            <a:ext cx="10625809" cy="660674"/>
          </a:xfrm>
          <a:effectLst>
            <a:outerShdw blurRad="50800" dist="38100" dir="2700000" algn="tl" rotWithShape="0">
              <a:prstClr val="black"/>
            </a:outerShdw>
          </a:effectLst>
        </p:spPr>
        <p:txBody>
          <a:bodyPr>
            <a:noAutofit/>
          </a:bodyPr>
          <a:lstStyle/>
          <a:p>
            <a:pPr algn="ctr"/>
            <a:r>
              <a:rPr lang="en-US" sz="2800" b="1" dirty="0">
                <a:solidFill>
                  <a:schemeClr val="bg1"/>
                </a:solidFill>
                <a:latin typeface="+mn-lt"/>
                <a:ea typeface="+mn-ea"/>
                <a:cs typeface="+mn-cs"/>
              </a:rPr>
              <a:t>Quantum Computing and Quantum Algorithms</a:t>
            </a:r>
            <a:endParaRPr lang="ru-RU" sz="2800" b="1" dirty="0">
              <a:solidFill>
                <a:schemeClr val="bg1"/>
              </a:solidFill>
              <a:latin typeface="+mn-lt"/>
              <a:ea typeface="+mn-ea"/>
              <a:cs typeface="+mn-cs"/>
            </a:endParaRPr>
          </a:p>
        </p:txBody>
      </p:sp>
      <p:pic>
        <p:nvPicPr>
          <p:cNvPr id="16" name="Рисунок 15"/>
          <p:cNvPicPr>
            <a:picLocks noChangeAspect="1"/>
          </p:cNvPicPr>
          <p:nvPr/>
        </p:nvPicPr>
        <p:blipFill rotWithShape="1">
          <a:blip r:embed="rId4"/>
          <a:srcRect t="-1" b="1638"/>
          <a:stretch/>
        </p:blipFill>
        <p:spPr>
          <a:xfrm>
            <a:off x="1997424" y="3330631"/>
            <a:ext cx="2608763" cy="1330903"/>
          </a:xfrm>
          <a:prstGeom prst="rect">
            <a:avLst/>
          </a:prstGeom>
        </p:spPr>
      </p:pic>
      <p:pic>
        <p:nvPicPr>
          <p:cNvPr id="3" name="Рисунок 2">
            <a:extLst>
              <a:ext uri="{FF2B5EF4-FFF2-40B4-BE49-F238E27FC236}">
                <a16:creationId xmlns:a16="http://schemas.microsoft.com/office/drawing/2014/main" id="{C73B5F89-C697-4767-94B6-8BB8D962456D}"/>
              </a:ext>
            </a:extLst>
          </p:cNvPr>
          <p:cNvPicPr>
            <a:picLocks noChangeAspect="1"/>
          </p:cNvPicPr>
          <p:nvPr/>
        </p:nvPicPr>
        <p:blipFill>
          <a:blip r:embed="rId5"/>
          <a:stretch>
            <a:fillRect/>
          </a:stretch>
        </p:blipFill>
        <p:spPr>
          <a:xfrm>
            <a:off x="3008148" y="4781785"/>
            <a:ext cx="1539987" cy="1849428"/>
          </a:xfrm>
          <a:prstGeom prst="rect">
            <a:avLst/>
          </a:prstGeom>
        </p:spPr>
      </p:pic>
      <p:sp>
        <p:nvSpPr>
          <p:cNvPr id="13" name="TextBox 12">
            <a:extLst>
              <a:ext uri="{FF2B5EF4-FFF2-40B4-BE49-F238E27FC236}">
                <a16:creationId xmlns:a16="http://schemas.microsoft.com/office/drawing/2014/main" id="{F71C7D51-2B39-4BD0-A606-14074D025AD5}"/>
              </a:ext>
            </a:extLst>
          </p:cNvPr>
          <p:cNvSpPr txBox="1"/>
          <p:nvPr/>
        </p:nvSpPr>
        <p:spPr>
          <a:xfrm>
            <a:off x="1199723" y="5477096"/>
            <a:ext cx="20765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SC “</a:t>
            </a:r>
            <a:r>
              <a:rPr kumimoji="0" lang="en-US" sz="1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Govorun</a:t>
            </a: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ru-RU"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0" name="Рисунок 19">
            <a:extLst>
              <a:ext uri="{FF2B5EF4-FFF2-40B4-BE49-F238E27FC236}">
                <a16:creationId xmlns:a16="http://schemas.microsoft.com/office/drawing/2014/main" id="{C28886CF-4776-4420-A688-EBA2BC2231CF}"/>
              </a:ext>
            </a:extLst>
          </p:cNvPr>
          <p:cNvPicPr>
            <a:picLocks noChangeAspect="1"/>
          </p:cNvPicPr>
          <p:nvPr/>
        </p:nvPicPr>
        <p:blipFill>
          <a:blip r:embed="rId6"/>
          <a:stretch>
            <a:fillRect/>
          </a:stretch>
        </p:blipFill>
        <p:spPr>
          <a:xfrm>
            <a:off x="11159835" y="49903"/>
            <a:ext cx="1005927" cy="695004"/>
          </a:xfrm>
          <a:prstGeom prst="rect">
            <a:avLst/>
          </a:prstGeom>
        </p:spPr>
      </p:pic>
      <p:graphicFrame>
        <p:nvGraphicFramePr>
          <p:cNvPr id="6" name="Схема 5">
            <a:extLst>
              <a:ext uri="{FF2B5EF4-FFF2-40B4-BE49-F238E27FC236}">
                <a16:creationId xmlns:a16="http://schemas.microsoft.com/office/drawing/2014/main" id="{520121AB-CC71-49DC-AEC7-F1DA348E0E18}"/>
              </a:ext>
            </a:extLst>
          </p:cNvPr>
          <p:cNvGraphicFramePr/>
          <p:nvPr>
            <p:extLst>
              <p:ext uri="{D42A27DB-BD31-4B8C-83A1-F6EECF244321}">
                <p14:modId xmlns:p14="http://schemas.microsoft.com/office/powerpoint/2010/main" val="3387352000"/>
              </p:ext>
            </p:extLst>
          </p:nvPr>
        </p:nvGraphicFramePr>
        <p:xfrm>
          <a:off x="4500603" y="1873038"/>
          <a:ext cx="8349650" cy="47581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a:extLst>
              <a:ext uri="{FF2B5EF4-FFF2-40B4-BE49-F238E27FC236}">
                <a16:creationId xmlns:a16="http://schemas.microsoft.com/office/drawing/2014/main" id="{DA64398A-B520-4DD0-8376-D1EAF9C30677}"/>
              </a:ext>
            </a:extLst>
          </p:cNvPr>
          <p:cNvSpPr txBox="1"/>
          <p:nvPr/>
        </p:nvSpPr>
        <p:spPr>
          <a:xfrm>
            <a:off x="4953805" y="3299124"/>
            <a:ext cx="344905" cy="1477328"/>
          </a:xfrm>
          <a:prstGeom prst="rect">
            <a:avLst/>
          </a:prstGeom>
          <a:noFill/>
        </p:spPr>
        <p:txBody>
          <a:bodyPr wrap="square" rtlCol="0">
            <a:spAutoFit/>
          </a:bodyPr>
          <a:lstStyle/>
          <a:p>
            <a:r>
              <a:rPr lang="en-US" b="1" dirty="0">
                <a:solidFill>
                  <a:srgbClr val="002060"/>
                </a:solidFill>
                <a:latin typeface="Times New Roman" panose="02020603050405020304" pitchFamily="18" charset="0"/>
                <a:cs typeface="Times New Roman" panose="02020603050405020304" pitchFamily="18" charset="0"/>
              </a:rPr>
              <a:t>TASKS</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28" name="Рисунок 27">
            <a:extLst>
              <a:ext uri="{FF2B5EF4-FFF2-40B4-BE49-F238E27FC236}">
                <a16:creationId xmlns:a16="http://schemas.microsoft.com/office/drawing/2014/main" id="{6C2F7CD1-F380-4E06-BFAF-3CDAEFB633E4}"/>
              </a:ext>
            </a:extLst>
          </p:cNvPr>
          <p:cNvPicPr>
            <a:picLocks noChangeAspect="1"/>
          </p:cNvPicPr>
          <p:nvPr/>
        </p:nvPicPr>
        <p:blipFill>
          <a:blip r:embed="rId12"/>
          <a:stretch>
            <a:fillRect/>
          </a:stretch>
        </p:blipFill>
        <p:spPr>
          <a:xfrm>
            <a:off x="134066" y="1685862"/>
            <a:ext cx="2131314" cy="961358"/>
          </a:xfrm>
          <a:prstGeom prst="rect">
            <a:avLst/>
          </a:prstGeom>
        </p:spPr>
      </p:pic>
      <p:sp>
        <p:nvSpPr>
          <p:cNvPr id="5" name="TextBox 4">
            <a:extLst>
              <a:ext uri="{FF2B5EF4-FFF2-40B4-BE49-F238E27FC236}">
                <a16:creationId xmlns:a16="http://schemas.microsoft.com/office/drawing/2014/main" id="{2E16BD1A-7FF8-A023-8525-DB22ECC7C65B}"/>
              </a:ext>
            </a:extLst>
          </p:cNvPr>
          <p:cNvSpPr txBox="1"/>
          <p:nvPr/>
        </p:nvSpPr>
        <p:spPr>
          <a:xfrm>
            <a:off x="809877" y="3824862"/>
            <a:ext cx="1305362" cy="584775"/>
          </a:xfrm>
          <a:prstGeom prst="rect">
            <a:avLst/>
          </a:prstGeom>
          <a:noFill/>
        </p:spPr>
        <p:txBody>
          <a:bodyPr wrap="square">
            <a:spAutoFit/>
          </a:bodyPr>
          <a:lstStyle/>
          <a:p>
            <a:r>
              <a:rPr lang="en-US" sz="1600" b="1" dirty="0">
                <a:solidFill>
                  <a:srgbClr val="002060"/>
                </a:solidFill>
                <a:latin typeface="Arial" panose="020B0604020202020204" pitchFamily="34" charset="0"/>
                <a:cs typeface="Arial" panose="020B0604020202020204" pitchFamily="34" charset="0"/>
              </a:rPr>
              <a:t>Quantum simulators</a:t>
            </a:r>
            <a:endParaRPr lang="ru-RU" sz="1600" b="1" dirty="0">
              <a:solidFill>
                <a:srgbClr val="002060"/>
              </a:solidFill>
              <a:latin typeface="Arial" panose="020B0604020202020204" pitchFamily="34" charset="0"/>
              <a:cs typeface="Arial" panose="020B0604020202020204" pitchFamily="34" charset="0"/>
            </a:endParaRPr>
          </a:p>
        </p:txBody>
      </p:sp>
      <p:pic>
        <p:nvPicPr>
          <p:cNvPr id="26" name="Рисунок 25">
            <a:extLst>
              <a:ext uri="{FF2B5EF4-FFF2-40B4-BE49-F238E27FC236}">
                <a16:creationId xmlns:a16="http://schemas.microsoft.com/office/drawing/2014/main" id="{7A5F22AB-0D67-4B0A-A4C8-516E2645F757}"/>
              </a:ext>
            </a:extLst>
          </p:cNvPr>
          <p:cNvPicPr>
            <a:picLocks noChangeAspect="1"/>
          </p:cNvPicPr>
          <p:nvPr/>
        </p:nvPicPr>
        <p:blipFill>
          <a:blip r:embed="rId13"/>
          <a:stretch>
            <a:fillRect/>
          </a:stretch>
        </p:blipFill>
        <p:spPr>
          <a:xfrm>
            <a:off x="971763" y="2153488"/>
            <a:ext cx="2131314" cy="779064"/>
          </a:xfrm>
          <a:prstGeom prst="rect">
            <a:avLst/>
          </a:prstGeom>
        </p:spPr>
      </p:pic>
      <p:sp>
        <p:nvSpPr>
          <p:cNvPr id="15" name="TextBox 14">
            <a:extLst>
              <a:ext uri="{FF2B5EF4-FFF2-40B4-BE49-F238E27FC236}">
                <a16:creationId xmlns:a16="http://schemas.microsoft.com/office/drawing/2014/main" id="{5CD8C506-B74A-6B7C-0A42-B61D5F0EF1C1}"/>
              </a:ext>
            </a:extLst>
          </p:cNvPr>
          <p:cNvSpPr txBox="1"/>
          <p:nvPr/>
        </p:nvSpPr>
        <p:spPr>
          <a:xfrm>
            <a:off x="3085929" y="2318405"/>
            <a:ext cx="1709690" cy="584775"/>
          </a:xfrm>
          <a:prstGeom prst="rect">
            <a:avLst/>
          </a:prstGeom>
          <a:noFill/>
        </p:spPr>
        <p:txBody>
          <a:bodyPr wrap="square">
            <a:spAutoFit/>
          </a:bodyPr>
          <a:lstStyle/>
          <a:p>
            <a:r>
              <a:rPr lang="en-US" sz="1600" b="1" dirty="0">
                <a:solidFill>
                  <a:srgbClr val="002060"/>
                </a:solidFill>
                <a:latin typeface="Arial" panose="020B0604020202020204" pitchFamily="34" charset="0"/>
                <a:cs typeface="Arial" panose="020B0604020202020204" pitchFamily="34" charset="0"/>
              </a:rPr>
              <a:t>Quantum algorithms</a:t>
            </a:r>
            <a:endParaRPr lang="ru-RU" sz="1600" b="1" dirty="0">
              <a:solidFill>
                <a:srgbClr val="00206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82952D-F425-9561-713D-0A4CE4814561}"/>
              </a:ext>
            </a:extLst>
          </p:cNvPr>
          <p:cNvSpPr txBox="1"/>
          <p:nvPr/>
        </p:nvSpPr>
        <p:spPr>
          <a:xfrm>
            <a:off x="809877" y="783934"/>
            <a:ext cx="10572246" cy="923330"/>
          </a:xfrm>
          <a:prstGeom prst="rect">
            <a:avLst/>
          </a:prstGeom>
          <a:noFill/>
        </p:spPr>
        <p:txBody>
          <a:bodyPr wrap="square">
            <a:spAutoFit/>
          </a:bodyPr>
          <a:lstStyle/>
          <a:p>
            <a:pPr algn="ctr"/>
            <a:r>
              <a:rPr lang="en-US" dirty="0">
                <a:solidFill>
                  <a:srgbClr val="000066"/>
                </a:solidFill>
                <a:latin typeface="Arial" panose="020B0604020202020204" pitchFamily="34" charset="0"/>
                <a:cs typeface="Arial" panose="020B0604020202020204" pitchFamily="34" charset="0"/>
              </a:rPr>
              <a:t>Software quantum simulators for computing on computers of a classical architecture using CPUs and GPUs is of particular interest</a:t>
            </a:r>
            <a:r>
              <a:rPr lang="ru-RU" dirty="0">
                <a:solidFill>
                  <a:srgbClr val="000066"/>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for solving a number of problems in condensed matter, high-energy physics,  quantum chemistry, AI, etc.</a:t>
            </a:r>
            <a:endParaRPr lang="ru-RU"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156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C3E4345-A6E3-51DE-EC35-A9B6E1783BC6}"/>
              </a:ext>
            </a:extLst>
          </p:cNvPr>
          <p:cNvSpPr/>
          <p:nvPr/>
        </p:nvSpPr>
        <p:spPr>
          <a:xfrm flipH="1">
            <a:off x="14513" y="11246"/>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pic>
        <p:nvPicPr>
          <p:cNvPr id="4" name="Рисунок 3">
            <a:extLst>
              <a:ext uri="{FF2B5EF4-FFF2-40B4-BE49-F238E27FC236}">
                <a16:creationId xmlns:a16="http://schemas.microsoft.com/office/drawing/2014/main" id="{481E25FD-0F67-7ADC-8A47-5BF8B9981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5" name="Прямоугольник 4">
            <a:extLst>
              <a:ext uri="{FF2B5EF4-FFF2-40B4-BE49-F238E27FC236}">
                <a16:creationId xmlns:a16="http://schemas.microsoft.com/office/drawing/2014/main" id="{39CF2959-9093-FD2E-B23C-6A795EE6AEE2}"/>
              </a:ext>
            </a:extLst>
          </p:cNvPr>
          <p:cNvSpPr/>
          <p:nvPr/>
        </p:nvSpPr>
        <p:spPr>
          <a:xfrm>
            <a:off x="5452781" y="1232492"/>
            <a:ext cx="6316781" cy="1896930"/>
          </a:xfrm>
          <a:prstGeom prst="rect">
            <a:avLst/>
          </a:prstGeom>
        </p:spPr>
        <p:txBody>
          <a:bodyPr wrap="square">
            <a:spAutoFit/>
          </a:bodyPr>
          <a:lstStyle/>
          <a:p>
            <a:pPr algn="just">
              <a:lnSpc>
                <a:spcPct val="110000"/>
              </a:lnSpc>
              <a:defRPr/>
            </a:pPr>
            <a:r>
              <a:rPr lang="en-US" dirty="0">
                <a:solidFill>
                  <a:srgbClr val="000066"/>
                </a:solidFill>
                <a:latin typeface="Arial" panose="020B0604020202020204" pitchFamily="34" charset="0"/>
                <a:cs typeface="Arial" panose="020B0604020202020204" pitchFamily="34" charset="0"/>
                <a:sym typeface="Calibri"/>
              </a:rPr>
              <a:t>The information system allows one to </a:t>
            </a:r>
            <a:r>
              <a:rPr lang="en-US" dirty="0">
                <a:solidFill>
                  <a:srgbClr val="0000FF"/>
                </a:solidFill>
                <a:latin typeface="Arial" panose="020B0604020202020204" pitchFamily="34" charset="0"/>
                <a:cs typeface="Arial" panose="020B0604020202020204" pitchFamily="34" charset="0"/>
                <a:sym typeface="Calibri"/>
              </a:rPr>
              <a:t>store, quickly access and process data </a:t>
            </a:r>
            <a:r>
              <a:rPr lang="en-US" dirty="0">
                <a:solidFill>
                  <a:srgbClr val="0000FF"/>
                </a:solidFill>
                <a:latin typeface="Arial" panose="020B0604020202020204" pitchFamily="34" charset="0"/>
                <a:cs typeface="Arial" panose="020B0604020202020204" pitchFamily="34" charset="0"/>
              </a:rPr>
              <a:t>from experiments at LRB </a:t>
            </a:r>
            <a:r>
              <a:rPr lang="en-US" dirty="0">
                <a:solidFill>
                  <a:srgbClr val="000066"/>
                </a:solidFill>
                <a:latin typeface="Arial" panose="020B0604020202020204" pitchFamily="34" charset="0"/>
                <a:cs typeface="Arial" panose="020B0604020202020204" pitchFamily="34" charset="0"/>
                <a:sym typeface="Calibri"/>
              </a:rPr>
              <a:t>using a stack of </a:t>
            </a:r>
            <a:r>
              <a:rPr lang="en-US" dirty="0">
                <a:solidFill>
                  <a:srgbClr val="0000FF"/>
                </a:solidFill>
                <a:latin typeface="Arial" panose="020B0604020202020204" pitchFamily="34" charset="0"/>
                <a:cs typeface="Arial" panose="020B0604020202020204" pitchFamily="34" charset="0"/>
                <a:sym typeface="Calibri"/>
              </a:rPr>
              <a:t>neural network and classical algorithms of computer vision</a:t>
            </a:r>
            <a:r>
              <a:rPr lang="en-US" dirty="0">
                <a:solidFill>
                  <a:srgbClr val="000066"/>
                </a:solidFill>
                <a:latin typeface="Arial" panose="020B0604020202020204" pitchFamily="34" charset="0"/>
                <a:cs typeface="Arial" panose="020B0604020202020204" pitchFamily="34" charset="0"/>
                <a:sym typeface="Calibri"/>
              </a:rPr>
              <a:t>, providing a wide range of possibilities for automating routine tasks. It gives an increase in productivity, quality and speed of obtaining results.</a:t>
            </a:r>
            <a:endParaRPr lang="ru-RU" dirty="0">
              <a:solidFill>
                <a:srgbClr val="000066"/>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D3545B1-DB40-7344-86D2-106FDA2A47EF}"/>
              </a:ext>
            </a:extLst>
          </p:cNvPr>
          <p:cNvSpPr txBox="1"/>
          <p:nvPr/>
        </p:nvSpPr>
        <p:spPr>
          <a:xfrm>
            <a:off x="1479691" y="173865"/>
            <a:ext cx="9261644" cy="480131"/>
          </a:xfrm>
          <a:prstGeom prst="rect">
            <a:avLst/>
          </a:prstGeom>
          <a:noFill/>
          <a:effectLst>
            <a:outerShdw blurRad="50800" dist="38100" dir="2700000" algn="tl" rotWithShape="0">
              <a:prstClr val="black"/>
            </a:outerShdw>
          </a:effectLst>
        </p:spPr>
        <p:txBody>
          <a:bodyPr wrap="square">
            <a:spAutoFit/>
          </a:bodyPr>
          <a:lstStyle/>
          <a:p>
            <a:pPr algn="ctr" defTabSz="404131">
              <a:lnSpc>
                <a:spcPct val="90000"/>
              </a:lnSpc>
              <a:buClr>
                <a:srgbClr val="000000"/>
              </a:buClr>
              <a:buSzPct val="100000"/>
              <a:defRPr/>
            </a:pPr>
            <a:r>
              <a:rPr lang="en-US" sz="2800" b="1" dirty="0">
                <a:solidFill>
                  <a:schemeClr val="bg1"/>
                </a:solidFill>
                <a:effectLst>
                  <a:outerShdw blurRad="38100" dist="38100" dir="2700000" algn="tl">
                    <a:srgbClr val="000000">
                      <a:alpha val="43137"/>
                    </a:srgbClr>
                  </a:outerShdw>
                </a:effectLst>
              </a:rPr>
              <a:t>Information System for Radiation Biology Tasks</a:t>
            </a:r>
          </a:p>
        </p:txBody>
      </p:sp>
      <p:pic>
        <p:nvPicPr>
          <p:cNvPr id="7" name="Рисунок 6">
            <a:extLst>
              <a:ext uri="{FF2B5EF4-FFF2-40B4-BE49-F238E27FC236}">
                <a16:creationId xmlns:a16="http://schemas.microsoft.com/office/drawing/2014/main" id="{F53E85CA-8A85-BC13-8657-2DBA99F6EC39}"/>
              </a:ext>
            </a:extLst>
          </p:cNvPr>
          <p:cNvPicPr>
            <a:picLocks noChangeAspect="1"/>
          </p:cNvPicPr>
          <p:nvPr/>
        </p:nvPicPr>
        <p:blipFill rotWithShape="1">
          <a:blip r:embed="rId4">
            <a:extLst>
              <a:ext uri="{28A0092B-C50C-407E-A947-70E740481C1C}">
                <a14:useLocalDpi xmlns:a14="http://schemas.microsoft.com/office/drawing/2010/main" val="0"/>
              </a:ext>
            </a:extLst>
          </a:blip>
          <a:srcRect l="1" r="28608"/>
          <a:stretch/>
        </p:blipFill>
        <p:spPr>
          <a:xfrm>
            <a:off x="282394" y="1232492"/>
            <a:ext cx="5170387" cy="3459148"/>
          </a:xfrm>
          <a:prstGeom prst="rect">
            <a:avLst/>
          </a:prstGeom>
        </p:spPr>
      </p:pic>
      <p:pic>
        <p:nvPicPr>
          <p:cNvPr id="10" name="Рисунок 9">
            <a:extLst>
              <a:ext uri="{FF2B5EF4-FFF2-40B4-BE49-F238E27FC236}">
                <a16:creationId xmlns:a16="http://schemas.microsoft.com/office/drawing/2014/main" id="{539B3731-99FE-EB46-35E0-E9A3F08FD9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258"/>
          <a:stretch/>
        </p:blipFill>
        <p:spPr>
          <a:xfrm>
            <a:off x="707334" y="4759799"/>
            <a:ext cx="4467154" cy="1731417"/>
          </a:xfrm>
          <a:prstGeom prst="rect">
            <a:avLst/>
          </a:prstGeom>
        </p:spPr>
      </p:pic>
      <p:sp>
        <p:nvSpPr>
          <p:cNvPr id="11" name="TextBox 10">
            <a:extLst>
              <a:ext uri="{FF2B5EF4-FFF2-40B4-BE49-F238E27FC236}">
                <a16:creationId xmlns:a16="http://schemas.microsoft.com/office/drawing/2014/main" id="{8537EC6B-104F-11FA-EF7D-9CDDA46B9541}"/>
              </a:ext>
            </a:extLst>
          </p:cNvPr>
          <p:cNvSpPr txBox="1"/>
          <p:nvPr/>
        </p:nvSpPr>
        <p:spPr>
          <a:xfrm>
            <a:off x="1207901" y="6491216"/>
            <a:ext cx="3466019" cy="353943"/>
          </a:xfrm>
          <a:prstGeom prst="rect">
            <a:avLst/>
          </a:prstGeom>
          <a:noFill/>
        </p:spPr>
        <p:txBody>
          <a:bodyPr wrap="square">
            <a:spAutoFit/>
          </a:bodyPr>
          <a:lstStyle/>
          <a:p>
            <a:pPr algn="ctr">
              <a:defRPr sz="1800" b="1" i="0" u="none" strike="noStrike" kern="1200" baseline="0">
                <a:solidFill>
                  <a:sysClr val="windowText" lastClr="000000">
                    <a:lumMod val="65000"/>
                    <a:lumOff val="35000"/>
                  </a:sysClr>
                </a:solidFill>
                <a:latin typeface="+mn-lt"/>
                <a:ea typeface="+mn-ea"/>
                <a:cs typeface="+mn-cs"/>
              </a:defRPr>
            </a:pPr>
            <a:r>
              <a:rPr lang="en-US" sz="1700" dirty="0">
                <a:solidFill>
                  <a:schemeClr val="tx1">
                    <a:lumMod val="95000"/>
                    <a:lumOff val="5000"/>
                  </a:schemeClr>
                </a:solidFill>
              </a:rPr>
              <a:t>Conceptual scheme of the service</a:t>
            </a:r>
          </a:p>
        </p:txBody>
      </p:sp>
      <p:sp>
        <p:nvSpPr>
          <p:cNvPr id="13" name="TextBox 12">
            <a:extLst>
              <a:ext uri="{FF2B5EF4-FFF2-40B4-BE49-F238E27FC236}">
                <a16:creationId xmlns:a16="http://schemas.microsoft.com/office/drawing/2014/main" id="{8E247E3F-8CA4-F9AE-3853-F5D2945E7592}"/>
              </a:ext>
            </a:extLst>
          </p:cNvPr>
          <p:cNvSpPr txBox="1"/>
          <p:nvPr/>
        </p:nvSpPr>
        <p:spPr>
          <a:xfrm>
            <a:off x="282394" y="946780"/>
            <a:ext cx="11683727" cy="369332"/>
          </a:xfrm>
          <a:prstGeom prst="rect">
            <a:avLst/>
          </a:prstGeom>
          <a:noFill/>
        </p:spPr>
        <p:txBody>
          <a:bodyPr wrap="square">
            <a:spAutoFit/>
          </a:bodyPr>
          <a:lstStyle/>
          <a:p>
            <a:r>
              <a:rPr lang="en-US" dirty="0">
                <a:solidFill>
                  <a:srgbClr val="000066"/>
                </a:solidFill>
                <a:latin typeface="Arial" panose="020B0604020202020204" pitchFamily="34" charset="0"/>
                <a:cs typeface="Arial" panose="020B0604020202020204" pitchFamily="34" charset="0"/>
              </a:rPr>
              <a:t>The joint project of MLIT and LRB is focused on creating an </a:t>
            </a:r>
            <a:r>
              <a:rPr lang="en-US" dirty="0">
                <a:solidFill>
                  <a:srgbClr val="0000FF"/>
                </a:solidFill>
                <a:latin typeface="Arial" panose="020B0604020202020204" pitchFamily="34" charset="0"/>
                <a:cs typeface="Arial" panose="020B0604020202020204" pitchFamily="34" charset="0"/>
              </a:rPr>
              <a:t>Information</a:t>
            </a:r>
            <a:r>
              <a:rPr lang="ru-RU" dirty="0">
                <a:solidFill>
                  <a:srgbClr val="0000FF"/>
                </a:solidFill>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 System </a:t>
            </a:r>
            <a:r>
              <a:rPr lang="en-US" dirty="0">
                <a:solidFill>
                  <a:srgbClr val="000066"/>
                </a:solidFill>
                <a:latin typeface="Arial" panose="020B0604020202020204" pitchFamily="34" charset="0"/>
                <a:cs typeface="Arial" panose="020B0604020202020204" pitchFamily="34" charset="0"/>
              </a:rPr>
              <a:t>(IS) as a set of IT solutions. </a:t>
            </a:r>
            <a:endParaRPr lang="ru-RU" dirty="0"/>
          </a:p>
        </p:txBody>
      </p:sp>
      <p:sp>
        <p:nvSpPr>
          <p:cNvPr id="3" name="TextBox 2">
            <a:extLst>
              <a:ext uri="{FF2B5EF4-FFF2-40B4-BE49-F238E27FC236}">
                <a16:creationId xmlns:a16="http://schemas.microsoft.com/office/drawing/2014/main" id="{793700A4-FA7B-DB10-676B-64777CA75124}"/>
              </a:ext>
            </a:extLst>
          </p:cNvPr>
          <p:cNvSpPr txBox="1"/>
          <p:nvPr/>
        </p:nvSpPr>
        <p:spPr>
          <a:xfrm>
            <a:off x="5538358" y="3451642"/>
            <a:ext cx="4239824" cy="3046988"/>
          </a:xfrm>
          <a:prstGeom prst="rect">
            <a:avLst/>
          </a:prstGeom>
          <a:noFill/>
        </p:spPr>
        <p:txBody>
          <a:bodyPr wrap="square">
            <a:spAutoFit/>
          </a:bodyPr>
          <a:lstStyle/>
          <a:p>
            <a:pPr marL="88900" indent="-88900" algn="just">
              <a:buFont typeface="Arial" panose="020B0604020202020204" pitchFamily="34" charset="0"/>
              <a:buChar char="•"/>
            </a:pPr>
            <a:r>
              <a:rPr lang="en-US" sz="1600" dirty="0">
                <a:solidFill>
                  <a:srgbClr val="000066"/>
                </a:solidFill>
                <a:latin typeface="Arial" panose="020B0604020202020204" pitchFamily="34" charset="0"/>
                <a:cs typeface="Arial" panose="020B0604020202020204" pitchFamily="34" charset="0"/>
              </a:rPr>
              <a:t>Analysis of the experimental field markup </a:t>
            </a:r>
          </a:p>
          <a:p>
            <a:pPr marL="88900" indent="-88900" algn="just">
              <a:buFont typeface="Arial" panose="020B0604020202020204" pitchFamily="34" charset="0"/>
              <a:buChar char="•"/>
            </a:pPr>
            <a:r>
              <a:rPr lang="en-US" sz="1600" dirty="0">
                <a:solidFill>
                  <a:srgbClr val="000066"/>
                </a:solidFill>
                <a:latin typeface="Arial" panose="020B0604020202020204" pitchFamily="34" charset="0"/>
                <a:cs typeface="Arial" panose="020B0604020202020204" pitchFamily="34" charset="0"/>
              </a:rPr>
              <a:t>Tracking the position of the animal as part of the experiment </a:t>
            </a:r>
          </a:p>
          <a:p>
            <a:pPr marL="88900" indent="-88900" algn="just">
              <a:buFont typeface="Arial" panose="020B0604020202020204" pitchFamily="34" charset="0"/>
              <a:buChar char="•"/>
            </a:pPr>
            <a:r>
              <a:rPr lang="en-US" sz="1600" dirty="0">
                <a:solidFill>
                  <a:srgbClr val="000066"/>
                </a:solidFill>
                <a:latin typeface="Arial" panose="020B0604020202020204" pitchFamily="34" charset="0"/>
                <a:cs typeface="Arial" panose="020B0604020202020204" pitchFamily="34" charset="0"/>
              </a:rPr>
              <a:t>Classification and determination of the type of animal activity (grooming, fading, </a:t>
            </a:r>
            <a:r>
              <a:rPr lang="en-US" sz="1600" dirty="0" err="1">
                <a:solidFill>
                  <a:srgbClr val="000066"/>
                </a:solidFill>
                <a:latin typeface="Arial" panose="020B0604020202020204" pitchFamily="34" charset="0"/>
                <a:cs typeface="Arial" panose="020B0604020202020204" pitchFamily="34" charset="0"/>
              </a:rPr>
              <a:t>etc</a:t>
            </a:r>
            <a:r>
              <a:rPr lang="en-US" sz="1600" dirty="0">
                <a:solidFill>
                  <a:srgbClr val="000066"/>
                </a:solidFill>
                <a:latin typeface="Arial" panose="020B0604020202020204" pitchFamily="34" charset="0"/>
                <a:cs typeface="Arial" panose="020B0604020202020204" pitchFamily="34" charset="0"/>
              </a:rPr>
              <a:t>) </a:t>
            </a:r>
          </a:p>
          <a:p>
            <a:pPr marL="88900" indent="-88900" algn="just">
              <a:buFont typeface="Arial" panose="020B0604020202020204" pitchFamily="34" charset="0"/>
              <a:buChar char="•"/>
            </a:pPr>
            <a:r>
              <a:rPr lang="en-US" sz="1600" dirty="0">
                <a:solidFill>
                  <a:srgbClr val="000066"/>
                </a:solidFill>
                <a:latin typeface="Arial" panose="020B0604020202020204" pitchFamily="34" charset="0"/>
                <a:cs typeface="Arial" panose="020B0604020202020204" pitchFamily="34" charset="0"/>
              </a:rPr>
              <a:t>Segmentation of neurons in images of histological slices </a:t>
            </a:r>
          </a:p>
          <a:p>
            <a:pPr marL="88900" indent="-88900" algn="just">
              <a:buFont typeface="Arial" panose="020B0604020202020204" pitchFamily="34" charset="0"/>
              <a:buChar char="•"/>
            </a:pPr>
            <a:r>
              <a:rPr lang="en-US" sz="1600" dirty="0">
                <a:solidFill>
                  <a:srgbClr val="000066"/>
                </a:solidFill>
                <a:latin typeface="Arial" panose="020B0604020202020204" pitchFamily="34" charset="0"/>
                <a:cs typeface="Arial" panose="020B0604020202020204" pitchFamily="34" charset="0"/>
              </a:rPr>
              <a:t>Classification of neurons by type and belonging to the layer </a:t>
            </a:r>
          </a:p>
          <a:p>
            <a:pPr marL="88900" indent="-88900" algn="just">
              <a:buFont typeface="Arial" panose="020B0604020202020204" pitchFamily="34" charset="0"/>
              <a:buChar char="•"/>
            </a:pPr>
            <a:r>
              <a:rPr lang="en-US" sz="1600" dirty="0">
                <a:solidFill>
                  <a:srgbClr val="000066"/>
                </a:solidFill>
                <a:latin typeface="Arial" panose="020B0604020202020204" pitchFamily="34" charset="0"/>
                <a:cs typeface="Arial" panose="020B0604020202020204" pitchFamily="34" charset="0"/>
              </a:rPr>
              <a:t>Statistical analysis of behavioral patterns and correlations with pathomorphological analysis</a:t>
            </a:r>
            <a:endParaRPr lang="ru-RU" sz="1600" dirty="0">
              <a:solidFill>
                <a:srgbClr val="00006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39D9289-1935-9B32-AE41-A00DAD7882C0}"/>
              </a:ext>
            </a:extLst>
          </p:cNvPr>
          <p:cNvSpPr txBox="1"/>
          <p:nvPr/>
        </p:nvSpPr>
        <p:spPr>
          <a:xfrm>
            <a:off x="5392557" y="3129422"/>
            <a:ext cx="3268346" cy="338554"/>
          </a:xfrm>
          <a:prstGeom prst="rect">
            <a:avLst/>
          </a:prstGeom>
          <a:noFill/>
        </p:spPr>
        <p:txBody>
          <a:bodyPr wrap="square">
            <a:spAutoFit/>
          </a:bodyPr>
          <a:lstStyle/>
          <a:p>
            <a:pPr algn="ctr"/>
            <a:r>
              <a:rPr lang="en-US" sz="1600" dirty="0">
                <a:solidFill>
                  <a:srgbClr val="0000FF"/>
                </a:solidFill>
                <a:latin typeface="Arial" panose="020B0604020202020204" pitchFamily="34" charset="0"/>
                <a:cs typeface="Arial" panose="020B0604020202020204" pitchFamily="34" charset="0"/>
              </a:rPr>
              <a:t>Tasks of the IS algorithmic block</a:t>
            </a:r>
          </a:p>
        </p:txBody>
      </p:sp>
      <p:grpSp>
        <p:nvGrpSpPr>
          <p:cNvPr id="12" name="Группа 11">
            <a:extLst>
              <a:ext uri="{FF2B5EF4-FFF2-40B4-BE49-F238E27FC236}">
                <a16:creationId xmlns:a16="http://schemas.microsoft.com/office/drawing/2014/main" id="{EEBDFFB4-96FE-D9BB-CCFC-F5EEE86F8D03}"/>
              </a:ext>
            </a:extLst>
          </p:cNvPr>
          <p:cNvGrpSpPr/>
          <p:nvPr/>
        </p:nvGrpSpPr>
        <p:grpSpPr>
          <a:xfrm>
            <a:off x="9984658" y="3275889"/>
            <a:ext cx="1981463" cy="1415751"/>
            <a:chOff x="8110007" y="1559010"/>
            <a:chExt cx="2736452" cy="2079566"/>
          </a:xfrm>
        </p:grpSpPr>
        <p:pic>
          <p:nvPicPr>
            <p:cNvPr id="14" name="Рисунок 13">
              <a:extLst>
                <a:ext uri="{FF2B5EF4-FFF2-40B4-BE49-F238E27FC236}">
                  <a16:creationId xmlns:a16="http://schemas.microsoft.com/office/drawing/2014/main" id="{57BB3308-06E5-365A-2604-7BEA5837D4B6}"/>
                </a:ext>
              </a:extLst>
            </p:cNvPr>
            <p:cNvPicPr>
              <a:picLocks noChangeAspect="1"/>
            </p:cNvPicPr>
            <p:nvPr/>
          </p:nvPicPr>
          <p:blipFill>
            <a:blip r:embed="rId6"/>
            <a:stretch>
              <a:fillRect/>
            </a:stretch>
          </p:blipFill>
          <p:spPr>
            <a:xfrm>
              <a:off x="8996179" y="2228484"/>
              <a:ext cx="1850280" cy="1410092"/>
            </a:xfrm>
            <a:prstGeom prst="rect">
              <a:avLst/>
            </a:prstGeom>
            <a:ln>
              <a:noFill/>
            </a:ln>
            <a:effectLst>
              <a:outerShdw blurRad="292100" dist="139700" dir="2700000" algn="tl" rotWithShape="0">
                <a:srgbClr val="333333">
                  <a:alpha val="65000"/>
                </a:srgbClr>
              </a:outerShdw>
            </a:effectLst>
          </p:spPr>
        </p:pic>
        <p:pic>
          <p:nvPicPr>
            <p:cNvPr id="15" name="Рисунок 14">
              <a:extLst>
                <a:ext uri="{FF2B5EF4-FFF2-40B4-BE49-F238E27FC236}">
                  <a16:creationId xmlns:a16="http://schemas.microsoft.com/office/drawing/2014/main" id="{CF831CAA-C0D1-6E2E-316B-928BE6EDB672}"/>
                </a:ext>
              </a:extLst>
            </p:cNvPr>
            <p:cNvPicPr>
              <a:picLocks noChangeAspect="1"/>
            </p:cNvPicPr>
            <p:nvPr/>
          </p:nvPicPr>
          <p:blipFill>
            <a:blip r:embed="rId7"/>
            <a:stretch>
              <a:fillRect/>
            </a:stretch>
          </p:blipFill>
          <p:spPr>
            <a:xfrm>
              <a:off x="8110007" y="1559010"/>
              <a:ext cx="1772343" cy="1338947"/>
            </a:xfrm>
            <a:prstGeom prst="rect">
              <a:avLst/>
            </a:prstGeom>
            <a:ln>
              <a:noFill/>
            </a:ln>
            <a:effectLst>
              <a:outerShdw blurRad="292100" dist="139700" dir="2700000" algn="tl" rotWithShape="0">
                <a:srgbClr val="333333">
                  <a:alpha val="65000"/>
                </a:srgbClr>
              </a:outerShdw>
            </a:effectLst>
          </p:spPr>
        </p:pic>
      </p:grpSp>
      <p:grpSp>
        <p:nvGrpSpPr>
          <p:cNvPr id="16" name="Группа 15">
            <a:extLst>
              <a:ext uri="{FF2B5EF4-FFF2-40B4-BE49-F238E27FC236}">
                <a16:creationId xmlns:a16="http://schemas.microsoft.com/office/drawing/2014/main" id="{33B85933-6993-AB06-7739-26633F64C43B}"/>
              </a:ext>
            </a:extLst>
          </p:cNvPr>
          <p:cNvGrpSpPr/>
          <p:nvPr/>
        </p:nvGrpSpPr>
        <p:grpSpPr>
          <a:xfrm>
            <a:off x="10235779" y="5005799"/>
            <a:ext cx="1730342" cy="1507960"/>
            <a:chOff x="192561" y="1075788"/>
            <a:chExt cx="3316781" cy="2933530"/>
          </a:xfrm>
        </p:grpSpPr>
        <p:pic>
          <p:nvPicPr>
            <p:cNvPr id="17" name="Рисунок 16">
              <a:extLst>
                <a:ext uri="{FF2B5EF4-FFF2-40B4-BE49-F238E27FC236}">
                  <a16:creationId xmlns:a16="http://schemas.microsoft.com/office/drawing/2014/main" id="{522E532F-45A3-4896-6E22-2FD7F712C100}"/>
                </a:ext>
              </a:extLst>
            </p:cNvPr>
            <p:cNvPicPr>
              <a:picLocks noChangeAspect="1"/>
            </p:cNvPicPr>
            <p:nvPr/>
          </p:nvPicPr>
          <p:blipFill>
            <a:blip r:embed="rId8"/>
            <a:stretch>
              <a:fillRect/>
            </a:stretch>
          </p:blipFill>
          <p:spPr>
            <a:xfrm>
              <a:off x="219193" y="1711530"/>
              <a:ext cx="3290149" cy="22977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8" name="Рисунок 17">
              <a:extLst>
                <a:ext uri="{FF2B5EF4-FFF2-40B4-BE49-F238E27FC236}">
                  <a16:creationId xmlns:a16="http://schemas.microsoft.com/office/drawing/2014/main" id="{7882E110-3096-5D1D-2B3A-0A1B68832611}"/>
                </a:ext>
              </a:extLst>
            </p:cNvPr>
            <p:cNvPicPr>
              <a:picLocks noChangeAspect="1"/>
            </p:cNvPicPr>
            <p:nvPr/>
          </p:nvPicPr>
          <p:blipFill>
            <a:blip r:embed="rId9"/>
            <a:stretch>
              <a:fillRect/>
            </a:stretch>
          </p:blipFill>
          <p:spPr>
            <a:xfrm>
              <a:off x="605888" y="1075788"/>
              <a:ext cx="2577967" cy="18170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9" name="Рисунок 18">
              <a:extLst>
                <a:ext uri="{FF2B5EF4-FFF2-40B4-BE49-F238E27FC236}">
                  <a16:creationId xmlns:a16="http://schemas.microsoft.com/office/drawing/2014/main" id="{43950D1B-7F1D-92C5-C276-5AEE4C7D2759}"/>
                </a:ext>
              </a:extLst>
            </p:cNvPr>
            <p:cNvPicPr>
              <a:picLocks noChangeAspect="1"/>
            </p:cNvPicPr>
            <p:nvPr/>
          </p:nvPicPr>
          <p:blipFill>
            <a:blip r:embed="rId10"/>
            <a:stretch>
              <a:fillRect/>
            </a:stretch>
          </p:blipFill>
          <p:spPr>
            <a:xfrm>
              <a:off x="192561" y="1627873"/>
              <a:ext cx="2005091" cy="14147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spTree>
    <p:extLst>
      <p:ext uri="{BB962C8B-B14F-4D97-AF65-F5344CB8AC3E}">
        <p14:creationId xmlns:p14="http://schemas.microsoft.com/office/powerpoint/2010/main" val="238763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C3E4345-A6E3-51DE-EC35-A9B6E1783BC6}"/>
              </a:ext>
            </a:extLst>
          </p:cNvPr>
          <p:cNvSpPr/>
          <p:nvPr/>
        </p:nvSpPr>
        <p:spPr>
          <a:xfrm flipH="1">
            <a:off x="14513" y="11246"/>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pic>
        <p:nvPicPr>
          <p:cNvPr id="4" name="Рисунок 3">
            <a:extLst>
              <a:ext uri="{FF2B5EF4-FFF2-40B4-BE49-F238E27FC236}">
                <a16:creationId xmlns:a16="http://schemas.microsoft.com/office/drawing/2014/main" id="{481E25FD-0F67-7ADC-8A47-5BF8B9981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5" name="TextBox 4">
            <a:extLst>
              <a:ext uri="{FF2B5EF4-FFF2-40B4-BE49-F238E27FC236}">
                <a16:creationId xmlns:a16="http://schemas.microsoft.com/office/drawing/2014/main" id="{1D9298C1-55DC-1A4D-C92B-0C028D45FD67}"/>
              </a:ext>
            </a:extLst>
          </p:cNvPr>
          <p:cNvSpPr txBox="1"/>
          <p:nvPr/>
        </p:nvSpPr>
        <p:spPr>
          <a:xfrm>
            <a:off x="2203753" y="208767"/>
            <a:ext cx="8876933" cy="480131"/>
          </a:xfrm>
          <a:prstGeom prst="rect">
            <a:avLst/>
          </a:prstGeom>
          <a:noFill/>
          <a:effectLst>
            <a:outerShdw blurRad="50800" dist="38100" dir="2700000" algn="tl" rotWithShape="0">
              <a:prstClr val="black"/>
            </a:outerShdw>
          </a:effectLst>
        </p:spPr>
        <p:txBody>
          <a:bodyPr wrap="square">
            <a:spAutoFit/>
          </a:bodyPr>
          <a:lstStyle/>
          <a:p>
            <a:pPr defTabSz="404131">
              <a:lnSpc>
                <a:spcPct val="90000"/>
              </a:lnSpc>
              <a:buClr>
                <a:srgbClr val="000000"/>
              </a:buClr>
              <a:buSzPct val="100000"/>
              <a:defRPr/>
            </a:pPr>
            <a:r>
              <a:rPr lang="en-US" sz="2800" b="1" dirty="0">
                <a:solidFill>
                  <a:schemeClr val="bg1"/>
                </a:solidFill>
                <a:effectLst>
                  <a:outerShdw blurRad="38100" dist="38100" dir="2700000" algn="tl">
                    <a:srgbClr val="000000">
                      <a:alpha val="43137"/>
                    </a:srgbClr>
                  </a:outerShdw>
                </a:effectLst>
              </a:rPr>
              <a:t>Intelligent Environmental Monitoring Platform</a:t>
            </a:r>
          </a:p>
        </p:txBody>
      </p:sp>
      <p:sp>
        <p:nvSpPr>
          <p:cNvPr id="6" name="Прямоугольник 5">
            <a:extLst>
              <a:ext uri="{FF2B5EF4-FFF2-40B4-BE49-F238E27FC236}">
                <a16:creationId xmlns:a16="http://schemas.microsoft.com/office/drawing/2014/main" id="{F4171131-C20E-2D09-8722-7A79DDBD216C}"/>
              </a:ext>
            </a:extLst>
          </p:cNvPr>
          <p:cNvSpPr/>
          <p:nvPr/>
        </p:nvSpPr>
        <p:spPr>
          <a:xfrm>
            <a:off x="8394853" y="1067686"/>
            <a:ext cx="3518053" cy="5248616"/>
          </a:xfrm>
          <a:prstGeom prst="rect">
            <a:avLst/>
          </a:prstGeom>
        </p:spPr>
        <p:txBody>
          <a:bodyPr wrap="square">
            <a:spAutoFit/>
          </a:bodyPr>
          <a:lstStyle/>
          <a:p>
            <a:pPr algn="just">
              <a:lnSpc>
                <a:spcPct val="110000"/>
              </a:lnSpc>
              <a:defRPr/>
            </a:pPr>
            <a:r>
              <a:rPr lang="en-US" dirty="0">
                <a:solidFill>
                  <a:srgbClr val="000066"/>
                </a:solidFill>
                <a:latin typeface="Arial" panose="020B0604020202020204" pitchFamily="34" charset="0"/>
                <a:cs typeface="Arial" panose="020B0604020202020204" pitchFamily="34" charset="0"/>
              </a:rPr>
              <a:t>Within the framework of cooperation between MLIT and FLNP, the work on the </a:t>
            </a:r>
            <a:r>
              <a:rPr lang="en-US" dirty="0">
                <a:solidFill>
                  <a:srgbClr val="0000FF"/>
                </a:solidFill>
                <a:latin typeface="Arial" panose="020B0604020202020204" pitchFamily="34" charset="0"/>
                <a:cs typeface="Arial" panose="020B0604020202020204" pitchFamily="34" charset="0"/>
              </a:rPr>
              <a:t>prediction of air pollution by heavy metals </a:t>
            </a:r>
            <a:r>
              <a:rPr lang="en-US" dirty="0">
                <a:solidFill>
                  <a:srgbClr val="000066"/>
                </a:solidFill>
                <a:latin typeface="Arial" panose="020B0604020202020204" pitchFamily="34" charset="0"/>
                <a:cs typeface="Arial" panose="020B0604020202020204" pitchFamily="34" charset="0"/>
              </a:rPr>
              <a:t>using </a:t>
            </a:r>
            <a:r>
              <a:rPr lang="en-US" dirty="0">
                <a:solidFill>
                  <a:srgbClr val="0000FF"/>
                </a:solidFill>
                <a:latin typeface="Arial" panose="020B0604020202020204" pitchFamily="34" charset="0"/>
                <a:cs typeface="Arial" panose="020B0604020202020204" pitchFamily="34" charset="0"/>
              </a:rPr>
              <a:t>biomonitoring data, satellite imagery </a:t>
            </a:r>
            <a:r>
              <a:rPr lang="en-US" dirty="0">
                <a:solidFill>
                  <a:srgbClr val="000066"/>
                </a:solidFill>
                <a:latin typeface="Arial" panose="020B0604020202020204" pitchFamily="34" charset="0"/>
                <a:cs typeface="Arial" panose="020B0604020202020204" pitchFamily="34" charset="0"/>
              </a:rPr>
              <a:t>and different technologies of </a:t>
            </a:r>
            <a:r>
              <a:rPr lang="en-US" dirty="0">
                <a:solidFill>
                  <a:srgbClr val="0000FF"/>
                </a:solidFill>
                <a:latin typeface="Arial" panose="020B0604020202020204" pitchFamily="34" charset="0"/>
                <a:cs typeface="Arial" panose="020B0604020202020204" pitchFamily="34" charset="0"/>
              </a:rPr>
              <a:t>machine and deep learning </a:t>
            </a:r>
            <a:r>
              <a:rPr lang="en-US" dirty="0">
                <a:solidFill>
                  <a:srgbClr val="000066"/>
                </a:solidFill>
                <a:latin typeface="Arial" panose="020B0604020202020204" pitchFamily="34" charset="0"/>
                <a:cs typeface="Arial" panose="020B0604020202020204" pitchFamily="34" charset="0"/>
              </a:rPr>
              <a:t>is in progress. On the MLIT cloud platform, the Data Management System (DMS) of the UNECE ICP Vegetation was created</a:t>
            </a:r>
            <a:r>
              <a:rPr lang="ru-RU" dirty="0">
                <a:solidFill>
                  <a:srgbClr val="000066"/>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to provide its participants with a modern unified system of collecting, analyzing and processing biological monitoring data. </a:t>
            </a:r>
            <a:endParaRPr lang="ru-RU" dirty="0">
              <a:solidFill>
                <a:srgbClr val="000066"/>
              </a:solidFill>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E125F612-233A-97E4-2B36-EF091C21FC2F}"/>
              </a:ext>
            </a:extLst>
          </p:cNvPr>
          <p:cNvPicPr>
            <a:picLocks noChangeAspect="1"/>
          </p:cNvPicPr>
          <p:nvPr/>
        </p:nvPicPr>
        <p:blipFill>
          <a:blip r:embed="rId3"/>
          <a:stretch>
            <a:fillRect/>
          </a:stretch>
        </p:blipFill>
        <p:spPr>
          <a:xfrm>
            <a:off x="189370" y="1156062"/>
            <a:ext cx="8005561" cy="4780619"/>
          </a:xfrm>
          <a:prstGeom prst="rect">
            <a:avLst/>
          </a:prstGeom>
          <a:ln>
            <a:solidFill>
              <a:schemeClr val="bg1">
                <a:lumMod val="50000"/>
              </a:schemeClr>
            </a:solidFill>
          </a:ln>
        </p:spPr>
      </p:pic>
      <p:sp>
        <p:nvSpPr>
          <p:cNvPr id="8" name="Прямоугольник 7">
            <a:extLst>
              <a:ext uri="{FF2B5EF4-FFF2-40B4-BE49-F238E27FC236}">
                <a16:creationId xmlns:a16="http://schemas.microsoft.com/office/drawing/2014/main" id="{C143BDDF-5C29-1D8E-9C12-D644F4E02DFC}"/>
              </a:ext>
            </a:extLst>
          </p:cNvPr>
          <p:cNvSpPr/>
          <p:nvPr/>
        </p:nvSpPr>
        <p:spPr>
          <a:xfrm>
            <a:off x="1797402" y="6316302"/>
            <a:ext cx="5914405" cy="338554"/>
          </a:xfrm>
          <a:prstGeom prst="rect">
            <a:avLst/>
          </a:prstGeom>
          <a:solidFill>
            <a:schemeClr val="bg1"/>
          </a:solidFill>
        </p:spPr>
        <p:txBody>
          <a:bodyPr wrap="square">
            <a:spAutoFit/>
          </a:bodyPr>
          <a:lstStyle/>
          <a:p>
            <a:pPr algn="ctr"/>
            <a:r>
              <a:rPr lang="en-US" sz="1600" i="1" dirty="0">
                <a:solidFill>
                  <a:prstClr val="black"/>
                </a:solidFill>
                <a:latin typeface="Arial" panose="020B0604020202020204" pitchFamily="34" charset="0"/>
                <a:cs typeface="Arial" panose="020B0604020202020204" pitchFamily="34" charset="0"/>
              </a:rPr>
              <a:t>The studies are carried out using the </a:t>
            </a:r>
            <a:r>
              <a:rPr lang="ru-RU" sz="1600" i="1" dirty="0" err="1">
                <a:solidFill>
                  <a:prstClr val="black"/>
                </a:solidFill>
                <a:latin typeface="Arial" panose="020B0604020202020204" pitchFamily="34" charset="0"/>
                <a:cs typeface="Arial" panose="020B0604020202020204" pitchFamily="34" charset="0"/>
              </a:rPr>
              <a:t>HybriLIT</a:t>
            </a:r>
            <a:r>
              <a:rPr lang="en-US" sz="1600" i="1" dirty="0">
                <a:solidFill>
                  <a:prstClr val="black"/>
                </a:solidFill>
                <a:latin typeface="Arial" panose="020B0604020202020204" pitchFamily="34" charset="0"/>
                <a:cs typeface="Arial" panose="020B0604020202020204" pitchFamily="34" charset="0"/>
              </a:rPr>
              <a:t> platform.</a:t>
            </a:r>
            <a:endParaRPr lang="ru-RU" sz="1600" i="1" dirty="0">
              <a:solidFill>
                <a:prstClr val="black"/>
              </a:solidFill>
              <a:latin typeface="Arial"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1EDC2758-6491-82BA-EA20-622F99AC8AF6}"/>
              </a:ext>
            </a:extLst>
          </p:cNvPr>
          <p:cNvPicPr>
            <a:picLocks noChangeAspect="1"/>
          </p:cNvPicPr>
          <p:nvPr/>
        </p:nvPicPr>
        <p:blipFill>
          <a:blip r:embed="rId4" cstate="print"/>
          <a:stretch>
            <a:fillRect/>
          </a:stretch>
        </p:blipFill>
        <p:spPr>
          <a:xfrm>
            <a:off x="189370" y="6269148"/>
            <a:ext cx="1849971" cy="385708"/>
          </a:xfrm>
          <a:prstGeom prst="rect">
            <a:avLst/>
          </a:prstGeom>
        </p:spPr>
      </p:pic>
    </p:spTree>
    <p:extLst>
      <p:ext uri="{BB962C8B-B14F-4D97-AF65-F5344CB8AC3E}">
        <p14:creationId xmlns:p14="http://schemas.microsoft.com/office/powerpoint/2010/main" val="1573848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93831BD-38B2-C9AF-83D5-371761F767F7}"/>
              </a:ext>
            </a:extLst>
          </p:cNvPr>
          <p:cNvPicPr>
            <a:picLocks noChangeAspect="1"/>
          </p:cNvPicPr>
          <p:nvPr/>
        </p:nvPicPr>
        <p:blipFill rotWithShape="1">
          <a:blip r:embed="rId3">
            <a:extLst>
              <a:ext uri="{28A0092B-C50C-407E-A947-70E740481C1C}">
                <a14:useLocalDpi xmlns:a14="http://schemas.microsoft.com/office/drawing/2010/main" val="0"/>
              </a:ext>
            </a:extLst>
          </a:blip>
          <a:srcRect l="14635" t="32487" r="18468" b="3268"/>
          <a:stretch/>
        </p:blipFill>
        <p:spPr>
          <a:xfrm>
            <a:off x="5406700" y="2505668"/>
            <a:ext cx="6453076" cy="4262895"/>
          </a:xfrm>
          <a:prstGeom prst="rect">
            <a:avLst/>
          </a:prstGeom>
        </p:spPr>
      </p:pic>
      <p:sp>
        <p:nvSpPr>
          <p:cNvPr id="7" name="Прямоугольник 7">
            <a:extLst>
              <a:ext uri="{FF2B5EF4-FFF2-40B4-BE49-F238E27FC236}">
                <a16:creationId xmlns:a16="http://schemas.microsoft.com/office/drawing/2014/main" id="{5A6425CE-0933-B8D7-B299-12FFD437BCFA}"/>
              </a:ext>
            </a:extLst>
          </p:cNvPr>
          <p:cNvSpPr/>
          <p:nvPr/>
        </p:nvSpPr>
        <p:spPr>
          <a:xfrm flipH="1">
            <a:off x="0" y="-12296"/>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pic>
        <p:nvPicPr>
          <p:cNvPr id="9" name="Рисунок 4">
            <a:extLst>
              <a:ext uri="{FF2B5EF4-FFF2-40B4-BE49-F238E27FC236}">
                <a16:creationId xmlns:a16="http://schemas.microsoft.com/office/drawing/2014/main" id="{506A6A41-39A5-8757-8C9D-07C63BD55EC8}"/>
              </a:ext>
            </a:extLst>
          </p:cNvPr>
          <p:cNvPicPr/>
          <p:nvPr/>
        </p:nvPicPr>
        <p:blipFill>
          <a:blip r:embed="rId4"/>
          <a:stretch/>
        </p:blipFill>
        <p:spPr>
          <a:xfrm>
            <a:off x="11169599" y="72682"/>
            <a:ext cx="960330" cy="694478"/>
          </a:xfrm>
          <a:prstGeom prst="rect">
            <a:avLst/>
          </a:prstGeom>
          <a:ln w="0">
            <a:noFill/>
          </a:ln>
        </p:spPr>
      </p:pic>
      <p:sp>
        <p:nvSpPr>
          <p:cNvPr id="12" name="TextBox 11">
            <a:extLst>
              <a:ext uri="{FF2B5EF4-FFF2-40B4-BE49-F238E27FC236}">
                <a16:creationId xmlns:a16="http://schemas.microsoft.com/office/drawing/2014/main" id="{B3A6F4A0-6A0A-A803-0050-AAEC3173891A}"/>
              </a:ext>
            </a:extLst>
          </p:cNvPr>
          <p:cNvSpPr txBox="1"/>
          <p:nvPr/>
        </p:nvSpPr>
        <p:spPr>
          <a:xfrm>
            <a:off x="3967827" y="89437"/>
            <a:ext cx="5735361" cy="523220"/>
          </a:xfrm>
          <a:prstGeom prst="rect">
            <a:avLst/>
          </a:prstGeom>
          <a:noFill/>
          <a:effectLst>
            <a:outerShdw blurRad="50800" dist="38100" dir="2700000" algn="tl" rotWithShape="0">
              <a:prstClr val="black"/>
            </a:outerShdw>
          </a:effectLst>
        </p:spPr>
        <p:txBody>
          <a:bodyPr wrap="square">
            <a:spAutoFit/>
          </a:bodyPr>
          <a:lstStyle/>
          <a:p>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JINR Digital </a:t>
            </a:r>
            <a:r>
              <a:rPr lang="en-US" sz="2800" b="1" dirty="0" err="1">
                <a:solidFill>
                  <a:prstClr val="white"/>
                </a:solidFill>
                <a:effectLst>
                  <a:outerShdw blurRad="38100" dist="38100" dir="2700000" algn="tl">
                    <a:srgbClr val="000000">
                      <a:alpha val="43137"/>
                    </a:srgbClr>
                  </a:outerShdw>
                </a:effectLst>
                <a:cs typeface="Calibri" panose="020F0502020204030204" pitchFamily="34" charset="0"/>
              </a:rPr>
              <a:t>EcoSystem</a:t>
            </a:r>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  </a:t>
            </a:r>
            <a:endParaRPr lang="ru-RU" sz="2800" b="1" dirty="0">
              <a:solidFill>
                <a:prstClr val="white"/>
              </a:solidFill>
              <a:effectLst>
                <a:outerShdw blurRad="38100" dist="38100" dir="2700000" algn="tl">
                  <a:srgbClr val="000000">
                    <a:alpha val="43137"/>
                  </a:srgbClr>
                </a:outerShdw>
              </a:effectLst>
              <a:cs typeface="Calibri" panose="020F0502020204030204" pitchFamily="34" charset="0"/>
            </a:endParaRPr>
          </a:p>
        </p:txBody>
      </p:sp>
      <p:sp>
        <p:nvSpPr>
          <p:cNvPr id="17" name="TextBox 16">
            <a:extLst>
              <a:ext uri="{FF2B5EF4-FFF2-40B4-BE49-F238E27FC236}">
                <a16:creationId xmlns:a16="http://schemas.microsoft.com/office/drawing/2014/main" id="{888F36FE-6A6B-1DC5-56E0-6C80CAA9D11D}"/>
              </a:ext>
            </a:extLst>
          </p:cNvPr>
          <p:cNvSpPr txBox="1"/>
          <p:nvPr/>
        </p:nvSpPr>
        <p:spPr>
          <a:xfrm>
            <a:off x="519751" y="906860"/>
            <a:ext cx="9954543" cy="646331"/>
          </a:xfrm>
          <a:prstGeom prst="rect">
            <a:avLst/>
          </a:prstGeom>
          <a:noFill/>
        </p:spPr>
        <p:txBody>
          <a:bodyPr wrap="squar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The digital platform </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“JINR Digital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EcoSystem</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dirty="0">
                <a:latin typeface="Times New Roman" panose="02020603050405020304" pitchFamily="18" charset="0"/>
                <a:ea typeface="Calibri" panose="020F0502020204030204" pitchFamily="34" charset="0"/>
                <a:cs typeface="Times New Roman" panose="02020603050405020304" pitchFamily="18" charset="0"/>
              </a:rPr>
              <a:t>integrates existing and future services </a:t>
            </a:r>
          </a:p>
          <a:p>
            <a:endParaRPr lang="ru-RU"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B89DF7E8-27E5-C5F5-27A8-C56F563F2867}"/>
              </a:ext>
            </a:extLst>
          </p:cNvPr>
          <p:cNvPicPr>
            <a:picLocks noChangeAspect="1"/>
          </p:cNvPicPr>
          <p:nvPr/>
        </p:nvPicPr>
        <p:blipFill rotWithShape="1">
          <a:blip r:embed="rId5">
            <a:extLst>
              <a:ext uri="{28A0092B-C50C-407E-A947-70E740481C1C}">
                <a14:useLocalDpi xmlns:a14="http://schemas.microsoft.com/office/drawing/2010/main" val="0"/>
              </a:ext>
            </a:extLst>
          </a:blip>
          <a:srcRect l="55710" t="97" r="34610" b="85090"/>
          <a:stretch/>
        </p:blipFill>
        <p:spPr>
          <a:xfrm>
            <a:off x="10474294" y="2202577"/>
            <a:ext cx="709046" cy="748859"/>
          </a:xfrm>
          <a:prstGeom prst="rect">
            <a:avLst/>
          </a:prstGeom>
        </p:spPr>
      </p:pic>
      <p:pic>
        <p:nvPicPr>
          <p:cNvPr id="15" name="Рисунок 14">
            <a:extLst>
              <a:ext uri="{FF2B5EF4-FFF2-40B4-BE49-F238E27FC236}">
                <a16:creationId xmlns:a16="http://schemas.microsoft.com/office/drawing/2014/main" id="{BD07C58A-6B1D-D9C7-9876-49B5AE31AD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3392" y="4491597"/>
            <a:ext cx="1776384" cy="1502199"/>
          </a:xfrm>
          <a:prstGeom prst="rect">
            <a:avLst/>
          </a:prstGeom>
        </p:spPr>
      </p:pic>
      <p:sp>
        <p:nvSpPr>
          <p:cNvPr id="18" name="TextBox 17">
            <a:extLst>
              <a:ext uri="{FF2B5EF4-FFF2-40B4-BE49-F238E27FC236}">
                <a16:creationId xmlns:a16="http://schemas.microsoft.com/office/drawing/2014/main" id="{A895B44F-BD60-0F51-A583-B32DE086C7CE}"/>
              </a:ext>
            </a:extLst>
          </p:cNvPr>
          <p:cNvSpPr txBox="1"/>
          <p:nvPr/>
        </p:nvSpPr>
        <p:spPr>
          <a:xfrm>
            <a:off x="1469341" y="1230025"/>
            <a:ext cx="5884054" cy="2862322"/>
          </a:xfrm>
          <a:prstGeom prst="rect">
            <a:avLst/>
          </a:prstGeom>
          <a:noFill/>
        </p:spPr>
        <p:txBody>
          <a:bodyPr wrap="square">
            <a:spAutoFit/>
          </a:bodyPr>
          <a:lstStyle/>
          <a:p>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to support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scientific,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administrative and social activities,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maintenance of the engineering and IT infrastructures</a:t>
            </a:r>
          </a:p>
          <a:p>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to provide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reliable and secure access to various types of data </a:t>
            </a:r>
          </a:p>
          <a:p>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to enable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a comprehensive analysis of information </a:t>
            </a:r>
          </a:p>
          <a:p>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using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modern </a:t>
            </a:r>
            <a:r>
              <a:rPr lang="en-US"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Big Data technologies and artificial intelligence</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1876819-CE33-DE8E-BB84-435017C1AF22}"/>
              </a:ext>
            </a:extLst>
          </p:cNvPr>
          <p:cNvSpPr txBox="1"/>
          <p:nvPr/>
        </p:nvSpPr>
        <p:spPr>
          <a:xfrm>
            <a:off x="9471311" y="6032833"/>
            <a:ext cx="2490951" cy="623109"/>
          </a:xfrm>
          <a:prstGeom prst="rect">
            <a:avLst/>
          </a:prstGeom>
          <a:noFill/>
        </p:spPr>
        <p:txBody>
          <a:bodyPr wrap="square">
            <a:spAutoFit/>
          </a:bodyPr>
          <a:lstStyle/>
          <a:p>
            <a:pPr algn="ctr"/>
            <a:r>
              <a:rPr lang="en-US" sz="1735" b="1" dirty="0">
                <a:solidFill>
                  <a:srgbClr val="000066"/>
                </a:solidFill>
              </a:rPr>
              <a:t>Single access point to all services</a:t>
            </a:r>
            <a:endParaRPr lang="ru-RU" sz="1735" dirty="0">
              <a:solidFill>
                <a:srgbClr val="000066"/>
              </a:solidFill>
            </a:endParaRPr>
          </a:p>
        </p:txBody>
      </p:sp>
      <p:pic>
        <p:nvPicPr>
          <p:cNvPr id="2" name="Рисунок 1">
            <a:extLst>
              <a:ext uri="{FF2B5EF4-FFF2-40B4-BE49-F238E27FC236}">
                <a16:creationId xmlns:a16="http://schemas.microsoft.com/office/drawing/2014/main" id="{4F999BED-29BD-85D6-5063-CC6485FE4A8D}"/>
              </a:ext>
            </a:extLst>
          </p:cNvPr>
          <p:cNvPicPr>
            <a:picLocks noChangeAspect="1"/>
          </p:cNvPicPr>
          <p:nvPr/>
        </p:nvPicPr>
        <p:blipFill>
          <a:blip r:embed="rId7"/>
          <a:stretch>
            <a:fillRect/>
          </a:stretch>
        </p:blipFill>
        <p:spPr>
          <a:xfrm>
            <a:off x="279912" y="4193665"/>
            <a:ext cx="5816088" cy="1560711"/>
          </a:xfrm>
          <a:prstGeom prst="rect">
            <a:avLst/>
          </a:prstGeom>
        </p:spPr>
      </p:pic>
      <p:pic>
        <p:nvPicPr>
          <p:cNvPr id="8" name="Рисунок 7">
            <a:extLst>
              <a:ext uri="{FF2B5EF4-FFF2-40B4-BE49-F238E27FC236}">
                <a16:creationId xmlns:a16="http://schemas.microsoft.com/office/drawing/2014/main" id="{46AD417A-A972-D29E-B778-28C018CD79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47254" y="1522493"/>
            <a:ext cx="1906406" cy="803681"/>
          </a:xfrm>
          <a:prstGeom prst="rect">
            <a:avLst/>
          </a:prstGeom>
        </p:spPr>
      </p:pic>
    </p:spTree>
    <p:extLst>
      <p:ext uri="{BB962C8B-B14F-4D97-AF65-F5344CB8AC3E}">
        <p14:creationId xmlns:p14="http://schemas.microsoft.com/office/powerpoint/2010/main" val="2782361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7">
            <a:extLst>
              <a:ext uri="{FF2B5EF4-FFF2-40B4-BE49-F238E27FC236}">
                <a16:creationId xmlns:a16="http://schemas.microsoft.com/office/drawing/2014/main" id="{A152601D-0AC1-846D-9AB0-34689614EBE4}"/>
              </a:ext>
            </a:extLst>
          </p:cNvPr>
          <p:cNvSpPr/>
          <p:nvPr/>
        </p:nvSpPr>
        <p:spPr>
          <a:xfrm flipH="1">
            <a:off x="0" y="-12296"/>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pic>
        <p:nvPicPr>
          <p:cNvPr id="7" name="Рисунок 4">
            <a:extLst>
              <a:ext uri="{FF2B5EF4-FFF2-40B4-BE49-F238E27FC236}">
                <a16:creationId xmlns:a16="http://schemas.microsoft.com/office/drawing/2014/main" id="{8AA596EA-16CB-7205-2CD4-6F258CC4393C}"/>
              </a:ext>
            </a:extLst>
          </p:cNvPr>
          <p:cNvPicPr/>
          <p:nvPr/>
        </p:nvPicPr>
        <p:blipFill>
          <a:blip r:embed="rId3"/>
          <a:stretch/>
        </p:blipFill>
        <p:spPr>
          <a:xfrm>
            <a:off x="11169599" y="72682"/>
            <a:ext cx="960330" cy="694478"/>
          </a:xfrm>
          <a:prstGeom prst="rect">
            <a:avLst/>
          </a:prstGeom>
          <a:ln w="0">
            <a:noFill/>
          </a:ln>
        </p:spPr>
      </p:pic>
      <p:pic>
        <p:nvPicPr>
          <p:cNvPr id="5" name="Рисунок 4">
            <a:extLst>
              <a:ext uri="{FF2B5EF4-FFF2-40B4-BE49-F238E27FC236}">
                <a16:creationId xmlns:a16="http://schemas.microsoft.com/office/drawing/2014/main" id="{BC17AE7C-5970-F42B-AC56-EE4FC82E33A2}"/>
              </a:ext>
            </a:extLst>
          </p:cNvPr>
          <p:cNvPicPr>
            <a:picLocks noChangeAspect="1"/>
          </p:cNvPicPr>
          <p:nvPr/>
        </p:nvPicPr>
        <p:blipFill>
          <a:blip r:embed="rId4"/>
          <a:stretch>
            <a:fillRect/>
          </a:stretch>
        </p:blipFill>
        <p:spPr>
          <a:xfrm>
            <a:off x="160313" y="72682"/>
            <a:ext cx="4849995" cy="3849774"/>
          </a:xfrm>
          <a:prstGeom prst="rect">
            <a:avLst/>
          </a:prstGeom>
        </p:spPr>
      </p:pic>
      <p:sp>
        <p:nvSpPr>
          <p:cNvPr id="16" name="TextBox 15">
            <a:extLst>
              <a:ext uri="{FF2B5EF4-FFF2-40B4-BE49-F238E27FC236}">
                <a16:creationId xmlns:a16="http://schemas.microsoft.com/office/drawing/2014/main" id="{F2BE7D50-A409-74A8-9C45-F09738195FC1}"/>
              </a:ext>
            </a:extLst>
          </p:cNvPr>
          <p:cNvSpPr txBox="1"/>
          <p:nvPr/>
        </p:nvSpPr>
        <p:spPr>
          <a:xfrm>
            <a:off x="160313" y="4159863"/>
            <a:ext cx="4849995" cy="2158348"/>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ü"/>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Personal account of a JINR employee</a:t>
            </a:r>
          </a:p>
          <a:p>
            <a:pPr marL="285750" indent="-285750">
              <a:lnSpc>
                <a:spcPct val="107000"/>
              </a:lnSpc>
              <a:spcAft>
                <a:spcPts val="800"/>
              </a:spcAft>
              <a:buFont typeface="Wingdings" panose="05000000000000000000" pitchFamily="2" charset="2"/>
              <a:buChar char="ü"/>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Notifications in a personal account</a:t>
            </a:r>
          </a:p>
          <a:p>
            <a:pPr marL="285750" indent="-285750">
              <a:lnSpc>
                <a:spcPct val="107000"/>
              </a:lnSpc>
              <a:spcAft>
                <a:spcPts val="800"/>
              </a:spcAft>
              <a:buFont typeface="Wingdings" panose="05000000000000000000" pitchFamily="2" charset="2"/>
              <a:buChar char="ü"/>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Responsive interface, customizable by the user</a:t>
            </a:r>
          </a:p>
          <a:p>
            <a:pPr marL="285750" indent="-285750">
              <a:lnSpc>
                <a:spcPct val="107000"/>
              </a:lnSpc>
              <a:spcAft>
                <a:spcPts val="800"/>
              </a:spcAft>
              <a:buFont typeface="Wingdings" panose="05000000000000000000" pitchFamily="2" charset="2"/>
              <a:buChar char="ü"/>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Easy access, convenient navigation and search for information on a large-scale network of a wide variety of JINR services</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Рисунок 16">
            <a:extLst>
              <a:ext uri="{FF2B5EF4-FFF2-40B4-BE49-F238E27FC236}">
                <a16:creationId xmlns:a16="http://schemas.microsoft.com/office/drawing/2014/main" id="{BBE02603-B4D8-CC35-FA64-5A402D769C9E}"/>
              </a:ext>
            </a:extLst>
          </p:cNvPr>
          <p:cNvPicPr>
            <a:picLocks noChangeAspect="1"/>
          </p:cNvPicPr>
          <p:nvPr/>
        </p:nvPicPr>
        <p:blipFill>
          <a:blip r:embed="rId5"/>
          <a:stretch>
            <a:fillRect/>
          </a:stretch>
        </p:blipFill>
        <p:spPr>
          <a:xfrm>
            <a:off x="5087185" y="77524"/>
            <a:ext cx="6005536" cy="4307557"/>
          </a:xfrm>
          <a:prstGeom prst="rect">
            <a:avLst/>
          </a:prstGeom>
          <a:ln>
            <a:solidFill>
              <a:schemeClr val="accent1">
                <a:lumMod val="60000"/>
                <a:lumOff val="40000"/>
              </a:schemeClr>
            </a:solidFill>
          </a:ln>
          <a:effectLst>
            <a:outerShdw blurRad="292100" dist="139700" dir="2700000" algn="tl" rotWithShape="0">
              <a:srgbClr val="333333">
                <a:alpha val="65000"/>
              </a:srgbClr>
            </a:outerShdw>
          </a:effectLst>
        </p:spPr>
      </p:pic>
      <p:pic>
        <p:nvPicPr>
          <p:cNvPr id="18" name="Рисунок 17">
            <a:extLst>
              <a:ext uri="{FF2B5EF4-FFF2-40B4-BE49-F238E27FC236}">
                <a16:creationId xmlns:a16="http://schemas.microsoft.com/office/drawing/2014/main" id="{749851A5-1C35-8A84-D1E0-D43C1CFF7785}"/>
              </a:ext>
            </a:extLst>
          </p:cNvPr>
          <p:cNvPicPr>
            <a:picLocks noChangeAspect="1"/>
          </p:cNvPicPr>
          <p:nvPr/>
        </p:nvPicPr>
        <p:blipFill>
          <a:blip r:embed="rId6"/>
          <a:stretch>
            <a:fillRect/>
          </a:stretch>
        </p:blipFill>
        <p:spPr>
          <a:xfrm>
            <a:off x="6412403" y="1142459"/>
            <a:ext cx="5779597" cy="3017404"/>
          </a:xfrm>
          <a:prstGeom prst="rect">
            <a:avLst/>
          </a:prstGeom>
          <a:ln>
            <a:solidFill>
              <a:schemeClr val="accent1">
                <a:lumMod val="60000"/>
                <a:lumOff val="40000"/>
              </a:schemeClr>
            </a:solidFill>
          </a:ln>
          <a:effectLst>
            <a:outerShdw blurRad="292100" dist="139700" dir="2700000" algn="tl" rotWithShape="0">
              <a:srgbClr val="333333">
                <a:alpha val="65000"/>
              </a:srgbClr>
            </a:outerShdw>
          </a:effectLst>
        </p:spPr>
      </p:pic>
      <p:pic>
        <p:nvPicPr>
          <p:cNvPr id="22" name="Рисунок 21">
            <a:extLst>
              <a:ext uri="{FF2B5EF4-FFF2-40B4-BE49-F238E27FC236}">
                <a16:creationId xmlns:a16="http://schemas.microsoft.com/office/drawing/2014/main" id="{8B6DA330-1C9E-0B4D-E794-FFF6F9422E27}"/>
              </a:ext>
            </a:extLst>
          </p:cNvPr>
          <p:cNvPicPr>
            <a:picLocks noChangeAspect="1"/>
          </p:cNvPicPr>
          <p:nvPr/>
        </p:nvPicPr>
        <p:blipFill>
          <a:blip r:embed="rId7"/>
          <a:stretch>
            <a:fillRect/>
          </a:stretch>
        </p:blipFill>
        <p:spPr>
          <a:xfrm>
            <a:off x="7113502" y="2851863"/>
            <a:ext cx="5016427" cy="2472918"/>
          </a:xfrm>
          <a:prstGeom prst="rect">
            <a:avLst/>
          </a:prstGeom>
          <a:ln>
            <a:solidFill>
              <a:schemeClr val="accent1">
                <a:lumMod val="60000"/>
                <a:lumOff val="40000"/>
              </a:schemeClr>
            </a:solidFill>
          </a:ln>
          <a:effectLst>
            <a:outerShdw blurRad="292100" dist="139700" dir="2700000" algn="tl" rotWithShape="0">
              <a:srgbClr val="333333">
                <a:alpha val="65000"/>
              </a:srgbClr>
            </a:outerShdw>
          </a:effectLst>
        </p:spPr>
      </p:pic>
      <p:pic>
        <p:nvPicPr>
          <p:cNvPr id="19" name="Рисунок 18">
            <a:extLst>
              <a:ext uri="{FF2B5EF4-FFF2-40B4-BE49-F238E27FC236}">
                <a16:creationId xmlns:a16="http://schemas.microsoft.com/office/drawing/2014/main" id="{A86EEDD7-DFFD-9B1C-9BBE-D9F281699E02}"/>
              </a:ext>
            </a:extLst>
          </p:cNvPr>
          <p:cNvPicPr>
            <a:picLocks noChangeAspect="1"/>
          </p:cNvPicPr>
          <p:nvPr/>
        </p:nvPicPr>
        <p:blipFill rotWithShape="1">
          <a:blip r:embed="rId8"/>
          <a:srcRect b="7671"/>
          <a:stretch/>
        </p:blipFill>
        <p:spPr>
          <a:xfrm>
            <a:off x="5120101" y="4307557"/>
            <a:ext cx="6049497" cy="2472919"/>
          </a:xfrm>
          <a:prstGeom prst="rect">
            <a:avLst/>
          </a:prstGeom>
          <a:ln>
            <a:solidFill>
              <a:schemeClr val="accent1">
                <a:lumMod val="60000"/>
                <a:lumOff val="40000"/>
              </a:schemeClr>
            </a:solidFill>
          </a:ln>
          <a:effectLst>
            <a:outerShdw blurRad="292100" dist="139700" dir="2700000" algn="tl" rotWithShape="0">
              <a:srgbClr val="333333">
                <a:alpha val="65000"/>
              </a:srgbClr>
            </a:outerShdw>
          </a:effectLst>
        </p:spPr>
      </p:pic>
      <p:sp>
        <p:nvSpPr>
          <p:cNvPr id="8" name="Прямоугольник 7">
            <a:extLst>
              <a:ext uri="{FF2B5EF4-FFF2-40B4-BE49-F238E27FC236}">
                <a16:creationId xmlns:a16="http://schemas.microsoft.com/office/drawing/2014/main" id="{09C72158-1F68-100D-E3BD-099AB967D293}"/>
              </a:ext>
            </a:extLst>
          </p:cNvPr>
          <p:cNvSpPr/>
          <p:nvPr/>
        </p:nvSpPr>
        <p:spPr>
          <a:xfrm>
            <a:off x="10564721" y="1257286"/>
            <a:ext cx="604877" cy="80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BC050DF1-0A07-814D-65EC-E61D014B1E22}"/>
              </a:ext>
            </a:extLst>
          </p:cNvPr>
          <p:cNvSpPr/>
          <p:nvPr/>
        </p:nvSpPr>
        <p:spPr>
          <a:xfrm>
            <a:off x="10859602" y="2917352"/>
            <a:ext cx="604877" cy="169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B75099BA-09A4-3705-665C-8181F1A52D97}"/>
              </a:ext>
            </a:extLst>
          </p:cNvPr>
          <p:cNvSpPr/>
          <p:nvPr/>
        </p:nvSpPr>
        <p:spPr>
          <a:xfrm>
            <a:off x="9470212" y="167297"/>
            <a:ext cx="671315" cy="142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C621B721-7852-AB21-F8F8-47336540ED20}"/>
              </a:ext>
            </a:extLst>
          </p:cNvPr>
          <p:cNvSpPr/>
          <p:nvPr/>
        </p:nvSpPr>
        <p:spPr>
          <a:xfrm flipV="1">
            <a:off x="9470212" y="4385081"/>
            <a:ext cx="671315" cy="133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4BC224CE-D49E-AA91-58A7-03A6B630B233}"/>
              </a:ext>
            </a:extLst>
          </p:cNvPr>
          <p:cNvSpPr txBox="1"/>
          <p:nvPr/>
        </p:nvSpPr>
        <p:spPr>
          <a:xfrm>
            <a:off x="9389729" y="125172"/>
            <a:ext cx="832279" cy="184666"/>
          </a:xfrm>
          <a:prstGeom prst="rect">
            <a:avLst/>
          </a:prstGeom>
          <a:noFill/>
        </p:spPr>
        <p:txBody>
          <a:bodyPr wrap="none" rtlCol="0">
            <a:spAutoFit/>
          </a:bodyPr>
          <a:lstStyle/>
          <a:p>
            <a:r>
              <a:rPr lang="en-US" sz="600" dirty="0" err="1">
                <a:solidFill>
                  <a:schemeClr val="bg2">
                    <a:lumMod val="75000"/>
                  </a:schemeClr>
                </a:solidFill>
                <a:latin typeface="Times New Roman" panose="02020603050405020304" pitchFamily="18" charset="0"/>
                <a:cs typeface="Times New Roman" panose="02020603050405020304" pitchFamily="18" charset="0"/>
              </a:rPr>
              <a:t>O.Yu</a:t>
            </a:r>
            <a:r>
              <a:rPr lang="en-US" sz="600" dirty="0">
                <a:solidFill>
                  <a:schemeClr val="bg2">
                    <a:lumMod val="75000"/>
                  </a:schemeClr>
                </a:solidFill>
                <a:latin typeface="Times New Roman" panose="02020603050405020304" pitchFamily="18" charset="0"/>
                <a:cs typeface="Times New Roman" panose="02020603050405020304" pitchFamily="18" charset="0"/>
              </a:rPr>
              <a:t>. Derenovskaya</a:t>
            </a:r>
            <a:endParaRPr lang="ru-RU" sz="600"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882AA6E-82CE-CC2A-D8D9-8DCF80A710E6}"/>
              </a:ext>
            </a:extLst>
          </p:cNvPr>
          <p:cNvSpPr txBox="1"/>
          <p:nvPr/>
        </p:nvSpPr>
        <p:spPr>
          <a:xfrm>
            <a:off x="10451019" y="1192627"/>
            <a:ext cx="832279" cy="184666"/>
          </a:xfrm>
          <a:prstGeom prst="rect">
            <a:avLst/>
          </a:prstGeom>
          <a:noFill/>
        </p:spPr>
        <p:txBody>
          <a:bodyPr wrap="none" rtlCol="0">
            <a:spAutoFit/>
          </a:bodyPr>
          <a:lstStyle/>
          <a:p>
            <a:r>
              <a:rPr lang="en-US" sz="600" dirty="0" err="1">
                <a:solidFill>
                  <a:schemeClr val="bg2">
                    <a:lumMod val="75000"/>
                  </a:schemeClr>
                </a:solidFill>
                <a:latin typeface="Times New Roman" panose="02020603050405020304" pitchFamily="18" charset="0"/>
                <a:cs typeface="Times New Roman" panose="02020603050405020304" pitchFamily="18" charset="0"/>
              </a:rPr>
              <a:t>O.Yu</a:t>
            </a:r>
            <a:r>
              <a:rPr lang="en-US" sz="600" dirty="0">
                <a:solidFill>
                  <a:schemeClr val="bg2">
                    <a:lumMod val="75000"/>
                  </a:schemeClr>
                </a:solidFill>
                <a:latin typeface="Times New Roman" panose="02020603050405020304" pitchFamily="18" charset="0"/>
                <a:cs typeface="Times New Roman" panose="02020603050405020304" pitchFamily="18" charset="0"/>
              </a:rPr>
              <a:t>. Derenovskaya</a:t>
            </a:r>
            <a:endParaRPr lang="ru-RU" sz="600"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977A4CA-2478-A940-FE75-41FBF44D04FF}"/>
              </a:ext>
            </a:extLst>
          </p:cNvPr>
          <p:cNvSpPr txBox="1"/>
          <p:nvPr/>
        </p:nvSpPr>
        <p:spPr>
          <a:xfrm>
            <a:off x="10742096" y="2862331"/>
            <a:ext cx="832279" cy="184666"/>
          </a:xfrm>
          <a:prstGeom prst="rect">
            <a:avLst/>
          </a:prstGeom>
          <a:noFill/>
        </p:spPr>
        <p:txBody>
          <a:bodyPr wrap="none" rtlCol="0">
            <a:spAutoFit/>
          </a:bodyPr>
          <a:lstStyle/>
          <a:p>
            <a:r>
              <a:rPr lang="en-US" sz="600" dirty="0" err="1">
                <a:solidFill>
                  <a:schemeClr val="bg2">
                    <a:lumMod val="75000"/>
                  </a:schemeClr>
                </a:solidFill>
                <a:latin typeface="Times New Roman" panose="02020603050405020304" pitchFamily="18" charset="0"/>
                <a:cs typeface="Times New Roman" panose="02020603050405020304" pitchFamily="18" charset="0"/>
              </a:rPr>
              <a:t>O.Yu</a:t>
            </a:r>
            <a:r>
              <a:rPr lang="en-US" sz="600" dirty="0">
                <a:solidFill>
                  <a:schemeClr val="bg2">
                    <a:lumMod val="75000"/>
                  </a:schemeClr>
                </a:solidFill>
                <a:latin typeface="Times New Roman" panose="02020603050405020304" pitchFamily="18" charset="0"/>
                <a:cs typeface="Times New Roman" panose="02020603050405020304" pitchFamily="18" charset="0"/>
              </a:rPr>
              <a:t>. Derenovskaya</a:t>
            </a:r>
            <a:endParaRPr lang="ru-RU" sz="600"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8A642CF-18AA-C37F-D966-7DF58756E2CB}"/>
              </a:ext>
            </a:extLst>
          </p:cNvPr>
          <p:cNvSpPr txBox="1"/>
          <p:nvPr/>
        </p:nvSpPr>
        <p:spPr>
          <a:xfrm>
            <a:off x="9389728" y="4382568"/>
            <a:ext cx="832279" cy="184666"/>
          </a:xfrm>
          <a:prstGeom prst="rect">
            <a:avLst/>
          </a:prstGeom>
          <a:noFill/>
        </p:spPr>
        <p:txBody>
          <a:bodyPr wrap="none" rtlCol="0">
            <a:spAutoFit/>
          </a:bodyPr>
          <a:lstStyle/>
          <a:p>
            <a:r>
              <a:rPr lang="en-US" sz="600" dirty="0" err="1">
                <a:solidFill>
                  <a:schemeClr val="bg2">
                    <a:lumMod val="75000"/>
                  </a:schemeClr>
                </a:solidFill>
                <a:latin typeface="Times New Roman" panose="02020603050405020304" pitchFamily="18" charset="0"/>
                <a:cs typeface="Times New Roman" panose="02020603050405020304" pitchFamily="18" charset="0"/>
              </a:rPr>
              <a:t>O.Yu</a:t>
            </a:r>
            <a:r>
              <a:rPr lang="en-US" sz="600" dirty="0">
                <a:solidFill>
                  <a:schemeClr val="bg2">
                    <a:lumMod val="75000"/>
                  </a:schemeClr>
                </a:solidFill>
                <a:latin typeface="Times New Roman" panose="02020603050405020304" pitchFamily="18" charset="0"/>
                <a:cs typeface="Times New Roman" panose="02020603050405020304" pitchFamily="18" charset="0"/>
              </a:rPr>
              <a:t>. Derenovskaya</a:t>
            </a:r>
            <a:endParaRPr lang="ru-RU" sz="600" dirty="0">
              <a:solidFill>
                <a:schemeClr val="bg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116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7">
            <a:extLst>
              <a:ext uri="{FF2B5EF4-FFF2-40B4-BE49-F238E27FC236}">
                <a16:creationId xmlns:a16="http://schemas.microsoft.com/office/drawing/2014/main" id="{A152601D-0AC1-846D-9AB0-34689614EBE4}"/>
              </a:ext>
            </a:extLst>
          </p:cNvPr>
          <p:cNvSpPr/>
          <p:nvPr/>
        </p:nvSpPr>
        <p:spPr>
          <a:xfrm flipH="1">
            <a:off x="0" y="-12296"/>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pic>
        <p:nvPicPr>
          <p:cNvPr id="7" name="Рисунок 4">
            <a:extLst>
              <a:ext uri="{FF2B5EF4-FFF2-40B4-BE49-F238E27FC236}">
                <a16:creationId xmlns:a16="http://schemas.microsoft.com/office/drawing/2014/main" id="{8AA596EA-16CB-7205-2CD4-6F258CC4393C}"/>
              </a:ext>
            </a:extLst>
          </p:cNvPr>
          <p:cNvPicPr/>
          <p:nvPr/>
        </p:nvPicPr>
        <p:blipFill>
          <a:blip r:embed="rId3"/>
          <a:stretch/>
        </p:blipFill>
        <p:spPr>
          <a:xfrm>
            <a:off x="11169599" y="72682"/>
            <a:ext cx="960330" cy="694478"/>
          </a:xfrm>
          <a:prstGeom prst="rect">
            <a:avLst/>
          </a:prstGeom>
          <a:ln w="0">
            <a:noFill/>
          </a:ln>
        </p:spPr>
      </p:pic>
      <p:pic>
        <p:nvPicPr>
          <p:cNvPr id="13" name="Рисунок 12">
            <a:extLst>
              <a:ext uri="{FF2B5EF4-FFF2-40B4-BE49-F238E27FC236}">
                <a16:creationId xmlns:a16="http://schemas.microsoft.com/office/drawing/2014/main" id="{4B94C2F7-0E88-FAE4-0D99-FCFDB081FA6B}"/>
              </a:ext>
            </a:extLst>
          </p:cNvPr>
          <p:cNvPicPr>
            <a:picLocks noChangeAspect="1"/>
          </p:cNvPicPr>
          <p:nvPr/>
        </p:nvPicPr>
        <p:blipFill>
          <a:blip r:embed="rId4"/>
          <a:stretch>
            <a:fillRect/>
          </a:stretch>
        </p:blipFill>
        <p:spPr>
          <a:xfrm>
            <a:off x="179461" y="128469"/>
            <a:ext cx="6824742" cy="4027894"/>
          </a:xfrm>
          <a:prstGeom prst="rect">
            <a:avLst/>
          </a:prstGeom>
          <a:ln>
            <a:solidFill>
              <a:schemeClr val="accent1">
                <a:lumMod val="60000"/>
                <a:lumOff val="40000"/>
              </a:schemeClr>
            </a:solidFill>
          </a:ln>
          <a:effectLst>
            <a:outerShdw blurRad="292100" dist="139700" dir="2700000" algn="tl" rotWithShape="0">
              <a:srgbClr val="333333">
                <a:alpha val="65000"/>
              </a:srgbClr>
            </a:outerShdw>
          </a:effectLst>
        </p:spPr>
      </p:pic>
      <p:pic>
        <p:nvPicPr>
          <p:cNvPr id="15" name="Рисунок 14">
            <a:extLst>
              <a:ext uri="{FF2B5EF4-FFF2-40B4-BE49-F238E27FC236}">
                <a16:creationId xmlns:a16="http://schemas.microsoft.com/office/drawing/2014/main" id="{23984A26-3C07-C649-C38B-66D73A366183}"/>
              </a:ext>
            </a:extLst>
          </p:cNvPr>
          <p:cNvPicPr>
            <a:picLocks noChangeAspect="1"/>
          </p:cNvPicPr>
          <p:nvPr/>
        </p:nvPicPr>
        <p:blipFill rotWithShape="1">
          <a:blip r:embed="rId5"/>
          <a:srcRect r="13252"/>
          <a:stretch/>
        </p:blipFill>
        <p:spPr>
          <a:xfrm>
            <a:off x="868146" y="3647662"/>
            <a:ext cx="4410219" cy="3149882"/>
          </a:xfrm>
          <a:prstGeom prst="rect">
            <a:avLst/>
          </a:prstGeom>
          <a:ln>
            <a:solidFill>
              <a:schemeClr val="accent1">
                <a:lumMod val="60000"/>
                <a:lumOff val="40000"/>
              </a:schemeClr>
            </a:solidFill>
          </a:ln>
          <a:effectLst>
            <a:outerShdw blurRad="292100" dist="139700" dir="2700000" algn="tl" rotWithShape="0">
              <a:srgbClr val="333333">
                <a:alpha val="65000"/>
              </a:srgbClr>
            </a:outerShdw>
          </a:effectLst>
        </p:spPr>
      </p:pic>
      <p:pic>
        <p:nvPicPr>
          <p:cNvPr id="19" name="Рисунок 18">
            <a:extLst>
              <a:ext uri="{FF2B5EF4-FFF2-40B4-BE49-F238E27FC236}">
                <a16:creationId xmlns:a16="http://schemas.microsoft.com/office/drawing/2014/main" id="{D7A19FC3-E0D0-F93A-252F-D7203E32BF37}"/>
              </a:ext>
            </a:extLst>
          </p:cNvPr>
          <p:cNvPicPr>
            <a:picLocks noChangeAspect="1"/>
          </p:cNvPicPr>
          <p:nvPr/>
        </p:nvPicPr>
        <p:blipFill>
          <a:blip r:embed="rId6"/>
          <a:stretch>
            <a:fillRect/>
          </a:stretch>
        </p:blipFill>
        <p:spPr>
          <a:xfrm>
            <a:off x="5247185" y="2301114"/>
            <a:ext cx="6834883" cy="4428417"/>
          </a:xfrm>
          <a:prstGeom prst="rect">
            <a:avLst/>
          </a:prstGeom>
          <a:ln>
            <a:solidFill>
              <a:schemeClr val="accent1">
                <a:lumMod val="60000"/>
                <a:lumOff val="40000"/>
              </a:schemeClr>
            </a:solid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11DCDFC3-700A-4B59-5FF0-5115A1A51469}"/>
              </a:ext>
            </a:extLst>
          </p:cNvPr>
          <p:cNvSpPr txBox="1"/>
          <p:nvPr/>
        </p:nvSpPr>
        <p:spPr>
          <a:xfrm>
            <a:off x="7149602" y="950756"/>
            <a:ext cx="4787066" cy="923330"/>
          </a:xfrm>
          <a:prstGeom prst="rect">
            <a:avLst/>
          </a:prstGeom>
          <a:noFill/>
        </p:spPr>
        <p:txBody>
          <a:bodyPr wrap="square">
            <a:spAutoFit/>
          </a:bodyPr>
          <a:lstStyle/>
          <a:p>
            <a:pPr marL="285750" indent="-2857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 Quick and easy search for information, both by services and by employees and buildings on an interactive JINR map</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8598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12" descr="https://am3pap001files.storage.live.com/y4m5ZsphrtRapYi5DRGWFW8VKLgRoERwaOiPbEXZa7P_UhWWPkfYXY6d32g2ifhr4FDf_R_w10b4I447dTCytzN1Rauo9SKz6vRTc-ekIl_wPtW5WNgqYg-8fI7mVriSuAjxHub7NEIQmg4h7IJG0qBVWR1LVZILc2dFr0WINeRcxadAVxFXBb_R9YU9-sZ-ytpeCuh0wxp9Ku66iybHcMboA/it-s-2019-26.jpg?psid=1&amp;width=1731&amp;height=11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3749" y="860009"/>
            <a:ext cx="4592027" cy="2565778"/>
          </a:xfrm>
          <a:prstGeom prst="rect">
            <a:avLst/>
          </a:prstGeom>
          <a:ln>
            <a:noFill/>
          </a:ln>
          <a:effectLst>
            <a:softEdge rad="558800"/>
          </a:effectLst>
          <a:extLst>
            <a:ext uri="{909E8E84-426E-40DD-AFC4-6F175D3DCCD1}">
              <a14:hiddenFill xmlns:a14="http://schemas.microsoft.com/office/drawing/2010/main">
                <a:solidFill>
                  <a:srgbClr val="FFFFFF"/>
                </a:solidFill>
              </a14:hiddenFill>
            </a:ext>
          </a:extLst>
        </p:spPr>
      </p:pic>
      <p:pic>
        <p:nvPicPr>
          <p:cNvPr id="41" name="Picture 10" descr="https://am3pap001files.storage.live.com/y4mHaW1rst_5ME0JwSY11oi-vsLsujnfUvPVqO3nYF9dsQOtvBSn4f4plVYW5vyTfxoXvzm1assftVNfy6AZqK_V58tbXJs7zmmY32UdLoRaNx_fX5PrvUuGxsNs-OKZmLdxadLEMXDsjARcTJl3qKtXX6ilFolVliGIcb19w914MSXFtPPl_Ytojl4MNhd_gtPEAxkTZtC29xQagkKcnIvFQ/it-s-2019-23.jpg?psid=1&amp;width=1731&amp;height=11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1610" y="763448"/>
            <a:ext cx="3913975" cy="2442867"/>
          </a:xfrm>
          <a:prstGeom prst="rect">
            <a:avLst/>
          </a:prstGeom>
          <a:ln>
            <a:noFill/>
          </a:ln>
          <a:effectLst>
            <a:softEdge rad="266700"/>
          </a:effectLst>
          <a:extLst>
            <a:ext uri="{909E8E84-426E-40DD-AFC4-6F175D3DCCD1}">
              <a14:hiddenFill xmlns:a14="http://schemas.microsoft.com/office/drawing/2010/main">
                <a:solidFill>
                  <a:srgbClr val="FFFFFF"/>
                </a:solidFill>
              </a14:hiddenFill>
            </a:ext>
          </a:extLst>
        </p:spPr>
      </p:pic>
      <p:pic>
        <p:nvPicPr>
          <p:cNvPr id="40" name="Picture 10">
            <a:extLst>
              <a:ext uri="{FF2B5EF4-FFF2-40B4-BE49-F238E27FC236}">
                <a16:creationId xmlns:a16="http://schemas.microsoft.com/office/drawing/2014/main" id="{962EC53E-1BEB-4E13-A129-08ACFD33DB92}"/>
              </a:ext>
            </a:extLst>
          </p:cNvPr>
          <p:cNvPicPr>
            <a:picLocks noChangeAspect="1" noChangeArrowheads="1"/>
          </p:cNvPicPr>
          <p:nvPr/>
        </p:nvPicPr>
        <p:blipFill rotWithShape="1">
          <a:blip r:embed="rId5"/>
          <a:srcRect l="5773"/>
          <a:stretch/>
        </p:blipFill>
        <p:spPr bwMode="auto">
          <a:xfrm>
            <a:off x="-373626" y="750222"/>
            <a:ext cx="6199644" cy="2508522"/>
          </a:xfrm>
          <a:prstGeom prst="rect">
            <a:avLst/>
          </a:prstGeom>
          <a:ln>
            <a:noFill/>
          </a:ln>
          <a:effectLst>
            <a:softEdge rad="558800"/>
          </a:effectLst>
        </p:spPr>
      </p:pic>
      <p:sp>
        <p:nvSpPr>
          <p:cNvPr id="4" name="Прямоугольник 3"/>
          <p:cNvSpPr/>
          <p:nvPr/>
        </p:nvSpPr>
        <p:spPr>
          <a:xfrm flipH="1">
            <a:off x="0" y="2745"/>
            <a:ext cx="12192000" cy="983560"/>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1350" y="10962"/>
            <a:ext cx="1317779" cy="918148"/>
          </a:xfrm>
          <a:prstGeom prst="rect">
            <a:avLst/>
          </a:prstGeom>
        </p:spPr>
      </p:pic>
      <p:sp>
        <p:nvSpPr>
          <p:cNvPr id="2" name="Прямоугольник 1"/>
          <p:cNvSpPr/>
          <p:nvPr/>
        </p:nvSpPr>
        <p:spPr>
          <a:xfrm>
            <a:off x="771525" y="116580"/>
            <a:ext cx="11420475" cy="812530"/>
          </a:xfrm>
          <a:prstGeom prst="rect">
            <a:avLst/>
          </a:prstGeom>
          <a:effectLst>
            <a:outerShdw blurRad="50800" dist="50800" dir="5400000" algn="ctr" rotWithShape="0">
              <a:schemeClr val="bg2">
                <a:lumMod val="10000"/>
              </a:schemeClr>
            </a:outerShdw>
          </a:effectLst>
        </p:spPr>
        <p:txBody>
          <a:bodyPr wrap="square">
            <a:spAutoFit/>
          </a:bodyPr>
          <a:lstStyle/>
          <a:p>
            <a:pPr algn="ctr">
              <a:lnSpc>
                <a:spcPct val="90000"/>
              </a:lnSpc>
            </a:pPr>
            <a:r>
              <a:rPr lang="en-US" sz="2600" b="1" dirty="0">
                <a:solidFill>
                  <a:schemeClr val="bg1"/>
                </a:solidFill>
                <a:effectLst>
                  <a:outerShdw blurRad="38100" dist="38100" dir="2700000" algn="tl">
                    <a:srgbClr val="000000">
                      <a:alpha val="43137"/>
                    </a:srgbClr>
                  </a:outerShdw>
                </a:effectLst>
                <a:latin typeface="Calibri (Основной текст)"/>
              </a:rPr>
              <a:t>Development of the system for training and </a:t>
            </a:r>
          </a:p>
          <a:p>
            <a:pPr algn="ctr">
              <a:lnSpc>
                <a:spcPct val="90000"/>
              </a:lnSpc>
            </a:pPr>
            <a:r>
              <a:rPr lang="en-US" sz="2600" b="1" dirty="0">
                <a:solidFill>
                  <a:schemeClr val="bg1"/>
                </a:solidFill>
                <a:effectLst>
                  <a:outerShdw blurRad="38100" dist="38100" dir="2700000" algn="tl">
                    <a:srgbClr val="000000">
                      <a:alpha val="43137"/>
                    </a:srgbClr>
                  </a:outerShdw>
                </a:effectLst>
                <a:latin typeface="Calibri (Основной текст)"/>
              </a:rPr>
              <a:t>retraining IT specialists </a:t>
            </a:r>
          </a:p>
        </p:txBody>
      </p:sp>
      <p:grpSp>
        <p:nvGrpSpPr>
          <p:cNvPr id="6" name="Группа 5"/>
          <p:cNvGrpSpPr/>
          <p:nvPr/>
        </p:nvGrpSpPr>
        <p:grpSpPr>
          <a:xfrm>
            <a:off x="301210" y="2922505"/>
            <a:ext cx="11375889" cy="3762426"/>
            <a:chOff x="371608" y="2175100"/>
            <a:chExt cx="8665008" cy="3762426"/>
          </a:xfrm>
        </p:grpSpPr>
        <p:grpSp>
          <p:nvGrpSpPr>
            <p:cNvPr id="7" name="Группа 6"/>
            <p:cNvGrpSpPr/>
            <p:nvPr/>
          </p:nvGrpSpPr>
          <p:grpSpPr>
            <a:xfrm>
              <a:off x="371609" y="3093181"/>
              <a:ext cx="6680615" cy="2844345"/>
              <a:chOff x="55440" y="2800634"/>
              <a:chExt cx="6680615" cy="2844345"/>
            </a:xfrm>
          </p:grpSpPr>
          <p:grpSp>
            <p:nvGrpSpPr>
              <p:cNvPr id="18" name="Группа 17"/>
              <p:cNvGrpSpPr/>
              <p:nvPr/>
            </p:nvGrpSpPr>
            <p:grpSpPr>
              <a:xfrm>
                <a:off x="55440" y="2800634"/>
                <a:ext cx="1953176" cy="2844345"/>
                <a:chOff x="623280" y="1252714"/>
                <a:chExt cx="1971146" cy="2844345"/>
              </a:xfrm>
            </p:grpSpPr>
            <p:sp>
              <p:nvSpPr>
                <p:cNvPr id="32" name="Скругленный прямоугольник 31"/>
                <p:cNvSpPr/>
                <p:nvPr/>
              </p:nvSpPr>
              <p:spPr>
                <a:xfrm>
                  <a:off x="623280" y="1252714"/>
                  <a:ext cx="1971146" cy="284434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002060"/>
                      </a:solidFill>
                      <a:latin typeface="Corbel" panose="020B0503020204020204" pitchFamily="34" charset="0"/>
                    </a:rPr>
                    <a:t>Parallel programming technologies</a:t>
                  </a:r>
                  <a:endParaRPr lang="ru-RU"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pic>
              <p:nvPicPr>
                <p:cNvPr id="33" name="Рисунок 32" descr="logo_mpi"/>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2099" y="2942404"/>
                  <a:ext cx="1241288" cy="333150"/>
                </a:xfrm>
                <a:prstGeom prst="rect">
                  <a:avLst/>
                </a:prstGeom>
                <a:noFill/>
                <a:ln>
                  <a:noFill/>
                </a:ln>
              </p:spPr>
            </p:pic>
            <p:pic>
              <p:nvPicPr>
                <p:cNvPr id="34" name="Рисунок 33" descr="logo_openmp"/>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967" y="2524177"/>
                  <a:ext cx="1237156" cy="329051"/>
                </a:xfrm>
                <a:prstGeom prst="rect">
                  <a:avLst/>
                </a:prstGeom>
                <a:noFill/>
                <a:ln>
                  <a:noFill/>
                </a:ln>
              </p:spPr>
            </p:pic>
            <p:pic>
              <p:nvPicPr>
                <p:cNvPr id="35" name="Рисунок 34" descr="logo_cuda"/>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9112" y="3419382"/>
                  <a:ext cx="964274" cy="474715"/>
                </a:xfrm>
                <a:prstGeom prst="rect">
                  <a:avLst/>
                </a:prstGeom>
                <a:noFill/>
                <a:ln>
                  <a:noFill/>
                </a:ln>
              </p:spPr>
            </p:pic>
            <p:pic>
              <p:nvPicPr>
                <p:cNvPr id="36" name="Рисунок 35" descr="logo_opencl"/>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7728" y="3308938"/>
                  <a:ext cx="610344" cy="589863"/>
                </a:xfrm>
                <a:prstGeom prst="rect">
                  <a:avLst/>
                </a:prstGeom>
                <a:noFill/>
                <a:ln>
                  <a:noFill/>
                </a:ln>
              </p:spPr>
            </p:pic>
          </p:grpSp>
          <p:grpSp>
            <p:nvGrpSpPr>
              <p:cNvPr id="19" name="Группа 18"/>
              <p:cNvGrpSpPr/>
              <p:nvPr/>
            </p:nvGrpSpPr>
            <p:grpSpPr>
              <a:xfrm>
                <a:off x="2105186" y="2821290"/>
                <a:ext cx="2491120" cy="1113817"/>
                <a:chOff x="2101015" y="1322602"/>
                <a:chExt cx="2360854" cy="1113817"/>
              </a:xfrm>
            </p:grpSpPr>
            <p:sp>
              <p:nvSpPr>
                <p:cNvPr id="30" name="Скругленный прямоугольник 29"/>
                <p:cNvSpPr/>
                <p:nvPr/>
              </p:nvSpPr>
              <p:spPr>
                <a:xfrm>
                  <a:off x="2101015" y="1322602"/>
                  <a:ext cx="2360854" cy="111381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spcBef>
                      <a:spcPts val="1200"/>
                    </a:spcBef>
                  </a:pPr>
                  <a:r>
                    <a:rPr lang="en-US" sz="1600" b="1" dirty="0">
                      <a:solidFill>
                        <a:srgbClr val="002060"/>
                      </a:solidFill>
                      <a:latin typeface="Corbel" panose="020B0503020204020204" pitchFamily="34" charset="0"/>
                    </a:rPr>
                    <a:t>Tools for debugging and </a:t>
                  </a:r>
                  <a:br>
                    <a:rPr lang="en-US" sz="1600" b="1" dirty="0">
                      <a:solidFill>
                        <a:srgbClr val="002060"/>
                      </a:solidFill>
                      <a:latin typeface="Corbel" panose="020B0503020204020204" pitchFamily="34" charset="0"/>
                    </a:rPr>
                  </a:br>
                  <a:r>
                    <a:rPr lang="en-US" sz="1600" b="1" dirty="0">
                      <a:solidFill>
                        <a:srgbClr val="002060"/>
                      </a:solidFill>
                      <a:latin typeface="Corbel" panose="020B0503020204020204" pitchFamily="34" charset="0"/>
                    </a:rPr>
                    <a:t>profiling parallel </a:t>
                  </a:r>
                  <a:br>
                    <a:rPr lang="en-US" sz="1600" b="1" dirty="0">
                      <a:solidFill>
                        <a:srgbClr val="002060"/>
                      </a:solidFill>
                      <a:latin typeface="Corbel" panose="020B0503020204020204" pitchFamily="34" charset="0"/>
                    </a:rPr>
                  </a:br>
                  <a:r>
                    <a:rPr lang="en-US" sz="1600" b="1" dirty="0">
                      <a:solidFill>
                        <a:srgbClr val="002060"/>
                      </a:solidFill>
                      <a:latin typeface="Corbel" panose="020B0503020204020204" pitchFamily="34" charset="0"/>
                    </a:rPr>
                    <a:t>applications</a:t>
                  </a: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pic>
              <p:nvPicPr>
                <p:cNvPr id="31" name="Рисунок 30" descr="logo_IntelClusterStudio"/>
                <p:cNvPicPr/>
                <p:nvPr/>
              </p:nvPicPr>
              <p:blipFill rotWithShape="1">
                <a:blip r:embed="rId11" cstate="print">
                  <a:extLst>
                    <a:ext uri="{28A0092B-C50C-407E-A947-70E740481C1C}">
                      <a14:useLocalDpi xmlns:a14="http://schemas.microsoft.com/office/drawing/2010/main" val="0"/>
                    </a:ext>
                  </a:extLst>
                </a:blip>
                <a:srcRect l="13935" r="11916"/>
                <a:stretch/>
              </p:blipFill>
              <p:spPr bwMode="auto">
                <a:xfrm>
                  <a:off x="3685582" y="1700738"/>
                  <a:ext cx="625045" cy="713881"/>
                </a:xfrm>
                <a:prstGeom prst="rect">
                  <a:avLst/>
                </a:prstGeom>
                <a:ln>
                  <a:noFill/>
                </a:ln>
              </p:spPr>
              <p:style>
                <a:lnRef idx="2">
                  <a:schemeClr val="accent3"/>
                </a:lnRef>
                <a:fillRef idx="1">
                  <a:schemeClr val="lt1"/>
                </a:fillRef>
                <a:effectRef idx="0">
                  <a:schemeClr val="accent3"/>
                </a:effectRef>
                <a:fontRef idx="minor">
                  <a:schemeClr val="dk1"/>
                </a:fontRef>
              </p:style>
            </p:pic>
          </p:grpSp>
          <p:grpSp>
            <p:nvGrpSpPr>
              <p:cNvPr id="20" name="Группа 19"/>
              <p:cNvGrpSpPr/>
              <p:nvPr/>
            </p:nvGrpSpPr>
            <p:grpSpPr>
              <a:xfrm>
                <a:off x="4745945" y="2805889"/>
                <a:ext cx="1990110" cy="2839090"/>
                <a:chOff x="4035089" y="2400231"/>
                <a:chExt cx="2100379" cy="2839090"/>
              </a:xfrm>
            </p:grpSpPr>
            <p:sp>
              <p:nvSpPr>
                <p:cNvPr id="21" name="Скругленный прямоугольник 20"/>
                <p:cNvSpPr/>
                <p:nvPr/>
              </p:nvSpPr>
              <p:spPr>
                <a:xfrm>
                  <a:off x="4035089" y="2400231"/>
                  <a:ext cx="2100379" cy="28390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002060"/>
                      </a:solidFill>
                      <a:latin typeface="Corbel" panose="020B0503020204020204" pitchFamily="34" charset="0"/>
                    </a:rPr>
                    <a:t>Frameworks and tools for ML/DL tasks</a:t>
                  </a:r>
                </a:p>
                <a:p>
                  <a:pPr algn="ctr"/>
                  <a:endParaRPr lang="ru-RU"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grpSp>
              <p:nvGrpSpPr>
                <p:cNvPr id="22" name="Группа 21"/>
                <p:cNvGrpSpPr/>
                <p:nvPr/>
              </p:nvGrpSpPr>
              <p:grpSpPr>
                <a:xfrm>
                  <a:off x="4156188" y="3506657"/>
                  <a:ext cx="1795114" cy="1688457"/>
                  <a:chOff x="4156188" y="3506657"/>
                  <a:chExt cx="1795114" cy="1688457"/>
                </a:xfrm>
              </p:grpSpPr>
              <p:pic>
                <p:nvPicPr>
                  <p:cNvPr id="23" name="Picture 3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728" t="16199" r="13363" b="12325"/>
                  <a:stretch/>
                </p:blipFill>
                <p:spPr bwMode="auto">
                  <a:xfrm>
                    <a:off x="4201864" y="4025533"/>
                    <a:ext cx="654356" cy="35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3"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95292" y="4417816"/>
                    <a:ext cx="668797" cy="2424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scip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20397" y="4751422"/>
                    <a:ext cx="443693" cy="4436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matplotlib"/>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56188" y="4722251"/>
                    <a:ext cx="420511" cy="4205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descr="pandas badg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59057" y="4722251"/>
                    <a:ext cx="432885" cy="4328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67611" y="3506657"/>
                    <a:ext cx="852064" cy="49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descr="NumPy"/>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264090" y="4125794"/>
                    <a:ext cx="687212" cy="232889"/>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8" name="Скругленный прямоугольник 7"/>
            <p:cNvSpPr/>
            <p:nvPr/>
          </p:nvSpPr>
          <p:spPr>
            <a:xfrm>
              <a:off x="371608" y="2175100"/>
              <a:ext cx="4461068" cy="777587"/>
            </a:xfrm>
            <a:prstGeom prst="round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prstClr val="black"/>
                  </a:solidFill>
                  <a:latin typeface="Times New Roman" panose="02020603050405020304" pitchFamily="18" charset="0"/>
                  <a:cs typeface="Times New Roman" panose="02020603050405020304" pitchFamily="18" charset="0"/>
                </a:rPr>
                <a:t>MLIT staff</a:t>
              </a:r>
              <a:r>
                <a:rPr lang="ru-RU" b="1" dirty="0">
                  <a:solidFill>
                    <a:prstClr val="black"/>
                  </a:solidFill>
                  <a:latin typeface="Times New Roman" panose="02020603050405020304" pitchFamily="18" charset="0"/>
                  <a:cs typeface="Times New Roman" panose="02020603050405020304" pitchFamily="18" charset="0"/>
                </a:rPr>
                <a:t> </a:t>
              </a:r>
              <a:r>
                <a:rPr lang="en-US" b="1" dirty="0">
                  <a:solidFill>
                    <a:prstClr val="black"/>
                  </a:solidFill>
                  <a:latin typeface="Times New Roman" panose="02020603050405020304" pitchFamily="18" charset="0"/>
                  <a:cs typeface="Times New Roman" panose="02020603050405020304" pitchFamily="18" charset="0"/>
                </a:rPr>
                <a:t>and</a:t>
              </a:r>
              <a:endParaRPr lang="ru-RU" b="1" dirty="0">
                <a:solidFill>
                  <a:prstClr val="black"/>
                </a:solidFill>
                <a:latin typeface="Times New Roman" panose="02020603050405020304" pitchFamily="18" charset="0"/>
                <a:cs typeface="Times New Roman" panose="02020603050405020304" pitchFamily="18" charset="0"/>
              </a:endParaRPr>
            </a:p>
            <a:p>
              <a:pPr algn="ctr"/>
              <a:r>
                <a:rPr lang="en-US" b="1" dirty="0">
                  <a:solidFill>
                    <a:prstClr val="black"/>
                  </a:solidFill>
                  <a:latin typeface="Times New Roman" panose="02020603050405020304" pitchFamily="18" charset="0"/>
                  <a:cs typeface="Times New Roman" panose="02020603050405020304" pitchFamily="18" charset="0"/>
                </a:rPr>
                <a:t>leading scientists from JINR and its Member States</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4912475" y="2175100"/>
              <a:ext cx="4124141" cy="777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anose="02020603050405020304" pitchFamily="18" charset="0"/>
                  <a:cs typeface="Times New Roman" panose="02020603050405020304" pitchFamily="18" charset="0"/>
                </a:rPr>
                <a:t>Leading manufacturers of modern computing architectures and software</a:t>
              </a:r>
              <a:endParaRPr lang="ru-RU" b="1" dirty="0">
                <a:solidFill>
                  <a:prstClr val="white"/>
                </a:solidFill>
                <a:latin typeface="Times New Roman" panose="02020603050405020304" pitchFamily="18" charset="0"/>
                <a:cs typeface="Times New Roman" panose="02020603050405020304" pitchFamily="18" charset="0"/>
              </a:endParaRPr>
            </a:p>
          </p:txBody>
        </p:sp>
        <p:sp>
          <p:nvSpPr>
            <p:cNvPr id="10" name="Скругленный прямоугольник 9"/>
            <p:cNvSpPr/>
            <p:nvPr/>
          </p:nvSpPr>
          <p:spPr>
            <a:xfrm>
              <a:off x="2428287" y="4337012"/>
              <a:ext cx="2511336" cy="160051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r>
                <a:rPr lang="en-US" sz="1600" b="1" dirty="0">
                  <a:solidFill>
                    <a:srgbClr val="002060"/>
                  </a:solidFill>
                  <a:latin typeface="Corbel" panose="020B0503020204020204" pitchFamily="34" charset="0"/>
                </a:rPr>
                <a:t>Work with applied software packages</a:t>
              </a:r>
              <a:endParaRPr lang="ru-RU" sz="1600" b="1" dirty="0">
                <a:solidFill>
                  <a:srgbClr val="002060"/>
                </a:solidFill>
                <a:latin typeface="Corbel" panose="020B0503020204020204" pitchFamily="34" charset="0"/>
              </a:endParaRPr>
            </a:p>
            <a:p>
              <a:pPr algn="ctr"/>
              <a:endParaRPr lang="ru-RU" sz="1600" b="1" dirty="0">
                <a:solidFill>
                  <a:srgbClr val="002060"/>
                </a:solidFill>
                <a:latin typeface="Corbel" panose="020B0503020204020204" pitchFamily="34" charset="0"/>
              </a:endParaRPr>
            </a:p>
            <a:p>
              <a:pPr algn="ctr"/>
              <a:endParaRPr lang="ru-RU" sz="16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grpSp>
          <p:nvGrpSpPr>
            <p:cNvPr id="11" name="Группа 10"/>
            <p:cNvGrpSpPr/>
            <p:nvPr/>
          </p:nvGrpSpPr>
          <p:grpSpPr>
            <a:xfrm>
              <a:off x="2454168" y="4976851"/>
              <a:ext cx="2378508" cy="864114"/>
              <a:chOff x="2340650" y="4299648"/>
              <a:chExt cx="2554484" cy="941812"/>
            </a:xfrm>
          </p:grpSpPr>
          <p:pic>
            <p:nvPicPr>
              <p:cNvPr id="14" name="Picture 4" descr="http://hlit.jinr.ru/wp-content/uploads/2018/07/Maple_2015_logo-1.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00240" y="4957200"/>
                <a:ext cx="891301" cy="2842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hlit.jinr.ru/wp-content/uploads/2016/12/Matlab.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397796" y="4529659"/>
                <a:ext cx="497338" cy="4737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hlit.jinr.ru/wp-content/uploads/2018/07/COMSOL-1.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40650" y="4299648"/>
                <a:ext cx="1205875" cy="2854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hlit.jinr.ru/wp-content/uploads/2018/07/Wolfram-web-banner-1.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512901" y="4377449"/>
                <a:ext cx="1217681" cy="3044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ttp://hlit.jinr.ru/wp-content/uploads/2018/07/generic-logo-color-plustext-512-e1532076981908.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01659" y="4653584"/>
                <a:ext cx="952500" cy="2667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http://hlit.jinr.ru/wp-content/uploads/2018/07/43-Geant4-bannerV9-e1532077005464.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29865" y="5550245"/>
              <a:ext cx="819120" cy="245736"/>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Рисунок 36">
            <a:extLst>
              <a:ext uri="{FF2B5EF4-FFF2-40B4-BE49-F238E27FC236}">
                <a16:creationId xmlns:a16="http://schemas.microsoft.com/office/drawing/2014/main" id="{D7B328A8-EF8A-4C1B-B327-BC0973EFDA9B}"/>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19623" t="7946" r="13625"/>
          <a:stretch/>
        </p:blipFill>
        <p:spPr>
          <a:xfrm>
            <a:off x="0" y="2745"/>
            <a:ext cx="1008743" cy="983560"/>
          </a:xfrm>
          <a:prstGeom prst="rect">
            <a:avLst/>
          </a:prstGeom>
          <a:solidFill>
            <a:schemeClr val="bg1"/>
          </a:solidFill>
          <a:ln>
            <a:solidFill>
              <a:schemeClr val="accent1">
                <a:lumMod val="50000"/>
              </a:schemeClr>
            </a:solidFill>
          </a:ln>
        </p:spPr>
      </p:pic>
      <p:sp>
        <p:nvSpPr>
          <p:cNvPr id="39" name="Прямоугольник 38"/>
          <p:cNvSpPr/>
          <p:nvPr/>
        </p:nvSpPr>
        <p:spPr>
          <a:xfrm>
            <a:off x="3142644" y="2364236"/>
            <a:ext cx="5816655" cy="461665"/>
          </a:xfrm>
          <a:prstGeom prst="rect">
            <a:avLst/>
          </a:prstGeom>
          <a:solidFill>
            <a:schemeClr val="bg1"/>
          </a:solidFill>
        </p:spPr>
        <p:txBody>
          <a:bodyPr wrap="square">
            <a:spAutoFit/>
          </a:bodyPr>
          <a:lstStyle/>
          <a:p>
            <a:r>
              <a:rPr lang="en-US" sz="2400" b="1" dirty="0">
                <a:solidFill>
                  <a:srgbClr val="000066"/>
                </a:solidFill>
              </a:rPr>
              <a:t>Training courses, master classes and lectures</a:t>
            </a:r>
            <a:endParaRPr lang="ru-RU" sz="2400" dirty="0">
              <a:solidFill>
                <a:srgbClr val="000066"/>
              </a:solidFill>
            </a:endParaRPr>
          </a:p>
        </p:txBody>
      </p:sp>
      <p:sp>
        <p:nvSpPr>
          <p:cNvPr id="44" name="Скругленный прямоугольник 43"/>
          <p:cNvSpPr/>
          <p:nvPr/>
        </p:nvSpPr>
        <p:spPr>
          <a:xfrm>
            <a:off x="9257232" y="3840639"/>
            <a:ext cx="2419867" cy="28390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002060"/>
                </a:solidFill>
                <a:latin typeface="Corbel" panose="020B0503020204020204" pitchFamily="34" charset="0"/>
              </a:rPr>
              <a:t>Quantum algorithms, </a:t>
            </a:r>
          </a:p>
          <a:p>
            <a:pPr algn="ctr"/>
            <a:r>
              <a:rPr lang="en-US" b="1" dirty="0">
                <a:solidFill>
                  <a:srgbClr val="002060"/>
                </a:solidFill>
                <a:latin typeface="Corbel" panose="020B0503020204020204" pitchFamily="34" charset="0"/>
              </a:rPr>
              <a:t>quantum programming and quantum control</a:t>
            </a:r>
            <a:endParaRPr lang="en-US" sz="2000" b="1" dirty="0">
              <a:solidFill>
                <a:srgbClr val="002060"/>
              </a:solidFill>
              <a:latin typeface="Corbel" panose="020B0503020204020204" pitchFamily="34" charset="0"/>
            </a:endParaRPr>
          </a:p>
          <a:p>
            <a:pPr algn="ctr"/>
            <a:endParaRPr lang="en-US" sz="2000" b="1" dirty="0">
              <a:solidFill>
                <a:srgbClr val="002060"/>
              </a:solidFill>
              <a:latin typeface="Corbel" panose="020B0503020204020204" pitchFamily="34" charset="0"/>
            </a:endParaRPr>
          </a:p>
          <a:p>
            <a:pPr algn="ctr"/>
            <a:endParaRPr lang="en-US" sz="2000" b="1" dirty="0">
              <a:solidFill>
                <a:srgbClr val="002060"/>
              </a:solidFill>
              <a:latin typeface="Corbel" panose="020B0503020204020204" pitchFamily="34" charset="0"/>
            </a:endParaRPr>
          </a:p>
          <a:p>
            <a:pPr algn="ctr"/>
            <a:endParaRPr lang="en-US" sz="2000" b="1" dirty="0">
              <a:solidFill>
                <a:srgbClr val="002060"/>
              </a:solidFill>
              <a:latin typeface="Corbel" panose="020B0503020204020204" pitchFamily="34" charset="0"/>
            </a:endParaRPr>
          </a:p>
          <a:p>
            <a:pPr algn="ctr"/>
            <a:endParaRPr lang="ru-RU" b="1" dirty="0">
              <a:solidFill>
                <a:srgbClr val="002060"/>
              </a:solidFill>
              <a:latin typeface="Corbel" panose="020B0503020204020204" pitchFamily="34" charset="0"/>
            </a:endParaRPr>
          </a:p>
        </p:txBody>
      </p:sp>
      <p:pic>
        <p:nvPicPr>
          <p:cNvPr id="45" name="Рисунок 44">
            <a:extLst>
              <a:ext uri="{FF2B5EF4-FFF2-40B4-BE49-F238E27FC236}">
                <a16:creationId xmlns:a16="http://schemas.microsoft.com/office/drawing/2014/main" id="{F45E70BE-86F7-447E-B700-FFFD537FFF6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375025" y="5984698"/>
            <a:ext cx="2200258" cy="507317"/>
          </a:xfrm>
          <a:prstGeom prst="rect">
            <a:avLst/>
          </a:prstGeom>
        </p:spPr>
      </p:pic>
    </p:spTree>
    <p:extLst>
      <p:ext uri="{BB962C8B-B14F-4D97-AF65-F5344CB8AC3E}">
        <p14:creationId xmlns:p14="http://schemas.microsoft.com/office/powerpoint/2010/main" val="2212341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EB69D7-64B4-41CF-9933-98B1F54B16C7}"/>
              </a:ext>
            </a:extLst>
          </p:cNvPr>
          <p:cNvSpPr txBox="1"/>
          <p:nvPr/>
        </p:nvSpPr>
        <p:spPr>
          <a:xfrm>
            <a:off x="340591" y="904085"/>
            <a:ext cx="6242414" cy="6309420"/>
          </a:xfrm>
          <a:prstGeom prst="rect">
            <a:avLst/>
          </a:prstGeom>
          <a:noFill/>
        </p:spPr>
        <p:txBody>
          <a:bodyPr wrap="square" rtlCol="0">
            <a:spAutoFit/>
          </a:bodyPr>
          <a:lstStyle/>
          <a:p>
            <a:pPr lvl="0" algn="ctr">
              <a:defRPr/>
            </a:pPr>
            <a:r>
              <a:rPr lang="en-US" sz="2800" b="1" spc="-1" dirty="0">
                <a:solidFill>
                  <a:srgbClr val="C00000"/>
                </a:solidFill>
                <a:effectLst>
                  <a:outerShdw blurRad="38100" dist="38100" dir="2700000" algn="tl">
                    <a:srgbClr val="000000">
                      <a:alpha val="43137"/>
                    </a:srgbClr>
                  </a:outerShdw>
                </a:effectLst>
                <a:latin typeface="Arial" panose="020B0604020202020204" pitchFamily="34" charset="0"/>
                <a:ea typeface="DejaVu Sans"/>
                <a:cs typeface="Arial" panose="020B0604020202020204" pitchFamily="34" charset="0"/>
              </a:rPr>
              <a:t>Critical </a:t>
            </a:r>
            <a:r>
              <a:rPr kumimoji="0" lang="en-US" sz="2800" b="1" i="0" u="none" strike="noStrike" kern="1200" cap="none" spc="-1"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DejaVu Sans"/>
                <a:cs typeface="Arial" panose="020B0604020202020204" pitchFamily="34" charset="0"/>
              </a:rPr>
              <a:t>basic scientific  infrastructure project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DejaVu Sans"/>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Multifunctional Information and Computing Complex, including the “</a:t>
            </a:r>
            <a:r>
              <a:rPr kumimoji="0" lang="en-US" sz="2000" b="1" i="0" u="none" strike="noStrike" kern="1200" cap="none" spc="0" normalizeH="0" baseline="0" noProof="0" dirty="0" err="1">
                <a:ln>
                  <a:noFill/>
                </a:ln>
                <a:solidFill>
                  <a:srgbClr val="000099"/>
                </a:solidFill>
                <a:effectLst/>
                <a:uLnTx/>
                <a:uFillTx/>
                <a:latin typeface="Arial" panose="020B0604020202020204" pitchFamily="34" charset="0"/>
                <a:cs typeface="Arial" panose="020B0604020202020204" pitchFamily="34" charset="0"/>
              </a:rPr>
              <a:t>Govorun</a:t>
            </a:r>
            <a:r>
              <a:rPr kumimoji="0" lang="en-US" sz="20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supercomputer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(JINR Data and Networking Center):</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Engineering infrastructure (electricity and cooling)</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Networking (local and worldwide connectivity)</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HT  Computing (Grid Tier1 and Tier2)</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HP Computing  (“</a:t>
            </a:r>
            <a:r>
              <a:rPr kumimoji="0" lang="en-US" i="0" u="none" strike="noStrike" kern="1200" cap="none" spc="0" normalizeH="0" baseline="0" noProof="0" dirty="0" err="1">
                <a:ln>
                  <a:noFill/>
                </a:ln>
                <a:solidFill>
                  <a:srgbClr val="000099"/>
                </a:solidFill>
                <a:effectLst/>
                <a:uLnTx/>
                <a:uFillTx/>
                <a:latin typeface="Arial" panose="020B0604020202020204" pitchFamily="34" charset="0"/>
                <a:cs typeface="Arial" panose="020B0604020202020204" pitchFamily="34" charset="0"/>
              </a:rPr>
              <a:t>Govorun</a:t>
            </a:r>
            <a:r>
              <a:rPr kumimoji="0" lang="en-US"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supercomputer)</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Cloud Computing</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Data storage (long-term and middle-term Data lake)</a:t>
            </a:r>
            <a:endParaRPr kumimoji="0" lang="ru-RU"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 normalizeH="0" baseline="0" noProof="0" dirty="0">
              <a:ln>
                <a:noFill/>
              </a:ln>
              <a:solidFill>
                <a:prstClr val="black"/>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Рисунок 10">
            <a:extLst>
              <a:ext uri="{FF2B5EF4-FFF2-40B4-BE49-F238E27FC236}">
                <a16:creationId xmlns:a16="http://schemas.microsoft.com/office/drawing/2014/main" id="{1D70DBE3-9264-835D-CF14-4A190E107D96}"/>
              </a:ext>
            </a:extLst>
          </p:cNvPr>
          <p:cNvPicPr>
            <a:picLocks noChangeAspect="1"/>
          </p:cNvPicPr>
          <p:nvPr/>
        </p:nvPicPr>
        <p:blipFill>
          <a:blip r:embed="rId2"/>
          <a:stretch>
            <a:fillRect/>
          </a:stretch>
        </p:blipFill>
        <p:spPr>
          <a:xfrm>
            <a:off x="6719945" y="826063"/>
            <a:ext cx="5064842" cy="3277764"/>
          </a:xfrm>
          <a:prstGeom prst="rect">
            <a:avLst/>
          </a:prstGeom>
        </p:spPr>
      </p:pic>
      <p:pic>
        <p:nvPicPr>
          <p:cNvPr id="15" name="Рисунок 14">
            <a:extLst>
              <a:ext uri="{FF2B5EF4-FFF2-40B4-BE49-F238E27FC236}">
                <a16:creationId xmlns:a16="http://schemas.microsoft.com/office/drawing/2014/main" id="{E236634B-01D2-8E33-A405-BDAA9BE5A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6" t="18287" r="-1646" b="14433"/>
          <a:stretch/>
        </p:blipFill>
        <p:spPr>
          <a:xfrm>
            <a:off x="6771544" y="4222004"/>
            <a:ext cx="5079865" cy="2278788"/>
          </a:xfrm>
          <a:prstGeom prst="rect">
            <a:avLst/>
          </a:prstGeom>
        </p:spPr>
      </p:pic>
      <p:sp>
        <p:nvSpPr>
          <p:cNvPr id="3" name="Прямоугольник 7">
            <a:extLst>
              <a:ext uri="{FF2B5EF4-FFF2-40B4-BE49-F238E27FC236}">
                <a16:creationId xmlns:a16="http://schemas.microsoft.com/office/drawing/2014/main" id="{6F77E029-0079-4567-E306-640F1285C5BA}"/>
              </a:ext>
            </a:extLst>
          </p:cNvPr>
          <p:cNvSpPr/>
          <p:nvPr/>
        </p:nvSpPr>
        <p:spPr>
          <a:xfrm flipH="1">
            <a:off x="0" y="-12296"/>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pic>
        <p:nvPicPr>
          <p:cNvPr id="5" name="Рисунок 4">
            <a:extLst>
              <a:ext uri="{FF2B5EF4-FFF2-40B4-BE49-F238E27FC236}">
                <a16:creationId xmlns:a16="http://schemas.microsoft.com/office/drawing/2014/main" id="{C6818013-7377-90FE-689B-3EBC8D070CF9}"/>
              </a:ext>
            </a:extLst>
          </p:cNvPr>
          <p:cNvPicPr/>
          <p:nvPr/>
        </p:nvPicPr>
        <p:blipFill>
          <a:blip r:embed="rId4"/>
          <a:stretch/>
        </p:blipFill>
        <p:spPr>
          <a:xfrm>
            <a:off x="11169599" y="72682"/>
            <a:ext cx="960330" cy="694478"/>
          </a:xfrm>
          <a:prstGeom prst="rect">
            <a:avLst/>
          </a:prstGeom>
          <a:ln w="0">
            <a:noFill/>
          </a:ln>
        </p:spPr>
      </p:pic>
      <p:sp>
        <p:nvSpPr>
          <p:cNvPr id="4" name="TextBox 3">
            <a:extLst>
              <a:ext uri="{FF2B5EF4-FFF2-40B4-BE49-F238E27FC236}">
                <a16:creationId xmlns:a16="http://schemas.microsoft.com/office/drawing/2014/main" id="{C724B0D4-9394-C83C-9263-38CBE22C1D30}"/>
              </a:ext>
            </a:extLst>
          </p:cNvPr>
          <p:cNvSpPr txBox="1"/>
          <p:nvPr/>
        </p:nvSpPr>
        <p:spPr>
          <a:xfrm>
            <a:off x="3518002" y="95598"/>
            <a:ext cx="8266785" cy="523220"/>
          </a:xfrm>
          <a:prstGeom prst="rect">
            <a:avLst/>
          </a:prstGeom>
          <a:noFill/>
          <a:effectLst>
            <a:outerShdw blurRad="50800" dist="38100" dir="2700000" algn="tl" rotWithShape="0">
              <a:prstClr val="black"/>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Information technology projects (I)</a:t>
            </a:r>
          </a:p>
        </p:txBody>
      </p:sp>
    </p:spTree>
    <p:extLst>
      <p:ext uri="{BB962C8B-B14F-4D97-AF65-F5344CB8AC3E}">
        <p14:creationId xmlns:p14="http://schemas.microsoft.com/office/powerpoint/2010/main" val="3710941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EB69D7-64B4-41CF-9933-98B1F54B16C7}"/>
              </a:ext>
            </a:extLst>
          </p:cNvPr>
          <p:cNvSpPr txBox="1"/>
          <p:nvPr/>
        </p:nvSpPr>
        <p:spPr>
          <a:xfrm>
            <a:off x="219455" y="854190"/>
            <a:ext cx="113239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DejaVu Sans"/>
                <a:cs typeface="Arial" panose="020B0604020202020204" pitchFamily="34" charset="0"/>
              </a:rPr>
              <a:t>Scientific directions and information systems</a:t>
            </a:r>
          </a:p>
        </p:txBody>
      </p:sp>
      <p:sp>
        <p:nvSpPr>
          <p:cNvPr id="6" name="TextBox 5">
            <a:extLst>
              <a:ext uri="{FF2B5EF4-FFF2-40B4-BE49-F238E27FC236}">
                <a16:creationId xmlns:a16="http://schemas.microsoft.com/office/drawing/2014/main" id="{9573279C-75FF-FC9A-8833-85353553019F}"/>
              </a:ext>
            </a:extLst>
          </p:cNvPr>
          <p:cNvSpPr txBox="1"/>
          <p:nvPr/>
        </p:nvSpPr>
        <p:spPr>
          <a:xfrm>
            <a:off x="3035116" y="6121845"/>
            <a:ext cx="609721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C00000"/>
                </a:solidFill>
                <a:effectLst>
                  <a:outerShdw blurRad="38100" dist="38100" dir="2700000" algn="tl">
                    <a:srgbClr val="000000">
                      <a:alpha val="43137"/>
                    </a:srgbClr>
                  </a:outerShdw>
                </a:effectLst>
                <a:uLnTx/>
                <a:uFillTx/>
                <a:latin typeface="Times New Roman"/>
                <a:ea typeface="DejaVu Sans"/>
                <a:cs typeface="+mn-cs"/>
              </a:rPr>
              <a:t>IT</a:t>
            </a:r>
            <a:r>
              <a:rPr kumimoji="0" lang="en-US" sz="3200" b="1" i="0" u="none" strike="noStrike" kern="1200" cap="none" spc="-1" normalizeH="0" noProof="0" dirty="0">
                <a:ln>
                  <a:noFill/>
                </a:ln>
                <a:solidFill>
                  <a:srgbClr val="C00000"/>
                </a:solidFill>
                <a:effectLst>
                  <a:outerShdw blurRad="38100" dist="38100" dir="2700000" algn="tl">
                    <a:srgbClr val="000000">
                      <a:alpha val="43137"/>
                    </a:srgbClr>
                  </a:outerShdw>
                </a:effectLst>
                <a:uLnTx/>
                <a:uFillTx/>
                <a:latin typeface="Times New Roman"/>
                <a:ea typeface="DejaVu Sans"/>
                <a:cs typeface="+mn-cs"/>
              </a:rPr>
              <a:t> </a:t>
            </a:r>
            <a:r>
              <a:rPr kumimoji="0" lang="en-US" sz="3200" b="1" i="0" u="none" strike="noStrike" kern="1200" cap="none" spc="-1" normalizeH="0" baseline="0" noProof="0" dirty="0">
                <a:ln>
                  <a:noFill/>
                </a:ln>
                <a:solidFill>
                  <a:srgbClr val="C00000"/>
                </a:solidFill>
                <a:effectLst>
                  <a:outerShdw blurRad="38100" dist="38100" dir="2700000" algn="tl">
                    <a:srgbClr val="000000">
                      <a:alpha val="43137"/>
                    </a:srgbClr>
                  </a:outerShdw>
                </a:effectLst>
                <a:uLnTx/>
                <a:uFillTx/>
                <a:latin typeface="Times New Roman"/>
                <a:ea typeface="DejaVu Sans"/>
                <a:cs typeface="+mn-cs"/>
              </a:rPr>
              <a:t>School</a:t>
            </a:r>
          </a:p>
        </p:txBody>
      </p:sp>
      <p:sp>
        <p:nvSpPr>
          <p:cNvPr id="9" name="TextBox 8">
            <a:extLst>
              <a:ext uri="{FF2B5EF4-FFF2-40B4-BE49-F238E27FC236}">
                <a16:creationId xmlns:a16="http://schemas.microsoft.com/office/drawing/2014/main" id="{0AA4201A-B723-8EB7-4612-FBB533E93E37}"/>
              </a:ext>
            </a:extLst>
          </p:cNvPr>
          <p:cNvSpPr txBox="1"/>
          <p:nvPr/>
        </p:nvSpPr>
        <p:spPr>
          <a:xfrm>
            <a:off x="219455" y="1478441"/>
            <a:ext cx="6367345" cy="4524315"/>
          </a:xfrm>
          <a:prstGeom prst="rect">
            <a:avLst/>
          </a:prstGeom>
          <a:noFill/>
        </p:spPr>
        <p:txBody>
          <a:bodyPr wrap="square">
            <a:spAutoFit/>
          </a:bodyPr>
          <a:lstStyle/>
          <a:p>
            <a:pPr marL="285750" indent="-285750">
              <a:lnSpc>
                <a:spcPct val="80000"/>
              </a:lnSpc>
              <a:buFont typeface="Arial" panose="020B0604020202020204" pitchFamily="34" charset="0"/>
              <a:buChar char="•"/>
            </a:pPr>
            <a:r>
              <a:rPr lang="en-US" b="1" dirty="0">
                <a:solidFill>
                  <a:srgbClr val="000099"/>
                </a:solidFill>
                <a:latin typeface="Arial" panose="020B0604020202020204" pitchFamily="34" charset="0"/>
                <a:cs typeface="Arial" panose="020B0604020202020204" pitchFamily="34" charset="0"/>
              </a:rPr>
              <a:t>Methods of Mathematical Modeling,</a:t>
            </a:r>
            <a:r>
              <a:rPr lang="ru-RU" b="1" dirty="0">
                <a:solidFill>
                  <a:srgbClr val="000099"/>
                </a:solidFill>
                <a:latin typeface="Arial" panose="020B0604020202020204" pitchFamily="34" charset="0"/>
                <a:cs typeface="Arial" panose="020B0604020202020204" pitchFamily="34" charset="0"/>
              </a:rPr>
              <a:t> </a:t>
            </a:r>
            <a:r>
              <a:rPr lang="en-GB" b="1" dirty="0">
                <a:solidFill>
                  <a:srgbClr val="000099"/>
                </a:solidFill>
                <a:latin typeface="Arial" panose="020B0604020202020204" pitchFamily="34" charset="0"/>
                <a:cs typeface="Arial" panose="020B0604020202020204" pitchFamily="34" charset="0"/>
              </a:rPr>
              <a:t>Computational</a:t>
            </a:r>
            <a:r>
              <a:rPr lang="ru-RU" b="1" dirty="0">
                <a:solidFill>
                  <a:srgbClr val="000099"/>
                </a:solidFill>
                <a:latin typeface="Arial" panose="020B0604020202020204" pitchFamily="34" charset="0"/>
                <a:cs typeface="Arial" panose="020B0604020202020204" pitchFamily="34" charset="0"/>
              </a:rPr>
              <a:t>   </a:t>
            </a:r>
          </a:p>
          <a:p>
            <a:pPr>
              <a:lnSpc>
                <a:spcPct val="80000"/>
              </a:lnSpc>
            </a:pPr>
            <a:r>
              <a:rPr lang="ru-RU" b="1" dirty="0">
                <a:solidFill>
                  <a:srgbClr val="000099"/>
                </a:solidFill>
                <a:latin typeface="Arial" panose="020B0604020202020204" pitchFamily="34" charset="0"/>
                <a:cs typeface="Arial" panose="020B0604020202020204" pitchFamily="34" charset="0"/>
              </a:rPr>
              <a:t>                                       </a:t>
            </a:r>
            <a:r>
              <a:rPr lang="en-US" b="1" dirty="0">
                <a:solidFill>
                  <a:srgbClr val="000099"/>
                </a:solidFill>
                <a:latin typeface="Arial" panose="020B0604020202020204" pitchFamily="34" charset="0"/>
                <a:cs typeface="Arial" panose="020B0604020202020204" pitchFamily="34" charset="0"/>
              </a:rPr>
              <a:t>Physics, and High-Performance</a:t>
            </a:r>
          </a:p>
          <a:p>
            <a:pPr>
              <a:lnSpc>
                <a:spcPct val="80000"/>
              </a:lnSpc>
            </a:pPr>
            <a:r>
              <a:rPr lang="en-US" b="1" dirty="0">
                <a:solidFill>
                  <a:srgbClr val="000099"/>
                </a:solidFill>
                <a:latin typeface="Arial" panose="020B0604020202020204" pitchFamily="34" charset="0"/>
                <a:cs typeface="Arial" panose="020B0604020202020204" pitchFamily="34" charset="0"/>
              </a:rPr>
              <a:t>                                       Computing</a:t>
            </a:r>
            <a:r>
              <a:rPr lang="en-GB" b="1" dirty="0">
                <a:solidFill>
                  <a:srgbClr val="000099"/>
                </a:solidFill>
                <a:latin typeface="Arial" panose="020B0604020202020204" pitchFamily="34" charset="0"/>
                <a:cs typeface="Arial" panose="020B0604020202020204" pitchFamily="34" charset="0"/>
              </a:rPr>
              <a:t> </a:t>
            </a:r>
            <a:r>
              <a:rPr lang="en-US" b="1" dirty="0">
                <a:solidFill>
                  <a:srgbClr val="000099"/>
                </a:solidFill>
                <a:latin typeface="Arial" panose="020B0604020202020204" pitchFamily="34" charset="0"/>
                <a:cs typeface="Arial" panose="020B0604020202020204" pitchFamily="34" charset="0"/>
              </a:rPr>
              <a:t>for Complex System</a:t>
            </a:r>
          </a:p>
          <a:p>
            <a:pPr>
              <a:lnSpc>
                <a:spcPct val="80000"/>
              </a:lnSpc>
            </a:pPr>
            <a:r>
              <a:rPr lang="en-US" b="1" dirty="0">
                <a:solidFill>
                  <a:srgbClr val="000099"/>
                </a:solidFill>
                <a:latin typeface="Arial" panose="020B0604020202020204" pitchFamily="34" charset="0"/>
                <a:cs typeface="Arial" panose="020B0604020202020204" pitchFamily="34" charset="0"/>
              </a:rPr>
              <a:t>                                       Studies</a:t>
            </a:r>
            <a:endParaRPr lang="ru-RU" b="1" dirty="0">
              <a:solidFill>
                <a:srgbClr val="000099"/>
              </a:solidFill>
              <a:latin typeface="Arial" panose="020B0604020202020204" pitchFamily="34" charset="0"/>
              <a:cs typeface="Arial" panose="020B0604020202020204" pitchFamily="34" charset="0"/>
            </a:endParaRPr>
          </a:p>
          <a:p>
            <a:pPr>
              <a:lnSpc>
                <a:spcPct val="80000"/>
              </a:lnSpc>
            </a:pPr>
            <a:r>
              <a:rPr lang="ru-RU" b="1" dirty="0">
                <a:solidFill>
                  <a:prstClr val="black"/>
                </a:solidFill>
                <a:latin typeface="Arial" panose="020B0604020202020204" pitchFamily="34" charset="0"/>
                <a:cs typeface="Arial" panose="020B0604020202020204" pitchFamily="34" charset="0"/>
              </a:rPr>
              <a:t>                                             </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Mathematical Processing and </a:t>
            </a:r>
            <a:endParaRPr kumimoji="0" lang="ru-RU" sz="18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ru-RU" sz="18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Analysis of Experimental Data</a:t>
            </a:r>
            <a:endParaRPr kumimoji="0" lang="ru-RU" sz="18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a:p>
            <a:pPr>
              <a:defRPr/>
            </a:pPr>
            <a:r>
              <a:rPr lang="ru-RU" b="1" dirty="0">
                <a:solidFill>
                  <a:srgbClr val="000099"/>
                </a:solidFill>
                <a:latin typeface="Arial" panose="020B0604020202020204" pitchFamily="34" charset="0"/>
                <a:cs typeface="Arial" panose="020B0604020202020204" pitchFamily="34" charset="0"/>
              </a:rPr>
              <a:t>         </a:t>
            </a:r>
            <a:r>
              <a:rPr lang="en-US" sz="1800" b="1" dirty="0">
                <a:solidFill>
                  <a:srgbClr val="000099"/>
                </a:solidFill>
              </a:rPr>
              <a:t>Implementation of ML/DL Methods </a:t>
            </a:r>
            <a:endParaRPr lang="ru-RU" sz="1800" b="1" dirty="0">
              <a:solidFill>
                <a:srgbClr val="000099"/>
              </a:solidFill>
            </a:endParaRPr>
          </a:p>
          <a:p>
            <a:pPr>
              <a:defRPr/>
            </a:pPr>
            <a:r>
              <a:rPr lang="ru-RU" b="1" dirty="0">
                <a:solidFill>
                  <a:srgbClr val="000099"/>
                </a:solidFill>
              </a:rPr>
              <a:t>           </a:t>
            </a:r>
            <a:r>
              <a:rPr lang="en-US" sz="1800" b="1" dirty="0">
                <a:solidFill>
                  <a:srgbClr val="000099"/>
                </a:solidFill>
              </a:rPr>
              <a:t>in Data Processing and Analysis </a:t>
            </a:r>
            <a:endParaRPr lang="ru-RU" sz="1800" b="1" dirty="0">
              <a:solidFill>
                <a:srgbClr val="000099"/>
              </a:solidFill>
            </a:endParaRPr>
          </a:p>
          <a:p>
            <a:pPr>
              <a:defRPr/>
            </a:pPr>
            <a:r>
              <a:rPr lang="ru-RU" b="1" dirty="0">
                <a:solidFill>
                  <a:srgbClr val="000099"/>
                </a:solidFill>
              </a:rPr>
              <a:t>           </a:t>
            </a:r>
            <a:r>
              <a:rPr lang="en-US" sz="1800" b="1" dirty="0">
                <a:solidFill>
                  <a:srgbClr val="000099"/>
                </a:solidFill>
              </a:rPr>
              <a:t>at the NICA Experiments</a:t>
            </a:r>
            <a:endParaRPr lang="ru-RU" sz="1800" b="1" dirty="0">
              <a:solidFill>
                <a:srgbClr val="000099"/>
              </a:solidFill>
            </a:endParaRPr>
          </a:p>
          <a:p>
            <a:pPr marR="0" lvl="0" algn="l" defTabSz="914400" rtl="0" eaLnBrk="1" fontAlgn="auto" latinLnBrk="0" hangingPunct="1">
              <a:lnSpc>
                <a:spcPct val="100000"/>
              </a:lnSpc>
              <a:spcBef>
                <a:spcPts val="0"/>
              </a:spcBef>
              <a:spcAft>
                <a:spcPts val="0"/>
              </a:spcAft>
              <a:buClrTx/>
              <a:buSzTx/>
              <a:tabLst/>
              <a:defRPr/>
            </a:pPr>
            <a:endParaRPr kumimoji="0" lang="ru-RU" sz="1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Development and application of methods of computational mathematics in quantum information theory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785EFBB-D3A0-DCF2-8BCB-77FF30433388}"/>
              </a:ext>
            </a:extLst>
          </p:cNvPr>
          <p:cNvSpPr txBox="1"/>
          <p:nvPr/>
        </p:nvSpPr>
        <p:spPr>
          <a:xfrm>
            <a:off x="6679580" y="1597862"/>
            <a:ext cx="5356554"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Digital JINR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solidFill>
                <a:srgbClr val="000099"/>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Methods of Artificial Intelligence and Big Data Analytics</a:t>
            </a:r>
            <a:endParaRPr kumimoji="0" lang="ru-RU" sz="18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pic>
        <p:nvPicPr>
          <p:cNvPr id="13" name="Рисунок 12">
            <a:extLst>
              <a:ext uri="{FF2B5EF4-FFF2-40B4-BE49-F238E27FC236}">
                <a16:creationId xmlns:a16="http://schemas.microsoft.com/office/drawing/2014/main" id="{04E93E67-BA98-34B3-7458-09D1B6AD3A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080"/>
          <a:stretch/>
        </p:blipFill>
        <p:spPr>
          <a:xfrm>
            <a:off x="8252854" y="2992636"/>
            <a:ext cx="3396910" cy="1924690"/>
          </a:xfrm>
          <a:prstGeom prst="rect">
            <a:avLst/>
          </a:prstGeom>
        </p:spPr>
      </p:pic>
      <p:sp>
        <p:nvSpPr>
          <p:cNvPr id="3" name="Прямоугольник 7">
            <a:extLst>
              <a:ext uri="{FF2B5EF4-FFF2-40B4-BE49-F238E27FC236}">
                <a16:creationId xmlns:a16="http://schemas.microsoft.com/office/drawing/2014/main" id="{FD20D924-0480-2745-DB93-69CA20140179}"/>
              </a:ext>
            </a:extLst>
          </p:cNvPr>
          <p:cNvSpPr/>
          <p:nvPr/>
        </p:nvSpPr>
        <p:spPr>
          <a:xfrm flipH="1">
            <a:off x="0" y="-12296"/>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pic>
        <p:nvPicPr>
          <p:cNvPr id="5" name="Рисунок 4">
            <a:extLst>
              <a:ext uri="{FF2B5EF4-FFF2-40B4-BE49-F238E27FC236}">
                <a16:creationId xmlns:a16="http://schemas.microsoft.com/office/drawing/2014/main" id="{E90BB8BC-83AB-7835-8D74-A14080677A0D}"/>
              </a:ext>
            </a:extLst>
          </p:cNvPr>
          <p:cNvPicPr/>
          <p:nvPr/>
        </p:nvPicPr>
        <p:blipFill>
          <a:blip r:embed="rId4"/>
          <a:stretch/>
        </p:blipFill>
        <p:spPr>
          <a:xfrm>
            <a:off x="11169599" y="72682"/>
            <a:ext cx="960330" cy="694478"/>
          </a:xfrm>
          <a:prstGeom prst="rect">
            <a:avLst/>
          </a:prstGeom>
          <a:ln w="0">
            <a:noFill/>
          </a:ln>
        </p:spPr>
      </p:pic>
      <p:sp>
        <p:nvSpPr>
          <p:cNvPr id="7" name="TextBox 6">
            <a:extLst>
              <a:ext uri="{FF2B5EF4-FFF2-40B4-BE49-F238E27FC236}">
                <a16:creationId xmlns:a16="http://schemas.microsoft.com/office/drawing/2014/main" id="{C184159A-F015-6DA0-6AAE-D96084C30855}"/>
              </a:ext>
            </a:extLst>
          </p:cNvPr>
          <p:cNvSpPr txBox="1"/>
          <p:nvPr/>
        </p:nvSpPr>
        <p:spPr>
          <a:xfrm>
            <a:off x="3048219" y="110518"/>
            <a:ext cx="8266785" cy="523220"/>
          </a:xfrm>
          <a:prstGeom prst="rect">
            <a:avLst/>
          </a:prstGeom>
          <a:noFill/>
          <a:effectLst>
            <a:outerShdw blurRad="50800" dist="38100" dir="2700000" algn="tl" rotWithShape="0">
              <a:prstClr val="black"/>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Information technology projects (II)</a:t>
            </a:r>
          </a:p>
        </p:txBody>
      </p:sp>
      <p:pic>
        <p:nvPicPr>
          <p:cNvPr id="8" name="Рисунок 7">
            <a:extLst>
              <a:ext uri="{FF2B5EF4-FFF2-40B4-BE49-F238E27FC236}">
                <a16:creationId xmlns:a16="http://schemas.microsoft.com/office/drawing/2014/main" id="{A6B13C54-FFA5-9E60-DD23-5435622E66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8434" y="1413664"/>
            <a:ext cx="1906406" cy="803681"/>
          </a:xfrm>
          <a:prstGeom prst="rect">
            <a:avLst/>
          </a:prstGeom>
        </p:spPr>
      </p:pic>
      <p:sp>
        <p:nvSpPr>
          <p:cNvPr id="11" name="TextBox 10">
            <a:extLst>
              <a:ext uri="{FF2B5EF4-FFF2-40B4-BE49-F238E27FC236}">
                <a16:creationId xmlns:a16="http://schemas.microsoft.com/office/drawing/2014/main" id="{4E3D2030-DA44-B8AD-3B02-A91A48EED591}"/>
              </a:ext>
            </a:extLst>
          </p:cNvPr>
          <p:cNvSpPr txBox="1"/>
          <p:nvPr/>
        </p:nvSpPr>
        <p:spPr>
          <a:xfrm>
            <a:off x="6803347" y="4962733"/>
            <a:ext cx="4511657" cy="923330"/>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000099"/>
                </a:solidFill>
                <a:latin typeface="Arial" panose="020B0604020202020204" pitchFamily="34" charset="0"/>
                <a:cs typeface="Arial" panose="020B0604020202020204" pitchFamily="34" charset="0"/>
              </a:rPr>
              <a:t>Quantum intelligent control of technological processes and physical facilities at JINR</a:t>
            </a:r>
            <a:endParaRPr lang="ru-RU" b="1" dirty="0">
              <a:solidFill>
                <a:srgbClr val="000099"/>
              </a:solidFill>
              <a:latin typeface="Arial" panose="020B0604020202020204" pitchFamily="34" charset="0"/>
              <a:cs typeface="Arial" panose="020B0604020202020204" pitchFamily="34" charset="0"/>
            </a:endParaRPr>
          </a:p>
        </p:txBody>
      </p:sp>
      <p:pic>
        <p:nvPicPr>
          <p:cNvPr id="12" name="Picture 3">
            <a:extLst>
              <a:ext uri="{FF2B5EF4-FFF2-40B4-BE49-F238E27FC236}">
                <a16:creationId xmlns:a16="http://schemas.microsoft.com/office/drawing/2014/main" id="{493B2D70-93C9-CEBC-F4CA-730C736198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946" y="5389598"/>
            <a:ext cx="1791204" cy="1317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74DFA9E0-2589-3F56-5643-34D9231397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09" t="48889" r="2435" b="4484"/>
          <a:stretch/>
        </p:blipFill>
        <p:spPr>
          <a:xfrm>
            <a:off x="3980921" y="2422356"/>
            <a:ext cx="1912022" cy="1305668"/>
          </a:xfrm>
          <a:prstGeom prst="rect">
            <a:avLst/>
          </a:prstGeom>
        </p:spPr>
      </p:pic>
      <p:pic>
        <p:nvPicPr>
          <p:cNvPr id="15" name="Рисунок 14">
            <a:extLst>
              <a:ext uri="{FF2B5EF4-FFF2-40B4-BE49-F238E27FC236}">
                <a16:creationId xmlns:a16="http://schemas.microsoft.com/office/drawing/2014/main" id="{DE701776-1F2B-DD46-0F18-A4F99F0F3BD8}"/>
              </a:ext>
            </a:extLst>
          </p:cNvPr>
          <p:cNvPicPr>
            <a:picLocks noChangeAspect="1"/>
          </p:cNvPicPr>
          <p:nvPr/>
        </p:nvPicPr>
        <p:blipFill>
          <a:blip r:embed="rId8"/>
          <a:stretch>
            <a:fillRect/>
          </a:stretch>
        </p:blipFill>
        <p:spPr>
          <a:xfrm>
            <a:off x="597160" y="1913742"/>
            <a:ext cx="2126857" cy="1212470"/>
          </a:xfrm>
          <a:prstGeom prst="rect">
            <a:avLst/>
          </a:prstGeom>
        </p:spPr>
      </p:pic>
      <p:pic>
        <p:nvPicPr>
          <p:cNvPr id="4" name="Picture 28">
            <a:extLst>
              <a:ext uri="{FF2B5EF4-FFF2-40B4-BE49-F238E27FC236}">
                <a16:creationId xmlns:a16="http://schemas.microsoft.com/office/drawing/2014/main" id="{000670C7-B3AA-8D83-3909-B523D2F79C54}"/>
              </a:ext>
            </a:extLst>
          </p:cNvPr>
          <p:cNvPicPr>
            <a:picLocks noChangeAspect="1"/>
          </p:cNvPicPr>
          <p:nvPr/>
        </p:nvPicPr>
        <p:blipFill>
          <a:blip r:embed="rId9"/>
          <a:stretch>
            <a:fillRect/>
          </a:stretch>
        </p:blipFill>
        <p:spPr>
          <a:xfrm>
            <a:off x="4847998" y="3359838"/>
            <a:ext cx="1164111" cy="1273964"/>
          </a:xfrm>
          <a:prstGeom prst="rect">
            <a:avLst/>
          </a:prstGeom>
        </p:spPr>
      </p:pic>
      <p:pic>
        <p:nvPicPr>
          <p:cNvPr id="16" name="Рисунок 15">
            <a:extLst>
              <a:ext uri="{FF2B5EF4-FFF2-40B4-BE49-F238E27FC236}">
                <a16:creationId xmlns:a16="http://schemas.microsoft.com/office/drawing/2014/main" id="{3EE96670-8FBF-C571-4D7D-066ED02FDF89}"/>
              </a:ext>
            </a:extLst>
          </p:cNvPr>
          <p:cNvPicPr/>
          <p:nvPr/>
        </p:nvPicPr>
        <p:blipFill>
          <a:blip r:embed="rId10" cstate="print">
            <a:extLst>
              <a:ext uri="{BEBA8EAE-BF5A-486C-A8C5-ECC9F3942E4B}">
                <a14:imgProps xmlns:a14="http://schemas.microsoft.com/office/drawing/2010/main">
                  <a14:imgLayer r:embed="rId11">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384460" y="5058388"/>
            <a:ext cx="684205" cy="1253712"/>
          </a:xfrm>
          <a:prstGeom prst="rect">
            <a:avLst/>
          </a:prstGeom>
        </p:spPr>
      </p:pic>
    </p:spTree>
    <p:extLst>
      <p:ext uri="{BB962C8B-B14F-4D97-AF65-F5344CB8AC3E}">
        <p14:creationId xmlns:p14="http://schemas.microsoft.com/office/powerpoint/2010/main" val="3814651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Шестиугольник 8">
            <a:extLst>
              <a:ext uri="{FF2B5EF4-FFF2-40B4-BE49-F238E27FC236}">
                <a16:creationId xmlns:a16="http://schemas.microsoft.com/office/drawing/2014/main" id="{9340E0D1-913B-357D-3912-7ECF40F3D573}"/>
              </a:ext>
            </a:extLst>
          </p:cNvPr>
          <p:cNvSpPr/>
          <p:nvPr/>
        </p:nvSpPr>
        <p:spPr>
          <a:xfrm>
            <a:off x="4439345" y="4798136"/>
            <a:ext cx="3141252" cy="1775310"/>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id="{48B3709C-C24A-B33A-7F2F-73BA7B7BC809}"/>
              </a:ext>
            </a:extLst>
          </p:cNvPr>
          <p:cNvSpPr/>
          <p:nvPr/>
        </p:nvSpPr>
        <p:spPr>
          <a:xfrm flipH="1">
            <a:off x="-1" y="-16461"/>
            <a:ext cx="12192000" cy="100682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3" name="Рисунок 2">
            <a:extLst>
              <a:ext uri="{FF2B5EF4-FFF2-40B4-BE49-F238E27FC236}">
                <a16:creationId xmlns:a16="http://schemas.microsoft.com/office/drawing/2014/main" id="{120D3A0C-0884-5C66-9575-E6AF21FD6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6530" y="11829"/>
            <a:ext cx="1255924" cy="889049"/>
          </a:xfrm>
          <a:prstGeom prst="rect">
            <a:avLst/>
          </a:prstGeom>
        </p:spPr>
      </p:pic>
      <p:sp>
        <p:nvSpPr>
          <p:cNvPr id="4" name="Прямоугольник 6">
            <a:extLst>
              <a:ext uri="{FF2B5EF4-FFF2-40B4-BE49-F238E27FC236}">
                <a16:creationId xmlns:a16="http://schemas.microsoft.com/office/drawing/2014/main" id="{738F72A7-B6AA-4F22-2D66-18B9E9F9BBE6}"/>
              </a:ext>
            </a:extLst>
          </p:cNvPr>
          <p:cNvSpPr/>
          <p:nvPr/>
        </p:nvSpPr>
        <p:spPr>
          <a:xfrm>
            <a:off x="11617" y="0"/>
            <a:ext cx="3807930" cy="949388"/>
          </a:xfrm>
          <a:prstGeom prst="rect">
            <a:avLst/>
          </a:prstGeom>
          <a:noFill/>
          <a:ln w="0">
            <a:noFill/>
          </a:ln>
          <a:effectLst>
            <a:outerShdw blurRad="50760" dist="37674" dir="2700000" algn="tl" rotWithShape="0">
              <a:srgbClr val="000000"/>
            </a:outerShdw>
          </a:effectLst>
        </p:spPr>
        <p:style>
          <a:lnRef idx="0">
            <a:scrgbClr r="0" g="0" b="0"/>
          </a:lnRef>
          <a:fillRef idx="0">
            <a:scrgbClr r="0" g="0" b="0"/>
          </a:fillRef>
          <a:effectRef idx="0">
            <a:scrgbClr r="0" g="0" b="0"/>
          </a:effectRef>
          <a:fontRef idx="minor"/>
        </p:style>
        <p:txBody>
          <a:bodyPr wrap="square" lIns="86766" tIns="43383" rIns="86766" bIns="43383" anchor="t">
            <a:spAutoFit/>
          </a:bodyPr>
          <a:lstStyle/>
          <a:p>
            <a:pPr algn="ctr">
              <a:lnSpc>
                <a:spcPct val="100000"/>
              </a:lnSpc>
            </a:pPr>
            <a:r>
              <a:rPr lang="en-US" sz="2800" b="1" dirty="0">
                <a:solidFill>
                  <a:schemeClr val="bg1"/>
                </a:solidFill>
                <a:effectLst>
                  <a:outerShdw blurRad="38100" dist="38100" dir="2700000" algn="tl">
                    <a:srgbClr val="000000">
                      <a:alpha val="43137"/>
                    </a:srgbClr>
                  </a:outerShdw>
                </a:effectLst>
              </a:rPr>
              <a:t>Cooperation with All JINR Laboratories</a:t>
            </a:r>
          </a:p>
        </p:txBody>
      </p:sp>
      <p:sp>
        <p:nvSpPr>
          <p:cNvPr id="8" name="Шестиугольник 7">
            <a:extLst>
              <a:ext uri="{FF2B5EF4-FFF2-40B4-BE49-F238E27FC236}">
                <a16:creationId xmlns:a16="http://schemas.microsoft.com/office/drawing/2014/main" id="{BF7FD4E1-0744-42F3-EED4-9AAE3B9BB797}"/>
              </a:ext>
            </a:extLst>
          </p:cNvPr>
          <p:cNvSpPr/>
          <p:nvPr/>
        </p:nvSpPr>
        <p:spPr>
          <a:xfrm>
            <a:off x="4510996" y="2396242"/>
            <a:ext cx="2954877" cy="2232331"/>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a:solidFill>
                <a:srgbClr val="000099"/>
              </a:solidFill>
              <a:latin typeface="Arial" panose="020B0604020202020204" pitchFamily="34" charset="0"/>
              <a:cs typeface="Arial" panose="020B0604020202020204" pitchFamily="34" charset="0"/>
            </a:endParaRPr>
          </a:p>
        </p:txBody>
      </p:sp>
      <p:sp>
        <p:nvSpPr>
          <p:cNvPr id="10" name="Шестиугольник 9">
            <a:extLst>
              <a:ext uri="{FF2B5EF4-FFF2-40B4-BE49-F238E27FC236}">
                <a16:creationId xmlns:a16="http://schemas.microsoft.com/office/drawing/2014/main" id="{89B5A5A7-139B-C725-A6BC-688F1F8675C3}"/>
              </a:ext>
            </a:extLst>
          </p:cNvPr>
          <p:cNvSpPr/>
          <p:nvPr/>
        </p:nvSpPr>
        <p:spPr>
          <a:xfrm>
            <a:off x="891722" y="1385517"/>
            <a:ext cx="3742386" cy="2201521"/>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highlight>
                <a:srgbClr val="FFFF00"/>
              </a:highlight>
            </a:endParaRPr>
          </a:p>
        </p:txBody>
      </p:sp>
      <p:sp>
        <p:nvSpPr>
          <p:cNvPr id="11" name="Шестиугольник 10">
            <a:extLst>
              <a:ext uri="{FF2B5EF4-FFF2-40B4-BE49-F238E27FC236}">
                <a16:creationId xmlns:a16="http://schemas.microsoft.com/office/drawing/2014/main" id="{0A2ABDEB-90FD-07B4-01F9-1E2384C20982}"/>
              </a:ext>
            </a:extLst>
          </p:cNvPr>
          <p:cNvSpPr/>
          <p:nvPr/>
        </p:nvSpPr>
        <p:spPr>
          <a:xfrm>
            <a:off x="7512317" y="1327102"/>
            <a:ext cx="3529393" cy="2021448"/>
          </a:xfrm>
          <a:prstGeom prst="hex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Шестиугольник 11">
            <a:extLst>
              <a:ext uri="{FF2B5EF4-FFF2-40B4-BE49-F238E27FC236}">
                <a16:creationId xmlns:a16="http://schemas.microsoft.com/office/drawing/2014/main" id="{0D943417-C6FF-9957-AA3E-A7058A1F9E20}"/>
              </a:ext>
            </a:extLst>
          </p:cNvPr>
          <p:cNvSpPr/>
          <p:nvPr/>
        </p:nvSpPr>
        <p:spPr>
          <a:xfrm>
            <a:off x="4371066" y="444300"/>
            <a:ext cx="3141252" cy="1775310"/>
          </a:xfrm>
          <a:prstGeom prst="hexag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Шестиугольник 13">
            <a:extLst>
              <a:ext uri="{FF2B5EF4-FFF2-40B4-BE49-F238E27FC236}">
                <a16:creationId xmlns:a16="http://schemas.microsoft.com/office/drawing/2014/main" id="{009FDDFB-BF73-834B-950C-B44BE20ABE20}"/>
              </a:ext>
            </a:extLst>
          </p:cNvPr>
          <p:cNvSpPr/>
          <p:nvPr/>
        </p:nvSpPr>
        <p:spPr>
          <a:xfrm>
            <a:off x="7502567" y="3577147"/>
            <a:ext cx="3503502" cy="2021448"/>
          </a:xfrm>
          <a:prstGeom prst="hexago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Шестиугольник 14">
            <a:extLst>
              <a:ext uri="{FF2B5EF4-FFF2-40B4-BE49-F238E27FC236}">
                <a16:creationId xmlns:a16="http://schemas.microsoft.com/office/drawing/2014/main" id="{DC12CE93-734A-C1BE-C78D-ADD22D647C3F}"/>
              </a:ext>
            </a:extLst>
          </p:cNvPr>
          <p:cNvSpPr/>
          <p:nvPr/>
        </p:nvSpPr>
        <p:spPr>
          <a:xfrm>
            <a:off x="942055" y="3690508"/>
            <a:ext cx="3645987" cy="2021448"/>
          </a:xfrm>
          <a:prstGeom prst="hexagon">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7E2F8B5D-765A-A40B-FD24-EFD4D142BF8E}"/>
              </a:ext>
            </a:extLst>
          </p:cNvPr>
          <p:cNvSpPr txBox="1"/>
          <p:nvPr/>
        </p:nvSpPr>
        <p:spPr>
          <a:xfrm>
            <a:off x="1915582" y="1350497"/>
            <a:ext cx="1633781" cy="369332"/>
          </a:xfrm>
          <a:prstGeom prst="rect">
            <a:avLst/>
          </a:prstGeom>
          <a:noFill/>
        </p:spPr>
        <p:txBody>
          <a:bodyPr wrap="none" rtlCol="0">
            <a:spAutoFit/>
          </a:bodyPr>
          <a:lstStyle/>
          <a:p>
            <a:r>
              <a:rPr lang="en-US" dirty="0">
                <a:solidFill>
                  <a:srgbClr val="C00000"/>
                </a:solidFill>
              </a:rPr>
              <a:t>Nuclear Physics</a:t>
            </a:r>
            <a:endParaRPr lang="ru-RU" dirty="0">
              <a:solidFill>
                <a:srgbClr val="C00000"/>
              </a:solidFill>
            </a:endParaRPr>
          </a:p>
        </p:txBody>
      </p:sp>
      <p:sp>
        <p:nvSpPr>
          <p:cNvPr id="18" name="TextBox 17">
            <a:extLst>
              <a:ext uri="{FF2B5EF4-FFF2-40B4-BE49-F238E27FC236}">
                <a16:creationId xmlns:a16="http://schemas.microsoft.com/office/drawing/2014/main" id="{888C4C88-BAD0-1D93-385D-BBDD6150C9C8}"/>
              </a:ext>
            </a:extLst>
          </p:cNvPr>
          <p:cNvSpPr txBox="1"/>
          <p:nvPr/>
        </p:nvSpPr>
        <p:spPr>
          <a:xfrm>
            <a:off x="8213818" y="3540640"/>
            <a:ext cx="2099472" cy="369332"/>
          </a:xfrm>
          <a:prstGeom prst="rect">
            <a:avLst/>
          </a:prstGeom>
          <a:noFill/>
        </p:spPr>
        <p:txBody>
          <a:bodyPr wrap="square">
            <a:spAutoFit/>
          </a:bodyPr>
          <a:lstStyle/>
          <a:p>
            <a:pPr algn="ctr"/>
            <a:r>
              <a:rPr lang="en-US" dirty="0">
                <a:solidFill>
                  <a:srgbClr val="C00000"/>
                </a:solidFill>
              </a:rPr>
              <a:t>Condensed Matter</a:t>
            </a:r>
            <a:endParaRPr lang="ru-RU" dirty="0">
              <a:solidFill>
                <a:srgbClr val="C00000"/>
              </a:solidFill>
            </a:endParaRPr>
          </a:p>
        </p:txBody>
      </p:sp>
      <p:sp>
        <p:nvSpPr>
          <p:cNvPr id="19" name="TextBox 18">
            <a:extLst>
              <a:ext uri="{FF2B5EF4-FFF2-40B4-BE49-F238E27FC236}">
                <a16:creationId xmlns:a16="http://schemas.microsoft.com/office/drawing/2014/main" id="{0A70851B-0D24-8B7F-DE65-9738E82EE901}"/>
              </a:ext>
            </a:extLst>
          </p:cNvPr>
          <p:cNvSpPr txBox="1"/>
          <p:nvPr/>
        </p:nvSpPr>
        <p:spPr>
          <a:xfrm>
            <a:off x="8574714" y="1291669"/>
            <a:ext cx="1359206" cy="369332"/>
          </a:xfrm>
          <a:prstGeom prst="rect">
            <a:avLst/>
          </a:prstGeom>
          <a:noFill/>
        </p:spPr>
        <p:txBody>
          <a:bodyPr wrap="square">
            <a:spAutoFit/>
          </a:bodyPr>
          <a:lstStyle/>
          <a:p>
            <a:pPr algn="ctr"/>
            <a:r>
              <a:rPr lang="en-US" dirty="0">
                <a:solidFill>
                  <a:srgbClr val="C00000"/>
                </a:solidFill>
              </a:rPr>
              <a:t>Life Science</a:t>
            </a:r>
            <a:endParaRPr lang="ru-RU" dirty="0">
              <a:solidFill>
                <a:srgbClr val="C00000"/>
              </a:solidFill>
            </a:endParaRPr>
          </a:p>
        </p:txBody>
      </p:sp>
      <p:sp>
        <p:nvSpPr>
          <p:cNvPr id="21" name="TextBox 20">
            <a:extLst>
              <a:ext uri="{FF2B5EF4-FFF2-40B4-BE49-F238E27FC236}">
                <a16:creationId xmlns:a16="http://schemas.microsoft.com/office/drawing/2014/main" id="{51FE4085-E5B4-7F64-7CF6-06C003CFBEF4}"/>
              </a:ext>
            </a:extLst>
          </p:cNvPr>
          <p:cNvSpPr txBox="1"/>
          <p:nvPr/>
        </p:nvSpPr>
        <p:spPr>
          <a:xfrm>
            <a:off x="4537709" y="4749649"/>
            <a:ext cx="2954589" cy="646331"/>
          </a:xfrm>
          <a:prstGeom prst="rect">
            <a:avLst/>
          </a:prstGeom>
          <a:noFill/>
        </p:spPr>
        <p:txBody>
          <a:bodyPr wrap="square">
            <a:spAutoFit/>
          </a:bodyPr>
          <a:lstStyle/>
          <a:p>
            <a:pPr algn="ctr"/>
            <a:r>
              <a:rPr lang="en-US" dirty="0">
                <a:solidFill>
                  <a:srgbClr val="C00000"/>
                </a:solidFill>
              </a:rPr>
              <a:t>Neutrino Physics and Astrophysics</a:t>
            </a:r>
            <a:endParaRPr lang="ru-RU" dirty="0">
              <a:solidFill>
                <a:srgbClr val="C00000"/>
              </a:solidFill>
            </a:endParaRPr>
          </a:p>
        </p:txBody>
      </p:sp>
      <p:sp>
        <p:nvSpPr>
          <p:cNvPr id="23" name="TextBox 22">
            <a:extLst>
              <a:ext uri="{FF2B5EF4-FFF2-40B4-BE49-F238E27FC236}">
                <a16:creationId xmlns:a16="http://schemas.microsoft.com/office/drawing/2014/main" id="{E5625CA6-3CD3-37BA-2831-9D84434AD006}"/>
              </a:ext>
            </a:extLst>
          </p:cNvPr>
          <p:cNvSpPr txBox="1"/>
          <p:nvPr/>
        </p:nvSpPr>
        <p:spPr>
          <a:xfrm>
            <a:off x="1342356" y="3742986"/>
            <a:ext cx="2433190" cy="369332"/>
          </a:xfrm>
          <a:prstGeom prst="rect">
            <a:avLst/>
          </a:prstGeom>
          <a:noFill/>
        </p:spPr>
        <p:txBody>
          <a:bodyPr wrap="square">
            <a:spAutoFit/>
          </a:bodyPr>
          <a:lstStyle/>
          <a:p>
            <a:pPr algn="ctr"/>
            <a:r>
              <a:rPr lang="en-US" dirty="0">
                <a:solidFill>
                  <a:srgbClr val="C00000"/>
                </a:solidFill>
              </a:rPr>
              <a:t>Theoretical Physics</a:t>
            </a:r>
            <a:endParaRPr lang="ru-RU" dirty="0">
              <a:solidFill>
                <a:srgbClr val="C00000"/>
              </a:solidFill>
            </a:endParaRPr>
          </a:p>
        </p:txBody>
      </p:sp>
      <p:sp>
        <p:nvSpPr>
          <p:cNvPr id="25" name="TextBox 24">
            <a:extLst>
              <a:ext uri="{FF2B5EF4-FFF2-40B4-BE49-F238E27FC236}">
                <a16:creationId xmlns:a16="http://schemas.microsoft.com/office/drawing/2014/main" id="{7C5F0CDD-2685-B1D0-1DB3-3E9354DC843B}"/>
              </a:ext>
            </a:extLst>
          </p:cNvPr>
          <p:cNvSpPr txBox="1"/>
          <p:nvPr/>
        </p:nvSpPr>
        <p:spPr>
          <a:xfrm>
            <a:off x="4659421" y="436214"/>
            <a:ext cx="2609459" cy="369332"/>
          </a:xfrm>
          <a:prstGeom prst="rect">
            <a:avLst/>
          </a:prstGeom>
          <a:noFill/>
        </p:spPr>
        <p:txBody>
          <a:bodyPr wrap="square">
            <a:spAutoFit/>
          </a:bodyPr>
          <a:lstStyle/>
          <a:p>
            <a:pPr algn="ctr"/>
            <a:r>
              <a:rPr lang="en-US" dirty="0">
                <a:solidFill>
                  <a:srgbClr val="C00000"/>
                </a:solidFill>
              </a:rPr>
              <a:t>Particle Physics and HEP</a:t>
            </a:r>
            <a:endParaRPr lang="ru-RU" dirty="0">
              <a:solidFill>
                <a:srgbClr val="C00000"/>
              </a:solidFill>
            </a:endParaRPr>
          </a:p>
        </p:txBody>
      </p:sp>
      <p:sp>
        <p:nvSpPr>
          <p:cNvPr id="27" name="TextBox 26">
            <a:extLst>
              <a:ext uri="{FF2B5EF4-FFF2-40B4-BE49-F238E27FC236}">
                <a16:creationId xmlns:a16="http://schemas.microsoft.com/office/drawing/2014/main" id="{9C39B154-6209-94A8-CB55-41DEBEDC6B7C}"/>
              </a:ext>
            </a:extLst>
          </p:cNvPr>
          <p:cNvSpPr txBox="1"/>
          <p:nvPr/>
        </p:nvSpPr>
        <p:spPr>
          <a:xfrm>
            <a:off x="7793284" y="1628407"/>
            <a:ext cx="3003246" cy="591089"/>
          </a:xfrm>
          <a:prstGeom prst="rect">
            <a:avLst/>
          </a:prstGeom>
          <a:noFill/>
          <a:effectLst/>
        </p:spPr>
        <p:txBody>
          <a:bodyPr wrap="square">
            <a:spAutoFit/>
          </a:bodyPr>
          <a:lstStyle/>
          <a:p>
            <a:pPr defTabSz="404131">
              <a:lnSpc>
                <a:spcPct val="90000"/>
              </a:lnSpc>
              <a:buClr>
                <a:srgbClr val="000000"/>
              </a:buClr>
              <a:buSzPct val="100000"/>
              <a:defRPr/>
            </a:pPr>
            <a:r>
              <a:rPr lang="en-US" sz="1800" dirty="0">
                <a:solidFill>
                  <a:srgbClr val="000099"/>
                </a:solidFill>
              </a:rPr>
              <a:t>- </a:t>
            </a:r>
            <a:r>
              <a:rPr lang="en-US" sz="1700" spc="-120" dirty="0">
                <a:solidFill>
                  <a:srgbClr val="000099"/>
                </a:solidFill>
                <a:latin typeface="Times New Roman" panose="02020603050405020304" pitchFamily="18" charset="0"/>
                <a:cs typeface="Times New Roman" panose="02020603050405020304" pitchFamily="18" charset="0"/>
              </a:rPr>
              <a:t>Information System for Radiation Biology tasks</a:t>
            </a:r>
          </a:p>
        </p:txBody>
      </p:sp>
      <p:sp>
        <p:nvSpPr>
          <p:cNvPr id="28" name="TextBox 27">
            <a:extLst>
              <a:ext uri="{FF2B5EF4-FFF2-40B4-BE49-F238E27FC236}">
                <a16:creationId xmlns:a16="http://schemas.microsoft.com/office/drawing/2014/main" id="{6F8E305D-76EC-136F-BE3F-9B948424EC21}"/>
              </a:ext>
            </a:extLst>
          </p:cNvPr>
          <p:cNvSpPr txBox="1"/>
          <p:nvPr/>
        </p:nvSpPr>
        <p:spPr>
          <a:xfrm>
            <a:off x="4597600" y="800077"/>
            <a:ext cx="3123574" cy="1269578"/>
          </a:xfrm>
          <a:prstGeom prst="rect">
            <a:avLst/>
          </a:prstGeom>
          <a:noFill/>
          <a:effectLst/>
        </p:spPr>
        <p:txBody>
          <a:bodyPr wrap="square">
            <a:spAutoFit/>
          </a:bodyPr>
          <a:lstStyle/>
          <a:p>
            <a:pPr defTabSz="404131">
              <a:lnSpc>
                <a:spcPct val="90000"/>
              </a:lnSpc>
              <a:buClr>
                <a:srgbClr val="000000"/>
              </a:buClr>
              <a:buSzPct val="100000"/>
              <a:defRPr/>
            </a:pPr>
            <a:r>
              <a:rPr lang="ru-RU" sz="1700" spc="-120" dirty="0">
                <a:solidFill>
                  <a:srgbClr val="000099"/>
                </a:solidFill>
                <a:latin typeface="Times New Roman" panose="02020603050405020304" pitchFamily="18" charset="0"/>
                <a:cs typeface="Times New Roman" panose="02020603050405020304" pitchFamily="18" charset="0"/>
              </a:rPr>
              <a:t>   - </a:t>
            </a:r>
            <a:r>
              <a:rPr lang="en-US" sz="1700" spc="-120" dirty="0">
                <a:solidFill>
                  <a:srgbClr val="000099"/>
                </a:solidFill>
                <a:latin typeface="Times New Roman" panose="02020603050405020304" pitchFamily="18" charset="0"/>
                <a:cs typeface="Times New Roman" panose="02020603050405020304" pitchFamily="18" charset="0"/>
              </a:rPr>
              <a:t>NICA computing</a:t>
            </a:r>
          </a:p>
          <a:p>
            <a:pPr defTabSz="404131">
              <a:lnSpc>
                <a:spcPct val="90000"/>
              </a:lnSpc>
              <a:buClr>
                <a:srgbClr val="000000"/>
              </a:buClr>
              <a:buSzPct val="100000"/>
              <a:defRPr/>
            </a:pPr>
            <a:r>
              <a:rPr lang="ru-RU" sz="1700" spc="-120" dirty="0">
                <a:solidFill>
                  <a:srgbClr val="000099"/>
                </a:solidFill>
                <a:latin typeface="Times New Roman" panose="02020603050405020304" pitchFamily="18" charset="0"/>
                <a:cs typeface="Times New Roman" panose="02020603050405020304" pitchFamily="18" charset="0"/>
              </a:rPr>
              <a:t>- </a:t>
            </a:r>
            <a:r>
              <a:rPr lang="en-US" sz="1700" spc="-120" dirty="0">
                <a:solidFill>
                  <a:srgbClr val="000099"/>
                </a:solidFill>
                <a:latin typeface="Times New Roman" panose="02020603050405020304" pitchFamily="18" charset="0"/>
                <a:cs typeface="Times New Roman" panose="02020603050405020304" pitchFamily="18" charset="0"/>
              </a:rPr>
              <a:t>Methods and algorithms for data analysis</a:t>
            </a:r>
          </a:p>
          <a:p>
            <a:pPr defTabSz="404131">
              <a:lnSpc>
                <a:spcPct val="90000"/>
              </a:lnSpc>
              <a:buClr>
                <a:srgbClr val="000000"/>
              </a:buClr>
              <a:buSzPct val="100000"/>
              <a:defRPr/>
            </a:pPr>
            <a:r>
              <a:rPr lang="ru-RU" sz="1700" spc="-120" dirty="0">
                <a:solidFill>
                  <a:srgbClr val="000099"/>
                </a:solidFill>
                <a:latin typeface="Times New Roman" panose="02020603050405020304" pitchFamily="18" charset="0"/>
                <a:cs typeface="Times New Roman" panose="02020603050405020304" pitchFamily="18" charset="0"/>
              </a:rPr>
              <a:t>   - </a:t>
            </a:r>
            <a:r>
              <a:rPr lang="en-US" sz="1700" spc="-120" dirty="0">
                <a:solidFill>
                  <a:srgbClr val="000099"/>
                </a:solidFill>
                <a:latin typeface="Times New Roman" panose="02020603050405020304" pitchFamily="18" charset="0"/>
                <a:cs typeface="Times New Roman" panose="02020603050405020304" pitchFamily="18" charset="0"/>
              </a:rPr>
              <a:t>Intelligent control systems</a:t>
            </a:r>
          </a:p>
          <a:p>
            <a:pPr defTabSz="404131">
              <a:lnSpc>
                <a:spcPct val="90000"/>
              </a:lnSpc>
              <a:buClr>
                <a:srgbClr val="000000"/>
              </a:buClr>
              <a:buSzPct val="100000"/>
              <a:defRPr/>
            </a:pPr>
            <a:r>
              <a:rPr lang="ru-RU" sz="1700" spc="-120" dirty="0">
                <a:solidFill>
                  <a:srgbClr val="000099"/>
                </a:solidFill>
                <a:latin typeface="Times New Roman" panose="02020603050405020304" pitchFamily="18" charset="0"/>
                <a:cs typeface="Times New Roman" panose="02020603050405020304" pitchFamily="18" charset="0"/>
              </a:rPr>
              <a:t>        - </a:t>
            </a:r>
            <a:r>
              <a:rPr lang="en-US" sz="1700" spc="-120" dirty="0">
                <a:solidFill>
                  <a:srgbClr val="000099"/>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62BBAD43-DA29-076C-EF62-76C08DAD8B56}"/>
              </a:ext>
            </a:extLst>
          </p:cNvPr>
          <p:cNvSpPr txBox="1"/>
          <p:nvPr/>
        </p:nvSpPr>
        <p:spPr>
          <a:xfrm>
            <a:off x="1285346" y="4034031"/>
            <a:ext cx="3423103" cy="353943"/>
          </a:xfrm>
          <a:prstGeom prst="rect">
            <a:avLst/>
          </a:prstGeom>
          <a:noFill/>
        </p:spPr>
        <p:txBody>
          <a:bodyPr wrap="square">
            <a:spAutoFit/>
          </a:bodyPr>
          <a:lstStyle/>
          <a:p>
            <a:r>
              <a:rPr lang="ru-RU" sz="1700" spc="-120" dirty="0">
                <a:solidFill>
                  <a:srgbClr val="000099"/>
                </a:solidFill>
                <a:latin typeface="Times New Roman" panose="02020603050405020304" pitchFamily="18" charset="0"/>
                <a:cs typeface="Times New Roman" panose="02020603050405020304" pitchFamily="18" charset="0"/>
              </a:rPr>
              <a:t>- </a:t>
            </a:r>
            <a:r>
              <a:rPr lang="en-US" sz="1700" spc="-120" dirty="0">
                <a:solidFill>
                  <a:srgbClr val="000099"/>
                </a:solidFill>
                <a:latin typeface="Times New Roman" panose="02020603050405020304" pitchFamily="18" charset="0"/>
                <a:cs typeface="Times New Roman" panose="02020603050405020304" pitchFamily="18" charset="0"/>
              </a:rPr>
              <a:t>Calculations of lattice</a:t>
            </a:r>
            <a:r>
              <a:rPr lang="ru-RU" sz="1700" spc="-120" dirty="0">
                <a:solidFill>
                  <a:srgbClr val="000099"/>
                </a:solidFill>
                <a:latin typeface="Times New Roman" panose="02020603050405020304" pitchFamily="18" charset="0"/>
                <a:cs typeface="Times New Roman" panose="02020603050405020304" pitchFamily="18" charset="0"/>
              </a:rPr>
              <a:t> </a:t>
            </a:r>
            <a:r>
              <a:rPr lang="en-US" sz="1700" spc="-120" dirty="0">
                <a:solidFill>
                  <a:srgbClr val="000099"/>
                </a:solidFill>
                <a:latin typeface="Times New Roman" panose="02020603050405020304" pitchFamily="18" charset="0"/>
                <a:cs typeface="Times New Roman" panose="02020603050405020304" pitchFamily="18" charset="0"/>
              </a:rPr>
              <a:t>QCD</a:t>
            </a:r>
            <a:endParaRPr lang="ru-RU" sz="1700" spc="-120" dirty="0">
              <a:solidFill>
                <a:srgbClr val="000099"/>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3D4BAA5-83CB-C413-1DAF-569CB90AD718}"/>
              </a:ext>
            </a:extLst>
          </p:cNvPr>
          <p:cNvSpPr txBox="1"/>
          <p:nvPr/>
        </p:nvSpPr>
        <p:spPr>
          <a:xfrm>
            <a:off x="1132324" y="2706621"/>
            <a:ext cx="3408274" cy="812530"/>
          </a:xfrm>
          <a:prstGeom prst="rect">
            <a:avLst/>
          </a:prstGeom>
          <a:noFill/>
        </p:spPr>
        <p:txBody>
          <a:bodyPr wrap="square">
            <a:spAutoFit/>
          </a:bodyPr>
          <a:lstStyle/>
          <a:p>
            <a:pPr>
              <a:lnSpc>
                <a:spcPct val="90000"/>
              </a:lnSpc>
            </a:pPr>
            <a:r>
              <a:rPr lang="en-US" dirty="0">
                <a:solidFill>
                  <a:srgbClr val="000099"/>
                </a:solidFill>
              </a:rPr>
              <a:t> </a:t>
            </a:r>
            <a:r>
              <a:rPr lang="en-US" sz="1700" spc="-120" dirty="0">
                <a:solidFill>
                  <a:srgbClr val="000099"/>
                </a:solidFill>
                <a:latin typeface="Times New Roman" panose="02020603050405020304" pitchFamily="18" charset="0"/>
                <a:cs typeface="Times New Roman" panose="02020603050405020304" pitchFamily="18" charset="0"/>
              </a:rPr>
              <a:t>- Sub-barrier fusion and fission reactions </a:t>
            </a:r>
          </a:p>
          <a:p>
            <a:pPr>
              <a:lnSpc>
                <a:spcPct val="90000"/>
              </a:lnSpc>
            </a:pPr>
            <a:r>
              <a:rPr lang="en-US" sz="1700" spc="-120" dirty="0">
                <a:solidFill>
                  <a:srgbClr val="000099"/>
                </a:solidFill>
                <a:latin typeface="Times New Roman" panose="02020603050405020304" pitchFamily="18" charset="0"/>
                <a:cs typeface="Times New Roman" panose="02020603050405020304" pitchFamily="18" charset="0"/>
              </a:rPr>
              <a:t>    of  heavy nuclei</a:t>
            </a:r>
          </a:p>
          <a:p>
            <a:pPr>
              <a:lnSpc>
                <a:spcPct val="90000"/>
              </a:lnSpc>
            </a:pPr>
            <a:r>
              <a:rPr lang="en-US" sz="1700" spc="-120" dirty="0">
                <a:solidFill>
                  <a:srgbClr val="000099"/>
                </a:solidFill>
                <a:latin typeface="Times New Roman" panose="02020603050405020304" pitchFamily="18" charset="0"/>
                <a:cs typeface="Times New Roman" panose="02020603050405020304" pitchFamily="18" charset="0"/>
              </a:rPr>
              <a:t>       - … </a:t>
            </a:r>
          </a:p>
        </p:txBody>
      </p:sp>
      <p:sp>
        <p:nvSpPr>
          <p:cNvPr id="22" name="TextBox 21">
            <a:extLst>
              <a:ext uri="{FF2B5EF4-FFF2-40B4-BE49-F238E27FC236}">
                <a16:creationId xmlns:a16="http://schemas.microsoft.com/office/drawing/2014/main" id="{01E53576-CAD1-407C-1776-1769639DBD82}"/>
              </a:ext>
            </a:extLst>
          </p:cNvPr>
          <p:cNvSpPr txBox="1"/>
          <p:nvPr/>
        </p:nvSpPr>
        <p:spPr>
          <a:xfrm>
            <a:off x="4506119" y="5328968"/>
            <a:ext cx="3097841" cy="353943"/>
          </a:xfrm>
          <a:prstGeom prst="rect">
            <a:avLst/>
          </a:prstGeom>
          <a:noFill/>
        </p:spPr>
        <p:txBody>
          <a:bodyPr wrap="square">
            <a:spAutoFit/>
          </a:bodyPr>
          <a:lstStyle/>
          <a:p>
            <a:r>
              <a:rPr lang="en-GB" altLang="ru-RU" sz="1700" spc="-120" dirty="0">
                <a:solidFill>
                  <a:srgbClr val="000099"/>
                </a:solidFill>
                <a:latin typeface="Times New Roman" panose="02020603050405020304" pitchFamily="18" charset="0"/>
                <a:cs typeface="Times New Roman" panose="02020603050405020304" pitchFamily="18" charset="0"/>
              </a:rPr>
              <a:t>- Support of the </a:t>
            </a:r>
            <a:r>
              <a:rPr lang="en-US" altLang="ru-RU" sz="1700" spc="-120" dirty="0">
                <a:solidFill>
                  <a:srgbClr val="000099"/>
                </a:solidFill>
                <a:latin typeface="Times New Roman" panose="02020603050405020304" pitchFamily="18" charset="0"/>
                <a:cs typeface="Times New Roman" panose="02020603050405020304" pitchFamily="18" charset="0"/>
              </a:rPr>
              <a:t>JINR neutrino program </a:t>
            </a:r>
            <a:endParaRPr lang="ru-RU" sz="1700" spc="-120" dirty="0">
              <a:solidFill>
                <a:srgbClr val="000099"/>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FCC8299-6CF2-047E-A7A9-72C2D4C5788D}"/>
              </a:ext>
            </a:extLst>
          </p:cNvPr>
          <p:cNvSpPr txBox="1"/>
          <p:nvPr/>
        </p:nvSpPr>
        <p:spPr>
          <a:xfrm>
            <a:off x="7790586" y="3788284"/>
            <a:ext cx="3059058" cy="615553"/>
          </a:xfrm>
          <a:prstGeom prst="rect">
            <a:avLst/>
          </a:prstGeom>
          <a:noFill/>
        </p:spPr>
        <p:txBody>
          <a:bodyPr wrap="square">
            <a:spAutoFit/>
          </a:bodyPr>
          <a:lstStyle/>
          <a:p>
            <a:r>
              <a:rPr lang="en-US" sz="1700" spc="-120" dirty="0">
                <a:solidFill>
                  <a:srgbClr val="000099"/>
                </a:solidFill>
                <a:latin typeface="Times New Roman" panose="02020603050405020304" pitchFamily="18" charset="0"/>
                <a:cs typeface="Times New Roman" panose="02020603050405020304" pitchFamily="18" charset="0"/>
              </a:rPr>
              <a:t>- Analysis of polydisperse populations of phospholipid vesicles </a:t>
            </a:r>
          </a:p>
        </p:txBody>
      </p:sp>
      <p:sp>
        <p:nvSpPr>
          <p:cNvPr id="20" name="TextBox 19">
            <a:extLst>
              <a:ext uri="{FF2B5EF4-FFF2-40B4-BE49-F238E27FC236}">
                <a16:creationId xmlns:a16="http://schemas.microsoft.com/office/drawing/2014/main" id="{19C6C4C5-444C-53AB-3E4D-6EDED7FB8246}"/>
              </a:ext>
            </a:extLst>
          </p:cNvPr>
          <p:cNvSpPr txBox="1"/>
          <p:nvPr/>
        </p:nvSpPr>
        <p:spPr>
          <a:xfrm>
            <a:off x="4425735" y="2632774"/>
            <a:ext cx="3076832" cy="1384995"/>
          </a:xfrm>
          <a:prstGeom prst="rect">
            <a:avLst/>
          </a:prstGeom>
          <a:noFill/>
        </p:spPr>
        <p:txBody>
          <a:bodyPr wrap="square">
            <a:spAutoFit/>
          </a:bodyPr>
          <a:lstStyle/>
          <a:p>
            <a:pPr algn="ctr"/>
            <a:r>
              <a:rPr lang="en-GB" sz="2400" dirty="0">
                <a:solidFill>
                  <a:srgbClr val="000099"/>
                </a:solidFill>
                <a:latin typeface="Arial" panose="020B0604020202020204" pitchFamily="34" charset="0"/>
                <a:cs typeface="Arial" panose="020B0604020202020204" pitchFamily="34" charset="0"/>
              </a:rPr>
              <a:t>Information Technologies</a:t>
            </a:r>
            <a:endParaRPr lang="ru-RU" sz="2400" dirty="0">
              <a:solidFill>
                <a:srgbClr val="000099"/>
              </a:solidFill>
              <a:latin typeface="Arial" panose="020B0604020202020204" pitchFamily="34" charset="0"/>
              <a:cs typeface="Arial" panose="020B0604020202020204" pitchFamily="34" charset="0"/>
            </a:endParaRPr>
          </a:p>
          <a:p>
            <a:pPr algn="ctr"/>
            <a:r>
              <a:rPr kumimoji="0" lang="ru-RU" sz="1800" i="0" u="none" strike="noStrike" kern="1200" cap="none" spc="-1" normalizeH="0" baseline="0" noProof="0" dirty="0">
                <a:ln>
                  <a:noFill/>
                </a:ln>
                <a:solidFill>
                  <a:srgbClr val="000099"/>
                </a:solidFill>
                <a:uLnTx/>
                <a:uFillTx/>
                <a:latin typeface="Arial" panose="020B0604020202020204" pitchFamily="34" charset="0"/>
                <a:ea typeface="DejaVu Sans"/>
                <a:cs typeface="Arial" panose="020B0604020202020204" pitchFamily="34" charset="0"/>
              </a:rPr>
              <a:t>(</a:t>
            </a:r>
            <a:r>
              <a:rPr kumimoji="0" lang="en-US" sz="1800" i="0" u="none" strike="noStrike" kern="1200" cap="none" spc="-1" normalizeH="0" baseline="0" noProof="0" dirty="0">
                <a:ln>
                  <a:noFill/>
                </a:ln>
                <a:solidFill>
                  <a:srgbClr val="000099"/>
                </a:solidFill>
                <a:uLnTx/>
                <a:uFillTx/>
                <a:latin typeface="Arial" panose="020B0604020202020204" pitchFamily="34" charset="0"/>
                <a:ea typeface="DejaVu Sans"/>
                <a:cs typeface="Arial" panose="020B0604020202020204" pitchFamily="34" charset="0"/>
              </a:rPr>
              <a:t>Scientific directions and information systems</a:t>
            </a:r>
            <a:r>
              <a:rPr lang="ru-RU" sz="1800" spc="-1" dirty="0">
                <a:solidFill>
                  <a:srgbClr val="000099"/>
                </a:solidFill>
                <a:latin typeface="Arial" panose="020B0604020202020204" pitchFamily="34" charset="0"/>
                <a:ea typeface="DejaVu Sans"/>
                <a:cs typeface="Arial" panose="020B0604020202020204" pitchFamily="34" charset="0"/>
              </a:rPr>
              <a:t>)</a:t>
            </a:r>
            <a:endParaRPr kumimoji="0" lang="en-US" sz="1800" i="0" u="none" strike="noStrike" kern="1200" cap="none" spc="-1" normalizeH="0" baseline="0" noProof="0" dirty="0">
              <a:ln>
                <a:noFill/>
              </a:ln>
              <a:solidFill>
                <a:srgbClr val="000099"/>
              </a:solidFill>
              <a:uLnTx/>
              <a:uFillTx/>
              <a:latin typeface="Arial" panose="020B0604020202020204" pitchFamily="34" charset="0"/>
              <a:ea typeface="DejaVu Sans"/>
              <a:cs typeface="Arial" panose="020B0604020202020204" pitchFamily="34" charset="0"/>
            </a:endParaRPr>
          </a:p>
        </p:txBody>
      </p:sp>
      <p:sp>
        <p:nvSpPr>
          <p:cNvPr id="26" name="TextBox 25">
            <a:extLst>
              <a:ext uri="{FF2B5EF4-FFF2-40B4-BE49-F238E27FC236}">
                <a16:creationId xmlns:a16="http://schemas.microsoft.com/office/drawing/2014/main" id="{58C36C58-7250-29B4-70B3-6C9054A5F1F8}"/>
              </a:ext>
            </a:extLst>
          </p:cNvPr>
          <p:cNvSpPr txBox="1"/>
          <p:nvPr/>
        </p:nvSpPr>
        <p:spPr>
          <a:xfrm>
            <a:off x="1084288" y="2099029"/>
            <a:ext cx="3111738" cy="615553"/>
          </a:xfrm>
          <a:prstGeom prst="rect">
            <a:avLst/>
          </a:prstGeom>
          <a:noFill/>
        </p:spPr>
        <p:txBody>
          <a:bodyPr wrap="square">
            <a:spAutoFit/>
          </a:bodyPr>
          <a:lstStyle/>
          <a:p>
            <a:r>
              <a:rPr lang="en-US" sz="1700" spc="-120" dirty="0">
                <a:solidFill>
                  <a:srgbClr val="000099"/>
                </a:solidFill>
                <a:latin typeface="Times New Roman" panose="02020603050405020304" pitchFamily="18" charset="0"/>
                <a:cs typeface="Times New Roman" panose="02020603050405020304" pitchFamily="18" charset="0"/>
              </a:rPr>
              <a:t>- Analysis of fine structures in the mass distribution of nuclear reaction products</a:t>
            </a:r>
          </a:p>
        </p:txBody>
      </p:sp>
      <p:sp>
        <p:nvSpPr>
          <p:cNvPr id="30" name="TextBox 29">
            <a:extLst>
              <a:ext uri="{FF2B5EF4-FFF2-40B4-BE49-F238E27FC236}">
                <a16:creationId xmlns:a16="http://schemas.microsoft.com/office/drawing/2014/main" id="{E0DBEDD7-5CA2-BC59-B99D-E7B260238F2B}"/>
              </a:ext>
            </a:extLst>
          </p:cNvPr>
          <p:cNvSpPr txBox="1"/>
          <p:nvPr/>
        </p:nvSpPr>
        <p:spPr>
          <a:xfrm>
            <a:off x="7622974" y="4330514"/>
            <a:ext cx="3679634" cy="798680"/>
          </a:xfrm>
          <a:prstGeom prst="rect">
            <a:avLst/>
          </a:prstGeom>
          <a:noFill/>
        </p:spPr>
        <p:txBody>
          <a:bodyPr wrap="square">
            <a:spAutoFit/>
          </a:bodyPr>
          <a:lstStyle/>
          <a:p>
            <a:pPr>
              <a:lnSpc>
                <a:spcPct val="90000"/>
              </a:lnSpc>
            </a:pPr>
            <a:r>
              <a:rPr lang="en-US" sz="1700" spc="-120" dirty="0">
                <a:solidFill>
                  <a:srgbClr val="000099"/>
                </a:solidFill>
                <a:latin typeface="Times New Roman" panose="02020603050405020304" pitchFamily="18" charset="0"/>
                <a:cs typeface="Times New Roman" panose="02020603050405020304" pitchFamily="18" charset="0"/>
              </a:rPr>
              <a:t>- Study of nanocomposite thin films using neutron and X-ray reflectometry methods</a:t>
            </a:r>
          </a:p>
          <a:p>
            <a:pPr>
              <a:lnSpc>
                <a:spcPct val="90000"/>
              </a:lnSpc>
            </a:pPr>
            <a:endParaRPr lang="ru-RU" sz="1700" spc="-120" dirty="0">
              <a:solidFill>
                <a:srgbClr val="000099"/>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AB0EE7D3-AD58-9015-5AE8-5DE22E2EC215}"/>
              </a:ext>
            </a:extLst>
          </p:cNvPr>
          <p:cNvSpPr txBox="1"/>
          <p:nvPr/>
        </p:nvSpPr>
        <p:spPr>
          <a:xfrm>
            <a:off x="7708025" y="2102134"/>
            <a:ext cx="3213658" cy="1138773"/>
          </a:xfrm>
          <a:prstGeom prst="rect">
            <a:avLst/>
          </a:prstGeom>
          <a:noFill/>
        </p:spPr>
        <p:txBody>
          <a:bodyPr wrap="square">
            <a:spAutoFit/>
          </a:bodyPr>
          <a:lstStyle/>
          <a:p>
            <a:r>
              <a:rPr lang="en-US" sz="1700" spc="-120" dirty="0">
                <a:solidFill>
                  <a:srgbClr val="000099"/>
                </a:solidFill>
                <a:latin typeface="Times New Roman" panose="02020603050405020304" pitchFamily="18" charset="0"/>
                <a:cs typeface="Times New Roman" panose="02020603050405020304" pitchFamily="18" charset="0"/>
              </a:rPr>
              <a:t>- Analysis of  Small-Angle scattering  data from nanodrugs   </a:t>
            </a:r>
          </a:p>
          <a:p>
            <a:r>
              <a:rPr lang="en-US" sz="1700" spc="-120" dirty="0">
                <a:solidFill>
                  <a:srgbClr val="000099"/>
                </a:solidFill>
                <a:latin typeface="Times New Roman" panose="02020603050405020304" pitchFamily="18" charset="0"/>
                <a:cs typeface="Times New Roman" panose="02020603050405020304" pitchFamily="18" charset="0"/>
              </a:rPr>
              <a:t>    -  Environmental monitoring</a:t>
            </a:r>
          </a:p>
          <a:p>
            <a:r>
              <a:rPr lang="en-US" sz="1700" spc="-120" dirty="0">
                <a:solidFill>
                  <a:srgbClr val="000099"/>
                </a:solidFill>
                <a:latin typeface="Times New Roman" panose="02020603050405020304" pitchFamily="18" charset="0"/>
                <a:cs typeface="Times New Roman" panose="02020603050405020304" pitchFamily="18" charset="0"/>
              </a:rPr>
              <a:t>        - …</a:t>
            </a:r>
            <a:endParaRPr lang="ru-RU" sz="1700" spc="-120" dirty="0">
              <a:solidFill>
                <a:srgbClr val="000099"/>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A0DEDD4C-C786-F1A7-E553-7B5D7676D7F1}"/>
              </a:ext>
            </a:extLst>
          </p:cNvPr>
          <p:cNvSpPr txBox="1"/>
          <p:nvPr/>
        </p:nvSpPr>
        <p:spPr>
          <a:xfrm>
            <a:off x="1285346" y="1566977"/>
            <a:ext cx="2970836" cy="615553"/>
          </a:xfrm>
          <a:prstGeom prst="rect">
            <a:avLst/>
          </a:prstGeom>
          <a:noFill/>
        </p:spPr>
        <p:txBody>
          <a:bodyPr wrap="square">
            <a:spAutoFit/>
          </a:bodyPr>
          <a:lstStyle/>
          <a:p>
            <a:pPr>
              <a:spcAft>
                <a:spcPts val="400"/>
              </a:spcAft>
            </a:pPr>
            <a:r>
              <a:rPr lang="en-US" sz="1700" spc="-120" dirty="0">
                <a:solidFill>
                  <a:srgbClr val="000099"/>
                </a:solidFill>
                <a:latin typeface="Times New Roman" panose="02020603050405020304" pitchFamily="18" charset="0"/>
                <a:cs typeface="Times New Roman" panose="02020603050405020304" pitchFamily="18" charset="0"/>
              </a:rPr>
              <a:t>- Computations of the properties of atoms of superheavy elements</a:t>
            </a:r>
          </a:p>
        </p:txBody>
      </p:sp>
      <p:sp>
        <p:nvSpPr>
          <p:cNvPr id="36" name="TextBox 35">
            <a:extLst>
              <a:ext uri="{FF2B5EF4-FFF2-40B4-BE49-F238E27FC236}">
                <a16:creationId xmlns:a16="http://schemas.microsoft.com/office/drawing/2014/main" id="{4384A5BA-E2D8-9483-D8FC-C5F26BD0AACE}"/>
              </a:ext>
            </a:extLst>
          </p:cNvPr>
          <p:cNvSpPr txBox="1"/>
          <p:nvPr/>
        </p:nvSpPr>
        <p:spPr>
          <a:xfrm>
            <a:off x="8115313" y="5211314"/>
            <a:ext cx="937275" cy="369332"/>
          </a:xfrm>
          <a:prstGeom prst="rect">
            <a:avLst/>
          </a:prstGeom>
          <a:noFill/>
        </p:spPr>
        <p:txBody>
          <a:bodyPr wrap="square">
            <a:spAutoFit/>
          </a:bodyPr>
          <a:lstStyle/>
          <a:p>
            <a:r>
              <a:rPr lang="en-US" sz="1800" spc="-120" dirty="0">
                <a:solidFill>
                  <a:srgbClr val="000099"/>
                </a:solidFill>
                <a:latin typeface="Times New Roman" panose="02020603050405020304" pitchFamily="18" charset="0"/>
                <a:cs typeface="Times New Roman" panose="02020603050405020304" pitchFamily="18" charset="0"/>
              </a:rPr>
              <a:t> - …</a:t>
            </a:r>
            <a:endParaRPr lang="ru-RU" dirty="0"/>
          </a:p>
        </p:txBody>
      </p:sp>
      <p:sp>
        <p:nvSpPr>
          <p:cNvPr id="38" name="TextBox 37">
            <a:extLst>
              <a:ext uri="{FF2B5EF4-FFF2-40B4-BE49-F238E27FC236}">
                <a16:creationId xmlns:a16="http://schemas.microsoft.com/office/drawing/2014/main" id="{DBF5DE1D-9803-FA5C-23AE-6F2813CD5B7B}"/>
              </a:ext>
            </a:extLst>
          </p:cNvPr>
          <p:cNvSpPr txBox="1"/>
          <p:nvPr/>
        </p:nvSpPr>
        <p:spPr>
          <a:xfrm>
            <a:off x="1272983" y="4790723"/>
            <a:ext cx="2033260" cy="353943"/>
          </a:xfrm>
          <a:prstGeom prst="rect">
            <a:avLst/>
          </a:prstGeom>
          <a:noFill/>
        </p:spPr>
        <p:txBody>
          <a:bodyPr wrap="square">
            <a:spAutoFit/>
          </a:bodyPr>
          <a:lstStyle/>
          <a:p>
            <a:r>
              <a:rPr lang="ru-RU" sz="1700" spc="-120" dirty="0">
                <a:solidFill>
                  <a:srgbClr val="000099"/>
                </a:solidFill>
                <a:latin typeface="Times New Roman" panose="02020603050405020304" pitchFamily="18" charset="0"/>
                <a:cs typeface="Times New Roman" panose="02020603050405020304" pitchFamily="18" charset="0"/>
              </a:rPr>
              <a:t>- </a:t>
            </a:r>
            <a:r>
              <a:rPr lang="en-US" sz="1700" spc="-120" dirty="0">
                <a:solidFill>
                  <a:srgbClr val="000099"/>
                </a:solidFill>
                <a:latin typeface="Times New Roman" panose="02020603050405020304" pitchFamily="18" charset="0"/>
                <a:cs typeface="Times New Roman" panose="02020603050405020304" pitchFamily="18" charset="0"/>
              </a:rPr>
              <a:t>Compton scattering</a:t>
            </a:r>
          </a:p>
        </p:txBody>
      </p:sp>
      <p:sp>
        <p:nvSpPr>
          <p:cNvPr id="40" name="TextBox 39">
            <a:extLst>
              <a:ext uri="{FF2B5EF4-FFF2-40B4-BE49-F238E27FC236}">
                <a16:creationId xmlns:a16="http://schemas.microsoft.com/office/drawing/2014/main" id="{1155B5C4-C5EF-28A9-A57F-FEF6BD3FAE89}"/>
              </a:ext>
            </a:extLst>
          </p:cNvPr>
          <p:cNvSpPr txBox="1"/>
          <p:nvPr/>
        </p:nvSpPr>
        <p:spPr>
          <a:xfrm>
            <a:off x="1049177" y="4318918"/>
            <a:ext cx="3548423" cy="563231"/>
          </a:xfrm>
          <a:prstGeom prst="rect">
            <a:avLst/>
          </a:prstGeom>
          <a:noFill/>
        </p:spPr>
        <p:txBody>
          <a:bodyPr wrap="square">
            <a:spAutoFit/>
          </a:bodyPr>
          <a:lstStyle/>
          <a:p>
            <a:pPr>
              <a:lnSpc>
                <a:spcPct val="90000"/>
              </a:lnSpc>
            </a:pPr>
            <a:r>
              <a:rPr lang="ru-RU" sz="1700" spc="-120" dirty="0">
                <a:solidFill>
                  <a:srgbClr val="000099"/>
                </a:solidFill>
                <a:latin typeface="Times New Roman" panose="02020603050405020304" pitchFamily="18" charset="0"/>
                <a:cs typeface="Times New Roman" panose="02020603050405020304" pitchFamily="18" charset="0"/>
              </a:rPr>
              <a:t>- </a:t>
            </a:r>
            <a:r>
              <a:rPr lang="en-US" sz="1700" spc="-120" dirty="0">
                <a:solidFill>
                  <a:srgbClr val="000099"/>
                </a:solidFill>
                <a:latin typeface="Times New Roman" panose="02020603050405020304" pitchFamily="18" charset="0"/>
                <a:cs typeface="Times New Roman" panose="02020603050405020304" pitchFamily="18" charset="0"/>
              </a:rPr>
              <a:t>Numerical simulation within effective theories of QCD </a:t>
            </a:r>
          </a:p>
        </p:txBody>
      </p:sp>
      <p:sp>
        <p:nvSpPr>
          <p:cNvPr id="42" name="TextBox 41">
            <a:extLst>
              <a:ext uri="{FF2B5EF4-FFF2-40B4-BE49-F238E27FC236}">
                <a16:creationId xmlns:a16="http://schemas.microsoft.com/office/drawing/2014/main" id="{1D04FE1C-A6C4-2863-4DF2-B42B47FBD547}"/>
              </a:ext>
            </a:extLst>
          </p:cNvPr>
          <p:cNvSpPr txBox="1"/>
          <p:nvPr/>
        </p:nvSpPr>
        <p:spPr>
          <a:xfrm>
            <a:off x="1440616" y="5069665"/>
            <a:ext cx="795954" cy="369332"/>
          </a:xfrm>
          <a:prstGeom prst="rect">
            <a:avLst/>
          </a:prstGeom>
          <a:noFill/>
        </p:spPr>
        <p:txBody>
          <a:bodyPr wrap="square">
            <a:spAutoFit/>
          </a:bodyPr>
          <a:lstStyle/>
          <a:p>
            <a:r>
              <a:rPr lang="en-US" sz="1800" spc="-120" dirty="0">
                <a:solidFill>
                  <a:srgbClr val="000099"/>
                </a:solidFill>
                <a:latin typeface="Times New Roman" panose="02020603050405020304" pitchFamily="18" charset="0"/>
                <a:cs typeface="Times New Roman" panose="02020603050405020304" pitchFamily="18" charset="0"/>
              </a:rPr>
              <a:t> -   …</a:t>
            </a:r>
            <a:endParaRPr lang="ru-RU" dirty="0"/>
          </a:p>
        </p:txBody>
      </p:sp>
      <p:graphicFrame>
        <p:nvGraphicFramePr>
          <p:cNvPr id="5" name="Таблица 4">
            <a:extLst>
              <a:ext uri="{FF2B5EF4-FFF2-40B4-BE49-F238E27FC236}">
                <a16:creationId xmlns:a16="http://schemas.microsoft.com/office/drawing/2014/main" id="{1A0564A7-8CFA-5F7E-42FA-95AC6F55D6F8}"/>
              </a:ext>
            </a:extLst>
          </p:cNvPr>
          <p:cNvGraphicFramePr>
            <a:graphicFrameLocks noGrp="1"/>
          </p:cNvGraphicFramePr>
          <p:nvPr>
            <p:extLst>
              <p:ext uri="{D42A27DB-BD31-4B8C-83A1-F6EECF244321}">
                <p14:modId xmlns:p14="http://schemas.microsoft.com/office/powerpoint/2010/main" val="2064943196"/>
              </p:ext>
            </p:extLst>
          </p:nvPr>
        </p:nvGraphicFramePr>
        <p:xfrm>
          <a:off x="7881178" y="4790723"/>
          <a:ext cx="2746279" cy="575310"/>
        </p:xfrm>
        <a:graphic>
          <a:graphicData uri="http://schemas.openxmlformats.org/drawingml/2006/table">
            <a:tbl>
              <a:tblPr/>
              <a:tblGrid>
                <a:gridCol w="2746279">
                  <a:extLst>
                    <a:ext uri="{9D8B030D-6E8A-4147-A177-3AD203B41FA5}">
                      <a16:colId xmlns:a16="http://schemas.microsoft.com/office/drawing/2014/main" val="4162090845"/>
                    </a:ext>
                  </a:extLst>
                </a:gridCol>
              </a:tblGrid>
              <a:tr h="0">
                <a:tc>
                  <a:txBody>
                    <a:bodyPr/>
                    <a:lstStyle/>
                    <a:p>
                      <a:r>
                        <a:rPr lang="ru-RU" sz="1700" kern="1200" spc="-120" dirty="0">
                          <a:solidFill>
                            <a:srgbClr val="000099"/>
                          </a:solidFill>
                          <a:latin typeface="Times New Roman" panose="02020603050405020304" pitchFamily="18" charset="0"/>
                          <a:ea typeface="+mn-ea"/>
                          <a:cs typeface="Times New Roman" panose="02020603050405020304" pitchFamily="18" charset="0"/>
                        </a:rPr>
                        <a:t>- </a:t>
                      </a:r>
                      <a:r>
                        <a:rPr lang="en-US" sz="1700" kern="1200" spc="-120" dirty="0">
                          <a:solidFill>
                            <a:srgbClr val="000099"/>
                          </a:solidFill>
                          <a:latin typeface="Times New Roman" panose="02020603050405020304" pitchFamily="18" charset="0"/>
                          <a:ea typeface="+mn-ea"/>
                          <a:cs typeface="Times New Roman" panose="02020603050405020304" pitchFamily="18" charset="0"/>
                        </a:rPr>
                        <a:t>Simulation of thermal processes occurring </a:t>
                      </a:r>
                      <a:r>
                        <a:rPr lang="ru-RU" sz="1700" kern="1200" spc="-120" dirty="0">
                          <a:solidFill>
                            <a:srgbClr val="000099"/>
                          </a:solidFill>
                          <a:latin typeface="Times New Roman" panose="02020603050405020304" pitchFamily="18" charset="0"/>
                          <a:ea typeface="+mn-ea"/>
                          <a:cs typeface="Times New Roman" panose="02020603050405020304" pitchFamily="18" charset="0"/>
                        </a:rPr>
                        <a:t> </a:t>
                      </a:r>
                      <a:r>
                        <a:rPr lang="en-US" sz="1700" kern="1200" spc="-120" dirty="0">
                          <a:solidFill>
                            <a:srgbClr val="000099"/>
                          </a:solidFill>
                          <a:latin typeface="Times New Roman" panose="02020603050405020304" pitchFamily="18" charset="0"/>
                          <a:ea typeface="+mn-ea"/>
                          <a:cs typeface="Times New Roman" panose="02020603050405020304" pitchFamily="18" charset="0"/>
                        </a:rPr>
                        <a:t>in materials</a:t>
                      </a:r>
                    </a:p>
                  </a:txBody>
                  <a:tcPr marL="28575" marR="28575" marT="28575" marB="28575" anchor="ctr">
                    <a:lnL>
                      <a:noFill/>
                    </a:lnL>
                    <a:lnR>
                      <a:noFill/>
                    </a:lnR>
                    <a:lnT>
                      <a:noFill/>
                    </a:lnT>
                    <a:lnB>
                      <a:noFill/>
                    </a:lnB>
                  </a:tcPr>
                </a:tc>
                <a:extLst>
                  <a:ext uri="{0D108BD9-81ED-4DB2-BD59-A6C34878D82A}">
                    <a16:rowId xmlns:a16="http://schemas.microsoft.com/office/drawing/2014/main" val="2059647557"/>
                  </a:ext>
                </a:extLst>
              </a:tr>
            </a:tbl>
          </a:graphicData>
        </a:graphic>
      </p:graphicFrame>
      <p:sp>
        <p:nvSpPr>
          <p:cNvPr id="24" name="TextBox 23">
            <a:extLst>
              <a:ext uri="{FF2B5EF4-FFF2-40B4-BE49-F238E27FC236}">
                <a16:creationId xmlns:a16="http://schemas.microsoft.com/office/drawing/2014/main" id="{3C4F59F0-36FF-1EA0-6956-9A3048875D15}"/>
              </a:ext>
            </a:extLst>
          </p:cNvPr>
          <p:cNvSpPr txBox="1"/>
          <p:nvPr/>
        </p:nvSpPr>
        <p:spPr>
          <a:xfrm>
            <a:off x="4638260" y="5553975"/>
            <a:ext cx="2830920" cy="615553"/>
          </a:xfrm>
          <a:prstGeom prst="rect">
            <a:avLst/>
          </a:prstGeom>
          <a:noFill/>
        </p:spPr>
        <p:txBody>
          <a:bodyPr wrap="square">
            <a:spAutoFit/>
          </a:bodyPr>
          <a:lstStyle/>
          <a:p>
            <a:r>
              <a:rPr lang="en-US" sz="1700" spc="-120" dirty="0">
                <a:solidFill>
                  <a:srgbClr val="000099"/>
                </a:solidFill>
                <a:latin typeface="Times New Roman" panose="02020603050405020304" pitchFamily="18" charset="0"/>
                <a:cs typeface="Times New Roman" panose="02020603050405020304" pitchFamily="18" charset="0"/>
              </a:rPr>
              <a:t>- D</a:t>
            </a:r>
            <a:r>
              <a:rPr lang="ru-RU" sz="1700" spc="-120" dirty="0" err="1">
                <a:solidFill>
                  <a:srgbClr val="000099"/>
                </a:solidFill>
                <a:latin typeface="Times New Roman" panose="02020603050405020304" pitchFamily="18" charset="0"/>
                <a:cs typeface="Times New Roman" panose="02020603050405020304" pitchFamily="18" charset="0"/>
              </a:rPr>
              <a:t>ata</a:t>
            </a:r>
            <a:r>
              <a:rPr lang="ru-RU" sz="1700" spc="-120" dirty="0">
                <a:solidFill>
                  <a:srgbClr val="000099"/>
                </a:solidFill>
                <a:latin typeface="Times New Roman" panose="02020603050405020304" pitchFamily="18" charset="0"/>
                <a:cs typeface="Times New Roman" panose="02020603050405020304" pitchFamily="18" charset="0"/>
              </a:rPr>
              <a:t> </a:t>
            </a:r>
            <a:r>
              <a:rPr lang="ru-RU" sz="1700" spc="-120" dirty="0" err="1">
                <a:solidFill>
                  <a:srgbClr val="000099"/>
                </a:solidFill>
                <a:latin typeface="Times New Roman" panose="02020603050405020304" pitchFamily="18" charset="0"/>
                <a:cs typeface="Times New Roman" panose="02020603050405020304" pitchFamily="18" charset="0"/>
              </a:rPr>
              <a:t>acquisition</a:t>
            </a:r>
            <a:r>
              <a:rPr lang="ru-RU" sz="1700" spc="-120" dirty="0">
                <a:solidFill>
                  <a:srgbClr val="000099"/>
                </a:solidFill>
                <a:latin typeface="Times New Roman" panose="02020603050405020304" pitchFamily="18" charset="0"/>
                <a:cs typeface="Times New Roman" panose="02020603050405020304" pitchFamily="18" charset="0"/>
              </a:rPr>
              <a:t> </a:t>
            </a:r>
            <a:r>
              <a:rPr lang="ru-RU" sz="1700" spc="-120" dirty="0" err="1">
                <a:solidFill>
                  <a:srgbClr val="000099"/>
                </a:solidFill>
                <a:latin typeface="Times New Roman" panose="02020603050405020304" pitchFamily="18" charset="0"/>
                <a:cs typeface="Times New Roman" panose="02020603050405020304" pitchFamily="18" charset="0"/>
              </a:rPr>
              <a:t>system</a:t>
            </a:r>
            <a:r>
              <a:rPr lang="ru-RU" sz="1700" spc="-120" dirty="0">
                <a:solidFill>
                  <a:srgbClr val="000099"/>
                </a:solidFill>
                <a:latin typeface="Times New Roman" panose="02020603050405020304" pitchFamily="18" charset="0"/>
                <a:cs typeface="Times New Roman" panose="02020603050405020304" pitchFamily="18" charset="0"/>
              </a:rPr>
              <a:t> </a:t>
            </a:r>
            <a:r>
              <a:rPr lang="ru-RU" sz="1700" spc="-120" dirty="0" err="1">
                <a:solidFill>
                  <a:srgbClr val="000099"/>
                </a:solidFill>
                <a:latin typeface="Times New Roman" panose="02020603050405020304" pitchFamily="18" charset="0"/>
                <a:cs typeface="Times New Roman" panose="02020603050405020304" pitchFamily="18" charset="0"/>
              </a:rPr>
              <a:t>software</a:t>
            </a:r>
            <a:r>
              <a:rPr lang="ru-RU" sz="1700" spc="-120" dirty="0">
                <a:solidFill>
                  <a:srgbClr val="000099"/>
                </a:solidFill>
                <a:latin typeface="Times New Roman" panose="02020603050405020304" pitchFamily="18" charset="0"/>
                <a:cs typeface="Times New Roman" panose="02020603050405020304" pitchFamily="18" charset="0"/>
              </a:rPr>
              <a:t> </a:t>
            </a:r>
            <a:r>
              <a:rPr lang="ru-RU" sz="1700" spc="-120" dirty="0" err="1">
                <a:solidFill>
                  <a:srgbClr val="000099"/>
                </a:solidFill>
                <a:latin typeface="Times New Roman" panose="02020603050405020304" pitchFamily="18" charset="0"/>
                <a:cs typeface="Times New Roman" panose="02020603050405020304" pitchFamily="18" charset="0"/>
              </a:rPr>
              <a:t>for</a:t>
            </a:r>
            <a:r>
              <a:rPr lang="ru-RU" sz="1700" spc="-120" dirty="0">
                <a:solidFill>
                  <a:srgbClr val="000099"/>
                </a:solidFill>
                <a:latin typeface="Times New Roman" panose="02020603050405020304" pitchFamily="18" charset="0"/>
                <a:cs typeface="Times New Roman" panose="02020603050405020304" pitchFamily="18" charset="0"/>
              </a:rPr>
              <a:t> </a:t>
            </a:r>
            <a:r>
              <a:rPr lang="ru-RU" sz="1700" spc="-120" dirty="0" err="1">
                <a:solidFill>
                  <a:srgbClr val="000099"/>
                </a:solidFill>
                <a:latin typeface="Times New Roman" panose="02020603050405020304" pitchFamily="18" charset="0"/>
                <a:cs typeface="Times New Roman" panose="02020603050405020304" pitchFamily="18" charset="0"/>
              </a:rPr>
              <a:t>Baikal</a:t>
            </a:r>
            <a:r>
              <a:rPr lang="ru-RU" sz="1700" spc="-120" dirty="0">
                <a:solidFill>
                  <a:srgbClr val="000099"/>
                </a:solidFill>
                <a:latin typeface="Times New Roman" panose="02020603050405020304" pitchFamily="18" charset="0"/>
                <a:cs typeface="Times New Roman" panose="02020603050405020304" pitchFamily="18" charset="0"/>
              </a:rPr>
              <a:t>-</a:t>
            </a:r>
            <a:r>
              <a:rPr lang="en-US" sz="1700" spc="-120" dirty="0">
                <a:solidFill>
                  <a:srgbClr val="000099"/>
                </a:solidFill>
                <a:latin typeface="Times New Roman" panose="02020603050405020304" pitchFamily="18" charset="0"/>
                <a:cs typeface="Times New Roman" panose="02020603050405020304" pitchFamily="18" charset="0"/>
              </a:rPr>
              <a:t>GVD</a:t>
            </a:r>
            <a:endParaRPr lang="ru-RU" sz="1700" spc="-120" dirty="0">
              <a:solidFill>
                <a:srgbClr val="000099"/>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1311F496-A06D-9B82-84E6-2E490A0C7C42}"/>
              </a:ext>
            </a:extLst>
          </p:cNvPr>
          <p:cNvSpPr txBox="1"/>
          <p:nvPr/>
        </p:nvSpPr>
        <p:spPr>
          <a:xfrm>
            <a:off x="4917518" y="6093946"/>
            <a:ext cx="937275" cy="369332"/>
          </a:xfrm>
          <a:prstGeom prst="rect">
            <a:avLst/>
          </a:prstGeom>
          <a:noFill/>
        </p:spPr>
        <p:txBody>
          <a:bodyPr wrap="square">
            <a:spAutoFit/>
          </a:bodyPr>
          <a:lstStyle/>
          <a:p>
            <a:r>
              <a:rPr lang="en-US" sz="1800" spc="-120" dirty="0">
                <a:solidFill>
                  <a:srgbClr val="000099"/>
                </a:solidFill>
                <a:latin typeface="Times New Roman" panose="02020603050405020304" pitchFamily="18" charset="0"/>
                <a:cs typeface="Times New Roman" panose="02020603050405020304" pitchFamily="18" charset="0"/>
              </a:rPr>
              <a:t> - …</a:t>
            </a:r>
            <a:endParaRPr lang="ru-RU" dirty="0"/>
          </a:p>
        </p:txBody>
      </p:sp>
    </p:spTree>
    <p:extLst>
      <p:ext uri="{BB962C8B-B14F-4D97-AF65-F5344CB8AC3E}">
        <p14:creationId xmlns:p14="http://schemas.microsoft.com/office/powerpoint/2010/main" val="346351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5F77118-F260-44E6-43C5-A2076B0120DE}"/>
              </a:ext>
            </a:extLst>
          </p:cNvPr>
          <p:cNvPicPr>
            <a:picLocks noChangeAspect="1"/>
          </p:cNvPicPr>
          <p:nvPr/>
        </p:nvPicPr>
        <p:blipFill>
          <a:blip r:embed="rId2">
            <a:lum bright="70000" contrast="-70000"/>
            <a:alphaModFix amt="22000"/>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196" y="24320"/>
            <a:ext cx="12192001" cy="6860470"/>
          </a:xfrm>
          <a:prstGeom prst="rect">
            <a:avLst/>
          </a:prstGeom>
        </p:spPr>
      </p:pic>
      <p:pic>
        <p:nvPicPr>
          <p:cNvPr id="5" name="Рисунок 4">
            <a:extLst>
              <a:ext uri="{FF2B5EF4-FFF2-40B4-BE49-F238E27FC236}">
                <a16:creationId xmlns:a16="http://schemas.microsoft.com/office/drawing/2014/main" id="{5766AA30-B02F-AF3C-5728-15380A373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7995" y="188572"/>
            <a:ext cx="1911981" cy="1332154"/>
          </a:xfrm>
          <a:prstGeom prst="rect">
            <a:avLst/>
          </a:prstGeom>
        </p:spPr>
      </p:pic>
      <p:pic>
        <p:nvPicPr>
          <p:cNvPr id="6" name="Рисунок 5">
            <a:extLst>
              <a:ext uri="{FF2B5EF4-FFF2-40B4-BE49-F238E27FC236}">
                <a16:creationId xmlns:a16="http://schemas.microsoft.com/office/drawing/2014/main" id="{D104976B-E843-2E57-703B-0789410E5AB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r="70043"/>
          <a:stretch/>
        </p:blipFill>
        <p:spPr>
          <a:xfrm>
            <a:off x="0" y="0"/>
            <a:ext cx="1656037" cy="6858000"/>
          </a:xfrm>
          <a:prstGeom prst="rect">
            <a:avLst/>
          </a:prstGeom>
        </p:spPr>
      </p:pic>
      <p:sp>
        <p:nvSpPr>
          <p:cNvPr id="3" name="TextBox 2">
            <a:extLst>
              <a:ext uri="{FF2B5EF4-FFF2-40B4-BE49-F238E27FC236}">
                <a16:creationId xmlns:a16="http://schemas.microsoft.com/office/drawing/2014/main" id="{685711F1-D96E-C27B-5ADE-55E0B57A0D9B}"/>
              </a:ext>
            </a:extLst>
          </p:cNvPr>
          <p:cNvSpPr txBox="1"/>
          <p:nvPr/>
        </p:nvSpPr>
        <p:spPr>
          <a:xfrm>
            <a:off x="3151280" y="2623558"/>
            <a:ext cx="7426665" cy="830997"/>
          </a:xfrm>
          <a:prstGeom prst="rect">
            <a:avLst/>
          </a:prstGeom>
          <a:noFill/>
        </p:spPr>
        <p:txBody>
          <a:bodyPr wrap="square">
            <a:spAutoFit/>
          </a:bodyPr>
          <a:lstStyle/>
          <a:p>
            <a:r>
              <a:rPr lang="en-US" sz="4800" b="1" dirty="0">
                <a:solidFill>
                  <a:srgbClr val="000099"/>
                </a:solidFill>
                <a:effectLst>
                  <a:outerShdw blurRad="38100" dist="38100" dir="2700000" algn="tl">
                    <a:srgbClr val="000000">
                      <a:alpha val="43137"/>
                    </a:srgbClr>
                  </a:outerShdw>
                </a:effectLst>
                <a:latin typeface="Calibri (Основной текст)"/>
              </a:rPr>
              <a:t>Thank you for attention</a:t>
            </a:r>
            <a:r>
              <a:rPr lang="ru-RU" sz="4800" b="1" dirty="0">
                <a:solidFill>
                  <a:srgbClr val="000099"/>
                </a:solidFill>
                <a:effectLst>
                  <a:outerShdw blurRad="38100" dist="38100" dir="2700000" algn="tl">
                    <a:srgbClr val="000000">
                      <a:alpha val="43137"/>
                    </a:srgbClr>
                  </a:outerShdw>
                </a:effectLst>
                <a:latin typeface="Calibri (Основной текст)"/>
              </a:rPr>
              <a:t>!</a:t>
            </a:r>
          </a:p>
        </p:txBody>
      </p:sp>
    </p:spTree>
    <p:extLst>
      <p:ext uri="{BB962C8B-B14F-4D97-AF65-F5344CB8AC3E}">
        <p14:creationId xmlns:p14="http://schemas.microsoft.com/office/powerpoint/2010/main" val="2410827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D2F3716-4678-D343-68A2-360C9DE398A9}"/>
              </a:ext>
            </a:extLst>
          </p:cNvPr>
          <p:cNvPicPr>
            <a:picLocks noChangeAspect="1"/>
          </p:cNvPicPr>
          <p:nvPr/>
        </p:nvPicPr>
        <p:blipFill rotWithShape="1">
          <a:blip r:embed="rId3"/>
          <a:srcRect r="3417"/>
          <a:stretch/>
        </p:blipFill>
        <p:spPr>
          <a:xfrm>
            <a:off x="562353" y="809330"/>
            <a:ext cx="11490101" cy="5925493"/>
          </a:xfrm>
          <a:prstGeom prst="rect">
            <a:avLst/>
          </a:prstGeom>
          <a:solidFill>
            <a:schemeClr val="bg1"/>
          </a:solidFill>
        </p:spPr>
      </p:pic>
      <p:sp>
        <p:nvSpPr>
          <p:cNvPr id="5" name="Прямоугольник 4">
            <a:extLst>
              <a:ext uri="{FF2B5EF4-FFF2-40B4-BE49-F238E27FC236}">
                <a16:creationId xmlns:a16="http://schemas.microsoft.com/office/drawing/2014/main" id="{7C58EE1A-F1CA-4343-6E14-36B18BE34B6C}"/>
              </a:ext>
            </a:extLst>
          </p:cNvPr>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6" name="Рисунок 5">
            <a:extLst>
              <a:ext uri="{FF2B5EF4-FFF2-40B4-BE49-F238E27FC236}">
                <a16:creationId xmlns:a16="http://schemas.microsoft.com/office/drawing/2014/main" id="{28B4C8BE-FD90-A748-0CC7-C0A2DDED3E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7" name="Прямоугольник 6">
            <a:extLst>
              <a:ext uri="{FF2B5EF4-FFF2-40B4-BE49-F238E27FC236}">
                <a16:creationId xmlns:a16="http://schemas.microsoft.com/office/drawing/2014/main" id="{4C599D55-FA84-ACC1-9CD8-0CEEC4424006}"/>
              </a:ext>
            </a:extLst>
          </p:cNvPr>
          <p:cNvSpPr/>
          <p:nvPr/>
        </p:nvSpPr>
        <p:spPr>
          <a:xfrm>
            <a:off x="695324" y="123177"/>
            <a:ext cx="9877425" cy="523220"/>
          </a:xfrm>
          <a:prstGeom prst="rect">
            <a:avLst/>
          </a:prstGeom>
          <a:effectLst>
            <a:outerShdw blurRad="50800" dist="38100" dir="2700000" algn="tl" rotWithShape="0">
              <a:prstClr val="black"/>
            </a:outerShdw>
          </a:effectLst>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latin typeface="Calibri (Основной текст)"/>
              </a:rPr>
              <a:t>NICA Computing </a:t>
            </a:r>
            <a:endParaRPr lang="ru-RU" sz="2800" b="1" dirty="0">
              <a:solidFill>
                <a:schemeClr val="bg1"/>
              </a:solidFill>
              <a:effectLst>
                <a:outerShdw blurRad="38100" dist="38100" dir="2700000" algn="tl">
                  <a:srgbClr val="000000">
                    <a:alpha val="43137"/>
                  </a:srgbClr>
                </a:outerShdw>
              </a:effectLst>
              <a:latin typeface="Calibri (Основной текст)"/>
            </a:endParaRPr>
          </a:p>
        </p:txBody>
      </p:sp>
    </p:spTree>
    <p:extLst>
      <p:ext uri="{BB962C8B-B14F-4D97-AF65-F5344CB8AC3E}">
        <p14:creationId xmlns:p14="http://schemas.microsoft.com/office/powerpoint/2010/main" val="2044307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2" name="Прямоугольник 1"/>
          <p:cNvSpPr/>
          <p:nvPr/>
        </p:nvSpPr>
        <p:spPr>
          <a:xfrm>
            <a:off x="695324" y="123177"/>
            <a:ext cx="9877425" cy="523220"/>
          </a:xfrm>
          <a:prstGeom prst="rect">
            <a:avLst/>
          </a:prstGeom>
          <a:effectLst>
            <a:outerShdw blurRad="50800" dist="38100" dir="2700000" algn="tl" rotWithShape="0">
              <a:prstClr val="black"/>
            </a:outerShdw>
          </a:effectLst>
        </p:spPr>
        <p:txBody>
          <a:bodyPr wrap="square">
            <a:spAutoFit/>
          </a:bodyPr>
          <a:lstStyle/>
          <a:p>
            <a:pPr algn="ctr"/>
            <a:r>
              <a:rPr lang="en-US" altLang="ru-RU" sz="2800" b="1" dirty="0">
                <a:solidFill>
                  <a:schemeClr val="bg1"/>
                </a:solidFill>
                <a:effectLst>
                  <a:outerShdw blurRad="38100" dist="38100" dir="2700000" algn="tl">
                    <a:srgbClr val="000000">
                      <a:alpha val="43137"/>
                    </a:srgbClr>
                  </a:outerShdw>
                </a:effectLst>
                <a:latin typeface="Calibri (Основной текст)"/>
              </a:rPr>
              <a:t>S</a:t>
            </a:r>
            <a:r>
              <a:rPr lang="ru-RU" altLang="ru-RU" sz="2800" b="1" dirty="0" err="1">
                <a:solidFill>
                  <a:schemeClr val="bg1"/>
                </a:solidFill>
                <a:effectLst>
                  <a:outerShdw blurRad="38100" dist="38100" dir="2700000" algn="tl">
                    <a:srgbClr val="000000">
                      <a:alpha val="43137"/>
                    </a:srgbClr>
                  </a:outerShdw>
                </a:effectLst>
                <a:latin typeface="Calibri (Основной текст)"/>
              </a:rPr>
              <a:t>upport</a:t>
            </a:r>
            <a:r>
              <a:rPr lang="ru-RU" altLang="ru-RU" sz="2800" b="1" dirty="0">
                <a:solidFill>
                  <a:schemeClr val="bg1"/>
                </a:solidFill>
                <a:effectLst>
                  <a:outerShdw blurRad="38100" dist="38100" dir="2700000" algn="tl">
                    <a:srgbClr val="000000">
                      <a:alpha val="43137"/>
                    </a:srgbClr>
                  </a:outerShdw>
                </a:effectLst>
                <a:latin typeface="Calibri (Основной текст)"/>
              </a:rPr>
              <a:t> </a:t>
            </a:r>
            <a:r>
              <a:rPr lang="ru-RU" altLang="ru-RU" sz="2800" b="1" dirty="0" err="1">
                <a:solidFill>
                  <a:schemeClr val="bg1"/>
                </a:solidFill>
                <a:effectLst>
                  <a:outerShdw blurRad="38100" dist="38100" dir="2700000" algn="tl">
                    <a:srgbClr val="000000">
                      <a:alpha val="43137"/>
                    </a:srgbClr>
                  </a:outerShdw>
                </a:effectLst>
                <a:latin typeface="Calibri (Основной текст)"/>
              </a:rPr>
              <a:t>for</a:t>
            </a:r>
            <a:r>
              <a:rPr lang="ru-RU" altLang="ru-RU" sz="2800" b="1" dirty="0">
                <a:solidFill>
                  <a:schemeClr val="bg1"/>
                </a:solidFill>
                <a:effectLst>
                  <a:outerShdw blurRad="38100" dist="38100" dir="2700000" algn="tl">
                    <a:srgbClr val="000000">
                      <a:alpha val="43137"/>
                    </a:srgbClr>
                  </a:outerShdw>
                </a:effectLst>
                <a:latin typeface="Calibri (Основной текст)"/>
              </a:rPr>
              <a:t> </a:t>
            </a:r>
            <a:r>
              <a:rPr lang="ru-RU" altLang="ru-RU" sz="2800" b="1" dirty="0" err="1">
                <a:solidFill>
                  <a:schemeClr val="bg1"/>
                </a:solidFill>
                <a:effectLst>
                  <a:outerShdw blurRad="38100" dist="38100" dir="2700000" algn="tl">
                    <a:srgbClr val="000000">
                      <a:alpha val="43137"/>
                    </a:srgbClr>
                  </a:outerShdw>
                </a:effectLst>
                <a:latin typeface="Calibri (Основной текст)"/>
              </a:rPr>
              <a:t>the</a:t>
            </a:r>
            <a:r>
              <a:rPr lang="ru-RU" altLang="ru-RU" sz="2800" b="1" dirty="0">
                <a:solidFill>
                  <a:schemeClr val="bg1"/>
                </a:solidFill>
                <a:effectLst>
                  <a:outerShdw blurRad="38100" dist="38100" dir="2700000" algn="tl">
                    <a:srgbClr val="000000">
                      <a:alpha val="43137"/>
                    </a:srgbClr>
                  </a:outerShdw>
                </a:effectLst>
                <a:latin typeface="Calibri (Основной текст)"/>
              </a:rPr>
              <a:t> JINR </a:t>
            </a:r>
            <a:r>
              <a:rPr lang="en-US" altLang="ru-RU" sz="2800" b="1" dirty="0">
                <a:solidFill>
                  <a:schemeClr val="bg1"/>
                </a:solidFill>
                <a:effectLst>
                  <a:outerShdw blurRad="38100" dist="38100" dir="2700000" algn="tl">
                    <a:srgbClr val="000000">
                      <a:alpha val="43137"/>
                    </a:srgbClr>
                  </a:outerShdw>
                </a:effectLst>
                <a:latin typeface="Calibri (Основной текст)"/>
              </a:rPr>
              <a:t>N</a:t>
            </a:r>
            <a:r>
              <a:rPr lang="ru-RU" altLang="ru-RU" sz="2800" b="1" dirty="0" err="1">
                <a:solidFill>
                  <a:schemeClr val="bg1"/>
                </a:solidFill>
                <a:effectLst>
                  <a:outerShdw blurRad="38100" dist="38100" dir="2700000" algn="tl">
                    <a:srgbClr val="000000">
                      <a:alpha val="43137"/>
                    </a:srgbClr>
                  </a:outerShdw>
                </a:effectLst>
                <a:latin typeface="Calibri (Основной текст)"/>
              </a:rPr>
              <a:t>eutrino</a:t>
            </a:r>
            <a:r>
              <a:rPr lang="ru-RU" altLang="ru-RU" sz="2800" b="1" dirty="0">
                <a:solidFill>
                  <a:schemeClr val="bg1"/>
                </a:solidFill>
                <a:effectLst>
                  <a:outerShdw blurRad="38100" dist="38100" dir="2700000" algn="tl">
                    <a:srgbClr val="000000">
                      <a:alpha val="43137"/>
                    </a:srgbClr>
                  </a:outerShdw>
                </a:effectLst>
                <a:latin typeface="Calibri (Основной текст)"/>
              </a:rPr>
              <a:t> </a:t>
            </a:r>
            <a:r>
              <a:rPr lang="en-US" altLang="ru-RU" sz="2800" b="1" dirty="0">
                <a:solidFill>
                  <a:schemeClr val="bg1"/>
                </a:solidFill>
                <a:effectLst>
                  <a:outerShdw blurRad="38100" dist="38100" dir="2700000" algn="tl">
                    <a:srgbClr val="000000">
                      <a:alpha val="43137"/>
                    </a:srgbClr>
                  </a:outerShdw>
                </a:effectLst>
                <a:latin typeface="Calibri (Основной текст)"/>
              </a:rPr>
              <a:t>P</a:t>
            </a:r>
            <a:r>
              <a:rPr lang="ru-RU" altLang="ru-RU" sz="2800" b="1" dirty="0" err="1">
                <a:solidFill>
                  <a:schemeClr val="bg1"/>
                </a:solidFill>
                <a:effectLst>
                  <a:outerShdw blurRad="38100" dist="38100" dir="2700000" algn="tl">
                    <a:srgbClr val="000000">
                      <a:alpha val="43137"/>
                    </a:srgbClr>
                  </a:outerShdw>
                </a:effectLst>
                <a:latin typeface="Calibri (Основной текст)"/>
              </a:rPr>
              <a:t>rogram</a:t>
            </a:r>
            <a:r>
              <a:rPr lang="ru-RU" altLang="ru-RU" sz="2800" b="1" dirty="0">
                <a:solidFill>
                  <a:schemeClr val="bg1"/>
                </a:solidFill>
                <a:effectLst>
                  <a:outerShdw blurRad="38100" dist="38100" dir="2700000" algn="tl">
                    <a:srgbClr val="000000">
                      <a:alpha val="43137"/>
                    </a:srgbClr>
                  </a:outerShdw>
                </a:effectLst>
                <a:latin typeface="Calibri (Основной текст)"/>
              </a:rPr>
              <a:t> </a:t>
            </a:r>
          </a:p>
        </p:txBody>
      </p:sp>
      <p:sp>
        <p:nvSpPr>
          <p:cNvPr id="3" name="Прямоугольник 2">
            <a:extLst>
              <a:ext uri="{FF2B5EF4-FFF2-40B4-BE49-F238E27FC236}">
                <a16:creationId xmlns:a16="http://schemas.microsoft.com/office/drawing/2014/main" id="{AC289DE9-1B23-7542-942D-67ADC8435760}"/>
              </a:ext>
            </a:extLst>
          </p:cNvPr>
          <p:cNvSpPr/>
          <p:nvPr/>
        </p:nvSpPr>
        <p:spPr>
          <a:xfrm>
            <a:off x="1404257" y="5393693"/>
            <a:ext cx="10162313" cy="1071062"/>
          </a:xfrm>
          <a:prstGeom prst="rect">
            <a:avLst/>
          </a:prstGeom>
        </p:spPr>
        <p:txBody>
          <a:bodyPr wrap="square">
            <a:spAutoFit/>
          </a:bodyPr>
          <a:lstStyle/>
          <a:p>
            <a:pPr algn="ctr">
              <a:lnSpc>
                <a:spcPct val="120000"/>
              </a:lnSpc>
            </a:pPr>
            <a:r>
              <a:rPr lang="ru-RU" altLang="ru-RU" dirty="0" err="1">
                <a:solidFill>
                  <a:srgbClr val="0000FF"/>
                </a:solidFill>
                <a:latin typeface="Arial" panose="020B0604020202020204" pitchFamily="34" charset="0"/>
                <a:cs typeface="Arial" panose="020B0604020202020204" pitchFamily="34" charset="0"/>
              </a:rPr>
              <a:t>Computational</a:t>
            </a:r>
            <a:r>
              <a:rPr lang="ru-RU" altLang="ru-RU" dirty="0">
                <a:solidFill>
                  <a:srgbClr val="0000FF"/>
                </a:solidFill>
                <a:latin typeface="Arial" panose="020B0604020202020204" pitchFamily="34" charset="0"/>
                <a:cs typeface="Arial" panose="020B0604020202020204" pitchFamily="34" charset="0"/>
              </a:rPr>
              <a:t> </a:t>
            </a:r>
            <a:r>
              <a:rPr lang="ru-RU" altLang="ru-RU" dirty="0" err="1">
                <a:solidFill>
                  <a:srgbClr val="0000FF"/>
                </a:solidFill>
                <a:latin typeface="Arial" panose="020B0604020202020204" pitchFamily="34" charset="0"/>
                <a:cs typeface="Arial" panose="020B0604020202020204" pitchFamily="34" charset="0"/>
              </a:rPr>
              <a:t>resources</a:t>
            </a:r>
            <a:r>
              <a:rPr lang="ru-RU" altLang="ru-RU" dirty="0">
                <a:solidFill>
                  <a:srgbClr val="0000FF"/>
                </a:solidFill>
                <a:latin typeface="Arial" panose="020B0604020202020204" pitchFamily="34" charset="0"/>
                <a:cs typeface="Arial" panose="020B0604020202020204" pitchFamily="34" charset="0"/>
              </a:rPr>
              <a:t> </a:t>
            </a:r>
            <a:r>
              <a:rPr lang="ru-RU" altLang="ru-RU" dirty="0" err="1">
                <a:solidFill>
                  <a:srgbClr val="002060"/>
                </a:solidFill>
                <a:latin typeface="Arial" panose="020B0604020202020204" pitchFamily="34" charset="0"/>
                <a:cs typeface="Arial" panose="020B0604020202020204" pitchFamily="34" charset="0"/>
              </a:rPr>
              <a:t>for</a:t>
            </a:r>
            <a:r>
              <a:rPr lang="ru-RU" altLang="ru-RU" dirty="0">
                <a:solidFill>
                  <a:srgbClr val="002060"/>
                </a:solidFill>
                <a:latin typeface="Arial" panose="020B0604020202020204" pitchFamily="34" charset="0"/>
                <a:cs typeface="Arial" panose="020B0604020202020204" pitchFamily="34" charset="0"/>
              </a:rPr>
              <a:t> </a:t>
            </a:r>
            <a:r>
              <a:rPr lang="en-US" altLang="ru-RU" dirty="0">
                <a:solidFill>
                  <a:srgbClr val="002060"/>
                </a:solidFill>
                <a:latin typeface="Arial" panose="020B0604020202020204" pitchFamily="34" charset="0"/>
                <a:cs typeface="Arial" panose="020B0604020202020204" pitchFamily="34" charset="0"/>
              </a:rPr>
              <a:t>the </a:t>
            </a:r>
            <a:r>
              <a:rPr lang="en-US" altLang="ru-RU" dirty="0">
                <a:solidFill>
                  <a:srgbClr val="0000FF"/>
                </a:solidFill>
                <a:latin typeface="Arial" panose="020B0604020202020204" pitchFamily="34" charset="0"/>
                <a:cs typeface="Arial" panose="020B0604020202020204" pitchFamily="34" charset="0"/>
              </a:rPr>
              <a:t>JINR neutrino program </a:t>
            </a:r>
            <a:r>
              <a:rPr lang="en-GB" altLang="ru-RU" dirty="0">
                <a:solidFill>
                  <a:srgbClr val="002060"/>
                </a:solidFill>
                <a:latin typeface="Arial" panose="020B0604020202020204" pitchFamily="34" charset="0"/>
                <a:cs typeface="Arial" panose="020B0604020202020204" pitchFamily="34" charset="0"/>
              </a:rPr>
              <a:t>using </a:t>
            </a:r>
            <a:r>
              <a:rPr lang="en-US" altLang="ru-RU" dirty="0">
                <a:solidFill>
                  <a:srgbClr val="002060"/>
                </a:solidFill>
                <a:latin typeface="Arial" panose="020B0604020202020204" pitchFamily="34" charset="0"/>
                <a:cs typeface="Arial" panose="020B0604020202020204" pitchFamily="34" charset="0"/>
              </a:rPr>
              <a:t>the</a:t>
            </a:r>
            <a:r>
              <a:rPr lang="ru-RU" altLang="ru-RU" dirty="0">
                <a:solidFill>
                  <a:srgbClr val="002060"/>
                </a:solidFill>
                <a:latin typeface="Arial" panose="020B0604020202020204" pitchFamily="34" charset="0"/>
                <a:cs typeface="Arial" panose="020B0604020202020204" pitchFamily="34" charset="0"/>
              </a:rPr>
              <a:t> </a:t>
            </a:r>
            <a:r>
              <a:rPr lang="en-US" altLang="ru-RU" dirty="0">
                <a:solidFill>
                  <a:srgbClr val="002060"/>
                </a:solidFill>
                <a:latin typeface="Arial" panose="020B0604020202020204" pitchFamily="34" charset="0"/>
                <a:cs typeface="Arial" panose="020B0604020202020204" pitchFamily="34" charset="0"/>
              </a:rPr>
              <a:t>cloud infrastructure of the MICC. </a:t>
            </a:r>
          </a:p>
          <a:p>
            <a:pPr algn="ctr">
              <a:lnSpc>
                <a:spcPct val="120000"/>
              </a:lnSpc>
            </a:pPr>
            <a:r>
              <a:rPr lang="en-US" altLang="ru-RU" dirty="0">
                <a:solidFill>
                  <a:srgbClr val="000066"/>
                </a:solidFill>
                <a:latin typeface="Arial" panose="020B0604020202020204" pitchFamily="34" charset="0"/>
                <a:cs typeface="Arial" panose="020B0604020202020204" pitchFamily="34" charset="0"/>
              </a:rPr>
              <a:t>The </a:t>
            </a:r>
            <a:r>
              <a:rPr lang="en-US" altLang="ru-RU" dirty="0" err="1">
                <a:solidFill>
                  <a:srgbClr val="0000FF"/>
                </a:solidFill>
                <a:latin typeface="Arial" panose="020B0604020202020204" pitchFamily="34" charset="0"/>
                <a:cs typeface="Arial" panose="020B0604020202020204" pitchFamily="34" charset="0"/>
              </a:rPr>
              <a:t>NOvA</a:t>
            </a:r>
            <a:r>
              <a:rPr lang="en-US" altLang="ru-RU" dirty="0">
                <a:solidFill>
                  <a:srgbClr val="0000FF"/>
                </a:solidFill>
                <a:latin typeface="Arial" panose="020B0604020202020204" pitchFamily="34" charset="0"/>
                <a:cs typeface="Arial" panose="020B0604020202020204" pitchFamily="34" charset="0"/>
              </a:rPr>
              <a:t>, Baikal-GVD and JUNO </a:t>
            </a:r>
            <a:r>
              <a:rPr lang="en-US" altLang="ru-RU" dirty="0">
                <a:solidFill>
                  <a:srgbClr val="000066"/>
                </a:solidFill>
                <a:latin typeface="Arial" panose="020B0604020202020204" pitchFamily="34" charset="0"/>
                <a:cs typeface="Arial" panose="020B0604020202020204" pitchFamily="34" charset="0"/>
              </a:rPr>
              <a:t>experiments are the </a:t>
            </a:r>
            <a:r>
              <a:rPr lang="en-US" altLang="ru-RU" dirty="0">
                <a:solidFill>
                  <a:srgbClr val="0000FF"/>
                </a:solidFill>
                <a:latin typeface="Arial" panose="020B0604020202020204" pitchFamily="34" charset="0"/>
                <a:cs typeface="Arial" panose="020B0604020202020204" pitchFamily="34" charset="0"/>
              </a:rPr>
              <a:t>major users </a:t>
            </a:r>
            <a:r>
              <a:rPr lang="en-US" altLang="ru-RU" dirty="0">
                <a:solidFill>
                  <a:srgbClr val="000066"/>
                </a:solidFill>
                <a:latin typeface="Arial" panose="020B0604020202020204" pitchFamily="34" charset="0"/>
                <a:cs typeface="Arial" panose="020B0604020202020204" pitchFamily="34" charset="0"/>
              </a:rPr>
              <a:t>of the</a:t>
            </a:r>
            <a:r>
              <a:rPr lang="ru-RU" altLang="ru-RU" dirty="0">
                <a:solidFill>
                  <a:srgbClr val="000066"/>
                </a:solidFill>
                <a:latin typeface="Arial" panose="020B0604020202020204" pitchFamily="34" charset="0"/>
                <a:cs typeface="Arial" panose="020B0604020202020204" pitchFamily="34" charset="0"/>
              </a:rPr>
              <a:t> </a:t>
            </a:r>
            <a:r>
              <a:rPr lang="en-US" altLang="ru-RU" dirty="0">
                <a:solidFill>
                  <a:srgbClr val="000066"/>
                </a:solidFill>
                <a:latin typeface="Arial" panose="020B0604020202020204" pitchFamily="34" charset="0"/>
                <a:cs typeface="Arial" panose="020B0604020202020204" pitchFamily="34" charset="0"/>
              </a:rPr>
              <a:t>cloud infrastructure. </a:t>
            </a:r>
            <a:endParaRPr lang="ru-RU" dirty="0">
              <a:solidFill>
                <a:srgbClr val="000066"/>
              </a:solidFill>
              <a:latin typeface="Arial" panose="020B0604020202020204" pitchFamily="34" charset="0"/>
              <a:cs typeface="Arial" panose="020B0604020202020204" pitchFamily="34" charset="0"/>
            </a:endParaRPr>
          </a:p>
          <a:p>
            <a:pPr algn="ctr">
              <a:lnSpc>
                <a:spcPct val="120000"/>
              </a:lnSpc>
            </a:pPr>
            <a:endParaRPr lang="ru-RU" sz="1700" dirty="0">
              <a:solidFill>
                <a:srgbClr val="002060"/>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D74B4F08-A792-1C3C-17E7-1CBD44A50ED4}"/>
              </a:ext>
            </a:extLst>
          </p:cNvPr>
          <p:cNvPicPr>
            <a:picLocks noChangeAspect="1"/>
          </p:cNvPicPr>
          <p:nvPr/>
        </p:nvPicPr>
        <p:blipFill>
          <a:blip r:embed="rId4"/>
          <a:stretch>
            <a:fillRect/>
          </a:stretch>
        </p:blipFill>
        <p:spPr>
          <a:xfrm>
            <a:off x="4234121" y="2218187"/>
            <a:ext cx="4245432" cy="2181206"/>
          </a:xfrm>
          <a:prstGeom prst="rect">
            <a:avLst/>
          </a:prstGeom>
        </p:spPr>
      </p:pic>
      <p:pic>
        <p:nvPicPr>
          <p:cNvPr id="13" name="Рисунок 12">
            <a:extLst>
              <a:ext uri="{FF2B5EF4-FFF2-40B4-BE49-F238E27FC236}">
                <a16:creationId xmlns:a16="http://schemas.microsoft.com/office/drawing/2014/main" id="{4A856C8E-C61B-6480-F49F-72C577763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4972" y="2622329"/>
            <a:ext cx="1245770" cy="867977"/>
          </a:xfrm>
          <a:prstGeom prst="rect">
            <a:avLst/>
          </a:prstGeom>
        </p:spPr>
      </p:pic>
      <p:pic>
        <p:nvPicPr>
          <p:cNvPr id="16" name="Рисунок 15">
            <a:extLst>
              <a:ext uri="{FF2B5EF4-FFF2-40B4-BE49-F238E27FC236}">
                <a16:creationId xmlns:a16="http://schemas.microsoft.com/office/drawing/2014/main" id="{176D321A-8F20-53AE-6F3E-CE834DC1C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756" y="2292667"/>
            <a:ext cx="1353593" cy="1346825"/>
          </a:xfrm>
          <a:prstGeom prst="rect">
            <a:avLst/>
          </a:prstGeom>
        </p:spPr>
      </p:pic>
      <p:pic>
        <p:nvPicPr>
          <p:cNvPr id="21" name="Рисунок 20">
            <a:extLst>
              <a:ext uri="{FF2B5EF4-FFF2-40B4-BE49-F238E27FC236}">
                <a16:creationId xmlns:a16="http://schemas.microsoft.com/office/drawing/2014/main" id="{345D3B3A-C8DC-8DE3-3E6B-C0DECFB09672}"/>
              </a:ext>
            </a:extLst>
          </p:cNvPr>
          <p:cNvPicPr>
            <a:picLocks noChangeAspect="1"/>
          </p:cNvPicPr>
          <p:nvPr/>
        </p:nvPicPr>
        <p:blipFill>
          <a:blip r:embed="rId4"/>
          <a:stretch>
            <a:fillRect/>
          </a:stretch>
        </p:blipFill>
        <p:spPr>
          <a:xfrm>
            <a:off x="2980148" y="1156117"/>
            <a:ext cx="6231704" cy="3201707"/>
          </a:xfrm>
          <a:prstGeom prst="rect">
            <a:avLst/>
          </a:prstGeom>
        </p:spPr>
      </p:pic>
      <p:sp>
        <p:nvSpPr>
          <p:cNvPr id="22" name="Прямоугольник 21">
            <a:extLst>
              <a:ext uri="{FF2B5EF4-FFF2-40B4-BE49-F238E27FC236}">
                <a16:creationId xmlns:a16="http://schemas.microsoft.com/office/drawing/2014/main" id="{FDDAD07F-585B-A224-601B-41624DC7CFBE}"/>
              </a:ext>
            </a:extLst>
          </p:cNvPr>
          <p:cNvSpPr/>
          <p:nvPr/>
        </p:nvSpPr>
        <p:spPr>
          <a:xfrm>
            <a:off x="1276179" y="3565917"/>
            <a:ext cx="3231300" cy="1138773"/>
          </a:xfrm>
          <a:prstGeom prst="rect">
            <a:avLst/>
          </a:prstGeom>
        </p:spPr>
        <p:txBody>
          <a:bodyPr wrap="square">
            <a:spAutoFit/>
          </a:bodyPr>
          <a:lstStyle/>
          <a:p>
            <a:pPr algn="ctr">
              <a:lnSpc>
                <a:spcPct val="100000"/>
              </a:lnSpc>
            </a:pPr>
            <a:r>
              <a:rPr lang="en-US" sz="1700" dirty="0">
                <a:solidFill>
                  <a:srgbClr val="0000FF"/>
                </a:solidFill>
                <a:latin typeface="Arial" panose="020B0604020202020204" pitchFamily="34" charset="0"/>
                <a:cs typeface="Arial" panose="020B0604020202020204" pitchFamily="34" charset="0"/>
              </a:rPr>
              <a:t>M</a:t>
            </a:r>
            <a:r>
              <a:rPr lang="ru-RU" sz="1700" dirty="0">
                <a:solidFill>
                  <a:srgbClr val="0000FF"/>
                </a:solidFill>
                <a:latin typeface="Arial" panose="020B0604020202020204" pitchFamily="34" charset="0"/>
                <a:cs typeface="Arial" panose="020B0604020202020204" pitchFamily="34" charset="0"/>
              </a:rPr>
              <a:t>LIT </a:t>
            </a:r>
            <a:r>
              <a:rPr lang="ru-RU" sz="1700" dirty="0" err="1">
                <a:solidFill>
                  <a:srgbClr val="0000FF"/>
                </a:solidFill>
                <a:latin typeface="Arial" panose="020B0604020202020204" pitchFamily="34" charset="0"/>
                <a:cs typeface="Arial" panose="020B0604020202020204" pitchFamily="34" charset="0"/>
              </a:rPr>
              <a:t>contribution</a:t>
            </a:r>
            <a:r>
              <a:rPr lang="ru-RU" sz="1700" dirty="0">
                <a:solidFill>
                  <a:srgbClr val="0000FF"/>
                </a:solidFill>
                <a:latin typeface="Arial" panose="020B0604020202020204" pitchFamily="34" charset="0"/>
                <a:cs typeface="Arial" panose="020B0604020202020204" pitchFamily="34" charset="0"/>
              </a:rPr>
              <a:t>: </a:t>
            </a:r>
          </a:p>
          <a:p>
            <a:pPr algn="ctr">
              <a:lnSpc>
                <a:spcPct val="100000"/>
              </a:lnSpc>
            </a:pPr>
            <a:r>
              <a:rPr lang="ru-RU" sz="1700" dirty="0" err="1">
                <a:solidFill>
                  <a:srgbClr val="002060"/>
                </a:solidFill>
                <a:latin typeface="Arial" panose="020B0604020202020204" pitchFamily="34" charset="0"/>
                <a:cs typeface="Arial" panose="020B0604020202020204" pitchFamily="34" charset="0"/>
              </a:rPr>
              <a:t>engineering</a:t>
            </a:r>
            <a:r>
              <a:rPr lang="ru-RU" sz="1700" dirty="0">
                <a:solidFill>
                  <a:srgbClr val="002060"/>
                </a:solidFill>
                <a:latin typeface="Arial" panose="020B0604020202020204" pitchFamily="34" charset="0"/>
                <a:cs typeface="Arial" panose="020B0604020202020204" pitchFamily="34" charset="0"/>
              </a:rPr>
              <a:t> </a:t>
            </a:r>
            <a:r>
              <a:rPr lang="ru-RU" sz="1700" dirty="0" err="1">
                <a:solidFill>
                  <a:srgbClr val="002060"/>
                </a:solidFill>
                <a:latin typeface="Arial" panose="020B0604020202020204" pitchFamily="34" charset="0"/>
                <a:cs typeface="Arial" panose="020B0604020202020204" pitchFamily="34" charset="0"/>
              </a:rPr>
              <a:t>infrastructure</a:t>
            </a:r>
            <a:r>
              <a:rPr lang="ru-RU" sz="1700" dirty="0">
                <a:solidFill>
                  <a:srgbClr val="002060"/>
                </a:solidFill>
                <a:latin typeface="Arial" panose="020B0604020202020204" pitchFamily="34" charset="0"/>
                <a:cs typeface="Arial" panose="020B0604020202020204" pitchFamily="34" charset="0"/>
              </a:rPr>
              <a:t> (</a:t>
            </a:r>
            <a:r>
              <a:rPr lang="ru-RU" sz="1700" dirty="0" err="1">
                <a:solidFill>
                  <a:srgbClr val="002060"/>
                </a:solidFill>
                <a:latin typeface="Arial" panose="020B0604020202020204" pitchFamily="34" charset="0"/>
                <a:cs typeface="Arial" panose="020B0604020202020204" pitchFamily="34" charset="0"/>
              </a:rPr>
              <a:t>electricity</a:t>
            </a:r>
            <a:r>
              <a:rPr lang="ru-RU" sz="1700" dirty="0">
                <a:solidFill>
                  <a:srgbClr val="002060"/>
                </a:solidFill>
                <a:latin typeface="Arial" panose="020B0604020202020204" pitchFamily="34" charset="0"/>
                <a:cs typeface="Arial" panose="020B0604020202020204" pitchFamily="34" charset="0"/>
              </a:rPr>
              <a:t>, UPS, </a:t>
            </a:r>
            <a:r>
              <a:rPr lang="ru-RU" sz="1700" dirty="0" err="1">
                <a:solidFill>
                  <a:srgbClr val="002060"/>
                </a:solidFill>
                <a:latin typeface="Arial" panose="020B0604020202020204" pitchFamily="34" charset="0"/>
                <a:cs typeface="Arial" panose="020B0604020202020204" pitchFamily="34" charset="0"/>
              </a:rPr>
              <a:t>cooling</a:t>
            </a:r>
            <a:r>
              <a:rPr lang="ru-RU" sz="1700" dirty="0">
                <a:solidFill>
                  <a:srgbClr val="002060"/>
                </a:solidFill>
                <a:latin typeface="Arial" panose="020B0604020202020204" pitchFamily="34" charset="0"/>
                <a:cs typeface="Arial" panose="020B0604020202020204" pitchFamily="34" charset="0"/>
              </a:rPr>
              <a:t>, </a:t>
            </a:r>
            <a:r>
              <a:rPr lang="ru-RU" sz="1700" dirty="0" err="1">
                <a:solidFill>
                  <a:srgbClr val="002060"/>
                </a:solidFill>
                <a:latin typeface="Arial" panose="020B0604020202020204" pitchFamily="34" charset="0"/>
                <a:cs typeface="Arial" panose="020B0604020202020204" pitchFamily="34" charset="0"/>
              </a:rPr>
              <a:t>network</a:t>
            </a:r>
            <a:r>
              <a:rPr lang="ru-RU" sz="1700" dirty="0">
                <a:solidFill>
                  <a:srgbClr val="002060"/>
                </a:solidFill>
                <a:latin typeface="Arial" panose="020B0604020202020204" pitchFamily="34" charset="0"/>
                <a:cs typeface="Arial" panose="020B0604020202020204" pitchFamily="34" charset="0"/>
              </a:rPr>
              <a:t>, </a:t>
            </a:r>
            <a:r>
              <a:rPr lang="ru-RU" sz="1700" dirty="0" err="1">
                <a:solidFill>
                  <a:srgbClr val="002060"/>
                </a:solidFill>
                <a:latin typeface="Arial" panose="020B0604020202020204" pitchFamily="34" charset="0"/>
                <a:cs typeface="Arial" panose="020B0604020202020204" pitchFamily="34" charset="0"/>
              </a:rPr>
              <a:t>racks</a:t>
            </a:r>
            <a:r>
              <a:rPr lang="ru-RU" sz="1700" dirty="0">
                <a:solidFill>
                  <a:srgbClr val="002060"/>
                </a:solidFill>
                <a:latin typeface="Arial" panose="020B0604020202020204" pitchFamily="34" charset="0"/>
                <a:cs typeface="Arial" panose="020B0604020202020204" pitchFamily="34" charset="0"/>
              </a:rPr>
              <a:t>,</a:t>
            </a:r>
            <a:r>
              <a:rPr lang="en-US" sz="1700" dirty="0">
                <a:solidFill>
                  <a:srgbClr val="002060"/>
                </a:solidFill>
                <a:latin typeface="Arial" panose="020B0604020202020204" pitchFamily="34" charset="0"/>
                <a:cs typeface="Arial" panose="020B0604020202020204" pitchFamily="34" charset="0"/>
              </a:rPr>
              <a:t> </a:t>
            </a:r>
            <a:r>
              <a:rPr lang="ru-RU" sz="1700" dirty="0" err="1">
                <a:solidFill>
                  <a:srgbClr val="002060"/>
                </a:solidFill>
                <a:latin typeface="Arial" panose="020B0604020202020204" pitchFamily="34" charset="0"/>
                <a:cs typeface="Arial" panose="020B0604020202020204" pitchFamily="34" charset="0"/>
              </a:rPr>
              <a:t>manpower</a:t>
            </a:r>
            <a:r>
              <a:rPr lang="ru-RU" sz="1700" dirty="0">
                <a:solidFill>
                  <a:srgbClr val="002060"/>
                </a:solidFill>
                <a:latin typeface="Arial" panose="020B0604020202020204" pitchFamily="34" charset="0"/>
                <a:cs typeface="Arial" panose="020B0604020202020204" pitchFamily="34" charset="0"/>
              </a:rPr>
              <a:t>)</a:t>
            </a:r>
          </a:p>
        </p:txBody>
      </p:sp>
      <p:pic>
        <p:nvPicPr>
          <p:cNvPr id="23" name="Рисунок 22">
            <a:extLst>
              <a:ext uri="{FF2B5EF4-FFF2-40B4-BE49-F238E27FC236}">
                <a16:creationId xmlns:a16="http://schemas.microsoft.com/office/drawing/2014/main" id="{714836C6-3CAE-FBF0-4408-13615601BD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6382" y="1567945"/>
            <a:ext cx="2113464" cy="1472534"/>
          </a:xfrm>
          <a:prstGeom prst="rect">
            <a:avLst/>
          </a:prstGeom>
        </p:spPr>
      </p:pic>
      <p:pic>
        <p:nvPicPr>
          <p:cNvPr id="27" name="Рисунок 26">
            <a:extLst>
              <a:ext uri="{FF2B5EF4-FFF2-40B4-BE49-F238E27FC236}">
                <a16:creationId xmlns:a16="http://schemas.microsoft.com/office/drawing/2014/main" id="{06B62051-96F5-D368-8941-BDF90E2F0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5795" y="1110918"/>
            <a:ext cx="2113464" cy="2102897"/>
          </a:xfrm>
          <a:prstGeom prst="rect">
            <a:avLst/>
          </a:prstGeom>
        </p:spPr>
      </p:pic>
      <p:sp>
        <p:nvSpPr>
          <p:cNvPr id="28" name="Прямоугольник 27">
            <a:extLst>
              <a:ext uri="{FF2B5EF4-FFF2-40B4-BE49-F238E27FC236}">
                <a16:creationId xmlns:a16="http://schemas.microsoft.com/office/drawing/2014/main" id="{1D237D96-338E-87B0-D707-AE5728D39C31}"/>
              </a:ext>
            </a:extLst>
          </p:cNvPr>
          <p:cNvSpPr/>
          <p:nvPr/>
        </p:nvSpPr>
        <p:spPr>
          <a:xfrm>
            <a:off x="8145795" y="3490306"/>
            <a:ext cx="2518552" cy="1138773"/>
          </a:xfrm>
          <a:prstGeom prst="rect">
            <a:avLst/>
          </a:prstGeom>
        </p:spPr>
        <p:txBody>
          <a:bodyPr wrap="square">
            <a:spAutoFit/>
          </a:bodyPr>
          <a:lstStyle/>
          <a:p>
            <a:pPr algn="ctr">
              <a:lnSpc>
                <a:spcPct val="100000"/>
              </a:lnSpc>
            </a:pPr>
            <a:r>
              <a:rPr lang="ru-RU" sz="1700" dirty="0">
                <a:solidFill>
                  <a:srgbClr val="0000FF"/>
                </a:solidFill>
                <a:latin typeface="Arial" panose="020B0604020202020204" pitchFamily="34" charset="0"/>
                <a:cs typeface="Arial" panose="020B0604020202020204" pitchFamily="34" charset="0"/>
              </a:rPr>
              <a:t>DLNP </a:t>
            </a:r>
            <a:r>
              <a:rPr lang="ru-RU" sz="1700" dirty="0" err="1">
                <a:solidFill>
                  <a:srgbClr val="0000FF"/>
                </a:solidFill>
                <a:latin typeface="Arial" panose="020B0604020202020204" pitchFamily="34" charset="0"/>
                <a:cs typeface="Arial" panose="020B0604020202020204" pitchFamily="34" charset="0"/>
              </a:rPr>
              <a:t>contribution</a:t>
            </a:r>
            <a:r>
              <a:rPr lang="ru-RU" sz="1700" dirty="0">
                <a:solidFill>
                  <a:srgbClr val="0000FF"/>
                </a:solidFill>
                <a:latin typeface="Arial" panose="020B0604020202020204" pitchFamily="34" charset="0"/>
                <a:cs typeface="Arial" panose="020B0604020202020204" pitchFamily="34" charset="0"/>
              </a:rPr>
              <a:t>: </a:t>
            </a:r>
          </a:p>
          <a:p>
            <a:pPr algn="ctr">
              <a:lnSpc>
                <a:spcPct val="100000"/>
              </a:lnSpc>
            </a:pPr>
            <a:r>
              <a:rPr lang="ru-RU" sz="1700" dirty="0" err="1">
                <a:solidFill>
                  <a:srgbClr val="002060"/>
                </a:solidFill>
                <a:latin typeface="Arial" panose="020B0604020202020204" pitchFamily="34" charset="0"/>
                <a:cs typeface="Arial" panose="020B0604020202020204" pitchFamily="34" charset="0"/>
              </a:rPr>
              <a:t>computing</a:t>
            </a:r>
            <a:r>
              <a:rPr lang="ru-RU" sz="1700" dirty="0">
                <a:solidFill>
                  <a:srgbClr val="002060"/>
                </a:solidFill>
                <a:latin typeface="Arial" panose="020B0604020202020204" pitchFamily="34" charset="0"/>
                <a:cs typeface="Arial" panose="020B0604020202020204" pitchFamily="34" charset="0"/>
              </a:rPr>
              <a:t> </a:t>
            </a:r>
            <a:r>
              <a:rPr lang="ru-RU" sz="1700" dirty="0" err="1">
                <a:solidFill>
                  <a:srgbClr val="002060"/>
                </a:solidFill>
                <a:latin typeface="Arial" panose="020B0604020202020204" pitchFamily="34" charset="0"/>
                <a:cs typeface="Arial" panose="020B0604020202020204" pitchFamily="34" charset="0"/>
              </a:rPr>
              <a:t>and</a:t>
            </a:r>
            <a:r>
              <a:rPr lang="ru-RU" sz="1700" dirty="0">
                <a:solidFill>
                  <a:srgbClr val="002060"/>
                </a:solidFill>
                <a:latin typeface="Arial" panose="020B0604020202020204" pitchFamily="34" charset="0"/>
                <a:cs typeface="Arial" panose="020B0604020202020204" pitchFamily="34" charset="0"/>
              </a:rPr>
              <a:t> </a:t>
            </a:r>
            <a:r>
              <a:rPr lang="ru-RU" sz="1700" dirty="0" err="1">
                <a:solidFill>
                  <a:srgbClr val="002060"/>
                </a:solidFill>
                <a:latin typeface="Arial" panose="020B0604020202020204" pitchFamily="34" charset="0"/>
                <a:cs typeface="Arial" panose="020B0604020202020204" pitchFamily="34" charset="0"/>
              </a:rPr>
              <a:t>storage</a:t>
            </a:r>
            <a:r>
              <a:rPr lang="ru-RU" sz="1700" dirty="0">
                <a:solidFill>
                  <a:srgbClr val="002060"/>
                </a:solidFill>
                <a:latin typeface="Arial" panose="020B0604020202020204" pitchFamily="34" charset="0"/>
                <a:cs typeface="Arial" panose="020B0604020202020204" pitchFamily="34" charset="0"/>
              </a:rPr>
              <a:t> </a:t>
            </a:r>
            <a:r>
              <a:rPr lang="ru-RU" sz="1700" dirty="0" err="1">
                <a:solidFill>
                  <a:srgbClr val="002060"/>
                </a:solidFill>
                <a:latin typeface="Arial" panose="020B0604020202020204" pitchFamily="34" charset="0"/>
                <a:cs typeface="Arial" panose="020B0604020202020204" pitchFamily="34" charset="0"/>
              </a:rPr>
              <a:t>resources</a:t>
            </a:r>
            <a:r>
              <a:rPr lang="ru-RU" sz="1700" dirty="0">
                <a:solidFill>
                  <a:srgbClr val="002060"/>
                </a:solidFill>
                <a:latin typeface="Arial" panose="020B0604020202020204" pitchFamily="34" charset="0"/>
                <a:cs typeface="Arial" panose="020B0604020202020204" pitchFamily="34" charset="0"/>
              </a:rPr>
              <a:t>             (</a:t>
            </a:r>
            <a:r>
              <a:rPr lang="ru-RU" sz="1700" dirty="0" err="1">
                <a:solidFill>
                  <a:srgbClr val="002060"/>
                </a:solidFill>
                <a:latin typeface="Arial" panose="020B0604020202020204" pitchFamily="34" charset="0"/>
                <a:cs typeface="Arial" panose="020B0604020202020204" pitchFamily="34" charset="0"/>
              </a:rPr>
              <a:t>CPUs</a:t>
            </a:r>
            <a:r>
              <a:rPr lang="ru-RU" sz="1700" dirty="0">
                <a:solidFill>
                  <a:srgbClr val="002060"/>
                </a:solidFill>
                <a:latin typeface="Arial" panose="020B0604020202020204" pitchFamily="34" charset="0"/>
                <a:cs typeface="Arial" panose="020B0604020202020204" pitchFamily="34" charset="0"/>
              </a:rPr>
              <a:t>/</a:t>
            </a:r>
            <a:r>
              <a:rPr lang="ru-RU" sz="1700" dirty="0" err="1">
                <a:solidFill>
                  <a:srgbClr val="002060"/>
                </a:solidFill>
                <a:latin typeface="Arial" panose="020B0604020202020204" pitchFamily="34" charset="0"/>
                <a:cs typeface="Arial" panose="020B0604020202020204" pitchFamily="34" charset="0"/>
              </a:rPr>
              <a:t>GPUs&amp;disks</a:t>
            </a:r>
            <a:r>
              <a:rPr lang="ru-RU" sz="17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31345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6" name="TextBox 5"/>
          <p:cNvSpPr txBox="1"/>
          <p:nvPr/>
        </p:nvSpPr>
        <p:spPr>
          <a:xfrm>
            <a:off x="1484224" y="88753"/>
            <a:ext cx="9223551"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cs typeface="Arial" panose="020B0604020202020204" pitchFamily="34" charset="0"/>
              </a:rPr>
              <a:t>Multifunctional Information and Computing Complex at JINR</a:t>
            </a:r>
            <a:endParaRPr lang="ru-RU" sz="28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8" name="Прямоугольник 7"/>
          <p:cNvSpPr/>
          <p:nvPr/>
        </p:nvSpPr>
        <p:spPr>
          <a:xfrm>
            <a:off x="6843496" y="1078056"/>
            <a:ext cx="5146008" cy="341632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fontAlgn="auto">
              <a:spcBef>
                <a:spcPts val="0"/>
              </a:spcBef>
              <a:spcAft>
                <a:spcPts val="0"/>
              </a:spcAft>
              <a:defRPr/>
            </a:pPr>
            <a:r>
              <a:rPr lang="en-US" dirty="0">
                <a:solidFill>
                  <a:srgbClr val="000066"/>
                </a:solidFill>
                <a:latin typeface="Arial" panose="020B0604020202020204" pitchFamily="34" charset="0"/>
                <a:cs typeface="Arial" panose="020B0604020202020204" pitchFamily="34" charset="0"/>
              </a:rPr>
              <a:t>The</a:t>
            </a:r>
            <a:r>
              <a:rPr lang="en-US" b="1" dirty="0">
                <a:solidFill>
                  <a:srgbClr val="000066"/>
                </a:solidFill>
                <a:latin typeface="Arial" panose="020B0604020202020204" pitchFamily="34" charset="0"/>
                <a:cs typeface="Arial" panose="020B0604020202020204" pitchFamily="34" charset="0"/>
              </a:rPr>
              <a:t> MICC</a:t>
            </a:r>
            <a:r>
              <a:rPr lang="en-US" dirty="0">
                <a:solidFill>
                  <a:srgbClr val="000066"/>
                </a:solidFill>
                <a:latin typeface="Arial" panose="020B0604020202020204" pitchFamily="34" charset="0"/>
                <a:cs typeface="Arial" panose="020B0604020202020204" pitchFamily="34" charset="0"/>
              </a:rPr>
              <a:t> meets the requirements for a modern highly performant scientific computing complex: </a:t>
            </a:r>
            <a:endParaRPr lang="ru-RU" dirty="0">
              <a:solidFill>
                <a:srgbClr val="000066"/>
              </a:solidFill>
              <a:latin typeface="Arial" panose="020B0604020202020204" pitchFamily="34" charset="0"/>
              <a:cs typeface="Arial" panose="020B0604020202020204" pitchFamily="34" charset="0"/>
            </a:endParaRP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multi-functionality,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high performance,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task</a:t>
            </a:r>
            <a:r>
              <a:rPr lang="ru-RU" dirty="0">
                <a:solidFill>
                  <a:srgbClr val="000066"/>
                </a:solidFill>
                <a:latin typeface="Arial" panose="020B0604020202020204" pitchFamily="34" charset="0"/>
                <a:cs typeface="Arial" panose="020B0604020202020204" pitchFamily="34" charset="0"/>
              </a:rPr>
              <a:t>-</a:t>
            </a:r>
            <a:r>
              <a:rPr lang="en-US" dirty="0">
                <a:solidFill>
                  <a:srgbClr val="000066"/>
                </a:solidFill>
                <a:latin typeface="Arial" panose="020B0604020202020204" pitchFamily="34" charset="0"/>
                <a:cs typeface="Arial" panose="020B0604020202020204" pitchFamily="34" charset="0"/>
              </a:rPr>
              <a:t>adapted data storage system,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high reliability and availability,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information security,</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scalability,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customized software environment for different user groups, </a:t>
            </a:r>
          </a:p>
          <a:p>
            <a:pPr marL="680400" indent="-285750" fontAlgn="auto">
              <a:spcBef>
                <a:spcPts val="0"/>
              </a:spcBef>
              <a:spcAft>
                <a:spcPts val="0"/>
              </a:spcAft>
              <a:buFont typeface="Arial" panose="020B0604020202020204" pitchFamily="34" charset="0"/>
              <a:buChar char="•"/>
              <a:defRPr/>
            </a:pPr>
            <a:r>
              <a:rPr lang="en-US" dirty="0">
                <a:solidFill>
                  <a:srgbClr val="000066"/>
                </a:solidFill>
                <a:latin typeface="Arial" panose="020B0604020202020204" pitchFamily="34" charset="0"/>
                <a:cs typeface="Arial" panose="020B0604020202020204" pitchFamily="34" charset="0"/>
              </a:rPr>
              <a:t>high-performance telecommunications and modern local network. </a:t>
            </a:r>
            <a:endParaRPr lang="ru-RU" dirty="0">
              <a:solidFill>
                <a:srgbClr val="000066"/>
              </a:solidFill>
              <a:latin typeface="Arial" panose="020B060402020202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id="{70D63918-FD23-4DFE-BF6F-5B8AA2CE734C}"/>
              </a:ext>
            </a:extLst>
          </p:cNvPr>
          <p:cNvSpPr/>
          <p:nvPr/>
        </p:nvSpPr>
        <p:spPr>
          <a:xfrm>
            <a:off x="6623059" y="5113456"/>
            <a:ext cx="5208959" cy="830997"/>
          </a:xfrm>
          <a:prstGeom prst="rect">
            <a:avLst/>
          </a:prstGeom>
        </p:spPr>
        <p:txBody>
          <a:bodyPr wrap="square">
            <a:spAutoFit/>
          </a:bodyPr>
          <a:lstStyle/>
          <a:p>
            <a:pPr algn="ctr"/>
            <a:r>
              <a:rPr lang="en-US" altLang="ru-RU" sz="2400" b="1" dirty="0">
                <a:solidFill>
                  <a:srgbClr val="000066"/>
                </a:solidFill>
                <a:latin typeface="Times New Roman" panose="02020603050405020304" pitchFamily="18" charset="0"/>
                <a:cs typeface="Times New Roman" panose="02020603050405020304" pitchFamily="18" charset="0"/>
              </a:rPr>
              <a:t>The</a:t>
            </a:r>
            <a:r>
              <a:rPr lang="ru-RU" altLang="ru-RU" sz="2400" b="1" dirty="0">
                <a:solidFill>
                  <a:srgbClr val="000066"/>
                </a:solidFill>
                <a:latin typeface="Times New Roman" panose="02020603050405020304" pitchFamily="18" charset="0"/>
                <a:cs typeface="Times New Roman" panose="02020603050405020304" pitchFamily="18" charset="0"/>
              </a:rPr>
              <a:t> </a:t>
            </a:r>
            <a:r>
              <a:rPr lang="en-GB" altLang="ru-RU" sz="2400" b="1" dirty="0">
                <a:solidFill>
                  <a:srgbClr val="C00000"/>
                </a:solidFill>
                <a:latin typeface="Times New Roman" panose="02020603050405020304" pitchFamily="18" charset="0"/>
                <a:cs typeface="Times New Roman" panose="02020603050405020304" pitchFamily="18" charset="0"/>
              </a:rPr>
              <a:t>MICC</a:t>
            </a:r>
            <a:r>
              <a:rPr lang="en-GB" altLang="ru-RU" sz="2400" b="1" dirty="0">
                <a:solidFill>
                  <a:srgbClr val="000066"/>
                </a:solidFill>
                <a:latin typeface="Times New Roman" panose="02020603050405020304" pitchFamily="18" charset="0"/>
                <a:cs typeface="Times New Roman" panose="02020603050405020304" pitchFamily="18" charset="0"/>
              </a:rPr>
              <a:t> should be considered as a </a:t>
            </a:r>
            <a:r>
              <a:rPr lang="en-US" altLang="ru-RU" sz="2400" b="1" dirty="0">
                <a:solidFill>
                  <a:srgbClr val="C00000"/>
                </a:solidFill>
                <a:latin typeface="Times New Roman" panose="02020603050405020304" pitchFamily="18" charset="0"/>
                <a:cs typeface="Times New Roman" panose="02020603050405020304" pitchFamily="18" charset="0"/>
              </a:rPr>
              <a:t>b</a:t>
            </a:r>
            <a:r>
              <a:rPr lang="en-US" sz="2400" b="1" dirty="0">
                <a:solidFill>
                  <a:srgbClr val="C00000"/>
                </a:solidFill>
                <a:latin typeface="Times New Roman" panose="02020603050405020304" pitchFamily="18" charset="0"/>
                <a:cs typeface="Times New Roman" panose="02020603050405020304" pitchFamily="18" charset="0"/>
              </a:rPr>
              <a:t>asic scientific infrastructure project</a:t>
            </a:r>
            <a:r>
              <a:rPr lang="en-US" altLang="ru-RU" sz="2400" b="1" dirty="0">
                <a:solidFill>
                  <a:srgbClr val="C00000"/>
                </a:solidFill>
                <a:latin typeface="Times New Roman" panose="02020603050405020304" pitchFamily="18" charset="0"/>
                <a:cs typeface="Times New Roman" panose="02020603050405020304" pitchFamily="18" charset="0"/>
              </a:rPr>
              <a:t>.</a:t>
            </a:r>
            <a:endParaRPr lang="ru-RU" altLang="ru-RU" sz="2400" b="1" dirty="0">
              <a:solidFill>
                <a:srgbClr val="C00000"/>
              </a:solidFill>
              <a:latin typeface="Times New Roman" panose="02020603050405020304" pitchFamily="18" charset="0"/>
              <a:cs typeface="Times New Roman" panose="02020603050405020304" pitchFamily="18" charset="0"/>
            </a:endParaRPr>
          </a:p>
        </p:txBody>
      </p:sp>
      <p:pic>
        <p:nvPicPr>
          <p:cNvPr id="24" name="Рисунок 23">
            <a:extLst>
              <a:ext uri="{FF2B5EF4-FFF2-40B4-BE49-F238E27FC236}">
                <a16:creationId xmlns:a16="http://schemas.microsoft.com/office/drawing/2014/main" id="{4171C366-F4A8-F342-E843-E910195CE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541" y="855516"/>
            <a:ext cx="6594955" cy="5913731"/>
          </a:xfrm>
          <a:prstGeom prst="rect">
            <a:avLst/>
          </a:prstGeom>
        </p:spPr>
      </p:pic>
    </p:spTree>
    <p:extLst>
      <p:ext uri="{BB962C8B-B14F-4D97-AF65-F5344CB8AC3E}">
        <p14:creationId xmlns:p14="http://schemas.microsoft.com/office/powerpoint/2010/main" val="789828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6" name="TextBox 5"/>
          <p:cNvSpPr txBox="1"/>
          <p:nvPr/>
        </p:nvSpPr>
        <p:spPr>
          <a:xfrm>
            <a:off x="4284865" y="88753"/>
            <a:ext cx="3622275"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cs typeface="Arial" panose="020B0604020202020204" pitchFamily="34" charset="0"/>
              </a:rPr>
              <a:t>Network Infrastructure</a:t>
            </a:r>
            <a:endParaRPr lang="ru-RU" sz="28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8" name="Прямоугольник 7"/>
          <p:cNvSpPr/>
          <p:nvPr/>
        </p:nvSpPr>
        <p:spPr>
          <a:xfrm>
            <a:off x="6405717" y="831246"/>
            <a:ext cx="5717458" cy="257557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lvl="0">
              <a:lnSpc>
                <a:spcPct val="130000"/>
              </a:lnSpc>
              <a:tabLst>
                <a:tab pos="457200" algn="l"/>
              </a:tabLst>
            </a:pPr>
            <a:r>
              <a:rPr lang="en-US"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The network infrastructure is a fundamental component of the IT infrastructure of JINR and of the MICC. It provides access to the Internet, computing resources and data storage systems, as well as enables experimental data processing and computing. MLIT ensures the reliable and fault-tolerant operation of all components of the network infrastructure: </a:t>
            </a:r>
            <a:r>
              <a:rPr lang="en-US"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ru-RU"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en-US"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Рисунок 9">
            <a:extLst>
              <a:ext uri="{FF2B5EF4-FFF2-40B4-BE49-F238E27FC236}">
                <a16:creationId xmlns:a16="http://schemas.microsoft.com/office/drawing/2014/main" id="{73F5DE7D-DEEA-05DD-8BAF-CE2156D5A6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97" t="4933" b="4781"/>
          <a:stretch/>
        </p:blipFill>
        <p:spPr>
          <a:xfrm>
            <a:off x="1630853" y="855516"/>
            <a:ext cx="4588259" cy="5244311"/>
          </a:xfrm>
          <a:prstGeom prst="rect">
            <a:avLst/>
          </a:prstGeom>
          <a:ln>
            <a:solidFill>
              <a:schemeClr val="bg2"/>
            </a:solidFill>
          </a:ln>
          <a:effectLst>
            <a:outerShdw blurRad="50800" dist="76200" dir="5400000" algn="ctr" rotWithShape="0">
              <a:schemeClr val="bg1"/>
            </a:outerShdw>
          </a:effectLst>
        </p:spPr>
      </p:pic>
      <p:sp>
        <p:nvSpPr>
          <p:cNvPr id="11" name="Прямоугольник 10">
            <a:extLst>
              <a:ext uri="{FF2B5EF4-FFF2-40B4-BE49-F238E27FC236}">
                <a16:creationId xmlns:a16="http://schemas.microsoft.com/office/drawing/2014/main" id="{783886D7-7E38-8F5F-1FEC-359B98190118}"/>
              </a:ext>
            </a:extLst>
          </p:cNvPr>
          <p:cNvSpPr/>
          <p:nvPr/>
        </p:nvSpPr>
        <p:spPr>
          <a:xfrm>
            <a:off x="6538452" y="3567330"/>
            <a:ext cx="5584723" cy="2215991"/>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Ø"/>
              <a:defRPr/>
            </a:pPr>
            <a:r>
              <a:rPr lang="en-US" dirty="0">
                <a:solidFill>
                  <a:srgbClr val="002060"/>
                </a:solidFill>
                <a:latin typeface="Arial" panose="020B0604020202020204" pitchFamily="34" charset="0"/>
                <a:cs typeface="Arial" panose="020B0604020202020204" pitchFamily="34" charset="0"/>
              </a:rPr>
              <a:t>JINR-Moscow </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3x100 Gbit/s </a:t>
            </a:r>
          </a:p>
          <a:p>
            <a:pPr marL="285750" indent="-285750">
              <a:spcBef>
                <a:spcPts val="600"/>
              </a:spcBef>
              <a:spcAft>
                <a:spcPts val="600"/>
              </a:spcAft>
              <a:buFont typeface="Wingdings" panose="05000000000000000000" pitchFamily="2" charset="2"/>
              <a:buChar char="Ø"/>
              <a:defRPr/>
            </a:pPr>
            <a:r>
              <a:rPr lang="en-US" dirty="0">
                <a:solidFill>
                  <a:srgbClr val="002060"/>
                </a:solidFill>
                <a:latin typeface="Arial" panose="020B0604020202020204" pitchFamily="34" charset="0"/>
                <a:cs typeface="Arial" panose="020B0604020202020204" pitchFamily="34" charset="0"/>
              </a:rPr>
              <a:t>JINR-CERN </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Gbit/s</a:t>
            </a: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and JINR-Amsterdam   </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Gbit/s </a:t>
            </a:r>
            <a:endParaRPr lang="ru-RU"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spcBef>
                <a:spcPts val="600"/>
              </a:spcBef>
              <a:spcAft>
                <a:spcPts val="600"/>
              </a:spcAft>
              <a:buFont typeface="Wingdings" panose="05000000000000000000" pitchFamily="2" charset="2"/>
              <a:buChar char="Ø"/>
              <a:defRPr/>
            </a:pPr>
            <a:r>
              <a:rPr lang="en-US" dirty="0">
                <a:solidFill>
                  <a:srgbClr val="002060"/>
                </a:solidFill>
                <a:latin typeface="Arial" panose="020B0604020202020204" pitchFamily="34" charset="0"/>
                <a:cs typeface="Arial" panose="020B0604020202020204" pitchFamily="34" charset="0"/>
              </a:rPr>
              <a:t>multi-site cluster network with a bandwidth of </a:t>
            </a:r>
            <a:r>
              <a:rPr lang="ru-RU"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x100 Gb</a:t>
            </a:r>
            <a:r>
              <a:rPr lang="en-GB"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a:solidFill>
                  <a:srgbClr val="002060"/>
                </a:solidFill>
                <a:latin typeface="Arial" panose="020B0604020202020204" pitchFamily="34" charset="0"/>
                <a:cs typeface="Arial" panose="020B0604020202020204" pitchFamily="34" charset="0"/>
              </a:rPr>
              <a:t>for the NICA megaproject</a:t>
            </a:r>
          </a:p>
          <a:p>
            <a:pPr marL="285750" indent="-285750">
              <a:spcBef>
                <a:spcPts val="600"/>
              </a:spcBef>
              <a:spcAft>
                <a:spcPts val="600"/>
              </a:spcAft>
              <a:buFont typeface="Wingdings" panose="05000000000000000000" pitchFamily="2" charset="2"/>
              <a:buChar char="Ø"/>
              <a:defRPr/>
            </a:pPr>
            <a:r>
              <a:rPr lang="en-US"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local area network with a bandwidth of </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2x100 Gb/s</a:t>
            </a:r>
            <a:endParaRPr lang="ru-RU"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Прямоугольник 1">
            <a:extLst>
              <a:ext uri="{FF2B5EF4-FFF2-40B4-BE49-F238E27FC236}">
                <a16:creationId xmlns:a16="http://schemas.microsoft.com/office/drawing/2014/main" id="{1008649C-2E8F-E128-80E4-3D9ED0FF1C46}"/>
              </a:ext>
            </a:extLst>
          </p:cNvPr>
          <p:cNvSpPr/>
          <p:nvPr/>
        </p:nvSpPr>
        <p:spPr>
          <a:xfrm>
            <a:off x="0" y="3475518"/>
            <a:ext cx="2494055" cy="2554545"/>
          </a:xfrm>
          <a:prstGeom prst="rect">
            <a:avLst/>
          </a:prstGeom>
          <a:solidFill>
            <a:schemeClr val="bg1"/>
          </a:solidFill>
        </p:spPr>
        <p:txBody>
          <a:bodyPr wrap="square" numCol="1">
            <a:spAutoFit/>
          </a:bodyPr>
          <a:lstStyle/>
          <a:p>
            <a:pPr marL="176213">
              <a:defRPr/>
            </a:pP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9291</a:t>
            </a:r>
            <a:r>
              <a:rPr lang="en-US" sz="1600" b="1" dirty="0">
                <a:solidFill>
                  <a:srgbClr val="C00000"/>
                </a:solidFill>
                <a:latin typeface="Arial" panose="020B0604020202020204" pitchFamily="34" charset="0"/>
                <a:cs typeface="Arial" panose="020B0604020202020204" pitchFamily="34" charset="0"/>
              </a:rPr>
              <a:t> </a:t>
            </a:r>
            <a:r>
              <a:rPr lang="en-US" sz="1600" dirty="0">
                <a:solidFill>
                  <a:srgbClr val="000066"/>
                </a:solidFill>
                <a:latin typeface="Arial" panose="020B0604020202020204" pitchFamily="34" charset="0"/>
                <a:cs typeface="Arial" panose="020B0604020202020204" pitchFamily="34" charset="0"/>
              </a:rPr>
              <a:t>network elements</a:t>
            </a:r>
          </a:p>
          <a:p>
            <a:pPr marL="176213">
              <a:defRPr/>
            </a:pP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8044</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IP-addresses</a:t>
            </a:r>
          </a:p>
          <a:p>
            <a:pPr marL="176213">
              <a:defRPr/>
            </a:pP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63</a:t>
            </a: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users registered within the network</a:t>
            </a:r>
            <a:endParaRPr lang="ru-RU" sz="1600" b="1" dirty="0">
              <a:solidFill>
                <a:srgbClr val="C00000"/>
              </a:solidFill>
              <a:latin typeface="Arial" panose="020B0604020202020204" pitchFamily="34" charset="0"/>
              <a:cs typeface="Arial" panose="020B0604020202020204" pitchFamily="34" charset="0"/>
            </a:endParaRPr>
          </a:p>
          <a:p>
            <a:pPr marL="176213">
              <a:defRPr/>
            </a:pP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447</a:t>
            </a:r>
            <a:r>
              <a:rPr lang="ru-RU" sz="1600" b="1" dirty="0">
                <a:solidFill>
                  <a:srgbClr val="C00000"/>
                </a:solidFill>
                <a:latin typeface="Arial" panose="020B0604020202020204" pitchFamily="34" charset="0"/>
                <a:cs typeface="Arial" panose="020B0604020202020204" pitchFamily="34" charset="0"/>
              </a:rPr>
              <a:t>7</a:t>
            </a:r>
            <a:r>
              <a:rPr lang="en-US" sz="1600" b="1" dirty="0">
                <a:solidFill>
                  <a:srgbClr val="C0000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*.jinr.ru service users</a:t>
            </a:r>
          </a:p>
          <a:p>
            <a:pPr marL="176213">
              <a:defRPr/>
            </a:pP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a:t>
            </a: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digital library users</a:t>
            </a:r>
          </a:p>
          <a:p>
            <a:pPr marL="176213">
              <a:defRPr/>
            </a:pP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837</a:t>
            </a:r>
            <a:r>
              <a:rPr lang="en-US" sz="1600" b="1" dirty="0">
                <a:solidFill>
                  <a:srgbClr val="C0000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remote VPN </a:t>
            </a:r>
            <a:endParaRPr lang="ru-RU" sz="1600" dirty="0">
              <a:solidFill>
                <a:srgbClr val="002060"/>
              </a:solidFill>
              <a:latin typeface="Arial" panose="020B0604020202020204" pitchFamily="34" charset="0"/>
              <a:cs typeface="Arial" panose="020B0604020202020204" pitchFamily="34" charset="0"/>
            </a:endParaRPr>
          </a:p>
          <a:p>
            <a:pPr marL="176213">
              <a:defRPr/>
            </a:pP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111</a:t>
            </a:r>
            <a:r>
              <a:rPr lang="ru-RU" sz="1600" dirty="0">
                <a:solidFill>
                  <a:srgbClr val="00206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EDUROAM</a:t>
            </a:r>
            <a:r>
              <a:rPr lang="ru-RU" sz="1600" dirty="0">
                <a:solidFill>
                  <a:srgbClr val="00206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 users</a:t>
            </a:r>
          </a:p>
        </p:txBody>
      </p:sp>
      <p:sp>
        <p:nvSpPr>
          <p:cNvPr id="12" name="TextBox 11">
            <a:extLst>
              <a:ext uri="{FF2B5EF4-FFF2-40B4-BE49-F238E27FC236}">
                <a16:creationId xmlns:a16="http://schemas.microsoft.com/office/drawing/2014/main" id="{D56D98F2-E769-0E6C-D2FB-EB52E7FC54A8}"/>
              </a:ext>
            </a:extLst>
          </p:cNvPr>
          <p:cNvSpPr txBox="1"/>
          <p:nvPr/>
        </p:nvSpPr>
        <p:spPr>
          <a:xfrm>
            <a:off x="1230" y="5938250"/>
            <a:ext cx="2551775" cy="830997"/>
          </a:xfrm>
          <a:prstGeom prst="rect">
            <a:avLst/>
          </a:prstGeom>
          <a:solidFill>
            <a:schemeClr val="bg1"/>
          </a:solidFill>
        </p:spPr>
        <p:txBody>
          <a:bodyPr wrap="square">
            <a:spAutoFit/>
          </a:bodyPr>
          <a:lstStyle/>
          <a:p>
            <a:pPr marL="132109" algn="just" defTabSz="685511">
              <a:defRPr/>
            </a:pPr>
            <a:r>
              <a:rPr lang="en-US" sz="1600" b="1" dirty="0">
                <a:solidFill>
                  <a:srgbClr val="003366"/>
                </a:solidFill>
                <a:latin typeface="Arial" panose="020B0604020202020204" pitchFamily="34" charset="0"/>
                <a:cs typeface="Arial" panose="020B0604020202020204" pitchFamily="34" charset="0"/>
              </a:rPr>
              <a:t>network traffic in </a:t>
            </a:r>
            <a:r>
              <a:rPr lang="ru-RU" sz="1600" b="1" dirty="0">
                <a:solidFill>
                  <a:srgbClr val="003366"/>
                </a:solidFill>
                <a:latin typeface="Arial" panose="020B0604020202020204" pitchFamily="34" charset="0"/>
                <a:cs typeface="Arial" panose="020B0604020202020204" pitchFamily="34" charset="0"/>
              </a:rPr>
              <a:t>2022</a:t>
            </a:r>
            <a:endParaRPr lang="en-US" sz="1600" b="1" dirty="0">
              <a:solidFill>
                <a:srgbClr val="003366"/>
              </a:solidFill>
              <a:latin typeface="Arial" panose="020B0604020202020204" pitchFamily="34" charset="0"/>
              <a:cs typeface="Arial" panose="020B0604020202020204" pitchFamily="34" charset="0"/>
            </a:endParaRPr>
          </a:p>
          <a:p>
            <a:pPr marL="332049" indent="-199940" algn="just" defTabSz="685511">
              <a:buFont typeface="Arial" panose="020B0604020202020204" pitchFamily="34" charset="0"/>
              <a:buChar char="•"/>
              <a:defRPr/>
            </a:pP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56</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PB - input</a:t>
            </a:r>
          </a:p>
          <a:p>
            <a:pPr marL="332049" indent="-199940" algn="just" defTabSz="685511">
              <a:buFont typeface="Arial" panose="020B0604020202020204" pitchFamily="34" charset="0"/>
              <a:buChar char="•"/>
              <a:defRPr/>
            </a:pP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34</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a:t>
            </a: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PB - output</a:t>
            </a:r>
            <a:endParaRPr lang="ru-RU"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182FF3E-3EA8-1179-1974-332FCB672ED1}"/>
              </a:ext>
            </a:extLst>
          </p:cNvPr>
          <p:cNvSpPr txBox="1"/>
          <p:nvPr/>
        </p:nvSpPr>
        <p:spPr>
          <a:xfrm>
            <a:off x="0" y="2920999"/>
            <a:ext cx="1938528" cy="646331"/>
          </a:xfrm>
          <a:prstGeom prst="rect">
            <a:avLst/>
          </a:prstGeom>
          <a:solidFill>
            <a:schemeClr val="bg1"/>
          </a:solidFill>
        </p:spPr>
        <p:txBody>
          <a:bodyPr wrap="square">
            <a:spAutoFit/>
          </a:bodyPr>
          <a:lstStyle/>
          <a:p>
            <a:pPr marL="176213">
              <a:defRPr/>
            </a:pPr>
            <a:r>
              <a:rPr lang="en-US" sz="1800" b="1" dirty="0">
                <a:solidFill>
                  <a:srgbClr val="002060"/>
                </a:solidFill>
                <a:latin typeface="Arial" panose="020B0604020202020204" pitchFamily="34" charset="0"/>
                <a:cs typeface="Arial" panose="020B0604020202020204" pitchFamily="34" charset="0"/>
              </a:rPr>
              <a:t>The JINR LAN comprises:</a:t>
            </a:r>
            <a:endParaRPr lang="ru-RU" sz="1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4886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7837870" y="1044003"/>
            <a:ext cx="4094608" cy="2616101"/>
          </a:xfrm>
          <a:prstGeom prst="rect">
            <a:avLst/>
          </a:prstGeom>
          <a:noFill/>
          <a:ln w="9525">
            <a:noFill/>
            <a:miter lim="800000"/>
            <a:headEnd/>
            <a:tailEnd/>
          </a:ln>
        </p:spPr>
        <p:txBody>
          <a:bodyPr wrap="square" anchor="ctr">
            <a:spAutoFit/>
          </a:bodyPr>
          <a:lstStyle/>
          <a:p>
            <a:pPr marL="285750" indent="-285750" algn="just">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The JINR Tier1 center has demonstrated stable work not only for </a:t>
            </a:r>
            <a:r>
              <a:rPr lang="en-US" dirty="0">
                <a:solidFill>
                  <a:srgbClr val="C00000"/>
                </a:solidFill>
                <a:latin typeface="Arial" panose="020B0604020202020204" pitchFamily="34" charset="0"/>
                <a:cs typeface="Arial" panose="020B0604020202020204" pitchFamily="34" charset="0"/>
              </a:rPr>
              <a:t>CMS</a:t>
            </a:r>
            <a:r>
              <a:rPr lang="en-US" dirty="0">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(LHC), but also for </a:t>
            </a:r>
            <a:r>
              <a:rPr lang="en-US" dirty="0">
                <a:solidFill>
                  <a:srgbClr val="C00000"/>
                </a:solidFill>
                <a:latin typeface="Arial" panose="020B0604020202020204" pitchFamily="34" charset="0"/>
                <a:cs typeface="Arial" panose="020B0604020202020204" pitchFamily="34" charset="0"/>
              </a:rPr>
              <a:t>MPD</a:t>
            </a:r>
            <a:r>
              <a:rPr lang="en-US" dirty="0">
                <a:solidFill>
                  <a:srgbClr val="FF0000"/>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(NICA)</a:t>
            </a:r>
            <a:r>
              <a:rPr lang="en-US" dirty="0">
                <a:latin typeface="Arial" panose="020B0604020202020204" pitchFamily="34" charset="0"/>
                <a:cs typeface="Arial" panose="020B0604020202020204" pitchFamily="34" charset="0"/>
              </a:rPr>
              <a:t>. </a:t>
            </a:r>
          </a:p>
          <a:p>
            <a:pPr marL="285750" indent="-285750" algn="just">
              <a:spcBef>
                <a:spcPts val="600"/>
              </a:spcBef>
              <a:spcAft>
                <a:spcPts val="600"/>
              </a:spcAft>
              <a:buFont typeface="Wingdings" panose="05000000000000000000" pitchFamily="2" charset="2"/>
              <a:buChar char="Ø"/>
            </a:pPr>
            <a:r>
              <a:rPr lang="en-US" dirty="0">
                <a:solidFill>
                  <a:srgbClr val="000066"/>
                </a:solidFill>
                <a:latin typeface="Arial" panose="020B0604020202020204" pitchFamily="34" charset="0"/>
                <a:cs typeface="Arial" panose="020B0604020202020204" pitchFamily="34" charset="0"/>
              </a:rPr>
              <a:t>The </a:t>
            </a:r>
            <a:r>
              <a:rPr lang="en-US" dirty="0">
                <a:solidFill>
                  <a:srgbClr val="C00000"/>
                </a:solidFill>
                <a:latin typeface="Arial" panose="020B0604020202020204" pitchFamily="34" charset="0"/>
                <a:cs typeface="Arial" panose="020B0604020202020204" pitchFamily="34" charset="0"/>
              </a:rPr>
              <a:t>Tier1 site for CMS </a:t>
            </a:r>
            <a:r>
              <a:rPr lang="en-US" dirty="0">
                <a:solidFill>
                  <a:srgbClr val="000066"/>
                </a:solidFill>
                <a:latin typeface="Arial" panose="020B0604020202020204" pitchFamily="34" charset="0"/>
                <a:cs typeface="Arial" panose="020B0604020202020204" pitchFamily="34" charset="0"/>
              </a:rPr>
              <a:t>is ranked </a:t>
            </a:r>
            <a:r>
              <a:rPr lang="en-US" dirty="0">
                <a:solidFill>
                  <a:srgbClr val="C00000"/>
                </a:solidFill>
                <a:latin typeface="Arial" panose="020B0604020202020204" pitchFamily="34" charset="0"/>
                <a:cs typeface="Arial" panose="020B0604020202020204" pitchFamily="34" charset="0"/>
              </a:rPr>
              <a:t>first</a:t>
            </a:r>
            <a:r>
              <a:rPr lang="en-US" dirty="0">
                <a:solidFill>
                  <a:srgbClr val="002060"/>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among world centers for CMS.</a:t>
            </a:r>
          </a:p>
          <a:p>
            <a:pPr marL="285750" indent="-285750">
              <a:spcBef>
                <a:spcPts val="600"/>
              </a:spcBef>
              <a:spcAft>
                <a:spcPts val="600"/>
              </a:spcAft>
              <a:buFont typeface="Wingdings" panose="05000000000000000000" pitchFamily="2" charset="2"/>
              <a:buChar char="Ø"/>
            </a:pPr>
            <a:r>
              <a:rPr lang="en-US" dirty="0">
                <a:solidFill>
                  <a:srgbClr val="C00000"/>
                </a:solidFill>
                <a:latin typeface="Arial" panose="020B0604020202020204" pitchFamily="34" charset="0"/>
                <a:cs typeface="Arial" panose="020B0604020202020204" pitchFamily="34" charset="0"/>
              </a:rPr>
              <a:t>30%</a:t>
            </a:r>
            <a:r>
              <a:rPr lang="en-US" dirty="0">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of all jobs executed at Tier1 JINR are </a:t>
            </a:r>
            <a:r>
              <a:rPr lang="en-US" dirty="0">
                <a:solidFill>
                  <a:srgbClr val="C00000"/>
                </a:solidFill>
                <a:latin typeface="Arial" panose="020B0604020202020204" pitchFamily="34" charset="0"/>
                <a:cs typeface="Arial" panose="020B0604020202020204" pitchFamily="34" charset="0"/>
              </a:rPr>
              <a:t>NICA</a:t>
            </a:r>
            <a:r>
              <a:rPr lang="en-US" dirty="0">
                <a:solidFill>
                  <a:srgbClr val="000066"/>
                </a:solidFill>
                <a:latin typeface="Arial" panose="020B0604020202020204" pitchFamily="34" charset="0"/>
                <a:cs typeface="Arial" panose="020B0604020202020204" pitchFamily="34" charset="0"/>
              </a:rPr>
              <a:t> jobs</a:t>
            </a:r>
            <a:endParaRPr lang="ru-RU" dirty="0">
              <a:solidFill>
                <a:srgbClr val="000066"/>
              </a:solidFill>
              <a:latin typeface="Arial" panose="020B0604020202020204" pitchFamily="34" charset="0"/>
              <a:cs typeface="Arial" panose="020B0604020202020204" pitchFamily="34" charset="0"/>
            </a:endParaRPr>
          </a:p>
        </p:txBody>
      </p:sp>
      <p:sp>
        <p:nvSpPr>
          <p:cNvPr id="3" name="Rectangle 9"/>
          <p:cNvSpPr>
            <a:spLocks noChangeArrowheads="1"/>
          </p:cNvSpPr>
          <p:nvPr/>
        </p:nvSpPr>
        <p:spPr bwMode="auto">
          <a:xfrm>
            <a:off x="94039" y="4815302"/>
            <a:ext cx="2943037" cy="1938992"/>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1</a:t>
            </a:r>
            <a:r>
              <a:rPr lang="ru-RU" altLang="ru-RU" sz="2000" dirty="0">
                <a:solidFill>
                  <a:srgbClr val="C00000"/>
                </a:solidFill>
                <a:latin typeface="Times New Roman" panose="02020603050405020304" pitchFamily="18" charset="0"/>
                <a:cs typeface="Times New Roman" panose="02020603050405020304" pitchFamily="18" charset="0"/>
              </a:rPr>
              <a:t>8656 </a:t>
            </a:r>
            <a:r>
              <a:rPr lang="en-US" altLang="ru-RU" dirty="0">
                <a:solidFill>
                  <a:srgbClr val="000066"/>
                </a:solidFill>
                <a:latin typeface="Arial" panose="020B0604020202020204" pitchFamily="34" charset="0"/>
                <a:cs typeface="Arial" panose="020B0604020202020204" pitchFamily="34" charset="0"/>
              </a:rPr>
              <a:t>cores</a:t>
            </a:r>
            <a:endParaRPr lang="ru-RU" altLang="ru-RU" dirty="0">
              <a:solidFill>
                <a:srgbClr val="000066"/>
              </a:solidFill>
              <a:latin typeface="Arial" panose="020B0604020202020204" pitchFamily="34" charset="0"/>
              <a:cs typeface="Arial" panose="020B0604020202020204" pitchFamily="34" charset="0"/>
            </a:endParaRP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2</a:t>
            </a:r>
            <a:r>
              <a:rPr lang="ru-RU" altLang="ru-RU" sz="2000" dirty="0">
                <a:solidFill>
                  <a:srgbClr val="C00000"/>
                </a:solidFill>
                <a:latin typeface="Times New Roman" panose="02020603050405020304" pitchFamily="18" charset="0"/>
                <a:cs typeface="Times New Roman" panose="02020603050405020304" pitchFamily="18" charset="0"/>
              </a:rPr>
              <a:t>60 </a:t>
            </a:r>
            <a:r>
              <a:rPr lang="en-US" altLang="ru-RU" dirty="0">
                <a:solidFill>
                  <a:srgbClr val="000066"/>
                </a:solidFill>
                <a:latin typeface="Arial" panose="020B0604020202020204" pitchFamily="34" charset="0"/>
                <a:cs typeface="Arial" panose="020B0604020202020204" pitchFamily="34" charset="0"/>
              </a:rPr>
              <a:t>kHS06</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14 PB </a:t>
            </a:r>
            <a:r>
              <a:rPr lang="en-US" altLang="ru-RU" dirty="0">
                <a:solidFill>
                  <a:srgbClr val="000066"/>
                </a:solidFill>
                <a:latin typeface="Arial" panose="020B0604020202020204" pitchFamily="34" charset="0"/>
                <a:cs typeface="Arial" panose="020B0604020202020204" pitchFamily="34" charset="0"/>
              </a:rPr>
              <a:t>disks</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5</a:t>
            </a:r>
            <a:r>
              <a:rPr lang="ru-RU" altLang="ru-RU" sz="2000" dirty="0">
                <a:solidFill>
                  <a:srgbClr val="C00000"/>
                </a:solidFill>
                <a:latin typeface="Times New Roman" panose="02020603050405020304" pitchFamily="18" charset="0"/>
                <a:cs typeface="Times New Roman" panose="02020603050405020304" pitchFamily="18" charset="0"/>
              </a:rPr>
              <a:t>0</a:t>
            </a:r>
            <a:r>
              <a:rPr lang="en-US" altLang="ru-RU" sz="2000" dirty="0">
                <a:solidFill>
                  <a:srgbClr val="C00000"/>
                </a:solidFill>
                <a:latin typeface="Times New Roman" panose="02020603050405020304" pitchFamily="18" charset="0"/>
                <a:cs typeface="Times New Roman" panose="02020603050405020304" pitchFamily="18" charset="0"/>
              </a:rPr>
              <a:t>.</a:t>
            </a:r>
            <a:r>
              <a:rPr lang="ru-RU" altLang="ru-RU" sz="2000" dirty="0">
                <a:solidFill>
                  <a:srgbClr val="C00000"/>
                </a:solidFill>
                <a:latin typeface="Times New Roman" panose="02020603050405020304" pitchFamily="18" charset="0"/>
                <a:cs typeface="Times New Roman" panose="02020603050405020304" pitchFamily="18" charset="0"/>
              </a:rPr>
              <a:t>6</a:t>
            </a:r>
            <a:r>
              <a:rPr lang="en-US" altLang="ru-RU" sz="2000" dirty="0">
                <a:solidFill>
                  <a:srgbClr val="C00000"/>
                </a:solidFill>
                <a:latin typeface="Times New Roman" panose="02020603050405020304" pitchFamily="18" charset="0"/>
                <a:cs typeface="Times New Roman" panose="02020603050405020304" pitchFamily="18" charset="0"/>
              </a:rPr>
              <a:t> PB </a:t>
            </a:r>
            <a:r>
              <a:rPr lang="en-US" altLang="ru-RU" dirty="0">
                <a:solidFill>
                  <a:srgbClr val="000066"/>
                </a:solidFill>
                <a:latin typeface="Arial" panose="020B0604020202020204" pitchFamily="34" charset="0"/>
                <a:cs typeface="Arial" panose="020B0604020202020204" pitchFamily="34" charset="0"/>
              </a:rPr>
              <a:t>tapes</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100% </a:t>
            </a:r>
            <a:r>
              <a:rPr lang="en-US" altLang="ru-RU" dirty="0">
                <a:solidFill>
                  <a:srgbClr val="000066"/>
                </a:solidFill>
                <a:latin typeface="Arial" panose="020B0604020202020204" pitchFamily="34" charset="0"/>
                <a:cs typeface="Arial" panose="020B0604020202020204" pitchFamily="34" charset="0"/>
              </a:rPr>
              <a:t>reliability and availability</a:t>
            </a:r>
            <a:endParaRPr lang="ru-RU" altLang="ru-RU" dirty="0">
              <a:solidFill>
                <a:srgbClr val="000066"/>
              </a:solidFill>
              <a:latin typeface="Arial" panose="020B0604020202020204" pitchFamily="34" charset="0"/>
              <a:cs typeface="Arial" panose="020B0604020202020204" pitchFamily="34" charset="0"/>
            </a:endParaRPr>
          </a:p>
        </p:txBody>
      </p:sp>
      <p:pic>
        <p:nvPicPr>
          <p:cNvPr id="4" name="Рисунок 1"/>
          <p:cNvPicPr>
            <a:picLocks noChangeAspect="1"/>
          </p:cNvPicPr>
          <p:nvPr/>
        </p:nvPicPr>
        <p:blipFill rotWithShape="1">
          <a:blip r:embed="rId3" cstate="print"/>
          <a:srcRect r="26429"/>
          <a:stretch/>
        </p:blipFill>
        <p:spPr bwMode="auto">
          <a:xfrm>
            <a:off x="3145976" y="4060679"/>
            <a:ext cx="3421809" cy="2629808"/>
          </a:xfrm>
          <a:prstGeom prst="rect">
            <a:avLst/>
          </a:prstGeom>
          <a:solidFill>
            <a:srgbClr val="FFFFFF">
              <a:shade val="85000"/>
            </a:srgbClr>
          </a:solidFill>
          <a:ln w="476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p:cNvPicPr>
            <a:picLocks noChangeAspect="1" noChangeArrowheads="1"/>
          </p:cNvPicPr>
          <p:nvPr/>
        </p:nvPicPr>
        <p:blipFill>
          <a:blip r:embed="rId4" cstate="print"/>
          <a:srcRect/>
          <a:stretch>
            <a:fillRect/>
          </a:stretch>
        </p:blipFill>
        <p:spPr bwMode="auto">
          <a:xfrm>
            <a:off x="259522" y="2362466"/>
            <a:ext cx="2547639" cy="1910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2"/>
          <p:cNvPicPr>
            <a:picLocks noChangeAspect="1"/>
          </p:cNvPicPr>
          <p:nvPr/>
        </p:nvPicPr>
        <p:blipFill>
          <a:blip r:embed="rId5"/>
          <a:srcRect/>
          <a:stretch>
            <a:fillRect/>
          </a:stretch>
        </p:blipFill>
        <p:spPr bwMode="auto">
          <a:xfrm>
            <a:off x="157514" y="815669"/>
            <a:ext cx="2841521" cy="3935238"/>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Прямоугольник 12"/>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11" name="Rectangle 2"/>
          <p:cNvSpPr txBox="1">
            <a:spLocks noChangeArrowheads="1"/>
          </p:cNvSpPr>
          <p:nvPr/>
        </p:nvSpPr>
        <p:spPr bwMode="auto">
          <a:xfrm>
            <a:off x="4066276" y="88486"/>
            <a:ext cx="3471135" cy="431832"/>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a:lnSpc>
                <a:spcPct val="120000"/>
              </a:lnSpc>
              <a:spcBef>
                <a:spcPct val="0"/>
              </a:spcBef>
              <a:buClrTx/>
              <a:buSzTx/>
              <a:buNone/>
            </a:pPr>
            <a:r>
              <a:rPr lang="en-US" altLang="ru-RU" sz="2800" b="1" dirty="0">
                <a:solidFill>
                  <a:schemeClr val="bg1"/>
                </a:solidFill>
                <a:effectLst>
                  <a:outerShdw blurRad="38100" dist="38100" dir="2700000" algn="tl">
                    <a:srgbClr val="000000">
                      <a:alpha val="43137"/>
                    </a:srgbClr>
                  </a:outerShdw>
                </a:effectLst>
                <a:latin typeface="+mn-lt"/>
              </a:rPr>
              <a:t>Tier1 at JINR </a:t>
            </a:r>
            <a:endParaRPr lang="ru-RU" altLang="ru-RU" sz="2800" b="1" dirty="0">
              <a:solidFill>
                <a:schemeClr val="bg1"/>
              </a:solidFill>
              <a:effectLst>
                <a:outerShdw blurRad="38100" dist="38100" dir="2700000" algn="tl">
                  <a:srgbClr val="000000">
                    <a:alpha val="43137"/>
                  </a:srgbClr>
                </a:outerShdw>
              </a:effectLst>
              <a:latin typeface="+mn-lt"/>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8" name="Рисунок 7">
            <a:extLst>
              <a:ext uri="{FF2B5EF4-FFF2-40B4-BE49-F238E27FC236}">
                <a16:creationId xmlns:a16="http://schemas.microsoft.com/office/drawing/2014/main" id="{C3B4E8D1-1EC6-83D6-0BE1-5E9FC5B770A9}"/>
              </a:ext>
            </a:extLst>
          </p:cNvPr>
          <p:cNvPicPr>
            <a:picLocks noChangeAspect="1"/>
          </p:cNvPicPr>
          <p:nvPr/>
        </p:nvPicPr>
        <p:blipFill>
          <a:blip r:embed="rId7"/>
          <a:stretch>
            <a:fillRect/>
          </a:stretch>
        </p:blipFill>
        <p:spPr>
          <a:xfrm>
            <a:off x="6714726" y="3907229"/>
            <a:ext cx="5383235" cy="2755631"/>
          </a:xfrm>
          <a:prstGeom prst="rect">
            <a:avLst/>
          </a:prstGeom>
        </p:spPr>
      </p:pic>
      <p:pic>
        <p:nvPicPr>
          <p:cNvPr id="9" name="Рисунок 8">
            <a:extLst>
              <a:ext uri="{FF2B5EF4-FFF2-40B4-BE49-F238E27FC236}">
                <a16:creationId xmlns:a16="http://schemas.microsoft.com/office/drawing/2014/main" id="{916D1827-7885-1C79-F068-DF10E5090292}"/>
              </a:ext>
            </a:extLst>
          </p:cNvPr>
          <p:cNvPicPr>
            <a:picLocks noChangeAspect="1"/>
          </p:cNvPicPr>
          <p:nvPr/>
        </p:nvPicPr>
        <p:blipFill rotWithShape="1">
          <a:blip r:embed="rId8"/>
          <a:srcRect l="15477" r="12509"/>
          <a:stretch/>
        </p:blipFill>
        <p:spPr>
          <a:xfrm>
            <a:off x="3371148" y="855249"/>
            <a:ext cx="4094609" cy="3110349"/>
          </a:xfrm>
          <a:prstGeom prst="rect">
            <a:avLst/>
          </a:prstGeom>
        </p:spPr>
      </p:pic>
    </p:spTree>
    <p:extLst>
      <p:ext uri="{BB962C8B-B14F-4D97-AF65-F5344CB8AC3E}">
        <p14:creationId xmlns:p14="http://schemas.microsoft.com/office/powerpoint/2010/main" val="175397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srcRect l="10858" r="10218"/>
          <a:stretch/>
        </p:blipFill>
        <p:spPr bwMode="auto">
          <a:xfrm>
            <a:off x="139982" y="2508014"/>
            <a:ext cx="4663373" cy="3966072"/>
          </a:xfrm>
          <a:prstGeom prst="rect">
            <a:avLst/>
          </a:prstGeom>
          <a:noFill/>
          <a:ln w="9525">
            <a:noFill/>
            <a:miter lim="800000"/>
            <a:headEnd/>
            <a:tailEnd/>
          </a:ln>
        </p:spPr>
      </p:pic>
      <p:sp>
        <p:nvSpPr>
          <p:cNvPr id="7" name="Прямоугольник 6"/>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4" name="TextBox 3"/>
          <p:cNvSpPr txBox="1"/>
          <p:nvPr/>
        </p:nvSpPr>
        <p:spPr>
          <a:xfrm>
            <a:off x="4636037" y="95115"/>
            <a:ext cx="2060051"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rPr>
              <a:t>Tier2 </a:t>
            </a:r>
            <a:r>
              <a:rPr lang="en-GB" sz="2800" b="1" dirty="0">
                <a:solidFill>
                  <a:schemeClr val="bg1"/>
                </a:solidFill>
                <a:effectLst>
                  <a:outerShdw blurRad="38100" dist="38100" dir="2700000" algn="tl">
                    <a:srgbClr val="000000">
                      <a:alpha val="43137"/>
                    </a:srgbClr>
                  </a:outerShdw>
                </a:effectLst>
              </a:rPr>
              <a:t>at JINR</a:t>
            </a:r>
            <a:endParaRPr lang="ru-RU" sz="2800" b="1" dirty="0">
              <a:solidFill>
                <a:schemeClr val="bg1"/>
              </a:solidFill>
              <a:effectLst>
                <a:outerShdw blurRad="38100" dist="38100" dir="2700000" algn="tl">
                  <a:srgbClr val="000000">
                    <a:alpha val="43137"/>
                  </a:srgbClr>
                </a:outerShdw>
              </a:effectLst>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3" name="Прямоугольник 2"/>
          <p:cNvSpPr/>
          <p:nvPr/>
        </p:nvSpPr>
        <p:spPr>
          <a:xfrm>
            <a:off x="148047" y="805887"/>
            <a:ext cx="4655308" cy="1477328"/>
          </a:xfrm>
          <a:prstGeom prst="rect">
            <a:avLst/>
          </a:prstGeom>
        </p:spPr>
        <p:txBody>
          <a:bodyPr wrap="square">
            <a:spAutoFit/>
          </a:bodyPr>
          <a:lstStyle/>
          <a:p>
            <a:pPr algn="just"/>
            <a:r>
              <a:rPr lang="en-US" dirty="0">
                <a:solidFill>
                  <a:srgbClr val="002060"/>
                </a:solidFill>
                <a:latin typeface="Times New Roman" panose="02020603050405020304" pitchFamily="18" charset="0"/>
                <a:cs typeface="Arial" panose="020B0604020202020204" pitchFamily="34" charset="0"/>
              </a:rPr>
              <a:t>Tier2 at JINR provides computing power and data storage and access systems for the majority of JINR users and user groups, as well as for users of virtual organizations (VOs) of the grid environment (NICA, LHC, FAIR, etc.).</a:t>
            </a:r>
          </a:p>
        </p:txBody>
      </p:sp>
      <p:sp>
        <p:nvSpPr>
          <p:cNvPr id="10" name="Прямоугольник 9">
            <a:extLst>
              <a:ext uri="{FF2B5EF4-FFF2-40B4-BE49-F238E27FC236}">
                <a16:creationId xmlns:a16="http://schemas.microsoft.com/office/drawing/2014/main" id="{F8C9F61F-E507-1349-D002-C642E19ACC39}"/>
              </a:ext>
            </a:extLst>
          </p:cNvPr>
          <p:cNvSpPr/>
          <p:nvPr/>
        </p:nvSpPr>
        <p:spPr>
          <a:xfrm>
            <a:off x="5615675" y="4257655"/>
            <a:ext cx="2341391" cy="954107"/>
          </a:xfrm>
          <a:prstGeom prst="rect">
            <a:avLst/>
          </a:prstGeom>
        </p:spPr>
        <p:txBody>
          <a:bodyPr wrap="square">
            <a:spAutoFit/>
          </a:bodyPr>
          <a:lstStyle/>
          <a:p>
            <a:pPr algn="ctr"/>
            <a:r>
              <a:rPr lang="en-US" sz="1400" spc="-20" dirty="0">
                <a:solidFill>
                  <a:srgbClr val="002060"/>
                </a:solidFill>
                <a:latin typeface="Times New Roman" panose="02020603050405020304" pitchFamily="18" charset="0"/>
                <a:ea typeface="Times New Roman" panose="02020603050405020304" pitchFamily="18" charset="0"/>
              </a:rPr>
              <a:t>RDIG: distribution by the number of jobs by websites of organizations</a:t>
            </a:r>
          </a:p>
          <a:p>
            <a:pPr algn="ctr"/>
            <a:r>
              <a:rPr lang="en-US" sz="1400" spc="-20" dirty="0">
                <a:solidFill>
                  <a:srgbClr val="002060"/>
                </a:solidFill>
                <a:latin typeface="Times New Roman" panose="02020603050405020304" pitchFamily="18" charset="0"/>
              </a:rPr>
              <a:t>(year 2022)</a:t>
            </a:r>
            <a:endParaRPr lang="ru-RU" sz="1400" dirty="0">
              <a:solidFill>
                <a:srgbClr val="002060"/>
              </a:solidFill>
            </a:endParaRPr>
          </a:p>
        </p:txBody>
      </p:sp>
      <p:pic>
        <p:nvPicPr>
          <p:cNvPr id="14" name="Рисунок 13">
            <a:extLst>
              <a:ext uri="{FF2B5EF4-FFF2-40B4-BE49-F238E27FC236}">
                <a16:creationId xmlns:a16="http://schemas.microsoft.com/office/drawing/2014/main" id="{607A7D15-2FF9-CA08-22F7-3DD8468A16A4}"/>
              </a:ext>
            </a:extLst>
          </p:cNvPr>
          <p:cNvPicPr>
            <a:picLocks noChangeAspect="1"/>
          </p:cNvPicPr>
          <p:nvPr/>
        </p:nvPicPr>
        <p:blipFill rotWithShape="1">
          <a:blip r:embed="rId5"/>
          <a:srcRect l="13578" t="16958" r="27568" b="13155"/>
          <a:stretch/>
        </p:blipFill>
        <p:spPr>
          <a:xfrm>
            <a:off x="4961671" y="763790"/>
            <a:ext cx="3785549" cy="3522331"/>
          </a:xfrm>
          <a:prstGeom prst="rect">
            <a:avLst/>
          </a:prstGeom>
        </p:spPr>
      </p:pic>
      <p:sp>
        <p:nvSpPr>
          <p:cNvPr id="5" name="Прямоугольник 4"/>
          <p:cNvSpPr/>
          <p:nvPr/>
        </p:nvSpPr>
        <p:spPr>
          <a:xfrm>
            <a:off x="9353320" y="1254206"/>
            <a:ext cx="2642277" cy="1200329"/>
          </a:xfrm>
          <a:prstGeom prst="rect">
            <a:avLst/>
          </a:prstGeom>
        </p:spPr>
        <p:txBody>
          <a:bodyPr wrap="square">
            <a:spAutoFit/>
          </a:bodyPr>
          <a:lstStyle/>
          <a:p>
            <a:r>
              <a:rPr lang="en-US" sz="1800" dirty="0">
                <a:solidFill>
                  <a:srgbClr val="0000CC"/>
                </a:solidFill>
                <a:latin typeface="Cambria" panose="02040503050406030204" pitchFamily="18" charset="0"/>
                <a:cs typeface="Times New Roman" panose="02020603050405020304" pitchFamily="18" charset="0"/>
              </a:rPr>
              <a:t>JINR Tier2 </a:t>
            </a:r>
            <a:r>
              <a:rPr lang="en-US" sz="1800" dirty="0">
                <a:solidFill>
                  <a:srgbClr val="000066"/>
                </a:solidFill>
                <a:latin typeface="Cambria" panose="02040503050406030204" pitchFamily="18" charset="0"/>
              </a:rPr>
              <a:t>is </a:t>
            </a:r>
            <a:r>
              <a:rPr lang="en-US" sz="1800" dirty="0">
                <a:solidFill>
                  <a:srgbClr val="0000CC"/>
                </a:solidFill>
                <a:latin typeface="Cambria" panose="02040503050406030204" pitchFamily="18" charset="0"/>
                <a:cs typeface="Times New Roman" panose="02020603050405020304" pitchFamily="18" charset="0"/>
              </a:rPr>
              <a:t>the most productive</a:t>
            </a:r>
            <a:r>
              <a:rPr lang="ru-RU" sz="1800" dirty="0">
                <a:solidFill>
                  <a:srgbClr val="0000CC"/>
                </a:solidFill>
                <a:latin typeface="Cambria" panose="02040503050406030204" pitchFamily="18" charset="0"/>
                <a:cs typeface="Times New Roman" panose="02020603050405020304" pitchFamily="18" charset="0"/>
              </a:rPr>
              <a:t> </a:t>
            </a:r>
            <a:r>
              <a:rPr lang="en-US" sz="1800" dirty="0">
                <a:solidFill>
                  <a:srgbClr val="0000CC"/>
                </a:solidFill>
                <a:latin typeface="Cambria" panose="02040503050406030204" pitchFamily="18" charset="0"/>
                <a:cs typeface="Times New Roman" panose="02020603050405020304" pitchFamily="18" charset="0"/>
              </a:rPr>
              <a:t>in the Russian Data Intensive Grid </a:t>
            </a:r>
            <a:r>
              <a:rPr lang="en-US" sz="1800" dirty="0">
                <a:solidFill>
                  <a:srgbClr val="000066"/>
                </a:solidFill>
                <a:latin typeface="Cambria" panose="02040503050406030204" pitchFamily="18" charset="0"/>
              </a:rPr>
              <a:t>(RDIG) Federation.</a:t>
            </a:r>
            <a:endParaRPr lang="ru-RU" sz="1800" dirty="0">
              <a:solidFill>
                <a:srgbClr val="000066"/>
              </a:solidFill>
              <a:latin typeface="Cambria" panose="02040503050406030204" pitchFamily="18" charset="0"/>
            </a:endParaRPr>
          </a:p>
        </p:txBody>
      </p:sp>
      <p:pic>
        <p:nvPicPr>
          <p:cNvPr id="12" name="Рисунок 11">
            <a:extLst>
              <a:ext uri="{FF2B5EF4-FFF2-40B4-BE49-F238E27FC236}">
                <a16:creationId xmlns:a16="http://schemas.microsoft.com/office/drawing/2014/main" id="{BFE60182-778E-5F0A-B57E-BF7A5E3295AB}"/>
              </a:ext>
            </a:extLst>
          </p:cNvPr>
          <p:cNvPicPr>
            <a:picLocks noChangeAspect="1"/>
          </p:cNvPicPr>
          <p:nvPr/>
        </p:nvPicPr>
        <p:blipFill rotWithShape="1">
          <a:blip r:embed="rId6"/>
          <a:srcRect l="-259" t="-53" r="3075" b="399"/>
          <a:stretch/>
        </p:blipFill>
        <p:spPr>
          <a:xfrm>
            <a:off x="8141120" y="2891928"/>
            <a:ext cx="4050880" cy="3966072"/>
          </a:xfrm>
          <a:prstGeom prst="ellipse">
            <a:avLst/>
          </a:prstGeom>
        </p:spPr>
      </p:pic>
      <p:sp>
        <p:nvSpPr>
          <p:cNvPr id="8" name="Прямоугольник 7"/>
          <p:cNvSpPr/>
          <p:nvPr/>
        </p:nvSpPr>
        <p:spPr>
          <a:xfrm>
            <a:off x="8043045" y="5744833"/>
            <a:ext cx="1203697" cy="1169551"/>
          </a:xfrm>
          <a:prstGeom prst="rect">
            <a:avLst/>
          </a:prstGeom>
        </p:spPr>
        <p:txBody>
          <a:bodyPr wrap="square">
            <a:spAutoFit/>
          </a:bodyPr>
          <a:lstStyle/>
          <a:p>
            <a:r>
              <a:rPr lang="en-US" sz="1400" dirty="0">
                <a:solidFill>
                  <a:srgbClr val="002060"/>
                </a:solidFill>
                <a:latin typeface="Times New Roman" panose="02020603050405020304" pitchFamily="18" charset="0"/>
                <a:cs typeface="Times New Roman" panose="02020603050405020304" pitchFamily="18" charset="0"/>
              </a:rPr>
              <a:t>JINR</a:t>
            </a:r>
            <a:r>
              <a:rPr lang="ru-RU" sz="1400" dirty="0">
                <a:solidFill>
                  <a:srgbClr val="002060"/>
                </a:solidFill>
                <a:latin typeface="Times New Roman" panose="02020603050405020304" pitchFamily="18" charset="0"/>
                <a:cs typeface="Times New Roman" panose="02020603050405020304" pitchFamily="18" charset="0"/>
              </a:rPr>
              <a:t> </a:t>
            </a:r>
            <a:r>
              <a:rPr lang="en-US" sz="1400" dirty="0">
                <a:solidFill>
                  <a:srgbClr val="002060"/>
                </a:solidFill>
                <a:latin typeface="Times New Roman" panose="02020603050405020304" pitchFamily="18" charset="0"/>
                <a:cs typeface="Times New Roman" panose="02020603050405020304" pitchFamily="18" charset="0"/>
              </a:rPr>
              <a:t>Tier2: </a:t>
            </a:r>
            <a:r>
              <a:rPr lang="en-US" sz="1400" dirty="0">
                <a:solidFill>
                  <a:srgbClr val="002060"/>
                </a:solidFill>
                <a:latin typeface="Times New Roman" panose="02020603050405020304" pitchFamily="18" charset="0"/>
                <a:ea typeface="Times New Roman" panose="02020603050405020304" pitchFamily="18" charset="0"/>
              </a:rPr>
              <a:t>Sum CPU work (HS06 hours) by VO</a:t>
            </a:r>
            <a:r>
              <a:rPr lang="ru-RU" sz="1400" dirty="0">
                <a:solidFill>
                  <a:srgbClr val="002060"/>
                </a:solidFill>
                <a:latin typeface="Times New Roman" panose="02020603050405020304" pitchFamily="18" charset="0"/>
                <a:ea typeface="Times New Roman" panose="02020603050405020304" pitchFamily="18" charset="0"/>
              </a:rPr>
              <a:t> (</a:t>
            </a:r>
            <a:r>
              <a:rPr lang="en-GB" sz="1400" dirty="0">
                <a:solidFill>
                  <a:srgbClr val="002060"/>
                </a:solidFill>
                <a:latin typeface="Times New Roman" panose="02020603050405020304" pitchFamily="18" charset="0"/>
                <a:ea typeface="Times New Roman" panose="02020603050405020304" pitchFamily="18" charset="0"/>
              </a:rPr>
              <a:t>year</a:t>
            </a:r>
            <a:r>
              <a:rPr lang="ru-RU" sz="1400" dirty="0">
                <a:solidFill>
                  <a:srgbClr val="002060"/>
                </a:solidFill>
                <a:latin typeface="Times New Roman" panose="02020603050405020304" pitchFamily="18" charset="0"/>
                <a:ea typeface="Times New Roman" panose="02020603050405020304" pitchFamily="18" charset="0"/>
              </a:rPr>
              <a:t> 2022)</a:t>
            </a:r>
            <a:r>
              <a:rPr lang="en-US" sz="1400" dirty="0">
                <a:solidFill>
                  <a:srgbClr val="002060"/>
                </a:solidFill>
                <a:latin typeface="Times New Roman" panose="02020603050405020304" pitchFamily="18" charset="0"/>
                <a:ea typeface="Times New Roman" panose="02020603050405020304" pitchFamily="18" charset="0"/>
              </a:rPr>
              <a:t> </a:t>
            </a:r>
            <a:endParaRPr lang="ru-RU" sz="1400" dirty="0">
              <a:solidFill>
                <a:srgbClr val="002060"/>
              </a:solidFill>
            </a:endParaRPr>
          </a:p>
        </p:txBody>
      </p:sp>
      <p:sp>
        <p:nvSpPr>
          <p:cNvPr id="15" name="Прямоугольник 14">
            <a:extLst>
              <a:ext uri="{FF2B5EF4-FFF2-40B4-BE49-F238E27FC236}">
                <a16:creationId xmlns:a16="http://schemas.microsoft.com/office/drawing/2014/main" id="{9DEE130E-7A3F-5C82-F929-3B1CD3B44812}"/>
              </a:ext>
            </a:extLst>
          </p:cNvPr>
          <p:cNvSpPr/>
          <p:nvPr/>
        </p:nvSpPr>
        <p:spPr>
          <a:xfrm>
            <a:off x="9353320" y="2765234"/>
            <a:ext cx="1786473" cy="572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2901651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5060</TotalTime>
  <Words>4883</Words>
  <Application>Microsoft Office PowerPoint</Application>
  <PresentationFormat>Широкоэкранный</PresentationFormat>
  <Paragraphs>395</Paragraphs>
  <Slides>30</Slides>
  <Notes>27</Notes>
  <HiddenSlides>0</HiddenSlides>
  <MMClips>1</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30</vt:i4>
      </vt:variant>
    </vt:vector>
  </HeadingPairs>
  <TitlesOfParts>
    <vt:vector size="43" baseType="lpstr">
      <vt:lpstr>Arial</vt:lpstr>
      <vt:lpstr>Book Antiqua</vt:lpstr>
      <vt:lpstr>Calibri</vt:lpstr>
      <vt:lpstr>Calibri (Основной текст)</vt:lpstr>
      <vt:lpstr>Calibri Light</vt:lpstr>
      <vt:lpstr>Cambria</vt:lpstr>
      <vt:lpstr>Corbel</vt:lpstr>
      <vt:lpstr>Rockwell (Основной текст)</vt:lpstr>
      <vt:lpstr>Symbol</vt:lpstr>
      <vt:lpstr>Times New Roman</vt:lpstr>
      <vt:lpstr>Wingdings</vt:lpstr>
      <vt:lpstr>Wingdings 3</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Quantum Computing and Quantum Algorithms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Olga Derenovskaya</dc:creator>
  <cp:lastModifiedBy>Olga Derenovskaya</cp:lastModifiedBy>
  <cp:revision>142</cp:revision>
  <dcterms:created xsi:type="dcterms:W3CDTF">2023-01-05T15:18:22Z</dcterms:created>
  <dcterms:modified xsi:type="dcterms:W3CDTF">2023-01-17T06:33:18Z</dcterms:modified>
</cp:coreProperties>
</file>