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96" r:id="rId3"/>
    <p:sldId id="295" r:id="rId4"/>
    <p:sldId id="297" r:id="rId5"/>
    <p:sldId id="298" r:id="rId6"/>
    <p:sldId id="261" r:id="rId7"/>
    <p:sldId id="303" r:id="rId8"/>
    <p:sldId id="304" r:id="rId9"/>
    <p:sldId id="264" r:id="rId10"/>
    <p:sldId id="299" r:id="rId11"/>
    <p:sldId id="267" r:id="rId12"/>
    <p:sldId id="268" r:id="rId13"/>
    <p:sldId id="269" r:id="rId14"/>
    <p:sldId id="270" r:id="rId15"/>
    <p:sldId id="271" r:id="rId16"/>
    <p:sldId id="266" r:id="rId17"/>
    <p:sldId id="305" r:id="rId18"/>
    <p:sldId id="262" r:id="rId19"/>
    <p:sldId id="263" r:id="rId20"/>
    <p:sldId id="307" r:id="rId21"/>
    <p:sldId id="313" r:id="rId22"/>
    <p:sldId id="314" r:id="rId23"/>
    <p:sldId id="272" r:id="rId24"/>
    <p:sldId id="273" r:id="rId25"/>
    <p:sldId id="300" r:id="rId26"/>
    <p:sldId id="274" r:id="rId27"/>
    <p:sldId id="278" r:id="rId28"/>
    <p:sldId id="301" r:id="rId29"/>
    <p:sldId id="306" r:id="rId30"/>
    <p:sldId id="276" r:id="rId31"/>
    <p:sldId id="302" r:id="rId32"/>
    <p:sldId id="277" r:id="rId33"/>
    <p:sldId id="279" r:id="rId34"/>
    <p:sldId id="285" r:id="rId35"/>
    <p:sldId id="286" r:id="rId36"/>
    <p:sldId id="287" r:id="rId37"/>
    <p:sldId id="308" r:id="rId38"/>
    <p:sldId id="309" r:id="rId39"/>
    <p:sldId id="289" r:id="rId40"/>
    <p:sldId id="288" r:id="rId41"/>
    <p:sldId id="290" r:id="rId42"/>
    <p:sldId id="311" r:id="rId43"/>
    <p:sldId id="315" r:id="rId44"/>
    <p:sldId id="29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9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6BF860-91E6-414F-993C-5D0BC81A685D}" type="datetimeFigureOut">
              <a:rPr lang="en-US" smtClean="0"/>
              <a:t>7/6/15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F60402-84AD-934A-A194-71753DD8A0C9}" type="slidenum">
              <a:rPr lang="en-US" smtClean="0"/>
              <a:t>‹#›</a:t>
            </a:fld>
            <a:endParaRPr lang="en-US"/>
          </a:p>
        </p:txBody>
      </p:sp>
    </p:spTree>
    <p:extLst>
      <p:ext uri="{BB962C8B-B14F-4D97-AF65-F5344CB8AC3E}">
        <p14:creationId xmlns:p14="http://schemas.microsoft.com/office/powerpoint/2010/main" val="357596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6DAC6-48BC-9442-B62C-BE6172C58554}" type="datetimeFigureOut">
              <a:rPr lang="en-US" smtClean="0"/>
              <a:t>7/6/15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49799-2B6D-8C46-ACD6-3BCE0D1B9E61}" type="slidenum">
              <a:rPr lang="en-US" smtClean="0"/>
              <a:t>‹#›</a:t>
            </a:fld>
            <a:endParaRPr lang="en-US"/>
          </a:p>
        </p:txBody>
      </p:sp>
    </p:spTree>
    <p:extLst>
      <p:ext uri="{BB962C8B-B14F-4D97-AF65-F5344CB8AC3E}">
        <p14:creationId xmlns:p14="http://schemas.microsoft.com/office/powerpoint/2010/main" val="23904296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remind</a:t>
            </a:r>
            <a:r>
              <a:rPr lang="en-US" baseline="0" dirty="0" smtClean="0"/>
              <a:t> everyone what is going on here. What we have done to produce the ridge. In AA collisions, most of us believed that the “ridge” structure is due to the hydrodynamic flow and also have collectivity from this 2 particle correlation study. </a:t>
            </a:r>
            <a:endParaRPr lang="en-US" dirty="0"/>
          </a:p>
        </p:txBody>
      </p:sp>
      <p:sp>
        <p:nvSpPr>
          <p:cNvPr id="4" name="Slide Number Placeholder 3"/>
          <p:cNvSpPr>
            <a:spLocks noGrp="1"/>
          </p:cNvSpPr>
          <p:nvPr>
            <p:ph type="sldNum" sz="quarter" idx="10"/>
          </p:nvPr>
        </p:nvSpPr>
        <p:spPr/>
        <p:txBody>
          <a:bodyPr/>
          <a:lstStyle/>
          <a:p>
            <a:fld id="{21149799-2B6D-8C46-ACD6-3BCE0D1B9E61}" type="slidenum">
              <a:rPr lang="en-US" smtClean="0"/>
              <a:t>2</a:t>
            </a:fld>
            <a:endParaRPr lang="en-US"/>
          </a:p>
        </p:txBody>
      </p:sp>
    </p:spTree>
    <p:extLst>
      <p:ext uri="{BB962C8B-B14F-4D97-AF65-F5344CB8AC3E}">
        <p14:creationId xmlns:p14="http://schemas.microsoft.com/office/powerpoint/2010/main" val="204520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Further</a:t>
            </a:r>
            <a:r>
              <a:rPr kumimoji="1" lang="en-US" altLang="zh-CN" b="1" baseline="0" dirty="0" smtClean="0"/>
              <a:t> more, v2 is also measured using the LYZ method which consider all the particles in a collision. Again, not </a:t>
            </a:r>
            <a:r>
              <a:rPr kumimoji="1" lang="en-US" altLang="zh-CN" b="1" baseline="0" dirty="0" err="1" smtClean="0"/>
              <a:t>suprisingly</a:t>
            </a:r>
            <a:r>
              <a:rPr kumimoji="1" lang="en-US" altLang="zh-CN" b="1" baseline="0" dirty="0" smtClean="0"/>
              <a:t>, v2{LYZ} agrees with v2{4,6,8}. Those results </a:t>
            </a:r>
            <a:r>
              <a:rPr lang="en-US" altLang="zh-CN" sz="1200" b="1" i="0" u="none" strike="noStrike" kern="1200" baseline="0" dirty="0" smtClean="0">
                <a:solidFill>
                  <a:schemeClr val="tx1"/>
                </a:solidFill>
                <a:latin typeface="+mn-lt"/>
                <a:ea typeface="+mn-ea"/>
                <a:cs typeface="+mn-cs"/>
              </a:rPr>
              <a:t>support the collective nature of the observed correlations in both </a:t>
            </a:r>
            <a:r>
              <a:rPr lang="en-US" altLang="zh-CN" sz="1200" b="1" i="0" u="none" strike="noStrike" kern="1200" baseline="0" dirty="0" err="1" smtClean="0">
                <a:solidFill>
                  <a:schemeClr val="tx1"/>
                </a:solidFill>
                <a:latin typeface="+mn-lt"/>
                <a:ea typeface="+mn-ea"/>
                <a:cs typeface="+mn-cs"/>
              </a:rPr>
              <a:t>pPb</a:t>
            </a:r>
            <a:r>
              <a:rPr lang="en-US" altLang="zh-CN" sz="1200" b="1" i="0" u="none" strike="noStrike" kern="1200" baseline="0" dirty="0" smtClean="0">
                <a:solidFill>
                  <a:schemeClr val="tx1"/>
                </a:solidFill>
                <a:latin typeface="+mn-lt"/>
                <a:ea typeface="+mn-ea"/>
                <a:cs typeface="+mn-cs"/>
              </a:rPr>
              <a:t> and </a:t>
            </a:r>
            <a:r>
              <a:rPr lang="en-US" altLang="zh-CN" sz="1200" b="1" i="0" u="none" strike="noStrike" kern="1200" baseline="0" dirty="0" err="1" smtClean="0">
                <a:solidFill>
                  <a:schemeClr val="tx1"/>
                </a:solidFill>
                <a:latin typeface="+mn-lt"/>
                <a:ea typeface="+mn-ea"/>
                <a:cs typeface="+mn-cs"/>
              </a:rPr>
              <a:t>PbPb</a:t>
            </a:r>
            <a:r>
              <a:rPr lang="en-US" altLang="zh-CN" sz="1200" b="1" i="0" u="none" strike="noStrike" kern="1200" baseline="0" dirty="0" smtClean="0">
                <a:solidFill>
                  <a:schemeClr val="tx1"/>
                </a:solidFill>
                <a:latin typeface="+mn-lt"/>
                <a:ea typeface="+mn-ea"/>
                <a:cs typeface="+mn-cs"/>
              </a:rPr>
              <a:t> and is inconsistent with any model with non-collective correlation. Although this agrees with expectation from hydro models and can be considered as a proof of collective flow in AA collision, it can not directly indicate hydro flow in </a:t>
            </a:r>
            <a:r>
              <a:rPr lang="en-US" altLang="zh-CN" sz="1200" b="1" i="0" u="none" strike="noStrike" kern="1200" baseline="0" dirty="0" err="1" smtClean="0">
                <a:solidFill>
                  <a:schemeClr val="tx1"/>
                </a:solidFill>
                <a:latin typeface="+mn-lt"/>
                <a:ea typeface="+mn-ea"/>
                <a:cs typeface="+mn-cs"/>
              </a:rPr>
              <a:t>pA</a:t>
            </a:r>
            <a:r>
              <a:rPr lang="en-US" altLang="zh-CN" sz="1200" b="1" i="0" u="none" strike="noStrike" kern="1200" baseline="0" dirty="0" smtClean="0">
                <a:solidFill>
                  <a:schemeClr val="tx1"/>
                </a:solidFill>
                <a:latin typeface="+mn-lt"/>
                <a:ea typeface="+mn-ea"/>
                <a:cs typeface="+mn-cs"/>
              </a:rPr>
              <a:t> collision. </a:t>
            </a:r>
          </a:p>
          <a:p>
            <a:r>
              <a:rPr lang="en-US" altLang="zh-CN" sz="1200" b="1" i="0" u="none" strike="noStrike" kern="1200" baseline="0" dirty="0" smtClean="0">
                <a:solidFill>
                  <a:schemeClr val="tx1"/>
                </a:solidFill>
                <a:latin typeface="+mn-lt"/>
                <a:ea typeface="+mn-ea"/>
                <a:cs typeface="+mn-cs"/>
              </a:rPr>
              <a:t>----- 会议笔记(12/1/14 17:28) -----</a:t>
            </a:r>
          </a:p>
          <a:p>
            <a:r>
              <a:rPr lang="en-US" altLang="zh-CN" sz="1200" b="1" i="0" u="none" strike="noStrike" kern="1200" baseline="0" dirty="0" smtClean="0">
                <a:solidFill>
                  <a:schemeClr val="tx1"/>
                </a:solidFill>
                <a:latin typeface="+mn-lt"/>
                <a:ea typeface="+mn-ea"/>
                <a:cs typeface="+mn-cs"/>
              </a:rPr>
              <a:t>Remove jet-related....</a:t>
            </a:r>
          </a:p>
          <a:p>
            <a:r>
              <a:rPr lang="en-US" altLang="zh-CN" sz="1200" b="1" i="0" u="none" strike="noStrike" kern="1200" baseline="0" dirty="0" smtClean="0">
                <a:solidFill>
                  <a:schemeClr val="tx1"/>
                </a:solidFill>
                <a:latin typeface="+mn-lt"/>
                <a:ea typeface="+mn-ea"/>
                <a:cs typeface="+mn-cs"/>
              </a:rPr>
              <a:t>any correlations which is not collective can be killed by this result</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15</a:t>
            </a:fld>
            <a:endParaRPr kumimoji="1" lang="zh-CN" altLang="en-US"/>
          </a:p>
        </p:txBody>
      </p:sp>
    </p:spTree>
    <p:extLst>
      <p:ext uri="{BB962C8B-B14F-4D97-AF65-F5344CB8AC3E}">
        <p14:creationId xmlns:p14="http://schemas.microsoft.com/office/powerpoint/2010/main" val="318674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1" dirty="0" smtClean="0">
                <a:latin typeface="+mn-lt"/>
                <a:cs typeface="Calibri"/>
              </a:rPr>
              <a:t>Two-particle correlation is studied for strange hadrons in </a:t>
            </a:r>
            <a:r>
              <a:rPr lang="en-US" altLang="zh-CN" sz="1200" b="1" dirty="0" err="1" smtClean="0">
                <a:latin typeface="+mn-lt"/>
                <a:cs typeface="Calibri"/>
              </a:rPr>
              <a:t>pPb</a:t>
            </a:r>
            <a:r>
              <a:rPr lang="en-US" altLang="zh-CN" sz="1200" b="1" dirty="0" smtClean="0">
                <a:latin typeface="+mn-lt"/>
                <a:cs typeface="Calibri"/>
              </a:rPr>
              <a:t>. K</a:t>
            </a:r>
            <a:r>
              <a:rPr lang="en-US" altLang="zh-CN" sz="1200" b="1" baseline="30000" dirty="0" smtClean="0">
                <a:latin typeface="+mn-lt"/>
                <a:cs typeface="Calibri"/>
              </a:rPr>
              <a:t>0</a:t>
            </a:r>
            <a:r>
              <a:rPr lang="en-US" altLang="zh-CN" sz="1200" b="1" baseline="-25000" dirty="0" smtClean="0">
                <a:latin typeface="+mn-lt"/>
                <a:cs typeface="Calibri"/>
              </a:rPr>
              <a:t>S</a:t>
            </a:r>
            <a:r>
              <a:rPr lang="en-US" altLang="zh-CN" sz="1200" b="1" dirty="0" smtClean="0">
                <a:latin typeface="+mn-lt"/>
                <a:cs typeface="Calibri"/>
              </a:rPr>
              <a:t> and </a:t>
            </a:r>
            <a:r>
              <a:rPr lang="en-US" altLang="zh-CN" sz="1200" b="1" dirty="0" err="1" smtClean="0">
                <a:latin typeface="+mn-lt"/>
                <a:cs typeface="Calibri"/>
              </a:rPr>
              <a:t>Λ</a:t>
            </a:r>
            <a:r>
              <a:rPr lang="en-US" altLang="zh-CN" sz="1200" b="1" dirty="0" smtClean="0">
                <a:latin typeface="+mn-lt"/>
                <a:cs typeface="Calibri"/>
              </a:rPr>
              <a:t> candidates (generally referred to as </a:t>
            </a:r>
            <a:r>
              <a:rPr lang="en-US" altLang="zh-CN" sz="1200" b="1" i="1" dirty="0" smtClean="0">
                <a:latin typeface="+mn-lt"/>
                <a:cs typeface="Calibri"/>
              </a:rPr>
              <a:t>V</a:t>
            </a:r>
            <a:r>
              <a:rPr lang="en-US" altLang="zh-CN" sz="1200" b="1" baseline="30000" dirty="0" smtClean="0">
                <a:latin typeface="+mn-lt"/>
                <a:cs typeface="Calibri"/>
              </a:rPr>
              <a:t>0</a:t>
            </a:r>
            <a:r>
              <a:rPr lang="en-US" altLang="zh-CN" sz="1200" b="1" dirty="0" smtClean="0">
                <a:latin typeface="+mn-lt"/>
                <a:cs typeface="Calibri"/>
              </a:rPr>
              <a:t>) are reconstructed by combining pairs of oppositely charged tracks that are detached from the primary vertex and form a good secondary vertex with an appropriate invariant mass. </a:t>
            </a:r>
            <a:r>
              <a:rPr kumimoji="1" lang="en-US" altLang="zh-CN" b="1" baseline="0" dirty="0" smtClean="0"/>
              <a:t>V0 peaks can be clearly identified over a wide </a:t>
            </a:r>
            <a:r>
              <a:rPr kumimoji="1" lang="en-US" altLang="zh-CN" b="1" baseline="0" dirty="0" err="1" smtClean="0"/>
              <a:t>pT</a:t>
            </a:r>
            <a:r>
              <a:rPr kumimoji="1" lang="en-US" altLang="zh-CN" b="1" baseline="0" dirty="0" smtClean="0"/>
              <a:t> and eta range with little background for both species and the mean values of peaks are very close to PDG </a:t>
            </a:r>
            <a:r>
              <a:rPr kumimoji="1" lang="en-US" altLang="zh-CN" b="1" baseline="0" dirty="0" err="1" smtClean="0"/>
              <a:t>partile</a:t>
            </a:r>
            <a:r>
              <a:rPr kumimoji="1" lang="en-US" altLang="zh-CN" b="1" baseline="0" dirty="0" smtClean="0"/>
              <a:t> mass. The ridge structure is observed in t</a:t>
            </a:r>
            <a:r>
              <a:rPr kumimoji="1" lang="en-US" altLang="zh-CN" b="1" dirty="0" smtClean="0"/>
              <a:t>wo-particle correlation functions constructed</a:t>
            </a:r>
            <a:r>
              <a:rPr kumimoji="1" lang="en-US" altLang="zh-CN" b="1" baseline="0" dirty="0" smtClean="0"/>
              <a:t> for</a:t>
            </a:r>
            <a:r>
              <a:rPr kumimoji="1" lang="en-US" altLang="zh-CN" b="1" dirty="0" smtClean="0"/>
              <a:t> </a:t>
            </a:r>
            <a:r>
              <a:rPr kumimoji="1" lang="en-US" altLang="zh-CN" b="1" dirty="0" err="1" smtClean="0"/>
              <a:t>kshort</a:t>
            </a:r>
            <a:r>
              <a:rPr kumimoji="1" lang="en-US" altLang="zh-CN" b="1" dirty="0" smtClean="0"/>
              <a:t>-hadron</a:t>
            </a:r>
            <a:r>
              <a:rPr kumimoji="1" lang="en-US" altLang="zh-CN" b="1" baseline="0" dirty="0" smtClean="0"/>
              <a:t> and</a:t>
            </a:r>
            <a:r>
              <a:rPr kumimoji="1" lang="en-US" altLang="zh-CN" b="1" dirty="0" smtClean="0"/>
              <a:t> lambda-hadron in high multiplicity</a:t>
            </a:r>
            <a:r>
              <a:rPr kumimoji="1" lang="en-US" altLang="zh-CN" b="1" baseline="0" dirty="0" smtClean="0"/>
              <a:t> events</a:t>
            </a:r>
            <a:r>
              <a:rPr kumimoji="1" lang="en-US" altLang="zh-CN" b="1" dirty="0" smtClean="0"/>
              <a:t>.</a:t>
            </a:r>
            <a:endParaRPr kumimoji="1" lang="zh-CN" altLang="en-US" b="1" dirty="0" smtClean="0"/>
          </a:p>
          <a:p>
            <a:endParaRPr kumimoji="1" lang="zh-CN" altLang="en-US" dirty="0"/>
          </a:p>
          <a:p>
            <a:r>
              <a:rPr kumimoji="1" lang="zh-CN" altLang="en-US" dirty="0"/>
              <a:t>----- 会议笔记(12/1/14 17:28) -----</a:t>
            </a:r>
          </a:p>
          <a:p>
            <a:r>
              <a:rPr kumimoji="1" lang="zh-CN" altLang="en-US" dirty="0"/>
              <a:t>re-order spectra before this slide</a:t>
            </a:r>
          </a:p>
          <a:p>
            <a:r>
              <a:rPr kumimoji="1" lang="zh-CN" altLang="en-US" dirty="0"/>
              <a:t>other effect might not give PID dependence in azimuthal</a:t>
            </a:r>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24</a:t>
            </a:fld>
            <a:endParaRPr kumimoji="1" lang="zh-CN" altLang="en-US"/>
          </a:p>
        </p:txBody>
      </p:sp>
    </p:spTree>
    <p:extLst>
      <p:ext uri="{BB962C8B-B14F-4D97-AF65-F5344CB8AC3E}">
        <p14:creationId xmlns:p14="http://schemas.microsoft.com/office/powerpoint/2010/main" val="953352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For these</a:t>
            </a:r>
            <a:r>
              <a:rPr kumimoji="1" lang="en-US" altLang="zh-CN" b="1" baseline="0" dirty="0" smtClean="0"/>
              <a:t> events, v2 measured for </a:t>
            </a:r>
            <a:r>
              <a:rPr kumimoji="1" lang="en-US" altLang="zh-CN" b="1" baseline="0" dirty="0" err="1" smtClean="0"/>
              <a:t>kshort</a:t>
            </a:r>
            <a:r>
              <a:rPr kumimoji="1" lang="en-US" altLang="zh-CN" b="1" baseline="0" dirty="0" smtClean="0"/>
              <a:t> and lambda particles show a mass dependence at low </a:t>
            </a:r>
            <a:r>
              <a:rPr kumimoji="1" lang="en-US" altLang="zh-CN" b="1" baseline="0" dirty="0" err="1" smtClean="0"/>
              <a:t>pT</a:t>
            </a:r>
            <a:r>
              <a:rPr kumimoji="1" lang="en-US" altLang="zh-CN" b="1" baseline="0" dirty="0" smtClean="0"/>
              <a:t> region. </a:t>
            </a:r>
            <a:r>
              <a:rPr kumimoji="0" lang="en-US" altLang="zh-CN" sz="1200" b="1" i="0" u="none" strike="noStrike" kern="1200" baseline="0" dirty="0" smtClean="0">
                <a:solidFill>
                  <a:schemeClr val="tx1"/>
                </a:solidFill>
                <a:latin typeface="+mn-lt"/>
                <a:ea typeface="+mn-ea"/>
                <a:cs typeface="+mn-cs"/>
              </a:rPr>
              <a:t>At</a:t>
            </a:r>
            <a:r>
              <a:rPr lang="en-US" altLang="zh-CN" sz="1200" b="1" i="0" u="none" strike="noStrike" kern="1200" baseline="0" dirty="0" smtClean="0">
                <a:solidFill>
                  <a:schemeClr val="tx1"/>
                </a:solidFill>
                <a:latin typeface="+mn-lt"/>
                <a:ea typeface="+mn-ea"/>
                <a:cs typeface="+mn-cs"/>
              </a:rPr>
              <a:t> </a:t>
            </a:r>
            <a:r>
              <a:rPr lang="en-US" altLang="zh-CN" sz="1200" b="1" i="0" u="none" strike="noStrike" kern="1200" baseline="0" dirty="0" err="1" smtClean="0">
                <a:solidFill>
                  <a:schemeClr val="tx1"/>
                </a:solidFill>
                <a:latin typeface="+mn-lt"/>
                <a:ea typeface="+mn-ea"/>
                <a:cs typeface="+mn-cs"/>
              </a:rPr>
              <a:t>pT</a:t>
            </a:r>
            <a:r>
              <a:rPr lang="en-US" altLang="zh-CN" sz="1200" b="1" i="0" u="none" strike="noStrike" kern="1200" baseline="0" dirty="0" smtClean="0">
                <a:solidFill>
                  <a:schemeClr val="tx1"/>
                </a:solidFill>
                <a:latin typeface="+mn-lt"/>
                <a:ea typeface="+mn-ea"/>
                <a:cs typeface="+mn-cs"/>
              </a:rPr>
              <a:t> &lt; 2GeV, the v2 values of K0S particles are larger than those for Lambda particles at each </a:t>
            </a:r>
            <a:r>
              <a:rPr lang="en-US" altLang="zh-CN" sz="1200" b="1" i="0" u="none" strike="noStrike" kern="1200" baseline="0" dirty="0" err="1" smtClean="0">
                <a:solidFill>
                  <a:schemeClr val="tx1"/>
                </a:solidFill>
                <a:latin typeface="+mn-lt"/>
                <a:ea typeface="+mn-ea"/>
                <a:cs typeface="+mn-cs"/>
              </a:rPr>
              <a:t>pT</a:t>
            </a:r>
            <a:r>
              <a:rPr lang="en-US" altLang="zh-CN" sz="1200" b="1" i="0" u="none" strike="noStrike" kern="1200" baseline="0" dirty="0" smtClean="0">
                <a:solidFill>
                  <a:schemeClr val="tx1"/>
                </a:solidFill>
                <a:latin typeface="+mn-lt"/>
                <a:ea typeface="+mn-ea"/>
                <a:cs typeface="+mn-cs"/>
              </a:rPr>
              <a:t> value. Both of them are consistently below the v2 values of inclusive charged particles. As most charged particles are </a:t>
            </a:r>
            <a:r>
              <a:rPr lang="en-US" altLang="zh-CN" sz="1200" b="1" i="0" u="none" strike="noStrike" kern="1200" baseline="0" dirty="0" err="1" smtClean="0">
                <a:solidFill>
                  <a:schemeClr val="tx1"/>
                </a:solidFill>
                <a:latin typeface="+mn-lt"/>
                <a:ea typeface="+mn-ea"/>
                <a:cs typeface="+mn-cs"/>
              </a:rPr>
              <a:t>pions</a:t>
            </a:r>
            <a:r>
              <a:rPr lang="en-US" altLang="zh-CN" sz="1200" b="1" i="0" u="none" strike="noStrike" kern="1200" baseline="0" dirty="0" smtClean="0">
                <a:solidFill>
                  <a:schemeClr val="tx1"/>
                </a:solidFill>
                <a:latin typeface="+mn-lt"/>
                <a:ea typeface="+mn-ea"/>
                <a:cs typeface="+mn-cs"/>
              </a:rPr>
              <a:t>, the data indicate that lighter particle species exhibit a stronger azimuthal anisotropy signal. This mass ordering behavior is consistent with expectations from radial flow in hydrodynamic models. Now we see both long-range correlation and mass ordering effect for </a:t>
            </a:r>
            <a:r>
              <a:rPr lang="en-US" altLang="zh-CN" sz="1200" b="1" i="0" u="none" strike="noStrike" kern="1200" baseline="0" dirty="0" err="1" smtClean="0">
                <a:solidFill>
                  <a:schemeClr val="tx1"/>
                </a:solidFill>
                <a:latin typeface="+mn-lt"/>
                <a:ea typeface="+mn-ea"/>
                <a:cs typeface="+mn-cs"/>
              </a:rPr>
              <a:t>idetified</a:t>
            </a:r>
            <a:r>
              <a:rPr lang="en-US" altLang="zh-CN" sz="1200" b="1" i="0" u="none" strike="noStrike" kern="1200" baseline="0" dirty="0" smtClean="0">
                <a:solidFill>
                  <a:schemeClr val="tx1"/>
                </a:solidFill>
                <a:latin typeface="+mn-lt"/>
                <a:ea typeface="+mn-ea"/>
                <a:cs typeface="+mn-cs"/>
              </a:rPr>
              <a:t> particles, those two features together strongly suggest there is hydro flow, but could it still be from other effect?</a:t>
            </a:r>
          </a:p>
          <a:p>
            <a:r>
              <a:rPr lang="en-US" altLang="zh-CN" sz="1200" b="1" i="0" u="none" strike="noStrike" kern="1200" baseline="0" dirty="0" smtClean="0">
                <a:solidFill>
                  <a:schemeClr val="tx1"/>
                </a:solidFill>
                <a:latin typeface="+mn-lt"/>
                <a:ea typeface="+mn-ea"/>
                <a:cs typeface="+mn-cs"/>
              </a:rPr>
              <a:t>----- 会议笔记(12/1/14 17:28) -----</a:t>
            </a:r>
          </a:p>
          <a:p>
            <a:r>
              <a:rPr lang="en-US" altLang="zh-CN" sz="1200" b="1" i="0" u="none" strike="noStrike" kern="1200" baseline="0" dirty="0" smtClean="0">
                <a:solidFill>
                  <a:schemeClr val="tx1"/>
                </a:solidFill>
                <a:latin typeface="+mn-lt"/>
                <a:ea typeface="+mn-ea"/>
                <a:cs typeface="+mn-cs"/>
              </a:rPr>
              <a:t>smooth end, afirmative, both long-range and mass ordering -&gt; hydro</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25</a:t>
            </a:fld>
            <a:endParaRPr kumimoji="1" lang="zh-CN" altLang="en-US"/>
          </a:p>
        </p:txBody>
      </p:sp>
    </p:spTree>
    <p:extLst>
      <p:ext uri="{BB962C8B-B14F-4D97-AF65-F5344CB8AC3E}">
        <p14:creationId xmlns:p14="http://schemas.microsoft.com/office/powerpoint/2010/main" val="21296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For these</a:t>
            </a:r>
            <a:r>
              <a:rPr kumimoji="1" lang="en-US" altLang="zh-CN" b="1" baseline="0" dirty="0" smtClean="0"/>
              <a:t> events, v2 measured for </a:t>
            </a:r>
            <a:r>
              <a:rPr kumimoji="1" lang="en-US" altLang="zh-CN" b="1" baseline="0" dirty="0" err="1" smtClean="0"/>
              <a:t>kshort</a:t>
            </a:r>
            <a:r>
              <a:rPr kumimoji="1" lang="en-US" altLang="zh-CN" b="1" baseline="0" dirty="0" smtClean="0"/>
              <a:t> and lambda particles show a mass dependence at low </a:t>
            </a:r>
            <a:r>
              <a:rPr kumimoji="1" lang="en-US" altLang="zh-CN" b="1" baseline="0" dirty="0" err="1" smtClean="0"/>
              <a:t>pT</a:t>
            </a:r>
            <a:r>
              <a:rPr kumimoji="1" lang="en-US" altLang="zh-CN" b="1" baseline="0" dirty="0" smtClean="0"/>
              <a:t> region. </a:t>
            </a:r>
            <a:r>
              <a:rPr kumimoji="0" lang="en-US" altLang="zh-CN" sz="1200" b="1" i="0" u="none" strike="noStrike" kern="1200" baseline="0" dirty="0" smtClean="0">
                <a:solidFill>
                  <a:schemeClr val="tx1"/>
                </a:solidFill>
                <a:latin typeface="+mn-lt"/>
                <a:ea typeface="+mn-ea"/>
                <a:cs typeface="+mn-cs"/>
              </a:rPr>
              <a:t>At</a:t>
            </a:r>
            <a:r>
              <a:rPr lang="en-US" altLang="zh-CN" sz="1200" b="1" i="0" u="none" strike="noStrike" kern="1200" baseline="0" dirty="0" smtClean="0">
                <a:solidFill>
                  <a:schemeClr val="tx1"/>
                </a:solidFill>
                <a:latin typeface="+mn-lt"/>
                <a:ea typeface="+mn-ea"/>
                <a:cs typeface="+mn-cs"/>
              </a:rPr>
              <a:t> </a:t>
            </a:r>
            <a:r>
              <a:rPr lang="en-US" altLang="zh-CN" sz="1200" b="1" i="0" u="none" strike="noStrike" kern="1200" baseline="0" dirty="0" err="1" smtClean="0">
                <a:solidFill>
                  <a:schemeClr val="tx1"/>
                </a:solidFill>
                <a:latin typeface="+mn-lt"/>
                <a:ea typeface="+mn-ea"/>
                <a:cs typeface="+mn-cs"/>
              </a:rPr>
              <a:t>pT</a:t>
            </a:r>
            <a:r>
              <a:rPr lang="en-US" altLang="zh-CN" sz="1200" b="1" i="0" u="none" strike="noStrike" kern="1200" baseline="0" dirty="0" smtClean="0">
                <a:solidFill>
                  <a:schemeClr val="tx1"/>
                </a:solidFill>
                <a:latin typeface="+mn-lt"/>
                <a:ea typeface="+mn-ea"/>
                <a:cs typeface="+mn-cs"/>
              </a:rPr>
              <a:t> &lt; 2GeV, the v2 values of K0S particles are larger than those for Lambda particles at each </a:t>
            </a:r>
            <a:r>
              <a:rPr lang="en-US" altLang="zh-CN" sz="1200" b="1" i="0" u="none" strike="noStrike" kern="1200" baseline="0" dirty="0" err="1" smtClean="0">
                <a:solidFill>
                  <a:schemeClr val="tx1"/>
                </a:solidFill>
                <a:latin typeface="+mn-lt"/>
                <a:ea typeface="+mn-ea"/>
                <a:cs typeface="+mn-cs"/>
              </a:rPr>
              <a:t>pT</a:t>
            </a:r>
            <a:r>
              <a:rPr lang="en-US" altLang="zh-CN" sz="1200" b="1" i="0" u="none" strike="noStrike" kern="1200" baseline="0" dirty="0" smtClean="0">
                <a:solidFill>
                  <a:schemeClr val="tx1"/>
                </a:solidFill>
                <a:latin typeface="+mn-lt"/>
                <a:ea typeface="+mn-ea"/>
                <a:cs typeface="+mn-cs"/>
              </a:rPr>
              <a:t> value. Both of them are consistently below the v2 values of inclusive charged particles. As most charged particles are </a:t>
            </a:r>
            <a:r>
              <a:rPr lang="en-US" altLang="zh-CN" sz="1200" b="1" i="0" u="none" strike="noStrike" kern="1200" baseline="0" dirty="0" err="1" smtClean="0">
                <a:solidFill>
                  <a:schemeClr val="tx1"/>
                </a:solidFill>
                <a:latin typeface="+mn-lt"/>
                <a:ea typeface="+mn-ea"/>
                <a:cs typeface="+mn-cs"/>
              </a:rPr>
              <a:t>pions</a:t>
            </a:r>
            <a:r>
              <a:rPr lang="en-US" altLang="zh-CN" sz="1200" b="1" i="0" u="none" strike="noStrike" kern="1200" baseline="0" dirty="0" smtClean="0">
                <a:solidFill>
                  <a:schemeClr val="tx1"/>
                </a:solidFill>
                <a:latin typeface="+mn-lt"/>
                <a:ea typeface="+mn-ea"/>
                <a:cs typeface="+mn-cs"/>
              </a:rPr>
              <a:t>, the data indicate that lighter particle species exhibit a stronger azimuthal anisotropy signal. This mass ordering behavior is consistent with expectations from radial flow in hydrodynamic models. Now we see both long-range correlation and mass ordering effect for </a:t>
            </a:r>
            <a:r>
              <a:rPr lang="en-US" altLang="zh-CN" sz="1200" b="1" i="0" u="none" strike="noStrike" kern="1200" baseline="0" dirty="0" err="1" smtClean="0">
                <a:solidFill>
                  <a:schemeClr val="tx1"/>
                </a:solidFill>
                <a:latin typeface="+mn-lt"/>
                <a:ea typeface="+mn-ea"/>
                <a:cs typeface="+mn-cs"/>
              </a:rPr>
              <a:t>idetified</a:t>
            </a:r>
            <a:r>
              <a:rPr lang="en-US" altLang="zh-CN" sz="1200" b="1" i="0" u="none" strike="noStrike" kern="1200" baseline="0" dirty="0" smtClean="0">
                <a:solidFill>
                  <a:schemeClr val="tx1"/>
                </a:solidFill>
                <a:latin typeface="+mn-lt"/>
                <a:ea typeface="+mn-ea"/>
                <a:cs typeface="+mn-cs"/>
              </a:rPr>
              <a:t> particles, those two features together strongly suggest there is hydro flow, but could it still be from other effect?</a:t>
            </a:r>
          </a:p>
          <a:p>
            <a:r>
              <a:rPr lang="en-US" altLang="zh-CN" sz="1200" b="1" i="0" u="none" strike="noStrike" kern="1200" baseline="0" dirty="0" smtClean="0">
                <a:solidFill>
                  <a:schemeClr val="tx1"/>
                </a:solidFill>
                <a:latin typeface="+mn-lt"/>
                <a:ea typeface="+mn-ea"/>
                <a:cs typeface="+mn-cs"/>
              </a:rPr>
              <a:t>----- 会议笔记(12/1/14 17:28) -----</a:t>
            </a:r>
          </a:p>
          <a:p>
            <a:r>
              <a:rPr lang="en-US" altLang="zh-CN" sz="1200" b="1" i="0" u="none" strike="noStrike" kern="1200" baseline="0" dirty="0" smtClean="0">
                <a:solidFill>
                  <a:schemeClr val="tx1"/>
                </a:solidFill>
                <a:latin typeface="+mn-lt"/>
                <a:ea typeface="+mn-ea"/>
                <a:cs typeface="+mn-cs"/>
              </a:rPr>
              <a:t>smooth end, afirmative, both long-range and mass ordering -&gt; hydro</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26</a:t>
            </a:fld>
            <a:endParaRPr kumimoji="1" lang="zh-CN" altLang="en-US"/>
          </a:p>
        </p:txBody>
      </p:sp>
    </p:spTree>
    <p:extLst>
      <p:ext uri="{BB962C8B-B14F-4D97-AF65-F5344CB8AC3E}">
        <p14:creationId xmlns:p14="http://schemas.microsoft.com/office/powerpoint/2010/main" val="21296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When comparing v2</a:t>
            </a:r>
            <a:r>
              <a:rPr kumimoji="1" lang="en-US" altLang="zh-CN" b="1" baseline="0" dirty="0" smtClean="0"/>
              <a:t> for V0 candidates in high multiplicity </a:t>
            </a:r>
            <a:r>
              <a:rPr kumimoji="1" lang="en-US" altLang="zh-CN" b="1" baseline="0" dirty="0" err="1" smtClean="0"/>
              <a:t>pPb</a:t>
            </a:r>
            <a:r>
              <a:rPr kumimoji="1" lang="en-US" altLang="zh-CN" b="1" baseline="0" dirty="0" smtClean="0"/>
              <a:t> collision with same multiplicity </a:t>
            </a:r>
            <a:r>
              <a:rPr kumimoji="1" lang="en-US" altLang="zh-CN" b="1" baseline="0" dirty="0" err="1" smtClean="0"/>
              <a:t>PbPb</a:t>
            </a:r>
            <a:r>
              <a:rPr kumimoji="1" lang="en-US" altLang="zh-CN" b="1" baseline="0" dirty="0" smtClean="0"/>
              <a:t> collision. T</a:t>
            </a:r>
            <a:r>
              <a:rPr lang="en-US" altLang="zh-CN" sz="1200" b="1" i="0" u="none" strike="noStrike" kern="1200" baseline="0" dirty="0" smtClean="0">
                <a:solidFill>
                  <a:schemeClr val="tx1"/>
                </a:solidFill>
                <a:latin typeface="+mn-lt"/>
                <a:ea typeface="+mn-ea"/>
                <a:cs typeface="+mn-cs"/>
              </a:rPr>
              <a:t>he mass ordering effect is found to be less evident in </a:t>
            </a:r>
            <a:r>
              <a:rPr lang="en-US" altLang="zh-CN" sz="1200" b="1" i="0" u="none" strike="noStrike" kern="1200" baseline="0" dirty="0" err="1" smtClean="0">
                <a:solidFill>
                  <a:schemeClr val="tx1"/>
                </a:solidFill>
                <a:latin typeface="+mn-lt"/>
                <a:ea typeface="+mn-ea"/>
                <a:cs typeface="+mn-cs"/>
              </a:rPr>
              <a:t>PbPb</a:t>
            </a:r>
            <a:r>
              <a:rPr lang="en-US" altLang="zh-CN" sz="1200" b="1" i="0" u="none" strike="noStrike" kern="1200" baseline="0" dirty="0" smtClean="0">
                <a:solidFill>
                  <a:schemeClr val="tx1"/>
                </a:solidFill>
                <a:latin typeface="+mn-lt"/>
                <a:ea typeface="+mn-ea"/>
                <a:cs typeface="+mn-cs"/>
              </a:rPr>
              <a:t> data than in </a:t>
            </a:r>
            <a:r>
              <a:rPr lang="en-US" altLang="zh-CN" sz="1200" b="1" i="0" u="none" strike="noStrike" kern="1200" baseline="0" dirty="0" err="1" smtClean="0">
                <a:solidFill>
                  <a:schemeClr val="tx1"/>
                </a:solidFill>
                <a:latin typeface="+mn-lt"/>
                <a:ea typeface="+mn-ea"/>
                <a:cs typeface="+mn-cs"/>
              </a:rPr>
              <a:t>pPb</a:t>
            </a:r>
            <a:r>
              <a:rPr lang="en-US" altLang="zh-CN" sz="1200" b="1" i="0" u="none" strike="noStrike" kern="1200" baseline="0" dirty="0" smtClean="0">
                <a:solidFill>
                  <a:schemeClr val="tx1"/>
                </a:solidFill>
                <a:latin typeface="+mn-lt"/>
                <a:ea typeface="+mn-ea"/>
                <a:cs typeface="+mn-cs"/>
              </a:rPr>
              <a:t> data. In hydrodynamic models, this may indicate a stronger radial flow is developed in the </a:t>
            </a:r>
            <a:r>
              <a:rPr lang="en-US" altLang="zh-CN" sz="1200" b="1" i="0" u="none" strike="noStrike" kern="1200" baseline="0" dirty="0" err="1" smtClean="0">
                <a:solidFill>
                  <a:schemeClr val="tx1"/>
                </a:solidFill>
                <a:latin typeface="+mn-lt"/>
                <a:ea typeface="+mn-ea"/>
                <a:cs typeface="+mn-cs"/>
              </a:rPr>
              <a:t>pPb</a:t>
            </a:r>
            <a:r>
              <a:rPr lang="en-US" altLang="zh-CN" sz="1200" b="1" i="0" u="none" strike="noStrike" kern="1200" baseline="0" dirty="0" smtClean="0">
                <a:solidFill>
                  <a:schemeClr val="tx1"/>
                </a:solidFill>
                <a:latin typeface="+mn-lt"/>
                <a:ea typeface="+mn-ea"/>
                <a:cs typeface="+mn-cs"/>
              </a:rPr>
              <a:t> system as its energy density is higher than that of a </a:t>
            </a:r>
            <a:r>
              <a:rPr lang="en-US" altLang="zh-CN" sz="1200" b="1" i="0" u="none" strike="noStrike" kern="1200" baseline="0" dirty="0" err="1" smtClean="0">
                <a:solidFill>
                  <a:schemeClr val="tx1"/>
                </a:solidFill>
                <a:latin typeface="+mn-lt"/>
                <a:ea typeface="+mn-ea"/>
                <a:cs typeface="+mn-cs"/>
              </a:rPr>
              <a:t>PbPb</a:t>
            </a:r>
            <a:r>
              <a:rPr lang="en-US" altLang="zh-CN" sz="1200" b="1" i="0" u="none" strike="noStrike" kern="1200" baseline="0" dirty="0" smtClean="0">
                <a:solidFill>
                  <a:schemeClr val="tx1"/>
                </a:solidFill>
                <a:latin typeface="+mn-lt"/>
                <a:ea typeface="+mn-ea"/>
                <a:cs typeface="+mn-cs"/>
              </a:rPr>
              <a:t> system due to having a smaller system size at the same multiplicity.</a:t>
            </a:r>
          </a:p>
          <a:p>
            <a:r>
              <a:rPr lang="en-US" altLang="zh-CN" sz="1200" b="1" i="0" u="none" strike="noStrike" kern="1200" baseline="0" dirty="0" smtClean="0">
                <a:solidFill>
                  <a:schemeClr val="tx1"/>
                </a:solidFill>
                <a:latin typeface="+mn-lt"/>
                <a:ea typeface="+mn-ea"/>
                <a:cs typeface="+mn-cs"/>
              </a:rPr>
              <a:t>----- 会议笔记(12/1/14 17:28) -----</a:t>
            </a:r>
          </a:p>
          <a:p>
            <a:r>
              <a:rPr lang="en-US" altLang="zh-CN" sz="1200" b="1" i="0" u="none" strike="noStrike" kern="1200" baseline="0" dirty="0" smtClean="0">
                <a:solidFill>
                  <a:schemeClr val="tx1"/>
                </a:solidFill>
                <a:latin typeface="+mn-lt"/>
                <a:ea typeface="+mn-ea"/>
                <a:cs typeface="+mn-cs"/>
              </a:rPr>
              <a:t>not another hint</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27</a:t>
            </a:fld>
            <a:endParaRPr kumimoji="1" lang="zh-CN" altLang="en-US"/>
          </a:p>
        </p:txBody>
      </p:sp>
    </p:spTree>
    <p:extLst>
      <p:ext uri="{BB962C8B-B14F-4D97-AF65-F5344CB8AC3E}">
        <p14:creationId xmlns:p14="http://schemas.microsoft.com/office/powerpoint/2010/main" val="2348733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When comparing v2</a:t>
            </a:r>
            <a:r>
              <a:rPr kumimoji="1" lang="en-US" altLang="zh-CN" b="1" baseline="0" dirty="0" smtClean="0"/>
              <a:t> for V0 candidates in high multiplicity </a:t>
            </a:r>
            <a:r>
              <a:rPr kumimoji="1" lang="en-US" altLang="zh-CN" b="1" baseline="0" dirty="0" err="1" smtClean="0"/>
              <a:t>pPb</a:t>
            </a:r>
            <a:r>
              <a:rPr kumimoji="1" lang="en-US" altLang="zh-CN" b="1" baseline="0" dirty="0" smtClean="0"/>
              <a:t> collision with same multiplicity </a:t>
            </a:r>
            <a:r>
              <a:rPr kumimoji="1" lang="en-US" altLang="zh-CN" b="1" baseline="0" dirty="0" err="1" smtClean="0"/>
              <a:t>PbPb</a:t>
            </a:r>
            <a:r>
              <a:rPr kumimoji="1" lang="en-US" altLang="zh-CN" b="1" baseline="0" dirty="0" smtClean="0"/>
              <a:t> collision. T</a:t>
            </a:r>
            <a:r>
              <a:rPr lang="en-US" altLang="zh-CN" sz="1200" b="1" i="0" u="none" strike="noStrike" kern="1200" baseline="0" dirty="0" smtClean="0">
                <a:solidFill>
                  <a:schemeClr val="tx1"/>
                </a:solidFill>
                <a:latin typeface="+mn-lt"/>
                <a:ea typeface="+mn-ea"/>
                <a:cs typeface="+mn-cs"/>
              </a:rPr>
              <a:t>he mass ordering effect is found to be less evident in </a:t>
            </a:r>
            <a:r>
              <a:rPr lang="en-US" altLang="zh-CN" sz="1200" b="1" i="0" u="none" strike="noStrike" kern="1200" baseline="0" dirty="0" err="1" smtClean="0">
                <a:solidFill>
                  <a:schemeClr val="tx1"/>
                </a:solidFill>
                <a:latin typeface="+mn-lt"/>
                <a:ea typeface="+mn-ea"/>
                <a:cs typeface="+mn-cs"/>
              </a:rPr>
              <a:t>PbPb</a:t>
            </a:r>
            <a:r>
              <a:rPr lang="en-US" altLang="zh-CN" sz="1200" b="1" i="0" u="none" strike="noStrike" kern="1200" baseline="0" dirty="0" smtClean="0">
                <a:solidFill>
                  <a:schemeClr val="tx1"/>
                </a:solidFill>
                <a:latin typeface="+mn-lt"/>
                <a:ea typeface="+mn-ea"/>
                <a:cs typeface="+mn-cs"/>
              </a:rPr>
              <a:t> data than in </a:t>
            </a:r>
            <a:r>
              <a:rPr lang="en-US" altLang="zh-CN" sz="1200" b="1" i="0" u="none" strike="noStrike" kern="1200" baseline="0" dirty="0" err="1" smtClean="0">
                <a:solidFill>
                  <a:schemeClr val="tx1"/>
                </a:solidFill>
                <a:latin typeface="+mn-lt"/>
                <a:ea typeface="+mn-ea"/>
                <a:cs typeface="+mn-cs"/>
              </a:rPr>
              <a:t>pPb</a:t>
            </a:r>
            <a:r>
              <a:rPr lang="en-US" altLang="zh-CN" sz="1200" b="1" i="0" u="none" strike="noStrike" kern="1200" baseline="0" dirty="0" smtClean="0">
                <a:solidFill>
                  <a:schemeClr val="tx1"/>
                </a:solidFill>
                <a:latin typeface="+mn-lt"/>
                <a:ea typeface="+mn-ea"/>
                <a:cs typeface="+mn-cs"/>
              </a:rPr>
              <a:t> data. In hydrodynamic models, this may indicate a stronger radial flow is developed in the </a:t>
            </a:r>
            <a:r>
              <a:rPr lang="en-US" altLang="zh-CN" sz="1200" b="1" i="0" u="none" strike="noStrike" kern="1200" baseline="0" dirty="0" err="1" smtClean="0">
                <a:solidFill>
                  <a:schemeClr val="tx1"/>
                </a:solidFill>
                <a:latin typeface="+mn-lt"/>
                <a:ea typeface="+mn-ea"/>
                <a:cs typeface="+mn-cs"/>
              </a:rPr>
              <a:t>pPb</a:t>
            </a:r>
            <a:r>
              <a:rPr lang="en-US" altLang="zh-CN" sz="1200" b="1" i="0" u="none" strike="noStrike" kern="1200" baseline="0" dirty="0" smtClean="0">
                <a:solidFill>
                  <a:schemeClr val="tx1"/>
                </a:solidFill>
                <a:latin typeface="+mn-lt"/>
                <a:ea typeface="+mn-ea"/>
                <a:cs typeface="+mn-cs"/>
              </a:rPr>
              <a:t> system as its energy density is higher than that of a </a:t>
            </a:r>
            <a:r>
              <a:rPr lang="en-US" altLang="zh-CN" sz="1200" b="1" i="0" u="none" strike="noStrike" kern="1200" baseline="0" dirty="0" err="1" smtClean="0">
                <a:solidFill>
                  <a:schemeClr val="tx1"/>
                </a:solidFill>
                <a:latin typeface="+mn-lt"/>
                <a:ea typeface="+mn-ea"/>
                <a:cs typeface="+mn-cs"/>
              </a:rPr>
              <a:t>PbPb</a:t>
            </a:r>
            <a:r>
              <a:rPr lang="en-US" altLang="zh-CN" sz="1200" b="1" i="0" u="none" strike="noStrike" kern="1200" baseline="0" dirty="0" smtClean="0">
                <a:solidFill>
                  <a:schemeClr val="tx1"/>
                </a:solidFill>
                <a:latin typeface="+mn-lt"/>
                <a:ea typeface="+mn-ea"/>
                <a:cs typeface="+mn-cs"/>
              </a:rPr>
              <a:t> system due to having a smaller system size at the same multiplicity.</a:t>
            </a:r>
          </a:p>
          <a:p>
            <a:r>
              <a:rPr lang="en-US" altLang="zh-CN" sz="1200" b="1" i="0" u="none" strike="noStrike" kern="1200" baseline="0" dirty="0" smtClean="0">
                <a:solidFill>
                  <a:schemeClr val="tx1"/>
                </a:solidFill>
                <a:latin typeface="+mn-lt"/>
                <a:ea typeface="+mn-ea"/>
                <a:cs typeface="+mn-cs"/>
              </a:rPr>
              <a:t>----- 会议笔记(12/1/14 17:28) -----</a:t>
            </a:r>
          </a:p>
          <a:p>
            <a:r>
              <a:rPr lang="en-US" altLang="zh-CN" sz="1200" b="1" i="0" u="none" strike="noStrike" kern="1200" baseline="0" dirty="0" smtClean="0">
                <a:solidFill>
                  <a:schemeClr val="tx1"/>
                </a:solidFill>
                <a:latin typeface="+mn-lt"/>
                <a:ea typeface="+mn-ea"/>
                <a:cs typeface="+mn-cs"/>
              </a:rPr>
              <a:t>not another hint</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28</a:t>
            </a:fld>
            <a:endParaRPr kumimoji="1" lang="zh-CN" altLang="en-US"/>
          </a:p>
        </p:txBody>
      </p:sp>
    </p:spTree>
    <p:extLst>
      <p:ext uri="{BB962C8B-B14F-4D97-AF65-F5344CB8AC3E}">
        <p14:creationId xmlns:p14="http://schemas.microsoft.com/office/powerpoint/2010/main" val="234873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When comparing v2</a:t>
            </a:r>
            <a:r>
              <a:rPr kumimoji="1" lang="en-US" altLang="zh-CN" b="1" baseline="0" dirty="0" smtClean="0"/>
              <a:t> for V0 candidates in high multiplicity </a:t>
            </a:r>
            <a:r>
              <a:rPr kumimoji="1" lang="en-US" altLang="zh-CN" b="1" baseline="0" dirty="0" err="1" smtClean="0"/>
              <a:t>pPb</a:t>
            </a:r>
            <a:r>
              <a:rPr kumimoji="1" lang="en-US" altLang="zh-CN" b="1" baseline="0" dirty="0" smtClean="0"/>
              <a:t> collision with same multiplicity </a:t>
            </a:r>
            <a:r>
              <a:rPr kumimoji="1" lang="en-US" altLang="zh-CN" b="1" baseline="0" dirty="0" err="1" smtClean="0"/>
              <a:t>PbPb</a:t>
            </a:r>
            <a:r>
              <a:rPr kumimoji="1" lang="en-US" altLang="zh-CN" b="1" baseline="0" dirty="0" smtClean="0"/>
              <a:t> collision. T</a:t>
            </a:r>
            <a:r>
              <a:rPr lang="en-US" altLang="zh-CN" sz="1200" b="1" i="0" u="none" strike="noStrike" kern="1200" baseline="0" dirty="0" smtClean="0">
                <a:solidFill>
                  <a:schemeClr val="tx1"/>
                </a:solidFill>
                <a:latin typeface="+mn-lt"/>
                <a:ea typeface="+mn-ea"/>
                <a:cs typeface="+mn-cs"/>
              </a:rPr>
              <a:t>he mass ordering effect is found to be less evident in </a:t>
            </a:r>
            <a:r>
              <a:rPr lang="en-US" altLang="zh-CN" sz="1200" b="1" i="0" u="none" strike="noStrike" kern="1200" baseline="0" dirty="0" err="1" smtClean="0">
                <a:solidFill>
                  <a:schemeClr val="tx1"/>
                </a:solidFill>
                <a:latin typeface="+mn-lt"/>
                <a:ea typeface="+mn-ea"/>
                <a:cs typeface="+mn-cs"/>
              </a:rPr>
              <a:t>PbPb</a:t>
            </a:r>
            <a:r>
              <a:rPr lang="en-US" altLang="zh-CN" sz="1200" b="1" i="0" u="none" strike="noStrike" kern="1200" baseline="0" dirty="0" smtClean="0">
                <a:solidFill>
                  <a:schemeClr val="tx1"/>
                </a:solidFill>
                <a:latin typeface="+mn-lt"/>
                <a:ea typeface="+mn-ea"/>
                <a:cs typeface="+mn-cs"/>
              </a:rPr>
              <a:t> data than in </a:t>
            </a:r>
            <a:r>
              <a:rPr lang="en-US" altLang="zh-CN" sz="1200" b="1" i="0" u="none" strike="noStrike" kern="1200" baseline="0" dirty="0" err="1" smtClean="0">
                <a:solidFill>
                  <a:schemeClr val="tx1"/>
                </a:solidFill>
                <a:latin typeface="+mn-lt"/>
                <a:ea typeface="+mn-ea"/>
                <a:cs typeface="+mn-cs"/>
              </a:rPr>
              <a:t>pPb</a:t>
            </a:r>
            <a:r>
              <a:rPr lang="en-US" altLang="zh-CN" sz="1200" b="1" i="0" u="none" strike="noStrike" kern="1200" baseline="0" dirty="0" smtClean="0">
                <a:solidFill>
                  <a:schemeClr val="tx1"/>
                </a:solidFill>
                <a:latin typeface="+mn-lt"/>
                <a:ea typeface="+mn-ea"/>
                <a:cs typeface="+mn-cs"/>
              </a:rPr>
              <a:t> data. In hydrodynamic models, this may indicate a stronger radial flow is developed in the </a:t>
            </a:r>
            <a:r>
              <a:rPr lang="en-US" altLang="zh-CN" sz="1200" b="1" i="0" u="none" strike="noStrike" kern="1200" baseline="0" dirty="0" err="1" smtClean="0">
                <a:solidFill>
                  <a:schemeClr val="tx1"/>
                </a:solidFill>
                <a:latin typeface="+mn-lt"/>
                <a:ea typeface="+mn-ea"/>
                <a:cs typeface="+mn-cs"/>
              </a:rPr>
              <a:t>pPb</a:t>
            </a:r>
            <a:r>
              <a:rPr lang="en-US" altLang="zh-CN" sz="1200" b="1" i="0" u="none" strike="noStrike" kern="1200" baseline="0" dirty="0" smtClean="0">
                <a:solidFill>
                  <a:schemeClr val="tx1"/>
                </a:solidFill>
                <a:latin typeface="+mn-lt"/>
                <a:ea typeface="+mn-ea"/>
                <a:cs typeface="+mn-cs"/>
              </a:rPr>
              <a:t> system as its energy density is higher than that of a </a:t>
            </a:r>
            <a:r>
              <a:rPr lang="en-US" altLang="zh-CN" sz="1200" b="1" i="0" u="none" strike="noStrike" kern="1200" baseline="0" dirty="0" err="1" smtClean="0">
                <a:solidFill>
                  <a:schemeClr val="tx1"/>
                </a:solidFill>
                <a:latin typeface="+mn-lt"/>
                <a:ea typeface="+mn-ea"/>
                <a:cs typeface="+mn-cs"/>
              </a:rPr>
              <a:t>PbPb</a:t>
            </a:r>
            <a:r>
              <a:rPr lang="en-US" altLang="zh-CN" sz="1200" b="1" i="0" u="none" strike="noStrike" kern="1200" baseline="0" dirty="0" smtClean="0">
                <a:solidFill>
                  <a:schemeClr val="tx1"/>
                </a:solidFill>
                <a:latin typeface="+mn-lt"/>
                <a:ea typeface="+mn-ea"/>
                <a:cs typeface="+mn-cs"/>
              </a:rPr>
              <a:t> system due to having a smaller system size at the same multiplicity.</a:t>
            </a:r>
          </a:p>
          <a:p>
            <a:r>
              <a:rPr lang="en-US" altLang="zh-CN" sz="1200" b="1" i="0" u="none" strike="noStrike" kern="1200" baseline="0" dirty="0" smtClean="0">
                <a:solidFill>
                  <a:schemeClr val="tx1"/>
                </a:solidFill>
                <a:latin typeface="+mn-lt"/>
                <a:ea typeface="+mn-ea"/>
                <a:cs typeface="+mn-cs"/>
              </a:rPr>
              <a:t>----- 会议笔记(12/1/14 17:28) -----</a:t>
            </a:r>
          </a:p>
          <a:p>
            <a:r>
              <a:rPr lang="en-US" altLang="zh-CN" sz="1200" b="1" i="0" u="none" strike="noStrike" kern="1200" baseline="0" dirty="0" smtClean="0">
                <a:solidFill>
                  <a:schemeClr val="tx1"/>
                </a:solidFill>
                <a:latin typeface="+mn-lt"/>
                <a:ea typeface="+mn-ea"/>
                <a:cs typeface="+mn-cs"/>
              </a:rPr>
              <a:t>not another hint</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29</a:t>
            </a:fld>
            <a:endParaRPr kumimoji="1" lang="zh-CN" altLang="en-US"/>
          </a:p>
        </p:txBody>
      </p:sp>
    </p:spTree>
    <p:extLst>
      <p:ext uri="{BB962C8B-B14F-4D97-AF65-F5344CB8AC3E}">
        <p14:creationId xmlns:p14="http://schemas.microsoft.com/office/powerpoint/2010/main" val="234873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baseline="0" dirty="0" smtClean="0"/>
              <a:t>The scaling effect is tested in high multiplicity </a:t>
            </a:r>
            <a:r>
              <a:rPr kumimoji="1" lang="en-US" altLang="zh-CN" b="1" baseline="0" dirty="0" err="1" smtClean="0"/>
              <a:t>pPb</a:t>
            </a:r>
            <a:r>
              <a:rPr kumimoji="1" lang="en-US" altLang="zh-CN" b="1" baseline="0" dirty="0" smtClean="0"/>
              <a:t> for strange hadrons. </a:t>
            </a:r>
            <a:r>
              <a:rPr kumimoji="0" lang="en-US" altLang="zh-CN" sz="1200" b="1" i="0" u="none" strike="noStrike" kern="1200" baseline="0" dirty="0" smtClean="0">
                <a:solidFill>
                  <a:schemeClr val="tx1"/>
                </a:solidFill>
                <a:latin typeface="+mn-lt"/>
                <a:ea typeface="+mn-ea"/>
                <a:cs typeface="+mn-cs"/>
              </a:rPr>
              <a:t>A</a:t>
            </a:r>
            <a:r>
              <a:rPr lang="en-US" altLang="zh-CN" sz="1200" b="1" i="0" u="none" strike="noStrike" kern="1200" baseline="0" dirty="0" smtClean="0">
                <a:solidFill>
                  <a:schemeClr val="tx1"/>
                </a:solidFill>
                <a:latin typeface="+mn-lt"/>
                <a:ea typeface="+mn-ea"/>
                <a:cs typeface="+mn-cs"/>
              </a:rPr>
              <a:t>fter scaling by the number of quarks, the v2 distributions for K0S and Lambda particles are found to be in agreement. The data indicate that the scaling is valid over most of the KET/</a:t>
            </a:r>
            <a:r>
              <a:rPr lang="en-US" altLang="zh-CN" sz="1200" b="1" i="0" u="none" strike="noStrike" kern="1200" baseline="0" dirty="0" err="1" smtClean="0">
                <a:solidFill>
                  <a:schemeClr val="tx1"/>
                </a:solidFill>
                <a:latin typeface="+mn-lt"/>
                <a:ea typeface="+mn-ea"/>
                <a:cs typeface="+mn-cs"/>
              </a:rPr>
              <a:t>nq</a:t>
            </a:r>
            <a:r>
              <a:rPr lang="en-US" altLang="zh-CN" sz="1200" b="1" i="0" u="none" strike="noStrike" kern="1200" baseline="0" dirty="0" smtClean="0">
                <a:solidFill>
                  <a:schemeClr val="tx1"/>
                </a:solidFill>
                <a:latin typeface="+mn-lt"/>
                <a:ea typeface="+mn-ea"/>
                <a:cs typeface="+mn-cs"/>
              </a:rPr>
              <a:t> range. In AA collisions, </a:t>
            </a:r>
            <a:r>
              <a:rPr kumimoji="1" lang="en-US" altLang="zh-CN" sz="1200" b="1" i="0" u="none" strike="noStrike" kern="1200" baseline="0" dirty="0" smtClean="0">
                <a:solidFill>
                  <a:srgbClr val="FF0000"/>
                </a:solidFill>
                <a:latin typeface="+mn-lt"/>
                <a:ea typeface="+mn-ea"/>
                <a:cs typeface="+mn-cs"/>
              </a:rPr>
              <a:t>t</a:t>
            </a:r>
            <a:r>
              <a:rPr kumimoji="1" lang="en-US" altLang="zh-CN" b="1" baseline="0" dirty="0" smtClean="0">
                <a:solidFill>
                  <a:srgbClr val="FF0000"/>
                </a:solidFill>
              </a:rPr>
              <a:t>his empirical scaling is believed to possibly provide evidence of </a:t>
            </a:r>
            <a:r>
              <a:rPr kumimoji="1" lang="en-US" altLang="zh-CN" b="1" baseline="0" dirty="0" err="1" smtClean="0">
                <a:solidFill>
                  <a:srgbClr val="FF0000"/>
                </a:solidFill>
              </a:rPr>
              <a:t>deconfinement</a:t>
            </a:r>
            <a:r>
              <a:rPr kumimoji="1" lang="en-US" altLang="zh-CN" b="1" baseline="0" dirty="0" smtClean="0">
                <a:solidFill>
                  <a:srgbClr val="FF0000"/>
                </a:solidFill>
              </a:rPr>
              <a:t> of quarks and gluons in the initial-state</a:t>
            </a:r>
            <a:r>
              <a:rPr kumimoji="1" lang="en-US" altLang="zh-CN" b="1" baseline="0" dirty="0" smtClean="0"/>
              <a:t>. Does the observation of this effect in </a:t>
            </a:r>
            <a:r>
              <a:rPr kumimoji="1" lang="en-US" altLang="zh-CN" b="1" baseline="0" dirty="0" err="1" smtClean="0"/>
              <a:t>pPb</a:t>
            </a:r>
            <a:r>
              <a:rPr kumimoji="1" lang="en-US" altLang="zh-CN" b="1" baseline="0" dirty="0" smtClean="0"/>
              <a:t> indicate the same fact? Is the initial-state a medium of </a:t>
            </a:r>
            <a:r>
              <a:rPr kumimoji="1" lang="en-US" altLang="zh-CN" b="1" baseline="0" dirty="0" err="1" smtClean="0"/>
              <a:t>deconfined</a:t>
            </a:r>
            <a:r>
              <a:rPr kumimoji="1" lang="en-US" altLang="zh-CN" b="1" baseline="0" dirty="0" smtClean="0"/>
              <a:t> quarks and gluons? Those questions need to be investigated not only by studying the NCQ for more particles, but also by other possible methods.</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30</a:t>
            </a:fld>
            <a:endParaRPr kumimoji="1" lang="zh-CN" altLang="en-US"/>
          </a:p>
        </p:txBody>
      </p:sp>
    </p:spTree>
    <p:extLst>
      <p:ext uri="{BB962C8B-B14F-4D97-AF65-F5344CB8AC3E}">
        <p14:creationId xmlns:p14="http://schemas.microsoft.com/office/powerpoint/2010/main" val="1772559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baseline="0" dirty="0" smtClean="0"/>
              <a:t>The scaling effect is tested in high multiplicity </a:t>
            </a:r>
            <a:r>
              <a:rPr kumimoji="1" lang="en-US" altLang="zh-CN" b="1" baseline="0" dirty="0" err="1" smtClean="0"/>
              <a:t>pPb</a:t>
            </a:r>
            <a:r>
              <a:rPr kumimoji="1" lang="en-US" altLang="zh-CN" b="1" baseline="0" dirty="0" smtClean="0"/>
              <a:t> for strange hadrons. </a:t>
            </a:r>
            <a:r>
              <a:rPr kumimoji="0" lang="en-US" altLang="zh-CN" sz="1200" b="1" i="0" u="none" strike="noStrike" kern="1200" baseline="0" dirty="0" smtClean="0">
                <a:solidFill>
                  <a:schemeClr val="tx1"/>
                </a:solidFill>
                <a:latin typeface="+mn-lt"/>
                <a:ea typeface="+mn-ea"/>
                <a:cs typeface="+mn-cs"/>
              </a:rPr>
              <a:t>A</a:t>
            </a:r>
            <a:r>
              <a:rPr lang="en-US" altLang="zh-CN" sz="1200" b="1" i="0" u="none" strike="noStrike" kern="1200" baseline="0" dirty="0" smtClean="0">
                <a:solidFill>
                  <a:schemeClr val="tx1"/>
                </a:solidFill>
                <a:latin typeface="+mn-lt"/>
                <a:ea typeface="+mn-ea"/>
                <a:cs typeface="+mn-cs"/>
              </a:rPr>
              <a:t>fter scaling by the number of quarks, the v2 distributions for K0S and Lambda particles are found to be in agreement. The data indicate that the scaling is valid over most of the KET/</a:t>
            </a:r>
            <a:r>
              <a:rPr lang="en-US" altLang="zh-CN" sz="1200" b="1" i="0" u="none" strike="noStrike" kern="1200" baseline="0" dirty="0" err="1" smtClean="0">
                <a:solidFill>
                  <a:schemeClr val="tx1"/>
                </a:solidFill>
                <a:latin typeface="+mn-lt"/>
                <a:ea typeface="+mn-ea"/>
                <a:cs typeface="+mn-cs"/>
              </a:rPr>
              <a:t>nq</a:t>
            </a:r>
            <a:r>
              <a:rPr lang="en-US" altLang="zh-CN" sz="1200" b="1" i="0" u="none" strike="noStrike" kern="1200" baseline="0" dirty="0" smtClean="0">
                <a:solidFill>
                  <a:schemeClr val="tx1"/>
                </a:solidFill>
                <a:latin typeface="+mn-lt"/>
                <a:ea typeface="+mn-ea"/>
                <a:cs typeface="+mn-cs"/>
              </a:rPr>
              <a:t> range. In AA collisions, </a:t>
            </a:r>
            <a:r>
              <a:rPr kumimoji="1" lang="en-US" altLang="zh-CN" sz="1200" b="1" i="0" u="none" strike="noStrike" kern="1200" baseline="0" dirty="0" smtClean="0">
                <a:solidFill>
                  <a:srgbClr val="FF0000"/>
                </a:solidFill>
                <a:latin typeface="+mn-lt"/>
                <a:ea typeface="+mn-ea"/>
                <a:cs typeface="+mn-cs"/>
              </a:rPr>
              <a:t>t</a:t>
            </a:r>
            <a:r>
              <a:rPr kumimoji="1" lang="en-US" altLang="zh-CN" b="1" baseline="0" dirty="0" smtClean="0">
                <a:solidFill>
                  <a:srgbClr val="FF0000"/>
                </a:solidFill>
              </a:rPr>
              <a:t>his empirical scaling is believed to possibly provide evidence of </a:t>
            </a:r>
            <a:r>
              <a:rPr kumimoji="1" lang="en-US" altLang="zh-CN" b="1" baseline="0" dirty="0" err="1" smtClean="0">
                <a:solidFill>
                  <a:srgbClr val="FF0000"/>
                </a:solidFill>
              </a:rPr>
              <a:t>deconfinement</a:t>
            </a:r>
            <a:r>
              <a:rPr kumimoji="1" lang="en-US" altLang="zh-CN" b="1" baseline="0" dirty="0" smtClean="0">
                <a:solidFill>
                  <a:srgbClr val="FF0000"/>
                </a:solidFill>
              </a:rPr>
              <a:t> of quarks and gluons in the initial-state</a:t>
            </a:r>
            <a:r>
              <a:rPr kumimoji="1" lang="en-US" altLang="zh-CN" b="1" baseline="0" dirty="0" smtClean="0"/>
              <a:t>. Does the observation of this effect in </a:t>
            </a:r>
            <a:r>
              <a:rPr kumimoji="1" lang="en-US" altLang="zh-CN" b="1" baseline="0" dirty="0" err="1" smtClean="0"/>
              <a:t>pPb</a:t>
            </a:r>
            <a:r>
              <a:rPr kumimoji="1" lang="en-US" altLang="zh-CN" b="1" baseline="0" dirty="0" smtClean="0"/>
              <a:t> indicate the same fact? Is the initial-state a medium of </a:t>
            </a:r>
            <a:r>
              <a:rPr kumimoji="1" lang="en-US" altLang="zh-CN" b="1" baseline="0" dirty="0" err="1" smtClean="0"/>
              <a:t>deconfined</a:t>
            </a:r>
            <a:r>
              <a:rPr kumimoji="1" lang="en-US" altLang="zh-CN" b="1" baseline="0" dirty="0" smtClean="0"/>
              <a:t> quarks and gluons? Those questions need to be investigated not only by studying the NCQ for more particles, but also by other possible methods.</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31</a:t>
            </a:fld>
            <a:endParaRPr kumimoji="1" lang="zh-CN" altLang="en-US"/>
          </a:p>
        </p:txBody>
      </p:sp>
    </p:spTree>
    <p:extLst>
      <p:ext uri="{BB962C8B-B14F-4D97-AF65-F5344CB8AC3E}">
        <p14:creationId xmlns:p14="http://schemas.microsoft.com/office/powerpoint/2010/main" val="177255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baseline="0" dirty="0" smtClean="0"/>
              <a:t>The scaling effect is tested in high multiplicity </a:t>
            </a:r>
            <a:r>
              <a:rPr kumimoji="1" lang="en-US" altLang="zh-CN" b="1" baseline="0" dirty="0" err="1" smtClean="0"/>
              <a:t>pPb</a:t>
            </a:r>
            <a:r>
              <a:rPr kumimoji="1" lang="en-US" altLang="zh-CN" b="1" baseline="0" dirty="0" smtClean="0"/>
              <a:t> for strange hadrons. </a:t>
            </a:r>
            <a:r>
              <a:rPr kumimoji="0" lang="en-US" altLang="zh-CN" sz="1200" b="1" i="0" u="none" strike="noStrike" kern="1200" baseline="0" dirty="0" smtClean="0">
                <a:solidFill>
                  <a:schemeClr val="tx1"/>
                </a:solidFill>
                <a:latin typeface="+mn-lt"/>
                <a:ea typeface="+mn-ea"/>
                <a:cs typeface="+mn-cs"/>
              </a:rPr>
              <a:t>A</a:t>
            </a:r>
            <a:r>
              <a:rPr lang="en-US" altLang="zh-CN" sz="1200" b="1" i="0" u="none" strike="noStrike" kern="1200" baseline="0" dirty="0" smtClean="0">
                <a:solidFill>
                  <a:schemeClr val="tx1"/>
                </a:solidFill>
                <a:latin typeface="+mn-lt"/>
                <a:ea typeface="+mn-ea"/>
                <a:cs typeface="+mn-cs"/>
              </a:rPr>
              <a:t>fter scaling by the number of quarks, the v2 distributions for K0S and Lambda particles are found to be in agreement. The data indicate that the scaling is valid over most of the KET/</a:t>
            </a:r>
            <a:r>
              <a:rPr lang="en-US" altLang="zh-CN" sz="1200" b="1" i="0" u="none" strike="noStrike" kern="1200" baseline="0" dirty="0" err="1" smtClean="0">
                <a:solidFill>
                  <a:schemeClr val="tx1"/>
                </a:solidFill>
                <a:latin typeface="+mn-lt"/>
                <a:ea typeface="+mn-ea"/>
                <a:cs typeface="+mn-cs"/>
              </a:rPr>
              <a:t>nq</a:t>
            </a:r>
            <a:r>
              <a:rPr lang="en-US" altLang="zh-CN" sz="1200" b="1" i="0" u="none" strike="noStrike" kern="1200" baseline="0" dirty="0" smtClean="0">
                <a:solidFill>
                  <a:schemeClr val="tx1"/>
                </a:solidFill>
                <a:latin typeface="+mn-lt"/>
                <a:ea typeface="+mn-ea"/>
                <a:cs typeface="+mn-cs"/>
              </a:rPr>
              <a:t> range. In AA collisions, </a:t>
            </a:r>
            <a:r>
              <a:rPr kumimoji="1" lang="en-US" altLang="zh-CN" sz="1200" b="1" i="0" u="none" strike="noStrike" kern="1200" baseline="0" dirty="0" smtClean="0">
                <a:solidFill>
                  <a:srgbClr val="FF0000"/>
                </a:solidFill>
                <a:latin typeface="+mn-lt"/>
                <a:ea typeface="+mn-ea"/>
                <a:cs typeface="+mn-cs"/>
              </a:rPr>
              <a:t>t</a:t>
            </a:r>
            <a:r>
              <a:rPr kumimoji="1" lang="en-US" altLang="zh-CN" b="1" baseline="0" dirty="0" smtClean="0">
                <a:solidFill>
                  <a:srgbClr val="FF0000"/>
                </a:solidFill>
              </a:rPr>
              <a:t>his empirical scaling is believed to possibly provide evidence of </a:t>
            </a:r>
            <a:r>
              <a:rPr kumimoji="1" lang="en-US" altLang="zh-CN" b="1" baseline="0" dirty="0" err="1" smtClean="0">
                <a:solidFill>
                  <a:srgbClr val="FF0000"/>
                </a:solidFill>
              </a:rPr>
              <a:t>deconfinement</a:t>
            </a:r>
            <a:r>
              <a:rPr kumimoji="1" lang="en-US" altLang="zh-CN" b="1" baseline="0" dirty="0" smtClean="0">
                <a:solidFill>
                  <a:srgbClr val="FF0000"/>
                </a:solidFill>
              </a:rPr>
              <a:t> of quarks and gluons in the initial-state</a:t>
            </a:r>
            <a:r>
              <a:rPr kumimoji="1" lang="en-US" altLang="zh-CN" b="1" baseline="0" dirty="0" smtClean="0"/>
              <a:t>. Does the observation of this effect in </a:t>
            </a:r>
            <a:r>
              <a:rPr kumimoji="1" lang="en-US" altLang="zh-CN" b="1" baseline="0" dirty="0" err="1" smtClean="0"/>
              <a:t>pPb</a:t>
            </a:r>
            <a:r>
              <a:rPr kumimoji="1" lang="en-US" altLang="zh-CN" b="1" baseline="0" dirty="0" smtClean="0"/>
              <a:t> indicate the same fact? Is the initial-state a medium of </a:t>
            </a:r>
            <a:r>
              <a:rPr kumimoji="1" lang="en-US" altLang="zh-CN" b="1" baseline="0" dirty="0" err="1" smtClean="0"/>
              <a:t>deconfined</a:t>
            </a:r>
            <a:r>
              <a:rPr kumimoji="1" lang="en-US" altLang="zh-CN" b="1" baseline="0" dirty="0" smtClean="0"/>
              <a:t> quarks and gluons? Those questions need to be investigated not only by studying the NCQ for more particles, but also by other possible methods.</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32</a:t>
            </a:fld>
            <a:endParaRPr kumimoji="1" lang="zh-CN" altLang="en-US"/>
          </a:p>
        </p:txBody>
      </p:sp>
    </p:spTree>
    <p:extLst>
      <p:ext uri="{BB962C8B-B14F-4D97-AF65-F5344CB8AC3E}">
        <p14:creationId xmlns:p14="http://schemas.microsoft.com/office/powerpoint/2010/main" val="177255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remind</a:t>
            </a:r>
            <a:r>
              <a:rPr lang="en-US" baseline="0" dirty="0" smtClean="0"/>
              <a:t> everyone what is going on here. What we have done to produce the ridge. In AA collisions, most of us believed that the “ridge” structure is due to the hydrodynamic flow and also have collectivity from this 2 particle correlation study. </a:t>
            </a:r>
            <a:endParaRPr lang="en-US" dirty="0"/>
          </a:p>
        </p:txBody>
      </p:sp>
      <p:sp>
        <p:nvSpPr>
          <p:cNvPr id="4" name="Slide Number Placeholder 3"/>
          <p:cNvSpPr>
            <a:spLocks noGrp="1"/>
          </p:cNvSpPr>
          <p:nvPr>
            <p:ph type="sldNum" sz="quarter" idx="10"/>
          </p:nvPr>
        </p:nvSpPr>
        <p:spPr/>
        <p:txBody>
          <a:bodyPr/>
          <a:lstStyle/>
          <a:p>
            <a:fld id="{21149799-2B6D-8C46-ACD6-3BCE0D1B9E61}" type="slidenum">
              <a:rPr lang="en-US" smtClean="0"/>
              <a:t>3</a:t>
            </a:fld>
            <a:endParaRPr lang="en-US"/>
          </a:p>
        </p:txBody>
      </p:sp>
    </p:spTree>
    <p:extLst>
      <p:ext uri="{BB962C8B-B14F-4D97-AF65-F5344CB8AC3E}">
        <p14:creationId xmlns:p14="http://schemas.microsoft.com/office/powerpoint/2010/main" val="204520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remind</a:t>
            </a:r>
            <a:r>
              <a:rPr lang="en-US" baseline="0" dirty="0" smtClean="0"/>
              <a:t> everyone what is going on here. What we have done to produce the ridge. In AA collisions, most of us believed that the “ridge” structure is due to the hydrodynamic flow and also have collectivity from this 2 particle correlation study. </a:t>
            </a:r>
            <a:endParaRPr lang="en-US" dirty="0"/>
          </a:p>
        </p:txBody>
      </p:sp>
      <p:sp>
        <p:nvSpPr>
          <p:cNvPr id="4" name="Slide Number Placeholder 3"/>
          <p:cNvSpPr>
            <a:spLocks noGrp="1"/>
          </p:cNvSpPr>
          <p:nvPr>
            <p:ph type="sldNum" sz="quarter" idx="10"/>
          </p:nvPr>
        </p:nvSpPr>
        <p:spPr/>
        <p:txBody>
          <a:bodyPr/>
          <a:lstStyle/>
          <a:p>
            <a:fld id="{21149799-2B6D-8C46-ACD6-3BCE0D1B9E61}" type="slidenum">
              <a:rPr lang="en-US" smtClean="0"/>
              <a:t>4</a:t>
            </a:fld>
            <a:endParaRPr lang="en-US"/>
          </a:p>
        </p:txBody>
      </p:sp>
    </p:spTree>
    <p:extLst>
      <p:ext uri="{BB962C8B-B14F-4D97-AF65-F5344CB8AC3E}">
        <p14:creationId xmlns:p14="http://schemas.microsoft.com/office/powerpoint/2010/main" val="204520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remind</a:t>
            </a:r>
            <a:r>
              <a:rPr lang="en-US" baseline="0" dirty="0" smtClean="0"/>
              <a:t> everyone what is going on here. What we have done to produce the ridge. In AA collisions, most of us believed that the “ridge” structure is due to the hydrodynamic flow and also have collectivity from this 2 particle correlation study. </a:t>
            </a:r>
            <a:endParaRPr lang="en-US" dirty="0"/>
          </a:p>
        </p:txBody>
      </p:sp>
      <p:sp>
        <p:nvSpPr>
          <p:cNvPr id="4" name="Slide Number Placeholder 3"/>
          <p:cNvSpPr>
            <a:spLocks noGrp="1"/>
          </p:cNvSpPr>
          <p:nvPr>
            <p:ph type="sldNum" sz="quarter" idx="10"/>
          </p:nvPr>
        </p:nvSpPr>
        <p:spPr/>
        <p:txBody>
          <a:bodyPr/>
          <a:lstStyle/>
          <a:p>
            <a:fld id="{21149799-2B6D-8C46-ACD6-3BCE0D1B9E61}" type="slidenum">
              <a:rPr lang="en-US" smtClean="0"/>
              <a:t>5</a:t>
            </a:fld>
            <a:endParaRPr lang="en-US"/>
          </a:p>
        </p:txBody>
      </p:sp>
    </p:spTree>
    <p:extLst>
      <p:ext uri="{BB962C8B-B14F-4D97-AF65-F5344CB8AC3E}">
        <p14:creationId xmlns:p14="http://schemas.microsoft.com/office/powerpoint/2010/main" val="204520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49799-2B6D-8C46-ACD6-3BCE0D1B9E61}" type="slidenum">
              <a:rPr lang="en-US" smtClean="0"/>
              <a:t>6</a:t>
            </a:fld>
            <a:endParaRPr lang="en-US"/>
          </a:p>
        </p:txBody>
      </p:sp>
    </p:spTree>
    <p:extLst>
      <p:ext uri="{BB962C8B-B14F-4D97-AF65-F5344CB8AC3E}">
        <p14:creationId xmlns:p14="http://schemas.microsoft.com/office/powerpoint/2010/main" val="204520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CN" b="1" dirty="0" smtClean="0"/>
              <a:t>Another very important question about long-range correlations is whether there is collectivity.</a:t>
            </a:r>
            <a:r>
              <a:rPr kumimoji="1" lang="en-US" altLang="zh-CN" b="1" baseline="0" dirty="0" smtClean="0"/>
              <a:t> Are the correlations between only two particles, or are there more particles involved? In AA collision, </a:t>
            </a:r>
            <a:r>
              <a:rPr kumimoji="0" lang="en-US" altLang="zh-CN" sz="1200" b="1" i="0" u="none" strike="noStrike" kern="1200" baseline="0" dirty="0" smtClean="0">
                <a:solidFill>
                  <a:schemeClr val="tx1"/>
                </a:solidFill>
                <a:latin typeface="+mn-lt"/>
                <a:ea typeface="+mn-ea"/>
                <a:cs typeface="+mn-cs"/>
              </a:rPr>
              <a:t>i</a:t>
            </a:r>
            <a:r>
              <a:rPr lang="en-US" altLang="zh-CN" sz="1200" b="1" i="0" u="none" strike="noStrike" kern="1200" baseline="0" dirty="0" smtClean="0">
                <a:solidFill>
                  <a:schemeClr val="tx1"/>
                </a:solidFill>
                <a:latin typeface="+mn-lt"/>
                <a:ea typeface="+mn-ea"/>
                <a:cs typeface="+mn-cs"/>
              </a:rPr>
              <a:t>t has been suggested that those correlations are due to the hydrodynamic collective flow. So how about </a:t>
            </a:r>
            <a:r>
              <a:rPr lang="en-US" altLang="zh-CN" sz="1200" b="1" i="0" u="none" strike="noStrike" kern="1200" baseline="0" dirty="0" err="1" smtClean="0">
                <a:solidFill>
                  <a:schemeClr val="tx1"/>
                </a:solidFill>
                <a:latin typeface="+mn-lt"/>
                <a:ea typeface="+mn-ea"/>
                <a:cs typeface="+mn-cs"/>
              </a:rPr>
              <a:t>pA</a:t>
            </a:r>
            <a:r>
              <a:rPr lang="en-US" altLang="zh-CN" sz="1200" b="1" i="0" u="none" strike="noStrike" kern="1200" baseline="0" dirty="0" smtClean="0">
                <a:solidFill>
                  <a:schemeClr val="tx1"/>
                </a:solidFill>
                <a:latin typeface="+mn-lt"/>
                <a:ea typeface="+mn-ea"/>
                <a:cs typeface="+mn-cs"/>
              </a:rPr>
              <a:t> collision? To answer this question, v2 is measured using four, six and eight particle </a:t>
            </a:r>
            <a:r>
              <a:rPr lang="en-US" altLang="zh-CN" sz="1200" b="1" i="0" u="none" strike="noStrike" kern="1200" baseline="0" dirty="0" err="1" smtClean="0">
                <a:solidFill>
                  <a:schemeClr val="tx1"/>
                </a:solidFill>
                <a:latin typeface="+mn-lt"/>
                <a:ea typeface="+mn-ea"/>
                <a:cs typeface="+mn-cs"/>
              </a:rPr>
              <a:t>cumulants</a:t>
            </a:r>
            <a:r>
              <a:rPr lang="en-US" altLang="zh-CN" sz="1200" b="1" i="0" u="none" strike="noStrike" kern="1200" baseline="0" dirty="0" smtClean="0">
                <a:solidFill>
                  <a:schemeClr val="tx1"/>
                </a:solidFill>
                <a:latin typeface="+mn-lt"/>
                <a:ea typeface="+mn-ea"/>
                <a:cs typeface="+mn-cs"/>
              </a:rPr>
              <a:t>. Those </a:t>
            </a:r>
            <a:r>
              <a:rPr lang="en-US" altLang="zh-CN" sz="1200" b="1" i="0" u="none" strike="noStrike" kern="1200" baseline="0" dirty="0" err="1" smtClean="0">
                <a:solidFill>
                  <a:schemeClr val="tx1"/>
                </a:solidFill>
                <a:latin typeface="+mn-lt"/>
                <a:ea typeface="+mn-ea"/>
                <a:cs typeface="+mn-cs"/>
              </a:rPr>
              <a:t>cumulants</a:t>
            </a:r>
            <a:r>
              <a:rPr lang="en-US" altLang="zh-CN" sz="1200" b="1" i="0" u="none" strike="noStrike" kern="1200" baseline="0" dirty="0" smtClean="0">
                <a:solidFill>
                  <a:schemeClr val="tx1"/>
                </a:solidFill>
                <a:latin typeface="+mn-lt"/>
                <a:ea typeface="+mn-ea"/>
                <a:cs typeface="+mn-cs"/>
              </a:rPr>
              <a:t> are insensitive to non-flow effect such as jet correlation, and the </a:t>
            </a:r>
            <a:r>
              <a:rPr lang="en-US" altLang="zh-CN" sz="1200" b="1" i="0" u="none" strike="noStrike" kern="1200" baseline="0" dirty="0" err="1" smtClean="0">
                <a:solidFill>
                  <a:schemeClr val="tx1"/>
                </a:solidFill>
                <a:latin typeface="+mn-lt"/>
                <a:ea typeface="+mn-ea"/>
                <a:cs typeface="+mn-cs"/>
              </a:rPr>
              <a:t>hydrodynamical</a:t>
            </a:r>
            <a:r>
              <a:rPr lang="en-US" altLang="zh-CN" sz="1200" b="1" i="0" u="none" strike="noStrike" kern="1200" baseline="0" dirty="0" smtClean="0">
                <a:solidFill>
                  <a:schemeClr val="tx1"/>
                </a:solidFill>
                <a:latin typeface="+mn-lt"/>
                <a:ea typeface="+mn-ea"/>
                <a:cs typeface="+mn-cs"/>
              </a:rPr>
              <a:t> expectation of </a:t>
            </a:r>
            <a:r>
              <a:rPr kumimoji="1" lang="en-US" altLang="zh-CN" sz="1200" b="1" dirty="0" smtClean="0"/>
              <a:t>v</a:t>
            </a:r>
            <a:r>
              <a:rPr kumimoji="1" lang="en-US" altLang="zh-CN" sz="1200" b="1" baseline="-25000" dirty="0" smtClean="0"/>
              <a:t>2</a:t>
            </a:r>
            <a:r>
              <a:rPr kumimoji="1" lang="en-US" altLang="zh-CN" sz="1200" b="1" dirty="0" smtClean="0"/>
              <a:t>{2} &gt; v</a:t>
            </a:r>
            <a:r>
              <a:rPr kumimoji="1" lang="en-US" altLang="zh-CN" sz="1200" b="1" baseline="-25000" dirty="0" smtClean="0"/>
              <a:t>2</a:t>
            </a:r>
            <a:r>
              <a:rPr kumimoji="1" lang="en-US" altLang="zh-CN" sz="1200" b="1" dirty="0" smtClean="0"/>
              <a:t>{4} </a:t>
            </a:r>
            <a:r>
              <a:rPr lang="en-US" altLang="zh-CN" sz="1200" b="1" dirty="0" smtClean="0"/>
              <a:t>≈ v</a:t>
            </a:r>
            <a:r>
              <a:rPr lang="en-US" altLang="zh-CN" sz="1200" b="1" baseline="-25000" dirty="0" smtClean="0"/>
              <a:t>2</a:t>
            </a:r>
            <a:r>
              <a:rPr lang="en-US" altLang="zh-CN" sz="1200" b="1" dirty="0" smtClean="0"/>
              <a:t>{6} ≈ v</a:t>
            </a:r>
            <a:r>
              <a:rPr lang="en-US" altLang="zh-CN" sz="1200" b="1" baseline="-25000" dirty="0" smtClean="0"/>
              <a:t>2</a:t>
            </a:r>
            <a:r>
              <a:rPr lang="en-US" altLang="zh-CN" sz="1200" b="1" dirty="0" smtClean="0"/>
              <a:t>{8} ≈ v</a:t>
            </a:r>
            <a:r>
              <a:rPr lang="en-US" altLang="zh-CN" sz="1200" b="1" baseline="-25000" dirty="0" smtClean="0"/>
              <a:t>2</a:t>
            </a:r>
            <a:r>
              <a:rPr lang="en-US" altLang="zh-CN" sz="1200" b="1" dirty="0" smtClean="0"/>
              <a:t>{∞}</a:t>
            </a:r>
            <a:r>
              <a:rPr kumimoji="1" lang="en-US" altLang="zh-CN" sz="1200" b="1" baseline="0" dirty="0" smtClean="0"/>
              <a:t> can be tested.</a:t>
            </a:r>
            <a:endParaRPr kumimoji="1" lang="zh-CN" altLang="en-US" sz="1200" b="1" dirty="0" smtClean="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11</a:t>
            </a:fld>
            <a:endParaRPr kumimoji="1" lang="zh-CN" altLang="en-US"/>
          </a:p>
        </p:txBody>
      </p:sp>
    </p:spTree>
    <p:extLst>
      <p:ext uri="{BB962C8B-B14F-4D97-AF65-F5344CB8AC3E}">
        <p14:creationId xmlns:p14="http://schemas.microsoft.com/office/powerpoint/2010/main" val="274545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First,</a:t>
            </a:r>
            <a:r>
              <a:rPr kumimoji="1" lang="en-US" altLang="zh-CN" b="1" baseline="0" dirty="0" smtClean="0"/>
              <a:t> </a:t>
            </a:r>
            <a:r>
              <a:rPr kumimoji="1" lang="en-US" altLang="zh-CN" b="1" dirty="0" smtClean="0"/>
              <a:t>V2{2} and v2{4} are measured for </a:t>
            </a:r>
            <a:r>
              <a:rPr kumimoji="1" lang="en-US" altLang="zh-CN" b="1" dirty="0" err="1" smtClean="0"/>
              <a:t>pPb</a:t>
            </a:r>
            <a:r>
              <a:rPr kumimoji="1" lang="en-US" altLang="zh-CN" b="1" dirty="0" smtClean="0"/>
              <a:t> and </a:t>
            </a:r>
            <a:r>
              <a:rPr kumimoji="1" lang="en-US" altLang="zh-CN" b="1" dirty="0" err="1" smtClean="0"/>
              <a:t>PbPb</a:t>
            </a:r>
            <a:r>
              <a:rPr kumimoji="1" lang="en-US" altLang="zh-CN" b="1" dirty="0" smtClean="0"/>
              <a:t> as a function of multiplicity.</a:t>
            </a:r>
            <a:r>
              <a:rPr kumimoji="1" lang="en-US" altLang="zh-CN" b="1" baseline="0" dirty="0" smtClean="0"/>
              <a:t> V2{4} is consistently below v2{2} over the full multiplicity range, this is expected in hydro models due to different contribution from v2 fluctuations to v2{2} and v2{4}. </a:t>
            </a:r>
          </a:p>
          <a:p>
            <a:r>
              <a:rPr kumimoji="1" lang="en-US" altLang="zh-CN" b="1" baseline="0" dirty="0" smtClean="0"/>
              <a:t>----- 会议笔记(12/1/14 17:28) -----</a:t>
            </a:r>
          </a:p>
          <a:p>
            <a:r>
              <a:rPr kumimoji="1" lang="en-US" altLang="zh-CN" b="1" baseline="0" dirty="0" smtClean="0"/>
              <a:t>not non-flow, due to different contribution from fluctuation</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12</a:t>
            </a:fld>
            <a:endParaRPr kumimoji="1" lang="zh-CN" altLang="en-US"/>
          </a:p>
        </p:txBody>
      </p:sp>
    </p:spTree>
    <p:extLst>
      <p:ext uri="{BB962C8B-B14F-4D97-AF65-F5344CB8AC3E}">
        <p14:creationId xmlns:p14="http://schemas.microsoft.com/office/powerpoint/2010/main" val="382862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Then v2{6} is</a:t>
            </a:r>
            <a:r>
              <a:rPr kumimoji="1" lang="en-US" altLang="zh-CN" b="1" baseline="0" dirty="0" smtClean="0"/>
              <a:t> measured. </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13</a:t>
            </a:fld>
            <a:endParaRPr kumimoji="1" lang="zh-CN" altLang="en-US"/>
          </a:p>
        </p:txBody>
      </p:sp>
    </p:spTree>
    <p:extLst>
      <p:ext uri="{BB962C8B-B14F-4D97-AF65-F5344CB8AC3E}">
        <p14:creationId xmlns:p14="http://schemas.microsoft.com/office/powerpoint/2010/main" val="296182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smtClean="0"/>
              <a:t>And also v2{8}. </a:t>
            </a:r>
            <a:r>
              <a:rPr kumimoji="0" lang="en-US" altLang="zh-CN" sz="1200" b="1" i="0" u="none" strike="noStrike" kern="1200" baseline="0" dirty="0" smtClean="0">
                <a:solidFill>
                  <a:schemeClr val="tx1"/>
                </a:solidFill>
                <a:latin typeface="+mn-lt"/>
                <a:ea typeface="+mn-ea"/>
                <a:cs typeface="+mn-cs"/>
              </a:rPr>
              <a:t>T</a:t>
            </a:r>
            <a:r>
              <a:rPr lang="en-US" altLang="zh-CN" sz="1200" b="1" i="0" u="none" strike="noStrike" kern="1200" baseline="0" dirty="0" smtClean="0">
                <a:solidFill>
                  <a:schemeClr val="tx1"/>
                </a:solidFill>
                <a:latin typeface="+mn-lt"/>
                <a:ea typeface="+mn-ea"/>
                <a:cs typeface="+mn-cs"/>
              </a:rPr>
              <a:t>he values of v2{4}, v2{6}, and v2{8} are found to be in agreement in both </a:t>
            </a:r>
            <a:r>
              <a:rPr lang="en-US" altLang="zh-CN" sz="1200" b="1" i="0" u="none" strike="noStrike" kern="1200" baseline="0" dirty="0" err="1" smtClean="0">
                <a:solidFill>
                  <a:schemeClr val="tx1"/>
                </a:solidFill>
                <a:latin typeface="+mn-lt"/>
                <a:ea typeface="+mn-ea"/>
                <a:cs typeface="+mn-cs"/>
              </a:rPr>
              <a:t>pPb</a:t>
            </a:r>
            <a:r>
              <a:rPr lang="en-US" altLang="zh-CN" sz="1200" b="1" i="0" u="none" strike="noStrike" kern="1200" baseline="0" dirty="0" smtClean="0">
                <a:solidFill>
                  <a:schemeClr val="tx1"/>
                </a:solidFill>
                <a:latin typeface="+mn-lt"/>
                <a:ea typeface="+mn-ea"/>
                <a:cs typeface="+mn-cs"/>
              </a:rPr>
              <a:t> and </a:t>
            </a:r>
            <a:r>
              <a:rPr lang="en-US" altLang="zh-CN" sz="1200" b="1" i="0" u="none" strike="noStrike" kern="1200" baseline="0" dirty="0" err="1" smtClean="0">
                <a:solidFill>
                  <a:schemeClr val="tx1"/>
                </a:solidFill>
                <a:latin typeface="+mn-lt"/>
                <a:ea typeface="+mn-ea"/>
                <a:cs typeface="+mn-cs"/>
              </a:rPr>
              <a:t>PbPb</a:t>
            </a:r>
            <a:r>
              <a:rPr lang="en-US" altLang="zh-CN" sz="1200" b="1" i="0" u="none" strike="noStrike" kern="1200" baseline="0" dirty="0" smtClean="0">
                <a:solidFill>
                  <a:schemeClr val="tx1"/>
                </a:solidFill>
                <a:latin typeface="+mn-lt"/>
                <a:ea typeface="+mn-ea"/>
                <a:cs typeface="+mn-cs"/>
              </a:rPr>
              <a:t> collision.</a:t>
            </a:r>
            <a:endParaRPr kumimoji="1" lang="zh-CN" altLang="en-US" b="1" dirty="0"/>
          </a:p>
        </p:txBody>
      </p:sp>
      <p:sp>
        <p:nvSpPr>
          <p:cNvPr id="4" name="幻灯片编号占位符 3"/>
          <p:cNvSpPr>
            <a:spLocks noGrp="1"/>
          </p:cNvSpPr>
          <p:nvPr>
            <p:ph type="sldNum" sz="quarter" idx="10"/>
          </p:nvPr>
        </p:nvSpPr>
        <p:spPr/>
        <p:txBody>
          <a:bodyPr/>
          <a:lstStyle/>
          <a:p>
            <a:fld id="{24B79059-532F-6049-BE31-DD4286B70DB2}" type="slidenum">
              <a:rPr kumimoji="1" lang="zh-CN" altLang="en-US" smtClean="0"/>
              <a:t>14</a:t>
            </a:fld>
            <a:endParaRPr kumimoji="1" lang="zh-CN" altLang="en-US"/>
          </a:p>
        </p:txBody>
      </p:sp>
    </p:spTree>
    <p:extLst>
      <p:ext uri="{BB962C8B-B14F-4D97-AF65-F5344CB8AC3E}">
        <p14:creationId xmlns:p14="http://schemas.microsoft.com/office/powerpoint/2010/main" val="140103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A306E-A4D3-A447-993E-579C4A2F0631}" type="datetime1">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390060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D07C8-DB6E-A74D-BDCE-064EAD5F4A7E}" type="datetime1">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127434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EA6EBA-DA7B-0646-B527-1A0D541759F7}" type="datetime1">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217741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F4FD-7409-2A45-B443-C2E85B725F8E}" type="datetime1">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421680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7E7A6D-AA03-8243-B55D-A6CF0ED93A3A}" type="datetime1">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379711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3BC46-D520-F649-A0A9-28325B4EF167}" type="datetime1">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39366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0B2972-8C53-8E4B-B513-BE83CA1F23F3}" type="datetime1">
              <a:rPr lang="en-US" smtClean="0"/>
              <a:t>7/6/15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390482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76D4-D68A-A843-A0F6-2D9ADB7DDA64}" type="datetime1">
              <a:rPr lang="en-US" smtClean="0"/>
              <a:t>7/6/15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173149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3BAFB-DFD7-B946-99EB-607ACACF1D8D}" type="datetime1">
              <a:rPr lang="en-US" smtClean="0"/>
              <a:t>7/6/15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93111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E92B4-B580-C243-B8B8-6242EC896E51}" type="datetime1">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377065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8A660-3BD9-2F4D-8052-61C6F167C9D5}" type="datetime1">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AA707-DC1A-E247-888D-83BCEF2BDB7C}" type="slidenum">
              <a:rPr lang="en-US" smtClean="0"/>
              <a:t>‹#›</a:t>
            </a:fld>
            <a:endParaRPr lang="en-US"/>
          </a:p>
        </p:txBody>
      </p:sp>
    </p:spTree>
    <p:extLst>
      <p:ext uri="{BB962C8B-B14F-4D97-AF65-F5344CB8AC3E}">
        <p14:creationId xmlns:p14="http://schemas.microsoft.com/office/powerpoint/2010/main" val="37207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50DFD-3200-3243-BDBE-4835B5963536}" type="datetime1">
              <a:rPr lang="en-US" smtClean="0"/>
              <a:t>7/6/15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AA707-DC1A-E247-888D-83BCEF2BDB7C}" type="slidenum">
              <a:rPr lang="en-US" smtClean="0"/>
              <a:t>‹#›</a:t>
            </a:fld>
            <a:endParaRPr lang="en-US"/>
          </a:p>
        </p:txBody>
      </p:sp>
    </p:spTree>
    <p:extLst>
      <p:ext uri="{BB962C8B-B14F-4D97-AF65-F5344CB8AC3E}">
        <p14:creationId xmlns:p14="http://schemas.microsoft.com/office/powerpoint/2010/main" val="67856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 Id="rId3"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oleObject" Target="../embeddings/oleObject1.bin"/><Relationship Id="rId7" Type="http://schemas.openxmlformats.org/officeDocument/2006/relationships/image" Target="../media/image27.emf"/><Relationship Id="rId8" Type="http://schemas.openxmlformats.org/officeDocument/2006/relationships/oleObject" Target="../embeddings/oleObject2.bin"/><Relationship Id="rId9"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oleObject" Target="../embeddings/oleObject3.bin"/><Relationship Id="rId8" Type="http://schemas.openxmlformats.org/officeDocument/2006/relationships/image" Target="../media/image27.emf"/><Relationship Id="rId9" Type="http://schemas.openxmlformats.org/officeDocument/2006/relationships/oleObject" Target="../embeddings/oleObject4.bin"/><Relationship Id="rId10"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oleObject" Target="../embeddings/oleObject5.bin"/><Relationship Id="rId8" Type="http://schemas.openxmlformats.org/officeDocument/2006/relationships/image" Target="../media/image27.emf"/><Relationship Id="rId9" Type="http://schemas.openxmlformats.org/officeDocument/2006/relationships/oleObject" Target="../embeddings/oleObject6.bin"/><Relationship Id="rId10"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4.png"/><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4.png"/><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gif"/><Relationship Id="rId5" Type="http://schemas.openxmlformats.org/officeDocument/2006/relationships/image" Target="../media/image4.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47.jpg"/><Relationship Id="rId7" Type="http://schemas.openxmlformats.org/officeDocument/2006/relationships/image" Target="../media/image12.png"/><Relationship Id="rId8"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gif"/><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5" Type="http://schemas.openxmlformats.org/officeDocument/2006/relationships/image" Target="../media/image7.emf"/><Relationship Id="rId6"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615" y="2287234"/>
            <a:ext cx="7772400" cy="1470025"/>
          </a:xfrm>
        </p:spPr>
        <p:txBody>
          <a:bodyPr>
            <a:normAutofit fontScale="90000"/>
          </a:bodyPr>
          <a:lstStyle/>
          <a:p>
            <a:r>
              <a:rPr lang="en-US" dirty="0" smtClean="0"/>
              <a:t>Flow of strange and charged particles in </a:t>
            </a:r>
            <a:r>
              <a:rPr lang="en-US" dirty="0" err="1" smtClean="0"/>
              <a:t>pPb</a:t>
            </a:r>
            <a:r>
              <a:rPr lang="en-US" dirty="0" smtClean="0"/>
              <a:t> and </a:t>
            </a:r>
            <a:r>
              <a:rPr lang="en-US" dirty="0" err="1" smtClean="0"/>
              <a:t>PbPb</a:t>
            </a:r>
            <a:r>
              <a:rPr lang="en-US" dirty="0" smtClean="0"/>
              <a:t> collisions</a:t>
            </a:r>
            <a:endParaRPr lang="en-US" dirty="0"/>
          </a:p>
        </p:txBody>
      </p:sp>
      <p:sp>
        <p:nvSpPr>
          <p:cNvPr id="3" name="Subtitle 2"/>
          <p:cNvSpPr>
            <a:spLocks noGrp="1"/>
          </p:cNvSpPr>
          <p:nvPr>
            <p:ph type="subTitle" idx="1"/>
          </p:nvPr>
        </p:nvSpPr>
        <p:spPr>
          <a:xfrm>
            <a:off x="1150707" y="4291099"/>
            <a:ext cx="7123415" cy="1752600"/>
          </a:xfrm>
        </p:spPr>
        <p:txBody>
          <a:bodyPr/>
          <a:lstStyle/>
          <a:p>
            <a:r>
              <a:rPr lang="en-US" dirty="0" err="1" smtClean="0"/>
              <a:t>Zhoudunming</a:t>
            </a:r>
            <a:r>
              <a:rPr lang="en-US" dirty="0" smtClean="0"/>
              <a:t> (Kong) Tu, Rice University</a:t>
            </a:r>
          </a:p>
          <a:p>
            <a:r>
              <a:rPr lang="en-US" dirty="0" smtClean="0"/>
              <a:t>CMS collaboration</a:t>
            </a:r>
          </a:p>
          <a:p>
            <a:r>
              <a:rPr lang="en-US" dirty="0" smtClean="0"/>
              <a:t>SQM, </a:t>
            </a:r>
            <a:r>
              <a:rPr lang="en-US" dirty="0" err="1" smtClean="0"/>
              <a:t>Dubna</a:t>
            </a:r>
            <a:endParaRPr lang="en-US" dirty="0"/>
          </a:p>
        </p:txBody>
      </p:sp>
      <p:pic>
        <p:nvPicPr>
          <p:cNvPr id="4" name="图片 4" descr="CMSlogo_color_label_102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707" y="384757"/>
            <a:ext cx="1431073" cy="1431073"/>
          </a:xfrm>
          <a:prstGeom prst="rect">
            <a:avLst/>
          </a:prstGeom>
        </p:spPr>
      </p:pic>
      <p:pic>
        <p:nvPicPr>
          <p:cNvPr id="5" name="图片 5" descr="logo.jpg"/>
          <p:cNvPicPr>
            <a:picLocks noChangeAspect="1"/>
          </p:cNvPicPr>
          <p:nvPr/>
        </p:nvPicPr>
        <p:blipFill rotWithShape="1">
          <a:blip r:embed="rId3">
            <a:extLst>
              <a:ext uri="{28A0092B-C50C-407E-A947-70E740481C1C}">
                <a14:useLocalDpi xmlns:a14="http://schemas.microsoft.com/office/drawing/2010/main" val="0"/>
              </a:ext>
            </a:extLst>
          </a:blip>
          <a:srcRect r="65265"/>
          <a:stretch/>
        </p:blipFill>
        <p:spPr>
          <a:xfrm>
            <a:off x="6426288" y="237194"/>
            <a:ext cx="1396963" cy="1637527"/>
          </a:xfrm>
          <a:prstGeom prst="rect">
            <a:avLst/>
          </a:prstGeom>
        </p:spPr>
      </p:pic>
      <p:sp>
        <p:nvSpPr>
          <p:cNvPr id="6" name="Date Placeholder 5"/>
          <p:cNvSpPr>
            <a:spLocks noGrp="1"/>
          </p:cNvSpPr>
          <p:nvPr>
            <p:ph type="dt" sz="half" idx="10"/>
          </p:nvPr>
        </p:nvSpPr>
        <p:spPr/>
        <p:txBody>
          <a:bodyPr/>
          <a:lstStyle/>
          <a:p>
            <a:fld id="{EF616DB3-5C3D-4543-B0B9-E469F5D1DD2E}" type="datetime1">
              <a:rPr lang="en-US" smtClean="0"/>
              <a:t>7/6/15</a:t>
            </a:fld>
            <a:endParaRPr lang="en-US"/>
          </a:p>
        </p:txBody>
      </p:sp>
      <p:sp>
        <p:nvSpPr>
          <p:cNvPr id="7" name="Slide Number Placeholder 6"/>
          <p:cNvSpPr>
            <a:spLocks noGrp="1"/>
          </p:cNvSpPr>
          <p:nvPr>
            <p:ph type="sldNum" sz="quarter" idx="12"/>
          </p:nvPr>
        </p:nvSpPr>
        <p:spPr/>
        <p:txBody>
          <a:bodyPr/>
          <a:lstStyle/>
          <a:p>
            <a:fld id="{4E4AA707-DC1A-E247-888D-83BCEF2BDB7C}" type="slidenum">
              <a:rPr lang="en-US" smtClean="0"/>
              <a:t>1</a:t>
            </a:fld>
            <a:endParaRPr lang="en-US"/>
          </a:p>
        </p:txBody>
      </p:sp>
    </p:spTree>
    <p:extLst>
      <p:ext uri="{BB962C8B-B14F-4D97-AF65-F5344CB8AC3E}">
        <p14:creationId xmlns:p14="http://schemas.microsoft.com/office/powerpoint/2010/main" val="29978659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58"/>
          <p:cNvSpPr txBox="1"/>
          <p:nvPr/>
        </p:nvSpPr>
        <p:spPr>
          <a:xfrm>
            <a:off x="577916" y="337153"/>
            <a:ext cx="8164689" cy="830997"/>
          </a:xfrm>
          <a:prstGeom prst="rect">
            <a:avLst/>
          </a:prstGeom>
          <a:ln w="28575" cmpd="sng">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zh-CN" sz="2400" dirty="0" smtClean="0"/>
              <a:t>Remarkable similarities in azimuthal anisotropy between </a:t>
            </a:r>
            <a:r>
              <a:rPr kumimoji="1" lang="en-US" altLang="zh-CN" sz="2400" dirty="0" err="1" smtClean="0"/>
              <a:t>pPb</a:t>
            </a:r>
            <a:r>
              <a:rPr kumimoji="1" lang="en-US" altLang="zh-CN" sz="2400" dirty="0" smtClean="0"/>
              <a:t> and </a:t>
            </a:r>
            <a:r>
              <a:rPr kumimoji="1" lang="en-US" altLang="zh-CN" sz="2400" dirty="0" err="1" smtClean="0"/>
              <a:t>PbPb</a:t>
            </a:r>
            <a:r>
              <a:rPr kumimoji="1" lang="en-US" altLang="zh-CN" sz="2400" dirty="0" smtClean="0"/>
              <a:t> for the same multiplicities </a:t>
            </a:r>
            <a:endParaRPr kumimoji="1" lang="zh-CN" altLang="en-US" sz="2400" dirty="0"/>
          </a:p>
        </p:txBody>
      </p:sp>
      <p:pic>
        <p:nvPicPr>
          <p:cNvPr id="2" name="Picture 1" descr="v3_Ntrk_subperiph1Pane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59854" y="679959"/>
            <a:ext cx="4626705" cy="6231216"/>
          </a:xfrm>
          <a:prstGeom prst="rect">
            <a:avLst/>
          </a:prstGeom>
        </p:spPr>
      </p:pic>
      <p:sp>
        <p:nvSpPr>
          <p:cNvPr id="3" name="Date Placeholder 2"/>
          <p:cNvSpPr>
            <a:spLocks noGrp="1"/>
          </p:cNvSpPr>
          <p:nvPr>
            <p:ph type="dt" sz="half" idx="10"/>
          </p:nvPr>
        </p:nvSpPr>
        <p:spPr/>
        <p:txBody>
          <a:bodyPr/>
          <a:lstStyle/>
          <a:p>
            <a:fld id="{26C3AD3E-00CD-9447-9A11-873DD6011EC3}" type="datetime1">
              <a:rPr lang="en-US" smtClean="0"/>
              <a:t>7/6/15</a:t>
            </a:fld>
            <a:endParaRPr lang="en-US"/>
          </a:p>
        </p:txBody>
      </p:sp>
      <p:sp>
        <p:nvSpPr>
          <p:cNvPr id="30" name="Slide Number Placeholder 29"/>
          <p:cNvSpPr>
            <a:spLocks noGrp="1"/>
          </p:cNvSpPr>
          <p:nvPr>
            <p:ph type="sldNum" sz="quarter" idx="12"/>
          </p:nvPr>
        </p:nvSpPr>
        <p:spPr/>
        <p:txBody>
          <a:bodyPr/>
          <a:lstStyle/>
          <a:p>
            <a:fld id="{4E4AA707-DC1A-E247-888D-83BCEF2BDB7C}" type="slidenum">
              <a:rPr lang="en-US" smtClean="0"/>
              <a:t>10</a:t>
            </a:fld>
            <a:endParaRPr lang="en-US"/>
          </a:p>
        </p:txBody>
      </p:sp>
      <p:sp>
        <p:nvSpPr>
          <p:cNvPr id="34" name="文本框 59"/>
          <p:cNvSpPr txBox="1"/>
          <p:nvPr/>
        </p:nvSpPr>
        <p:spPr>
          <a:xfrm>
            <a:off x="671475" y="6290900"/>
            <a:ext cx="2871249"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zh-CN" dirty="0" smtClean="0">
                <a:latin typeface="Times New Roman"/>
                <a:cs typeface="Times New Roman"/>
              </a:rPr>
              <a:t>Phys. </a:t>
            </a:r>
            <a:r>
              <a:rPr kumimoji="1" lang="en-US" altLang="zh-CN" dirty="0" err="1" smtClean="0">
                <a:latin typeface="Times New Roman"/>
                <a:cs typeface="Times New Roman"/>
              </a:rPr>
              <a:t>Lett</a:t>
            </a:r>
            <a:r>
              <a:rPr kumimoji="1" lang="en-US" altLang="zh-CN" dirty="0" smtClean="0">
                <a:latin typeface="Times New Roman"/>
                <a:cs typeface="Times New Roman"/>
              </a:rPr>
              <a:t>. B 724 (2013) 213</a:t>
            </a:r>
            <a:endParaRPr kumimoji="1" lang="zh-CN" altLang="en-US" dirty="0">
              <a:latin typeface="Times New Roman"/>
              <a:cs typeface="Times New Roman"/>
            </a:endParaRPr>
          </a:p>
        </p:txBody>
      </p:sp>
    </p:spTree>
    <p:extLst>
      <p:ext uri="{BB962C8B-B14F-4D97-AF65-F5344CB8AC3E}">
        <p14:creationId xmlns:p14="http://schemas.microsoft.com/office/powerpoint/2010/main" val="12715959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屏幕快照 2014-11-26 2.58.14 PM.png"/>
          <p:cNvPicPr>
            <a:picLocks noChangeAspect="1"/>
          </p:cNvPicPr>
          <p:nvPr/>
        </p:nvPicPr>
        <p:blipFill rotWithShape="1">
          <a:blip r:embed="rId3">
            <a:extLst>
              <a:ext uri="{28A0092B-C50C-407E-A947-70E740481C1C}">
                <a14:useLocalDpi xmlns:a14="http://schemas.microsoft.com/office/drawing/2010/main" val="0"/>
              </a:ext>
            </a:extLst>
          </a:blip>
          <a:srcRect l="28621" t="49705" r="5000" b="18871"/>
          <a:stretch/>
        </p:blipFill>
        <p:spPr>
          <a:xfrm>
            <a:off x="701545" y="2536290"/>
            <a:ext cx="7815963" cy="2312571"/>
          </a:xfrm>
          <a:prstGeom prst="rect">
            <a:avLst/>
          </a:prstGeom>
        </p:spPr>
      </p:pic>
      <p:sp>
        <p:nvSpPr>
          <p:cNvPr id="2" name="标题 1"/>
          <p:cNvSpPr>
            <a:spLocks noGrp="1"/>
          </p:cNvSpPr>
          <p:nvPr>
            <p:ph type="title"/>
          </p:nvPr>
        </p:nvSpPr>
        <p:spPr>
          <a:xfrm>
            <a:off x="457200" y="65045"/>
            <a:ext cx="8229600" cy="699352"/>
          </a:xfrm>
        </p:spPr>
        <p:txBody>
          <a:bodyPr>
            <a:normAutofit/>
          </a:bodyPr>
          <a:lstStyle/>
          <a:p>
            <a:r>
              <a:rPr kumimoji="1" lang="en-US" altLang="zh-CN" sz="3200" dirty="0" smtClean="0"/>
              <a:t>Collectivity?</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11</a:t>
            </a:fld>
            <a:endParaRPr lang="en-US" dirty="0"/>
          </a:p>
        </p:txBody>
      </p:sp>
      <p:pic>
        <p:nvPicPr>
          <p:cNvPr id="3" name="图片 2" descr="屏幕快照 2014-11-26 2.58.14 PM.png"/>
          <p:cNvPicPr>
            <a:picLocks noChangeAspect="1"/>
          </p:cNvPicPr>
          <p:nvPr/>
        </p:nvPicPr>
        <p:blipFill rotWithShape="1">
          <a:blip r:embed="rId3">
            <a:extLst>
              <a:ext uri="{28A0092B-C50C-407E-A947-70E740481C1C}">
                <a14:useLocalDpi xmlns:a14="http://schemas.microsoft.com/office/drawing/2010/main" val="0"/>
              </a:ext>
            </a:extLst>
          </a:blip>
          <a:srcRect l="28762" t="31075" r="5000" b="47826"/>
          <a:stretch/>
        </p:blipFill>
        <p:spPr>
          <a:xfrm>
            <a:off x="457200" y="1180136"/>
            <a:ext cx="8229600" cy="1638363"/>
          </a:xfrm>
          <a:prstGeom prst="rect">
            <a:avLst/>
          </a:prstGeom>
        </p:spPr>
      </p:pic>
      <p:sp>
        <p:nvSpPr>
          <p:cNvPr id="8" name="文本框 7"/>
          <p:cNvSpPr txBox="1"/>
          <p:nvPr/>
        </p:nvSpPr>
        <p:spPr>
          <a:xfrm>
            <a:off x="1205942" y="738924"/>
            <a:ext cx="2694367" cy="400110"/>
          </a:xfrm>
          <a:prstGeom prst="rect">
            <a:avLst/>
          </a:prstGeom>
          <a:noFill/>
        </p:spPr>
        <p:txBody>
          <a:bodyPr wrap="none" rtlCol="0">
            <a:spAutoFit/>
          </a:bodyPr>
          <a:lstStyle/>
          <a:p>
            <a:r>
              <a:rPr kumimoji="1" lang="en-US" altLang="zh-CN" sz="2000" dirty="0" smtClean="0"/>
              <a:t>Two-particle correlation</a:t>
            </a:r>
            <a:endParaRPr kumimoji="1" lang="zh-CN" altLang="en-US" sz="2000" dirty="0"/>
          </a:p>
        </p:txBody>
      </p:sp>
      <p:sp>
        <p:nvSpPr>
          <p:cNvPr id="9" name="文本框 8"/>
          <p:cNvSpPr txBox="1"/>
          <p:nvPr/>
        </p:nvSpPr>
        <p:spPr>
          <a:xfrm>
            <a:off x="5181436" y="738924"/>
            <a:ext cx="2806578" cy="400110"/>
          </a:xfrm>
          <a:prstGeom prst="rect">
            <a:avLst/>
          </a:prstGeom>
          <a:noFill/>
        </p:spPr>
        <p:txBody>
          <a:bodyPr wrap="none" rtlCol="0">
            <a:spAutoFit/>
          </a:bodyPr>
          <a:lstStyle/>
          <a:p>
            <a:r>
              <a:rPr kumimoji="1" lang="en-US" altLang="zh-CN" sz="2000" dirty="0" smtClean="0"/>
              <a:t>Multi-particle correlation</a:t>
            </a:r>
            <a:endParaRPr kumimoji="1" lang="zh-CN" altLang="en-US" sz="2000" dirty="0"/>
          </a:p>
        </p:txBody>
      </p:sp>
      <p:sp>
        <p:nvSpPr>
          <p:cNvPr id="12" name="文本框 11"/>
          <p:cNvSpPr txBox="1"/>
          <p:nvPr/>
        </p:nvSpPr>
        <p:spPr>
          <a:xfrm>
            <a:off x="457201" y="4435924"/>
            <a:ext cx="4850524" cy="461665"/>
          </a:xfrm>
          <a:prstGeom prst="rect">
            <a:avLst/>
          </a:prstGeom>
          <a:noFill/>
        </p:spPr>
        <p:txBody>
          <a:bodyPr wrap="square" rtlCol="0">
            <a:spAutoFit/>
          </a:bodyPr>
          <a:lstStyle/>
          <a:p>
            <a:r>
              <a:rPr kumimoji="1" lang="en-US" altLang="zh-CN" sz="2400" b="1" dirty="0" smtClean="0">
                <a:solidFill>
                  <a:srgbClr val="FF0000"/>
                </a:solidFill>
              </a:rPr>
              <a:t>Largely Insensitive to non-flow effect</a:t>
            </a:r>
            <a:endParaRPr kumimoji="1" lang="zh-CN" altLang="en-US" sz="2400" b="1" dirty="0">
              <a:solidFill>
                <a:srgbClr val="FF0000"/>
              </a:solidFill>
            </a:endParaRPr>
          </a:p>
        </p:txBody>
      </p:sp>
      <p:sp>
        <p:nvSpPr>
          <p:cNvPr id="13" name="文本框 12"/>
          <p:cNvSpPr txBox="1"/>
          <p:nvPr/>
        </p:nvSpPr>
        <p:spPr>
          <a:xfrm>
            <a:off x="593510" y="5156726"/>
            <a:ext cx="8229600" cy="830997"/>
          </a:xfrm>
          <a:prstGeom prst="rect">
            <a:avLst/>
          </a:prstGeom>
          <a:noFill/>
          <a:ln w="28575" cmpd="sng">
            <a:solidFill>
              <a:schemeClr val="tx1"/>
            </a:solidFill>
          </a:ln>
        </p:spPr>
        <p:txBody>
          <a:bodyPr wrap="square" rtlCol="0">
            <a:spAutoFit/>
          </a:bodyPr>
          <a:lstStyle/>
          <a:p>
            <a:r>
              <a:rPr kumimoji="1" lang="en-US" altLang="zh-CN" sz="2400" b="1" dirty="0" smtClean="0"/>
              <a:t>In hydrodynamics:</a:t>
            </a:r>
          </a:p>
          <a:p>
            <a:pPr algn="ctr"/>
            <a:r>
              <a:rPr kumimoji="1" lang="en-US" altLang="zh-CN" sz="2400" b="1" dirty="0"/>
              <a:t>v</a:t>
            </a:r>
            <a:r>
              <a:rPr kumimoji="1" lang="en-US" altLang="zh-CN" sz="2400" b="1" baseline="-25000" dirty="0" smtClean="0"/>
              <a:t>2</a:t>
            </a:r>
            <a:r>
              <a:rPr kumimoji="1" lang="en-US" altLang="zh-CN" sz="2400" b="1" dirty="0" smtClean="0"/>
              <a:t>{2} &gt; v</a:t>
            </a:r>
            <a:r>
              <a:rPr kumimoji="1" lang="en-US" altLang="zh-CN" sz="2400" b="1" baseline="-25000" dirty="0" smtClean="0"/>
              <a:t>2</a:t>
            </a:r>
            <a:r>
              <a:rPr kumimoji="1" lang="en-US" altLang="zh-CN" sz="2400" b="1" dirty="0" smtClean="0"/>
              <a:t>{4} </a:t>
            </a:r>
            <a:r>
              <a:rPr lang="en-US" altLang="zh-CN" sz="2400" b="1" dirty="0" smtClean="0"/>
              <a:t>≈ v</a:t>
            </a:r>
            <a:r>
              <a:rPr lang="en-US" altLang="zh-CN" sz="2400" b="1" baseline="-25000" dirty="0" smtClean="0"/>
              <a:t>2</a:t>
            </a:r>
            <a:r>
              <a:rPr lang="en-US" altLang="zh-CN" sz="2400" b="1" dirty="0" smtClean="0"/>
              <a:t>{6} ≈ v</a:t>
            </a:r>
            <a:r>
              <a:rPr lang="en-US" altLang="zh-CN" sz="2400" b="1" baseline="-25000" dirty="0" smtClean="0"/>
              <a:t>2</a:t>
            </a:r>
            <a:r>
              <a:rPr lang="en-US" altLang="zh-CN" sz="2400" b="1" dirty="0" smtClean="0"/>
              <a:t>{8} ≈ v</a:t>
            </a:r>
            <a:r>
              <a:rPr lang="en-US" altLang="zh-CN" sz="2400" b="1" baseline="-25000" dirty="0" smtClean="0"/>
              <a:t>2</a:t>
            </a:r>
            <a:r>
              <a:rPr lang="en-US" altLang="zh-CN" sz="2400" b="1" dirty="0" smtClean="0"/>
              <a:t>{</a:t>
            </a:r>
            <a:r>
              <a:rPr lang="en-US" altLang="zh-CN" sz="2400" b="1" dirty="0"/>
              <a:t>∞</a:t>
            </a:r>
            <a:r>
              <a:rPr lang="en-US" altLang="zh-CN" sz="2400" b="1" dirty="0" smtClean="0"/>
              <a:t>}</a:t>
            </a:r>
            <a:endParaRPr kumimoji="1" lang="zh-CN" altLang="en-US" sz="2400" b="1" dirty="0"/>
          </a:p>
        </p:txBody>
      </p:sp>
      <p:sp>
        <p:nvSpPr>
          <p:cNvPr id="5" name="Date Placeholder 4"/>
          <p:cNvSpPr>
            <a:spLocks noGrp="1"/>
          </p:cNvSpPr>
          <p:nvPr>
            <p:ph type="dt" sz="half" idx="10"/>
          </p:nvPr>
        </p:nvSpPr>
        <p:spPr/>
        <p:txBody>
          <a:bodyPr/>
          <a:lstStyle/>
          <a:p>
            <a:fld id="{80CA5137-3922-9D40-A023-F358F6929D7B}" type="datetime1">
              <a:rPr lang="en-US" smtClean="0"/>
              <a:t>7/6/15</a:t>
            </a:fld>
            <a:endParaRPr lang="en-US"/>
          </a:p>
        </p:txBody>
      </p:sp>
    </p:spTree>
    <p:extLst>
      <p:ext uri="{BB962C8B-B14F-4D97-AF65-F5344CB8AC3E}">
        <p14:creationId xmlns:p14="http://schemas.microsoft.com/office/powerpoint/2010/main" val="34528092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5045"/>
            <a:ext cx="8229600" cy="699352"/>
          </a:xfrm>
        </p:spPr>
        <p:txBody>
          <a:bodyPr>
            <a:normAutofit/>
          </a:bodyPr>
          <a:lstStyle/>
          <a:p>
            <a:r>
              <a:rPr kumimoji="1" lang="en-US" altLang="zh-CN" sz="3200" dirty="0"/>
              <a:t>C</a:t>
            </a:r>
            <a:r>
              <a:rPr kumimoji="1" lang="en-US" altLang="zh-CN" sz="3200" dirty="0" smtClean="0"/>
              <a:t>ollectivity?</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12</a:t>
            </a:fld>
            <a:endParaRPr lang="en-US"/>
          </a:p>
        </p:txBody>
      </p:sp>
      <p:pic>
        <p:nvPicPr>
          <p:cNvPr id="3" name="图片 2"/>
          <p:cNvPicPr>
            <a:picLocks noChangeAspect="1"/>
          </p:cNvPicPr>
          <p:nvPr/>
        </p:nvPicPr>
        <p:blipFill>
          <a:blip r:embed="rId3"/>
          <a:stretch>
            <a:fillRect/>
          </a:stretch>
        </p:blipFill>
        <p:spPr>
          <a:xfrm>
            <a:off x="192438" y="1219990"/>
            <a:ext cx="8685356" cy="4582560"/>
          </a:xfrm>
          <a:prstGeom prst="rect">
            <a:avLst/>
          </a:prstGeom>
        </p:spPr>
      </p:pic>
      <p:sp>
        <p:nvSpPr>
          <p:cNvPr id="10" name="文本框 9"/>
          <p:cNvSpPr txBox="1"/>
          <p:nvPr/>
        </p:nvSpPr>
        <p:spPr>
          <a:xfrm>
            <a:off x="790759" y="668931"/>
            <a:ext cx="1724350" cy="461665"/>
          </a:xfrm>
          <a:prstGeom prst="rect">
            <a:avLst/>
          </a:prstGeom>
          <a:noFill/>
        </p:spPr>
        <p:txBody>
          <a:bodyPr wrap="none" rtlCol="0">
            <a:spAutoFit/>
          </a:bodyPr>
          <a:lstStyle/>
          <a:p>
            <a:r>
              <a:rPr kumimoji="1" lang="en-US" altLang="zh-CN" sz="2400" b="1" dirty="0">
                <a:solidFill>
                  <a:schemeClr val="accent2">
                    <a:lumMod val="75000"/>
                  </a:schemeClr>
                </a:solidFill>
              </a:rPr>
              <a:t>v</a:t>
            </a:r>
            <a:r>
              <a:rPr kumimoji="1" lang="en-US" altLang="zh-CN" sz="2400" b="1" baseline="-25000" dirty="0">
                <a:solidFill>
                  <a:schemeClr val="accent2">
                    <a:lumMod val="75000"/>
                  </a:schemeClr>
                </a:solidFill>
              </a:rPr>
              <a:t>2</a:t>
            </a:r>
            <a:r>
              <a:rPr kumimoji="1" lang="en-US" altLang="zh-CN" sz="2400" b="1" dirty="0">
                <a:solidFill>
                  <a:schemeClr val="accent2">
                    <a:lumMod val="75000"/>
                  </a:schemeClr>
                </a:solidFill>
              </a:rPr>
              <a:t>{2}</a:t>
            </a:r>
            <a:r>
              <a:rPr kumimoji="1" lang="en-US" altLang="zh-CN" sz="2400" b="1" dirty="0"/>
              <a:t> &gt; </a:t>
            </a:r>
            <a:r>
              <a:rPr kumimoji="1" lang="en-US" altLang="zh-CN" sz="2400" b="1" dirty="0">
                <a:solidFill>
                  <a:srgbClr val="3366FF"/>
                </a:solidFill>
              </a:rPr>
              <a:t>v</a:t>
            </a:r>
            <a:r>
              <a:rPr kumimoji="1" lang="en-US" altLang="zh-CN" sz="2400" b="1" baseline="-25000" dirty="0">
                <a:solidFill>
                  <a:srgbClr val="3366FF"/>
                </a:solidFill>
              </a:rPr>
              <a:t>2</a:t>
            </a:r>
            <a:r>
              <a:rPr kumimoji="1" lang="en-US" altLang="zh-CN" sz="2400" b="1" dirty="0">
                <a:solidFill>
                  <a:srgbClr val="3366FF"/>
                </a:solidFill>
              </a:rPr>
              <a:t>{4}</a:t>
            </a:r>
            <a:r>
              <a:rPr kumimoji="1" lang="en-US" altLang="zh-CN" sz="2400" b="1" dirty="0"/>
              <a:t> </a:t>
            </a:r>
            <a:endParaRPr kumimoji="1" lang="zh-CN" altLang="en-US" sz="2400" dirty="0"/>
          </a:p>
        </p:txBody>
      </p:sp>
      <p:sp>
        <p:nvSpPr>
          <p:cNvPr id="5" name="Date Placeholder 4"/>
          <p:cNvSpPr>
            <a:spLocks noGrp="1"/>
          </p:cNvSpPr>
          <p:nvPr>
            <p:ph type="dt" sz="half" idx="10"/>
          </p:nvPr>
        </p:nvSpPr>
        <p:spPr/>
        <p:txBody>
          <a:bodyPr/>
          <a:lstStyle/>
          <a:p>
            <a:fld id="{55361BFE-0EC4-AA4C-9DA4-9A87A43205EF}" type="datetime1">
              <a:rPr lang="en-US" smtClean="0"/>
              <a:t>7/6/15</a:t>
            </a:fld>
            <a:endParaRPr lang="en-US"/>
          </a:p>
        </p:txBody>
      </p:sp>
      <p:sp>
        <p:nvSpPr>
          <p:cNvPr id="6" name="Rectangle 5"/>
          <p:cNvSpPr/>
          <p:nvPr/>
        </p:nvSpPr>
        <p:spPr>
          <a:xfrm>
            <a:off x="6198109" y="4141186"/>
            <a:ext cx="2325409" cy="66187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文本框 7"/>
          <p:cNvSpPr txBox="1"/>
          <p:nvPr/>
        </p:nvSpPr>
        <p:spPr>
          <a:xfrm>
            <a:off x="5413714" y="820706"/>
            <a:ext cx="341181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zh-CN" dirty="0" err="1" smtClean="0">
                <a:latin typeface="Times New Roman"/>
                <a:cs typeface="Times New Roman"/>
              </a:rPr>
              <a:t>Phys.Rev.Lett</a:t>
            </a:r>
            <a:r>
              <a:rPr kumimoji="1" lang="en-US" altLang="zh-CN" dirty="0" smtClean="0">
                <a:latin typeface="Times New Roman"/>
                <a:cs typeface="Times New Roman"/>
              </a:rPr>
              <a:t>. 115, 012301 (2015)</a:t>
            </a:r>
            <a:endParaRPr kumimoji="1" lang="zh-CN" altLang="en-US" dirty="0">
              <a:latin typeface="Times New Roman"/>
              <a:cs typeface="Times New Roman"/>
            </a:endParaRPr>
          </a:p>
        </p:txBody>
      </p:sp>
    </p:spTree>
    <p:extLst>
      <p:ext uri="{BB962C8B-B14F-4D97-AF65-F5344CB8AC3E}">
        <p14:creationId xmlns:p14="http://schemas.microsoft.com/office/powerpoint/2010/main" val="33762748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92438" y="1219991"/>
            <a:ext cx="8685356" cy="4582560"/>
          </a:xfrm>
          <a:prstGeom prst="rect">
            <a:avLst/>
          </a:prstGeom>
        </p:spPr>
      </p:pic>
      <p:sp>
        <p:nvSpPr>
          <p:cNvPr id="2" name="标题 1"/>
          <p:cNvSpPr>
            <a:spLocks noGrp="1"/>
          </p:cNvSpPr>
          <p:nvPr>
            <p:ph type="title"/>
          </p:nvPr>
        </p:nvSpPr>
        <p:spPr>
          <a:xfrm>
            <a:off x="457200" y="65045"/>
            <a:ext cx="8229600" cy="699352"/>
          </a:xfrm>
        </p:spPr>
        <p:txBody>
          <a:bodyPr>
            <a:normAutofit/>
          </a:bodyPr>
          <a:lstStyle/>
          <a:p>
            <a:r>
              <a:rPr kumimoji="1" lang="en-US" altLang="zh-CN" sz="3200" dirty="0"/>
              <a:t>C</a:t>
            </a:r>
            <a:r>
              <a:rPr kumimoji="1" lang="en-US" altLang="zh-CN" sz="3200" dirty="0" smtClean="0"/>
              <a:t>ollectivity?</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13</a:t>
            </a:fld>
            <a:endParaRPr lang="en-US"/>
          </a:p>
        </p:txBody>
      </p:sp>
      <p:sp>
        <p:nvSpPr>
          <p:cNvPr id="10" name="文本框 9"/>
          <p:cNvSpPr txBox="1"/>
          <p:nvPr/>
        </p:nvSpPr>
        <p:spPr>
          <a:xfrm>
            <a:off x="790759" y="668931"/>
            <a:ext cx="2634054" cy="461665"/>
          </a:xfrm>
          <a:prstGeom prst="rect">
            <a:avLst/>
          </a:prstGeom>
          <a:noFill/>
        </p:spPr>
        <p:txBody>
          <a:bodyPr wrap="none" rtlCol="0">
            <a:spAutoFit/>
          </a:bodyPr>
          <a:lstStyle/>
          <a:p>
            <a:r>
              <a:rPr kumimoji="1" lang="en-US" altLang="zh-CN" sz="2400" b="1" dirty="0">
                <a:solidFill>
                  <a:schemeClr val="accent2">
                    <a:lumMod val="75000"/>
                  </a:schemeClr>
                </a:solidFill>
              </a:rPr>
              <a:t>v</a:t>
            </a:r>
            <a:r>
              <a:rPr kumimoji="1" lang="en-US" altLang="zh-CN" sz="2400" b="1" baseline="-25000" dirty="0">
                <a:solidFill>
                  <a:schemeClr val="accent2">
                    <a:lumMod val="75000"/>
                  </a:schemeClr>
                </a:solidFill>
              </a:rPr>
              <a:t>2</a:t>
            </a:r>
            <a:r>
              <a:rPr kumimoji="1" lang="en-US" altLang="zh-CN" sz="2400" b="1" dirty="0">
                <a:solidFill>
                  <a:schemeClr val="accent2">
                    <a:lumMod val="75000"/>
                  </a:schemeClr>
                </a:solidFill>
              </a:rPr>
              <a:t>{2} </a:t>
            </a:r>
            <a:r>
              <a:rPr kumimoji="1" lang="en-US" altLang="zh-CN" sz="2400" b="1" dirty="0"/>
              <a:t>&gt; </a:t>
            </a:r>
            <a:r>
              <a:rPr kumimoji="1" lang="en-US" altLang="zh-CN" sz="2400" b="1" dirty="0">
                <a:solidFill>
                  <a:srgbClr val="3366FF"/>
                </a:solidFill>
              </a:rPr>
              <a:t>v</a:t>
            </a:r>
            <a:r>
              <a:rPr kumimoji="1" lang="en-US" altLang="zh-CN" sz="2400" b="1" baseline="-25000" dirty="0">
                <a:solidFill>
                  <a:srgbClr val="3366FF"/>
                </a:solidFill>
              </a:rPr>
              <a:t>2</a:t>
            </a:r>
            <a:r>
              <a:rPr kumimoji="1" lang="en-US" altLang="zh-CN" sz="2400" b="1" dirty="0">
                <a:solidFill>
                  <a:srgbClr val="3366FF"/>
                </a:solidFill>
              </a:rPr>
              <a:t>{4</a:t>
            </a:r>
            <a:r>
              <a:rPr kumimoji="1" lang="en-US" altLang="zh-CN" sz="2400" b="1" dirty="0" smtClean="0">
                <a:solidFill>
                  <a:srgbClr val="3366FF"/>
                </a:solidFill>
              </a:rPr>
              <a:t>}</a:t>
            </a:r>
            <a:r>
              <a:rPr kumimoji="1" lang="en-US" altLang="zh-CN" sz="2400" b="1" dirty="0" smtClean="0"/>
              <a:t> </a:t>
            </a:r>
            <a:r>
              <a:rPr lang="en-US" altLang="zh-CN" sz="2400" b="1" dirty="0"/>
              <a:t>≈ </a:t>
            </a:r>
            <a:r>
              <a:rPr lang="en-US" altLang="zh-CN" sz="2400" b="1" dirty="0">
                <a:solidFill>
                  <a:srgbClr val="0000FF"/>
                </a:solidFill>
              </a:rPr>
              <a:t>v</a:t>
            </a:r>
            <a:r>
              <a:rPr lang="en-US" altLang="zh-CN" sz="2400" b="1" baseline="-25000" dirty="0">
                <a:solidFill>
                  <a:srgbClr val="0000FF"/>
                </a:solidFill>
              </a:rPr>
              <a:t>2</a:t>
            </a:r>
            <a:r>
              <a:rPr lang="en-US" altLang="zh-CN" sz="2400" b="1" dirty="0">
                <a:solidFill>
                  <a:srgbClr val="0000FF"/>
                </a:solidFill>
              </a:rPr>
              <a:t>{6}</a:t>
            </a:r>
            <a:r>
              <a:rPr lang="en-US" altLang="zh-CN" sz="2400" b="1" dirty="0"/>
              <a:t> </a:t>
            </a:r>
            <a:r>
              <a:rPr kumimoji="1" lang="en-US" altLang="zh-CN" sz="2400" b="1" dirty="0" smtClean="0"/>
              <a:t> </a:t>
            </a:r>
            <a:endParaRPr kumimoji="1" lang="zh-CN" altLang="en-US" sz="2400" dirty="0"/>
          </a:p>
        </p:txBody>
      </p:sp>
      <p:sp>
        <p:nvSpPr>
          <p:cNvPr id="3" name="Date Placeholder 2"/>
          <p:cNvSpPr>
            <a:spLocks noGrp="1"/>
          </p:cNvSpPr>
          <p:nvPr>
            <p:ph type="dt" sz="half" idx="10"/>
          </p:nvPr>
        </p:nvSpPr>
        <p:spPr/>
        <p:txBody>
          <a:bodyPr/>
          <a:lstStyle/>
          <a:p>
            <a:fld id="{E6155A53-0E7C-9B45-8886-646644B6BE88}" type="datetime1">
              <a:rPr lang="en-US" smtClean="0"/>
              <a:t>7/6/15</a:t>
            </a:fld>
            <a:endParaRPr lang="en-US"/>
          </a:p>
        </p:txBody>
      </p:sp>
      <p:sp>
        <p:nvSpPr>
          <p:cNvPr id="9" name="Rectangle 8"/>
          <p:cNvSpPr/>
          <p:nvPr/>
        </p:nvSpPr>
        <p:spPr>
          <a:xfrm>
            <a:off x="6198109" y="4141186"/>
            <a:ext cx="2325409" cy="66187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文本框 7"/>
          <p:cNvSpPr txBox="1"/>
          <p:nvPr/>
        </p:nvSpPr>
        <p:spPr>
          <a:xfrm>
            <a:off x="5413714" y="820706"/>
            <a:ext cx="341181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zh-CN" dirty="0" err="1" smtClean="0">
                <a:latin typeface="Times New Roman"/>
                <a:cs typeface="Times New Roman"/>
              </a:rPr>
              <a:t>Phys.Rev.Lett</a:t>
            </a:r>
            <a:r>
              <a:rPr kumimoji="1" lang="en-US" altLang="zh-CN" dirty="0" smtClean="0">
                <a:latin typeface="Times New Roman"/>
                <a:cs typeface="Times New Roman"/>
              </a:rPr>
              <a:t>. 115, 012301 (2015)</a:t>
            </a:r>
            <a:endParaRPr kumimoji="1" lang="zh-CN" altLang="en-US" dirty="0">
              <a:latin typeface="Times New Roman"/>
              <a:cs typeface="Times New Roman"/>
            </a:endParaRPr>
          </a:p>
        </p:txBody>
      </p:sp>
    </p:spTree>
    <p:extLst>
      <p:ext uri="{BB962C8B-B14F-4D97-AF65-F5344CB8AC3E}">
        <p14:creationId xmlns:p14="http://schemas.microsoft.com/office/powerpoint/2010/main" val="26195944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92439" y="1219990"/>
            <a:ext cx="8672526" cy="4575791"/>
          </a:xfrm>
          <a:prstGeom prst="rect">
            <a:avLst/>
          </a:prstGeom>
        </p:spPr>
      </p:pic>
      <p:sp>
        <p:nvSpPr>
          <p:cNvPr id="2" name="标题 1"/>
          <p:cNvSpPr>
            <a:spLocks noGrp="1"/>
          </p:cNvSpPr>
          <p:nvPr>
            <p:ph type="title"/>
          </p:nvPr>
        </p:nvSpPr>
        <p:spPr>
          <a:xfrm>
            <a:off x="457200" y="65045"/>
            <a:ext cx="8229600" cy="699352"/>
          </a:xfrm>
        </p:spPr>
        <p:txBody>
          <a:bodyPr>
            <a:normAutofit/>
          </a:bodyPr>
          <a:lstStyle/>
          <a:p>
            <a:r>
              <a:rPr kumimoji="1" lang="en-US" altLang="zh-CN" sz="3200" dirty="0"/>
              <a:t>C</a:t>
            </a:r>
            <a:r>
              <a:rPr kumimoji="1" lang="en-US" altLang="zh-CN" sz="3200" dirty="0" smtClean="0"/>
              <a:t>ollectivity?</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14</a:t>
            </a:fld>
            <a:endParaRPr lang="en-US"/>
          </a:p>
        </p:txBody>
      </p:sp>
      <p:sp>
        <p:nvSpPr>
          <p:cNvPr id="10" name="文本框 9"/>
          <p:cNvSpPr txBox="1"/>
          <p:nvPr/>
        </p:nvSpPr>
        <p:spPr>
          <a:xfrm>
            <a:off x="790759" y="668931"/>
            <a:ext cx="3544560" cy="461665"/>
          </a:xfrm>
          <a:prstGeom prst="rect">
            <a:avLst/>
          </a:prstGeom>
          <a:noFill/>
        </p:spPr>
        <p:txBody>
          <a:bodyPr wrap="none" rtlCol="0">
            <a:spAutoFit/>
          </a:bodyPr>
          <a:lstStyle/>
          <a:p>
            <a:r>
              <a:rPr kumimoji="1" lang="en-US" altLang="zh-CN" sz="2400" b="1" dirty="0">
                <a:solidFill>
                  <a:schemeClr val="accent2">
                    <a:lumMod val="75000"/>
                  </a:schemeClr>
                </a:solidFill>
              </a:rPr>
              <a:t>v</a:t>
            </a:r>
            <a:r>
              <a:rPr kumimoji="1" lang="en-US" altLang="zh-CN" sz="2400" b="1" baseline="-25000" dirty="0">
                <a:solidFill>
                  <a:schemeClr val="accent2">
                    <a:lumMod val="75000"/>
                  </a:schemeClr>
                </a:solidFill>
              </a:rPr>
              <a:t>2</a:t>
            </a:r>
            <a:r>
              <a:rPr kumimoji="1" lang="en-US" altLang="zh-CN" sz="2400" b="1" dirty="0">
                <a:solidFill>
                  <a:schemeClr val="accent2">
                    <a:lumMod val="75000"/>
                  </a:schemeClr>
                </a:solidFill>
              </a:rPr>
              <a:t>{2} </a:t>
            </a:r>
            <a:r>
              <a:rPr kumimoji="1" lang="en-US" altLang="zh-CN" sz="2400" b="1" dirty="0"/>
              <a:t>&gt; </a:t>
            </a:r>
            <a:r>
              <a:rPr kumimoji="1" lang="en-US" altLang="zh-CN" sz="2400" b="1" dirty="0">
                <a:solidFill>
                  <a:srgbClr val="3366FF"/>
                </a:solidFill>
              </a:rPr>
              <a:t>v</a:t>
            </a:r>
            <a:r>
              <a:rPr kumimoji="1" lang="en-US" altLang="zh-CN" sz="2400" b="1" baseline="-25000" dirty="0">
                <a:solidFill>
                  <a:srgbClr val="3366FF"/>
                </a:solidFill>
              </a:rPr>
              <a:t>2</a:t>
            </a:r>
            <a:r>
              <a:rPr kumimoji="1" lang="en-US" altLang="zh-CN" sz="2400" b="1" dirty="0">
                <a:solidFill>
                  <a:srgbClr val="3366FF"/>
                </a:solidFill>
              </a:rPr>
              <a:t>{4</a:t>
            </a:r>
            <a:r>
              <a:rPr kumimoji="1" lang="en-US" altLang="zh-CN" sz="2400" b="1" dirty="0" smtClean="0">
                <a:solidFill>
                  <a:srgbClr val="3366FF"/>
                </a:solidFill>
              </a:rPr>
              <a:t>}</a:t>
            </a:r>
            <a:r>
              <a:rPr kumimoji="1" lang="en-US" altLang="zh-CN" sz="2400" b="1" dirty="0" smtClean="0"/>
              <a:t> </a:t>
            </a:r>
            <a:r>
              <a:rPr lang="en-US" altLang="zh-CN" sz="2400" b="1" dirty="0"/>
              <a:t>≈ </a:t>
            </a:r>
            <a:r>
              <a:rPr lang="en-US" altLang="zh-CN" sz="2400" b="1" dirty="0">
                <a:solidFill>
                  <a:srgbClr val="0000FF"/>
                </a:solidFill>
              </a:rPr>
              <a:t>v</a:t>
            </a:r>
            <a:r>
              <a:rPr lang="en-US" altLang="zh-CN" sz="2400" b="1" baseline="-25000" dirty="0">
                <a:solidFill>
                  <a:srgbClr val="0000FF"/>
                </a:solidFill>
              </a:rPr>
              <a:t>2</a:t>
            </a:r>
            <a:r>
              <a:rPr lang="en-US" altLang="zh-CN" sz="2400" b="1" dirty="0">
                <a:solidFill>
                  <a:srgbClr val="0000FF"/>
                </a:solidFill>
              </a:rPr>
              <a:t>{6</a:t>
            </a:r>
            <a:r>
              <a:rPr lang="en-US" altLang="zh-CN" sz="2400" b="1" dirty="0" smtClean="0">
                <a:solidFill>
                  <a:srgbClr val="0000FF"/>
                </a:solidFill>
              </a:rPr>
              <a:t>}</a:t>
            </a:r>
            <a:r>
              <a:rPr lang="en-US" altLang="zh-CN" sz="2400" b="1" dirty="0" smtClean="0"/>
              <a:t> </a:t>
            </a:r>
            <a:r>
              <a:rPr lang="en-US" altLang="zh-CN" sz="2400" b="1" dirty="0"/>
              <a:t>≈ </a:t>
            </a:r>
            <a:r>
              <a:rPr lang="en-US" altLang="zh-CN" sz="2400" b="1" dirty="0">
                <a:solidFill>
                  <a:srgbClr val="FF0000"/>
                </a:solidFill>
              </a:rPr>
              <a:t>v</a:t>
            </a:r>
            <a:r>
              <a:rPr lang="en-US" altLang="zh-CN" sz="2400" b="1" baseline="-25000" dirty="0">
                <a:solidFill>
                  <a:srgbClr val="FF0000"/>
                </a:solidFill>
              </a:rPr>
              <a:t>2</a:t>
            </a:r>
            <a:r>
              <a:rPr lang="en-US" altLang="zh-CN" sz="2400" b="1" dirty="0">
                <a:solidFill>
                  <a:srgbClr val="FF0000"/>
                </a:solidFill>
              </a:rPr>
              <a:t>{8}</a:t>
            </a:r>
            <a:r>
              <a:rPr lang="en-US" altLang="zh-CN" sz="2400" b="1" dirty="0"/>
              <a:t> </a:t>
            </a:r>
            <a:r>
              <a:rPr lang="en-US" altLang="zh-CN" sz="2400" b="1" dirty="0" smtClean="0"/>
              <a:t> </a:t>
            </a:r>
            <a:r>
              <a:rPr kumimoji="1" lang="en-US" altLang="zh-CN" sz="2400" b="1" dirty="0" smtClean="0"/>
              <a:t> </a:t>
            </a:r>
            <a:endParaRPr kumimoji="1" lang="zh-CN" altLang="en-US" sz="2400" dirty="0"/>
          </a:p>
        </p:txBody>
      </p:sp>
      <p:sp>
        <p:nvSpPr>
          <p:cNvPr id="3" name="Date Placeholder 2"/>
          <p:cNvSpPr>
            <a:spLocks noGrp="1"/>
          </p:cNvSpPr>
          <p:nvPr>
            <p:ph type="dt" sz="half" idx="10"/>
          </p:nvPr>
        </p:nvSpPr>
        <p:spPr/>
        <p:txBody>
          <a:bodyPr/>
          <a:lstStyle/>
          <a:p>
            <a:fld id="{E345F51C-7711-CC49-8FA4-621995E00871}" type="datetime1">
              <a:rPr lang="en-US" smtClean="0"/>
              <a:t>7/6/15</a:t>
            </a:fld>
            <a:endParaRPr lang="en-US"/>
          </a:p>
        </p:txBody>
      </p:sp>
      <p:sp>
        <p:nvSpPr>
          <p:cNvPr id="9" name="Rectangle 8"/>
          <p:cNvSpPr/>
          <p:nvPr/>
        </p:nvSpPr>
        <p:spPr>
          <a:xfrm>
            <a:off x="6198109" y="4141186"/>
            <a:ext cx="2325409" cy="66187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文本框 7"/>
          <p:cNvSpPr txBox="1"/>
          <p:nvPr/>
        </p:nvSpPr>
        <p:spPr>
          <a:xfrm>
            <a:off x="5413714" y="820706"/>
            <a:ext cx="341181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zh-CN" dirty="0" err="1" smtClean="0">
                <a:latin typeface="Times New Roman"/>
                <a:cs typeface="Times New Roman"/>
              </a:rPr>
              <a:t>Phys.Rev.Lett</a:t>
            </a:r>
            <a:r>
              <a:rPr kumimoji="1" lang="en-US" altLang="zh-CN" dirty="0" smtClean="0">
                <a:latin typeface="Times New Roman"/>
                <a:cs typeface="Times New Roman"/>
              </a:rPr>
              <a:t>. 115, 012301 (2015)</a:t>
            </a:r>
            <a:endParaRPr kumimoji="1" lang="zh-CN" altLang="en-US" dirty="0">
              <a:latin typeface="Times New Roman"/>
              <a:cs typeface="Times New Roman"/>
            </a:endParaRPr>
          </a:p>
        </p:txBody>
      </p:sp>
    </p:spTree>
    <p:extLst>
      <p:ext uri="{BB962C8B-B14F-4D97-AF65-F5344CB8AC3E}">
        <p14:creationId xmlns:p14="http://schemas.microsoft.com/office/powerpoint/2010/main" val="11599664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97817" y="1219990"/>
            <a:ext cx="8672526" cy="4575791"/>
          </a:xfrm>
          <a:prstGeom prst="rect">
            <a:avLst/>
          </a:prstGeom>
        </p:spPr>
      </p:pic>
      <p:sp>
        <p:nvSpPr>
          <p:cNvPr id="2" name="标题 1"/>
          <p:cNvSpPr>
            <a:spLocks noGrp="1"/>
          </p:cNvSpPr>
          <p:nvPr>
            <p:ph type="title"/>
          </p:nvPr>
        </p:nvSpPr>
        <p:spPr>
          <a:xfrm>
            <a:off x="457200" y="65045"/>
            <a:ext cx="8229600" cy="699352"/>
          </a:xfrm>
        </p:spPr>
        <p:txBody>
          <a:bodyPr>
            <a:normAutofit/>
          </a:bodyPr>
          <a:lstStyle/>
          <a:p>
            <a:r>
              <a:rPr kumimoji="1" lang="en-US" altLang="zh-CN" sz="3200" dirty="0" smtClean="0"/>
              <a:t>Collectivity!</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15</a:t>
            </a:fld>
            <a:endParaRPr lang="en-US"/>
          </a:p>
        </p:txBody>
      </p:sp>
      <p:sp>
        <p:nvSpPr>
          <p:cNvPr id="10" name="文本框 9"/>
          <p:cNvSpPr txBox="1"/>
          <p:nvPr/>
        </p:nvSpPr>
        <p:spPr>
          <a:xfrm>
            <a:off x="790754" y="668931"/>
            <a:ext cx="5141301" cy="461665"/>
          </a:xfrm>
          <a:prstGeom prst="rect">
            <a:avLst/>
          </a:prstGeom>
          <a:noFill/>
        </p:spPr>
        <p:txBody>
          <a:bodyPr wrap="none" rtlCol="0">
            <a:spAutoFit/>
          </a:bodyPr>
          <a:lstStyle/>
          <a:p>
            <a:r>
              <a:rPr kumimoji="1" lang="en-US" altLang="zh-CN" sz="2400" b="1" dirty="0">
                <a:solidFill>
                  <a:schemeClr val="accent2">
                    <a:lumMod val="75000"/>
                  </a:schemeClr>
                </a:solidFill>
              </a:rPr>
              <a:t>v</a:t>
            </a:r>
            <a:r>
              <a:rPr kumimoji="1" lang="en-US" altLang="zh-CN" sz="2400" b="1" baseline="-25000" dirty="0">
                <a:solidFill>
                  <a:schemeClr val="accent2">
                    <a:lumMod val="75000"/>
                  </a:schemeClr>
                </a:solidFill>
              </a:rPr>
              <a:t>2</a:t>
            </a:r>
            <a:r>
              <a:rPr kumimoji="1" lang="en-US" altLang="zh-CN" sz="2400" b="1" dirty="0">
                <a:solidFill>
                  <a:schemeClr val="accent2">
                    <a:lumMod val="75000"/>
                  </a:schemeClr>
                </a:solidFill>
              </a:rPr>
              <a:t>{2} </a:t>
            </a:r>
            <a:r>
              <a:rPr kumimoji="1" lang="en-US" altLang="zh-CN" sz="2400" b="1" dirty="0"/>
              <a:t>&gt; </a:t>
            </a:r>
            <a:r>
              <a:rPr kumimoji="1" lang="en-US" altLang="zh-CN" sz="2400" b="1" dirty="0">
                <a:solidFill>
                  <a:srgbClr val="3366FF"/>
                </a:solidFill>
              </a:rPr>
              <a:t>v</a:t>
            </a:r>
            <a:r>
              <a:rPr kumimoji="1" lang="en-US" altLang="zh-CN" sz="2400" b="1" baseline="-25000" dirty="0">
                <a:solidFill>
                  <a:srgbClr val="3366FF"/>
                </a:solidFill>
              </a:rPr>
              <a:t>2</a:t>
            </a:r>
            <a:r>
              <a:rPr kumimoji="1" lang="en-US" altLang="zh-CN" sz="2400" b="1" dirty="0">
                <a:solidFill>
                  <a:srgbClr val="3366FF"/>
                </a:solidFill>
              </a:rPr>
              <a:t>{4</a:t>
            </a:r>
            <a:r>
              <a:rPr kumimoji="1" lang="en-US" altLang="zh-CN" sz="2400" b="1" dirty="0" smtClean="0">
                <a:solidFill>
                  <a:srgbClr val="3366FF"/>
                </a:solidFill>
              </a:rPr>
              <a:t>}</a:t>
            </a:r>
            <a:r>
              <a:rPr kumimoji="1" lang="en-US" altLang="zh-CN" sz="2400" b="1" dirty="0" smtClean="0"/>
              <a:t> </a:t>
            </a:r>
            <a:r>
              <a:rPr lang="en-US" altLang="zh-CN" sz="2400" b="1" dirty="0"/>
              <a:t>≈ </a:t>
            </a:r>
            <a:r>
              <a:rPr lang="en-US" altLang="zh-CN" sz="2400" b="1" dirty="0">
                <a:solidFill>
                  <a:srgbClr val="0000FF"/>
                </a:solidFill>
              </a:rPr>
              <a:t>v</a:t>
            </a:r>
            <a:r>
              <a:rPr lang="en-US" altLang="zh-CN" sz="2400" b="1" baseline="-25000" dirty="0">
                <a:solidFill>
                  <a:srgbClr val="0000FF"/>
                </a:solidFill>
              </a:rPr>
              <a:t>2</a:t>
            </a:r>
            <a:r>
              <a:rPr lang="en-US" altLang="zh-CN" sz="2400" b="1" dirty="0">
                <a:solidFill>
                  <a:srgbClr val="0000FF"/>
                </a:solidFill>
              </a:rPr>
              <a:t>{6</a:t>
            </a:r>
            <a:r>
              <a:rPr lang="en-US" altLang="zh-CN" sz="2400" b="1" dirty="0" smtClean="0">
                <a:solidFill>
                  <a:srgbClr val="0000FF"/>
                </a:solidFill>
              </a:rPr>
              <a:t>}</a:t>
            </a:r>
            <a:r>
              <a:rPr lang="en-US" altLang="zh-CN" sz="2400" b="1" dirty="0" smtClean="0"/>
              <a:t> </a:t>
            </a:r>
            <a:r>
              <a:rPr lang="en-US" altLang="zh-CN" sz="2400" b="1" dirty="0"/>
              <a:t>≈ </a:t>
            </a:r>
            <a:r>
              <a:rPr lang="en-US" altLang="zh-CN" sz="2400" b="1" dirty="0">
                <a:solidFill>
                  <a:srgbClr val="FF0000"/>
                </a:solidFill>
              </a:rPr>
              <a:t>v</a:t>
            </a:r>
            <a:r>
              <a:rPr lang="en-US" altLang="zh-CN" sz="2400" b="1" baseline="-25000" dirty="0">
                <a:solidFill>
                  <a:srgbClr val="FF0000"/>
                </a:solidFill>
              </a:rPr>
              <a:t>2</a:t>
            </a:r>
            <a:r>
              <a:rPr lang="en-US" altLang="zh-CN" sz="2400" b="1" dirty="0">
                <a:solidFill>
                  <a:srgbClr val="FF0000"/>
                </a:solidFill>
              </a:rPr>
              <a:t>{8</a:t>
            </a:r>
            <a:r>
              <a:rPr lang="en-US" altLang="zh-CN" sz="2400" b="1" dirty="0" smtClean="0">
                <a:solidFill>
                  <a:srgbClr val="FF0000"/>
                </a:solidFill>
              </a:rPr>
              <a:t>}</a:t>
            </a:r>
            <a:r>
              <a:rPr lang="en-US" altLang="zh-CN" sz="2400" b="1" dirty="0" smtClean="0"/>
              <a:t> </a:t>
            </a:r>
            <a:r>
              <a:rPr lang="en-US" altLang="zh-CN" sz="2400" b="1" dirty="0"/>
              <a:t>≈ </a:t>
            </a:r>
            <a:r>
              <a:rPr lang="en-US" altLang="zh-CN" sz="2400" b="1" dirty="0">
                <a:solidFill>
                  <a:srgbClr val="008000"/>
                </a:solidFill>
              </a:rPr>
              <a:t>v</a:t>
            </a:r>
            <a:r>
              <a:rPr lang="en-US" altLang="zh-CN" sz="2400" b="1" baseline="-25000" dirty="0">
                <a:solidFill>
                  <a:srgbClr val="008000"/>
                </a:solidFill>
              </a:rPr>
              <a:t>2</a:t>
            </a:r>
            <a:r>
              <a:rPr lang="en-US" altLang="zh-CN" sz="2400" b="1" dirty="0" smtClean="0">
                <a:solidFill>
                  <a:srgbClr val="008000"/>
                </a:solidFill>
              </a:rPr>
              <a:t>{LYZ, ∞}</a:t>
            </a:r>
            <a:r>
              <a:rPr kumimoji="1" lang="en-US" altLang="zh-CN" sz="2400" b="1" dirty="0" smtClean="0">
                <a:solidFill>
                  <a:srgbClr val="008000"/>
                </a:solidFill>
              </a:rPr>
              <a:t> </a:t>
            </a:r>
            <a:r>
              <a:rPr lang="en-US" altLang="zh-CN" sz="2400" b="1" dirty="0" smtClean="0">
                <a:solidFill>
                  <a:srgbClr val="008000"/>
                </a:solidFill>
              </a:rPr>
              <a:t>  </a:t>
            </a:r>
            <a:r>
              <a:rPr kumimoji="1" lang="en-US" altLang="zh-CN" sz="2400" b="1" dirty="0" smtClean="0">
                <a:solidFill>
                  <a:srgbClr val="008000"/>
                </a:solidFill>
              </a:rPr>
              <a:t> </a:t>
            </a:r>
            <a:endParaRPr kumimoji="1" lang="zh-CN" altLang="en-US" sz="2400" dirty="0">
              <a:solidFill>
                <a:srgbClr val="008000"/>
              </a:solidFill>
            </a:endParaRPr>
          </a:p>
        </p:txBody>
      </p:sp>
      <p:sp>
        <p:nvSpPr>
          <p:cNvPr id="9" name="文本框 8"/>
          <p:cNvSpPr txBox="1"/>
          <p:nvPr/>
        </p:nvSpPr>
        <p:spPr>
          <a:xfrm>
            <a:off x="622465" y="5894685"/>
            <a:ext cx="8441058" cy="523220"/>
          </a:xfrm>
          <a:prstGeom prst="rect">
            <a:avLst/>
          </a:prstGeom>
          <a:noFill/>
          <a:ln w="38100" cmpd="sng">
            <a:solidFill>
              <a:schemeClr val="tx1"/>
            </a:solidFill>
          </a:ln>
        </p:spPr>
        <p:txBody>
          <a:bodyPr wrap="none" rtlCol="0">
            <a:spAutoFit/>
          </a:bodyPr>
          <a:lstStyle/>
          <a:p>
            <a:r>
              <a:rPr kumimoji="1" lang="en-US" altLang="zh-CN" sz="2800" b="1" dirty="0" smtClean="0">
                <a:solidFill>
                  <a:srgbClr val="FF0000"/>
                </a:solidFill>
              </a:rPr>
              <a:t>Evidence of the collective nature of correlations in </a:t>
            </a:r>
            <a:r>
              <a:rPr kumimoji="1" lang="en-US" altLang="zh-CN" sz="2800" b="1" dirty="0" err="1" smtClean="0">
                <a:solidFill>
                  <a:srgbClr val="FF0000"/>
                </a:solidFill>
              </a:rPr>
              <a:t>pPb</a:t>
            </a:r>
            <a:r>
              <a:rPr kumimoji="1" lang="en-US" altLang="zh-CN" sz="2800" b="1" dirty="0" smtClean="0">
                <a:solidFill>
                  <a:srgbClr val="FF0000"/>
                </a:solidFill>
              </a:rPr>
              <a:t>!</a:t>
            </a:r>
            <a:endParaRPr kumimoji="1" lang="zh-CN" altLang="en-US" sz="2800" b="1" dirty="0">
              <a:solidFill>
                <a:srgbClr val="FF0000"/>
              </a:solidFill>
            </a:endParaRPr>
          </a:p>
        </p:txBody>
      </p:sp>
      <p:sp>
        <p:nvSpPr>
          <p:cNvPr id="5" name="Date Placeholder 4"/>
          <p:cNvSpPr>
            <a:spLocks noGrp="1"/>
          </p:cNvSpPr>
          <p:nvPr>
            <p:ph type="dt" sz="half" idx="10"/>
          </p:nvPr>
        </p:nvSpPr>
        <p:spPr/>
        <p:txBody>
          <a:bodyPr/>
          <a:lstStyle/>
          <a:p>
            <a:fld id="{171ED74E-E47A-6543-95D2-1C29819DBF1F}" type="datetime1">
              <a:rPr lang="en-US" smtClean="0"/>
              <a:t>7/6/15</a:t>
            </a:fld>
            <a:endParaRPr lang="en-US"/>
          </a:p>
        </p:txBody>
      </p:sp>
      <p:sp>
        <p:nvSpPr>
          <p:cNvPr id="11" name="Rectangle 10"/>
          <p:cNvSpPr/>
          <p:nvPr/>
        </p:nvSpPr>
        <p:spPr>
          <a:xfrm>
            <a:off x="6198109" y="4141186"/>
            <a:ext cx="2325409" cy="66187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文本框 7"/>
          <p:cNvSpPr txBox="1"/>
          <p:nvPr/>
        </p:nvSpPr>
        <p:spPr>
          <a:xfrm>
            <a:off x="5599331" y="303860"/>
            <a:ext cx="355676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dirty="0" err="1" smtClean="0">
                <a:latin typeface="Times New Roman"/>
                <a:cs typeface="Times New Roman"/>
              </a:rPr>
              <a:t>Phys.Rev.Lett</a:t>
            </a:r>
            <a:r>
              <a:rPr kumimoji="1" lang="en-US" altLang="zh-CN" dirty="0" smtClean="0">
                <a:latin typeface="Times New Roman"/>
                <a:cs typeface="Times New Roman"/>
              </a:rPr>
              <a:t>. 115, 012301 (2015)</a:t>
            </a:r>
            <a:endParaRPr kumimoji="1" lang="zh-CN" altLang="en-US" dirty="0">
              <a:latin typeface="Times New Roman"/>
              <a:cs typeface="Times New Roman"/>
            </a:endParaRPr>
          </a:p>
        </p:txBody>
      </p:sp>
    </p:spTree>
    <p:extLst>
      <p:ext uri="{BB962C8B-B14F-4D97-AF65-F5344CB8AC3E}">
        <p14:creationId xmlns:p14="http://schemas.microsoft.com/office/powerpoint/2010/main" val="7321686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274" y="1805316"/>
            <a:ext cx="8946118" cy="830997"/>
          </a:xfrm>
          <a:prstGeom prst="rect">
            <a:avLst/>
          </a:prstGeom>
          <a:noFill/>
        </p:spPr>
        <p:txBody>
          <a:bodyPr wrap="square" rtlCol="0">
            <a:spAutoFit/>
          </a:bodyPr>
          <a:lstStyle/>
          <a:p>
            <a:pPr algn="ctr"/>
            <a:r>
              <a:rPr lang="en-US" sz="4800" dirty="0" smtClean="0"/>
              <a:t>“flow” of identified particle</a:t>
            </a:r>
            <a:endParaRPr lang="en-US" sz="4800" dirty="0"/>
          </a:p>
        </p:txBody>
      </p:sp>
      <p:sp>
        <p:nvSpPr>
          <p:cNvPr id="2" name="TextBox 1"/>
          <p:cNvSpPr txBox="1"/>
          <p:nvPr/>
        </p:nvSpPr>
        <p:spPr>
          <a:xfrm>
            <a:off x="347779" y="4253468"/>
            <a:ext cx="8479805" cy="1077218"/>
          </a:xfrm>
          <a:prstGeom prst="rect">
            <a:avLst/>
          </a:prstGeom>
          <a:solidFill>
            <a:srgbClr val="FFFF00"/>
          </a:solidFill>
        </p:spPr>
        <p:txBody>
          <a:bodyPr wrap="none" rtlCol="0">
            <a:spAutoFit/>
          </a:bodyPr>
          <a:lstStyle/>
          <a:p>
            <a:r>
              <a:rPr lang="en-US" sz="3200" dirty="0" smtClean="0"/>
              <a:t>What is the underlying mechanism of collectivity?</a:t>
            </a:r>
          </a:p>
          <a:p>
            <a:r>
              <a:rPr lang="en-US" sz="3200" dirty="0"/>
              <a:t>	</a:t>
            </a:r>
            <a:r>
              <a:rPr lang="en-US" sz="3200" dirty="0" smtClean="0"/>
              <a:t>						 Hydro flow?</a:t>
            </a:r>
            <a:endParaRPr lang="en-US" sz="3200" dirty="0"/>
          </a:p>
        </p:txBody>
      </p:sp>
      <p:sp>
        <p:nvSpPr>
          <p:cNvPr id="3" name="Date Placeholder 2"/>
          <p:cNvSpPr>
            <a:spLocks noGrp="1"/>
          </p:cNvSpPr>
          <p:nvPr>
            <p:ph type="dt" sz="half" idx="10"/>
          </p:nvPr>
        </p:nvSpPr>
        <p:spPr/>
        <p:txBody>
          <a:bodyPr/>
          <a:lstStyle/>
          <a:p>
            <a:fld id="{04FFED43-3387-FF43-B6CB-80CAC72A7103}" type="datetime1">
              <a:rPr lang="en-US" smtClean="0"/>
              <a:t>7/6/15</a:t>
            </a:fld>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16</a:t>
            </a:fld>
            <a:endParaRPr lang="en-US"/>
          </a:p>
        </p:txBody>
      </p:sp>
    </p:spTree>
    <p:extLst>
      <p:ext uri="{BB962C8B-B14F-4D97-AF65-F5344CB8AC3E}">
        <p14:creationId xmlns:p14="http://schemas.microsoft.com/office/powerpoint/2010/main" val="6583013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2"/>
          <a:stretch>
            <a:fillRect/>
          </a:stretch>
        </p:blipFill>
        <p:spPr>
          <a:xfrm>
            <a:off x="476521" y="3607318"/>
            <a:ext cx="7818071" cy="2963894"/>
          </a:xfrm>
          <a:prstGeom prst="rect">
            <a:avLst/>
          </a:prstGeom>
        </p:spPr>
      </p:pic>
      <p:sp>
        <p:nvSpPr>
          <p:cNvPr id="4" name="Date Placeholder 3"/>
          <p:cNvSpPr>
            <a:spLocks noGrp="1"/>
          </p:cNvSpPr>
          <p:nvPr>
            <p:ph type="dt" sz="half" idx="10"/>
          </p:nvPr>
        </p:nvSpPr>
        <p:spPr/>
        <p:txBody>
          <a:bodyPr/>
          <a:lstStyle/>
          <a:p>
            <a:fld id="{25A8F4FD-7409-2A45-B443-C2E85B725F8E}" type="datetime1">
              <a:rPr lang="en-US" smtClean="0"/>
              <a:t>7/6/15</a:t>
            </a:fld>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17</a:t>
            </a:fld>
            <a:endParaRPr lang="en-US"/>
          </a:p>
        </p:txBody>
      </p:sp>
      <p:sp>
        <p:nvSpPr>
          <p:cNvPr id="6" name="TextBox 5"/>
          <p:cNvSpPr txBox="1"/>
          <p:nvPr/>
        </p:nvSpPr>
        <p:spPr>
          <a:xfrm>
            <a:off x="2739652" y="146272"/>
            <a:ext cx="3735718" cy="584776"/>
          </a:xfrm>
          <a:prstGeom prst="rect">
            <a:avLst/>
          </a:prstGeom>
          <a:noFill/>
        </p:spPr>
        <p:txBody>
          <a:bodyPr wrap="none" rtlCol="0">
            <a:spAutoFit/>
          </a:bodyPr>
          <a:lstStyle/>
          <a:p>
            <a:r>
              <a:rPr lang="en-US" sz="3200" dirty="0" smtClean="0"/>
              <a:t>Particle identification</a:t>
            </a:r>
            <a:endParaRPr lang="en-US" sz="3200" dirty="0"/>
          </a:p>
        </p:txBody>
      </p:sp>
      <p:pic>
        <p:nvPicPr>
          <p:cNvPr id="2" name="Picture 1" descr="histo_all_lin_pos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59" y="775768"/>
            <a:ext cx="3589515" cy="2871612"/>
          </a:xfrm>
          <a:prstGeom prst="rect">
            <a:avLst/>
          </a:prstGeom>
        </p:spPr>
      </p:pic>
      <p:pic>
        <p:nvPicPr>
          <p:cNvPr id="3" name="Picture 2" descr="pos_0dot35_0dot775_mo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116" y="775768"/>
            <a:ext cx="3446511" cy="2757209"/>
          </a:xfrm>
          <a:prstGeom prst="rect">
            <a:avLst/>
          </a:prstGeom>
        </p:spPr>
      </p:pic>
    </p:spTree>
    <p:extLst>
      <p:ext uri="{BB962C8B-B14F-4D97-AF65-F5344CB8AC3E}">
        <p14:creationId xmlns:p14="http://schemas.microsoft.com/office/powerpoint/2010/main" val="79623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8"/>
          <p:cNvGrpSpPr/>
          <p:nvPr/>
        </p:nvGrpSpPr>
        <p:grpSpPr>
          <a:xfrm>
            <a:off x="181386" y="997678"/>
            <a:ext cx="8962614" cy="4302836"/>
            <a:chOff x="0" y="720218"/>
            <a:chExt cx="9011820" cy="4584329"/>
          </a:xfrm>
        </p:grpSpPr>
        <p:pic>
          <p:nvPicPr>
            <p:cNvPr id="5" name="图片 4" descr="dndpt_pos_lo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2547"/>
              <a:ext cx="4572000" cy="4572000"/>
            </a:xfrm>
            <a:prstGeom prst="rect">
              <a:avLst/>
            </a:prstGeom>
          </p:spPr>
        </p:pic>
        <p:pic>
          <p:nvPicPr>
            <p:cNvPr id="6" name="图片 5" descr="dndpt_neg_lo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20" y="720218"/>
              <a:ext cx="4572000" cy="4572000"/>
            </a:xfrm>
            <a:prstGeom prst="rect">
              <a:avLst/>
            </a:prstGeom>
          </p:spPr>
        </p:pic>
      </p:grpSp>
      <p:sp>
        <p:nvSpPr>
          <p:cNvPr id="7" name="TextBox 6"/>
          <p:cNvSpPr txBox="1"/>
          <p:nvPr/>
        </p:nvSpPr>
        <p:spPr>
          <a:xfrm>
            <a:off x="3350198" y="143175"/>
            <a:ext cx="3214742" cy="584776"/>
          </a:xfrm>
          <a:prstGeom prst="rect">
            <a:avLst/>
          </a:prstGeom>
          <a:noFill/>
        </p:spPr>
        <p:txBody>
          <a:bodyPr wrap="none" rtlCol="0">
            <a:spAutoFit/>
          </a:bodyPr>
          <a:lstStyle/>
          <a:p>
            <a:r>
              <a:rPr lang="en-US" sz="3200" dirty="0" smtClean="0"/>
              <a:t>PID spectra in </a:t>
            </a:r>
            <a:r>
              <a:rPr lang="en-US" sz="3200" dirty="0" err="1" smtClean="0"/>
              <a:t>pPb</a:t>
            </a:r>
            <a:endParaRPr lang="en-US" sz="3200" dirty="0"/>
          </a:p>
        </p:txBody>
      </p:sp>
      <p:sp>
        <p:nvSpPr>
          <p:cNvPr id="8" name="文本框 7"/>
          <p:cNvSpPr txBox="1"/>
          <p:nvPr/>
        </p:nvSpPr>
        <p:spPr>
          <a:xfrm>
            <a:off x="1377449" y="828401"/>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a:latin typeface="Times New Roman"/>
                <a:cs typeface="Times New Roman"/>
              </a:rPr>
              <a:t>EPJC 74 (2014) 2847</a:t>
            </a:r>
            <a:endParaRPr kumimoji="1" lang="zh-CN" altLang="en-US" sz="1600" dirty="0">
              <a:latin typeface="Times New Roman"/>
              <a:cs typeface="Times New Roman"/>
            </a:endParaRPr>
          </a:p>
        </p:txBody>
      </p:sp>
      <p:sp>
        <p:nvSpPr>
          <p:cNvPr id="10" name="TextBox 9"/>
          <p:cNvSpPr txBox="1"/>
          <p:nvPr/>
        </p:nvSpPr>
        <p:spPr>
          <a:xfrm>
            <a:off x="1004354" y="5594988"/>
            <a:ext cx="7513448" cy="861774"/>
          </a:xfrm>
          <a:prstGeom prst="rect">
            <a:avLst/>
          </a:prstGeom>
          <a:solidFill>
            <a:srgbClr val="FFFFFF"/>
          </a:solidFill>
          <a:ln w="38100" cmpd="sng">
            <a:solidFill>
              <a:srgbClr val="FF0000"/>
            </a:solidFill>
          </a:ln>
        </p:spPr>
        <p:txBody>
          <a:bodyPr wrap="square" rtlCol="0">
            <a:spAutoFit/>
          </a:bodyPr>
          <a:lstStyle/>
          <a:p>
            <a:r>
              <a:rPr kumimoji="1" lang="en-US" altLang="zh-CN" sz="3200" b="1" dirty="0" smtClean="0"/>
              <a:t>Described better by model with flow effect</a:t>
            </a:r>
            <a:endParaRPr kumimoji="1" lang="zh-CN" altLang="en-US" sz="3200" b="1" dirty="0" smtClean="0"/>
          </a:p>
          <a:p>
            <a:endParaRPr lang="en-US" dirty="0"/>
          </a:p>
        </p:txBody>
      </p:sp>
      <p:sp>
        <p:nvSpPr>
          <p:cNvPr id="2" name="Date Placeholder 1"/>
          <p:cNvSpPr>
            <a:spLocks noGrp="1"/>
          </p:cNvSpPr>
          <p:nvPr>
            <p:ph type="dt" sz="half" idx="10"/>
          </p:nvPr>
        </p:nvSpPr>
        <p:spPr/>
        <p:txBody>
          <a:bodyPr/>
          <a:lstStyle/>
          <a:p>
            <a:fld id="{0C7829F7-0127-994C-B33C-12830764E3CA}"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18</a:t>
            </a:fld>
            <a:endParaRPr lang="en-US"/>
          </a:p>
        </p:txBody>
      </p:sp>
    </p:spTree>
    <p:extLst>
      <p:ext uri="{BB962C8B-B14F-4D97-AF65-F5344CB8AC3E}">
        <p14:creationId xmlns:p14="http://schemas.microsoft.com/office/powerpoint/2010/main" val="33314126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53998" y="143175"/>
            <a:ext cx="3214742" cy="584776"/>
          </a:xfrm>
          <a:prstGeom prst="rect">
            <a:avLst/>
          </a:prstGeom>
          <a:noFill/>
        </p:spPr>
        <p:txBody>
          <a:bodyPr wrap="none" rtlCol="0">
            <a:spAutoFit/>
          </a:bodyPr>
          <a:lstStyle/>
          <a:p>
            <a:r>
              <a:rPr lang="en-US" sz="3200" dirty="0" smtClean="0"/>
              <a:t>PID spectra in </a:t>
            </a:r>
            <a:r>
              <a:rPr lang="en-US" sz="3200" dirty="0" err="1" smtClean="0"/>
              <a:t>pPb</a:t>
            </a:r>
            <a:endParaRPr lang="en-US" sz="3200" dirty="0"/>
          </a:p>
        </p:txBody>
      </p:sp>
      <p:sp>
        <p:nvSpPr>
          <p:cNvPr id="8" name="文本框 7"/>
          <p:cNvSpPr txBox="1"/>
          <p:nvPr/>
        </p:nvSpPr>
        <p:spPr>
          <a:xfrm>
            <a:off x="393466" y="301245"/>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a:latin typeface="Times New Roman"/>
                <a:cs typeface="Times New Roman"/>
              </a:rPr>
              <a:t>EPJC 74 (2014) 2847</a:t>
            </a:r>
            <a:endParaRPr kumimoji="1" lang="zh-CN" altLang="en-US" sz="1600" dirty="0">
              <a:latin typeface="Times New Roman"/>
              <a:cs typeface="Times New Roman"/>
            </a:endParaRPr>
          </a:p>
        </p:txBody>
      </p:sp>
      <p:sp>
        <p:nvSpPr>
          <p:cNvPr id="2" name="Date Placeholder 1"/>
          <p:cNvSpPr>
            <a:spLocks noGrp="1"/>
          </p:cNvSpPr>
          <p:nvPr>
            <p:ph type="dt" sz="half" idx="10"/>
          </p:nvPr>
        </p:nvSpPr>
        <p:spPr/>
        <p:txBody>
          <a:bodyPr/>
          <a:lstStyle/>
          <a:p>
            <a:fld id="{A8A65A34-81B0-CE4E-8CB4-79783F080B9F}"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19</a:t>
            </a:fld>
            <a:endParaRPr lang="en-US"/>
          </a:p>
        </p:txBody>
      </p:sp>
      <p:pic>
        <p:nvPicPr>
          <p:cNvPr id="9" name="Picture 8" descr="dndpt_ka_mult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15" y="960425"/>
            <a:ext cx="2194983" cy="2194983"/>
          </a:xfrm>
          <a:prstGeom prst="rect">
            <a:avLst/>
          </a:prstGeom>
        </p:spPr>
      </p:pic>
      <p:pic>
        <p:nvPicPr>
          <p:cNvPr id="10" name="Picture 9" descr="dndpt_pi_multi.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53" y="3309371"/>
            <a:ext cx="2212363" cy="2212363"/>
          </a:xfrm>
          <a:prstGeom prst="rect">
            <a:avLst/>
          </a:prstGeom>
        </p:spPr>
      </p:pic>
      <p:pic>
        <p:nvPicPr>
          <p:cNvPr id="11" name="Picture 10" descr="dndpt_pr_multi.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440" y="3309370"/>
            <a:ext cx="2212363" cy="2212363"/>
          </a:xfrm>
          <a:prstGeom prst="rect">
            <a:avLst/>
          </a:prstGeom>
        </p:spPr>
      </p:pic>
    </p:spTree>
    <p:extLst>
      <p:ext uri="{BB962C8B-B14F-4D97-AF65-F5344CB8AC3E}">
        <p14:creationId xmlns:p14="http://schemas.microsoft.com/office/powerpoint/2010/main" val="38730458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orr2D_PbPb_pt0-0_nmin220_nmax260_2013032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49654"/>
            <a:ext cx="3290076" cy="2844168"/>
          </a:xfrm>
          <a:prstGeom prst="rect">
            <a:avLst/>
          </a:prstGeom>
        </p:spPr>
      </p:pic>
      <p:sp>
        <p:nvSpPr>
          <p:cNvPr id="4" name="TextBox 3"/>
          <p:cNvSpPr txBox="1"/>
          <p:nvPr/>
        </p:nvSpPr>
        <p:spPr>
          <a:xfrm>
            <a:off x="2853186" y="2171738"/>
            <a:ext cx="184666" cy="369332"/>
          </a:xfrm>
          <a:prstGeom prst="rect">
            <a:avLst/>
          </a:prstGeom>
          <a:noFill/>
        </p:spPr>
        <p:txBody>
          <a:bodyPr wrap="none" rtlCol="0">
            <a:spAutoFit/>
          </a:bodyPr>
          <a:lstStyle/>
          <a:p>
            <a:endParaRPr lang="en-US" dirty="0"/>
          </a:p>
        </p:txBody>
      </p:sp>
      <p:grpSp>
        <p:nvGrpSpPr>
          <p:cNvPr id="5" name="Group 34"/>
          <p:cNvGrpSpPr>
            <a:grpSpLocks noChangeAspect="1"/>
          </p:cNvGrpSpPr>
          <p:nvPr/>
        </p:nvGrpSpPr>
        <p:grpSpPr bwMode="auto">
          <a:xfrm>
            <a:off x="2523563" y="822459"/>
            <a:ext cx="1299432" cy="798532"/>
            <a:chOff x="6184195" y="697208"/>
            <a:chExt cx="2313733" cy="1380515"/>
          </a:xfrm>
        </p:grpSpPr>
        <p:pic>
          <p:nvPicPr>
            <p:cNvPr id="6" name="Picture 38"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9"/>
            <p:cNvGrpSpPr>
              <a:grpSpLocks/>
            </p:cNvGrpSpPr>
            <p:nvPr/>
          </p:nvGrpSpPr>
          <p:grpSpPr bwMode="auto">
            <a:xfrm>
              <a:off x="6317422" y="1327196"/>
              <a:ext cx="1998019" cy="309406"/>
              <a:chOff x="1130635" y="1502876"/>
              <a:chExt cx="1998019" cy="309406"/>
            </a:xfrm>
          </p:grpSpPr>
          <p:cxnSp>
            <p:nvCxnSpPr>
              <p:cNvPr id="11"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9"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0" name="Picture 42"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812800" y="482600"/>
            <a:ext cx="184666" cy="369332"/>
          </a:xfrm>
          <a:prstGeom prst="rect">
            <a:avLst/>
          </a:prstGeom>
          <a:noFill/>
        </p:spPr>
        <p:txBody>
          <a:bodyPr wrap="none" rtlCol="0">
            <a:spAutoFit/>
          </a:bodyPr>
          <a:lstStyle/>
          <a:p>
            <a:endParaRPr lang="en-US" dirty="0"/>
          </a:p>
        </p:txBody>
      </p:sp>
      <p:sp>
        <p:nvSpPr>
          <p:cNvPr id="15" name="标题 1"/>
          <p:cNvSpPr>
            <a:spLocks noGrp="1"/>
          </p:cNvSpPr>
          <p:nvPr>
            <p:ph type="title"/>
          </p:nvPr>
        </p:nvSpPr>
        <p:spPr>
          <a:xfrm>
            <a:off x="457200" y="65045"/>
            <a:ext cx="8229600" cy="699352"/>
          </a:xfrm>
        </p:spPr>
        <p:txBody>
          <a:bodyPr>
            <a:normAutofit/>
          </a:bodyPr>
          <a:lstStyle/>
          <a:p>
            <a:r>
              <a:rPr kumimoji="1" lang="en-US" altLang="zh-CN" sz="3200" dirty="0" smtClean="0"/>
              <a:t>“Ridge” observed in small collision system</a:t>
            </a:r>
            <a:endParaRPr kumimoji="1" lang="zh-CN" altLang="en-US" sz="3200" dirty="0"/>
          </a:p>
        </p:txBody>
      </p:sp>
      <p:sp>
        <p:nvSpPr>
          <p:cNvPr id="17" name="文本框 9"/>
          <p:cNvSpPr txBox="1"/>
          <p:nvPr/>
        </p:nvSpPr>
        <p:spPr>
          <a:xfrm>
            <a:off x="143103" y="3471172"/>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EPJC 74 (2014) 2847</a:t>
            </a:r>
            <a:endParaRPr kumimoji="1" lang="zh-CN" altLang="en-US" sz="1600" dirty="0">
              <a:latin typeface="Times New Roman"/>
              <a:cs typeface="Times New Roman"/>
            </a:endParaRPr>
          </a:p>
        </p:txBody>
      </p:sp>
      <p:sp>
        <p:nvSpPr>
          <p:cNvPr id="3" name="Date Placeholder 2"/>
          <p:cNvSpPr>
            <a:spLocks noGrp="1"/>
          </p:cNvSpPr>
          <p:nvPr>
            <p:ph type="dt" sz="half" idx="10"/>
          </p:nvPr>
        </p:nvSpPr>
        <p:spPr/>
        <p:txBody>
          <a:bodyPr/>
          <a:lstStyle/>
          <a:p>
            <a:fld id="{35E9E797-9A73-B842-B6AB-78AE3BCEC3C4}" type="datetime1">
              <a:rPr lang="en-US" smtClean="0"/>
              <a:t>7/6/15</a:t>
            </a:fld>
            <a:endParaRPr lang="en-US"/>
          </a:p>
        </p:txBody>
      </p:sp>
      <p:sp>
        <p:nvSpPr>
          <p:cNvPr id="13" name="Slide Number Placeholder 12"/>
          <p:cNvSpPr>
            <a:spLocks noGrp="1"/>
          </p:cNvSpPr>
          <p:nvPr>
            <p:ph type="sldNum" sz="quarter" idx="12"/>
          </p:nvPr>
        </p:nvSpPr>
        <p:spPr/>
        <p:txBody>
          <a:bodyPr/>
          <a:lstStyle/>
          <a:p>
            <a:fld id="{4E4AA707-DC1A-E247-888D-83BCEF2BDB7C}" type="slidenum">
              <a:rPr lang="en-US" smtClean="0"/>
              <a:t>2</a:t>
            </a:fld>
            <a:endParaRPr lang="en-US"/>
          </a:p>
        </p:txBody>
      </p:sp>
    </p:spTree>
    <p:extLst>
      <p:ext uri="{BB962C8B-B14F-4D97-AF65-F5344CB8AC3E}">
        <p14:creationId xmlns:p14="http://schemas.microsoft.com/office/powerpoint/2010/main" val="26056344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53998" y="143175"/>
            <a:ext cx="3214742" cy="584776"/>
          </a:xfrm>
          <a:prstGeom prst="rect">
            <a:avLst/>
          </a:prstGeom>
          <a:noFill/>
        </p:spPr>
        <p:txBody>
          <a:bodyPr wrap="none" rtlCol="0">
            <a:spAutoFit/>
          </a:bodyPr>
          <a:lstStyle/>
          <a:p>
            <a:r>
              <a:rPr lang="en-US" sz="3200" dirty="0" smtClean="0"/>
              <a:t>PID spectra in </a:t>
            </a:r>
            <a:r>
              <a:rPr lang="en-US" sz="3200" dirty="0" err="1" smtClean="0"/>
              <a:t>pPb</a:t>
            </a:r>
            <a:endParaRPr lang="en-US" sz="3200" dirty="0"/>
          </a:p>
        </p:txBody>
      </p:sp>
      <p:sp>
        <p:nvSpPr>
          <p:cNvPr id="8" name="文本框 7"/>
          <p:cNvSpPr txBox="1"/>
          <p:nvPr/>
        </p:nvSpPr>
        <p:spPr>
          <a:xfrm>
            <a:off x="393466" y="301245"/>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a:latin typeface="Times New Roman"/>
                <a:cs typeface="Times New Roman"/>
              </a:rPr>
              <a:t>EPJC 74 (2014) 2847</a:t>
            </a:r>
            <a:endParaRPr kumimoji="1" lang="zh-CN" altLang="en-US" sz="1600" dirty="0">
              <a:latin typeface="Times New Roman"/>
              <a:cs typeface="Times New Roman"/>
            </a:endParaRPr>
          </a:p>
        </p:txBody>
      </p:sp>
      <p:sp>
        <p:nvSpPr>
          <p:cNvPr id="2" name="Date Placeholder 1"/>
          <p:cNvSpPr>
            <a:spLocks noGrp="1"/>
          </p:cNvSpPr>
          <p:nvPr>
            <p:ph type="dt" sz="half" idx="10"/>
          </p:nvPr>
        </p:nvSpPr>
        <p:spPr/>
        <p:txBody>
          <a:bodyPr/>
          <a:lstStyle/>
          <a:p>
            <a:fld id="{A8A65A34-81B0-CE4E-8CB4-79783F080B9F}"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20</a:t>
            </a:fld>
            <a:endParaRPr lang="en-US"/>
          </a:p>
        </p:txBody>
      </p:sp>
      <p:pic>
        <p:nvPicPr>
          <p:cNvPr id="9" name="Picture 8" descr="dndpt_ka_multi.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15" y="960425"/>
            <a:ext cx="2194983" cy="2194983"/>
          </a:xfrm>
          <a:prstGeom prst="rect">
            <a:avLst/>
          </a:prstGeom>
        </p:spPr>
      </p:pic>
      <p:pic>
        <p:nvPicPr>
          <p:cNvPr id="10" name="Picture 9" descr="dndpt_pi_multi.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53" y="3309371"/>
            <a:ext cx="2212363" cy="2212363"/>
          </a:xfrm>
          <a:prstGeom prst="rect">
            <a:avLst/>
          </a:prstGeom>
        </p:spPr>
      </p:pic>
      <p:pic>
        <p:nvPicPr>
          <p:cNvPr id="11" name="Picture 10" descr="dndpt_pr_multi.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440" y="3309370"/>
            <a:ext cx="2212363" cy="2212363"/>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412228675"/>
              </p:ext>
            </p:extLst>
          </p:nvPr>
        </p:nvGraphicFramePr>
        <p:xfrm>
          <a:off x="2514458" y="2307457"/>
          <a:ext cx="1940912" cy="363921"/>
        </p:xfrm>
        <a:graphic>
          <a:graphicData uri="http://schemas.openxmlformats.org/presentationml/2006/ole">
            <mc:AlternateContent xmlns:mc="http://schemas.openxmlformats.org/markup-compatibility/2006">
              <mc:Choice xmlns:v="urn:schemas-microsoft-com:vml" Requires="v">
                <p:oleObj spid="_x0000_s1066" name="Equation" r:id="rId6" imgW="1219200" imgH="228600" progId="Equation.3">
                  <p:embed/>
                </p:oleObj>
              </mc:Choice>
              <mc:Fallback>
                <p:oleObj name="Equation" r:id="rId6" imgW="1219200" imgH="228600" progId="Equation.3">
                  <p:embed/>
                  <p:pic>
                    <p:nvPicPr>
                      <p:cNvPr id="0" name=""/>
                      <p:cNvPicPr/>
                      <p:nvPr/>
                    </p:nvPicPr>
                    <p:blipFill>
                      <a:blip r:embed="rId7"/>
                      <a:stretch>
                        <a:fillRect/>
                      </a:stretch>
                    </p:blipFill>
                    <p:spPr>
                      <a:xfrm>
                        <a:off x="2514458" y="2307457"/>
                        <a:ext cx="1940912" cy="36392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1020617"/>
              </p:ext>
            </p:extLst>
          </p:nvPr>
        </p:nvGraphicFramePr>
        <p:xfrm>
          <a:off x="2872608" y="1064140"/>
          <a:ext cx="1306520" cy="643792"/>
        </p:xfrm>
        <a:graphic>
          <a:graphicData uri="http://schemas.openxmlformats.org/presentationml/2006/ole">
            <mc:AlternateContent xmlns:mc="http://schemas.openxmlformats.org/markup-compatibility/2006">
              <mc:Choice xmlns:v="urn:schemas-microsoft-com:vml" Requires="v">
                <p:oleObj spid="_x0000_s1067" name="Equation" r:id="rId8" imgW="876300" imgH="431800" progId="Equation.3">
                  <p:embed/>
                </p:oleObj>
              </mc:Choice>
              <mc:Fallback>
                <p:oleObj name="Equation" r:id="rId8" imgW="876300" imgH="431800" progId="Equation.3">
                  <p:embed/>
                  <p:pic>
                    <p:nvPicPr>
                      <p:cNvPr id="0" name=""/>
                      <p:cNvPicPr/>
                      <p:nvPr/>
                    </p:nvPicPr>
                    <p:blipFill>
                      <a:blip r:embed="rId9"/>
                      <a:stretch>
                        <a:fillRect/>
                      </a:stretch>
                    </p:blipFill>
                    <p:spPr>
                      <a:xfrm>
                        <a:off x="2872608" y="1064140"/>
                        <a:ext cx="1306520" cy="643792"/>
                      </a:xfrm>
                      <a:prstGeom prst="rect">
                        <a:avLst/>
                      </a:prstGeom>
                    </p:spPr>
                  </p:pic>
                </p:oleObj>
              </mc:Fallback>
            </mc:AlternateContent>
          </a:graphicData>
        </a:graphic>
      </p:graphicFrame>
      <p:cxnSp>
        <p:nvCxnSpPr>
          <p:cNvPr id="19" name="Straight Connector 18"/>
          <p:cNvCxnSpPr/>
          <p:nvPr/>
        </p:nvCxnSpPr>
        <p:spPr>
          <a:xfrm flipV="1">
            <a:off x="2642872" y="1707932"/>
            <a:ext cx="1088300" cy="599525"/>
          </a:xfrm>
          <a:prstGeom prst="line">
            <a:avLst/>
          </a:prstGeom>
          <a:ln w="28575" cmpd="sng">
            <a:solidFill>
              <a:srgbClr val="FF0000"/>
            </a:solidFill>
            <a:prstDash val="dash"/>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4595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53998" y="143175"/>
            <a:ext cx="3214742" cy="584776"/>
          </a:xfrm>
          <a:prstGeom prst="rect">
            <a:avLst/>
          </a:prstGeom>
          <a:noFill/>
        </p:spPr>
        <p:txBody>
          <a:bodyPr wrap="none" rtlCol="0">
            <a:spAutoFit/>
          </a:bodyPr>
          <a:lstStyle/>
          <a:p>
            <a:r>
              <a:rPr lang="en-US" sz="3200" dirty="0" smtClean="0"/>
              <a:t>PID spectra in </a:t>
            </a:r>
            <a:r>
              <a:rPr lang="en-US" sz="3200" dirty="0" err="1" smtClean="0"/>
              <a:t>pPb</a:t>
            </a:r>
            <a:endParaRPr lang="en-US" sz="3200" dirty="0"/>
          </a:p>
        </p:txBody>
      </p:sp>
      <p:sp>
        <p:nvSpPr>
          <p:cNvPr id="8" name="文本框 7"/>
          <p:cNvSpPr txBox="1"/>
          <p:nvPr/>
        </p:nvSpPr>
        <p:spPr>
          <a:xfrm>
            <a:off x="393466" y="301245"/>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a:latin typeface="Times New Roman"/>
                <a:cs typeface="Times New Roman"/>
              </a:rPr>
              <a:t>EPJC 74 (2014) 2847</a:t>
            </a:r>
            <a:endParaRPr kumimoji="1" lang="zh-CN" altLang="en-US" sz="1600" dirty="0">
              <a:latin typeface="Times New Roman"/>
              <a:cs typeface="Times New Roman"/>
            </a:endParaRPr>
          </a:p>
        </p:txBody>
      </p:sp>
      <p:pic>
        <p:nvPicPr>
          <p:cNvPr id="12" name="Picture 11" descr="inverse_mt_vs_mass_dat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129" y="933320"/>
            <a:ext cx="4444176" cy="4444176"/>
          </a:xfrm>
          <a:prstGeom prst="rect">
            <a:avLst/>
          </a:prstGeom>
        </p:spPr>
      </p:pic>
      <p:cxnSp>
        <p:nvCxnSpPr>
          <p:cNvPr id="13" name="Straight Connector 12"/>
          <p:cNvCxnSpPr/>
          <p:nvPr/>
        </p:nvCxnSpPr>
        <p:spPr>
          <a:xfrm>
            <a:off x="2642872" y="2940752"/>
            <a:ext cx="1725057" cy="0"/>
          </a:xfrm>
          <a:prstGeom prst="line">
            <a:avLst/>
          </a:prstGeom>
          <a:ln w="76200" cmpd="sng">
            <a:solidFill>
              <a:srgbClr val="FF0000"/>
            </a:solidFill>
            <a:prstDash val="solid"/>
            <a:tailEnd type="triangle" w="lg"/>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fld id="{A8A65A34-81B0-CE4E-8CB4-79783F080B9F}"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21</a:t>
            </a:fld>
            <a:endParaRPr lang="en-US"/>
          </a:p>
        </p:txBody>
      </p:sp>
      <p:pic>
        <p:nvPicPr>
          <p:cNvPr id="9" name="Picture 8" descr="dndpt_ka_multi.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15" y="960425"/>
            <a:ext cx="2194983" cy="2194983"/>
          </a:xfrm>
          <a:prstGeom prst="rect">
            <a:avLst/>
          </a:prstGeom>
        </p:spPr>
      </p:pic>
      <p:pic>
        <p:nvPicPr>
          <p:cNvPr id="10" name="Picture 9" descr="dndpt_pi_multi.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53" y="3309371"/>
            <a:ext cx="2212363" cy="2212363"/>
          </a:xfrm>
          <a:prstGeom prst="rect">
            <a:avLst/>
          </a:prstGeom>
        </p:spPr>
      </p:pic>
      <p:pic>
        <p:nvPicPr>
          <p:cNvPr id="11" name="Picture 10" descr="dndpt_pr_multi.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6440" y="3309370"/>
            <a:ext cx="2212363" cy="2212363"/>
          </a:xfrm>
          <a:prstGeom prst="rect">
            <a:avLst/>
          </a:prstGeom>
        </p:spPr>
      </p:pic>
      <p:sp>
        <p:nvSpPr>
          <p:cNvPr id="15" name="TextBox 14"/>
          <p:cNvSpPr txBox="1"/>
          <p:nvPr/>
        </p:nvSpPr>
        <p:spPr>
          <a:xfrm>
            <a:off x="5393160" y="4233453"/>
            <a:ext cx="652755" cy="369332"/>
          </a:xfrm>
          <a:prstGeom prst="rect">
            <a:avLst/>
          </a:prstGeom>
          <a:noFill/>
        </p:spPr>
        <p:txBody>
          <a:bodyPr wrap="none" rtlCol="0">
            <a:spAutoFit/>
          </a:bodyPr>
          <a:lstStyle/>
          <a:p>
            <a:r>
              <a:rPr lang="en-US" dirty="0" smtClean="0"/>
              <a:t>π</a:t>
            </a:r>
            <a:r>
              <a:rPr lang="en-US" baseline="30000" dirty="0" smtClean="0"/>
              <a:t>+</a:t>
            </a:r>
            <a:r>
              <a:rPr lang="en-US" dirty="0" smtClean="0"/>
              <a:t>/π</a:t>
            </a:r>
            <a:r>
              <a:rPr lang="en-US" baseline="30000" dirty="0" smtClean="0"/>
              <a:t>-</a:t>
            </a:r>
            <a:endParaRPr lang="en-US" dirty="0"/>
          </a:p>
        </p:txBody>
      </p:sp>
      <p:sp>
        <p:nvSpPr>
          <p:cNvPr id="16" name="TextBox 15"/>
          <p:cNvSpPr txBox="1"/>
          <p:nvPr/>
        </p:nvSpPr>
        <p:spPr>
          <a:xfrm>
            <a:off x="6468740" y="4233453"/>
            <a:ext cx="487784" cy="369332"/>
          </a:xfrm>
          <a:prstGeom prst="rect">
            <a:avLst/>
          </a:prstGeom>
          <a:noFill/>
        </p:spPr>
        <p:txBody>
          <a:bodyPr wrap="none" rtlCol="0">
            <a:spAutoFit/>
          </a:bodyPr>
          <a:lstStyle/>
          <a:p>
            <a:r>
              <a:rPr lang="en-US" dirty="0" err="1" smtClean="0"/>
              <a:t>Κ</a:t>
            </a:r>
            <a:r>
              <a:rPr lang="en-US" baseline="30000" dirty="0" smtClean="0"/>
              <a:t>+/-</a:t>
            </a:r>
            <a:endParaRPr lang="en-US" dirty="0"/>
          </a:p>
        </p:txBody>
      </p:sp>
      <p:sp>
        <p:nvSpPr>
          <p:cNvPr id="17" name="TextBox 16"/>
          <p:cNvSpPr txBox="1"/>
          <p:nvPr/>
        </p:nvSpPr>
        <p:spPr>
          <a:xfrm>
            <a:off x="7869690" y="4233453"/>
            <a:ext cx="516375" cy="369332"/>
          </a:xfrm>
          <a:prstGeom prst="rect">
            <a:avLst/>
          </a:prstGeom>
          <a:noFill/>
        </p:spPr>
        <p:txBody>
          <a:bodyPr wrap="none" rtlCol="0">
            <a:spAutoFit/>
          </a:bodyPr>
          <a:lstStyle/>
          <a:p>
            <a:r>
              <a:rPr lang="en-US" dirty="0" smtClean="0"/>
              <a:t>p/p</a:t>
            </a:r>
            <a:endParaRPr lang="en-US" dirty="0"/>
          </a:p>
        </p:txBody>
      </p:sp>
      <p:cxnSp>
        <p:nvCxnSpPr>
          <p:cNvPr id="18" name="Straight Connector 17"/>
          <p:cNvCxnSpPr/>
          <p:nvPr/>
        </p:nvCxnSpPr>
        <p:spPr>
          <a:xfrm>
            <a:off x="8154710" y="4322893"/>
            <a:ext cx="1452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1429645399"/>
              </p:ext>
            </p:extLst>
          </p:nvPr>
        </p:nvGraphicFramePr>
        <p:xfrm>
          <a:off x="2514458" y="2307457"/>
          <a:ext cx="1940912" cy="363921"/>
        </p:xfrm>
        <a:graphic>
          <a:graphicData uri="http://schemas.openxmlformats.org/presentationml/2006/ole">
            <mc:AlternateContent xmlns:mc="http://schemas.openxmlformats.org/markup-compatibility/2006">
              <mc:Choice xmlns:v="urn:schemas-microsoft-com:vml" Requires="v">
                <p:oleObj spid="_x0000_s2088" name="Equation" r:id="rId7" imgW="1219200" imgH="228600" progId="Equation.3">
                  <p:embed/>
                </p:oleObj>
              </mc:Choice>
              <mc:Fallback>
                <p:oleObj name="Equation" r:id="rId7" imgW="1219200" imgH="228600" progId="Equation.3">
                  <p:embed/>
                  <p:pic>
                    <p:nvPicPr>
                      <p:cNvPr id="0" name=""/>
                      <p:cNvPicPr/>
                      <p:nvPr/>
                    </p:nvPicPr>
                    <p:blipFill>
                      <a:blip r:embed="rId8"/>
                      <a:stretch>
                        <a:fillRect/>
                      </a:stretch>
                    </p:blipFill>
                    <p:spPr>
                      <a:xfrm>
                        <a:off x="2514458" y="2307457"/>
                        <a:ext cx="1940912" cy="36392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88283625"/>
              </p:ext>
            </p:extLst>
          </p:nvPr>
        </p:nvGraphicFramePr>
        <p:xfrm>
          <a:off x="2872608" y="1064140"/>
          <a:ext cx="1306520" cy="643792"/>
        </p:xfrm>
        <a:graphic>
          <a:graphicData uri="http://schemas.openxmlformats.org/presentationml/2006/ole">
            <mc:AlternateContent xmlns:mc="http://schemas.openxmlformats.org/markup-compatibility/2006">
              <mc:Choice xmlns:v="urn:schemas-microsoft-com:vml" Requires="v">
                <p:oleObj spid="_x0000_s2089" name="Equation" r:id="rId9" imgW="876300" imgH="431800" progId="Equation.3">
                  <p:embed/>
                </p:oleObj>
              </mc:Choice>
              <mc:Fallback>
                <p:oleObj name="Equation" r:id="rId9" imgW="876300" imgH="431800" progId="Equation.3">
                  <p:embed/>
                  <p:pic>
                    <p:nvPicPr>
                      <p:cNvPr id="0" name=""/>
                      <p:cNvPicPr/>
                      <p:nvPr/>
                    </p:nvPicPr>
                    <p:blipFill>
                      <a:blip r:embed="rId10"/>
                      <a:stretch>
                        <a:fillRect/>
                      </a:stretch>
                    </p:blipFill>
                    <p:spPr>
                      <a:xfrm>
                        <a:off x="2872608" y="1064140"/>
                        <a:ext cx="1306520" cy="643792"/>
                      </a:xfrm>
                      <a:prstGeom prst="rect">
                        <a:avLst/>
                      </a:prstGeom>
                    </p:spPr>
                  </p:pic>
                </p:oleObj>
              </mc:Fallback>
            </mc:AlternateContent>
          </a:graphicData>
        </a:graphic>
      </p:graphicFrame>
      <p:cxnSp>
        <p:nvCxnSpPr>
          <p:cNvPr id="19" name="Straight Connector 18"/>
          <p:cNvCxnSpPr/>
          <p:nvPr/>
        </p:nvCxnSpPr>
        <p:spPr>
          <a:xfrm flipV="1">
            <a:off x="2642872" y="1707932"/>
            <a:ext cx="1088300" cy="599525"/>
          </a:xfrm>
          <a:prstGeom prst="line">
            <a:avLst/>
          </a:prstGeom>
          <a:ln w="28575" cmpd="sng">
            <a:solidFill>
              <a:srgbClr val="FF0000"/>
            </a:solidFill>
            <a:prstDash val="dash"/>
            <a:tailEnd type="triangle" w="lg"/>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459655" y="2342494"/>
            <a:ext cx="289035" cy="337644"/>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3749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53998" y="143175"/>
            <a:ext cx="3214742" cy="584776"/>
          </a:xfrm>
          <a:prstGeom prst="rect">
            <a:avLst/>
          </a:prstGeom>
          <a:noFill/>
        </p:spPr>
        <p:txBody>
          <a:bodyPr wrap="none" rtlCol="0">
            <a:spAutoFit/>
          </a:bodyPr>
          <a:lstStyle/>
          <a:p>
            <a:r>
              <a:rPr lang="en-US" sz="3200" dirty="0" smtClean="0"/>
              <a:t>PID spectra in </a:t>
            </a:r>
            <a:r>
              <a:rPr lang="en-US" sz="3200" dirty="0" err="1" smtClean="0"/>
              <a:t>pPb</a:t>
            </a:r>
            <a:endParaRPr lang="en-US" sz="3200" dirty="0"/>
          </a:p>
        </p:txBody>
      </p:sp>
      <p:sp>
        <p:nvSpPr>
          <p:cNvPr id="8" name="文本框 7"/>
          <p:cNvSpPr txBox="1"/>
          <p:nvPr/>
        </p:nvSpPr>
        <p:spPr>
          <a:xfrm>
            <a:off x="393466" y="301245"/>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a:latin typeface="Times New Roman"/>
                <a:cs typeface="Times New Roman"/>
              </a:rPr>
              <a:t>EPJC 74 (2014) 2847</a:t>
            </a:r>
            <a:endParaRPr kumimoji="1" lang="zh-CN" altLang="en-US" sz="1600" dirty="0">
              <a:latin typeface="Times New Roman"/>
              <a:cs typeface="Times New Roman"/>
            </a:endParaRPr>
          </a:p>
        </p:txBody>
      </p:sp>
      <p:pic>
        <p:nvPicPr>
          <p:cNvPr id="12" name="Picture 11" descr="inverse_mt_vs_mass_dat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129" y="933320"/>
            <a:ext cx="4444176" cy="4444176"/>
          </a:xfrm>
          <a:prstGeom prst="rect">
            <a:avLst/>
          </a:prstGeom>
        </p:spPr>
      </p:pic>
      <p:cxnSp>
        <p:nvCxnSpPr>
          <p:cNvPr id="13" name="Straight Connector 12"/>
          <p:cNvCxnSpPr/>
          <p:nvPr/>
        </p:nvCxnSpPr>
        <p:spPr>
          <a:xfrm>
            <a:off x="2642872" y="2940752"/>
            <a:ext cx="1725057" cy="0"/>
          </a:xfrm>
          <a:prstGeom prst="line">
            <a:avLst/>
          </a:prstGeom>
          <a:ln w="76200" cmpd="sng">
            <a:solidFill>
              <a:srgbClr val="FF0000"/>
            </a:solidFill>
            <a:prstDash val="solid"/>
            <a:tailEnd type="triangle" w="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0520" y="5767446"/>
            <a:ext cx="8830287" cy="523220"/>
          </a:xfrm>
          <a:prstGeom prst="rect">
            <a:avLst/>
          </a:prstGeom>
          <a:noFill/>
          <a:ln w="38100" cmpd="sng">
            <a:solidFill>
              <a:srgbClr val="FF0000"/>
            </a:solidFill>
          </a:ln>
        </p:spPr>
        <p:txBody>
          <a:bodyPr wrap="none" rtlCol="0">
            <a:spAutoFit/>
          </a:bodyPr>
          <a:lstStyle/>
          <a:p>
            <a:r>
              <a:rPr lang="en-US" sz="2800" b="1" dirty="0" smtClean="0"/>
              <a:t>Indication of multiplicity dependence of radial flow in </a:t>
            </a:r>
            <a:r>
              <a:rPr lang="en-US" sz="2800" b="1" dirty="0" err="1" smtClean="0"/>
              <a:t>pPb</a:t>
            </a:r>
            <a:endParaRPr lang="en-US" sz="2800" b="1" dirty="0"/>
          </a:p>
        </p:txBody>
      </p:sp>
      <p:sp>
        <p:nvSpPr>
          <p:cNvPr id="2" name="Date Placeholder 1"/>
          <p:cNvSpPr>
            <a:spLocks noGrp="1"/>
          </p:cNvSpPr>
          <p:nvPr>
            <p:ph type="dt" sz="half" idx="10"/>
          </p:nvPr>
        </p:nvSpPr>
        <p:spPr/>
        <p:txBody>
          <a:bodyPr/>
          <a:lstStyle/>
          <a:p>
            <a:fld id="{A8A65A34-81B0-CE4E-8CB4-79783F080B9F}"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22</a:t>
            </a:fld>
            <a:endParaRPr lang="en-US"/>
          </a:p>
        </p:txBody>
      </p:sp>
      <p:pic>
        <p:nvPicPr>
          <p:cNvPr id="9" name="Picture 8" descr="dndpt_ka_multi.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15" y="960425"/>
            <a:ext cx="2194983" cy="2194983"/>
          </a:xfrm>
          <a:prstGeom prst="rect">
            <a:avLst/>
          </a:prstGeom>
        </p:spPr>
      </p:pic>
      <p:pic>
        <p:nvPicPr>
          <p:cNvPr id="10" name="Picture 9" descr="dndpt_pi_multi.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53" y="3309371"/>
            <a:ext cx="2212363" cy="2212363"/>
          </a:xfrm>
          <a:prstGeom prst="rect">
            <a:avLst/>
          </a:prstGeom>
        </p:spPr>
      </p:pic>
      <p:pic>
        <p:nvPicPr>
          <p:cNvPr id="11" name="Picture 10" descr="dndpt_pr_multi.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6440" y="3309370"/>
            <a:ext cx="2212363" cy="2212363"/>
          </a:xfrm>
          <a:prstGeom prst="rect">
            <a:avLst/>
          </a:prstGeom>
        </p:spPr>
      </p:pic>
      <p:sp>
        <p:nvSpPr>
          <p:cNvPr id="15" name="TextBox 14"/>
          <p:cNvSpPr txBox="1"/>
          <p:nvPr/>
        </p:nvSpPr>
        <p:spPr>
          <a:xfrm>
            <a:off x="5393160" y="4233453"/>
            <a:ext cx="652755" cy="369332"/>
          </a:xfrm>
          <a:prstGeom prst="rect">
            <a:avLst/>
          </a:prstGeom>
          <a:noFill/>
        </p:spPr>
        <p:txBody>
          <a:bodyPr wrap="none" rtlCol="0">
            <a:spAutoFit/>
          </a:bodyPr>
          <a:lstStyle/>
          <a:p>
            <a:r>
              <a:rPr lang="en-US" dirty="0" smtClean="0"/>
              <a:t>π</a:t>
            </a:r>
            <a:r>
              <a:rPr lang="en-US" baseline="30000" dirty="0" smtClean="0"/>
              <a:t>+</a:t>
            </a:r>
            <a:r>
              <a:rPr lang="en-US" dirty="0" smtClean="0"/>
              <a:t>/π</a:t>
            </a:r>
            <a:r>
              <a:rPr lang="en-US" baseline="30000" dirty="0" smtClean="0"/>
              <a:t>-</a:t>
            </a:r>
            <a:endParaRPr lang="en-US" dirty="0"/>
          </a:p>
        </p:txBody>
      </p:sp>
      <p:sp>
        <p:nvSpPr>
          <p:cNvPr id="16" name="TextBox 15"/>
          <p:cNvSpPr txBox="1"/>
          <p:nvPr/>
        </p:nvSpPr>
        <p:spPr>
          <a:xfrm>
            <a:off x="6468740" y="4233453"/>
            <a:ext cx="487784" cy="369332"/>
          </a:xfrm>
          <a:prstGeom prst="rect">
            <a:avLst/>
          </a:prstGeom>
          <a:noFill/>
        </p:spPr>
        <p:txBody>
          <a:bodyPr wrap="none" rtlCol="0">
            <a:spAutoFit/>
          </a:bodyPr>
          <a:lstStyle/>
          <a:p>
            <a:r>
              <a:rPr lang="en-US" dirty="0" err="1" smtClean="0"/>
              <a:t>Κ</a:t>
            </a:r>
            <a:r>
              <a:rPr lang="en-US" baseline="30000" dirty="0" smtClean="0"/>
              <a:t>+/-</a:t>
            </a:r>
            <a:endParaRPr lang="en-US" dirty="0"/>
          </a:p>
        </p:txBody>
      </p:sp>
      <p:sp>
        <p:nvSpPr>
          <p:cNvPr id="17" name="TextBox 16"/>
          <p:cNvSpPr txBox="1"/>
          <p:nvPr/>
        </p:nvSpPr>
        <p:spPr>
          <a:xfrm>
            <a:off x="7869690" y="4233453"/>
            <a:ext cx="516375" cy="369332"/>
          </a:xfrm>
          <a:prstGeom prst="rect">
            <a:avLst/>
          </a:prstGeom>
          <a:noFill/>
        </p:spPr>
        <p:txBody>
          <a:bodyPr wrap="none" rtlCol="0">
            <a:spAutoFit/>
          </a:bodyPr>
          <a:lstStyle/>
          <a:p>
            <a:r>
              <a:rPr lang="en-US" dirty="0" smtClean="0"/>
              <a:t>p/p</a:t>
            </a:r>
            <a:endParaRPr lang="en-US" dirty="0"/>
          </a:p>
        </p:txBody>
      </p:sp>
      <p:cxnSp>
        <p:nvCxnSpPr>
          <p:cNvPr id="18" name="Straight Connector 17"/>
          <p:cNvCxnSpPr/>
          <p:nvPr/>
        </p:nvCxnSpPr>
        <p:spPr>
          <a:xfrm>
            <a:off x="8154710" y="4322893"/>
            <a:ext cx="1452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845300414"/>
              </p:ext>
            </p:extLst>
          </p:nvPr>
        </p:nvGraphicFramePr>
        <p:xfrm>
          <a:off x="2514458" y="2307457"/>
          <a:ext cx="1940912" cy="363921"/>
        </p:xfrm>
        <a:graphic>
          <a:graphicData uri="http://schemas.openxmlformats.org/presentationml/2006/ole">
            <mc:AlternateContent xmlns:mc="http://schemas.openxmlformats.org/markup-compatibility/2006">
              <mc:Choice xmlns:v="urn:schemas-microsoft-com:vml" Requires="v">
                <p:oleObj spid="_x0000_s3112" name="Equation" r:id="rId7" imgW="1219200" imgH="228600" progId="Equation.3">
                  <p:embed/>
                </p:oleObj>
              </mc:Choice>
              <mc:Fallback>
                <p:oleObj name="Equation" r:id="rId7" imgW="1219200" imgH="228600" progId="Equation.3">
                  <p:embed/>
                  <p:pic>
                    <p:nvPicPr>
                      <p:cNvPr id="0" name=""/>
                      <p:cNvPicPr/>
                      <p:nvPr/>
                    </p:nvPicPr>
                    <p:blipFill>
                      <a:blip r:embed="rId8"/>
                      <a:stretch>
                        <a:fillRect/>
                      </a:stretch>
                    </p:blipFill>
                    <p:spPr>
                      <a:xfrm>
                        <a:off x="2514458" y="2307457"/>
                        <a:ext cx="1940912" cy="36392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69542365"/>
              </p:ext>
            </p:extLst>
          </p:nvPr>
        </p:nvGraphicFramePr>
        <p:xfrm>
          <a:off x="2872608" y="1064140"/>
          <a:ext cx="1306520" cy="643792"/>
        </p:xfrm>
        <a:graphic>
          <a:graphicData uri="http://schemas.openxmlformats.org/presentationml/2006/ole">
            <mc:AlternateContent xmlns:mc="http://schemas.openxmlformats.org/markup-compatibility/2006">
              <mc:Choice xmlns:v="urn:schemas-microsoft-com:vml" Requires="v">
                <p:oleObj spid="_x0000_s3113" name="Equation" r:id="rId9" imgW="876300" imgH="431800" progId="Equation.3">
                  <p:embed/>
                </p:oleObj>
              </mc:Choice>
              <mc:Fallback>
                <p:oleObj name="Equation" r:id="rId9" imgW="876300" imgH="431800" progId="Equation.3">
                  <p:embed/>
                  <p:pic>
                    <p:nvPicPr>
                      <p:cNvPr id="0" name=""/>
                      <p:cNvPicPr/>
                      <p:nvPr/>
                    </p:nvPicPr>
                    <p:blipFill>
                      <a:blip r:embed="rId10"/>
                      <a:stretch>
                        <a:fillRect/>
                      </a:stretch>
                    </p:blipFill>
                    <p:spPr>
                      <a:xfrm>
                        <a:off x="2872608" y="1064140"/>
                        <a:ext cx="1306520" cy="643792"/>
                      </a:xfrm>
                      <a:prstGeom prst="rect">
                        <a:avLst/>
                      </a:prstGeom>
                    </p:spPr>
                  </p:pic>
                </p:oleObj>
              </mc:Fallback>
            </mc:AlternateContent>
          </a:graphicData>
        </a:graphic>
      </p:graphicFrame>
      <p:cxnSp>
        <p:nvCxnSpPr>
          <p:cNvPr id="19" name="Straight Connector 18"/>
          <p:cNvCxnSpPr/>
          <p:nvPr/>
        </p:nvCxnSpPr>
        <p:spPr>
          <a:xfrm flipV="1">
            <a:off x="2642872" y="1707932"/>
            <a:ext cx="1088300" cy="599525"/>
          </a:xfrm>
          <a:prstGeom prst="line">
            <a:avLst/>
          </a:prstGeom>
          <a:ln w="28575" cmpd="sng">
            <a:solidFill>
              <a:srgbClr val="FF0000"/>
            </a:solidFill>
            <a:prstDash val="dash"/>
            <a:tailEnd type="triangle" w="lg"/>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459655" y="2342494"/>
            <a:ext cx="289035" cy="337644"/>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1723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740" y="140467"/>
            <a:ext cx="8558234" cy="584776"/>
          </a:xfrm>
          <a:prstGeom prst="rect">
            <a:avLst/>
          </a:prstGeom>
          <a:noFill/>
        </p:spPr>
        <p:txBody>
          <a:bodyPr wrap="square" rtlCol="0">
            <a:spAutoFit/>
          </a:bodyPr>
          <a:lstStyle/>
          <a:p>
            <a:pPr algn="ctr"/>
            <a:r>
              <a:rPr lang="en-US" sz="3200" dirty="0" smtClean="0"/>
              <a:t>Elliptic flow of strange particle</a:t>
            </a:r>
            <a:endParaRPr lang="en-US" sz="3200" dirty="0"/>
          </a:p>
        </p:txBody>
      </p:sp>
      <p:grpSp>
        <p:nvGrpSpPr>
          <p:cNvPr id="8" name="Group 7"/>
          <p:cNvGrpSpPr/>
          <p:nvPr/>
        </p:nvGrpSpPr>
        <p:grpSpPr>
          <a:xfrm>
            <a:off x="387884" y="1065013"/>
            <a:ext cx="8477521" cy="2991233"/>
            <a:chOff x="387884" y="996567"/>
            <a:chExt cx="8477521" cy="2991233"/>
          </a:xfrm>
        </p:grpSpPr>
        <p:pic>
          <p:nvPicPr>
            <p:cNvPr id="5" name="图片 2"/>
            <p:cNvPicPr>
              <a:picLocks noChangeAspect="1"/>
            </p:cNvPicPr>
            <p:nvPr/>
          </p:nvPicPr>
          <p:blipFill>
            <a:blip r:embed="rId2"/>
            <a:stretch>
              <a:fillRect/>
            </a:stretch>
          </p:blipFill>
          <p:spPr>
            <a:xfrm>
              <a:off x="387884" y="996567"/>
              <a:ext cx="8477521" cy="2991233"/>
            </a:xfrm>
            <a:prstGeom prst="rect">
              <a:avLst/>
            </a:prstGeom>
          </p:spPr>
        </p:pic>
        <p:sp>
          <p:nvSpPr>
            <p:cNvPr id="6" name="文本框 6"/>
            <p:cNvSpPr txBox="1"/>
            <p:nvPr/>
          </p:nvSpPr>
          <p:spPr>
            <a:xfrm>
              <a:off x="3559717" y="2815012"/>
              <a:ext cx="543739" cy="461665"/>
            </a:xfrm>
            <a:prstGeom prst="rect">
              <a:avLst/>
            </a:prstGeom>
            <a:noFill/>
          </p:spPr>
          <p:txBody>
            <a:bodyPr wrap="none" rtlCol="0">
              <a:spAutoFit/>
            </a:bodyPr>
            <a:lstStyle/>
            <a:p>
              <a:r>
                <a:rPr kumimoji="1" lang="en-US" altLang="zh-CN" sz="2400" dirty="0" smtClean="0"/>
                <a:t>K</a:t>
              </a:r>
              <a:r>
                <a:rPr kumimoji="1" lang="en-US" altLang="zh-CN" sz="2400" baseline="30000" dirty="0" smtClean="0"/>
                <a:t>0</a:t>
              </a:r>
              <a:r>
                <a:rPr kumimoji="1" lang="en-US" altLang="zh-CN" sz="2400" baseline="-25000" dirty="0" smtClean="0"/>
                <a:t>S</a:t>
              </a:r>
              <a:endParaRPr kumimoji="1" lang="zh-CN" altLang="en-US" sz="2400" baseline="-25000" dirty="0"/>
            </a:p>
          </p:txBody>
        </p:sp>
        <p:sp>
          <p:nvSpPr>
            <p:cNvPr id="7" name="文本框 9"/>
            <p:cNvSpPr txBox="1"/>
            <p:nvPr/>
          </p:nvSpPr>
          <p:spPr>
            <a:xfrm>
              <a:off x="7798340" y="2810088"/>
              <a:ext cx="360946" cy="461665"/>
            </a:xfrm>
            <a:prstGeom prst="rect">
              <a:avLst/>
            </a:prstGeom>
            <a:noFill/>
          </p:spPr>
          <p:txBody>
            <a:bodyPr wrap="none" rtlCol="0">
              <a:spAutoFit/>
            </a:bodyPr>
            <a:lstStyle/>
            <a:p>
              <a:r>
                <a:rPr lang="el-GR" altLang="zh-CN" sz="2400" dirty="0"/>
                <a:t>Λ</a:t>
              </a:r>
              <a:endParaRPr kumimoji="1" lang="zh-CN" altLang="en-US" sz="2400" baseline="-25000" dirty="0"/>
            </a:p>
          </p:txBody>
        </p:sp>
      </p:grpSp>
      <p:sp>
        <p:nvSpPr>
          <p:cNvPr id="9" name="TextBox 8"/>
          <p:cNvSpPr txBox="1"/>
          <p:nvPr/>
        </p:nvSpPr>
        <p:spPr>
          <a:xfrm>
            <a:off x="516741" y="5155901"/>
            <a:ext cx="8348664" cy="1077218"/>
          </a:xfrm>
          <a:prstGeom prst="rect">
            <a:avLst/>
          </a:prstGeom>
          <a:noFill/>
          <a:ln w="38100" cmpd="sng">
            <a:solidFill>
              <a:srgbClr val="008000"/>
            </a:solidFill>
          </a:ln>
        </p:spPr>
        <p:txBody>
          <a:bodyPr wrap="square" rtlCol="0">
            <a:spAutoFit/>
          </a:bodyPr>
          <a:lstStyle/>
          <a:p>
            <a:r>
              <a:rPr lang="en-US" sz="3200" dirty="0" smtClean="0"/>
              <a:t>Clean V</a:t>
            </a:r>
            <a:r>
              <a:rPr lang="en-US" sz="3200" baseline="30000" dirty="0" smtClean="0"/>
              <a:t>0</a:t>
            </a:r>
            <a:r>
              <a:rPr lang="en-US" sz="3200" dirty="0" smtClean="0"/>
              <a:t> signal from topological reconstruction </a:t>
            </a:r>
          </a:p>
          <a:p>
            <a:r>
              <a:rPr lang="en-US" sz="3200" dirty="0" smtClean="0"/>
              <a:t>over the wide range of </a:t>
            </a:r>
            <a:r>
              <a:rPr kumimoji="1" lang="en-US" altLang="zh-CN" sz="3200" dirty="0" err="1" smtClean="0"/>
              <a:t>p</a:t>
            </a:r>
            <a:r>
              <a:rPr kumimoji="1" lang="en-US" altLang="zh-CN" sz="3200" baseline="-25000" dirty="0" err="1" smtClean="0"/>
              <a:t>T</a:t>
            </a:r>
            <a:r>
              <a:rPr kumimoji="1" lang="en-US" altLang="zh-CN" sz="3200" dirty="0" smtClean="0"/>
              <a:t> and </a:t>
            </a:r>
            <a:r>
              <a:rPr lang="fi-FI" altLang="zh-CN" sz="3200" dirty="0" smtClean="0"/>
              <a:t>η</a:t>
            </a:r>
            <a:endParaRPr kumimoji="1" lang="zh-CN" altLang="en-US" sz="3200" dirty="0" smtClean="0"/>
          </a:p>
        </p:txBody>
      </p:sp>
      <p:cxnSp>
        <p:nvCxnSpPr>
          <p:cNvPr id="10" name="Straight Connector 9"/>
          <p:cNvCxnSpPr/>
          <p:nvPr/>
        </p:nvCxnSpPr>
        <p:spPr>
          <a:xfrm flipV="1">
            <a:off x="2687517" y="3883365"/>
            <a:ext cx="0" cy="1254131"/>
          </a:xfrm>
          <a:prstGeom prst="line">
            <a:avLst/>
          </a:prstGeom>
          <a:ln w="76200" cmpd="sng">
            <a:solidFill>
              <a:srgbClr val="FF0000"/>
            </a:solidFill>
            <a:prstDash val="solid"/>
            <a:tailEnd type="triangle" w="lg"/>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055268" y="3901770"/>
            <a:ext cx="0" cy="1254131"/>
          </a:xfrm>
          <a:prstGeom prst="line">
            <a:avLst/>
          </a:prstGeom>
          <a:ln w="76200" cmpd="sng">
            <a:solidFill>
              <a:srgbClr val="FF0000"/>
            </a:solidFill>
            <a:prstDash val="solid"/>
            <a:tailEnd type="triangle" w="lg"/>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fld id="{4B315016-BB21-7344-85E2-697F578845D7}"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23</a:t>
            </a:fld>
            <a:endParaRPr lang="en-US"/>
          </a:p>
        </p:txBody>
      </p:sp>
      <p:sp>
        <p:nvSpPr>
          <p:cNvPr id="12" name="文本框 7"/>
          <p:cNvSpPr txBox="1"/>
          <p:nvPr/>
        </p:nvSpPr>
        <p:spPr>
          <a:xfrm>
            <a:off x="6714051" y="895736"/>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spTree>
    <p:extLst>
      <p:ext uri="{BB962C8B-B14F-4D97-AF65-F5344CB8AC3E}">
        <p14:creationId xmlns:p14="http://schemas.microsoft.com/office/powerpoint/2010/main" val="17013136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2245733" y="4001943"/>
            <a:ext cx="6551515" cy="2752807"/>
          </a:xfrm>
          <a:prstGeom prst="rect">
            <a:avLst/>
          </a:prstGeom>
        </p:spPr>
      </p:pic>
      <p:sp>
        <p:nvSpPr>
          <p:cNvPr id="4" name="幻灯片编号占位符 3"/>
          <p:cNvSpPr>
            <a:spLocks noGrp="1"/>
          </p:cNvSpPr>
          <p:nvPr>
            <p:ph type="sldNum" sz="quarter" idx="12"/>
          </p:nvPr>
        </p:nvSpPr>
        <p:spPr/>
        <p:txBody>
          <a:bodyPr/>
          <a:lstStyle/>
          <a:p>
            <a:fld id="{4A822907-8A9D-4F6B-98F6-913902AD56B5}" type="slidenum">
              <a:rPr lang="en-US" smtClean="0"/>
              <a:t>24</a:t>
            </a:fld>
            <a:endParaRPr lang="en-US"/>
          </a:p>
        </p:txBody>
      </p:sp>
      <p:sp>
        <p:nvSpPr>
          <p:cNvPr id="9" name="文本框 8"/>
          <p:cNvSpPr txBox="1"/>
          <p:nvPr/>
        </p:nvSpPr>
        <p:spPr>
          <a:xfrm>
            <a:off x="0" y="4449997"/>
            <a:ext cx="2245733" cy="1938992"/>
          </a:xfrm>
          <a:prstGeom prst="rect">
            <a:avLst/>
          </a:prstGeom>
          <a:noFill/>
          <a:ln w="28575" cmpd="sng">
            <a:solidFill>
              <a:srgbClr val="000000"/>
            </a:solidFill>
          </a:ln>
        </p:spPr>
        <p:txBody>
          <a:bodyPr wrap="square" rtlCol="0">
            <a:spAutoFit/>
          </a:bodyPr>
          <a:lstStyle/>
          <a:p>
            <a:r>
              <a:rPr kumimoji="1" lang="en-US" altLang="zh-CN" sz="2400" dirty="0" smtClean="0"/>
              <a:t>Ridge observed in K</a:t>
            </a:r>
            <a:r>
              <a:rPr kumimoji="1" lang="en-US" altLang="zh-CN" sz="2400" baseline="30000" dirty="0" smtClean="0"/>
              <a:t>0</a:t>
            </a:r>
            <a:r>
              <a:rPr kumimoji="1" lang="en-US" altLang="zh-CN" sz="2400" baseline="-25000" dirty="0" smtClean="0"/>
              <a:t>S</a:t>
            </a:r>
            <a:r>
              <a:rPr kumimoji="1" lang="en-US" altLang="zh-CN" sz="2400" dirty="0" smtClean="0"/>
              <a:t> and </a:t>
            </a:r>
            <a:r>
              <a:rPr lang="el-GR" altLang="zh-CN" sz="2400" dirty="0" smtClean="0"/>
              <a:t>Λ</a:t>
            </a:r>
            <a:r>
              <a:rPr lang="en-US" altLang="zh-CN" sz="2400" dirty="0" smtClean="0"/>
              <a:t> correlation in high multiplicity </a:t>
            </a:r>
            <a:r>
              <a:rPr lang="en-US" altLang="zh-CN" sz="2400" dirty="0" err="1" smtClean="0"/>
              <a:t>pPb</a:t>
            </a:r>
            <a:r>
              <a:rPr lang="en-US" altLang="zh-CN" sz="2400" dirty="0" smtClean="0"/>
              <a:t> events</a:t>
            </a:r>
            <a:endParaRPr kumimoji="1" lang="zh-CN" altLang="en-US" sz="2400" dirty="0"/>
          </a:p>
        </p:txBody>
      </p:sp>
      <p:sp>
        <p:nvSpPr>
          <p:cNvPr id="12" name="TextBox 11"/>
          <p:cNvSpPr txBox="1"/>
          <p:nvPr/>
        </p:nvSpPr>
        <p:spPr>
          <a:xfrm>
            <a:off x="516740" y="0"/>
            <a:ext cx="8558234" cy="584776"/>
          </a:xfrm>
          <a:prstGeom prst="rect">
            <a:avLst/>
          </a:prstGeom>
          <a:noFill/>
        </p:spPr>
        <p:txBody>
          <a:bodyPr wrap="square" rtlCol="0">
            <a:spAutoFit/>
          </a:bodyPr>
          <a:lstStyle/>
          <a:p>
            <a:pPr algn="ctr"/>
            <a:r>
              <a:rPr lang="en-US" sz="3200" dirty="0" smtClean="0"/>
              <a:t>Elliptic flow of strange particle</a:t>
            </a:r>
            <a:endParaRPr lang="en-US" sz="3200" dirty="0"/>
          </a:p>
        </p:txBody>
      </p:sp>
      <p:grpSp>
        <p:nvGrpSpPr>
          <p:cNvPr id="13" name="Group 12"/>
          <p:cNvGrpSpPr/>
          <p:nvPr/>
        </p:nvGrpSpPr>
        <p:grpSpPr>
          <a:xfrm>
            <a:off x="1583058" y="713609"/>
            <a:ext cx="7487237" cy="2838472"/>
            <a:chOff x="387884" y="996567"/>
            <a:chExt cx="8477521" cy="2991233"/>
          </a:xfrm>
        </p:grpSpPr>
        <p:pic>
          <p:nvPicPr>
            <p:cNvPr id="14" name="图片 2"/>
            <p:cNvPicPr>
              <a:picLocks noChangeAspect="1"/>
            </p:cNvPicPr>
            <p:nvPr/>
          </p:nvPicPr>
          <p:blipFill>
            <a:blip r:embed="rId4"/>
            <a:stretch>
              <a:fillRect/>
            </a:stretch>
          </p:blipFill>
          <p:spPr>
            <a:xfrm>
              <a:off x="387884" y="996567"/>
              <a:ext cx="8477521" cy="2991233"/>
            </a:xfrm>
            <a:prstGeom prst="rect">
              <a:avLst/>
            </a:prstGeom>
          </p:spPr>
        </p:pic>
        <p:sp>
          <p:nvSpPr>
            <p:cNvPr id="15" name="文本框 6"/>
            <p:cNvSpPr txBox="1"/>
            <p:nvPr/>
          </p:nvSpPr>
          <p:spPr>
            <a:xfrm>
              <a:off x="3559717" y="2815012"/>
              <a:ext cx="543739" cy="461665"/>
            </a:xfrm>
            <a:prstGeom prst="rect">
              <a:avLst/>
            </a:prstGeom>
            <a:noFill/>
          </p:spPr>
          <p:txBody>
            <a:bodyPr wrap="none" rtlCol="0">
              <a:spAutoFit/>
            </a:bodyPr>
            <a:lstStyle/>
            <a:p>
              <a:r>
                <a:rPr kumimoji="1" lang="en-US" altLang="zh-CN" sz="2400" dirty="0" smtClean="0"/>
                <a:t>K</a:t>
              </a:r>
              <a:r>
                <a:rPr kumimoji="1" lang="en-US" altLang="zh-CN" sz="2400" baseline="30000" dirty="0" smtClean="0"/>
                <a:t>0</a:t>
              </a:r>
              <a:r>
                <a:rPr kumimoji="1" lang="en-US" altLang="zh-CN" sz="2400" baseline="-25000" dirty="0" smtClean="0"/>
                <a:t>S</a:t>
              </a:r>
              <a:endParaRPr kumimoji="1" lang="zh-CN" altLang="en-US" sz="2400" baseline="-25000" dirty="0"/>
            </a:p>
          </p:txBody>
        </p:sp>
        <p:sp>
          <p:nvSpPr>
            <p:cNvPr id="16" name="文本框 9"/>
            <p:cNvSpPr txBox="1"/>
            <p:nvPr/>
          </p:nvSpPr>
          <p:spPr>
            <a:xfrm>
              <a:off x="7798340" y="2810088"/>
              <a:ext cx="360946" cy="461665"/>
            </a:xfrm>
            <a:prstGeom prst="rect">
              <a:avLst/>
            </a:prstGeom>
            <a:noFill/>
          </p:spPr>
          <p:txBody>
            <a:bodyPr wrap="none" rtlCol="0">
              <a:spAutoFit/>
            </a:bodyPr>
            <a:lstStyle/>
            <a:p>
              <a:r>
                <a:rPr lang="el-GR" altLang="zh-CN" sz="2400" dirty="0"/>
                <a:t>Λ</a:t>
              </a:r>
              <a:endParaRPr kumimoji="1" lang="zh-CN" altLang="en-US" sz="2400" baseline="-25000" dirty="0"/>
            </a:p>
          </p:txBody>
        </p:sp>
      </p:grpSp>
      <p:cxnSp>
        <p:nvCxnSpPr>
          <p:cNvPr id="17" name="Straight Connector 16"/>
          <p:cNvCxnSpPr/>
          <p:nvPr/>
        </p:nvCxnSpPr>
        <p:spPr>
          <a:xfrm>
            <a:off x="3773568" y="3426048"/>
            <a:ext cx="0" cy="596138"/>
          </a:xfrm>
          <a:prstGeom prst="line">
            <a:avLst/>
          </a:prstGeom>
          <a:ln w="76200" cmpd="sng">
            <a:solidFill>
              <a:srgbClr val="FF0000"/>
            </a:solidFill>
            <a:prstDash val="solid"/>
            <a:tailEnd type="triangle" w="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349791" y="3426048"/>
            <a:ext cx="0" cy="596138"/>
          </a:xfrm>
          <a:prstGeom prst="line">
            <a:avLst/>
          </a:prstGeom>
          <a:ln w="76200" cmpd="sng">
            <a:solidFill>
              <a:srgbClr val="FF0000"/>
            </a:solidFill>
            <a:prstDash val="solid"/>
            <a:tailEnd type="triangle" w="lg"/>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fld id="{215BAB30-1A0D-A445-808B-BF68ADE6B0D2}" type="datetime1">
              <a:rPr lang="en-US" smtClean="0"/>
              <a:t>7/6/15</a:t>
            </a:fld>
            <a:endParaRPr lang="en-US"/>
          </a:p>
        </p:txBody>
      </p:sp>
      <p:sp>
        <p:nvSpPr>
          <p:cNvPr id="18" name="文本框 7"/>
          <p:cNvSpPr txBox="1"/>
          <p:nvPr/>
        </p:nvSpPr>
        <p:spPr>
          <a:xfrm>
            <a:off x="113910" y="4084611"/>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spTree>
    <p:extLst>
      <p:ext uri="{BB962C8B-B14F-4D97-AF65-F5344CB8AC3E}">
        <p14:creationId xmlns:p14="http://schemas.microsoft.com/office/powerpoint/2010/main" val="26239728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387"/>
            <a:ext cx="8229600" cy="699352"/>
          </a:xfrm>
        </p:spPr>
        <p:txBody>
          <a:bodyPr>
            <a:normAutofit/>
          </a:bodyPr>
          <a:lstStyle/>
          <a:p>
            <a:r>
              <a:rPr kumimoji="1" lang="en-US" altLang="zh-CN" sz="3200" dirty="0" smtClean="0"/>
              <a:t>Identified strange particle v</a:t>
            </a:r>
            <a:r>
              <a:rPr kumimoji="1" lang="en-US" altLang="zh-CN" sz="3200" baseline="-25000" dirty="0" smtClean="0"/>
              <a:t>2</a:t>
            </a:r>
            <a:r>
              <a:rPr kumimoji="1" lang="en-US" altLang="zh-CN" sz="3200" dirty="0" smtClean="0"/>
              <a:t> in </a:t>
            </a:r>
            <a:r>
              <a:rPr kumimoji="1" lang="en-US" altLang="zh-CN" sz="3200" dirty="0" err="1" smtClean="0"/>
              <a:t>pPb</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25</a:t>
            </a:fld>
            <a:endParaRPr lang="en-US"/>
          </a:p>
        </p:txBody>
      </p:sp>
      <p:sp>
        <p:nvSpPr>
          <p:cNvPr id="3" name="文本框 2"/>
          <p:cNvSpPr txBox="1"/>
          <p:nvPr/>
        </p:nvSpPr>
        <p:spPr>
          <a:xfrm>
            <a:off x="271810" y="854376"/>
            <a:ext cx="2185214" cy="461665"/>
          </a:xfrm>
          <a:prstGeom prst="rect">
            <a:avLst/>
          </a:prstGeom>
          <a:noFill/>
        </p:spPr>
        <p:txBody>
          <a:bodyPr wrap="none" rtlCol="0">
            <a:spAutoFit/>
          </a:bodyPr>
          <a:lstStyle/>
          <a:p>
            <a:r>
              <a:rPr kumimoji="1" lang="en-US" altLang="zh-CN" sz="2400" dirty="0" smtClean="0"/>
              <a:t>Low Multiplicity</a:t>
            </a:r>
            <a:endParaRPr kumimoji="1" lang="zh-CN" altLang="en-US" sz="2400" dirty="0"/>
          </a:p>
        </p:txBody>
      </p:sp>
      <p:sp>
        <p:nvSpPr>
          <p:cNvPr id="9" name="文本框 8"/>
          <p:cNvSpPr txBox="1"/>
          <p:nvPr/>
        </p:nvSpPr>
        <p:spPr>
          <a:xfrm>
            <a:off x="3354537" y="1068248"/>
            <a:ext cx="2747733" cy="523220"/>
          </a:xfrm>
          <a:prstGeom prst="rect">
            <a:avLst/>
          </a:prstGeom>
          <a:noFill/>
        </p:spPr>
        <p:txBody>
          <a:bodyPr wrap="none" rtlCol="0">
            <a:spAutoFit/>
          </a:bodyPr>
          <a:lstStyle/>
          <a:p>
            <a:r>
              <a:rPr kumimoji="1" lang="en-US" altLang="zh-CN" sz="2800" dirty="0" err="1" smtClean="0"/>
              <a:t>N</a:t>
            </a:r>
            <a:r>
              <a:rPr kumimoji="1" lang="en-US" altLang="zh-CN" sz="2800" baseline="-25000" dirty="0" err="1" smtClean="0"/>
              <a:t>trk</a:t>
            </a:r>
            <a:r>
              <a:rPr kumimoji="1" lang="en-US" altLang="zh-CN" sz="2800" baseline="30000" dirty="0" err="1" smtClean="0"/>
              <a:t>offline</a:t>
            </a:r>
            <a:r>
              <a:rPr kumimoji="1" lang="en-US" altLang="zh-CN" sz="2800" dirty="0" smtClean="0"/>
              <a:t> increases</a:t>
            </a:r>
            <a:endParaRPr kumimoji="1" lang="zh-CN" altLang="en-US" sz="2800" dirty="0"/>
          </a:p>
        </p:txBody>
      </p:sp>
      <p:cxnSp>
        <p:nvCxnSpPr>
          <p:cNvPr id="11" name="直线箭头连接符 10"/>
          <p:cNvCxnSpPr/>
          <p:nvPr/>
        </p:nvCxnSpPr>
        <p:spPr>
          <a:xfrm>
            <a:off x="1392259" y="1695271"/>
            <a:ext cx="6773808" cy="0"/>
          </a:xfrm>
          <a:prstGeom prst="straightConnector1">
            <a:avLst/>
          </a:prstGeom>
          <a:ln w="5715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5" name="Date Placeholder 4"/>
          <p:cNvSpPr>
            <a:spLocks noGrp="1"/>
          </p:cNvSpPr>
          <p:nvPr>
            <p:ph type="dt" sz="half" idx="10"/>
          </p:nvPr>
        </p:nvSpPr>
        <p:spPr/>
        <p:txBody>
          <a:bodyPr/>
          <a:lstStyle/>
          <a:p>
            <a:fld id="{0B7C1DE4-51E6-0945-AB5B-473ADE6832F5}" type="datetime1">
              <a:rPr lang="en-US" smtClean="0"/>
              <a:t>7/6/15</a:t>
            </a:fld>
            <a:endParaRPr lang="en-US"/>
          </a:p>
        </p:txBody>
      </p:sp>
      <p:pic>
        <p:nvPicPr>
          <p:cNvPr id="24" name="图片 23"/>
          <p:cNvPicPr>
            <a:picLocks noChangeAspect="1"/>
          </p:cNvPicPr>
          <p:nvPr/>
        </p:nvPicPr>
        <p:blipFill rotWithShape="1">
          <a:blip r:embed="rId3"/>
          <a:srcRect t="44783"/>
          <a:stretch/>
        </p:blipFill>
        <p:spPr>
          <a:xfrm>
            <a:off x="613358" y="2079872"/>
            <a:ext cx="7695811" cy="2589025"/>
          </a:xfrm>
          <a:prstGeom prst="rect">
            <a:avLst/>
          </a:prstGeom>
        </p:spPr>
      </p:pic>
      <p:sp>
        <p:nvSpPr>
          <p:cNvPr id="26" name="文本框 59"/>
          <p:cNvSpPr txBox="1"/>
          <p:nvPr/>
        </p:nvSpPr>
        <p:spPr>
          <a:xfrm>
            <a:off x="5766805" y="5176984"/>
            <a:ext cx="2732616" cy="1200328"/>
          </a:xfrm>
          <a:prstGeom prst="rect">
            <a:avLst/>
          </a:prstGeom>
          <a:noFill/>
          <a:ln w="28575" cmpd="sng">
            <a:solidFill>
              <a:srgbClr val="000000"/>
            </a:solidFill>
          </a:ln>
        </p:spPr>
        <p:txBody>
          <a:bodyPr wrap="square" rtlCol="0">
            <a:spAutoFit/>
          </a:bodyPr>
          <a:lstStyle/>
          <a:p>
            <a:r>
              <a:rPr kumimoji="1" lang="en-US" altLang="zh-CN" sz="2400" dirty="0" smtClean="0"/>
              <a:t>No PID dependence at low multiplicity from jet correlation</a:t>
            </a:r>
            <a:endParaRPr kumimoji="1" lang="zh-CN" altLang="en-US" sz="2400" dirty="0"/>
          </a:p>
        </p:txBody>
      </p:sp>
      <p:sp>
        <p:nvSpPr>
          <p:cNvPr id="27" name="文本框 7"/>
          <p:cNvSpPr txBox="1"/>
          <p:nvPr/>
        </p:nvSpPr>
        <p:spPr>
          <a:xfrm>
            <a:off x="6526672" y="4668897"/>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pic>
        <p:nvPicPr>
          <p:cNvPr id="12" name="图片 46"/>
          <p:cNvPicPr>
            <a:picLocks noChangeAspect="1"/>
          </p:cNvPicPr>
          <p:nvPr/>
        </p:nvPicPr>
        <p:blipFill>
          <a:blip r:embed="rId4"/>
          <a:stretch>
            <a:fillRect/>
          </a:stretch>
        </p:blipFill>
        <p:spPr>
          <a:xfrm>
            <a:off x="1706371" y="4891581"/>
            <a:ext cx="3741492" cy="1526078"/>
          </a:xfrm>
          <a:prstGeom prst="rect">
            <a:avLst/>
          </a:prstGeom>
        </p:spPr>
      </p:pic>
    </p:spTree>
    <p:extLst>
      <p:ext uri="{BB962C8B-B14F-4D97-AF65-F5344CB8AC3E}">
        <p14:creationId xmlns:p14="http://schemas.microsoft.com/office/powerpoint/2010/main" val="28827795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387"/>
            <a:ext cx="8229600" cy="699352"/>
          </a:xfrm>
        </p:spPr>
        <p:txBody>
          <a:bodyPr>
            <a:normAutofit/>
          </a:bodyPr>
          <a:lstStyle/>
          <a:p>
            <a:r>
              <a:rPr kumimoji="1" lang="en-US" altLang="zh-CN" sz="3200" dirty="0" smtClean="0"/>
              <a:t>Identified strange particle v</a:t>
            </a:r>
            <a:r>
              <a:rPr kumimoji="1" lang="en-US" altLang="zh-CN" sz="3200" baseline="-25000" dirty="0" smtClean="0"/>
              <a:t>2</a:t>
            </a:r>
            <a:r>
              <a:rPr kumimoji="1" lang="en-US" altLang="zh-CN" sz="3200" dirty="0" smtClean="0"/>
              <a:t> in </a:t>
            </a:r>
            <a:r>
              <a:rPr kumimoji="1" lang="en-US" altLang="zh-CN" sz="3200" dirty="0" err="1" smtClean="0"/>
              <a:t>pPb</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26</a:t>
            </a:fld>
            <a:endParaRPr lang="en-US"/>
          </a:p>
        </p:txBody>
      </p:sp>
      <p:sp>
        <p:nvSpPr>
          <p:cNvPr id="7" name="文本框 6"/>
          <p:cNvSpPr txBox="1"/>
          <p:nvPr/>
        </p:nvSpPr>
        <p:spPr>
          <a:xfrm>
            <a:off x="679947" y="5167986"/>
            <a:ext cx="8096656" cy="1077218"/>
          </a:xfrm>
          <a:prstGeom prst="rect">
            <a:avLst/>
          </a:prstGeom>
          <a:noFill/>
          <a:ln w="28575" cmpd="sng">
            <a:solidFill>
              <a:schemeClr val="tx1"/>
            </a:solidFill>
          </a:ln>
        </p:spPr>
        <p:txBody>
          <a:bodyPr wrap="square" rtlCol="0">
            <a:spAutoFit/>
          </a:bodyPr>
          <a:lstStyle/>
          <a:p>
            <a:r>
              <a:rPr kumimoji="1" lang="en-US" altLang="zh-CN" sz="3200" dirty="0" smtClean="0"/>
              <a:t>Mass ordering at </a:t>
            </a:r>
            <a:r>
              <a:rPr kumimoji="1" lang="en-US" altLang="zh-CN" sz="3200" dirty="0" err="1" smtClean="0"/>
              <a:t>p</a:t>
            </a:r>
            <a:r>
              <a:rPr kumimoji="1" lang="en-US" altLang="zh-CN" sz="3200" baseline="-25000" dirty="0" err="1" smtClean="0"/>
              <a:t>T</a:t>
            </a:r>
            <a:r>
              <a:rPr kumimoji="1" lang="en-US" altLang="zh-CN" sz="3200" baseline="-25000" dirty="0" smtClean="0"/>
              <a:t> </a:t>
            </a:r>
            <a:r>
              <a:rPr kumimoji="1" lang="en-US" altLang="zh-CN" sz="3200" dirty="0" smtClean="0"/>
              <a:t>&lt; 2GeV in high multiplicity </a:t>
            </a:r>
            <a:r>
              <a:rPr kumimoji="1" lang="en-US" altLang="zh-CN" sz="3200" b="1" dirty="0" err="1" smtClean="0"/>
              <a:t>pPb</a:t>
            </a:r>
            <a:r>
              <a:rPr kumimoji="1" lang="en-US" altLang="zh-CN" sz="3200" dirty="0" smtClean="0"/>
              <a:t> collision</a:t>
            </a:r>
            <a:r>
              <a:rPr kumimoji="1" lang="en-US" altLang="zh-CN" sz="3200" dirty="0" smtClean="0">
                <a:solidFill>
                  <a:srgbClr val="FF0000"/>
                </a:solidFill>
              </a:rPr>
              <a:t>-&gt;Radial flow?</a:t>
            </a:r>
          </a:p>
        </p:txBody>
      </p:sp>
      <p:grpSp>
        <p:nvGrpSpPr>
          <p:cNvPr id="33" name="组 32"/>
          <p:cNvGrpSpPr/>
          <p:nvPr/>
        </p:nvGrpSpPr>
        <p:grpSpPr>
          <a:xfrm>
            <a:off x="166778" y="1986250"/>
            <a:ext cx="8609826" cy="2298424"/>
            <a:chOff x="25960" y="732260"/>
            <a:chExt cx="9005886" cy="2404153"/>
          </a:xfrm>
        </p:grpSpPr>
        <p:pic>
          <p:nvPicPr>
            <p:cNvPr id="34" name="图片 33" descr="v2_PID_highN_pPb.pdf"/>
            <p:cNvPicPr>
              <a:picLocks noChangeAspect="1"/>
            </p:cNvPicPr>
            <p:nvPr/>
          </p:nvPicPr>
          <p:blipFill rotWithShape="1">
            <a:blip r:embed="rId3">
              <a:extLst>
                <a:ext uri="{28A0092B-C50C-407E-A947-70E740481C1C}">
                  <a14:useLocalDpi xmlns:a14="http://schemas.microsoft.com/office/drawing/2010/main" val="0"/>
                </a:ext>
              </a:extLst>
            </a:blip>
            <a:srcRect r="53853"/>
            <a:stretch/>
          </p:blipFill>
          <p:spPr>
            <a:xfrm rot="5400000">
              <a:off x="3326826" y="-2568606"/>
              <a:ext cx="2404153" cy="9005886"/>
            </a:xfrm>
            <a:prstGeom prst="rect">
              <a:avLst/>
            </a:prstGeom>
          </p:spPr>
        </p:pic>
        <p:grpSp>
          <p:nvGrpSpPr>
            <p:cNvPr id="35" name="Group 12"/>
            <p:cNvGrpSpPr>
              <a:grpSpLocks noChangeAspect="1"/>
            </p:cNvGrpSpPr>
            <p:nvPr/>
          </p:nvGrpSpPr>
          <p:grpSpPr bwMode="auto">
            <a:xfrm>
              <a:off x="2828654" y="832596"/>
              <a:ext cx="1030536" cy="528440"/>
              <a:chOff x="3568593" y="904097"/>
              <a:chExt cx="2276479" cy="1131755"/>
            </a:xfrm>
          </p:grpSpPr>
          <p:grpSp>
            <p:nvGrpSpPr>
              <p:cNvPr id="36" name="Group 13"/>
              <p:cNvGrpSpPr>
                <a:grpSpLocks/>
              </p:cNvGrpSpPr>
              <p:nvPr/>
            </p:nvGrpSpPr>
            <p:grpSpPr bwMode="auto">
              <a:xfrm>
                <a:off x="3568593" y="904097"/>
                <a:ext cx="2276479" cy="1131755"/>
                <a:chOff x="3568593" y="904097"/>
                <a:chExt cx="2276479" cy="1131755"/>
              </a:xfrm>
            </p:grpSpPr>
            <p:grpSp>
              <p:nvGrpSpPr>
                <p:cNvPr id="40" name="Group 17"/>
                <p:cNvGrpSpPr>
                  <a:grpSpLocks/>
                </p:cNvGrpSpPr>
                <p:nvPr/>
              </p:nvGrpSpPr>
              <p:grpSpPr bwMode="auto">
                <a:xfrm>
                  <a:off x="3656109" y="1562576"/>
                  <a:ext cx="1996495" cy="3"/>
                  <a:chOff x="1131474" y="1812269"/>
                  <a:chExt cx="1996495" cy="3"/>
                </a:xfrm>
              </p:grpSpPr>
              <p:cxnSp>
                <p:nvCxnSpPr>
                  <p:cNvPr id="45"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1"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42"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43"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44" name="Picture 21"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38"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9"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grpSp>
      <p:sp>
        <p:nvSpPr>
          <p:cNvPr id="3" name="文本框 2"/>
          <p:cNvSpPr txBox="1"/>
          <p:nvPr/>
        </p:nvSpPr>
        <p:spPr>
          <a:xfrm>
            <a:off x="271810" y="854376"/>
            <a:ext cx="2236510" cy="461665"/>
          </a:xfrm>
          <a:prstGeom prst="rect">
            <a:avLst/>
          </a:prstGeom>
          <a:noFill/>
        </p:spPr>
        <p:txBody>
          <a:bodyPr wrap="none" rtlCol="0">
            <a:spAutoFit/>
          </a:bodyPr>
          <a:lstStyle/>
          <a:p>
            <a:r>
              <a:rPr kumimoji="1" lang="en-US" altLang="zh-CN" sz="2400" dirty="0" smtClean="0"/>
              <a:t>High Multiplicity</a:t>
            </a:r>
            <a:endParaRPr kumimoji="1" lang="zh-CN" altLang="en-US" sz="2400" dirty="0"/>
          </a:p>
        </p:txBody>
      </p:sp>
      <p:sp>
        <p:nvSpPr>
          <p:cNvPr id="9" name="文本框 8"/>
          <p:cNvSpPr txBox="1"/>
          <p:nvPr/>
        </p:nvSpPr>
        <p:spPr>
          <a:xfrm>
            <a:off x="3354537" y="1139800"/>
            <a:ext cx="2747733" cy="523220"/>
          </a:xfrm>
          <a:prstGeom prst="rect">
            <a:avLst/>
          </a:prstGeom>
          <a:noFill/>
        </p:spPr>
        <p:txBody>
          <a:bodyPr wrap="none" rtlCol="0">
            <a:spAutoFit/>
          </a:bodyPr>
          <a:lstStyle/>
          <a:p>
            <a:r>
              <a:rPr kumimoji="1" lang="en-US" altLang="zh-CN" sz="2800" dirty="0" err="1" smtClean="0"/>
              <a:t>N</a:t>
            </a:r>
            <a:r>
              <a:rPr kumimoji="1" lang="en-US" altLang="zh-CN" sz="2800" baseline="-25000" dirty="0" err="1" smtClean="0"/>
              <a:t>trk</a:t>
            </a:r>
            <a:r>
              <a:rPr kumimoji="1" lang="en-US" altLang="zh-CN" sz="2800" baseline="30000" dirty="0" err="1" smtClean="0"/>
              <a:t>offline</a:t>
            </a:r>
            <a:r>
              <a:rPr kumimoji="1" lang="en-US" altLang="zh-CN" sz="2800" dirty="0" smtClean="0"/>
              <a:t> increases</a:t>
            </a:r>
            <a:endParaRPr kumimoji="1" lang="zh-CN" altLang="en-US" sz="2800" dirty="0"/>
          </a:p>
        </p:txBody>
      </p:sp>
      <p:cxnSp>
        <p:nvCxnSpPr>
          <p:cNvPr id="11" name="直线箭头连接符 10"/>
          <p:cNvCxnSpPr/>
          <p:nvPr/>
        </p:nvCxnSpPr>
        <p:spPr>
          <a:xfrm>
            <a:off x="1392259" y="1802599"/>
            <a:ext cx="6773808" cy="0"/>
          </a:xfrm>
          <a:prstGeom prst="straightConnector1">
            <a:avLst/>
          </a:prstGeom>
          <a:ln w="5715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5" name="Date Placeholder 4"/>
          <p:cNvSpPr>
            <a:spLocks noGrp="1"/>
          </p:cNvSpPr>
          <p:nvPr>
            <p:ph type="dt" sz="half" idx="10"/>
          </p:nvPr>
        </p:nvSpPr>
        <p:spPr/>
        <p:txBody>
          <a:bodyPr/>
          <a:lstStyle/>
          <a:p>
            <a:fld id="{0B7C1DE4-51E6-0945-AB5B-473ADE6832F5}" type="datetime1">
              <a:rPr lang="en-US" smtClean="0"/>
              <a:t>7/6/15</a:t>
            </a:fld>
            <a:endParaRPr lang="en-US"/>
          </a:p>
        </p:txBody>
      </p:sp>
      <p:sp>
        <p:nvSpPr>
          <p:cNvPr id="24" name="文本框 7"/>
          <p:cNvSpPr txBox="1"/>
          <p:nvPr/>
        </p:nvSpPr>
        <p:spPr>
          <a:xfrm>
            <a:off x="6803855" y="4284674"/>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spTree>
    <p:extLst>
      <p:ext uri="{BB962C8B-B14F-4D97-AF65-F5344CB8AC3E}">
        <p14:creationId xmlns:p14="http://schemas.microsoft.com/office/powerpoint/2010/main" val="6325968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快照 2014-11-26 1.44.24 PM.png"/>
          <p:cNvPicPr>
            <a:picLocks noChangeAspect="1"/>
          </p:cNvPicPr>
          <p:nvPr/>
        </p:nvPicPr>
        <p:blipFill rotWithShape="1">
          <a:blip r:embed="rId3">
            <a:extLst>
              <a:ext uri="{28A0092B-C50C-407E-A947-70E740481C1C}">
                <a14:useLocalDpi xmlns:a14="http://schemas.microsoft.com/office/drawing/2010/main" val="0"/>
              </a:ext>
            </a:extLst>
          </a:blip>
          <a:srcRect l="24272" t="31300" r="39671" b="16402"/>
          <a:stretch/>
        </p:blipFill>
        <p:spPr>
          <a:xfrm>
            <a:off x="5061980" y="718339"/>
            <a:ext cx="3624820" cy="3285931"/>
          </a:xfrm>
          <a:prstGeom prst="rect">
            <a:avLst/>
          </a:prstGeom>
        </p:spPr>
      </p:pic>
      <p:pic>
        <p:nvPicPr>
          <p:cNvPr id="6" name="图片 5" descr="屏幕快照 2014-11-26 1.44.24 PM.png"/>
          <p:cNvPicPr>
            <a:picLocks noChangeAspect="1"/>
          </p:cNvPicPr>
          <p:nvPr/>
        </p:nvPicPr>
        <p:blipFill rotWithShape="1">
          <a:blip r:embed="rId3">
            <a:extLst>
              <a:ext uri="{28A0092B-C50C-407E-A947-70E740481C1C}">
                <a14:useLocalDpi xmlns:a14="http://schemas.microsoft.com/office/drawing/2010/main" val="0"/>
              </a:ext>
            </a:extLst>
          </a:blip>
          <a:srcRect l="59909" t="30851" r="3612" b="16177"/>
          <a:stretch/>
        </p:blipFill>
        <p:spPr>
          <a:xfrm>
            <a:off x="211681" y="718340"/>
            <a:ext cx="3664891" cy="3326204"/>
          </a:xfrm>
          <a:prstGeom prst="rect">
            <a:avLst/>
          </a:prstGeom>
        </p:spPr>
      </p:pic>
      <p:grpSp>
        <p:nvGrpSpPr>
          <p:cNvPr id="25" name="Group 12"/>
          <p:cNvGrpSpPr>
            <a:grpSpLocks noChangeAspect="1"/>
          </p:cNvGrpSpPr>
          <p:nvPr/>
        </p:nvGrpSpPr>
        <p:grpSpPr bwMode="auto">
          <a:xfrm>
            <a:off x="1513165" y="3886766"/>
            <a:ext cx="1030143" cy="528239"/>
            <a:chOff x="3568593" y="904097"/>
            <a:chExt cx="2276479" cy="1131755"/>
          </a:xfrm>
        </p:grpSpPr>
        <p:grpSp>
          <p:nvGrpSpPr>
            <p:cNvPr id="26" name="Group 13"/>
            <p:cNvGrpSpPr>
              <a:grpSpLocks/>
            </p:cNvGrpSpPr>
            <p:nvPr/>
          </p:nvGrpSpPr>
          <p:grpSpPr bwMode="auto">
            <a:xfrm>
              <a:off x="3568593" y="904097"/>
              <a:ext cx="2276479" cy="1131755"/>
              <a:chOff x="3568593" y="904097"/>
              <a:chExt cx="2276479" cy="1131755"/>
            </a:xfrm>
          </p:grpSpPr>
          <p:grpSp>
            <p:nvGrpSpPr>
              <p:cNvPr id="30" name="Group 17"/>
              <p:cNvGrpSpPr>
                <a:grpSpLocks/>
              </p:cNvGrpSpPr>
              <p:nvPr/>
            </p:nvGrpSpPr>
            <p:grpSpPr bwMode="auto">
              <a:xfrm>
                <a:off x="3656109" y="1562576"/>
                <a:ext cx="1996495" cy="3"/>
                <a:chOff x="1131474" y="1812269"/>
                <a:chExt cx="1996495" cy="3"/>
              </a:xfrm>
            </p:grpSpPr>
            <p:cxnSp>
              <p:nvCxnSpPr>
                <p:cNvPr id="35"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1"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32"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33"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34" name="Picture 21"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8"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37" name="Group 34"/>
          <p:cNvGrpSpPr>
            <a:grpSpLocks noChangeAspect="1"/>
          </p:cNvGrpSpPr>
          <p:nvPr/>
        </p:nvGrpSpPr>
        <p:grpSpPr bwMode="auto">
          <a:xfrm>
            <a:off x="6824546" y="3835021"/>
            <a:ext cx="1009814" cy="620555"/>
            <a:chOff x="6184195" y="697208"/>
            <a:chExt cx="2313733" cy="1380515"/>
          </a:xfrm>
        </p:grpSpPr>
        <p:pic>
          <p:nvPicPr>
            <p:cNvPr id="38" name="Picture 38"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9"/>
            <p:cNvGrpSpPr>
              <a:grpSpLocks/>
            </p:cNvGrpSpPr>
            <p:nvPr/>
          </p:nvGrpSpPr>
          <p:grpSpPr bwMode="auto">
            <a:xfrm>
              <a:off x="6317422" y="1327196"/>
              <a:ext cx="1998019" cy="309406"/>
              <a:chOff x="1130635" y="1502876"/>
              <a:chExt cx="1998019" cy="309406"/>
            </a:xfrm>
          </p:grpSpPr>
          <p:cxnSp>
            <p:nvCxnSpPr>
              <p:cNvPr id="43"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0"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41"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42" name="Picture 42"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幻灯片编号占位符 3"/>
          <p:cNvSpPr>
            <a:spLocks noGrp="1"/>
          </p:cNvSpPr>
          <p:nvPr>
            <p:ph type="sldNum" sz="quarter" idx="12"/>
          </p:nvPr>
        </p:nvSpPr>
        <p:spPr/>
        <p:txBody>
          <a:bodyPr/>
          <a:lstStyle/>
          <a:p>
            <a:fld id="{4A822907-8A9D-4F6B-98F6-913902AD56B5}" type="slidenum">
              <a:rPr lang="en-US" smtClean="0"/>
              <a:t>27</a:t>
            </a:fld>
            <a:endParaRPr lang="en-US"/>
          </a:p>
        </p:txBody>
      </p:sp>
      <p:sp>
        <p:nvSpPr>
          <p:cNvPr id="46" name="标题 1"/>
          <p:cNvSpPr>
            <a:spLocks noGrp="1"/>
          </p:cNvSpPr>
          <p:nvPr>
            <p:ph type="title"/>
          </p:nvPr>
        </p:nvSpPr>
        <p:spPr>
          <a:xfrm>
            <a:off x="457200" y="40387"/>
            <a:ext cx="8229600" cy="699352"/>
          </a:xfrm>
        </p:spPr>
        <p:txBody>
          <a:bodyPr>
            <a:normAutofit/>
          </a:bodyPr>
          <a:lstStyle/>
          <a:p>
            <a:r>
              <a:rPr kumimoji="1" lang="en-US" altLang="zh-CN" sz="3200" dirty="0" smtClean="0"/>
              <a:t>Identified strange particle v</a:t>
            </a:r>
            <a:r>
              <a:rPr kumimoji="1" lang="en-US" altLang="zh-CN" sz="3200" baseline="-25000" dirty="0" smtClean="0"/>
              <a:t>2</a:t>
            </a:r>
            <a:r>
              <a:rPr kumimoji="1" lang="en-US" altLang="zh-CN" sz="3200" dirty="0" smtClean="0"/>
              <a:t> in </a:t>
            </a:r>
            <a:r>
              <a:rPr kumimoji="1" lang="en-US" altLang="zh-CN" sz="3200" dirty="0" err="1" smtClean="0"/>
              <a:t>pPb</a:t>
            </a:r>
            <a:r>
              <a:rPr kumimoji="1" lang="en-US" altLang="zh-CN" sz="3200" dirty="0" smtClean="0"/>
              <a:t> </a:t>
            </a:r>
            <a:r>
              <a:rPr kumimoji="1" lang="en-US" altLang="zh-CN" sz="3200" dirty="0" err="1" smtClean="0"/>
              <a:t>vs</a:t>
            </a:r>
            <a:r>
              <a:rPr kumimoji="1" lang="en-US" altLang="zh-CN" sz="3200" dirty="0" smtClean="0"/>
              <a:t> </a:t>
            </a:r>
            <a:r>
              <a:rPr kumimoji="1" lang="en-US" altLang="zh-CN" sz="3200" dirty="0" err="1" smtClean="0"/>
              <a:t>PbPb</a:t>
            </a:r>
            <a:endParaRPr kumimoji="1" lang="zh-CN" altLang="en-US" sz="3200" dirty="0"/>
          </a:p>
        </p:txBody>
      </p:sp>
      <p:sp>
        <p:nvSpPr>
          <p:cNvPr id="2" name="Date Placeholder 1"/>
          <p:cNvSpPr>
            <a:spLocks noGrp="1"/>
          </p:cNvSpPr>
          <p:nvPr>
            <p:ph type="dt" sz="half" idx="10"/>
          </p:nvPr>
        </p:nvSpPr>
        <p:spPr/>
        <p:txBody>
          <a:bodyPr/>
          <a:lstStyle/>
          <a:p>
            <a:fld id="{3BDA86EB-CB3C-4F4E-905F-C45EF2C5D801}" type="datetime1">
              <a:rPr lang="en-US" smtClean="0"/>
              <a:t>7/6/15</a:t>
            </a:fld>
            <a:endParaRPr lang="en-US"/>
          </a:p>
        </p:txBody>
      </p:sp>
      <p:sp>
        <p:nvSpPr>
          <p:cNvPr id="45" name="文本框 7"/>
          <p:cNvSpPr txBox="1"/>
          <p:nvPr/>
        </p:nvSpPr>
        <p:spPr>
          <a:xfrm>
            <a:off x="3611039" y="4004270"/>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spTree>
    <p:extLst>
      <p:ext uri="{BB962C8B-B14F-4D97-AF65-F5344CB8AC3E}">
        <p14:creationId xmlns:p14="http://schemas.microsoft.com/office/powerpoint/2010/main" val="34422605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快照 2014-11-26 1.44.24 PM.png"/>
          <p:cNvPicPr>
            <a:picLocks noChangeAspect="1"/>
          </p:cNvPicPr>
          <p:nvPr/>
        </p:nvPicPr>
        <p:blipFill rotWithShape="1">
          <a:blip r:embed="rId3">
            <a:extLst>
              <a:ext uri="{28A0092B-C50C-407E-A947-70E740481C1C}">
                <a14:useLocalDpi xmlns:a14="http://schemas.microsoft.com/office/drawing/2010/main" val="0"/>
              </a:ext>
            </a:extLst>
          </a:blip>
          <a:srcRect l="24272" t="31300" r="39671" b="16402"/>
          <a:stretch/>
        </p:blipFill>
        <p:spPr>
          <a:xfrm>
            <a:off x="5061980" y="718339"/>
            <a:ext cx="3624820" cy="3285931"/>
          </a:xfrm>
          <a:prstGeom prst="rect">
            <a:avLst/>
          </a:prstGeom>
        </p:spPr>
      </p:pic>
      <p:pic>
        <p:nvPicPr>
          <p:cNvPr id="6" name="图片 5" descr="屏幕快照 2014-11-26 1.44.24 PM.png"/>
          <p:cNvPicPr>
            <a:picLocks noChangeAspect="1"/>
          </p:cNvPicPr>
          <p:nvPr/>
        </p:nvPicPr>
        <p:blipFill rotWithShape="1">
          <a:blip r:embed="rId3">
            <a:extLst>
              <a:ext uri="{28A0092B-C50C-407E-A947-70E740481C1C}">
                <a14:useLocalDpi xmlns:a14="http://schemas.microsoft.com/office/drawing/2010/main" val="0"/>
              </a:ext>
            </a:extLst>
          </a:blip>
          <a:srcRect l="59909" t="30851" r="3612" b="16177"/>
          <a:stretch/>
        </p:blipFill>
        <p:spPr>
          <a:xfrm>
            <a:off x="211681" y="718340"/>
            <a:ext cx="3664891" cy="3326204"/>
          </a:xfrm>
          <a:prstGeom prst="rect">
            <a:avLst/>
          </a:prstGeom>
        </p:spPr>
      </p:pic>
      <p:grpSp>
        <p:nvGrpSpPr>
          <p:cNvPr id="25" name="Group 12"/>
          <p:cNvGrpSpPr>
            <a:grpSpLocks noChangeAspect="1"/>
          </p:cNvGrpSpPr>
          <p:nvPr/>
        </p:nvGrpSpPr>
        <p:grpSpPr bwMode="auto">
          <a:xfrm>
            <a:off x="1513165" y="3886766"/>
            <a:ext cx="1030143" cy="528239"/>
            <a:chOff x="3568593" y="904097"/>
            <a:chExt cx="2276479" cy="1131755"/>
          </a:xfrm>
        </p:grpSpPr>
        <p:grpSp>
          <p:nvGrpSpPr>
            <p:cNvPr id="26" name="Group 13"/>
            <p:cNvGrpSpPr>
              <a:grpSpLocks/>
            </p:cNvGrpSpPr>
            <p:nvPr/>
          </p:nvGrpSpPr>
          <p:grpSpPr bwMode="auto">
            <a:xfrm>
              <a:off x="3568593" y="904097"/>
              <a:ext cx="2276479" cy="1131755"/>
              <a:chOff x="3568593" y="904097"/>
              <a:chExt cx="2276479" cy="1131755"/>
            </a:xfrm>
          </p:grpSpPr>
          <p:grpSp>
            <p:nvGrpSpPr>
              <p:cNvPr id="30" name="Group 17"/>
              <p:cNvGrpSpPr>
                <a:grpSpLocks/>
              </p:cNvGrpSpPr>
              <p:nvPr/>
            </p:nvGrpSpPr>
            <p:grpSpPr bwMode="auto">
              <a:xfrm>
                <a:off x="3656109" y="1562576"/>
                <a:ext cx="1996495" cy="3"/>
                <a:chOff x="1131474" y="1812269"/>
                <a:chExt cx="1996495" cy="3"/>
              </a:xfrm>
            </p:grpSpPr>
            <p:cxnSp>
              <p:nvCxnSpPr>
                <p:cNvPr id="35"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1"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32"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33"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34" name="Picture 21"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8"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37" name="Group 34"/>
          <p:cNvGrpSpPr>
            <a:grpSpLocks noChangeAspect="1"/>
          </p:cNvGrpSpPr>
          <p:nvPr/>
        </p:nvGrpSpPr>
        <p:grpSpPr bwMode="auto">
          <a:xfrm>
            <a:off x="6824546" y="3835021"/>
            <a:ext cx="1009814" cy="620555"/>
            <a:chOff x="6184195" y="697208"/>
            <a:chExt cx="2313733" cy="1380515"/>
          </a:xfrm>
        </p:grpSpPr>
        <p:pic>
          <p:nvPicPr>
            <p:cNvPr id="38" name="Picture 38"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9"/>
            <p:cNvGrpSpPr>
              <a:grpSpLocks/>
            </p:cNvGrpSpPr>
            <p:nvPr/>
          </p:nvGrpSpPr>
          <p:grpSpPr bwMode="auto">
            <a:xfrm>
              <a:off x="6317422" y="1327196"/>
              <a:ext cx="1998019" cy="309406"/>
              <a:chOff x="1130635" y="1502876"/>
              <a:chExt cx="1998019" cy="309406"/>
            </a:xfrm>
          </p:grpSpPr>
          <p:cxnSp>
            <p:nvCxnSpPr>
              <p:cNvPr id="43"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0"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41"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42" name="Picture 42"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幻灯片编号占位符 3"/>
          <p:cNvSpPr>
            <a:spLocks noGrp="1"/>
          </p:cNvSpPr>
          <p:nvPr>
            <p:ph type="sldNum" sz="quarter" idx="12"/>
          </p:nvPr>
        </p:nvSpPr>
        <p:spPr/>
        <p:txBody>
          <a:bodyPr/>
          <a:lstStyle/>
          <a:p>
            <a:fld id="{4A822907-8A9D-4F6B-98F6-913902AD56B5}" type="slidenum">
              <a:rPr lang="en-US" smtClean="0"/>
              <a:t>28</a:t>
            </a:fld>
            <a:endParaRPr lang="en-US"/>
          </a:p>
        </p:txBody>
      </p:sp>
      <p:sp>
        <p:nvSpPr>
          <p:cNvPr id="46" name="标题 1"/>
          <p:cNvSpPr>
            <a:spLocks noGrp="1"/>
          </p:cNvSpPr>
          <p:nvPr>
            <p:ph type="title"/>
          </p:nvPr>
        </p:nvSpPr>
        <p:spPr>
          <a:xfrm>
            <a:off x="457200" y="40387"/>
            <a:ext cx="8229600" cy="699352"/>
          </a:xfrm>
        </p:spPr>
        <p:txBody>
          <a:bodyPr>
            <a:normAutofit/>
          </a:bodyPr>
          <a:lstStyle/>
          <a:p>
            <a:r>
              <a:rPr kumimoji="1" lang="en-US" altLang="zh-CN" sz="3200" dirty="0" smtClean="0"/>
              <a:t>Identified strange particle v</a:t>
            </a:r>
            <a:r>
              <a:rPr kumimoji="1" lang="en-US" altLang="zh-CN" sz="3200" baseline="-25000" dirty="0" smtClean="0"/>
              <a:t>2</a:t>
            </a:r>
            <a:r>
              <a:rPr kumimoji="1" lang="en-US" altLang="zh-CN" sz="3200" dirty="0" smtClean="0"/>
              <a:t> in </a:t>
            </a:r>
            <a:r>
              <a:rPr kumimoji="1" lang="en-US" altLang="zh-CN" sz="3200" dirty="0" err="1" smtClean="0"/>
              <a:t>pPb</a:t>
            </a:r>
            <a:r>
              <a:rPr kumimoji="1" lang="en-US" altLang="zh-CN" sz="3200" dirty="0" smtClean="0"/>
              <a:t> </a:t>
            </a:r>
            <a:r>
              <a:rPr kumimoji="1" lang="en-US" altLang="zh-CN" sz="3200" dirty="0" err="1" smtClean="0"/>
              <a:t>vs</a:t>
            </a:r>
            <a:r>
              <a:rPr kumimoji="1" lang="en-US" altLang="zh-CN" sz="3200" dirty="0" smtClean="0"/>
              <a:t> </a:t>
            </a:r>
            <a:r>
              <a:rPr kumimoji="1" lang="en-US" altLang="zh-CN" sz="3200" dirty="0" err="1" smtClean="0"/>
              <a:t>PbPb</a:t>
            </a:r>
            <a:endParaRPr kumimoji="1" lang="zh-CN" altLang="en-US" sz="3200" dirty="0"/>
          </a:p>
        </p:txBody>
      </p:sp>
      <p:sp>
        <p:nvSpPr>
          <p:cNvPr id="2" name="Date Placeholder 1"/>
          <p:cNvSpPr>
            <a:spLocks noGrp="1"/>
          </p:cNvSpPr>
          <p:nvPr>
            <p:ph type="dt" sz="half" idx="10"/>
          </p:nvPr>
        </p:nvSpPr>
        <p:spPr/>
        <p:txBody>
          <a:bodyPr/>
          <a:lstStyle/>
          <a:p>
            <a:fld id="{3BDA86EB-CB3C-4F4E-905F-C45EF2C5D801}" type="datetime1">
              <a:rPr lang="en-US" smtClean="0"/>
              <a:t>7/6/15</a:t>
            </a:fld>
            <a:endParaRPr lang="en-US"/>
          </a:p>
        </p:txBody>
      </p:sp>
      <p:sp>
        <p:nvSpPr>
          <p:cNvPr id="45" name="文本框 7"/>
          <p:cNvSpPr txBox="1"/>
          <p:nvPr/>
        </p:nvSpPr>
        <p:spPr>
          <a:xfrm>
            <a:off x="3611039" y="4004270"/>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sp>
        <p:nvSpPr>
          <p:cNvPr id="47" name="文本框 7"/>
          <p:cNvSpPr txBox="1"/>
          <p:nvPr/>
        </p:nvSpPr>
        <p:spPr>
          <a:xfrm>
            <a:off x="719550" y="4710442"/>
            <a:ext cx="7967250" cy="461665"/>
          </a:xfrm>
          <a:prstGeom prst="rect">
            <a:avLst/>
          </a:prstGeom>
          <a:noFill/>
          <a:ln w="28575" cmpd="sng">
            <a:solidFill>
              <a:srgbClr val="000000"/>
            </a:solidFill>
          </a:ln>
        </p:spPr>
        <p:txBody>
          <a:bodyPr wrap="square" rtlCol="0">
            <a:spAutoFit/>
          </a:bodyPr>
          <a:lstStyle/>
          <a:p>
            <a:r>
              <a:rPr kumimoji="1" lang="en-US" altLang="zh-CN" sz="2400" dirty="0" smtClean="0"/>
              <a:t>Larger mass splitting in </a:t>
            </a:r>
            <a:r>
              <a:rPr kumimoji="1" lang="en-US" altLang="zh-CN" sz="2400" dirty="0" err="1" smtClean="0"/>
              <a:t>pPb</a:t>
            </a:r>
            <a:r>
              <a:rPr kumimoji="1" lang="en-US" altLang="zh-CN" sz="2400" dirty="0" smtClean="0"/>
              <a:t> than in </a:t>
            </a:r>
            <a:r>
              <a:rPr kumimoji="1" lang="en-US" altLang="zh-CN" sz="2400" dirty="0" err="1" smtClean="0"/>
              <a:t>PbPb</a:t>
            </a:r>
            <a:r>
              <a:rPr kumimoji="1" lang="en-US" altLang="zh-CN" sz="2400" dirty="0"/>
              <a:t> </a:t>
            </a:r>
            <a:r>
              <a:rPr kumimoji="1" lang="en-US" altLang="zh-CN" sz="2400" dirty="0" smtClean="0"/>
              <a:t>at same multiplicity</a:t>
            </a:r>
          </a:p>
        </p:txBody>
      </p:sp>
      <p:sp>
        <p:nvSpPr>
          <p:cNvPr id="48" name="文本框 11"/>
          <p:cNvSpPr txBox="1"/>
          <p:nvPr/>
        </p:nvSpPr>
        <p:spPr>
          <a:xfrm>
            <a:off x="1634852" y="5977542"/>
            <a:ext cx="6187511" cy="584776"/>
          </a:xfrm>
          <a:prstGeom prst="rect">
            <a:avLst/>
          </a:prstGeom>
          <a:noFill/>
          <a:ln w="28575" cmpd="sng">
            <a:solidFill>
              <a:srgbClr val="000000"/>
            </a:solidFill>
          </a:ln>
        </p:spPr>
        <p:txBody>
          <a:bodyPr wrap="none" rtlCol="0">
            <a:spAutoFit/>
          </a:bodyPr>
          <a:lstStyle/>
          <a:p>
            <a:r>
              <a:rPr kumimoji="1" lang="en-US" altLang="zh-CN" sz="3200" dirty="0" smtClean="0">
                <a:solidFill>
                  <a:srgbClr val="FF0000"/>
                </a:solidFill>
              </a:rPr>
              <a:t>Larger radial flow in denser system?</a:t>
            </a:r>
            <a:endParaRPr kumimoji="1" lang="zh-CN" altLang="en-US" sz="3200" dirty="0">
              <a:solidFill>
                <a:srgbClr val="FF0000"/>
              </a:solidFill>
            </a:endParaRPr>
          </a:p>
        </p:txBody>
      </p:sp>
      <p:cxnSp>
        <p:nvCxnSpPr>
          <p:cNvPr id="49" name="Straight Connector 48"/>
          <p:cNvCxnSpPr/>
          <p:nvPr/>
        </p:nvCxnSpPr>
        <p:spPr>
          <a:xfrm flipV="1">
            <a:off x="5701580" y="3067876"/>
            <a:ext cx="433922" cy="1569019"/>
          </a:xfrm>
          <a:prstGeom prst="line">
            <a:avLst/>
          </a:prstGeom>
          <a:ln w="76200" cmpd="sng">
            <a:solidFill>
              <a:srgbClr val="FF0000"/>
            </a:solidFill>
            <a:prstDash val="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1634853" y="2905372"/>
            <a:ext cx="1976186" cy="1731523"/>
          </a:xfrm>
          <a:prstGeom prst="line">
            <a:avLst/>
          </a:prstGeom>
          <a:ln w="76200" cmpd="sng">
            <a:solidFill>
              <a:srgbClr val="FF0000"/>
            </a:solidFill>
            <a:prstDash val="dash"/>
            <a:tailEnd type="triangle" w="lg"/>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641007" y="5244286"/>
            <a:ext cx="1" cy="646285"/>
          </a:xfrm>
          <a:prstGeom prst="line">
            <a:avLst/>
          </a:prstGeom>
          <a:ln w="76200" cmpd="sng">
            <a:solidFill>
              <a:srgbClr val="0000FF"/>
            </a:solidFill>
            <a:prstDash val="solid"/>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3314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6-29 at 2.10.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144"/>
            <a:ext cx="9144000" cy="3934362"/>
          </a:xfrm>
          <a:prstGeom prst="rect">
            <a:avLst/>
          </a:prstGeom>
        </p:spPr>
      </p:pic>
      <p:grpSp>
        <p:nvGrpSpPr>
          <p:cNvPr id="25" name="Group 12"/>
          <p:cNvGrpSpPr>
            <a:grpSpLocks noChangeAspect="1"/>
          </p:cNvGrpSpPr>
          <p:nvPr/>
        </p:nvGrpSpPr>
        <p:grpSpPr bwMode="auto">
          <a:xfrm>
            <a:off x="1513165" y="3752606"/>
            <a:ext cx="1030143" cy="528239"/>
            <a:chOff x="3568593" y="904097"/>
            <a:chExt cx="2276479" cy="1131755"/>
          </a:xfrm>
        </p:grpSpPr>
        <p:grpSp>
          <p:nvGrpSpPr>
            <p:cNvPr id="26" name="Group 13"/>
            <p:cNvGrpSpPr>
              <a:grpSpLocks/>
            </p:cNvGrpSpPr>
            <p:nvPr/>
          </p:nvGrpSpPr>
          <p:grpSpPr bwMode="auto">
            <a:xfrm>
              <a:off x="3568593" y="904097"/>
              <a:ext cx="2276479" cy="1131755"/>
              <a:chOff x="3568593" y="904097"/>
              <a:chExt cx="2276479" cy="1131755"/>
            </a:xfrm>
          </p:grpSpPr>
          <p:grpSp>
            <p:nvGrpSpPr>
              <p:cNvPr id="30" name="Group 17"/>
              <p:cNvGrpSpPr>
                <a:grpSpLocks/>
              </p:cNvGrpSpPr>
              <p:nvPr/>
            </p:nvGrpSpPr>
            <p:grpSpPr bwMode="auto">
              <a:xfrm>
                <a:off x="3656109" y="1562576"/>
                <a:ext cx="1996495" cy="3"/>
                <a:chOff x="1131474" y="1812269"/>
                <a:chExt cx="1996495" cy="3"/>
              </a:xfrm>
            </p:grpSpPr>
            <p:cxnSp>
              <p:nvCxnSpPr>
                <p:cNvPr id="35"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1"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32"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33"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34" name="Picture 21"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8"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37" name="Group 34"/>
          <p:cNvGrpSpPr>
            <a:grpSpLocks noChangeAspect="1"/>
          </p:cNvGrpSpPr>
          <p:nvPr/>
        </p:nvGrpSpPr>
        <p:grpSpPr bwMode="auto">
          <a:xfrm>
            <a:off x="6332626" y="3727693"/>
            <a:ext cx="1009814" cy="620555"/>
            <a:chOff x="6184195" y="697208"/>
            <a:chExt cx="2313733" cy="1380515"/>
          </a:xfrm>
        </p:grpSpPr>
        <p:pic>
          <p:nvPicPr>
            <p:cNvPr id="38" name="Picture 38"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9"/>
            <p:cNvGrpSpPr>
              <a:grpSpLocks/>
            </p:cNvGrpSpPr>
            <p:nvPr/>
          </p:nvGrpSpPr>
          <p:grpSpPr bwMode="auto">
            <a:xfrm>
              <a:off x="6317422" y="1327196"/>
              <a:ext cx="1998019" cy="309406"/>
              <a:chOff x="1130635" y="1502876"/>
              <a:chExt cx="1998019" cy="309406"/>
            </a:xfrm>
          </p:grpSpPr>
          <p:cxnSp>
            <p:nvCxnSpPr>
              <p:cNvPr id="43"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0"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41"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42" name="Picture 42"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幻灯片编号占位符 3"/>
          <p:cNvSpPr>
            <a:spLocks noGrp="1"/>
          </p:cNvSpPr>
          <p:nvPr>
            <p:ph type="sldNum" sz="quarter" idx="12"/>
          </p:nvPr>
        </p:nvSpPr>
        <p:spPr/>
        <p:txBody>
          <a:bodyPr/>
          <a:lstStyle/>
          <a:p>
            <a:fld id="{4A822907-8A9D-4F6B-98F6-913902AD56B5}" type="slidenum">
              <a:rPr lang="en-US" smtClean="0"/>
              <a:t>29</a:t>
            </a:fld>
            <a:endParaRPr lang="en-US"/>
          </a:p>
        </p:txBody>
      </p:sp>
      <p:sp>
        <p:nvSpPr>
          <p:cNvPr id="46" name="标题 1"/>
          <p:cNvSpPr>
            <a:spLocks noGrp="1"/>
          </p:cNvSpPr>
          <p:nvPr>
            <p:ph type="title"/>
          </p:nvPr>
        </p:nvSpPr>
        <p:spPr>
          <a:xfrm>
            <a:off x="457200" y="40387"/>
            <a:ext cx="8229600" cy="699352"/>
          </a:xfrm>
        </p:spPr>
        <p:txBody>
          <a:bodyPr>
            <a:normAutofit/>
          </a:bodyPr>
          <a:lstStyle/>
          <a:p>
            <a:r>
              <a:rPr kumimoji="1" lang="en-US" altLang="zh-CN" sz="3200" dirty="0" smtClean="0"/>
              <a:t>Identified strange particle v</a:t>
            </a:r>
            <a:r>
              <a:rPr kumimoji="1" lang="en-US" altLang="zh-CN" sz="3200" baseline="-25000" dirty="0" smtClean="0"/>
              <a:t>2</a:t>
            </a:r>
            <a:r>
              <a:rPr kumimoji="1" lang="en-US" altLang="zh-CN" sz="3200" dirty="0" smtClean="0"/>
              <a:t> in </a:t>
            </a:r>
            <a:r>
              <a:rPr kumimoji="1" lang="en-US" altLang="zh-CN" sz="3200" dirty="0" err="1" smtClean="0"/>
              <a:t>pPb</a:t>
            </a:r>
            <a:r>
              <a:rPr kumimoji="1" lang="en-US" altLang="zh-CN" sz="3200" dirty="0" smtClean="0"/>
              <a:t> </a:t>
            </a:r>
            <a:r>
              <a:rPr kumimoji="1" lang="en-US" altLang="zh-CN" sz="3200" dirty="0" err="1" smtClean="0"/>
              <a:t>vs</a:t>
            </a:r>
            <a:r>
              <a:rPr kumimoji="1" lang="en-US" altLang="zh-CN" sz="3200" dirty="0" smtClean="0"/>
              <a:t> </a:t>
            </a:r>
            <a:r>
              <a:rPr kumimoji="1" lang="en-US" altLang="zh-CN" sz="3200" dirty="0" err="1" smtClean="0"/>
              <a:t>PbPb</a:t>
            </a:r>
            <a:endParaRPr kumimoji="1" lang="zh-CN" altLang="en-US" sz="3200" dirty="0"/>
          </a:p>
        </p:txBody>
      </p:sp>
      <p:sp>
        <p:nvSpPr>
          <p:cNvPr id="2" name="Date Placeholder 1"/>
          <p:cNvSpPr>
            <a:spLocks noGrp="1"/>
          </p:cNvSpPr>
          <p:nvPr>
            <p:ph type="dt" sz="half" idx="10"/>
          </p:nvPr>
        </p:nvSpPr>
        <p:spPr/>
        <p:txBody>
          <a:bodyPr/>
          <a:lstStyle/>
          <a:p>
            <a:fld id="{3BDA86EB-CB3C-4F4E-905F-C45EF2C5D801}" type="datetime1">
              <a:rPr lang="en-US" smtClean="0"/>
              <a:t>7/6/15</a:t>
            </a:fld>
            <a:endParaRPr lang="en-US"/>
          </a:p>
        </p:txBody>
      </p:sp>
      <p:sp>
        <p:nvSpPr>
          <p:cNvPr id="45" name="文本框 7"/>
          <p:cNvSpPr txBox="1"/>
          <p:nvPr/>
        </p:nvSpPr>
        <p:spPr>
          <a:xfrm>
            <a:off x="2185547" y="4334199"/>
            <a:ext cx="4459753"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K.W, </a:t>
            </a:r>
            <a:r>
              <a:rPr kumimoji="1" lang="en-US" altLang="zh-CN" sz="1600" dirty="0" err="1" smtClean="0">
                <a:latin typeface="Times New Roman"/>
                <a:cs typeface="Times New Roman"/>
              </a:rPr>
              <a:t>B.Guiot</a:t>
            </a:r>
            <a:r>
              <a:rPr kumimoji="1" lang="en-US" altLang="zh-CN" sz="1600" dirty="0" smtClean="0">
                <a:latin typeface="Times New Roman"/>
                <a:cs typeface="Times New Roman"/>
              </a:rPr>
              <a:t>, </a:t>
            </a:r>
            <a:r>
              <a:rPr kumimoji="1" lang="en-US" altLang="zh-CN" sz="1600" dirty="0" err="1" smtClean="0">
                <a:latin typeface="Times New Roman"/>
                <a:cs typeface="Times New Roman"/>
              </a:rPr>
              <a:t>Iu.Karpenko</a:t>
            </a:r>
            <a:r>
              <a:rPr kumimoji="1" lang="en-US" altLang="zh-CN" sz="1600" dirty="0" smtClean="0">
                <a:latin typeface="Times New Roman"/>
                <a:cs typeface="Times New Roman"/>
              </a:rPr>
              <a:t>, </a:t>
            </a:r>
            <a:r>
              <a:rPr kumimoji="1" lang="en-US" altLang="zh-CN" sz="1600" dirty="0" err="1" smtClean="0">
                <a:latin typeface="Times New Roman"/>
                <a:cs typeface="Times New Roman"/>
              </a:rPr>
              <a:t>T.Pierog</a:t>
            </a:r>
            <a:r>
              <a:rPr kumimoji="1" lang="en-US" altLang="zh-CN" sz="1600" dirty="0" smtClean="0">
                <a:latin typeface="Times New Roman"/>
                <a:cs typeface="Times New Roman"/>
              </a:rPr>
              <a:t>, 31</a:t>
            </a:r>
            <a:r>
              <a:rPr kumimoji="1" lang="en-US" altLang="zh-CN" sz="1600" baseline="30000" dirty="0" smtClean="0">
                <a:latin typeface="Times New Roman"/>
                <a:cs typeface="Times New Roman"/>
              </a:rPr>
              <a:t>st</a:t>
            </a:r>
            <a:r>
              <a:rPr kumimoji="1" lang="en-US" altLang="zh-CN" sz="1600" dirty="0" smtClean="0">
                <a:latin typeface="Times New Roman"/>
                <a:cs typeface="Times New Roman"/>
              </a:rPr>
              <a:t> WWND</a:t>
            </a:r>
            <a:endParaRPr kumimoji="1" lang="zh-CN" altLang="en-US" sz="1600" dirty="0">
              <a:latin typeface="Times New Roman"/>
              <a:cs typeface="Times New Roman"/>
            </a:endParaRPr>
          </a:p>
        </p:txBody>
      </p:sp>
      <p:sp>
        <p:nvSpPr>
          <p:cNvPr id="47" name="文本框 7"/>
          <p:cNvSpPr txBox="1"/>
          <p:nvPr/>
        </p:nvSpPr>
        <p:spPr>
          <a:xfrm>
            <a:off x="719550" y="4756122"/>
            <a:ext cx="7967250" cy="461665"/>
          </a:xfrm>
          <a:prstGeom prst="rect">
            <a:avLst/>
          </a:prstGeom>
          <a:noFill/>
          <a:ln w="28575" cmpd="sng">
            <a:solidFill>
              <a:srgbClr val="000000"/>
            </a:solidFill>
          </a:ln>
        </p:spPr>
        <p:txBody>
          <a:bodyPr wrap="square" rtlCol="0">
            <a:spAutoFit/>
          </a:bodyPr>
          <a:lstStyle/>
          <a:p>
            <a:r>
              <a:rPr kumimoji="1" lang="en-US" altLang="zh-CN" sz="2400" dirty="0" smtClean="0"/>
              <a:t>Larger mass splitting in </a:t>
            </a:r>
            <a:r>
              <a:rPr kumimoji="1" lang="en-US" altLang="zh-CN" sz="2400" dirty="0" err="1" smtClean="0"/>
              <a:t>pPb</a:t>
            </a:r>
            <a:r>
              <a:rPr kumimoji="1" lang="en-US" altLang="zh-CN" sz="2400" dirty="0" smtClean="0"/>
              <a:t> than in </a:t>
            </a:r>
            <a:r>
              <a:rPr kumimoji="1" lang="en-US" altLang="zh-CN" sz="2400" dirty="0" err="1" smtClean="0"/>
              <a:t>PbPb</a:t>
            </a:r>
            <a:r>
              <a:rPr kumimoji="1" lang="en-US" altLang="zh-CN" sz="2400" dirty="0"/>
              <a:t> </a:t>
            </a:r>
            <a:r>
              <a:rPr kumimoji="1" lang="en-US" altLang="zh-CN" sz="2400" dirty="0" smtClean="0"/>
              <a:t>at same multiplicity</a:t>
            </a:r>
          </a:p>
        </p:txBody>
      </p:sp>
      <p:sp>
        <p:nvSpPr>
          <p:cNvPr id="48" name="文本框 11"/>
          <p:cNvSpPr txBox="1"/>
          <p:nvPr/>
        </p:nvSpPr>
        <p:spPr>
          <a:xfrm>
            <a:off x="2685607" y="5977542"/>
            <a:ext cx="4207402" cy="584776"/>
          </a:xfrm>
          <a:prstGeom prst="rect">
            <a:avLst/>
          </a:prstGeom>
          <a:noFill/>
          <a:ln w="28575" cmpd="sng">
            <a:solidFill>
              <a:srgbClr val="000000"/>
            </a:solidFill>
          </a:ln>
        </p:spPr>
        <p:txBody>
          <a:bodyPr wrap="none" rtlCol="0">
            <a:spAutoFit/>
          </a:bodyPr>
          <a:lstStyle/>
          <a:p>
            <a:r>
              <a:rPr kumimoji="1" lang="en-US" altLang="zh-CN" sz="3200" dirty="0" smtClean="0">
                <a:solidFill>
                  <a:srgbClr val="FF0000"/>
                </a:solidFill>
              </a:rPr>
              <a:t>Seen in EPOS simulation</a:t>
            </a:r>
            <a:endParaRPr kumimoji="1" lang="zh-CN" altLang="en-US" sz="3200" dirty="0">
              <a:solidFill>
                <a:srgbClr val="FF0000"/>
              </a:solidFill>
            </a:endParaRPr>
          </a:p>
        </p:txBody>
      </p:sp>
      <p:cxnSp>
        <p:nvCxnSpPr>
          <p:cNvPr id="51" name="Straight Connector 50"/>
          <p:cNvCxnSpPr/>
          <p:nvPr/>
        </p:nvCxnSpPr>
        <p:spPr>
          <a:xfrm>
            <a:off x="4641007" y="5271694"/>
            <a:ext cx="1" cy="646285"/>
          </a:xfrm>
          <a:prstGeom prst="line">
            <a:avLst/>
          </a:prstGeom>
          <a:ln w="76200" cmpd="sng">
            <a:solidFill>
              <a:srgbClr val="0000FF"/>
            </a:solidFill>
            <a:prstDash val="solid"/>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5493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2_pt_12cen_c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38172"/>
            <a:ext cx="3774676" cy="2656963"/>
          </a:xfrm>
          <a:prstGeom prst="rect">
            <a:avLst/>
          </a:prstGeom>
        </p:spPr>
      </p:pic>
      <p:pic>
        <p:nvPicPr>
          <p:cNvPr id="16" name="Picture 15" descr="corr2D_PbPb_pt0-0_nmin220_nmax260_2013032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49654"/>
            <a:ext cx="3290076" cy="2844168"/>
          </a:xfrm>
          <a:prstGeom prst="rect">
            <a:avLst/>
          </a:prstGeom>
        </p:spPr>
      </p:pic>
      <p:sp>
        <p:nvSpPr>
          <p:cNvPr id="4" name="TextBox 3"/>
          <p:cNvSpPr txBox="1"/>
          <p:nvPr/>
        </p:nvSpPr>
        <p:spPr>
          <a:xfrm>
            <a:off x="2853186" y="2171738"/>
            <a:ext cx="184666" cy="369332"/>
          </a:xfrm>
          <a:prstGeom prst="rect">
            <a:avLst/>
          </a:prstGeom>
          <a:noFill/>
        </p:spPr>
        <p:txBody>
          <a:bodyPr wrap="none" rtlCol="0">
            <a:spAutoFit/>
          </a:bodyPr>
          <a:lstStyle/>
          <a:p>
            <a:endParaRPr lang="en-US" dirty="0"/>
          </a:p>
        </p:txBody>
      </p:sp>
      <p:grpSp>
        <p:nvGrpSpPr>
          <p:cNvPr id="5" name="Group 34"/>
          <p:cNvGrpSpPr>
            <a:grpSpLocks noChangeAspect="1"/>
          </p:cNvGrpSpPr>
          <p:nvPr/>
        </p:nvGrpSpPr>
        <p:grpSpPr bwMode="auto">
          <a:xfrm>
            <a:off x="2523563" y="822459"/>
            <a:ext cx="1299432" cy="798532"/>
            <a:chOff x="6184195" y="697208"/>
            <a:chExt cx="2313733" cy="1380515"/>
          </a:xfrm>
        </p:grpSpPr>
        <p:pic>
          <p:nvPicPr>
            <p:cNvPr id="6" name="Picture 38"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9"/>
            <p:cNvGrpSpPr>
              <a:grpSpLocks/>
            </p:cNvGrpSpPr>
            <p:nvPr/>
          </p:nvGrpSpPr>
          <p:grpSpPr bwMode="auto">
            <a:xfrm>
              <a:off x="6317422" y="1327196"/>
              <a:ext cx="1998019" cy="309406"/>
              <a:chOff x="1130635" y="1502876"/>
              <a:chExt cx="1998019" cy="309406"/>
            </a:xfrm>
          </p:grpSpPr>
          <p:cxnSp>
            <p:nvCxnSpPr>
              <p:cNvPr id="11"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9"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0" name="Picture 42"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812800" y="482600"/>
            <a:ext cx="184666" cy="369332"/>
          </a:xfrm>
          <a:prstGeom prst="rect">
            <a:avLst/>
          </a:prstGeom>
          <a:noFill/>
        </p:spPr>
        <p:txBody>
          <a:bodyPr wrap="none" rtlCol="0">
            <a:spAutoFit/>
          </a:bodyPr>
          <a:lstStyle/>
          <a:p>
            <a:endParaRPr lang="en-US" dirty="0"/>
          </a:p>
        </p:txBody>
      </p:sp>
      <p:sp>
        <p:nvSpPr>
          <p:cNvPr id="15" name="标题 1"/>
          <p:cNvSpPr>
            <a:spLocks noGrp="1"/>
          </p:cNvSpPr>
          <p:nvPr>
            <p:ph type="title"/>
          </p:nvPr>
        </p:nvSpPr>
        <p:spPr>
          <a:xfrm>
            <a:off x="457200" y="65045"/>
            <a:ext cx="8229600" cy="699352"/>
          </a:xfrm>
        </p:spPr>
        <p:txBody>
          <a:bodyPr>
            <a:normAutofit/>
          </a:bodyPr>
          <a:lstStyle/>
          <a:p>
            <a:r>
              <a:rPr kumimoji="1" lang="en-US" altLang="zh-CN" sz="3200" dirty="0" smtClean="0"/>
              <a:t>“Ridge” observed in small collision system</a:t>
            </a:r>
            <a:endParaRPr kumimoji="1" lang="zh-CN" altLang="en-US" sz="3200" dirty="0"/>
          </a:p>
        </p:txBody>
      </p:sp>
      <p:sp>
        <p:nvSpPr>
          <p:cNvPr id="17" name="文本框 9"/>
          <p:cNvSpPr txBox="1"/>
          <p:nvPr/>
        </p:nvSpPr>
        <p:spPr>
          <a:xfrm>
            <a:off x="143103" y="3471172"/>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EPJC 74 (2014) 2847</a:t>
            </a:r>
            <a:endParaRPr kumimoji="1" lang="zh-CN" altLang="en-US" sz="1600" dirty="0">
              <a:latin typeface="Times New Roman"/>
              <a:cs typeface="Times New Roman"/>
            </a:endParaRPr>
          </a:p>
        </p:txBody>
      </p:sp>
      <p:sp>
        <p:nvSpPr>
          <p:cNvPr id="29" name="文本框 9"/>
          <p:cNvSpPr txBox="1"/>
          <p:nvPr/>
        </p:nvSpPr>
        <p:spPr>
          <a:xfrm>
            <a:off x="98735" y="6481011"/>
            <a:ext cx="237116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PRC 87 (2013) 014902</a:t>
            </a:r>
            <a:endParaRPr kumimoji="1" lang="zh-CN" altLang="en-US" sz="1600" dirty="0">
              <a:latin typeface="Times New Roman"/>
              <a:cs typeface="Times New Roman"/>
            </a:endParaRPr>
          </a:p>
        </p:txBody>
      </p:sp>
      <p:sp>
        <p:nvSpPr>
          <p:cNvPr id="3" name="Date Placeholder 2"/>
          <p:cNvSpPr>
            <a:spLocks noGrp="1"/>
          </p:cNvSpPr>
          <p:nvPr>
            <p:ph type="dt" sz="half" idx="10"/>
          </p:nvPr>
        </p:nvSpPr>
        <p:spPr/>
        <p:txBody>
          <a:bodyPr/>
          <a:lstStyle/>
          <a:p>
            <a:fld id="{A211E1F0-4DE7-884E-B55B-7E09229AF413}" type="datetime1">
              <a:rPr lang="en-US" smtClean="0"/>
              <a:t>7/6/15</a:t>
            </a:fld>
            <a:endParaRPr lang="en-US"/>
          </a:p>
        </p:txBody>
      </p:sp>
      <p:sp>
        <p:nvSpPr>
          <p:cNvPr id="30" name="Slide Number Placeholder 29"/>
          <p:cNvSpPr>
            <a:spLocks noGrp="1"/>
          </p:cNvSpPr>
          <p:nvPr>
            <p:ph type="sldNum" sz="quarter" idx="12"/>
          </p:nvPr>
        </p:nvSpPr>
        <p:spPr/>
        <p:txBody>
          <a:bodyPr/>
          <a:lstStyle/>
          <a:p>
            <a:fld id="{4E4AA707-DC1A-E247-888D-83BCEF2BDB7C}" type="slidenum">
              <a:rPr lang="en-US" smtClean="0"/>
              <a:t>3</a:t>
            </a:fld>
            <a:endParaRPr lang="en-US"/>
          </a:p>
        </p:txBody>
      </p:sp>
    </p:spTree>
    <p:extLst>
      <p:ext uri="{BB962C8B-B14F-4D97-AF65-F5344CB8AC3E}">
        <p14:creationId xmlns:p14="http://schemas.microsoft.com/office/powerpoint/2010/main" val="25185461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4859"/>
            <a:ext cx="8229600" cy="699352"/>
          </a:xfrm>
        </p:spPr>
        <p:txBody>
          <a:bodyPr>
            <a:normAutofit/>
          </a:bodyPr>
          <a:lstStyle/>
          <a:p>
            <a:r>
              <a:rPr lang="en-US" altLang="zh-CN" sz="3200" dirty="0" err="1"/>
              <a:t>Partonic</a:t>
            </a:r>
            <a:r>
              <a:rPr lang="en-US" altLang="zh-CN" sz="3200" dirty="0"/>
              <a:t> degree of freedom</a:t>
            </a:r>
            <a:r>
              <a:rPr lang="en-US" altLang="zh-CN" sz="3200" dirty="0" smtClean="0"/>
              <a:t>?</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30</a:t>
            </a:fld>
            <a:endParaRPr lang="en-US"/>
          </a:p>
        </p:txBody>
      </p:sp>
      <p:grpSp>
        <p:nvGrpSpPr>
          <p:cNvPr id="18" name="组 17"/>
          <p:cNvGrpSpPr/>
          <p:nvPr/>
        </p:nvGrpSpPr>
        <p:grpSpPr>
          <a:xfrm>
            <a:off x="153949" y="1750295"/>
            <a:ext cx="8686800" cy="3541658"/>
            <a:chOff x="110970" y="572839"/>
            <a:chExt cx="6711953" cy="2773006"/>
          </a:xfrm>
        </p:grpSpPr>
        <p:pic>
          <p:nvPicPr>
            <p:cNvPr id="19" name="图片 18" descr="v2_PID_highN_pPb.pdf"/>
            <p:cNvPicPr>
              <a:picLocks noChangeAspect="1"/>
            </p:cNvPicPr>
            <p:nvPr/>
          </p:nvPicPr>
          <p:blipFill rotWithShape="1">
            <a:blip r:embed="rId3">
              <a:extLst>
                <a:ext uri="{28A0092B-C50C-407E-A947-70E740481C1C}">
                  <a14:useLocalDpi xmlns:a14="http://schemas.microsoft.com/office/drawing/2010/main" val="0"/>
                </a:ext>
              </a:extLst>
            </a:blip>
            <a:srcRect l="45396" t="23543" b="1"/>
            <a:stretch/>
          </p:blipFill>
          <p:spPr>
            <a:xfrm rot="5400000">
              <a:off x="2080444" y="-1396635"/>
              <a:ext cx="2773006" cy="6711953"/>
            </a:xfrm>
            <a:prstGeom prst="rect">
              <a:avLst/>
            </a:prstGeom>
          </p:spPr>
        </p:pic>
        <p:grpSp>
          <p:nvGrpSpPr>
            <p:cNvPr id="20" name="Group 12"/>
            <p:cNvGrpSpPr>
              <a:grpSpLocks noChangeAspect="1"/>
            </p:cNvGrpSpPr>
            <p:nvPr/>
          </p:nvGrpSpPr>
          <p:grpSpPr bwMode="auto">
            <a:xfrm>
              <a:off x="2890304" y="668755"/>
              <a:ext cx="1030536" cy="528440"/>
              <a:chOff x="3568593" y="904097"/>
              <a:chExt cx="2276479" cy="1131755"/>
            </a:xfrm>
          </p:grpSpPr>
          <p:grpSp>
            <p:nvGrpSpPr>
              <p:cNvPr id="27" name="Group 13"/>
              <p:cNvGrpSpPr>
                <a:grpSpLocks/>
              </p:cNvGrpSpPr>
              <p:nvPr/>
            </p:nvGrpSpPr>
            <p:grpSpPr bwMode="auto">
              <a:xfrm>
                <a:off x="3568593" y="904097"/>
                <a:ext cx="2276479" cy="1131755"/>
                <a:chOff x="3568593" y="904097"/>
                <a:chExt cx="2276479" cy="1131755"/>
              </a:xfrm>
            </p:grpSpPr>
            <p:grpSp>
              <p:nvGrpSpPr>
                <p:cNvPr id="31" name="Group 17"/>
                <p:cNvGrpSpPr>
                  <a:grpSpLocks/>
                </p:cNvGrpSpPr>
                <p:nvPr/>
              </p:nvGrpSpPr>
              <p:grpSpPr bwMode="auto">
                <a:xfrm>
                  <a:off x="3656109" y="1562576"/>
                  <a:ext cx="1996495" cy="3"/>
                  <a:chOff x="1131474" y="1812269"/>
                  <a:chExt cx="1996495" cy="3"/>
                </a:xfrm>
              </p:grpSpPr>
              <p:cxnSp>
                <p:nvCxnSpPr>
                  <p:cNvPr id="36"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2"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33"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34"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35" name="Picture 21"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9"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0"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pic>
          <p:nvPicPr>
            <p:cNvPr id="21" name="图片 20" descr="v2_PID_lowN.pdf"/>
            <p:cNvPicPr>
              <a:picLocks noChangeAspect="1"/>
            </p:cNvPicPr>
            <p:nvPr/>
          </p:nvPicPr>
          <p:blipFill rotWithShape="1">
            <a:blip r:embed="rId5">
              <a:extLst>
                <a:ext uri="{28A0092B-C50C-407E-A947-70E740481C1C}">
                  <a14:useLocalDpi xmlns:a14="http://schemas.microsoft.com/office/drawing/2010/main" val="0"/>
                </a:ext>
              </a:extLst>
            </a:blip>
            <a:srcRect l="11495" t="85099" r="77915" b="7652"/>
            <a:stretch/>
          </p:blipFill>
          <p:spPr>
            <a:xfrm rot="5400000">
              <a:off x="753178" y="1166921"/>
              <a:ext cx="411408" cy="462859"/>
            </a:xfrm>
            <a:prstGeom prst="rect">
              <a:avLst/>
            </a:prstGeom>
          </p:spPr>
        </p:pic>
        <p:pic>
          <p:nvPicPr>
            <p:cNvPr id="22" name="图片 21" descr="v2_PID_lowN.pdf"/>
            <p:cNvPicPr>
              <a:picLocks noChangeAspect="1"/>
            </p:cNvPicPr>
            <p:nvPr/>
          </p:nvPicPr>
          <p:blipFill rotWithShape="1">
            <a:blip r:embed="rId6">
              <a:extLst>
                <a:ext uri="{28A0092B-C50C-407E-A947-70E740481C1C}">
                  <a14:useLocalDpi xmlns:a14="http://schemas.microsoft.com/office/drawing/2010/main" val="0"/>
                </a:ext>
              </a:extLst>
            </a:blip>
            <a:srcRect l="46558" t="67099" r="42363" b="7686"/>
            <a:stretch/>
          </p:blipFill>
          <p:spPr>
            <a:xfrm rot="5400000">
              <a:off x="1314607" y="176942"/>
              <a:ext cx="428548" cy="1602860"/>
            </a:xfrm>
            <a:prstGeom prst="rect">
              <a:avLst/>
            </a:prstGeom>
          </p:spPr>
        </p:pic>
        <p:pic>
          <p:nvPicPr>
            <p:cNvPr id="23" name="图片 22" descr="v2_PID_highN_pPb.pdf"/>
            <p:cNvPicPr>
              <a:picLocks noChangeAspect="1"/>
            </p:cNvPicPr>
            <p:nvPr/>
          </p:nvPicPr>
          <p:blipFill rotWithShape="1">
            <a:blip r:embed="rId7">
              <a:extLst>
                <a:ext uri="{28A0092B-C50C-407E-A947-70E740481C1C}">
                  <a14:useLocalDpi xmlns:a14="http://schemas.microsoft.com/office/drawing/2010/main" val="0"/>
                </a:ext>
              </a:extLst>
            </a:blip>
            <a:srcRect l="28305" t="70717" r="63649" b="15755"/>
            <a:stretch/>
          </p:blipFill>
          <p:spPr>
            <a:xfrm rot="5400000">
              <a:off x="1844452" y="1290785"/>
              <a:ext cx="419184" cy="1218331"/>
            </a:xfrm>
            <a:prstGeom prst="rect">
              <a:avLst/>
            </a:prstGeom>
          </p:spPr>
        </p:pic>
        <p:pic>
          <p:nvPicPr>
            <p:cNvPr id="24" name="图片 23" descr="v2_PID_highN_pPb.pdf"/>
            <p:cNvPicPr>
              <a:picLocks noChangeAspect="1"/>
            </p:cNvPicPr>
            <p:nvPr/>
          </p:nvPicPr>
          <p:blipFill rotWithShape="1">
            <a:blip r:embed="rId7">
              <a:extLst>
                <a:ext uri="{28A0092B-C50C-407E-A947-70E740481C1C}">
                  <a14:useLocalDpi xmlns:a14="http://schemas.microsoft.com/office/drawing/2010/main" val="0"/>
                </a:ext>
              </a:extLst>
            </a:blip>
            <a:srcRect l="28305" t="47579" r="63412" b="39076"/>
            <a:stretch/>
          </p:blipFill>
          <p:spPr>
            <a:xfrm rot="5400000">
              <a:off x="3856257" y="1464176"/>
              <a:ext cx="431518" cy="1201861"/>
            </a:xfrm>
            <a:prstGeom prst="rect">
              <a:avLst/>
            </a:prstGeom>
          </p:spPr>
        </p:pic>
        <p:pic>
          <p:nvPicPr>
            <p:cNvPr id="25" name="图片 24" descr="v2_PID_highN_pPb.pdf"/>
            <p:cNvPicPr>
              <a:picLocks noChangeAspect="1"/>
            </p:cNvPicPr>
            <p:nvPr/>
          </p:nvPicPr>
          <p:blipFill rotWithShape="1">
            <a:blip r:embed="rId7">
              <a:extLst>
                <a:ext uri="{28A0092B-C50C-407E-A947-70E740481C1C}">
                  <a14:useLocalDpi xmlns:a14="http://schemas.microsoft.com/office/drawing/2010/main" val="0"/>
                </a:ext>
              </a:extLst>
            </a:blip>
            <a:srcRect l="27975" t="24020" r="63505" b="62153"/>
            <a:stretch/>
          </p:blipFill>
          <p:spPr>
            <a:xfrm rot="5400000">
              <a:off x="5927849" y="1441343"/>
              <a:ext cx="443840" cy="1245300"/>
            </a:xfrm>
            <a:prstGeom prst="rect">
              <a:avLst/>
            </a:prstGeom>
          </p:spPr>
        </p:pic>
      </p:grpSp>
      <p:sp>
        <p:nvSpPr>
          <p:cNvPr id="39" name="文本框 38"/>
          <p:cNvSpPr txBox="1"/>
          <p:nvPr/>
        </p:nvSpPr>
        <p:spPr>
          <a:xfrm>
            <a:off x="295070" y="863814"/>
            <a:ext cx="8670183" cy="830997"/>
          </a:xfrm>
          <a:prstGeom prst="rect">
            <a:avLst/>
          </a:prstGeom>
          <a:noFill/>
        </p:spPr>
        <p:txBody>
          <a:bodyPr wrap="square" rtlCol="0">
            <a:spAutoFit/>
          </a:bodyPr>
          <a:lstStyle/>
          <a:p>
            <a:pPr algn="ctr"/>
            <a:r>
              <a:rPr kumimoji="1" lang="en-US" altLang="zh-CN" sz="2400" dirty="0" smtClean="0"/>
              <a:t>Scale v</a:t>
            </a:r>
            <a:r>
              <a:rPr kumimoji="1" lang="en-US" altLang="zh-CN" sz="2400" baseline="-25000" dirty="0" smtClean="0"/>
              <a:t>2</a:t>
            </a:r>
            <a:r>
              <a:rPr kumimoji="1" lang="en-US" altLang="zh-CN" sz="2400" dirty="0" smtClean="0"/>
              <a:t> by </a:t>
            </a:r>
            <a:r>
              <a:rPr kumimoji="1" lang="en-US" altLang="zh-CN" sz="2400" i="1" dirty="0" smtClean="0"/>
              <a:t>number of quarks </a:t>
            </a:r>
            <a:r>
              <a:rPr kumimoji="1" lang="en-US" altLang="zh-CN" sz="2400" dirty="0" smtClean="0"/>
              <a:t>to test effect of</a:t>
            </a:r>
          </a:p>
          <a:p>
            <a:pPr algn="ctr"/>
            <a:r>
              <a:rPr kumimoji="1" lang="en-US" altLang="zh-CN" sz="2400" dirty="0" smtClean="0"/>
              <a:t> </a:t>
            </a:r>
            <a:r>
              <a:rPr kumimoji="1" lang="en-US" altLang="zh-CN" sz="2400" dirty="0" smtClean="0">
                <a:solidFill>
                  <a:srgbClr val="0000FF"/>
                </a:solidFill>
              </a:rPr>
              <a:t>Number of Constituent Quark scaling(NCQ)</a:t>
            </a:r>
            <a:endParaRPr kumimoji="1" lang="zh-CN" altLang="en-US" sz="2400" dirty="0">
              <a:solidFill>
                <a:srgbClr val="0000FF"/>
              </a:solidFill>
            </a:endParaRPr>
          </a:p>
        </p:txBody>
      </p:sp>
      <p:sp>
        <p:nvSpPr>
          <p:cNvPr id="5" name="Date Placeholder 4"/>
          <p:cNvSpPr>
            <a:spLocks noGrp="1"/>
          </p:cNvSpPr>
          <p:nvPr>
            <p:ph type="dt" sz="half" idx="10"/>
          </p:nvPr>
        </p:nvSpPr>
        <p:spPr/>
        <p:txBody>
          <a:bodyPr/>
          <a:lstStyle/>
          <a:p>
            <a:fld id="{022115D7-6CB0-4148-9980-FCE7B8EFCF4E}" type="datetime1">
              <a:rPr lang="en-US" smtClean="0"/>
              <a:t>7/6/15</a:t>
            </a:fld>
            <a:endParaRPr lang="en-US"/>
          </a:p>
        </p:txBody>
      </p:sp>
      <p:sp>
        <p:nvSpPr>
          <p:cNvPr id="41" name="文本框 7"/>
          <p:cNvSpPr txBox="1"/>
          <p:nvPr/>
        </p:nvSpPr>
        <p:spPr>
          <a:xfrm>
            <a:off x="6714051" y="1917983"/>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spTree>
    <p:extLst>
      <p:ext uri="{BB962C8B-B14F-4D97-AF65-F5344CB8AC3E}">
        <p14:creationId xmlns:p14="http://schemas.microsoft.com/office/powerpoint/2010/main" val="3577772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4859"/>
            <a:ext cx="8229600" cy="699352"/>
          </a:xfrm>
        </p:spPr>
        <p:txBody>
          <a:bodyPr>
            <a:normAutofit/>
          </a:bodyPr>
          <a:lstStyle/>
          <a:p>
            <a:r>
              <a:rPr lang="en-US" altLang="zh-CN" sz="3200" dirty="0" err="1"/>
              <a:t>Partonic</a:t>
            </a:r>
            <a:r>
              <a:rPr lang="en-US" altLang="zh-CN" sz="3200" dirty="0"/>
              <a:t> degree of freedom</a:t>
            </a:r>
            <a:r>
              <a:rPr lang="en-US" altLang="zh-CN" sz="3200" dirty="0" smtClean="0"/>
              <a:t>?</a:t>
            </a:r>
            <a:endParaRPr kumimoji="1" lang="zh-CN" altLang="en-US" sz="3200" dirty="0"/>
          </a:p>
        </p:txBody>
      </p:sp>
      <p:sp>
        <p:nvSpPr>
          <p:cNvPr id="4" name="幻灯片编号占位符 3"/>
          <p:cNvSpPr>
            <a:spLocks noGrp="1"/>
          </p:cNvSpPr>
          <p:nvPr>
            <p:ph type="sldNum" sz="quarter" idx="12"/>
          </p:nvPr>
        </p:nvSpPr>
        <p:spPr/>
        <p:txBody>
          <a:bodyPr/>
          <a:lstStyle/>
          <a:p>
            <a:fld id="{4A822907-8A9D-4F6B-98F6-913902AD56B5}" type="slidenum">
              <a:rPr lang="en-US" smtClean="0"/>
              <a:t>31</a:t>
            </a:fld>
            <a:endParaRPr lang="en-US"/>
          </a:p>
        </p:txBody>
      </p:sp>
      <p:grpSp>
        <p:nvGrpSpPr>
          <p:cNvPr id="18" name="组 17"/>
          <p:cNvGrpSpPr/>
          <p:nvPr/>
        </p:nvGrpSpPr>
        <p:grpSpPr>
          <a:xfrm>
            <a:off x="153949" y="1750295"/>
            <a:ext cx="8686800" cy="3541658"/>
            <a:chOff x="110970" y="572839"/>
            <a:chExt cx="6711953" cy="2773006"/>
          </a:xfrm>
        </p:grpSpPr>
        <p:pic>
          <p:nvPicPr>
            <p:cNvPr id="19" name="图片 18" descr="v2_PID_highN_pPb.pdf"/>
            <p:cNvPicPr>
              <a:picLocks noChangeAspect="1"/>
            </p:cNvPicPr>
            <p:nvPr/>
          </p:nvPicPr>
          <p:blipFill rotWithShape="1">
            <a:blip r:embed="rId3">
              <a:extLst>
                <a:ext uri="{28A0092B-C50C-407E-A947-70E740481C1C}">
                  <a14:useLocalDpi xmlns:a14="http://schemas.microsoft.com/office/drawing/2010/main" val="0"/>
                </a:ext>
              </a:extLst>
            </a:blip>
            <a:srcRect l="45396" t="23543" b="1"/>
            <a:stretch/>
          </p:blipFill>
          <p:spPr>
            <a:xfrm rot="5400000">
              <a:off x="2080444" y="-1396635"/>
              <a:ext cx="2773006" cy="6711953"/>
            </a:xfrm>
            <a:prstGeom prst="rect">
              <a:avLst/>
            </a:prstGeom>
          </p:spPr>
        </p:pic>
        <p:grpSp>
          <p:nvGrpSpPr>
            <p:cNvPr id="20" name="Group 12"/>
            <p:cNvGrpSpPr>
              <a:grpSpLocks noChangeAspect="1"/>
            </p:cNvGrpSpPr>
            <p:nvPr/>
          </p:nvGrpSpPr>
          <p:grpSpPr bwMode="auto">
            <a:xfrm>
              <a:off x="2890304" y="668755"/>
              <a:ext cx="1030536" cy="528440"/>
              <a:chOff x="3568593" y="904097"/>
              <a:chExt cx="2276479" cy="1131755"/>
            </a:xfrm>
          </p:grpSpPr>
          <p:grpSp>
            <p:nvGrpSpPr>
              <p:cNvPr id="27" name="Group 13"/>
              <p:cNvGrpSpPr>
                <a:grpSpLocks/>
              </p:cNvGrpSpPr>
              <p:nvPr/>
            </p:nvGrpSpPr>
            <p:grpSpPr bwMode="auto">
              <a:xfrm>
                <a:off x="3568593" y="904097"/>
                <a:ext cx="2276479" cy="1131755"/>
                <a:chOff x="3568593" y="904097"/>
                <a:chExt cx="2276479" cy="1131755"/>
              </a:xfrm>
            </p:grpSpPr>
            <p:grpSp>
              <p:nvGrpSpPr>
                <p:cNvPr id="31" name="Group 17"/>
                <p:cNvGrpSpPr>
                  <a:grpSpLocks/>
                </p:cNvGrpSpPr>
                <p:nvPr/>
              </p:nvGrpSpPr>
              <p:grpSpPr bwMode="auto">
                <a:xfrm>
                  <a:off x="3656109" y="1562576"/>
                  <a:ext cx="1996495" cy="3"/>
                  <a:chOff x="1131474" y="1812269"/>
                  <a:chExt cx="1996495" cy="3"/>
                </a:xfrm>
              </p:grpSpPr>
              <p:cxnSp>
                <p:nvCxnSpPr>
                  <p:cNvPr id="36"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2"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33"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34"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35" name="Picture 21"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9"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0"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pic>
          <p:nvPicPr>
            <p:cNvPr id="21" name="图片 20" descr="v2_PID_lowN.pdf"/>
            <p:cNvPicPr>
              <a:picLocks noChangeAspect="1"/>
            </p:cNvPicPr>
            <p:nvPr/>
          </p:nvPicPr>
          <p:blipFill rotWithShape="1">
            <a:blip r:embed="rId5">
              <a:extLst>
                <a:ext uri="{28A0092B-C50C-407E-A947-70E740481C1C}">
                  <a14:useLocalDpi xmlns:a14="http://schemas.microsoft.com/office/drawing/2010/main" val="0"/>
                </a:ext>
              </a:extLst>
            </a:blip>
            <a:srcRect l="11495" t="85099" r="77915" b="7652"/>
            <a:stretch/>
          </p:blipFill>
          <p:spPr>
            <a:xfrm rot="5400000">
              <a:off x="753178" y="1166921"/>
              <a:ext cx="411408" cy="462859"/>
            </a:xfrm>
            <a:prstGeom prst="rect">
              <a:avLst/>
            </a:prstGeom>
          </p:spPr>
        </p:pic>
        <p:pic>
          <p:nvPicPr>
            <p:cNvPr id="22" name="图片 21" descr="v2_PID_lowN.pdf"/>
            <p:cNvPicPr>
              <a:picLocks noChangeAspect="1"/>
            </p:cNvPicPr>
            <p:nvPr/>
          </p:nvPicPr>
          <p:blipFill rotWithShape="1">
            <a:blip r:embed="rId6">
              <a:extLst>
                <a:ext uri="{28A0092B-C50C-407E-A947-70E740481C1C}">
                  <a14:useLocalDpi xmlns:a14="http://schemas.microsoft.com/office/drawing/2010/main" val="0"/>
                </a:ext>
              </a:extLst>
            </a:blip>
            <a:srcRect l="46558" t="67099" r="42363" b="7686"/>
            <a:stretch/>
          </p:blipFill>
          <p:spPr>
            <a:xfrm rot="5400000">
              <a:off x="1314607" y="176942"/>
              <a:ext cx="428548" cy="1602860"/>
            </a:xfrm>
            <a:prstGeom prst="rect">
              <a:avLst/>
            </a:prstGeom>
          </p:spPr>
        </p:pic>
        <p:pic>
          <p:nvPicPr>
            <p:cNvPr id="23" name="图片 22" descr="v2_PID_highN_pPb.pdf"/>
            <p:cNvPicPr>
              <a:picLocks noChangeAspect="1"/>
            </p:cNvPicPr>
            <p:nvPr/>
          </p:nvPicPr>
          <p:blipFill rotWithShape="1">
            <a:blip r:embed="rId7">
              <a:extLst>
                <a:ext uri="{28A0092B-C50C-407E-A947-70E740481C1C}">
                  <a14:useLocalDpi xmlns:a14="http://schemas.microsoft.com/office/drawing/2010/main" val="0"/>
                </a:ext>
              </a:extLst>
            </a:blip>
            <a:srcRect l="28305" t="70717" r="63649" b="15755"/>
            <a:stretch/>
          </p:blipFill>
          <p:spPr>
            <a:xfrm rot="5400000">
              <a:off x="1844452" y="1290785"/>
              <a:ext cx="419184" cy="1218331"/>
            </a:xfrm>
            <a:prstGeom prst="rect">
              <a:avLst/>
            </a:prstGeom>
          </p:spPr>
        </p:pic>
        <p:pic>
          <p:nvPicPr>
            <p:cNvPr id="24" name="图片 23" descr="v2_PID_highN_pPb.pdf"/>
            <p:cNvPicPr>
              <a:picLocks noChangeAspect="1"/>
            </p:cNvPicPr>
            <p:nvPr/>
          </p:nvPicPr>
          <p:blipFill rotWithShape="1">
            <a:blip r:embed="rId7">
              <a:extLst>
                <a:ext uri="{28A0092B-C50C-407E-A947-70E740481C1C}">
                  <a14:useLocalDpi xmlns:a14="http://schemas.microsoft.com/office/drawing/2010/main" val="0"/>
                </a:ext>
              </a:extLst>
            </a:blip>
            <a:srcRect l="28305" t="47579" r="63412" b="39076"/>
            <a:stretch/>
          </p:blipFill>
          <p:spPr>
            <a:xfrm rot="5400000">
              <a:off x="3856257" y="1464176"/>
              <a:ext cx="431518" cy="1201861"/>
            </a:xfrm>
            <a:prstGeom prst="rect">
              <a:avLst/>
            </a:prstGeom>
          </p:spPr>
        </p:pic>
        <p:pic>
          <p:nvPicPr>
            <p:cNvPr id="25" name="图片 24" descr="v2_PID_highN_pPb.pdf"/>
            <p:cNvPicPr>
              <a:picLocks noChangeAspect="1"/>
            </p:cNvPicPr>
            <p:nvPr/>
          </p:nvPicPr>
          <p:blipFill rotWithShape="1">
            <a:blip r:embed="rId7">
              <a:extLst>
                <a:ext uri="{28A0092B-C50C-407E-A947-70E740481C1C}">
                  <a14:useLocalDpi xmlns:a14="http://schemas.microsoft.com/office/drawing/2010/main" val="0"/>
                </a:ext>
              </a:extLst>
            </a:blip>
            <a:srcRect l="27975" t="24020" r="63505" b="62153"/>
            <a:stretch/>
          </p:blipFill>
          <p:spPr>
            <a:xfrm rot="5400000">
              <a:off x="5927849" y="1441343"/>
              <a:ext cx="443840" cy="1245300"/>
            </a:xfrm>
            <a:prstGeom prst="rect">
              <a:avLst/>
            </a:prstGeom>
          </p:spPr>
        </p:pic>
      </p:grpSp>
      <p:sp>
        <p:nvSpPr>
          <p:cNvPr id="40" name="文本框 39"/>
          <p:cNvSpPr txBox="1"/>
          <p:nvPr/>
        </p:nvSpPr>
        <p:spPr>
          <a:xfrm>
            <a:off x="976395" y="5615583"/>
            <a:ext cx="7661622" cy="830997"/>
          </a:xfrm>
          <a:prstGeom prst="rect">
            <a:avLst/>
          </a:prstGeom>
          <a:noFill/>
          <a:ln w="28575" cmpd="sng">
            <a:solidFill>
              <a:schemeClr val="tx1"/>
            </a:solidFill>
          </a:ln>
        </p:spPr>
        <p:txBody>
          <a:bodyPr wrap="none" rtlCol="0">
            <a:spAutoFit/>
          </a:bodyPr>
          <a:lstStyle/>
          <a:p>
            <a:pPr algn="ctr"/>
            <a:r>
              <a:rPr kumimoji="1" lang="en-US" altLang="zh-CN" sz="2400" dirty="0" smtClean="0"/>
              <a:t>NCQ effect seen in high multiplicity </a:t>
            </a:r>
            <a:r>
              <a:rPr kumimoji="1" lang="en-US" altLang="zh-CN" sz="2400" dirty="0" err="1" smtClean="0"/>
              <a:t>pPb</a:t>
            </a:r>
            <a:r>
              <a:rPr kumimoji="1" lang="en-US" altLang="zh-CN" sz="2400" dirty="0" smtClean="0"/>
              <a:t> for strange hadrons</a:t>
            </a:r>
          </a:p>
          <a:p>
            <a:pPr algn="ctr"/>
            <a:r>
              <a:rPr kumimoji="1" lang="en-US" altLang="zh-CN" sz="2400" b="1" dirty="0" smtClean="0">
                <a:solidFill>
                  <a:srgbClr val="FF0000"/>
                </a:solidFill>
              </a:rPr>
              <a:t>Indicates quark degree of freedom?</a:t>
            </a:r>
            <a:endParaRPr kumimoji="1" lang="zh-CN" altLang="en-US" sz="2400" b="1" dirty="0">
              <a:solidFill>
                <a:srgbClr val="FF0000"/>
              </a:solidFill>
            </a:endParaRPr>
          </a:p>
        </p:txBody>
      </p:sp>
      <p:sp>
        <p:nvSpPr>
          <p:cNvPr id="39" name="文本框 38"/>
          <p:cNvSpPr txBox="1"/>
          <p:nvPr/>
        </p:nvSpPr>
        <p:spPr>
          <a:xfrm>
            <a:off x="295070" y="863814"/>
            <a:ext cx="8670183" cy="830997"/>
          </a:xfrm>
          <a:prstGeom prst="rect">
            <a:avLst/>
          </a:prstGeom>
          <a:noFill/>
        </p:spPr>
        <p:txBody>
          <a:bodyPr wrap="square" rtlCol="0">
            <a:spAutoFit/>
          </a:bodyPr>
          <a:lstStyle/>
          <a:p>
            <a:pPr algn="ctr"/>
            <a:r>
              <a:rPr kumimoji="1" lang="en-US" altLang="zh-CN" sz="2400" dirty="0" smtClean="0"/>
              <a:t>Scale v</a:t>
            </a:r>
            <a:r>
              <a:rPr kumimoji="1" lang="en-US" altLang="zh-CN" sz="2400" baseline="-25000" dirty="0" smtClean="0"/>
              <a:t>2</a:t>
            </a:r>
            <a:r>
              <a:rPr kumimoji="1" lang="en-US" altLang="zh-CN" sz="2400" dirty="0" smtClean="0"/>
              <a:t> by </a:t>
            </a:r>
            <a:r>
              <a:rPr kumimoji="1" lang="en-US" altLang="zh-CN" sz="2400" i="1" dirty="0" smtClean="0"/>
              <a:t>number of quarks </a:t>
            </a:r>
            <a:r>
              <a:rPr kumimoji="1" lang="en-US" altLang="zh-CN" sz="2400" dirty="0" smtClean="0"/>
              <a:t>to test effect of</a:t>
            </a:r>
          </a:p>
          <a:p>
            <a:pPr algn="ctr"/>
            <a:r>
              <a:rPr kumimoji="1" lang="en-US" altLang="zh-CN" sz="2400" dirty="0" smtClean="0"/>
              <a:t> </a:t>
            </a:r>
            <a:r>
              <a:rPr kumimoji="1" lang="en-US" altLang="zh-CN" sz="2400" dirty="0" smtClean="0">
                <a:solidFill>
                  <a:srgbClr val="0000FF"/>
                </a:solidFill>
              </a:rPr>
              <a:t>Number of Constituent Quark scaling(NCQ)</a:t>
            </a:r>
            <a:endParaRPr kumimoji="1" lang="zh-CN" altLang="en-US" sz="2400" dirty="0">
              <a:solidFill>
                <a:srgbClr val="0000FF"/>
              </a:solidFill>
            </a:endParaRPr>
          </a:p>
        </p:txBody>
      </p:sp>
      <p:sp>
        <p:nvSpPr>
          <p:cNvPr id="5" name="Date Placeholder 4"/>
          <p:cNvSpPr>
            <a:spLocks noGrp="1"/>
          </p:cNvSpPr>
          <p:nvPr>
            <p:ph type="dt" sz="half" idx="10"/>
          </p:nvPr>
        </p:nvSpPr>
        <p:spPr/>
        <p:txBody>
          <a:bodyPr/>
          <a:lstStyle/>
          <a:p>
            <a:fld id="{022115D7-6CB0-4148-9980-FCE7B8EFCF4E}" type="datetime1">
              <a:rPr lang="en-US" smtClean="0"/>
              <a:t>7/6/15</a:t>
            </a:fld>
            <a:endParaRPr lang="en-US"/>
          </a:p>
        </p:txBody>
      </p:sp>
      <p:sp>
        <p:nvSpPr>
          <p:cNvPr id="41" name="文本框 7"/>
          <p:cNvSpPr txBox="1"/>
          <p:nvPr/>
        </p:nvSpPr>
        <p:spPr>
          <a:xfrm>
            <a:off x="6714051" y="1917983"/>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spTree>
    <p:extLst>
      <p:ext uri="{BB962C8B-B14F-4D97-AF65-F5344CB8AC3E}">
        <p14:creationId xmlns:p14="http://schemas.microsoft.com/office/powerpoint/2010/main" val="36345520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屏幕快照 2014-12-04 10.55.29 PM.png"/>
          <p:cNvPicPr>
            <a:picLocks noChangeAspect="1"/>
          </p:cNvPicPr>
          <p:nvPr/>
        </p:nvPicPr>
        <p:blipFill rotWithShape="1">
          <a:blip r:embed="rId3">
            <a:extLst>
              <a:ext uri="{28A0092B-C50C-407E-A947-70E740481C1C}">
                <a14:useLocalDpi xmlns:a14="http://schemas.microsoft.com/office/drawing/2010/main" val="0"/>
              </a:ext>
            </a:extLst>
          </a:blip>
          <a:srcRect l="16275" t="22098" r="16240" b="13000"/>
          <a:stretch/>
        </p:blipFill>
        <p:spPr>
          <a:xfrm>
            <a:off x="130506" y="1093426"/>
            <a:ext cx="8557864" cy="5143908"/>
          </a:xfrm>
          <a:prstGeom prst="rect">
            <a:avLst/>
          </a:prstGeom>
        </p:spPr>
      </p:pic>
      <p:sp>
        <p:nvSpPr>
          <p:cNvPr id="6" name="标题 1"/>
          <p:cNvSpPr>
            <a:spLocks noGrp="1"/>
          </p:cNvSpPr>
          <p:nvPr>
            <p:ph type="title"/>
          </p:nvPr>
        </p:nvSpPr>
        <p:spPr>
          <a:xfrm>
            <a:off x="660396" y="169524"/>
            <a:ext cx="8229600" cy="699352"/>
          </a:xfrm>
        </p:spPr>
        <p:txBody>
          <a:bodyPr>
            <a:normAutofit/>
          </a:bodyPr>
          <a:lstStyle/>
          <a:p>
            <a:r>
              <a:rPr lang="en-US" altLang="zh-CN" sz="3200" dirty="0" smtClean="0"/>
              <a:t>Similar </a:t>
            </a:r>
            <a:r>
              <a:rPr lang="en-US" altLang="zh-CN" sz="3200" b="1" dirty="0" smtClean="0">
                <a:solidFill>
                  <a:srgbClr val="FF0000"/>
                </a:solidFill>
              </a:rPr>
              <a:t>NCQ</a:t>
            </a:r>
            <a:r>
              <a:rPr lang="en-US" altLang="zh-CN" sz="3200" dirty="0" smtClean="0"/>
              <a:t> behavior in v</a:t>
            </a:r>
            <a:r>
              <a:rPr lang="en-US" altLang="zh-CN" sz="3200" baseline="-25000" dirty="0" smtClean="0"/>
              <a:t>3</a:t>
            </a:r>
            <a:r>
              <a:rPr lang="en-US" altLang="zh-CN" sz="3200" dirty="0" smtClean="0"/>
              <a:t>!</a:t>
            </a:r>
            <a:endParaRPr kumimoji="1" lang="zh-CN" altLang="en-US" sz="3200" baseline="-25000" dirty="0"/>
          </a:p>
        </p:txBody>
      </p:sp>
      <p:sp>
        <p:nvSpPr>
          <p:cNvPr id="2" name="Date Placeholder 1"/>
          <p:cNvSpPr>
            <a:spLocks noGrp="1"/>
          </p:cNvSpPr>
          <p:nvPr>
            <p:ph type="dt" sz="half" idx="10"/>
          </p:nvPr>
        </p:nvSpPr>
        <p:spPr/>
        <p:txBody>
          <a:bodyPr/>
          <a:lstStyle/>
          <a:p>
            <a:fld id="{B91278A0-8678-E244-848D-AF546F81C8E8}" type="datetime1">
              <a:rPr lang="en-US" smtClean="0"/>
              <a:t>7/6/15</a:t>
            </a:fld>
            <a:endParaRPr lang="en-US"/>
          </a:p>
        </p:txBody>
      </p:sp>
      <p:sp>
        <p:nvSpPr>
          <p:cNvPr id="4" name="Slide Number Placeholder 3"/>
          <p:cNvSpPr>
            <a:spLocks noGrp="1"/>
          </p:cNvSpPr>
          <p:nvPr>
            <p:ph type="sldNum" sz="quarter" idx="12"/>
          </p:nvPr>
        </p:nvSpPr>
        <p:spPr/>
        <p:txBody>
          <a:bodyPr/>
          <a:lstStyle/>
          <a:p>
            <a:fld id="{4E4AA707-DC1A-E247-888D-83BCEF2BDB7C}" type="slidenum">
              <a:rPr lang="en-US" smtClean="0"/>
              <a:t>32</a:t>
            </a:fld>
            <a:endParaRPr lang="en-US"/>
          </a:p>
        </p:txBody>
      </p:sp>
      <p:sp>
        <p:nvSpPr>
          <p:cNvPr id="7" name="文本框 7"/>
          <p:cNvSpPr txBox="1"/>
          <p:nvPr/>
        </p:nvSpPr>
        <p:spPr>
          <a:xfrm>
            <a:off x="6267300" y="6237334"/>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PLB 742 (2015) 200</a:t>
            </a:r>
            <a:endParaRPr kumimoji="1" lang="zh-CN" altLang="en-US" sz="1600" dirty="0">
              <a:latin typeface="Times New Roman"/>
              <a:cs typeface="Times New Roman"/>
            </a:endParaRPr>
          </a:p>
        </p:txBody>
      </p:sp>
    </p:spTree>
    <p:extLst>
      <p:ext uri="{BB962C8B-B14F-4D97-AF65-F5344CB8AC3E}">
        <p14:creationId xmlns:p14="http://schemas.microsoft.com/office/powerpoint/2010/main" val="13288782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4933" y="2404533"/>
            <a:ext cx="5638984" cy="830997"/>
          </a:xfrm>
          <a:prstGeom prst="rect">
            <a:avLst/>
          </a:prstGeom>
          <a:noFill/>
        </p:spPr>
        <p:txBody>
          <a:bodyPr wrap="none" rtlCol="0">
            <a:spAutoFit/>
          </a:bodyPr>
          <a:lstStyle/>
          <a:p>
            <a:r>
              <a:rPr lang="en-US" sz="4800" dirty="0" smtClean="0"/>
              <a:t>So, what comes next?</a:t>
            </a:r>
            <a:endParaRPr lang="en-US" sz="4800" dirty="0"/>
          </a:p>
        </p:txBody>
      </p:sp>
      <p:sp>
        <p:nvSpPr>
          <p:cNvPr id="2" name="Date Placeholder 1"/>
          <p:cNvSpPr>
            <a:spLocks noGrp="1"/>
          </p:cNvSpPr>
          <p:nvPr>
            <p:ph type="dt" sz="half" idx="10"/>
          </p:nvPr>
        </p:nvSpPr>
        <p:spPr/>
        <p:txBody>
          <a:bodyPr/>
          <a:lstStyle/>
          <a:p>
            <a:fld id="{1E257DB1-ABB8-9240-835C-2FB09FC7372D}"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33</a:t>
            </a:fld>
            <a:endParaRPr lang="en-US"/>
          </a:p>
        </p:txBody>
      </p:sp>
    </p:spTree>
    <p:extLst>
      <p:ext uri="{BB962C8B-B14F-4D97-AF65-F5344CB8AC3E}">
        <p14:creationId xmlns:p14="http://schemas.microsoft.com/office/powerpoint/2010/main" val="36645185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4" y="220132"/>
            <a:ext cx="7502976" cy="584776"/>
          </a:xfrm>
          <a:prstGeom prst="rect">
            <a:avLst/>
          </a:prstGeom>
          <a:noFill/>
        </p:spPr>
        <p:txBody>
          <a:bodyPr wrap="none" rtlCol="0">
            <a:spAutoFit/>
          </a:bodyPr>
          <a:lstStyle/>
          <a:p>
            <a:r>
              <a:rPr lang="en-US" sz="3200" dirty="0" smtClean="0"/>
              <a:t>Stronger radial flow in </a:t>
            </a:r>
            <a:r>
              <a:rPr lang="en-US" sz="3200" dirty="0" err="1" smtClean="0"/>
              <a:t>Pb</a:t>
            </a:r>
            <a:r>
              <a:rPr lang="en-US" sz="3200" dirty="0"/>
              <a:t>-</a:t>
            </a:r>
            <a:r>
              <a:rPr lang="en-US" sz="3200" dirty="0" smtClean="0"/>
              <a:t>going side in </a:t>
            </a:r>
            <a:r>
              <a:rPr lang="en-US" sz="3200" dirty="0" err="1" smtClean="0"/>
              <a:t>pPb</a:t>
            </a:r>
            <a:r>
              <a:rPr lang="en-US" sz="3200" dirty="0" smtClean="0"/>
              <a:t>? </a:t>
            </a:r>
            <a:endParaRPr lang="en-US" sz="3200" dirty="0"/>
          </a:p>
        </p:txBody>
      </p:sp>
      <p:sp>
        <p:nvSpPr>
          <p:cNvPr id="2" name="Date Placeholder 1"/>
          <p:cNvSpPr>
            <a:spLocks noGrp="1"/>
          </p:cNvSpPr>
          <p:nvPr>
            <p:ph type="dt" sz="half" idx="10"/>
          </p:nvPr>
        </p:nvSpPr>
        <p:spPr/>
        <p:txBody>
          <a:bodyPr/>
          <a:lstStyle/>
          <a:p>
            <a:fld id="{DA69D625-C6E3-2D47-B7BD-CAC53B9927C3}"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34</a:t>
            </a:fld>
            <a:endParaRPr lang="en-US"/>
          </a:p>
        </p:txBody>
      </p:sp>
    </p:spTree>
    <p:extLst>
      <p:ext uri="{BB962C8B-B14F-4D97-AF65-F5344CB8AC3E}">
        <p14:creationId xmlns:p14="http://schemas.microsoft.com/office/powerpoint/2010/main" val="15365971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4" y="220132"/>
            <a:ext cx="7502976" cy="584776"/>
          </a:xfrm>
          <a:prstGeom prst="rect">
            <a:avLst/>
          </a:prstGeom>
          <a:noFill/>
        </p:spPr>
        <p:txBody>
          <a:bodyPr wrap="none" rtlCol="0">
            <a:spAutoFit/>
          </a:bodyPr>
          <a:lstStyle/>
          <a:p>
            <a:r>
              <a:rPr lang="en-US" sz="3200" dirty="0" smtClean="0"/>
              <a:t>Stronger radial flow in </a:t>
            </a:r>
            <a:r>
              <a:rPr lang="en-US" sz="3200" dirty="0" err="1" smtClean="0"/>
              <a:t>Pb</a:t>
            </a:r>
            <a:r>
              <a:rPr lang="en-US" sz="3200" dirty="0"/>
              <a:t>-</a:t>
            </a:r>
            <a:r>
              <a:rPr lang="en-US" sz="3200" dirty="0" smtClean="0"/>
              <a:t>going side in </a:t>
            </a:r>
            <a:r>
              <a:rPr lang="en-US" sz="3200" dirty="0" err="1" smtClean="0"/>
              <a:t>pPb</a:t>
            </a:r>
            <a:r>
              <a:rPr lang="en-US" sz="3200" dirty="0" smtClean="0"/>
              <a:t>? </a:t>
            </a:r>
            <a:endParaRPr lang="en-US" sz="3200" dirty="0"/>
          </a:p>
        </p:txBody>
      </p:sp>
      <p:pic>
        <p:nvPicPr>
          <p:cNvPr id="5" name="图片 2" descr="屏幕快照 2014-11-25 4.33.21 PM.png"/>
          <p:cNvPicPr>
            <a:picLocks noChangeAspect="1"/>
          </p:cNvPicPr>
          <p:nvPr/>
        </p:nvPicPr>
        <p:blipFill rotWithShape="1">
          <a:blip r:embed="rId2">
            <a:extLst>
              <a:ext uri="{28A0092B-C50C-407E-A947-70E740481C1C}">
                <a14:useLocalDpi xmlns:a14="http://schemas.microsoft.com/office/drawing/2010/main" val="0"/>
              </a:ext>
            </a:extLst>
          </a:blip>
          <a:srcRect l="7561" t="20861" r="6253" b="5071"/>
          <a:stretch/>
        </p:blipFill>
        <p:spPr>
          <a:xfrm>
            <a:off x="1473533" y="804907"/>
            <a:ext cx="5941530" cy="3191359"/>
          </a:xfrm>
          <a:prstGeom prst="rect">
            <a:avLst/>
          </a:prstGeom>
        </p:spPr>
      </p:pic>
      <p:sp>
        <p:nvSpPr>
          <p:cNvPr id="6" name="文本框 5"/>
          <p:cNvSpPr txBox="1"/>
          <p:nvPr/>
        </p:nvSpPr>
        <p:spPr>
          <a:xfrm>
            <a:off x="6495431" y="804908"/>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CMS-HIN-14-008</a:t>
            </a:r>
            <a:endParaRPr kumimoji="1" lang="zh-CN" altLang="en-US" sz="1600" dirty="0">
              <a:latin typeface="Times New Roman"/>
              <a:cs typeface="Times New Roman"/>
            </a:endParaRPr>
          </a:p>
        </p:txBody>
      </p:sp>
      <p:sp>
        <p:nvSpPr>
          <p:cNvPr id="2" name="Date Placeholder 1"/>
          <p:cNvSpPr>
            <a:spLocks noGrp="1"/>
          </p:cNvSpPr>
          <p:nvPr>
            <p:ph type="dt" sz="half" idx="10"/>
          </p:nvPr>
        </p:nvSpPr>
        <p:spPr/>
        <p:txBody>
          <a:bodyPr/>
          <a:lstStyle/>
          <a:p>
            <a:fld id="{E6F44AC0-3E10-144F-96AE-AED9BB2D3BE7}"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35</a:t>
            </a:fld>
            <a:endParaRPr lang="en-US"/>
          </a:p>
        </p:txBody>
      </p:sp>
    </p:spTree>
    <p:extLst>
      <p:ext uri="{BB962C8B-B14F-4D97-AF65-F5344CB8AC3E}">
        <p14:creationId xmlns:p14="http://schemas.microsoft.com/office/powerpoint/2010/main" val="41756338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4" y="220132"/>
            <a:ext cx="7502976" cy="584776"/>
          </a:xfrm>
          <a:prstGeom prst="rect">
            <a:avLst/>
          </a:prstGeom>
          <a:noFill/>
        </p:spPr>
        <p:txBody>
          <a:bodyPr wrap="none" rtlCol="0">
            <a:spAutoFit/>
          </a:bodyPr>
          <a:lstStyle/>
          <a:p>
            <a:r>
              <a:rPr lang="en-US" sz="3200" dirty="0" smtClean="0"/>
              <a:t>Stronger radial flow in </a:t>
            </a:r>
            <a:r>
              <a:rPr lang="en-US" sz="3200" dirty="0" err="1" smtClean="0"/>
              <a:t>Pb</a:t>
            </a:r>
            <a:r>
              <a:rPr lang="en-US" sz="3200" dirty="0"/>
              <a:t>-</a:t>
            </a:r>
            <a:r>
              <a:rPr lang="en-US" sz="3200" dirty="0" smtClean="0"/>
              <a:t>going side in </a:t>
            </a:r>
            <a:r>
              <a:rPr lang="en-US" sz="3200" dirty="0" err="1" smtClean="0"/>
              <a:t>pPb</a:t>
            </a:r>
            <a:r>
              <a:rPr lang="en-US" sz="3200" dirty="0" smtClean="0"/>
              <a:t>? </a:t>
            </a:r>
            <a:endParaRPr lang="en-US" sz="3200" dirty="0"/>
          </a:p>
        </p:txBody>
      </p:sp>
      <p:pic>
        <p:nvPicPr>
          <p:cNvPr id="5" name="图片 2" descr="屏幕快照 2014-11-25 4.33.21 PM.png"/>
          <p:cNvPicPr>
            <a:picLocks noChangeAspect="1"/>
          </p:cNvPicPr>
          <p:nvPr/>
        </p:nvPicPr>
        <p:blipFill rotWithShape="1">
          <a:blip r:embed="rId2">
            <a:extLst>
              <a:ext uri="{28A0092B-C50C-407E-A947-70E740481C1C}">
                <a14:useLocalDpi xmlns:a14="http://schemas.microsoft.com/office/drawing/2010/main" val="0"/>
              </a:ext>
            </a:extLst>
          </a:blip>
          <a:srcRect l="7561" t="20861" r="6253" b="5071"/>
          <a:stretch/>
        </p:blipFill>
        <p:spPr>
          <a:xfrm>
            <a:off x="203533" y="1109702"/>
            <a:ext cx="4428295" cy="2378559"/>
          </a:xfrm>
          <a:prstGeom prst="rect">
            <a:avLst/>
          </a:prstGeom>
        </p:spPr>
      </p:pic>
      <p:pic>
        <p:nvPicPr>
          <p:cNvPr id="2" name="Picture 1"/>
          <p:cNvPicPr>
            <a:picLocks noChangeAspect="1"/>
          </p:cNvPicPr>
          <p:nvPr/>
        </p:nvPicPr>
        <p:blipFill>
          <a:blip r:embed="rId3"/>
          <a:stretch>
            <a:fillRect/>
          </a:stretch>
        </p:blipFill>
        <p:spPr>
          <a:xfrm>
            <a:off x="6281111" y="1456273"/>
            <a:ext cx="2773060" cy="2381876"/>
          </a:xfrm>
          <a:prstGeom prst="rect">
            <a:avLst/>
          </a:prstGeom>
        </p:spPr>
      </p:pic>
      <p:sp>
        <p:nvSpPr>
          <p:cNvPr id="6" name="文本框 5"/>
          <p:cNvSpPr txBox="1"/>
          <p:nvPr/>
        </p:nvSpPr>
        <p:spPr>
          <a:xfrm>
            <a:off x="135464" y="3352850"/>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CMS-HIN-14-008</a:t>
            </a:r>
            <a:endParaRPr kumimoji="1" lang="zh-CN" altLang="en-US" sz="1600" dirty="0">
              <a:latin typeface="Times New Roman"/>
              <a:cs typeface="Times New Roman"/>
            </a:endParaRPr>
          </a:p>
        </p:txBody>
      </p:sp>
      <p:pic>
        <p:nvPicPr>
          <p:cNvPr id="3" name="Picture 2"/>
          <p:cNvPicPr>
            <a:picLocks noChangeAspect="1"/>
          </p:cNvPicPr>
          <p:nvPr/>
        </p:nvPicPr>
        <p:blipFill>
          <a:blip r:embed="rId4"/>
          <a:stretch>
            <a:fillRect/>
          </a:stretch>
        </p:blipFill>
        <p:spPr>
          <a:xfrm>
            <a:off x="6281111" y="4199473"/>
            <a:ext cx="2773060" cy="2370660"/>
          </a:xfrm>
          <a:prstGeom prst="rect">
            <a:avLst/>
          </a:prstGeom>
        </p:spPr>
      </p:pic>
      <p:cxnSp>
        <p:nvCxnSpPr>
          <p:cNvPr id="7" name="Straight Connector 6"/>
          <p:cNvCxnSpPr/>
          <p:nvPr/>
        </p:nvCxnSpPr>
        <p:spPr>
          <a:xfrm>
            <a:off x="3769299" y="2451323"/>
            <a:ext cx="2374541" cy="0"/>
          </a:xfrm>
          <a:prstGeom prst="line">
            <a:avLst/>
          </a:prstGeom>
          <a:ln w="76200" cmpd="sng">
            <a:solidFill>
              <a:srgbClr val="FF0000"/>
            </a:solidFill>
            <a:prstDash val="dash"/>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69299" y="2451323"/>
            <a:ext cx="2851634" cy="2256144"/>
          </a:xfrm>
          <a:prstGeom prst="line">
            <a:avLst/>
          </a:prstGeom>
          <a:ln w="76200" cmpd="sng">
            <a:solidFill>
              <a:srgbClr val="FF0000"/>
            </a:solidFill>
            <a:prstDash val="dash"/>
            <a:tailEnd type="triangle" w="lg"/>
          </a:ln>
        </p:spPr>
        <p:style>
          <a:lnRef idx="2">
            <a:schemeClr val="accent1"/>
          </a:lnRef>
          <a:fillRef idx="0">
            <a:schemeClr val="accent1"/>
          </a:fillRef>
          <a:effectRef idx="1">
            <a:schemeClr val="accent1"/>
          </a:effectRef>
          <a:fontRef idx="minor">
            <a:schemeClr val="tx1"/>
          </a:fontRef>
        </p:style>
      </p:cxnSp>
      <p:sp>
        <p:nvSpPr>
          <p:cNvPr id="12" name="文本框 10"/>
          <p:cNvSpPr txBox="1"/>
          <p:nvPr/>
        </p:nvSpPr>
        <p:spPr>
          <a:xfrm>
            <a:off x="6433508" y="957411"/>
            <a:ext cx="2572739"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zh-CN" sz="1600" dirty="0" smtClean="0">
                <a:latin typeface="Times New Roman"/>
                <a:cs typeface="Times New Roman"/>
              </a:rPr>
              <a:t>Phys. </a:t>
            </a:r>
            <a:r>
              <a:rPr kumimoji="1" lang="en-US" altLang="zh-CN" sz="1600" dirty="0" err="1" smtClean="0">
                <a:latin typeface="Times New Roman"/>
                <a:cs typeface="Times New Roman"/>
              </a:rPr>
              <a:t>Lett</a:t>
            </a:r>
            <a:r>
              <a:rPr kumimoji="1" lang="en-US" altLang="zh-CN" sz="1600" dirty="0" smtClean="0">
                <a:latin typeface="Times New Roman"/>
                <a:cs typeface="Times New Roman"/>
              </a:rPr>
              <a:t>. B 728 (2014) 662</a:t>
            </a:r>
            <a:endParaRPr kumimoji="1" lang="zh-CN" altLang="en-US" sz="1600" dirty="0">
              <a:latin typeface="Times New Roman"/>
              <a:cs typeface="Times New Roman"/>
            </a:endParaRPr>
          </a:p>
        </p:txBody>
      </p:sp>
      <p:sp>
        <p:nvSpPr>
          <p:cNvPr id="13" name="TextBox 12"/>
          <p:cNvSpPr txBox="1"/>
          <p:nvPr/>
        </p:nvSpPr>
        <p:spPr>
          <a:xfrm>
            <a:off x="135464" y="4707468"/>
            <a:ext cx="5964093" cy="1077218"/>
          </a:xfrm>
          <a:prstGeom prst="rect">
            <a:avLst/>
          </a:prstGeom>
          <a:solidFill>
            <a:srgbClr val="FFFF00"/>
          </a:solidFill>
        </p:spPr>
        <p:txBody>
          <a:bodyPr wrap="none" rtlCol="0">
            <a:spAutoFit/>
          </a:bodyPr>
          <a:lstStyle/>
          <a:p>
            <a:r>
              <a:rPr lang="en-US" sz="3200" b="1" dirty="0" smtClean="0"/>
              <a:t>Hydro or CGC? </a:t>
            </a:r>
            <a:r>
              <a:rPr lang="en-US" sz="3200" b="1" dirty="0" err="1" smtClean="0"/>
              <a:t>Pb</a:t>
            </a:r>
            <a:r>
              <a:rPr lang="en-US" sz="3200" b="1" dirty="0" smtClean="0"/>
              <a:t> or p going side?</a:t>
            </a:r>
          </a:p>
          <a:p>
            <a:r>
              <a:rPr lang="en-US" sz="3200" b="1" dirty="0" smtClean="0"/>
              <a:t>We could find out!</a:t>
            </a:r>
            <a:endParaRPr lang="en-US" sz="3200" b="1" dirty="0"/>
          </a:p>
        </p:txBody>
      </p:sp>
      <p:sp>
        <p:nvSpPr>
          <p:cNvPr id="9" name="Date Placeholder 8"/>
          <p:cNvSpPr>
            <a:spLocks noGrp="1"/>
          </p:cNvSpPr>
          <p:nvPr>
            <p:ph type="dt" sz="half" idx="10"/>
          </p:nvPr>
        </p:nvSpPr>
        <p:spPr/>
        <p:txBody>
          <a:bodyPr/>
          <a:lstStyle/>
          <a:p>
            <a:fld id="{19429FC5-A15A-6547-AF74-28F03DC46CA3}" type="datetime1">
              <a:rPr lang="en-US" smtClean="0"/>
              <a:t>7/6/15</a:t>
            </a:fld>
            <a:endParaRPr lang="en-US"/>
          </a:p>
        </p:txBody>
      </p:sp>
      <p:sp>
        <p:nvSpPr>
          <p:cNvPr id="10" name="Slide Number Placeholder 9"/>
          <p:cNvSpPr>
            <a:spLocks noGrp="1"/>
          </p:cNvSpPr>
          <p:nvPr>
            <p:ph type="sldNum" sz="quarter" idx="12"/>
          </p:nvPr>
        </p:nvSpPr>
        <p:spPr/>
        <p:txBody>
          <a:bodyPr/>
          <a:lstStyle/>
          <a:p>
            <a:fld id="{4E4AA707-DC1A-E247-888D-83BCEF2BDB7C}" type="slidenum">
              <a:rPr lang="en-US" smtClean="0"/>
              <a:t>36</a:t>
            </a:fld>
            <a:endParaRPr lang="en-US"/>
          </a:p>
        </p:txBody>
      </p:sp>
    </p:spTree>
    <p:extLst>
      <p:ext uri="{BB962C8B-B14F-4D97-AF65-F5344CB8AC3E}">
        <p14:creationId xmlns:p14="http://schemas.microsoft.com/office/powerpoint/2010/main" val="38579255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A8F4FD-7409-2A45-B443-C2E85B725F8E}" type="datetime1">
              <a:rPr lang="en-US" smtClean="0"/>
              <a:t>7/6/15</a:t>
            </a:fld>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37</a:t>
            </a:fld>
            <a:endParaRPr lang="en-US"/>
          </a:p>
        </p:txBody>
      </p:sp>
      <p:sp>
        <p:nvSpPr>
          <p:cNvPr id="6" name="TextBox 5"/>
          <p:cNvSpPr txBox="1"/>
          <p:nvPr/>
        </p:nvSpPr>
        <p:spPr>
          <a:xfrm>
            <a:off x="2324674" y="139634"/>
            <a:ext cx="4595529" cy="584776"/>
          </a:xfrm>
          <a:prstGeom prst="rect">
            <a:avLst/>
          </a:prstGeom>
          <a:noFill/>
        </p:spPr>
        <p:txBody>
          <a:bodyPr wrap="none" rtlCol="0">
            <a:spAutoFit/>
          </a:bodyPr>
          <a:lstStyle/>
          <a:p>
            <a:r>
              <a:rPr lang="en-US" sz="3200" dirty="0" smtClean="0"/>
              <a:t>Stronger radial flow in </a:t>
            </a:r>
            <a:r>
              <a:rPr lang="en-US" sz="3200" dirty="0" err="1" smtClean="0"/>
              <a:t>pp</a:t>
            </a:r>
            <a:r>
              <a:rPr lang="en-US" sz="3200" dirty="0" smtClean="0"/>
              <a:t>? </a:t>
            </a:r>
            <a:endParaRPr lang="en-US" sz="3200" dirty="0"/>
          </a:p>
        </p:txBody>
      </p:sp>
      <p:pic>
        <p:nvPicPr>
          <p:cNvPr id="7" name="Picture 6" descr="Screen Shot 2015-06-29 at 2.37.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9" y="867590"/>
            <a:ext cx="4429400" cy="4786301"/>
          </a:xfrm>
          <a:prstGeom prst="rect">
            <a:avLst/>
          </a:prstGeom>
        </p:spPr>
      </p:pic>
      <p:sp>
        <p:nvSpPr>
          <p:cNvPr id="11" name="文本框 7"/>
          <p:cNvSpPr txBox="1"/>
          <p:nvPr/>
        </p:nvSpPr>
        <p:spPr>
          <a:xfrm>
            <a:off x="135219" y="5710092"/>
            <a:ext cx="2708935"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err="1"/>
              <a:t>Eur</a:t>
            </a:r>
            <a:r>
              <a:rPr lang="tr-TR" sz="1600" dirty="0"/>
              <a:t>. </a:t>
            </a:r>
            <a:r>
              <a:rPr lang="tr-TR" sz="1600" dirty="0" err="1"/>
              <a:t>Phys</a:t>
            </a:r>
            <a:r>
              <a:rPr lang="tr-TR" sz="1600" dirty="0"/>
              <a:t>. J. C72 (2012) 2164</a:t>
            </a:r>
            <a:endParaRPr lang="en-US" sz="1600" dirty="0"/>
          </a:p>
        </p:txBody>
      </p:sp>
      <p:sp>
        <p:nvSpPr>
          <p:cNvPr id="12" name="TextBox 11"/>
          <p:cNvSpPr txBox="1"/>
          <p:nvPr/>
        </p:nvSpPr>
        <p:spPr>
          <a:xfrm>
            <a:off x="136281" y="539744"/>
            <a:ext cx="802323" cy="369332"/>
          </a:xfrm>
          <a:prstGeom prst="rect">
            <a:avLst/>
          </a:prstGeom>
          <a:noFill/>
        </p:spPr>
        <p:txBody>
          <a:bodyPr wrap="none" rtlCol="0">
            <a:spAutoFit/>
          </a:bodyPr>
          <a:lstStyle/>
          <a:p>
            <a:r>
              <a:rPr lang="en-US" dirty="0" smtClean="0"/>
              <a:t>MB </a:t>
            </a:r>
            <a:r>
              <a:rPr lang="en-US" dirty="0" err="1" smtClean="0"/>
              <a:t>pp</a:t>
            </a:r>
            <a:endParaRPr lang="en-US" dirty="0"/>
          </a:p>
        </p:txBody>
      </p:sp>
    </p:spTree>
    <p:extLst>
      <p:ext uri="{BB962C8B-B14F-4D97-AF65-F5344CB8AC3E}">
        <p14:creationId xmlns:p14="http://schemas.microsoft.com/office/powerpoint/2010/main" val="3857810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A8F4FD-7409-2A45-B443-C2E85B725F8E}" type="datetime1">
              <a:rPr lang="en-US" smtClean="0"/>
              <a:t>7/6/15</a:t>
            </a:fld>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38</a:t>
            </a:fld>
            <a:endParaRPr lang="en-US"/>
          </a:p>
        </p:txBody>
      </p:sp>
      <p:sp>
        <p:nvSpPr>
          <p:cNvPr id="6" name="TextBox 5"/>
          <p:cNvSpPr txBox="1"/>
          <p:nvPr/>
        </p:nvSpPr>
        <p:spPr>
          <a:xfrm>
            <a:off x="2324674" y="139634"/>
            <a:ext cx="4595529" cy="584776"/>
          </a:xfrm>
          <a:prstGeom prst="rect">
            <a:avLst/>
          </a:prstGeom>
          <a:noFill/>
        </p:spPr>
        <p:txBody>
          <a:bodyPr wrap="none" rtlCol="0">
            <a:spAutoFit/>
          </a:bodyPr>
          <a:lstStyle/>
          <a:p>
            <a:r>
              <a:rPr lang="en-US" sz="3200" dirty="0" smtClean="0"/>
              <a:t>Stronger radial flow in </a:t>
            </a:r>
            <a:r>
              <a:rPr lang="en-US" sz="3200" dirty="0" err="1" smtClean="0"/>
              <a:t>pp</a:t>
            </a:r>
            <a:r>
              <a:rPr lang="en-US" sz="3200" dirty="0" smtClean="0"/>
              <a:t>? </a:t>
            </a:r>
            <a:endParaRPr lang="en-US" sz="3200" dirty="0"/>
          </a:p>
        </p:txBody>
      </p:sp>
      <p:pic>
        <p:nvPicPr>
          <p:cNvPr id="7" name="Picture 6" descr="Screen Shot 2015-06-29 at 2.37.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 y="867590"/>
            <a:ext cx="4429400" cy="4786301"/>
          </a:xfrm>
          <a:prstGeom prst="rect">
            <a:avLst/>
          </a:prstGeom>
        </p:spPr>
      </p:pic>
      <p:pic>
        <p:nvPicPr>
          <p:cNvPr id="8" name="Picture 7" descr="Screen Shot 2015-06-29 at 2.3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987" y="867590"/>
            <a:ext cx="4188013" cy="4786301"/>
          </a:xfrm>
          <a:prstGeom prst="rect">
            <a:avLst/>
          </a:prstGeom>
        </p:spPr>
      </p:pic>
      <p:cxnSp>
        <p:nvCxnSpPr>
          <p:cNvPr id="9" name="Straight Connector 8"/>
          <p:cNvCxnSpPr/>
          <p:nvPr/>
        </p:nvCxnSpPr>
        <p:spPr>
          <a:xfrm>
            <a:off x="4096297" y="3148974"/>
            <a:ext cx="956996" cy="0"/>
          </a:xfrm>
          <a:prstGeom prst="line">
            <a:avLst/>
          </a:prstGeom>
          <a:ln w="76200" cmpd="sng">
            <a:solidFill>
              <a:srgbClr val="FF0000"/>
            </a:solidFill>
            <a:prstDash val="dash"/>
            <a:tailEnd type="triangle" w="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44154" y="5849537"/>
            <a:ext cx="3971510" cy="707886"/>
          </a:xfrm>
          <a:prstGeom prst="rect">
            <a:avLst/>
          </a:prstGeom>
          <a:noFill/>
          <a:ln w="38100" cmpd="sng">
            <a:solidFill>
              <a:srgbClr val="FF0000"/>
            </a:solidFill>
          </a:ln>
        </p:spPr>
        <p:txBody>
          <a:bodyPr wrap="none" rtlCol="0">
            <a:spAutoFit/>
          </a:bodyPr>
          <a:lstStyle/>
          <a:p>
            <a:r>
              <a:rPr lang="en-US" sz="4000" dirty="0" smtClean="0"/>
              <a:t>Mass dependence</a:t>
            </a:r>
            <a:endParaRPr lang="en-US" sz="4000" dirty="0"/>
          </a:p>
        </p:txBody>
      </p:sp>
      <p:sp>
        <p:nvSpPr>
          <p:cNvPr id="12" name="文本框 7"/>
          <p:cNvSpPr txBox="1"/>
          <p:nvPr/>
        </p:nvSpPr>
        <p:spPr>
          <a:xfrm>
            <a:off x="135219" y="5710092"/>
            <a:ext cx="2592665"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err="1"/>
              <a:t>Eur</a:t>
            </a:r>
            <a:r>
              <a:rPr lang="tr-TR" sz="1600" dirty="0"/>
              <a:t>. </a:t>
            </a:r>
            <a:r>
              <a:rPr lang="tr-TR" sz="1600" dirty="0" err="1"/>
              <a:t>Phys</a:t>
            </a:r>
            <a:r>
              <a:rPr lang="tr-TR" sz="1600" dirty="0"/>
              <a:t>. J. C72 (2012) 2164</a:t>
            </a:r>
            <a:endParaRPr lang="en-US" sz="1600" dirty="0"/>
          </a:p>
        </p:txBody>
      </p:sp>
      <p:sp>
        <p:nvSpPr>
          <p:cNvPr id="13" name="TextBox 12"/>
          <p:cNvSpPr txBox="1"/>
          <p:nvPr/>
        </p:nvSpPr>
        <p:spPr>
          <a:xfrm>
            <a:off x="136281" y="539744"/>
            <a:ext cx="802323" cy="369332"/>
          </a:xfrm>
          <a:prstGeom prst="rect">
            <a:avLst/>
          </a:prstGeom>
          <a:noFill/>
        </p:spPr>
        <p:txBody>
          <a:bodyPr wrap="none" rtlCol="0">
            <a:spAutoFit/>
          </a:bodyPr>
          <a:lstStyle/>
          <a:p>
            <a:r>
              <a:rPr lang="en-US" dirty="0" smtClean="0"/>
              <a:t>MB </a:t>
            </a:r>
            <a:r>
              <a:rPr lang="en-US" dirty="0" err="1" smtClean="0"/>
              <a:t>pp</a:t>
            </a:r>
            <a:endParaRPr lang="en-US" dirty="0"/>
          </a:p>
        </p:txBody>
      </p:sp>
    </p:spTree>
    <p:extLst>
      <p:ext uri="{BB962C8B-B14F-4D97-AF65-F5344CB8AC3E}">
        <p14:creationId xmlns:p14="http://schemas.microsoft.com/office/powerpoint/2010/main" val="1272840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3767" y="93799"/>
            <a:ext cx="5049980" cy="584776"/>
          </a:xfrm>
          <a:prstGeom prst="rect">
            <a:avLst/>
          </a:prstGeom>
          <a:noFill/>
        </p:spPr>
        <p:txBody>
          <a:bodyPr wrap="none" rtlCol="0">
            <a:spAutoFit/>
          </a:bodyPr>
          <a:lstStyle/>
          <a:p>
            <a:r>
              <a:rPr lang="en-US" sz="3200" dirty="0" smtClean="0"/>
              <a:t>Let’s see where we are now!</a:t>
            </a:r>
            <a:endParaRPr lang="en-US" sz="3200" dirty="0"/>
          </a:p>
        </p:txBody>
      </p:sp>
      <p:grpSp>
        <p:nvGrpSpPr>
          <p:cNvPr id="9" name="Group 34"/>
          <p:cNvGrpSpPr>
            <a:grpSpLocks noChangeAspect="1"/>
          </p:cNvGrpSpPr>
          <p:nvPr/>
        </p:nvGrpSpPr>
        <p:grpSpPr bwMode="auto">
          <a:xfrm>
            <a:off x="6993341" y="694764"/>
            <a:ext cx="1374262" cy="844517"/>
            <a:chOff x="6184195" y="697208"/>
            <a:chExt cx="2313733" cy="1380515"/>
          </a:xfrm>
        </p:grpSpPr>
        <p:pic>
          <p:nvPicPr>
            <p:cNvPr id="10" name="Picture 38" descr="Untitle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9"/>
            <p:cNvGrpSpPr>
              <a:grpSpLocks/>
            </p:cNvGrpSpPr>
            <p:nvPr/>
          </p:nvGrpSpPr>
          <p:grpSpPr bwMode="auto">
            <a:xfrm>
              <a:off x="6317422" y="1327196"/>
              <a:ext cx="1998019" cy="309406"/>
              <a:chOff x="1130635" y="1502876"/>
              <a:chExt cx="1998019" cy="309406"/>
            </a:xfrm>
          </p:grpSpPr>
          <p:cxnSp>
            <p:nvCxnSpPr>
              <p:cNvPr id="15"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13"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4" name="Picture 42" descr="Untitle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12"/>
          <p:cNvGrpSpPr>
            <a:grpSpLocks noChangeAspect="1"/>
          </p:cNvGrpSpPr>
          <p:nvPr/>
        </p:nvGrpSpPr>
        <p:grpSpPr bwMode="auto">
          <a:xfrm>
            <a:off x="4943234" y="740997"/>
            <a:ext cx="1563445" cy="801707"/>
            <a:chOff x="3568593" y="904097"/>
            <a:chExt cx="2276479" cy="1131755"/>
          </a:xfrm>
        </p:grpSpPr>
        <p:grpSp>
          <p:nvGrpSpPr>
            <p:cNvPr id="33" name="Group 13"/>
            <p:cNvGrpSpPr>
              <a:grpSpLocks/>
            </p:cNvGrpSpPr>
            <p:nvPr/>
          </p:nvGrpSpPr>
          <p:grpSpPr bwMode="auto">
            <a:xfrm>
              <a:off x="3568593" y="904097"/>
              <a:ext cx="2276479" cy="1131755"/>
              <a:chOff x="3568593" y="904097"/>
              <a:chExt cx="2276479" cy="1131755"/>
            </a:xfrm>
          </p:grpSpPr>
          <p:grpSp>
            <p:nvGrpSpPr>
              <p:cNvPr id="37" name="Group 17"/>
              <p:cNvGrpSpPr>
                <a:grpSpLocks/>
              </p:cNvGrpSpPr>
              <p:nvPr/>
            </p:nvGrpSpPr>
            <p:grpSpPr bwMode="auto">
              <a:xfrm>
                <a:off x="3656109" y="1562576"/>
                <a:ext cx="1996495" cy="3"/>
                <a:chOff x="1131474" y="1812269"/>
                <a:chExt cx="1996495" cy="3"/>
              </a:xfrm>
            </p:grpSpPr>
            <p:cxnSp>
              <p:nvCxnSpPr>
                <p:cNvPr id="42"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8"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39"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40"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41" name="Picture 21" descr="Untitle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35"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3192214" y="776369"/>
            <a:ext cx="1304748" cy="510347"/>
            <a:chOff x="3990615" y="3953926"/>
            <a:chExt cx="1024428" cy="371632"/>
          </a:xfrm>
        </p:grpSpPr>
        <p:grpSp>
          <p:nvGrpSpPr>
            <p:cNvPr id="45" name="Group 17"/>
            <p:cNvGrpSpPr>
              <a:grpSpLocks/>
            </p:cNvGrpSpPr>
            <p:nvPr/>
          </p:nvGrpSpPr>
          <p:grpSpPr bwMode="auto">
            <a:xfrm>
              <a:off x="4030217" y="4261267"/>
              <a:ext cx="903446" cy="1"/>
              <a:chOff x="1131474" y="1812269"/>
              <a:chExt cx="1996495" cy="3"/>
            </a:xfrm>
          </p:grpSpPr>
          <p:cxnSp>
            <p:nvCxnSpPr>
              <p:cNvPr id="52"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6" name="TextBox 18"/>
            <p:cNvSpPr txBox="1">
              <a:spLocks noChangeArrowheads="1"/>
            </p:cNvSpPr>
            <p:nvPr/>
          </p:nvSpPr>
          <p:spPr bwMode="auto">
            <a:xfrm>
              <a:off x="3990615" y="3953926"/>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47" name="Oval 20"/>
            <p:cNvSpPr/>
            <p:nvPr/>
          </p:nvSpPr>
          <p:spPr bwMode="auto">
            <a:xfrm>
              <a:off x="4274998" y="4218695"/>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48" name="Straight Connector 15"/>
            <p:cNvCxnSpPr/>
            <p:nvPr/>
          </p:nvCxnSpPr>
          <p:spPr bwMode="auto">
            <a:xfrm>
              <a:off x="4069025" y="4189563"/>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16"/>
            <p:cNvCxnSpPr/>
            <p:nvPr/>
          </p:nvCxnSpPr>
          <p:spPr bwMode="auto">
            <a:xfrm>
              <a:off x="4030217" y="4325558"/>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50" name="Oval 20"/>
            <p:cNvSpPr/>
            <p:nvPr/>
          </p:nvSpPr>
          <p:spPr bwMode="auto">
            <a:xfrm>
              <a:off x="4563524" y="4216369"/>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sp>
          <p:nvSpPr>
            <p:cNvPr id="51" name="TextBox 18"/>
            <p:cNvSpPr txBox="1">
              <a:spLocks noChangeArrowheads="1"/>
            </p:cNvSpPr>
            <p:nvPr/>
          </p:nvSpPr>
          <p:spPr bwMode="auto">
            <a:xfrm>
              <a:off x="4651644" y="3954660"/>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grpSp>
      <p:sp>
        <p:nvSpPr>
          <p:cNvPr id="81" name="Oval 80"/>
          <p:cNvSpPr/>
          <p:nvPr/>
        </p:nvSpPr>
        <p:spPr>
          <a:xfrm>
            <a:off x="1075586" y="3365039"/>
            <a:ext cx="1050450" cy="150269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 name="图片 16"/>
          <p:cNvPicPr>
            <a:picLocks noChangeAspect="1"/>
          </p:cNvPicPr>
          <p:nvPr/>
        </p:nvPicPr>
        <p:blipFill rotWithShape="1">
          <a:blip r:embed="rId3"/>
          <a:srcRect l="70525" b="59779"/>
          <a:stretch/>
        </p:blipFill>
        <p:spPr>
          <a:xfrm>
            <a:off x="746294" y="4970392"/>
            <a:ext cx="1790729" cy="1663221"/>
          </a:xfrm>
          <a:prstGeom prst="rect">
            <a:avLst/>
          </a:prstGeom>
        </p:spPr>
      </p:pic>
      <p:sp>
        <p:nvSpPr>
          <p:cNvPr id="83" name="Oval 82"/>
          <p:cNvSpPr/>
          <p:nvPr/>
        </p:nvSpPr>
        <p:spPr>
          <a:xfrm>
            <a:off x="736530" y="1608665"/>
            <a:ext cx="1579969" cy="156180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TextBox 83"/>
          <p:cNvSpPr txBox="1"/>
          <p:nvPr/>
        </p:nvSpPr>
        <p:spPr>
          <a:xfrm>
            <a:off x="736530" y="2152133"/>
            <a:ext cx="1564401" cy="461665"/>
          </a:xfrm>
          <a:prstGeom prst="rect">
            <a:avLst/>
          </a:prstGeom>
          <a:noFill/>
        </p:spPr>
        <p:txBody>
          <a:bodyPr wrap="none" rtlCol="0">
            <a:spAutoFit/>
          </a:bodyPr>
          <a:lstStyle/>
          <a:p>
            <a:r>
              <a:rPr lang="en-US" sz="2400" dirty="0" smtClean="0"/>
              <a:t>Radial flow</a:t>
            </a:r>
            <a:endParaRPr lang="en-US" sz="2400" dirty="0"/>
          </a:p>
        </p:txBody>
      </p:sp>
      <p:sp>
        <p:nvSpPr>
          <p:cNvPr id="85" name="TextBox 84"/>
          <p:cNvSpPr txBox="1"/>
          <p:nvPr/>
        </p:nvSpPr>
        <p:spPr>
          <a:xfrm>
            <a:off x="1391707" y="3847069"/>
            <a:ext cx="468172" cy="523220"/>
          </a:xfrm>
          <a:prstGeom prst="rect">
            <a:avLst/>
          </a:prstGeom>
          <a:noFill/>
        </p:spPr>
        <p:txBody>
          <a:bodyPr wrap="none" rtlCol="0">
            <a:spAutoFit/>
          </a:bodyPr>
          <a:lstStyle/>
          <a:p>
            <a:r>
              <a:rPr lang="en-US" sz="2800" dirty="0" smtClean="0"/>
              <a:t>v</a:t>
            </a:r>
            <a:r>
              <a:rPr lang="en-US" sz="2800" baseline="-25000" dirty="0"/>
              <a:t>2</a:t>
            </a:r>
            <a:endParaRPr lang="en-US" sz="2800" dirty="0"/>
          </a:p>
        </p:txBody>
      </p:sp>
      <p:sp>
        <p:nvSpPr>
          <p:cNvPr id="86" name="TextBox 85"/>
          <p:cNvSpPr txBox="1"/>
          <p:nvPr/>
        </p:nvSpPr>
        <p:spPr>
          <a:xfrm>
            <a:off x="1391707" y="5503333"/>
            <a:ext cx="468172" cy="523220"/>
          </a:xfrm>
          <a:prstGeom prst="rect">
            <a:avLst/>
          </a:prstGeom>
          <a:noFill/>
        </p:spPr>
        <p:txBody>
          <a:bodyPr wrap="none" rtlCol="0">
            <a:spAutoFit/>
          </a:bodyPr>
          <a:lstStyle/>
          <a:p>
            <a:r>
              <a:rPr lang="en-US" sz="2800" dirty="0" smtClean="0"/>
              <a:t>v</a:t>
            </a:r>
            <a:r>
              <a:rPr lang="en-US" sz="2800" baseline="-25000" dirty="0" smtClean="0"/>
              <a:t>3</a:t>
            </a:r>
            <a:endParaRPr lang="en-US" sz="2800" dirty="0"/>
          </a:p>
        </p:txBody>
      </p:sp>
      <p:sp>
        <p:nvSpPr>
          <p:cNvPr id="2" name="Date Placeholder 1"/>
          <p:cNvSpPr>
            <a:spLocks noGrp="1"/>
          </p:cNvSpPr>
          <p:nvPr>
            <p:ph type="dt" sz="half" idx="10"/>
          </p:nvPr>
        </p:nvSpPr>
        <p:spPr/>
        <p:txBody>
          <a:bodyPr/>
          <a:lstStyle/>
          <a:p>
            <a:fld id="{C6B876E5-099C-A54D-9780-12CD8F935FE3}"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39</a:t>
            </a:fld>
            <a:endParaRPr lang="en-US"/>
          </a:p>
        </p:txBody>
      </p:sp>
      <p:sp>
        <p:nvSpPr>
          <p:cNvPr id="6" name="TextBox 5"/>
          <p:cNvSpPr txBox="1"/>
          <p:nvPr/>
        </p:nvSpPr>
        <p:spPr>
          <a:xfrm>
            <a:off x="7031985" y="1991949"/>
            <a:ext cx="1437450" cy="369332"/>
          </a:xfrm>
          <a:prstGeom prst="rect">
            <a:avLst/>
          </a:prstGeom>
          <a:solidFill>
            <a:srgbClr val="FFFF00"/>
          </a:solidFill>
        </p:spPr>
        <p:txBody>
          <a:bodyPr wrap="none" rtlCol="0">
            <a:spAutoFit/>
          </a:bodyPr>
          <a:lstStyle/>
          <a:p>
            <a:r>
              <a:rPr lang="en-US" dirty="0" smtClean="0"/>
              <a:t>Well studied!</a:t>
            </a:r>
            <a:endParaRPr lang="en-US" dirty="0"/>
          </a:p>
        </p:txBody>
      </p:sp>
    </p:spTree>
    <p:extLst>
      <p:ext uri="{BB962C8B-B14F-4D97-AF65-F5344CB8AC3E}">
        <p14:creationId xmlns:p14="http://schemas.microsoft.com/office/powerpoint/2010/main" val="40323516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2_pt_12cen_c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38172"/>
            <a:ext cx="3774676" cy="2656963"/>
          </a:xfrm>
          <a:prstGeom prst="rect">
            <a:avLst/>
          </a:prstGeom>
        </p:spPr>
      </p:pic>
      <p:pic>
        <p:nvPicPr>
          <p:cNvPr id="16" name="Picture 15" descr="corr2D_PbPb_pt0-0_nmin220_nmax260_2013032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49654"/>
            <a:ext cx="3290076" cy="2844168"/>
          </a:xfrm>
          <a:prstGeom prst="rect">
            <a:avLst/>
          </a:prstGeom>
        </p:spPr>
      </p:pic>
      <p:sp>
        <p:nvSpPr>
          <p:cNvPr id="4" name="TextBox 3"/>
          <p:cNvSpPr txBox="1"/>
          <p:nvPr/>
        </p:nvSpPr>
        <p:spPr>
          <a:xfrm>
            <a:off x="2853186" y="2171738"/>
            <a:ext cx="184666" cy="369332"/>
          </a:xfrm>
          <a:prstGeom prst="rect">
            <a:avLst/>
          </a:prstGeom>
          <a:noFill/>
        </p:spPr>
        <p:txBody>
          <a:bodyPr wrap="none" rtlCol="0">
            <a:spAutoFit/>
          </a:bodyPr>
          <a:lstStyle/>
          <a:p>
            <a:endParaRPr lang="en-US" dirty="0"/>
          </a:p>
        </p:txBody>
      </p:sp>
      <p:grpSp>
        <p:nvGrpSpPr>
          <p:cNvPr id="5" name="Group 34"/>
          <p:cNvGrpSpPr>
            <a:grpSpLocks noChangeAspect="1"/>
          </p:cNvGrpSpPr>
          <p:nvPr/>
        </p:nvGrpSpPr>
        <p:grpSpPr bwMode="auto">
          <a:xfrm>
            <a:off x="2523563" y="822459"/>
            <a:ext cx="1299432" cy="798532"/>
            <a:chOff x="6184195" y="697208"/>
            <a:chExt cx="2313733" cy="1380515"/>
          </a:xfrm>
        </p:grpSpPr>
        <p:pic>
          <p:nvPicPr>
            <p:cNvPr id="6" name="Picture 38"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9"/>
            <p:cNvGrpSpPr>
              <a:grpSpLocks/>
            </p:cNvGrpSpPr>
            <p:nvPr/>
          </p:nvGrpSpPr>
          <p:grpSpPr bwMode="auto">
            <a:xfrm>
              <a:off x="6317422" y="1327196"/>
              <a:ext cx="1998019" cy="309406"/>
              <a:chOff x="1130635" y="1502876"/>
              <a:chExt cx="1998019" cy="309406"/>
            </a:xfrm>
          </p:grpSpPr>
          <p:cxnSp>
            <p:nvCxnSpPr>
              <p:cNvPr id="11"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9"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0" name="Picture 42"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812800" y="482600"/>
            <a:ext cx="184666" cy="369332"/>
          </a:xfrm>
          <a:prstGeom prst="rect">
            <a:avLst/>
          </a:prstGeom>
          <a:noFill/>
        </p:spPr>
        <p:txBody>
          <a:bodyPr wrap="none" rtlCol="0">
            <a:spAutoFit/>
          </a:bodyPr>
          <a:lstStyle/>
          <a:p>
            <a:endParaRPr lang="en-US" dirty="0"/>
          </a:p>
        </p:txBody>
      </p:sp>
      <p:sp>
        <p:nvSpPr>
          <p:cNvPr id="15" name="标题 1"/>
          <p:cNvSpPr>
            <a:spLocks noGrp="1"/>
          </p:cNvSpPr>
          <p:nvPr>
            <p:ph type="title"/>
          </p:nvPr>
        </p:nvSpPr>
        <p:spPr>
          <a:xfrm>
            <a:off x="457200" y="65045"/>
            <a:ext cx="8229600" cy="699352"/>
          </a:xfrm>
        </p:spPr>
        <p:txBody>
          <a:bodyPr>
            <a:normAutofit/>
          </a:bodyPr>
          <a:lstStyle/>
          <a:p>
            <a:r>
              <a:rPr kumimoji="1" lang="en-US" altLang="zh-CN" sz="3200" dirty="0" smtClean="0"/>
              <a:t>“Ridge” observed in small collision system</a:t>
            </a:r>
            <a:endParaRPr kumimoji="1" lang="zh-CN" altLang="en-US" sz="3200" dirty="0"/>
          </a:p>
        </p:txBody>
      </p:sp>
      <p:sp>
        <p:nvSpPr>
          <p:cNvPr id="17" name="文本框 9"/>
          <p:cNvSpPr txBox="1"/>
          <p:nvPr/>
        </p:nvSpPr>
        <p:spPr>
          <a:xfrm>
            <a:off x="143103" y="3471172"/>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EPJC 74 (2014) 2847</a:t>
            </a:r>
            <a:endParaRPr kumimoji="1" lang="zh-CN" altLang="en-US" sz="1600" dirty="0">
              <a:latin typeface="Times New Roman"/>
              <a:cs typeface="Times New Roman"/>
            </a:endParaRPr>
          </a:p>
        </p:txBody>
      </p:sp>
      <p:sp>
        <p:nvSpPr>
          <p:cNvPr id="29" name="文本框 9"/>
          <p:cNvSpPr txBox="1"/>
          <p:nvPr/>
        </p:nvSpPr>
        <p:spPr>
          <a:xfrm>
            <a:off x="98735" y="6481011"/>
            <a:ext cx="237116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PRC 87 (2013) 014902</a:t>
            </a:r>
            <a:endParaRPr kumimoji="1" lang="zh-CN" altLang="en-US" sz="1600" dirty="0">
              <a:latin typeface="Times New Roman"/>
              <a:cs typeface="Times New Roman"/>
            </a:endParaRPr>
          </a:p>
        </p:txBody>
      </p:sp>
      <p:pic>
        <p:nvPicPr>
          <p:cNvPr id="18" name="Picture 17" descr="Screen Shot 2015-06-29 at 12.38.3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304" y="764396"/>
            <a:ext cx="3284071" cy="3098449"/>
          </a:xfrm>
          <a:prstGeom prst="rect">
            <a:avLst/>
          </a:prstGeom>
        </p:spPr>
      </p:pic>
      <p:grpSp>
        <p:nvGrpSpPr>
          <p:cNvPr id="19" name="Group 18"/>
          <p:cNvGrpSpPr/>
          <p:nvPr/>
        </p:nvGrpSpPr>
        <p:grpSpPr>
          <a:xfrm>
            <a:off x="4547793" y="920284"/>
            <a:ext cx="1304748" cy="501878"/>
            <a:chOff x="3990615" y="3953926"/>
            <a:chExt cx="1024428" cy="365466"/>
          </a:xfrm>
        </p:grpSpPr>
        <p:grpSp>
          <p:nvGrpSpPr>
            <p:cNvPr id="20" name="Group 17"/>
            <p:cNvGrpSpPr>
              <a:grpSpLocks/>
            </p:cNvGrpSpPr>
            <p:nvPr/>
          </p:nvGrpSpPr>
          <p:grpSpPr bwMode="auto">
            <a:xfrm>
              <a:off x="4030217" y="4261267"/>
              <a:ext cx="903446" cy="1"/>
              <a:chOff x="1131474" y="1812269"/>
              <a:chExt cx="1996495" cy="3"/>
            </a:xfrm>
          </p:grpSpPr>
          <p:cxnSp>
            <p:nvCxnSpPr>
              <p:cNvPr id="27"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18"/>
            <p:cNvSpPr txBox="1">
              <a:spLocks noChangeArrowheads="1"/>
            </p:cNvSpPr>
            <p:nvPr/>
          </p:nvSpPr>
          <p:spPr bwMode="auto">
            <a:xfrm>
              <a:off x="3990615" y="3953926"/>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22" name="Oval 21"/>
            <p:cNvSpPr/>
            <p:nvPr/>
          </p:nvSpPr>
          <p:spPr bwMode="auto">
            <a:xfrm>
              <a:off x="4274998" y="4218695"/>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3" name="Straight Connector 15"/>
            <p:cNvCxnSpPr/>
            <p:nvPr/>
          </p:nvCxnSpPr>
          <p:spPr bwMode="auto">
            <a:xfrm>
              <a:off x="4069025" y="4197873"/>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16"/>
            <p:cNvCxnSpPr/>
            <p:nvPr/>
          </p:nvCxnSpPr>
          <p:spPr bwMode="auto">
            <a:xfrm>
              <a:off x="4030217" y="4319392"/>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25" name="Oval 20"/>
            <p:cNvSpPr/>
            <p:nvPr/>
          </p:nvSpPr>
          <p:spPr bwMode="auto">
            <a:xfrm>
              <a:off x="4563524" y="4216369"/>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sp>
          <p:nvSpPr>
            <p:cNvPr id="26" name="TextBox 18"/>
            <p:cNvSpPr txBox="1">
              <a:spLocks noChangeArrowheads="1"/>
            </p:cNvSpPr>
            <p:nvPr/>
          </p:nvSpPr>
          <p:spPr bwMode="auto">
            <a:xfrm>
              <a:off x="4651644" y="3954660"/>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grpSp>
      <p:sp>
        <p:nvSpPr>
          <p:cNvPr id="30" name="文本框 11"/>
          <p:cNvSpPr txBox="1"/>
          <p:nvPr/>
        </p:nvSpPr>
        <p:spPr>
          <a:xfrm>
            <a:off x="7051626" y="3739492"/>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a:latin typeface="Times New Roman"/>
                <a:cs typeface="Times New Roman"/>
              </a:rPr>
              <a:t>JHEP 09 (2010) 091</a:t>
            </a:r>
            <a:endParaRPr kumimoji="1" lang="zh-CN" altLang="en-US" sz="1600" dirty="0">
              <a:latin typeface="Times New Roman"/>
              <a:cs typeface="Times New Roman"/>
            </a:endParaRPr>
          </a:p>
        </p:txBody>
      </p:sp>
      <p:sp>
        <p:nvSpPr>
          <p:cNvPr id="3" name="Date Placeholder 2"/>
          <p:cNvSpPr>
            <a:spLocks noGrp="1"/>
          </p:cNvSpPr>
          <p:nvPr>
            <p:ph type="dt" sz="half" idx="10"/>
          </p:nvPr>
        </p:nvSpPr>
        <p:spPr/>
        <p:txBody>
          <a:bodyPr/>
          <a:lstStyle/>
          <a:p>
            <a:fld id="{7F80A76D-22FD-2841-9AAE-4680CE21FE8C}" type="datetime1">
              <a:rPr lang="en-US" smtClean="0"/>
              <a:t>7/6/15</a:t>
            </a:fld>
            <a:endParaRPr lang="en-US"/>
          </a:p>
        </p:txBody>
      </p:sp>
      <p:sp>
        <p:nvSpPr>
          <p:cNvPr id="13" name="Slide Number Placeholder 12"/>
          <p:cNvSpPr>
            <a:spLocks noGrp="1"/>
          </p:cNvSpPr>
          <p:nvPr>
            <p:ph type="sldNum" sz="quarter" idx="12"/>
          </p:nvPr>
        </p:nvSpPr>
        <p:spPr/>
        <p:txBody>
          <a:bodyPr/>
          <a:lstStyle/>
          <a:p>
            <a:fld id="{4E4AA707-DC1A-E247-888D-83BCEF2BDB7C}" type="slidenum">
              <a:rPr lang="en-US" smtClean="0"/>
              <a:t>4</a:t>
            </a:fld>
            <a:endParaRPr lang="en-US"/>
          </a:p>
        </p:txBody>
      </p:sp>
    </p:spTree>
    <p:extLst>
      <p:ext uri="{BB962C8B-B14F-4D97-AF65-F5344CB8AC3E}">
        <p14:creationId xmlns:p14="http://schemas.microsoft.com/office/powerpoint/2010/main" val="26961434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3767" y="93799"/>
            <a:ext cx="5049980" cy="584776"/>
          </a:xfrm>
          <a:prstGeom prst="rect">
            <a:avLst/>
          </a:prstGeom>
          <a:noFill/>
        </p:spPr>
        <p:txBody>
          <a:bodyPr wrap="none" rtlCol="0">
            <a:spAutoFit/>
          </a:bodyPr>
          <a:lstStyle/>
          <a:p>
            <a:r>
              <a:rPr lang="en-US" sz="3200" dirty="0" smtClean="0"/>
              <a:t>Let’s see where we are now!</a:t>
            </a:r>
            <a:endParaRPr lang="en-US" sz="3200" dirty="0"/>
          </a:p>
        </p:txBody>
      </p:sp>
      <p:pic>
        <p:nvPicPr>
          <p:cNvPr id="5" name="图片 5" descr="屏幕快照 2014-11-26 1.44.24 PM.png"/>
          <p:cNvPicPr>
            <a:picLocks noChangeAspect="1"/>
          </p:cNvPicPr>
          <p:nvPr/>
        </p:nvPicPr>
        <p:blipFill rotWithShape="1">
          <a:blip r:embed="rId2">
            <a:extLst>
              <a:ext uri="{28A0092B-C50C-407E-A947-70E740481C1C}">
                <a14:useLocalDpi xmlns:a14="http://schemas.microsoft.com/office/drawing/2010/main" val="0"/>
              </a:ext>
            </a:extLst>
          </a:blip>
          <a:srcRect l="59909" t="30851" r="3612" b="16177"/>
          <a:stretch/>
        </p:blipFill>
        <p:spPr>
          <a:xfrm>
            <a:off x="4646085" y="3314241"/>
            <a:ext cx="1816105" cy="1648272"/>
          </a:xfrm>
          <a:prstGeom prst="rect">
            <a:avLst/>
          </a:prstGeom>
        </p:spPr>
      </p:pic>
      <p:pic>
        <p:nvPicPr>
          <p:cNvPr id="6" name="图片 4" descr="屏幕快照 2014-11-26 1.44.24 PM.png"/>
          <p:cNvPicPr>
            <a:picLocks noChangeAspect="1"/>
          </p:cNvPicPr>
          <p:nvPr/>
        </p:nvPicPr>
        <p:blipFill rotWithShape="1">
          <a:blip r:embed="rId2">
            <a:extLst>
              <a:ext uri="{28A0092B-C50C-407E-A947-70E740481C1C}">
                <a14:useLocalDpi xmlns:a14="http://schemas.microsoft.com/office/drawing/2010/main" val="0"/>
              </a:ext>
            </a:extLst>
          </a:blip>
          <a:srcRect l="24272" t="31300" r="39671" b="16402"/>
          <a:stretch/>
        </p:blipFill>
        <p:spPr>
          <a:xfrm>
            <a:off x="6585636" y="3272067"/>
            <a:ext cx="1864787" cy="1690446"/>
          </a:xfrm>
          <a:prstGeom prst="rect">
            <a:avLst/>
          </a:prstGeom>
        </p:spPr>
      </p:pic>
      <p:pic>
        <p:nvPicPr>
          <p:cNvPr id="7" name="Picture 6" descr="Screen Shot 2015-06-24 at 8.05.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133" y="4978399"/>
            <a:ext cx="1873142" cy="1655214"/>
          </a:xfrm>
          <a:prstGeom prst="rect">
            <a:avLst/>
          </a:prstGeom>
        </p:spPr>
      </p:pic>
      <p:pic>
        <p:nvPicPr>
          <p:cNvPr id="8" name="Picture 7" descr="Screen Shot 2015-06-24 at 8.05.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013" y="4978400"/>
            <a:ext cx="1975912" cy="1655214"/>
          </a:xfrm>
          <a:prstGeom prst="rect">
            <a:avLst/>
          </a:prstGeom>
        </p:spPr>
      </p:pic>
      <p:grpSp>
        <p:nvGrpSpPr>
          <p:cNvPr id="9" name="Group 34"/>
          <p:cNvGrpSpPr>
            <a:grpSpLocks noChangeAspect="1"/>
          </p:cNvGrpSpPr>
          <p:nvPr/>
        </p:nvGrpSpPr>
        <p:grpSpPr bwMode="auto">
          <a:xfrm>
            <a:off x="6993341" y="694764"/>
            <a:ext cx="1374262" cy="844517"/>
            <a:chOff x="6184195" y="697208"/>
            <a:chExt cx="2313733" cy="1380515"/>
          </a:xfrm>
        </p:grpSpPr>
        <p:pic>
          <p:nvPicPr>
            <p:cNvPr id="10" name="Picture 38"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9"/>
            <p:cNvGrpSpPr>
              <a:grpSpLocks/>
            </p:cNvGrpSpPr>
            <p:nvPr/>
          </p:nvGrpSpPr>
          <p:grpSpPr bwMode="auto">
            <a:xfrm>
              <a:off x="6317422" y="1327196"/>
              <a:ext cx="1998019" cy="309406"/>
              <a:chOff x="1130635" y="1502876"/>
              <a:chExt cx="1998019" cy="309406"/>
            </a:xfrm>
          </p:grpSpPr>
          <p:cxnSp>
            <p:nvCxnSpPr>
              <p:cNvPr id="15"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13"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4" name="Picture 42"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12"/>
          <p:cNvGrpSpPr>
            <a:grpSpLocks noChangeAspect="1"/>
          </p:cNvGrpSpPr>
          <p:nvPr/>
        </p:nvGrpSpPr>
        <p:grpSpPr bwMode="auto">
          <a:xfrm>
            <a:off x="4943234" y="740997"/>
            <a:ext cx="1563445" cy="801707"/>
            <a:chOff x="3568593" y="904097"/>
            <a:chExt cx="2276479" cy="1131755"/>
          </a:xfrm>
        </p:grpSpPr>
        <p:grpSp>
          <p:nvGrpSpPr>
            <p:cNvPr id="33" name="Group 13"/>
            <p:cNvGrpSpPr>
              <a:grpSpLocks/>
            </p:cNvGrpSpPr>
            <p:nvPr/>
          </p:nvGrpSpPr>
          <p:grpSpPr bwMode="auto">
            <a:xfrm>
              <a:off x="3568593" y="904097"/>
              <a:ext cx="2276479" cy="1131755"/>
              <a:chOff x="3568593" y="904097"/>
              <a:chExt cx="2276479" cy="1131755"/>
            </a:xfrm>
          </p:grpSpPr>
          <p:grpSp>
            <p:nvGrpSpPr>
              <p:cNvPr id="37" name="Group 17"/>
              <p:cNvGrpSpPr>
                <a:grpSpLocks/>
              </p:cNvGrpSpPr>
              <p:nvPr/>
            </p:nvGrpSpPr>
            <p:grpSpPr bwMode="auto">
              <a:xfrm>
                <a:off x="3656109" y="1562576"/>
                <a:ext cx="1996495" cy="3"/>
                <a:chOff x="1131474" y="1812269"/>
                <a:chExt cx="1996495" cy="3"/>
              </a:xfrm>
            </p:grpSpPr>
            <p:cxnSp>
              <p:nvCxnSpPr>
                <p:cNvPr id="42"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8"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39"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40"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41" name="Picture 21"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35"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3192214" y="776369"/>
            <a:ext cx="1304748" cy="510347"/>
            <a:chOff x="3990615" y="3953926"/>
            <a:chExt cx="1024428" cy="371632"/>
          </a:xfrm>
        </p:grpSpPr>
        <p:grpSp>
          <p:nvGrpSpPr>
            <p:cNvPr id="45" name="Group 17"/>
            <p:cNvGrpSpPr>
              <a:grpSpLocks/>
            </p:cNvGrpSpPr>
            <p:nvPr/>
          </p:nvGrpSpPr>
          <p:grpSpPr bwMode="auto">
            <a:xfrm>
              <a:off x="4030217" y="4261267"/>
              <a:ext cx="903446" cy="1"/>
              <a:chOff x="1131474" y="1812269"/>
              <a:chExt cx="1996495" cy="3"/>
            </a:xfrm>
          </p:grpSpPr>
          <p:cxnSp>
            <p:nvCxnSpPr>
              <p:cNvPr id="52"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6" name="TextBox 18"/>
            <p:cNvSpPr txBox="1">
              <a:spLocks noChangeArrowheads="1"/>
            </p:cNvSpPr>
            <p:nvPr/>
          </p:nvSpPr>
          <p:spPr bwMode="auto">
            <a:xfrm>
              <a:off x="3990615" y="3953926"/>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47" name="Oval 20"/>
            <p:cNvSpPr/>
            <p:nvPr/>
          </p:nvSpPr>
          <p:spPr bwMode="auto">
            <a:xfrm>
              <a:off x="4274998" y="4218695"/>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48" name="Straight Connector 15"/>
            <p:cNvCxnSpPr/>
            <p:nvPr/>
          </p:nvCxnSpPr>
          <p:spPr bwMode="auto">
            <a:xfrm>
              <a:off x="4069025" y="4189563"/>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16"/>
            <p:cNvCxnSpPr/>
            <p:nvPr/>
          </p:nvCxnSpPr>
          <p:spPr bwMode="auto">
            <a:xfrm>
              <a:off x="4030217" y="4325558"/>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50" name="Oval 20"/>
            <p:cNvSpPr/>
            <p:nvPr/>
          </p:nvSpPr>
          <p:spPr bwMode="auto">
            <a:xfrm>
              <a:off x="4563524" y="4216369"/>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sp>
          <p:nvSpPr>
            <p:cNvPr id="51" name="TextBox 18"/>
            <p:cNvSpPr txBox="1">
              <a:spLocks noChangeArrowheads="1"/>
            </p:cNvSpPr>
            <p:nvPr/>
          </p:nvSpPr>
          <p:spPr bwMode="auto">
            <a:xfrm>
              <a:off x="4651644" y="3954660"/>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grpSp>
      <p:sp>
        <p:nvSpPr>
          <p:cNvPr id="81" name="Oval 80"/>
          <p:cNvSpPr/>
          <p:nvPr/>
        </p:nvSpPr>
        <p:spPr>
          <a:xfrm>
            <a:off x="1075586" y="3365039"/>
            <a:ext cx="1050450" cy="150269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 name="图片 16"/>
          <p:cNvPicPr>
            <a:picLocks noChangeAspect="1"/>
          </p:cNvPicPr>
          <p:nvPr/>
        </p:nvPicPr>
        <p:blipFill rotWithShape="1">
          <a:blip r:embed="rId6"/>
          <a:srcRect l="70525" b="59779"/>
          <a:stretch/>
        </p:blipFill>
        <p:spPr>
          <a:xfrm>
            <a:off x="746294" y="4970392"/>
            <a:ext cx="1790729" cy="1663221"/>
          </a:xfrm>
          <a:prstGeom prst="rect">
            <a:avLst/>
          </a:prstGeom>
        </p:spPr>
      </p:pic>
      <p:sp>
        <p:nvSpPr>
          <p:cNvPr id="83" name="Oval 82"/>
          <p:cNvSpPr/>
          <p:nvPr/>
        </p:nvSpPr>
        <p:spPr>
          <a:xfrm>
            <a:off x="736530" y="1608665"/>
            <a:ext cx="1579969" cy="156180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TextBox 83"/>
          <p:cNvSpPr txBox="1"/>
          <p:nvPr/>
        </p:nvSpPr>
        <p:spPr>
          <a:xfrm>
            <a:off x="736530" y="2152133"/>
            <a:ext cx="1564401" cy="461665"/>
          </a:xfrm>
          <a:prstGeom prst="rect">
            <a:avLst/>
          </a:prstGeom>
          <a:noFill/>
        </p:spPr>
        <p:txBody>
          <a:bodyPr wrap="none" rtlCol="0">
            <a:spAutoFit/>
          </a:bodyPr>
          <a:lstStyle/>
          <a:p>
            <a:r>
              <a:rPr lang="en-US" sz="2400" dirty="0" smtClean="0"/>
              <a:t>Radial flow</a:t>
            </a:r>
            <a:endParaRPr lang="en-US" sz="2400" dirty="0"/>
          </a:p>
        </p:txBody>
      </p:sp>
      <p:sp>
        <p:nvSpPr>
          <p:cNvPr id="85" name="TextBox 84"/>
          <p:cNvSpPr txBox="1"/>
          <p:nvPr/>
        </p:nvSpPr>
        <p:spPr>
          <a:xfrm>
            <a:off x="1391707" y="3847069"/>
            <a:ext cx="468172" cy="523220"/>
          </a:xfrm>
          <a:prstGeom prst="rect">
            <a:avLst/>
          </a:prstGeom>
          <a:noFill/>
        </p:spPr>
        <p:txBody>
          <a:bodyPr wrap="none" rtlCol="0">
            <a:spAutoFit/>
          </a:bodyPr>
          <a:lstStyle/>
          <a:p>
            <a:r>
              <a:rPr lang="en-US" sz="2800" dirty="0" smtClean="0"/>
              <a:t>v</a:t>
            </a:r>
            <a:r>
              <a:rPr lang="en-US" sz="2800" baseline="-25000" dirty="0"/>
              <a:t>2</a:t>
            </a:r>
            <a:endParaRPr lang="en-US" sz="2800" dirty="0"/>
          </a:p>
        </p:txBody>
      </p:sp>
      <p:sp>
        <p:nvSpPr>
          <p:cNvPr id="86" name="TextBox 85"/>
          <p:cNvSpPr txBox="1"/>
          <p:nvPr/>
        </p:nvSpPr>
        <p:spPr>
          <a:xfrm>
            <a:off x="1391707" y="5503333"/>
            <a:ext cx="468172" cy="523220"/>
          </a:xfrm>
          <a:prstGeom prst="rect">
            <a:avLst/>
          </a:prstGeom>
          <a:noFill/>
        </p:spPr>
        <p:txBody>
          <a:bodyPr wrap="none" rtlCol="0">
            <a:spAutoFit/>
          </a:bodyPr>
          <a:lstStyle/>
          <a:p>
            <a:r>
              <a:rPr lang="en-US" sz="2800" dirty="0" smtClean="0"/>
              <a:t>v</a:t>
            </a:r>
            <a:r>
              <a:rPr lang="en-US" sz="2800" baseline="-25000" dirty="0" smtClean="0"/>
              <a:t>3</a:t>
            </a:r>
            <a:endParaRPr lang="en-US" sz="2800" dirty="0"/>
          </a:p>
        </p:txBody>
      </p:sp>
      <p:sp>
        <p:nvSpPr>
          <p:cNvPr id="2" name="Date Placeholder 1"/>
          <p:cNvSpPr>
            <a:spLocks noGrp="1"/>
          </p:cNvSpPr>
          <p:nvPr>
            <p:ph type="dt" sz="half" idx="10"/>
          </p:nvPr>
        </p:nvSpPr>
        <p:spPr/>
        <p:txBody>
          <a:bodyPr/>
          <a:lstStyle/>
          <a:p>
            <a:fld id="{40722BCD-E28C-7648-A738-5BE05C7FAD91}"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40</a:t>
            </a:fld>
            <a:endParaRPr lang="en-US"/>
          </a:p>
        </p:txBody>
      </p:sp>
      <p:sp>
        <p:nvSpPr>
          <p:cNvPr id="54" name="TextBox 53"/>
          <p:cNvSpPr txBox="1"/>
          <p:nvPr/>
        </p:nvSpPr>
        <p:spPr>
          <a:xfrm>
            <a:off x="7031985" y="1991949"/>
            <a:ext cx="1437450" cy="369332"/>
          </a:xfrm>
          <a:prstGeom prst="rect">
            <a:avLst/>
          </a:prstGeom>
          <a:solidFill>
            <a:srgbClr val="FFFF00"/>
          </a:solidFill>
        </p:spPr>
        <p:txBody>
          <a:bodyPr wrap="none" rtlCol="0">
            <a:spAutoFit/>
          </a:bodyPr>
          <a:lstStyle/>
          <a:p>
            <a:r>
              <a:rPr lang="en-US" dirty="0" smtClean="0"/>
              <a:t>Well studied!</a:t>
            </a:r>
            <a:endParaRPr lang="en-US" dirty="0"/>
          </a:p>
        </p:txBody>
      </p:sp>
    </p:spTree>
    <p:extLst>
      <p:ext uri="{BB962C8B-B14F-4D97-AF65-F5344CB8AC3E}">
        <p14:creationId xmlns:p14="http://schemas.microsoft.com/office/powerpoint/2010/main" val="24756189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3767" y="93799"/>
            <a:ext cx="5049980" cy="584776"/>
          </a:xfrm>
          <a:prstGeom prst="rect">
            <a:avLst/>
          </a:prstGeom>
          <a:noFill/>
        </p:spPr>
        <p:txBody>
          <a:bodyPr wrap="none" rtlCol="0">
            <a:spAutoFit/>
          </a:bodyPr>
          <a:lstStyle/>
          <a:p>
            <a:r>
              <a:rPr lang="en-US" sz="3200" dirty="0" smtClean="0"/>
              <a:t>Let’s see where we are now!</a:t>
            </a:r>
            <a:endParaRPr lang="en-US" sz="3200" dirty="0"/>
          </a:p>
        </p:txBody>
      </p:sp>
      <p:pic>
        <p:nvPicPr>
          <p:cNvPr id="5" name="图片 5" descr="屏幕快照 2014-11-26 1.44.24 PM.png"/>
          <p:cNvPicPr>
            <a:picLocks noChangeAspect="1"/>
          </p:cNvPicPr>
          <p:nvPr/>
        </p:nvPicPr>
        <p:blipFill rotWithShape="1">
          <a:blip r:embed="rId2">
            <a:extLst>
              <a:ext uri="{28A0092B-C50C-407E-A947-70E740481C1C}">
                <a14:useLocalDpi xmlns:a14="http://schemas.microsoft.com/office/drawing/2010/main" val="0"/>
              </a:ext>
            </a:extLst>
          </a:blip>
          <a:srcRect l="59909" t="30851" r="3612" b="16177"/>
          <a:stretch/>
        </p:blipFill>
        <p:spPr>
          <a:xfrm>
            <a:off x="4646085" y="3314241"/>
            <a:ext cx="1816105" cy="1648272"/>
          </a:xfrm>
          <a:prstGeom prst="rect">
            <a:avLst/>
          </a:prstGeom>
        </p:spPr>
      </p:pic>
      <p:pic>
        <p:nvPicPr>
          <p:cNvPr id="6" name="图片 4" descr="屏幕快照 2014-11-26 1.44.24 PM.png"/>
          <p:cNvPicPr>
            <a:picLocks noChangeAspect="1"/>
          </p:cNvPicPr>
          <p:nvPr/>
        </p:nvPicPr>
        <p:blipFill rotWithShape="1">
          <a:blip r:embed="rId2">
            <a:extLst>
              <a:ext uri="{28A0092B-C50C-407E-A947-70E740481C1C}">
                <a14:useLocalDpi xmlns:a14="http://schemas.microsoft.com/office/drawing/2010/main" val="0"/>
              </a:ext>
            </a:extLst>
          </a:blip>
          <a:srcRect l="24272" t="31300" r="39671" b="16402"/>
          <a:stretch/>
        </p:blipFill>
        <p:spPr>
          <a:xfrm>
            <a:off x="6585636" y="3272067"/>
            <a:ext cx="1864787" cy="1690446"/>
          </a:xfrm>
          <a:prstGeom prst="rect">
            <a:avLst/>
          </a:prstGeom>
        </p:spPr>
      </p:pic>
      <p:pic>
        <p:nvPicPr>
          <p:cNvPr id="7" name="Picture 6" descr="Screen Shot 2015-06-24 at 8.05.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133" y="4978399"/>
            <a:ext cx="1873142" cy="1655214"/>
          </a:xfrm>
          <a:prstGeom prst="rect">
            <a:avLst/>
          </a:prstGeom>
        </p:spPr>
      </p:pic>
      <p:pic>
        <p:nvPicPr>
          <p:cNvPr id="8" name="Picture 7" descr="Screen Shot 2015-06-24 at 8.05.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013" y="4978400"/>
            <a:ext cx="1975912" cy="1655214"/>
          </a:xfrm>
          <a:prstGeom prst="rect">
            <a:avLst/>
          </a:prstGeom>
        </p:spPr>
      </p:pic>
      <p:grpSp>
        <p:nvGrpSpPr>
          <p:cNvPr id="9" name="Group 34"/>
          <p:cNvGrpSpPr>
            <a:grpSpLocks noChangeAspect="1"/>
          </p:cNvGrpSpPr>
          <p:nvPr/>
        </p:nvGrpSpPr>
        <p:grpSpPr bwMode="auto">
          <a:xfrm>
            <a:off x="6993341" y="694764"/>
            <a:ext cx="1374262" cy="844517"/>
            <a:chOff x="6184195" y="697208"/>
            <a:chExt cx="2313733" cy="1380515"/>
          </a:xfrm>
        </p:grpSpPr>
        <p:pic>
          <p:nvPicPr>
            <p:cNvPr id="10" name="Picture 38"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9"/>
            <p:cNvGrpSpPr>
              <a:grpSpLocks/>
            </p:cNvGrpSpPr>
            <p:nvPr/>
          </p:nvGrpSpPr>
          <p:grpSpPr bwMode="auto">
            <a:xfrm>
              <a:off x="6317422" y="1327196"/>
              <a:ext cx="1998019" cy="309406"/>
              <a:chOff x="1130635" y="1502876"/>
              <a:chExt cx="1998019" cy="309406"/>
            </a:xfrm>
          </p:grpSpPr>
          <p:cxnSp>
            <p:nvCxnSpPr>
              <p:cNvPr id="15"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13"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4" name="Picture 42"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8" descr="wildcar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2106" y="3272067"/>
            <a:ext cx="1110191" cy="1544869"/>
          </a:xfrm>
          <a:prstGeom prst="rect">
            <a:avLst/>
          </a:prstGeom>
        </p:spPr>
      </p:pic>
      <p:pic>
        <p:nvPicPr>
          <p:cNvPr id="31" name="Picture 30" descr="wildcar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2106" y="4962513"/>
            <a:ext cx="1110191" cy="1544869"/>
          </a:xfrm>
          <a:prstGeom prst="rect">
            <a:avLst/>
          </a:prstGeom>
        </p:spPr>
      </p:pic>
      <p:grpSp>
        <p:nvGrpSpPr>
          <p:cNvPr id="32" name="Group 12"/>
          <p:cNvGrpSpPr>
            <a:grpSpLocks noChangeAspect="1"/>
          </p:cNvGrpSpPr>
          <p:nvPr/>
        </p:nvGrpSpPr>
        <p:grpSpPr bwMode="auto">
          <a:xfrm>
            <a:off x="4943234" y="740997"/>
            <a:ext cx="1563445" cy="801707"/>
            <a:chOff x="3568593" y="904097"/>
            <a:chExt cx="2276479" cy="1131755"/>
          </a:xfrm>
        </p:grpSpPr>
        <p:grpSp>
          <p:nvGrpSpPr>
            <p:cNvPr id="33" name="Group 13"/>
            <p:cNvGrpSpPr>
              <a:grpSpLocks/>
            </p:cNvGrpSpPr>
            <p:nvPr/>
          </p:nvGrpSpPr>
          <p:grpSpPr bwMode="auto">
            <a:xfrm>
              <a:off x="3568593" y="904097"/>
              <a:ext cx="2276479" cy="1131755"/>
              <a:chOff x="3568593" y="904097"/>
              <a:chExt cx="2276479" cy="1131755"/>
            </a:xfrm>
          </p:grpSpPr>
          <p:grpSp>
            <p:nvGrpSpPr>
              <p:cNvPr id="37" name="Group 17"/>
              <p:cNvGrpSpPr>
                <a:grpSpLocks/>
              </p:cNvGrpSpPr>
              <p:nvPr/>
            </p:nvGrpSpPr>
            <p:grpSpPr bwMode="auto">
              <a:xfrm>
                <a:off x="3656109" y="1562576"/>
                <a:ext cx="1996495" cy="3"/>
                <a:chOff x="1131474" y="1812269"/>
                <a:chExt cx="1996495" cy="3"/>
              </a:xfrm>
            </p:grpSpPr>
            <p:cxnSp>
              <p:nvCxnSpPr>
                <p:cNvPr id="42"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8"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39"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40"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41" name="Picture 21"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35"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3192214" y="776369"/>
            <a:ext cx="1304748" cy="510347"/>
            <a:chOff x="3990615" y="3953926"/>
            <a:chExt cx="1024428" cy="371632"/>
          </a:xfrm>
        </p:grpSpPr>
        <p:grpSp>
          <p:nvGrpSpPr>
            <p:cNvPr id="45" name="Group 17"/>
            <p:cNvGrpSpPr>
              <a:grpSpLocks/>
            </p:cNvGrpSpPr>
            <p:nvPr/>
          </p:nvGrpSpPr>
          <p:grpSpPr bwMode="auto">
            <a:xfrm>
              <a:off x="4030217" y="4261267"/>
              <a:ext cx="903446" cy="1"/>
              <a:chOff x="1131474" y="1812269"/>
              <a:chExt cx="1996495" cy="3"/>
            </a:xfrm>
          </p:grpSpPr>
          <p:cxnSp>
            <p:nvCxnSpPr>
              <p:cNvPr id="52"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6" name="TextBox 18"/>
            <p:cNvSpPr txBox="1">
              <a:spLocks noChangeArrowheads="1"/>
            </p:cNvSpPr>
            <p:nvPr/>
          </p:nvSpPr>
          <p:spPr bwMode="auto">
            <a:xfrm>
              <a:off x="3990615" y="3953926"/>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47" name="Oval 20"/>
            <p:cNvSpPr/>
            <p:nvPr/>
          </p:nvSpPr>
          <p:spPr bwMode="auto">
            <a:xfrm>
              <a:off x="4274998" y="4218695"/>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48" name="Straight Connector 15"/>
            <p:cNvCxnSpPr/>
            <p:nvPr/>
          </p:nvCxnSpPr>
          <p:spPr bwMode="auto">
            <a:xfrm>
              <a:off x="4069025" y="4189563"/>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16"/>
            <p:cNvCxnSpPr/>
            <p:nvPr/>
          </p:nvCxnSpPr>
          <p:spPr bwMode="auto">
            <a:xfrm>
              <a:off x="4030217" y="4325558"/>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50" name="Oval 20"/>
            <p:cNvSpPr/>
            <p:nvPr/>
          </p:nvSpPr>
          <p:spPr bwMode="auto">
            <a:xfrm>
              <a:off x="4563524" y="4216369"/>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sp>
          <p:nvSpPr>
            <p:cNvPr id="51" name="TextBox 18"/>
            <p:cNvSpPr txBox="1">
              <a:spLocks noChangeArrowheads="1"/>
            </p:cNvSpPr>
            <p:nvPr/>
          </p:nvSpPr>
          <p:spPr bwMode="auto">
            <a:xfrm>
              <a:off x="4651644" y="3954660"/>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grpSp>
      <p:sp>
        <p:nvSpPr>
          <p:cNvPr id="81" name="Oval 80"/>
          <p:cNvSpPr/>
          <p:nvPr/>
        </p:nvSpPr>
        <p:spPr>
          <a:xfrm>
            <a:off x="1075586" y="3365039"/>
            <a:ext cx="1050450" cy="150269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 name="图片 16"/>
          <p:cNvPicPr>
            <a:picLocks noChangeAspect="1"/>
          </p:cNvPicPr>
          <p:nvPr/>
        </p:nvPicPr>
        <p:blipFill rotWithShape="1">
          <a:blip r:embed="rId7"/>
          <a:srcRect l="70525" b="59779"/>
          <a:stretch/>
        </p:blipFill>
        <p:spPr>
          <a:xfrm>
            <a:off x="746294" y="4970392"/>
            <a:ext cx="1790729" cy="1663221"/>
          </a:xfrm>
          <a:prstGeom prst="rect">
            <a:avLst/>
          </a:prstGeom>
        </p:spPr>
      </p:pic>
      <p:sp>
        <p:nvSpPr>
          <p:cNvPr id="83" name="Oval 82"/>
          <p:cNvSpPr/>
          <p:nvPr/>
        </p:nvSpPr>
        <p:spPr>
          <a:xfrm>
            <a:off x="736530" y="1608665"/>
            <a:ext cx="1579969" cy="156180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TextBox 83"/>
          <p:cNvSpPr txBox="1"/>
          <p:nvPr/>
        </p:nvSpPr>
        <p:spPr>
          <a:xfrm>
            <a:off x="736530" y="2152133"/>
            <a:ext cx="1564401" cy="461665"/>
          </a:xfrm>
          <a:prstGeom prst="rect">
            <a:avLst/>
          </a:prstGeom>
          <a:noFill/>
        </p:spPr>
        <p:txBody>
          <a:bodyPr wrap="none" rtlCol="0">
            <a:spAutoFit/>
          </a:bodyPr>
          <a:lstStyle/>
          <a:p>
            <a:r>
              <a:rPr lang="en-US" sz="2400" dirty="0" smtClean="0"/>
              <a:t>Radial flow</a:t>
            </a:r>
            <a:endParaRPr lang="en-US" sz="2400" dirty="0"/>
          </a:p>
        </p:txBody>
      </p:sp>
      <p:sp>
        <p:nvSpPr>
          <p:cNvPr id="85" name="TextBox 84"/>
          <p:cNvSpPr txBox="1"/>
          <p:nvPr/>
        </p:nvSpPr>
        <p:spPr>
          <a:xfrm>
            <a:off x="1391707" y="3847069"/>
            <a:ext cx="468172" cy="523220"/>
          </a:xfrm>
          <a:prstGeom prst="rect">
            <a:avLst/>
          </a:prstGeom>
          <a:noFill/>
        </p:spPr>
        <p:txBody>
          <a:bodyPr wrap="none" rtlCol="0">
            <a:spAutoFit/>
          </a:bodyPr>
          <a:lstStyle/>
          <a:p>
            <a:r>
              <a:rPr lang="en-US" sz="2800" dirty="0" smtClean="0"/>
              <a:t>v</a:t>
            </a:r>
            <a:r>
              <a:rPr lang="en-US" sz="2800" baseline="-25000" dirty="0"/>
              <a:t>2</a:t>
            </a:r>
            <a:endParaRPr lang="en-US" sz="2800" dirty="0"/>
          </a:p>
        </p:txBody>
      </p:sp>
      <p:sp>
        <p:nvSpPr>
          <p:cNvPr id="86" name="TextBox 85"/>
          <p:cNvSpPr txBox="1"/>
          <p:nvPr/>
        </p:nvSpPr>
        <p:spPr>
          <a:xfrm>
            <a:off x="1391707" y="5503333"/>
            <a:ext cx="468172" cy="523220"/>
          </a:xfrm>
          <a:prstGeom prst="rect">
            <a:avLst/>
          </a:prstGeom>
          <a:noFill/>
        </p:spPr>
        <p:txBody>
          <a:bodyPr wrap="none" rtlCol="0">
            <a:spAutoFit/>
          </a:bodyPr>
          <a:lstStyle/>
          <a:p>
            <a:r>
              <a:rPr lang="en-US" sz="2800" dirty="0" smtClean="0"/>
              <a:t>v</a:t>
            </a:r>
            <a:r>
              <a:rPr lang="en-US" sz="2800" baseline="-25000" dirty="0" smtClean="0"/>
              <a:t>3</a:t>
            </a:r>
            <a:endParaRPr lang="en-US" sz="2800" dirty="0"/>
          </a:p>
        </p:txBody>
      </p:sp>
      <p:sp>
        <p:nvSpPr>
          <p:cNvPr id="2" name="Date Placeholder 1"/>
          <p:cNvSpPr>
            <a:spLocks noGrp="1"/>
          </p:cNvSpPr>
          <p:nvPr>
            <p:ph type="dt" sz="half" idx="10"/>
          </p:nvPr>
        </p:nvSpPr>
        <p:spPr/>
        <p:txBody>
          <a:bodyPr/>
          <a:lstStyle/>
          <a:p>
            <a:fld id="{3D6F2227-550C-3544-8892-13337BCE752E}"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41</a:t>
            </a:fld>
            <a:endParaRPr lang="en-US"/>
          </a:p>
        </p:txBody>
      </p:sp>
      <p:sp>
        <p:nvSpPr>
          <p:cNvPr id="54" name="TextBox 53"/>
          <p:cNvSpPr txBox="1"/>
          <p:nvPr/>
        </p:nvSpPr>
        <p:spPr>
          <a:xfrm>
            <a:off x="7031985" y="1991949"/>
            <a:ext cx="1437450" cy="369332"/>
          </a:xfrm>
          <a:prstGeom prst="rect">
            <a:avLst/>
          </a:prstGeom>
          <a:solidFill>
            <a:srgbClr val="FFFF00"/>
          </a:solidFill>
        </p:spPr>
        <p:txBody>
          <a:bodyPr wrap="none" rtlCol="0">
            <a:spAutoFit/>
          </a:bodyPr>
          <a:lstStyle/>
          <a:p>
            <a:r>
              <a:rPr lang="en-US" dirty="0" smtClean="0"/>
              <a:t>Well studied!</a:t>
            </a:r>
            <a:endParaRPr lang="en-US" dirty="0"/>
          </a:p>
        </p:txBody>
      </p:sp>
      <p:pic>
        <p:nvPicPr>
          <p:cNvPr id="17" name="Picture 16" descr="8809254-Cartoon-man-with-bright-idea-isolated-on-white-background--Stock-Vecto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3423" y="1539281"/>
            <a:ext cx="1491107" cy="1570858"/>
          </a:xfrm>
          <a:prstGeom prst="rect">
            <a:avLst/>
          </a:prstGeom>
        </p:spPr>
      </p:pic>
      <p:pic>
        <p:nvPicPr>
          <p:cNvPr id="55" name="Picture 54" descr="8809254-Cartoon-man-with-bright-idea-isolated-on-white-background--Stock-Vecto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4891" y="1539281"/>
            <a:ext cx="1491107" cy="1570858"/>
          </a:xfrm>
          <a:prstGeom prst="rect">
            <a:avLst/>
          </a:prstGeom>
        </p:spPr>
      </p:pic>
    </p:spTree>
    <p:extLst>
      <p:ext uri="{BB962C8B-B14F-4D97-AF65-F5344CB8AC3E}">
        <p14:creationId xmlns:p14="http://schemas.microsoft.com/office/powerpoint/2010/main" val="40323516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0320"/>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241485" y="661053"/>
            <a:ext cx="8684507" cy="4525963"/>
          </a:xfrm>
        </p:spPr>
        <p:txBody>
          <a:bodyPr>
            <a:normAutofit/>
          </a:bodyPr>
          <a:lstStyle/>
          <a:p>
            <a:pPr marL="285750" indent="-285750">
              <a:buFont typeface="Wingdings" charset="2"/>
              <a:buChar char="Ø"/>
            </a:pPr>
            <a:r>
              <a:rPr lang="en-US" dirty="0">
                <a:solidFill>
                  <a:srgbClr val="0000FF"/>
                </a:solidFill>
              </a:rPr>
              <a:t>“flow” in </a:t>
            </a:r>
            <a:r>
              <a:rPr lang="en-US" dirty="0" err="1">
                <a:solidFill>
                  <a:srgbClr val="0000FF"/>
                </a:solidFill>
              </a:rPr>
              <a:t>PbPb</a:t>
            </a:r>
            <a:r>
              <a:rPr lang="en-US" dirty="0">
                <a:solidFill>
                  <a:srgbClr val="0000FF"/>
                </a:solidFill>
              </a:rPr>
              <a:t> collisions is well </a:t>
            </a:r>
            <a:r>
              <a:rPr lang="en-US" dirty="0" smtClean="0">
                <a:solidFill>
                  <a:srgbClr val="0000FF"/>
                </a:solidFill>
              </a:rPr>
              <a:t>studied </a:t>
            </a:r>
            <a:r>
              <a:rPr lang="en-US" dirty="0" smtClean="0">
                <a:solidFill>
                  <a:srgbClr val="0000FF"/>
                </a:solidFill>
                <a:sym typeface="Wingdings"/>
              </a:rPr>
              <a:t>collectivity </a:t>
            </a:r>
            <a:r>
              <a:rPr lang="en-US" dirty="0">
                <a:solidFill>
                  <a:srgbClr val="0000FF"/>
                </a:solidFill>
                <a:sym typeface="Wingdings"/>
              </a:rPr>
              <a:t>hydro </a:t>
            </a:r>
            <a:r>
              <a:rPr lang="en-US" dirty="0" smtClean="0">
                <a:solidFill>
                  <a:srgbClr val="0000FF"/>
                </a:solidFill>
                <a:sym typeface="Wingdings"/>
              </a:rPr>
              <a:t>flow  QGP</a:t>
            </a:r>
            <a:endParaRPr lang="en-US" dirty="0">
              <a:solidFill>
                <a:srgbClr val="0000FF"/>
              </a:solidFill>
              <a:sym typeface="Wingdings"/>
            </a:endParaRPr>
          </a:p>
          <a:p>
            <a:pPr marL="285750" indent="-285750">
              <a:buFont typeface="Wingdings" charset="2"/>
              <a:buChar char="Ø"/>
            </a:pPr>
            <a:r>
              <a:rPr lang="en-US" dirty="0">
                <a:sym typeface="Wingdings"/>
              </a:rPr>
              <a:t>Multi-particle correlation in </a:t>
            </a:r>
            <a:r>
              <a:rPr lang="en-US" dirty="0" err="1">
                <a:sym typeface="Wingdings"/>
              </a:rPr>
              <a:t>pPb</a:t>
            </a:r>
            <a:r>
              <a:rPr lang="en-US" dirty="0">
                <a:sym typeface="Wingdings"/>
              </a:rPr>
              <a:t>  </a:t>
            </a:r>
            <a:r>
              <a:rPr lang="en-US" dirty="0">
                <a:solidFill>
                  <a:srgbClr val="FF0000"/>
                </a:solidFill>
                <a:sym typeface="Wingdings"/>
              </a:rPr>
              <a:t>collectivity</a:t>
            </a:r>
            <a:r>
              <a:rPr lang="en-US" dirty="0">
                <a:sym typeface="Wingdings"/>
              </a:rPr>
              <a:t>!</a:t>
            </a:r>
          </a:p>
          <a:p>
            <a:pPr marL="285750" indent="-285750">
              <a:buFont typeface="Wingdings" charset="2"/>
              <a:buChar char="Ø"/>
            </a:pPr>
            <a:r>
              <a:rPr lang="en-US" dirty="0">
                <a:solidFill>
                  <a:srgbClr val="FF0000"/>
                </a:solidFill>
                <a:sym typeface="Wingdings"/>
              </a:rPr>
              <a:t>Mass splitting </a:t>
            </a:r>
            <a:r>
              <a:rPr lang="en-US" dirty="0">
                <a:sym typeface="Wingdings"/>
              </a:rPr>
              <a:t>from strange hadrons in </a:t>
            </a:r>
            <a:r>
              <a:rPr lang="en-US" dirty="0" err="1">
                <a:sym typeface="Wingdings"/>
              </a:rPr>
              <a:t>pPb</a:t>
            </a:r>
            <a:r>
              <a:rPr lang="en-US" dirty="0">
                <a:sym typeface="Wingdings"/>
              </a:rPr>
              <a:t> </a:t>
            </a:r>
            <a:r>
              <a:rPr lang="en-US" dirty="0" smtClean="0">
                <a:sym typeface="Wingdings"/>
              </a:rPr>
              <a:t>indicates </a:t>
            </a:r>
            <a:r>
              <a:rPr lang="en-US" dirty="0">
                <a:sym typeface="Wingdings"/>
              </a:rPr>
              <a:t>“flow” effect </a:t>
            </a:r>
            <a:endParaRPr lang="en-US" dirty="0" smtClean="0">
              <a:sym typeface="Wingdings"/>
            </a:endParaRPr>
          </a:p>
          <a:p>
            <a:pPr marL="285750" indent="-285750">
              <a:buFont typeface="Wingdings" charset="2"/>
              <a:buChar char="Ø"/>
            </a:pPr>
            <a:r>
              <a:rPr lang="en-US" dirty="0" smtClean="0">
                <a:sym typeface="Wingdings"/>
              </a:rPr>
              <a:t>Smaller </a:t>
            </a:r>
            <a:r>
              <a:rPr lang="en-US" dirty="0">
                <a:sym typeface="Wingdings"/>
              </a:rPr>
              <a:t>system has stronger </a:t>
            </a:r>
            <a:r>
              <a:rPr lang="en-US" dirty="0" smtClean="0">
                <a:sym typeface="Wingdings"/>
              </a:rPr>
              <a:t>radial</a:t>
            </a:r>
            <a:r>
              <a:rPr lang="en-US" dirty="0">
                <a:sym typeface="Wingdings"/>
              </a:rPr>
              <a:t> </a:t>
            </a:r>
            <a:r>
              <a:rPr lang="en-US" dirty="0" smtClean="0">
                <a:sym typeface="Wingdings"/>
              </a:rPr>
              <a:t>“flow”</a:t>
            </a:r>
          </a:p>
          <a:p>
            <a:pPr marL="285750" indent="-285750">
              <a:buFont typeface="Wingdings" charset="2"/>
              <a:buChar char="Ø"/>
            </a:pPr>
            <a:r>
              <a:rPr lang="en-US" dirty="0">
                <a:solidFill>
                  <a:srgbClr val="0000FF"/>
                </a:solidFill>
                <a:sym typeface="Wingdings"/>
              </a:rPr>
              <a:t>NCQ</a:t>
            </a:r>
            <a:r>
              <a:rPr lang="en-US" dirty="0">
                <a:sym typeface="Wingdings"/>
              </a:rPr>
              <a:t> in </a:t>
            </a:r>
            <a:r>
              <a:rPr lang="en-US" dirty="0" err="1">
                <a:sym typeface="Wingdings"/>
              </a:rPr>
              <a:t>pPb</a:t>
            </a:r>
            <a:r>
              <a:rPr lang="en-US" dirty="0">
                <a:sym typeface="Wingdings"/>
              </a:rPr>
              <a:t>  </a:t>
            </a:r>
            <a:r>
              <a:rPr lang="en-US" dirty="0" err="1">
                <a:solidFill>
                  <a:srgbClr val="FF0000"/>
                </a:solidFill>
                <a:sym typeface="Wingdings"/>
              </a:rPr>
              <a:t>deconfinement</a:t>
            </a:r>
            <a:r>
              <a:rPr lang="en-US" dirty="0">
                <a:sym typeface="Wingdings"/>
              </a:rPr>
              <a:t>?</a:t>
            </a:r>
          </a:p>
          <a:p>
            <a:pPr marL="0" indent="0">
              <a:buNone/>
            </a:pPr>
            <a:endParaRPr lang="en-US" dirty="0">
              <a:sym typeface="Wingdings"/>
            </a:endParaRPr>
          </a:p>
          <a:p>
            <a:pPr marL="0" indent="0">
              <a:buNone/>
            </a:pPr>
            <a:endParaRPr lang="en-US" dirty="0"/>
          </a:p>
        </p:txBody>
      </p:sp>
      <p:sp>
        <p:nvSpPr>
          <p:cNvPr id="4" name="Date Placeholder 3"/>
          <p:cNvSpPr>
            <a:spLocks noGrp="1"/>
          </p:cNvSpPr>
          <p:nvPr>
            <p:ph type="dt" sz="half" idx="10"/>
          </p:nvPr>
        </p:nvSpPr>
        <p:spPr/>
        <p:txBody>
          <a:bodyPr/>
          <a:lstStyle/>
          <a:p>
            <a:fld id="{25A8F4FD-7409-2A45-B443-C2E85B725F8E}" type="datetime1">
              <a:rPr lang="en-US" smtClean="0"/>
              <a:t>7/6/15</a:t>
            </a:fld>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42</a:t>
            </a:fld>
            <a:endParaRPr lang="en-US"/>
          </a:p>
        </p:txBody>
      </p:sp>
    </p:spTree>
    <p:extLst>
      <p:ext uri="{BB962C8B-B14F-4D97-AF65-F5344CB8AC3E}">
        <p14:creationId xmlns:p14="http://schemas.microsoft.com/office/powerpoint/2010/main" val="1986964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0320"/>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241485" y="661053"/>
            <a:ext cx="8684507" cy="4525963"/>
          </a:xfrm>
        </p:spPr>
        <p:txBody>
          <a:bodyPr>
            <a:normAutofit/>
          </a:bodyPr>
          <a:lstStyle/>
          <a:p>
            <a:pPr marL="285750" indent="-285750">
              <a:buFont typeface="Wingdings" charset="2"/>
              <a:buChar char="Ø"/>
            </a:pPr>
            <a:r>
              <a:rPr lang="en-US" dirty="0">
                <a:solidFill>
                  <a:srgbClr val="0000FF"/>
                </a:solidFill>
              </a:rPr>
              <a:t>“flow” in </a:t>
            </a:r>
            <a:r>
              <a:rPr lang="en-US" dirty="0" err="1">
                <a:solidFill>
                  <a:srgbClr val="0000FF"/>
                </a:solidFill>
              </a:rPr>
              <a:t>PbPb</a:t>
            </a:r>
            <a:r>
              <a:rPr lang="en-US" dirty="0">
                <a:solidFill>
                  <a:srgbClr val="0000FF"/>
                </a:solidFill>
              </a:rPr>
              <a:t> collisions is well </a:t>
            </a:r>
            <a:r>
              <a:rPr lang="en-US" dirty="0" smtClean="0">
                <a:solidFill>
                  <a:srgbClr val="0000FF"/>
                </a:solidFill>
              </a:rPr>
              <a:t>studied </a:t>
            </a:r>
            <a:r>
              <a:rPr lang="en-US" dirty="0" smtClean="0">
                <a:solidFill>
                  <a:srgbClr val="0000FF"/>
                </a:solidFill>
                <a:sym typeface="Wingdings"/>
              </a:rPr>
              <a:t>collectivity </a:t>
            </a:r>
            <a:r>
              <a:rPr lang="en-US" dirty="0">
                <a:solidFill>
                  <a:srgbClr val="0000FF"/>
                </a:solidFill>
                <a:sym typeface="Wingdings"/>
              </a:rPr>
              <a:t>hydro </a:t>
            </a:r>
            <a:r>
              <a:rPr lang="en-US" dirty="0" smtClean="0">
                <a:solidFill>
                  <a:srgbClr val="0000FF"/>
                </a:solidFill>
                <a:sym typeface="Wingdings"/>
              </a:rPr>
              <a:t>flow  QGP</a:t>
            </a:r>
            <a:endParaRPr lang="en-US" dirty="0">
              <a:solidFill>
                <a:srgbClr val="0000FF"/>
              </a:solidFill>
              <a:sym typeface="Wingdings"/>
            </a:endParaRPr>
          </a:p>
          <a:p>
            <a:pPr marL="285750" indent="-285750">
              <a:buFont typeface="Wingdings" charset="2"/>
              <a:buChar char="Ø"/>
            </a:pPr>
            <a:r>
              <a:rPr lang="en-US" dirty="0">
                <a:sym typeface="Wingdings"/>
              </a:rPr>
              <a:t>Multi-particle correlation in </a:t>
            </a:r>
            <a:r>
              <a:rPr lang="en-US" dirty="0" err="1">
                <a:sym typeface="Wingdings"/>
              </a:rPr>
              <a:t>pPb</a:t>
            </a:r>
            <a:r>
              <a:rPr lang="en-US" dirty="0">
                <a:sym typeface="Wingdings"/>
              </a:rPr>
              <a:t>  </a:t>
            </a:r>
            <a:r>
              <a:rPr lang="en-US" dirty="0">
                <a:solidFill>
                  <a:srgbClr val="FF0000"/>
                </a:solidFill>
                <a:sym typeface="Wingdings"/>
              </a:rPr>
              <a:t>collectivity</a:t>
            </a:r>
            <a:r>
              <a:rPr lang="en-US" dirty="0">
                <a:sym typeface="Wingdings"/>
              </a:rPr>
              <a:t>!</a:t>
            </a:r>
          </a:p>
          <a:p>
            <a:pPr marL="285750" indent="-285750">
              <a:buFont typeface="Wingdings" charset="2"/>
              <a:buChar char="Ø"/>
            </a:pPr>
            <a:r>
              <a:rPr lang="en-US" dirty="0">
                <a:solidFill>
                  <a:srgbClr val="FF0000"/>
                </a:solidFill>
                <a:sym typeface="Wingdings"/>
              </a:rPr>
              <a:t>Mass splitting </a:t>
            </a:r>
            <a:r>
              <a:rPr lang="en-US" dirty="0">
                <a:sym typeface="Wingdings"/>
              </a:rPr>
              <a:t>from strange hadrons in </a:t>
            </a:r>
            <a:r>
              <a:rPr lang="en-US" dirty="0" err="1">
                <a:sym typeface="Wingdings"/>
              </a:rPr>
              <a:t>pPb</a:t>
            </a:r>
            <a:r>
              <a:rPr lang="en-US" dirty="0">
                <a:sym typeface="Wingdings"/>
              </a:rPr>
              <a:t> </a:t>
            </a:r>
            <a:r>
              <a:rPr lang="en-US" dirty="0" smtClean="0">
                <a:sym typeface="Wingdings"/>
              </a:rPr>
              <a:t>indicates </a:t>
            </a:r>
            <a:r>
              <a:rPr lang="en-US" dirty="0">
                <a:sym typeface="Wingdings"/>
              </a:rPr>
              <a:t>“flow” effect </a:t>
            </a:r>
            <a:endParaRPr lang="en-US" dirty="0" smtClean="0">
              <a:sym typeface="Wingdings"/>
            </a:endParaRPr>
          </a:p>
          <a:p>
            <a:pPr marL="285750" indent="-285750">
              <a:buFont typeface="Wingdings" charset="2"/>
              <a:buChar char="Ø"/>
            </a:pPr>
            <a:r>
              <a:rPr lang="en-US" dirty="0" smtClean="0">
                <a:sym typeface="Wingdings"/>
              </a:rPr>
              <a:t>Smaller </a:t>
            </a:r>
            <a:r>
              <a:rPr lang="en-US" dirty="0">
                <a:sym typeface="Wingdings"/>
              </a:rPr>
              <a:t>system has stronger </a:t>
            </a:r>
            <a:r>
              <a:rPr lang="en-US" dirty="0" smtClean="0">
                <a:sym typeface="Wingdings"/>
              </a:rPr>
              <a:t>radial</a:t>
            </a:r>
            <a:r>
              <a:rPr lang="en-US" dirty="0">
                <a:sym typeface="Wingdings"/>
              </a:rPr>
              <a:t> </a:t>
            </a:r>
            <a:r>
              <a:rPr lang="en-US" dirty="0" smtClean="0">
                <a:sym typeface="Wingdings"/>
              </a:rPr>
              <a:t>“flow”</a:t>
            </a:r>
          </a:p>
          <a:p>
            <a:pPr marL="285750" indent="-285750">
              <a:buFont typeface="Wingdings" charset="2"/>
              <a:buChar char="Ø"/>
            </a:pPr>
            <a:r>
              <a:rPr lang="en-US" dirty="0">
                <a:solidFill>
                  <a:srgbClr val="0000FF"/>
                </a:solidFill>
                <a:sym typeface="Wingdings"/>
              </a:rPr>
              <a:t>NCQ</a:t>
            </a:r>
            <a:r>
              <a:rPr lang="en-US" dirty="0">
                <a:sym typeface="Wingdings"/>
              </a:rPr>
              <a:t> in </a:t>
            </a:r>
            <a:r>
              <a:rPr lang="en-US" dirty="0" err="1">
                <a:sym typeface="Wingdings"/>
              </a:rPr>
              <a:t>pPb</a:t>
            </a:r>
            <a:r>
              <a:rPr lang="en-US" dirty="0">
                <a:sym typeface="Wingdings"/>
              </a:rPr>
              <a:t>  </a:t>
            </a:r>
            <a:r>
              <a:rPr lang="en-US" dirty="0" err="1">
                <a:solidFill>
                  <a:srgbClr val="FF0000"/>
                </a:solidFill>
                <a:sym typeface="Wingdings"/>
              </a:rPr>
              <a:t>deconfinement</a:t>
            </a:r>
            <a:r>
              <a:rPr lang="en-US" dirty="0">
                <a:sym typeface="Wingdings"/>
              </a:rPr>
              <a:t>?</a:t>
            </a:r>
          </a:p>
          <a:p>
            <a:pPr marL="0" indent="0">
              <a:buNone/>
            </a:pPr>
            <a:endParaRPr lang="en-US" dirty="0">
              <a:sym typeface="Wingdings"/>
            </a:endParaRPr>
          </a:p>
          <a:p>
            <a:pPr marL="0" indent="0">
              <a:buNone/>
            </a:pPr>
            <a:endParaRPr lang="en-US" dirty="0"/>
          </a:p>
        </p:txBody>
      </p:sp>
      <p:sp>
        <p:nvSpPr>
          <p:cNvPr id="4" name="Date Placeholder 3"/>
          <p:cNvSpPr>
            <a:spLocks noGrp="1"/>
          </p:cNvSpPr>
          <p:nvPr>
            <p:ph type="dt" sz="half" idx="10"/>
          </p:nvPr>
        </p:nvSpPr>
        <p:spPr/>
        <p:txBody>
          <a:bodyPr/>
          <a:lstStyle/>
          <a:p>
            <a:fld id="{25A8F4FD-7409-2A45-B443-C2E85B725F8E}" type="datetime1">
              <a:rPr lang="en-US" smtClean="0"/>
              <a:t>7/6/15</a:t>
            </a:fld>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43</a:t>
            </a:fld>
            <a:endParaRPr lang="en-US"/>
          </a:p>
        </p:txBody>
      </p:sp>
      <p:sp>
        <p:nvSpPr>
          <p:cNvPr id="6" name="TextBox 5"/>
          <p:cNvSpPr txBox="1"/>
          <p:nvPr/>
        </p:nvSpPr>
        <p:spPr>
          <a:xfrm>
            <a:off x="232540" y="4912691"/>
            <a:ext cx="8561586" cy="1231106"/>
          </a:xfrm>
          <a:prstGeom prst="rect">
            <a:avLst/>
          </a:prstGeom>
          <a:solidFill>
            <a:srgbClr val="FFFF00"/>
          </a:solidFill>
        </p:spPr>
        <p:txBody>
          <a:bodyPr wrap="square" rtlCol="0">
            <a:spAutoFit/>
          </a:bodyPr>
          <a:lstStyle/>
          <a:p>
            <a:pPr algn="ctr"/>
            <a:r>
              <a:rPr lang="en-US" sz="2800" b="1" dirty="0">
                <a:sym typeface="Wingdings"/>
              </a:rPr>
              <a:t>Look into multiplicity, rapidity and mass dependence of </a:t>
            </a:r>
            <a:r>
              <a:rPr lang="en-US" sz="2800" b="1" dirty="0" smtClean="0">
                <a:sym typeface="Wingdings"/>
              </a:rPr>
              <a:t>“flow” </a:t>
            </a:r>
            <a:r>
              <a:rPr lang="en-US" sz="2800" b="1" dirty="0">
                <a:sym typeface="Wingdings"/>
              </a:rPr>
              <a:t>in </a:t>
            </a:r>
            <a:r>
              <a:rPr lang="en-US" sz="2800" b="1" dirty="0" smtClean="0">
                <a:sym typeface="Wingdings"/>
              </a:rPr>
              <a:t>small </a:t>
            </a:r>
            <a:r>
              <a:rPr lang="en-US" sz="2800" b="1" dirty="0">
                <a:sym typeface="Wingdings"/>
              </a:rPr>
              <a:t>systems</a:t>
            </a:r>
            <a:endParaRPr lang="en-US" sz="2800" b="1" dirty="0"/>
          </a:p>
          <a:p>
            <a:endParaRPr lang="en-US" dirty="0"/>
          </a:p>
        </p:txBody>
      </p:sp>
    </p:spTree>
    <p:extLst>
      <p:ext uri="{BB962C8B-B14F-4D97-AF65-F5344CB8AC3E}">
        <p14:creationId xmlns:p14="http://schemas.microsoft.com/office/powerpoint/2010/main" val="3747597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2526764"/>
            <a:ext cx="8229600" cy="1143000"/>
          </a:xfrm>
        </p:spPr>
        <p:txBody>
          <a:bodyPr>
            <a:noAutofit/>
          </a:bodyPr>
          <a:lstStyle/>
          <a:p>
            <a:r>
              <a:rPr lang="en-US" sz="4800" dirty="0" smtClean="0"/>
              <a:t>See you again! </a:t>
            </a:r>
            <a:br>
              <a:rPr lang="en-US" sz="4800" dirty="0" smtClean="0"/>
            </a:br>
            <a:r>
              <a:rPr lang="en-US" sz="4800" dirty="0"/>
              <a:t/>
            </a:r>
            <a:br>
              <a:rPr lang="en-US" sz="4800" dirty="0"/>
            </a:br>
            <a:r>
              <a:rPr lang="en-US" sz="4800" dirty="0" smtClean="0"/>
              <a:t>Thank you</a:t>
            </a:r>
            <a:endParaRPr lang="en-US" sz="4800" dirty="0"/>
          </a:p>
        </p:txBody>
      </p:sp>
      <p:sp>
        <p:nvSpPr>
          <p:cNvPr id="3" name="Date Placeholder 2"/>
          <p:cNvSpPr>
            <a:spLocks noGrp="1"/>
          </p:cNvSpPr>
          <p:nvPr>
            <p:ph type="dt" sz="half" idx="10"/>
          </p:nvPr>
        </p:nvSpPr>
        <p:spPr/>
        <p:txBody>
          <a:bodyPr/>
          <a:lstStyle/>
          <a:p>
            <a:fld id="{25B63FC5-61B7-6946-B964-CEE2D1C4882D}" type="datetime1">
              <a:rPr lang="en-US" smtClean="0"/>
              <a:t>7/6/15</a:t>
            </a:fld>
            <a:endParaRPr lang="en-US"/>
          </a:p>
        </p:txBody>
      </p:sp>
      <p:sp>
        <p:nvSpPr>
          <p:cNvPr id="4" name="Slide Number Placeholder 3"/>
          <p:cNvSpPr>
            <a:spLocks noGrp="1"/>
          </p:cNvSpPr>
          <p:nvPr>
            <p:ph type="sldNum" sz="quarter" idx="12"/>
          </p:nvPr>
        </p:nvSpPr>
        <p:spPr/>
        <p:txBody>
          <a:bodyPr/>
          <a:lstStyle/>
          <a:p>
            <a:fld id="{4E4AA707-DC1A-E247-888D-83BCEF2BDB7C}" type="slidenum">
              <a:rPr lang="en-US" smtClean="0"/>
              <a:t>44</a:t>
            </a:fld>
            <a:endParaRPr lang="en-US"/>
          </a:p>
        </p:txBody>
      </p:sp>
    </p:spTree>
    <p:extLst>
      <p:ext uri="{BB962C8B-B14F-4D97-AF65-F5344CB8AC3E}">
        <p14:creationId xmlns:p14="http://schemas.microsoft.com/office/powerpoint/2010/main" val="22741008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2_pt_12cen_c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38172"/>
            <a:ext cx="3774676" cy="2656963"/>
          </a:xfrm>
          <a:prstGeom prst="rect">
            <a:avLst/>
          </a:prstGeom>
        </p:spPr>
      </p:pic>
      <p:pic>
        <p:nvPicPr>
          <p:cNvPr id="16" name="Picture 15" descr="corr2D_PbPb_pt0-0_nmin220_nmax260_2013032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49654"/>
            <a:ext cx="3290076" cy="2844168"/>
          </a:xfrm>
          <a:prstGeom prst="rect">
            <a:avLst/>
          </a:prstGeom>
        </p:spPr>
      </p:pic>
      <p:sp>
        <p:nvSpPr>
          <p:cNvPr id="4" name="TextBox 3"/>
          <p:cNvSpPr txBox="1"/>
          <p:nvPr/>
        </p:nvSpPr>
        <p:spPr>
          <a:xfrm>
            <a:off x="2853186" y="2171738"/>
            <a:ext cx="184666" cy="369332"/>
          </a:xfrm>
          <a:prstGeom prst="rect">
            <a:avLst/>
          </a:prstGeom>
          <a:noFill/>
        </p:spPr>
        <p:txBody>
          <a:bodyPr wrap="none" rtlCol="0">
            <a:spAutoFit/>
          </a:bodyPr>
          <a:lstStyle/>
          <a:p>
            <a:endParaRPr lang="en-US" dirty="0"/>
          </a:p>
        </p:txBody>
      </p:sp>
      <p:grpSp>
        <p:nvGrpSpPr>
          <p:cNvPr id="5" name="Group 34"/>
          <p:cNvGrpSpPr>
            <a:grpSpLocks noChangeAspect="1"/>
          </p:cNvGrpSpPr>
          <p:nvPr/>
        </p:nvGrpSpPr>
        <p:grpSpPr bwMode="auto">
          <a:xfrm>
            <a:off x="2523563" y="822459"/>
            <a:ext cx="1299432" cy="798532"/>
            <a:chOff x="6184195" y="697208"/>
            <a:chExt cx="2313733" cy="1380515"/>
          </a:xfrm>
        </p:grpSpPr>
        <p:pic>
          <p:nvPicPr>
            <p:cNvPr id="6" name="Picture 38"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9"/>
            <p:cNvGrpSpPr>
              <a:grpSpLocks/>
            </p:cNvGrpSpPr>
            <p:nvPr/>
          </p:nvGrpSpPr>
          <p:grpSpPr bwMode="auto">
            <a:xfrm>
              <a:off x="6317422" y="1327196"/>
              <a:ext cx="1998019" cy="309406"/>
              <a:chOff x="1130635" y="1502876"/>
              <a:chExt cx="1998019" cy="309406"/>
            </a:xfrm>
          </p:grpSpPr>
          <p:cxnSp>
            <p:nvCxnSpPr>
              <p:cNvPr id="11"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9"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0" name="Picture 42" descr="Untitled.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812800" y="482600"/>
            <a:ext cx="184666" cy="369332"/>
          </a:xfrm>
          <a:prstGeom prst="rect">
            <a:avLst/>
          </a:prstGeom>
          <a:noFill/>
        </p:spPr>
        <p:txBody>
          <a:bodyPr wrap="none" rtlCol="0">
            <a:spAutoFit/>
          </a:bodyPr>
          <a:lstStyle/>
          <a:p>
            <a:endParaRPr lang="en-US" dirty="0"/>
          </a:p>
        </p:txBody>
      </p:sp>
      <p:sp>
        <p:nvSpPr>
          <p:cNvPr id="15" name="标题 1"/>
          <p:cNvSpPr>
            <a:spLocks noGrp="1"/>
          </p:cNvSpPr>
          <p:nvPr>
            <p:ph type="title"/>
          </p:nvPr>
        </p:nvSpPr>
        <p:spPr>
          <a:xfrm>
            <a:off x="457200" y="65045"/>
            <a:ext cx="8229600" cy="699352"/>
          </a:xfrm>
        </p:spPr>
        <p:txBody>
          <a:bodyPr>
            <a:normAutofit/>
          </a:bodyPr>
          <a:lstStyle/>
          <a:p>
            <a:r>
              <a:rPr kumimoji="1" lang="en-US" altLang="zh-CN" sz="3200" dirty="0" smtClean="0"/>
              <a:t>“Ridge” observed in small collision system</a:t>
            </a:r>
            <a:endParaRPr kumimoji="1" lang="zh-CN" altLang="en-US" sz="3200" dirty="0"/>
          </a:p>
        </p:txBody>
      </p:sp>
      <p:sp>
        <p:nvSpPr>
          <p:cNvPr id="17" name="文本框 9"/>
          <p:cNvSpPr txBox="1"/>
          <p:nvPr/>
        </p:nvSpPr>
        <p:spPr>
          <a:xfrm>
            <a:off x="143103" y="3471172"/>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EPJC 74 (2014) 2847</a:t>
            </a:r>
            <a:endParaRPr kumimoji="1" lang="zh-CN" altLang="en-US" sz="1600" dirty="0">
              <a:latin typeface="Times New Roman"/>
              <a:cs typeface="Times New Roman"/>
            </a:endParaRPr>
          </a:p>
        </p:txBody>
      </p:sp>
      <p:sp>
        <p:nvSpPr>
          <p:cNvPr id="29" name="文本框 9"/>
          <p:cNvSpPr txBox="1"/>
          <p:nvPr/>
        </p:nvSpPr>
        <p:spPr>
          <a:xfrm>
            <a:off x="98735" y="6481011"/>
            <a:ext cx="237116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smtClean="0">
                <a:latin typeface="Times New Roman"/>
                <a:cs typeface="Times New Roman"/>
              </a:rPr>
              <a:t>PRC 87 (2013) 014902</a:t>
            </a:r>
            <a:endParaRPr kumimoji="1" lang="zh-CN" altLang="en-US" sz="1600" dirty="0">
              <a:latin typeface="Times New Roman"/>
              <a:cs typeface="Times New Roman"/>
            </a:endParaRPr>
          </a:p>
        </p:txBody>
      </p:sp>
      <p:pic>
        <p:nvPicPr>
          <p:cNvPr id="18" name="Picture 17" descr="Screen Shot 2015-06-29 at 12.38.3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304" y="764396"/>
            <a:ext cx="3284071" cy="3098449"/>
          </a:xfrm>
          <a:prstGeom prst="rect">
            <a:avLst/>
          </a:prstGeom>
        </p:spPr>
      </p:pic>
      <p:grpSp>
        <p:nvGrpSpPr>
          <p:cNvPr id="19" name="Group 18"/>
          <p:cNvGrpSpPr/>
          <p:nvPr/>
        </p:nvGrpSpPr>
        <p:grpSpPr>
          <a:xfrm>
            <a:off x="4547793" y="920284"/>
            <a:ext cx="1304748" cy="501878"/>
            <a:chOff x="3990615" y="3953926"/>
            <a:chExt cx="1024428" cy="365466"/>
          </a:xfrm>
        </p:grpSpPr>
        <p:grpSp>
          <p:nvGrpSpPr>
            <p:cNvPr id="20" name="Group 17"/>
            <p:cNvGrpSpPr>
              <a:grpSpLocks/>
            </p:cNvGrpSpPr>
            <p:nvPr/>
          </p:nvGrpSpPr>
          <p:grpSpPr bwMode="auto">
            <a:xfrm>
              <a:off x="4030217" y="4261267"/>
              <a:ext cx="903446" cy="1"/>
              <a:chOff x="1131474" y="1812269"/>
              <a:chExt cx="1996495" cy="3"/>
            </a:xfrm>
          </p:grpSpPr>
          <p:cxnSp>
            <p:nvCxnSpPr>
              <p:cNvPr id="27"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18"/>
            <p:cNvSpPr txBox="1">
              <a:spLocks noChangeArrowheads="1"/>
            </p:cNvSpPr>
            <p:nvPr/>
          </p:nvSpPr>
          <p:spPr bwMode="auto">
            <a:xfrm>
              <a:off x="3990615" y="3953926"/>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22" name="Oval 21"/>
            <p:cNvSpPr/>
            <p:nvPr/>
          </p:nvSpPr>
          <p:spPr bwMode="auto">
            <a:xfrm>
              <a:off x="4274998" y="4218695"/>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3" name="Straight Connector 15"/>
            <p:cNvCxnSpPr/>
            <p:nvPr/>
          </p:nvCxnSpPr>
          <p:spPr bwMode="auto">
            <a:xfrm>
              <a:off x="4069025" y="4197873"/>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16"/>
            <p:cNvCxnSpPr/>
            <p:nvPr/>
          </p:nvCxnSpPr>
          <p:spPr bwMode="auto">
            <a:xfrm>
              <a:off x="4030217" y="4319392"/>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25" name="Oval 20"/>
            <p:cNvSpPr/>
            <p:nvPr/>
          </p:nvSpPr>
          <p:spPr bwMode="auto">
            <a:xfrm>
              <a:off x="4563524" y="4216369"/>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sp>
          <p:nvSpPr>
            <p:cNvPr id="26" name="TextBox 18"/>
            <p:cNvSpPr txBox="1">
              <a:spLocks noChangeArrowheads="1"/>
            </p:cNvSpPr>
            <p:nvPr/>
          </p:nvSpPr>
          <p:spPr bwMode="auto">
            <a:xfrm>
              <a:off x="4651644" y="3954660"/>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grpSp>
      <p:sp>
        <p:nvSpPr>
          <p:cNvPr id="30" name="文本框 11"/>
          <p:cNvSpPr txBox="1"/>
          <p:nvPr/>
        </p:nvSpPr>
        <p:spPr>
          <a:xfrm>
            <a:off x="7051626" y="3739492"/>
            <a:ext cx="1972749"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600" dirty="0">
                <a:latin typeface="Times New Roman"/>
                <a:cs typeface="Times New Roman"/>
              </a:rPr>
              <a:t>JHEP 09 (2010) 091</a:t>
            </a:r>
            <a:endParaRPr kumimoji="1" lang="zh-CN" altLang="en-US" sz="1600" dirty="0">
              <a:latin typeface="Times New Roman"/>
              <a:cs typeface="Times New Roman"/>
            </a:endParaRPr>
          </a:p>
        </p:txBody>
      </p:sp>
      <p:pic>
        <p:nvPicPr>
          <p:cNvPr id="31" name="图片 10" descr="Figure7d.pdf"/>
          <p:cNvPicPr>
            <a:picLocks noChangeAspect="1"/>
          </p:cNvPicPr>
          <p:nvPr/>
        </p:nvPicPr>
        <p:blipFill rotWithShape="1">
          <a:blip r:embed="rId7">
            <a:extLst>
              <a:ext uri="{28A0092B-C50C-407E-A947-70E740481C1C}">
                <a14:useLocalDpi xmlns:a14="http://schemas.microsoft.com/office/drawing/2010/main" val="0"/>
              </a:ext>
            </a:extLst>
          </a:blip>
          <a:srcRect l="2980" t="2336" b="9232"/>
          <a:stretch/>
        </p:blipFill>
        <p:spPr>
          <a:xfrm>
            <a:off x="6044041" y="4185907"/>
            <a:ext cx="2891058" cy="2505060"/>
          </a:xfrm>
          <a:prstGeom prst="rect">
            <a:avLst/>
          </a:prstGeom>
        </p:spPr>
      </p:pic>
      <p:cxnSp>
        <p:nvCxnSpPr>
          <p:cNvPr id="32" name="Straight Connector 31"/>
          <p:cNvCxnSpPr/>
          <p:nvPr/>
        </p:nvCxnSpPr>
        <p:spPr>
          <a:xfrm>
            <a:off x="3353501" y="2647497"/>
            <a:ext cx="2449613" cy="1708350"/>
          </a:xfrm>
          <a:prstGeom prst="line">
            <a:avLst/>
          </a:prstGeom>
          <a:ln w="76200" cmpd="sng">
            <a:solidFill>
              <a:srgbClr val="FF0000"/>
            </a:solidFill>
            <a:prstDash val="solid"/>
            <a:tailEnd type="triangle" w="lg"/>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fld id="{03A806D0-FA2D-054C-832D-1879EAC91F66}" type="datetime1">
              <a:rPr lang="en-US" smtClean="0"/>
              <a:t>7/6/15</a:t>
            </a:fld>
            <a:endParaRPr lang="en-US"/>
          </a:p>
        </p:txBody>
      </p:sp>
      <p:sp>
        <p:nvSpPr>
          <p:cNvPr id="13" name="Slide Number Placeholder 12"/>
          <p:cNvSpPr>
            <a:spLocks noGrp="1"/>
          </p:cNvSpPr>
          <p:nvPr>
            <p:ph type="sldNum" sz="quarter" idx="12"/>
          </p:nvPr>
        </p:nvSpPr>
        <p:spPr/>
        <p:txBody>
          <a:bodyPr/>
          <a:lstStyle/>
          <a:p>
            <a:fld id="{4E4AA707-DC1A-E247-888D-83BCEF2BDB7C}" type="slidenum">
              <a:rPr lang="en-US" smtClean="0"/>
              <a:t>5</a:t>
            </a:fld>
            <a:endParaRPr lang="en-US"/>
          </a:p>
        </p:txBody>
      </p:sp>
    </p:spTree>
    <p:extLst>
      <p:ext uri="{BB962C8B-B14F-4D97-AF65-F5344CB8AC3E}">
        <p14:creationId xmlns:p14="http://schemas.microsoft.com/office/powerpoint/2010/main" val="788219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corr2D_PbPb_pt0-0_nmin220_nmax260_2013032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05" y="1478669"/>
            <a:ext cx="2706969" cy="2340090"/>
          </a:xfrm>
          <a:prstGeom prst="rect">
            <a:avLst/>
          </a:prstGeom>
        </p:spPr>
      </p:pic>
      <p:sp>
        <p:nvSpPr>
          <p:cNvPr id="4" name="TextBox 3"/>
          <p:cNvSpPr txBox="1"/>
          <p:nvPr/>
        </p:nvSpPr>
        <p:spPr>
          <a:xfrm>
            <a:off x="2853186" y="2171738"/>
            <a:ext cx="184666" cy="369332"/>
          </a:xfrm>
          <a:prstGeom prst="rect">
            <a:avLst/>
          </a:prstGeom>
          <a:noFill/>
        </p:spPr>
        <p:txBody>
          <a:bodyPr wrap="none" rtlCol="0">
            <a:spAutoFit/>
          </a:bodyPr>
          <a:lstStyle/>
          <a:p>
            <a:endParaRPr lang="en-US" dirty="0"/>
          </a:p>
        </p:txBody>
      </p:sp>
      <p:grpSp>
        <p:nvGrpSpPr>
          <p:cNvPr id="5" name="Group 34"/>
          <p:cNvGrpSpPr>
            <a:grpSpLocks noChangeAspect="1"/>
          </p:cNvGrpSpPr>
          <p:nvPr/>
        </p:nvGrpSpPr>
        <p:grpSpPr bwMode="auto">
          <a:xfrm>
            <a:off x="1014905" y="839734"/>
            <a:ext cx="1009987" cy="620661"/>
            <a:chOff x="6184195" y="697208"/>
            <a:chExt cx="2313733" cy="1380515"/>
          </a:xfrm>
        </p:grpSpPr>
        <p:pic>
          <p:nvPicPr>
            <p:cNvPr id="6" name="Picture 38"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9"/>
            <p:cNvGrpSpPr>
              <a:grpSpLocks/>
            </p:cNvGrpSpPr>
            <p:nvPr/>
          </p:nvGrpSpPr>
          <p:grpSpPr bwMode="auto">
            <a:xfrm>
              <a:off x="6317422" y="1327196"/>
              <a:ext cx="1998019" cy="309406"/>
              <a:chOff x="1130635" y="1502876"/>
              <a:chExt cx="1998019" cy="309406"/>
            </a:xfrm>
          </p:grpSpPr>
          <p:cxnSp>
            <p:nvCxnSpPr>
              <p:cNvPr id="11"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40"/>
            <p:cNvSpPr txBox="1">
              <a:spLocks noChangeArrowheads="1"/>
            </p:cNvSpPr>
            <p:nvPr/>
          </p:nvSpPr>
          <p:spPr bwMode="auto">
            <a:xfrm>
              <a:off x="6184195" y="1004701"/>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9"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0" name="Picture 42"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812800" y="482600"/>
            <a:ext cx="184666" cy="369332"/>
          </a:xfrm>
          <a:prstGeom prst="rect">
            <a:avLst/>
          </a:prstGeom>
          <a:noFill/>
        </p:spPr>
        <p:txBody>
          <a:bodyPr wrap="none" rtlCol="0">
            <a:spAutoFit/>
          </a:bodyPr>
          <a:lstStyle/>
          <a:p>
            <a:endParaRPr lang="en-US" dirty="0"/>
          </a:p>
        </p:txBody>
      </p:sp>
      <p:sp>
        <p:nvSpPr>
          <p:cNvPr id="15" name="标题 1"/>
          <p:cNvSpPr>
            <a:spLocks noGrp="1"/>
          </p:cNvSpPr>
          <p:nvPr>
            <p:ph type="title"/>
          </p:nvPr>
        </p:nvSpPr>
        <p:spPr>
          <a:xfrm>
            <a:off x="457200" y="65045"/>
            <a:ext cx="8229600" cy="699352"/>
          </a:xfrm>
        </p:spPr>
        <p:txBody>
          <a:bodyPr>
            <a:normAutofit/>
          </a:bodyPr>
          <a:lstStyle/>
          <a:p>
            <a:r>
              <a:rPr kumimoji="1" lang="en-US" altLang="zh-CN" sz="3200" dirty="0" smtClean="0"/>
              <a:t>“Ridge” observed in small collision system</a:t>
            </a:r>
            <a:endParaRPr kumimoji="1" lang="zh-CN" altLang="en-US" sz="3200" dirty="0"/>
          </a:p>
        </p:txBody>
      </p:sp>
      <p:pic>
        <p:nvPicPr>
          <p:cNvPr id="18" name="图片 10" descr="Figure7d.pdf"/>
          <p:cNvPicPr>
            <a:picLocks noChangeAspect="1"/>
          </p:cNvPicPr>
          <p:nvPr/>
        </p:nvPicPr>
        <p:blipFill rotWithShape="1">
          <a:blip r:embed="rId5">
            <a:extLst>
              <a:ext uri="{28A0092B-C50C-407E-A947-70E740481C1C}">
                <a14:useLocalDpi xmlns:a14="http://schemas.microsoft.com/office/drawing/2010/main" val="0"/>
              </a:ext>
            </a:extLst>
          </a:blip>
          <a:srcRect l="2980" t="2336" b="9232"/>
          <a:stretch/>
        </p:blipFill>
        <p:spPr>
          <a:xfrm>
            <a:off x="6372071" y="1478669"/>
            <a:ext cx="2711539" cy="2349509"/>
          </a:xfrm>
          <a:prstGeom prst="rect">
            <a:avLst/>
          </a:prstGeom>
        </p:spPr>
      </p:pic>
      <p:sp>
        <p:nvSpPr>
          <p:cNvPr id="19" name="文本框 11"/>
          <p:cNvSpPr txBox="1"/>
          <p:nvPr/>
        </p:nvSpPr>
        <p:spPr>
          <a:xfrm>
            <a:off x="7054609" y="4005015"/>
            <a:ext cx="155528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200" dirty="0">
                <a:latin typeface="Times New Roman"/>
                <a:cs typeface="Times New Roman"/>
              </a:rPr>
              <a:t>JHEP 09 (2010) 091</a:t>
            </a:r>
            <a:endParaRPr kumimoji="1" lang="zh-CN" altLang="en-US" sz="1200" dirty="0">
              <a:latin typeface="Times New Roman"/>
              <a:cs typeface="Times New Roman"/>
            </a:endParaRPr>
          </a:p>
        </p:txBody>
      </p:sp>
      <p:grpSp>
        <p:nvGrpSpPr>
          <p:cNvPr id="2" name="Group 1"/>
          <p:cNvGrpSpPr/>
          <p:nvPr/>
        </p:nvGrpSpPr>
        <p:grpSpPr>
          <a:xfrm>
            <a:off x="7076594" y="728233"/>
            <a:ext cx="1304748" cy="510347"/>
            <a:chOff x="3990615" y="3953926"/>
            <a:chExt cx="1024428" cy="371632"/>
          </a:xfrm>
        </p:grpSpPr>
        <p:grpSp>
          <p:nvGrpSpPr>
            <p:cNvPr id="25" name="Group 17"/>
            <p:cNvGrpSpPr>
              <a:grpSpLocks/>
            </p:cNvGrpSpPr>
            <p:nvPr/>
          </p:nvGrpSpPr>
          <p:grpSpPr bwMode="auto">
            <a:xfrm>
              <a:off x="4030217" y="4261267"/>
              <a:ext cx="903446" cy="1"/>
              <a:chOff x="1131474" y="1812269"/>
              <a:chExt cx="1996495" cy="3"/>
            </a:xfrm>
          </p:grpSpPr>
          <p:cxnSp>
            <p:nvCxnSpPr>
              <p:cNvPr id="30"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6" name="TextBox 18"/>
            <p:cNvSpPr txBox="1">
              <a:spLocks noChangeArrowheads="1"/>
            </p:cNvSpPr>
            <p:nvPr/>
          </p:nvSpPr>
          <p:spPr bwMode="auto">
            <a:xfrm>
              <a:off x="3990615" y="3953926"/>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28" name="Oval 20"/>
            <p:cNvSpPr/>
            <p:nvPr/>
          </p:nvSpPr>
          <p:spPr bwMode="auto">
            <a:xfrm>
              <a:off x="4274998" y="4218695"/>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3" name="Straight Connector 15"/>
            <p:cNvCxnSpPr/>
            <p:nvPr/>
          </p:nvCxnSpPr>
          <p:spPr bwMode="auto">
            <a:xfrm>
              <a:off x="4069025" y="4189563"/>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16"/>
            <p:cNvCxnSpPr/>
            <p:nvPr/>
          </p:nvCxnSpPr>
          <p:spPr bwMode="auto">
            <a:xfrm>
              <a:off x="4030217" y="4325558"/>
              <a:ext cx="946018"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32" name="Oval 20"/>
            <p:cNvSpPr/>
            <p:nvPr/>
          </p:nvSpPr>
          <p:spPr bwMode="auto">
            <a:xfrm>
              <a:off x="4563524" y="4216369"/>
              <a:ext cx="76864" cy="863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sp>
          <p:nvSpPr>
            <p:cNvPr id="33" name="TextBox 18"/>
            <p:cNvSpPr txBox="1">
              <a:spLocks noChangeArrowheads="1"/>
            </p:cNvSpPr>
            <p:nvPr/>
          </p:nvSpPr>
          <p:spPr bwMode="auto">
            <a:xfrm>
              <a:off x="4651644" y="3954660"/>
              <a:ext cx="264418" cy="27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grpSp>
      <p:pic>
        <p:nvPicPr>
          <p:cNvPr id="29" name="图片 4" descr="corr2D_pPbNew_pt0-0_nmin220_nmax260_20130206(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503585" y="1294807"/>
            <a:ext cx="2340091" cy="2707820"/>
          </a:xfrm>
          <a:prstGeom prst="rect">
            <a:avLst/>
          </a:prstGeom>
          <a:ln>
            <a:solidFill>
              <a:srgbClr val="FF0000"/>
            </a:solidFill>
          </a:ln>
        </p:spPr>
      </p:pic>
      <p:grpSp>
        <p:nvGrpSpPr>
          <p:cNvPr id="35" name="Group 12"/>
          <p:cNvGrpSpPr>
            <a:grpSpLocks noChangeAspect="1"/>
          </p:cNvGrpSpPr>
          <p:nvPr/>
        </p:nvGrpSpPr>
        <p:grpSpPr bwMode="auto">
          <a:xfrm>
            <a:off x="4042538" y="804721"/>
            <a:ext cx="1227603" cy="629493"/>
            <a:chOff x="3568593" y="904097"/>
            <a:chExt cx="2276479" cy="1131755"/>
          </a:xfrm>
        </p:grpSpPr>
        <p:grpSp>
          <p:nvGrpSpPr>
            <p:cNvPr id="36" name="Group 13"/>
            <p:cNvGrpSpPr>
              <a:grpSpLocks/>
            </p:cNvGrpSpPr>
            <p:nvPr/>
          </p:nvGrpSpPr>
          <p:grpSpPr bwMode="auto">
            <a:xfrm>
              <a:off x="3568593" y="904097"/>
              <a:ext cx="2276479" cy="1131755"/>
              <a:chOff x="3568593" y="904097"/>
              <a:chExt cx="2276479" cy="1131755"/>
            </a:xfrm>
          </p:grpSpPr>
          <p:grpSp>
            <p:nvGrpSpPr>
              <p:cNvPr id="40" name="Group 17"/>
              <p:cNvGrpSpPr>
                <a:grpSpLocks/>
              </p:cNvGrpSpPr>
              <p:nvPr/>
            </p:nvGrpSpPr>
            <p:grpSpPr bwMode="auto">
              <a:xfrm>
                <a:off x="3656109" y="1562576"/>
                <a:ext cx="1996495" cy="3"/>
                <a:chOff x="1131474" y="1812269"/>
                <a:chExt cx="1996495" cy="3"/>
              </a:xfrm>
            </p:grpSpPr>
            <p:cxnSp>
              <p:nvCxnSpPr>
                <p:cNvPr id="45"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1"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42"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43"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44" name="Picture 21" descr="Untitle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38"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9"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sp>
        <p:nvSpPr>
          <p:cNvPr id="48" name="文本框 5"/>
          <p:cNvSpPr txBox="1"/>
          <p:nvPr/>
        </p:nvSpPr>
        <p:spPr>
          <a:xfrm>
            <a:off x="3895227" y="3995056"/>
            <a:ext cx="1547276"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200" dirty="0" smtClean="0">
                <a:latin typeface="Times New Roman"/>
                <a:cs typeface="Times New Roman"/>
              </a:rPr>
              <a:t>PLB 718 (2013) 795</a:t>
            </a:r>
            <a:endParaRPr kumimoji="1" lang="zh-CN" altLang="en-US" sz="1200" dirty="0">
              <a:latin typeface="Times New Roman"/>
              <a:cs typeface="Times New Roman"/>
            </a:endParaRPr>
          </a:p>
        </p:txBody>
      </p:sp>
      <p:sp>
        <p:nvSpPr>
          <p:cNvPr id="49" name="TextBox 48"/>
          <p:cNvSpPr txBox="1"/>
          <p:nvPr/>
        </p:nvSpPr>
        <p:spPr>
          <a:xfrm>
            <a:off x="513366" y="4384469"/>
            <a:ext cx="8461301" cy="584776"/>
          </a:xfrm>
          <a:prstGeom prst="rect">
            <a:avLst/>
          </a:prstGeom>
          <a:solidFill>
            <a:srgbClr val="FFFF00"/>
          </a:solidFill>
        </p:spPr>
        <p:txBody>
          <a:bodyPr wrap="square" rtlCol="0">
            <a:spAutoFit/>
          </a:bodyPr>
          <a:lstStyle/>
          <a:p>
            <a:pPr algn="ctr"/>
            <a:r>
              <a:rPr lang="en-US" sz="3200" b="1" dirty="0" smtClean="0"/>
              <a:t>What is the origin of the “ridge” in small system?</a:t>
            </a:r>
            <a:endParaRPr lang="en-US" sz="3200" b="1" dirty="0"/>
          </a:p>
        </p:txBody>
      </p:sp>
      <p:sp>
        <p:nvSpPr>
          <p:cNvPr id="3" name="TextBox 2"/>
          <p:cNvSpPr txBox="1"/>
          <p:nvPr/>
        </p:nvSpPr>
        <p:spPr>
          <a:xfrm>
            <a:off x="975605" y="5157088"/>
            <a:ext cx="7482878" cy="1167499"/>
          </a:xfrm>
          <a:prstGeom prst="rect">
            <a:avLst/>
          </a:prstGeom>
          <a:noFill/>
        </p:spPr>
        <p:txBody>
          <a:bodyPr wrap="square" rtlCol="0">
            <a:spAutoFit/>
          </a:bodyPr>
          <a:lstStyle/>
          <a:p>
            <a:pPr marL="285750" indent="-285750">
              <a:lnSpc>
                <a:spcPct val="110000"/>
              </a:lnSpc>
              <a:buFont typeface="Wingdings" charset="2"/>
              <a:buChar char="Ø"/>
            </a:pPr>
            <a:r>
              <a:rPr lang="en-US" sz="3200" dirty="0" smtClean="0"/>
              <a:t>Collectivity?</a:t>
            </a:r>
          </a:p>
          <a:p>
            <a:pPr marL="285750" indent="-285750">
              <a:lnSpc>
                <a:spcPct val="110000"/>
              </a:lnSpc>
              <a:buFont typeface="Wingdings" charset="2"/>
              <a:buChar char="Ø"/>
            </a:pPr>
            <a:r>
              <a:rPr lang="en-US" sz="3200" dirty="0" smtClean="0"/>
              <a:t>Hydrodynamic flow ?</a:t>
            </a:r>
            <a:r>
              <a:rPr lang="en-US" sz="3200" dirty="0"/>
              <a:t> </a:t>
            </a:r>
            <a:r>
              <a:rPr lang="en-US" sz="3200" dirty="0" smtClean="0"/>
              <a:t>QGP?</a:t>
            </a:r>
          </a:p>
        </p:txBody>
      </p:sp>
      <p:sp>
        <p:nvSpPr>
          <p:cNvPr id="50" name="文本框 9"/>
          <p:cNvSpPr txBox="1"/>
          <p:nvPr/>
        </p:nvSpPr>
        <p:spPr>
          <a:xfrm>
            <a:off x="717461" y="3987268"/>
            <a:ext cx="1707663"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zh-CN" sz="1200" dirty="0" smtClean="0">
                <a:latin typeface="Times New Roman"/>
                <a:cs typeface="Times New Roman"/>
              </a:rPr>
              <a:t>EPJC 74 (2014) 2847</a:t>
            </a:r>
            <a:endParaRPr kumimoji="1" lang="zh-CN" altLang="en-US" sz="1200" dirty="0">
              <a:latin typeface="Times New Roman"/>
              <a:cs typeface="Times New Roman"/>
            </a:endParaRPr>
          </a:p>
        </p:txBody>
      </p:sp>
      <p:sp>
        <p:nvSpPr>
          <p:cNvPr id="16" name="Date Placeholder 15"/>
          <p:cNvSpPr>
            <a:spLocks noGrp="1"/>
          </p:cNvSpPr>
          <p:nvPr>
            <p:ph type="dt" sz="half" idx="10"/>
          </p:nvPr>
        </p:nvSpPr>
        <p:spPr/>
        <p:txBody>
          <a:bodyPr/>
          <a:lstStyle/>
          <a:p>
            <a:fld id="{B1331FD2-42B1-0B4D-B6A2-D9EE6AFFA4E4}" type="datetime1">
              <a:rPr lang="en-US" smtClean="0"/>
              <a:t>7/6/15</a:t>
            </a:fld>
            <a:endParaRPr lang="en-US"/>
          </a:p>
        </p:txBody>
      </p:sp>
      <p:sp>
        <p:nvSpPr>
          <p:cNvPr id="20" name="Slide Number Placeholder 19"/>
          <p:cNvSpPr>
            <a:spLocks noGrp="1"/>
          </p:cNvSpPr>
          <p:nvPr>
            <p:ph type="sldNum" sz="quarter" idx="12"/>
          </p:nvPr>
        </p:nvSpPr>
        <p:spPr/>
        <p:txBody>
          <a:bodyPr/>
          <a:lstStyle/>
          <a:p>
            <a:fld id="{4E4AA707-DC1A-E247-888D-83BCEF2BDB7C}" type="slidenum">
              <a:rPr lang="en-US" smtClean="0"/>
              <a:t>6</a:t>
            </a:fld>
            <a:endParaRPr lang="en-US"/>
          </a:p>
        </p:txBody>
      </p:sp>
    </p:spTree>
    <p:extLst>
      <p:ext uri="{BB962C8B-B14F-4D97-AF65-F5344CB8AC3E}">
        <p14:creationId xmlns:p14="http://schemas.microsoft.com/office/powerpoint/2010/main" val="36391244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A8F4FD-7409-2A45-B443-C2E85B725F8E}" type="datetime1">
              <a:rPr lang="en-US" smtClean="0"/>
              <a:t>7/6/15</a:t>
            </a:fld>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7</a:t>
            </a:fld>
            <a:endParaRPr lang="en-US"/>
          </a:p>
        </p:txBody>
      </p:sp>
      <p:sp>
        <p:nvSpPr>
          <p:cNvPr id="6" name="TextBox 5"/>
          <p:cNvSpPr txBox="1"/>
          <p:nvPr/>
        </p:nvSpPr>
        <p:spPr>
          <a:xfrm>
            <a:off x="3160020" y="164160"/>
            <a:ext cx="2628043" cy="584776"/>
          </a:xfrm>
          <a:prstGeom prst="rect">
            <a:avLst/>
          </a:prstGeom>
          <a:noFill/>
        </p:spPr>
        <p:txBody>
          <a:bodyPr wrap="none" rtlCol="0">
            <a:spAutoFit/>
          </a:bodyPr>
          <a:lstStyle/>
          <a:p>
            <a:r>
              <a:rPr lang="en-US" sz="3200" dirty="0" smtClean="0"/>
              <a:t>CMS detectors</a:t>
            </a:r>
            <a:endParaRPr lang="en-US" sz="3200" dirty="0"/>
          </a:p>
        </p:txBody>
      </p:sp>
      <p:pic>
        <p:nvPicPr>
          <p:cNvPr id="7" name="Picture 2"/>
          <p:cNvPicPr>
            <a:picLocks noChangeAspect="1" noChangeArrowheads="1"/>
          </p:cNvPicPr>
          <p:nvPr/>
        </p:nvPicPr>
        <p:blipFill>
          <a:blip r:embed="rId2"/>
          <a:srcRect/>
          <a:stretch>
            <a:fillRect/>
          </a:stretch>
        </p:blipFill>
        <p:spPr bwMode="auto">
          <a:xfrm>
            <a:off x="863470" y="954459"/>
            <a:ext cx="7202790" cy="4612792"/>
          </a:xfrm>
          <a:prstGeom prst="rect">
            <a:avLst/>
          </a:prstGeom>
          <a:noFill/>
          <a:ln w="9525">
            <a:noFill/>
            <a:miter lim="800000"/>
            <a:headEnd/>
            <a:tailEnd/>
          </a:ln>
          <a:effectLst/>
        </p:spPr>
      </p:pic>
    </p:spTree>
    <p:extLst>
      <p:ext uri="{BB962C8B-B14F-4D97-AF65-F5344CB8AC3E}">
        <p14:creationId xmlns:p14="http://schemas.microsoft.com/office/powerpoint/2010/main" val="304131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A8F4FD-7409-2A45-B443-C2E85B725F8E}" type="datetime1">
              <a:rPr lang="en-US" smtClean="0"/>
              <a:t>7/6/15</a:t>
            </a:fld>
            <a:endParaRPr lang="en-US"/>
          </a:p>
        </p:txBody>
      </p:sp>
      <p:sp>
        <p:nvSpPr>
          <p:cNvPr id="5" name="Slide Number Placeholder 4"/>
          <p:cNvSpPr>
            <a:spLocks noGrp="1"/>
          </p:cNvSpPr>
          <p:nvPr>
            <p:ph type="sldNum" sz="quarter" idx="12"/>
          </p:nvPr>
        </p:nvSpPr>
        <p:spPr/>
        <p:txBody>
          <a:bodyPr/>
          <a:lstStyle/>
          <a:p>
            <a:fld id="{4E4AA707-DC1A-E247-888D-83BCEF2BDB7C}" type="slidenum">
              <a:rPr lang="en-US" smtClean="0"/>
              <a:t>8</a:t>
            </a:fld>
            <a:endParaRPr lang="en-US"/>
          </a:p>
        </p:txBody>
      </p:sp>
      <p:sp>
        <p:nvSpPr>
          <p:cNvPr id="6" name="TextBox 5"/>
          <p:cNvSpPr txBox="1"/>
          <p:nvPr/>
        </p:nvSpPr>
        <p:spPr>
          <a:xfrm>
            <a:off x="3160020" y="164160"/>
            <a:ext cx="2628043" cy="584776"/>
          </a:xfrm>
          <a:prstGeom prst="rect">
            <a:avLst/>
          </a:prstGeom>
          <a:noFill/>
        </p:spPr>
        <p:txBody>
          <a:bodyPr wrap="none" rtlCol="0">
            <a:spAutoFit/>
          </a:bodyPr>
          <a:lstStyle/>
          <a:p>
            <a:r>
              <a:rPr lang="en-US" sz="3200" dirty="0" smtClean="0"/>
              <a:t>CMS detectors</a:t>
            </a:r>
            <a:endParaRPr lang="en-US" sz="3200" dirty="0"/>
          </a:p>
        </p:txBody>
      </p:sp>
      <p:pic>
        <p:nvPicPr>
          <p:cNvPr id="8" name="Picture 2"/>
          <p:cNvPicPr>
            <a:picLocks noChangeAspect="1" noChangeArrowheads="1"/>
          </p:cNvPicPr>
          <p:nvPr/>
        </p:nvPicPr>
        <p:blipFill>
          <a:blip r:embed="rId2"/>
          <a:srcRect/>
          <a:stretch>
            <a:fillRect/>
          </a:stretch>
        </p:blipFill>
        <p:spPr bwMode="auto">
          <a:xfrm>
            <a:off x="1072556" y="1204665"/>
            <a:ext cx="6816338" cy="3517895"/>
          </a:xfrm>
          <a:prstGeom prst="rect">
            <a:avLst/>
          </a:prstGeom>
          <a:noFill/>
          <a:ln w="9525">
            <a:noFill/>
            <a:miter lim="800000"/>
            <a:headEnd/>
            <a:tailEnd/>
          </a:ln>
          <a:effectLst/>
        </p:spPr>
      </p:pic>
      <p:sp>
        <p:nvSpPr>
          <p:cNvPr id="3" name="TextBox 2"/>
          <p:cNvSpPr txBox="1"/>
          <p:nvPr/>
        </p:nvSpPr>
        <p:spPr>
          <a:xfrm>
            <a:off x="1328084" y="5430874"/>
            <a:ext cx="6723716" cy="461665"/>
          </a:xfrm>
          <a:prstGeom prst="rect">
            <a:avLst/>
          </a:prstGeom>
          <a:noFill/>
        </p:spPr>
        <p:txBody>
          <a:bodyPr wrap="none" rtlCol="0">
            <a:spAutoFit/>
          </a:bodyPr>
          <a:lstStyle/>
          <a:p>
            <a:r>
              <a:rPr lang="en-US" sz="2400" dirty="0" smtClean="0"/>
              <a:t>High precision tracking system + large acceptance!</a:t>
            </a:r>
            <a:endParaRPr lang="en-US" sz="2400" dirty="0"/>
          </a:p>
        </p:txBody>
      </p:sp>
    </p:spTree>
    <p:extLst>
      <p:ext uri="{BB962C8B-B14F-4D97-AF65-F5344CB8AC3E}">
        <p14:creationId xmlns:p14="http://schemas.microsoft.com/office/powerpoint/2010/main" val="83256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2228" y="1376576"/>
            <a:ext cx="8598048" cy="5283656"/>
            <a:chOff x="88752" y="676769"/>
            <a:chExt cx="8598048" cy="5283656"/>
          </a:xfrm>
        </p:grpSpPr>
        <p:grpSp>
          <p:nvGrpSpPr>
            <p:cNvPr id="5" name="Group 12"/>
            <p:cNvGrpSpPr>
              <a:grpSpLocks noChangeAspect="1"/>
            </p:cNvGrpSpPr>
            <p:nvPr/>
          </p:nvGrpSpPr>
          <p:grpSpPr bwMode="auto">
            <a:xfrm>
              <a:off x="6651977" y="771114"/>
              <a:ext cx="1052781" cy="539847"/>
              <a:chOff x="3568593" y="904097"/>
              <a:chExt cx="2276479" cy="1131755"/>
            </a:xfrm>
          </p:grpSpPr>
          <p:grpSp>
            <p:nvGrpSpPr>
              <p:cNvPr id="19" name="Group 13"/>
              <p:cNvGrpSpPr>
                <a:grpSpLocks/>
              </p:cNvGrpSpPr>
              <p:nvPr/>
            </p:nvGrpSpPr>
            <p:grpSpPr bwMode="auto">
              <a:xfrm>
                <a:off x="3568593" y="904097"/>
                <a:ext cx="2276479" cy="1131755"/>
                <a:chOff x="3568593" y="904097"/>
                <a:chExt cx="2276479" cy="1131755"/>
              </a:xfrm>
            </p:grpSpPr>
            <p:grpSp>
              <p:nvGrpSpPr>
                <p:cNvPr id="23" name="Group 17"/>
                <p:cNvGrpSpPr>
                  <a:grpSpLocks/>
                </p:cNvGrpSpPr>
                <p:nvPr/>
              </p:nvGrpSpPr>
              <p:grpSpPr bwMode="auto">
                <a:xfrm>
                  <a:off x="3656109" y="1562576"/>
                  <a:ext cx="1996495" cy="3"/>
                  <a:chOff x="1131474" y="1812269"/>
                  <a:chExt cx="1996495" cy="3"/>
                </a:xfrm>
              </p:grpSpPr>
              <p:cxnSp>
                <p:nvCxnSpPr>
                  <p:cNvPr id="28" name="Straight Arrow Connector 22"/>
                  <p:cNvCxnSpPr/>
                  <p:nvPr/>
                </p:nvCxnSpPr>
                <p:spPr>
                  <a:xfrm>
                    <a:off x="1131474" y="1812272"/>
                    <a:ext cx="54093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3"/>
                  <p:cNvCxnSpPr/>
                  <p:nvPr/>
                </p:nvCxnSpPr>
                <p:spPr>
                  <a:xfrm flipH="1">
                    <a:off x="2490344" y="1812269"/>
                    <a:ext cx="6376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4" name="TextBox 18"/>
                <p:cNvSpPr txBox="1">
                  <a:spLocks noChangeArrowheads="1"/>
                </p:cNvSpPr>
                <p:nvPr/>
              </p:nvSpPr>
              <p:spPr bwMode="auto">
                <a:xfrm>
                  <a:off x="3568593" y="904097"/>
                  <a:ext cx="584329"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a:cs typeface="Arial" charset="0"/>
                    </a:rPr>
                    <a:t>p</a:t>
                  </a:r>
                </a:p>
              </p:txBody>
            </p:sp>
            <p:sp>
              <p:nvSpPr>
                <p:cNvPr id="25" name="TextBox 19"/>
                <p:cNvSpPr txBox="1">
                  <a:spLocks noChangeArrowheads="1"/>
                </p:cNvSpPr>
                <p:nvPr/>
              </p:nvSpPr>
              <p:spPr bwMode="auto">
                <a:xfrm>
                  <a:off x="5038795" y="950965"/>
                  <a:ext cx="806277" cy="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26" name="Oval 20"/>
                <p:cNvSpPr/>
                <p:nvPr/>
              </p:nvSpPr>
              <p:spPr>
                <a:xfrm>
                  <a:off x="4197041" y="1471367"/>
                  <a:ext cx="169860" cy="18495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pic>
              <p:nvPicPr>
                <p:cNvPr id="27" name="Picture 21" descr="Untitle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87155" y="1121452"/>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an 14"/>
              <p:cNvSpPr/>
              <p:nvPr/>
            </p:nvSpPr>
            <p:spPr>
              <a:xfrm rot="5400000">
                <a:off x="4806454" y="1437340"/>
                <a:ext cx="200152" cy="237804"/>
              </a:xfrm>
              <a:prstGeom prst="can">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rgbClr val="FFFFFF"/>
                  </a:solidFill>
                  <a:latin typeface="Calibri" charset="0"/>
                  <a:ea typeface="ＭＳ Ｐゴシック" charset="0"/>
                  <a:cs typeface="ＭＳ Ｐゴシック" charset="0"/>
                </a:endParaRPr>
              </a:p>
            </p:txBody>
          </p:sp>
          <p:cxnSp>
            <p:nvCxnSpPr>
              <p:cNvPr id="21" name="Straight Connector 15"/>
              <p:cNvCxnSpPr/>
              <p:nvPr/>
            </p:nvCxnSpPr>
            <p:spPr>
              <a:xfrm>
                <a:off x="3627360" y="1448566"/>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16"/>
              <p:cNvCxnSpPr/>
              <p:nvPr/>
            </p:nvCxnSpPr>
            <p:spPr>
              <a:xfrm>
                <a:off x="3640426" y="1671519"/>
                <a:ext cx="2090573" cy="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grpSp>
          <p:nvGrpSpPr>
            <p:cNvPr id="6" name="Group 34"/>
            <p:cNvGrpSpPr>
              <a:grpSpLocks noChangeAspect="1"/>
            </p:cNvGrpSpPr>
            <p:nvPr/>
          </p:nvGrpSpPr>
          <p:grpSpPr bwMode="auto">
            <a:xfrm>
              <a:off x="3464781" y="676769"/>
              <a:ext cx="1032004" cy="634192"/>
              <a:chOff x="6184196" y="697208"/>
              <a:chExt cx="2313732" cy="1380515"/>
            </a:xfrm>
          </p:grpSpPr>
          <p:pic>
            <p:nvPicPr>
              <p:cNvPr id="12" name="Picture 38" descr="Untitle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59316" y="855824"/>
                <a:ext cx="228599" cy="91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39"/>
              <p:cNvGrpSpPr>
                <a:grpSpLocks/>
              </p:cNvGrpSpPr>
              <p:nvPr/>
            </p:nvGrpSpPr>
            <p:grpSpPr bwMode="auto">
              <a:xfrm>
                <a:off x="6317422" y="1327196"/>
                <a:ext cx="1998019" cy="309406"/>
                <a:chOff x="1130635" y="1502876"/>
                <a:chExt cx="1998019" cy="309406"/>
              </a:xfrm>
            </p:grpSpPr>
            <p:cxnSp>
              <p:nvCxnSpPr>
                <p:cNvPr id="17" name="Straight Arrow Connector 43"/>
                <p:cNvCxnSpPr/>
                <p:nvPr/>
              </p:nvCxnSpPr>
              <p:spPr>
                <a:xfrm>
                  <a:off x="1130200" y="1786774"/>
                  <a:ext cx="5411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44"/>
                <p:cNvCxnSpPr/>
                <p:nvPr/>
              </p:nvCxnSpPr>
              <p:spPr>
                <a:xfrm flipH="1">
                  <a:off x="2491185" y="1503241"/>
                  <a:ext cx="63762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4" name="TextBox 40"/>
              <p:cNvSpPr txBox="1">
                <a:spLocks noChangeArrowheads="1"/>
              </p:cNvSpPr>
              <p:nvPr/>
            </p:nvSpPr>
            <p:spPr bwMode="auto">
              <a:xfrm>
                <a:off x="6184196" y="1004700"/>
                <a:ext cx="835969" cy="6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sp>
            <p:nvSpPr>
              <p:cNvPr id="15" name="TextBox 41"/>
              <p:cNvSpPr txBox="1">
                <a:spLocks noChangeArrowheads="1"/>
              </p:cNvSpPr>
              <p:nvPr/>
            </p:nvSpPr>
            <p:spPr bwMode="auto">
              <a:xfrm>
                <a:off x="7661959" y="697208"/>
                <a:ext cx="835969" cy="6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kumimoji="1" sz="10000">
                    <a:solidFill>
                      <a:schemeClr val="tx1"/>
                    </a:solidFill>
                    <a:latin typeface="Arial" charset="0"/>
                    <a:ea typeface="ＭＳ Ｐゴシック" charset="0"/>
                    <a:cs typeface="ＭＳ Ｐゴシック" charset="0"/>
                  </a:defRPr>
                </a:lvl1pPr>
                <a:lvl2pPr marL="742950" indent="-285750">
                  <a:defRPr kumimoji="1" sz="10000">
                    <a:solidFill>
                      <a:schemeClr val="tx1"/>
                    </a:solidFill>
                    <a:latin typeface="Arial" charset="0"/>
                    <a:ea typeface="ＭＳ Ｐゴシック" charset="0"/>
                    <a:cs typeface="ＭＳ Ｐゴシック" charset="0"/>
                  </a:defRPr>
                </a:lvl2pPr>
                <a:lvl3pPr marL="1143000" indent="-228600">
                  <a:defRPr kumimoji="1" sz="10000">
                    <a:solidFill>
                      <a:schemeClr val="tx1"/>
                    </a:solidFill>
                    <a:latin typeface="Arial" charset="0"/>
                    <a:ea typeface="ＭＳ Ｐゴシック" charset="0"/>
                    <a:cs typeface="ＭＳ Ｐゴシック" charset="0"/>
                  </a:defRPr>
                </a:lvl3pPr>
                <a:lvl4pPr marL="1600200" indent="-228600">
                  <a:defRPr kumimoji="1" sz="10000">
                    <a:solidFill>
                      <a:schemeClr val="tx1"/>
                    </a:solidFill>
                    <a:latin typeface="Arial" charset="0"/>
                    <a:ea typeface="ＭＳ Ｐゴシック" charset="0"/>
                    <a:cs typeface="ＭＳ Ｐゴシック" charset="0"/>
                  </a:defRPr>
                </a:lvl4pPr>
                <a:lvl5pPr marL="2057400" indent="-228600">
                  <a:defRPr kumimoji="1" sz="10000">
                    <a:solidFill>
                      <a:schemeClr val="tx1"/>
                    </a:solidFill>
                    <a:latin typeface="Arial" charset="0"/>
                    <a:ea typeface="ＭＳ Ｐゴシック" charset="0"/>
                    <a:cs typeface="ＭＳ Ｐゴシック" charset="0"/>
                  </a:defRPr>
                </a:lvl5pPr>
                <a:lvl6pPr marL="25146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6pPr>
                <a:lvl7pPr marL="29718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7pPr>
                <a:lvl8pPr marL="34290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8pPr>
                <a:lvl9pPr marL="3886200" indent="-228600" defTabSz="5080000" fontAlgn="base">
                  <a:spcBef>
                    <a:spcPct val="0"/>
                  </a:spcBef>
                  <a:spcAft>
                    <a:spcPct val="0"/>
                  </a:spcAft>
                  <a:defRPr kumimoji="1" sz="10000">
                    <a:solidFill>
                      <a:schemeClr val="tx1"/>
                    </a:solidFill>
                    <a:latin typeface="Arial" charset="0"/>
                    <a:ea typeface="ＭＳ Ｐゴシック" charset="0"/>
                    <a:cs typeface="ＭＳ Ｐゴシック" charset="0"/>
                  </a:defRPr>
                </a:lvl9pPr>
              </a:lstStyle>
              <a:p>
                <a:r>
                  <a:rPr kumimoji="0" lang="en-US" altLang="zh-CN" sz="1200" dirty="0" err="1">
                    <a:cs typeface="Arial" charset="0"/>
                  </a:rPr>
                  <a:t>Pb</a:t>
                </a:r>
                <a:endParaRPr kumimoji="0" lang="en-US" altLang="zh-CN" sz="1200" dirty="0">
                  <a:cs typeface="Arial" charset="0"/>
                </a:endParaRPr>
              </a:p>
            </p:txBody>
          </p:sp>
          <p:pic>
            <p:nvPicPr>
              <p:cNvPr id="16" name="Picture 42" descr="Untitle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45563" y="1163323"/>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11"/>
            <p:cNvPicPr>
              <a:picLocks noChangeAspect="1"/>
            </p:cNvPicPr>
            <p:nvPr/>
          </p:nvPicPr>
          <p:blipFill rotWithShape="1">
            <a:blip r:embed="rId3"/>
            <a:srcRect t="2117" b="1"/>
            <a:stretch/>
          </p:blipFill>
          <p:spPr>
            <a:xfrm>
              <a:off x="2235636" y="1404567"/>
              <a:ext cx="6451164" cy="4413223"/>
            </a:xfrm>
            <a:prstGeom prst="rect">
              <a:avLst/>
            </a:prstGeom>
          </p:spPr>
        </p:pic>
        <p:sp>
          <p:nvSpPr>
            <p:cNvPr id="8" name="文本框 59"/>
            <p:cNvSpPr txBox="1"/>
            <p:nvPr/>
          </p:nvSpPr>
          <p:spPr>
            <a:xfrm>
              <a:off x="507999" y="5591093"/>
              <a:ext cx="2871249"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zh-CN" dirty="0" smtClean="0">
                  <a:latin typeface="Times New Roman"/>
                  <a:cs typeface="Times New Roman"/>
                </a:rPr>
                <a:t>Phys. </a:t>
              </a:r>
              <a:r>
                <a:rPr kumimoji="1" lang="en-US" altLang="zh-CN" dirty="0" err="1" smtClean="0">
                  <a:latin typeface="Times New Roman"/>
                  <a:cs typeface="Times New Roman"/>
                </a:rPr>
                <a:t>Lett</a:t>
              </a:r>
              <a:r>
                <a:rPr kumimoji="1" lang="en-US" altLang="zh-CN" dirty="0" smtClean="0">
                  <a:latin typeface="Times New Roman"/>
                  <a:cs typeface="Times New Roman"/>
                </a:rPr>
                <a:t>. B 724 (2013) 213</a:t>
              </a:r>
              <a:endParaRPr kumimoji="1" lang="zh-CN" altLang="en-US" dirty="0">
                <a:latin typeface="Times New Roman"/>
                <a:cs typeface="Times New Roman"/>
              </a:endParaRPr>
            </a:p>
          </p:txBody>
        </p:sp>
        <p:pic>
          <p:nvPicPr>
            <p:cNvPr id="9" name="图片 16"/>
            <p:cNvPicPr>
              <a:picLocks noChangeAspect="1"/>
            </p:cNvPicPr>
            <p:nvPr/>
          </p:nvPicPr>
          <p:blipFill rotWithShape="1">
            <a:blip r:embed="rId4"/>
            <a:srcRect l="70525" b="59779"/>
            <a:stretch/>
          </p:blipFill>
          <p:spPr>
            <a:xfrm>
              <a:off x="88752" y="3376919"/>
              <a:ext cx="2323972" cy="2158495"/>
            </a:xfrm>
            <a:prstGeom prst="rect">
              <a:avLst/>
            </a:prstGeom>
          </p:spPr>
        </p:pic>
        <p:sp>
          <p:nvSpPr>
            <p:cNvPr id="10" name="文本框 17"/>
            <p:cNvSpPr txBox="1"/>
            <p:nvPr/>
          </p:nvSpPr>
          <p:spPr>
            <a:xfrm>
              <a:off x="623467" y="2229555"/>
              <a:ext cx="1428596" cy="400110"/>
            </a:xfrm>
            <a:prstGeom prst="rect">
              <a:avLst/>
            </a:prstGeom>
            <a:noFill/>
          </p:spPr>
          <p:txBody>
            <a:bodyPr wrap="none" rtlCol="0">
              <a:spAutoFit/>
            </a:bodyPr>
            <a:lstStyle/>
            <a:p>
              <a:r>
                <a:rPr kumimoji="1" lang="en-US" altLang="zh-CN" sz="2000" b="1" dirty="0" smtClean="0"/>
                <a:t>Elliptic flow</a:t>
              </a:r>
              <a:endParaRPr kumimoji="1" lang="zh-CN" altLang="en-US" sz="2000" b="1" dirty="0"/>
            </a:p>
          </p:txBody>
        </p:sp>
        <p:sp>
          <p:nvSpPr>
            <p:cNvPr id="11" name="文本框 60"/>
            <p:cNvSpPr txBox="1"/>
            <p:nvPr/>
          </p:nvSpPr>
          <p:spPr>
            <a:xfrm>
              <a:off x="431600" y="4106334"/>
              <a:ext cx="1800493" cy="400110"/>
            </a:xfrm>
            <a:prstGeom prst="rect">
              <a:avLst/>
            </a:prstGeom>
            <a:noFill/>
          </p:spPr>
          <p:txBody>
            <a:bodyPr wrap="none" rtlCol="0">
              <a:spAutoFit/>
            </a:bodyPr>
            <a:lstStyle/>
            <a:p>
              <a:r>
                <a:rPr kumimoji="1" lang="en-US" altLang="zh-CN" sz="2000" b="1" dirty="0" smtClean="0"/>
                <a:t>Triangular flow</a:t>
              </a:r>
              <a:endParaRPr kumimoji="1" lang="zh-CN" altLang="en-US" sz="2000" b="1" dirty="0"/>
            </a:p>
          </p:txBody>
        </p:sp>
      </p:grpSp>
      <p:sp>
        <p:nvSpPr>
          <p:cNvPr id="31" name="Oval 30"/>
          <p:cNvSpPr/>
          <p:nvPr/>
        </p:nvSpPr>
        <p:spPr>
          <a:xfrm>
            <a:off x="770256" y="2365683"/>
            <a:ext cx="1406043" cy="166589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文本框 58"/>
          <p:cNvSpPr txBox="1"/>
          <p:nvPr/>
        </p:nvSpPr>
        <p:spPr>
          <a:xfrm>
            <a:off x="577916" y="337153"/>
            <a:ext cx="8164689" cy="830997"/>
          </a:xfrm>
          <a:prstGeom prst="rect">
            <a:avLst/>
          </a:prstGeom>
          <a:ln w="28575" cmpd="sng">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zh-CN" sz="2400" dirty="0" smtClean="0"/>
              <a:t>Remarkable similarities in azimuthal anisotropy between </a:t>
            </a:r>
            <a:r>
              <a:rPr kumimoji="1" lang="en-US" altLang="zh-CN" sz="2400" dirty="0" err="1" smtClean="0"/>
              <a:t>pPb</a:t>
            </a:r>
            <a:r>
              <a:rPr kumimoji="1" lang="en-US" altLang="zh-CN" sz="2400" dirty="0" smtClean="0"/>
              <a:t> and </a:t>
            </a:r>
            <a:r>
              <a:rPr kumimoji="1" lang="en-US" altLang="zh-CN" sz="2400" dirty="0" err="1" smtClean="0"/>
              <a:t>PbPb</a:t>
            </a:r>
            <a:r>
              <a:rPr kumimoji="1" lang="en-US" altLang="zh-CN" sz="2400" dirty="0" smtClean="0"/>
              <a:t> for the same multiplicities </a:t>
            </a:r>
            <a:endParaRPr kumimoji="1" lang="zh-CN" altLang="en-US" sz="2400" dirty="0"/>
          </a:p>
        </p:txBody>
      </p:sp>
      <p:sp>
        <p:nvSpPr>
          <p:cNvPr id="2" name="Date Placeholder 1"/>
          <p:cNvSpPr>
            <a:spLocks noGrp="1"/>
          </p:cNvSpPr>
          <p:nvPr>
            <p:ph type="dt" sz="half" idx="10"/>
          </p:nvPr>
        </p:nvSpPr>
        <p:spPr/>
        <p:txBody>
          <a:bodyPr/>
          <a:lstStyle/>
          <a:p>
            <a:fld id="{D18FF05B-78C8-BE47-BA51-DBD352B21DC0}" type="datetime1">
              <a:rPr lang="en-US" smtClean="0"/>
              <a:t>7/6/15</a:t>
            </a:fld>
            <a:endParaRPr lang="en-US"/>
          </a:p>
        </p:txBody>
      </p:sp>
      <p:sp>
        <p:nvSpPr>
          <p:cNvPr id="3" name="Slide Number Placeholder 2"/>
          <p:cNvSpPr>
            <a:spLocks noGrp="1"/>
          </p:cNvSpPr>
          <p:nvPr>
            <p:ph type="sldNum" sz="quarter" idx="12"/>
          </p:nvPr>
        </p:nvSpPr>
        <p:spPr/>
        <p:txBody>
          <a:bodyPr/>
          <a:lstStyle/>
          <a:p>
            <a:fld id="{4E4AA707-DC1A-E247-888D-83BCEF2BDB7C}" type="slidenum">
              <a:rPr lang="en-US" smtClean="0"/>
              <a:t>9</a:t>
            </a:fld>
            <a:endParaRPr lang="en-US"/>
          </a:p>
        </p:txBody>
      </p:sp>
    </p:spTree>
    <p:extLst>
      <p:ext uri="{BB962C8B-B14F-4D97-AF65-F5344CB8AC3E}">
        <p14:creationId xmlns:p14="http://schemas.microsoft.com/office/powerpoint/2010/main" val="26945544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3401</TotalTime>
  <Words>2968</Words>
  <Application>Microsoft Macintosh PowerPoint</Application>
  <PresentationFormat>On-screen Show (4:3)</PresentationFormat>
  <Paragraphs>364</Paragraphs>
  <Slides>44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Equation</vt:lpstr>
      <vt:lpstr>Flow of strange and charged particles in pPb and PbPb collisions</vt:lpstr>
      <vt:lpstr>“Ridge” observed in small collision system</vt:lpstr>
      <vt:lpstr>“Ridge” observed in small collision system</vt:lpstr>
      <vt:lpstr>“Ridge” observed in small collision system</vt:lpstr>
      <vt:lpstr>“Ridge” observed in small collision system</vt:lpstr>
      <vt:lpstr>“Ridge” observed in small collision system</vt:lpstr>
      <vt:lpstr>PowerPoint Presentation</vt:lpstr>
      <vt:lpstr>PowerPoint Presentation</vt:lpstr>
      <vt:lpstr>PowerPoint Presentation</vt:lpstr>
      <vt:lpstr>PowerPoint Presentation</vt:lpstr>
      <vt:lpstr>Collectivity?</vt:lpstr>
      <vt:lpstr>Collectivity?</vt:lpstr>
      <vt:lpstr>Collectivity?</vt:lpstr>
      <vt:lpstr>Collectivity?</vt:lpstr>
      <vt:lpstr>Collectivity!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Identified strange particle v2 in pPb</vt:lpstr>
      <vt:lpstr>Identified strange particle v2 in pPb</vt:lpstr>
      <vt:lpstr>Identified strange particle v2 in pPb vs PbPb</vt:lpstr>
      <vt:lpstr>Identified strange particle v2 in pPb vs PbPb</vt:lpstr>
      <vt:lpstr>Identified strange particle v2 in pPb vs PbPb</vt:lpstr>
      <vt:lpstr>Partonic degree of freedom?</vt:lpstr>
      <vt:lpstr>Partonic degree of freedom?</vt:lpstr>
      <vt:lpstr>Similar NCQ behavior in v3!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See you again!   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of strange and charged particles in pPb and PbPb collisions</dc:title>
  <dc:creator>Kong Tu</dc:creator>
  <cp:lastModifiedBy>Kong Tu</cp:lastModifiedBy>
  <cp:revision>80</cp:revision>
  <dcterms:created xsi:type="dcterms:W3CDTF">2015-06-24T02:48:39Z</dcterms:created>
  <dcterms:modified xsi:type="dcterms:W3CDTF">2015-07-05T21:46:40Z</dcterms:modified>
</cp:coreProperties>
</file>