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61" r:id="rId3"/>
    <p:sldMasterId id="2147483673" r:id="rId4"/>
  </p:sldMasterIdLst>
  <p:notesMasterIdLst>
    <p:notesMasterId r:id="rId55"/>
  </p:notesMasterIdLst>
  <p:handoutMasterIdLst>
    <p:handoutMasterId r:id="rId56"/>
  </p:handoutMasterIdLst>
  <p:sldIdLst>
    <p:sldId id="256" r:id="rId5"/>
    <p:sldId id="639" r:id="rId6"/>
    <p:sldId id="547" r:id="rId7"/>
    <p:sldId id="608" r:id="rId8"/>
    <p:sldId id="599" r:id="rId9"/>
    <p:sldId id="600" r:id="rId10"/>
    <p:sldId id="601" r:id="rId11"/>
    <p:sldId id="609" r:id="rId12"/>
    <p:sldId id="610" r:id="rId13"/>
    <p:sldId id="602" r:id="rId14"/>
    <p:sldId id="611" r:id="rId15"/>
    <p:sldId id="625" r:id="rId16"/>
    <p:sldId id="603" r:id="rId17"/>
    <p:sldId id="617" r:id="rId18"/>
    <p:sldId id="587" r:id="rId19"/>
    <p:sldId id="634" r:id="rId20"/>
    <p:sldId id="626" r:id="rId21"/>
    <p:sldId id="627" r:id="rId22"/>
    <p:sldId id="628" r:id="rId23"/>
    <p:sldId id="629" r:id="rId24"/>
    <p:sldId id="568" r:id="rId25"/>
    <p:sldId id="605" r:id="rId26"/>
    <p:sldId id="586" r:id="rId27"/>
    <p:sldId id="597" r:id="rId28"/>
    <p:sldId id="612" r:id="rId29"/>
    <p:sldId id="613" r:id="rId30"/>
    <p:sldId id="614" r:id="rId31"/>
    <p:sldId id="615" r:id="rId32"/>
    <p:sldId id="630" r:id="rId33"/>
    <p:sldId id="641" r:id="rId34"/>
    <p:sldId id="631" r:id="rId35"/>
    <p:sldId id="632" r:id="rId36"/>
    <p:sldId id="633" r:id="rId37"/>
    <p:sldId id="604" r:id="rId38"/>
    <p:sldId id="640" r:id="rId39"/>
    <p:sldId id="584" r:id="rId40"/>
    <p:sldId id="561" r:id="rId41"/>
    <p:sldId id="569" r:id="rId42"/>
    <p:sldId id="607" r:id="rId43"/>
    <p:sldId id="591" r:id="rId44"/>
    <p:sldId id="598" r:id="rId45"/>
    <p:sldId id="562" r:id="rId46"/>
    <p:sldId id="563" r:id="rId47"/>
    <p:sldId id="566" r:id="rId48"/>
    <p:sldId id="567" r:id="rId49"/>
    <p:sldId id="529" r:id="rId50"/>
    <p:sldId id="570" r:id="rId51"/>
    <p:sldId id="585" r:id="rId52"/>
    <p:sldId id="548" r:id="rId53"/>
    <p:sldId id="549" r:id="rId54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0000"/>
    <a:srgbClr val="339933"/>
    <a:srgbClr val="00CC00"/>
    <a:srgbClr val="FF00FF"/>
    <a:srgbClr val="33CC33"/>
    <a:srgbClr val="AFAF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7" autoAdjust="0"/>
    <p:restoredTop sz="94004" autoAdjust="0"/>
  </p:normalViewPr>
  <p:slideViewPr>
    <p:cSldViewPr>
      <p:cViewPr varScale="1">
        <p:scale>
          <a:sx n="70" d="100"/>
          <a:sy n="70" d="100"/>
        </p:scale>
        <p:origin x="-3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2025C72C-46ED-4B6E-ACC1-FD6312DDC9ED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380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772380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B4E2C22F-F56F-4652-9ED3-5401C5BEDA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850179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5FE6986A-C15C-455D-A2C7-5271280DE984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22800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2" y="4387768"/>
            <a:ext cx="514350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3957"/>
            <a:ext cx="3036888" cy="4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773957"/>
            <a:ext cx="3036888" cy="4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FE287E75-BB6B-40D5-89E0-6CB62F41EA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10980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1863">
              <a:defRPr/>
            </a:pPr>
            <a:fld id="{94229B1F-D212-4DC1-9077-5D1627EC7A77}" type="slidenum">
              <a:rPr lang="en-US" smtClean="0"/>
              <a:pPr defTabSz="931863">
                <a:defRPr/>
              </a:pPr>
              <a:t>1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188" indent="-230188" eaLnBrk="1" hangingPunct="1"/>
            <a:endParaRPr lang="en-US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FC2BF7-D0E2-46AF-B854-4DEC32351DD0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6073D-DA0C-48DB-8CCF-9BD64347CFE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AEA066-735C-40B3-8B1C-06478CF67A9E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physics of hadrons and nuclei span a huge range in terms of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age of the universe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size of the universe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while the size of the object stays always in the ballpark of 1 fm (10</a:t>
            </a:r>
            <a:r>
              <a:rPr lang="en-GB" sz="1000" baseline="30000" smtClean="0">
                <a:latin typeface="Arial" pitchFamily="34" charset="0"/>
                <a:ea typeface="ＭＳ Ｐゴシック"/>
                <a:cs typeface="ＭＳ Ｐゴシック"/>
              </a:rPr>
              <a:t>-15</a:t>
            </a:r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m), the approx. range of the strong force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If we follow the bigbang, we can identify several regions of particular interest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Genesis of Quark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Freeze-Out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almost Cold Hadrons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and Nuclei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Genesis of Quarks is a different programme, so I leave it out for further discussions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All the others pose very remarkable questions 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What kind of phase transition do exist in strongly interacting fundamental matter (among Quarks and Gluons) leading to the mapping of the phase diagram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second important question is to understand quantitatively the mass of the proton (and all other hadrons) leading to the investigation of the binding among Quarks and Gluons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Finally the abundance of elements is critically defined by the dynamics of exotic nuclei, making the mapping of exotic nuclei the important challenge for understanding the appearance of our world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DD3A32B-DF7B-4A2E-B1AE-6E4AB75B6F5E}" type="slidenum">
              <a:rPr lang="en-US"/>
              <a:pPr/>
              <a:t>40</a:t>
            </a:fld>
            <a:endParaRPr lang="en-US"/>
          </a:p>
        </p:txBody>
      </p:sp>
      <p:sp>
        <p:nvSpPr>
          <p:cNvPr id="1536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0578B-63D1-4B46-AEC1-C8026B371B9C}" type="slidenum">
              <a:rPr lang="en-US"/>
              <a:pPr/>
              <a:t>46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74BF48-5E30-4A66-AAC7-3E49E5403692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09/07/2015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567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13E71-2CCE-4446-AE24-6AC18869E7F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D5E03F-1372-4AFF-8E9F-20591B684205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ECEE93-087B-44BD-A71E-611D773DEB12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0563"/>
            <a:ext cx="4621213" cy="3465512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387443"/>
            <a:ext cx="5142177" cy="415837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9713" indent="-239713" eaLnBrk="1" hangingPunct="1"/>
            <a:endParaRPr lang="en-US" altLang="en-US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73B948-E7F7-4CC9-AD51-876D39619755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CF7AA-6FBC-452B-9EA0-70D1D5E6F3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C523D-12DF-44FF-92C6-B14BA426B2B7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6073D-DA0C-48DB-8CCF-9BD64347CF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AEA066-735C-40B3-8B1C-06478CF67A9E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DD3A32B-DF7B-4A2E-B1AE-6E4AB75B6F5E}" type="slidenum">
              <a:rPr lang="en-US"/>
              <a:pPr/>
              <a:t>15</a:t>
            </a:fld>
            <a:endParaRPr lang="en-US"/>
          </a:p>
        </p:txBody>
      </p:sp>
      <p:sp>
        <p:nvSpPr>
          <p:cNvPr id="1536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6073D-DA0C-48DB-8CCF-9BD64347CFE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AEA066-735C-40B3-8B1C-06478CF67A9E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CF7AA-6FBC-452B-9EA0-70D1D5E6F39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C523D-12DF-44FF-92C6-B14BA426B2B7}" type="datetime1">
              <a:rPr lang="de-DE" smtClean="0"/>
              <a:pPr>
                <a:defRPr/>
              </a:pPr>
              <a:t>09.07.2015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F2815D4-AFDC-4573-B4F7-3DBBFE70B6C8}" type="slidenum">
              <a:rPr lang="en-US"/>
              <a:pPr/>
              <a:t>22</a:t>
            </a:fld>
            <a:endParaRPr lang="en-US"/>
          </a:p>
        </p:txBody>
      </p:sp>
      <p:sp>
        <p:nvSpPr>
          <p:cNvPr id="1741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AE441E7-97BA-4AA4-A5B4-680C928CD776}" type="slidenum">
              <a:rPr lang="en-US"/>
              <a:pPr/>
              <a:t>24</a:t>
            </a:fld>
            <a:endParaRPr lang="en-US"/>
          </a:p>
        </p:txBody>
      </p:sp>
      <p:sp>
        <p:nvSpPr>
          <p:cNvPr id="1945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F5EC3-5B3E-4C7C-84FB-29EF818E2391}" type="datetime1">
              <a:rPr lang="en-US" smtClean="0"/>
              <a:pPr>
                <a:defRPr/>
              </a:pPr>
              <a:t>7/9/2015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19815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r>
              <a:rPr lang="en-US" dirty="0" smtClean="0"/>
              <a:t> </a:t>
            </a:r>
            <a:fld id="{8B0F5CB2-1CEF-4BE7-A656-F9758888664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B416A-965A-43F1-81B6-E7B5B577F43B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8D656DE9-5E28-45E5-B95C-CEFAD7F041E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317E-FB7B-4517-A496-EC2AE4C3492F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55D873D0-6B1D-4389-A909-049C8DEF8D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6F2B1-5B41-40AD-88DC-279EDD89A000}" type="datetime1">
              <a:rPr lang="en-US" smtClean="0"/>
              <a:pPr>
                <a:defRPr/>
              </a:pPr>
              <a:t>7/9/2015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18. </a:t>
            </a:r>
            <a:r>
              <a:rPr lang="de-DE" dirty="0" err="1" smtClean="0"/>
              <a:t>February</a:t>
            </a:r>
            <a:r>
              <a:rPr lang="de-DE" dirty="0" smtClean="0"/>
              <a:t> 2014</a:t>
            </a:r>
          </a:p>
        </p:txBody>
      </p:sp>
    </p:spTree>
    <p:extLst>
      <p:ext uri="{BB962C8B-B14F-4D97-AF65-F5344CB8AC3E}">
        <p14:creationId xmlns="" xmlns:p14="http://schemas.microsoft.com/office/powerpoint/2010/main" val="31910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5E1F-0AFD-4C6D-91B1-10AC108FB585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1FC0-6DD4-409E-8096-E11837A2C9AA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0968-928E-4793-BE2A-45B3F38D2DBA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F3DF-549C-4A93-A6FF-15450BA0138C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B4D3-7405-4ACF-BC3E-7EABD3571160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0E8B-99E9-4368-A94C-8C4CDCBA0BD6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4069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C51A-8D7E-4D1A-B29C-CD443F65CA83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19815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r>
              <a:rPr lang="en-US" dirty="0" smtClean="0"/>
              <a:t> </a:t>
            </a:r>
            <a:fld id="{4AFA227F-464A-4B0F-9F98-4DC745C25D1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C417-536C-4999-A735-5B9C8D67CF3E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CB6E-3C7D-4849-BF05-C467E5B2C678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E8C-C9AB-42F2-A344-FF5C09122E6D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FBE5-0644-4DE5-AAED-EEDFA6D36D35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B3EB-6A87-4938-AB47-7B3EF9912E68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0564-48E0-483A-9F3F-2F9D434B673F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9974E-BEB2-4CC1-8FB0-40DCED84232B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94C2-5936-492C-9CAA-EC4030ACAD89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1E31-6F0C-47BF-B293-A996F9D4B360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93D3-6F14-45F3-8283-0A36CF69A310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7DDEC-B9FE-4D39-A6EF-C25C19D5DB04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F1CF109-4D5D-4888-96B0-8493025083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6895-4026-404B-A624-0CF3BAE59446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D541-683D-4669-A1E2-A773B681AC5E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AF3C-A297-4239-8485-ABAD6B9E92ED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C727-7E2D-42ED-AB94-81282E30B3ED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B24C-081E-48CA-8C18-8BD83BBC42FA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75AD-7145-4B54-89AD-2A155D871F95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6A15-D6DB-44CA-A364-A32922702B2A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6160-ACE4-4CB1-ADD1-3B40EA1ADB81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391D-F77F-4936-BF72-DAAB079C81D8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CB3B-AF0E-4281-AB80-DDE88D5C6B45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5618-4FE4-4EEF-A238-57A272B8CC4D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85F232A2-D591-4A24-A197-30742FA9D8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125D-F042-463A-80E1-6C8CF1C5598E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FF6B-F344-4A5D-8CCD-3C47BACAB231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3353-F7A2-46B6-89E9-7B80A7C8B333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4ED0-0030-49A4-9AEB-08B8C15545E2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5E50-2628-4967-A558-A9B45265023D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F0E-84EF-4BE8-BE7F-D3C4A9DA1956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B749-B86C-426F-AF0B-7C232B07BC6B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7FB9-DD3C-476C-A5B8-E37C9105C6D2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B9EE2-18DB-4963-A8FC-ECEBD6B15A5F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BEC1D2B-40DC-4C50-BA2B-52DF5F7CB2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1989-177F-43E7-915B-384995535DDF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5665E4C8-4345-4D96-B669-3D5E0BD740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872E-D74B-4E0D-8F3F-0D18661FC402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92EDE6EE-DC89-4B12-A890-D1ABB2D210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D81A6-F074-4674-AFDC-A5902D4FB2A2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2B9E65B9-119A-4E2B-B4D3-78F2FEEE7D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3BA9-4763-417C-8A4E-453C12E3E658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FAAABB3-2DB4-45AC-BA82-A7808D4D0C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FD8B9F38-5EEB-4C0A-B99F-59CA07BBC610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M. Djordjevic </a:t>
            </a:r>
            <a:fld id="{F31C067E-E67C-4FEC-85F2-25D3E939C9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8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4AB1-696D-49A3-8B5C-43BCC0AC7CCE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7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3F91E-81AD-40E3-B38D-B44F9044ACED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Horst </a:t>
            </a:r>
            <a:r>
              <a:rPr lang="de-DE" dirty="0" err="1" smtClean="0"/>
              <a:t>Stoecker</a:t>
            </a:r>
            <a:r>
              <a:rPr lang="de-DE" dirty="0" smtClean="0"/>
              <a:t> </a:t>
            </a:r>
            <a:fld id="{1F8E73C4-1054-4955-892E-CECEFD8E57B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9D1C9-D83C-4A6B-A273-8B09DED3F6BA}" type="datetime1">
              <a:rPr lang="en-US" smtClean="0"/>
              <a:pPr/>
              <a:t>7/9/2015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8301" y="13725"/>
            <a:ext cx="9125700" cy="6740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LHC is a </a:t>
            </a:r>
            <a:r>
              <a:rPr lang="en-US" b="1" dirty="0" err="1" smtClean="0">
                <a:latin typeface="Times New Roman" pitchFamily="18" charset="0"/>
              </a:rPr>
              <a:t>GlueBall</a:t>
            </a:r>
            <a:r>
              <a:rPr lang="en-US" b="1" dirty="0" smtClean="0">
                <a:latin typeface="Times New Roman" pitchFamily="18" charset="0"/>
              </a:rPr>
              <a:t> Factory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... but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where are all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the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GlueBalls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gone?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Early proposals of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two timescales for two phase transitions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in RHICs:</a:t>
            </a:r>
          </a:p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Svetitsky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et al,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Pisarski&amp;Wilczek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Raha&amp;Sinha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Shuryak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et al…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1. CGC Gluon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Supersaturation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2. Gluon Equilibration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3. First Transition: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1.Order Phase Transition in YM pure gauge theory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4. Pure Gauge Theory vs. “physical” 2+1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N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QCD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5. Glue Plasma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vs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Quark-Gluon Plasma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2.Transition: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hadronization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6. Observable signals for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GlueBalls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in high multiplicity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pp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pA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- AA 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HagedornStates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hadron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ratios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pt-distributions,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Flow-Ridge: pp &amp;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pA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,  	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Dileptons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Photons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,…           … vs. Multiplicity in pp,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pA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Horst </a:t>
            </a:r>
            <a:r>
              <a:rPr lang="en-US" sz="2000" dirty="0" err="1" smtClean="0">
                <a:solidFill>
                  <a:srgbClr val="6666FF"/>
                </a:solidFill>
                <a:latin typeface="Times New Roman" pitchFamily="18" charset="0"/>
              </a:rPr>
              <a:t>Stoecker</a:t>
            </a: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, GSI </a:t>
            </a:r>
            <a:r>
              <a:rPr lang="en-US" sz="2000" dirty="0" err="1" smtClean="0">
                <a:solidFill>
                  <a:srgbClr val="6666FF"/>
                </a:solidFill>
                <a:latin typeface="Times New Roman" pitchFamily="18" charset="0"/>
              </a:rPr>
              <a:t>Helmholtzzentrum</a:t>
            </a: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 f. </a:t>
            </a:r>
            <a:r>
              <a:rPr lang="en-US" sz="2000" dirty="0" err="1" smtClean="0">
                <a:solidFill>
                  <a:srgbClr val="6666FF"/>
                </a:solidFill>
                <a:latin typeface="Times New Roman" pitchFamily="18" charset="0"/>
              </a:rPr>
              <a:t>Schwerionenphysik</a:t>
            </a: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  J. Eisenberg  </a:t>
            </a:r>
            <a:r>
              <a:rPr lang="en-US" sz="2000" dirty="0" err="1" smtClean="0">
                <a:solidFill>
                  <a:srgbClr val="6666FF"/>
                </a:solidFill>
                <a:latin typeface="Times New Roman" pitchFamily="18" charset="0"/>
              </a:rPr>
              <a:t>Laureatus</a:t>
            </a:r>
            <a:endParaRPr lang="en-US" sz="2000" dirty="0" smtClean="0">
              <a:solidFill>
                <a:srgbClr val="6666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FIAS Frankfurt Institute </a:t>
            </a:r>
            <a:r>
              <a:rPr lang="en-US" sz="2000" dirty="0">
                <a:solidFill>
                  <a:srgbClr val="6666FF"/>
                </a:solidFill>
                <a:latin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Advanced Studies , </a:t>
            </a:r>
            <a:r>
              <a:rPr lang="en-US" sz="2000" dirty="0" err="1" smtClean="0">
                <a:solidFill>
                  <a:srgbClr val="6666FF"/>
                </a:solidFill>
                <a:latin typeface="Times New Roman" pitchFamily="18" charset="0"/>
              </a:rPr>
              <a:t>ITPJohann</a:t>
            </a:r>
            <a:r>
              <a:rPr lang="en-US" sz="2000" dirty="0" smtClean="0">
                <a:solidFill>
                  <a:srgbClr val="6666FF"/>
                </a:solidFill>
                <a:latin typeface="Times New Roman" pitchFamily="18" charset="0"/>
              </a:rPr>
              <a:t> Wolfgang Goethe University</a:t>
            </a:r>
            <a:endParaRPr lang="en-US" sz="2000" dirty="0">
              <a:solidFill>
                <a:srgbClr val="6666FF"/>
              </a:solidFill>
              <a:latin typeface="Times New Roman" pitchFamily="18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B40EA4-09CB-45E8-BFD0-FECE082ABB9A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8B0F5CB2-1CEF-4BE7-A656-F9758888664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536200" y="6519815"/>
            <a:ext cx="6223389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895" y="-397988"/>
            <a:ext cx="7746695" cy="64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9750" y="5851345"/>
            <a:ext cx="72531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dirty="0">
                <a:solidFill>
                  <a:srgbClr val="0000FF"/>
                </a:solidFill>
              </a:rPr>
              <a:t>Jean-Paul </a:t>
            </a:r>
            <a:r>
              <a:rPr lang="de-DE" altLang="en-US" sz="2000" dirty="0" err="1">
                <a:solidFill>
                  <a:srgbClr val="0000FF"/>
                </a:solidFill>
              </a:rPr>
              <a:t>Blaizot</a:t>
            </a:r>
            <a:r>
              <a:rPr lang="de-DE" altLang="en-US" sz="2000" dirty="0">
                <a:solidFill>
                  <a:srgbClr val="0000FF"/>
                </a:solidFill>
              </a:rPr>
              <a:t>, Bin Wu, Li Yan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de-DE" altLang="en-US" sz="2000" dirty="0" err="1" smtClean="0">
                <a:solidFill>
                  <a:srgbClr val="0000FF"/>
                </a:solidFill>
              </a:rPr>
              <a:t>Nucl.Phys</a:t>
            </a:r>
            <a:r>
              <a:rPr lang="de-DE" altLang="en-US" sz="2000" dirty="0">
                <a:solidFill>
                  <a:srgbClr val="0000FF"/>
                </a:solidFill>
              </a:rPr>
              <a:t>. A930</a:t>
            </a:r>
            <a:r>
              <a:rPr lang="en-US" sz="2000" dirty="0">
                <a:solidFill>
                  <a:srgbClr val="0000FF"/>
                </a:solidFill>
              </a:rPr>
              <a:t>,139</a:t>
            </a:r>
            <a:r>
              <a:rPr lang="de-DE" altLang="en-US" sz="2000" dirty="0">
                <a:solidFill>
                  <a:srgbClr val="0000FF"/>
                </a:solidFill>
              </a:rPr>
              <a:t>(2014)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85365" y="1490008"/>
            <a:ext cx="39830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begin </a:t>
            </a:r>
            <a:r>
              <a:rPr lang="en-US" sz="2400" dirty="0" smtClean="0"/>
              <a:t>time evolution with</a:t>
            </a:r>
          </a:p>
          <a:p>
            <a:r>
              <a:rPr lang="en-US" sz="2400" dirty="0" err="1" smtClean="0"/>
              <a:t>Glasma</a:t>
            </a:r>
            <a:r>
              <a:rPr lang="en-US" sz="2400" dirty="0" smtClean="0"/>
              <a:t> initial condition,</a:t>
            </a:r>
          </a:p>
          <a:p>
            <a:endParaRPr lang="en-US" sz="2400" dirty="0"/>
          </a:p>
          <a:p>
            <a:r>
              <a:rPr lang="en-US" dirty="0" smtClean="0"/>
              <a:t>Use </a:t>
            </a:r>
            <a:r>
              <a:rPr lang="en-US" sz="2400" dirty="0" smtClean="0"/>
              <a:t>diffusion</a:t>
            </a:r>
            <a:r>
              <a:rPr lang="en-US" dirty="0"/>
              <a:t> </a:t>
            </a:r>
            <a:r>
              <a:rPr lang="en-US" sz="2400" dirty="0" smtClean="0"/>
              <a:t>approximation</a:t>
            </a:r>
            <a:endParaRPr lang="en-US" sz="2400" dirty="0"/>
          </a:p>
          <a:p>
            <a:r>
              <a:rPr lang="en-US" sz="2400" dirty="0"/>
              <a:t>for </a:t>
            </a:r>
            <a:r>
              <a:rPr lang="en-US" sz="2400" dirty="0">
                <a:solidFill>
                  <a:srgbClr val="FF0000"/>
                </a:solidFill>
              </a:rPr>
              <a:t>Boltzmann equation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F3EC7F-BB38-4617-A8B9-77E452E3D691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ußzeilenplatzhalter 3"/>
          <p:cNvSpPr>
            <a:spLocks noGrp="1"/>
          </p:cNvSpPr>
          <p:nvPr>
            <p:ph type="ftr" idx="10"/>
          </p:nvPr>
        </p:nvSpPr>
        <p:spPr>
          <a:xfrm>
            <a:off x="457199" y="6540695"/>
            <a:ext cx="6163965" cy="476250"/>
          </a:xfrm>
        </p:spPr>
        <p:txBody>
          <a:bodyPr/>
          <a:lstStyle/>
          <a:p>
            <a:r>
              <a:rPr lang="en-US" dirty="0"/>
              <a:t>20/05/2015  </a:t>
            </a:r>
            <a:r>
              <a:rPr lang="en-US" dirty="0" smtClean="0"/>
              <a:t>Kai Zhou Goethe U. </a:t>
            </a:r>
            <a:r>
              <a:rPr lang="en-US" dirty="0" err="1" smtClean="0"/>
              <a:t>Frankfurt,Transport</a:t>
            </a:r>
            <a:r>
              <a:rPr lang="en-US" dirty="0" smtClean="0"/>
              <a:t>  BAMPS</a:t>
            </a:r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idx="11"/>
          </p:nvPr>
        </p:nvSpPr>
        <p:spPr>
          <a:xfrm>
            <a:off x="3129994" y="6381750"/>
            <a:ext cx="5160861" cy="476250"/>
          </a:xfrm>
        </p:spPr>
        <p:txBody>
          <a:bodyPr/>
          <a:lstStyle/>
          <a:p>
            <a:r>
              <a:rPr lang="en-US" dirty="0" smtClean="0"/>
              <a:t>Kai Zhou, Goethe U.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3725"/>
            <a:ext cx="7221537" cy="62071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altLang="en-US" sz="2800" b="1" dirty="0" smtClean="0">
                <a:latin typeface="Arial" pitchFamily="34" charset="0"/>
                <a:ea typeface="楷体" charset="-122"/>
              </a:rPr>
              <a:t>Introducti</a:t>
            </a:r>
            <a:r>
              <a:rPr lang="de-DE" altLang="zh-CN" sz="2800" b="1" dirty="0" err="1" smtClean="0">
                <a:latin typeface="Arial" pitchFamily="34" charset="0"/>
                <a:ea typeface="楷体" charset="-122"/>
              </a:rPr>
              <a:t>ng</a:t>
            </a:r>
            <a:r>
              <a:rPr lang="en-US" sz="2800" b="1" dirty="0" smtClean="0">
                <a:latin typeface="Arial" pitchFamily="34" charset="0"/>
                <a:ea typeface="楷体" charset="-122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Overpopulation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544990"/>
            <a:ext cx="8870034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Overpopulation =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the system contain more gluons than can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         be accommodated by a Bose-Einstein distribution</a:t>
            </a:r>
            <a:endParaRPr lang="en-US" b="1" i="1" u="sng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030663" y="1673225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expected final:</a:t>
            </a:r>
          </a:p>
        </p:txBody>
      </p:sp>
      <p:graphicFrame>
        <p:nvGraphicFramePr>
          <p:cNvPr id="8197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296988" y="1765300"/>
          <a:ext cx="2579687" cy="360363"/>
        </p:xfrm>
        <a:graphic>
          <a:graphicData uri="http://schemas.openxmlformats.org/presentationml/2006/ole">
            <p:oleObj spid="_x0000_s151554" r:id="rId3" imgW="1487208" imgH="229097" progId="Equation.3">
              <p:embed/>
            </p:oleObj>
          </a:graphicData>
        </a:graphic>
      </p:graphicFrame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-14288" y="1677988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initially</a:t>
            </a:r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:</a:t>
            </a: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836613" y="2686050"/>
          <a:ext cx="3960812" cy="746125"/>
        </p:xfrm>
        <a:graphic>
          <a:graphicData uri="http://schemas.openxmlformats.org/presentationml/2006/ole">
            <p:oleObj spid="_x0000_s151555" r:id="rId4" imgW="391713" imgH="454064" progId="Equation.3">
              <p:embed/>
            </p:oleObj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839788" y="2125663"/>
          <a:ext cx="3913187" cy="668337"/>
        </p:xfrm>
        <a:graphic>
          <a:graphicData uri="http://schemas.openxmlformats.org/presentationml/2006/ole">
            <p:oleObj spid="_x0000_s151556" r:id="rId5" imgW="391713" imgH="454064" progId="Equation.3">
              <p:embed/>
            </p:oleObj>
          </a:graphicData>
        </a:graphic>
      </p:graphicFrame>
      <p:graphicFrame>
        <p:nvGraphicFramePr>
          <p:cNvPr id="8201" name="Object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393480" y="1683415"/>
          <a:ext cx="2614612" cy="450850"/>
        </p:xfrm>
        <a:graphic>
          <a:graphicData uri="http://schemas.openxmlformats.org/presentationml/2006/ole">
            <p:oleObj spid="_x0000_s151557" r:id="rId6" imgW="1550618" imgH="266927" progId="Equation.3">
              <p:embed/>
            </p:oleObj>
          </a:graphicData>
        </a:graphic>
      </p:graphicFrame>
      <p:sp>
        <p:nvSpPr>
          <p:cNvPr id="8202" name="AutoShape 10"/>
          <p:cNvSpPr>
            <a:spLocks/>
          </p:cNvSpPr>
          <p:nvPr/>
        </p:nvSpPr>
        <p:spPr bwMode="auto">
          <a:xfrm>
            <a:off x="5022850" y="2317750"/>
            <a:ext cx="92075" cy="914400"/>
          </a:xfrm>
          <a:prstGeom prst="rightBrace">
            <a:avLst>
              <a:gd name="adj1" fmla="val 82759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775" y="3540125"/>
            <a:ext cx="742473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5295900" y="2263775"/>
          <a:ext cx="2187575" cy="420688"/>
        </p:xfrm>
        <a:graphic>
          <a:graphicData uri="http://schemas.openxmlformats.org/presentationml/2006/ole">
            <p:oleObj spid="_x0000_s151558" r:id="rId8" imgW="1200218" imgH="230093" progId="Equation.3">
              <p:embed/>
            </p:oleObj>
          </a:graphicData>
        </a:graphic>
      </p:graphicFrame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121275" y="2719388"/>
            <a:ext cx="4087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even for          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       ,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still highly </a:t>
            </a: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</a:rPr>
              <a:t>overpopulated</a:t>
            </a:r>
            <a:endParaRPr lang="en-US" sz="1800" dirty="0">
              <a:solidFill>
                <a:schemeClr val="accent2"/>
              </a:solidFill>
              <a:latin typeface="Arial" pitchFamily="34" charset="0"/>
            </a:endParaRPr>
          </a:p>
        </p:txBody>
      </p:sp>
      <p:graphicFrame>
        <p:nvGraphicFramePr>
          <p:cNvPr id="8206" name="Object 1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060535" y="2745945"/>
          <a:ext cx="1016000" cy="434975"/>
        </p:xfrm>
        <a:graphic>
          <a:graphicData uri="http://schemas.openxmlformats.org/presentationml/2006/ole">
            <p:oleObj spid="_x0000_s151559" r:id="rId9" imgW="534318" imgH="229278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rs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823913"/>
            <a:ext cx="70294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460305" y="6464800"/>
            <a:ext cx="5093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Kai Zhou, </a:t>
            </a:r>
            <a:r>
              <a:rPr lang="de-DE" dirty="0" err="1" smtClean="0"/>
              <a:t>Zhe</a:t>
            </a:r>
            <a:r>
              <a:rPr lang="de-DE" dirty="0" smtClean="0"/>
              <a:t> </a:t>
            </a:r>
            <a:r>
              <a:rPr lang="de-DE" dirty="0" err="1" smtClean="0"/>
              <a:t>Xu</a:t>
            </a:r>
            <a:r>
              <a:rPr lang="de-DE" dirty="0" smtClean="0"/>
              <a:t>, Carsten Greiner,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" y="323655"/>
            <a:ext cx="9018588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feld 3"/>
          <p:cNvSpPr txBox="1">
            <a:spLocks noChangeArrowheads="1"/>
          </p:cNvSpPr>
          <p:nvPr/>
        </p:nvSpPr>
        <p:spPr bwMode="auto">
          <a:xfrm>
            <a:off x="-133490" y="13725"/>
            <a:ext cx="9544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Gluon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yields</a:t>
            </a:r>
            <a:r>
              <a:rPr lang="de-DE" b="1" dirty="0" smtClean="0">
                <a:solidFill>
                  <a:srgbClr val="0000FF"/>
                </a:solidFill>
              </a:rPr>
              <a:t> &amp; </a:t>
            </a:r>
            <a:r>
              <a:rPr lang="de-DE" b="1" dirty="0" err="1" smtClean="0">
                <a:solidFill>
                  <a:srgbClr val="0000FF"/>
                </a:solidFill>
              </a:rPr>
              <a:t>quark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yields</a:t>
            </a:r>
            <a:r>
              <a:rPr lang="de-DE" b="1" dirty="0" smtClean="0">
                <a:solidFill>
                  <a:srgbClr val="0000FF"/>
                </a:solidFill>
              </a:rPr>
              <a:t>,  F. </a:t>
            </a:r>
            <a:r>
              <a:rPr lang="de-DE" b="1" dirty="0" err="1">
                <a:solidFill>
                  <a:srgbClr val="0000FF"/>
                </a:solidFill>
              </a:rPr>
              <a:t>Senzel</a:t>
            </a:r>
            <a:r>
              <a:rPr lang="de-DE" b="1" dirty="0">
                <a:solidFill>
                  <a:srgbClr val="0000FF"/>
                </a:solidFill>
              </a:rPr>
              <a:t>, </a:t>
            </a:r>
            <a:r>
              <a:rPr lang="de-DE" b="1" dirty="0" smtClean="0">
                <a:solidFill>
                  <a:srgbClr val="0000FF"/>
                </a:solidFill>
              </a:rPr>
              <a:t>Z. </a:t>
            </a:r>
            <a:r>
              <a:rPr lang="de-DE" b="1" dirty="0" err="1">
                <a:solidFill>
                  <a:srgbClr val="0000FF"/>
                </a:solidFill>
              </a:rPr>
              <a:t>Xu</a:t>
            </a:r>
            <a:r>
              <a:rPr lang="de-DE" b="1" dirty="0">
                <a:solidFill>
                  <a:srgbClr val="0000FF"/>
                </a:solidFill>
              </a:rPr>
              <a:t>, </a:t>
            </a:r>
            <a:r>
              <a:rPr lang="de-DE" b="1" dirty="0" smtClean="0">
                <a:solidFill>
                  <a:srgbClr val="0000FF"/>
                </a:solidFill>
              </a:rPr>
              <a:t>C. Greiner BAMPS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06715" y="16288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Gluons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46675" y="531921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quarks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01DE-F165-40D2-BEA9-2EF8F756EB1D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68369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rgbClr val="0070C0"/>
                </a:solidFill>
              </a:rPr>
              <a:t>Extreme Computing </a:t>
            </a:r>
            <a:r>
              <a:rPr lang="de-DE" sz="2800" dirty="0" err="1" smtClean="0">
                <a:solidFill>
                  <a:srgbClr val="0070C0"/>
                </a:solidFill>
              </a:rPr>
              <a:t>Challenges</a:t>
            </a:r>
            <a:r>
              <a:rPr lang="de-DE" sz="2800" dirty="0" smtClean="0">
                <a:solidFill>
                  <a:srgbClr val="0070C0"/>
                </a:solidFill>
              </a:rPr>
              <a:t> !!!</a:t>
            </a:r>
            <a:br>
              <a:rPr lang="de-DE" sz="2800" dirty="0" smtClean="0">
                <a:solidFill>
                  <a:srgbClr val="0070C0"/>
                </a:solidFill>
              </a:rPr>
            </a:br>
            <a:r>
              <a:rPr lang="de-DE" sz="2800" dirty="0" smtClean="0">
                <a:solidFill>
                  <a:srgbClr val="0070C0"/>
                </a:solidFill>
              </a:rPr>
              <a:t>=&gt; </a:t>
            </a:r>
            <a:r>
              <a:rPr lang="de-DE" sz="2800" dirty="0" err="1" smtClean="0">
                <a:solidFill>
                  <a:srgbClr val="0070C0"/>
                </a:solidFill>
              </a:rPr>
              <a:t>the</a:t>
            </a:r>
            <a:r>
              <a:rPr lang="de-DE" sz="2800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FAIR</a:t>
            </a:r>
            <a:r>
              <a:rPr lang="en-US" sz="2800" dirty="0" smtClean="0"/>
              <a:t> Tier 0 </a:t>
            </a:r>
            <a:r>
              <a:rPr lang="en-US" sz="2800" b="1" dirty="0" err="1" smtClean="0">
                <a:solidFill>
                  <a:srgbClr val="00B050"/>
                </a:solidFill>
              </a:rPr>
              <a:t>GreenCube</a:t>
            </a:r>
            <a:r>
              <a:rPr lang="en-US" sz="2800" dirty="0" smtClean="0"/>
              <a:t> Data Center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de-DE"/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4211960" y="1026020"/>
            <a:ext cx="567063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eaLnBrk="1" hangingPunct="1"/>
            <a:r>
              <a:rPr lang="de-DE" sz="2400" b="1" dirty="0" smtClean="0">
                <a:solidFill>
                  <a:srgbClr val="FF0000"/>
                </a:solidFill>
              </a:rPr>
              <a:t> ***</a:t>
            </a:r>
            <a:r>
              <a:rPr lang="de-DE" sz="2800" b="1" dirty="0" err="1" smtClean="0">
                <a:solidFill>
                  <a:srgbClr val="FF0000"/>
                </a:solidFill>
              </a:rPr>
              <a:t>No</a:t>
            </a:r>
            <a:r>
              <a:rPr lang="de-DE" sz="2800" b="1" dirty="0" smtClean="0">
                <a:solidFill>
                  <a:srgbClr val="FF0000"/>
                </a:solidFill>
              </a:rPr>
              <a:t>. 1</a:t>
            </a:r>
            <a:r>
              <a:rPr lang="de-DE" sz="2400" b="1" dirty="0" smtClean="0">
                <a:solidFill>
                  <a:srgbClr val="FF0000"/>
                </a:solidFill>
              </a:rPr>
              <a:t>***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smtClean="0">
                <a:solidFill>
                  <a:srgbClr val="00B050"/>
                </a:solidFill>
              </a:rPr>
              <a:t>Green</a:t>
            </a:r>
            <a:r>
              <a:rPr lang="de-DE" sz="2400" b="1" dirty="0" smtClean="0">
                <a:solidFill>
                  <a:srgbClr val="0070C0"/>
                </a:solidFill>
              </a:rPr>
              <a:t>500: </a:t>
            </a:r>
            <a:r>
              <a:rPr lang="de-DE" sz="2400" b="1" dirty="0" smtClean="0"/>
              <a:t>Nov. 2014 </a:t>
            </a:r>
          </a:p>
          <a:p>
            <a:pPr marL="0" indent="0" eaLnBrk="1" hangingPunct="1"/>
            <a:endParaRPr lang="de-DE" sz="2000" b="1" dirty="0" smtClean="0">
              <a:solidFill>
                <a:srgbClr val="FF0000"/>
              </a:solidFill>
            </a:endParaRPr>
          </a:p>
          <a:p>
            <a:pPr marL="0" indent="0" eaLnBrk="1" hangingPunct="1"/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0000CC"/>
                </a:solidFill>
              </a:rPr>
              <a:t>5.27 </a:t>
            </a:r>
            <a:r>
              <a:rPr lang="de-DE" sz="2400" b="1" dirty="0" err="1" smtClean="0">
                <a:solidFill>
                  <a:srgbClr val="0000CC"/>
                </a:solidFill>
              </a:rPr>
              <a:t>GFlops</a:t>
            </a:r>
            <a:r>
              <a:rPr lang="de-DE" sz="2400" b="1" dirty="0" smtClean="0">
                <a:solidFill>
                  <a:srgbClr val="0000CC"/>
                </a:solidFill>
              </a:rPr>
              <a:t>/Watt </a:t>
            </a:r>
            <a:r>
              <a:rPr lang="de-DE" sz="2400" b="1" dirty="0" smtClean="0">
                <a:solidFill>
                  <a:srgbClr val="FF0000"/>
                </a:solidFill>
              </a:rPr>
              <a:t>- World </a:t>
            </a:r>
            <a:r>
              <a:rPr lang="de-DE" sz="2400" b="1" dirty="0" err="1" smtClean="0">
                <a:solidFill>
                  <a:srgbClr val="FF0000"/>
                </a:solidFill>
              </a:rPr>
              <a:t>Record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 eaLnBrk="1" hangingPunct="1"/>
            <a:endParaRPr lang="de-DE" sz="2000" b="1" dirty="0" smtClean="0">
              <a:solidFill>
                <a:srgbClr val="00B050"/>
              </a:solidFill>
            </a:endParaRPr>
          </a:p>
          <a:p>
            <a:pPr marL="0" indent="0" eaLnBrk="1" hangingPunct="1"/>
            <a:r>
              <a:rPr lang="de-DE" sz="2400" b="1" dirty="0" smtClean="0">
                <a:solidFill>
                  <a:schemeClr val="tx1"/>
                </a:solidFill>
              </a:rPr>
              <a:t>L-CSC GSI Darmstadt </a:t>
            </a:r>
            <a:r>
              <a:rPr lang="en-US" sz="2400" b="1" dirty="0" smtClean="0">
                <a:solidFill>
                  <a:schemeClr val="tx1"/>
                </a:solidFill>
              </a:rPr>
              <a:t>PUE &lt;1.07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 eaLnBrk="1" hangingPunct="1"/>
            <a:r>
              <a:rPr lang="de-DE" sz="2000" b="1" dirty="0" smtClean="0">
                <a:solidFill>
                  <a:srgbClr val="00B050"/>
                </a:solidFill>
              </a:rPr>
              <a:t> </a:t>
            </a:r>
            <a:r>
              <a:rPr lang="de-DE" sz="2000" b="1" dirty="0" err="1" smtClean="0">
                <a:solidFill>
                  <a:srgbClr val="00B050"/>
                </a:solidFill>
              </a:rPr>
              <a:t>powerefficient</a:t>
            </a:r>
            <a:r>
              <a:rPr lang="de-DE" sz="2000" b="1" dirty="0" smtClean="0">
                <a:solidFill>
                  <a:srgbClr val="00B050"/>
                </a:solidFill>
              </a:rPr>
              <a:t> Supercomputer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 eaLnBrk="1" hangingPunct="1"/>
            <a:r>
              <a:rPr lang="de-DE" sz="2000" dirty="0" smtClean="0">
                <a:solidFill>
                  <a:schemeClr val="tx1"/>
                </a:solidFill>
              </a:rPr>
              <a:t>AMD </a:t>
            </a:r>
            <a:r>
              <a:rPr lang="de-DE" sz="2000" dirty="0" err="1" smtClean="0">
                <a:solidFill>
                  <a:schemeClr val="tx1"/>
                </a:solidFill>
              </a:rPr>
              <a:t>FirePro</a:t>
            </a:r>
            <a:r>
              <a:rPr lang="de-DE" sz="2000" dirty="0" smtClean="0">
                <a:solidFill>
                  <a:schemeClr val="tx1"/>
                </a:solidFill>
              </a:rPr>
              <a:t> GPU, </a:t>
            </a:r>
            <a:r>
              <a:rPr lang="de-DE" sz="2000" dirty="0" smtClean="0"/>
              <a:t>Intel Xeon CPU</a:t>
            </a:r>
          </a:p>
        </p:txBody>
      </p:sp>
      <p:pic>
        <p:nvPicPr>
          <p:cNvPr id="7" name="Bild 2" descr="GSI_8 Reihen Konze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9020"/>
            <a:ext cx="4481990" cy="3248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89040"/>
            <a:ext cx="5337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Tier-0 data center: FAIR </a:t>
            </a:r>
            <a:r>
              <a:rPr lang="en-US" b="1" dirty="0" err="1" smtClean="0">
                <a:solidFill>
                  <a:srgbClr val="00B050"/>
                </a:solidFill>
              </a:rPr>
              <a:t>GreenCube</a:t>
            </a: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dirty="0" smtClean="0"/>
              <a:t>Helmholtz funding 770 Racks 2.2m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M€ building cost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  7 M€ initial HPC installation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Completion of CC in Q4/2015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Max cooling power 12 MW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Fully </a:t>
            </a:r>
            <a:r>
              <a:rPr lang="en-US" dirty="0" err="1" smtClean="0"/>
              <a:t>redundand</a:t>
            </a:r>
            <a:r>
              <a:rPr lang="en-US" dirty="0" smtClean="0"/>
              <a:t> (N+1)</a:t>
            </a:r>
            <a:endParaRPr lang="en-US" dirty="0"/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0" r="5350"/>
          <a:stretch>
            <a:fillRect/>
          </a:stretch>
        </p:blipFill>
        <p:spPr>
          <a:xfrm>
            <a:off x="-63515" y="908720"/>
            <a:ext cx="4247891" cy="2790310"/>
          </a:xfr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67A980-8F68-40AD-A7FE-B2B8EF3E4FAA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27432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57565" cy="733037"/>
          </a:xfrm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Pure YM LGT vs. 2+1 flavor Lattice QCD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Energy density (</a:t>
            </a:r>
            <a:r>
              <a:rPr lang="en-US" sz="2000" b="1" dirty="0" err="1" smtClean="0">
                <a:solidFill>
                  <a:srgbClr val="0000FF"/>
                </a:solidFill>
              </a:rPr>
              <a:t>EoS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</a:rPr>
              <a:t> DIFFERENT</a:t>
            </a:r>
            <a:r>
              <a:rPr lang="en-US" sz="2000" b="1" dirty="0" smtClean="0">
                <a:solidFill>
                  <a:srgbClr val="000000"/>
                </a:solidFill>
              </a:rPr>
              <a:t> for different </a:t>
            </a:r>
            <a:r>
              <a:rPr lang="en-US" sz="2000" b="1" dirty="0" smtClean="0">
                <a:solidFill>
                  <a:srgbClr val="0000CC"/>
                </a:solidFill>
              </a:rPr>
              <a:t>quark </a:t>
            </a:r>
            <a:r>
              <a:rPr lang="en-US" sz="2000" b="1" dirty="0" smtClean="0">
                <a:solidFill>
                  <a:srgbClr val="FF0000"/>
                </a:solidFill>
              </a:rPr>
              <a:t>masses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6560" y="728700"/>
            <a:ext cx="8570880" cy="1036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329860" y="935320"/>
            <a:ext cx="2644050" cy="4770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Energy </a:t>
            </a:r>
            <a:r>
              <a:rPr lang="en-US" sz="2000" dirty="0" smtClean="0">
                <a:solidFill>
                  <a:srgbClr val="000000"/>
                </a:solidFill>
              </a:rPr>
              <a:t>density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Wuppertal-Budapest: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JHEP 1011, 2010,077;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PLB730, 2014, 99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00B050"/>
                </a:solidFill>
              </a:rPr>
              <a:t>“physical point” 2+1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err="1" smtClean="0">
                <a:solidFill>
                  <a:srgbClr val="00B050"/>
                </a:solidFill>
              </a:rPr>
              <a:t>T_c.o</a:t>
            </a:r>
            <a:r>
              <a:rPr lang="en-US" sz="2000" b="1" dirty="0" smtClean="0">
                <a:solidFill>
                  <a:srgbClr val="00B050"/>
                </a:solidFill>
              </a:rPr>
              <a:t>. = 155 </a:t>
            </a:r>
            <a:r>
              <a:rPr lang="en-US" sz="2000" b="1" dirty="0" err="1" smtClean="0">
                <a:solidFill>
                  <a:srgbClr val="00B050"/>
                </a:solidFill>
              </a:rPr>
              <a:t>MeV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endParaRPr lang="en-US" sz="2000" b="1" dirty="0" smtClean="0">
              <a:solidFill>
                <a:srgbClr val="0000CC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err="1" smtClean="0">
                <a:solidFill>
                  <a:srgbClr val="0000CC"/>
                </a:solidFill>
              </a:rPr>
              <a:t>N_f</a:t>
            </a:r>
            <a:r>
              <a:rPr lang="en-US" sz="2000" b="1" dirty="0" smtClean="0">
                <a:solidFill>
                  <a:srgbClr val="0000CC"/>
                </a:solidFill>
              </a:rPr>
              <a:t> = 3, </a:t>
            </a:r>
            <a:r>
              <a:rPr lang="en-US" sz="2000" b="1" dirty="0" err="1" smtClean="0">
                <a:solidFill>
                  <a:srgbClr val="0000CC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CC"/>
                </a:solidFill>
              </a:rPr>
              <a:t>u,d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</a:rPr>
              <a:t>= m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s</a:t>
            </a:r>
            <a:r>
              <a:rPr lang="en-US" sz="2000" baseline="-25000" dirty="0" smtClean="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err="1" smtClean="0">
                <a:solidFill>
                  <a:srgbClr val="0000CC"/>
                </a:solidFill>
              </a:rPr>
              <a:t>T_c.o</a:t>
            </a:r>
            <a:r>
              <a:rPr lang="en-US" b="1" dirty="0" smtClean="0">
                <a:solidFill>
                  <a:srgbClr val="0000CC"/>
                </a:solidFill>
              </a:rPr>
              <a:t>. = 220 </a:t>
            </a:r>
            <a:r>
              <a:rPr lang="en-US" b="1" dirty="0" err="1" smtClean="0">
                <a:solidFill>
                  <a:srgbClr val="0000CC"/>
                </a:solidFill>
              </a:rPr>
              <a:t>MeV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pure gauge YM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err="1" smtClean="0">
                <a:solidFill>
                  <a:srgbClr val="FF0000"/>
                </a:solidFill>
              </a:rPr>
              <a:t>T_c</a:t>
            </a:r>
            <a:r>
              <a:rPr lang="en-US" b="1" dirty="0" smtClean="0">
                <a:solidFill>
                  <a:srgbClr val="FF0000"/>
                </a:solidFill>
              </a:rPr>
              <a:t> = 270 </a:t>
            </a:r>
            <a:r>
              <a:rPr lang="en-US" b="1" dirty="0" err="1" smtClean="0">
                <a:solidFill>
                  <a:srgbClr val="FF0000"/>
                </a:solidFill>
              </a:rPr>
              <a:t>MeV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2000" dirty="0" smtClean="0">
                <a:solidFill>
                  <a:srgbClr val="000000"/>
                </a:solidFill>
              </a:rPr>
              <a:t>Q</a:t>
            </a:r>
            <a:r>
              <a:rPr lang="en-US" sz="2000" dirty="0" err="1">
                <a:solidFill>
                  <a:srgbClr val="000000"/>
                </a:solidFill>
              </a:rPr>
              <a:t>uenched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JHEP 1207, 2012, 056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4342" name="Bild 9" descr="energy3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595" y="503675"/>
            <a:ext cx="6795755" cy="60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C784B8-47B5-41E4-93AA-24B31E36CBCA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308515" y="6245225"/>
            <a:ext cx="5236755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9" name="Eingekerbter Pfeil nach rechts 8"/>
          <p:cNvSpPr/>
          <p:nvPr/>
        </p:nvSpPr>
        <p:spPr bwMode="auto">
          <a:xfrm rot="10291581" flipV="1">
            <a:off x="2212608" y="5828757"/>
            <a:ext cx="1835073" cy="45719"/>
          </a:xfrm>
          <a:prstGeom prst="notchedRight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268420" y="5254328"/>
            <a:ext cx="252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1. </a:t>
            </a:r>
            <a:r>
              <a:rPr lang="de-DE" sz="1600" dirty="0" err="1" smtClean="0">
                <a:solidFill>
                  <a:srgbClr val="FF0000"/>
                </a:solidFill>
              </a:rPr>
              <a:t>O.P.Transition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glueplasma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    </a:t>
            </a:r>
            <a:r>
              <a:rPr lang="de-DE" sz="1600" dirty="0" err="1" smtClean="0">
                <a:solidFill>
                  <a:srgbClr val="FF0000"/>
                </a:solidFill>
              </a:rPr>
              <a:t>GlueBall</a:t>
            </a:r>
            <a:r>
              <a:rPr lang="de-DE" sz="1600" dirty="0" smtClean="0">
                <a:solidFill>
                  <a:srgbClr val="FF0000"/>
                </a:solidFill>
              </a:rPr>
              <a:t>-Hagedorn St.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21121780">
            <a:off x="2079973" y="555802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HagedornStates </a:t>
            </a:r>
            <a:r>
              <a:rPr lang="de-DE" sz="1600" dirty="0" err="1" smtClean="0">
                <a:solidFill>
                  <a:srgbClr val="FF0000"/>
                </a:solidFill>
              </a:rPr>
              <a:t>decay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116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E27732D-F746-4A13-AF01-9632074D25B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13725"/>
            <a:ext cx="9144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Alternate Scenario: pure gauge matter in pp, </a:t>
            </a:r>
            <a:r>
              <a:rPr lang="en-GB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pA</a:t>
            </a: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– AA ? </a:t>
            </a:r>
            <a:endParaRPr lang="en-GB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473670" y="696780"/>
            <a:ext cx="8272555" cy="1694952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Initial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Color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Glass Condensate        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Glasma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thermalizes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equilibration of Gluons,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slow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equil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. of quarks               high pressure, entropy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                              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hydrodynamic expansion of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plasma.</a:t>
            </a:r>
            <a:endParaRPr lang="en-GB" altLang="en-US" sz="26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3012452"/>
            <a:ext cx="9144000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1. Order Phase Transition at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T_c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= 270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of flavorless QCD.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AutoShape 3"/>
          <p:cNvSpPr>
            <a:spLocks noChangeArrowheads="1"/>
          </p:cNvSpPr>
          <p:nvPr/>
        </p:nvSpPr>
        <p:spPr bwMode="auto">
          <a:xfrm>
            <a:off x="4268788" y="4794563"/>
            <a:ext cx="682625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97776" y="5402270"/>
            <a:ext cx="8424344" cy="1292662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Glueballs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Hagedorn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states decay directly into Hadrons Comparison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 theory with the experiments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tests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our understanding of QCD matter.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AutoShape 3"/>
          <p:cNvSpPr>
            <a:spLocks noChangeArrowheads="1"/>
          </p:cNvSpPr>
          <p:nvPr/>
        </p:nvSpPr>
        <p:spPr bwMode="auto">
          <a:xfrm>
            <a:off x="4268788" y="2442365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F1E84-4CA8-4FCD-A7C3-DFAEB18DDEBB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5255329" y="69650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6200000">
            <a:off x="853419" y="191082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2490" y="4187950"/>
            <a:ext cx="865202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Transition from glue plasma in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fluid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268850" y="3580790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3149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r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666750"/>
            <a:ext cx="88011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r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38" y="1285875"/>
            <a:ext cx="64865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97775" y="1152150"/>
            <a:ext cx="123707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Eff.Nf</a:t>
            </a:r>
            <a:r>
              <a:rPr lang="de-DE" dirty="0" smtClean="0"/>
              <a:t>(t)</a:t>
            </a:r>
          </a:p>
          <a:p>
            <a:r>
              <a:rPr lang="de-DE" dirty="0" smtClean="0"/>
              <a:t>0.0</a:t>
            </a:r>
          </a:p>
          <a:p>
            <a:endParaRPr lang="de-DE" dirty="0" smtClean="0"/>
          </a:p>
          <a:p>
            <a:r>
              <a:rPr lang="de-DE" dirty="0" smtClean="0"/>
              <a:t>0.1</a:t>
            </a:r>
          </a:p>
          <a:p>
            <a:endParaRPr lang="de-DE" dirty="0" smtClean="0"/>
          </a:p>
          <a:p>
            <a:r>
              <a:rPr lang="de-DE" dirty="0" smtClean="0"/>
              <a:t>0.2</a:t>
            </a:r>
          </a:p>
          <a:p>
            <a:endParaRPr lang="de-DE" dirty="0" smtClean="0"/>
          </a:p>
          <a:p>
            <a:r>
              <a:rPr lang="de-DE" dirty="0" smtClean="0"/>
              <a:t>0.3</a:t>
            </a:r>
          </a:p>
          <a:p>
            <a:r>
              <a:rPr lang="de-DE" dirty="0" smtClean="0"/>
              <a:t>0.6</a:t>
            </a:r>
          </a:p>
          <a:p>
            <a:r>
              <a:rPr lang="de-DE" dirty="0" smtClean="0"/>
              <a:t>0.9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04935" y="5478165"/>
            <a:ext cx="538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Eff.Nf</a:t>
            </a:r>
            <a:r>
              <a:rPr lang="de-DE" dirty="0" smtClean="0">
                <a:solidFill>
                  <a:srgbClr val="0000FF"/>
                </a:solidFill>
              </a:rPr>
              <a:t>(t): 0.0  0.1  0.2  0.3  0.6  0.9  ….</a:t>
            </a:r>
            <a:endParaRPr lang="de-D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5050087" y="2958709"/>
            <a:ext cx="6846107" cy="92868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SU(3)_</a:t>
            </a:r>
            <a:r>
              <a:rPr lang="de-DE" dirty="0" err="1" smtClean="0"/>
              <a:t>color</a:t>
            </a:r>
            <a:r>
              <a:rPr lang="de-DE" dirty="0" smtClean="0"/>
              <a:t> </a:t>
            </a:r>
            <a:r>
              <a:rPr lang="de-DE" dirty="0" err="1" smtClean="0"/>
              <a:t>Lattice</a:t>
            </a:r>
            <a:r>
              <a:rPr lang="de-DE" dirty="0" smtClean="0"/>
              <a:t> Gauge </a:t>
            </a:r>
            <a:r>
              <a:rPr lang="de-DE" dirty="0" err="1" smtClean="0"/>
              <a:t>Theory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Columbia Plot: Order </a:t>
            </a:r>
            <a:r>
              <a:rPr lang="de-DE" dirty="0" err="1" smtClean="0"/>
              <a:t>of</a:t>
            </a:r>
            <a:r>
              <a:rPr lang="de-DE" dirty="0" smtClean="0"/>
              <a:t> Phase Transition </a:t>
            </a:r>
            <a:br>
              <a:rPr lang="de-DE" dirty="0" smtClean="0"/>
            </a:b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quark</a:t>
            </a:r>
            <a:r>
              <a:rPr lang="de-DE" dirty="0" smtClean="0"/>
              <a:t> </a:t>
            </a:r>
            <a:r>
              <a:rPr lang="de-DE" dirty="0" err="1" smtClean="0"/>
              <a:t>masses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C34EDC-B7BB-44C8-9DC2-06D1221622E9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1466655" y="773704"/>
            <a:ext cx="5985665" cy="5445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ogen 6"/>
          <p:cNvSpPr/>
          <p:nvPr/>
        </p:nvSpPr>
        <p:spPr>
          <a:xfrm flipH="1">
            <a:off x="2816805" y="6039289"/>
            <a:ext cx="90010" cy="2250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ogen 7"/>
          <p:cNvSpPr/>
          <p:nvPr/>
        </p:nvSpPr>
        <p:spPr>
          <a:xfrm>
            <a:off x="1916705" y="392405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79361" name="Picture 1" descr="E:\CB20D73D-4AAD-4D87-8913-C65C5A479979@fias.uni-frankfu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0" y="638690"/>
            <a:ext cx="6255695" cy="587236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5763581" y="-114201"/>
            <a:ext cx="2912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pure </a:t>
            </a:r>
            <a:r>
              <a:rPr lang="de-DE" sz="2000" b="1" dirty="0" err="1" smtClean="0">
                <a:solidFill>
                  <a:srgbClr val="0000CC"/>
                </a:solidFill>
              </a:rPr>
              <a:t>gauge</a:t>
            </a:r>
            <a:r>
              <a:rPr lang="de-DE" sz="2000" b="1" dirty="0" smtClean="0">
                <a:solidFill>
                  <a:srgbClr val="0000CC"/>
                </a:solidFill>
              </a:rPr>
              <a:t>:  </a:t>
            </a:r>
            <a:r>
              <a:rPr lang="de-DE" sz="2000" b="1" dirty="0" err="1" smtClean="0">
                <a:solidFill>
                  <a:srgbClr val="FF0000"/>
                </a:solidFill>
              </a:rPr>
              <a:t>glue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only</a:t>
            </a:r>
            <a:r>
              <a:rPr lang="de-DE" sz="20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t=0.1fm/c</a:t>
            </a:r>
            <a:r>
              <a:rPr lang="de-DE" sz="2000" b="1" dirty="0" smtClean="0">
                <a:solidFill>
                  <a:srgbClr val="FF0000"/>
                </a:solidFill>
              </a:rPr>
              <a:t> :   </a:t>
            </a:r>
            <a:r>
              <a:rPr lang="de-DE" sz="2000" b="1" dirty="0" err="1" smtClean="0">
                <a:solidFill>
                  <a:srgbClr val="FF0000"/>
                </a:solidFill>
              </a:rPr>
              <a:t>No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</a:rPr>
              <a:t>Quarks !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021000" y="225887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00CC"/>
                </a:solidFill>
              </a:rPr>
              <a:t>2fm/c: </a:t>
            </a:r>
            <a:r>
              <a:rPr lang="de-DE" sz="1800" b="1" dirty="0" err="1" smtClean="0">
                <a:solidFill>
                  <a:srgbClr val="0000CC"/>
                </a:solidFill>
              </a:rPr>
              <a:t>Quarkdensity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is</a:t>
            </a:r>
            <a:r>
              <a:rPr lang="de-DE" sz="1800" b="1" dirty="0" smtClean="0">
                <a:solidFill>
                  <a:srgbClr val="FF0000"/>
                </a:solidFill>
              </a:rPr>
              <a:t>    not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yet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equilibrated</a:t>
            </a:r>
            <a:r>
              <a:rPr lang="de-DE" sz="1800" b="1" dirty="0" smtClean="0">
                <a:solidFill>
                  <a:srgbClr val="0000CC"/>
                </a:solidFill>
              </a:rPr>
              <a:t>  </a:t>
            </a:r>
            <a:endParaRPr 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3473377" y="705470"/>
            <a:ext cx="3509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 smtClean="0">
                <a:solidFill>
                  <a:srgbClr val="0000CC"/>
                </a:solidFill>
              </a:rPr>
              <a:t>Quenched</a:t>
            </a:r>
            <a:r>
              <a:rPr lang="de-DE" sz="1800" b="1" dirty="0" smtClean="0">
                <a:solidFill>
                  <a:srgbClr val="0000CC"/>
                </a:solidFill>
              </a:rPr>
              <a:t> QCD: </a:t>
            </a:r>
            <a:r>
              <a:rPr lang="de-DE" sz="1800" b="1" dirty="0" err="1" smtClean="0">
                <a:solidFill>
                  <a:srgbClr val="FF0000"/>
                </a:solidFill>
              </a:rPr>
              <a:t>glue</a:t>
            </a:r>
            <a:r>
              <a:rPr lang="de-DE" sz="1800" b="1" dirty="0" smtClean="0">
                <a:solidFill>
                  <a:srgbClr val="FF0000"/>
                </a:solidFill>
              </a:rPr>
              <a:t>  +</a:t>
            </a:r>
            <a:r>
              <a:rPr lang="de-DE" sz="1800" b="1" dirty="0" err="1" smtClean="0">
                <a:solidFill>
                  <a:srgbClr val="FF0000"/>
                </a:solidFill>
              </a:rPr>
              <a:t>Glue</a:t>
            </a:r>
            <a:r>
              <a:rPr lang="de-DE" sz="1800" b="1" dirty="0" err="1" smtClean="0">
                <a:solidFill>
                  <a:srgbClr val="0000CC"/>
                </a:solidFill>
              </a:rPr>
              <a:t>Balls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r>
              <a:rPr lang="de-DE" sz="1800" b="1" dirty="0" smtClean="0">
                <a:solidFill>
                  <a:srgbClr val="0000CC"/>
                </a:solidFill>
              </a:rPr>
              <a:t>                                     t=1fm/c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few</a:t>
            </a:r>
            <a:r>
              <a:rPr lang="de-DE" sz="1800" b="1" dirty="0" smtClean="0">
                <a:solidFill>
                  <a:srgbClr val="FF0000"/>
                </a:solidFill>
              </a:rPr>
              <a:t> heavy </a:t>
            </a:r>
            <a:r>
              <a:rPr lang="de-DE" sz="1800" b="1" dirty="0" smtClean="0">
                <a:solidFill>
                  <a:srgbClr val="0000CC"/>
                </a:solidFill>
              </a:rPr>
              <a:t>Quarks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T_cp</a:t>
            </a:r>
            <a:r>
              <a:rPr lang="de-DE" sz="1800" b="1" dirty="0" smtClean="0">
                <a:solidFill>
                  <a:srgbClr val="0000CC"/>
                </a:solidFill>
              </a:rPr>
              <a:t> =250 </a:t>
            </a:r>
            <a:r>
              <a:rPr lang="de-DE" sz="1800" b="1" dirty="0" err="1" smtClean="0">
                <a:solidFill>
                  <a:srgbClr val="0000CC"/>
                </a:solidFill>
              </a:rPr>
              <a:t>MeV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40921" y="2888940"/>
            <a:ext cx="210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00CC"/>
                </a:solidFill>
              </a:rPr>
              <a:t>3fm/c </a:t>
            </a:r>
            <a:r>
              <a:rPr lang="de-DE" sz="1600" b="1" dirty="0" err="1" smtClean="0">
                <a:solidFill>
                  <a:srgbClr val="0000CC"/>
                </a:solidFill>
              </a:rPr>
              <a:t>Hadronization</a:t>
            </a:r>
            <a:r>
              <a:rPr lang="de-DE" sz="1600" b="1" dirty="0" smtClean="0">
                <a:solidFill>
                  <a:srgbClr val="0000CC"/>
                </a:solidFill>
              </a:rPr>
              <a:t>?</a:t>
            </a:r>
          </a:p>
          <a:p>
            <a:endParaRPr lang="de-DE" sz="1600" b="1" dirty="0" smtClean="0">
              <a:solidFill>
                <a:srgbClr val="0000CC"/>
              </a:solidFill>
            </a:endParaRPr>
          </a:p>
          <a:p>
            <a:r>
              <a:rPr lang="de-DE" sz="1600" b="1" dirty="0" smtClean="0">
                <a:solidFill>
                  <a:srgbClr val="0000CC"/>
                </a:solidFill>
              </a:rPr>
              <a:t>    4fm/c </a:t>
            </a:r>
            <a:r>
              <a:rPr lang="de-DE" sz="1600" b="1" dirty="0" err="1" smtClean="0">
                <a:solidFill>
                  <a:srgbClr val="0000CC"/>
                </a:solidFill>
              </a:rPr>
              <a:t>Freeze</a:t>
            </a:r>
            <a:r>
              <a:rPr lang="de-DE" sz="1600" b="1" dirty="0" smtClean="0">
                <a:solidFill>
                  <a:srgbClr val="0000CC"/>
                </a:solidFill>
              </a:rPr>
              <a:t> Out ?</a:t>
            </a:r>
          </a:p>
        </p:txBody>
      </p:sp>
      <p:sp>
        <p:nvSpPr>
          <p:cNvPr id="25" name="Rechteck 24"/>
          <p:cNvSpPr/>
          <p:nvPr/>
        </p:nvSpPr>
        <p:spPr>
          <a:xfrm>
            <a:off x="26495" y="233645"/>
            <a:ext cx="5699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CC"/>
                </a:solidFill>
              </a:rPr>
              <a:t>LHC/FCC: time </a:t>
            </a:r>
            <a:r>
              <a:rPr lang="de-DE" b="1" dirty="0" err="1" smtClean="0">
                <a:solidFill>
                  <a:srgbClr val="0000CC"/>
                </a:solidFill>
              </a:rPr>
              <a:t>evol</a:t>
            </a:r>
            <a:r>
              <a:rPr lang="de-DE" b="1" dirty="0" smtClean="0">
                <a:solidFill>
                  <a:srgbClr val="0000CC"/>
                </a:solidFill>
              </a:rPr>
              <a:t>. </a:t>
            </a:r>
            <a:r>
              <a:rPr lang="de-DE" b="1" dirty="0" err="1" smtClean="0">
                <a:solidFill>
                  <a:srgbClr val="0000CC"/>
                </a:solidFill>
              </a:rPr>
              <a:t>high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</a:rPr>
              <a:t>mult</a:t>
            </a:r>
            <a:r>
              <a:rPr lang="de-DE" b="1" dirty="0" smtClean="0">
                <a:solidFill>
                  <a:srgbClr val="0000CC"/>
                </a:solidFill>
              </a:rPr>
              <a:t>. pp &amp; AA</a:t>
            </a:r>
          </a:p>
        </p:txBody>
      </p:sp>
      <p:sp>
        <p:nvSpPr>
          <p:cNvPr id="26" name="Ellipse 25"/>
          <p:cNvSpPr/>
          <p:nvPr/>
        </p:nvSpPr>
        <p:spPr>
          <a:xfrm>
            <a:off x="4526995" y="4419110"/>
            <a:ext cx="1890210" cy="450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27195" y="1358770"/>
            <a:ext cx="900100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646675" y="5139190"/>
            <a:ext cx="1890210" cy="45005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9" name="Pfeil nach unten 28"/>
          <p:cNvSpPr/>
          <p:nvPr/>
        </p:nvSpPr>
        <p:spPr>
          <a:xfrm>
            <a:off x="7002270" y="0"/>
            <a:ext cx="225025" cy="7287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9362E70-2815-4931-BD50-FAA5750DDC0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004935" y="165515"/>
            <a:ext cx="696753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57200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</a:rPr>
              <a:t>Acknowledgements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170091" y="3875894"/>
            <a:ext cx="8879714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Lattice colleagues: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Fodor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Borsanyi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Szabo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Karsch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Philipsen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683B6-2CE3-46D5-A6FD-CCA56B7BA856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58517" y="2897735"/>
            <a:ext cx="8891288" cy="833178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Early phase e-m probes colleagues: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Raha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Sinha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Gorenstein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Vovchenko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Satarov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Mishustin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A.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Srivastava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Csernai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  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70090" y="1076255"/>
            <a:ext cx="8879715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Transport colleagues: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Zhou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Seizel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Xu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Zhuang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C. Greiner... 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58517" y="2290575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FIAS: Schramm,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Dietrich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Struckmeier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Vasak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70090" y="1683415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Hagedorn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 dynamics: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Beitel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Gallmeister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C. Greiner...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70090" y="4483054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Experimentalists: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Giubellino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Harris,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Oeschler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PBM, Masc..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9362E70-2815-4931-BD50-FAA5750DDC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45985" y="13725"/>
            <a:ext cx="8898015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 dirty="0" smtClean="0">
                <a:solidFill>
                  <a:srgbClr val="0000CC"/>
                </a:solidFill>
              </a:rPr>
              <a:t>„Time </a:t>
            </a:r>
            <a:r>
              <a:rPr lang="de-DE" sz="3200" dirty="0" err="1" smtClean="0">
                <a:solidFill>
                  <a:srgbClr val="FF0000"/>
                </a:solidFill>
              </a:rPr>
              <a:t>dependence</a:t>
            </a:r>
            <a:r>
              <a:rPr lang="de-DE" sz="3200" dirty="0" smtClean="0">
                <a:solidFill>
                  <a:srgbClr val="FF0000"/>
                </a:solidFill>
              </a:rPr>
              <a:t>“ in Columbia </a:t>
            </a:r>
            <a:r>
              <a:rPr lang="de-DE" sz="3200" dirty="0" err="1" smtClean="0">
                <a:solidFill>
                  <a:srgbClr val="FF0000"/>
                </a:solidFill>
              </a:rPr>
              <a:t>plot</a:t>
            </a:r>
            <a:r>
              <a:rPr lang="de-DE" sz="3200" dirty="0" smtClean="0">
                <a:solidFill>
                  <a:srgbClr val="FF0000"/>
                </a:solidFill>
              </a:rPr>
              <a:t>: </a:t>
            </a:r>
            <a:r>
              <a:rPr lang="de-DE" sz="3200" dirty="0" err="1" smtClean="0">
                <a:solidFill>
                  <a:srgbClr val="FF0000"/>
                </a:solidFill>
              </a:rPr>
              <a:t>N_f</a:t>
            </a:r>
            <a:r>
              <a:rPr lang="de-DE" sz="3200" dirty="0" smtClean="0">
                <a:solidFill>
                  <a:srgbClr val="FF0000"/>
                </a:solidFill>
              </a:rPr>
              <a:t> (t) 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0" y="544990"/>
            <a:ext cx="9144000" cy="956288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pp (&amp; AA?) 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Color Glass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Condensate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t=0.1fm/c: </a:t>
            </a:r>
          </a:p>
          <a:p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glue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thermalizes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fast ~ </a:t>
            </a:r>
            <a:r>
              <a:rPr lang="de-DE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pure </a:t>
            </a:r>
            <a:r>
              <a:rPr lang="de-DE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glue-plasma</a:t>
            </a:r>
            <a:r>
              <a:rPr lang="en-GB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       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N_</a:t>
            </a:r>
            <a:r>
              <a:rPr lang="de-DE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(t=0.1)=0.1</a:t>
            </a:r>
            <a:r>
              <a:rPr lang="en-GB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6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AutoShape 3"/>
          <p:cNvSpPr>
            <a:spLocks noChangeArrowheads="1"/>
          </p:cNvSpPr>
          <p:nvPr/>
        </p:nvSpPr>
        <p:spPr bwMode="auto">
          <a:xfrm>
            <a:off x="853575" y="1607277"/>
            <a:ext cx="379045" cy="455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/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2013294" y="1607520"/>
            <a:ext cx="6808826" cy="1384995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Pure Yang Mills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Lattice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gauge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de-DE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Order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Phase Transition </a:t>
            </a:r>
            <a:r>
              <a:rPr lang="de-DE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de-D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T_c</a:t>
            </a:r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270MeV </a:t>
            </a:r>
            <a:r>
              <a:rPr lang="de-DE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glue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plasma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GlueBall</a:t>
            </a:r>
            <a:r>
              <a:rPr lang="de-DE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94195" y="3353105"/>
            <a:ext cx="4477805" cy="2677656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Expansion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critical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T_cp</a:t>
            </a:r>
            <a:r>
              <a:rPr 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=240 </a:t>
            </a:r>
            <a:r>
              <a:rPr lang="de-DE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t~2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/c</a:t>
            </a:r>
          </a:p>
          <a:p>
            <a:endParaRPr lang="de-DE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quarks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  <a:endParaRPr lang="de-DE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N_f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(t=2fm/c) ~ 0.6</a:t>
            </a:r>
          </a:p>
          <a:p>
            <a:r>
              <a:rPr lang="de-DE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GlueBalls</a:t>
            </a:r>
            <a:r>
              <a:rPr 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Hagedorn States Mix</a:t>
            </a:r>
          </a:p>
          <a:p>
            <a:endParaRPr lang="de-DE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195" y="2146830"/>
            <a:ext cx="1821480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2105749" y="2555871"/>
            <a:ext cx="682625" cy="455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55055" y="3808475"/>
            <a:ext cx="3749828" cy="2092881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Sequential 2-body decays of </a:t>
            </a:r>
            <a:r>
              <a:rPr 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Glueball-Hagedorn</a:t>
            </a:r>
            <a:r>
              <a:rPr 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States can well explain the observed </a:t>
            </a:r>
            <a:r>
              <a:rPr 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yield ratios.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5985" y="4875899"/>
            <a:ext cx="4235477" cy="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31838" y="5325321"/>
            <a:ext cx="4249624" cy="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38911" y="5781745"/>
            <a:ext cx="4242551" cy="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683B6-2CE3-46D5-A6FD-CCA56B7BA856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853575" y="2745945"/>
            <a:ext cx="379045" cy="455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 rot="16200000">
            <a:off x="4610041" y="4377781"/>
            <a:ext cx="682625" cy="455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98630"/>
            <a:ext cx="7772400" cy="587101"/>
          </a:xfrm>
        </p:spPr>
        <p:txBody>
          <a:bodyPr>
            <a:noAutofit/>
          </a:bodyPr>
          <a:lstStyle/>
          <a:p>
            <a:r>
              <a:rPr lang="en-US" sz="2400" dirty="0" smtClean="0"/>
              <a:t>Beyond standard quark configurations</a:t>
            </a:r>
            <a:endParaRPr lang="en-US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471" y="667431"/>
            <a:ext cx="7659872" cy="400110"/>
          </a:xfr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QCD allows much more than what we have observed:</a:t>
            </a:r>
          </a:p>
        </p:txBody>
      </p:sp>
      <p:grpSp>
        <p:nvGrpSpPr>
          <p:cNvPr id="5" name="Gruppieren 28"/>
          <p:cNvGrpSpPr/>
          <p:nvPr/>
        </p:nvGrpSpPr>
        <p:grpSpPr>
          <a:xfrm>
            <a:off x="2104930" y="1053920"/>
            <a:ext cx="5046082" cy="1501135"/>
            <a:chOff x="1712640" y="1772816"/>
            <a:chExt cx="5466589" cy="1501135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0933" t="20293" r="26657" b="56439"/>
            <a:stretch>
              <a:fillRect/>
            </a:stretch>
          </p:blipFill>
          <p:spPr bwMode="auto">
            <a:xfrm>
              <a:off x="1712640" y="1772816"/>
              <a:ext cx="1720811" cy="1238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24277" t="22195" r="52361" b="57073"/>
            <a:stretch>
              <a:fillRect/>
            </a:stretch>
          </p:blipFill>
          <p:spPr bwMode="auto">
            <a:xfrm>
              <a:off x="5385048" y="1840291"/>
              <a:ext cx="1794181" cy="1103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119992" y="2996952"/>
              <a:ext cx="950109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Baryons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5848321" y="2996952"/>
              <a:ext cx="9083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Mesons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505" y="2123855"/>
            <a:ext cx="5807111" cy="47341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31678" y="6596390"/>
            <a:ext cx="1470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C. </a:t>
            </a:r>
            <a:r>
              <a:rPr lang="en-US" sz="1100" dirty="0" err="1" smtClean="0"/>
              <a:t>Hanhart</a:t>
            </a:r>
            <a:endParaRPr lang="en-US" sz="1100" dirty="0"/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386535" y="1853825"/>
            <a:ext cx="13436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b="1" dirty="0" smtClean="0">
                <a:solidFill>
                  <a:srgbClr val="FF0000"/>
                </a:solidFill>
                <a:latin typeface="+mn-lt"/>
                <a:sym typeface="Chalkboard Bold" charset="0"/>
              </a:rPr>
              <a:t>Exotica</a:t>
            </a:r>
          </a:p>
        </p:txBody>
      </p:sp>
      <p:sp>
        <p:nvSpPr>
          <p:cNvPr id="34" name="Rectangle 27"/>
          <p:cNvSpPr>
            <a:spLocks/>
          </p:cNvSpPr>
          <p:nvPr/>
        </p:nvSpPr>
        <p:spPr bwMode="auto">
          <a:xfrm>
            <a:off x="6817393" y="3473177"/>
            <a:ext cx="2326607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may have J</a:t>
            </a:r>
            <a:r>
              <a:rPr lang="en-US" baseline="320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not allowed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qq</a:t>
            </a:r>
            <a:endParaRPr lang="en-US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35" name="Textfeld 20"/>
          <p:cNvSpPr txBox="1"/>
          <p:nvPr/>
        </p:nvSpPr>
        <p:spPr>
          <a:xfrm>
            <a:off x="7587335" y="3924055"/>
            <a:ext cx="1333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349572" y="2887579"/>
            <a:ext cx="323469" cy="165346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FBB0C9-5526-419D-84C3-A1AC3F074826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0515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-171400"/>
            <a:ext cx="8228160" cy="1009546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 smtClean="0">
                <a:solidFill>
                  <a:srgbClr val="FF0000"/>
                </a:solidFill>
              </a:rPr>
              <a:t>Glueball</a:t>
            </a:r>
            <a:r>
              <a:rPr lang="en-US" dirty="0" smtClean="0">
                <a:solidFill>
                  <a:srgbClr val="FF0000"/>
                </a:solidFill>
              </a:rPr>
              <a:t> spectrum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0240" y="4734144"/>
            <a:ext cx="4433760" cy="13951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First unquenched results: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pion</a:t>
            </a:r>
            <a:r>
              <a:rPr lang="en-US" dirty="0">
                <a:solidFill>
                  <a:srgbClr val="000000"/>
                </a:solidFill>
              </a:rPr>
              <a:t> mass 360 </a:t>
            </a:r>
            <a:r>
              <a:rPr lang="en-US" dirty="0" err="1">
                <a:solidFill>
                  <a:srgbClr val="000000"/>
                </a:solidFill>
              </a:rPr>
              <a:t>MeV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UKQCD </a:t>
            </a:r>
            <a:r>
              <a:rPr lang="en-US" dirty="0" smtClean="0">
                <a:solidFill>
                  <a:srgbClr val="000000"/>
                </a:solidFill>
              </a:rPr>
              <a:t>coll. </a:t>
            </a:r>
            <a:r>
              <a:rPr lang="en-US" dirty="0">
                <a:solidFill>
                  <a:srgbClr val="000000"/>
                </a:solidFill>
              </a:rPr>
              <a:t>PRD82 (‘10) 34501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14720" y="4734145"/>
            <a:ext cx="3993120" cy="1260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</a:rPr>
              <a:t>Quenched results: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Morningstar-</a:t>
            </a:r>
            <a:r>
              <a:rPr lang="en-US" dirty="0" err="1" smtClean="0">
                <a:solidFill>
                  <a:srgbClr val="000000"/>
                </a:solidFill>
              </a:rPr>
              <a:t>Peardon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err="1">
                <a:solidFill>
                  <a:srgbClr val="000000"/>
                </a:solidFill>
              </a:rPr>
              <a:t>Phys.Rev</a:t>
            </a:r>
            <a:r>
              <a:rPr lang="en-US" dirty="0">
                <a:solidFill>
                  <a:srgbClr val="000000"/>
                </a:solidFill>
              </a:rPr>
              <a:t>. D73 014516 (‘06)</a:t>
            </a:r>
          </a:p>
        </p:txBody>
      </p:sp>
      <p:pic>
        <p:nvPicPr>
          <p:cNvPr id="16389" name="Bild 8" descr="morningstarglueball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63715"/>
            <a:ext cx="4502880" cy="387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Bild 9" descr="ukqcdglueballs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005" y="863715"/>
            <a:ext cx="4295520" cy="37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D2725-23C7-47DF-83E3-E8B762EC5D7B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150"/>
            <a:ext cx="9144000" cy="1143000"/>
          </a:xfrm>
        </p:spPr>
        <p:txBody>
          <a:bodyPr/>
          <a:lstStyle/>
          <a:p>
            <a:r>
              <a:rPr lang="de-DE" sz="4000" dirty="0" err="1" smtClean="0"/>
              <a:t>GlueBall</a:t>
            </a:r>
            <a:r>
              <a:rPr lang="de-DE" sz="4000" dirty="0" smtClean="0"/>
              <a:t>-Matter </a:t>
            </a:r>
            <a:r>
              <a:rPr lang="de-DE" sz="4000" dirty="0" err="1" smtClean="0"/>
              <a:t>at</a:t>
            </a:r>
            <a:r>
              <a:rPr lang="de-DE" sz="4000" dirty="0" smtClean="0"/>
              <a:t> RHIC, LHC, FCC</a:t>
            </a:r>
            <a:endParaRPr lang="de-DE" sz="4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BAE1A4-4422-4894-B7B6-F428CCD368E5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620" y="857619"/>
            <a:ext cx="7091550" cy="613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0"/>
            <a:ext cx="8228160" cy="469095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Thermodynamics of the </a:t>
            </a:r>
            <a:r>
              <a:rPr lang="en-US" sz="2400" dirty="0" err="1" smtClean="0">
                <a:solidFill>
                  <a:srgbClr val="FF0000"/>
                </a:solidFill>
              </a:rPr>
              <a:t>glueballs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5105040"/>
            <a:ext cx="9144000" cy="1587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Wuppertal-Budapest </a:t>
            </a:r>
            <a:r>
              <a:rPr lang="en-US" sz="1800" dirty="0" smtClean="0">
                <a:solidFill>
                  <a:srgbClr val="0000FF"/>
                </a:solidFill>
              </a:rPr>
              <a:t>(W.-B.)Collaboration</a:t>
            </a:r>
            <a:r>
              <a:rPr lang="en-US" sz="1800" dirty="0">
                <a:solidFill>
                  <a:srgbClr val="0000FF"/>
                </a:solidFill>
              </a:rPr>
              <a:t>: JHEP 1207 56 (‘12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High precision continuum result for the quenched equation of state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The low temperature behavior </a:t>
            </a:r>
            <a:r>
              <a:rPr lang="en-US" sz="1800" dirty="0" smtClean="0">
                <a:solidFill>
                  <a:srgbClr val="0000FF"/>
                </a:solidFill>
              </a:rPr>
              <a:t>up to </a:t>
            </a:r>
            <a:r>
              <a:rPr lang="en-US" sz="1800" dirty="0">
                <a:solidFill>
                  <a:srgbClr val="0000FF"/>
                </a:solidFill>
              </a:rPr>
              <a:t>the transition point </a:t>
            </a:r>
            <a:endParaRPr lang="en-US" sz="1800" dirty="0" smtClean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can </a:t>
            </a:r>
            <a:r>
              <a:rPr lang="en-US" sz="1800" dirty="0">
                <a:solidFill>
                  <a:srgbClr val="0000FF"/>
                </a:solidFill>
              </a:rPr>
              <a:t>be described by the </a:t>
            </a:r>
            <a:r>
              <a:rPr lang="en-US" sz="1800" dirty="0" err="1">
                <a:solidFill>
                  <a:srgbClr val="0000FF"/>
                </a:solidFill>
              </a:rPr>
              <a:t>glueball</a:t>
            </a:r>
            <a:r>
              <a:rPr lang="en-US" sz="1800" dirty="0">
                <a:solidFill>
                  <a:srgbClr val="0000FF"/>
                </a:solidFill>
              </a:rPr>
              <a:t> spectrum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W.-B. </a:t>
            </a:r>
            <a:r>
              <a:rPr lang="en-US" sz="1800" dirty="0">
                <a:solidFill>
                  <a:srgbClr val="0000FF"/>
                </a:solidFill>
              </a:rPr>
              <a:t>used 12 </a:t>
            </a:r>
            <a:r>
              <a:rPr lang="en-US" sz="1800" dirty="0" err="1">
                <a:solidFill>
                  <a:srgbClr val="0000FF"/>
                </a:solidFill>
              </a:rPr>
              <a:t>glueball</a:t>
            </a:r>
            <a:r>
              <a:rPr lang="en-US" sz="1800" dirty="0">
                <a:solidFill>
                  <a:srgbClr val="0000FF"/>
                </a:solidFill>
              </a:rPr>
              <a:t> states from </a:t>
            </a:r>
            <a:r>
              <a:rPr lang="de-DE" sz="1800" dirty="0">
                <a:solidFill>
                  <a:srgbClr val="0000FF"/>
                </a:solidFill>
              </a:rPr>
              <a:t>M</a:t>
            </a:r>
            <a:r>
              <a:rPr lang="en-US" sz="1800" dirty="0" err="1">
                <a:solidFill>
                  <a:srgbClr val="0000FF"/>
                </a:solidFill>
              </a:rPr>
              <a:t>orningstar-Peardon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en-US" sz="1800" dirty="0" smtClean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plus a </a:t>
            </a:r>
            <a:r>
              <a:rPr lang="en-US" sz="1800" dirty="0" err="1">
                <a:solidFill>
                  <a:srgbClr val="0000FF"/>
                </a:solidFill>
              </a:rPr>
              <a:t>Hagedorn</a:t>
            </a:r>
            <a:r>
              <a:rPr lang="en-US" sz="1800" dirty="0">
                <a:solidFill>
                  <a:srgbClr val="0000FF"/>
                </a:solidFill>
              </a:rPr>
              <a:t> particle tower </a:t>
            </a:r>
            <a:r>
              <a:rPr lang="en-US" sz="1800" dirty="0" smtClean="0">
                <a:solidFill>
                  <a:srgbClr val="0000FF"/>
                </a:solidFill>
              </a:rPr>
              <a:t>(as proposed by Harvey </a:t>
            </a:r>
            <a:r>
              <a:rPr lang="en-US" sz="1800" dirty="0">
                <a:solidFill>
                  <a:srgbClr val="0000FF"/>
                </a:solidFill>
              </a:rPr>
              <a:t>Meyer).  </a:t>
            </a:r>
          </a:p>
        </p:txBody>
      </p:sp>
      <p:pic>
        <p:nvPicPr>
          <p:cNvPr id="18436" name="Bild 9" descr="coldtra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0" y="165515"/>
            <a:ext cx="4933174" cy="51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Bild 10" descr="hagedorn3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7895" y="0"/>
            <a:ext cx="4553700" cy="570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671605"/>
            <a:ext cx="2133600" cy="476250"/>
          </a:xfrm>
        </p:spPr>
        <p:txBody>
          <a:bodyPr/>
          <a:lstStyle/>
          <a:p>
            <a:pPr>
              <a:defRPr/>
            </a:pPr>
            <a:fld id="{7F29167F-A638-48F3-8C43-6F971BBF3DD5}" type="datetime1">
              <a:rPr lang="en-US" smtClean="0"/>
              <a:pPr>
                <a:defRPr/>
              </a:pPr>
              <a:t>7/9/2015</a:t>
            </a:fld>
            <a:endParaRPr lang="en-GB" b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531936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 rot="20369188">
            <a:off x="1906073" y="3485092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12 </a:t>
            </a:r>
            <a:r>
              <a:rPr lang="de-DE" sz="1600" dirty="0" err="1" smtClean="0"/>
              <a:t>Glueballs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 rot="20076247">
            <a:off x="701500" y="2982788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Glueball</a:t>
            </a:r>
            <a:r>
              <a:rPr lang="de-DE" sz="1600" dirty="0" smtClean="0"/>
              <a:t>-Hagedorn-States</a:t>
            </a:r>
            <a:endParaRPr lang="de-DE" sz="1600" dirty="0"/>
          </a:p>
        </p:txBody>
      </p:sp>
      <p:sp>
        <p:nvSpPr>
          <p:cNvPr id="11" name="Gestreifter Pfeil nach rechts 10"/>
          <p:cNvSpPr/>
          <p:nvPr/>
        </p:nvSpPr>
        <p:spPr bwMode="auto">
          <a:xfrm>
            <a:off x="3290012" y="2518260"/>
            <a:ext cx="4924948" cy="484632"/>
          </a:xfrm>
          <a:prstGeom prst="stripedRight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33371" y="2594155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Glueball</a:t>
            </a:r>
            <a:r>
              <a:rPr lang="de-DE" sz="1600" dirty="0" smtClean="0"/>
              <a:t>-Hagedorn-States</a:t>
            </a:r>
            <a:endParaRPr lang="de-DE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0975"/>
            <a:ext cx="8229600" cy="520700"/>
          </a:xfrm>
          <a:ln/>
          <a:effectLst>
            <a:outerShdw dist="101823" dir="2700000" algn="ctr" rotWithShape="0">
              <a:srgbClr val="E6E6E6">
                <a:alpha val="50027"/>
              </a:srgbClr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 smtClean="0"/>
              <a:t>Bootstrap (</a:t>
            </a:r>
            <a:r>
              <a:rPr lang="de-DE" sz="2000" dirty="0" err="1" smtClean="0"/>
              <a:t>courtesy</a:t>
            </a:r>
            <a:r>
              <a:rPr lang="de-DE" sz="2000" dirty="0" smtClean="0"/>
              <a:t> Max Beitel, Kai Gallmeister, Carsten Greiner)</a:t>
            </a:r>
            <a:endParaRPr lang="de-DE" sz="2000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469095"/>
            <a:ext cx="8642350" cy="5753100"/>
          </a:xfrm>
          <a:ln/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/>
          </a:p>
          <a:p>
            <a:pPr marL="341313" indent="-341313"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err="1"/>
              <a:t>Assumption</a:t>
            </a:r>
            <a:r>
              <a:rPr lang="de-DE" dirty="0"/>
              <a:t>: </a:t>
            </a:r>
            <a:r>
              <a:rPr lang="de-DE" dirty="0" err="1"/>
              <a:t>only</a:t>
            </a:r>
            <a:r>
              <a:rPr lang="de-DE" dirty="0"/>
              <a:t> 2-body (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 smtClean="0"/>
              <a:t>!)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marL="341313" indent="-341313"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 smtClean="0"/>
          </a:p>
          <a:p>
            <a:pPr marL="341313" indent="-341313"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Bootstrap </a:t>
            </a:r>
            <a:r>
              <a:rPr lang="de-DE" dirty="0" err="1" smtClean="0"/>
              <a:t>equation</a:t>
            </a:r>
            <a:endParaRPr lang="de-DE" dirty="0" smtClean="0"/>
          </a:p>
          <a:p>
            <a:pPr marL="341313" indent="-341313"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marL="341313" indent="-34131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/>
          </a:p>
          <a:p>
            <a:pPr marL="341313" indent="-341313"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/>
              <a:t>Total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</a:t>
            </a:r>
            <a:r>
              <a:rPr lang="de-DE" sz="2000" dirty="0"/>
              <a:t>(via </a:t>
            </a:r>
            <a:r>
              <a:rPr lang="de-DE" sz="2000" dirty="0" err="1"/>
              <a:t>detailed</a:t>
            </a:r>
            <a:r>
              <a:rPr lang="de-DE" sz="2000" dirty="0"/>
              <a:t> </a:t>
            </a:r>
            <a:r>
              <a:rPr lang="de-DE" sz="2000" dirty="0" err="1"/>
              <a:t>balance</a:t>
            </a:r>
            <a:r>
              <a:rPr lang="de-DE" sz="2000" dirty="0"/>
              <a:t>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24300" y="720725"/>
            <a:ext cx="5075238" cy="900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500">
                <a:solidFill>
                  <a:srgbClr val="009933"/>
                </a:solidFill>
                <a:ea typeface="DejaVu Sans" charset="0"/>
                <a:cs typeface="DejaVu Sans" charset="0"/>
              </a:rPr>
              <a:t>cf. S. Frautschi, PRD 3 (1971) 2821</a:t>
            </a:r>
            <a:br>
              <a:rPr lang="de-DE" sz="1500">
                <a:solidFill>
                  <a:srgbClr val="009933"/>
                </a:solidFill>
                <a:ea typeface="DejaVu Sans" charset="0"/>
                <a:cs typeface="DejaVu Sans" charset="0"/>
              </a:rPr>
            </a:br>
            <a:r>
              <a:rPr lang="de-DE" sz="1500">
                <a:solidFill>
                  <a:srgbClr val="009933"/>
                </a:solidFill>
                <a:ea typeface="DejaVu Sans" charset="0"/>
                <a:cs typeface="DejaVu Sans" charset="0"/>
              </a:rPr>
              <a:t>C. Hamer, S. Frautschi, PRD 4 (1971) 2125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34420" y="1986995"/>
            <a:ext cx="1816100" cy="369887"/>
            <a:chOff x="4297" y="1581"/>
            <a:chExt cx="1144" cy="233"/>
          </a:xfrm>
        </p:grpSpPr>
        <p:sp>
          <p:nvSpPr>
            <p:cNvPr id="9221" name="Freeform 5"/>
            <p:cNvSpPr>
              <a:spLocks noChangeArrowheads="1"/>
            </p:cNvSpPr>
            <p:nvPr/>
          </p:nvSpPr>
          <p:spPr bwMode="auto">
            <a:xfrm>
              <a:off x="4297" y="1581"/>
              <a:ext cx="1144" cy="232"/>
            </a:xfrm>
            <a:custGeom>
              <a:avLst/>
              <a:gdLst/>
              <a:ahLst/>
              <a:cxnLst>
                <a:cxn ang="0">
                  <a:pos x="2525" y="1028"/>
                </a:cxn>
                <a:cxn ang="0">
                  <a:pos x="0" y="1028"/>
                </a:cxn>
                <a:cxn ang="0">
                  <a:pos x="0" y="0"/>
                </a:cxn>
                <a:cxn ang="0">
                  <a:pos x="5050" y="0"/>
                </a:cxn>
                <a:cxn ang="0">
                  <a:pos x="5050" y="1028"/>
                </a:cxn>
                <a:cxn ang="0">
                  <a:pos x="2525" y="1028"/>
                </a:cxn>
              </a:cxnLst>
              <a:rect l="0" t="0" r="r" b="b"/>
              <a:pathLst>
                <a:path w="5051" h="1029">
                  <a:moveTo>
                    <a:pt x="2525" y="1028"/>
                  </a:moveTo>
                  <a:lnTo>
                    <a:pt x="0" y="1028"/>
                  </a:lnTo>
                  <a:lnTo>
                    <a:pt x="0" y="0"/>
                  </a:lnTo>
                  <a:lnTo>
                    <a:pt x="5050" y="0"/>
                  </a:lnTo>
                  <a:lnTo>
                    <a:pt x="5050" y="1028"/>
                  </a:lnTo>
                  <a:lnTo>
                    <a:pt x="2525" y="1028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2" name="Freeform 6"/>
            <p:cNvSpPr>
              <a:spLocks noChangeArrowheads="1"/>
            </p:cNvSpPr>
            <p:nvPr/>
          </p:nvSpPr>
          <p:spPr bwMode="auto">
            <a:xfrm>
              <a:off x="4361" y="1581"/>
              <a:ext cx="85" cy="38"/>
            </a:xfrm>
            <a:custGeom>
              <a:avLst/>
              <a:gdLst/>
              <a:ahLst/>
              <a:cxnLst>
                <a:cxn ang="0">
                  <a:pos x="302" y="101"/>
                </a:cxn>
                <a:cxn ang="0">
                  <a:pos x="262" y="151"/>
                </a:cxn>
                <a:cxn ang="0">
                  <a:pos x="278" y="170"/>
                </a:cxn>
                <a:cxn ang="0">
                  <a:pos x="295" y="158"/>
                </a:cxn>
                <a:cxn ang="0">
                  <a:pos x="362" y="103"/>
                </a:cxn>
                <a:cxn ang="0">
                  <a:pos x="377" y="84"/>
                </a:cxn>
                <a:cxn ang="0">
                  <a:pos x="365" y="67"/>
                </a:cxn>
                <a:cxn ang="0">
                  <a:pos x="329" y="19"/>
                </a:cxn>
                <a:cxn ang="0">
                  <a:pos x="312" y="0"/>
                </a:cxn>
                <a:cxn ang="0">
                  <a:pos x="295" y="17"/>
                </a:cxn>
                <a:cxn ang="0">
                  <a:pos x="317" y="67"/>
                </a:cxn>
                <a:cxn ang="0">
                  <a:pos x="29" y="67"/>
                </a:cxn>
                <a:cxn ang="0">
                  <a:pos x="0" y="84"/>
                </a:cxn>
                <a:cxn ang="0">
                  <a:pos x="29" y="101"/>
                </a:cxn>
                <a:cxn ang="0">
                  <a:pos x="302" y="101"/>
                </a:cxn>
              </a:cxnLst>
              <a:rect l="0" t="0" r="r" b="b"/>
              <a:pathLst>
                <a:path w="378" h="171">
                  <a:moveTo>
                    <a:pt x="302" y="101"/>
                  </a:moveTo>
                  <a:cubicBezTo>
                    <a:pt x="290" y="113"/>
                    <a:pt x="262" y="137"/>
                    <a:pt x="262" y="151"/>
                  </a:cubicBezTo>
                  <a:cubicBezTo>
                    <a:pt x="262" y="161"/>
                    <a:pt x="269" y="170"/>
                    <a:pt x="278" y="170"/>
                  </a:cubicBezTo>
                  <a:cubicBezTo>
                    <a:pt x="286" y="170"/>
                    <a:pt x="290" y="163"/>
                    <a:pt x="295" y="158"/>
                  </a:cubicBezTo>
                  <a:cubicBezTo>
                    <a:pt x="305" y="146"/>
                    <a:pt x="324" y="122"/>
                    <a:pt x="362" y="103"/>
                  </a:cubicBezTo>
                  <a:cubicBezTo>
                    <a:pt x="367" y="98"/>
                    <a:pt x="377" y="96"/>
                    <a:pt x="377" y="84"/>
                  </a:cubicBezTo>
                  <a:cubicBezTo>
                    <a:pt x="377" y="77"/>
                    <a:pt x="370" y="72"/>
                    <a:pt x="365" y="67"/>
                  </a:cubicBezTo>
                  <a:cubicBezTo>
                    <a:pt x="346" y="55"/>
                    <a:pt x="336" y="38"/>
                    <a:pt x="329" y="19"/>
                  </a:cubicBezTo>
                  <a:cubicBezTo>
                    <a:pt x="329" y="12"/>
                    <a:pt x="324" y="0"/>
                    <a:pt x="312" y="0"/>
                  </a:cubicBezTo>
                  <a:cubicBezTo>
                    <a:pt x="300" y="0"/>
                    <a:pt x="295" y="12"/>
                    <a:pt x="295" y="17"/>
                  </a:cubicBezTo>
                  <a:cubicBezTo>
                    <a:pt x="295" y="22"/>
                    <a:pt x="302" y="50"/>
                    <a:pt x="317" y="67"/>
                  </a:cubicBezTo>
                  <a:lnTo>
                    <a:pt x="29" y="67"/>
                  </a:lnTo>
                  <a:cubicBezTo>
                    <a:pt x="14" y="67"/>
                    <a:pt x="0" y="67"/>
                    <a:pt x="0" y="84"/>
                  </a:cubicBezTo>
                  <a:cubicBezTo>
                    <a:pt x="0" y="101"/>
                    <a:pt x="14" y="101"/>
                    <a:pt x="29" y="101"/>
                  </a:cubicBezTo>
                  <a:lnTo>
                    <a:pt x="302" y="10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3" name="Freeform 7"/>
            <p:cNvSpPr>
              <a:spLocks noChangeArrowheads="1"/>
            </p:cNvSpPr>
            <p:nvPr/>
          </p:nvSpPr>
          <p:spPr bwMode="auto">
            <a:xfrm>
              <a:off x="4307" y="1631"/>
              <a:ext cx="136" cy="139"/>
            </a:xfrm>
            <a:custGeom>
              <a:avLst/>
              <a:gdLst/>
              <a:ahLst/>
              <a:cxnLst>
                <a:cxn ang="0">
                  <a:pos x="602" y="10"/>
                </a:cxn>
                <a:cxn ang="0">
                  <a:pos x="593" y="0"/>
                </a:cxn>
                <a:cxn ang="0">
                  <a:pos x="578" y="10"/>
                </a:cxn>
                <a:cxn ang="0">
                  <a:pos x="521" y="74"/>
                </a:cxn>
                <a:cxn ang="0">
                  <a:pos x="379" y="0"/>
                </a:cxn>
                <a:cxn ang="0">
                  <a:pos x="0" y="384"/>
                </a:cxn>
                <a:cxn ang="0">
                  <a:pos x="230" y="617"/>
                </a:cxn>
                <a:cxn ang="0">
                  <a:pos x="413" y="543"/>
                </a:cxn>
                <a:cxn ang="0">
                  <a:pos x="506" y="394"/>
                </a:cxn>
                <a:cxn ang="0">
                  <a:pos x="494" y="387"/>
                </a:cxn>
                <a:cxn ang="0">
                  <a:pos x="485" y="394"/>
                </a:cxn>
                <a:cxn ang="0">
                  <a:pos x="398" y="528"/>
                </a:cxn>
                <a:cxn ang="0">
                  <a:pos x="242" y="591"/>
                </a:cxn>
                <a:cxn ang="0">
                  <a:pos x="77" y="413"/>
                </a:cxn>
                <a:cxn ang="0">
                  <a:pos x="180" y="130"/>
                </a:cxn>
                <a:cxn ang="0">
                  <a:pos x="386" y="26"/>
                </a:cxn>
                <a:cxn ang="0">
                  <a:pos x="523" y="190"/>
                </a:cxn>
                <a:cxn ang="0">
                  <a:pos x="521" y="233"/>
                </a:cxn>
                <a:cxn ang="0">
                  <a:pos x="533" y="242"/>
                </a:cxn>
                <a:cxn ang="0">
                  <a:pos x="547" y="226"/>
                </a:cxn>
                <a:cxn ang="0">
                  <a:pos x="602" y="10"/>
                </a:cxn>
              </a:cxnLst>
              <a:rect l="0" t="0" r="r" b="b"/>
              <a:pathLst>
                <a:path w="603" h="618">
                  <a:moveTo>
                    <a:pt x="602" y="10"/>
                  </a:moveTo>
                  <a:cubicBezTo>
                    <a:pt x="602" y="5"/>
                    <a:pt x="600" y="0"/>
                    <a:pt x="593" y="0"/>
                  </a:cubicBezTo>
                  <a:cubicBezTo>
                    <a:pt x="590" y="0"/>
                    <a:pt x="588" y="0"/>
                    <a:pt x="578" y="10"/>
                  </a:cubicBezTo>
                  <a:lnTo>
                    <a:pt x="521" y="74"/>
                  </a:lnTo>
                  <a:cubicBezTo>
                    <a:pt x="511" y="62"/>
                    <a:pt x="473" y="0"/>
                    <a:pt x="379" y="0"/>
                  </a:cubicBezTo>
                  <a:cubicBezTo>
                    <a:pt x="190" y="0"/>
                    <a:pt x="0" y="187"/>
                    <a:pt x="0" y="384"/>
                  </a:cubicBezTo>
                  <a:cubicBezTo>
                    <a:pt x="0" y="523"/>
                    <a:pt x="101" y="617"/>
                    <a:pt x="230" y="617"/>
                  </a:cubicBezTo>
                  <a:cubicBezTo>
                    <a:pt x="302" y="617"/>
                    <a:pt x="367" y="581"/>
                    <a:pt x="413" y="543"/>
                  </a:cubicBezTo>
                  <a:cubicBezTo>
                    <a:pt x="492" y="473"/>
                    <a:pt x="506" y="396"/>
                    <a:pt x="506" y="394"/>
                  </a:cubicBezTo>
                  <a:cubicBezTo>
                    <a:pt x="506" y="387"/>
                    <a:pt x="497" y="387"/>
                    <a:pt x="494" y="387"/>
                  </a:cubicBezTo>
                  <a:cubicBezTo>
                    <a:pt x="490" y="387"/>
                    <a:pt x="487" y="387"/>
                    <a:pt x="485" y="394"/>
                  </a:cubicBezTo>
                  <a:cubicBezTo>
                    <a:pt x="478" y="418"/>
                    <a:pt x="458" y="478"/>
                    <a:pt x="398" y="528"/>
                  </a:cubicBezTo>
                  <a:cubicBezTo>
                    <a:pt x="341" y="576"/>
                    <a:pt x="288" y="591"/>
                    <a:pt x="242" y="591"/>
                  </a:cubicBezTo>
                  <a:cubicBezTo>
                    <a:pt x="168" y="591"/>
                    <a:pt x="77" y="545"/>
                    <a:pt x="77" y="413"/>
                  </a:cubicBezTo>
                  <a:cubicBezTo>
                    <a:pt x="77" y="365"/>
                    <a:pt x="96" y="228"/>
                    <a:pt x="180" y="130"/>
                  </a:cubicBezTo>
                  <a:cubicBezTo>
                    <a:pt x="230" y="70"/>
                    <a:pt x="310" y="26"/>
                    <a:pt x="386" y="26"/>
                  </a:cubicBezTo>
                  <a:cubicBezTo>
                    <a:pt x="473" y="26"/>
                    <a:pt x="523" y="91"/>
                    <a:pt x="523" y="190"/>
                  </a:cubicBezTo>
                  <a:cubicBezTo>
                    <a:pt x="523" y="223"/>
                    <a:pt x="521" y="226"/>
                    <a:pt x="521" y="233"/>
                  </a:cubicBezTo>
                  <a:cubicBezTo>
                    <a:pt x="521" y="242"/>
                    <a:pt x="530" y="242"/>
                    <a:pt x="533" y="242"/>
                  </a:cubicBezTo>
                  <a:cubicBezTo>
                    <a:pt x="545" y="242"/>
                    <a:pt x="545" y="240"/>
                    <a:pt x="547" y="226"/>
                  </a:cubicBezTo>
                  <a:lnTo>
                    <a:pt x="602" y="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4" name="Freeform 8"/>
            <p:cNvSpPr>
              <a:spLocks noChangeArrowheads="1"/>
            </p:cNvSpPr>
            <p:nvPr/>
          </p:nvSpPr>
          <p:spPr bwMode="auto">
            <a:xfrm>
              <a:off x="4512" y="1696"/>
              <a:ext cx="127" cy="44"/>
            </a:xfrm>
            <a:custGeom>
              <a:avLst/>
              <a:gdLst/>
              <a:ahLst/>
              <a:cxnLst>
                <a:cxn ang="0">
                  <a:pos x="535" y="34"/>
                </a:cxn>
                <a:cxn ang="0">
                  <a:pos x="564" y="17"/>
                </a:cxn>
                <a:cxn ang="0">
                  <a:pos x="535" y="0"/>
                </a:cxn>
                <a:cxn ang="0">
                  <a:pos x="29" y="0"/>
                </a:cxn>
                <a:cxn ang="0">
                  <a:pos x="0" y="17"/>
                </a:cxn>
                <a:cxn ang="0">
                  <a:pos x="29" y="34"/>
                </a:cxn>
                <a:cxn ang="0">
                  <a:pos x="535" y="34"/>
                </a:cxn>
                <a:cxn ang="0">
                  <a:pos x="535" y="199"/>
                </a:cxn>
                <a:cxn ang="0">
                  <a:pos x="564" y="182"/>
                </a:cxn>
                <a:cxn ang="0">
                  <a:pos x="535" y="166"/>
                </a:cxn>
                <a:cxn ang="0">
                  <a:pos x="29" y="166"/>
                </a:cxn>
                <a:cxn ang="0">
                  <a:pos x="0" y="182"/>
                </a:cxn>
                <a:cxn ang="0">
                  <a:pos x="29" y="199"/>
                </a:cxn>
                <a:cxn ang="0">
                  <a:pos x="535" y="199"/>
                </a:cxn>
              </a:cxnLst>
              <a:rect l="0" t="0" r="r" b="b"/>
              <a:pathLst>
                <a:path w="565" h="200">
                  <a:moveTo>
                    <a:pt x="535" y="34"/>
                  </a:moveTo>
                  <a:cubicBezTo>
                    <a:pt x="547" y="34"/>
                    <a:pt x="564" y="34"/>
                    <a:pt x="564" y="17"/>
                  </a:cubicBezTo>
                  <a:cubicBezTo>
                    <a:pt x="564" y="0"/>
                    <a:pt x="547" y="0"/>
                    <a:pt x="535" y="0"/>
                  </a:cubicBezTo>
                  <a:lnTo>
                    <a:pt x="29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lnTo>
                    <a:pt x="535" y="34"/>
                  </a:lnTo>
                  <a:close/>
                  <a:moveTo>
                    <a:pt x="535" y="199"/>
                  </a:moveTo>
                  <a:cubicBezTo>
                    <a:pt x="547" y="199"/>
                    <a:pt x="564" y="199"/>
                    <a:pt x="564" y="182"/>
                  </a:cubicBezTo>
                  <a:cubicBezTo>
                    <a:pt x="564" y="166"/>
                    <a:pt x="547" y="166"/>
                    <a:pt x="535" y="166"/>
                  </a:cubicBezTo>
                  <a:lnTo>
                    <a:pt x="29" y="166"/>
                  </a:lnTo>
                  <a:cubicBezTo>
                    <a:pt x="17" y="166"/>
                    <a:pt x="0" y="166"/>
                    <a:pt x="0" y="182"/>
                  </a:cubicBezTo>
                  <a:cubicBezTo>
                    <a:pt x="0" y="199"/>
                    <a:pt x="17" y="199"/>
                    <a:pt x="29" y="199"/>
                  </a:cubicBezTo>
                  <a:lnTo>
                    <a:pt x="535" y="19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5" name="Freeform 9"/>
            <p:cNvSpPr>
              <a:spLocks noChangeArrowheads="1"/>
            </p:cNvSpPr>
            <p:nvPr/>
          </p:nvSpPr>
          <p:spPr bwMode="auto">
            <a:xfrm>
              <a:off x="4721" y="1622"/>
              <a:ext cx="44" cy="191"/>
            </a:xfrm>
            <a:custGeom>
              <a:avLst/>
              <a:gdLst/>
              <a:ahLst/>
              <a:cxnLst>
                <a:cxn ang="0">
                  <a:pos x="199" y="838"/>
                </a:cxn>
                <a:cxn ang="0">
                  <a:pos x="182" y="819"/>
                </a:cxn>
                <a:cxn ang="0">
                  <a:pos x="50" y="423"/>
                </a:cxn>
                <a:cxn ang="0">
                  <a:pos x="187" y="24"/>
                </a:cxn>
                <a:cxn ang="0">
                  <a:pos x="199" y="10"/>
                </a:cxn>
                <a:cxn ang="0">
                  <a:pos x="190" y="0"/>
                </a:cxn>
                <a:cxn ang="0">
                  <a:pos x="53" y="166"/>
                </a:cxn>
                <a:cxn ang="0">
                  <a:pos x="0" y="423"/>
                </a:cxn>
                <a:cxn ang="0">
                  <a:pos x="55" y="687"/>
                </a:cxn>
                <a:cxn ang="0">
                  <a:pos x="190" y="845"/>
                </a:cxn>
                <a:cxn ang="0">
                  <a:pos x="199" y="838"/>
                </a:cxn>
              </a:cxnLst>
              <a:rect l="0" t="0" r="r" b="b"/>
              <a:pathLst>
                <a:path w="200" h="846">
                  <a:moveTo>
                    <a:pt x="199" y="838"/>
                  </a:moveTo>
                  <a:cubicBezTo>
                    <a:pt x="199" y="836"/>
                    <a:pt x="199" y="833"/>
                    <a:pt x="182" y="819"/>
                  </a:cubicBezTo>
                  <a:cubicBezTo>
                    <a:pt x="77" y="713"/>
                    <a:pt x="50" y="552"/>
                    <a:pt x="50" y="423"/>
                  </a:cubicBezTo>
                  <a:cubicBezTo>
                    <a:pt x="50" y="276"/>
                    <a:pt x="82" y="130"/>
                    <a:pt x="187" y="24"/>
                  </a:cubicBezTo>
                  <a:cubicBezTo>
                    <a:pt x="199" y="12"/>
                    <a:pt x="199" y="12"/>
                    <a:pt x="199" y="10"/>
                  </a:cubicBezTo>
                  <a:cubicBezTo>
                    <a:pt x="199" y="2"/>
                    <a:pt x="194" y="0"/>
                    <a:pt x="190" y="0"/>
                  </a:cubicBezTo>
                  <a:cubicBezTo>
                    <a:pt x="180" y="0"/>
                    <a:pt x="103" y="58"/>
                    <a:pt x="53" y="166"/>
                  </a:cubicBezTo>
                  <a:cubicBezTo>
                    <a:pt x="10" y="259"/>
                    <a:pt x="0" y="353"/>
                    <a:pt x="0" y="423"/>
                  </a:cubicBezTo>
                  <a:cubicBezTo>
                    <a:pt x="0" y="490"/>
                    <a:pt x="10" y="591"/>
                    <a:pt x="55" y="687"/>
                  </a:cubicBezTo>
                  <a:cubicBezTo>
                    <a:pt x="108" y="792"/>
                    <a:pt x="180" y="845"/>
                    <a:pt x="190" y="845"/>
                  </a:cubicBezTo>
                  <a:cubicBezTo>
                    <a:pt x="194" y="845"/>
                    <a:pt x="199" y="843"/>
                    <a:pt x="199" y="83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6" name="Freeform 10"/>
            <p:cNvSpPr>
              <a:spLocks noChangeArrowheads="1"/>
            </p:cNvSpPr>
            <p:nvPr/>
          </p:nvSpPr>
          <p:spPr bwMode="auto">
            <a:xfrm>
              <a:off x="4784" y="1635"/>
              <a:ext cx="136" cy="131"/>
            </a:xfrm>
            <a:custGeom>
              <a:avLst/>
              <a:gdLst/>
              <a:ahLst/>
              <a:cxnLst>
                <a:cxn ang="0">
                  <a:pos x="101" y="514"/>
                </a:cxn>
                <a:cxn ang="0">
                  <a:pos x="24" y="552"/>
                </a:cxn>
                <a:cxn ang="0">
                  <a:pos x="0" y="569"/>
                </a:cxn>
                <a:cxn ang="0">
                  <a:pos x="24" y="579"/>
                </a:cxn>
                <a:cxn ang="0">
                  <a:pos x="326" y="579"/>
                </a:cxn>
                <a:cxn ang="0">
                  <a:pos x="559" y="396"/>
                </a:cxn>
                <a:cxn ang="0">
                  <a:pos x="427" y="276"/>
                </a:cxn>
                <a:cxn ang="0">
                  <a:pos x="605" y="118"/>
                </a:cxn>
                <a:cxn ang="0">
                  <a:pos x="446" y="0"/>
                </a:cxn>
                <a:cxn ang="0">
                  <a:pos x="163" y="0"/>
                </a:cxn>
                <a:cxn ang="0">
                  <a:pos x="139" y="17"/>
                </a:cxn>
                <a:cxn ang="0">
                  <a:pos x="161" y="26"/>
                </a:cxn>
                <a:cxn ang="0">
                  <a:pos x="194" y="29"/>
                </a:cxn>
                <a:cxn ang="0">
                  <a:pos x="216" y="41"/>
                </a:cxn>
                <a:cxn ang="0">
                  <a:pos x="214" y="58"/>
                </a:cxn>
                <a:cxn ang="0">
                  <a:pos x="101" y="514"/>
                </a:cxn>
                <a:cxn ang="0">
                  <a:pos x="228" y="269"/>
                </a:cxn>
                <a:cxn ang="0">
                  <a:pos x="281" y="58"/>
                </a:cxn>
                <a:cxn ang="0">
                  <a:pos x="326" y="26"/>
                </a:cxn>
                <a:cxn ang="0">
                  <a:pos x="434" y="26"/>
                </a:cxn>
                <a:cxn ang="0">
                  <a:pos x="528" y="113"/>
                </a:cxn>
                <a:cxn ang="0">
                  <a:pos x="350" y="269"/>
                </a:cxn>
                <a:cxn ang="0">
                  <a:pos x="228" y="269"/>
                </a:cxn>
                <a:cxn ang="0">
                  <a:pos x="190" y="552"/>
                </a:cxn>
                <a:cxn ang="0">
                  <a:pos x="170" y="552"/>
                </a:cxn>
                <a:cxn ang="0">
                  <a:pos x="161" y="543"/>
                </a:cxn>
                <a:cxn ang="0">
                  <a:pos x="163" y="523"/>
                </a:cxn>
                <a:cxn ang="0">
                  <a:pos x="223" y="288"/>
                </a:cxn>
                <a:cxn ang="0">
                  <a:pos x="382" y="288"/>
                </a:cxn>
                <a:cxn ang="0">
                  <a:pos x="480" y="387"/>
                </a:cxn>
                <a:cxn ang="0">
                  <a:pos x="305" y="552"/>
                </a:cxn>
                <a:cxn ang="0">
                  <a:pos x="190" y="552"/>
                </a:cxn>
              </a:cxnLst>
              <a:rect l="0" t="0" r="r" b="b"/>
              <a:pathLst>
                <a:path w="606" h="580">
                  <a:moveTo>
                    <a:pt x="101" y="514"/>
                  </a:moveTo>
                  <a:cubicBezTo>
                    <a:pt x="91" y="545"/>
                    <a:pt x="89" y="552"/>
                    <a:pt x="24" y="552"/>
                  </a:cubicBezTo>
                  <a:cubicBezTo>
                    <a:pt x="10" y="552"/>
                    <a:pt x="0" y="552"/>
                    <a:pt x="0" y="569"/>
                  </a:cubicBezTo>
                  <a:cubicBezTo>
                    <a:pt x="0" y="579"/>
                    <a:pt x="7" y="579"/>
                    <a:pt x="24" y="579"/>
                  </a:cubicBezTo>
                  <a:lnTo>
                    <a:pt x="326" y="579"/>
                  </a:lnTo>
                  <a:cubicBezTo>
                    <a:pt x="458" y="579"/>
                    <a:pt x="559" y="478"/>
                    <a:pt x="559" y="396"/>
                  </a:cubicBezTo>
                  <a:cubicBezTo>
                    <a:pt x="559" y="334"/>
                    <a:pt x="509" y="286"/>
                    <a:pt x="427" y="276"/>
                  </a:cubicBezTo>
                  <a:cubicBezTo>
                    <a:pt x="516" y="259"/>
                    <a:pt x="605" y="197"/>
                    <a:pt x="605" y="118"/>
                  </a:cubicBezTo>
                  <a:cubicBezTo>
                    <a:pt x="605" y="55"/>
                    <a:pt x="550" y="0"/>
                    <a:pt x="446" y="0"/>
                  </a:cubicBezTo>
                  <a:lnTo>
                    <a:pt x="163" y="0"/>
                  </a:lnTo>
                  <a:cubicBezTo>
                    <a:pt x="146" y="0"/>
                    <a:pt x="139" y="0"/>
                    <a:pt x="139" y="17"/>
                  </a:cubicBezTo>
                  <a:cubicBezTo>
                    <a:pt x="139" y="26"/>
                    <a:pt x="146" y="26"/>
                    <a:pt x="161" y="26"/>
                  </a:cubicBezTo>
                  <a:cubicBezTo>
                    <a:pt x="163" y="26"/>
                    <a:pt x="180" y="26"/>
                    <a:pt x="194" y="29"/>
                  </a:cubicBezTo>
                  <a:cubicBezTo>
                    <a:pt x="209" y="29"/>
                    <a:pt x="216" y="31"/>
                    <a:pt x="216" y="41"/>
                  </a:cubicBezTo>
                  <a:cubicBezTo>
                    <a:pt x="216" y="46"/>
                    <a:pt x="216" y="48"/>
                    <a:pt x="214" y="58"/>
                  </a:cubicBezTo>
                  <a:lnTo>
                    <a:pt x="101" y="514"/>
                  </a:lnTo>
                  <a:close/>
                  <a:moveTo>
                    <a:pt x="228" y="269"/>
                  </a:moveTo>
                  <a:lnTo>
                    <a:pt x="281" y="58"/>
                  </a:lnTo>
                  <a:cubicBezTo>
                    <a:pt x="288" y="29"/>
                    <a:pt x="290" y="26"/>
                    <a:pt x="326" y="26"/>
                  </a:cubicBezTo>
                  <a:lnTo>
                    <a:pt x="434" y="26"/>
                  </a:lnTo>
                  <a:cubicBezTo>
                    <a:pt x="509" y="26"/>
                    <a:pt x="528" y="77"/>
                    <a:pt x="528" y="113"/>
                  </a:cubicBezTo>
                  <a:cubicBezTo>
                    <a:pt x="528" y="187"/>
                    <a:pt x="454" y="269"/>
                    <a:pt x="350" y="269"/>
                  </a:cubicBezTo>
                  <a:lnTo>
                    <a:pt x="228" y="269"/>
                  </a:lnTo>
                  <a:close/>
                  <a:moveTo>
                    <a:pt x="190" y="552"/>
                  </a:moveTo>
                  <a:cubicBezTo>
                    <a:pt x="178" y="552"/>
                    <a:pt x="175" y="552"/>
                    <a:pt x="170" y="552"/>
                  </a:cubicBezTo>
                  <a:cubicBezTo>
                    <a:pt x="163" y="550"/>
                    <a:pt x="161" y="550"/>
                    <a:pt x="161" y="543"/>
                  </a:cubicBezTo>
                  <a:cubicBezTo>
                    <a:pt x="161" y="540"/>
                    <a:pt x="161" y="538"/>
                    <a:pt x="163" y="523"/>
                  </a:cubicBezTo>
                  <a:lnTo>
                    <a:pt x="223" y="288"/>
                  </a:lnTo>
                  <a:lnTo>
                    <a:pt x="382" y="288"/>
                  </a:lnTo>
                  <a:cubicBezTo>
                    <a:pt x="463" y="288"/>
                    <a:pt x="480" y="351"/>
                    <a:pt x="480" y="387"/>
                  </a:cubicBezTo>
                  <a:cubicBezTo>
                    <a:pt x="480" y="471"/>
                    <a:pt x="406" y="552"/>
                    <a:pt x="305" y="552"/>
                  </a:cubicBezTo>
                  <a:lnTo>
                    <a:pt x="190" y="55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7" name="Freeform 11"/>
            <p:cNvSpPr>
              <a:spLocks noChangeArrowheads="1"/>
            </p:cNvSpPr>
            <p:nvPr/>
          </p:nvSpPr>
          <p:spPr bwMode="auto">
            <a:xfrm>
              <a:off x="4947" y="1745"/>
              <a:ext cx="22" cy="57"/>
            </a:xfrm>
            <a:custGeom>
              <a:avLst/>
              <a:gdLst/>
              <a:ahLst/>
              <a:cxnLst>
                <a:cxn ang="0">
                  <a:pos x="101" y="89"/>
                </a:cxn>
                <a:cxn ang="0">
                  <a:pos x="46" y="0"/>
                </a:cxn>
                <a:cxn ang="0">
                  <a:pos x="0" y="46"/>
                </a:cxn>
                <a:cxn ang="0">
                  <a:pos x="46" y="91"/>
                </a:cxn>
                <a:cxn ang="0">
                  <a:pos x="77" y="79"/>
                </a:cxn>
                <a:cxn ang="0">
                  <a:pos x="79" y="77"/>
                </a:cxn>
                <a:cxn ang="0">
                  <a:pos x="82" y="89"/>
                </a:cxn>
                <a:cxn ang="0">
                  <a:pos x="24" y="233"/>
                </a:cxn>
                <a:cxn ang="0">
                  <a:pos x="14" y="245"/>
                </a:cxn>
                <a:cxn ang="0">
                  <a:pos x="22" y="254"/>
                </a:cxn>
                <a:cxn ang="0">
                  <a:pos x="101" y="89"/>
                </a:cxn>
              </a:cxnLst>
              <a:rect l="0" t="0" r="r" b="b"/>
              <a:pathLst>
                <a:path w="102" h="255">
                  <a:moveTo>
                    <a:pt x="101" y="89"/>
                  </a:moveTo>
                  <a:cubicBezTo>
                    <a:pt x="101" y="34"/>
                    <a:pt x="79" y="0"/>
                    <a:pt x="46" y="0"/>
                  </a:cubicBezTo>
                  <a:cubicBezTo>
                    <a:pt x="17" y="0"/>
                    <a:pt x="0" y="22"/>
                    <a:pt x="0" y="46"/>
                  </a:cubicBezTo>
                  <a:cubicBezTo>
                    <a:pt x="0" y="67"/>
                    <a:pt x="17" y="91"/>
                    <a:pt x="46" y="91"/>
                  </a:cubicBezTo>
                  <a:cubicBezTo>
                    <a:pt x="55" y="91"/>
                    <a:pt x="67" y="86"/>
                    <a:pt x="77" y="79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82" y="77"/>
                    <a:pt x="82" y="77"/>
                    <a:pt x="82" y="89"/>
                  </a:cubicBezTo>
                  <a:cubicBezTo>
                    <a:pt x="82" y="154"/>
                    <a:pt x="53" y="204"/>
                    <a:pt x="24" y="233"/>
                  </a:cubicBezTo>
                  <a:cubicBezTo>
                    <a:pt x="14" y="240"/>
                    <a:pt x="14" y="242"/>
                    <a:pt x="14" y="245"/>
                  </a:cubicBezTo>
                  <a:cubicBezTo>
                    <a:pt x="14" y="252"/>
                    <a:pt x="19" y="254"/>
                    <a:pt x="22" y="254"/>
                  </a:cubicBezTo>
                  <a:cubicBezTo>
                    <a:pt x="31" y="254"/>
                    <a:pt x="101" y="190"/>
                    <a:pt x="101" y="8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8" name="Freeform 12"/>
            <p:cNvSpPr>
              <a:spLocks noChangeArrowheads="1"/>
            </p:cNvSpPr>
            <p:nvPr/>
          </p:nvSpPr>
          <p:spPr bwMode="auto">
            <a:xfrm>
              <a:off x="5025" y="1631"/>
              <a:ext cx="113" cy="139"/>
            </a:xfrm>
            <a:custGeom>
              <a:avLst/>
              <a:gdLst/>
              <a:ahLst/>
              <a:cxnLst>
                <a:cxn ang="0">
                  <a:pos x="502" y="10"/>
                </a:cxn>
                <a:cxn ang="0">
                  <a:pos x="494" y="0"/>
                </a:cxn>
                <a:cxn ang="0">
                  <a:pos x="478" y="12"/>
                </a:cxn>
                <a:cxn ang="0">
                  <a:pos x="437" y="60"/>
                </a:cxn>
                <a:cxn ang="0">
                  <a:pos x="317" y="0"/>
                </a:cxn>
                <a:cxn ang="0">
                  <a:pos x="106" y="199"/>
                </a:cxn>
                <a:cxn ang="0">
                  <a:pos x="194" y="319"/>
                </a:cxn>
                <a:cxn ang="0">
                  <a:pos x="286" y="343"/>
                </a:cxn>
                <a:cxn ang="0">
                  <a:pos x="365" y="435"/>
                </a:cxn>
                <a:cxn ang="0">
                  <a:pos x="211" y="591"/>
                </a:cxn>
                <a:cxn ang="0">
                  <a:pos x="62" y="466"/>
                </a:cxn>
                <a:cxn ang="0">
                  <a:pos x="67" y="420"/>
                </a:cxn>
                <a:cxn ang="0">
                  <a:pos x="70" y="415"/>
                </a:cxn>
                <a:cxn ang="0">
                  <a:pos x="60" y="406"/>
                </a:cxn>
                <a:cxn ang="0">
                  <a:pos x="50" y="408"/>
                </a:cxn>
                <a:cxn ang="0">
                  <a:pos x="0" y="607"/>
                </a:cxn>
                <a:cxn ang="0">
                  <a:pos x="10" y="617"/>
                </a:cxn>
                <a:cxn ang="0">
                  <a:pos x="24" y="603"/>
                </a:cxn>
                <a:cxn ang="0">
                  <a:pos x="67" y="555"/>
                </a:cxn>
                <a:cxn ang="0">
                  <a:pos x="209" y="617"/>
                </a:cxn>
                <a:cxn ang="0">
                  <a:pos x="425" y="399"/>
                </a:cxn>
                <a:cxn ang="0">
                  <a:pos x="384" y="300"/>
                </a:cxn>
                <a:cxn ang="0">
                  <a:pos x="276" y="257"/>
                </a:cxn>
                <a:cxn ang="0">
                  <a:pos x="218" y="242"/>
                </a:cxn>
                <a:cxn ang="0">
                  <a:pos x="168" y="163"/>
                </a:cxn>
                <a:cxn ang="0">
                  <a:pos x="314" y="24"/>
                </a:cxn>
                <a:cxn ang="0">
                  <a:pos x="437" y="156"/>
                </a:cxn>
                <a:cxn ang="0">
                  <a:pos x="434" y="202"/>
                </a:cxn>
                <a:cxn ang="0">
                  <a:pos x="444" y="211"/>
                </a:cxn>
                <a:cxn ang="0">
                  <a:pos x="456" y="194"/>
                </a:cxn>
                <a:cxn ang="0">
                  <a:pos x="502" y="10"/>
                </a:cxn>
              </a:cxnLst>
              <a:rect l="0" t="0" r="r" b="b"/>
              <a:pathLst>
                <a:path w="503" h="618">
                  <a:moveTo>
                    <a:pt x="502" y="10"/>
                  </a:moveTo>
                  <a:cubicBezTo>
                    <a:pt x="502" y="5"/>
                    <a:pt x="502" y="0"/>
                    <a:pt x="494" y="0"/>
                  </a:cubicBezTo>
                  <a:cubicBezTo>
                    <a:pt x="490" y="0"/>
                    <a:pt x="487" y="0"/>
                    <a:pt x="478" y="12"/>
                  </a:cubicBezTo>
                  <a:lnTo>
                    <a:pt x="437" y="60"/>
                  </a:lnTo>
                  <a:cubicBezTo>
                    <a:pt x="415" y="22"/>
                    <a:pt x="372" y="0"/>
                    <a:pt x="317" y="0"/>
                  </a:cubicBezTo>
                  <a:cubicBezTo>
                    <a:pt x="209" y="0"/>
                    <a:pt x="106" y="98"/>
                    <a:pt x="106" y="199"/>
                  </a:cubicBezTo>
                  <a:cubicBezTo>
                    <a:pt x="106" y="269"/>
                    <a:pt x="151" y="307"/>
                    <a:pt x="194" y="319"/>
                  </a:cubicBezTo>
                  <a:lnTo>
                    <a:pt x="286" y="343"/>
                  </a:lnTo>
                  <a:cubicBezTo>
                    <a:pt x="317" y="351"/>
                    <a:pt x="365" y="365"/>
                    <a:pt x="365" y="435"/>
                  </a:cubicBezTo>
                  <a:cubicBezTo>
                    <a:pt x="365" y="509"/>
                    <a:pt x="295" y="591"/>
                    <a:pt x="211" y="591"/>
                  </a:cubicBezTo>
                  <a:cubicBezTo>
                    <a:pt x="156" y="591"/>
                    <a:pt x="62" y="571"/>
                    <a:pt x="62" y="466"/>
                  </a:cubicBezTo>
                  <a:cubicBezTo>
                    <a:pt x="62" y="447"/>
                    <a:pt x="67" y="425"/>
                    <a:pt x="67" y="420"/>
                  </a:cubicBezTo>
                  <a:cubicBezTo>
                    <a:pt x="70" y="418"/>
                    <a:pt x="70" y="415"/>
                    <a:pt x="70" y="415"/>
                  </a:cubicBezTo>
                  <a:cubicBezTo>
                    <a:pt x="70" y="406"/>
                    <a:pt x="62" y="406"/>
                    <a:pt x="60" y="406"/>
                  </a:cubicBezTo>
                  <a:cubicBezTo>
                    <a:pt x="55" y="406"/>
                    <a:pt x="53" y="406"/>
                    <a:pt x="50" y="408"/>
                  </a:cubicBezTo>
                  <a:cubicBezTo>
                    <a:pt x="48" y="411"/>
                    <a:pt x="0" y="605"/>
                    <a:pt x="0" y="607"/>
                  </a:cubicBezTo>
                  <a:cubicBezTo>
                    <a:pt x="0" y="612"/>
                    <a:pt x="5" y="617"/>
                    <a:pt x="10" y="617"/>
                  </a:cubicBezTo>
                  <a:cubicBezTo>
                    <a:pt x="14" y="617"/>
                    <a:pt x="14" y="615"/>
                    <a:pt x="24" y="603"/>
                  </a:cubicBezTo>
                  <a:lnTo>
                    <a:pt x="67" y="555"/>
                  </a:lnTo>
                  <a:cubicBezTo>
                    <a:pt x="103" y="605"/>
                    <a:pt x="161" y="617"/>
                    <a:pt x="209" y="617"/>
                  </a:cubicBezTo>
                  <a:cubicBezTo>
                    <a:pt x="324" y="617"/>
                    <a:pt x="425" y="504"/>
                    <a:pt x="425" y="399"/>
                  </a:cubicBezTo>
                  <a:cubicBezTo>
                    <a:pt x="425" y="339"/>
                    <a:pt x="396" y="310"/>
                    <a:pt x="384" y="300"/>
                  </a:cubicBezTo>
                  <a:cubicBezTo>
                    <a:pt x="365" y="279"/>
                    <a:pt x="350" y="276"/>
                    <a:pt x="276" y="257"/>
                  </a:cubicBezTo>
                  <a:cubicBezTo>
                    <a:pt x="257" y="252"/>
                    <a:pt x="226" y="242"/>
                    <a:pt x="218" y="242"/>
                  </a:cubicBezTo>
                  <a:cubicBezTo>
                    <a:pt x="197" y="233"/>
                    <a:pt x="168" y="209"/>
                    <a:pt x="168" y="163"/>
                  </a:cubicBezTo>
                  <a:cubicBezTo>
                    <a:pt x="168" y="96"/>
                    <a:pt x="235" y="24"/>
                    <a:pt x="314" y="24"/>
                  </a:cubicBezTo>
                  <a:cubicBezTo>
                    <a:pt x="386" y="24"/>
                    <a:pt x="437" y="60"/>
                    <a:pt x="437" y="156"/>
                  </a:cubicBezTo>
                  <a:cubicBezTo>
                    <a:pt x="437" y="182"/>
                    <a:pt x="434" y="197"/>
                    <a:pt x="434" y="202"/>
                  </a:cubicBezTo>
                  <a:cubicBezTo>
                    <a:pt x="434" y="204"/>
                    <a:pt x="434" y="211"/>
                    <a:pt x="444" y="211"/>
                  </a:cubicBezTo>
                  <a:cubicBezTo>
                    <a:pt x="454" y="211"/>
                    <a:pt x="454" y="209"/>
                    <a:pt x="456" y="194"/>
                  </a:cubicBezTo>
                  <a:lnTo>
                    <a:pt x="502" y="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9" name="Freeform 13"/>
            <p:cNvSpPr>
              <a:spLocks noChangeArrowheads="1"/>
            </p:cNvSpPr>
            <p:nvPr/>
          </p:nvSpPr>
          <p:spPr bwMode="auto">
            <a:xfrm>
              <a:off x="5149" y="1745"/>
              <a:ext cx="22" cy="57"/>
            </a:xfrm>
            <a:custGeom>
              <a:avLst/>
              <a:gdLst/>
              <a:ahLst/>
              <a:cxnLst>
                <a:cxn ang="0">
                  <a:pos x="101" y="89"/>
                </a:cxn>
                <a:cxn ang="0">
                  <a:pos x="46" y="0"/>
                </a:cxn>
                <a:cxn ang="0">
                  <a:pos x="0" y="46"/>
                </a:cxn>
                <a:cxn ang="0">
                  <a:pos x="46" y="91"/>
                </a:cxn>
                <a:cxn ang="0">
                  <a:pos x="77" y="79"/>
                </a:cxn>
                <a:cxn ang="0">
                  <a:pos x="82" y="77"/>
                </a:cxn>
                <a:cxn ang="0">
                  <a:pos x="82" y="89"/>
                </a:cxn>
                <a:cxn ang="0">
                  <a:pos x="24" y="233"/>
                </a:cxn>
                <a:cxn ang="0">
                  <a:pos x="14" y="245"/>
                </a:cxn>
                <a:cxn ang="0">
                  <a:pos x="22" y="254"/>
                </a:cxn>
                <a:cxn ang="0">
                  <a:pos x="101" y="89"/>
                </a:cxn>
              </a:cxnLst>
              <a:rect l="0" t="0" r="r" b="b"/>
              <a:pathLst>
                <a:path w="102" h="255">
                  <a:moveTo>
                    <a:pt x="101" y="89"/>
                  </a:moveTo>
                  <a:cubicBezTo>
                    <a:pt x="101" y="34"/>
                    <a:pt x="79" y="0"/>
                    <a:pt x="46" y="0"/>
                  </a:cubicBezTo>
                  <a:cubicBezTo>
                    <a:pt x="17" y="0"/>
                    <a:pt x="0" y="22"/>
                    <a:pt x="0" y="46"/>
                  </a:cubicBezTo>
                  <a:cubicBezTo>
                    <a:pt x="0" y="67"/>
                    <a:pt x="17" y="91"/>
                    <a:pt x="46" y="91"/>
                  </a:cubicBezTo>
                  <a:cubicBezTo>
                    <a:pt x="55" y="91"/>
                    <a:pt x="67" y="86"/>
                    <a:pt x="77" y="79"/>
                  </a:cubicBezTo>
                  <a:cubicBezTo>
                    <a:pt x="79" y="77"/>
                    <a:pt x="79" y="77"/>
                    <a:pt x="82" y="77"/>
                  </a:cubicBezTo>
                  <a:lnTo>
                    <a:pt x="82" y="89"/>
                  </a:lnTo>
                  <a:cubicBezTo>
                    <a:pt x="82" y="154"/>
                    <a:pt x="53" y="204"/>
                    <a:pt x="24" y="233"/>
                  </a:cubicBezTo>
                  <a:cubicBezTo>
                    <a:pt x="14" y="240"/>
                    <a:pt x="14" y="242"/>
                    <a:pt x="14" y="245"/>
                  </a:cubicBezTo>
                  <a:cubicBezTo>
                    <a:pt x="14" y="252"/>
                    <a:pt x="19" y="254"/>
                    <a:pt x="22" y="254"/>
                  </a:cubicBezTo>
                  <a:cubicBezTo>
                    <a:pt x="31" y="254"/>
                    <a:pt x="101" y="190"/>
                    <a:pt x="101" y="8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0" name="Freeform 14"/>
            <p:cNvSpPr>
              <a:spLocks noChangeArrowheads="1"/>
            </p:cNvSpPr>
            <p:nvPr/>
          </p:nvSpPr>
          <p:spPr bwMode="auto">
            <a:xfrm>
              <a:off x="5227" y="1631"/>
              <a:ext cx="132" cy="172"/>
            </a:xfrm>
            <a:custGeom>
              <a:avLst/>
              <a:gdLst/>
              <a:ahLst/>
              <a:cxnLst>
                <a:cxn ang="0">
                  <a:pos x="329" y="591"/>
                </a:cxn>
                <a:cxn ang="0">
                  <a:pos x="586" y="228"/>
                </a:cxn>
                <a:cxn ang="0">
                  <a:pos x="370" y="0"/>
                </a:cxn>
                <a:cxn ang="0">
                  <a:pos x="0" y="389"/>
                </a:cxn>
                <a:cxn ang="0">
                  <a:pos x="216" y="615"/>
                </a:cxn>
                <a:cxn ang="0">
                  <a:pos x="300" y="603"/>
                </a:cxn>
                <a:cxn ang="0">
                  <a:pos x="298" y="667"/>
                </a:cxn>
                <a:cxn ang="0">
                  <a:pos x="367" y="761"/>
                </a:cxn>
                <a:cxn ang="0">
                  <a:pos x="509" y="598"/>
                </a:cxn>
                <a:cxn ang="0">
                  <a:pos x="499" y="588"/>
                </a:cxn>
                <a:cxn ang="0">
                  <a:pos x="490" y="598"/>
                </a:cxn>
                <a:cxn ang="0">
                  <a:pos x="389" y="679"/>
                </a:cxn>
                <a:cxn ang="0">
                  <a:pos x="329" y="591"/>
                </a:cxn>
                <a:cxn ang="0">
                  <a:pos x="170" y="586"/>
                </a:cxn>
                <a:cxn ang="0">
                  <a:pos x="74" y="415"/>
                </a:cxn>
                <a:cxn ang="0">
                  <a:pos x="161" y="146"/>
                </a:cxn>
                <a:cxn ang="0">
                  <a:pos x="365" y="22"/>
                </a:cxn>
                <a:cxn ang="0">
                  <a:pos x="511" y="202"/>
                </a:cxn>
                <a:cxn ang="0">
                  <a:pos x="326" y="562"/>
                </a:cxn>
                <a:cxn ang="0">
                  <a:pos x="250" y="471"/>
                </a:cxn>
                <a:cxn ang="0">
                  <a:pos x="163" y="557"/>
                </a:cxn>
                <a:cxn ang="0">
                  <a:pos x="170" y="586"/>
                </a:cxn>
                <a:cxn ang="0">
                  <a:pos x="221" y="595"/>
                </a:cxn>
                <a:cxn ang="0">
                  <a:pos x="182" y="557"/>
                </a:cxn>
                <a:cxn ang="0">
                  <a:pos x="250" y="490"/>
                </a:cxn>
                <a:cxn ang="0">
                  <a:pos x="302" y="562"/>
                </a:cxn>
                <a:cxn ang="0">
                  <a:pos x="293" y="579"/>
                </a:cxn>
                <a:cxn ang="0">
                  <a:pos x="221" y="595"/>
                </a:cxn>
              </a:cxnLst>
              <a:rect l="0" t="0" r="r" b="b"/>
              <a:pathLst>
                <a:path w="587" h="762">
                  <a:moveTo>
                    <a:pt x="329" y="591"/>
                  </a:moveTo>
                  <a:cubicBezTo>
                    <a:pt x="461" y="543"/>
                    <a:pt x="586" y="391"/>
                    <a:pt x="586" y="228"/>
                  </a:cubicBezTo>
                  <a:cubicBezTo>
                    <a:pt x="586" y="91"/>
                    <a:pt x="494" y="0"/>
                    <a:pt x="370" y="0"/>
                  </a:cubicBezTo>
                  <a:cubicBezTo>
                    <a:pt x="187" y="0"/>
                    <a:pt x="0" y="192"/>
                    <a:pt x="0" y="389"/>
                  </a:cubicBezTo>
                  <a:cubicBezTo>
                    <a:pt x="0" y="531"/>
                    <a:pt x="96" y="615"/>
                    <a:pt x="216" y="615"/>
                  </a:cubicBezTo>
                  <a:cubicBezTo>
                    <a:pt x="238" y="615"/>
                    <a:pt x="266" y="612"/>
                    <a:pt x="300" y="603"/>
                  </a:cubicBezTo>
                  <a:cubicBezTo>
                    <a:pt x="298" y="655"/>
                    <a:pt x="298" y="658"/>
                    <a:pt x="298" y="667"/>
                  </a:cubicBezTo>
                  <a:cubicBezTo>
                    <a:pt x="298" y="694"/>
                    <a:pt x="298" y="761"/>
                    <a:pt x="367" y="761"/>
                  </a:cubicBezTo>
                  <a:cubicBezTo>
                    <a:pt x="468" y="761"/>
                    <a:pt x="509" y="605"/>
                    <a:pt x="509" y="598"/>
                  </a:cubicBezTo>
                  <a:cubicBezTo>
                    <a:pt x="509" y="591"/>
                    <a:pt x="502" y="588"/>
                    <a:pt x="499" y="588"/>
                  </a:cubicBezTo>
                  <a:cubicBezTo>
                    <a:pt x="492" y="588"/>
                    <a:pt x="490" y="593"/>
                    <a:pt x="490" y="598"/>
                  </a:cubicBezTo>
                  <a:cubicBezTo>
                    <a:pt x="468" y="658"/>
                    <a:pt x="420" y="679"/>
                    <a:pt x="389" y="679"/>
                  </a:cubicBezTo>
                  <a:cubicBezTo>
                    <a:pt x="350" y="679"/>
                    <a:pt x="338" y="655"/>
                    <a:pt x="329" y="591"/>
                  </a:cubicBezTo>
                  <a:close/>
                  <a:moveTo>
                    <a:pt x="170" y="586"/>
                  </a:moveTo>
                  <a:cubicBezTo>
                    <a:pt x="103" y="559"/>
                    <a:pt x="74" y="492"/>
                    <a:pt x="74" y="415"/>
                  </a:cubicBezTo>
                  <a:cubicBezTo>
                    <a:pt x="74" y="358"/>
                    <a:pt x="96" y="238"/>
                    <a:pt x="161" y="146"/>
                  </a:cubicBezTo>
                  <a:cubicBezTo>
                    <a:pt x="223" y="60"/>
                    <a:pt x="302" y="22"/>
                    <a:pt x="365" y="22"/>
                  </a:cubicBezTo>
                  <a:cubicBezTo>
                    <a:pt x="449" y="22"/>
                    <a:pt x="511" y="86"/>
                    <a:pt x="511" y="202"/>
                  </a:cubicBezTo>
                  <a:cubicBezTo>
                    <a:pt x="511" y="286"/>
                    <a:pt x="468" y="483"/>
                    <a:pt x="326" y="562"/>
                  </a:cubicBezTo>
                  <a:cubicBezTo>
                    <a:pt x="322" y="533"/>
                    <a:pt x="312" y="471"/>
                    <a:pt x="250" y="471"/>
                  </a:cubicBezTo>
                  <a:cubicBezTo>
                    <a:pt x="206" y="471"/>
                    <a:pt x="163" y="514"/>
                    <a:pt x="163" y="557"/>
                  </a:cubicBezTo>
                  <a:cubicBezTo>
                    <a:pt x="163" y="574"/>
                    <a:pt x="170" y="583"/>
                    <a:pt x="170" y="586"/>
                  </a:cubicBezTo>
                  <a:close/>
                  <a:moveTo>
                    <a:pt x="221" y="595"/>
                  </a:moveTo>
                  <a:cubicBezTo>
                    <a:pt x="211" y="595"/>
                    <a:pt x="182" y="595"/>
                    <a:pt x="182" y="557"/>
                  </a:cubicBezTo>
                  <a:cubicBezTo>
                    <a:pt x="182" y="523"/>
                    <a:pt x="216" y="490"/>
                    <a:pt x="250" y="490"/>
                  </a:cubicBezTo>
                  <a:cubicBezTo>
                    <a:pt x="286" y="490"/>
                    <a:pt x="302" y="511"/>
                    <a:pt x="302" y="562"/>
                  </a:cubicBezTo>
                  <a:cubicBezTo>
                    <a:pt x="302" y="574"/>
                    <a:pt x="302" y="576"/>
                    <a:pt x="293" y="579"/>
                  </a:cubicBezTo>
                  <a:cubicBezTo>
                    <a:pt x="271" y="588"/>
                    <a:pt x="245" y="595"/>
                    <a:pt x="221" y="595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1" name="Freeform 15"/>
            <p:cNvSpPr>
              <a:spLocks noChangeArrowheads="1"/>
            </p:cNvSpPr>
            <p:nvPr/>
          </p:nvSpPr>
          <p:spPr bwMode="auto">
            <a:xfrm>
              <a:off x="5379" y="1622"/>
              <a:ext cx="44" cy="191"/>
            </a:xfrm>
            <a:custGeom>
              <a:avLst/>
              <a:gdLst/>
              <a:ahLst/>
              <a:cxnLst>
                <a:cxn ang="0">
                  <a:pos x="199" y="423"/>
                </a:cxn>
                <a:cxn ang="0">
                  <a:pos x="142" y="158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7" y="29"/>
                </a:cxn>
                <a:cxn ang="0">
                  <a:pos x="149" y="423"/>
                </a:cxn>
                <a:cxn ang="0">
                  <a:pos x="12" y="824"/>
                </a:cxn>
                <a:cxn ang="0">
                  <a:pos x="0" y="838"/>
                </a:cxn>
                <a:cxn ang="0">
                  <a:pos x="10" y="845"/>
                </a:cxn>
                <a:cxn ang="0">
                  <a:pos x="144" y="682"/>
                </a:cxn>
                <a:cxn ang="0">
                  <a:pos x="199" y="423"/>
                </a:cxn>
              </a:cxnLst>
              <a:rect l="0" t="0" r="r" b="b"/>
              <a:pathLst>
                <a:path w="200" h="846">
                  <a:moveTo>
                    <a:pt x="199" y="423"/>
                  </a:moveTo>
                  <a:cubicBezTo>
                    <a:pt x="199" y="358"/>
                    <a:pt x="190" y="254"/>
                    <a:pt x="142" y="158"/>
                  </a:cubicBezTo>
                  <a:cubicBezTo>
                    <a:pt x="91" y="55"/>
                    <a:pt x="17" y="0"/>
                    <a:pt x="10" y="0"/>
                  </a:cubicBezTo>
                  <a:cubicBezTo>
                    <a:pt x="2" y="0"/>
                    <a:pt x="0" y="2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101" y="113"/>
                    <a:pt x="149" y="247"/>
                    <a:pt x="149" y="423"/>
                  </a:cubicBezTo>
                  <a:cubicBezTo>
                    <a:pt x="149" y="569"/>
                    <a:pt x="118" y="718"/>
                    <a:pt x="12" y="824"/>
                  </a:cubicBezTo>
                  <a:cubicBezTo>
                    <a:pt x="0" y="833"/>
                    <a:pt x="0" y="836"/>
                    <a:pt x="0" y="838"/>
                  </a:cubicBezTo>
                  <a:cubicBezTo>
                    <a:pt x="0" y="843"/>
                    <a:pt x="2" y="845"/>
                    <a:pt x="10" y="845"/>
                  </a:cubicBezTo>
                  <a:cubicBezTo>
                    <a:pt x="17" y="845"/>
                    <a:pt x="94" y="788"/>
                    <a:pt x="144" y="682"/>
                  </a:cubicBezTo>
                  <a:cubicBezTo>
                    <a:pt x="187" y="588"/>
                    <a:pt x="199" y="495"/>
                    <a:pt x="199" y="423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911225" y="3277210"/>
            <a:ext cx="7248525" cy="1322388"/>
            <a:chOff x="574" y="1928"/>
            <a:chExt cx="4566" cy="833"/>
          </a:xfrm>
        </p:grpSpPr>
        <p:sp>
          <p:nvSpPr>
            <p:cNvPr id="9233" name="Freeform 17"/>
            <p:cNvSpPr>
              <a:spLocks noChangeArrowheads="1"/>
            </p:cNvSpPr>
            <p:nvPr/>
          </p:nvSpPr>
          <p:spPr bwMode="auto">
            <a:xfrm>
              <a:off x="574" y="1930"/>
              <a:ext cx="4566" cy="830"/>
            </a:xfrm>
            <a:custGeom>
              <a:avLst/>
              <a:gdLst/>
              <a:ahLst/>
              <a:cxnLst>
                <a:cxn ang="0">
                  <a:pos x="10067" y="3665"/>
                </a:cxn>
                <a:cxn ang="0">
                  <a:pos x="0" y="3665"/>
                </a:cxn>
                <a:cxn ang="0">
                  <a:pos x="0" y="0"/>
                </a:cxn>
                <a:cxn ang="0">
                  <a:pos x="20137" y="0"/>
                </a:cxn>
                <a:cxn ang="0">
                  <a:pos x="20137" y="3665"/>
                </a:cxn>
                <a:cxn ang="0">
                  <a:pos x="10067" y="3665"/>
                </a:cxn>
              </a:cxnLst>
              <a:rect l="0" t="0" r="r" b="b"/>
              <a:pathLst>
                <a:path w="20138" h="3666">
                  <a:moveTo>
                    <a:pt x="10067" y="3665"/>
                  </a:moveTo>
                  <a:lnTo>
                    <a:pt x="0" y="3665"/>
                  </a:lnTo>
                  <a:lnTo>
                    <a:pt x="0" y="0"/>
                  </a:lnTo>
                  <a:lnTo>
                    <a:pt x="20137" y="0"/>
                  </a:lnTo>
                  <a:lnTo>
                    <a:pt x="20137" y="3665"/>
                  </a:lnTo>
                  <a:lnTo>
                    <a:pt x="10067" y="3665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4" name="Freeform 18"/>
            <p:cNvSpPr>
              <a:spLocks noChangeArrowheads="1"/>
            </p:cNvSpPr>
            <p:nvPr/>
          </p:nvSpPr>
          <p:spPr bwMode="auto">
            <a:xfrm>
              <a:off x="579" y="2116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10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10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5" name="Freeform 19"/>
            <p:cNvSpPr>
              <a:spLocks noChangeArrowheads="1"/>
            </p:cNvSpPr>
            <p:nvPr/>
          </p:nvSpPr>
          <p:spPr bwMode="auto">
            <a:xfrm>
              <a:off x="696" y="2131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6" name="Freeform 20"/>
            <p:cNvSpPr>
              <a:spLocks noChangeArrowheads="1"/>
            </p:cNvSpPr>
            <p:nvPr/>
          </p:nvSpPr>
          <p:spPr bwMode="auto">
            <a:xfrm>
              <a:off x="659" y="2164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6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6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7" name="Freeform 21"/>
            <p:cNvSpPr>
              <a:spLocks noChangeArrowheads="1"/>
            </p:cNvSpPr>
            <p:nvPr/>
          </p:nvSpPr>
          <p:spPr bwMode="auto">
            <a:xfrm>
              <a:off x="786" y="2060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8" name="Freeform 22"/>
            <p:cNvSpPr>
              <a:spLocks noChangeArrowheads="1"/>
            </p:cNvSpPr>
            <p:nvPr/>
          </p:nvSpPr>
          <p:spPr bwMode="auto">
            <a:xfrm>
              <a:off x="842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9" name="Freeform 23"/>
            <p:cNvSpPr>
              <a:spLocks noChangeArrowheads="1"/>
            </p:cNvSpPr>
            <p:nvPr/>
          </p:nvSpPr>
          <p:spPr bwMode="auto">
            <a:xfrm>
              <a:off x="1000" y="2060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0" name="Freeform 24"/>
            <p:cNvSpPr>
              <a:spLocks noChangeArrowheads="1"/>
            </p:cNvSpPr>
            <p:nvPr/>
          </p:nvSpPr>
          <p:spPr bwMode="auto">
            <a:xfrm>
              <a:off x="1118" y="2127"/>
              <a:ext cx="116" cy="41"/>
            </a:xfrm>
            <a:custGeom>
              <a:avLst/>
              <a:gdLst/>
              <a:ahLst/>
              <a:cxnLst>
                <a:cxn ang="0">
                  <a:pos x="491" y="31"/>
                </a:cxn>
                <a:cxn ang="0">
                  <a:pos x="517" y="15"/>
                </a:cxn>
                <a:cxn ang="0">
                  <a:pos x="491" y="0"/>
                </a:cxn>
                <a:cxn ang="0">
                  <a:pos x="26" y="0"/>
                </a:cxn>
                <a:cxn ang="0">
                  <a:pos x="0" y="15"/>
                </a:cxn>
                <a:cxn ang="0">
                  <a:pos x="26" y="31"/>
                </a:cxn>
                <a:cxn ang="0">
                  <a:pos x="491" y="31"/>
                </a:cxn>
                <a:cxn ang="0">
                  <a:pos x="491" y="183"/>
                </a:cxn>
                <a:cxn ang="0">
                  <a:pos x="517" y="167"/>
                </a:cxn>
                <a:cxn ang="0">
                  <a:pos x="491" y="152"/>
                </a:cxn>
                <a:cxn ang="0">
                  <a:pos x="26" y="152"/>
                </a:cxn>
                <a:cxn ang="0">
                  <a:pos x="0" y="167"/>
                </a:cxn>
                <a:cxn ang="0">
                  <a:pos x="26" y="183"/>
                </a:cxn>
                <a:cxn ang="0">
                  <a:pos x="491" y="183"/>
                </a:cxn>
              </a:cxnLst>
              <a:rect l="0" t="0" r="r" b="b"/>
              <a:pathLst>
                <a:path w="518" h="184">
                  <a:moveTo>
                    <a:pt x="491" y="31"/>
                  </a:moveTo>
                  <a:cubicBezTo>
                    <a:pt x="502" y="31"/>
                    <a:pt x="517" y="31"/>
                    <a:pt x="517" y="15"/>
                  </a:cubicBezTo>
                  <a:cubicBezTo>
                    <a:pt x="517" y="0"/>
                    <a:pt x="502" y="0"/>
                    <a:pt x="491" y="0"/>
                  </a:cubicBezTo>
                  <a:lnTo>
                    <a:pt x="26" y="0"/>
                  </a:lnTo>
                  <a:cubicBezTo>
                    <a:pt x="15" y="0"/>
                    <a:pt x="0" y="0"/>
                    <a:pt x="0" y="15"/>
                  </a:cubicBezTo>
                  <a:cubicBezTo>
                    <a:pt x="0" y="31"/>
                    <a:pt x="15" y="31"/>
                    <a:pt x="26" y="31"/>
                  </a:cubicBezTo>
                  <a:lnTo>
                    <a:pt x="491" y="31"/>
                  </a:lnTo>
                  <a:close/>
                  <a:moveTo>
                    <a:pt x="491" y="183"/>
                  </a:moveTo>
                  <a:cubicBezTo>
                    <a:pt x="502" y="183"/>
                    <a:pt x="517" y="183"/>
                    <a:pt x="517" y="167"/>
                  </a:cubicBezTo>
                  <a:cubicBezTo>
                    <a:pt x="517" y="152"/>
                    <a:pt x="502" y="152"/>
                    <a:pt x="491" y="152"/>
                  </a:cubicBezTo>
                  <a:lnTo>
                    <a:pt x="26" y="152"/>
                  </a:lnTo>
                  <a:cubicBezTo>
                    <a:pt x="15" y="152"/>
                    <a:pt x="0" y="152"/>
                    <a:pt x="0" y="167"/>
                  </a:cubicBezTo>
                  <a:cubicBezTo>
                    <a:pt x="0" y="183"/>
                    <a:pt x="15" y="183"/>
                    <a:pt x="26" y="183"/>
                  </a:cubicBezTo>
                  <a:lnTo>
                    <a:pt x="491" y="18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1" name="Freeform 25"/>
            <p:cNvSpPr>
              <a:spLocks noChangeArrowheads="1"/>
            </p:cNvSpPr>
            <p:nvPr/>
          </p:nvSpPr>
          <p:spPr bwMode="auto">
            <a:xfrm>
              <a:off x="1403" y="1953"/>
              <a:ext cx="125" cy="123"/>
            </a:xfrm>
            <a:custGeom>
              <a:avLst/>
              <a:gdLst/>
              <a:ahLst/>
              <a:cxnLst>
                <a:cxn ang="0">
                  <a:pos x="260" y="53"/>
                </a:cxn>
                <a:cxn ang="0">
                  <a:pos x="282" y="24"/>
                </a:cxn>
                <a:cxn ang="0">
                  <a:pos x="328" y="24"/>
                </a:cxn>
                <a:cxn ang="0">
                  <a:pos x="469" y="101"/>
                </a:cxn>
                <a:cxn ang="0">
                  <a:pos x="427" y="211"/>
                </a:cxn>
                <a:cxn ang="0">
                  <a:pos x="295" y="255"/>
                </a:cxn>
                <a:cxn ang="0">
                  <a:pos x="209" y="255"/>
                </a:cxn>
                <a:cxn ang="0">
                  <a:pos x="260" y="53"/>
                </a:cxn>
                <a:cxn ang="0">
                  <a:pos x="372" y="266"/>
                </a:cxn>
                <a:cxn ang="0">
                  <a:pos x="541" y="117"/>
                </a:cxn>
                <a:cxn ang="0">
                  <a:pos x="370" y="0"/>
                </a:cxn>
                <a:cxn ang="0">
                  <a:pos x="150" y="0"/>
                </a:cxn>
                <a:cxn ang="0">
                  <a:pos x="128" y="15"/>
                </a:cxn>
                <a:cxn ang="0">
                  <a:pos x="147" y="24"/>
                </a:cxn>
                <a:cxn ang="0">
                  <a:pos x="178" y="26"/>
                </a:cxn>
                <a:cxn ang="0">
                  <a:pos x="198" y="37"/>
                </a:cxn>
                <a:cxn ang="0">
                  <a:pos x="196" y="53"/>
                </a:cxn>
                <a:cxn ang="0">
                  <a:pos x="92" y="469"/>
                </a:cxn>
                <a:cxn ang="0">
                  <a:pos x="22" y="506"/>
                </a:cxn>
                <a:cxn ang="0">
                  <a:pos x="0" y="521"/>
                </a:cxn>
                <a:cxn ang="0">
                  <a:pos x="11" y="530"/>
                </a:cxn>
                <a:cxn ang="0">
                  <a:pos x="108" y="528"/>
                </a:cxn>
                <a:cxn ang="0">
                  <a:pos x="207" y="530"/>
                </a:cxn>
                <a:cxn ang="0">
                  <a:pos x="222" y="515"/>
                </a:cxn>
                <a:cxn ang="0">
                  <a:pos x="200" y="506"/>
                </a:cxn>
                <a:cxn ang="0">
                  <a:pos x="150" y="493"/>
                </a:cxn>
                <a:cxn ang="0">
                  <a:pos x="154" y="480"/>
                </a:cxn>
                <a:cxn ang="0">
                  <a:pos x="205" y="273"/>
                </a:cxn>
                <a:cxn ang="0">
                  <a:pos x="297" y="273"/>
                </a:cxn>
                <a:cxn ang="0">
                  <a:pos x="381" y="343"/>
                </a:cxn>
                <a:cxn ang="0">
                  <a:pos x="370" y="398"/>
                </a:cxn>
                <a:cxn ang="0">
                  <a:pos x="359" y="464"/>
                </a:cxn>
                <a:cxn ang="0">
                  <a:pos x="462" y="548"/>
                </a:cxn>
                <a:cxn ang="0">
                  <a:pos x="554" y="458"/>
                </a:cxn>
                <a:cxn ang="0">
                  <a:pos x="546" y="449"/>
                </a:cxn>
                <a:cxn ang="0">
                  <a:pos x="535" y="460"/>
                </a:cxn>
                <a:cxn ang="0">
                  <a:pos x="464" y="530"/>
                </a:cxn>
                <a:cxn ang="0">
                  <a:pos x="433" y="482"/>
                </a:cxn>
                <a:cxn ang="0">
                  <a:pos x="440" y="394"/>
                </a:cxn>
                <a:cxn ang="0">
                  <a:pos x="444" y="359"/>
                </a:cxn>
                <a:cxn ang="0">
                  <a:pos x="372" y="266"/>
                </a:cxn>
              </a:cxnLst>
              <a:rect l="0" t="0" r="r" b="b"/>
              <a:pathLst>
                <a:path w="555" h="549">
                  <a:moveTo>
                    <a:pt x="260" y="53"/>
                  </a:moveTo>
                  <a:cubicBezTo>
                    <a:pt x="264" y="35"/>
                    <a:pt x="266" y="26"/>
                    <a:pt x="282" y="24"/>
                  </a:cubicBezTo>
                  <a:cubicBezTo>
                    <a:pt x="288" y="24"/>
                    <a:pt x="312" y="24"/>
                    <a:pt x="328" y="24"/>
                  </a:cubicBezTo>
                  <a:cubicBezTo>
                    <a:pt x="383" y="24"/>
                    <a:pt x="469" y="24"/>
                    <a:pt x="469" y="101"/>
                  </a:cubicBezTo>
                  <a:cubicBezTo>
                    <a:pt x="469" y="128"/>
                    <a:pt x="458" y="180"/>
                    <a:pt x="427" y="211"/>
                  </a:cubicBezTo>
                  <a:cubicBezTo>
                    <a:pt x="407" y="231"/>
                    <a:pt x="365" y="255"/>
                    <a:pt x="295" y="255"/>
                  </a:cubicBezTo>
                  <a:lnTo>
                    <a:pt x="209" y="255"/>
                  </a:lnTo>
                  <a:lnTo>
                    <a:pt x="260" y="53"/>
                  </a:lnTo>
                  <a:close/>
                  <a:moveTo>
                    <a:pt x="372" y="266"/>
                  </a:moveTo>
                  <a:cubicBezTo>
                    <a:pt x="449" y="249"/>
                    <a:pt x="541" y="196"/>
                    <a:pt x="541" y="117"/>
                  </a:cubicBezTo>
                  <a:cubicBezTo>
                    <a:pt x="541" y="51"/>
                    <a:pt x="473" y="0"/>
                    <a:pt x="370" y="0"/>
                  </a:cubicBezTo>
                  <a:lnTo>
                    <a:pt x="150" y="0"/>
                  </a:lnTo>
                  <a:cubicBezTo>
                    <a:pt x="134" y="0"/>
                    <a:pt x="128" y="0"/>
                    <a:pt x="128" y="15"/>
                  </a:cubicBezTo>
                  <a:cubicBezTo>
                    <a:pt x="128" y="24"/>
                    <a:pt x="134" y="24"/>
                    <a:pt x="147" y="24"/>
                  </a:cubicBezTo>
                  <a:cubicBezTo>
                    <a:pt x="150" y="24"/>
                    <a:pt x="165" y="24"/>
                    <a:pt x="178" y="26"/>
                  </a:cubicBezTo>
                  <a:cubicBezTo>
                    <a:pt x="191" y="26"/>
                    <a:pt x="198" y="29"/>
                    <a:pt x="198" y="37"/>
                  </a:cubicBezTo>
                  <a:cubicBezTo>
                    <a:pt x="198" y="42"/>
                    <a:pt x="198" y="44"/>
                    <a:pt x="196" y="53"/>
                  </a:cubicBezTo>
                  <a:lnTo>
                    <a:pt x="92" y="469"/>
                  </a:lnTo>
                  <a:cubicBezTo>
                    <a:pt x="84" y="499"/>
                    <a:pt x="81" y="506"/>
                    <a:pt x="22" y="506"/>
                  </a:cubicBezTo>
                  <a:cubicBezTo>
                    <a:pt x="7" y="506"/>
                    <a:pt x="0" y="506"/>
                    <a:pt x="0" y="521"/>
                  </a:cubicBezTo>
                  <a:cubicBezTo>
                    <a:pt x="0" y="530"/>
                    <a:pt x="9" y="530"/>
                    <a:pt x="11" y="530"/>
                  </a:cubicBezTo>
                  <a:cubicBezTo>
                    <a:pt x="33" y="530"/>
                    <a:pt x="88" y="528"/>
                    <a:pt x="108" y="528"/>
                  </a:cubicBezTo>
                  <a:cubicBezTo>
                    <a:pt x="130" y="528"/>
                    <a:pt x="185" y="530"/>
                    <a:pt x="207" y="530"/>
                  </a:cubicBezTo>
                  <a:cubicBezTo>
                    <a:pt x="213" y="530"/>
                    <a:pt x="222" y="530"/>
                    <a:pt x="222" y="515"/>
                  </a:cubicBezTo>
                  <a:cubicBezTo>
                    <a:pt x="222" y="506"/>
                    <a:pt x="216" y="506"/>
                    <a:pt x="200" y="506"/>
                  </a:cubicBezTo>
                  <a:cubicBezTo>
                    <a:pt x="172" y="506"/>
                    <a:pt x="150" y="506"/>
                    <a:pt x="150" y="493"/>
                  </a:cubicBezTo>
                  <a:cubicBezTo>
                    <a:pt x="150" y="488"/>
                    <a:pt x="152" y="484"/>
                    <a:pt x="154" y="480"/>
                  </a:cubicBezTo>
                  <a:lnTo>
                    <a:pt x="205" y="273"/>
                  </a:lnTo>
                  <a:lnTo>
                    <a:pt x="297" y="273"/>
                  </a:lnTo>
                  <a:cubicBezTo>
                    <a:pt x="367" y="273"/>
                    <a:pt x="381" y="317"/>
                    <a:pt x="381" y="343"/>
                  </a:cubicBezTo>
                  <a:cubicBezTo>
                    <a:pt x="381" y="356"/>
                    <a:pt x="374" y="381"/>
                    <a:pt x="370" y="398"/>
                  </a:cubicBezTo>
                  <a:cubicBezTo>
                    <a:pt x="365" y="420"/>
                    <a:pt x="359" y="449"/>
                    <a:pt x="359" y="464"/>
                  </a:cubicBezTo>
                  <a:cubicBezTo>
                    <a:pt x="359" y="548"/>
                    <a:pt x="451" y="548"/>
                    <a:pt x="462" y="548"/>
                  </a:cubicBezTo>
                  <a:cubicBezTo>
                    <a:pt x="528" y="548"/>
                    <a:pt x="554" y="469"/>
                    <a:pt x="554" y="458"/>
                  </a:cubicBezTo>
                  <a:cubicBezTo>
                    <a:pt x="554" y="449"/>
                    <a:pt x="546" y="449"/>
                    <a:pt x="546" y="449"/>
                  </a:cubicBezTo>
                  <a:cubicBezTo>
                    <a:pt x="539" y="449"/>
                    <a:pt x="537" y="453"/>
                    <a:pt x="535" y="460"/>
                  </a:cubicBezTo>
                  <a:cubicBezTo>
                    <a:pt x="515" y="517"/>
                    <a:pt x="482" y="530"/>
                    <a:pt x="464" y="530"/>
                  </a:cubicBezTo>
                  <a:cubicBezTo>
                    <a:pt x="438" y="530"/>
                    <a:pt x="433" y="513"/>
                    <a:pt x="433" y="482"/>
                  </a:cubicBezTo>
                  <a:cubicBezTo>
                    <a:pt x="433" y="460"/>
                    <a:pt x="438" y="420"/>
                    <a:pt x="440" y="394"/>
                  </a:cubicBezTo>
                  <a:cubicBezTo>
                    <a:pt x="442" y="383"/>
                    <a:pt x="444" y="370"/>
                    <a:pt x="444" y="359"/>
                  </a:cubicBezTo>
                  <a:cubicBezTo>
                    <a:pt x="444" y="299"/>
                    <a:pt x="392" y="275"/>
                    <a:pt x="372" y="26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2" name="Freeform 26"/>
            <p:cNvSpPr>
              <a:spLocks noChangeArrowheads="1"/>
            </p:cNvSpPr>
            <p:nvPr/>
          </p:nvSpPr>
          <p:spPr bwMode="auto">
            <a:xfrm>
              <a:off x="1536" y="1928"/>
              <a:ext cx="56" cy="84"/>
            </a:xfrm>
            <a:custGeom>
              <a:avLst/>
              <a:gdLst/>
              <a:ahLst/>
              <a:cxnLst>
                <a:cxn ang="0">
                  <a:pos x="119" y="180"/>
                </a:cxn>
                <a:cxn ang="0">
                  <a:pos x="194" y="268"/>
                </a:cxn>
                <a:cxn ang="0">
                  <a:pos x="121" y="354"/>
                </a:cxn>
                <a:cxn ang="0">
                  <a:pos x="29" y="317"/>
                </a:cxn>
                <a:cxn ang="0">
                  <a:pos x="62" y="286"/>
                </a:cxn>
                <a:cxn ang="0">
                  <a:pos x="31" y="257"/>
                </a:cxn>
                <a:cxn ang="0">
                  <a:pos x="0" y="288"/>
                </a:cxn>
                <a:cxn ang="0">
                  <a:pos x="123" y="372"/>
                </a:cxn>
                <a:cxn ang="0">
                  <a:pos x="251" y="268"/>
                </a:cxn>
                <a:cxn ang="0">
                  <a:pos x="156" y="169"/>
                </a:cxn>
                <a:cxn ang="0">
                  <a:pos x="233" y="75"/>
                </a:cxn>
                <a:cxn ang="0">
                  <a:pos x="123" y="0"/>
                </a:cxn>
                <a:cxn ang="0">
                  <a:pos x="18" y="73"/>
                </a:cxn>
                <a:cxn ang="0">
                  <a:pos x="46" y="101"/>
                </a:cxn>
                <a:cxn ang="0">
                  <a:pos x="73" y="75"/>
                </a:cxn>
                <a:cxn ang="0">
                  <a:pos x="46" y="46"/>
                </a:cxn>
                <a:cxn ang="0">
                  <a:pos x="123" y="15"/>
                </a:cxn>
                <a:cxn ang="0">
                  <a:pos x="180" y="75"/>
                </a:cxn>
                <a:cxn ang="0">
                  <a:pos x="158" y="141"/>
                </a:cxn>
                <a:cxn ang="0">
                  <a:pos x="99" y="163"/>
                </a:cxn>
                <a:cxn ang="0">
                  <a:pos x="81" y="165"/>
                </a:cxn>
                <a:cxn ang="0">
                  <a:pos x="77" y="172"/>
                </a:cxn>
                <a:cxn ang="0">
                  <a:pos x="90" y="180"/>
                </a:cxn>
                <a:cxn ang="0">
                  <a:pos x="119" y="180"/>
                </a:cxn>
              </a:cxnLst>
              <a:rect l="0" t="0" r="r" b="b"/>
              <a:pathLst>
                <a:path w="252" h="373">
                  <a:moveTo>
                    <a:pt x="119" y="180"/>
                  </a:moveTo>
                  <a:cubicBezTo>
                    <a:pt x="163" y="180"/>
                    <a:pt x="194" y="209"/>
                    <a:pt x="194" y="268"/>
                  </a:cubicBezTo>
                  <a:cubicBezTo>
                    <a:pt x="194" y="334"/>
                    <a:pt x="154" y="354"/>
                    <a:pt x="121" y="354"/>
                  </a:cubicBezTo>
                  <a:cubicBezTo>
                    <a:pt x="99" y="354"/>
                    <a:pt x="53" y="350"/>
                    <a:pt x="29" y="317"/>
                  </a:cubicBezTo>
                  <a:cubicBezTo>
                    <a:pt x="55" y="317"/>
                    <a:pt x="62" y="297"/>
                    <a:pt x="62" y="286"/>
                  </a:cubicBezTo>
                  <a:cubicBezTo>
                    <a:pt x="62" y="268"/>
                    <a:pt x="48" y="257"/>
                    <a:pt x="31" y="257"/>
                  </a:cubicBezTo>
                  <a:cubicBezTo>
                    <a:pt x="15" y="257"/>
                    <a:pt x="0" y="266"/>
                    <a:pt x="0" y="288"/>
                  </a:cubicBezTo>
                  <a:cubicBezTo>
                    <a:pt x="0" y="339"/>
                    <a:pt x="57" y="372"/>
                    <a:pt x="123" y="372"/>
                  </a:cubicBezTo>
                  <a:cubicBezTo>
                    <a:pt x="198" y="372"/>
                    <a:pt x="251" y="321"/>
                    <a:pt x="251" y="268"/>
                  </a:cubicBezTo>
                  <a:cubicBezTo>
                    <a:pt x="251" y="224"/>
                    <a:pt x="216" y="183"/>
                    <a:pt x="156" y="169"/>
                  </a:cubicBezTo>
                  <a:cubicBezTo>
                    <a:pt x="213" y="150"/>
                    <a:pt x="233" y="108"/>
                    <a:pt x="233" y="75"/>
                  </a:cubicBezTo>
                  <a:cubicBezTo>
                    <a:pt x="233" y="33"/>
                    <a:pt x="185" y="0"/>
                    <a:pt x="123" y="0"/>
                  </a:cubicBezTo>
                  <a:cubicBezTo>
                    <a:pt x="64" y="0"/>
                    <a:pt x="18" y="29"/>
                    <a:pt x="18" y="73"/>
                  </a:cubicBezTo>
                  <a:cubicBezTo>
                    <a:pt x="18" y="92"/>
                    <a:pt x="29" y="101"/>
                    <a:pt x="46" y="101"/>
                  </a:cubicBezTo>
                  <a:cubicBezTo>
                    <a:pt x="62" y="101"/>
                    <a:pt x="73" y="90"/>
                    <a:pt x="73" y="75"/>
                  </a:cubicBezTo>
                  <a:cubicBezTo>
                    <a:pt x="73" y="57"/>
                    <a:pt x="62" y="46"/>
                    <a:pt x="46" y="46"/>
                  </a:cubicBezTo>
                  <a:cubicBezTo>
                    <a:pt x="64" y="22"/>
                    <a:pt x="101" y="15"/>
                    <a:pt x="123" y="15"/>
                  </a:cubicBezTo>
                  <a:cubicBezTo>
                    <a:pt x="147" y="15"/>
                    <a:pt x="180" y="29"/>
                    <a:pt x="180" y="75"/>
                  </a:cubicBezTo>
                  <a:cubicBezTo>
                    <a:pt x="180" y="99"/>
                    <a:pt x="174" y="123"/>
                    <a:pt x="158" y="141"/>
                  </a:cubicBezTo>
                  <a:cubicBezTo>
                    <a:pt x="141" y="161"/>
                    <a:pt x="125" y="163"/>
                    <a:pt x="99" y="163"/>
                  </a:cubicBezTo>
                  <a:cubicBezTo>
                    <a:pt x="86" y="165"/>
                    <a:pt x="84" y="165"/>
                    <a:pt x="81" y="165"/>
                  </a:cubicBezTo>
                  <a:cubicBezTo>
                    <a:pt x="81" y="165"/>
                    <a:pt x="77" y="165"/>
                    <a:pt x="77" y="172"/>
                  </a:cubicBezTo>
                  <a:cubicBezTo>
                    <a:pt x="77" y="180"/>
                    <a:pt x="81" y="180"/>
                    <a:pt x="90" y="180"/>
                  </a:cubicBezTo>
                  <a:lnTo>
                    <a:pt x="119" y="18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3" name="Freeform 27"/>
            <p:cNvSpPr>
              <a:spLocks noChangeArrowheads="1"/>
            </p:cNvSpPr>
            <p:nvPr/>
          </p:nvSpPr>
          <p:spPr bwMode="auto">
            <a:xfrm>
              <a:off x="1314" y="2144"/>
              <a:ext cx="377" cy="7"/>
            </a:xfrm>
            <a:custGeom>
              <a:avLst/>
              <a:gdLst/>
              <a:ahLst/>
              <a:cxnLst>
                <a:cxn ang="0">
                  <a:pos x="832" y="33"/>
                </a:cxn>
                <a:cxn ang="0">
                  <a:pos x="0" y="33"/>
                </a:cxn>
                <a:cxn ang="0">
                  <a:pos x="0" y="0"/>
                </a:cxn>
                <a:cxn ang="0">
                  <a:pos x="1665" y="0"/>
                </a:cxn>
                <a:cxn ang="0">
                  <a:pos x="1665" y="33"/>
                </a:cxn>
                <a:cxn ang="0">
                  <a:pos x="832" y="33"/>
                </a:cxn>
              </a:cxnLst>
              <a:rect l="0" t="0" r="r" b="b"/>
              <a:pathLst>
                <a:path w="1666" h="34">
                  <a:moveTo>
                    <a:pt x="832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65" y="33"/>
                  </a:lnTo>
                  <a:lnTo>
                    <a:pt x="832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4" name="Freeform 28"/>
            <p:cNvSpPr>
              <a:spLocks noChangeArrowheads="1"/>
            </p:cNvSpPr>
            <p:nvPr/>
          </p:nvSpPr>
          <p:spPr bwMode="auto">
            <a:xfrm>
              <a:off x="1321" y="2194"/>
              <a:ext cx="72" cy="121"/>
            </a:xfrm>
            <a:custGeom>
              <a:avLst/>
              <a:gdLst/>
              <a:ahLst/>
              <a:cxnLst>
                <a:cxn ang="0">
                  <a:pos x="194" y="244"/>
                </a:cxn>
                <a:cxn ang="0">
                  <a:pos x="301" y="108"/>
                </a:cxn>
                <a:cxn ang="0">
                  <a:pos x="158" y="0"/>
                </a:cxn>
                <a:cxn ang="0">
                  <a:pos x="22" y="106"/>
                </a:cxn>
                <a:cxn ang="0">
                  <a:pos x="62" y="145"/>
                </a:cxn>
                <a:cxn ang="0">
                  <a:pos x="101" y="106"/>
                </a:cxn>
                <a:cxn ang="0">
                  <a:pos x="53" y="68"/>
                </a:cxn>
                <a:cxn ang="0">
                  <a:pos x="156" y="20"/>
                </a:cxn>
                <a:cxn ang="0">
                  <a:pos x="231" y="106"/>
                </a:cxn>
                <a:cxn ang="0">
                  <a:pos x="209" y="196"/>
                </a:cxn>
                <a:cxn ang="0">
                  <a:pos x="139" y="235"/>
                </a:cxn>
                <a:cxn ang="0">
                  <a:pos x="110" y="238"/>
                </a:cxn>
                <a:cxn ang="0">
                  <a:pos x="97" y="246"/>
                </a:cxn>
                <a:cxn ang="0">
                  <a:pos x="117" y="255"/>
                </a:cxn>
                <a:cxn ang="0">
                  <a:pos x="150" y="255"/>
                </a:cxn>
                <a:cxn ang="0">
                  <a:pos x="242" y="385"/>
                </a:cxn>
                <a:cxn ang="0">
                  <a:pos x="154" y="513"/>
                </a:cxn>
                <a:cxn ang="0">
                  <a:pos x="35" y="453"/>
                </a:cxn>
                <a:cxn ang="0">
                  <a:pos x="88" y="411"/>
                </a:cxn>
                <a:cxn ang="0">
                  <a:pos x="44" y="367"/>
                </a:cxn>
                <a:cxn ang="0">
                  <a:pos x="0" y="411"/>
                </a:cxn>
                <a:cxn ang="0">
                  <a:pos x="156" y="535"/>
                </a:cxn>
                <a:cxn ang="0">
                  <a:pos x="323" y="385"/>
                </a:cxn>
                <a:cxn ang="0">
                  <a:pos x="194" y="244"/>
                </a:cxn>
              </a:cxnLst>
              <a:rect l="0" t="0" r="r" b="b"/>
              <a:pathLst>
                <a:path w="324" h="536">
                  <a:moveTo>
                    <a:pt x="194" y="244"/>
                  </a:moveTo>
                  <a:cubicBezTo>
                    <a:pt x="257" y="222"/>
                    <a:pt x="301" y="169"/>
                    <a:pt x="301" y="108"/>
                  </a:cubicBezTo>
                  <a:cubicBezTo>
                    <a:pt x="301" y="44"/>
                    <a:pt x="233" y="0"/>
                    <a:pt x="158" y="0"/>
                  </a:cubicBezTo>
                  <a:cubicBezTo>
                    <a:pt x="79" y="0"/>
                    <a:pt x="22" y="46"/>
                    <a:pt x="22" y="106"/>
                  </a:cubicBezTo>
                  <a:cubicBezTo>
                    <a:pt x="22" y="132"/>
                    <a:pt x="37" y="145"/>
                    <a:pt x="62" y="145"/>
                  </a:cubicBezTo>
                  <a:cubicBezTo>
                    <a:pt x="86" y="145"/>
                    <a:pt x="101" y="130"/>
                    <a:pt x="101" y="106"/>
                  </a:cubicBezTo>
                  <a:cubicBezTo>
                    <a:pt x="101" y="68"/>
                    <a:pt x="64" y="68"/>
                    <a:pt x="53" y="68"/>
                  </a:cubicBezTo>
                  <a:cubicBezTo>
                    <a:pt x="77" y="29"/>
                    <a:pt x="128" y="20"/>
                    <a:pt x="156" y="20"/>
                  </a:cubicBezTo>
                  <a:cubicBezTo>
                    <a:pt x="187" y="20"/>
                    <a:pt x="231" y="37"/>
                    <a:pt x="231" y="106"/>
                  </a:cubicBezTo>
                  <a:cubicBezTo>
                    <a:pt x="231" y="117"/>
                    <a:pt x="229" y="161"/>
                    <a:pt x="209" y="196"/>
                  </a:cubicBezTo>
                  <a:cubicBezTo>
                    <a:pt x="185" y="233"/>
                    <a:pt x="158" y="235"/>
                    <a:pt x="139" y="235"/>
                  </a:cubicBezTo>
                  <a:cubicBezTo>
                    <a:pt x="132" y="235"/>
                    <a:pt x="114" y="238"/>
                    <a:pt x="110" y="238"/>
                  </a:cubicBezTo>
                  <a:cubicBezTo>
                    <a:pt x="103" y="238"/>
                    <a:pt x="97" y="240"/>
                    <a:pt x="97" y="246"/>
                  </a:cubicBezTo>
                  <a:cubicBezTo>
                    <a:pt x="97" y="255"/>
                    <a:pt x="103" y="255"/>
                    <a:pt x="117" y="255"/>
                  </a:cubicBezTo>
                  <a:lnTo>
                    <a:pt x="150" y="255"/>
                  </a:lnTo>
                  <a:cubicBezTo>
                    <a:pt x="213" y="255"/>
                    <a:pt x="242" y="308"/>
                    <a:pt x="242" y="385"/>
                  </a:cubicBezTo>
                  <a:cubicBezTo>
                    <a:pt x="242" y="491"/>
                    <a:pt x="189" y="513"/>
                    <a:pt x="154" y="513"/>
                  </a:cubicBezTo>
                  <a:cubicBezTo>
                    <a:pt x="121" y="513"/>
                    <a:pt x="64" y="499"/>
                    <a:pt x="35" y="453"/>
                  </a:cubicBezTo>
                  <a:cubicBezTo>
                    <a:pt x="64" y="458"/>
                    <a:pt x="88" y="440"/>
                    <a:pt x="88" y="411"/>
                  </a:cubicBezTo>
                  <a:cubicBezTo>
                    <a:pt x="88" y="383"/>
                    <a:pt x="66" y="367"/>
                    <a:pt x="44" y="367"/>
                  </a:cubicBezTo>
                  <a:cubicBezTo>
                    <a:pt x="24" y="367"/>
                    <a:pt x="0" y="378"/>
                    <a:pt x="0" y="411"/>
                  </a:cubicBezTo>
                  <a:cubicBezTo>
                    <a:pt x="0" y="484"/>
                    <a:pt x="73" y="535"/>
                    <a:pt x="156" y="535"/>
                  </a:cubicBezTo>
                  <a:cubicBezTo>
                    <a:pt x="253" y="535"/>
                    <a:pt x="323" y="464"/>
                    <a:pt x="323" y="385"/>
                  </a:cubicBezTo>
                  <a:cubicBezTo>
                    <a:pt x="323" y="321"/>
                    <a:pt x="275" y="260"/>
                    <a:pt x="194" y="24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5" name="Freeform 29"/>
            <p:cNvSpPr>
              <a:spLocks noChangeArrowheads="1"/>
            </p:cNvSpPr>
            <p:nvPr/>
          </p:nvSpPr>
          <p:spPr bwMode="auto">
            <a:xfrm>
              <a:off x="1406" y="2236"/>
              <a:ext cx="94" cy="77"/>
            </a:xfrm>
            <a:custGeom>
              <a:avLst/>
              <a:gdLst/>
              <a:ahLst/>
              <a:cxnLst>
                <a:cxn ang="0">
                  <a:pos x="185" y="46"/>
                </a:cxn>
                <a:cxn ang="0">
                  <a:pos x="273" y="46"/>
                </a:cxn>
                <a:cxn ang="0">
                  <a:pos x="240" y="246"/>
                </a:cxn>
                <a:cxn ang="0">
                  <a:pos x="246" y="306"/>
                </a:cxn>
                <a:cxn ang="0">
                  <a:pos x="275" y="343"/>
                </a:cxn>
                <a:cxn ang="0">
                  <a:pos x="306" y="315"/>
                </a:cxn>
                <a:cxn ang="0">
                  <a:pos x="301" y="297"/>
                </a:cxn>
                <a:cxn ang="0">
                  <a:pos x="279" y="169"/>
                </a:cxn>
                <a:cxn ang="0">
                  <a:pos x="293" y="46"/>
                </a:cxn>
                <a:cxn ang="0">
                  <a:pos x="381" y="46"/>
                </a:cxn>
                <a:cxn ang="0">
                  <a:pos x="420" y="18"/>
                </a:cxn>
                <a:cxn ang="0">
                  <a:pos x="389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65" y="46"/>
                </a:cxn>
                <a:cxn ang="0">
                  <a:pos x="66" y="304"/>
                </a:cxn>
                <a:cxn ang="0">
                  <a:pos x="59" y="323"/>
                </a:cxn>
                <a:cxn ang="0">
                  <a:pos x="81" y="343"/>
                </a:cxn>
                <a:cxn ang="0">
                  <a:pos x="121" y="293"/>
                </a:cxn>
                <a:cxn ang="0">
                  <a:pos x="141" y="218"/>
                </a:cxn>
                <a:cxn ang="0">
                  <a:pos x="185" y="46"/>
                </a:cxn>
              </a:cxnLst>
              <a:rect l="0" t="0" r="r" b="b"/>
              <a:pathLst>
                <a:path w="421" h="344">
                  <a:moveTo>
                    <a:pt x="185" y="46"/>
                  </a:moveTo>
                  <a:lnTo>
                    <a:pt x="273" y="46"/>
                  </a:lnTo>
                  <a:cubicBezTo>
                    <a:pt x="246" y="161"/>
                    <a:pt x="240" y="194"/>
                    <a:pt x="240" y="246"/>
                  </a:cubicBezTo>
                  <a:cubicBezTo>
                    <a:pt x="240" y="257"/>
                    <a:pt x="240" y="279"/>
                    <a:pt x="246" y="306"/>
                  </a:cubicBezTo>
                  <a:cubicBezTo>
                    <a:pt x="255" y="339"/>
                    <a:pt x="262" y="343"/>
                    <a:pt x="275" y="343"/>
                  </a:cubicBezTo>
                  <a:cubicBezTo>
                    <a:pt x="290" y="343"/>
                    <a:pt x="306" y="330"/>
                    <a:pt x="306" y="315"/>
                  </a:cubicBezTo>
                  <a:cubicBezTo>
                    <a:pt x="306" y="310"/>
                    <a:pt x="306" y="308"/>
                    <a:pt x="301" y="297"/>
                  </a:cubicBezTo>
                  <a:cubicBezTo>
                    <a:pt x="279" y="242"/>
                    <a:pt x="279" y="191"/>
                    <a:pt x="279" y="169"/>
                  </a:cubicBezTo>
                  <a:cubicBezTo>
                    <a:pt x="279" y="128"/>
                    <a:pt x="284" y="86"/>
                    <a:pt x="293" y="46"/>
                  </a:cubicBezTo>
                  <a:lnTo>
                    <a:pt x="381" y="46"/>
                  </a:lnTo>
                  <a:cubicBezTo>
                    <a:pt x="392" y="46"/>
                    <a:pt x="420" y="46"/>
                    <a:pt x="420" y="18"/>
                  </a:cubicBezTo>
                  <a:cubicBezTo>
                    <a:pt x="420" y="0"/>
                    <a:pt x="403" y="0"/>
                    <a:pt x="389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0" y="66"/>
                    <a:pt x="0" y="103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6" y="46"/>
                    <a:pt x="121" y="46"/>
                  </a:cubicBezTo>
                  <a:lnTo>
                    <a:pt x="165" y="46"/>
                  </a:lnTo>
                  <a:cubicBezTo>
                    <a:pt x="141" y="139"/>
                    <a:pt x="99" y="233"/>
                    <a:pt x="66" y="304"/>
                  </a:cubicBezTo>
                  <a:cubicBezTo>
                    <a:pt x="59" y="317"/>
                    <a:pt x="59" y="317"/>
                    <a:pt x="59" y="323"/>
                  </a:cubicBezTo>
                  <a:cubicBezTo>
                    <a:pt x="59" y="339"/>
                    <a:pt x="73" y="343"/>
                    <a:pt x="81" y="343"/>
                  </a:cubicBezTo>
                  <a:cubicBezTo>
                    <a:pt x="106" y="343"/>
                    <a:pt x="112" y="321"/>
                    <a:pt x="121" y="293"/>
                  </a:cubicBezTo>
                  <a:cubicBezTo>
                    <a:pt x="132" y="257"/>
                    <a:pt x="132" y="255"/>
                    <a:pt x="141" y="218"/>
                  </a:cubicBezTo>
                  <a:lnTo>
                    <a:pt x="185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6" name="Freeform 30"/>
            <p:cNvSpPr>
              <a:spLocks noChangeArrowheads="1"/>
            </p:cNvSpPr>
            <p:nvPr/>
          </p:nvSpPr>
          <p:spPr bwMode="auto">
            <a:xfrm>
              <a:off x="1541" y="223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3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3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7" name="Freeform 31"/>
            <p:cNvSpPr>
              <a:spLocks noChangeArrowheads="1"/>
            </p:cNvSpPr>
            <p:nvPr/>
          </p:nvSpPr>
          <p:spPr bwMode="auto">
            <a:xfrm>
              <a:off x="1814" y="2024"/>
              <a:ext cx="233" cy="245"/>
            </a:xfrm>
            <a:custGeom>
              <a:avLst/>
              <a:gdLst/>
              <a:ahLst/>
              <a:cxnLst>
                <a:cxn ang="0">
                  <a:pos x="937" y="1085"/>
                </a:cxn>
                <a:cxn ang="0">
                  <a:pos x="1032" y="836"/>
                </a:cxn>
                <a:cxn ang="0">
                  <a:pos x="1012" y="836"/>
                </a:cxn>
                <a:cxn ang="0">
                  <a:pos x="810" y="992"/>
                </a:cxn>
                <a:cxn ang="0">
                  <a:pos x="570" y="1016"/>
                </a:cxn>
                <a:cxn ang="0">
                  <a:pos x="101" y="1016"/>
                </a:cxn>
                <a:cxn ang="0">
                  <a:pos x="497" y="554"/>
                </a:cxn>
                <a:cxn ang="0">
                  <a:pos x="504" y="543"/>
                </a:cxn>
                <a:cxn ang="0">
                  <a:pos x="497" y="530"/>
                </a:cxn>
                <a:cxn ang="0">
                  <a:pos x="136" y="37"/>
                </a:cxn>
                <a:cxn ang="0">
                  <a:pos x="561" y="37"/>
                </a:cxn>
                <a:cxn ang="0">
                  <a:pos x="744" y="51"/>
                </a:cxn>
                <a:cxn ang="0">
                  <a:pos x="913" y="108"/>
                </a:cxn>
                <a:cxn ang="0">
                  <a:pos x="1012" y="218"/>
                </a:cxn>
                <a:cxn ang="0">
                  <a:pos x="1032" y="218"/>
                </a:cxn>
                <a:cxn ang="0">
                  <a:pos x="937" y="0"/>
                </a:cxn>
                <a:cxn ang="0">
                  <a:pos x="22" y="0"/>
                </a:cxn>
                <a:cxn ang="0">
                  <a:pos x="0" y="4"/>
                </a:cxn>
                <a:cxn ang="0">
                  <a:pos x="0" y="31"/>
                </a:cxn>
                <a:cxn ang="0">
                  <a:pos x="409" y="592"/>
                </a:cxn>
                <a:cxn ang="0">
                  <a:pos x="9" y="1063"/>
                </a:cxn>
                <a:cxn ang="0">
                  <a:pos x="0" y="1076"/>
                </a:cxn>
                <a:cxn ang="0">
                  <a:pos x="22" y="1085"/>
                </a:cxn>
                <a:cxn ang="0">
                  <a:pos x="937" y="1085"/>
                </a:cxn>
              </a:cxnLst>
              <a:rect l="0" t="0" r="r" b="b"/>
              <a:pathLst>
                <a:path w="1033" h="1086">
                  <a:moveTo>
                    <a:pt x="937" y="1085"/>
                  </a:moveTo>
                  <a:lnTo>
                    <a:pt x="1032" y="836"/>
                  </a:lnTo>
                  <a:lnTo>
                    <a:pt x="1012" y="836"/>
                  </a:lnTo>
                  <a:cubicBezTo>
                    <a:pt x="981" y="917"/>
                    <a:pt x="900" y="970"/>
                    <a:pt x="810" y="992"/>
                  </a:cubicBezTo>
                  <a:cubicBezTo>
                    <a:pt x="794" y="997"/>
                    <a:pt x="717" y="1016"/>
                    <a:pt x="570" y="1016"/>
                  </a:cubicBezTo>
                  <a:lnTo>
                    <a:pt x="101" y="1016"/>
                  </a:lnTo>
                  <a:lnTo>
                    <a:pt x="497" y="554"/>
                  </a:lnTo>
                  <a:cubicBezTo>
                    <a:pt x="502" y="548"/>
                    <a:pt x="504" y="546"/>
                    <a:pt x="504" y="543"/>
                  </a:cubicBezTo>
                  <a:cubicBezTo>
                    <a:pt x="504" y="541"/>
                    <a:pt x="504" y="539"/>
                    <a:pt x="497" y="530"/>
                  </a:cubicBezTo>
                  <a:lnTo>
                    <a:pt x="136" y="37"/>
                  </a:lnTo>
                  <a:lnTo>
                    <a:pt x="561" y="37"/>
                  </a:lnTo>
                  <a:cubicBezTo>
                    <a:pt x="667" y="37"/>
                    <a:pt x="737" y="48"/>
                    <a:pt x="744" y="51"/>
                  </a:cubicBezTo>
                  <a:cubicBezTo>
                    <a:pt x="785" y="55"/>
                    <a:pt x="851" y="68"/>
                    <a:pt x="913" y="108"/>
                  </a:cubicBezTo>
                  <a:cubicBezTo>
                    <a:pt x="933" y="121"/>
                    <a:pt x="986" y="154"/>
                    <a:pt x="1012" y="218"/>
                  </a:cubicBezTo>
                  <a:lnTo>
                    <a:pt x="1032" y="218"/>
                  </a:lnTo>
                  <a:lnTo>
                    <a:pt x="937" y="0"/>
                  </a:lnTo>
                  <a:lnTo>
                    <a:pt x="22" y="0"/>
                  </a:lnTo>
                  <a:cubicBezTo>
                    <a:pt x="4" y="0"/>
                    <a:pt x="2" y="0"/>
                    <a:pt x="0" y="4"/>
                  </a:cubicBezTo>
                  <a:cubicBezTo>
                    <a:pt x="0" y="9"/>
                    <a:pt x="0" y="22"/>
                    <a:pt x="0" y="31"/>
                  </a:cubicBezTo>
                  <a:lnTo>
                    <a:pt x="409" y="592"/>
                  </a:lnTo>
                  <a:lnTo>
                    <a:pt x="9" y="1063"/>
                  </a:lnTo>
                  <a:cubicBezTo>
                    <a:pt x="0" y="1071"/>
                    <a:pt x="0" y="1076"/>
                    <a:pt x="0" y="1076"/>
                  </a:cubicBezTo>
                  <a:cubicBezTo>
                    <a:pt x="0" y="1085"/>
                    <a:pt x="9" y="1085"/>
                    <a:pt x="22" y="1085"/>
                  </a:cubicBezTo>
                  <a:lnTo>
                    <a:pt x="937" y="10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8" name="Freeform 32"/>
            <p:cNvSpPr>
              <a:spLocks noChangeArrowheads="1"/>
            </p:cNvSpPr>
            <p:nvPr/>
          </p:nvSpPr>
          <p:spPr bwMode="auto">
            <a:xfrm>
              <a:off x="1786" y="2317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9" name="Freeform 33"/>
            <p:cNvSpPr>
              <a:spLocks noChangeArrowheads="1"/>
            </p:cNvSpPr>
            <p:nvPr/>
          </p:nvSpPr>
          <p:spPr bwMode="auto">
            <a:xfrm>
              <a:off x="1750" y="2350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3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3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0" name="Freeform 34"/>
            <p:cNvSpPr>
              <a:spLocks noChangeArrowheads="1"/>
            </p:cNvSpPr>
            <p:nvPr/>
          </p:nvSpPr>
          <p:spPr bwMode="auto">
            <a:xfrm>
              <a:off x="1854" y="2395"/>
              <a:ext cx="36" cy="58"/>
            </a:xfrm>
            <a:custGeom>
              <a:avLst/>
              <a:gdLst/>
              <a:ahLst/>
              <a:cxnLst>
                <a:cxn ang="0">
                  <a:pos x="99" y="11"/>
                </a:cxn>
                <a:cxn ang="0">
                  <a:pos x="86" y="0"/>
                </a:cxn>
                <a:cxn ang="0">
                  <a:pos x="7" y="24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64" y="31"/>
                </a:cxn>
                <a:cxn ang="0">
                  <a:pos x="64" y="227"/>
                </a:cxn>
                <a:cxn ang="0">
                  <a:pos x="22" y="242"/>
                </a:cxn>
                <a:cxn ang="0">
                  <a:pos x="2" y="242"/>
                </a:cxn>
                <a:cxn ang="0">
                  <a:pos x="2" y="260"/>
                </a:cxn>
                <a:cxn ang="0">
                  <a:pos x="81" y="257"/>
                </a:cxn>
                <a:cxn ang="0">
                  <a:pos x="161" y="260"/>
                </a:cxn>
                <a:cxn ang="0">
                  <a:pos x="161" y="242"/>
                </a:cxn>
                <a:cxn ang="0">
                  <a:pos x="141" y="242"/>
                </a:cxn>
                <a:cxn ang="0">
                  <a:pos x="99" y="227"/>
                </a:cxn>
                <a:cxn ang="0">
                  <a:pos x="99" y="11"/>
                </a:cxn>
              </a:cxnLst>
              <a:rect l="0" t="0" r="r" b="b"/>
              <a:pathLst>
                <a:path w="162" h="261">
                  <a:moveTo>
                    <a:pt x="99" y="11"/>
                  </a:moveTo>
                  <a:cubicBezTo>
                    <a:pt x="99" y="0"/>
                    <a:pt x="99" y="0"/>
                    <a:pt x="86" y="0"/>
                  </a:cubicBezTo>
                  <a:cubicBezTo>
                    <a:pt x="57" y="24"/>
                    <a:pt x="15" y="24"/>
                    <a:pt x="7" y="24"/>
                  </a:cubicBezTo>
                  <a:lnTo>
                    <a:pt x="0" y="24"/>
                  </a:lnTo>
                  <a:lnTo>
                    <a:pt x="0" y="42"/>
                  </a:lnTo>
                  <a:lnTo>
                    <a:pt x="7" y="42"/>
                  </a:lnTo>
                  <a:cubicBezTo>
                    <a:pt x="15" y="42"/>
                    <a:pt x="42" y="42"/>
                    <a:pt x="64" y="31"/>
                  </a:cubicBezTo>
                  <a:lnTo>
                    <a:pt x="64" y="227"/>
                  </a:lnTo>
                  <a:cubicBezTo>
                    <a:pt x="64" y="238"/>
                    <a:pt x="64" y="242"/>
                    <a:pt x="22" y="242"/>
                  </a:cubicBezTo>
                  <a:lnTo>
                    <a:pt x="2" y="242"/>
                  </a:lnTo>
                  <a:lnTo>
                    <a:pt x="2" y="260"/>
                  </a:lnTo>
                  <a:cubicBezTo>
                    <a:pt x="24" y="257"/>
                    <a:pt x="59" y="257"/>
                    <a:pt x="81" y="257"/>
                  </a:cubicBezTo>
                  <a:cubicBezTo>
                    <a:pt x="106" y="257"/>
                    <a:pt x="139" y="257"/>
                    <a:pt x="161" y="260"/>
                  </a:cubicBezTo>
                  <a:lnTo>
                    <a:pt x="161" y="242"/>
                  </a:lnTo>
                  <a:lnTo>
                    <a:pt x="141" y="242"/>
                  </a:lnTo>
                  <a:cubicBezTo>
                    <a:pt x="99" y="242"/>
                    <a:pt x="99" y="238"/>
                    <a:pt x="99" y="227"/>
                  </a:cubicBezTo>
                  <a:lnTo>
                    <a:pt x="99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1" name="Freeform 35"/>
            <p:cNvSpPr>
              <a:spLocks noChangeArrowheads="1"/>
            </p:cNvSpPr>
            <p:nvPr/>
          </p:nvSpPr>
          <p:spPr bwMode="auto">
            <a:xfrm>
              <a:off x="1924" y="2422"/>
              <a:ext cx="15" cy="38"/>
            </a:xfrm>
            <a:custGeom>
              <a:avLst/>
              <a:gdLst/>
              <a:ahLst/>
              <a:cxnLst>
                <a:cxn ang="0">
                  <a:pos x="55" y="55"/>
                </a:cxn>
                <a:cxn ang="0">
                  <a:pos x="11" y="154"/>
                </a:cxn>
                <a:cxn ang="0">
                  <a:pos x="9" y="161"/>
                </a:cxn>
                <a:cxn ang="0">
                  <a:pos x="15" y="169"/>
                </a:cxn>
                <a:cxn ang="0">
                  <a:pos x="70" y="59"/>
                </a:cxn>
                <a:cxn ang="0">
                  <a:pos x="31" y="0"/>
                </a:cxn>
                <a:cxn ang="0">
                  <a:pos x="0" y="31"/>
                </a:cxn>
                <a:cxn ang="0">
                  <a:pos x="33" y="64"/>
                </a:cxn>
                <a:cxn ang="0">
                  <a:pos x="55" y="55"/>
                </a:cxn>
              </a:cxnLst>
              <a:rect l="0" t="0" r="r" b="b"/>
              <a:pathLst>
                <a:path w="71" h="170">
                  <a:moveTo>
                    <a:pt x="55" y="55"/>
                  </a:moveTo>
                  <a:cubicBezTo>
                    <a:pt x="55" y="84"/>
                    <a:pt x="51" y="119"/>
                    <a:pt x="11" y="154"/>
                  </a:cubicBezTo>
                  <a:cubicBezTo>
                    <a:pt x="9" y="156"/>
                    <a:pt x="9" y="158"/>
                    <a:pt x="9" y="161"/>
                  </a:cubicBezTo>
                  <a:cubicBezTo>
                    <a:pt x="9" y="165"/>
                    <a:pt x="13" y="169"/>
                    <a:pt x="15" y="169"/>
                  </a:cubicBezTo>
                  <a:cubicBezTo>
                    <a:pt x="24" y="169"/>
                    <a:pt x="70" y="125"/>
                    <a:pt x="70" y="59"/>
                  </a:cubicBezTo>
                  <a:cubicBezTo>
                    <a:pt x="70" y="26"/>
                    <a:pt x="57" y="0"/>
                    <a:pt x="31" y="0"/>
                  </a:cubicBezTo>
                  <a:cubicBezTo>
                    <a:pt x="13" y="0"/>
                    <a:pt x="0" y="13"/>
                    <a:pt x="0" y="31"/>
                  </a:cubicBezTo>
                  <a:cubicBezTo>
                    <a:pt x="0" y="48"/>
                    <a:pt x="13" y="64"/>
                    <a:pt x="33" y="64"/>
                  </a:cubicBezTo>
                  <a:cubicBezTo>
                    <a:pt x="46" y="64"/>
                    <a:pt x="55" y="55"/>
                    <a:pt x="55" y="5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2" name="Freeform 36"/>
            <p:cNvSpPr>
              <a:spLocks noChangeArrowheads="1"/>
            </p:cNvSpPr>
            <p:nvPr/>
          </p:nvSpPr>
          <p:spPr bwMode="auto">
            <a:xfrm>
              <a:off x="1997" y="2317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3" name="Freeform 37"/>
            <p:cNvSpPr>
              <a:spLocks noChangeArrowheads="1"/>
            </p:cNvSpPr>
            <p:nvPr/>
          </p:nvSpPr>
          <p:spPr bwMode="auto">
            <a:xfrm>
              <a:off x="1960" y="2350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3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3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4" name="Freeform 38"/>
            <p:cNvSpPr>
              <a:spLocks noChangeArrowheads="1"/>
            </p:cNvSpPr>
            <p:nvPr/>
          </p:nvSpPr>
          <p:spPr bwMode="auto">
            <a:xfrm>
              <a:off x="2060" y="2395"/>
              <a:ext cx="43" cy="58"/>
            </a:xfrm>
            <a:custGeom>
              <a:avLst/>
              <a:gdLst/>
              <a:ahLst/>
              <a:cxnLst>
                <a:cxn ang="0">
                  <a:pos x="194" y="185"/>
                </a:cxn>
                <a:cxn ang="0">
                  <a:pos x="178" y="185"/>
                </a:cxn>
                <a:cxn ang="0">
                  <a:pos x="167" y="220"/>
                </a:cxn>
                <a:cxn ang="0">
                  <a:pos x="125" y="222"/>
                </a:cxn>
                <a:cxn ang="0">
                  <a:pos x="48" y="222"/>
                </a:cxn>
                <a:cxn ang="0">
                  <a:pos x="128" y="165"/>
                </a:cxn>
                <a:cxn ang="0">
                  <a:pos x="194" y="77"/>
                </a:cxn>
                <a:cxn ang="0">
                  <a:pos x="92" y="0"/>
                </a:cxn>
                <a:cxn ang="0">
                  <a:pos x="0" y="68"/>
                </a:cxn>
                <a:cxn ang="0">
                  <a:pos x="22" y="92"/>
                </a:cxn>
                <a:cxn ang="0">
                  <a:pos x="46" y="70"/>
                </a:cxn>
                <a:cxn ang="0">
                  <a:pos x="24" y="46"/>
                </a:cxn>
                <a:cxn ang="0">
                  <a:pos x="84" y="18"/>
                </a:cxn>
                <a:cxn ang="0">
                  <a:pos x="152" y="77"/>
                </a:cxn>
                <a:cxn ang="0">
                  <a:pos x="99" y="161"/>
                </a:cxn>
                <a:cxn ang="0">
                  <a:pos x="4" y="242"/>
                </a:cxn>
                <a:cxn ang="0">
                  <a:pos x="0" y="249"/>
                </a:cxn>
                <a:cxn ang="0">
                  <a:pos x="0" y="260"/>
                </a:cxn>
                <a:cxn ang="0">
                  <a:pos x="183" y="260"/>
                </a:cxn>
                <a:cxn ang="0">
                  <a:pos x="194" y="185"/>
                </a:cxn>
              </a:cxnLst>
              <a:rect l="0" t="0" r="r" b="b"/>
              <a:pathLst>
                <a:path w="195" h="261">
                  <a:moveTo>
                    <a:pt x="194" y="185"/>
                  </a:moveTo>
                  <a:lnTo>
                    <a:pt x="178" y="185"/>
                  </a:lnTo>
                  <a:cubicBezTo>
                    <a:pt x="178" y="191"/>
                    <a:pt x="174" y="216"/>
                    <a:pt x="167" y="220"/>
                  </a:cubicBezTo>
                  <a:cubicBezTo>
                    <a:pt x="163" y="222"/>
                    <a:pt x="132" y="222"/>
                    <a:pt x="125" y="222"/>
                  </a:cubicBezTo>
                  <a:lnTo>
                    <a:pt x="48" y="222"/>
                  </a:lnTo>
                  <a:cubicBezTo>
                    <a:pt x="75" y="202"/>
                    <a:pt x="103" y="180"/>
                    <a:pt x="128" y="165"/>
                  </a:cubicBezTo>
                  <a:cubicBezTo>
                    <a:pt x="163" y="141"/>
                    <a:pt x="194" y="119"/>
                    <a:pt x="194" y="77"/>
                  </a:cubicBezTo>
                  <a:cubicBezTo>
                    <a:pt x="194" y="29"/>
                    <a:pt x="147" y="0"/>
                    <a:pt x="92" y="0"/>
                  </a:cubicBezTo>
                  <a:cubicBezTo>
                    <a:pt x="40" y="0"/>
                    <a:pt x="0" y="31"/>
                    <a:pt x="0" y="68"/>
                  </a:cubicBezTo>
                  <a:cubicBezTo>
                    <a:pt x="0" y="88"/>
                    <a:pt x="18" y="92"/>
                    <a:pt x="22" y="92"/>
                  </a:cubicBezTo>
                  <a:cubicBezTo>
                    <a:pt x="33" y="92"/>
                    <a:pt x="46" y="86"/>
                    <a:pt x="46" y="70"/>
                  </a:cubicBezTo>
                  <a:cubicBezTo>
                    <a:pt x="46" y="55"/>
                    <a:pt x="35" y="48"/>
                    <a:pt x="24" y="46"/>
                  </a:cubicBezTo>
                  <a:cubicBezTo>
                    <a:pt x="35" y="29"/>
                    <a:pt x="57" y="18"/>
                    <a:pt x="84" y="18"/>
                  </a:cubicBezTo>
                  <a:cubicBezTo>
                    <a:pt x="121" y="18"/>
                    <a:pt x="152" y="40"/>
                    <a:pt x="152" y="77"/>
                  </a:cubicBezTo>
                  <a:cubicBezTo>
                    <a:pt x="152" y="110"/>
                    <a:pt x="130" y="136"/>
                    <a:pt x="99" y="161"/>
                  </a:cubicBezTo>
                  <a:lnTo>
                    <a:pt x="4" y="242"/>
                  </a:lnTo>
                  <a:cubicBezTo>
                    <a:pt x="0" y="244"/>
                    <a:pt x="0" y="244"/>
                    <a:pt x="0" y="249"/>
                  </a:cubicBezTo>
                  <a:lnTo>
                    <a:pt x="0" y="260"/>
                  </a:lnTo>
                  <a:lnTo>
                    <a:pt x="183" y="260"/>
                  </a:lnTo>
                  <a:lnTo>
                    <a:pt x="194" y="1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5" name="Freeform 39"/>
            <p:cNvSpPr>
              <a:spLocks noChangeArrowheads="1"/>
            </p:cNvSpPr>
            <p:nvPr/>
          </p:nvSpPr>
          <p:spPr bwMode="auto">
            <a:xfrm>
              <a:off x="2160" y="1953"/>
              <a:ext cx="155" cy="389"/>
            </a:xfrm>
            <a:custGeom>
              <a:avLst/>
              <a:gdLst/>
              <a:ahLst/>
              <a:cxnLst>
                <a:cxn ang="0">
                  <a:pos x="37" y="1685"/>
                </a:cxn>
                <a:cxn ang="0">
                  <a:pos x="75" y="1648"/>
                </a:cxn>
                <a:cxn ang="0">
                  <a:pos x="37" y="1610"/>
                </a:cxn>
                <a:cxn ang="0">
                  <a:pos x="0" y="1648"/>
                </a:cxn>
                <a:cxn ang="0">
                  <a:pos x="86" y="1720"/>
                </a:cxn>
                <a:cxn ang="0">
                  <a:pos x="304" y="1316"/>
                </a:cxn>
                <a:cxn ang="0">
                  <a:pos x="455" y="574"/>
                </a:cxn>
                <a:cxn ang="0">
                  <a:pos x="539" y="154"/>
                </a:cxn>
                <a:cxn ang="0">
                  <a:pos x="605" y="18"/>
                </a:cxn>
                <a:cxn ang="0">
                  <a:pos x="651" y="35"/>
                </a:cxn>
                <a:cxn ang="0">
                  <a:pos x="614" y="73"/>
                </a:cxn>
                <a:cxn ang="0">
                  <a:pos x="649" y="110"/>
                </a:cxn>
                <a:cxn ang="0">
                  <a:pos x="689" y="73"/>
                </a:cxn>
                <a:cxn ang="0">
                  <a:pos x="603" y="0"/>
                </a:cxn>
                <a:cxn ang="0">
                  <a:pos x="458" y="242"/>
                </a:cxn>
                <a:cxn ang="0">
                  <a:pos x="266" y="1146"/>
                </a:cxn>
                <a:cxn ang="0">
                  <a:pos x="198" y="1500"/>
                </a:cxn>
                <a:cxn ang="0">
                  <a:pos x="84" y="1703"/>
                </a:cxn>
                <a:cxn ang="0">
                  <a:pos x="37" y="1685"/>
                </a:cxn>
              </a:cxnLst>
              <a:rect l="0" t="0" r="r" b="b"/>
              <a:pathLst>
                <a:path w="690" h="1721">
                  <a:moveTo>
                    <a:pt x="37" y="1685"/>
                  </a:moveTo>
                  <a:cubicBezTo>
                    <a:pt x="62" y="1683"/>
                    <a:pt x="75" y="1668"/>
                    <a:pt x="75" y="1648"/>
                  </a:cubicBezTo>
                  <a:cubicBezTo>
                    <a:pt x="75" y="1621"/>
                    <a:pt x="55" y="1610"/>
                    <a:pt x="37" y="1610"/>
                  </a:cubicBezTo>
                  <a:cubicBezTo>
                    <a:pt x="20" y="1610"/>
                    <a:pt x="0" y="1621"/>
                    <a:pt x="0" y="1648"/>
                  </a:cubicBezTo>
                  <a:cubicBezTo>
                    <a:pt x="0" y="1687"/>
                    <a:pt x="40" y="1720"/>
                    <a:pt x="86" y="1720"/>
                  </a:cubicBezTo>
                  <a:cubicBezTo>
                    <a:pt x="205" y="1720"/>
                    <a:pt x="249" y="1540"/>
                    <a:pt x="304" y="1316"/>
                  </a:cubicBezTo>
                  <a:cubicBezTo>
                    <a:pt x="363" y="1069"/>
                    <a:pt x="414" y="823"/>
                    <a:pt x="455" y="574"/>
                  </a:cubicBezTo>
                  <a:cubicBezTo>
                    <a:pt x="484" y="409"/>
                    <a:pt x="513" y="255"/>
                    <a:pt x="539" y="154"/>
                  </a:cubicBezTo>
                  <a:cubicBezTo>
                    <a:pt x="548" y="117"/>
                    <a:pt x="574" y="18"/>
                    <a:pt x="605" y="18"/>
                  </a:cubicBezTo>
                  <a:cubicBezTo>
                    <a:pt x="629" y="18"/>
                    <a:pt x="649" y="31"/>
                    <a:pt x="651" y="35"/>
                  </a:cubicBezTo>
                  <a:cubicBezTo>
                    <a:pt x="627" y="37"/>
                    <a:pt x="614" y="53"/>
                    <a:pt x="614" y="73"/>
                  </a:cubicBezTo>
                  <a:cubicBezTo>
                    <a:pt x="614" y="99"/>
                    <a:pt x="631" y="110"/>
                    <a:pt x="649" y="110"/>
                  </a:cubicBezTo>
                  <a:cubicBezTo>
                    <a:pt x="669" y="110"/>
                    <a:pt x="689" y="99"/>
                    <a:pt x="689" y="73"/>
                  </a:cubicBezTo>
                  <a:cubicBezTo>
                    <a:pt x="689" y="31"/>
                    <a:pt x="647" y="0"/>
                    <a:pt x="603" y="0"/>
                  </a:cubicBezTo>
                  <a:cubicBezTo>
                    <a:pt x="546" y="0"/>
                    <a:pt x="502" y="84"/>
                    <a:pt x="458" y="242"/>
                  </a:cubicBezTo>
                  <a:cubicBezTo>
                    <a:pt x="455" y="251"/>
                    <a:pt x="350" y="640"/>
                    <a:pt x="266" y="1146"/>
                  </a:cubicBezTo>
                  <a:cubicBezTo>
                    <a:pt x="244" y="1265"/>
                    <a:pt x="222" y="1393"/>
                    <a:pt x="198" y="1500"/>
                  </a:cubicBezTo>
                  <a:cubicBezTo>
                    <a:pt x="183" y="1558"/>
                    <a:pt x="147" y="1703"/>
                    <a:pt x="84" y="1703"/>
                  </a:cubicBezTo>
                  <a:cubicBezTo>
                    <a:pt x="57" y="1703"/>
                    <a:pt x="37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6" name="Freeform 40"/>
            <p:cNvSpPr>
              <a:spLocks noChangeArrowheads="1"/>
            </p:cNvSpPr>
            <p:nvPr/>
          </p:nvSpPr>
          <p:spPr bwMode="auto">
            <a:xfrm>
              <a:off x="2277" y="1953"/>
              <a:ext cx="155" cy="389"/>
            </a:xfrm>
            <a:custGeom>
              <a:avLst/>
              <a:gdLst/>
              <a:ahLst/>
              <a:cxnLst>
                <a:cxn ang="0">
                  <a:pos x="37" y="1685"/>
                </a:cxn>
                <a:cxn ang="0">
                  <a:pos x="75" y="1648"/>
                </a:cxn>
                <a:cxn ang="0">
                  <a:pos x="37" y="1610"/>
                </a:cxn>
                <a:cxn ang="0">
                  <a:pos x="0" y="1648"/>
                </a:cxn>
                <a:cxn ang="0">
                  <a:pos x="86" y="1720"/>
                </a:cxn>
                <a:cxn ang="0">
                  <a:pos x="304" y="1316"/>
                </a:cxn>
                <a:cxn ang="0">
                  <a:pos x="455" y="574"/>
                </a:cxn>
                <a:cxn ang="0">
                  <a:pos x="539" y="154"/>
                </a:cxn>
                <a:cxn ang="0">
                  <a:pos x="605" y="18"/>
                </a:cxn>
                <a:cxn ang="0">
                  <a:pos x="651" y="35"/>
                </a:cxn>
                <a:cxn ang="0">
                  <a:pos x="614" y="73"/>
                </a:cxn>
                <a:cxn ang="0">
                  <a:pos x="649" y="110"/>
                </a:cxn>
                <a:cxn ang="0">
                  <a:pos x="689" y="73"/>
                </a:cxn>
                <a:cxn ang="0">
                  <a:pos x="603" y="0"/>
                </a:cxn>
                <a:cxn ang="0">
                  <a:pos x="458" y="242"/>
                </a:cxn>
                <a:cxn ang="0">
                  <a:pos x="266" y="1146"/>
                </a:cxn>
                <a:cxn ang="0">
                  <a:pos x="198" y="1500"/>
                </a:cxn>
                <a:cxn ang="0">
                  <a:pos x="84" y="1703"/>
                </a:cxn>
                <a:cxn ang="0">
                  <a:pos x="37" y="1685"/>
                </a:cxn>
              </a:cxnLst>
              <a:rect l="0" t="0" r="r" b="b"/>
              <a:pathLst>
                <a:path w="690" h="1721">
                  <a:moveTo>
                    <a:pt x="37" y="1685"/>
                  </a:moveTo>
                  <a:cubicBezTo>
                    <a:pt x="62" y="1683"/>
                    <a:pt x="75" y="1668"/>
                    <a:pt x="75" y="1648"/>
                  </a:cubicBezTo>
                  <a:cubicBezTo>
                    <a:pt x="75" y="1621"/>
                    <a:pt x="55" y="1610"/>
                    <a:pt x="37" y="1610"/>
                  </a:cubicBezTo>
                  <a:cubicBezTo>
                    <a:pt x="20" y="1610"/>
                    <a:pt x="0" y="1621"/>
                    <a:pt x="0" y="1648"/>
                  </a:cubicBezTo>
                  <a:cubicBezTo>
                    <a:pt x="0" y="1687"/>
                    <a:pt x="40" y="1720"/>
                    <a:pt x="86" y="1720"/>
                  </a:cubicBezTo>
                  <a:cubicBezTo>
                    <a:pt x="205" y="1720"/>
                    <a:pt x="249" y="1540"/>
                    <a:pt x="304" y="1316"/>
                  </a:cubicBezTo>
                  <a:cubicBezTo>
                    <a:pt x="363" y="1069"/>
                    <a:pt x="414" y="823"/>
                    <a:pt x="455" y="574"/>
                  </a:cubicBezTo>
                  <a:cubicBezTo>
                    <a:pt x="484" y="409"/>
                    <a:pt x="513" y="255"/>
                    <a:pt x="539" y="154"/>
                  </a:cubicBezTo>
                  <a:cubicBezTo>
                    <a:pt x="548" y="117"/>
                    <a:pt x="574" y="18"/>
                    <a:pt x="605" y="18"/>
                  </a:cubicBezTo>
                  <a:cubicBezTo>
                    <a:pt x="629" y="18"/>
                    <a:pt x="649" y="31"/>
                    <a:pt x="651" y="35"/>
                  </a:cubicBezTo>
                  <a:cubicBezTo>
                    <a:pt x="627" y="37"/>
                    <a:pt x="614" y="53"/>
                    <a:pt x="614" y="73"/>
                  </a:cubicBezTo>
                  <a:cubicBezTo>
                    <a:pt x="614" y="99"/>
                    <a:pt x="631" y="110"/>
                    <a:pt x="649" y="110"/>
                  </a:cubicBezTo>
                  <a:cubicBezTo>
                    <a:pt x="669" y="110"/>
                    <a:pt x="689" y="99"/>
                    <a:pt x="689" y="73"/>
                  </a:cubicBezTo>
                  <a:cubicBezTo>
                    <a:pt x="689" y="31"/>
                    <a:pt x="647" y="0"/>
                    <a:pt x="603" y="0"/>
                  </a:cubicBezTo>
                  <a:cubicBezTo>
                    <a:pt x="546" y="0"/>
                    <a:pt x="502" y="84"/>
                    <a:pt x="458" y="242"/>
                  </a:cubicBezTo>
                  <a:cubicBezTo>
                    <a:pt x="455" y="251"/>
                    <a:pt x="350" y="640"/>
                    <a:pt x="266" y="1146"/>
                  </a:cubicBezTo>
                  <a:cubicBezTo>
                    <a:pt x="244" y="1265"/>
                    <a:pt x="222" y="1393"/>
                    <a:pt x="198" y="1500"/>
                  </a:cubicBezTo>
                  <a:cubicBezTo>
                    <a:pt x="183" y="1558"/>
                    <a:pt x="147" y="1703"/>
                    <a:pt x="84" y="1703"/>
                  </a:cubicBezTo>
                  <a:cubicBezTo>
                    <a:pt x="57" y="1703"/>
                    <a:pt x="37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7" name="Freeform 41"/>
            <p:cNvSpPr>
              <a:spLocks noChangeArrowheads="1"/>
            </p:cNvSpPr>
            <p:nvPr/>
          </p:nvSpPr>
          <p:spPr bwMode="auto">
            <a:xfrm>
              <a:off x="2477" y="2069"/>
              <a:ext cx="86" cy="123"/>
            </a:xfrm>
            <a:custGeom>
              <a:avLst/>
              <a:gdLst/>
              <a:ahLst/>
              <a:cxnLst>
                <a:cxn ang="0">
                  <a:pos x="268" y="495"/>
                </a:cxn>
                <a:cxn ang="0">
                  <a:pos x="268" y="548"/>
                </a:cxn>
                <a:cxn ang="0">
                  <a:pos x="383" y="539"/>
                </a:cxn>
                <a:cxn ang="0">
                  <a:pos x="383" y="515"/>
                </a:cxn>
                <a:cxn ang="0">
                  <a:pos x="323" y="471"/>
                </a:cxn>
                <a:cxn ang="0">
                  <a:pos x="323" y="0"/>
                </a:cxn>
                <a:cxn ang="0">
                  <a:pos x="211" y="9"/>
                </a:cxn>
                <a:cxn ang="0">
                  <a:pos x="211" y="33"/>
                </a:cxn>
                <a:cxn ang="0">
                  <a:pos x="271" y="77"/>
                </a:cxn>
                <a:cxn ang="0">
                  <a:pos x="271" y="244"/>
                </a:cxn>
                <a:cxn ang="0">
                  <a:pos x="174" y="196"/>
                </a:cxn>
                <a:cxn ang="0">
                  <a:pos x="0" y="372"/>
                </a:cxn>
                <a:cxn ang="0">
                  <a:pos x="165" y="548"/>
                </a:cxn>
                <a:cxn ang="0">
                  <a:pos x="268" y="495"/>
                </a:cxn>
                <a:cxn ang="0">
                  <a:pos x="268" y="288"/>
                </a:cxn>
                <a:cxn ang="0">
                  <a:pos x="268" y="447"/>
                </a:cxn>
                <a:cxn ang="0">
                  <a:pos x="260" y="475"/>
                </a:cxn>
                <a:cxn ang="0">
                  <a:pos x="169" y="530"/>
                </a:cxn>
                <a:cxn ang="0">
                  <a:pos x="88" y="480"/>
                </a:cxn>
                <a:cxn ang="0">
                  <a:pos x="64" y="372"/>
                </a:cxn>
                <a:cxn ang="0">
                  <a:pos x="88" y="262"/>
                </a:cxn>
                <a:cxn ang="0">
                  <a:pos x="176" y="213"/>
                </a:cxn>
                <a:cxn ang="0">
                  <a:pos x="260" y="260"/>
                </a:cxn>
                <a:cxn ang="0">
                  <a:pos x="268" y="288"/>
                </a:cxn>
              </a:cxnLst>
              <a:rect l="0" t="0" r="r" b="b"/>
              <a:pathLst>
                <a:path w="384" h="549">
                  <a:moveTo>
                    <a:pt x="268" y="495"/>
                  </a:moveTo>
                  <a:lnTo>
                    <a:pt x="268" y="548"/>
                  </a:lnTo>
                  <a:lnTo>
                    <a:pt x="383" y="539"/>
                  </a:lnTo>
                  <a:lnTo>
                    <a:pt x="383" y="515"/>
                  </a:lnTo>
                  <a:cubicBezTo>
                    <a:pt x="330" y="515"/>
                    <a:pt x="323" y="508"/>
                    <a:pt x="323" y="471"/>
                  </a:cubicBezTo>
                  <a:lnTo>
                    <a:pt x="323" y="0"/>
                  </a:lnTo>
                  <a:lnTo>
                    <a:pt x="211" y="9"/>
                  </a:lnTo>
                  <a:lnTo>
                    <a:pt x="211" y="33"/>
                  </a:lnTo>
                  <a:cubicBezTo>
                    <a:pt x="266" y="33"/>
                    <a:pt x="271" y="37"/>
                    <a:pt x="271" y="77"/>
                  </a:cubicBezTo>
                  <a:lnTo>
                    <a:pt x="271" y="244"/>
                  </a:lnTo>
                  <a:cubicBezTo>
                    <a:pt x="249" y="216"/>
                    <a:pt x="216" y="196"/>
                    <a:pt x="174" y="196"/>
                  </a:cubicBezTo>
                  <a:cubicBezTo>
                    <a:pt x="81" y="196"/>
                    <a:pt x="0" y="273"/>
                    <a:pt x="0" y="372"/>
                  </a:cubicBezTo>
                  <a:cubicBezTo>
                    <a:pt x="0" y="471"/>
                    <a:pt x="77" y="548"/>
                    <a:pt x="165" y="548"/>
                  </a:cubicBezTo>
                  <a:cubicBezTo>
                    <a:pt x="216" y="548"/>
                    <a:pt x="249" y="521"/>
                    <a:pt x="268" y="495"/>
                  </a:cubicBezTo>
                  <a:close/>
                  <a:moveTo>
                    <a:pt x="268" y="288"/>
                  </a:moveTo>
                  <a:lnTo>
                    <a:pt x="268" y="447"/>
                  </a:lnTo>
                  <a:cubicBezTo>
                    <a:pt x="268" y="462"/>
                    <a:pt x="268" y="462"/>
                    <a:pt x="260" y="475"/>
                  </a:cubicBezTo>
                  <a:cubicBezTo>
                    <a:pt x="238" y="513"/>
                    <a:pt x="202" y="530"/>
                    <a:pt x="169" y="530"/>
                  </a:cubicBezTo>
                  <a:cubicBezTo>
                    <a:pt x="134" y="530"/>
                    <a:pt x="106" y="510"/>
                    <a:pt x="88" y="480"/>
                  </a:cubicBezTo>
                  <a:cubicBezTo>
                    <a:pt x="66" y="449"/>
                    <a:pt x="64" y="405"/>
                    <a:pt x="64" y="372"/>
                  </a:cubicBezTo>
                  <a:cubicBezTo>
                    <a:pt x="64" y="343"/>
                    <a:pt x="66" y="297"/>
                    <a:pt x="88" y="262"/>
                  </a:cubicBezTo>
                  <a:cubicBezTo>
                    <a:pt x="106" y="238"/>
                    <a:pt x="134" y="213"/>
                    <a:pt x="176" y="213"/>
                  </a:cubicBezTo>
                  <a:cubicBezTo>
                    <a:pt x="205" y="213"/>
                    <a:pt x="235" y="224"/>
                    <a:pt x="260" y="260"/>
                  </a:cubicBezTo>
                  <a:cubicBezTo>
                    <a:pt x="268" y="273"/>
                    <a:pt x="268" y="275"/>
                    <a:pt x="268" y="28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8" name="Freeform 42"/>
            <p:cNvSpPr>
              <a:spLocks noChangeArrowheads="1"/>
            </p:cNvSpPr>
            <p:nvPr/>
          </p:nvSpPr>
          <p:spPr bwMode="auto">
            <a:xfrm>
              <a:off x="2574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59" name="Freeform 43"/>
            <p:cNvSpPr>
              <a:spLocks noChangeArrowheads="1"/>
            </p:cNvSpPr>
            <p:nvPr/>
          </p:nvSpPr>
          <p:spPr bwMode="auto">
            <a:xfrm>
              <a:off x="2736" y="2136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0" name="Freeform 44"/>
            <p:cNvSpPr>
              <a:spLocks noChangeArrowheads="1"/>
            </p:cNvSpPr>
            <p:nvPr/>
          </p:nvSpPr>
          <p:spPr bwMode="auto">
            <a:xfrm>
              <a:off x="2807" y="2069"/>
              <a:ext cx="86" cy="123"/>
            </a:xfrm>
            <a:custGeom>
              <a:avLst/>
              <a:gdLst/>
              <a:ahLst/>
              <a:cxnLst>
                <a:cxn ang="0">
                  <a:pos x="268" y="495"/>
                </a:cxn>
                <a:cxn ang="0">
                  <a:pos x="268" y="548"/>
                </a:cxn>
                <a:cxn ang="0">
                  <a:pos x="383" y="539"/>
                </a:cxn>
                <a:cxn ang="0">
                  <a:pos x="383" y="515"/>
                </a:cxn>
                <a:cxn ang="0">
                  <a:pos x="323" y="471"/>
                </a:cxn>
                <a:cxn ang="0">
                  <a:pos x="323" y="0"/>
                </a:cxn>
                <a:cxn ang="0">
                  <a:pos x="211" y="9"/>
                </a:cxn>
                <a:cxn ang="0">
                  <a:pos x="211" y="33"/>
                </a:cxn>
                <a:cxn ang="0">
                  <a:pos x="271" y="77"/>
                </a:cxn>
                <a:cxn ang="0">
                  <a:pos x="271" y="244"/>
                </a:cxn>
                <a:cxn ang="0">
                  <a:pos x="174" y="196"/>
                </a:cxn>
                <a:cxn ang="0">
                  <a:pos x="0" y="372"/>
                </a:cxn>
                <a:cxn ang="0">
                  <a:pos x="165" y="548"/>
                </a:cxn>
                <a:cxn ang="0">
                  <a:pos x="268" y="495"/>
                </a:cxn>
                <a:cxn ang="0">
                  <a:pos x="268" y="288"/>
                </a:cxn>
                <a:cxn ang="0">
                  <a:pos x="268" y="447"/>
                </a:cxn>
                <a:cxn ang="0">
                  <a:pos x="260" y="475"/>
                </a:cxn>
                <a:cxn ang="0">
                  <a:pos x="169" y="530"/>
                </a:cxn>
                <a:cxn ang="0">
                  <a:pos x="88" y="480"/>
                </a:cxn>
                <a:cxn ang="0">
                  <a:pos x="64" y="372"/>
                </a:cxn>
                <a:cxn ang="0">
                  <a:pos x="88" y="262"/>
                </a:cxn>
                <a:cxn ang="0">
                  <a:pos x="176" y="213"/>
                </a:cxn>
                <a:cxn ang="0">
                  <a:pos x="260" y="260"/>
                </a:cxn>
                <a:cxn ang="0">
                  <a:pos x="268" y="288"/>
                </a:cxn>
              </a:cxnLst>
              <a:rect l="0" t="0" r="r" b="b"/>
              <a:pathLst>
                <a:path w="384" h="549">
                  <a:moveTo>
                    <a:pt x="268" y="495"/>
                  </a:moveTo>
                  <a:lnTo>
                    <a:pt x="268" y="548"/>
                  </a:lnTo>
                  <a:lnTo>
                    <a:pt x="383" y="539"/>
                  </a:lnTo>
                  <a:lnTo>
                    <a:pt x="383" y="515"/>
                  </a:lnTo>
                  <a:cubicBezTo>
                    <a:pt x="330" y="515"/>
                    <a:pt x="323" y="508"/>
                    <a:pt x="323" y="471"/>
                  </a:cubicBezTo>
                  <a:lnTo>
                    <a:pt x="323" y="0"/>
                  </a:lnTo>
                  <a:lnTo>
                    <a:pt x="211" y="9"/>
                  </a:lnTo>
                  <a:lnTo>
                    <a:pt x="211" y="33"/>
                  </a:lnTo>
                  <a:cubicBezTo>
                    <a:pt x="266" y="33"/>
                    <a:pt x="271" y="37"/>
                    <a:pt x="271" y="77"/>
                  </a:cubicBezTo>
                  <a:lnTo>
                    <a:pt x="271" y="244"/>
                  </a:lnTo>
                  <a:cubicBezTo>
                    <a:pt x="249" y="216"/>
                    <a:pt x="216" y="196"/>
                    <a:pt x="174" y="196"/>
                  </a:cubicBezTo>
                  <a:cubicBezTo>
                    <a:pt x="81" y="196"/>
                    <a:pt x="0" y="273"/>
                    <a:pt x="0" y="372"/>
                  </a:cubicBezTo>
                  <a:cubicBezTo>
                    <a:pt x="0" y="471"/>
                    <a:pt x="77" y="548"/>
                    <a:pt x="165" y="548"/>
                  </a:cubicBezTo>
                  <a:cubicBezTo>
                    <a:pt x="216" y="548"/>
                    <a:pt x="249" y="521"/>
                    <a:pt x="268" y="495"/>
                  </a:cubicBezTo>
                  <a:close/>
                  <a:moveTo>
                    <a:pt x="268" y="288"/>
                  </a:moveTo>
                  <a:lnTo>
                    <a:pt x="268" y="447"/>
                  </a:lnTo>
                  <a:cubicBezTo>
                    <a:pt x="268" y="462"/>
                    <a:pt x="268" y="462"/>
                    <a:pt x="260" y="475"/>
                  </a:cubicBezTo>
                  <a:cubicBezTo>
                    <a:pt x="238" y="513"/>
                    <a:pt x="202" y="530"/>
                    <a:pt x="169" y="530"/>
                  </a:cubicBezTo>
                  <a:cubicBezTo>
                    <a:pt x="134" y="530"/>
                    <a:pt x="106" y="510"/>
                    <a:pt x="88" y="480"/>
                  </a:cubicBezTo>
                  <a:cubicBezTo>
                    <a:pt x="66" y="449"/>
                    <a:pt x="64" y="405"/>
                    <a:pt x="64" y="372"/>
                  </a:cubicBezTo>
                  <a:cubicBezTo>
                    <a:pt x="64" y="343"/>
                    <a:pt x="66" y="297"/>
                    <a:pt x="88" y="262"/>
                  </a:cubicBezTo>
                  <a:cubicBezTo>
                    <a:pt x="106" y="238"/>
                    <a:pt x="134" y="213"/>
                    <a:pt x="176" y="213"/>
                  </a:cubicBezTo>
                  <a:cubicBezTo>
                    <a:pt x="205" y="213"/>
                    <a:pt x="235" y="224"/>
                    <a:pt x="260" y="260"/>
                  </a:cubicBezTo>
                  <a:cubicBezTo>
                    <a:pt x="268" y="273"/>
                    <a:pt x="268" y="275"/>
                    <a:pt x="268" y="28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1" name="Freeform 45"/>
            <p:cNvSpPr>
              <a:spLocks noChangeArrowheads="1"/>
            </p:cNvSpPr>
            <p:nvPr/>
          </p:nvSpPr>
          <p:spPr bwMode="auto">
            <a:xfrm>
              <a:off x="2903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2" name="Freeform 46"/>
            <p:cNvSpPr>
              <a:spLocks noChangeArrowheads="1"/>
            </p:cNvSpPr>
            <p:nvPr/>
          </p:nvSpPr>
          <p:spPr bwMode="auto">
            <a:xfrm>
              <a:off x="3059" y="2136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3" name="Freeform 47"/>
            <p:cNvSpPr>
              <a:spLocks noChangeArrowheads="1"/>
            </p:cNvSpPr>
            <p:nvPr/>
          </p:nvSpPr>
          <p:spPr bwMode="auto">
            <a:xfrm>
              <a:off x="3165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4" name="Freeform 48"/>
            <p:cNvSpPr>
              <a:spLocks noChangeArrowheads="1"/>
            </p:cNvSpPr>
            <p:nvPr/>
          </p:nvSpPr>
          <p:spPr bwMode="auto">
            <a:xfrm>
              <a:off x="3326" y="2136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5" name="Freeform 49"/>
            <p:cNvSpPr>
              <a:spLocks noChangeArrowheads="1"/>
            </p:cNvSpPr>
            <p:nvPr/>
          </p:nvSpPr>
          <p:spPr bwMode="auto">
            <a:xfrm>
              <a:off x="3396" y="2116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10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10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6" name="Freeform 50"/>
            <p:cNvSpPr>
              <a:spLocks noChangeArrowheads="1"/>
            </p:cNvSpPr>
            <p:nvPr/>
          </p:nvSpPr>
          <p:spPr bwMode="auto">
            <a:xfrm>
              <a:off x="3513" y="2131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7" name="Freeform 51"/>
            <p:cNvSpPr>
              <a:spLocks noChangeArrowheads="1"/>
            </p:cNvSpPr>
            <p:nvPr/>
          </p:nvSpPr>
          <p:spPr bwMode="auto">
            <a:xfrm>
              <a:off x="3477" y="2164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6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6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8" name="Freeform 52"/>
            <p:cNvSpPr>
              <a:spLocks noChangeArrowheads="1"/>
            </p:cNvSpPr>
            <p:nvPr/>
          </p:nvSpPr>
          <p:spPr bwMode="auto">
            <a:xfrm>
              <a:off x="3581" y="2209"/>
              <a:ext cx="36" cy="58"/>
            </a:xfrm>
            <a:custGeom>
              <a:avLst/>
              <a:gdLst/>
              <a:ahLst/>
              <a:cxnLst>
                <a:cxn ang="0">
                  <a:pos x="99" y="11"/>
                </a:cxn>
                <a:cxn ang="0">
                  <a:pos x="86" y="0"/>
                </a:cxn>
                <a:cxn ang="0">
                  <a:pos x="7" y="24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64" y="31"/>
                </a:cxn>
                <a:cxn ang="0">
                  <a:pos x="64" y="227"/>
                </a:cxn>
                <a:cxn ang="0">
                  <a:pos x="22" y="242"/>
                </a:cxn>
                <a:cxn ang="0">
                  <a:pos x="2" y="242"/>
                </a:cxn>
                <a:cxn ang="0">
                  <a:pos x="2" y="260"/>
                </a:cxn>
                <a:cxn ang="0">
                  <a:pos x="81" y="257"/>
                </a:cxn>
                <a:cxn ang="0">
                  <a:pos x="161" y="260"/>
                </a:cxn>
                <a:cxn ang="0">
                  <a:pos x="161" y="242"/>
                </a:cxn>
                <a:cxn ang="0">
                  <a:pos x="141" y="242"/>
                </a:cxn>
                <a:cxn ang="0">
                  <a:pos x="99" y="227"/>
                </a:cxn>
                <a:cxn ang="0">
                  <a:pos x="99" y="11"/>
                </a:cxn>
              </a:cxnLst>
              <a:rect l="0" t="0" r="r" b="b"/>
              <a:pathLst>
                <a:path w="162" h="261">
                  <a:moveTo>
                    <a:pt x="99" y="11"/>
                  </a:moveTo>
                  <a:cubicBezTo>
                    <a:pt x="99" y="0"/>
                    <a:pt x="99" y="0"/>
                    <a:pt x="86" y="0"/>
                  </a:cubicBezTo>
                  <a:cubicBezTo>
                    <a:pt x="57" y="24"/>
                    <a:pt x="15" y="24"/>
                    <a:pt x="7" y="24"/>
                  </a:cubicBezTo>
                  <a:lnTo>
                    <a:pt x="0" y="24"/>
                  </a:lnTo>
                  <a:lnTo>
                    <a:pt x="0" y="42"/>
                  </a:lnTo>
                  <a:lnTo>
                    <a:pt x="7" y="42"/>
                  </a:lnTo>
                  <a:cubicBezTo>
                    <a:pt x="15" y="42"/>
                    <a:pt x="42" y="42"/>
                    <a:pt x="64" y="31"/>
                  </a:cubicBezTo>
                  <a:lnTo>
                    <a:pt x="64" y="227"/>
                  </a:lnTo>
                  <a:cubicBezTo>
                    <a:pt x="64" y="238"/>
                    <a:pt x="64" y="242"/>
                    <a:pt x="22" y="242"/>
                  </a:cubicBezTo>
                  <a:lnTo>
                    <a:pt x="2" y="242"/>
                  </a:lnTo>
                  <a:lnTo>
                    <a:pt x="2" y="260"/>
                  </a:lnTo>
                  <a:cubicBezTo>
                    <a:pt x="24" y="257"/>
                    <a:pt x="59" y="257"/>
                    <a:pt x="81" y="257"/>
                  </a:cubicBezTo>
                  <a:cubicBezTo>
                    <a:pt x="106" y="257"/>
                    <a:pt x="139" y="257"/>
                    <a:pt x="161" y="260"/>
                  </a:cubicBezTo>
                  <a:lnTo>
                    <a:pt x="161" y="242"/>
                  </a:lnTo>
                  <a:lnTo>
                    <a:pt x="141" y="242"/>
                  </a:lnTo>
                  <a:cubicBezTo>
                    <a:pt x="99" y="242"/>
                    <a:pt x="99" y="238"/>
                    <a:pt x="99" y="227"/>
                  </a:cubicBezTo>
                  <a:lnTo>
                    <a:pt x="99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69" name="Freeform 53"/>
            <p:cNvSpPr>
              <a:spLocks noChangeArrowheads="1"/>
            </p:cNvSpPr>
            <p:nvPr/>
          </p:nvSpPr>
          <p:spPr bwMode="auto">
            <a:xfrm>
              <a:off x="3663" y="2060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0" name="Freeform 54"/>
            <p:cNvSpPr>
              <a:spLocks noChangeArrowheads="1"/>
            </p:cNvSpPr>
            <p:nvPr/>
          </p:nvSpPr>
          <p:spPr bwMode="auto">
            <a:xfrm>
              <a:off x="3719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1" name="Freeform 55"/>
            <p:cNvSpPr>
              <a:spLocks noChangeArrowheads="1"/>
            </p:cNvSpPr>
            <p:nvPr/>
          </p:nvSpPr>
          <p:spPr bwMode="auto">
            <a:xfrm>
              <a:off x="3880" y="2136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2" name="Freeform 56"/>
            <p:cNvSpPr>
              <a:spLocks noChangeArrowheads="1"/>
            </p:cNvSpPr>
            <p:nvPr/>
          </p:nvSpPr>
          <p:spPr bwMode="auto">
            <a:xfrm>
              <a:off x="3956" y="2060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3" name="Freeform 57"/>
            <p:cNvSpPr>
              <a:spLocks noChangeArrowheads="1"/>
            </p:cNvSpPr>
            <p:nvPr/>
          </p:nvSpPr>
          <p:spPr bwMode="auto">
            <a:xfrm>
              <a:off x="4048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4" name="Freeform 58"/>
            <p:cNvSpPr>
              <a:spLocks noChangeArrowheads="1"/>
            </p:cNvSpPr>
            <p:nvPr/>
          </p:nvSpPr>
          <p:spPr bwMode="auto">
            <a:xfrm>
              <a:off x="4204" y="2136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5" name="Freeform 59"/>
            <p:cNvSpPr>
              <a:spLocks noChangeArrowheads="1"/>
            </p:cNvSpPr>
            <p:nvPr/>
          </p:nvSpPr>
          <p:spPr bwMode="auto">
            <a:xfrm>
              <a:off x="4280" y="2116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10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10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6" name="Freeform 60"/>
            <p:cNvSpPr>
              <a:spLocks noChangeArrowheads="1"/>
            </p:cNvSpPr>
            <p:nvPr/>
          </p:nvSpPr>
          <p:spPr bwMode="auto">
            <a:xfrm>
              <a:off x="4397" y="2131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7" name="Freeform 61"/>
            <p:cNvSpPr>
              <a:spLocks noChangeArrowheads="1"/>
            </p:cNvSpPr>
            <p:nvPr/>
          </p:nvSpPr>
          <p:spPr bwMode="auto">
            <a:xfrm>
              <a:off x="4360" y="2164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6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6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8" name="Freeform 62"/>
            <p:cNvSpPr>
              <a:spLocks noChangeArrowheads="1"/>
            </p:cNvSpPr>
            <p:nvPr/>
          </p:nvSpPr>
          <p:spPr bwMode="auto">
            <a:xfrm>
              <a:off x="4459" y="2209"/>
              <a:ext cx="44" cy="58"/>
            </a:xfrm>
            <a:custGeom>
              <a:avLst/>
              <a:gdLst/>
              <a:ahLst/>
              <a:cxnLst>
                <a:cxn ang="0">
                  <a:pos x="196" y="185"/>
                </a:cxn>
                <a:cxn ang="0">
                  <a:pos x="178" y="185"/>
                </a:cxn>
                <a:cxn ang="0">
                  <a:pos x="167" y="220"/>
                </a:cxn>
                <a:cxn ang="0">
                  <a:pos x="125" y="222"/>
                </a:cxn>
                <a:cxn ang="0">
                  <a:pos x="48" y="222"/>
                </a:cxn>
                <a:cxn ang="0">
                  <a:pos x="128" y="165"/>
                </a:cxn>
                <a:cxn ang="0">
                  <a:pos x="196" y="77"/>
                </a:cxn>
                <a:cxn ang="0">
                  <a:pos x="92" y="0"/>
                </a:cxn>
                <a:cxn ang="0">
                  <a:pos x="0" y="68"/>
                </a:cxn>
                <a:cxn ang="0">
                  <a:pos x="22" y="92"/>
                </a:cxn>
                <a:cxn ang="0">
                  <a:pos x="46" y="70"/>
                </a:cxn>
                <a:cxn ang="0">
                  <a:pos x="24" y="46"/>
                </a:cxn>
                <a:cxn ang="0">
                  <a:pos x="84" y="18"/>
                </a:cxn>
                <a:cxn ang="0">
                  <a:pos x="154" y="77"/>
                </a:cxn>
                <a:cxn ang="0">
                  <a:pos x="101" y="161"/>
                </a:cxn>
                <a:cxn ang="0">
                  <a:pos x="4" y="242"/>
                </a:cxn>
                <a:cxn ang="0">
                  <a:pos x="0" y="249"/>
                </a:cxn>
                <a:cxn ang="0">
                  <a:pos x="0" y="260"/>
                </a:cxn>
                <a:cxn ang="0">
                  <a:pos x="183" y="260"/>
                </a:cxn>
                <a:cxn ang="0">
                  <a:pos x="196" y="185"/>
                </a:cxn>
              </a:cxnLst>
              <a:rect l="0" t="0" r="r" b="b"/>
              <a:pathLst>
                <a:path w="197" h="261">
                  <a:moveTo>
                    <a:pt x="196" y="185"/>
                  </a:moveTo>
                  <a:lnTo>
                    <a:pt x="178" y="185"/>
                  </a:lnTo>
                  <a:cubicBezTo>
                    <a:pt x="178" y="191"/>
                    <a:pt x="174" y="216"/>
                    <a:pt x="167" y="220"/>
                  </a:cubicBezTo>
                  <a:cubicBezTo>
                    <a:pt x="163" y="222"/>
                    <a:pt x="132" y="222"/>
                    <a:pt x="125" y="222"/>
                  </a:cubicBezTo>
                  <a:lnTo>
                    <a:pt x="48" y="222"/>
                  </a:lnTo>
                  <a:cubicBezTo>
                    <a:pt x="75" y="202"/>
                    <a:pt x="103" y="180"/>
                    <a:pt x="128" y="165"/>
                  </a:cubicBezTo>
                  <a:cubicBezTo>
                    <a:pt x="163" y="141"/>
                    <a:pt x="196" y="119"/>
                    <a:pt x="196" y="77"/>
                  </a:cubicBezTo>
                  <a:cubicBezTo>
                    <a:pt x="196" y="29"/>
                    <a:pt x="147" y="0"/>
                    <a:pt x="92" y="0"/>
                  </a:cubicBezTo>
                  <a:cubicBezTo>
                    <a:pt x="40" y="0"/>
                    <a:pt x="0" y="31"/>
                    <a:pt x="0" y="68"/>
                  </a:cubicBezTo>
                  <a:cubicBezTo>
                    <a:pt x="0" y="88"/>
                    <a:pt x="18" y="92"/>
                    <a:pt x="22" y="92"/>
                  </a:cubicBezTo>
                  <a:cubicBezTo>
                    <a:pt x="33" y="92"/>
                    <a:pt x="46" y="86"/>
                    <a:pt x="46" y="70"/>
                  </a:cubicBezTo>
                  <a:cubicBezTo>
                    <a:pt x="46" y="55"/>
                    <a:pt x="35" y="48"/>
                    <a:pt x="24" y="46"/>
                  </a:cubicBezTo>
                  <a:cubicBezTo>
                    <a:pt x="35" y="29"/>
                    <a:pt x="57" y="18"/>
                    <a:pt x="84" y="18"/>
                  </a:cubicBezTo>
                  <a:cubicBezTo>
                    <a:pt x="121" y="18"/>
                    <a:pt x="154" y="40"/>
                    <a:pt x="154" y="77"/>
                  </a:cubicBezTo>
                  <a:cubicBezTo>
                    <a:pt x="154" y="110"/>
                    <a:pt x="130" y="136"/>
                    <a:pt x="101" y="161"/>
                  </a:cubicBezTo>
                  <a:lnTo>
                    <a:pt x="4" y="242"/>
                  </a:lnTo>
                  <a:cubicBezTo>
                    <a:pt x="0" y="244"/>
                    <a:pt x="0" y="244"/>
                    <a:pt x="0" y="249"/>
                  </a:cubicBezTo>
                  <a:lnTo>
                    <a:pt x="0" y="260"/>
                  </a:lnTo>
                  <a:lnTo>
                    <a:pt x="183" y="260"/>
                  </a:lnTo>
                  <a:lnTo>
                    <a:pt x="196" y="1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79" name="Freeform 63"/>
            <p:cNvSpPr>
              <a:spLocks noChangeArrowheads="1"/>
            </p:cNvSpPr>
            <p:nvPr/>
          </p:nvSpPr>
          <p:spPr bwMode="auto">
            <a:xfrm>
              <a:off x="4546" y="2060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0" name="Freeform 64"/>
            <p:cNvSpPr>
              <a:spLocks noChangeArrowheads="1"/>
            </p:cNvSpPr>
            <p:nvPr/>
          </p:nvSpPr>
          <p:spPr bwMode="auto">
            <a:xfrm>
              <a:off x="4602" y="2114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3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3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1" name="Freeform 65"/>
            <p:cNvSpPr>
              <a:spLocks noChangeArrowheads="1"/>
            </p:cNvSpPr>
            <p:nvPr/>
          </p:nvSpPr>
          <p:spPr bwMode="auto">
            <a:xfrm>
              <a:off x="4758" y="2136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2" name="Freeform 66"/>
            <p:cNvSpPr>
              <a:spLocks noChangeArrowheads="1"/>
            </p:cNvSpPr>
            <p:nvPr/>
          </p:nvSpPr>
          <p:spPr bwMode="auto">
            <a:xfrm>
              <a:off x="4839" y="2060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3" name="Freeform 67"/>
            <p:cNvSpPr>
              <a:spLocks noChangeArrowheads="1"/>
            </p:cNvSpPr>
            <p:nvPr/>
          </p:nvSpPr>
          <p:spPr bwMode="auto">
            <a:xfrm>
              <a:off x="2527" y="2631"/>
              <a:ext cx="84" cy="84"/>
            </a:xfrm>
            <a:custGeom>
              <a:avLst/>
              <a:gdLst/>
              <a:ahLst/>
              <a:cxnLst>
                <a:cxn ang="0">
                  <a:pos x="189" y="165"/>
                </a:cxn>
                <a:cxn ang="0">
                  <a:pos x="33" y="11"/>
                </a:cxn>
                <a:cxn ang="0">
                  <a:pos x="15" y="0"/>
                </a:cxn>
                <a:cxn ang="0">
                  <a:pos x="0" y="15"/>
                </a:cxn>
                <a:cxn ang="0">
                  <a:pos x="11" y="31"/>
                </a:cxn>
                <a:cxn ang="0">
                  <a:pos x="165" y="187"/>
                </a:cxn>
                <a:cxn ang="0">
                  <a:pos x="11" y="343"/>
                </a:cxn>
                <a:cxn ang="0">
                  <a:pos x="0" y="359"/>
                </a:cxn>
                <a:cxn ang="0">
                  <a:pos x="15" y="374"/>
                </a:cxn>
                <a:cxn ang="0">
                  <a:pos x="33" y="363"/>
                </a:cxn>
                <a:cxn ang="0">
                  <a:pos x="187" y="209"/>
                </a:cxn>
                <a:cxn ang="0">
                  <a:pos x="348" y="370"/>
                </a:cxn>
                <a:cxn ang="0">
                  <a:pos x="361" y="374"/>
                </a:cxn>
                <a:cxn ang="0">
                  <a:pos x="376" y="359"/>
                </a:cxn>
                <a:cxn ang="0">
                  <a:pos x="374" y="350"/>
                </a:cxn>
                <a:cxn ang="0">
                  <a:pos x="209" y="187"/>
                </a:cxn>
                <a:cxn ang="0">
                  <a:pos x="352" y="46"/>
                </a:cxn>
                <a:cxn ang="0">
                  <a:pos x="372" y="26"/>
                </a:cxn>
                <a:cxn ang="0">
                  <a:pos x="376" y="15"/>
                </a:cxn>
                <a:cxn ang="0">
                  <a:pos x="361" y="0"/>
                </a:cxn>
                <a:cxn ang="0">
                  <a:pos x="343" y="11"/>
                </a:cxn>
                <a:cxn ang="0">
                  <a:pos x="189" y="165"/>
                </a:cxn>
              </a:cxnLst>
              <a:rect l="0" t="0" r="r" b="b"/>
              <a:pathLst>
                <a:path w="377" h="375">
                  <a:moveTo>
                    <a:pt x="189" y="165"/>
                  </a:moveTo>
                  <a:lnTo>
                    <a:pt x="33" y="11"/>
                  </a:lnTo>
                  <a:cubicBezTo>
                    <a:pt x="24" y="2"/>
                    <a:pt x="22" y="0"/>
                    <a:pt x="15" y="0"/>
                  </a:cubicBezTo>
                  <a:cubicBezTo>
                    <a:pt x="9" y="0"/>
                    <a:pt x="0" y="7"/>
                    <a:pt x="0" y="15"/>
                  </a:cubicBezTo>
                  <a:cubicBezTo>
                    <a:pt x="0" y="22"/>
                    <a:pt x="2" y="22"/>
                    <a:pt x="11" y="31"/>
                  </a:cubicBezTo>
                  <a:lnTo>
                    <a:pt x="165" y="187"/>
                  </a:lnTo>
                  <a:lnTo>
                    <a:pt x="11" y="343"/>
                  </a:lnTo>
                  <a:cubicBezTo>
                    <a:pt x="2" y="352"/>
                    <a:pt x="0" y="354"/>
                    <a:pt x="0" y="359"/>
                  </a:cubicBezTo>
                  <a:cubicBezTo>
                    <a:pt x="0" y="367"/>
                    <a:pt x="9" y="374"/>
                    <a:pt x="15" y="374"/>
                  </a:cubicBezTo>
                  <a:cubicBezTo>
                    <a:pt x="22" y="374"/>
                    <a:pt x="24" y="374"/>
                    <a:pt x="33" y="363"/>
                  </a:cubicBezTo>
                  <a:lnTo>
                    <a:pt x="187" y="209"/>
                  </a:lnTo>
                  <a:lnTo>
                    <a:pt x="348" y="370"/>
                  </a:lnTo>
                  <a:cubicBezTo>
                    <a:pt x="350" y="372"/>
                    <a:pt x="356" y="374"/>
                    <a:pt x="361" y="374"/>
                  </a:cubicBezTo>
                  <a:cubicBezTo>
                    <a:pt x="370" y="374"/>
                    <a:pt x="376" y="367"/>
                    <a:pt x="376" y="359"/>
                  </a:cubicBezTo>
                  <a:cubicBezTo>
                    <a:pt x="376" y="359"/>
                    <a:pt x="376" y="354"/>
                    <a:pt x="374" y="350"/>
                  </a:cubicBezTo>
                  <a:cubicBezTo>
                    <a:pt x="372" y="350"/>
                    <a:pt x="249" y="227"/>
                    <a:pt x="209" y="187"/>
                  </a:cubicBezTo>
                  <a:lnTo>
                    <a:pt x="352" y="46"/>
                  </a:lnTo>
                  <a:cubicBezTo>
                    <a:pt x="356" y="40"/>
                    <a:pt x="367" y="31"/>
                    <a:pt x="372" y="26"/>
                  </a:cubicBezTo>
                  <a:cubicBezTo>
                    <a:pt x="372" y="24"/>
                    <a:pt x="376" y="22"/>
                    <a:pt x="376" y="15"/>
                  </a:cubicBezTo>
                  <a:cubicBezTo>
                    <a:pt x="376" y="7"/>
                    <a:pt x="370" y="0"/>
                    <a:pt x="361" y="0"/>
                  </a:cubicBezTo>
                  <a:cubicBezTo>
                    <a:pt x="354" y="0"/>
                    <a:pt x="350" y="2"/>
                    <a:pt x="343" y="11"/>
                  </a:cubicBezTo>
                  <a:lnTo>
                    <a:pt x="189" y="16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4" name="Freeform 68"/>
            <p:cNvSpPr>
              <a:spLocks noChangeArrowheads="1"/>
            </p:cNvSpPr>
            <p:nvPr/>
          </p:nvSpPr>
          <p:spPr bwMode="auto">
            <a:xfrm>
              <a:off x="2729" y="2639"/>
              <a:ext cx="91" cy="111"/>
            </a:xfrm>
            <a:custGeom>
              <a:avLst/>
              <a:gdLst/>
              <a:ahLst/>
              <a:cxnLst>
                <a:cxn ang="0">
                  <a:pos x="59" y="438"/>
                </a:cxn>
                <a:cxn ang="0">
                  <a:pos x="18" y="471"/>
                </a:cxn>
                <a:cxn ang="0">
                  <a:pos x="0" y="484"/>
                </a:cxn>
                <a:cxn ang="0">
                  <a:pos x="11" y="495"/>
                </a:cxn>
                <a:cxn ang="0">
                  <a:pos x="75" y="491"/>
                </a:cxn>
                <a:cxn ang="0">
                  <a:pos x="152" y="495"/>
                </a:cxn>
                <a:cxn ang="0">
                  <a:pos x="167" y="477"/>
                </a:cxn>
                <a:cxn ang="0">
                  <a:pos x="147" y="471"/>
                </a:cxn>
                <a:cxn ang="0">
                  <a:pos x="108" y="458"/>
                </a:cxn>
                <a:cxn ang="0">
                  <a:pos x="147" y="301"/>
                </a:cxn>
                <a:cxn ang="0">
                  <a:pos x="218" y="352"/>
                </a:cxn>
                <a:cxn ang="0">
                  <a:pos x="405" y="123"/>
                </a:cxn>
                <a:cxn ang="0">
                  <a:pos x="301" y="0"/>
                </a:cxn>
                <a:cxn ang="0">
                  <a:pos x="200" y="57"/>
                </a:cxn>
                <a:cxn ang="0">
                  <a:pos x="130" y="0"/>
                </a:cxn>
                <a:cxn ang="0">
                  <a:pos x="73" y="44"/>
                </a:cxn>
                <a:cxn ang="0">
                  <a:pos x="48" y="119"/>
                </a:cxn>
                <a:cxn ang="0">
                  <a:pos x="57" y="128"/>
                </a:cxn>
                <a:cxn ang="0">
                  <a:pos x="73" y="110"/>
                </a:cxn>
                <a:cxn ang="0">
                  <a:pos x="128" y="18"/>
                </a:cxn>
                <a:cxn ang="0">
                  <a:pos x="152" y="53"/>
                </a:cxn>
                <a:cxn ang="0">
                  <a:pos x="147" y="92"/>
                </a:cxn>
                <a:cxn ang="0">
                  <a:pos x="59" y="438"/>
                </a:cxn>
                <a:cxn ang="0">
                  <a:pos x="196" y="101"/>
                </a:cxn>
                <a:cxn ang="0">
                  <a:pos x="238" y="46"/>
                </a:cxn>
                <a:cxn ang="0">
                  <a:pos x="299" y="18"/>
                </a:cxn>
                <a:cxn ang="0">
                  <a:pos x="350" y="90"/>
                </a:cxn>
                <a:cxn ang="0">
                  <a:pos x="310" y="255"/>
                </a:cxn>
                <a:cxn ang="0">
                  <a:pos x="218" y="334"/>
                </a:cxn>
                <a:cxn ang="0">
                  <a:pos x="156" y="266"/>
                </a:cxn>
                <a:cxn ang="0">
                  <a:pos x="158" y="253"/>
                </a:cxn>
                <a:cxn ang="0">
                  <a:pos x="196" y="101"/>
                </a:cxn>
              </a:cxnLst>
              <a:rect l="0" t="0" r="r" b="b"/>
              <a:pathLst>
                <a:path w="406" h="496">
                  <a:moveTo>
                    <a:pt x="59" y="438"/>
                  </a:moveTo>
                  <a:cubicBezTo>
                    <a:pt x="53" y="464"/>
                    <a:pt x="53" y="471"/>
                    <a:pt x="18" y="471"/>
                  </a:cubicBezTo>
                  <a:cubicBezTo>
                    <a:pt x="9" y="471"/>
                    <a:pt x="0" y="471"/>
                    <a:pt x="0" y="484"/>
                  </a:cubicBezTo>
                  <a:cubicBezTo>
                    <a:pt x="0" y="491"/>
                    <a:pt x="4" y="495"/>
                    <a:pt x="11" y="495"/>
                  </a:cubicBezTo>
                  <a:cubicBezTo>
                    <a:pt x="31" y="495"/>
                    <a:pt x="53" y="491"/>
                    <a:pt x="75" y="491"/>
                  </a:cubicBezTo>
                  <a:cubicBezTo>
                    <a:pt x="101" y="491"/>
                    <a:pt x="128" y="495"/>
                    <a:pt x="152" y="495"/>
                  </a:cubicBezTo>
                  <a:cubicBezTo>
                    <a:pt x="156" y="495"/>
                    <a:pt x="167" y="495"/>
                    <a:pt x="167" y="477"/>
                  </a:cubicBezTo>
                  <a:cubicBezTo>
                    <a:pt x="167" y="471"/>
                    <a:pt x="158" y="471"/>
                    <a:pt x="147" y="471"/>
                  </a:cubicBezTo>
                  <a:cubicBezTo>
                    <a:pt x="108" y="471"/>
                    <a:pt x="108" y="464"/>
                    <a:pt x="108" y="458"/>
                  </a:cubicBezTo>
                  <a:cubicBezTo>
                    <a:pt x="108" y="449"/>
                    <a:pt x="141" y="321"/>
                    <a:pt x="147" y="301"/>
                  </a:cubicBezTo>
                  <a:cubicBezTo>
                    <a:pt x="156" y="326"/>
                    <a:pt x="178" y="352"/>
                    <a:pt x="218" y="352"/>
                  </a:cubicBezTo>
                  <a:cubicBezTo>
                    <a:pt x="308" y="352"/>
                    <a:pt x="405" y="238"/>
                    <a:pt x="405" y="123"/>
                  </a:cubicBezTo>
                  <a:cubicBezTo>
                    <a:pt x="405" y="51"/>
                    <a:pt x="361" y="0"/>
                    <a:pt x="301" y="0"/>
                  </a:cubicBezTo>
                  <a:cubicBezTo>
                    <a:pt x="264" y="0"/>
                    <a:pt x="227" y="29"/>
                    <a:pt x="200" y="57"/>
                  </a:cubicBezTo>
                  <a:cubicBezTo>
                    <a:pt x="194" y="15"/>
                    <a:pt x="158" y="0"/>
                    <a:pt x="130" y="0"/>
                  </a:cubicBezTo>
                  <a:cubicBezTo>
                    <a:pt x="95" y="0"/>
                    <a:pt x="79" y="31"/>
                    <a:pt x="73" y="44"/>
                  </a:cubicBezTo>
                  <a:cubicBezTo>
                    <a:pt x="59" y="70"/>
                    <a:pt x="48" y="117"/>
                    <a:pt x="48" y="119"/>
                  </a:cubicBezTo>
                  <a:cubicBezTo>
                    <a:pt x="48" y="128"/>
                    <a:pt x="57" y="128"/>
                    <a:pt x="57" y="128"/>
                  </a:cubicBezTo>
                  <a:cubicBezTo>
                    <a:pt x="66" y="128"/>
                    <a:pt x="66" y="128"/>
                    <a:pt x="73" y="110"/>
                  </a:cubicBezTo>
                  <a:cubicBezTo>
                    <a:pt x="86" y="55"/>
                    <a:pt x="101" y="18"/>
                    <a:pt x="128" y="18"/>
                  </a:cubicBezTo>
                  <a:cubicBezTo>
                    <a:pt x="141" y="18"/>
                    <a:pt x="152" y="24"/>
                    <a:pt x="152" y="53"/>
                  </a:cubicBezTo>
                  <a:cubicBezTo>
                    <a:pt x="152" y="70"/>
                    <a:pt x="150" y="79"/>
                    <a:pt x="147" y="92"/>
                  </a:cubicBezTo>
                  <a:lnTo>
                    <a:pt x="59" y="438"/>
                  </a:lnTo>
                  <a:close/>
                  <a:moveTo>
                    <a:pt x="196" y="101"/>
                  </a:moveTo>
                  <a:cubicBezTo>
                    <a:pt x="202" y="79"/>
                    <a:pt x="222" y="57"/>
                    <a:pt x="238" y="46"/>
                  </a:cubicBezTo>
                  <a:cubicBezTo>
                    <a:pt x="264" y="22"/>
                    <a:pt x="286" y="18"/>
                    <a:pt x="299" y="18"/>
                  </a:cubicBezTo>
                  <a:cubicBezTo>
                    <a:pt x="332" y="18"/>
                    <a:pt x="350" y="44"/>
                    <a:pt x="350" y="90"/>
                  </a:cubicBezTo>
                  <a:cubicBezTo>
                    <a:pt x="350" y="136"/>
                    <a:pt x="323" y="224"/>
                    <a:pt x="310" y="255"/>
                  </a:cubicBezTo>
                  <a:cubicBezTo>
                    <a:pt x="284" y="310"/>
                    <a:pt x="246" y="334"/>
                    <a:pt x="218" y="334"/>
                  </a:cubicBezTo>
                  <a:cubicBezTo>
                    <a:pt x="167" y="334"/>
                    <a:pt x="156" y="271"/>
                    <a:pt x="156" y="266"/>
                  </a:cubicBezTo>
                  <a:cubicBezTo>
                    <a:pt x="156" y="264"/>
                    <a:pt x="156" y="262"/>
                    <a:pt x="158" y="253"/>
                  </a:cubicBezTo>
                  <a:lnTo>
                    <a:pt x="196" y="101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5" name="Freeform 69"/>
            <p:cNvSpPr>
              <a:spLocks noChangeArrowheads="1"/>
            </p:cNvSpPr>
            <p:nvPr/>
          </p:nvSpPr>
          <p:spPr bwMode="auto">
            <a:xfrm>
              <a:off x="2828" y="2689"/>
              <a:ext cx="52" cy="56"/>
            </a:xfrm>
            <a:custGeom>
              <a:avLst/>
              <a:gdLst/>
              <a:ahLst/>
              <a:cxnLst>
                <a:cxn ang="0">
                  <a:pos x="187" y="26"/>
                </a:cxn>
                <a:cxn ang="0">
                  <a:pos x="172" y="51"/>
                </a:cxn>
                <a:cxn ang="0">
                  <a:pos x="198" y="75"/>
                </a:cxn>
                <a:cxn ang="0">
                  <a:pos x="224" y="48"/>
                </a:cxn>
                <a:cxn ang="0">
                  <a:pos x="132" y="0"/>
                </a:cxn>
                <a:cxn ang="0">
                  <a:pos x="0" y="125"/>
                </a:cxn>
                <a:cxn ang="0">
                  <a:pos x="130" y="249"/>
                </a:cxn>
                <a:cxn ang="0">
                  <a:pos x="231" y="178"/>
                </a:cxn>
                <a:cxn ang="0">
                  <a:pos x="222" y="172"/>
                </a:cxn>
                <a:cxn ang="0">
                  <a:pos x="211" y="180"/>
                </a:cxn>
                <a:cxn ang="0">
                  <a:pos x="136" y="231"/>
                </a:cxn>
                <a:cxn ang="0">
                  <a:pos x="51" y="125"/>
                </a:cxn>
                <a:cxn ang="0">
                  <a:pos x="134" y="18"/>
                </a:cxn>
                <a:cxn ang="0">
                  <a:pos x="187" y="26"/>
                </a:cxn>
              </a:cxnLst>
              <a:rect l="0" t="0" r="r" b="b"/>
              <a:pathLst>
                <a:path w="232" h="250">
                  <a:moveTo>
                    <a:pt x="187" y="26"/>
                  </a:moveTo>
                  <a:cubicBezTo>
                    <a:pt x="178" y="31"/>
                    <a:pt x="172" y="40"/>
                    <a:pt x="172" y="51"/>
                  </a:cubicBezTo>
                  <a:cubicBezTo>
                    <a:pt x="172" y="64"/>
                    <a:pt x="183" y="75"/>
                    <a:pt x="198" y="75"/>
                  </a:cubicBezTo>
                  <a:cubicBezTo>
                    <a:pt x="213" y="75"/>
                    <a:pt x="224" y="66"/>
                    <a:pt x="224" y="48"/>
                  </a:cubicBezTo>
                  <a:cubicBezTo>
                    <a:pt x="224" y="0"/>
                    <a:pt x="147" y="0"/>
                    <a:pt x="132" y="0"/>
                  </a:cubicBezTo>
                  <a:cubicBezTo>
                    <a:pt x="51" y="0"/>
                    <a:pt x="0" y="64"/>
                    <a:pt x="0" y="125"/>
                  </a:cubicBezTo>
                  <a:cubicBezTo>
                    <a:pt x="0" y="194"/>
                    <a:pt x="59" y="249"/>
                    <a:pt x="130" y="249"/>
                  </a:cubicBezTo>
                  <a:cubicBezTo>
                    <a:pt x="211" y="249"/>
                    <a:pt x="231" y="185"/>
                    <a:pt x="231" y="178"/>
                  </a:cubicBezTo>
                  <a:cubicBezTo>
                    <a:pt x="231" y="172"/>
                    <a:pt x="224" y="172"/>
                    <a:pt x="222" y="172"/>
                  </a:cubicBezTo>
                  <a:cubicBezTo>
                    <a:pt x="213" y="172"/>
                    <a:pt x="213" y="174"/>
                    <a:pt x="211" y="180"/>
                  </a:cubicBezTo>
                  <a:cubicBezTo>
                    <a:pt x="198" y="216"/>
                    <a:pt x="169" y="231"/>
                    <a:pt x="136" y="231"/>
                  </a:cubicBezTo>
                  <a:cubicBezTo>
                    <a:pt x="99" y="231"/>
                    <a:pt x="51" y="205"/>
                    <a:pt x="51" y="125"/>
                  </a:cubicBezTo>
                  <a:cubicBezTo>
                    <a:pt x="51" y="55"/>
                    <a:pt x="84" y="18"/>
                    <a:pt x="134" y="18"/>
                  </a:cubicBezTo>
                  <a:cubicBezTo>
                    <a:pt x="141" y="18"/>
                    <a:pt x="167" y="18"/>
                    <a:pt x="187" y="2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6" name="Freeform 70"/>
            <p:cNvSpPr>
              <a:spLocks noChangeArrowheads="1"/>
            </p:cNvSpPr>
            <p:nvPr/>
          </p:nvSpPr>
          <p:spPr bwMode="auto">
            <a:xfrm>
              <a:off x="2891" y="2689"/>
              <a:ext cx="103" cy="54"/>
            </a:xfrm>
            <a:custGeom>
              <a:avLst/>
              <a:gdLst/>
              <a:ahLst/>
              <a:cxnLst>
                <a:cxn ang="0">
                  <a:pos x="418" y="75"/>
                </a:cxn>
                <a:cxn ang="0">
                  <a:pos x="337" y="0"/>
                </a:cxn>
                <a:cxn ang="0">
                  <a:pos x="249" y="51"/>
                </a:cxn>
                <a:cxn ang="0">
                  <a:pos x="169" y="0"/>
                </a:cxn>
                <a:cxn ang="0">
                  <a:pos x="81" y="53"/>
                </a:cxn>
                <a:cxn ang="0">
                  <a:pos x="79" y="53"/>
                </a:cxn>
                <a:cxn ang="0">
                  <a:pos x="79" y="0"/>
                </a:cxn>
                <a:cxn ang="0">
                  <a:pos x="0" y="7"/>
                </a:cxn>
                <a:cxn ang="0">
                  <a:pos x="0" y="26"/>
                </a:cxn>
                <a:cxn ang="0">
                  <a:pos x="42" y="57"/>
                </a:cxn>
                <a:cxn ang="0">
                  <a:pos x="42" y="198"/>
                </a:cxn>
                <a:cxn ang="0">
                  <a:pos x="0" y="222"/>
                </a:cxn>
                <a:cxn ang="0">
                  <a:pos x="0" y="242"/>
                </a:cxn>
                <a:cxn ang="0">
                  <a:pos x="62" y="240"/>
                </a:cxn>
                <a:cxn ang="0">
                  <a:pos x="125" y="242"/>
                </a:cxn>
                <a:cxn ang="0">
                  <a:pos x="125" y="222"/>
                </a:cxn>
                <a:cxn ang="0">
                  <a:pos x="84" y="198"/>
                </a:cxn>
                <a:cxn ang="0">
                  <a:pos x="84" y="99"/>
                </a:cxn>
                <a:cxn ang="0">
                  <a:pos x="165" y="15"/>
                </a:cxn>
                <a:cxn ang="0">
                  <a:pos x="207" y="73"/>
                </a:cxn>
                <a:cxn ang="0">
                  <a:pos x="207" y="198"/>
                </a:cxn>
                <a:cxn ang="0">
                  <a:pos x="167" y="222"/>
                </a:cxn>
                <a:cxn ang="0">
                  <a:pos x="167" y="242"/>
                </a:cxn>
                <a:cxn ang="0">
                  <a:pos x="229" y="240"/>
                </a:cxn>
                <a:cxn ang="0">
                  <a:pos x="293" y="242"/>
                </a:cxn>
                <a:cxn ang="0">
                  <a:pos x="293" y="222"/>
                </a:cxn>
                <a:cxn ang="0">
                  <a:pos x="251" y="198"/>
                </a:cxn>
                <a:cxn ang="0">
                  <a:pos x="251" y="99"/>
                </a:cxn>
                <a:cxn ang="0">
                  <a:pos x="332" y="15"/>
                </a:cxn>
                <a:cxn ang="0">
                  <a:pos x="374" y="73"/>
                </a:cxn>
                <a:cxn ang="0">
                  <a:pos x="374" y="198"/>
                </a:cxn>
                <a:cxn ang="0">
                  <a:pos x="334" y="222"/>
                </a:cxn>
                <a:cxn ang="0">
                  <a:pos x="334" y="242"/>
                </a:cxn>
                <a:cxn ang="0">
                  <a:pos x="396" y="240"/>
                </a:cxn>
                <a:cxn ang="0">
                  <a:pos x="458" y="242"/>
                </a:cxn>
                <a:cxn ang="0">
                  <a:pos x="458" y="222"/>
                </a:cxn>
                <a:cxn ang="0">
                  <a:pos x="418" y="198"/>
                </a:cxn>
                <a:cxn ang="0">
                  <a:pos x="418" y="75"/>
                </a:cxn>
              </a:cxnLst>
              <a:rect l="0" t="0" r="r" b="b"/>
              <a:pathLst>
                <a:path w="459" h="243">
                  <a:moveTo>
                    <a:pt x="418" y="75"/>
                  </a:moveTo>
                  <a:cubicBezTo>
                    <a:pt x="418" y="29"/>
                    <a:pt x="394" y="0"/>
                    <a:pt x="337" y="0"/>
                  </a:cubicBezTo>
                  <a:cubicBezTo>
                    <a:pt x="293" y="0"/>
                    <a:pt x="264" y="24"/>
                    <a:pt x="249" y="51"/>
                  </a:cubicBezTo>
                  <a:cubicBezTo>
                    <a:pt x="238" y="11"/>
                    <a:pt x="209" y="0"/>
                    <a:pt x="169" y="0"/>
                  </a:cubicBezTo>
                  <a:cubicBezTo>
                    <a:pt x="125" y="0"/>
                    <a:pt x="97" y="24"/>
                    <a:pt x="81" y="53"/>
                  </a:cubicBezTo>
                  <a:lnTo>
                    <a:pt x="79" y="53"/>
                  </a:lnTo>
                  <a:lnTo>
                    <a:pt x="79" y="0"/>
                  </a:lnTo>
                  <a:lnTo>
                    <a:pt x="0" y="7"/>
                  </a:lnTo>
                  <a:lnTo>
                    <a:pt x="0" y="26"/>
                  </a:lnTo>
                  <a:cubicBezTo>
                    <a:pt x="37" y="26"/>
                    <a:pt x="42" y="29"/>
                    <a:pt x="42" y="57"/>
                  </a:cubicBezTo>
                  <a:lnTo>
                    <a:pt x="42" y="198"/>
                  </a:lnTo>
                  <a:cubicBezTo>
                    <a:pt x="42" y="222"/>
                    <a:pt x="35" y="222"/>
                    <a:pt x="0" y="222"/>
                  </a:cubicBezTo>
                  <a:lnTo>
                    <a:pt x="0" y="242"/>
                  </a:lnTo>
                  <a:cubicBezTo>
                    <a:pt x="0" y="242"/>
                    <a:pt x="40" y="240"/>
                    <a:pt x="62" y="240"/>
                  </a:cubicBezTo>
                  <a:cubicBezTo>
                    <a:pt x="81" y="240"/>
                    <a:pt x="119" y="240"/>
                    <a:pt x="125" y="242"/>
                  </a:cubicBezTo>
                  <a:lnTo>
                    <a:pt x="125" y="222"/>
                  </a:lnTo>
                  <a:cubicBezTo>
                    <a:pt x="90" y="222"/>
                    <a:pt x="84" y="222"/>
                    <a:pt x="84" y="198"/>
                  </a:cubicBezTo>
                  <a:lnTo>
                    <a:pt x="84" y="99"/>
                  </a:lnTo>
                  <a:cubicBezTo>
                    <a:pt x="84" y="42"/>
                    <a:pt x="130" y="15"/>
                    <a:pt x="165" y="15"/>
                  </a:cubicBezTo>
                  <a:cubicBezTo>
                    <a:pt x="202" y="15"/>
                    <a:pt x="207" y="46"/>
                    <a:pt x="207" y="73"/>
                  </a:cubicBezTo>
                  <a:lnTo>
                    <a:pt x="207" y="198"/>
                  </a:lnTo>
                  <a:cubicBezTo>
                    <a:pt x="207" y="222"/>
                    <a:pt x="202" y="222"/>
                    <a:pt x="167" y="222"/>
                  </a:cubicBezTo>
                  <a:lnTo>
                    <a:pt x="167" y="242"/>
                  </a:lnTo>
                  <a:cubicBezTo>
                    <a:pt x="167" y="242"/>
                    <a:pt x="207" y="240"/>
                    <a:pt x="229" y="240"/>
                  </a:cubicBezTo>
                  <a:cubicBezTo>
                    <a:pt x="249" y="240"/>
                    <a:pt x="286" y="240"/>
                    <a:pt x="293" y="242"/>
                  </a:cubicBezTo>
                  <a:lnTo>
                    <a:pt x="293" y="222"/>
                  </a:lnTo>
                  <a:cubicBezTo>
                    <a:pt x="255" y="222"/>
                    <a:pt x="251" y="222"/>
                    <a:pt x="251" y="198"/>
                  </a:cubicBezTo>
                  <a:lnTo>
                    <a:pt x="251" y="99"/>
                  </a:lnTo>
                  <a:cubicBezTo>
                    <a:pt x="251" y="42"/>
                    <a:pt x="295" y="15"/>
                    <a:pt x="332" y="15"/>
                  </a:cubicBezTo>
                  <a:cubicBezTo>
                    <a:pt x="370" y="15"/>
                    <a:pt x="374" y="46"/>
                    <a:pt x="374" y="73"/>
                  </a:cubicBezTo>
                  <a:lnTo>
                    <a:pt x="374" y="198"/>
                  </a:lnTo>
                  <a:cubicBezTo>
                    <a:pt x="374" y="222"/>
                    <a:pt x="370" y="222"/>
                    <a:pt x="334" y="222"/>
                  </a:cubicBezTo>
                  <a:lnTo>
                    <a:pt x="334" y="242"/>
                  </a:lnTo>
                  <a:cubicBezTo>
                    <a:pt x="334" y="242"/>
                    <a:pt x="374" y="240"/>
                    <a:pt x="396" y="240"/>
                  </a:cubicBezTo>
                  <a:cubicBezTo>
                    <a:pt x="416" y="240"/>
                    <a:pt x="453" y="240"/>
                    <a:pt x="458" y="242"/>
                  </a:cubicBezTo>
                  <a:lnTo>
                    <a:pt x="458" y="222"/>
                  </a:lnTo>
                  <a:cubicBezTo>
                    <a:pt x="422" y="222"/>
                    <a:pt x="418" y="222"/>
                    <a:pt x="418" y="198"/>
                  </a:cubicBezTo>
                  <a:lnTo>
                    <a:pt x="418" y="7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7" name="Freeform 71"/>
            <p:cNvSpPr>
              <a:spLocks noChangeArrowheads="1"/>
            </p:cNvSpPr>
            <p:nvPr/>
          </p:nvSpPr>
          <p:spPr bwMode="auto">
            <a:xfrm>
              <a:off x="3026" y="2586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8" name="Freeform 72"/>
            <p:cNvSpPr>
              <a:spLocks noChangeArrowheads="1"/>
            </p:cNvSpPr>
            <p:nvPr/>
          </p:nvSpPr>
          <p:spPr bwMode="auto">
            <a:xfrm>
              <a:off x="3081" y="263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89" name="Freeform 73"/>
            <p:cNvSpPr>
              <a:spLocks noChangeArrowheads="1"/>
            </p:cNvSpPr>
            <p:nvPr/>
          </p:nvSpPr>
          <p:spPr bwMode="auto">
            <a:xfrm>
              <a:off x="3245" y="2698"/>
              <a:ext cx="20" cy="52"/>
            </a:xfrm>
            <a:custGeom>
              <a:avLst/>
              <a:gdLst/>
              <a:ahLst/>
              <a:cxnLst>
                <a:cxn ang="0">
                  <a:pos x="92" y="81"/>
                </a:cxn>
                <a:cxn ang="0">
                  <a:pos x="42" y="0"/>
                </a:cxn>
                <a:cxn ang="0">
                  <a:pos x="0" y="42"/>
                </a:cxn>
                <a:cxn ang="0">
                  <a:pos x="42" y="84"/>
                </a:cxn>
                <a:cxn ang="0">
                  <a:pos x="70" y="73"/>
                </a:cxn>
                <a:cxn ang="0">
                  <a:pos x="75" y="70"/>
                </a:cxn>
                <a:cxn ang="0">
                  <a:pos x="75" y="81"/>
                </a:cxn>
                <a:cxn ang="0">
                  <a:pos x="22" y="213"/>
                </a:cxn>
                <a:cxn ang="0">
                  <a:pos x="13" y="224"/>
                </a:cxn>
                <a:cxn ang="0">
                  <a:pos x="20" y="233"/>
                </a:cxn>
                <a:cxn ang="0">
                  <a:pos x="92" y="81"/>
                </a:cxn>
              </a:cxnLst>
              <a:rect l="0" t="0" r="r" b="b"/>
              <a:pathLst>
                <a:path w="93" h="234">
                  <a:moveTo>
                    <a:pt x="92" y="81"/>
                  </a:moveTo>
                  <a:cubicBezTo>
                    <a:pt x="92" y="31"/>
                    <a:pt x="73" y="0"/>
                    <a:pt x="42" y="0"/>
                  </a:cubicBezTo>
                  <a:cubicBezTo>
                    <a:pt x="15" y="0"/>
                    <a:pt x="0" y="20"/>
                    <a:pt x="0" y="42"/>
                  </a:cubicBezTo>
                  <a:cubicBezTo>
                    <a:pt x="0" y="62"/>
                    <a:pt x="15" y="84"/>
                    <a:pt x="42" y="84"/>
                  </a:cubicBezTo>
                  <a:cubicBezTo>
                    <a:pt x="51" y="84"/>
                    <a:pt x="62" y="79"/>
                    <a:pt x="70" y="73"/>
                  </a:cubicBezTo>
                  <a:cubicBezTo>
                    <a:pt x="73" y="70"/>
                    <a:pt x="73" y="70"/>
                    <a:pt x="75" y="70"/>
                  </a:cubicBezTo>
                  <a:lnTo>
                    <a:pt x="75" y="81"/>
                  </a:lnTo>
                  <a:cubicBezTo>
                    <a:pt x="75" y="141"/>
                    <a:pt x="48" y="187"/>
                    <a:pt x="22" y="213"/>
                  </a:cubicBezTo>
                  <a:cubicBezTo>
                    <a:pt x="13" y="220"/>
                    <a:pt x="13" y="222"/>
                    <a:pt x="13" y="224"/>
                  </a:cubicBezTo>
                  <a:cubicBezTo>
                    <a:pt x="13" y="231"/>
                    <a:pt x="18" y="233"/>
                    <a:pt x="20" y="233"/>
                  </a:cubicBezTo>
                  <a:cubicBezTo>
                    <a:pt x="29" y="233"/>
                    <a:pt x="92" y="174"/>
                    <a:pt x="92" y="81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0" name="Freeform 74"/>
            <p:cNvSpPr>
              <a:spLocks noChangeArrowheads="1"/>
            </p:cNvSpPr>
            <p:nvPr/>
          </p:nvSpPr>
          <p:spPr bwMode="auto">
            <a:xfrm>
              <a:off x="3313" y="263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1" name="Freeform 75"/>
            <p:cNvSpPr>
              <a:spLocks noChangeArrowheads="1"/>
            </p:cNvSpPr>
            <p:nvPr/>
          </p:nvSpPr>
          <p:spPr bwMode="auto">
            <a:xfrm>
              <a:off x="3475" y="2662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2" name="Freeform 76"/>
            <p:cNvSpPr>
              <a:spLocks noChangeArrowheads="1"/>
            </p:cNvSpPr>
            <p:nvPr/>
          </p:nvSpPr>
          <p:spPr bwMode="auto">
            <a:xfrm>
              <a:off x="3555" y="2698"/>
              <a:ext cx="20" cy="52"/>
            </a:xfrm>
            <a:custGeom>
              <a:avLst/>
              <a:gdLst/>
              <a:ahLst/>
              <a:cxnLst>
                <a:cxn ang="0">
                  <a:pos x="92" y="81"/>
                </a:cxn>
                <a:cxn ang="0">
                  <a:pos x="42" y="0"/>
                </a:cxn>
                <a:cxn ang="0">
                  <a:pos x="0" y="42"/>
                </a:cxn>
                <a:cxn ang="0">
                  <a:pos x="42" y="84"/>
                </a:cxn>
                <a:cxn ang="0">
                  <a:pos x="70" y="73"/>
                </a:cxn>
                <a:cxn ang="0">
                  <a:pos x="73" y="70"/>
                </a:cxn>
                <a:cxn ang="0">
                  <a:pos x="75" y="81"/>
                </a:cxn>
                <a:cxn ang="0">
                  <a:pos x="22" y="213"/>
                </a:cxn>
                <a:cxn ang="0">
                  <a:pos x="13" y="224"/>
                </a:cxn>
                <a:cxn ang="0">
                  <a:pos x="20" y="233"/>
                </a:cxn>
                <a:cxn ang="0">
                  <a:pos x="92" y="81"/>
                </a:cxn>
              </a:cxnLst>
              <a:rect l="0" t="0" r="r" b="b"/>
              <a:pathLst>
                <a:path w="93" h="234">
                  <a:moveTo>
                    <a:pt x="92" y="81"/>
                  </a:moveTo>
                  <a:cubicBezTo>
                    <a:pt x="92" y="31"/>
                    <a:pt x="73" y="0"/>
                    <a:pt x="42" y="0"/>
                  </a:cubicBezTo>
                  <a:cubicBezTo>
                    <a:pt x="15" y="0"/>
                    <a:pt x="0" y="20"/>
                    <a:pt x="0" y="42"/>
                  </a:cubicBezTo>
                  <a:cubicBezTo>
                    <a:pt x="0" y="62"/>
                    <a:pt x="15" y="84"/>
                    <a:pt x="42" y="84"/>
                  </a:cubicBezTo>
                  <a:cubicBezTo>
                    <a:pt x="51" y="84"/>
                    <a:pt x="62" y="79"/>
                    <a:pt x="70" y="73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5" y="70"/>
                    <a:pt x="75" y="70"/>
                    <a:pt x="75" y="81"/>
                  </a:cubicBezTo>
                  <a:cubicBezTo>
                    <a:pt x="75" y="141"/>
                    <a:pt x="48" y="187"/>
                    <a:pt x="22" y="213"/>
                  </a:cubicBezTo>
                  <a:cubicBezTo>
                    <a:pt x="13" y="220"/>
                    <a:pt x="13" y="222"/>
                    <a:pt x="13" y="224"/>
                  </a:cubicBezTo>
                  <a:cubicBezTo>
                    <a:pt x="13" y="231"/>
                    <a:pt x="18" y="233"/>
                    <a:pt x="20" y="233"/>
                  </a:cubicBezTo>
                  <a:cubicBezTo>
                    <a:pt x="29" y="233"/>
                    <a:pt x="92" y="174"/>
                    <a:pt x="92" y="81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3" name="Freeform 77"/>
            <p:cNvSpPr>
              <a:spLocks noChangeArrowheads="1"/>
            </p:cNvSpPr>
            <p:nvPr/>
          </p:nvSpPr>
          <p:spPr bwMode="auto">
            <a:xfrm>
              <a:off x="3623" y="263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101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4" name="Freeform 78"/>
            <p:cNvSpPr>
              <a:spLocks noChangeArrowheads="1"/>
            </p:cNvSpPr>
            <p:nvPr/>
          </p:nvSpPr>
          <p:spPr bwMode="auto">
            <a:xfrm>
              <a:off x="3778" y="2662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5" name="Freeform 79"/>
            <p:cNvSpPr>
              <a:spLocks noChangeArrowheads="1"/>
            </p:cNvSpPr>
            <p:nvPr/>
          </p:nvSpPr>
          <p:spPr bwMode="auto">
            <a:xfrm>
              <a:off x="3859" y="2586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4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6" name="Freeform 80"/>
            <p:cNvSpPr>
              <a:spLocks noChangeArrowheads="1"/>
            </p:cNvSpPr>
            <p:nvPr/>
          </p:nvSpPr>
          <p:spPr bwMode="auto">
            <a:xfrm>
              <a:off x="3954" y="2592"/>
              <a:ext cx="72" cy="126"/>
            </a:xfrm>
            <a:custGeom>
              <a:avLst/>
              <a:gdLst/>
              <a:ahLst/>
              <a:cxnLst>
                <a:cxn ang="0">
                  <a:pos x="174" y="213"/>
                </a:cxn>
                <a:cxn ang="0">
                  <a:pos x="0" y="431"/>
                </a:cxn>
                <a:cxn ang="0">
                  <a:pos x="123" y="561"/>
                </a:cxn>
                <a:cxn ang="0">
                  <a:pos x="279" y="332"/>
                </a:cxn>
                <a:cxn ang="0">
                  <a:pos x="222" y="187"/>
                </a:cxn>
                <a:cxn ang="0">
                  <a:pos x="147" y="62"/>
                </a:cxn>
                <a:cxn ang="0">
                  <a:pos x="189" y="24"/>
                </a:cxn>
                <a:cxn ang="0">
                  <a:pos x="246" y="46"/>
                </a:cxn>
                <a:cxn ang="0">
                  <a:pos x="288" y="66"/>
                </a:cxn>
                <a:cxn ang="0">
                  <a:pos x="319" y="35"/>
                </a:cxn>
                <a:cxn ang="0">
                  <a:pos x="279" y="9"/>
                </a:cxn>
                <a:cxn ang="0">
                  <a:pos x="216" y="0"/>
                </a:cxn>
                <a:cxn ang="0">
                  <a:pos x="125" y="79"/>
                </a:cxn>
                <a:cxn ang="0">
                  <a:pos x="174" y="213"/>
                </a:cxn>
                <a:cxn ang="0">
                  <a:pos x="183" y="229"/>
                </a:cxn>
                <a:cxn ang="0">
                  <a:pos x="224" y="363"/>
                </a:cxn>
                <a:cxn ang="0">
                  <a:pos x="123" y="543"/>
                </a:cxn>
                <a:cxn ang="0">
                  <a:pos x="48" y="453"/>
                </a:cxn>
                <a:cxn ang="0">
                  <a:pos x="183" y="229"/>
                </a:cxn>
              </a:cxnLst>
              <a:rect l="0" t="0" r="r" b="b"/>
              <a:pathLst>
                <a:path w="320" h="562">
                  <a:moveTo>
                    <a:pt x="174" y="213"/>
                  </a:moveTo>
                  <a:cubicBezTo>
                    <a:pt x="75" y="235"/>
                    <a:pt x="0" y="337"/>
                    <a:pt x="0" y="431"/>
                  </a:cubicBezTo>
                  <a:cubicBezTo>
                    <a:pt x="0" y="506"/>
                    <a:pt x="51" y="561"/>
                    <a:pt x="123" y="561"/>
                  </a:cubicBezTo>
                  <a:cubicBezTo>
                    <a:pt x="213" y="561"/>
                    <a:pt x="279" y="440"/>
                    <a:pt x="279" y="332"/>
                  </a:cubicBezTo>
                  <a:cubicBezTo>
                    <a:pt x="279" y="262"/>
                    <a:pt x="249" y="222"/>
                    <a:pt x="222" y="187"/>
                  </a:cubicBezTo>
                  <a:cubicBezTo>
                    <a:pt x="194" y="154"/>
                    <a:pt x="147" y="95"/>
                    <a:pt x="147" y="62"/>
                  </a:cubicBezTo>
                  <a:cubicBezTo>
                    <a:pt x="147" y="44"/>
                    <a:pt x="163" y="24"/>
                    <a:pt x="189" y="24"/>
                  </a:cubicBezTo>
                  <a:cubicBezTo>
                    <a:pt x="213" y="24"/>
                    <a:pt x="229" y="35"/>
                    <a:pt x="246" y="46"/>
                  </a:cubicBezTo>
                  <a:cubicBezTo>
                    <a:pt x="262" y="55"/>
                    <a:pt x="277" y="66"/>
                    <a:pt x="288" y="66"/>
                  </a:cubicBezTo>
                  <a:cubicBezTo>
                    <a:pt x="308" y="66"/>
                    <a:pt x="319" y="46"/>
                    <a:pt x="319" y="35"/>
                  </a:cubicBezTo>
                  <a:cubicBezTo>
                    <a:pt x="319" y="18"/>
                    <a:pt x="306" y="15"/>
                    <a:pt x="279" y="9"/>
                  </a:cubicBezTo>
                  <a:cubicBezTo>
                    <a:pt x="238" y="0"/>
                    <a:pt x="227" y="0"/>
                    <a:pt x="216" y="0"/>
                  </a:cubicBezTo>
                  <a:cubicBezTo>
                    <a:pt x="154" y="0"/>
                    <a:pt x="125" y="33"/>
                    <a:pt x="125" y="79"/>
                  </a:cubicBezTo>
                  <a:cubicBezTo>
                    <a:pt x="125" y="121"/>
                    <a:pt x="150" y="165"/>
                    <a:pt x="174" y="213"/>
                  </a:cubicBezTo>
                  <a:close/>
                  <a:moveTo>
                    <a:pt x="183" y="229"/>
                  </a:moveTo>
                  <a:cubicBezTo>
                    <a:pt x="202" y="266"/>
                    <a:pt x="224" y="308"/>
                    <a:pt x="224" y="363"/>
                  </a:cubicBezTo>
                  <a:cubicBezTo>
                    <a:pt x="224" y="414"/>
                    <a:pt x="196" y="543"/>
                    <a:pt x="123" y="543"/>
                  </a:cubicBezTo>
                  <a:cubicBezTo>
                    <a:pt x="79" y="543"/>
                    <a:pt x="48" y="513"/>
                    <a:pt x="48" y="453"/>
                  </a:cubicBezTo>
                  <a:cubicBezTo>
                    <a:pt x="48" y="403"/>
                    <a:pt x="77" y="257"/>
                    <a:pt x="183" y="229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7" name="Freeform 81"/>
            <p:cNvSpPr>
              <a:spLocks noChangeArrowheads="1"/>
            </p:cNvSpPr>
            <p:nvPr/>
          </p:nvSpPr>
          <p:spPr bwMode="auto">
            <a:xfrm>
              <a:off x="4048" y="2586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8" name="Freeform 82"/>
            <p:cNvSpPr>
              <a:spLocks noChangeArrowheads="1"/>
            </p:cNvSpPr>
            <p:nvPr/>
          </p:nvSpPr>
          <p:spPr bwMode="auto">
            <a:xfrm>
              <a:off x="4157" y="2548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99" name="Freeform 83"/>
            <p:cNvSpPr>
              <a:spLocks noChangeArrowheads="1"/>
            </p:cNvSpPr>
            <p:nvPr/>
          </p:nvSpPr>
          <p:spPr bwMode="auto">
            <a:xfrm>
              <a:off x="4108" y="2594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71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4" y="541"/>
                    <a:pt x="70" y="499"/>
                    <a:pt x="70" y="378"/>
                  </a:cubicBezTo>
                  <a:cubicBezTo>
                    <a:pt x="70" y="334"/>
                    <a:pt x="88" y="209"/>
                    <a:pt x="165" y="119"/>
                  </a:cubicBezTo>
                  <a:cubicBezTo>
                    <a:pt x="211" y="64"/>
                    <a:pt x="286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0" name="Freeform 84"/>
            <p:cNvSpPr>
              <a:spLocks noChangeArrowheads="1"/>
            </p:cNvSpPr>
            <p:nvPr/>
          </p:nvSpPr>
          <p:spPr bwMode="auto">
            <a:xfrm>
              <a:off x="4290" y="2670"/>
              <a:ext cx="107" cy="7"/>
            </a:xfrm>
            <a:custGeom>
              <a:avLst/>
              <a:gdLst/>
              <a:ahLst/>
              <a:cxnLst>
                <a:cxn ang="0">
                  <a:pos x="447" y="33"/>
                </a:cxn>
                <a:cxn ang="0">
                  <a:pos x="475" y="18"/>
                </a:cxn>
                <a:cxn ang="0">
                  <a:pos x="447" y="0"/>
                </a:cxn>
                <a:cxn ang="0">
                  <a:pos x="26" y="0"/>
                </a:cxn>
                <a:cxn ang="0">
                  <a:pos x="0" y="18"/>
                </a:cxn>
                <a:cxn ang="0">
                  <a:pos x="26" y="33"/>
                </a:cxn>
                <a:cxn ang="0">
                  <a:pos x="447" y="33"/>
                </a:cxn>
              </a:cxnLst>
              <a:rect l="0" t="0" r="r" b="b"/>
              <a:pathLst>
                <a:path w="476" h="34">
                  <a:moveTo>
                    <a:pt x="447" y="33"/>
                  </a:moveTo>
                  <a:cubicBezTo>
                    <a:pt x="460" y="33"/>
                    <a:pt x="475" y="33"/>
                    <a:pt x="475" y="18"/>
                  </a:cubicBezTo>
                  <a:cubicBezTo>
                    <a:pt x="475" y="0"/>
                    <a:pt x="460" y="0"/>
                    <a:pt x="447" y="0"/>
                  </a:cubicBezTo>
                  <a:lnTo>
                    <a:pt x="26" y="0"/>
                  </a:lnTo>
                  <a:cubicBezTo>
                    <a:pt x="13" y="0"/>
                    <a:pt x="0" y="0"/>
                    <a:pt x="0" y="18"/>
                  </a:cubicBezTo>
                  <a:cubicBezTo>
                    <a:pt x="0" y="33"/>
                    <a:pt x="13" y="33"/>
                    <a:pt x="26" y="33"/>
                  </a:cubicBezTo>
                  <a:lnTo>
                    <a:pt x="447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1" name="Freeform 85"/>
            <p:cNvSpPr>
              <a:spLocks noChangeArrowheads="1"/>
            </p:cNvSpPr>
            <p:nvPr/>
          </p:nvSpPr>
          <p:spPr bwMode="auto">
            <a:xfrm>
              <a:off x="4509" y="2548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2" name="Freeform 86"/>
            <p:cNvSpPr>
              <a:spLocks noChangeArrowheads="1"/>
            </p:cNvSpPr>
            <p:nvPr/>
          </p:nvSpPr>
          <p:spPr bwMode="auto">
            <a:xfrm>
              <a:off x="4459" y="2594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69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4" y="541"/>
                    <a:pt x="70" y="499"/>
                    <a:pt x="70" y="378"/>
                  </a:cubicBezTo>
                  <a:cubicBezTo>
                    <a:pt x="70" y="334"/>
                    <a:pt x="88" y="209"/>
                    <a:pt x="165" y="119"/>
                  </a:cubicBezTo>
                  <a:cubicBezTo>
                    <a:pt x="211" y="64"/>
                    <a:pt x="284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3" name="Freeform 87"/>
            <p:cNvSpPr>
              <a:spLocks noChangeArrowheads="1"/>
            </p:cNvSpPr>
            <p:nvPr/>
          </p:nvSpPr>
          <p:spPr bwMode="auto">
            <a:xfrm>
              <a:off x="4589" y="2662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4" name="Freeform 88"/>
            <p:cNvSpPr>
              <a:spLocks noChangeArrowheads="1"/>
            </p:cNvSpPr>
            <p:nvPr/>
          </p:nvSpPr>
          <p:spPr bwMode="auto">
            <a:xfrm>
              <a:off x="4708" y="2670"/>
              <a:ext cx="107" cy="7"/>
            </a:xfrm>
            <a:custGeom>
              <a:avLst/>
              <a:gdLst/>
              <a:ahLst/>
              <a:cxnLst>
                <a:cxn ang="0">
                  <a:pos x="447" y="33"/>
                </a:cxn>
                <a:cxn ang="0">
                  <a:pos x="475" y="18"/>
                </a:cxn>
                <a:cxn ang="0">
                  <a:pos x="447" y="0"/>
                </a:cxn>
                <a:cxn ang="0">
                  <a:pos x="26" y="0"/>
                </a:cxn>
                <a:cxn ang="0">
                  <a:pos x="0" y="18"/>
                </a:cxn>
                <a:cxn ang="0">
                  <a:pos x="26" y="33"/>
                </a:cxn>
                <a:cxn ang="0">
                  <a:pos x="447" y="33"/>
                </a:cxn>
              </a:cxnLst>
              <a:rect l="0" t="0" r="r" b="b"/>
              <a:pathLst>
                <a:path w="476" h="34">
                  <a:moveTo>
                    <a:pt x="447" y="33"/>
                  </a:moveTo>
                  <a:cubicBezTo>
                    <a:pt x="460" y="33"/>
                    <a:pt x="475" y="33"/>
                    <a:pt x="475" y="18"/>
                  </a:cubicBezTo>
                  <a:cubicBezTo>
                    <a:pt x="475" y="0"/>
                    <a:pt x="460" y="0"/>
                    <a:pt x="447" y="0"/>
                  </a:cubicBezTo>
                  <a:lnTo>
                    <a:pt x="26" y="0"/>
                  </a:lnTo>
                  <a:cubicBezTo>
                    <a:pt x="13" y="0"/>
                    <a:pt x="0" y="0"/>
                    <a:pt x="0" y="18"/>
                  </a:cubicBezTo>
                  <a:cubicBezTo>
                    <a:pt x="0" y="33"/>
                    <a:pt x="13" y="33"/>
                    <a:pt x="26" y="33"/>
                  </a:cubicBezTo>
                  <a:lnTo>
                    <a:pt x="447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5" name="Freeform 89"/>
            <p:cNvSpPr>
              <a:spLocks noChangeArrowheads="1"/>
            </p:cNvSpPr>
            <p:nvPr/>
          </p:nvSpPr>
          <p:spPr bwMode="auto">
            <a:xfrm>
              <a:off x="4926" y="2548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6" name="Freeform 90"/>
            <p:cNvSpPr>
              <a:spLocks noChangeArrowheads="1"/>
            </p:cNvSpPr>
            <p:nvPr/>
          </p:nvSpPr>
          <p:spPr bwMode="auto">
            <a:xfrm>
              <a:off x="4877" y="2594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71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4" y="541"/>
                    <a:pt x="70" y="499"/>
                    <a:pt x="70" y="378"/>
                  </a:cubicBezTo>
                  <a:cubicBezTo>
                    <a:pt x="70" y="334"/>
                    <a:pt x="88" y="209"/>
                    <a:pt x="165" y="119"/>
                  </a:cubicBezTo>
                  <a:cubicBezTo>
                    <a:pt x="211" y="64"/>
                    <a:pt x="286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7" name="Freeform 91"/>
            <p:cNvSpPr>
              <a:spLocks noChangeArrowheads="1"/>
            </p:cNvSpPr>
            <p:nvPr/>
          </p:nvSpPr>
          <p:spPr bwMode="auto">
            <a:xfrm>
              <a:off x="5001" y="2662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08" name="Freeform 92"/>
            <p:cNvSpPr>
              <a:spLocks noChangeArrowheads="1"/>
            </p:cNvSpPr>
            <p:nvPr/>
          </p:nvSpPr>
          <p:spPr bwMode="auto">
            <a:xfrm>
              <a:off x="5082" y="2586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4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839740" y="5484092"/>
            <a:ext cx="7299325" cy="1284288"/>
            <a:chOff x="538" y="3312"/>
            <a:chExt cx="4598" cy="809"/>
          </a:xfrm>
        </p:grpSpPr>
        <p:sp>
          <p:nvSpPr>
            <p:cNvPr id="9310" name="Freeform 94"/>
            <p:cNvSpPr>
              <a:spLocks noChangeArrowheads="1"/>
            </p:cNvSpPr>
            <p:nvPr/>
          </p:nvSpPr>
          <p:spPr bwMode="auto">
            <a:xfrm>
              <a:off x="538" y="3312"/>
              <a:ext cx="4599" cy="808"/>
            </a:xfrm>
            <a:custGeom>
              <a:avLst/>
              <a:gdLst/>
              <a:ahLst/>
              <a:cxnLst>
                <a:cxn ang="0">
                  <a:pos x="10140" y="3567"/>
                </a:cxn>
                <a:cxn ang="0">
                  <a:pos x="0" y="3567"/>
                </a:cxn>
                <a:cxn ang="0">
                  <a:pos x="0" y="0"/>
                </a:cxn>
                <a:cxn ang="0">
                  <a:pos x="20282" y="0"/>
                </a:cxn>
                <a:cxn ang="0">
                  <a:pos x="20282" y="3567"/>
                </a:cxn>
                <a:cxn ang="0">
                  <a:pos x="10140" y="3567"/>
                </a:cxn>
              </a:cxnLst>
              <a:rect l="0" t="0" r="r" b="b"/>
              <a:pathLst>
                <a:path w="20283" h="3568">
                  <a:moveTo>
                    <a:pt x="10140" y="3567"/>
                  </a:moveTo>
                  <a:lnTo>
                    <a:pt x="0" y="3567"/>
                  </a:lnTo>
                  <a:lnTo>
                    <a:pt x="0" y="0"/>
                  </a:lnTo>
                  <a:lnTo>
                    <a:pt x="20282" y="0"/>
                  </a:lnTo>
                  <a:lnTo>
                    <a:pt x="20282" y="3567"/>
                  </a:lnTo>
                  <a:lnTo>
                    <a:pt x="10140" y="3567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1" name="Freeform 95"/>
            <p:cNvSpPr>
              <a:spLocks noChangeArrowheads="1"/>
            </p:cNvSpPr>
            <p:nvPr/>
          </p:nvSpPr>
          <p:spPr bwMode="auto">
            <a:xfrm>
              <a:off x="544" y="3431"/>
              <a:ext cx="96" cy="119"/>
            </a:xfrm>
            <a:custGeom>
              <a:avLst/>
              <a:gdLst/>
              <a:ahLst/>
              <a:cxnLst>
                <a:cxn ang="0">
                  <a:pos x="405" y="0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18" y="24"/>
                </a:cxn>
                <a:cxn ang="0">
                  <a:pos x="79" y="62"/>
                </a:cxn>
                <a:cxn ang="0">
                  <a:pos x="79" y="466"/>
                </a:cxn>
                <a:cxn ang="0">
                  <a:pos x="18" y="504"/>
                </a:cxn>
                <a:cxn ang="0">
                  <a:pos x="0" y="504"/>
                </a:cxn>
                <a:cxn ang="0">
                  <a:pos x="0" y="528"/>
                </a:cxn>
                <a:cxn ang="0">
                  <a:pos x="119" y="526"/>
                </a:cxn>
                <a:cxn ang="0">
                  <a:pos x="249" y="528"/>
                </a:cxn>
                <a:cxn ang="0">
                  <a:pos x="249" y="504"/>
                </a:cxn>
                <a:cxn ang="0">
                  <a:pos x="222" y="504"/>
                </a:cxn>
                <a:cxn ang="0">
                  <a:pos x="150" y="466"/>
                </a:cxn>
                <a:cxn ang="0">
                  <a:pos x="150" y="55"/>
                </a:cxn>
                <a:cxn ang="0">
                  <a:pos x="187" y="24"/>
                </a:cxn>
                <a:cxn ang="0">
                  <a:pos x="268" y="24"/>
                </a:cxn>
                <a:cxn ang="0">
                  <a:pos x="407" y="174"/>
                </a:cxn>
                <a:cxn ang="0">
                  <a:pos x="427" y="174"/>
                </a:cxn>
                <a:cxn ang="0">
                  <a:pos x="405" y="0"/>
                </a:cxn>
              </a:cxnLst>
              <a:rect l="0" t="0" r="r" b="b"/>
              <a:pathLst>
                <a:path w="428" h="529">
                  <a:moveTo>
                    <a:pt x="40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8" y="24"/>
                  </a:lnTo>
                  <a:cubicBezTo>
                    <a:pt x="79" y="24"/>
                    <a:pt x="79" y="33"/>
                    <a:pt x="79" y="62"/>
                  </a:cubicBezTo>
                  <a:lnTo>
                    <a:pt x="79" y="466"/>
                  </a:lnTo>
                  <a:cubicBezTo>
                    <a:pt x="79" y="495"/>
                    <a:pt x="79" y="504"/>
                    <a:pt x="18" y="504"/>
                  </a:cubicBezTo>
                  <a:lnTo>
                    <a:pt x="0" y="504"/>
                  </a:lnTo>
                  <a:lnTo>
                    <a:pt x="0" y="528"/>
                  </a:lnTo>
                  <a:cubicBezTo>
                    <a:pt x="26" y="526"/>
                    <a:pt x="88" y="526"/>
                    <a:pt x="119" y="526"/>
                  </a:cubicBezTo>
                  <a:cubicBezTo>
                    <a:pt x="150" y="526"/>
                    <a:pt x="220" y="526"/>
                    <a:pt x="249" y="528"/>
                  </a:cubicBezTo>
                  <a:lnTo>
                    <a:pt x="249" y="504"/>
                  </a:lnTo>
                  <a:lnTo>
                    <a:pt x="222" y="504"/>
                  </a:lnTo>
                  <a:cubicBezTo>
                    <a:pt x="150" y="504"/>
                    <a:pt x="150" y="493"/>
                    <a:pt x="150" y="466"/>
                  </a:cubicBezTo>
                  <a:lnTo>
                    <a:pt x="150" y="55"/>
                  </a:lnTo>
                  <a:cubicBezTo>
                    <a:pt x="150" y="29"/>
                    <a:pt x="152" y="24"/>
                    <a:pt x="187" y="24"/>
                  </a:cubicBezTo>
                  <a:lnTo>
                    <a:pt x="268" y="24"/>
                  </a:lnTo>
                  <a:cubicBezTo>
                    <a:pt x="378" y="24"/>
                    <a:pt x="394" y="70"/>
                    <a:pt x="407" y="174"/>
                  </a:cubicBezTo>
                  <a:lnTo>
                    <a:pt x="427" y="174"/>
                  </a:lnTo>
                  <a:lnTo>
                    <a:pt x="405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2" name="Freeform 96"/>
            <p:cNvSpPr>
              <a:spLocks noChangeArrowheads="1"/>
            </p:cNvSpPr>
            <p:nvPr/>
          </p:nvSpPr>
          <p:spPr bwMode="auto">
            <a:xfrm>
              <a:off x="693" y="3490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3" name="Freeform 97"/>
            <p:cNvSpPr>
              <a:spLocks noChangeArrowheads="1"/>
            </p:cNvSpPr>
            <p:nvPr/>
          </p:nvSpPr>
          <p:spPr bwMode="auto">
            <a:xfrm>
              <a:off x="656" y="3523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4" name="Freeform 98"/>
            <p:cNvSpPr>
              <a:spLocks noChangeArrowheads="1"/>
            </p:cNvSpPr>
            <p:nvPr/>
          </p:nvSpPr>
          <p:spPr bwMode="auto">
            <a:xfrm>
              <a:off x="783" y="3419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5" name="Freeform 99"/>
            <p:cNvSpPr>
              <a:spLocks noChangeArrowheads="1"/>
            </p:cNvSpPr>
            <p:nvPr/>
          </p:nvSpPr>
          <p:spPr bwMode="auto">
            <a:xfrm>
              <a:off x="839" y="347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101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7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6" name="Freeform 100"/>
            <p:cNvSpPr>
              <a:spLocks noChangeArrowheads="1"/>
            </p:cNvSpPr>
            <p:nvPr/>
          </p:nvSpPr>
          <p:spPr bwMode="auto">
            <a:xfrm>
              <a:off x="997" y="3419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7" name="Freeform 101"/>
            <p:cNvSpPr>
              <a:spLocks noChangeArrowheads="1"/>
            </p:cNvSpPr>
            <p:nvPr/>
          </p:nvSpPr>
          <p:spPr bwMode="auto">
            <a:xfrm>
              <a:off x="1115" y="3486"/>
              <a:ext cx="116" cy="41"/>
            </a:xfrm>
            <a:custGeom>
              <a:avLst/>
              <a:gdLst/>
              <a:ahLst/>
              <a:cxnLst>
                <a:cxn ang="0">
                  <a:pos x="491" y="31"/>
                </a:cxn>
                <a:cxn ang="0">
                  <a:pos x="517" y="15"/>
                </a:cxn>
                <a:cxn ang="0">
                  <a:pos x="491" y="0"/>
                </a:cxn>
                <a:cxn ang="0">
                  <a:pos x="26" y="0"/>
                </a:cxn>
                <a:cxn ang="0">
                  <a:pos x="0" y="15"/>
                </a:cxn>
                <a:cxn ang="0">
                  <a:pos x="26" y="31"/>
                </a:cxn>
                <a:cxn ang="0">
                  <a:pos x="491" y="31"/>
                </a:cxn>
                <a:cxn ang="0">
                  <a:pos x="491" y="183"/>
                </a:cxn>
                <a:cxn ang="0">
                  <a:pos x="517" y="167"/>
                </a:cxn>
                <a:cxn ang="0">
                  <a:pos x="491" y="152"/>
                </a:cxn>
                <a:cxn ang="0">
                  <a:pos x="26" y="152"/>
                </a:cxn>
                <a:cxn ang="0">
                  <a:pos x="0" y="167"/>
                </a:cxn>
                <a:cxn ang="0">
                  <a:pos x="26" y="183"/>
                </a:cxn>
                <a:cxn ang="0">
                  <a:pos x="491" y="183"/>
                </a:cxn>
              </a:cxnLst>
              <a:rect l="0" t="0" r="r" b="b"/>
              <a:pathLst>
                <a:path w="518" h="184">
                  <a:moveTo>
                    <a:pt x="491" y="31"/>
                  </a:moveTo>
                  <a:cubicBezTo>
                    <a:pt x="502" y="31"/>
                    <a:pt x="517" y="31"/>
                    <a:pt x="517" y="15"/>
                  </a:cubicBezTo>
                  <a:cubicBezTo>
                    <a:pt x="517" y="0"/>
                    <a:pt x="502" y="0"/>
                    <a:pt x="491" y="0"/>
                  </a:cubicBezTo>
                  <a:lnTo>
                    <a:pt x="26" y="0"/>
                  </a:lnTo>
                  <a:cubicBezTo>
                    <a:pt x="15" y="0"/>
                    <a:pt x="0" y="0"/>
                    <a:pt x="0" y="15"/>
                  </a:cubicBezTo>
                  <a:cubicBezTo>
                    <a:pt x="0" y="31"/>
                    <a:pt x="15" y="31"/>
                    <a:pt x="26" y="31"/>
                  </a:cubicBezTo>
                  <a:lnTo>
                    <a:pt x="491" y="31"/>
                  </a:lnTo>
                  <a:close/>
                  <a:moveTo>
                    <a:pt x="491" y="183"/>
                  </a:moveTo>
                  <a:cubicBezTo>
                    <a:pt x="502" y="183"/>
                    <a:pt x="517" y="183"/>
                    <a:pt x="517" y="167"/>
                  </a:cubicBezTo>
                  <a:cubicBezTo>
                    <a:pt x="517" y="152"/>
                    <a:pt x="502" y="152"/>
                    <a:pt x="491" y="152"/>
                  </a:cubicBezTo>
                  <a:lnTo>
                    <a:pt x="26" y="152"/>
                  </a:lnTo>
                  <a:cubicBezTo>
                    <a:pt x="15" y="152"/>
                    <a:pt x="0" y="152"/>
                    <a:pt x="0" y="167"/>
                  </a:cubicBezTo>
                  <a:cubicBezTo>
                    <a:pt x="0" y="183"/>
                    <a:pt x="15" y="183"/>
                    <a:pt x="26" y="183"/>
                  </a:cubicBezTo>
                  <a:lnTo>
                    <a:pt x="491" y="18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8" name="Freeform 102"/>
            <p:cNvSpPr>
              <a:spLocks noChangeArrowheads="1"/>
            </p:cNvSpPr>
            <p:nvPr/>
          </p:nvSpPr>
          <p:spPr bwMode="auto">
            <a:xfrm>
              <a:off x="1657" y="3356"/>
              <a:ext cx="92" cy="77"/>
            </a:xfrm>
            <a:custGeom>
              <a:avLst/>
              <a:gdLst/>
              <a:ahLst/>
              <a:cxnLst>
                <a:cxn ang="0">
                  <a:pos x="374" y="46"/>
                </a:cxn>
                <a:cxn ang="0">
                  <a:pos x="411" y="18"/>
                </a:cxn>
                <a:cxn ang="0">
                  <a:pos x="381" y="0"/>
                </a:cxn>
                <a:cxn ang="0">
                  <a:pos x="205" y="0"/>
                </a:cxn>
                <a:cxn ang="0">
                  <a:pos x="0" y="220"/>
                </a:cxn>
                <a:cxn ang="0">
                  <a:pos x="117" y="343"/>
                </a:cxn>
                <a:cxn ang="0">
                  <a:pos x="312" y="130"/>
                </a:cxn>
                <a:cxn ang="0">
                  <a:pos x="288" y="46"/>
                </a:cxn>
                <a:cxn ang="0">
                  <a:pos x="374" y="46"/>
                </a:cxn>
                <a:cxn ang="0">
                  <a:pos x="117" y="328"/>
                </a:cxn>
                <a:cxn ang="0">
                  <a:pos x="48" y="242"/>
                </a:cxn>
                <a:cxn ang="0">
                  <a:pos x="86" y="110"/>
                </a:cxn>
                <a:cxn ang="0">
                  <a:pos x="191" y="46"/>
                </a:cxn>
                <a:cxn ang="0">
                  <a:pos x="262" y="121"/>
                </a:cxn>
                <a:cxn ang="0">
                  <a:pos x="220" y="260"/>
                </a:cxn>
                <a:cxn ang="0">
                  <a:pos x="117" y="328"/>
                </a:cxn>
              </a:cxnLst>
              <a:rect l="0" t="0" r="r" b="b"/>
              <a:pathLst>
                <a:path w="412" h="344">
                  <a:moveTo>
                    <a:pt x="374" y="46"/>
                  </a:moveTo>
                  <a:cubicBezTo>
                    <a:pt x="383" y="46"/>
                    <a:pt x="411" y="46"/>
                    <a:pt x="411" y="18"/>
                  </a:cubicBezTo>
                  <a:cubicBezTo>
                    <a:pt x="411" y="0"/>
                    <a:pt x="396" y="0"/>
                    <a:pt x="381" y="0"/>
                  </a:cubicBezTo>
                  <a:lnTo>
                    <a:pt x="205" y="0"/>
                  </a:lnTo>
                  <a:cubicBezTo>
                    <a:pt x="86" y="0"/>
                    <a:pt x="0" y="128"/>
                    <a:pt x="0" y="220"/>
                  </a:cubicBezTo>
                  <a:cubicBezTo>
                    <a:pt x="0" y="290"/>
                    <a:pt x="46" y="343"/>
                    <a:pt x="117" y="343"/>
                  </a:cubicBezTo>
                  <a:cubicBezTo>
                    <a:pt x="209" y="343"/>
                    <a:pt x="312" y="251"/>
                    <a:pt x="312" y="130"/>
                  </a:cubicBezTo>
                  <a:cubicBezTo>
                    <a:pt x="312" y="117"/>
                    <a:pt x="312" y="79"/>
                    <a:pt x="288" y="46"/>
                  </a:cubicBezTo>
                  <a:lnTo>
                    <a:pt x="374" y="46"/>
                  </a:lnTo>
                  <a:close/>
                  <a:moveTo>
                    <a:pt x="117" y="328"/>
                  </a:moveTo>
                  <a:cubicBezTo>
                    <a:pt x="79" y="328"/>
                    <a:pt x="48" y="299"/>
                    <a:pt x="48" y="242"/>
                  </a:cubicBezTo>
                  <a:cubicBezTo>
                    <a:pt x="48" y="220"/>
                    <a:pt x="57" y="156"/>
                    <a:pt x="86" y="110"/>
                  </a:cubicBezTo>
                  <a:cubicBezTo>
                    <a:pt x="117" y="55"/>
                    <a:pt x="165" y="46"/>
                    <a:pt x="191" y="46"/>
                  </a:cubicBezTo>
                  <a:cubicBezTo>
                    <a:pt x="255" y="46"/>
                    <a:pt x="262" y="97"/>
                    <a:pt x="262" y="121"/>
                  </a:cubicBezTo>
                  <a:cubicBezTo>
                    <a:pt x="262" y="156"/>
                    <a:pt x="246" y="220"/>
                    <a:pt x="220" y="260"/>
                  </a:cubicBezTo>
                  <a:cubicBezTo>
                    <a:pt x="189" y="306"/>
                    <a:pt x="147" y="328"/>
                    <a:pt x="117" y="32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19" name="Freeform 103"/>
            <p:cNvSpPr>
              <a:spLocks noChangeArrowheads="1"/>
            </p:cNvSpPr>
            <p:nvPr/>
          </p:nvSpPr>
          <p:spPr bwMode="auto">
            <a:xfrm>
              <a:off x="1311" y="3503"/>
              <a:ext cx="787" cy="7"/>
            </a:xfrm>
            <a:custGeom>
              <a:avLst/>
              <a:gdLst/>
              <a:ahLst/>
              <a:cxnLst>
                <a:cxn ang="0">
                  <a:pos x="1736" y="33"/>
                </a:cxn>
                <a:cxn ang="0">
                  <a:pos x="0" y="33"/>
                </a:cxn>
                <a:cxn ang="0">
                  <a:pos x="0" y="0"/>
                </a:cxn>
                <a:cxn ang="0">
                  <a:pos x="3472" y="0"/>
                </a:cxn>
                <a:cxn ang="0">
                  <a:pos x="3472" y="33"/>
                </a:cxn>
                <a:cxn ang="0">
                  <a:pos x="1736" y="33"/>
                </a:cxn>
              </a:cxnLst>
              <a:rect l="0" t="0" r="r" b="b"/>
              <a:pathLst>
                <a:path w="3473" h="34">
                  <a:moveTo>
                    <a:pt x="1736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472" y="0"/>
                  </a:lnTo>
                  <a:lnTo>
                    <a:pt x="3472" y="33"/>
                  </a:lnTo>
                  <a:lnTo>
                    <a:pt x="1736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0" name="Freeform 104"/>
            <p:cNvSpPr>
              <a:spLocks noChangeArrowheads="1"/>
            </p:cNvSpPr>
            <p:nvPr/>
          </p:nvSpPr>
          <p:spPr bwMode="auto">
            <a:xfrm>
              <a:off x="1319" y="3554"/>
              <a:ext cx="70" cy="116"/>
            </a:xfrm>
            <a:custGeom>
              <a:avLst/>
              <a:gdLst/>
              <a:ahLst/>
              <a:cxnLst>
                <a:cxn ang="0">
                  <a:pos x="59" y="458"/>
                </a:cxn>
                <a:cxn ang="0">
                  <a:pos x="143" y="378"/>
                </a:cxn>
                <a:cxn ang="0">
                  <a:pos x="310" y="150"/>
                </a:cxn>
                <a:cxn ang="0">
                  <a:pos x="145" y="0"/>
                </a:cxn>
                <a:cxn ang="0">
                  <a:pos x="0" y="141"/>
                </a:cxn>
                <a:cxn ang="0">
                  <a:pos x="42" y="185"/>
                </a:cxn>
                <a:cxn ang="0">
                  <a:pos x="81" y="143"/>
                </a:cxn>
                <a:cxn ang="0">
                  <a:pos x="40" y="103"/>
                </a:cxn>
                <a:cxn ang="0">
                  <a:pos x="31" y="103"/>
                </a:cxn>
                <a:cxn ang="0">
                  <a:pos x="136" y="24"/>
                </a:cxn>
                <a:cxn ang="0">
                  <a:pos x="240" y="150"/>
                </a:cxn>
                <a:cxn ang="0">
                  <a:pos x="158" y="321"/>
                </a:cxn>
                <a:cxn ang="0">
                  <a:pos x="9" y="488"/>
                </a:cxn>
                <a:cxn ang="0">
                  <a:pos x="0" y="517"/>
                </a:cxn>
                <a:cxn ang="0">
                  <a:pos x="288" y="517"/>
                </a:cxn>
                <a:cxn ang="0">
                  <a:pos x="310" y="383"/>
                </a:cxn>
                <a:cxn ang="0">
                  <a:pos x="290" y="383"/>
                </a:cxn>
                <a:cxn ang="0">
                  <a:pos x="275" y="451"/>
                </a:cxn>
                <a:cxn ang="0">
                  <a:pos x="200" y="458"/>
                </a:cxn>
                <a:cxn ang="0">
                  <a:pos x="59" y="458"/>
                </a:cxn>
              </a:cxnLst>
              <a:rect l="0" t="0" r="r" b="b"/>
              <a:pathLst>
                <a:path w="311" h="518">
                  <a:moveTo>
                    <a:pt x="59" y="458"/>
                  </a:moveTo>
                  <a:lnTo>
                    <a:pt x="143" y="378"/>
                  </a:lnTo>
                  <a:cubicBezTo>
                    <a:pt x="264" y="271"/>
                    <a:pt x="310" y="229"/>
                    <a:pt x="310" y="150"/>
                  </a:cubicBezTo>
                  <a:cubicBezTo>
                    <a:pt x="310" y="62"/>
                    <a:pt x="240" y="0"/>
                    <a:pt x="145" y="0"/>
                  </a:cubicBezTo>
                  <a:cubicBezTo>
                    <a:pt x="57" y="0"/>
                    <a:pt x="0" y="70"/>
                    <a:pt x="0" y="141"/>
                  </a:cubicBezTo>
                  <a:cubicBezTo>
                    <a:pt x="0" y="185"/>
                    <a:pt x="40" y="185"/>
                    <a:pt x="42" y="185"/>
                  </a:cubicBezTo>
                  <a:cubicBezTo>
                    <a:pt x="55" y="185"/>
                    <a:pt x="81" y="174"/>
                    <a:pt x="81" y="143"/>
                  </a:cubicBezTo>
                  <a:cubicBezTo>
                    <a:pt x="81" y="123"/>
                    <a:pt x="68" y="103"/>
                    <a:pt x="40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48" y="53"/>
                    <a:pt x="90" y="24"/>
                    <a:pt x="136" y="24"/>
                  </a:cubicBezTo>
                  <a:cubicBezTo>
                    <a:pt x="207" y="24"/>
                    <a:pt x="240" y="88"/>
                    <a:pt x="240" y="150"/>
                  </a:cubicBezTo>
                  <a:cubicBezTo>
                    <a:pt x="240" y="213"/>
                    <a:pt x="200" y="275"/>
                    <a:pt x="158" y="321"/>
                  </a:cubicBezTo>
                  <a:lnTo>
                    <a:pt x="9" y="488"/>
                  </a:lnTo>
                  <a:cubicBezTo>
                    <a:pt x="0" y="497"/>
                    <a:pt x="0" y="499"/>
                    <a:pt x="0" y="517"/>
                  </a:cubicBezTo>
                  <a:lnTo>
                    <a:pt x="288" y="517"/>
                  </a:lnTo>
                  <a:lnTo>
                    <a:pt x="310" y="383"/>
                  </a:lnTo>
                  <a:lnTo>
                    <a:pt x="290" y="383"/>
                  </a:lnTo>
                  <a:cubicBezTo>
                    <a:pt x="288" y="405"/>
                    <a:pt x="282" y="440"/>
                    <a:pt x="275" y="451"/>
                  </a:cubicBezTo>
                  <a:cubicBezTo>
                    <a:pt x="268" y="458"/>
                    <a:pt x="218" y="458"/>
                    <a:pt x="200" y="458"/>
                  </a:cubicBezTo>
                  <a:lnTo>
                    <a:pt x="59" y="45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1" name="Freeform 105"/>
            <p:cNvSpPr>
              <a:spLocks noChangeArrowheads="1"/>
            </p:cNvSpPr>
            <p:nvPr/>
          </p:nvSpPr>
          <p:spPr bwMode="auto">
            <a:xfrm>
              <a:off x="1402" y="3595"/>
              <a:ext cx="94" cy="77"/>
            </a:xfrm>
            <a:custGeom>
              <a:avLst/>
              <a:gdLst/>
              <a:ahLst/>
              <a:cxnLst>
                <a:cxn ang="0">
                  <a:pos x="185" y="46"/>
                </a:cxn>
                <a:cxn ang="0">
                  <a:pos x="273" y="46"/>
                </a:cxn>
                <a:cxn ang="0">
                  <a:pos x="240" y="246"/>
                </a:cxn>
                <a:cxn ang="0">
                  <a:pos x="246" y="306"/>
                </a:cxn>
                <a:cxn ang="0">
                  <a:pos x="275" y="343"/>
                </a:cxn>
                <a:cxn ang="0">
                  <a:pos x="306" y="315"/>
                </a:cxn>
                <a:cxn ang="0">
                  <a:pos x="301" y="297"/>
                </a:cxn>
                <a:cxn ang="0">
                  <a:pos x="279" y="169"/>
                </a:cxn>
                <a:cxn ang="0">
                  <a:pos x="293" y="46"/>
                </a:cxn>
                <a:cxn ang="0">
                  <a:pos x="381" y="46"/>
                </a:cxn>
                <a:cxn ang="0">
                  <a:pos x="420" y="18"/>
                </a:cxn>
                <a:cxn ang="0">
                  <a:pos x="389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65" y="46"/>
                </a:cxn>
                <a:cxn ang="0">
                  <a:pos x="66" y="304"/>
                </a:cxn>
                <a:cxn ang="0">
                  <a:pos x="59" y="323"/>
                </a:cxn>
                <a:cxn ang="0">
                  <a:pos x="81" y="343"/>
                </a:cxn>
                <a:cxn ang="0">
                  <a:pos x="121" y="293"/>
                </a:cxn>
                <a:cxn ang="0">
                  <a:pos x="141" y="218"/>
                </a:cxn>
                <a:cxn ang="0">
                  <a:pos x="185" y="46"/>
                </a:cxn>
              </a:cxnLst>
              <a:rect l="0" t="0" r="r" b="b"/>
              <a:pathLst>
                <a:path w="421" h="344">
                  <a:moveTo>
                    <a:pt x="185" y="46"/>
                  </a:moveTo>
                  <a:lnTo>
                    <a:pt x="273" y="46"/>
                  </a:lnTo>
                  <a:cubicBezTo>
                    <a:pt x="246" y="161"/>
                    <a:pt x="240" y="194"/>
                    <a:pt x="240" y="246"/>
                  </a:cubicBezTo>
                  <a:cubicBezTo>
                    <a:pt x="240" y="257"/>
                    <a:pt x="240" y="279"/>
                    <a:pt x="246" y="306"/>
                  </a:cubicBezTo>
                  <a:cubicBezTo>
                    <a:pt x="255" y="339"/>
                    <a:pt x="262" y="343"/>
                    <a:pt x="275" y="343"/>
                  </a:cubicBezTo>
                  <a:cubicBezTo>
                    <a:pt x="290" y="343"/>
                    <a:pt x="306" y="330"/>
                    <a:pt x="306" y="315"/>
                  </a:cubicBezTo>
                  <a:cubicBezTo>
                    <a:pt x="306" y="310"/>
                    <a:pt x="306" y="308"/>
                    <a:pt x="301" y="297"/>
                  </a:cubicBezTo>
                  <a:cubicBezTo>
                    <a:pt x="279" y="242"/>
                    <a:pt x="279" y="191"/>
                    <a:pt x="279" y="169"/>
                  </a:cubicBezTo>
                  <a:cubicBezTo>
                    <a:pt x="279" y="128"/>
                    <a:pt x="284" y="86"/>
                    <a:pt x="293" y="46"/>
                  </a:cubicBezTo>
                  <a:lnTo>
                    <a:pt x="381" y="46"/>
                  </a:lnTo>
                  <a:cubicBezTo>
                    <a:pt x="392" y="46"/>
                    <a:pt x="420" y="46"/>
                    <a:pt x="420" y="18"/>
                  </a:cubicBezTo>
                  <a:cubicBezTo>
                    <a:pt x="420" y="0"/>
                    <a:pt x="403" y="0"/>
                    <a:pt x="389" y="0"/>
                  </a:cubicBezTo>
                  <a:lnTo>
                    <a:pt x="128" y="0"/>
                  </a:lnTo>
                  <a:cubicBezTo>
                    <a:pt x="110" y="0"/>
                    <a:pt x="81" y="0"/>
                    <a:pt x="48" y="37"/>
                  </a:cubicBezTo>
                  <a:cubicBezTo>
                    <a:pt x="20" y="66"/>
                    <a:pt x="0" y="103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6" y="46"/>
                    <a:pt x="121" y="46"/>
                  </a:cubicBezTo>
                  <a:lnTo>
                    <a:pt x="165" y="46"/>
                  </a:lnTo>
                  <a:cubicBezTo>
                    <a:pt x="141" y="139"/>
                    <a:pt x="99" y="233"/>
                    <a:pt x="66" y="304"/>
                  </a:cubicBezTo>
                  <a:cubicBezTo>
                    <a:pt x="59" y="317"/>
                    <a:pt x="59" y="317"/>
                    <a:pt x="59" y="323"/>
                  </a:cubicBezTo>
                  <a:cubicBezTo>
                    <a:pt x="59" y="339"/>
                    <a:pt x="70" y="343"/>
                    <a:pt x="81" y="343"/>
                  </a:cubicBezTo>
                  <a:cubicBezTo>
                    <a:pt x="106" y="343"/>
                    <a:pt x="110" y="321"/>
                    <a:pt x="121" y="293"/>
                  </a:cubicBezTo>
                  <a:cubicBezTo>
                    <a:pt x="132" y="257"/>
                    <a:pt x="132" y="255"/>
                    <a:pt x="141" y="218"/>
                  </a:cubicBezTo>
                  <a:lnTo>
                    <a:pt x="185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" name="Freeform 106"/>
            <p:cNvSpPr>
              <a:spLocks noChangeArrowheads="1"/>
            </p:cNvSpPr>
            <p:nvPr/>
          </p:nvSpPr>
          <p:spPr bwMode="auto">
            <a:xfrm>
              <a:off x="1512" y="3539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3" name="Freeform 107"/>
            <p:cNvSpPr>
              <a:spLocks noChangeArrowheads="1"/>
            </p:cNvSpPr>
            <p:nvPr/>
          </p:nvSpPr>
          <p:spPr bwMode="auto">
            <a:xfrm>
              <a:off x="1616" y="3595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08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08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4" name="Freeform 108"/>
            <p:cNvSpPr>
              <a:spLocks noChangeArrowheads="1"/>
            </p:cNvSpPr>
            <p:nvPr/>
          </p:nvSpPr>
          <p:spPr bwMode="auto">
            <a:xfrm>
              <a:off x="1733" y="3610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5" name="Freeform 109"/>
            <p:cNvSpPr>
              <a:spLocks noChangeArrowheads="1"/>
            </p:cNvSpPr>
            <p:nvPr/>
          </p:nvSpPr>
          <p:spPr bwMode="auto">
            <a:xfrm>
              <a:off x="1697" y="3643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3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3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6" name="Freeform 110"/>
            <p:cNvSpPr>
              <a:spLocks noChangeArrowheads="1"/>
            </p:cNvSpPr>
            <p:nvPr/>
          </p:nvSpPr>
          <p:spPr bwMode="auto">
            <a:xfrm>
              <a:off x="1823" y="3539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7" name="Freeform 111"/>
            <p:cNvSpPr>
              <a:spLocks noChangeArrowheads="1"/>
            </p:cNvSpPr>
            <p:nvPr/>
          </p:nvSpPr>
          <p:spPr bwMode="auto">
            <a:xfrm>
              <a:off x="1879" y="359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8" name="Freeform 112"/>
            <p:cNvSpPr>
              <a:spLocks noChangeArrowheads="1"/>
            </p:cNvSpPr>
            <p:nvPr/>
          </p:nvSpPr>
          <p:spPr bwMode="auto">
            <a:xfrm>
              <a:off x="2037" y="3539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9" name="Freeform 113"/>
            <p:cNvSpPr>
              <a:spLocks noChangeArrowheads="1"/>
            </p:cNvSpPr>
            <p:nvPr/>
          </p:nvSpPr>
          <p:spPr bwMode="auto">
            <a:xfrm>
              <a:off x="2221" y="3384"/>
              <a:ext cx="233" cy="245"/>
            </a:xfrm>
            <a:custGeom>
              <a:avLst/>
              <a:gdLst/>
              <a:ahLst/>
              <a:cxnLst>
                <a:cxn ang="0">
                  <a:pos x="937" y="1085"/>
                </a:cxn>
                <a:cxn ang="0">
                  <a:pos x="1032" y="836"/>
                </a:cxn>
                <a:cxn ang="0">
                  <a:pos x="1012" y="836"/>
                </a:cxn>
                <a:cxn ang="0">
                  <a:pos x="810" y="992"/>
                </a:cxn>
                <a:cxn ang="0">
                  <a:pos x="570" y="1017"/>
                </a:cxn>
                <a:cxn ang="0">
                  <a:pos x="101" y="1017"/>
                </a:cxn>
                <a:cxn ang="0">
                  <a:pos x="497" y="554"/>
                </a:cxn>
                <a:cxn ang="0">
                  <a:pos x="504" y="543"/>
                </a:cxn>
                <a:cxn ang="0">
                  <a:pos x="497" y="530"/>
                </a:cxn>
                <a:cxn ang="0">
                  <a:pos x="136" y="37"/>
                </a:cxn>
                <a:cxn ang="0">
                  <a:pos x="561" y="37"/>
                </a:cxn>
                <a:cxn ang="0">
                  <a:pos x="744" y="51"/>
                </a:cxn>
                <a:cxn ang="0">
                  <a:pos x="913" y="108"/>
                </a:cxn>
                <a:cxn ang="0">
                  <a:pos x="1012" y="218"/>
                </a:cxn>
                <a:cxn ang="0">
                  <a:pos x="1032" y="218"/>
                </a:cxn>
                <a:cxn ang="0">
                  <a:pos x="937" y="0"/>
                </a:cxn>
                <a:cxn ang="0">
                  <a:pos x="22" y="0"/>
                </a:cxn>
                <a:cxn ang="0">
                  <a:pos x="0" y="4"/>
                </a:cxn>
                <a:cxn ang="0">
                  <a:pos x="0" y="31"/>
                </a:cxn>
                <a:cxn ang="0">
                  <a:pos x="409" y="592"/>
                </a:cxn>
                <a:cxn ang="0">
                  <a:pos x="9" y="1063"/>
                </a:cxn>
                <a:cxn ang="0">
                  <a:pos x="0" y="1076"/>
                </a:cxn>
                <a:cxn ang="0">
                  <a:pos x="22" y="1085"/>
                </a:cxn>
                <a:cxn ang="0">
                  <a:pos x="937" y="1085"/>
                </a:cxn>
              </a:cxnLst>
              <a:rect l="0" t="0" r="r" b="b"/>
              <a:pathLst>
                <a:path w="1033" h="1086">
                  <a:moveTo>
                    <a:pt x="937" y="1085"/>
                  </a:moveTo>
                  <a:lnTo>
                    <a:pt x="1032" y="836"/>
                  </a:lnTo>
                  <a:lnTo>
                    <a:pt x="1012" y="836"/>
                  </a:lnTo>
                  <a:cubicBezTo>
                    <a:pt x="981" y="918"/>
                    <a:pt x="900" y="970"/>
                    <a:pt x="810" y="992"/>
                  </a:cubicBezTo>
                  <a:cubicBezTo>
                    <a:pt x="794" y="997"/>
                    <a:pt x="717" y="1017"/>
                    <a:pt x="570" y="1017"/>
                  </a:cubicBezTo>
                  <a:lnTo>
                    <a:pt x="101" y="1017"/>
                  </a:lnTo>
                  <a:lnTo>
                    <a:pt x="497" y="554"/>
                  </a:lnTo>
                  <a:cubicBezTo>
                    <a:pt x="502" y="548"/>
                    <a:pt x="504" y="546"/>
                    <a:pt x="504" y="543"/>
                  </a:cubicBezTo>
                  <a:cubicBezTo>
                    <a:pt x="504" y="541"/>
                    <a:pt x="504" y="539"/>
                    <a:pt x="497" y="530"/>
                  </a:cubicBezTo>
                  <a:lnTo>
                    <a:pt x="136" y="37"/>
                  </a:lnTo>
                  <a:lnTo>
                    <a:pt x="561" y="37"/>
                  </a:lnTo>
                  <a:cubicBezTo>
                    <a:pt x="667" y="37"/>
                    <a:pt x="737" y="48"/>
                    <a:pt x="744" y="51"/>
                  </a:cubicBezTo>
                  <a:cubicBezTo>
                    <a:pt x="785" y="55"/>
                    <a:pt x="851" y="68"/>
                    <a:pt x="913" y="108"/>
                  </a:cubicBezTo>
                  <a:cubicBezTo>
                    <a:pt x="933" y="121"/>
                    <a:pt x="986" y="154"/>
                    <a:pt x="1012" y="218"/>
                  </a:cubicBezTo>
                  <a:lnTo>
                    <a:pt x="1032" y="218"/>
                  </a:lnTo>
                  <a:lnTo>
                    <a:pt x="937" y="0"/>
                  </a:lnTo>
                  <a:lnTo>
                    <a:pt x="22" y="0"/>
                  </a:lnTo>
                  <a:cubicBezTo>
                    <a:pt x="4" y="0"/>
                    <a:pt x="2" y="0"/>
                    <a:pt x="0" y="4"/>
                  </a:cubicBezTo>
                  <a:cubicBezTo>
                    <a:pt x="0" y="9"/>
                    <a:pt x="0" y="22"/>
                    <a:pt x="0" y="31"/>
                  </a:cubicBezTo>
                  <a:lnTo>
                    <a:pt x="409" y="592"/>
                  </a:lnTo>
                  <a:lnTo>
                    <a:pt x="9" y="1063"/>
                  </a:lnTo>
                  <a:cubicBezTo>
                    <a:pt x="0" y="1072"/>
                    <a:pt x="0" y="1076"/>
                    <a:pt x="0" y="1076"/>
                  </a:cubicBezTo>
                  <a:cubicBezTo>
                    <a:pt x="0" y="1085"/>
                    <a:pt x="7" y="1085"/>
                    <a:pt x="22" y="1085"/>
                  </a:cubicBezTo>
                  <a:lnTo>
                    <a:pt x="937" y="10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0" name="Freeform 114"/>
            <p:cNvSpPr>
              <a:spLocks noChangeArrowheads="1"/>
            </p:cNvSpPr>
            <p:nvPr/>
          </p:nvSpPr>
          <p:spPr bwMode="auto">
            <a:xfrm>
              <a:off x="2193" y="3676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1" name="Freeform 115"/>
            <p:cNvSpPr>
              <a:spLocks noChangeArrowheads="1"/>
            </p:cNvSpPr>
            <p:nvPr/>
          </p:nvSpPr>
          <p:spPr bwMode="auto">
            <a:xfrm>
              <a:off x="2156" y="3709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3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3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2" name="Freeform 116"/>
            <p:cNvSpPr>
              <a:spLocks noChangeArrowheads="1"/>
            </p:cNvSpPr>
            <p:nvPr/>
          </p:nvSpPr>
          <p:spPr bwMode="auto">
            <a:xfrm>
              <a:off x="2260" y="3755"/>
              <a:ext cx="36" cy="58"/>
            </a:xfrm>
            <a:custGeom>
              <a:avLst/>
              <a:gdLst/>
              <a:ahLst/>
              <a:cxnLst>
                <a:cxn ang="0">
                  <a:pos x="99" y="11"/>
                </a:cxn>
                <a:cxn ang="0">
                  <a:pos x="86" y="0"/>
                </a:cxn>
                <a:cxn ang="0">
                  <a:pos x="7" y="24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64" y="31"/>
                </a:cxn>
                <a:cxn ang="0">
                  <a:pos x="64" y="227"/>
                </a:cxn>
                <a:cxn ang="0">
                  <a:pos x="22" y="242"/>
                </a:cxn>
                <a:cxn ang="0">
                  <a:pos x="2" y="242"/>
                </a:cxn>
                <a:cxn ang="0">
                  <a:pos x="2" y="260"/>
                </a:cxn>
                <a:cxn ang="0">
                  <a:pos x="81" y="257"/>
                </a:cxn>
                <a:cxn ang="0">
                  <a:pos x="161" y="260"/>
                </a:cxn>
                <a:cxn ang="0">
                  <a:pos x="161" y="242"/>
                </a:cxn>
                <a:cxn ang="0">
                  <a:pos x="141" y="242"/>
                </a:cxn>
                <a:cxn ang="0">
                  <a:pos x="99" y="227"/>
                </a:cxn>
                <a:cxn ang="0">
                  <a:pos x="99" y="11"/>
                </a:cxn>
              </a:cxnLst>
              <a:rect l="0" t="0" r="r" b="b"/>
              <a:pathLst>
                <a:path w="162" h="261">
                  <a:moveTo>
                    <a:pt x="99" y="11"/>
                  </a:moveTo>
                  <a:cubicBezTo>
                    <a:pt x="99" y="0"/>
                    <a:pt x="99" y="0"/>
                    <a:pt x="86" y="0"/>
                  </a:cubicBezTo>
                  <a:cubicBezTo>
                    <a:pt x="57" y="24"/>
                    <a:pt x="15" y="24"/>
                    <a:pt x="7" y="24"/>
                  </a:cubicBezTo>
                  <a:lnTo>
                    <a:pt x="0" y="24"/>
                  </a:lnTo>
                  <a:lnTo>
                    <a:pt x="0" y="42"/>
                  </a:lnTo>
                  <a:lnTo>
                    <a:pt x="7" y="42"/>
                  </a:lnTo>
                  <a:cubicBezTo>
                    <a:pt x="15" y="42"/>
                    <a:pt x="42" y="42"/>
                    <a:pt x="64" y="31"/>
                  </a:cubicBezTo>
                  <a:lnTo>
                    <a:pt x="64" y="227"/>
                  </a:lnTo>
                  <a:cubicBezTo>
                    <a:pt x="64" y="238"/>
                    <a:pt x="64" y="242"/>
                    <a:pt x="22" y="242"/>
                  </a:cubicBezTo>
                  <a:lnTo>
                    <a:pt x="2" y="242"/>
                  </a:lnTo>
                  <a:lnTo>
                    <a:pt x="2" y="260"/>
                  </a:lnTo>
                  <a:cubicBezTo>
                    <a:pt x="24" y="257"/>
                    <a:pt x="59" y="257"/>
                    <a:pt x="81" y="257"/>
                  </a:cubicBezTo>
                  <a:cubicBezTo>
                    <a:pt x="106" y="257"/>
                    <a:pt x="139" y="257"/>
                    <a:pt x="161" y="260"/>
                  </a:cubicBezTo>
                  <a:lnTo>
                    <a:pt x="161" y="242"/>
                  </a:lnTo>
                  <a:lnTo>
                    <a:pt x="141" y="242"/>
                  </a:lnTo>
                  <a:cubicBezTo>
                    <a:pt x="99" y="242"/>
                    <a:pt x="99" y="238"/>
                    <a:pt x="99" y="227"/>
                  </a:cubicBezTo>
                  <a:lnTo>
                    <a:pt x="99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3" name="Freeform 117"/>
            <p:cNvSpPr>
              <a:spLocks noChangeArrowheads="1"/>
            </p:cNvSpPr>
            <p:nvPr/>
          </p:nvSpPr>
          <p:spPr bwMode="auto">
            <a:xfrm>
              <a:off x="2330" y="3781"/>
              <a:ext cx="15" cy="38"/>
            </a:xfrm>
            <a:custGeom>
              <a:avLst/>
              <a:gdLst/>
              <a:ahLst/>
              <a:cxnLst>
                <a:cxn ang="0">
                  <a:pos x="55" y="55"/>
                </a:cxn>
                <a:cxn ang="0">
                  <a:pos x="11" y="154"/>
                </a:cxn>
                <a:cxn ang="0">
                  <a:pos x="9" y="161"/>
                </a:cxn>
                <a:cxn ang="0">
                  <a:pos x="15" y="169"/>
                </a:cxn>
                <a:cxn ang="0">
                  <a:pos x="70" y="59"/>
                </a:cxn>
                <a:cxn ang="0">
                  <a:pos x="31" y="0"/>
                </a:cxn>
                <a:cxn ang="0">
                  <a:pos x="0" y="31"/>
                </a:cxn>
                <a:cxn ang="0">
                  <a:pos x="33" y="64"/>
                </a:cxn>
                <a:cxn ang="0">
                  <a:pos x="55" y="55"/>
                </a:cxn>
              </a:cxnLst>
              <a:rect l="0" t="0" r="r" b="b"/>
              <a:pathLst>
                <a:path w="71" h="170">
                  <a:moveTo>
                    <a:pt x="55" y="55"/>
                  </a:moveTo>
                  <a:cubicBezTo>
                    <a:pt x="55" y="84"/>
                    <a:pt x="51" y="119"/>
                    <a:pt x="11" y="154"/>
                  </a:cubicBezTo>
                  <a:cubicBezTo>
                    <a:pt x="9" y="156"/>
                    <a:pt x="9" y="158"/>
                    <a:pt x="9" y="161"/>
                  </a:cubicBezTo>
                  <a:cubicBezTo>
                    <a:pt x="9" y="165"/>
                    <a:pt x="13" y="169"/>
                    <a:pt x="15" y="169"/>
                  </a:cubicBezTo>
                  <a:cubicBezTo>
                    <a:pt x="24" y="169"/>
                    <a:pt x="70" y="125"/>
                    <a:pt x="70" y="59"/>
                  </a:cubicBezTo>
                  <a:cubicBezTo>
                    <a:pt x="70" y="26"/>
                    <a:pt x="57" y="0"/>
                    <a:pt x="31" y="0"/>
                  </a:cubicBezTo>
                  <a:cubicBezTo>
                    <a:pt x="13" y="0"/>
                    <a:pt x="0" y="13"/>
                    <a:pt x="0" y="31"/>
                  </a:cubicBezTo>
                  <a:cubicBezTo>
                    <a:pt x="0" y="48"/>
                    <a:pt x="13" y="64"/>
                    <a:pt x="33" y="64"/>
                  </a:cubicBezTo>
                  <a:cubicBezTo>
                    <a:pt x="46" y="64"/>
                    <a:pt x="55" y="55"/>
                    <a:pt x="55" y="5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4" name="Freeform 118"/>
            <p:cNvSpPr>
              <a:spLocks noChangeArrowheads="1"/>
            </p:cNvSpPr>
            <p:nvPr/>
          </p:nvSpPr>
          <p:spPr bwMode="auto">
            <a:xfrm>
              <a:off x="2403" y="3676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5" name="Freeform 119"/>
            <p:cNvSpPr>
              <a:spLocks noChangeArrowheads="1"/>
            </p:cNvSpPr>
            <p:nvPr/>
          </p:nvSpPr>
          <p:spPr bwMode="auto">
            <a:xfrm>
              <a:off x="2367" y="3709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3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3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6" name="Freeform 120"/>
            <p:cNvSpPr>
              <a:spLocks noChangeArrowheads="1"/>
            </p:cNvSpPr>
            <p:nvPr/>
          </p:nvSpPr>
          <p:spPr bwMode="auto">
            <a:xfrm>
              <a:off x="2466" y="3755"/>
              <a:ext cx="43" cy="58"/>
            </a:xfrm>
            <a:custGeom>
              <a:avLst/>
              <a:gdLst/>
              <a:ahLst/>
              <a:cxnLst>
                <a:cxn ang="0">
                  <a:pos x="194" y="185"/>
                </a:cxn>
                <a:cxn ang="0">
                  <a:pos x="178" y="185"/>
                </a:cxn>
                <a:cxn ang="0">
                  <a:pos x="167" y="220"/>
                </a:cxn>
                <a:cxn ang="0">
                  <a:pos x="125" y="222"/>
                </a:cxn>
                <a:cxn ang="0">
                  <a:pos x="48" y="222"/>
                </a:cxn>
                <a:cxn ang="0">
                  <a:pos x="128" y="165"/>
                </a:cxn>
                <a:cxn ang="0">
                  <a:pos x="194" y="77"/>
                </a:cxn>
                <a:cxn ang="0">
                  <a:pos x="92" y="0"/>
                </a:cxn>
                <a:cxn ang="0">
                  <a:pos x="0" y="68"/>
                </a:cxn>
                <a:cxn ang="0">
                  <a:pos x="22" y="92"/>
                </a:cxn>
                <a:cxn ang="0">
                  <a:pos x="46" y="70"/>
                </a:cxn>
                <a:cxn ang="0">
                  <a:pos x="24" y="46"/>
                </a:cxn>
                <a:cxn ang="0">
                  <a:pos x="84" y="18"/>
                </a:cxn>
                <a:cxn ang="0">
                  <a:pos x="152" y="77"/>
                </a:cxn>
                <a:cxn ang="0">
                  <a:pos x="99" y="161"/>
                </a:cxn>
                <a:cxn ang="0">
                  <a:pos x="4" y="242"/>
                </a:cxn>
                <a:cxn ang="0">
                  <a:pos x="0" y="249"/>
                </a:cxn>
                <a:cxn ang="0">
                  <a:pos x="0" y="260"/>
                </a:cxn>
                <a:cxn ang="0">
                  <a:pos x="183" y="260"/>
                </a:cxn>
                <a:cxn ang="0">
                  <a:pos x="194" y="185"/>
                </a:cxn>
              </a:cxnLst>
              <a:rect l="0" t="0" r="r" b="b"/>
              <a:pathLst>
                <a:path w="195" h="261">
                  <a:moveTo>
                    <a:pt x="194" y="185"/>
                  </a:moveTo>
                  <a:lnTo>
                    <a:pt x="178" y="185"/>
                  </a:lnTo>
                  <a:cubicBezTo>
                    <a:pt x="178" y="191"/>
                    <a:pt x="174" y="216"/>
                    <a:pt x="167" y="220"/>
                  </a:cubicBezTo>
                  <a:cubicBezTo>
                    <a:pt x="163" y="222"/>
                    <a:pt x="132" y="222"/>
                    <a:pt x="125" y="222"/>
                  </a:cubicBezTo>
                  <a:lnTo>
                    <a:pt x="48" y="222"/>
                  </a:lnTo>
                  <a:cubicBezTo>
                    <a:pt x="75" y="202"/>
                    <a:pt x="103" y="180"/>
                    <a:pt x="128" y="165"/>
                  </a:cubicBezTo>
                  <a:cubicBezTo>
                    <a:pt x="163" y="141"/>
                    <a:pt x="194" y="119"/>
                    <a:pt x="194" y="77"/>
                  </a:cubicBezTo>
                  <a:cubicBezTo>
                    <a:pt x="194" y="29"/>
                    <a:pt x="147" y="0"/>
                    <a:pt x="92" y="0"/>
                  </a:cubicBezTo>
                  <a:cubicBezTo>
                    <a:pt x="40" y="0"/>
                    <a:pt x="0" y="31"/>
                    <a:pt x="0" y="68"/>
                  </a:cubicBezTo>
                  <a:cubicBezTo>
                    <a:pt x="0" y="88"/>
                    <a:pt x="18" y="92"/>
                    <a:pt x="22" y="92"/>
                  </a:cubicBezTo>
                  <a:cubicBezTo>
                    <a:pt x="33" y="92"/>
                    <a:pt x="46" y="86"/>
                    <a:pt x="46" y="70"/>
                  </a:cubicBezTo>
                  <a:cubicBezTo>
                    <a:pt x="46" y="55"/>
                    <a:pt x="35" y="48"/>
                    <a:pt x="24" y="46"/>
                  </a:cubicBezTo>
                  <a:cubicBezTo>
                    <a:pt x="35" y="29"/>
                    <a:pt x="57" y="18"/>
                    <a:pt x="84" y="18"/>
                  </a:cubicBezTo>
                  <a:cubicBezTo>
                    <a:pt x="121" y="18"/>
                    <a:pt x="152" y="40"/>
                    <a:pt x="152" y="77"/>
                  </a:cubicBezTo>
                  <a:cubicBezTo>
                    <a:pt x="152" y="110"/>
                    <a:pt x="130" y="136"/>
                    <a:pt x="99" y="161"/>
                  </a:cubicBezTo>
                  <a:lnTo>
                    <a:pt x="4" y="242"/>
                  </a:lnTo>
                  <a:cubicBezTo>
                    <a:pt x="0" y="244"/>
                    <a:pt x="0" y="244"/>
                    <a:pt x="0" y="249"/>
                  </a:cubicBezTo>
                  <a:lnTo>
                    <a:pt x="0" y="260"/>
                  </a:lnTo>
                  <a:lnTo>
                    <a:pt x="183" y="260"/>
                  </a:lnTo>
                  <a:lnTo>
                    <a:pt x="194" y="1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7" name="Freeform 121"/>
            <p:cNvSpPr>
              <a:spLocks noChangeArrowheads="1"/>
            </p:cNvSpPr>
            <p:nvPr/>
          </p:nvSpPr>
          <p:spPr bwMode="auto">
            <a:xfrm>
              <a:off x="2566" y="3312"/>
              <a:ext cx="155" cy="390"/>
            </a:xfrm>
            <a:custGeom>
              <a:avLst/>
              <a:gdLst/>
              <a:ahLst/>
              <a:cxnLst>
                <a:cxn ang="0">
                  <a:pos x="37" y="1685"/>
                </a:cxn>
                <a:cxn ang="0">
                  <a:pos x="75" y="1648"/>
                </a:cxn>
                <a:cxn ang="0">
                  <a:pos x="37" y="1611"/>
                </a:cxn>
                <a:cxn ang="0">
                  <a:pos x="0" y="1648"/>
                </a:cxn>
                <a:cxn ang="0">
                  <a:pos x="86" y="1721"/>
                </a:cxn>
                <a:cxn ang="0">
                  <a:pos x="304" y="1316"/>
                </a:cxn>
                <a:cxn ang="0">
                  <a:pos x="455" y="574"/>
                </a:cxn>
                <a:cxn ang="0">
                  <a:pos x="539" y="154"/>
                </a:cxn>
                <a:cxn ang="0">
                  <a:pos x="605" y="18"/>
                </a:cxn>
                <a:cxn ang="0">
                  <a:pos x="651" y="35"/>
                </a:cxn>
                <a:cxn ang="0">
                  <a:pos x="614" y="73"/>
                </a:cxn>
                <a:cxn ang="0">
                  <a:pos x="649" y="110"/>
                </a:cxn>
                <a:cxn ang="0">
                  <a:pos x="689" y="73"/>
                </a:cxn>
                <a:cxn ang="0">
                  <a:pos x="603" y="0"/>
                </a:cxn>
                <a:cxn ang="0">
                  <a:pos x="458" y="242"/>
                </a:cxn>
                <a:cxn ang="0">
                  <a:pos x="266" y="1146"/>
                </a:cxn>
                <a:cxn ang="0">
                  <a:pos x="198" y="1501"/>
                </a:cxn>
                <a:cxn ang="0">
                  <a:pos x="84" y="1703"/>
                </a:cxn>
                <a:cxn ang="0">
                  <a:pos x="37" y="1685"/>
                </a:cxn>
              </a:cxnLst>
              <a:rect l="0" t="0" r="r" b="b"/>
              <a:pathLst>
                <a:path w="690" h="1722">
                  <a:moveTo>
                    <a:pt x="37" y="1685"/>
                  </a:moveTo>
                  <a:cubicBezTo>
                    <a:pt x="62" y="1683"/>
                    <a:pt x="75" y="1668"/>
                    <a:pt x="75" y="1648"/>
                  </a:cubicBezTo>
                  <a:cubicBezTo>
                    <a:pt x="75" y="1622"/>
                    <a:pt x="55" y="1611"/>
                    <a:pt x="37" y="1611"/>
                  </a:cubicBezTo>
                  <a:cubicBezTo>
                    <a:pt x="20" y="1611"/>
                    <a:pt x="0" y="1622"/>
                    <a:pt x="0" y="1648"/>
                  </a:cubicBezTo>
                  <a:cubicBezTo>
                    <a:pt x="0" y="1688"/>
                    <a:pt x="40" y="1721"/>
                    <a:pt x="86" y="1721"/>
                  </a:cubicBezTo>
                  <a:cubicBezTo>
                    <a:pt x="205" y="1721"/>
                    <a:pt x="249" y="1540"/>
                    <a:pt x="304" y="1316"/>
                  </a:cubicBezTo>
                  <a:cubicBezTo>
                    <a:pt x="363" y="1069"/>
                    <a:pt x="414" y="823"/>
                    <a:pt x="455" y="574"/>
                  </a:cubicBezTo>
                  <a:cubicBezTo>
                    <a:pt x="484" y="409"/>
                    <a:pt x="513" y="255"/>
                    <a:pt x="539" y="154"/>
                  </a:cubicBezTo>
                  <a:cubicBezTo>
                    <a:pt x="548" y="117"/>
                    <a:pt x="574" y="18"/>
                    <a:pt x="605" y="18"/>
                  </a:cubicBezTo>
                  <a:cubicBezTo>
                    <a:pt x="629" y="18"/>
                    <a:pt x="649" y="31"/>
                    <a:pt x="651" y="35"/>
                  </a:cubicBezTo>
                  <a:cubicBezTo>
                    <a:pt x="627" y="37"/>
                    <a:pt x="614" y="53"/>
                    <a:pt x="614" y="73"/>
                  </a:cubicBezTo>
                  <a:cubicBezTo>
                    <a:pt x="614" y="99"/>
                    <a:pt x="631" y="110"/>
                    <a:pt x="649" y="110"/>
                  </a:cubicBezTo>
                  <a:cubicBezTo>
                    <a:pt x="669" y="110"/>
                    <a:pt x="689" y="99"/>
                    <a:pt x="689" y="73"/>
                  </a:cubicBezTo>
                  <a:cubicBezTo>
                    <a:pt x="689" y="31"/>
                    <a:pt x="647" y="0"/>
                    <a:pt x="603" y="0"/>
                  </a:cubicBezTo>
                  <a:cubicBezTo>
                    <a:pt x="546" y="0"/>
                    <a:pt x="502" y="84"/>
                    <a:pt x="458" y="242"/>
                  </a:cubicBezTo>
                  <a:cubicBezTo>
                    <a:pt x="455" y="251"/>
                    <a:pt x="350" y="640"/>
                    <a:pt x="266" y="1146"/>
                  </a:cubicBezTo>
                  <a:cubicBezTo>
                    <a:pt x="244" y="1265"/>
                    <a:pt x="222" y="1393"/>
                    <a:pt x="198" y="1501"/>
                  </a:cubicBezTo>
                  <a:cubicBezTo>
                    <a:pt x="183" y="1558"/>
                    <a:pt x="147" y="1703"/>
                    <a:pt x="84" y="1703"/>
                  </a:cubicBezTo>
                  <a:cubicBezTo>
                    <a:pt x="57" y="1703"/>
                    <a:pt x="37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8" name="Freeform 122"/>
            <p:cNvSpPr>
              <a:spLocks noChangeArrowheads="1"/>
            </p:cNvSpPr>
            <p:nvPr/>
          </p:nvSpPr>
          <p:spPr bwMode="auto">
            <a:xfrm>
              <a:off x="2683" y="3312"/>
              <a:ext cx="155" cy="390"/>
            </a:xfrm>
            <a:custGeom>
              <a:avLst/>
              <a:gdLst/>
              <a:ahLst/>
              <a:cxnLst>
                <a:cxn ang="0">
                  <a:pos x="37" y="1685"/>
                </a:cxn>
                <a:cxn ang="0">
                  <a:pos x="75" y="1648"/>
                </a:cxn>
                <a:cxn ang="0">
                  <a:pos x="37" y="1611"/>
                </a:cxn>
                <a:cxn ang="0">
                  <a:pos x="0" y="1648"/>
                </a:cxn>
                <a:cxn ang="0">
                  <a:pos x="86" y="1721"/>
                </a:cxn>
                <a:cxn ang="0">
                  <a:pos x="304" y="1316"/>
                </a:cxn>
                <a:cxn ang="0">
                  <a:pos x="455" y="574"/>
                </a:cxn>
                <a:cxn ang="0">
                  <a:pos x="539" y="154"/>
                </a:cxn>
                <a:cxn ang="0">
                  <a:pos x="605" y="18"/>
                </a:cxn>
                <a:cxn ang="0">
                  <a:pos x="651" y="35"/>
                </a:cxn>
                <a:cxn ang="0">
                  <a:pos x="614" y="73"/>
                </a:cxn>
                <a:cxn ang="0">
                  <a:pos x="649" y="110"/>
                </a:cxn>
                <a:cxn ang="0">
                  <a:pos x="689" y="73"/>
                </a:cxn>
                <a:cxn ang="0">
                  <a:pos x="603" y="0"/>
                </a:cxn>
                <a:cxn ang="0">
                  <a:pos x="458" y="242"/>
                </a:cxn>
                <a:cxn ang="0">
                  <a:pos x="266" y="1146"/>
                </a:cxn>
                <a:cxn ang="0">
                  <a:pos x="198" y="1501"/>
                </a:cxn>
                <a:cxn ang="0">
                  <a:pos x="84" y="1703"/>
                </a:cxn>
                <a:cxn ang="0">
                  <a:pos x="37" y="1685"/>
                </a:cxn>
              </a:cxnLst>
              <a:rect l="0" t="0" r="r" b="b"/>
              <a:pathLst>
                <a:path w="690" h="1722">
                  <a:moveTo>
                    <a:pt x="37" y="1685"/>
                  </a:moveTo>
                  <a:cubicBezTo>
                    <a:pt x="62" y="1683"/>
                    <a:pt x="75" y="1668"/>
                    <a:pt x="75" y="1648"/>
                  </a:cubicBezTo>
                  <a:cubicBezTo>
                    <a:pt x="75" y="1622"/>
                    <a:pt x="55" y="1611"/>
                    <a:pt x="37" y="1611"/>
                  </a:cubicBezTo>
                  <a:cubicBezTo>
                    <a:pt x="20" y="1611"/>
                    <a:pt x="0" y="1622"/>
                    <a:pt x="0" y="1648"/>
                  </a:cubicBezTo>
                  <a:cubicBezTo>
                    <a:pt x="0" y="1688"/>
                    <a:pt x="40" y="1721"/>
                    <a:pt x="86" y="1721"/>
                  </a:cubicBezTo>
                  <a:cubicBezTo>
                    <a:pt x="205" y="1721"/>
                    <a:pt x="249" y="1540"/>
                    <a:pt x="304" y="1316"/>
                  </a:cubicBezTo>
                  <a:cubicBezTo>
                    <a:pt x="363" y="1069"/>
                    <a:pt x="414" y="823"/>
                    <a:pt x="455" y="574"/>
                  </a:cubicBezTo>
                  <a:cubicBezTo>
                    <a:pt x="484" y="409"/>
                    <a:pt x="513" y="255"/>
                    <a:pt x="539" y="154"/>
                  </a:cubicBezTo>
                  <a:cubicBezTo>
                    <a:pt x="548" y="117"/>
                    <a:pt x="574" y="18"/>
                    <a:pt x="605" y="18"/>
                  </a:cubicBezTo>
                  <a:cubicBezTo>
                    <a:pt x="629" y="18"/>
                    <a:pt x="649" y="31"/>
                    <a:pt x="651" y="35"/>
                  </a:cubicBezTo>
                  <a:cubicBezTo>
                    <a:pt x="627" y="37"/>
                    <a:pt x="614" y="53"/>
                    <a:pt x="614" y="73"/>
                  </a:cubicBezTo>
                  <a:cubicBezTo>
                    <a:pt x="614" y="99"/>
                    <a:pt x="631" y="110"/>
                    <a:pt x="649" y="110"/>
                  </a:cubicBezTo>
                  <a:cubicBezTo>
                    <a:pt x="669" y="110"/>
                    <a:pt x="689" y="99"/>
                    <a:pt x="689" y="73"/>
                  </a:cubicBezTo>
                  <a:cubicBezTo>
                    <a:pt x="689" y="31"/>
                    <a:pt x="647" y="0"/>
                    <a:pt x="603" y="0"/>
                  </a:cubicBezTo>
                  <a:cubicBezTo>
                    <a:pt x="546" y="0"/>
                    <a:pt x="502" y="84"/>
                    <a:pt x="458" y="242"/>
                  </a:cubicBezTo>
                  <a:cubicBezTo>
                    <a:pt x="455" y="251"/>
                    <a:pt x="350" y="640"/>
                    <a:pt x="266" y="1146"/>
                  </a:cubicBezTo>
                  <a:cubicBezTo>
                    <a:pt x="244" y="1265"/>
                    <a:pt x="222" y="1393"/>
                    <a:pt x="198" y="1501"/>
                  </a:cubicBezTo>
                  <a:cubicBezTo>
                    <a:pt x="183" y="1558"/>
                    <a:pt x="147" y="1703"/>
                    <a:pt x="84" y="1703"/>
                  </a:cubicBezTo>
                  <a:cubicBezTo>
                    <a:pt x="57" y="1703"/>
                    <a:pt x="37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39" name="Freeform 123"/>
            <p:cNvSpPr>
              <a:spLocks noChangeArrowheads="1"/>
            </p:cNvSpPr>
            <p:nvPr/>
          </p:nvSpPr>
          <p:spPr bwMode="auto">
            <a:xfrm>
              <a:off x="2884" y="3429"/>
              <a:ext cx="86" cy="123"/>
            </a:xfrm>
            <a:custGeom>
              <a:avLst/>
              <a:gdLst/>
              <a:ahLst/>
              <a:cxnLst>
                <a:cxn ang="0">
                  <a:pos x="268" y="495"/>
                </a:cxn>
                <a:cxn ang="0">
                  <a:pos x="268" y="548"/>
                </a:cxn>
                <a:cxn ang="0">
                  <a:pos x="383" y="539"/>
                </a:cxn>
                <a:cxn ang="0">
                  <a:pos x="383" y="515"/>
                </a:cxn>
                <a:cxn ang="0">
                  <a:pos x="323" y="471"/>
                </a:cxn>
                <a:cxn ang="0">
                  <a:pos x="323" y="0"/>
                </a:cxn>
                <a:cxn ang="0">
                  <a:pos x="211" y="9"/>
                </a:cxn>
                <a:cxn ang="0">
                  <a:pos x="211" y="33"/>
                </a:cxn>
                <a:cxn ang="0">
                  <a:pos x="271" y="77"/>
                </a:cxn>
                <a:cxn ang="0">
                  <a:pos x="271" y="244"/>
                </a:cxn>
                <a:cxn ang="0">
                  <a:pos x="174" y="196"/>
                </a:cxn>
                <a:cxn ang="0">
                  <a:pos x="0" y="372"/>
                </a:cxn>
                <a:cxn ang="0">
                  <a:pos x="165" y="548"/>
                </a:cxn>
                <a:cxn ang="0">
                  <a:pos x="268" y="495"/>
                </a:cxn>
                <a:cxn ang="0">
                  <a:pos x="268" y="288"/>
                </a:cxn>
                <a:cxn ang="0">
                  <a:pos x="268" y="447"/>
                </a:cxn>
                <a:cxn ang="0">
                  <a:pos x="260" y="475"/>
                </a:cxn>
                <a:cxn ang="0">
                  <a:pos x="169" y="530"/>
                </a:cxn>
                <a:cxn ang="0">
                  <a:pos x="88" y="480"/>
                </a:cxn>
                <a:cxn ang="0">
                  <a:pos x="64" y="372"/>
                </a:cxn>
                <a:cxn ang="0">
                  <a:pos x="88" y="262"/>
                </a:cxn>
                <a:cxn ang="0">
                  <a:pos x="176" y="213"/>
                </a:cxn>
                <a:cxn ang="0">
                  <a:pos x="260" y="260"/>
                </a:cxn>
                <a:cxn ang="0">
                  <a:pos x="268" y="288"/>
                </a:cxn>
              </a:cxnLst>
              <a:rect l="0" t="0" r="r" b="b"/>
              <a:pathLst>
                <a:path w="384" h="549">
                  <a:moveTo>
                    <a:pt x="268" y="495"/>
                  </a:moveTo>
                  <a:lnTo>
                    <a:pt x="268" y="548"/>
                  </a:lnTo>
                  <a:lnTo>
                    <a:pt x="383" y="539"/>
                  </a:lnTo>
                  <a:lnTo>
                    <a:pt x="383" y="515"/>
                  </a:lnTo>
                  <a:cubicBezTo>
                    <a:pt x="330" y="515"/>
                    <a:pt x="323" y="508"/>
                    <a:pt x="323" y="471"/>
                  </a:cubicBezTo>
                  <a:lnTo>
                    <a:pt x="323" y="0"/>
                  </a:lnTo>
                  <a:lnTo>
                    <a:pt x="211" y="9"/>
                  </a:lnTo>
                  <a:lnTo>
                    <a:pt x="211" y="33"/>
                  </a:lnTo>
                  <a:cubicBezTo>
                    <a:pt x="266" y="33"/>
                    <a:pt x="271" y="37"/>
                    <a:pt x="271" y="77"/>
                  </a:cubicBezTo>
                  <a:lnTo>
                    <a:pt x="271" y="244"/>
                  </a:lnTo>
                  <a:cubicBezTo>
                    <a:pt x="249" y="216"/>
                    <a:pt x="216" y="196"/>
                    <a:pt x="174" y="196"/>
                  </a:cubicBezTo>
                  <a:cubicBezTo>
                    <a:pt x="81" y="196"/>
                    <a:pt x="0" y="273"/>
                    <a:pt x="0" y="372"/>
                  </a:cubicBezTo>
                  <a:cubicBezTo>
                    <a:pt x="0" y="471"/>
                    <a:pt x="77" y="548"/>
                    <a:pt x="165" y="548"/>
                  </a:cubicBezTo>
                  <a:cubicBezTo>
                    <a:pt x="216" y="548"/>
                    <a:pt x="249" y="521"/>
                    <a:pt x="268" y="495"/>
                  </a:cubicBezTo>
                  <a:close/>
                  <a:moveTo>
                    <a:pt x="268" y="288"/>
                  </a:moveTo>
                  <a:lnTo>
                    <a:pt x="268" y="447"/>
                  </a:lnTo>
                  <a:cubicBezTo>
                    <a:pt x="268" y="462"/>
                    <a:pt x="268" y="462"/>
                    <a:pt x="260" y="475"/>
                  </a:cubicBezTo>
                  <a:cubicBezTo>
                    <a:pt x="238" y="513"/>
                    <a:pt x="202" y="530"/>
                    <a:pt x="169" y="530"/>
                  </a:cubicBezTo>
                  <a:cubicBezTo>
                    <a:pt x="134" y="530"/>
                    <a:pt x="106" y="510"/>
                    <a:pt x="88" y="480"/>
                  </a:cubicBezTo>
                  <a:cubicBezTo>
                    <a:pt x="66" y="449"/>
                    <a:pt x="64" y="405"/>
                    <a:pt x="64" y="372"/>
                  </a:cubicBezTo>
                  <a:cubicBezTo>
                    <a:pt x="64" y="343"/>
                    <a:pt x="66" y="297"/>
                    <a:pt x="88" y="262"/>
                  </a:cubicBezTo>
                  <a:cubicBezTo>
                    <a:pt x="106" y="238"/>
                    <a:pt x="134" y="213"/>
                    <a:pt x="176" y="213"/>
                  </a:cubicBezTo>
                  <a:cubicBezTo>
                    <a:pt x="205" y="213"/>
                    <a:pt x="235" y="224"/>
                    <a:pt x="260" y="260"/>
                  </a:cubicBezTo>
                  <a:cubicBezTo>
                    <a:pt x="268" y="273"/>
                    <a:pt x="268" y="275"/>
                    <a:pt x="268" y="28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0" name="Freeform 124"/>
            <p:cNvSpPr>
              <a:spLocks noChangeArrowheads="1"/>
            </p:cNvSpPr>
            <p:nvPr/>
          </p:nvSpPr>
          <p:spPr bwMode="auto">
            <a:xfrm>
              <a:off x="2980" y="347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1" name="Freeform 125"/>
            <p:cNvSpPr>
              <a:spLocks noChangeArrowheads="1"/>
            </p:cNvSpPr>
            <p:nvPr/>
          </p:nvSpPr>
          <p:spPr bwMode="auto">
            <a:xfrm>
              <a:off x="3142" y="3496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2" name="Freeform 126"/>
            <p:cNvSpPr>
              <a:spLocks noChangeArrowheads="1"/>
            </p:cNvSpPr>
            <p:nvPr/>
          </p:nvSpPr>
          <p:spPr bwMode="auto">
            <a:xfrm>
              <a:off x="3214" y="3429"/>
              <a:ext cx="86" cy="123"/>
            </a:xfrm>
            <a:custGeom>
              <a:avLst/>
              <a:gdLst/>
              <a:ahLst/>
              <a:cxnLst>
                <a:cxn ang="0">
                  <a:pos x="268" y="495"/>
                </a:cxn>
                <a:cxn ang="0">
                  <a:pos x="268" y="548"/>
                </a:cxn>
                <a:cxn ang="0">
                  <a:pos x="383" y="539"/>
                </a:cxn>
                <a:cxn ang="0">
                  <a:pos x="383" y="515"/>
                </a:cxn>
                <a:cxn ang="0">
                  <a:pos x="323" y="471"/>
                </a:cxn>
                <a:cxn ang="0">
                  <a:pos x="323" y="0"/>
                </a:cxn>
                <a:cxn ang="0">
                  <a:pos x="211" y="9"/>
                </a:cxn>
                <a:cxn ang="0">
                  <a:pos x="211" y="33"/>
                </a:cxn>
                <a:cxn ang="0">
                  <a:pos x="271" y="77"/>
                </a:cxn>
                <a:cxn ang="0">
                  <a:pos x="271" y="244"/>
                </a:cxn>
                <a:cxn ang="0">
                  <a:pos x="174" y="196"/>
                </a:cxn>
                <a:cxn ang="0">
                  <a:pos x="0" y="372"/>
                </a:cxn>
                <a:cxn ang="0">
                  <a:pos x="165" y="548"/>
                </a:cxn>
                <a:cxn ang="0">
                  <a:pos x="268" y="495"/>
                </a:cxn>
                <a:cxn ang="0">
                  <a:pos x="268" y="288"/>
                </a:cxn>
                <a:cxn ang="0">
                  <a:pos x="268" y="447"/>
                </a:cxn>
                <a:cxn ang="0">
                  <a:pos x="260" y="475"/>
                </a:cxn>
                <a:cxn ang="0">
                  <a:pos x="169" y="530"/>
                </a:cxn>
                <a:cxn ang="0">
                  <a:pos x="88" y="480"/>
                </a:cxn>
                <a:cxn ang="0">
                  <a:pos x="64" y="372"/>
                </a:cxn>
                <a:cxn ang="0">
                  <a:pos x="88" y="262"/>
                </a:cxn>
                <a:cxn ang="0">
                  <a:pos x="176" y="213"/>
                </a:cxn>
                <a:cxn ang="0">
                  <a:pos x="260" y="260"/>
                </a:cxn>
                <a:cxn ang="0">
                  <a:pos x="268" y="288"/>
                </a:cxn>
              </a:cxnLst>
              <a:rect l="0" t="0" r="r" b="b"/>
              <a:pathLst>
                <a:path w="384" h="549">
                  <a:moveTo>
                    <a:pt x="268" y="495"/>
                  </a:moveTo>
                  <a:lnTo>
                    <a:pt x="268" y="548"/>
                  </a:lnTo>
                  <a:lnTo>
                    <a:pt x="383" y="539"/>
                  </a:lnTo>
                  <a:lnTo>
                    <a:pt x="383" y="515"/>
                  </a:lnTo>
                  <a:cubicBezTo>
                    <a:pt x="330" y="515"/>
                    <a:pt x="323" y="508"/>
                    <a:pt x="323" y="471"/>
                  </a:cubicBezTo>
                  <a:lnTo>
                    <a:pt x="323" y="0"/>
                  </a:lnTo>
                  <a:lnTo>
                    <a:pt x="211" y="9"/>
                  </a:lnTo>
                  <a:lnTo>
                    <a:pt x="211" y="33"/>
                  </a:lnTo>
                  <a:cubicBezTo>
                    <a:pt x="266" y="33"/>
                    <a:pt x="271" y="37"/>
                    <a:pt x="271" y="77"/>
                  </a:cubicBezTo>
                  <a:lnTo>
                    <a:pt x="271" y="244"/>
                  </a:lnTo>
                  <a:cubicBezTo>
                    <a:pt x="249" y="216"/>
                    <a:pt x="216" y="196"/>
                    <a:pt x="174" y="196"/>
                  </a:cubicBezTo>
                  <a:cubicBezTo>
                    <a:pt x="81" y="196"/>
                    <a:pt x="0" y="273"/>
                    <a:pt x="0" y="372"/>
                  </a:cubicBezTo>
                  <a:cubicBezTo>
                    <a:pt x="0" y="471"/>
                    <a:pt x="77" y="548"/>
                    <a:pt x="165" y="548"/>
                  </a:cubicBezTo>
                  <a:cubicBezTo>
                    <a:pt x="216" y="548"/>
                    <a:pt x="249" y="521"/>
                    <a:pt x="268" y="495"/>
                  </a:cubicBezTo>
                  <a:close/>
                  <a:moveTo>
                    <a:pt x="268" y="288"/>
                  </a:moveTo>
                  <a:lnTo>
                    <a:pt x="268" y="447"/>
                  </a:lnTo>
                  <a:cubicBezTo>
                    <a:pt x="268" y="462"/>
                    <a:pt x="268" y="462"/>
                    <a:pt x="260" y="475"/>
                  </a:cubicBezTo>
                  <a:cubicBezTo>
                    <a:pt x="238" y="513"/>
                    <a:pt x="202" y="530"/>
                    <a:pt x="169" y="530"/>
                  </a:cubicBezTo>
                  <a:cubicBezTo>
                    <a:pt x="134" y="530"/>
                    <a:pt x="106" y="510"/>
                    <a:pt x="88" y="480"/>
                  </a:cubicBezTo>
                  <a:cubicBezTo>
                    <a:pt x="66" y="449"/>
                    <a:pt x="64" y="405"/>
                    <a:pt x="64" y="372"/>
                  </a:cubicBezTo>
                  <a:cubicBezTo>
                    <a:pt x="64" y="343"/>
                    <a:pt x="66" y="297"/>
                    <a:pt x="88" y="262"/>
                  </a:cubicBezTo>
                  <a:cubicBezTo>
                    <a:pt x="106" y="238"/>
                    <a:pt x="134" y="213"/>
                    <a:pt x="176" y="213"/>
                  </a:cubicBezTo>
                  <a:cubicBezTo>
                    <a:pt x="205" y="213"/>
                    <a:pt x="235" y="224"/>
                    <a:pt x="260" y="260"/>
                  </a:cubicBezTo>
                  <a:cubicBezTo>
                    <a:pt x="268" y="273"/>
                    <a:pt x="268" y="275"/>
                    <a:pt x="268" y="28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3" name="Freeform 127"/>
            <p:cNvSpPr>
              <a:spLocks noChangeArrowheads="1"/>
            </p:cNvSpPr>
            <p:nvPr/>
          </p:nvSpPr>
          <p:spPr bwMode="auto">
            <a:xfrm>
              <a:off x="3310" y="347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3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3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4" name="Freeform 128"/>
            <p:cNvSpPr>
              <a:spLocks noChangeArrowheads="1"/>
            </p:cNvSpPr>
            <p:nvPr/>
          </p:nvSpPr>
          <p:spPr bwMode="auto">
            <a:xfrm>
              <a:off x="3466" y="3496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5" name="Freeform 129"/>
            <p:cNvSpPr>
              <a:spLocks noChangeArrowheads="1"/>
            </p:cNvSpPr>
            <p:nvPr/>
          </p:nvSpPr>
          <p:spPr bwMode="auto">
            <a:xfrm>
              <a:off x="3571" y="3475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10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10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6" name="Freeform 130"/>
            <p:cNvSpPr>
              <a:spLocks noChangeArrowheads="1"/>
            </p:cNvSpPr>
            <p:nvPr/>
          </p:nvSpPr>
          <p:spPr bwMode="auto">
            <a:xfrm>
              <a:off x="3688" y="3490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7" name="Freeform 131"/>
            <p:cNvSpPr>
              <a:spLocks noChangeArrowheads="1"/>
            </p:cNvSpPr>
            <p:nvPr/>
          </p:nvSpPr>
          <p:spPr bwMode="auto">
            <a:xfrm>
              <a:off x="3651" y="3523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6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6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8" name="Freeform 132"/>
            <p:cNvSpPr>
              <a:spLocks noChangeArrowheads="1"/>
            </p:cNvSpPr>
            <p:nvPr/>
          </p:nvSpPr>
          <p:spPr bwMode="auto">
            <a:xfrm>
              <a:off x="3755" y="3568"/>
              <a:ext cx="36" cy="58"/>
            </a:xfrm>
            <a:custGeom>
              <a:avLst/>
              <a:gdLst/>
              <a:ahLst/>
              <a:cxnLst>
                <a:cxn ang="0">
                  <a:pos x="99" y="11"/>
                </a:cxn>
                <a:cxn ang="0">
                  <a:pos x="86" y="0"/>
                </a:cxn>
                <a:cxn ang="0">
                  <a:pos x="7" y="24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64" y="31"/>
                </a:cxn>
                <a:cxn ang="0">
                  <a:pos x="64" y="227"/>
                </a:cxn>
                <a:cxn ang="0">
                  <a:pos x="22" y="242"/>
                </a:cxn>
                <a:cxn ang="0">
                  <a:pos x="2" y="242"/>
                </a:cxn>
                <a:cxn ang="0">
                  <a:pos x="2" y="260"/>
                </a:cxn>
                <a:cxn ang="0">
                  <a:pos x="81" y="257"/>
                </a:cxn>
                <a:cxn ang="0">
                  <a:pos x="161" y="260"/>
                </a:cxn>
                <a:cxn ang="0">
                  <a:pos x="161" y="242"/>
                </a:cxn>
                <a:cxn ang="0">
                  <a:pos x="141" y="242"/>
                </a:cxn>
                <a:cxn ang="0">
                  <a:pos x="99" y="227"/>
                </a:cxn>
                <a:cxn ang="0">
                  <a:pos x="99" y="11"/>
                </a:cxn>
              </a:cxnLst>
              <a:rect l="0" t="0" r="r" b="b"/>
              <a:pathLst>
                <a:path w="162" h="261">
                  <a:moveTo>
                    <a:pt x="99" y="11"/>
                  </a:moveTo>
                  <a:cubicBezTo>
                    <a:pt x="99" y="0"/>
                    <a:pt x="99" y="0"/>
                    <a:pt x="86" y="0"/>
                  </a:cubicBezTo>
                  <a:cubicBezTo>
                    <a:pt x="57" y="24"/>
                    <a:pt x="15" y="24"/>
                    <a:pt x="7" y="24"/>
                  </a:cubicBezTo>
                  <a:lnTo>
                    <a:pt x="0" y="24"/>
                  </a:lnTo>
                  <a:lnTo>
                    <a:pt x="0" y="42"/>
                  </a:lnTo>
                  <a:lnTo>
                    <a:pt x="7" y="42"/>
                  </a:lnTo>
                  <a:cubicBezTo>
                    <a:pt x="15" y="42"/>
                    <a:pt x="42" y="42"/>
                    <a:pt x="64" y="31"/>
                  </a:cubicBezTo>
                  <a:lnTo>
                    <a:pt x="64" y="227"/>
                  </a:lnTo>
                  <a:cubicBezTo>
                    <a:pt x="64" y="238"/>
                    <a:pt x="64" y="242"/>
                    <a:pt x="22" y="242"/>
                  </a:cubicBezTo>
                  <a:lnTo>
                    <a:pt x="2" y="242"/>
                  </a:lnTo>
                  <a:lnTo>
                    <a:pt x="2" y="260"/>
                  </a:lnTo>
                  <a:cubicBezTo>
                    <a:pt x="24" y="257"/>
                    <a:pt x="59" y="257"/>
                    <a:pt x="81" y="257"/>
                  </a:cubicBezTo>
                  <a:cubicBezTo>
                    <a:pt x="106" y="257"/>
                    <a:pt x="139" y="257"/>
                    <a:pt x="161" y="260"/>
                  </a:cubicBezTo>
                  <a:lnTo>
                    <a:pt x="161" y="242"/>
                  </a:lnTo>
                  <a:lnTo>
                    <a:pt x="141" y="242"/>
                  </a:lnTo>
                  <a:cubicBezTo>
                    <a:pt x="99" y="242"/>
                    <a:pt x="99" y="238"/>
                    <a:pt x="99" y="227"/>
                  </a:cubicBezTo>
                  <a:lnTo>
                    <a:pt x="99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49" name="Freeform 133"/>
            <p:cNvSpPr>
              <a:spLocks noChangeArrowheads="1"/>
            </p:cNvSpPr>
            <p:nvPr/>
          </p:nvSpPr>
          <p:spPr bwMode="auto">
            <a:xfrm>
              <a:off x="3838" y="3419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0" name="Freeform 134"/>
            <p:cNvSpPr>
              <a:spLocks noChangeArrowheads="1"/>
            </p:cNvSpPr>
            <p:nvPr/>
          </p:nvSpPr>
          <p:spPr bwMode="auto">
            <a:xfrm>
              <a:off x="3893" y="347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3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3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1" name="Freeform 135"/>
            <p:cNvSpPr>
              <a:spLocks noChangeArrowheads="1"/>
            </p:cNvSpPr>
            <p:nvPr/>
          </p:nvSpPr>
          <p:spPr bwMode="auto">
            <a:xfrm>
              <a:off x="4055" y="3496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2" name="Freeform 136"/>
            <p:cNvSpPr>
              <a:spLocks noChangeArrowheads="1"/>
            </p:cNvSpPr>
            <p:nvPr/>
          </p:nvSpPr>
          <p:spPr bwMode="auto">
            <a:xfrm>
              <a:off x="4130" y="3419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3" name="Freeform 137"/>
            <p:cNvSpPr>
              <a:spLocks noChangeArrowheads="1"/>
            </p:cNvSpPr>
            <p:nvPr/>
          </p:nvSpPr>
          <p:spPr bwMode="auto">
            <a:xfrm>
              <a:off x="4222" y="3475"/>
              <a:ext cx="84" cy="77"/>
            </a:xfrm>
            <a:custGeom>
              <a:avLst/>
              <a:gdLst/>
              <a:ahLst/>
              <a:cxnLst>
                <a:cxn ang="0">
                  <a:pos x="207" y="46"/>
                </a:cxn>
                <a:cxn ang="0">
                  <a:pos x="339" y="46"/>
                </a:cxn>
                <a:cxn ang="0">
                  <a:pos x="376" y="18"/>
                </a:cxn>
                <a:cxn ang="0">
                  <a:pos x="345" y="0"/>
                </a:cxn>
                <a:cxn ang="0">
                  <a:pos x="128" y="0"/>
                </a:cxn>
                <a:cxn ang="0">
                  <a:pos x="48" y="37"/>
                </a:cxn>
                <a:cxn ang="0">
                  <a:pos x="0" y="106"/>
                </a:cxn>
                <a:cxn ang="0">
                  <a:pos x="9" y="114"/>
                </a:cxn>
                <a:cxn ang="0">
                  <a:pos x="22" y="106"/>
                </a:cxn>
                <a:cxn ang="0">
                  <a:pos x="121" y="46"/>
                </a:cxn>
                <a:cxn ang="0">
                  <a:pos x="185" y="46"/>
                </a:cxn>
                <a:cxn ang="0">
                  <a:pos x="110" y="295"/>
                </a:cxn>
                <a:cxn ang="0">
                  <a:pos x="101" y="323"/>
                </a:cxn>
                <a:cxn ang="0">
                  <a:pos x="123" y="345"/>
                </a:cxn>
                <a:cxn ang="0">
                  <a:pos x="156" y="310"/>
                </a:cxn>
                <a:cxn ang="0">
                  <a:pos x="207" y="46"/>
                </a:cxn>
              </a:cxnLst>
              <a:rect l="0" t="0" r="r" b="b"/>
              <a:pathLst>
                <a:path w="377" h="346">
                  <a:moveTo>
                    <a:pt x="207" y="46"/>
                  </a:moveTo>
                  <a:lnTo>
                    <a:pt x="339" y="46"/>
                  </a:lnTo>
                  <a:cubicBezTo>
                    <a:pt x="348" y="46"/>
                    <a:pt x="376" y="46"/>
                    <a:pt x="376" y="18"/>
                  </a:cubicBezTo>
                  <a:cubicBezTo>
                    <a:pt x="376" y="0"/>
                    <a:pt x="361" y="0"/>
                    <a:pt x="345" y="0"/>
                  </a:cubicBezTo>
                  <a:lnTo>
                    <a:pt x="128" y="0"/>
                  </a:lnTo>
                  <a:cubicBezTo>
                    <a:pt x="112" y="0"/>
                    <a:pt x="81" y="0"/>
                    <a:pt x="48" y="37"/>
                  </a:cubicBezTo>
                  <a:cubicBezTo>
                    <a:pt x="22" y="64"/>
                    <a:pt x="0" y="101"/>
                    <a:pt x="0" y="106"/>
                  </a:cubicBezTo>
                  <a:cubicBezTo>
                    <a:pt x="0" y="108"/>
                    <a:pt x="0" y="114"/>
                    <a:pt x="9" y="114"/>
                  </a:cubicBezTo>
                  <a:cubicBezTo>
                    <a:pt x="15" y="114"/>
                    <a:pt x="18" y="112"/>
                    <a:pt x="22" y="106"/>
                  </a:cubicBezTo>
                  <a:cubicBezTo>
                    <a:pt x="59" y="46"/>
                    <a:pt x="103" y="46"/>
                    <a:pt x="121" y="46"/>
                  </a:cubicBezTo>
                  <a:lnTo>
                    <a:pt x="185" y="46"/>
                  </a:lnTo>
                  <a:lnTo>
                    <a:pt x="110" y="295"/>
                  </a:lnTo>
                  <a:cubicBezTo>
                    <a:pt x="106" y="304"/>
                    <a:pt x="101" y="321"/>
                    <a:pt x="101" y="323"/>
                  </a:cubicBezTo>
                  <a:cubicBezTo>
                    <a:pt x="101" y="332"/>
                    <a:pt x="106" y="345"/>
                    <a:pt x="123" y="345"/>
                  </a:cubicBezTo>
                  <a:cubicBezTo>
                    <a:pt x="150" y="345"/>
                    <a:pt x="154" y="323"/>
                    <a:pt x="156" y="310"/>
                  </a:cubicBezTo>
                  <a:lnTo>
                    <a:pt x="207" y="4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4" name="Freeform 138"/>
            <p:cNvSpPr>
              <a:spLocks noChangeArrowheads="1"/>
            </p:cNvSpPr>
            <p:nvPr/>
          </p:nvSpPr>
          <p:spPr bwMode="auto">
            <a:xfrm>
              <a:off x="4339" y="3490"/>
              <a:ext cx="60" cy="25"/>
            </a:xfrm>
            <a:custGeom>
              <a:avLst/>
              <a:gdLst/>
              <a:ahLst/>
              <a:cxnLst>
                <a:cxn ang="0">
                  <a:pos x="207" y="70"/>
                </a:cxn>
                <a:cxn ang="0">
                  <a:pos x="183" y="101"/>
                </a:cxn>
                <a:cxn ang="0">
                  <a:pos x="196" y="114"/>
                </a:cxn>
                <a:cxn ang="0">
                  <a:pos x="209" y="106"/>
                </a:cxn>
                <a:cxn ang="0">
                  <a:pos x="253" y="73"/>
                </a:cxn>
                <a:cxn ang="0">
                  <a:pos x="268" y="57"/>
                </a:cxn>
                <a:cxn ang="0">
                  <a:pos x="257" y="44"/>
                </a:cxn>
                <a:cxn ang="0">
                  <a:pos x="231" y="11"/>
                </a:cxn>
                <a:cxn ang="0">
                  <a:pos x="218" y="0"/>
                </a:cxn>
                <a:cxn ang="0">
                  <a:pos x="205" y="13"/>
                </a:cxn>
                <a:cxn ang="0">
                  <a:pos x="218" y="44"/>
                </a:cxn>
                <a:cxn ang="0">
                  <a:pos x="22" y="44"/>
                </a:cxn>
                <a:cxn ang="0">
                  <a:pos x="0" y="57"/>
                </a:cxn>
                <a:cxn ang="0">
                  <a:pos x="22" y="70"/>
                </a:cxn>
                <a:cxn ang="0">
                  <a:pos x="207" y="70"/>
                </a:cxn>
              </a:cxnLst>
              <a:rect l="0" t="0" r="r" b="b"/>
              <a:pathLst>
                <a:path w="269" h="115">
                  <a:moveTo>
                    <a:pt x="207" y="70"/>
                  </a:moveTo>
                  <a:cubicBezTo>
                    <a:pt x="202" y="75"/>
                    <a:pt x="183" y="92"/>
                    <a:pt x="183" y="101"/>
                  </a:cubicBezTo>
                  <a:cubicBezTo>
                    <a:pt x="183" y="108"/>
                    <a:pt x="189" y="114"/>
                    <a:pt x="196" y="114"/>
                  </a:cubicBezTo>
                  <a:cubicBezTo>
                    <a:pt x="202" y="114"/>
                    <a:pt x="207" y="110"/>
                    <a:pt x="209" y="106"/>
                  </a:cubicBezTo>
                  <a:cubicBezTo>
                    <a:pt x="222" y="90"/>
                    <a:pt x="240" y="79"/>
                    <a:pt x="253" y="73"/>
                  </a:cubicBezTo>
                  <a:cubicBezTo>
                    <a:pt x="262" y="68"/>
                    <a:pt x="268" y="66"/>
                    <a:pt x="268" y="57"/>
                  </a:cubicBezTo>
                  <a:cubicBezTo>
                    <a:pt x="268" y="51"/>
                    <a:pt x="262" y="46"/>
                    <a:pt x="257" y="44"/>
                  </a:cubicBezTo>
                  <a:cubicBezTo>
                    <a:pt x="240" y="33"/>
                    <a:pt x="233" y="20"/>
                    <a:pt x="231" y="11"/>
                  </a:cubicBezTo>
                  <a:cubicBezTo>
                    <a:pt x="231" y="9"/>
                    <a:pt x="227" y="0"/>
                    <a:pt x="218" y="0"/>
                  </a:cubicBezTo>
                  <a:cubicBezTo>
                    <a:pt x="213" y="0"/>
                    <a:pt x="205" y="4"/>
                    <a:pt x="205" y="13"/>
                  </a:cubicBezTo>
                  <a:cubicBezTo>
                    <a:pt x="205" y="22"/>
                    <a:pt x="213" y="37"/>
                    <a:pt x="218" y="44"/>
                  </a:cubicBezTo>
                  <a:lnTo>
                    <a:pt x="22" y="44"/>
                  </a:lnTo>
                  <a:cubicBezTo>
                    <a:pt x="13" y="44"/>
                    <a:pt x="0" y="44"/>
                    <a:pt x="0" y="57"/>
                  </a:cubicBezTo>
                  <a:cubicBezTo>
                    <a:pt x="0" y="70"/>
                    <a:pt x="13" y="70"/>
                    <a:pt x="22" y="70"/>
                  </a:cubicBezTo>
                  <a:lnTo>
                    <a:pt x="207" y="7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5" name="Freeform 139"/>
            <p:cNvSpPr>
              <a:spLocks noChangeArrowheads="1"/>
            </p:cNvSpPr>
            <p:nvPr/>
          </p:nvSpPr>
          <p:spPr bwMode="auto">
            <a:xfrm>
              <a:off x="4302" y="3523"/>
              <a:ext cx="94" cy="89"/>
            </a:xfrm>
            <a:custGeom>
              <a:avLst/>
              <a:gdLst/>
              <a:ahLst/>
              <a:cxnLst>
                <a:cxn ang="0">
                  <a:pos x="420" y="7"/>
                </a:cxn>
                <a:cxn ang="0">
                  <a:pos x="414" y="0"/>
                </a:cxn>
                <a:cxn ang="0">
                  <a:pos x="405" y="7"/>
                </a:cxn>
                <a:cxn ang="0">
                  <a:pos x="363" y="48"/>
                </a:cxn>
                <a:cxn ang="0">
                  <a:pos x="262" y="0"/>
                </a:cxn>
                <a:cxn ang="0">
                  <a:pos x="0" y="240"/>
                </a:cxn>
                <a:cxn ang="0">
                  <a:pos x="167" y="394"/>
                </a:cxn>
                <a:cxn ang="0">
                  <a:pos x="304" y="341"/>
                </a:cxn>
                <a:cxn ang="0">
                  <a:pos x="359" y="253"/>
                </a:cxn>
                <a:cxn ang="0">
                  <a:pos x="350" y="244"/>
                </a:cxn>
                <a:cxn ang="0">
                  <a:pos x="341" y="253"/>
                </a:cxn>
                <a:cxn ang="0">
                  <a:pos x="176" y="374"/>
                </a:cxn>
                <a:cxn ang="0">
                  <a:pos x="55" y="257"/>
                </a:cxn>
                <a:cxn ang="0">
                  <a:pos x="121" y="86"/>
                </a:cxn>
                <a:cxn ang="0">
                  <a:pos x="266" y="20"/>
                </a:cxn>
                <a:cxn ang="0">
                  <a:pos x="367" y="125"/>
                </a:cxn>
                <a:cxn ang="0">
                  <a:pos x="365" y="150"/>
                </a:cxn>
                <a:cxn ang="0">
                  <a:pos x="376" y="156"/>
                </a:cxn>
                <a:cxn ang="0">
                  <a:pos x="387" y="143"/>
                </a:cxn>
                <a:cxn ang="0">
                  <a:pos x="420" y="7"/>
                </a:cxn>
              </a:cxnLst>
              <a:rect l="0" t="0" r="r" b="b"/>
              <a:pathLst>
                <a:path w="421" h="395">
                  <a:moveTo>
                    <a:pt x="420" y="7"/>
                  </a:moveTo>
                  <a:cubicBezTo>
                    <a:pt x="420" y="4"/>
                    <a:pt x="418" y="0"/>
                    <a:pt x="414" y="0"/>
                  </a:cubicBezTo>
                  <a:cubicBezTo>
                    <a:pt x="409" y="0"/>
                    <a:pt x="409" y="0"/>
                    <a:pt x="405" y="7"/>
                  </a:cubicBezTo>
                  <a:lnTo>
                    <a:pt x="363" y="48"/>
                  </a:lnTo>
                  <a:cubicBezTo>
                    <a:pt x="359" y="42"/>
                    <a:pt x="328" y="0"/>
                    <a:pt x="262" y="0"/>
                  </a:cubicBezTo>
                  <a:cubicBezTo>
                    <a:pt x="130" y="0"/>
                    <a:pt x="0" y="117"/>
                    <a:pt x="0" y="240"/>
                  </a:cubicBezTo>
                  <a:cubicBezTo>
                    <a:pt x="0" y="328"/>
                    <a:pt x="70" y="394"/>
                    <a:pt x="167" y="394"/>
                  </a:cubicBezTo>
                  <a:cubicBezTo>
                    <a:pt x="196" y="394"/>
                    <a:pt x="249" y="387"/>
                    <a:pt x="304" y="341"/>
                  </a:cubicBezTo>
                  <a:cubicBezTo>
                    <a:pt x="348" y="304"/>
                    <a:pt x="359" y="257"/>
                    <a:pt x="359" y="253"/>
                  </a:cubicBezTo>
                  <a:cubicBezTo>
                    <a:pt x="359" y="244"/>
                    <a:pt x="354" y="244"/>
                    <a:pt x="350" y="244"/>
                  </a:cubicBezTo>
                  <a:cubicBezTo>
                    <a:pt x="343" y="244"/>
                    <a:pt x="343" y="249"/>
                    <a:pt x="341" y="253"/>
                  </a:cubicBezTo>
                  <a:cubicBezTo>
                    <a:pt x="319" y="328"/>
                    <a:pt x="242" y="374"/>
                    <a:pt x="176" y="374"/>
                  </a:cubicBezTo>
                  <a:cubicBezTo>
                    <a:pt x="119" y="374"/>
                    <a:pt x="55" y="343"/>
                    <a:pt x="55" y="257"/>
                  </a:cubicBezTo>
                  <a:cubicBezTo>
                    <a:pt x="55" y="242"/>
                    <a:pt x="57" y="156"/>
                    <a:pt x="121" y="86"/>
                  </a:cubicBezTo>
                  <a:cubicBezTo>
                    <a:pt x="158" y="44"/>
                    <a:pt x="216" y="20"/>
                    <a:pt x="266" y="20"/>
                  </a:cubicBezTo>
                  <a:cubicBezTo>
                    <a:pt x="330" y="20"/>
                    <a:pt x="367" y="66"/>
                    <a:pt x="367" y="125"/>
                  </a:cubicBezTo>
                  <a:cubicBezTo>
                    <a:pt x="367" y="141"/>
                    <a:pt x="365" y="145"/>
                    <a:pt x="365" y="150"/>
                  </a:cubicBezTo>
                  <a:cubicBezTo>
                    <a:pt x="365" y="156"/>
                    <a:pt x="372" y="156"/>
                    <a:pt x="376" y="156"/>
                  </a:cubicBezTo>
                  <a:cubicBezTo>
                    <a:pt x="385" y="156"/>
                    <a:pt x="385" y="154"/>
                    <a:pt x="387" y="143"/>
                  </a:cubicBezTo>
                  <a:lnTo>
                    <a:pt x="420" y="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6" name="Freeform 140"/>
            <p:cNvSpPr>
              <a:spLocks noChangeArrowheads="1"/>
            </p:cNvSpPr>
            <p:nvPr/>
          </p:nvSpPr>
          <p:spPr bwMode="auto">
            <a:xfrm>
              <a:off x="4402" y="3568"/>
              <a:ext cx="44" cy="58"/>
            </a:xfrm>
            <a:custGeom>
              <a:avLst/>
              <a:gdLst/>
              <a:ahLst/>
              <a:cxnLst>
                <a:cxn ang="0">
                  <a:pos x="196" y="185"/>
                </a:cxn>
                <a:cxn ang="0">
                  <a:pos x="178" y="185"/>
                </a:cxn>
                <a:cxn ang="0">
                  <a:pos x="167" y="220"/>
                </a:cxn>
                <a:cxn ang="0">
                  <a:pos x="125" y="222"/>
                </a:cxn>
                <a:cxn ang="0">
                  <a:pos x="48" y="222"/>
                </a:cxn>
                <a:cxn ang="0">
                  <a:pos x="128" y="165"/>
                </a:cxn>
                <a:cxn ang="0">
                  <a:pos x="196" y="77"/>
                </a:cxn>
                <a:cxn ang="0">
                  <a:pos x="92" y="0"/>
                </a:cxn>
                <a:cxn ang="0">
                  <a:pos x="0" y="68"/>
                </a:cxn>
                <a:cxn ang="0">
                  <a:pos x="22" y="92"/>
                </a:cxn>
                <a:cxn ang="0">
                  <a:pos x="46" y="70"/>
                </a:cxn>
                <a:cxn ang="0">
                  <a:pos x="24" y="46"/>
                </a:cxn>
                <a:cxn ang="0">
                  <a:pos x="84" y="18"/>
                </a:cxn>
                <a:cxn ang="0">
                  <a:pos x="154" y="77"/>
                </a:cxn>
                <a:cxn ang="0">
                  <a:pos x="99" y="161"/>
                </a:cxn>
                <a:cxn ang="0">
                  <a:pos x="4" y="242"/>
                </a:cxn>
                <a:cxn ang="0">
                  <a:pos x="0" y="249"/>
                </a:cxn>
                <a:cxn ang="0">
                  <a:pos x="0" y="260"/>
                </a:cxn>
                <a:cxn ang="0">
                  <a:pos x="183" y="260"/>
                </a:cxn>
                <a:cxn ang="0">
                  <a:pos x="196" y="185"/>
                </a:cxn>
              </a:cxnLst>
              <a:rect l="0" t="0" r="r" b="b"/>
              <a:pathLst>
                <a:path w="197" h="261">
                  <a:moveTo>
                    <a:pt x="196" y="185"/>
                  </a:moveTo>
                  <a:lnTo>
                    <a:pt x="178" y="185"/>
                  </a:lnTo>
                  <a:cubicBezTo>
                    <a:pt x="178" y="191"/>
                    <a:pt x="174" y="216"/>
                    <a:pt x="167" y="220"/>
                  </a:cubicBezTo>
                  <a:cubicBezTo>
                    <a:pt x="163" y="222"/>
                    <a:pt x="132" y="222"/>
                    <a:pt x="125" y="222"/>
                  </a:cubicBezTo>
                  <a:lnTo>
                    <a:pt x="48" y="222"/>
                  </a:lnTo>
                  <a:cubicBezTo>
                    <a:pt x="75" y="202"/>
                    <a:pt x="103" y="180"/>
                    <a:pt x="128" y="165"/>
                  </a:cubicBezTo>
                  <a:cubicBezTo>
                    <a:pt x="163" y="141"/>
                    <a:pt x="196" y="119"/>
                    <a:pt x="196" y="77"/>
                  </a:cubicBezTo>
                  <a:cubicBezTo>
                    <a:pt x="196" y="29"/>
                    <a:pt x="147" y="0"/>
                    <a:pt x="92" y="0"/>
                  </a:cubicBezTo>
                  <a:cubicBezTo>
                    <a:pt x="40" y="0"/>
                    <a:pt x="0" y="31"/>
                    <a:pt x="0" y="68"/>
                  </a:cubicBezTo>
                  <a:cubicBezTo>
                    <a:pt x="0" y="88"/>
                    <a:pt x="18" y="92"/>
                    <a:pt x="22" y="92"/>
                  </a:cubicBezTo>
                  <a:cubicBezTo>
                    <a:pt x="33" y="92"/>
                    <a:pt x="46" y="86"/>
                    <a:pt x="46" y="70"/>
                  </a:cubicBezTo>
                  <a:cubicBezTo>
                    <a:pt x="46" y="55"/>
                    <a:pt x="35" y="48"/>
                    <a:pt x="24" y="46"/>
                  </a:cubicBezTo>
                  <a:cubicBezTo>
                    <a:pt x="35" y="29"/>
                    <a:pt x="57" y="18"/>
                    <a:pt x="84" y="18"/>
                  </a:cubicBezTo>
                  <a:cubicBezTo>
                    <a:pt x="121" y="18"/>
                    <a:pt x="154" y="40"/>
                    <a:pt x="154" y="77"/>
                  </a:cubicBezTo>
                  <a:cubicBezTo>
                    <a:pt x="154" y="110"/>
                    <a:pt x="130" y="136"/>
                    <a:pt x="99" y="161"/>
                  </a:cubicBezTo>
                  <a:lnTo>
                    <a:pt x="4" y="242"/>
                  </a:lnTo>
                  <a:cubicBezTo>
                    <a:pt x="0" y="244"/>
                    <a:pt x="0" y="244"/>
                    <a:pt x="0" y="249"/>
                  </a:cubicBezTo>
                  <a:lnTo>
                    <a:pt x="0" y="260"/>
                  </a:lnTo>
                  <a:lnTo>
                    <a:pt x="183" y="260"/>
                  </a:lnTo>
                  <a:lnTo>
                    <a:pt x="196" y="18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7" name="Freeform 141"/>
            <p:cNvSpPr>
              <a:spLocks noChangeArrowheads="1"/>
            </p:cNvSpPr>
            <p:nvPr/>
          </p:nvSpPr>
          <p:spPr bwMode="auto">
            <a:xfrm>
              <a:off x="4489" y="3419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8" name="Freeform 142"/>
            <p:cNvSpPr>
              <a:spLocks noChangeArrowheads="1"/>
            </p:cNvSpPr>
            <p:nvPr/>
          </p:nvSpPr>
          <p:spPr bwMode="auto">
            <a:xfrm>
              <a:off x="4545" y="3473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101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59" name="Freeform 143"/>
            <p:cNvSpPr>
              <a:spLocks noChangeArrowheads="1"/>
            </p:cNvSpPr>
            <p:nvPr/>
          </p:nvSpPr>
          <p:spPr bwMode="auto">
            <a:xfrm>
              <a:off x="4701" y="3496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0" name="Freeform 144"/>
            <p:cNvSpPr>
              <a:spLocks noChangeArrowheads="1"/>
            </p:cNvSpPr>
            <p:nvPr/>
          </p:nvSpPr>
          <p:spPr bwMode="auto">
            <a:xfrm>
              <a:off x="4781" y="3419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2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1" name="Freeform 145"/>
            <p:cNvSpPr>
              <a:spLocks noChangeArrowheads="1"/>
            </p:cNvSpPr>
            <p:nvPr/>
          </p:nvSpPr>
          <p:spPr bwMode="auto">
            <a:xfrm>
              <a:off x="2524" y="3991"/>
              <a:ext cx="84" cy="84"/>
            </a:xfrm>
            <a:custGeom>
              <a:avLst/>
              <a:gdLst/>
              <a:ahLst/>
              <a:cxnLst>
                <a:cxn ang="0">
                  <a:pos x="189" y="165"/>
                </a:cxn>
                <a:cxn ang="0">
                  <a:pos x="33" y="11"/>
                </a:cxn>
                <a:cxn ang="0">
                  <a:pos x="15" y="0"/>
                </a:cxn>
                <a:cxn ang="0">
                  <a:pos x="0" y="15"/>
                </a:cxn>
                <a:cxn ang="0">
                  <a:pos x="11" y="31"/>
                </a:cxn>
                <a:cxn ang="0">
                  <a:pos x="165" y="187"/>
                </a:cxn>
                <a:cxn ang="0">
                  <a:pos x="11" y="343"/>
                </a:cxn>
                <a:cxn ang="0">
                  <a:pos x="0" y="359"/>
                </a:cxn>
                <a:cxn ang="0">
                  <a:pos x="15" y="374"/>
                </a:cxn>
                <a:cxn ang="0">
                  <a:pos x="33" y="363"/>
                </a:cxn>
                <a:cxn ang="0">
                  <a:pos x="187" y="209"/>
                </a:cxn>
                <a:cxn ang="0">
                  <a:pos x="348" y="370"/>
                </a:cxn>
                <a:cxn ang="0">
                  <a:pos x="361" y="374"/>
                </a:cxn>
                <a:cxn ang="0">
                  <a:pos x="376" y="359"/>
                </a:cxn>
                <a:cxn ang="0">
                  <a:pos x="374" y="350"/>
                </a:cxn>
                <a:cxn ang="0">
                  <a:pos x="209" y="187"/>
                </a:cxn>
                <a:cxn ang="0">
                  <a:pos x="352" y="46"/>
                </a:cxn>
                <a:cxn ang="0">
                  <a:pos x="372" y="26"/>
                </a:cxn>
                <a:cxn ang="0">
                  <a:pos x="376" y="15"/>
                </a:cxn>
                <a:cxn ang="0">
                  <a:pos x="361" y="0"/>
                </a:cxn>
                <a:cxn ang="0">
                  <a:pos x="343" y="11"/>
                </a:cxn>
                <a:cxn ang="0">
                  <a:pos x="189" y="165"/>
                </a:cxn>
              </a:cxnLst>
              <a:rect l="0" t="0" r="r" b="b"/>
              <a:pathLst>
                <a:path w="377" h="375">
                  <a:moveTo>
                    <a:pt x="189" y="165"/>
                  </a:moveTo>
                  <a:lnTo>
                    <a:pt x="33" y="11"/>
                  </a:lnTo>
                  <a:cubicBezTo>
                    <a:pt x="24" y="2"/>
                    <a:pt x="22" y="0"/>
                    <a:pt x="15" y="0"/>
                  </a:cubicBezTo>
                  <a:cubicBezTo>
                    <a:pt x="9" y="0"/>
                    <a:pt x="0" y="7"/>
                    <a:pt x="0" y="15"/>
                  </a:cubicBezTo>
                  <a:cubicBezTo>
                    <a:pt x="0" y="22"/>
                    <a:pt x="2" y="22"/>
                    <a:pt x="11" y="31"/>
                  </a:cubicBezTo>
                  <a:lnTo>
                    <a:pt x="165" y="187"/>
                  </a:lnTo>
                  <a:lnTo>
                    <a:pt x="11" y="343"/>
                  </a:lnTo>
                  <a:cubicBezTo>
                    <a:pt x="2" y="352"/>
                    <a:pt x="0" y="354"/>
                    <a:pt x="0" y="359"/>
                  </a:cubicBezTo>
                  <a:cubicBezTo>
                    <a:pt x="0" y="367"/>
                    <a:pt x="9" y="374"/>
                    <a:pt x="15" y="374"/>
                  </a:cubicBezTo>
                  <a:cubicBezTo>
                    <a:pt x="22" y="374"/>
                    <a:pt x="24" y="374"/>
                    <a:pt x="33" y="363"/>
                  </a:cubicBezTo>
                  <a:lnTo>
                    <a:pt x="187" y="209"/>
                  </a:lnTo>
                  <a:lnTo>
                    <a:pt x="348" y="370"/>
                  </a:lnTo>
                  <a:cubicBezTo>
                    <a:pt x="350" y="372"/>
                    <a:pt x="356" y="374"/>
                    <a:pt x="361" y="374"/>
                  </a:cubicBezTo>
                  <a:cubicBezTo>
                    <a:pt x="370" y="374"/>
                    <a:pt x="376" y="367"/>
                    <a:pt x="376" y="359"/>
                  </a:cubicBezTo>
                  <a:cubicBezTo>
                    <a:pt x="376" y="359"/>
                    <a:pt x="376" y="354"/>
                    <a:pt x="374" y="350"/>
                  </a:cubicBezTo>
                  <a:cubicBezTo>
                    <a:pt x="372" y="350"/>
                    <a:pt x="249" y="227"/>
                    <a:pt x="209" y="187"/>
                  </a:cubicBezTo>
                  <a:lnTo>
                    <a:pt x="352" y="46"/>
                  </a:lnTo>
                  <a:cubicBezTo>
                    <a:pt x="356" y="40"/>
                    <a:pt x="367" y="31"/>
                    <a:pt x="372" y="26"/>
                  </a:cubicBezTo>
                  <a:cubicBezTo>
                    <a:pt x="372" y="24"/>
                    <a:pt x="376" y="22"/>
                    <a:pt x="376" y="15"/>
                  </a:cubicBezTo>
                  <a:cubicBezTo>
                    <a:pt x="376" y="7"/>
                    <a:pt x="370" y="0"/>
                    <a:pt x="361" y="0"/>
                  </a:cubicBezTo>
                  <a:cubicBezTo>
                    <a:pt x="354" y="0"/>
                    <a:pt x="350" y="2"/>
                    <a:pt x="343" y="11"/>
                  </a:cubicBezTo>
                  <a:lnTo>
                    <a:pt x="189" y="16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2" name="Freeform 146"/>
            <p:cNvSpPr>
              <a:spLocks noChangeArrowheads="1"/>
            </p:cNvSpPr>
            <p:nvPr/>
          </p:nvSpPr>
          <p:spPr bwMode="auto">
            <a:xfrm>
              <a:off x="2726" y="3999"/>
              <a:ext cx="91" cy="111"/>
            </a:xfrm>
            <a:custGeom>
              <a:avLst/>
              <a:gdLst/>
              <a:ahLst/>
              <a:cxnLst>
                <a:cxn ang="0">
                  <a:pos x="59" y="438"/>
                </a:cxn>
                <a:cxn ang="0">
                  <a:pos x="18" y="471"/>
                </a:cxn>
                <a:cxn ang="0">
                  <a:pos x="0" y="484"/>
                </a:cxn>
                <a:cxn ang="0">
                  <a:pos x="11" y="495"/>
                </a:cxn>
                <a:cxn ang="0">
                  <a:pos x="75" y="491"/>
                </a:cxn>
                <a:cxn ang="0">
                  <a:pos x="152" y="495"/>
                </a:cxn>
                <a:cxn ang="0">
                  <a:pos x="167" y="477"/>
                </a:cxn>
                <a:cxn ang="0">
                  <a:pos x="147" y="471"/>
                </a:cxn>
                <a:cxn ang="0">
                  <a:pos x="108" y="458"/>
                </a:cxn>
                <a:cxn ang="0">
                  <a:pos x="147" y="301"/>
                </a:cxn>
                <a:cxn ang="0">
                  <a:pos x="218" y="352"/>
                </a:cxn>
                <a:cxn ang="0">
                  <a:pos x="405" y="123"/>
                </a:cxn>
                <a:cxn ang="0">
                  <a:pos x="301" y="0"/>
                </a:cxn>
                <a:cxn ang="0">
                  <a:pos x="200" y="57"/>
                </a:cxn>
                <a:cxn ang="0">
                  <a:pos x="130" y="0"/>
                </a:cxn>
                <a:cxn ang="0">
                  <a:pos x="73" y="44"/>
                </a:cxn>
                <a:cxn ang="0">
                  <a:pos x="48" y="119"/>
                </a:cxn>
                <a:cxn ang="0">
                  <a:pos x="57" y="128"/>
                </a:cxn>
                <a:cxn ang="0">
                  <a:pos x="70" y="110"/>
                </a:cxn>
                <a:cxn ang="0">
                  <a:pos x="128" y="18"/>
                </a:cxn>
                <a:cxn ang="0">
                  <a:pos x="152" y="53"/>
                </a:cxn>
                <a:cxn ang="0">
                  <a:pos x="147" y="92"/>
                </a:cxn>
                <a:cxn ang="0">
                  <a:pos x="59" y="438"/>
                </a:cxn>
                <a:cxn ang="0">
                  <a:pos x="196" y="101"/>
                </a:cxn>
                <a:cxn ang="0">
                  <a:pos x="238" y="46"/>
                </a:cxn>
                <a:cxn ang="0">
                  <a:pos x="299" y="18"/>
                </a:cxn>
                <a:cxn ang="0">
                  <a:pos x="350" y="90"/>
                </a:cxn>
                <a:cxn ang="0">
                  <a:pos x="310" y="255"/>
                </a:cxn>
                <a:cxn ang="0">
                  <a:pos x="218" y="334"/>
                </a:cxn>
                <a:cxn ang="0">
                  <a:pos x="156" y="266"/>
                </a:cxn>
                <a:cxn ang="0">
                  <a:pos x="158" y="253"/>
                </a:cxn>
                <a:cxn ang="0">
                  <a:pos x="196" y="101"/>
                </a:cxn>
              </a:cxnLst>
              <a:rect l="0" t="0" r="r" b="b"/>
              <a:pathLst>
                <a:path w="406" h="496">
                  <a:moveTo>
                    <a:pt x="59" y="438"/>
                  </a:moveTo>
                  <a:cubicBezTo>
                    <a:pt x="53" y="464"/>
                    <a:pt x="53" y="471"/>
                    <a:pt x="18" y="471"/>
                  </a:cubicBezTo>
                  <a:cubicBezTo>
                    <a:pt x="9" y="471"/>
                    <a:pt x="0" y="471"/>
                    <a:pt x="0" y="484"/>
                  </a:cubicBezTo>
                  <a:cubicBezTo>
                    <a:pt x="0" y="491"/>
                    <a:pt x="4" y="495"/>
                    <a:pt x="11" y="495"/>
                  </a:cubicBezTo>
                  <a:cubicBezTo>
                    <a:pt x="31" y="495"/>
                    <a:pt x="53" y="491"/>
                    <a:pt x="75" y="491"/>
                  </a:cubicBezTo>
                  <a:cubicBezTo>
                    <a:pt x="101" y="491"/>
                    <a:pt x="128" y="495"/>
                    <a:pt x="152" y="495"/>
                  </a:cubicBezTo>
                  <a:cubicBezTo>
                    <a:pt x="156" y="495"/>
                    <a:pt x="167" y="495"/>
                    <a:pt x="167" y="477"/>
                  </a:cubicBezTo>
                  <a:cubicBezTo>
                    <a:pt x="167" y="471"/>
                    <a:pt x="158" y="471"/>
                    <a:pt x="147" y="471"/>
                  </a:cubicBezTo>
                  <a:cubicBezTo>
                    <a:pt x="108" y="471"/>
                    <a:pt x="108" y="464"/>
                    <a:pt x="108" y="458"/>
                  </a:cubicBezTo>
                  <a:cubicBezTo>
                    <a:pt x="108" y="449"/>
                    <a:pt x="141" y="321"/>
                    <a:pt x="147" y="301"/>
                  </a:cubicBezTo>
                  <a:cubicBezTo>
                    <a:pt x="156" y="326"/>
                    <a:pt x="178" y="352"/>
                    <a:pt x="218" y="352"/>
                  </a:cubicBezTo>
                  <a:cubicBezTo>
                    <a:pt x="308" y="352"/>
                    <a:pt x="405" y="238"/>
                    <a:pt x="405" y="123"/>
                  </a:cubicBezTo>
                  <a:cubicBezTo>
                    <a:pt x="405" y="51"/>
                    <a:pt x="361" y="0"/>
                    <a:pt x="301" y="0"/>
                  </a:cubicBezTo>
                  <a:cubicBezTo>
                    <a:pt x="264" y="0"/>
                    <a:pt x="227" y="29"/>
                    <a:pt x="200" y="57"/>
                  </a:cubicBezTo>
                  <a:cubicBezTo>
                    <a:pt x="194" y="15"/>
                    <a:pt x="158" y="0"/>
                    <a:pt x="130" y="0"/>
                  </a:cubicBezTo>
                  <a:cubicBezTo>
                    <a:pt x="95" y="0"/>
                    <a:pt x="79" y="31"/>
                    <a:pt x="73" y="44"/>
                  </a:cubicBezTo>
                  <a:cubicBezTo>
                    <a:pt x="59" y="70"/>
                    <a:pt x="48" y="117"/>
                    <a:pt x="48" y="119"/>
                  </a:cubicBezTo>
                  <a:cubicBezTo>
                    <a:pt x="48" y="128"/>
                    <a:pt x="57" y="128"/>
                    <a:pt x="57" y="128"/>
                  </a:cubicBezTo>
                  <a:cubicBezTo>
                    <a:pt x="66" y="128"/>
                    <a:pt x="66" y="128"/>
                    <a:pt x="70" y="110"/>
                  </a:cubicBezTo>
                  <a:cubicBezTo>
                    <a:pt x="86" y="55"/>
                    <a:pt x="101" y="18"/>
                    <a:pt x="128" y="18"/>
                  </a:cubicBezTo>
                  <a:cubicBezTo>
                    <a:pt x="141" y="18"/>
                    <a:pt x="152" y="24"/>
                    <a:pt x="152" y="53"/>
                  </a:cubicBezTo>
                  <a:cubicBezTo>
                    <a:pt x="152" y="70"/>
                    <a:pt x="150" y="79"/>
                    <a:pt x="147" y="92"/>
                  </a:cubicBezTo>
                  <a:lnTo>
                    <a:pt x="59" y="438"/>
                  </a:lnTo>
                  <a:close/>
                  <a:moveTo>
                    <a:pt x="196" y="101"/>
                  </a:moveTo>
                  <a:cubicBezTo>
                    <a:pt x="202" y="79"/>
                    <a:pt x="222" y="57"/>
                    <a:pt x="238" y="46"/>
                  </a:cubicBezTo>
                  <a:cubicBezTo>
                    <a:pt x="264" y="22"/>
                    <a:pt x="286" y="18"/>
                    <a:pt x="299" y="18"/>
                  </a:cubicBezTo>
                  <a:cubicBezTo>
                    <a:pt x="332" y="18"/>
                    <a:pt x="350" y="44"/>
                    <a:pt x="350" y="90"/>
                  </a:cubicBezTo>
                  <a:cubicBezTo>
                    <a:pt x="350" y="136"/>
                    <a:pt x="323" y="224"/>
                    <a:pt x="310" y="255"/>
                  </a:cubicBezTo>
                  <a:cubicBezTo>
                    <a:pt x="284" y="310"/>
                    <a:pt x="246" y="334"/>
                    <a:pt x="218" y="334"/>
                  </a:cubicBezTo>
                  <a:cubicBezTo>
                    <a:pt x="167" y="334"/>
                    <a:pt x="156" y="271"/>
                    <a:pt x="156" y="266"/>
                  </a:cubicBezTo>
                  <a:cubicBezTo>
                    <a:pt x="156" y="264"/>
                    <a:pt x="156" y="262"/>
                    <a:pt x="158" y="253"/>
                  </a:cubicBezTo>
                  <a:lnTo>
                    <a:pt x="196" y="101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3" name="Freeform 147"/>
            <p:cNvSpPr>
              <a:spLocks noChangeArrowheads="1"/>
            </p:cNvSpPr>
            <p:nvPr/>
          </p:nvSpPr>
          <p:spPr bwMode="auto">
            <a:xfrm>
              <a:off x="2827" y="3923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4" name="Freeform 148"/>
            <p:cNvSpPr>
              <a:spLocks noChangeArrowheads="1"/>
            </p:cNvSpPr>
            <p:nvPr/>
          </p:nvSpPr>
          <p:spPr bwMode="auto">
            <a:xfrm>
              <a:off x="2825" y="4065"/>
              <a:ext cx="52" cy="56"/>
            </a:xfrm>
            <a:custGeom>
              <a:avLst/>
              <a:gdLst/>
              <a:ahLst/>
              <a:cxnLst>
                <a:cxn ang="0">
                  <a:pos x="187" y="26"/>
                </a:cxn>
                <a:cxn ang="0">
                  <a:pos x="172" y="51"/>
                </a:cxn>
                <a:cxn ang="0">
                  <a:pos x="198" y="75"/>
                </a:cxn>
                <a:cxn ang="0">
                  <a:pos x="224" y="48"/>
                </a:cxn>
                <a:cxn ang="0">
                  <a:pos x="132" y="0"/>
                </a:cxn>
                <a:cxn ang="0">
                  <a:pos x="0" y="125"/>
                </a:cxn>
                <a:cxn ang="0">
                  <a:pos x="130" y="249"/>
                </a:cxn>
                <a:cxn ang="0">
                  <a:pos x="231" y="178"/>
                </a:cxn>
                <a:cxn ang="0">
                  <a:pos x="222" y="172"/>
                </a:cxn>
                <a:cxn ang="0">
                  <a:pos x="211" y="180"/>
                </a:cxn>
                <a:cxn ang="0">
                  <a:pos x="136" y="231"/>
                </a:cxn>
                <a:cxn ang="0">
                  <a:pos x="51" y="125"/>
                </a:cxn>
                <a:cxn ang="0">
                  <a:pos x="134" y="18"/>
                </a:cxn>
                <a:cxn ang="0">
                  <a:pos x="187" y="26"/>
                </a:cxn>
              </a:cxnLst>
              <a:rect l="0" t="0" r="r" b="b"/>
              <a:pathLst>
                <a:path w="232" h="250">
                  <a:moveTo>
                    <a:pt x="187" y="26"/>
                  </a:moveTo>
                  <a:cubicBezTo>
                    <a:pt x="178" y="31"/>
                    <a:pt x="172" y="40"/>
                    <a:pt x="172" y="51"/>
                  </a:cubicBezTo>
                  <a:cubicBezTo>
                    <a:pt x="172" y="64"/>
                    <a:pt x="183" y="75"/>
                    <a:pt x="198" y="75"/>
                  </a:cubicBezTo>
                  <a:cubicBezTo>
                    <a:pt x="213" y="75"/>
                    <a:pt x="224" y="66"/>
                    <a:pt x="224" y="48"/>
                  </a:cubicBezTo>
                  <a:cubicBezTo>
                    <a:pt x="224" y="0"/>
                    <a:pt x="147" y="0"/>
                    <a:pt x="132" y="0"/>
                  </a:cubicBezTo>
                  <a:cubicBezTo>
                    <a:pt x="51" y="0"/>
                    <a:pt x="0" y="64"/>
                    <a:pt x="0" y="125"/>
                  </a:cubicBezTo>
                  <a:cubicBezTo>
                    <a:pt x="0" y="194"/>
                    <a:pt x="59" y="249"/>
                    <a:pt x="130" y="249"/>
                  </a:cubicBezTo>
                  <a:cubicBezTo>
                    <a:pt x="211" y="249"/>
                    <a:pt x="231" y="185"/>
                    <a:pt x="231" y="178"/>
                  </a:cubicBezTo>
                  <a:cubicBezTo>
                    <a:pt x="231" y="172"/>
                    <a:pt x="224" y="172"/>
                    <a:pt x="222" y="172"/>
                  </a:cubicBezTo>
                  <a:cubicBezTo>
                    <a:pt x="213" y="172"/>
                    <a:pt x="213" y="174"/>
                    <a:pt x="211" y="180"/>
                  </a:cubicBezTo>
                  <a:cubicBezTo>
                    <a:pt x="198" y="216"/>
                    <a:pt x="169" y="231"/>
                    <a:pt x="136" y="231"/>
                  </a:cubicBezTo>
                  <a:cubicBezTo>
                    <a:pt x="99" y="231"/>
                    <a:pt x="51" y="205"/>
                    <a:pt x="51" y="125"/>
                  </a:cubicBezTo>
                  <a:cubicBezTo>
                    <a:pt x="51" y="55"/>
                    <a:pt x="84" y="18"/>
                    <a:pt x="134" y="18"/>
                  </a:cubicBezTo>
                  <a:cubicBezTo>
                    <a:pt x="141" y="18"/>
                    <a:pt x="167" y="18"/>
                    <a:pt x="187" y="2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5" name="Freeform 149"/>
            <p:cNvSpPr>
              <a:spLocks noChangeArrowheads="1"/>
            </p:cNvSpPr>
            <p:nvPr/>
          </p:nvSpPr>
          <p:spPr bwMode="auto">
            <a:xfrm>
              <a:off x="2888" y="4066"/>
              <a:ext cx="103" cy="54"/>
            </a:xfrm>
            <a:custGeom>
              <a:avLst/>
              <a:gdLst/>
              <a:ahLst/>
              <a:cxnLst>
                <a:cxn ang="0">
                  <a:pos x="418" y="75"/>
                </a:cxn>
                <a:cxn ang="0">
                  <a:pos x="337" y="0"/>
                </a:cxn>
                <a:cxn ang="0">
                  <a:pos x="249" y="51"/>
                </a:cxn>
                <a:cxn ang="0">
                  <a:pos x="169" y="0"/>
                </a:cxn>
                <a:cxn ang="0">
                  <a:pos x="81" y="53"/>
                </a:cxn>
                <a:cxn ang="0">
                  <a:pos x="79" y="53"/>
                </a:cxn>
                <a:cxn ang="0">
                  <a:pos x="79" y="0"/>
                </a:cxn>
                <a:cxn ang="0">
                  <a:pos x="0" y="7"/>
                </a:cxn>
                <a:cxn ang="0">
                  <a:pos x="0" y="26"/>
                </a:cxn>
                <a:cxn ang="0">
                  <a:pos x="42" y="57"/>
                </a:cxn>
                <a:cxn ang="0">
                  <a:pos x="42" y="198"/>
                </a:cxn>
                <a:cxn ang="0">
                  <a:pos x="0" y="222"/>
                </a:cxn>
                <a:cxn ang="0">
                  <a:pos x="0" y="240"/>
                </a:cxn>
                <a:cxn ang="0">
                  <a:pos x="62" y="238"/>
                </a:cxn>
                <a:cxn ang="0">
                  <a:pos x="125" y="240"/>
                </a:cxn>
                <a:cxn ang="0">
                  <a:pos x="125" y="222"/>
                </a:cxn>
                <a:cxn ang="0">
                  <a:pos x="84" y="198"/>
                </a:cxn>
                <a:cxn ang="0">
                  <a:pos x="84" y="99"/>
                </a:cxn>
                <a:cxn ang="0">
                  <a:pos x="165" y="15"/>
                </a:cxn>
                <a:cxn ang="0">
                  <a:pos x="207" y="73"/>
                </a:cxn>
                <a:cxn ang="0">
                  <a:pos x="207" y="198"/>
                </a:cxn>
                <a:cxn ang="0">
                  <a:pos x="167" y="222"/>
                </a:cxn>
                <a:cxn ang="0">
                  <a:pos x="167" y="240"/>
                </a:cxn>
                <a:cxn ang="0">
                  <a:pos x="229" y="238"/>
                </a:cxn>
                <a:cxn ang="0">
                  <a:pos x="293" y="240"/>
                </a:cxn>
                <a:cxn ang="0">
                  <a:pos x="293" y="222"/>
                </a:cxn>
                <a:cxn ang="0">
                  <a:pos x="251" y="198"/>
                </a:cxn>
                <a:cxn ang="0">
                  <a:pos x="251" y="99"/>
                </a:cxn>
                <a:cxn ang="0">
                  <a:pos x="332" y="15"/>
                </a:cxn>
                <a:cxn ang="0">
                  <a:pos x="374" y="73"/>
                </a:cxn>
                <a:cxn ang="0">
                  <a:pos x="374" y="198"/>
                </a:cxn>
                <a:cxn ang="0">
                  <a:pos x="334" y="222"/>
                </a:cxn>
                <a:cxn ang="0">
                  <a:pos x="334" y="240"/>
                </a:cxn>
                <a:cxn ang="0">
                  <a:pos x="396" y="238"/>
                </a:cxn>
                <a:cxn ang="0">
                  <a:pos x="458" y="240"/>
                </a:cxn>
                <a:cxn ang="0">
                  <a:pos x="458" y="222"/>
                </a:cxn>
                <a:cxn ang="0">
                  <a:pos x="418" y="198"/>
                </a:cxn>
                <a:cxn ang="0">
                  <a:pos x="418" y="75"/>
                </a:cxn>
              </a:cxnLst>
              <a:rect l="0" t="0" r="r" b="b"/>
              <a:pathLst>
                <a:path w="459" h="241">
                  <a:moveTo>
                    <a:pt x="418" y="75"/>
                  </a:moveTo>
                  <a:cubicBezTo>
                    <a:pt x="418" y="29"/>
                    <a:pt x="394" y="0"/>
                    <a:pt x="337" y="0"/>
                  </a:cubicBezTo>
                  <a:cubicBezTo>
                    <a:pt x="293" y="0"/>
                    <a:pt x="264" y="24"/>
                    <a:pt x="249" y="51"/>
                  </a:cubicBezTo>
                  <a:cubicBezTo>
                    <a:pt x="238" y="11"/>
                    <a:pt x="209" y="0"/>
                    <a:pt x="169" y="0"/>
                  </a:cubicBezTo>
                  <a:cubicBezTo>
                    <a:pt x="125" y="0"/>
                    <a:pt x="95" y="24"/>
                    <a:pt x="81" y="53"/>
                  </a:cubicBezTo>
                  <a:lnTo>
                    <a:pt x="79" y="53"/>
                  </a:lnTo>
                  <a:lnTo>
                    <a:pt x="79" y="0"/>
                  </a:lnTo>
                  <a:lnTo>
                    <a:pt x="0" y="7"/>
                  </a:lnTo>
                  <a:lnTo>
                    <a:pt x="0" y="26"/>
                  </a:lnTo>
                  <a:cubicBezTo>
                    <a:pt x="37" y="26"/>
                    <a:pt x="42" y="29"/>
                    <a:pt x="42" y="57"/>
                  </a:cubicBezTo>
                  <a:lnTo>
                    <a:pt x="42" y="198"/>
                  </a:lnTo>
                  <a:cubicBezTo>
                    <a:pt x="42" y="222"/>
                    <a:pt x="35" y="222"/>
                    <a:pt x="0" y="222"/>
                  </a:cubicBezTo>
                  <a:lnTo>
                    <a:pt x="0" y="240"/>
                  </a:lnTo>
                  <a:cubicBezTo>
                    <a:pt x="0" y="240"/>
                    <a:pt x="40" y="238"/>
                    <a:pt x="62" y="238"/>
                  </a:cubicBezTo>
                  <a:cubicBezTo>
                    <a:pt x="81" y="238"/>
                    <a:pt x="119" y="240"/>
                    <a:pt x="125" y="240"/>
                  </a:cubicBezTo>
                  <a:lnTo>
                    <a:pt x="125" y="222"/>
                  </a:lnTo>
                  <a:cubicBezTo>
                    <a:pt x="90" y="222"/>
                    <a:pt x="84" y="222"/>
                    <a:pt x="84" y="198"/>
                  </a:cubicBezTo>
                  <a:lnTo>
                    <a:pt x="84" y="99"/>
                  </a:lnTo>
                  <a:cubicBezTo>
                    <a:pt x="84" y="42"/>
                    <a:pt x="130" y="15"/>
                    <a:pt x="165" y="15"/>
                  </a:cubicBezTo>
                  <a:cubicBezTo>
                    <a:pt x="202" y="15"/>
                    <a:pt x="207" y="46"/>
                    <a:pt x="207" y="73"/>
                  </a:cubicBezTo>
                  <a:lnTo>
                    <a:pt x="207" y="198"/>
                  </a:lnTo>
                  <a:cubicBezTo>
                    <a:pt x="207" y="222"/>
                    <a:pt x="202" y="222"/>
                    <a:pt x="167" y="222"/>
                  </a:cubicBezTo>
                  <a:lnTo>
                    <a:pt x="167" y="240"/>
                  </a:lnTo>
                  <a:cubicBezTo>
                    <a:pt x="167" y="240"/>
                    <a:pt x="207" y="238"/>
                    <a:pt x="229" y="238"/>
                  </a:cubicBezTo>
                  <a:cubicBezTo>
                    <a:pt x="249" y="238"/>
                    <a:pt x="286" y="240"/>
                    <a:pt x="293" y="240"/>
                  </a:cubicBezTo>
                  <a:lnTo>
                    <a:pt x="293" y="222"/>
                  </a:lnTo>
                  <a:cubicBezTo>
                    <a:pt x="255" y="222"/>
                    <a:pt x="251" y="222"/>
                    <a:pt x="251" y="198"/>
                  </a:cubicBezTo>
                  <a:lnTo>
                    <a:pt x="251" y="99"/>
                  </a:lnTo>
                  <a:cubicBezTo>
                    <a:pt x="251" y="42"/>
                    <a:pt x="295" y="15"/>
                    <a:pt x="332" y="15"/>
                  </a:cubicBezTo>
                  <a:cubicBezTo>
                    <a:pt x="370" y="15"/>
                    <a:pt x="374" y="46"/>
                    <a:pt x="374" y="73"/>
                  </a:cubicBezTo>
                  <a:lnTo>
                    <a:pt x="374" y="198"/>
                  </a:lnTo>
                  <a:cubicBezTo>
                    <a:pt x="374" y="222"/>
                    <a:pt x="370" y="222"/>
                    <a:pt x="334" y="222"/>
                  </a:cubicBezTo>
                  <a:lnTo>
                    <a:pt x="334" y="240"/>
                  </a:lnTo>
                  <a:cubicBezTo>
                    <a:pt x="334" y="240"/>
                    <a:pt x="374" y="238"/>
                    <a:pt x="396" y="238"/>
                  </a:cubicBezTo>
                  <a:cubicBezTo>
                    <a:pt x="416" y="238"/>
                    <a:pt x="453" y="240"/>
                    <a:pt x="458" y="240"/>
                  </a:cubicBezTo>
                  <a:lnTo>
                    <a:pt x="458" y="222"/>
                  </a:lnTo>
                  <a:cubicBezTo>
                    <a:pt x="422" y="222"/>
                    <a:pt x="418" y="222"/>
                    <a:pt x="418" y="198"/>
                  </a:cubicBezTo>
                  <a:lnTo>
                    <a:pt x="418" y="7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6" name="Freeform 150"/>
            <p:cNvSpPr>
              <a:spLocks noChangeArrowheads="1"/>
            </p:cNvSpPr>
            <p:nvPr/>
          </p:nvSpPr>
          <p:spPr bwMode="auto">
            <a:xfrm>
              <a:off x="3023" y="3945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7" name="Freeform 151"/>
            <p:cNvSpPr>
              <a:spLocks noChangeArrowheads="1"/>
            </p:cNvSpPr>
            <p:nvPr/>
          </p:nvSpPr>
          <p:spPr bwMode="auto">
            <a:xfrm>
              <a:off x="3078" y="399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3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3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8" name="Freeform 152"/>
            <p:cNvSpPr>
              <a:spLocks noChangeArrowheads="1"/>
            </p:cNvSpPr>
            <p:nvPr/>
          </p:nvSpPr>
          <p:spPr bwMode="auto">
            <a:xfrm>
              <a:off x="3242" y="4059"/>
              <a:ext cx="20" cy="52"/>
            </a:xfrm>
            <a:custGeom>
              <a:avLst/>
              <a:gdLst/>
              <a:ahLst/>
              <a:cxnLst>
                <a:cxn ang="0">
                  <a:pos x="92" y="81"/>
                </a:cxn>
                <a:cxn ang="0">
                  <a:pos x="42" y="0"/>
                </a:cxn>
                <a:cxn ang="0">
                  <a:pos x="0" y="42"/>
                </a:cxn>
                <a:cxn ang="0">
                  <a:pos x="42" y="84"/>
                </a:cxn>
                <a:cxn ang="0">
                  <a:pos x="70" y="73"/>
                </a:cxn>
                <a:cxn ang="0">
                  <a:pos x="75" y="70"/>
                </a:cxn>
                <a:cxn ang="0">
                  <a:pos x="75" y="81"/>
                </a:cxn>
                <a:cxn ang="0">
                  <a:pos x="22" y="213"/>
                </a:cxn>
                <a:cxn ang="0">
                  <a:pos x="13" y="224"/>
                </a:cxn>
                <a:cxn ang="0">
                  <a:pos x="20" y="233"/>
                </a:cxn>
                <a:cxn ang="0">
                  <a:pos x="92" y="81"/>
                </a:cxn>
              </a:cxnLst>
              <a:rect l="0" t="0" r="r" b="b"/>
              <a:pathLst>
                <a:path w="93" h="234">
                  <a:moveTo>
                    <a:pt x="92" y="81"/>
                  </a:moveTo>
                  <a:cubicBezTo>
                    <a:pt x="92" y="31"/>
                    <a:pt x="73" y="0"/>
                    <a:pt x="42" y="0"/>
                  </a:cubicBezTo>
                  <a:cubicBezTo>
                    <a:pt x="15" y="0"/>
                    <a:pt x="0" y="20"/>
                    <a:pt x="0" y="42"/>
                  </a:cubicBezTo>
                  <a:cubicBezTo>
                    <a:pt x="0" y="62"/>
                    <a:pt x="15" y="84"/>
                    <a:pt x="42" y="84"/>
                  </a:cubicBezTo>
                  <a:cubicBezTo>
                    <a:pt x="51" y="84"/>
                    <a:pt x="62" y="79"/>
                    <a:pt x="70" y="73"/>
                  </a:cubicBezTo>
                  <a:cubicBezTo>
                    <a:pt x="73" y="70"/>
                    <a:pt x="73" y="70"/>
                    <a:pt x="75" y="70"/>
                  </a:cubicBezTo>
                  <a:lnTo>
                    <a:pt x="75" y="81"/>
                  </a:lnTo>
                  <a:cubicBezTo>
                    <a:pt x="75" y="141"/>
                    <a:pt x="48" y="187"/>
                    <a:pt x="22" y="213"/>
                  </a:cubicBezTo>
                  <a:cubicBezTo>
                    <a:pt x="13" y="220"/>
                    <a:pt x="13" y="222"/>
                    <a:pt x="13" y="224"/>
                  </a:cubicBezTo>
                  <a:cubicBezTo>
                    <a:pt x="13" y="231"/>
                    <a:pt x="18" y="233"/>
                    <a:pt x="20" y="233"/>
                  </a:cubicBezTo>
                  <a:cubicBezTo>
                    <a:pt x="29" y="233"/>
                    <a:pt x="92" y="174"/>
                    <a:pt x="92" y="81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69" name="Freeform 153"/>
            <p:cNvSpPr>
              <a:spLocks noChangeArrowheads="1"/>
            </p:cNvSpPr>
            <p:nvPr/>
          </p:nvSpPr>
          <p:spPr bwMode="auto">
            <a:xfrm>
              <a:off x="3310" y="399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0" name="Freeform 154"/>
            <p:cNvSpPr>
              <a:spLocks noChangeArrowheads="1"/>
            </p:cNvSpPr>
            <p:nvPr/>
          </p:nvSpPr>
          <p:spPr bwMode="auto">
            <a:xfrm>
              <a:off x="3471" y="4022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1" name="Freeform 155"/>
            <p:cNvSpPr>
              <a:spLocks noChangeArrowheads="1"/>
            </p:cNvSpPr>
            <p:nvPr/>
          </p:nvSpPr>
          <p:spPr bwMode="auto">
            <a:xfrm>
              <a:off x="3552" y="4059"/>
              <a:ext cx="20" cy="52"/>
            </a:xfrm>
            <a:custGeom>
              <a:avLst/>
              <a:gdLst/>
              <a:ahLst/>
              <a:cxnLst>
                <a:cxn ang="0">
                  <a:pos x="92" y="81"/>
                </a:cxn>
                <a:cxn ang="0">
                  <a:pos x="42" y="0"/>
                </a:cxn>
                <a:cxn ang="0">
                  <a:pos x="0" y="42"/>
                </a:cxn>
                <a:cxn ang="0">
                  <a:pos x="42" y="84"/>
                </a:cxn>
                <a:cxn ang="0">
                  <a:pos x="70" y="73"/>
                </a:cxn>
                <a:cxn ang="0">
                  <a:pos x="73" y="70"/>
                </a:cxn>
                <a:cxn ang="0">
                  <a:pos x="75" y="81"/>
                </a:cxn>
                <a:cxn ang="0">
                  <a:pos x="22" y="213"/>
                </a:cxn>
                <a:cxn ang="0">
                  <a:pos x="13" y="224"/>
                </a:cxn>
                <a:cxn ang="0">
                  <a:pos x="20" y="233"/>
                </a:cxn>
                <a:cxn ang="0">
                  <a:pos x="92" y="81"/>
                </a:cxn>
              </a:cxnLst>
              <a:rect l="0" t="0" r="r" b="b"/>
              <a:pathLst>
                <a:path w="93" h="234">
                  <a:moveTo>
                    <a:pt x="92" y="81"/>
                  </a:moveTo>
                  <a:cubicBezTo>
                    <a:pt x="92" y="31"/>
                    <a:pt x="73" y="0"/>
                    <a:pt x="42" y="0"/>
                  </a:cubicBezTo>
                  <a:cubicBezTo>
                    <a:pt x="15" y="0"/>
                    <a:pt x="0" y="20"/>
                    <a:pt x="0" y="42"/>
                  </a:cubicBezTo>
                  <a:cubicBezTo>
                    <a:pt x="0" y="62"/>
                    <a:pt x="15" y="84"/>
                    <a:pt x="42" y="84"/>
                  </a:cubicBezTo>
                  <a:cubicBezTo>
                    <a:pt x="51" y="84"/>
                    <a:pt x="62" y="79"/>
                    <a:pt x="70" y="73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5" y="70"/>
                    <a:pt x="75" y="70"/>
                    <a:pt x="75" y="81"/>
                  </a:cubicBezTo>
                  <a:cubicBezTo>
                    <a:pt x="75" y="141"/>
                    <a:pt x="48" y="187"/>
                    <a:pt x="22" y="213"/>
                  </a:cubicBezTo>
                  <a:cubicBezTo>
                    <a:pt x="13" y="220"/>
                    <a:pt x="13" y="222"/>
                    <a:pt x="13" y="224"/>
                  </a:cubicBezTo>
                  <a:cubicBezTo>
                    <a:pt x="13" y="231"/>
                    <a:pt x="18" y="233"/>
                    <a:pt x="20" y="233"/>
                  </a:cubicBezTo>
                  <a:cubicBezTo>
                    <a:pt x="29" y="233"/>
                    <a:pt x="92" y="174"/>
                    <a:pt x="92" y="81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2" name="Freeform 156"/>
            <p:cNvSpPr>
              <a:spLocks noChangeArrowheads="1"/>
            </p:cNvSpPr>
            <p:nvPr/>
          </p:nvSpPr>
          <p:spPr bwMode="auto">
            <a:xfrm>
              <a:off x="3620" y="3999"/>
              <a:ext cx="143" cy="79"/>
            </a:xfrm>
            <a:custGeom>
              <a:avLst/>
              <a:gdLst/>
              <a:ahLst/>
              <a:cxnLst>
                <a:cxn ang="0">
                  <a:pos x="46" y="297"/>
                </a:cxn>
                <a:cxn ang="0">
                  <a:pos x="40" y="332"/>
                </a:cxn>
                <a:cxn ang="0">
                  <a:pos x="62" y="352"/>
                </a:cxn>
                <a:cxn ang="0">
                  <a:pos x="90" y="330"/>
                </a:cxn>
                <a:cxn ang="0">
                  <a:pos x="106" y="273"/>
                </a:cxn>
                <a:cxn ang="0">
                  <a:pos x="121" y="202"/>
                </a:cxn>
                <a:cxn ang="0">
                  <a:pos x="134" y="152"/>
                </a:cxn>
                <a:cxn ang="0">
                  <a:pos x="145" y="112"/>
                </a:cxn>
                <a:cxn ang="0">
                  <a:pos x="271" y="18"/>
                </a:cxn>
                <a:cxn ang="0">
                  <a:pos x="312" y="73"/>
                </a:cxn>
                <a:cxn ang="0">
                  <a:pos x="301" y="136"/>
                </a:cxn>
                <a:cxn ang="0">
                  <a:pos x="279" y="227"/>
                </a:cxn>
                <a:cxn ang="0">
                  <a:pos x="264" y="286"/>
                </a:cxn>
                <a:cxn ang="0">
                  <a:pos x="255" y="332"/>
                </a:cxn>
                <a:cxn ang="0">
                  <a:pos x="277" y="352"/>
                </a:cxn>
                <a:cxn ang="0">
                  <a:pos x="312" y="308"/>
                </a:cxn>
                <a:cxn ang="0">
                  <a:pos x="359" y="121"/>
                </a:cxn>
                <a:cxn ang="0">
                  <a:pos x="486" y="18"/>
                </a:cxn>
                <a:cxn ang="0">
                  <a:pos x="528" y="73"/>
                </a:cxn>
                <a:cxn ang="0">
                  <a:pos x="480" y="246"/>
                </a:cxn>
                <a:cxn ang="0">
                  <a:pos x="471" y="288"/>
                </a:cxn>
                <a:cxn ang="0">
                  <a:pos x="535" y="352"/>
                </a:cxn>
                <a:cxn ang="0">
                  <a:pos x="636" y="233"/>
                </a:cxn>
                <a:cxn ang="0">
                  <a:pos x="627" y="224"/>
                </a:cxn>
                <a:cxn ang="0">
                  <a:pos x="614" y="240"/>
                </a:cxn>
                <a:cxn ang="0">
                  <a:pos x="535" y="334"/>
                </a:cxn>
                <a:cxn ang="0">
                  <a:pos x="517" y="310"/>
                </a:cxn>
                <a:cxn ang="0">
                  <a:pos x="530" y="255"/>
                </a:cxn>
                <a:cxn ang="0">
                  <a:pos x="579" y="84"/>
                </a:cxn>
                <a:cxn ang="0">
                  <a:pos x="488" y="0"/>
                </a:cxn>
                <a:cxn ang="0">
                  <a:pos x="363" y="75"/>
                </a:cxn>
                <a:cxn ang="0">
                  <a:pos x="337" y="20"/>
                </a:cxn>
                <a:cxn ang="0">
                  <a:pos x="275" y="0"/>
                </a:cxn>
                <a:cxn ang="0">
                  <a:pos x="152" y="68"/>
                </a:cxn>
                <a:cxn ang="0">
                  <a:pos x="81" y="0"/>
                </a:cxn>
                <a:cxn ang="0">
                  <a:pos x="24" y="44"/>
                </a:cxn>
                <a:cxn ang="0">
                  <a:pos x="0" y="119"/>
                </a:cxn>
                <a:cxn ang="0">
                  <a:pos x="9" y="128"/>
                </a:cxn>
                <a:cxn ang="0">
                  <a:pos x="22" y="110"/>
                </a:cxn>
                <a:cxn ang="0">
                  <a:pos x="79" y="18"/>
                </a:cxn>
                <a:cxn ang="0">
                  <a:pos x="103" y="53"/>
                </a:cxn>
                <a:cxn ang="0">
                  <a:pos x="90" y="119"/>
                </a:cxn>
                <a:cxn ang="0">
                  <a:pos x="46" y="297"/>
                </a:cxn>
              </a:cxnLst>
              <a:rect l="0" t="0" r="r" b="b"/>
              <a:pathLst>
                <a:path w="637" h="353">
                  <a:moveTo>
                    <a:pt x="46" y="297"/>
                  </a:moveTo>
                  <a:cubicBezTo>
                    <a:pt x="44" y="310"/>
                    <a:pt x="40" y="328"/>
                    <a:pt x="40" y="332"/>
                  </a:cubicBezTo>
                  <a:cubicBezTo>
                    <a:pt x="40" y="345"/>
                    <a:pt x="51" y="352"/>
                    <a:pt x="62" y="352"/>
                  </a:cubicBezTo>
                  <a:cubicBezTo>
                    <a:pt x="70" y="352"/>
                    <a:pt x="84" y="345"/>
                    <a:pt x="90" y="330"/>
                  </a:cubicBezTo>
                  <a:cubicBezTo>
                    <a:pt x="90" y="330"/>
                    <a:pt x="99" y="293"/>
                    <a:pt x="106" y="273"/>
                  </a:cubicBezTo>
                  <a:lnTo>
                    <a:pt x="121" y="202"/>
                  </a:lnTo>
                  <a:cubicBezTo>
                    <a:pt x="125" y="187"/>
                    <a:pt x="132" y="169"/>
                    <a:pt x="134" y="152"/>
                  </a:cubicBezTo>
                  <a:cubicBezTo>
                    <a:pt x="139" y="139"/>
                    <a:pt x="145" y="114"/>
                    <a:pt x="145" y="112"/>
                  </a:cubicBezTo>
                  <a:cubicBezTo>
                    <a:pt x="156" y="88"/>
                    <a:pt x="198" y="18"/>
                    <a:pt x="271" y="18"/>
                  </a:cubicBezTo>
                  <a:cubicBezTo>
                    <a:pt x="306" y="18"/>
                    <a:pt x="312" y="46"/>
                    <a:pt x="312" y="73"/>
                  </a:cubicBezTo>
                  <a:cubicBezTo>
                    <a:pt x="312" y="90"/>
                    <a:pt x="308" y="112"/>
                    <a:pt x="301" y="136"/>
                  </a:cubicBezTo>
                  <a:lnTo>
                    <a:pt x="279" y="227"/>
                  </a:lnTo>
                  <a:lnTo>
                    <a:pt x="264" y="286"/>
                  </a:lnTo>
                  <a:cubicBezTo>
                    <a:pt x="262" y="301"/>
                    <a:pt x="255" y="328"/>
                    <a:pt x="255" y="332"/>
                  </a:cubicBezTo>
                  <a:cubicBezTo>
                    <a:pt x="255" y="345"/>
                    <a:pt x="266" y="352"/>
                    <a:pt x="277" y="352"/>
                  </a:cubicBezTo>
                  <a:cubicBezTo>
                    <a:pt x="301" y="352"/>
                    <a:pt x="306" y="332"/>
                    <a:pt x="312" y="308"/>
                  </a:cubicBezTo>
                  <a:cubicBezTo>
                    <a:pt x="323" y="264"/>
                    <a:pt x="352" y="152"/>
                    <a:pt x="359" y="121"/>
                  </a:cubicBezTo>
                  <a:cubicBezTo>
                    <a:pt x="361" y="110"/>
                    <a:pt x="403" y="18"/>
                    <a:pt x="486" y="18"/>
                  </a:cubicBezTo>
                  <a:cubicBezTo>
                    <a:pt x="519" y="18"/>
                    <a:pt x="528" y="44"/>
                    <a:pt x="528" y="73"/>
                  </a:cubicBezTo>
                  <a:cubicBezTo>
                    <a:pt x="528" y="117"/>
                    <a:pt x="495" y="205"/>
                    <a:pt x="480" y="246"/>
                  </a:cubicBezTo>
                  <a:cubicBezTo>
                    <a:pt x="473" y="264"/>
                    <a:pt x="471" y="273"/>
                    <a:pt x="471" y="288"/>
                  </a:cubicBezTo>
                  <a:cubicBezTo>
                    <a:pt x="471" y="326"/>
                    <a:pt x="497" y="352"/>
                    <a:pt x="535" y="352"/>
                  </a:cubicBezTo>
                  <a:cubicBezTo>
                    <a:pt x="607" y="352"/>
                    <a:pt x="636" y="240"/>
                    <a:pt x="636" y="233"/>
                  </a:cubicBezTo>
                  <a:cubicBezTo>
                    <a:pt x="636" y="224"/>
                    <a:pt x="629" y="224"/>
                    <a:pt x="627" y="224"/>
                  </a:cubicBezTo>
                  <a:cubicBezTo>
                    <a:pt x="618" y="224"/>
                    <a:pt x="618" y="227"/>
                    <a:pt x="614" y="240"/>
                  </a:cubicBezTo>
                  <a:cubicBezTo>
                    <a:pt x="603" y="279"/>
                    <a:pt x="579" y="334"/>
                    <a:pt x="535" y="334"/>
                  </a:cubicBezTo>
                  <a:cubicBezTo>
                    <a:pt x="521" y="334"/>
                    <a:pt x="517" y="328"/>
                    <a:pt x="517" y="310"/>
                  </a:cubicBezTo>
                  <a:cubicBezTo>
                    <a:pt x="517" y="290"/>
                    <a:pt x="524" y="271"/>
                    <a:pt x="530" y="255"/>
                  </a:cubicBezTo>
                  <a:cubicBezTo>
                    <a:pt x="546" y="213"/>
                    <a:pt x="579" y="128"/>
                    <a:pt x="579" y="84"/>
                  </a:cubicBezTo>
                  <a:cubicBezTo>
                    <a:pt x="579" y="33"/>
                    <a:pt x="548" y="0"/>
                    <a:pt x="488" y="0"/>
                  </a:cubicBezTo>
                  <a:cubicBezTo>
                    <a:pt x="431" y="0"/>
                    <a:pt x="392" y="35"/>
                    <a:pt x="363" y="75"/>
                  </a:cubicBezTo>
                  <a:cubicBezTo>
                    <a:pt x="361" y="66"/>
                    <a:pt x="359" y="40"/>
                    <a:pt x="337" y="20"/>
                  </a:cubicBezTo>
                  <a:cubicBezTo>
                    <a:pt x="319" y="4"/>
                    <a:pt x="293" y="0"/>
                    <a:pt x="275" y="0"/>
                  </a:cubicBezTo>
                  <a:cubicBezTo>
                    <a:pt x="205" y="0"/>
                    <a:pt x="165" y="51"/>
                    <a:pt x="152" y="68"/>
                  </a:cubicBezTo>
                  <a:cubicBezTo>
                    <a:pt x="150" y="24"/>
                    <a:pt x="117" y="0"/>
                    <a:pt x="81" y="0"/>
                  </a:cubicBezTo>
                  <a:cubicBezTo>
                    <a:pt x="46" y="0"/>
                    <a:pt x="31" y="31"/>
                    <a:pt x="24" y="44"/>
                  </a:cubicBezTo>
                  <a:cubicBezTo>
                    <a:pt x="11" y="73"/>
                    <a:pt x="0" y="117"/>
                    <a:pt x="0" y="119"/>
                  </a:cubicBezTo>
                  <a:cubicBezTo>
                    <a:pt x="0" y="128"/>
                    <a:pt x="9" y="128"/>
                    <a:pt x="9" y="128"/>
                  </a:cubicBezTo>
                  <a:cubicBezTo>
                    <a:pt x="18" y="128"/>
                    <a:pt x="18" y="128"/>
                    <a:pt x="22" y="110"/>
                  </a:cubicBezTo>
                  <a:cubicBezTo>
                    <a:pt x="35" y="55"/>
                    <a:pt x="51" y="18"/>
                    <a:pt x="79" y="18"/>
                  </a:cubicBezTo>
                  <a:cubicBezTo>
                    <a:pt x="92" y="18"/>
                    <a:pt x="103" y="24"/>
                    <a:pt x="103" y="53"/>
                  </a:cubicBezTo>
                  <a:cubicBezTo>
                    <a:pt x="103" y="68"/>
                    <a:pt x="101" y="77"/>
                    <a:pt x="90" y="119"/>
                  </a:cubicBezTo>
                  <a:lnTo>
                    <a:pt x="46" y="29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3" name="Freeform 157"/>
            <p:cNvSpPr>
              <a:spLocks noChangeArrowheads="1"/>
            </p:cNvSpPr>
            <p:nvPr/>
          </p:nvSpPr>
          <p:spPr bwMode="auto">
            <a:xfrm>
              <a:off x="3775" y="4022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4" name="Freeform 158"/>
            <p:cNvSpPr>
              <a:spLocks noChangeArrowheads="1"/>
            </p:cNvSpPr>
            <p:nvPr/>
          </p:nvSpPr>
          <p:spPr bwMode="auto">
            <a:xfrm>
              <a:off x="3856" y="3945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4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5" name="Freeform 159"/>
            <p:cNvSpPr>
              <a:spLocks noChangeArrowheads="1"/>
            </p:cNvSpPr>
            <p:nvPr/>
          </p:nvSpPr>
          <p:spPr bwMode="auto">
            <a:xfrm>
              <a:off x="3951" y="3952"/>
              <a:ext cx="72" cy="126"/>
            </a:xfrm>
            <a:custGeom>
              <a:avLst/>
              <a:gdLst/>
              <a:ahLst/>
              <a:cxnLst>
                <a:cxn ang="0">
                  <a:pos x="174" y="213"/>
                </a:cxn>
                <a:cxn ang="0">
                  <a:pos x="0" y="431"/>
                </a:cxn>
                <a:cxn ang="0">
                  <a:pos x="123" y="561"/>
                </a:cxn>
                <a:cxn ang="0">
                  <a:pos x="279" y="332"/>
                </a:cxn>
                <a:cxn ang="0">
                  <a:pos x="220" y="187"/>
                </a:cxn>
                <a:cxn ang="0">
                  <a:pos x="147" y="62"/>
                </a:cxn>
                <a:cxn ang="0">
                  <a:pos x="189" y="24"/>
                </a:cxn>
                <a:cxn ang="0">
                  <a:pos x="244" y="46"/>
                </a:cxn>
                <a:cxn ang="0">
                  <a:pos x="288" y="66"/>
                </a:cxn>
                <a:cxn ang="0">
                  <a:pos x="319" y="35"/>
                </a:cxn>
                <a:cxn ang="0">
                  <a:pos x="279" y="9"/>
                </a:cxn>
                <a:cxn ang="0">
                  <a:pos x="216" y="0"/>
                </a:cxn>
                <a:cxn ang="0">
                  <a:pos x="125" y="79"/>
                </a:cxn>
                <a:cxn ang="0">
                  <a:pos x="174" y="213"/>
                </a:cxn>
                <a:cxn ang="0">
                  <a:pos x="183" y="229"/>
                </a:cxn>
                <a:cxn ang="0">
                  <a:pos x="224" y="363"/>
                </a:cxn>
                <a:cxn ang="0">
                  <a:pos x="123" y="543"/>
                </a:cxn>
                <a:cxn ang="0">
                  <a:pos x="48" y="453"/>
                </a:cxn>
                <a:cxn ang="0">
                  <a:pos x="183" y="229"/>
                </a:cxn>
              </a:cxnLst>
              <a:rect l="0" t="0" r="r" b="b"/>
              <a:pathLst>
                <a:path w="320" h="562">
                  <a:moveTo>
                    <a:pt x="174" y="213"/>
                  </a:moveTo>
                  <a:cubicBezTo>
                    <a:pt x="75" y="235"/>
                    <a:pt x="0" y="337"/>
                    <a:pt x="0" y="431"/>
                  </a:cubicBezTo>
                  <a:cubicBezTo>
                    <a:pt x="0" y="506"/>
                    <a:pt x="51" y="561"/>
                    <a:pt x="123" y="561"/>
                  </a:cubicBezTo>
                  <a:cubicBezTo>
                    <a:pt x="213" y="561"/>
                    <a:pt x="279" y="440"/>
                    <a:pt x="279" y="332"/>
                  </a:cubicBezTo>
                  <a:cubicBezTo>
                    <a:pt x="279" y="262"/>
                    <a:pt x="249" y="222"/>
                    <a:pt x="220" y="187"/>
                  </a:cubicBezTo>
                  <a:cubicBezTo>
                    <a:pt x="194" y="154"/>
                    <a:pt x="147" y="95"/>
                    <a:pt x="147" y="62"/>
                  </a:cubicBezTo>
                  <a:cubicBezTo>
                    <a:pt x="147" y="44"/>
                    <a:pt x="163" y="24"/>
                    <a:pt x="189" y="24"/>
                  </a:cubicBezTo>
                  <a:cubicBezTo>
                    <a:pt x="213" y="24"/>
                    <a:pt x="229" y="35"/>
                    <a:pt x="244" y="46"/>
                  </a:cubicBezTo>
                  <a:cubicBezTo>
                    <a:pt x="262" y="55"/>
                    <a:pt x="277" y="66"/>
                    <a:pt x="288" y="66"/>
                  </a:cubicBezTo>
                  <a:cubicBezTo>
                    <a:pt x="308" y="66"/>
                    <a:pt x="319" y="46"/>
                    <a:pt x="319" y="35"/>
                  </a:cubicBezTo>
                  <a:cubicBezTo>
                    <a:pt x="319" y="18"/>
                    <a:pt x="306" y="15"/>
                    <a:pt x="279" y="9"/>
                  </a:cubicBezTo>
                  <a:cubicBezTo>
                    <a:pt x="238" y="0"/>
                    <a:pt x="227" y="0"/>
                    <a:pt x="216" y="0"/>
                  </a:cubicBezTo>
                  <a:cubicBezTo>
                    <a:pt x="154" y="0"/>
                    <a:pt x="125" y="33"/>
                    <a:pt x="125" y="79"/>
                  </a:cubicBezTo>
                  <a:cubicBezTo>
                    <a:pt x="125" y="121"/>
                    <a:pt x="150" y="165"/>
                    <a:pt x="174" y="213"/>
                  </a:cubicBezTo>
                  <a:close/>
                  <a:moveTo>
                    <a:pt x="183" y="229"/>
                  </a:moveTo>
                  <a:cubicBezTo>
                    <a:pt x="202" y="266"/>
                    <a:pt x="224" y="308"/>
                    <a:pt x="224" y="363"/>
                  </a:cubicBezTo>
                  <a:cubicBezTo>
                    <a:pt x="224" y="414"/>
                    <a:pt x="196" y="543"/>
                    <a:pt x="123" y="543"/>
                  </a:cubicBezTo>
                  <a:cubicBezTo>
                    <a:pt x="79" y="543"/>
                    <a:pt x="48" y="513"/>
                    <a:pt x="48" y="453"/>
                  </a:cubicBezTo>
                  <a:cubicBezTo>
                    <a:pt x="48" y="403"/>
                    <a:pt x="77" y="257"/>
                    <a:pt x="183" y="229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6" name="Freeform 160"/>
            <p:cNvSpPr>
              <a:spLocks noChangeArrowheads="1"/>
            </p:cNvSpPr>
            <p:nvPr/>
          </p:nvSpPr>
          <p:spPr bwMode="auto">
            <a:xfrm>
              <a:off x="4045" y="3945"/>
              <a:ext cx="41" cy="175"/>
            </a:xfrm>
            <a:custGeom>
              <a:avLst/>
              <a:gdLst/>
              <a:ahLst/>
              <a:cxnLst>
                <a:cxn ang="0">
                  <a:pos x="183" y="768"/>
                </a:cxn>
                <a:cxn ang="0">
                  <a:pos x="167" y="750"/>
                </a:cxn>
                <a:cxn ang="0">
                  <a:pos x="46" y="387"/>
                </a:cxn>
                <a:cxn ang="0">
                  <a:pos x="172" y="22"/>
                </a:cxn>
                <a:cxn ang="0">
                  <a:pos x="183" y="9"/>
                </a:cxn>
                <a:cxn ang="0">
                  <a:pos x="174" y="0"/>
                </a:cxn>
                <a:cxn ang="0">
                  <a:pos x="48" y="152"/>
                </a:cxn>
                <a:cxn ang="0">
                  <a:pos x="0" y="387"/>
                </a:cxn>
                <a:cxn ang="0">
                  <a:pos x="51" y="629"/>
                </a:cxn>
                <a:cxn ang="0">
                  <a:pos x="174" y="774"/>
                </a:cxn>
                <a:cxn ang="0">
                  <a:pos x="183" y="768"/>
                </a:cxn>
              </a:cxnLst>
              <a:rect l="0" t="0" r="r" b="b"/>
              <a:pathLst>
                <a:path w="184" h="775">
                  <a:moveTo>
                    <a:pt x="183" y="768"/>
                  </a:moveTo>
                  <a:cubicBezTo>
                    <a:pt x="183" y="766"/>
                    <a:pt x="183" y="763"/>
                    <a:pt x="167" y="750"/>
                  </a:cubicBezTo>
                  <a:cubicBezTo>
                    <a:pt x="70" y="653"/>
                    <a:pt x="46" y="506"/>
                    <a:pt x="46" y="387"/>
                  </a:cubicBezTo>
                  <a:cubicBezTo>
                    <a:pt x="46" y="253"/>
                    <a:pt x="75" y="119"/>
                    <a:pt x="172" y="22"/>
                  </a:cubicBezTo>
                  <a:cubicBezTo>
                    <a:pt x="183" y="11"/>
                    <a:pt x="183" y="11"/>
                    <a:pt x="183" y="9"/>
                  </a:cubicBezTo>
                  <a:cubicBezTo>
                    <a:pt x="183" y="2"/>
                    <a:pt x="178" y="0"/>
                    <a:pt x="174" y="0"/>
                  </a:cubicBezTo>
                  <a:cubicBezTo>
                    <a:pt x="165" y="0"/>
                    <a:pt x="95" y="53"/>
                    <a:pt x="48" y="152"/>
                  </a:cubicBezTo>
                  <a:cubicBezTo>
                    <a:pt x="9" y="238"/>
                    <a:pt x="0" y="323"/>
                    <a:pt x="0" y="387"/>
                  </a:cubicBezTo>
                  <a:cubicBezTo>
                    <a:pt x="0" y="449"/>
                    <a:pt x="9" y="541"/>
                    <a:pt x="51" y="629"/>
                  </a:cubicBezTo>
                  <a:cubicBezTo>
                    <a:pt x="99" y="726"/>
                    <a:pt x="165" y="774"/>
                    <a:pt x="174" y="774"/>
                  </a:cubicBezTo>
                  <a:cubicBezTo>
                    <a:pt x="178" y="774"/>
                    <a:pt x="183" y="772"/>
                    <a:pt x="183" y="76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7" name="Freeform 161"/>
            <p:cNvSpPr>
              <a:spLocks noChangeArrowheads="1"/>
            </p:cNvSpPr>
            <p:nvPr/>
          </p:nvSpPr>
          <p:spPr bwMode="auto">
            <a:xfrm>
              <a:off x="4154" y="3907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8" name="Freeform 162"/>
            <p:cNvSpPr>
              <a:spLocks noChangeArrowheads="1"/>
            </p:cNvSpPr>
            <p:nvPr/>
          </p:nvSpPr>
          <p:spPr bwMode="auto">
            <a:xfrm>
              <a:off x="4105" y="3953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69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4" y="541"/>
                    <a:pt x="70" y="499"/>
                    <a:pt x="70" y="378"/>
                  </a:cubicBezTo>
                  <a:cubicBezTo>
                    <a:pt x="70" y="334"/>
                    <a:pt x="88" y="209"/>
                    <a:pt x="165" y="119"/>
                  </a:cubicBezTo>
                  <a:cubicBezTo>
                    <a:pt x="211" y="64"/>
                    <a:pt x="284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79" name="Freeform 163"/>
            <p:cNvSpPr>
              <a:spLocks noChangeArrowheads="1"/>
            </p:cNvSpPr>
            <p:nvPr/>
          </p:nvSpPr>
          <p:spPr bwMode="auto">
            <a:xfrm>
              <a:off x="4287" y="4030"/>
              <a:ext cx="107" cy="7"/>
            </a:xfrm>
            <a:custGeom>
              <a:avLst/>
              <a:gdLst/>
              <a:ahLst/>
              <a:cxnLst>
                <a:cxn ang="0">
                  <a:pos x="447" y="33"/>
                </a:cxn>
                <a:cxn ang="0">
                  <a:pos x="475" y="18"/>
                </a:cxn>
                <a:cxn ang="0">
                  <a:pos x="447" y="0"/>
                </a:cxn>
                <a:cxn ang="0">
                  <a:pos x="26" y="0"/>
                </a:cxn>
                <a:cxn ang="0">
                  <a:pos x="0" y="18"/>
                </a:cxn>
                <a:cxn ang="0">
                  <a:pos x="26" y="33"/>
                </a:cxn>
                <a:cxn ang="0">
                  <a:pos x="447" y="33"/>
                </a:cxn>
              </a:cxnLst>
              <a:rect l="0" t="0" r="r" b="b"/>
              <a:pathLst>
                <a:path w="476" h="34">
                  <a:moveTo>
                    <a:pt x="447" y="33"/>
                  </a:moveTo>
                  <a:cubicBezTo>
                    <a:pt x="460" y="33"/>
                    <a:pt x="475" y="33"/>
                    <a:pt x="475" y="18"/>
                  </a:cubicBezTo>
                  <a:cubicBezTo>
                    <a:pt x="475" y="0"/>
                    <a:pt x="460" y="0"/>
                    <a:pt x="447" y="0"/>
                  </a:cubicBezTo>
                  <a:lnTo>
                    <a:pt x="26" y="0"/>
                  </a:lnTo>
                  <a:cubicBezTo>
                    <a:pt x="13" y="0"/>
                    <a:pt x="0" y="0"/>
                    <a:pt x="0" y="18"/>
                  </a:cubicBezTo>
                  <a:cubicBezTo>
                    <a:pt x="0" y="33"/>
                    <a:pt x="13" y="33"/>
                    <a:pt x="26" y="33"/>
                  </a:cubicBezTo>
                  <a:lnTo>
                    <a:pt x="447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0" name="Freeform 164"/>
            <p:cNvSpPr>
              <a:spLocks noChangeArrowheads="1"/>
            </p:cNvSpPr>
            <p:nvPr/>
          </p:nvSpPr>
          <p:spPr bwMode="auto">
            <a:xfrm>
              <a:off x="4506" y="3907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1" name="Freeform 165"/>
            <p:cNvSpPr>
              <a:spLocks noChangeArrowheads="1"/>
            </p:cNvSpPr>
            <p:nvPr/>
          </p:nvSpPr>
          <p:spPr bwMode="auto">
            <a:xfrm>
              <a:off x="4456" y="3953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69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2" y="541"/>
                    <a:pt x="70" y="499"/>
                    <a:pt x="70" y="378"/>
                  </a:cubicBezTo>
                  <a:cubicBezTo>
                    <a:pt x="70" y="334"/>
                    <a:pt x="86" y="209"/>
                    <a:pt x="165" y="119"/>
                  </a:cubicBezTo>
                  <a:cubicBezTo>
                    <a:pt x="211" y="64"/>
                    <a:pt x="284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2" name="Freeform 166"/>
            <p:cNvSpPr>
              <a:spLocks noChangeArrowheads="1"/>
            </p:cNvSpPr>
            <p:nvPr/>
          </p:nvSpPr>
          <p:spPr bwMode="auto">
            <a:xfrm>
              <a:off x="4586" y="4022"/>
              <a:ext cx="45" cy="81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08" y="0"/>
                </a:cxn>
                <a:cxn ang="0">
                  <a:pos x="0" y="35"/>
                </a:cxn>
                <a:cxn ang="0">
                  <a:pos x="0" y="55"/>
                </a:cxn>
                <a:cxn ang="0">
                  <a:pos x="79" y="40"/>
                </a:cxn>
                <a:cxn ang="0">
                  <a:pos x="79" y="317"/>
                </a:cxn>
                <a:cxn ang="0">
                  <a:pos x="24" y="341"/>
                </a:cxn>
                <a:cxn ang="0">
                  <a:pos x="4" y="341"/>
                </a:cxn>
                <a:cxn ang="0">
                  <a:pos x="4" y="361"/>
                </a:cxn>
                <a:cxn ang="0">
                  <a:pos x="101" y="359"/>
                </a:cxn>
                <a:cxn ang="0">
                  <a:pos x="200" y="361"/>
                </a:cxn>
                <a:cxn ang="0">
                  <a:pos x="200" y="341"/>
                </a:cxn>
                <a:cxn ang="0">
                  <a:pos x="178" y="341"/>
                </a:cxn>
                <a:cxn ang="0">
                  <a:pos x="123" y="317"/>
                </a:cxn>
                <a:cxn ang="0">
                  <a:pos x="123" y="15"/>
                </a:cxn>
              </a:cxnLst>
              <a:rect l="0" t="0" r="r" b="b"/>
              <a:pathLst>
                <a:path w="201" h="362">
                  <a:moveTo>
                    <a:pt x="123" y="15"/>
                  </a:moveTo>
                  <a:cubicBezTo>
                    <a:pt x="123" y="0"/>
                    <a:pt x="123" y="0"/>
                    <a:pt x="108" y="0"/>
                  </a:cubicBezTo>
                  <a:cubicBezTo>
                    <a:pt x="73" y="35"/>
                    <a:pt x="22" y="35"/>
                    <a:pt x="0" y="35"/>
                  </a:cubicBezTo>
                  <a:lnTo>
                    <a:pt x="0" y="55"/>
                  </a:lnTo>
                  <a:cubicBezTo>
                    <a:pt x="13" y="55"/>
                    <a:pt x="48" y="55"/>
                    <a:pt x="79" y="40"/>
                  </a:cubicBezTo>
                  <a:lnTo>
                    <a:pt x="79" y="317"/>
                  </a:lnTo>
                  <a:cubicBezTo>
                    <a:pt x="79" y="334"/>
                    <a:pt x="79" y="341"/>
                    <a:pt x="24" y="341"/>
                  </a:cubicBezTo>
                  <a:lnTo>
                    <a:pt x="4" y="341"/>
                  </a:lnTo>
                  <a:lnTo>
                    <a:pt x="4" y="361"/>
                  </a:lnTo>
                  <a:cubicBezTo>
                    <a:pt x="13" y="361"/>
                    <a:pt x="81" y="359"/>
                    <a:pt x="101" y="359"/>
                  </a:cubicBezTo>
                  <a:cubicBezTo>
                    <a:pt x="119" y="359"/>
                    <a:pt x="187" y="361"/>
                    <a:pt x="200" y="361"/>
                  </a:cubicBezTo>
                  <a:lnTo>
                    <a:pt x="200" y="341"/>
                  </a:lnTo>
                  <a:lnTo>
                    <a:pt x="178" y="341"/>
                  </a:lnTo>
                  <a:cubicBezTo>
                    <a:pt x="123" y="341"/>
                    <a:pt x="123" y="334"/>
                    <a:pt x="123" y="317"/>
                  </a:cubicBezTo>
                  <a:lnTo>
                    <a:pt x="123" y="1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3" name="Freeform 167"/>
            <p:cNvSpPr>
              <a:spLocks noChangeArrowheads="1"/>
            </p:cNvSpPr>
            <p:nvPr/>
          </p:nvSpPr>
          <p:spPr bwMode="auto">
            <a:xfrm>
              <a:off x="4705" y="4030"/>
              <a:ext cx="107" cy="7"/>
            </a:xfrm>
            <a:custGeom>
              <a:avLst/>
              <a:gdLst/>
              <a:ahLst/>
              <a:cxnLst>
                <a:cxn ang="0">
                  <a:pos x="447" y="33"/>
                </a:cxn>
                <a:cxn ang="0">
                  <a:pos x="475" y="18"/>
                </a:cxn>
                <a:cxn ang="0">
                  <a:pos x="447" y="0"/>
                </a:cxn>
                <a:cxn ang="0">
                  <a:pos x="26" y="0"/>
                </a:cxn>
                <a:cxn ang="0">
                  <a:pos x="0" y="18"/>
                </a:cxn>
                <a:cxn ang="0">
                  <a:pos x="26" y="33"/>
                </a:cxn>
                <a:cxn ang="0">
                  <a:pos x="447" y="33"/>
                </a:cxn>
              </a:cxnLst>
              <a:rect l="0" t="0" r="r" b="b"/>
              <a:pathLst>
                <a:path w="476" h="34">
                  <a:moveTo>
                    <a:pt x="447" y="33"/>
                  </a:moveTo>
                  <a:cubicBezTo>
                    <a:pt x="460" y="33"/>
                    <a:pt x="475" y="33"/>
                    <a:pt x="475" y="18"/>
                  </a:cubicBezTo>
                  <a:cubicBezTo>
                    <a:pt x="475" y="0"/>
                    <a:pt x="460" y="0"/>
                    <a:pt x="447" y="0"/>
                  </a:cubicBezTo>
                  <a:lnTo>
                    <a:pt x="26" y="0"/>
                  </a:lnTo>
                  <a:cubicBezTo>
                    <a:pt x="13" y="0"/>
                    <a:pt x="0" y="0"/>
                    <a:pt x="0" y="18"/>
                  </a:cubicBezTo>
                  <a:cubicBezTo>
                    <a:pt x="0" y="33"/>
                    <a:pt x="13" y="33"/>
                    <a:pt x="26" y="33"/>
                  </a:cubicBezTo>
                  <a:lnTo>
                    <a:pt x="447" y="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4" name="Freeform 168"/>
            <p:cNvSpPr>
              <a:spLocks noChangeArrowheads="1"/>
            </p:cNvSpPr>
            <p:nvPr/>
          </p:nvSpPr>
          <p:spPr bwMode="auto">
            <a:xfrm>
              <a:off x="4923" y="3907"/>
              <a:ext cx="77" cy="35"/>
            </a:xfrm>
            <a:custGeom>
              <a:avLst/>
              <a:gdLst/>
              <a:ahLst/>
              <a:cxnLst>
                <a:cxn ang="0">
                  <a:pos x="277" y="92"/>
                </a:cxn>
                <a:cxn ang="0">
                  <a:pos x="240" y="139"/>
                </a:cxn>
                <a:cxn ang="0">
                  <a:pos x="255" y="156"/>
                </a:cxn>
                <a:cxn ang="0">
                  <a:pos x="271" y="145"/>
                </a:cxn>
                <a:cxn ang="0">
                  <a:pos x="332" y="95"/>
                </a:cxn>
                <a:cxn ang="0">
                  <a:pos x="345" y="77"/>
                </a:cxn>
                <a:cxn ang="0">
                  <a:pos x="334" y="62"/>
                </a:cxn>
                <a:cxn ang="0">
                  <a:pos x="301" y="18"/>
                </a:cxn>
                <a:cxn ang="0">
                  <a:pos x="286" y="0"/>
                </a:cxn>
                <a:cxn ang="0">
                  <a:pos x="271" y="15"/>
                </a:cxn>
                <a:cxn ang="0">
                  <a:pos x="290" y="62"/>
                </a:cxn>
                <a:cxn ang="0">
                  <a:pos x="26" y="62"/>
                </a:cxn>
                <a:cxn ang="0">
                  <a:pos x="0" y="77"/>
                </a:cxn>
                <a:cxn ang="0">
                  <a:pos x="26" y="92"/>
                </a:cxn>
                <a:cxn ang="0">
                  <a:pos x="277" y="92"/>
                </a:cxn>
              </a:cxnLst>
              <a:rect l="0" t="0" r="r" b="b"/>
              <a:pathLst>
                <a:path w="346" h="157">
                  <a:moveTo>
                    <a:pt x="277" y="92"/>
                  </a:moveTo>
                  <a:cubicBezTo>
                    <a:pt x="266" y="103"/>
                    <a:pt x="240" y="125"/>
                    <a:pt x="240" y="139"/>
                  </a:cubicBezTo>
                  <a:cubicBezTo>
                    <a:pt x="240" y="147"/>
                    <a:pt x="246" y="156"/>
                    <a:pt x="255" y="156"/>
                  </a:cubicBezTo>
                  <a:cubicBezTo>
                    <a:pt x="262" y="156"/>
                    <a:pt x="266" y="150"/>
                    <a:pt x="271" y="145"/>
                  </a:cubicBezTo>
                  <a:cubicBezTo>
                    <a:pt x="279" y="134"/>
                    <a:pt x="297" y="112"/>
                    <a:pt x="332" y="95"/>
                  </a:cubicBezTo>
                  <a:cubicBezTo>
                    <a:pt x="337" y="90"/>
                    <a:pt x="345" y="88"/>
                    <a:pt x="345" y="77"/>
                  </a:cubicBezTo>
                  <a:cubicBezTo>
                    <a:pt x="345" y="70"/>
                    <a:pt x="339" y="66"/>
                    <a:pt x="334" y="62"/>
                  </a:cubicBezTo>
                  <a:cubicBezTo>
                    <a:pt x="317" y="51"/>
                    <a:pt x="308" y="35"/>
                    <a:pt x="301" y="18"/>
                  </a:cubicBezTo>
                  <a:cubicBezTo>
                    <a:pt x="301" y="11"/>
                    <a:pt x="297" y="0"/>
                    <a:pt x="286" y="0"/>
                  </a:cubicBezTo>
                  <a:cubicBezTo>
                    <a:pt x="275" y="0"/>
                    <a:pt x="271" y="11"/>
                    <a:pt x="271" y="15"/>
                  </a:cubicBezTo>
                  <a:cubicBezTo>
                    <a:pt x="271" y="20"/>
                    <a:pt x="277" y="46"/>
                    <a:pt x="290" y="62"/>
                  </a:cubicBezTo>
                  <a:lnTo>
                    <a:pt x="26" y="62"/>
                  </a:lnTo>
                  <a:cubicBezTo>
                    <a:pt x="13" y="62"/>
                    <a:pt x="0" y="62"/>
                    <a:pt x="0" y="77"/>
                  </a:cubicBezTo>
                  <a:cubicBezTo>
                    <a:pt x="0" y="92"/>
                    <a:pt x="13" y="92"/>
                    <a:pt x="26" y="92"/>
                  </a:cubicBezTo>
                  <a:lnTo>
                    <a:pt x="277" y="9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5" name="Freeform 169"/>
            <p:cNvSpPr>
              <a:spLocks noChangeArrowheads="1"/>
            </p:cNvSpPr>
            <p:nvPr/>
          </p:nvSpPr>
          <p:spPr bwMode="auto">
            <a:xfrm>
              <a:off x="4874" y="3953"/>
              <a:ext cx="124" cy="127"/>
            </a:xfrm>
            <a:custGeom>
              <a:avLst/>
              <a:gdLst/>
              <a:ahLst/>
              <a:cxnLst>
                <a:cxn ang="0">
                  <a:pos x="552" y="9"/>
                </a:cxn>
                <a:cxn ang="0">
                  <a:pos x="543" y="0"/>
                </a:cxn>
                <a:cxn ang="0">
                  <a:pos x="530" y="9"/>
                </a:cxn>
                <a:cxn ang="0">
                  <a:pos x="477" y="68"/>
                </a:cxn>
                <a:cxn ang="0">
                  <a:pos x="348" y="0"/>
                </a:cxn>
                <a:cxn ang="0">
                  <a:pos x="0" y="352"/>
                </a:cxn>
                <a:cxn ang="0">
                  <a:pos x="211" y="565"/>
                </a:cxn>
                <a:cxn ang="0">
                  <a:pos x="378" y="497"/>
                </a:cxn>
                <a:cxn ang="0">
                  <a:pos x="464" y="361"/>
                </a:cxn>
                <a:cxn ang="0">
                  <a:pos x="453" y="354"/>
                </a:cxn>
                <a:cxn ang="0">
                  <a:pos x="444" y="361"/>
                </a:cxn>
                <a:cxn ang="0">
                  <a:pos x="365" y="484"/>
                </a:cxn>
                <a:cxn ang="0">
                  <a:pos x="222" y="541"/>
                </a:cxn>
                <a:cxn ang="0">
                  <a:pos x="70" y="378"/>
                </a:cxn>
                <a:cxn ang="0">
                  <a:pos x="165" y="119"/>
                </a:cxn>
                <a:cxn ang="0">
                  <a:pos x="354" y="24"/>
                </a:cxn>
                <a:cxn ang="0">
                  <a:pos x="480" y="174"/>
                </a:cxn>
                <a:cxn ang="0">
                  <a:pos x="477" y="213"/>
                </a:cxn>
                <a:cxn ang="0">
                  <a:pos x="488" y="222"/>
                </a:cxn>
                <a:cxn ang="0">
                  <a:pos x="502" y="205"/>
                </a:cxn>
                <a:cxn ang="0">
                  <a:pos x="552" y="9"/>
                </a:cxn>
              </a:cxnLst>
              <a:rect l="0" t="0" r="r" b="b"/>
              <a:pathLst>
                <a:path w="553" h="566">
                  <a:moveTo>
                    <a:pt x="552" y="9"/>
                  </a:moveTo>
                  <a:cubicBezTo>
                    <a:pt x="552" y="4"/>
                    <a:pt x="550" y="0"/>
                    <a:pt x="543" y="0"/>
                  </a:cubicBezTo>
                  <a:cubicBezTo>
                    <a:pt x="541" y="0"/>
                    <a:pt x="539" y="0"/>
                    <a:pt x="530" y="9"/>
                  </a:cubicBezTo>
                  <a:lnTo>
                    <a:pt x="477" y="68"/>
                  </a:lnTo>
                  <a:cubicBezTo>
                    <a:pt x="469" y="57"/>
                    <a:pt x="433" y="0"/>
                    <a:pt x="348" y="0"/>
                  </a:cubicBezTo>
                  <a:cubicBezTo>
                    <a:pt x="174" y="0"/>
                    <a:pt x="0" y="172"/>
                    <a:pt x="0" y="352"/>
                  </a:cubicBezTo>
                  <a:cubicBezTo>
                    <a:pt x="0" y="480"/>
                    <a:pt x="92" y="565"/>
                    <a:pt x="211" y="565"/>
                  </a:cubicBezTo>
                  <a:cubicBezTo>
                    <a:pt x="277" y="565"/>
                    <a:pt x="337" y="532"/>
                    <a:pt x="378" y="497"/>
                  </a:cubicBezTo>
                  <a:cubicBezTo>
                    <a:pt x="451" y="433"/>
                    <a:pt x="464" y="363"/>
                    <a:pt x="464" y="361"/>
                  </a:cubicBezTo>
                  <a:cubicBezTo>
                    <a:pt x="464" y="354"/>
                    <a:pt x="455" y="354"/>
                    <a:pt x="453" y="354"/>
                  </a:cubicBezTo>
                  <a:cubicBezTo>
                    <a:pt x="449" y="354"/>
                    <a:pt x="447" y="354"/>
                    <a:pt x="444" y="361"/>
                  </a:cubicBezTo>
                  <a:cubicBezTo>
                    <a:pt x="438" y="383"/>
                    <a:pt x="420" y="438"/>
                    <a:pt x="365" y="484"/>
                  </a:cubicBezTo>
                  <a:cubicBezTo>
                    <a:pt x="312" y="528"/>
                    <a:pt x="264" y="541"/>
                    <a:pt x="222" y="541"/>
                  </a:cubicBezTo>
                  <a:cubicBezTo>
                    <a:pt x="154" y="541"/>
                    <a:pt x="70" y="499"/>
                    <a:pt x="70" y="378"/>
                  </a:cubicBezTo>
                  <a:cubicBezTo>
                    <a:pt x="70" y="334"/>
                    <a:pt x="88" y="209"/>
                    <a:pt x="165" y="119"/>
                  </a:cubicBezTo>
                  <a:cubicBezTo>
                    <a:pt x="211" y="64"/>
                    <a:pt x="284" y="24"/>
                    <a:pt x="354" y="24"/>
                  </a:cubicBezTo>
                  <a:cubicBezTo>
                    <a:pt x="433" y="24"/>
                    <a:pt x="480" y="84"/>
                    <a:pt x="480" y="174"/>
                  </a:cubicBezTo>
                  <a:cubicBezTo>
                    <a:pt x="480" y="205"/>
                    <a:pt x="477" y="205"/>
                    <a:pt x="477" y="213"/>
                  </a:cubicBezTo>
                  <a:cubicBezTo>
                    <a:pt x="477" y="222"/>
                    <a:pt x="486" y="222"/>
                    <a:pt x="488" y="222"/>
                  </a:cubicBezTo>
                  <a:cubicBezTo>
                    <a:pt x="499" y="222"/>
                    <a:pt x="499" y="220"/>
                    <a:pt x="502" y="205"/>
                  </a:cubicBezTo>
                  <a:lnTo>
                    <a:pt x="552" y="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6" name="Freeform 170"/>
            <p:cNvSpPr>
              <a:spLocks noChangeArrowheads="1"/>
            </p:cNvSpPr>
            <p:nvPr/>
          </p:nvSpPr>
          <p:spPr bwMode="auto">
            <a:xfrm>
              <a:off x="4998" y="4022"/>
              <a:ext cx="54" cy="81"/>
            </a:xfrm>
            <a:custGeom>
              <a:avLst/>
              <a:gdLst/>
              <a:ahLst/>
              <a:cxnLst>
                <a:cxn ang="0">
                  <a:pos x="242" y="262"/>
                </a:cxn>
                <a:cxn ang="0">
                  <a:pos x="222" y="262"/>
                </a:cxn>
                <a:cxn ang="0">
                  <a:pos x="209" y="312"/>
                </a:cxn>
                <a:cxn ang="0">
                  <a:pos x="154" y="315"/>
                </a:cxn>
                <a:cxn ang="0">
                  <a:pos x="55" y="315"/>
                </a:cxn>
                <a:cxn ang="0">
                  <a:pos x="163" y="224"/>
                </a:cxn>
                <a:cxn ang="0">
                  <a:pos x="242" y="106"/>
                </a:cxn>
                <a:cxn ang="0">
                  <a:pos x="114" y="0"/>
                </a:cxn>
                <a:cxn ang="0">
                  <a:pos x="0" y="97"/>
                </a:cxn>
                <a:cxn ang="0">
                  <a:pos x="29" y="128"/>
                </a:cxn>
                <a:cxn ang="0">
                  <a:pos x="57" y="99"/>
                </a:cxn>
                <a:cxn ang="0">
                  <a:pos x="26" y="70"/>
                </a:cxn>
                <a:cxn ang="0">
                  <a:pos x="106" y="20"/>
                </a:cxn>
                <a:cxn ang="0">
                  <a:pos x="189" y="106"/>
                </a:cxn>
                <a:cxn ang="0">
                  <a:pos x="136" y="211"/>
                </a:cxn>
                <a:cxn ang="0">
                  <a:pos x="4" y="341"/>
                </a:cxn>
                <a:cxn ang="0">
                  <a:pos x="0" y="361"/>
                </a:cxn>
                <a:cxn ang="0">
                  <a:pos x="224" y="361"/>
                </a:cxn>
                <a:cxn ang="0">
                  <a:pos x="242" y="262"/>
                </a:cxn>
              </a:cxnLst>
              <a:rect l="0" t="0" r="r" b="b"/>
              <a:pathLst>
                <a:path w="243" h="362">
                  <a:moveTo>
                    <a:pt x="242" y="262"/>
                  </a:moveTo>
                  <a:lnTo>
                    <a:pt x="222" y="262"/>
                  </a:lnTo>
                  <a:cubicBezTo>
                    <a:pt x="222" y="275"/>
                    <a:pt x="216" y="306"/>
                    <a:pt x="209" y="312"/>
                  </a:cubicBezTo>
                  <a:cubicBezTo>
                    <a:pt x="205" y="315"/>
                    <a:pt x="163" y="315"/>
                    <a:pt x="154" y="315"/>
                  </a:cubicBezTo>
                  <a:lnTo>
                    <a:pt x="55" y="315"/>
                  </a:lnTo>
                  <a:cubicBezTo>
                    <a:pt x="112" y="264"/>
                    <a:pt x="130" y="249"/>
                    <a:pt x="163" y="224"/>
                  </a:cubicBezTo>
                  <a:cubicBezTo>
                    <a:pt x="205" y="191"/>
                    <a:pt x="242" y="158"/>
                    <a:pt x="242" y="106"/>
                  </a:cubicBezTo>
                  <a:cubicBezTo>
                    <a:pt x="242" y="40"/>
                    <a:pt x="183" y="0"/>
                    <a:pt x="114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4" y="128"/>
                    <a:pt x="29" y="128"/>
                  </a:cubicBezTo>
                  <a:cubicBezTo>
                    <a:pt x="42" y="128"/>
                    <a:pt x="57" y="119"/>
                    <a:pt x="57" y="99"/>
                  </a:cubicBezTo>
                  <a:cubicBezTo>
                    <a:pt x="57" y="90"/>
                    <a:pt x="55" y="70"/>
                    <a:pt x="26" y="70"/>
                  </a:cubicBezTo>
                  <a:cubicBezTo>
                    <a:pt x="42" y="31"/>
                    <a:pt x="79" y="20"/>
                    <a:pt x="106" y="20"/>
                  </a:cubicBezTo>
                  <a:cubicBezTo>
                    <a:pt x="161" y="20"/>
                    <a:pt x="189" y="62"/>
                    <a:pt x="189" y="106"/>
                  </a:cubicBezTo>
                  <a:cubicBezTo>
                    <a:pt x="189" y="154"/>
                    <a:pt x="154" y="191"/>
                    <a:pt x="136" y="211"/>
                  </a:cubicBezTo>
                  <a:lnTo>
                    <a:pt x="4" y="341"/>
                  </a:lnTo>
                  <a:cubicBezTo>
                    <a:pt x="0" y="345"/>
                    <a:pt x="0" y="345"/>
                    <a:pt x="0" y="361"/>
                  </a:cubicBezTo>
                  <a:lnTo>
                    <a:pt x="224" y="361"/>
                  </a:lnTo>
                  <a:lnTo>
                    <a:pt x="242" y="26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87" name="Freeform 171"/>
            <p:cNvSpPr>
              <a:spLocks noChangeArrowheads="1"/>
            </p:cNvSpPr>
            <p:nvPr/>
          </p:nvSpPr>
          <p:spPr bwMode="auto">
            <a:xfrm>
              <a:off x="5079" y="3945"/>
              <a:ext cx="41" cy="175"/>
            </a:xfrm>
            <a:custGeom>
              <a:avLst/>
              <a:gdLst/>
              <a:ahLst/>
              <a:cxnLst>
                <a:cxn ang="0">
                  <a:pos x="183" y="387"/>
                </a:cxn>
                <a:cxn ang="0">
                  <a:pos x="130" y="145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5" y="26"/>
                </a:cxn>
                <a:cxn ang="0">
                  <a:pos x="136" y="387"/>
                </a:cxn>
                <a:cxn ang="0">
                  <a:pos x="11" y="755"/>
                </a:cxn>
                <a:cxn ang="0">
                  <a:pos x="0" y="768"/>
                </a:cxn>
                <a:cxn ang="0">
                  <a:pos x="9" y="774"/>
                </a:cxn>
                <a:cxn ang="0">
                  <a:pos x="132" y="625"/>
                </a:cxn>
                <a:cxn ang="0">
                  <a:pos x="183" y="387"/>
                </a:cxn>
              </a:cxnLst>
              <a:rect l="0" t="0" r="r" b="b"/>
              <a:pathLst>
                <a:path w="184" h="775">
                  <a:moveTo>
                    <a:pt x="183" y="387"/>
                  </a:moveTo>
                  <a:cubicBezTo>
                    <a:pt x="183" y="328"/>
                    <a:pt x="174" y="233"/>
                    <a:pt x="130" y="145"/>
                  </a:cubicBezTo>
                  <a:cubicBezTo>
                    <a:pt x="84" y="51"/>
                    <a:pt x="15" y="0"/>
                    <a:pt x="9" y="0"/>
                  </a:cubicBezTo>
                  <a:cubicBezTo>
                    <a:pt x="2" y="0"/>
                    <a:pt x="0" y="2"/>
                    <a:pt x="0" y="9"/>
                  </a:cubicBezTo>
                  <a:cubicBezTo>
                    <a:pt x="0" y="11"/>
                    <a:pt x="0" y="11"/>
                    <a:pt x="15" y="26"/>
                  </a:cubicBezTo>
                  <a:cubicBezTo>
                    <a:pt x="92" y="103"/>
                    <a:pt x="136" y="227"/>
                    <a:pt x="136" y="387"/>
                  </a:cubicBezTo>
                  <a:cubicBezTo>
                    <a:pt x="136" y="521"/>
                    <a:pt x="108" y="658"/>
                    <a:pt x="11" y="755"/>
                  </a:cubicBezTo>
                  <a:cubicBezTo>
                    <a:pt x="0" y="763"/>
                    <a:pt x="0" y="766"/>
                    <a:pt x="0" y="768"/>
                  </a:cubicBezTo>
                  <a:cubicBezTo>
                    <a:pt x="0" y="772"/>
                    <a:pt x="2" y="774"/>
                    <a:pt x="9" y="774"/>
                  </a:cubicBezTo>
                  <a:cubicBezTo>
                    <a:pt x="15" y="774"/>
                    <a:pt x="86" y="724"/>
                    <a:pt x="132" y="625"/>
                  </a:cubicBezTo>
                  <a:cubicBezTo>
                    <a:pt x="172" y="539"/>
                    <a:pt x="183" y="453"/>
                    <a:pt x="183" y="387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2170"/>
            <a:ext cx="9144000" cy="520700"/>
          </a:xfrm>
          <a:ln/>
          <a:effectLst>
            <a:outerShdw dist="101823" dir="2700000" algn="ctr" rotWithShape="0">
              <a:srgbClr val="E6E6E6">
                <a:alpha val="50027"/>
              </a:srgbClr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 err="1" smtClean="0">
                <a:solidFill>
                  <a:srgbClr val="0000FF"/>
                </a:solidFill>
              </a:rPr>
              <a:t>GlueBalls</a:t>
            </a:r>
            <a:r>
              <a:rPr lang="de-DE" sz="2000" dirty="0" smtClean="0">
                <a:solidFill>
                  <a:srgbClr val="0000FF"/>
                </a:solidFill>
              </a:rPr>
              <a:t> &amp; Hagedorn-States</a:t>
            </a:r>
            <a:r>
              <a:rPr lang="de-DE" sz="2000" dirty="0" smtClean="0"/>
              <a:t>: </a:t>
            </a:r>
            <a:r>
              <a:rPr lang="de-DE" sz="2000" dirty="0" err="1" smtClean="0">
                <a:solidFill>
                  <a:srgbClr val="FF0000"/>
                </a:solidFill>
              </a:rPr>
              <a:t>exponentially</a:t>
            </a:r>
            <a:r>
              <a:rPr lang="de-DE" sz="2000" dirty="0" smtClean="0"/>
              <a:t> </a:t>
            </a:r>
            <a:r>
              <a:rPr lang="de-DE" sz="2000" dirty="0" err="1" smtClean="0"/>
              <a:t>increasing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Mass-Spectra</a:t>
            </a:r>
            <a:r>
              <a:rPr lang="de-DE" sz="2000" dirty="0">
                <a:solidFill>
                  <a:srgbClr val="FF0000"/>
                </a:solidFill>
              </a:rPr>
              <a:t>,</a:t>
            </a:r>
            <a:r>
              <a:rPr lang="de-DE" sz="2000" dirty="0"/>
              <a:t> Width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8288" y="894647"/>
            <a:ext cx="5843915" cy="55999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28750" y="2130246"/>
            <a:ext cx="5768020" cy="305288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03775" y="2938463"/>
            <a:ext cx="180975" cy="45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22835" y="6508092"/>
            <a:ext cx="4500563" cy="639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i="1" dirty="0">
                <a:solidFill>
                  <a:srgbClr val="000000"/>
                </a:solidFill>
                <a:ea typeface="Symbola" charset="0"/>
                <a:cs typeface="Symbola" charset="0"/>
              </a:rPr>
              <a:t>T</a:t>
            </a:r>
            <a:r>
              <a:rPr lang="de-DE" dirty="0">
                <a:solidFill>
                  <a:srgbClr val="000000"/>
                </a:solidFill>
                <a:ea typeface="Symbola" charset="0"/>
                <a:cs typeface="Symbola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Symbola" charset="0"/>
                <a:cs typeface="Symbola" charset="0"/>
              </a:rPr>
              <a:t>quite</a:t>
            </a:r>
            <a:r>
              <a:rPr lang="de-DE" dirty="0">
                <a:solidFill>
                  <a:srgbClr val="000000"/>
                </a:solidFill>
                <a:ea typeface="Symbola" charset="0"/>
                <a:cs typeface="Symbola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Symbola" charset="0"/>
                <a:cs typeface="Symbola" charset="0"/>
              </a:rPr>
              <a:t>independent</a:t>
            </a:r>
            <a:r>
              <a:rPr lang="de-DE" dirty="0">
                <a:solidFill>
                  <a:srgbClr val="000000"/>
                </a:solidFill>
                <a:ea typeface="Symbola" charset="0"/>
                <a:cs typeface="Symbola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Symbola" charset="0"/>
                <a:cs typeface="Symbola" charset="0"/>
              </a:rPr>
              <a:t>of</a:t>
            </a:r>
            <a:r>
              <a:rPr lang="de-DE" dirty="0">
                <a:solidFill>
                  <a:srgbClr val="000000"/>
                </a:solidFill>
                <a:ea typeface="Symbola" charset="0"/>
                <a:cs typeface="Symbola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Symbola" charset="0"/>
                <a:cs typeface="Symbola" charset="0"/>
              </a:rPr>
              <a:t>charges</a:t>
            </a:r>
            <a:endParaRPr lang="de-DE" dirty="0">
              <a:solidFill>
                <a:srgbClr val="000000"/>
              </a:solidFill>
              <a:ea typeface="Symbola" charset="0"/>
              <a:cs typeface="Symbola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559675" y="5940425"/>
            <a:ext cx="1439863" cy="639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20323968">
            <a:off x="1941372" y="1611762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GlueBalls+HagedornStates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 rot="20323968">
            <a:off x="1847618" y="4247737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p-Baryon-HagedornStates</a:t>
            </a:r>
            <a:endParaRPr lang="de-DE" dirty="0"/>
          </a:p>
        </p:txBody>
      </p:sp>
      <p:sp>
        <p:nvSpPr>
          <p:cNvPr id="14" name="Ellipse 13"/>
          <p:cNvSpPr/>
          <p:nvPr/>
        </p:nvSpPr>
        <p:spPr bwMode="auto">
          <a:xfrm>
            <a:off x="2674625" y="996700"/>
            <a:ext cx="1369770" cy="45903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>
            <a:off x="2902310" y="1455730"/>
            <a:ext cx="455370" cy="683055"/>
          </a:xfrm>
          <a:prstGeom prst="straightConnector1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0975"/>
            <a:ext cx="8229600" cy="520700"/>
          </a:xfrm>
          <a:ln/>
          <a:effectLst>
            <a:outerShdw dist="101823" dir="2700000" algn="ctr" rotWithShape="0">
              <a:srgbClr val="E6E6E6">
                <a:alpha val="50027"/>
              </a:srgbClr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800" dirty="0"/>
              <a:t>Single HS </a:t>
            </a:r>
            <a:r>
              <a:rPr lang="de-DE" sz="2800" dirty="0" err="1"/>
              <a:t>cascading</a:t>
            </a:r>
            <a:r>
              <a:rPr lang="de-DE" sz="2800" dirty="0"/>
              <a:t> </a:t>
            </a:r>
            <a:r>
              <a:rPr lang="de-DE" sz="2800" dirty="0" err="1"/>
              <a:t>decay</a:t>
            </a:r>
            <a:r>
              <a:rPr lang="de-DE" sz="2800" dirty="0"/>
              <a:t>: </a:t>
            </a:r>
            <a:r>
              <a:rPr lang="de-DE" sz="2800" dirty="0" err="1" smtClean="0"/>
              <a:t>yield</a:t>
            </a:r>
            <a:r>
              <a:rPr lang="de-DE" sz="2800" dirty="0" smtClean="0"/>
              <a:t> </a:t>
            </a:r>
            <a:r>
              <a:rPr lang="de-DE" sz="2800" dirty="0" err="1" smtClean="0"/>
              <a:t>ratios</a:t>
            </a:r>
            <a:r>
              <a:rPr lang="de-DE" sz="2800" dirty="0" smtClean="0"/>
              <a:t> </a:t>
            </a:r>
            <a:r>
              <a:rPr lang="de-DE" sz="2800" dirty="0" err="1" smtClean="0"/>
              <a:t>vs</a:t>
            </a:r>
            <a:r>
              <a:rPr lang="de-DE" sz="2800" dirty="0" smtClean="0"/>
              <a:t> ALICE</a:t>
            </a:r>
            <a:endParaRPr lang="de-DE" sz="28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18321" y="-225436"/>
            <a:ext cx="3240088" cy="4629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775" y="3261835"/>
            <a:ext cx="8417700" cy="33547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77250" y="924465"/>
            <a:ext cx="2879725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data</a:t>
            </a:r>
            <a:r>
              <a:rPr lang="de-DE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ALICE @ LHC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84410" y="1455730"/>
            <a:ext cx="2408237" cy="504825"/>
            <a:chOff x="4037" y="3083"/>
            <a:chExt cx="1517" cy="318"/>
          </a:xfrm>
        </p:grpSpPr>
        <p:sp>
          <p:nvSpPr>
            <p:cNvPr id="11272" name="Freeform 8"/>
            <p:cNvSpPr>
              <a:spLocks noChangeArrowheads="1"/>
            </p:cNvSpPr>
            <p:nvPr/>
          </p:nvSpPr>
          <p:spPr bwMode="auto">
            <a:xfrm>
              <a:off x="4037" y="3083"/>
              <a:ext cx="1518" cy="318"/>
            </a:xfrm>
            <a:custGeom>
              <a:avLst/>
              <a:gdLst/>
              <a:ahLst/>
              <a:cxnLst>
                <a:cxn ang="0">
                  <a:pos x="3349" y="1404"/>
                </a:cxn>
                <a:cxn ang="0">
                  <a:pos x="0" y="1404"/>
                </a:cxn>
                <a:cxn ang="0">
                  <a:pos x="0" y="0"/>
                </a:cxn>
                <a:cxn ang="0">
                  <a:pos x="6696" y="0"/>
                </a:cxn>
                <a:cxn ang="0">
                  <a:pos x="6696" y="1404"/>
                </a:cxn>
                <a:cxn ang="0">
                  <a:pos x="3349" y="1404"/>
                </a:cxn>
              </a:cxnLst>
              <a:rect l="0" t="0" r="r" b="b"/>
              <a:pathLst>
                <a:path w="6697" h="1405">
                  <a:moveTo>
                    <a:pt x="3349" y="1404"/>
                  </a:moveTo>
                  <a:lnTo>
                    <a:pt x="0" y="1404"/>
                  </a:lnTo>
                  <a:lnTo>
                    <a:pt x="0" y="0"/>
                  </a:lnTo>
                  <a:lnTo>
                    <a:pt x="6696" y="0"/>
                  </a:lnTo>
                  <a:lnTo>
                    <a:pt x="6696" y="1404"/>
                  </a:lnTo>
                  <a:lnTo>
                    <a:pt x="3349" y="1404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3" name="Freeform 9"/>
            <p:cNvSpPr>
              <a:spLocks noChangeArrowheads="1"/>
            </p:cNvSpPr>
            <p:nvPr/>
          </p:nvSpPr>
          <p:spPr bwMode="auto">
            <a:xfrm>
              <a:off x="4215" y="3120"/>
              <a:ext cx="62" cy="81"/>
            </a:xfrm>
            <a:custGeom>
              <a:avLst/>
              <a:gdLst/>
              <a:ahLst/>
              <a:cxnLst>
                <a:cxn ang="0">
                  <a:pos x="82" y="37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1"/>
                </a:cxn>
                <a:cxn ang="0">
                  <a:pos x="45" y="317"/>
                </a:cxn>
                <a:cxn ang="0">
                  <a:pos x="0" y="342"/>
                </a:cxn>
                <a:cxn ang="0">
                  <a:pos x="0" y="360"/>
                </a:cxn>
                <a:cxn ang="0">
                  <a:pos x="64" y="357"/>
                </a:cxn>
                <a:cxn ang="0">
                  <a:pos x="128" y="360"/>
                </a:cxn>
                <a:cxn ang="0">
                  <a:pos x="128" y="342"/>
                </a:cxn>
                <a:cxn ang="0">
                  <a:pos x="83" y="317"/>
                </a:cxn>
                <a:cxn ang="0">
                  <a:pos x="83" y="221"/>
                </a:cxn>
                <a:cxn ang="0">
                  <a:pos x="83" y="216"/>
                </a:cxn>
                <a:cxn ang="0">
                  <a:pos x="152" y="256"/>
                </a:cxn>
                <a:cxn ang="0">
                  <a:pos x="278" y="128"/>
                </a:cxn>
                <a:cxn ang="0">
                  <a:pos x="160" y="0"/>
                </a:cxn>
                <a:cxn ang="0">
                  <a:pos x="82" y="37"/>
                </a:cxn>
                <a:cxn ang="0">
                  <a:pos x="83" y="186"/>
                </a:cxn>
                <a:cxn ang="0">
                  <a:pos x="83" y="59"/>
                </a:cxn>
                <a:cxn ang="0">
                  <a:pos x="157" y="14"/>
                </a:cxn>
                <a:cxn ang="0">
                  <a:pos x="232" y="128"/>
                </a:cxn>
                <a:cxn ang="0">
                  <a:pos x="150" y="243"/>
                </a:cxn>
                <a:cxn ang="0">
                  <a:pos x="91" y="210"/>
                </a:cxn>
                <a:cxn ang="0">
                  <a:pos x="83" y="186"/>
                </a:cxn>
              </a:cxnLst>
              <a:rect l="0" t="0" r="r" b="b"/>
              <a:pathLst>
                <a:path w="279" h="361">
                  <a:moveTo>
                    <a:pt x="82" y="37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1"/>
                  </a:cubicBezTo>
                  <a:lnTo>
                    <a:pt x="45" y="317"/>
                  </a:lnTo>
                  <a:cubicBezTo>
                    <a:pt x="45" y="342"/>
                    <a:pt x="38" y="342"/>
                    <a:pt x="0" y="342"/>
                  </a:cubicBezTo>
                  <a:lnTo>
                    <a:pt x="0" y="360"/>
                  </a:lnTo>
                  <a:cubicBezTo>
                    <a:pt x="19" y="358"/>
                    <a:pt x="48" y="357"/>
                    <a:pt x="64" y="357"/>
                  </a:cubicBezTo>
                  <a:cubicBezTo>
                    <a:pt x="78" y="357"/>
                    <a:pt x="107" y="358"/>
                    <a:pt x="128" y="360"/>
                  </a:cubicBezTo>
                  <a:lnTo>
                    <a:pt x="128" y="342"/>
                  </a:lnTo>
                  <a:cubicBezTo>
                    <a:pt x="90" y="342"/>
                    <a:pt x="83" y="342"/>
                    <a:pt x="83" y="317"/>
                  </a:cubicBezTo>
                  <a:lnTo>
                    <a:pt x="83" y="221"/>
                  </a:lnTo>
                  <a:lnTo>
                    <a:pt x="83" y="216"/>
                  </a:lnTo>
                  <a:cubicBezTo>
                    <a:pt x="86" y="226"/>
                    <a:pt x="110" y="256"/>
                    <a:pt x="152" y="256"/>
                  </a:cubicBezTo>
                  <a:cubicBezTo>
                    <a:pt x="219" y="256"/>
                    <a:pt x="278" y="200"/>
                    <a:pt x="278" y="128"/>
                  </a:cubicBezTo>
                  <a:cubicBezTo>
                    <a:pt x="278" y="56"/>
                    <a:pt x="224" y="0"/>
                    <a:pt x="160" y="0"/>
                  </a:cubicBezTo>
                  <a:cubicBezTo>
                    <a:pt x="117" y="0"/>
                    <a:pt x="93" y="26"/>
                    <a:pt x="82" y="37"/>
                  </a:cubicBezTo>
                  <a:close/>
                  <a:moveTo>
                    <a:pt x="83" y="186"/>
                  </a:moveTo>
                  <a:lnTo>
                    <a:pt x="83" y="59"/>
                  </a:lnTo>
                  <a:cubicBezTo>
                    <a:pt x="99" y="30"/>
                    <a:pt x="128" y="14"/>
                    <a:pt x="157" y="14"/>
                  </a:cubicBezTo>
                  <a:cubicBezTo>
                    <a:pt x="197" y="14"/>
                    <a:pt x="232" y="64"/>
                    <a:pt x="232" y="128"/>
                  </a:cubicBezTo>
                  <a:cubicBezTo>
                    <a:pt x="232" y="195"/>
                    <a:pt x="192" y="243"/>
                    <a:pt x="150" y="243"/>
                  </a:cubicBezTo>
                  <a:cubicBezTo>
                    <a:pt x="128" y="243"/>
                    <a:pt x="106" y="232"/>
                    <a:pt x="91" y="210"/>
                  </a:cubicBezTo>
                  <a:cubicBezTo>
                    <a:pt x="83" y="197"/>
                    <a:pt x="83" y="197"/>
                    <a:pt x="83" y="18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4" name="Freeform 10"/>
            <p:cNvSpPr>
              <a:spLocks noChangeArrowheads="1"/>
            </p:cNvSpPr>
            <p:nvPr/>
          </p:nvSpPr>
          <p:spPr bwMode="auto">
            <a:xfrm>
              <a:off x="4320" y="3142"/>
              <a:ext cx="78" cy="5"/>
            </a:xfrm>
            <a:custGeom>
              <a:avLst/>
              <a:gdLst/>
              <a:ahLst/>
              <a:cxnLst>
                <a:cxn ang="0">
                  <a:pos x="325" y="24"/>
                </a:cxn>
                <a:cxn ang="0">
                  <a:pos x="346" y="13"/>
                </a:cxn>
                <a:cxn ang="0">
                  <a:pos x="325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19" y="24"/>
                </a:cxn>
                <a:cxn ang="0">
                  <a:pos x="325" y="24"/>
                </a:cxn>
              </a:cxnLst>
              <a:rect l="0" t="0" r="r" b="b"/>
              <a:pathLst>
                <a:path w="347" h="25">
                  <a:moveTo>
                    <a:pt x="325" y="24"/>
                  </a:moveTo>
                  <a:cubicBezTo>
                    <a:pt x="334" y="24"/>
                    <a:pt x="346" y="24"/>
                    <a:pt x="346" y="13"/>
                  </a:cubicBezTo>
                  <a:cubicBezTo>
                    <a:pt x="346" y="0"/>
                    <a:pt x="334" y="0"/>
                    <a:pt x="325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3"/>
                  </a:cubicBezTo>
                  <a:cubicBezTo>
                    <a:pt x="0" y="24"/>
                    <a:pt x="10" y="24"/>
                    <a:pt x="19" y="24"/>
                  </a:cubicBezTo>
                  <a:lnTo>
                    <a:pt x="325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5" name="Freeform 11"/>
            <p:cNvSpPr>
              <a:spLocks noChangeArrowheads="1"/>
            </p:cNvSpPr>
            <p:nvPr/>
          </p:nvSpPr>
          <p:spPr bwMode="auto">
            <a:xfrm>
              <a:off x="4441" y="3120"/>
              <a:ext cx="62" cy="81"/>
            </a:xfrm>
            <a:custGeom>
              <a:avLst/>
              <a:gdLst/>
              <a:ahLst/>
              <a:cxnLst>
                <a:cxn ang="0">
                  <a:pos x="82" y="37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1"/>
                </a:cxn>
                <a:cxn ang="0">
                  <a:pos x="45" y="317"/>
                </a:cxn>
                <a:cxn ang="0">
                  <a:pos x="0" y="342"/>
                </a:cxn>
                <a:cxn ang="0">
                  <a:pos x="0" y="360"/>
                </a:cxn>
                <a:cxn ang="0">
                  <a:pos x="64" y="357"/>
                </a:cxn>
                <a:cxn ang="0">
                  <a:pos x="128" y="360"/>
                </a:cxn>
                <a:cxn ang="0">
                  <a:pos x="128" y="342"/>
                </a:cxn>
                <a:cxn ang="0">
                  <a:pos x="83" y="317"/>
                </a:cxn>
                <a:cxn ang="0">
                  <a:pos x="83" y="221"/>
                </a:cxn>
                <a:cxn ang="0">
                  <a:pos x="83" y="216"/>
                </a:cxn>
                <a:cxn ang="0">
                  <a:pos x="152" y="256"/>
                </a:cxn>
                <a:cxn ang="0">
                  <a:pos x="278" y="128"/>
                </a:cxn>
                <a:cxn ang="0">
                  <a:pos x="160" y="0"/>
                </a:cxn>
                <a:cxn ang="0">
                  <a:pos x="82" y="37"/>
                </a:cxn>
                <a:cxn ang="0">
                  <a:pos x="83" y="186"/>
                </a:cxn>
                <a:cxn ang="0">
                  <a:pos x="83" y="59"/>
                </a:cxn>
                <a:cxn ang="0">
                  <a:pos x="157" y="14"/>
                </a:cxn>
                <a:cxn ang="0">
                  <a:pos x="232" y="128"/>
                </a:cxn>
                <a:cxn ang="0">
                  <a:pos x="150" y="243"/>
                </a:cxn>
                <a:cxn ang="0">
                  <a:pos x="91" y="210"/>
                </a:cxn>
                <a:cxn ang="0">
                  <a:pos x="83" y="186"/>
                </a:cxn>
              </a:cxnLst>
              <a:rect l="0" t="0" r="r" b="b"/>
              <a:pathLst>
                <a:path w="279" h="361">
                  <a:moveTo>
                    <a:pt x="82" y="37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1"/>
                  </a:cubicBezTo>
                  <a:lnTo>
                    <a:pt x="45" y="317"/>
                  </a:lnTo>
                  <a:cubicBezTo>
                    <a:pt x="45" y="342"/>
                    <a:pt x="38" y="342"/>
                    <a:pt x="0" y="342"/>
                  </a:cubicBezTo>
                  <a:lnTo>
                    <a:pt x="0" y="360"/>
                  </a:lnTo>
                  <a:cubicBezTo>
                    <a:pt x="19" y="358"/>
                    <a:pt x="48" y="357"/>
                    <a:pt x="64" y="357"/>
                  </a:cubicBezTo>
                  <a:cubicBezTo>
                    <a:pt x="78" y="357"/>
                    <a:pt x="107" y="358"/>
                    <a:pt x="128" y="360"/>
                  </a:cubicBezTo>
                  <a:lnTo>
                    <a:pt x="128" y="342"/>
                  </a:lnTo>
                  <a:cubicBezTo>
                    <a:pt x="90" y="342"/>
                    <a:pt x="83" y="342"/>
                    <a:pt x="83" y="317"/>
                  </a:cubicBezTo>
                  <a:lnTo>
                    <a:pt x="83" y="221"/>
                  </a:lnTo>
                  <a:lnTo>
                    <a:pt x="83" y="216"/>
                  </a:lnTo>
                  <a:cubicBezTo>
                    <a:pt x="86" y="226"/>
                    <a:pt x="110" y="256"/>
                    <a:pt x="152" y="256"/>
                  </a:cubicBezTo>
                  <a:cubicBezTo>
                    <a:pt x="219" y="256"/>
                    <a:pt x="278" y="200"/>
                    <a:pt x="278" y="128"/>
                  </a:cubicBezTo>
                  <a:cubicBezTo>
                    <a:pt x="278" y="56"/>
                    <a:pt x="224" y="0"/>
                    <a:pt x="160" y="0"/>
                  </a:cubicBezTo>
                  <a:cubicBezTo>
                    <a:pt x="117" y="0"/>
                    <a:pt x="93" y="26"/>
                    <a:pt x="82" y="37"/>
                  </a:cubicBezTo>
                  <a:close/>
                  <a:moveTo>
                    <a:pt x="83" y="186"/>
                  </a:moveTo>
                  <a:lnTo>
                    <a:pt x="83" y="59"/>
                  </a:lnTo>
                  <a:cubicBezTo>
                    <a:pt x="99" y="30"/>
                    <a:pt x="128" y="14"/>
                    <a:pt x="157" y="14"/>
                  </a:cubicBezTo>
                  <a:cubicBezTo>
                    <a:pt x="197" y="14"/>
                    <a:pt x="232" y="64"/>
                    <a:pt x="232" y="128"/>
                  </a:cubicBezTo>
                  <a:cubicBezTo>
                    <a:pt x="232" y="195"/>
                    <a:pt x="192" y="243"/>
                    <a:pt x="150" y="243"/>
                  </a:cubicBezTo>
                  <a:cubicBezTo>
                    <a:pt x="128" y="243"/>
                    <a:pt x="106" y="232"/>
                    <a:pt x="91" y="210"/>
                  </a:cubicBezTo>
                  <a:cubicBezTo>
                    <a:pt x="83" y="197"/>
                    <a:pt x="83" y="197"/>
                    <a:pt x="83" y="18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6" name="Freeform 12"/>
            <p:cNvSpPr>
              <a:spLocks noChangeArrowheads="1"/>
            </p:cNvSpPr>
            <p:nvPr/>
          </p:nvSpPr>
          <p:spPr bwMode="auto">
            <a:xfrm>
              <a:off x="4555" y="3122"/>
              <a:ext cx="13" cy="54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  <a:cxn ang="0">
                  <a:pos x="61" y="214"/>
                </a:cxn>
                <a:cxn ang="0">
                  <a:pos x="30" y="184"/>
                </a:cxn>
                <a:cxn ang="0">
                  <a:pos x="0" y="214"/>
                </a:cxn>
                <a:cxn ang="0">
                  <a:pos x="30" y="243"/>
                </a:cxn>
                <a:cxn ang="0">
                  <a:pos x="61" y="214"/>
                </a:cxn>
              </a:cxnLst>
              <a:rect l="0" t="0" r="r" b="b"/>
              <a:pathLst>
                <a:path w="62" h="244">
                  <a:moveTo>
                    <a:pt x="61" y="30"/>
                  </a:moveTo>
                  <a:cubicBezTo>
                    <a:pt x="61" y="13"/>
                    <a:pt x="48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1"/>
                    <a:pt x="30" y="61"/>
                  </a:cubicBezTo>
                  <a:cubicBezTo>
                    <a:pt x="48" y="61"/>
                    <a:pt x="61" y="46"/>
                    <a:pt x="61" y="30"/>
                  </a:cubicBezTo>
                  <a:close/>
                  <a:moveTo>
                    <a:pt x="61" y="214"/>
                  </a:moveTo>
                  <a:cubicBezTo>
                    <a:pt x="61" y="197"/>
                    <a:pt x="48" y="184"/>
                    <a:pt x="30" y="184"/>
                  </a:cubicBezTo>
                  <a:cubicBezTo>
                    <a:pt x="14" y="184"/>
                    <a:pt x="0" y="197"/>
                    <a:pt x="0" y="214"/>
                  </a:cubicBezTo>
                  <a:cubicBezTo>
                    <a:pt x="0" y="230"/>
                    <a:pt x="14" y="243"/>
                    <a:pt x="30" y="243"/>
                  </a:cubicBezTo>
                  <a:cubicBezTo>
                    <a:pt x="48" y="243"/>
                    <a:pt x="61" y="230"/>
                    <a:pt x="61" y="214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7" name="Freeform 13"/>
            <p:cNvSpPr>
              <a:spLocks noChangeArrowheads="1"/>
            </p:cNvSpPr>
            <p:nvPr/>
          </p:nvSpPr>
          <p:spPr bwMode="auto">
            <a:xfrm>
              <a:off x="4624" y="3083"/>
              <a:ext cx="99" cy="127"/>
            </a:xfrm>
            <a:custGeom>
              <a:avLst/>
              <a:gdLst/>
              <a:ahLst/>
              <a:cxnLst>
                <a:cxn ang="0">
                  <a:pos x="178" y="504"/>
                </a:cxn>
                <a:cxn ang="0">
                  <a:pos x="78" y="285"/>
                </a:cxn>
                <a:cxn ang="0">
                  <a:pos x="70" y="277"/>
                </a:cxn>
                <a:cxn ang="0">
                  <a:pos x="61" y="282"/>
                </a:cxn>
                <a:cxn ang="0">
                  <a:pos x="8" y="322"/>
                </a:cxn>
                <a:cxn ang="0">
                  <a:pos x="0" y="331"/>
                </a:cxn>
                <a:cxn ang="0">
                  <a:pos x="6" y="336"/>
                </a:cxn>
                <a:cxn ang="0">
                  <a:pos x="26" y="325"/>
                </a:cxn>
                <a:cxn ang="0">
                  <a:pos x="43" y="310"/>
                </a:cxn>
                <a:cxn ang="0">
                  <a:pos x="154" y="555"/>
                </a:cxn>
                <a:cxn ang="0">
                  <a:pos x="166" y="563"/>
                </a:cxn>
                <a:cxn ang="0">
                  <a:pos x="181" y="552"/>
                </a:cxn>
                <a:cxn ang="0">
                  <a:pos x="437" y="22"/>
                </a:cxn>
                <a:cxn ang="0">
                  <a:pos x="440" y="11"/>
                </a:cxn>
                <a:cxn ang="0">
                  <a:pos x="429" y="0"/>
                </a:cxn>
                <a:cxn ang="0">
                  <a:pos x="416" y="11"/>
                </a:cxn>
                <a:cxn ang="0">
                  <a:pos x="178" y="504"/>
                </a:cxn>
              </a:cxnLst>
              <a:rect l="0" t="0" r="r" b="b"/>
              <a:pathLst>
                <a:path w="441" h="564">
                  <a:moveTo>
                    <a:pt x="178" y="504"/>
                  </a:moveTo>
                  <a:lnTo>
                    <a:pt x="78" y="285"/>
                  </a:lnTo>
                  <a:cubicBezTo>
                    <a:pt x="75" y="277"/>
                    <a:pt x="72" y="277"/>
                    <a:pt x="70" y="277"/>
                  </a:cubicBezTo>
                  <a:cubicBezTo>
                    <a:pt x="70" y="277"/>
                    <a:pt x="67" y="277"/>
                    <a:pt x="61" y="282"/>
                  </a:cubicBezTo>
                  <a:lnTo>
                    <a:pt x="8" y="322"/>
                  </a:lnTo>
                  <a:cubicBezTo>
                    <a:pt x="0" y="326"/>
                    <a:pt x="0" y="328"/>
                    <a:pt x="0" y="331"/>
                  </a:cubicBezTo>
                  <a:cubicBezTo>
                    <a:pt x="0" y="333"/>
                    <a:pt x="2" y="336"/>
                    <a:pt x="6" y="336"/>
                  </a:cubicBezTo>
                  <a:cubicBezTo>
                    <a:pt x="10" y="336"/>
                    <a:pt x="19" y="328"/>
                    <a:pt x="26" y="325"/>
                  </a:cubicBezTo>
                  <a:cubicBezTo>
                    <a:pt x="29" y="322"/>
                    <a:pt x="37" y="315"/>
                    <a:pt x="43" y="310"/>
                  </a:cubicBezTo>
                  <a:lnTo>
                    <a:pt x="154" y="555"/>
                  </a:lnTo>
                  <a:cubicBezTo>
                    <a:pt x="158" y="563"/>
                    <a:pt x="162" y="563"/>
                    <a:pt x="166" y="563"/>
                  </a:cubicBezTo>
                  <a:cubicBezTo>
                    <a:pt x="174" y="563"/>
                    <a:pt x="176" y="560"/>
                    <a:pt x="181" y="552"/>
                  </a:cubicBezTo>
                  <a:lnTo>
                    <a:pt x="437" y="22"/>
                  </a:lnTo>
                  <a:cubicBezTo>
                    <a:pt x="440" y="14"/>
                    <a:pt x="440" y="13"/>
                    <a:pt x="440" y="11"/>
                  </a:cubicBezTo>
                  <a:cubicBezTo>
                    <a:pt x="440" y="6"/>
                    <a:pt x="435" y="0"/>
                    <a:pt x="429" y="0"/>
                  </a:cubicBezTo>
                  <a:cubicBezTo>
                    <a:pt x="424" y="0"/>
                    <a:pt x="421" y="3"/>
                    <a:pt x="416" y="11"/>
                  </a:cubicBezTo>
                  <a:lnTo>
                    <a:pt x="178" y="50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8" name="Freeform 14"/>
            <p:cNvSpPr>
              <a:spLocks noChangeArrowheads="1"/>
            </p:cNvSpPr>
            <p:nvPr/>
          </p:nvSpPr>
          <p:spPr bwMode="auto">
            <a:xfrm>
              <a:off x="4721" y="3083"/>
              <a:ext cx="246" cy="5"/>
            </a:xfrm>
            <a:custGeom>
              <a:avLst/>
              <a:gdLst/>
              <a:ahLst/>
              <a:cxnLst>
                <a:cxn ang="0">
                  <a:pos x="546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4"/>
                </a:cxn>
                <a:cxn ang="0">
                  <a:pos x="546" y="24"/>
                </a:cxn>
              </a:cxnLst>
              <a:rect l="0" t="0" r="r" b="b"/>
              <a:pathLst>
                <a:path w="1091" h="25">
                  <a:moveTo>
                    <a:pt x="54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090" y="0"/>
                  </a:lnTo>
                  <a:lnTo>
                    <a:pt x="1090" y="24"/>
                  </a:lnTo>
                  <a:lnTo>
                    <a:pt x="546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9" name="Freeform 15"/>
            <p:cNvSpPr>
              <a:spLocks noChangeArrowheads="1"/>
            </p:cNvSpPr>
            <p:nvPr/>
          </p:nvSpPr>
          <p:spPr bwMode="auto">
            <a:xfrm>
              <a:off x="4728" y="3120"/>
              <a:ext cx="46" cy="57"/>
            </a:xfrm>
            <a:custGeom>
              <a:avLst/>
              <a:gdLst/>
              <a:ahLst/>
              <a:cxnLst>
                <a:cxn ang="0">
                  <a:pos x="192" y="38"/>
                </a:cxn>
                <a:cxn ang="0">
                  <a:pos x="165" y="64"/>
                </a:cxn>
                <a:cxn ang="0">
                  <a:pos x="182" y="80"/>
                </a:cxn>
                <a:cxn ang="0">
                  <a:pos x="208" y="48"/>
                </a:cxn>
                <a:cxn ang="0">
                  <a:pos x="141" y="0"/>
                </a:cxn>
                <a:cxn ang="0">
                  <a:pos x="45" y="83"/>
                </a:cxn>
                <a:cxn ang="0">
                  <a:pos x="104" y="139"/>
                </a:cxn>
                <a:cxn ang="0">
                  <a:pos x="163" y="182"/>
                </a:cxn>
                <a:cxn ang="0">
                  <a:pos x="82" y="243"/>
                </a:cxn>
                <a:cxn ang="0">
                  <a:pos x="18" y="214"/>
                </a:cxn>
                <a:cxn ang="0">
                  <a:pos x="53" y="184"/>
                </a:cxn>
                <a:cxn ang="0">
                  <a:pos x="32" y="165"/>
                </a:cxn>
                <a:cxn ang="0">
                  <a:pos x="0" y="202"/>
                </a:cxn>
                <a:cxn ang="0">
                  <a:pos x="82" y="256"/>
                </a:cxn>
                <a:cxn ang="0">
                  <a:pos x="195" y="163"/>
                </a:cxn>
                <a:cxn ang="0">
                  <a:pos x="178" y="122"/>
                </a:cxn>
                <a:cxn ang="0">
                  <a:pos x="120" y="98"/>
                </a:cxn>
                <a:cxn ang="0">
                  <a:pos x="78" y="64"/>
                </a:cxn>
                <a:cxn ang="0">
                  <a:pos x="141" y="13"/>
                </a:cxn>
                <a:cxn ang="0">
                  <a:pos x="192" y="38"/>
                </a:cxn>
              </a:cxnLst>
              <a:rect l="0" t="0" r="r" b="b"/>
              <a:pathLst>
                <a:path w="209" h="257">
                  <a:moveTo>
                    <a:pt x="192" y="38"/>
                  </a:moveTo>
                  <a:cubicBezTo>
                    <a:pt x="176" y="38"/>
                    <a:pt x="165" y="51"/>
                    <a:pt x="165" y="64"/>
                  </a:cubicBezTo>
                  <a:cubicBezTo>
                    <a:pt x="165" y="72"/>
                    <a:pt x="170" y="80"/>
                    <a:pt x="182" y="80"/>
                  </a:cubicBezTo>
                  <a:cubicBezTo>
                    <a:pt x="195" y="80"/>
                    <a:pt x="208" y="70"/>
                    <a:pt x="208" y="48"/>
                  </a:cubicBezTo>
                  <a:cubicBezTo>
                    <a:pt x="208" y="22"/>
                    <a:pt x="184" y="0"/>
                    <a:pt x="141" y="0"/>
                  </a:cubicBezTo>
                  <a:cubicBezTo>
                    <a:pt x="66" y="0"/>
                    <a:pt x="45" y="58"/>
                    <a:pt x="45" y="83"/>
                  </a:cubicBezTo>
                  <a:cubicBezTo>
                    <a:pt x="45" y="126"/>
                    <a:pt x="88" y="136"/>
                    <a:pt x="104" y="139"/>
                  </a:cubicBezTo>
                  <a:cubicBezTo>
                    <a:pt x="133" y="144"/>
                    <a:pt x="163" y="150"/>
                    <a:pt x="163" y="182"/>
                  </a:cubicBezTo>
                  <a:cubicBezTo>
                    <a:pt x="163" y="197"/>
                    <a:pt x="149" y="243"/>
                    <a:pt x="82" y="243"/>
                  </a:cubicBezTo>
                  <a:cubicBezTo>
                    <a:pt x="74" y="243"/>
                    <a:pt x="30" y="243"/>
                    <a:pt x="18" y="214"/>
                  </a:cubicBezTo>
                  <a:cubicBezTo>
                    <a:pt x="38" y="216"/>
                    <a:pt x="53" y="200"/>
                    <a:pt x="53" y="184"/>
                  </a:cubicBezTo>
                  <a:cubicBezTo>
                    <a:pt x="53" y="171"/>
                    <a:pt x="43" y="165"/>
                    <a:pt x="32" y="165"/>
                  </a:cubicBezTo>
                  <a:cubicBezTo>
                    <a:pt x="18" y="165"/>
                    <a:pt x="0" y="176"/>
                    <a:pt x="0" y="202"/>
                  </a:cubicBezTo>
                  <a:cubicBezTo>
                    <a:pt x="0" y="234"/>
                    <a:pt x="32" y="256"/>
                    <a:pt x="82" y="256"/>
                  </a:cubicBezTo>
                  <a:cubicBezTo>
                    <a:pt x="173" y="256"/>
                    <a:pt x="195" y="187"/>
                    <a:pt x="195" y="163"/>
                  </a:cubicBezTo>
                  <a:cubicBezTo>
                    <a:pt x="195" y="142"/>
                    <a:pt x="184" y="128"/>
                    <a:pt x="178" y="122"/>
                  </a:cubicBezTo>
                  <a:cubicBezTo>
                    <a:pt x="162" y="106"/>
                    <a:pt x="146" y="102"/>
                    <a:pt x="120" y="98"/>
                  </a:cubicBezTo>
                  <a:cubicBezTo>
                    <a:pt x="101" y="93"/>
                    <a:pt x="78" y="90"/>
                    <a:pt x="78" y="64"/>
                  </a:cubicBezTo>
                  <a:cubicBezTo>
                    <a:pt x="78" y="46"/>
                    <a:pt x="91" y="13"/>
                    <a:pt x="141" y="13"/>
                  </a:cubicBezTo>
                  <a:cubicBezTo>
                    <a:pt x="155" y="13"/>
                    <a:pt x="184" y="16"/>
                    <a:pt x="192" y="3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0" name="Freeform 16"/>
            <p:cNvSpPr>
              <a:spLocks noChangeArrowheads="1"/>
            </p:cNvSpPr>
            <p:nvPr/>
          </p:nvSpPr>
          <p:spPr bwMode="auto">
            <a:xfrm>
              <a:off x="4787" y="3135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6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2" y="14"/>
                    <a:pt x="344" y="14"/>
                  </a:cubicBezTo>
                  <a:cubicBezTo>
                    <a:pt x="346" y="14"/>
                    <a:pt x="352" y="14"/>
                    <a:pt x="352" y="5"/>
                  </a:cubicBezTo>
                  <a:cubicBezTo>
                    <a:pt x="352" y="3"/>
                    <a:pt x="350" y="0"/>
                    <a:pt x="346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1" name="Freeform 17"/>
            <p:cNvSpPr>
              <a:spLocks noChangeArrowheads="1"/>
            </p:cNvSpPr>
            <p:nvPr/>
          </p:nvSpPr>
          <p:spPr bwMode="auto">
            <a:xfrm>
              <a:off x="4877" y="3135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7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4" y="14"/>
                    <a:pt x="344" y="14"/>
                  </a:cubicBezTo>
                  <a:cubicBezTo>
                    <a:pt x="347" y="14"/>
                    <a:pt x="352" y="14"/>
                    <a:pt x="352" y="5"/>
                  </a:cubicBezTo>
                  <a:cubicBezTo>
                    <a:pt x="352" y="3"/>
                    <a:pt x="350" y="0"/>
                    <a:pt x="347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2" name="Freeform 18"/>
            <p:cNvSpPr>
              <a:spLocks noChangeArrowheads="1"/>
            </p:cNvSpPr>
            <p:nvPr/>
          </p:nvSpPr>
          <p:spPr bwMode="auto">
            <a:xfrm>
              <a:off x="5010" y="3129"/>
              <a:ext cx="84" cy="29"/>
            </a:xfrm>
            <a:custGeom>
              <a:avLst/>
              <a:gdLst/>
              <a:ahLst/>
              <a:cxnLst>
                <a:cxn ang="0">
                  <a:pos x="357" y="22"/>
                </a:cxn>
                <a:cxn ang="0">
                  <a:pos x="376" y="11"/>
                </a:cxn>
                <a:cxn ang="0">
                  <a:pos x="357" y="0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19" y="22"/>
                </a:cxn>
                <a:cxn ang="0">
                  <a:pos x="357" y="22"/>
                </a:cxn>
                <a:cxn ang="0">
                  <a:pos x="357" y="133"/>
                </a:cxn>
                <a:cxn ang="0">
                  <a:pos x="376" y="122"/>
                </a:cxn>
                <a:cxn ang="0">
                  <a:pos x="357" y="110"/>
                </a:cxn>
                <a:cxn ang="0">
                  <a:pos x="19" y="110"/>
                </a:cxn>
                <a:cxn ang="0">
                  <a:pos x="0" y="122"/>
                </a:cxn>
                <a:cxn ang="0">
                  <a:pos x="19" y="133"/>
                </a:cxn>
                <a:cxn ang="0">
                  <a:pos x="357" y="133"/>
                </a:cxn>
              </a:cxnLst>
              <a:rect l="0" t="0" r="r" b="b"/>
              <a:pathLst>
                <a:path w="377" h="134">
                  <a:moveTo>
                    <a:pt x="357" y="22"/>
                  </a:moveTo>
                  <a:cubicBezTo>
                    <a:pt x="365" y="22"/>
                    <a:pt x="376" y="22"/>
                    <a:pt x="376" y="11"/>
                  </a:cubicBezTo>
                  <a:cubicBezTo>
                    <a:pt x="376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1" y="0"/>
                    <a:pt x="0" y="0"/>
                    <a:pt x="0" y="11"/>
                  </a:cubicBezTo>
                  <a:cubicBezTo>
                    <a:pt x="0" y="22"/>
                    <a:pt x="11" y="22"/>
                    <a:pt x="19" y="22"/>
                  </a:cubicBezTo>
                  <a:lnTo>
                    <a:pt x="357" y="22"/>
                  </a:lnTo>
                  <a:close/>
                  <a:moveTo>
                    <a:pt x="357" y="133"/>
                  </a:moveTo>
                  <a:cubicBezTo>
                    <a:pt x="365" y="133"/>
                    <a:pt x="376" y="133"/>
                    <a:pt x="376" y="122"/>
                  </a:cubicBezTo>
                  <a:cubicBezTo>
                    <a:pt x="376" y="110"/>
                    <a:pt x="365" y="110"/>
                    <a:pt x="357" y="110"/>
                  </a:cubicBezTo>
                  <a:lnTo>
                    <a:pt x="19" y="110"/>
                  </a:lnTo>
                  <a:cubicBezTo>
                    <a:pt x="11" y="110"/>
                    <a:pt x="0" y="110"/>
                    <a:pt x="0" y="122"/>
                  </a:cubicBezTo>
                  <a:cubicBezTo>
                    <a:pt x="0" y="133"/>
                    <a:pt x="11" y="133"/>
                    <a:pt x="19" y="133"/>
                  </a:cubicBezTo>
                  <a:lnTo>
                    <a:pt x="357" y="13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3" name="Freeform 19"/>
            <p:cNvSpPr>
              <a:spLocks noChangeArrowheads="1"/>
            </p:cNvSpPr>
            <p:nvPr/>
          </p:nvSpPr>
          <p:spPr bwMode="auto">
            <a:xfrm>
              <a:off x="5142" y="3091"/>
              <a:ext cx="53" cy="87"/>
            </a:xfrm>
            <a:custGeom>
              <a:avLst/>
              <a:gdLst/>
              <a:ahLst/>
              <a:cxnLst>
                <a:cxn ang="0">
                  <a:pos x="238" y="195"/>
                </a:cxn>
                <a:cxn ang="0">
                  <a:pos x="216" y="64"/>
                </a:cxn>
                <a:cxn ang="0">
                  <a:pos x="120" y="0"/>
                </a:cxn>
                <a:cxn ang="0">
                  <a:pos x="21" y="67"/>
                </a:cxn>
                <a:cxn ang="0">
                  <a:pos x="0" y="195"/>
                </a:cxn>
                <a:cxn ang="0">
                  <a:pos x="26" y="331"/>
                </a:cxn>
                <a:cxn ang="0">
                  <a:pos x="118" y="389"/>
                </a:cxn>
                <a:cxn ang="0">
                  <a:pos x="218" y="323"/>
                </a:cxn>
                <a:cxn ang="0">
                  <a:pos x="238" y="195"/>
                </a:cxn>
                <a:cxn ang="0">
                  <a:pos x="118" y="376"/>
                </a:cxn>
                <a:cxn ang="0">
                  <a:pos x="53" y="307"/>
                </a:cxn>
                <a:cxn ang="0">
                  <a:pos x="46" y="189"/>
                </a:cxn>
                <a:cxn ang="0">
                  <a:pos x="51" y="85"/>
                </a:cxn>
                <a:cxn ang="0">
                  <a:pos x="118" y="13"/>
                </a:cxn>
                <a:cxn ang="0">
                  <a:pos x="186" y="78"/>
                </a:cxn>
                <a:cxn ang="0">
                  <a:pos x="192" y="189"/>
                </a:cxn>
                <a:cxn ang="0">
                  <a:pos x="186" y="306"/>
                </a:cxn>
                <a:cxn ang="0">
                  <a:pos x="118" y="376"/>
                </a:cxn>
              </a:cxnLst>
              <a:rect l="0" t="0" r="r" b="b"/>
              <a:pathLst>
                <a:path w="239" h="390">
                  <a:moveTo>
                    <a:pt x="238" y="195"/>
                  </a:moveTo>
                  <a:cubicBezTo>
                    <a:pt x="238" y="150"/>
                    <a:pt x="235" y="106"/>
                    <a:pt x="216" y="64"/>
                  </a:cubicBezTo>
                  <a:cubicBezTo>
                    <a:pt x="190" y="10"/>
                    <a:pt x="144" y="0"/>
                    <a:pt x="120" y="0"/>
                  </a:cubicBezTo>
                  <a:cubicBezTo>
                    <a:pt x="85" y="0"/>
                    <a:pt x="45" y="14"/>
                    <a:pt x="21" y="67"/>
                  </a:cubicBezTo>
                  <a:cubicBezTo>
                    <a:pt x="3" y="106"/>
                    <a:pt x="0" y="150"/>
                    <a:pt x="0" y="195"/>
                  </a:cubicBezTo>
                  <a:cubicBezTo>
                    <a:pt x="0" y="238"/>
                    <a:pt x="2" y="288"/>
                    <a:pt x="26" y="331"/>
                  </a:cubicBezTo>
                  <a:cubicBezTo>
                    <a:pt x="50" y="377"/>
                    <a:pt x="91" y="389"/>
                    <a:pt x="118" y="389"/>
                  </a:cubicBezTo>
                  <a:cubicBezTo>
                    <a:pt x="149" y="389"/>
                    <a:pt x="192" y="376"/>
                    <a:pt x="218" y="323"/>
                  </a:cubicBezTo>
                  <a:cubicBezTo>
                    <a:pt x="235" y="285"/>
                    <a:pt x="238" y="240"/>
                    <a:pt x="238" y="195"/>
                  </a:cubicBezTo>
                  <a:close/>
                  <a:moveTo>
                    <a:pt x="118" y="376"/>
                  </a:moveTo>
                  <a:cubicBezTo>
                    <a:pt x="96" y="376"/>
                    <a:pt x="64" y="361"/>
                    <a:pt x="53" y="307"/>
                  </a:cubicBezTo>
                  <a:cubicBezTo>
                    <a:pt x="46" y="274"/>
                    <a:pt x="46" y="222"/>
                    <a:pt x="46" y="189"/>
                  </a:cubicBezTo>
                  <a:cubicBezTo>
                    <a:pt x="46" y="152"/>
                    <a:pt x="46" y="115"/>
                    <a:pt x="51" y="85"/>
                  </a:cubicBezTo>
                  <a:cubicBezTo>
                    <a:pt x="62" y="18"/>
                    <a:pt x="104" y="13"/>
                    <a:pt x="118" y="13"/>
                  </a:cubicBezTo>
                  <a:cubicBezTo>
                    <a:pt x="138" y="13"/>
                    <a:pt x="174" y="22"/>
                    <a:pt x="186" y="78"/>
                  </a:cubicBezTo>
                  <a:cubicBezTo>
                    <a:pt x="192" y="110"/>
                    <a:pt x="192" y="154"/>
                    <a:pt x="192" y="189"/>
                  </a:cubicBezTo>
                  <a:cubicBezTo>
                    <a:pt x="192" y="230"/>
                    <a:pt x="192" y="269"/>
                    <a:pt x="186" y="306"/>
                  </a:cubicBezTo>
                  <a:cubicBezTo>
                    <a:pt x="176" y="358"/>
                    <a:pt x="144" y="376"/>
                    <a:pt x="118" y="37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4" name="Freeform 20"/>
            <p:cNvSpPr>
              <a:spLocks noChangeArrowheads="1"/>
            </p:cNvSpPr>
            <p:nvPr/>
          </p:nvSpPr>
          <p:spPr bwMode="auto">
            <a:xfrm>
              <a:off x="5212" y="3163"/>
              <a:ext cx="13" cy="13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</a:cxnLst>
              <a:rect l="0" t="0" r="r" b="b"/>
              <a:pathLst>
                <a:path w="62" h="62">
                  <a:moveTo>
                    <a:pt x="61" y="30"/>
                  </a:moveTo>
                  <a:cubicBezTo>
                    <a:pt x="61" y="14"/>
                    <a:pt x="48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8" y="61"/>
                    <a:pt x="61" y="48"/>
                    <a:pt x="61" y="3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5" name="Freeform 21"/>
            <p:cNvSpPr>
              <a:spLocks noChangeArrowheads="1"/>
            </p:cNvSpPr>
            <p:nvPr/>
          </p:nvSpPr>
          <p:spPr bwMode="auto">
            <a:xfrm>
              <a:off x="5242" y="3091"/>
              <a:ext cx="53" cy="87"/>
            </a:xfrm>
            <a:custGeom>
              <a:avLst/>
              <a:gdLst/>
              <a:ahLst/>
              <a:cxnLst>
                <a:cxn ang="0">
                  <a:pos x="184" y="197"/>
                </a:cxn>
                <a:cxn ang="0">
                  <a:pos x="184" y="214"/>
                </a:cxn>
                <a:cxn ang="0">
                  <a:pos x="93" y="373"/>
                </a:cxn>
                <a:cxn ang="0">
                  <a:pos x="37" y="352"/>
                </a:cxn>
                <a:cxn ang="0">
                  <a:pos x="66" y="326"/>
                </a:cxn>
                <a:cxn ang="0">
                  <a:pos x="40" y="301"/>
                </a:cxn>
                <a:cxn ang="0">
                  <a:pos x="14" y="328"/>
                </a:cxn>
                <a:cxn ang="0">
                  <a:pos x="93" y="389"/>
                </a:cxn>
                <a:cxn ang="0">
                  <a:pos x="235" y="190"/>
                </a:cxn>
                <a:cxn ang="0">
                  <a:pos x="120" y="0"/>
                </a:cxn>
                <a:cxn ang="0">
                  <a:pos x="37" y="35"/>
                </a:cxn>
                <a:cxn ang="0">
                  <a:pos x="0" y="126"/>
                </a:cxn>
                <a:cxn ang="0">
                  <a:pos x="114" y="253"/>
                </a:cxn>
                <a:cxn ang="0">
                  <a:pos x="184" y="197"/>
                </a:cxn>
                <a:cxn ang="0">
                  <a:pos x="114" y="240"/>
                </a:cxn>
                <a:cxn ang="0">
                  <a:pos x="61" y="205"/>
                </a:cxn>
                <a:cxn ang="0">
                  <a:pos x="51" y="128"/>
                </a:cxn>
                <a:cxn ang="0">
                  <a:pos x="62" y="50"/>
                </a:cxn>
                <a:cxn ang="0">
                  <a:pos x="120" y="14"/>
                </a:cxn>
                <a:cxn ang="0">
                  <a:pos x="174" y="59"/>
                </a:cxn>
                <a:cxn ang="0">
                  <a:pos x="182" y="138"/>
                </a:cxn>
                <a:cxn ang="0">
                  <a:pos x="114" y="240"/>
                </a:cxn>
              </a:cxnLst>
              <a:rect l="0" t="0" r="r" b="b"/>
              <a:pathLst>
                <a:path w="236" h="390">
                  <a:moveTo>
                    <a:pt x="184" y="197"/>
                  </a:moveTo>
                  <a:lnTo>
                    <a:pt x="184" y="214"/>
                  </a:lnTo>
                  <a:cubicBezTo>
                    <a:pt x="184" y="347"/>
                    <a:pt x="125" y="373"/>
                    <a:pt x="93" y="373"/>
                  </a:cubicBezTo>
                  <a:cubicBezTo>
                    <a:pt x="83" y="373"/>
                    <a:pt x="53" y="371"/>
                    <a:pt x="37" y="352"/>
                  </a:cubicBezTo>
                  <a:cubicBezTo>
                    <a:pt x="62" y="352"/>
                    <a:pt x="66" y="336"/>
                    <a:pt x="66" y="326"/>
                  </a:cubicBezTo>
                  <a:cubicBezTo>
                    <a:pt x="66" y="309"/>
                    <a:pt x="53" y="301"/>
                    <a:pt x="40" y="301"/>
                  </a:cubicBezTo>
                  <a:cubicBezTo>
                    <a:pt x="30" y="301"/>
                    <a:pt x="14" y="306"/>
                    <a:pt x="14" y="328"/>
                  </a:cubicBezTo>
                  <a:cubicBezTo>
                    <a:pt x="14" y="365"/>
                    <a:pt x="45" y="389"/>
                    <a:pt x="93" y="389"/>
                  </a:cubicBezTo>
                  <a:cubicBezTo>
                    <a:pt x="166" y="389"/>
                    <a:pt x="235" y="312"/>
                    <a:pt x="235" y="190"/>
                  </a:cubicBezTo>
                  <a:cubicBezTo>
                    <a:pt x="235" y="38"/>
                    <a:pt x="170" y="0"/>
                    <a:pt x="120" y="0"/>
                  </a:cubicBezTo>
                  <a:cubicBezTo>
                    <a:pt x="88" y="0"/>
                    <a:pt x="61" y="10"/>
                    <a:pt x="37" y="35"/>
                  </a:cubicBezTo>
                  <a:cubicBezTo>
                    <a:pt x="13" y="61"/>
                    <a:pt x="0" y="85"/>
                    <a:pt x="0" y="126"/>
                  </a:cubicBezTo>
                  <a:cubicBezTo>
                    <a:pt x="0" y="198"/>
                    <a:pt x="50" y="253"/>
                    <a:pt x="114" y="253"/>
                  </a:cubicBezTo>
                  <a:cubicBezTo>
                    <a:pt x="147" y="253"/>
                    <a:pt x="171" y="229"/>
                    <a:pt x="184" y="197"/>
                  </a:cubicBezTo>
                  <a:close/>
                  <a:moveTo>
                    <a:pt x="114" y="240"/>
                  </a:moveTo>
                  <a:cubicBezTo>
                    <a:pt x="104" y="240"/>
                    <a:pt x="78" y="240"/>
                    <a:pt x="61" y="205"/>
                  </a:cubicBezTo>
                  <a:cubicBezTo>
                    <a:pt x="51" y="184"/>
                    <a:pt x="51" y="155"/>
                    <a:pt x="51" y="128"/>
                  </a:cubicBezTo>
                  <a:cubicBezTo>
                    <a:pt x="51" y="98"/>
                    <a:pt x="51" y="70"/>
                    <a:pt x="62" y="50"/>
                  </a:cubicBezTo>
                  <a:cubicBezTo>
                    <a:pt x="78" y="21"/>
                    <a:pt x="99" y="14"/>
                    <a:pt x="120" y="14"/>
                  </a:cubicBezTo>
                  <a:cubicBezTo>
                    <a:pt x="146" y="14"/>
                    <a:pt x="165" y="34"/>
                    <a:pt x="174" y="59"/>
                  </a:cubicBezTo>
                  <a:cubicBezTo>
                    <a:pt x="181" y="77"/>
                    <a:pt x="182" y="112"/>
                    <a:pt x="182" y="138"/>
                  </a:cubicBezTo>
                  <a:cubicBezTo>
                    <a:pt x="182" y="186"/>
                    <a:pt x="163" y="240"/>
                    <a:pt x="114" y="240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6" name="Freeform 22"/>
            <p:cNvSpPr>
              <a:spLocks noChangeArrowheads="1"/>
            </p:cNvSpPr>
            <p:nvPr/>
          </p:nvSpPr>
          <p:spPr bwMode="auto">
            <a:xfrm>
              <a:off x="5326" y="3090"/>
              <a:ext cx="82" cy="86"/>
            </a:xfrm>
            <a:custGeom>
              <a:avLst/>
              <a:gdLst/>
              <a:ahLst/>
              <a:cxnLst>
                <a:cxn ang="0">
                  <a:pos x="355" y="0"/>
                </a:cxn>
                <a:cxn ang="0">
                  <a:pos x="11" y="0"/>
                </a:cxn>
                <a:cxn ang="0">
                  <a:pos x="0" y="126"/>
                </a:cxn>
                <a:cxn ang="0">
                  <a:pos x="14" y="126"/>
                </a:cxn>
                <a:cxn ang="0">
                  <a:pos x="115" y="18"/>
                </a:cxn>
                <a:cxn ang="0">
                  <a:pos x="146" y="19"/>
                </a:cxn>
                <a:cxn ang="0">
                  <a:pos x="158" y="40"/>
                </a:cxn>
                <a:cxn ang="0">
                  <a:pos x="158" y="338"/>
                </a:cxn>
                <a:cxn ang="0">
                  <a:pos x="99" y="365"/>
                </a:cxn>
                <a:cxn ang="0">
                  <a:pos x="77" y="365"/>
                </a:cxn>
                <a:cxn ang="0">
                  <a:pos x="77" y="382"/>
                </a:cxn>
                <a:cxn ang="0">
                  <a:pos x="182" y="381"/>
                </a:cxn>
                <a:cxn ang="0">
                  <a:pos x="290" y="382"/>
                </a:cxn>
                <a:cxn ang="0">
                  <a:pos x="290" y="365"/>
                </a:cxn>
                <a:cxn ang="0">
                  <a:pos x="267" y="365"/>
                </a:cxn>
                <a:cxn ang="0">
                  <a:pos x="208" y="338"/>
                </a:cxn>
                <a:cxn ang="0">
                  <a:pos x="208" y="40"/>
                </a:cxn>
                <a:cxn ang="0">
                  <a:pos x="219" y="19"/>
                </a:cxn>
                <a:cxn ang="0">
                  <a:pos x="251" y="18"/>
                </a:cxn>
                <a:cxn ang="0">
                  <a:pos x="352" y="126"/>
                </a:cxn>
                <a:cxn ang="0">
                  <a:pos x="366" y="126"/>
                </a:cxn>
                <a:cxn ang="0">
                  <a:pos x="355" y="0"/>
                </a:cxn>
              </a:cxnLst>
              <a:rect l="0" t="0" r="r" b="b"/>
              <a:pathLst>
                <a:path w="367" h="383">
                  <a:moveTo>
                    <a:pt x="355" y="0"/>
                  </a:moveTo>
                  <a:lnTo>
                    <a:pt x="11" y="0"/>
                  </a:lnTo>
                  <a:lnTo>
                    <a:pt x="0" y="126"/>
                  </a:lnTo>
                  <a:lnTo>
                    <a:pt x="14" y="126"/>
                  </a:lnTo>
                  <a:cubicBezTo>
                    <a:pt x="22" y="37"/>
                    <a:pt x="30" y="18"/>
                    <a:pt x="115" y="18"/>
                  </a:cubicBezTo>
                  <a:cubicBezTo>
                    <a:pt x="126" y="18"/>
                    <a:pt x="141" y="18"/>
                    <a:pt x="146" y="19"/>
                  </a:cubicBezTo>
                  <a:cubicBezTo>
                    <a:pt x="158" y="21"/>
                    <a:pt x="158" y="27"/>
                    <a:pt x="158" y="40"/>
                  </a:cubicBezTo>
                  <a:lnTo>
                    <a:pt x="158" y="338"/>
                  </a:lnTo>
                  <a:cubicBezTo>
                    <a:pt x="158" y="357"/>
                    <a:pt x="158" y="365"/>
                    <a:pt x="99" y="365"/>
                  </a:cubicBezTo>
                  <a:lnTo>
                    <a:pt x="77" y="365"/>
                  </a:lnTo>
                  <a:lnTo>
                    <a:pt x="77" y="382"/>
                  </a:lnTo>
                  <a:cubicBezTo>
                    <a:pt x="99" y="381"/>
                    <a:pt x="157" y="381"/>
                    <a:pt x="182" y="381"/>
                  </a:cubicBezTo>
                  <a:cubicBezTo>
                    <a:pt x="210" y="381"/>
                    <a:pt x="267" y="381"/>
                    <a:pt x="290" y="382"/>
                  </a:cubicBezTo>
                  <a:lnTo>
                    <a:pt x="290" y="365"/>
                  </a:lnTo>
                  <a:lnTo>
                    <a:pt x="267" y="365"/>
                  </a:lnTo>
                  <a:cubicBezTo>
                    <a:pt x="208" y="365"/>
                    <a:pt x="208" y="357"/>
                    <a:pt x="208" y="338"/>
                  </a:cubicBezTo>
                  <a:lnTo>
                    <a:pt x="208" y="40"/>
                  </a:lnTo>
                  <a:cubicBezTo>
                    <a:pt x="208" y="29"/>
                    <a:pt x="208" y="21"/>
                    <a:pt x="219" y="19"/>
                  </a:cubicBezTo>
                  <a:cubicBezTo>
                    <a:pt x="224" y="18"/>
                    <a:pt x="240" y="18"/>
                    <a:pt x="251" y="18"/>
                  </a:cubicBezTo>
                  <a:cubicBezTo>
                    <a:pt x="336" y="18"/>
                    <a:pt x="344" y="37"/>
                    <a:pt x="352" y="126"/>
                  </a:cubicBezTo>
                  <a:lnTo>
                    <a:pt x="366" y="126"/>
                  </a:lnTo>
                  <a:lnTo>
                    <a:pt x="355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7" name="Freeform 23"/>
            <p:cNvSpPr>
              <a:spLocks noChangeArrowheads="1"/>
            </p:cNvSpPr>
            <p:nvPr/>
          </p:nvSpPr>
          <p:spPr bwMode="auto">
            <a:xfrm>
              <a:off x="5406" y="3119"/>
              <a:ext cx="49" cy="58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118" y="13"/>
                </a:cxn>
                <a:cxn ang="0">
                  <a:pos x="182" y="110"/>
                </a:cxn>
                <a:cxn ang="0">
                  <a:pos x="48" y="110"/>
                </a:cxn>
                <a:cxn ang="0">
                  <a:pos x="46" y="123"/>
                </a:cxn>
                <a:cxn ang="0">
                  <a:pos x="205" y="123"/>
                </a:cxn>
                <a:cxn ang="0">
                  <a:pos x="219" y="110"/>
                </a:cxn>
                <a:cxn ang="0">
                  <a:pos x="118" y="0"/>
                </a:cxn>
                <a:cxn ang="0">
                  <a:pos x="0" y="130"/>
                </a:cxn>
                <a:cxn ang="0">
                  <a:pos x="125" y="259"/>
                </a:cxn>
                <a:cxn ang="0">
                  <a:pos x="219" y="186"/>
                </a:cxn>
                <a:cxn ang="0">
                  <a:pos x="211" y="179"/>
                </a:cxn>
                <a:cxn ang="0">
                  <a:pos x="205" y="187"/>
                </a:cxn>
                <a:cxn ang="0">
                  <a:pos x="128" y="245"/>
                </a:cxn>
                <a:cxn ang="0">
                  <a:pos x="64" y="208"/>
                </a:cxn>
                <a:cxn ang="0">
                  <a:pos x="46" y="123"/>
                </a:cxn>
              </a:cxnLst>
              <a:rect l="0" t="0" r="r" b="b"/>
              <a:pathLst>
                <a:path w="220" h="260">
                  <a:moveTo>
                    <a:pt x="48" y="110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6" y="13"/>
                    <a:pt x="182" y="90"/>
                    <a:pt x="182" y="110"/>
                  </a:cubicBezTo>
                  <a:lnTo>
                    <a:pt x="48" y="110"/>
                  </a:lnTo>
                  <a:close/>
                  <a:moveTo>
                    <a:pt x="46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0"/>
                  </a:cubicBezTo>
                  <a:cubicBezTo>
                    <a:pt x="219" y="54"/>
                    <a:pt x="189" y="0"/>
                    <a:pt x="118" y="0"/>
                  </a:cubicBezTo>
                  <a:cubicBezTo>
                    <a:pt x="53" y="0"/>
                    <a:pt x="0" y="58"/>
                    <a:pt x="0" y="130"/>
                  </a:cubicBezTo>
                  <a:cubicBezTo>
                    <a:pt x="0" y="205"/>
                    <a:pt x="59" y="259"/>
                    <a:pt x="125" y="259"/>
                  </a:cubicBezTo>
                  <a:cubicBezTo>
                    <a:pt x="194" y="259"/>
                    <a:pt x="219" y="197"/>
                    <a:pt x="219" y="186"/>
                  </a:cubicBezTo>
                  <a:cubicBezTo>
                    <a:pt x="219" y="181"/>
                    <a:pt x="214" y="179"/>
                    <a:pt x="211" y="179"/>
                  </a:cubicBezTo>
                  <a:cubicBezTo>
                    <a:pt x="206" y="179"/>
                    <a:pt x="206" y="182"/>
                    <a:pt x="205" y="187"/>
                  </a:cubicBezTo>
                  <a:cubicBezTo>
                    <a:pt x="184" y="245"/>
                    <a:pt x="134" y="245"/>
                    <a:pt x="128" y="245"/>
                  </a:cubicBezTo>
                  <a:cubicBezTo>
                    <a:pt x="99" y="245"/>
                    <a:pt x="77" y="229"/>
                    <a:pt x="64" y="208"/>
                  </a:cubicBezTo>
                  <a:cubicBezTo>
                    <a:pt x="46" y="181"/>
                    <a:pt x="46" y="142"/>
                    <a:pt x="46" y="123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8" name="Freeform 24"/>
            <p:cNvSpPr>
              <a:spLocks noChangeArrowheads="1"/>
            </p:cNvSpPr>
            <p:nvPr/>
          </p:nvSpPr>
          <p:spPr bwMode="auto">
            <a:xfrm>
              <a:off x="5461" y="3089"/>
              <a:ext cx="90" cy="89"/>
            </a:xfrm>
            <a:custGeom>
              <a:avLst/>
              <a:gdLst/>
              <a:ahLst/>
              <a:cxnLst>
                <a:cxn ang="0">
                  <a:pos x="339" y="56"/>
                </a:cxn>
                <a:cxn ang="0">
                  <a:pos x="402" y="18"/>
                </a:cxn>
                <a:cxn ang="0">
                  <a:pos x="402" y="0"/>
                </a:cxn>
                <a:cxn ang="0">
                  <a:pos x="347" y="2"/>
                </a:cxn>
                <a:cxn ang="0">
                  <a:pos x="282" y="0"/>
                </a:cxn>
                <a:cxn ang="0">
                  <a:pos x="282" y="18"/>
                </a:cxn>
                <a:cxn ang="0">
                  <a:pos x="323" y="46"/>
                </a:cxn>
                <a:cxn ang="0">
                  <a:pos x="320" y="58"/>
                </a:cxn>
                <a:cxn ang="0">
                  <a:pos x="218" y="330"/>
                </a:cxn>
                <a:cxn ang="0">
                  <a:pos x="109" y="45"/>
                </a:cxn>
                <a:cxn ang="0">
                  <a:pos x="106" y="34"/>
                </a:cxn>
                <a:cxn ang="0">
                  <a:pos x="152" y="18"/>
                </a:cxn>
                <a:cxn ang="0">
                  <a:pos x="152" y="0"/>
                </a:cxn>
                <a:cxn ang="0">
                  <a:pos x="72" y="2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56" y="38"/>
                </a:cxn>
                <a:cxn ang="0">
                  <a:pos x="186" y="385"/>
                </a:cxn>
                <a:cxn ang="0">
                  <a:pos x="200" y="398"/>
                </a:cxn>
                <a:cxn ang="0">
                  <a:pos x="214" y="387"/>
                </a:cxn>
                <a:cxn ang="0">
                  <a:pos x="339" y="56"/>
                </a:cxn>
              </a:cxnLst>
              <a:rect l="0" t="0" r="r" b="b"/>
              <a:pathLst>
                <a:path w="403" h="399">
                  <a:moveTo>
                    <a:pt x="339" y="56"/>
                  </a:moveTo>
                  <a:cubicBezTo>
                    <a:pt x="347" y="35"/>
                    <a:pt x="363" y="18"/>
                    <a:pt x="402" y="18"/>
                  </a:cubicBezTo>
                  <a:lnTo>
                    <a:pt x="402" y="0"/>
                  </a:lnTo>
                  <a:cubicBezTo>
                    <a:pt x="384" y="2"/>
                    <a:pt x="362" y="2"/>
                    <a:pt x="347" y="2"/>
                  </a:cubicBezTo>
                  <a:cubicBezTo>
                    <a:pt x="330" y="2"/>
                    <a:pt x="298" y="0"/>
                    <a:pt x="282" y="0"/>
                  </a:cubicBezTo>
                  <a:lnTo>
                    <a:pt x="282" y="18"/>
                  </a:lnTo>
                  <a:cubicBezTo>
                    <a:pt x="312" y="18"/>
                    <a:pt x="323" y="32"/>
                    <a:pt x="323" y="46"/>
                  </a:cubicBezTo>
                  <a:cubicBezTo>
                    <a:pt x="323" y="50"/>
                    <a:pt x="322" y="54"/>
                    <a:pt x="320" y="58"/>
                  </a:cubicBezTo>
                  <a:lnTo>
                    <a:pt x="218" y="330"/>
                  </a:lnTo>
                  <a:lnTo>
                    <a:pt x="109" y="45"/>
                  </a:lnTo>
                  <a:cubicBezTo>
                    <a:pt x="106" y="37"/>
                    <a:pt x="106" y="35"/>
                    <a:pt x="106" y="34"/>
                  </a:cubicBezTo>
                  <a:cubicBezTo>
                    <a:pt x="106" y="18"/>
                    <a:pt x="138" y="18"/>
                    <a:pt x="152" y="18"/>
                  </a:cubicBezTo>
                  <a:lnTo>
                    <a:pt x="152" y="0"/>
                  </a:lnTo>
                  <a:cubicBezTo>
                    <a:pt x="133" y="2"/>
                    <a:pt x="93" y="2"/>
                    <a:pt x="72" y="2"/>
                  </a:cubicBezTo>
                  <a:cubicBezTo>
                    <a:pt x="45" y="2"/>
                    <a:pt x="21" y="0"/>
                    <a:pt x="0" y="0"/>
                  </a:cubicBezTo>
                  <a:lnTo>
                    <a:pt x="0" y="18"/>
                  </a:lnTo>
                  <a:cubicBezTo>
                    <a:pt x="37" y="18"/>
                    <a:pt x="48" y="18"/>
                    <a:pt x="56" y="38"/>
                  </a:cubicBezTo>
                  <a:lnTo>
                    <a:pt x="186" y="385"/>
                  </a:lnTo>
                  <a:cubicBezTo>
                    <a:pt x="190" y="397"/>
                    <a:pt x="194" y="398"/>
                    <a:pt x="200" y="398"/>
                  </a:cubicBezTo>
                  <a:cubicBezTo>
                    <a:pt x="210" y="398"/>
                    <a:pt x="211" y="395"/>
                    <a:pt x="214" y="387"/>
                  </a:cubicBezTo>
                  <a:lnTo>
                    <a:pt x="339" y="5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9" name="Freeform 25"/>
            <p:cNvSpPr>
              <a:spLocks noChangeArrowheads="1"/>
            </p:cNvSpPr>
            <p:nvPr/>
          </p:nvSpPr>
          <p:spPr bwMode="auto">
            <a:xfrm>
              <a:off x="4042" y="3280"/>
              <a:ext cx="75" cy="87"/>
            </a:xfrm>
            <a:custGeom>
              <a:avLst/>
              <a:gdLst/>
              <a:ahLst/>
              <a:cxnLst>
                <a:cxn ang="0">
                  <a:pos x="109" y="208"/>
                </a:cxn>
                <a:cxn ang="0">
                  <a:pos x="205" y="208"/>
                </a:cxn>
                <a:cxn ang="0">
                  <a:pos x="333" y="106"/>
                </a:cxn>
                <a:cxn ang="0">
                  <a:pos x="20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58" y="45"/>
                </a:cxn>
                <a:cxn ang="0">
                  <a:pos x="58" y="342"/>
                </a:cxn>
                <a:cxn ang="0">
                  <a:pos x="13" y="368"/>
                </a:cxn>
                <a:cxn ang="0">
                  <a:pos x="0" y="368"/>
                </a:cxn>
                <a:cxn ang="0">
                  <a:pos x="0" y="385"/>
                </a:cxn>
                <a:cxn ang="0">
                  <a:pos x="83" y="384"/>
                </a:cxn>
                <a:cxn ang="0">
                  <a:pos x="166" y="385"/>
                </a:cxn>
                <a:cxn ang="0">
                  <a:pos x="166" y="368"/>
                </a:cxn>
                <a:cxn ang="0">
                  <a:pos x="154" y="368"/>
                </a:cxn>
                <a:cxn ang="0">
                  <a:pos x="109" y="342"/>
                </a:cxn>
                <a:cxn ang="0">
                  <a:pos x="109" y="208"/>
                </a:cxn>
                <a:cxn ang="0">
                  <a:pos x="107" y="192"/>
                </a:cxn>
                <a:cxn ang="0">
                  <a:pos x="107" y="40"/>
                </a:cxn>
                <a:cxn ang="0">
                  <a:pos x="134" y="18"/>
                </a:cxn>
                <a:cxn ang="0">
                  <a:pos x="184" y="18"/>
                </a:cxn>
                <a:cxn ang="0">
                  <a:pos x="275" y="106"/>
                </a:cxn>
                <a:cxn ang="0">
                  <a:pos x="184" y="192"/>
                </a:cxn>
                <a:cxn ang="0">
                  <a:pos x="107" y="192"/>
                </a:cxn>
              </a:cxnLst>
              <a:rect l="0" t="0" r="r" b="b"/>
              <a:pathLst>
                <a:path w="334" h="386">
                  <a:moveTo>
                    <a:pt x="109" y="208"/>
                  </a:moveTo>
                  <a:lnTo>
                    <a:pt x="205" y="208"/>
                  </a:lnTo>
                  <a:cubicBezTo>
                    <a:pt x="272" y="208"/>
                    <a:pt x="333" y="162"/>
                    <a:pt x="333" y="106"/>
                  </a:cubicBezTo>
                  <a:cubicBezTo>
                    <a:pt x="333" y="50"/>
                    <a:pt x="277" y="0"/>
                    <a:pt x="200" y="0"/>
                  </a:cubicBezTo>
                  <a:lnTo>
                    <a:pt x="0" y="0"/>
                  </a:lnTo>
                  <a:lnTo>
                    <a:pt x="0" y="18"/>
                  </a:lnTo>
                  <a:lnTo>
                    <a:pt x="13" y="18"/>
                  </a:lnTo>
                  <a:cubicBezTo>
                    <a:pt x="58" y="18"/>
                    <a:pt x="58" y="24"/>
                    <a:pt x="58" y="45"/>
                  </a:cubicBezTo>
                  <a:lnTo>
                    <a:pt x="58" y="342"/>
                  </a:lnTo>
                  <a:cubicBezTo>
                    <a:pt x="58" y="361"/>
                    <a:pt x="58" y="368"/>
                    <a:pt x="13" y="368"/>
                  </a:cubicBezTo>
                  <a:lnTo>
                    <a:pt x="0" y="368"/>
                  </a:lnTo>
                  <a:lnTo>
                    <a:pt x="0" y="385"/>
                  </a:lnTo>
                  <a:cubicBezTo>
                    <a:pt x="19" y="384"/>
                    <a:pt x="61" y="384"/>
                    <a:pt x="83" y="384"/>
                  </a:cubicBezTo>
                  <a:cubicBezTo>
                    <a:pt x="104" y="384"/>
                    <a:pt x="147" y="384"/>
                    <a:pt x="166" y="385"/>
                  </a:cubicBezTo>
                  <a:lnTo>
                    <a:pt x="166" y="368"/>
                  </a:lnTo>
                  <a:lnTo>
                    <a:pt x="154" y="368"/>
                  </a:lnTo>
                  <a:cubicBezTo>
                    <a:pt x="110" y="368"/>
                    <a:pt x="109" y="361"/>
                    <a:pt x="109" y="342"/>
                  </a:cubicBezTo>
                  <a:lnTo>
                    <a:pt x="109" y="208"/>
                  </a:lnTo>
                  <a:close/>
                  <a:moveTo>
                    <a:pt x="107" y="192"/>
                  </a:moveTo>
                  <a:lnTo>
                    <a:pt x="107" y="40"/>
                  </a:lnTo>
                  <a:cubicBezTo>
                    <a:pt x="107" y="21"/>
                    <a:pt x="107" y="18"/>
                    <a:pt x="134" y="18"/>
                  </a:cubicBezTo>
                  <a:lnTo>
                    <a:pt x="184" y="18"/>
                  </a:lnTo>
                  <a:cubicBezTo>
                    <a:pt x="275" y="18"/>
                    <a:pt x="275" y="77"/>
                    <a:pt x="275" y="106"/>
                  </a:cubicBezTo>
                  <a:cubicBezTo>
                    <a:pt x="275" y="131"/>
                    <a:pt x="275" y="192"/>
                    <a:pt x="184" y="192"/>
                  </a:cubicBezTo>
                  <a:lnTo>
                    <a:pt x="107" y="19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0" name="Freeform 26"/>
            <p:cNvSpPr>
              <a:spLocks noChangeArrowheads="1"/>
            </p:cNvSpPr>
            <p:nvPr/>
          </p:nvSpPr>
          <p:spPr bwMode="auto">
            <a:xfrm>
              <a:off x="4127" y="3279"/>
              <a:ext cx="62" cy="89"/>
            </a:xfrm>
            <a:custGeom>
              <a:avLst/>
              <a:gdLst/>
              <a:ahLst/>
              <a:cxnLst>
                <a:cxn ang="0">
                  <a:pos x="82" y="179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6"/>
                </a:cxn>
                <a:cxn ang="0">
                  <a:pos x="45" y="392"/>
                </a:cxn>
                <a:cxn ang="0">
                  <a:pos x="58" y="392"/>
                </a:cxn>
                <a:cxn ang="0">
                  <a:pos x="78" y="357"/>
                </a:cxn>
                <a:cxn ang="0">
                  <a:pos x="152" y="398"/>
                </a:cxn>
                <a:cxn ang="0">
                  <a:pos x="278" y="270"/>
                </a:cxn>
                <a:cxn ang="0">
                  <a:pos x="158" y="142"/>
                </a:cxn>
                <a:cxn ang="0">
                  <a:pos x="82" y="179"/>
                </a:cxn>
                <a:cxn ang="0">
                  <a:pos x="83" y="328"/>
                </a:cxn>
                <a:cxn ang="0">
                  <a:pos x="83" y="211"/>
                </a:cxn>
                <a:cxn ang="0">
                  <a:pos x="90" y="190"/>
                </a:cxn>
                <a:cxn ang="0">
                  <a:pos x="157" y="155"/>
                </a:cxn>
                <a:cxn ang="0">
                  <a:pos x="216" y="190"/>
                </a:cxn>
                <a:cxn ang="0">
                  <a:pos x="232" y="269"/>
                </a:cxn>
                <a:cxn ang="0">
                  <a:pos x="214" y="349"/>
                </a:cxn>
                <a:cxn ang="0">
                  <a:pos x="150" y="385"/>
                </a:cxn>
                <a:cxn ang="0">
                  <a:pos x="91" y="350"/>
                </a:cxn>
                <a:cxn ang="0">
                  <a:pos x="83" y="328"/>
                </a:cxn>
              </a:cxnLst>
              <a:rect l="0" t="0" r="r" b="b"/>
              <a:pathLst>
                <a:path w="279" h="399">
                  <a:moveTo>
                    <a:pt x="82" y="179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6"/>
                  </a:cubicBezTo>
                  <a:lnTo>
                    <a:pt x="45" y="392"/>
                  </a:lnTo>
                  <a:lnTo>
                    <a:pt x="58" y="392"/>
                  </a:lnTo>
                  <a:cubicBezTo>
                    <a:pt x="59" y="392"/>
                    <a:pt x="64" y="384"/>
                    <a:pt x="78" y="357"/>
                  </a:cubicBezTo>
                  <a:cubicBezTo>
                    <a:pt x="86" y="369"/>
                    <a:pt x="110" y="398"/>
                    <a:pt x="152" y="398"/>
                  </a:cubicBezTo>
                  <a:cubicBezTo>
                    <a:pt x="221" y="398"/>
                    <a:pt x="278" y="342"/>
                    <a:pt x="278" y="270"/>
                  </a:cubicBezTo>
                  <a:cubicBezTo>
                    <a:pt x="278" y="198"/>
                    <a:pt x="224" y="142"/>
                    <a:pt x="158" y="142"/>
                  </a:cubicBezTo>
                  <a:cubicBezTo>
                    <a:pt x="115" y="142"/>
                    <a:pt x="91" y="170"/>
                    <a:pt x="82" y="179"/>
                  </a:cubicBezTo>
                  <a:close/>
                  <a:moveTo>
                    <a:pt x="83" y="328"/>
                  </a:moveTo>
                  <a:lnTo>
                    <a:pt x="83" y="211"/>
                  </a:lnTo>
                  <a:cubicBezTo>
                    <a:pt x="83" y="200"/>
                    <a:pt x="83" y="200"/>
                    <a:pt x="90" y="190"/>
                  </a:cubicBezTo>
                  <a:cubicBezTo>
                    <a:pt x="112" y="160"/>
                    <a:pt x="142" y="155"/>
                    <a:pt x="157" y="155"/>
                  </a:cubicBezTo>
                  <a:cubicBezTo>
                    <a:pt x="181" y="155"/>
                    <a:pt x="202" y="170"/>
                    <a:pt x="216" y="190"/>
                  </a:cubicBezTo>
                  <a:cubicBezTo>
                    <a:pt x="230" y="214"/>
                    <a:pt x="232" y="246"/>
                    <a:pt x="232" y="269"/>
                  </a:cubicBezTo>
                  <a:cubicBezTo>
                    <a:pt x="232" y="290"/>
                    <a:pt x="230" y="325"/>
                    <a:pt x="214" y="349"/>
                  </a:cubicBezTo>
                  <a:cubicBezTo>
                    <a:pt x="203" y="366"/>
                    <a:pt x="181" y="385"/>
                    <a:pt x="150" y="385"/>
                  </a:cubicBezTo>
                  <a:cubicBezTo>
                    <a:pt x="125" y="385"/>
                    <a:pt x="104" y="373"/>
                    <a:pt x="91" y="350"/>
                  </a:cubicBezTo>
                  <a:cubicBezTo>
                    <a:pt x="83" y="339"/>
                    <a:pt x="83" y="338"/>
                    <a:pt x="83" y="32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1" name="Freeform 27"/>
            <p:cNvSpPr>
              <a:spLocks noChangeArrowheads="1"/>
            </p:cNvSpPr>
            <p:nvPr/>
          </p:nvSpPr>
          <p:spPr bwMode="auto">
            <a:xfrm>
              <a:off x="4233" y="3333"/>
              <a:ext cx="78" cy="5"/>
            </a:xfrm>
            <a:custGeom>
              <a:avLst/>
              <a:gdLst/>
              <a:ahLst/>
              <a:cxnLst>
                <a:cxn ang="0">
                  <a:pos x="325" y="24"/>
                </a:cxn>
                <a:cxn ang="0">
                  <a:pos x="346" y="13"/>
                </a:cxn>
                <a:cxn ang="0">
                  <a:pos x="325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19" y="24"/>
                </a:cxn>
                <a:cxn ang="0">
                  <a:pos x="325" y="24"/>
                </a:cxn>
              </a:cxnLst>
              <a:rect l="0" t="0" r="r" b="b"/>
              <a:pathLst>
                <a:path w="347" h="25">
                  <a:moveTo>
                    <a:pt x="325" y="24"/>
                  </a:moveTo>
                  <a:cubicBezTo>
                    <a:pt x="334" y="24"/>
                    <a:pt x="346" y="24"/>
                    <a:pt x="346" y="13"/>
                  </a:cubicBezTo>
                  <a:cubicBezTo>
                    <a:pt x="346" y="0"/>
                    <a:pt x="334" y="0"/>
                    <a:pt x="325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3"/>
                  </a:cubicBezTo>
                  <a:cubicBezTo>
                    <a:pt x="0" y="24"/>
                    <a:pt x="10" y="24"/>
                    <a:pt x="19" y="24"/>
                  </a:cubicBezTo>
                  <a:lnTo>
                    <a:pt x="325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2" name="Freeform 28"/>
            <p:cNvSpPr>
              <a:spLocks noChangeArrowheads="1"/>
            </p:cNvSpPr>
            <p:nvPr/>
          </p:nvSpPr>
          <p:spPr bwMode="auto">
            <a:xfrm>
              <a:off x="4354" y="3280"/>
              <a:ext cx="75" cy="87"/>
            </a:xfrm>
            <a:custGeom>
              <a:avLst/>
              <a:gdLst/>
              <a:ahLst/>
              <a:cxnLst>
                <a:cxn ang="0">
                  <a:pos x="109" y="208"/>
                </a:cxn>
                <a:cxn ang="0">
                  <a:pos x="203" y="208"/>
                </a:cxn>
                <a:cxn ang="0">
                  <a:pos x="333" y="106"/>
                </a:cxn>
                <a:cxn ang="0">
                  <a:pos x="20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58" y="45"/>
                </a:cxn>
                <a:cxn ang="0">
                  <a:pos x="58" y="342"/>
                </a:cxn>
                <a:cxn ang="0">
                  <a:pos x="13" y="368"/>
                </a:cxn>
                <a:cxn ang="0">
                  <a:pos x="0" y="368"/>
                </a:cxn>
                <a:cxn ang="0">
                  <a:pos x="0" y="385"/>
                </a:cxn>
                <a:cxn ang="0">
                  <a:pos x="83" y="384"/>
                </a:cxn>
                <a:cxn ang="0">
                  <a:pos x="166" y="385"/>
                </a:cxn>
                <a:cxn ang="0">
                  <a:pos x="166" y="368"/>
                </a:cxn>
                <a:cxn ang="0">
                  <a:pos x="154" y="368"/>
                </a:cxn>
                <a:cxn ang="0">
                  <a:pos x="109" y="342"/>
                </a:cxn>
                <a:cxn ang="0">
                  <a:pos x="109" y="208"/>
                </a:cxn>
                <a:cxn ang="0">
                  <a:pos x="107" y="192"/>
                </a:cxn>
                <a:cxn ang="0">
                  <a:pos x="107" y="40"/>
                </a:cxn>
                <a:cxn ang="0">
                  <a:pos x="134" y="18"/>
                </a:cxn>
                <a:cxn ang="0">
                  <a:pos x="184" y="18"/>
                </a:cxn>
                <a:cxn ang="0">
                  <a:pos x="275" y="106"/>
                </a:cxn>
                <a:cxn ang="0">
                  <a:pos x="184" y="192"/>
                </a:cxn>
                <a:cxn ang="0">
                  <a:pos x="107" y="192"/>
                </a:cxn>
              </a:cxnLst>
              <a:rect l="0" t="0" r="r" b="b"/>
              <a:pathLst>
                <a:path w="334" h="386">
                  <a:moveTo>
                    <a:pt x="109" y="208"/>
                  </a:moveTo>
                  <a:lnTo>
                    <a:pt x="203" y="208"/>
                  </a:lnTo>
                  <a:cubicBezTo>
                    <a:pt x="272" y="208"/>
                    <a:pt x="333" y="162"/>
                    <a:pt x="333" y="106"/>
                  </a:cubicBezTo>
                  <a:cubicBezTo>
                    <a:pt x="333" y="50"/>
                    <a:pt x="277" y="0"/>
                    <a:pt x="200" y="0"/>
                  </a:cubicBezTo>
                  <a:lnTo>
                    <a:pt x="0" y="0"/>
                  </a:lnTo>
                  <a:lnTo>
                    <a:pt x="0" y="18"/>
                  </a:lnTo>
                  <a:lnTo>
                    <a:pt x="13" y="18"/>
                  </a:lnTo>
                  <a:cubicBezTo>
                    <a:pt x="58" y="18"/>
                    <a:pt x="58" y="24"/>
                    <a:pt x="58" y="45"/>
                  </a:cubicBezTo>
                  <a:lnTo>
                    <a:pt x="58" y="342"/>
                  </a:lnTo>
                  <a:cubicBezTo>
                    <a:pt x="58" y="361"/>
                    <a:pt x="58" y="368"/>
                    <a:pt x="13" y="368"/>
                  </a:cubicBezTo>
                  <a:lnTo>
                    <a:pt x="0" y="368"/>
                  </a:lnTo>
                  <a:lnTo>
                    <a:pt x="0" y="385"/>
                  </a:lnTo>
                  <a:cubicBezTo>
                    <a:pt x="19" y="384"/>
                    <a:pt x="61" y="384"/>
                    <a:pt x="83" y="384"/>
                  </a:cubicBezTo>
                  <a:cubicBezTo>
                    <a:pt x="104" y="384"/>
                    <a:pt x="147" y="384"/>
                    <a:pt x="166" y="385"/>
                  </a:cubicBezTo>
                  <a:lnTo>
                    <a:pt x="166" y="368"/>
                  </a:lnTo>
                  <a:lnTo>
                    <a:pt x="154" y="368"/>
                  </a:lnTo>
                  <a:cubicBezTo>
                    <a:pt x="110" y="368"/>
                    <a:pt x="109" y="361"/>
                    <a:pt x="109" y="342"/>
                  </a:cubicBezTo>
                  <a:lnTo>
                    <a:pt x="109" y="208"/>
                  </a:lnTo>
                  <a:close/>
                  <a:moveTo>
                    <a:pt x="107" y="192"/>
                  </a:moveTo>
                  <a:lnTo>
                    <a:pt x="107" y="40"/>
                  </a:lnTo>
                  <a:cubicBezTo>
                    <a:pt x="107" y="21"/>
                    <a:pt x="107" y="18"/>
                    <a:pt x="134" y="18"/>
                  </a:cubicBezTo>
                  <a:lnTo>
                    <a:pt x="184" y="18"/>
                  </a:lnTo>
                  <a:cubicBezTo>
                    <a:pt x="275" y="18"/>
                    <a:pt x="275" y="77"/>
                    <a:pt x="275" y="106"/>
                  </a:cubicBezTo>
                  <a:cubicBezTo>
                    <a:pt x="275" y="131"/>
                    <a:pt x="275" y="192"/>
                    <a:pt x="184" y="192"/>
                  </a:cubicBezTo>
                  <a:lnTo>
                    <a:pt x="107" y="19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3" name="Freeform 29"/>
            <p:cNvSpPr>
              <a:spLocks noChangeArrowheads="1"/>
            </p:cNvSpPr>
            <p:nvPr/>
          </p:nvSpPr>
          <p:spPr bwMode="auto">
            <a:xfrm>
              <a:off x="4440" y="3279"/>
              <a:ext cx="62" cy="89"/>
            </a:xfrm>
            <a:custGeom>
              <a:avLst/>
              <a:gdLst/>
              <a:ahLst/>
              <a:cxnLst>
                <a:cxn ang="0">
                  <a:pos x="82" y="179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6"/>
                </a:cxn>
                <a:cxn ang="0">
                  <a:pos x="45" y="392"/>
                </a:cxn>
                <a:cxn ang="0">
                  <a:pos x="58" y="392"/>
                </a:cxn>
                <a:cxn ang="0">
                  <a:pos x="78" y="357"/>
                </a:cxn>
                <a:cxn ang="0">
                  <a:pos x="152" y="398"/>
                </a:cxn>
                <a:cxn ang="0">
                  <a:pos x="278" y="270"/>
                </a:cxn>
                <a:cxn ang="0">
                  <a:pos x="158" y="142"/>
                </a:cxn>
                <a:cxn ang="0">
                  <a:pos x="82" y="179"/>
                </a:cxn>
                <a:cxn ang="0">
                  <a:pos x="83" y="328"/>
                </a:cxn>
                <a:cxn ang="0">
                  <a:pos x="83" y="211"/>
                </a:cxn>
                <a:cxn ang="0">
                  <a:pos x="90" y="190"/>
                </a:cxn>
                <a:cxn ang="0">
                  <a:pos x="157" y="155"/>
                </a:cxn>
                <a:cxn ang="0">
                  <a:pos x="216" y="190"/>
                </a:cxn>
                <a:cxn ang="0">
                  <a:pos x="232" y="269"/>
                </a:cxn>
                <a:cxn ang="0">
                  <a:pos x="214" y="349"/>
                </a:cxn>
                <a:cxn ang="0">
                  <a:pos x="150" y="385"/>
                </a:cxn>
                <a:cxn ang="0">
                  <a:pos x="91" y="350"/>
                </a:cxn>
                <a:cxn ang="0">
                  <a:pos x="83" y="328"/>
                </a:cxn>
              </a:cxnLst>
              <a:rect l="0" t="0" r="r" b="b"/>
              <a:pathLst>
                <a:path w="279" h="399">
                  <a:moveTo>
                    <a:pt x="82" y="179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6"/>
                  </a:cubicBezTo>
                  <a:lnTo>
                    <a:pt x="45" y="392"/>
                  </a:lnTo>
                  <a:lnTo>
                    <a:pt x="58" y="392"/>
                  </a:lnTo>
                  <a:cubicBezTo>
                    <a:pt x="59" y="392"/>
                    <a:pt x="64" y="384"/>
                    <a:pt x="78" y="357"/>
                  </a:cubicBezTo>
                  <a:cubicBezTo>
                    <a:pt x="86" y="369"/>
                    <a:pt x="110" y="398"/>
                    <a:pt x="152" y="398"/>
                  </a:cubicBezTo>
                  <a:cubicBezTo>
                    <a:pt x="219" y="398"/>
                    <a:pt x="278" y="342"/>
                    <a:pt x="278" y="270"/>
                  </a:cubicBezTo>
                  <a:cubicBezTo>
                    <a:pt x="278" y="198"/>
                    <a:pt x="224" y="142"/>
                    <a:pt x="158" y="142"/>
                  </a:cubicBezTo>
                  <a:cubicBezTo>
                    <a:pt x="115" y="142"/>
                    <a:pt x="91" y="170"/>
                    <a:pt x="82" y="179"/>
                  </a:cubicBezTo>
                  <a:close/>
                  <a:moveTo>
                    <a:pt x="83" y="328"/>
                  </a:moveTo>
                  <a:lnTo>
                    <a:pt x="83" y="211"/>
                  </a:lnTo>
                  <a:cubicBezTo>
                    <a:pt x="83" y="200"/>
                    <a:pt x="83" y="200"/>
                    <a:pt x="90" y="190"/>
                  </a:cubicBezTo>
                  <a:cubicBezTo>
                    <a:pt x="112" y="160"/>
                    <a:pt x="142" y="155"/>
                    <a:pt x="157" y="155"/>
                  </a:cubicBezTo>
                  <a:cubicBezTo>
                    <a:pt x="181" y="155"/>
                    <a:pt x="202" y="170"/>
                    <a:pt x="216" y="190"/>
                  </a:cubicBezTo>
                  <a:cubicBezTo>
                    <a:pt x="230" y="214"/>
                    <a:pt x="232" y="246"/>
                    <a:pt x="232" y="269"/>
                  </a:cubicBezTo>
                  <a:cubicBezTo>
                    <a:pt x="232" y="290"/>
                    <a:pt x="230" y="325"/>
                    <a:pt x="214" y="349"/>
                  </a:cubicBezTo>
                  <a:cubicBezTo>
                    <a:pt x="203" y="366"/>
                    <a:pt x="181" y="385"/>
                    <a:pt x="150" y="385"/>
                  </a:cubicBezTo>
                  <a:cubicBezTo>
                    <a:pt x="125" y="385"/>
                    <a:pt x="104" y="373"/>
                    <a:pt x="91" y="350"/>
                  </a:cubicBezTo>
                  <a:cubicBezTo>
                    <a:pt x="83" y="339"/>
                    <a:pt x="83" y="338"/>
                    <a:pt x="83" y="32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4" name="Freeform 30"/>
            <p:cNvSpPr>
              <a:spLocks noChangeArrowheads="1"/>
            </p:cNvSpPr>
            <p:nvPr/>
          </p:nvSpPr>
          <p:spPr bwMode="auto">
            <a:xfrm>
              <a:off x="4555" y="3313"/>
              <a:ext cx="13" cy="54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  <a:cxn ang="0">
                  <a:pos x="61" y="214"/>
                </a:cxn>
                <a:cxn ang="0">
                  <a:pos x="30" y="184"/>
                </a:cxn>
                <a:cxn ang="0">
                  <a:pos x="0" y="214"/>
                </a:cxn>
                <a:cxn ang="0">
                  <a:pos x="30" y="243"/>
                </a:cxn>
                <a:cxn ang="0">
                  <a:pos x="61" y="214"/>
                </a:cxn>
              </a:cxnLst>
              <a:rect l="0" t="0" r="r" b="b"/>
              <a:pathLst>
                <a:path w="62" h="244">
                  <a:moveTo>
                    <a:pt x="61" y="30"/>
                  </a:moveTo>
                  <a:cubicBezTo>
                    <a:pt x="61" y="13"/>
                    <a:pt x="48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1"/>
                    <a:pt x="30" y="61"/>
                  </a:cubicBezTo>
                  <a:cubicBezTo>
                    <a:pt x="48" y="61"/>
                    <a:pt x="61" y="46"/>
                    <a:pt x="61" y="30"/>
                  </a:cubicBezTo>
                  <a:close/>
                  <a:moveTo>
                    <a:pt x="61" y="214"/>
                  </a:moveTo>
                  <a:cubicBezTo>
                    <a:pt x="61" y="197"/>
                    <a:pt x="48" y="184"/>
                    <a:pt x="30" y="184"/>
                  </a:cubicBezTo>
                  <a:cubicBezTo>
                    <a:pt x="14" y="184"/>
                    <a:pt x="0" y="197"/>
                    <a:pt x="0" y="214"/>
                  </a:cubicBezTo>
                  <a:cubicBezTo>
                    <a:pt x="0" y="230"/>
                    <a:pt x="14" y="243"/>
                    <a:pt x="30" y="243"/>
                  </a:cubicBezTo>
                  <a:cubicBezTo>
                    <a:pt x="48" y="243"/>
                    <a:pt x="61" y="230"/>
                    <a:pt x="61" y="214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5" name="Freeform 31"/>
            <p:cNvSpPr>
              <a:spLocks noChangeArrowheads="1"/>
            </p:cNvSpPr>
            <p:nvPr/>
          </p:nvSpPr>
          <p:spPr bwMode="auto">
            <a:xfrm>
              <a:off x="4624" y="3274"/>
              <a:ext cx="99" cy="127"/>
            </a:xfrm>
            <a:custGeom>
              <a:avLst/>
              <a:gdLst/>
              <a:ahLst/>
              <a:cxnLst>
                <a:cxn ang="0">
                  <a:pos x="178" y="504"/>
                </a:cxn>
                <a:cxn ang="0">
                  <a:pos x="78" y="285"/>
                </a:cxn>
                <a:cxn ang="0">
                  <a:pos x="70" y="277"/>
                </a:cxn>
                <a:cxn ang="0">
                  <a:pos x="61" y="282"/>
                </a:cxn>
                <a:cxn ang="0">
                  <a:pos x="8" y="322"/>
                </a:cxn>
                <a:cxn ang="0">
                  <a:pos x="0" y="331"/>
                </a:cxn>
                <a:cxn ang="0">
                  <a:pos x="6" y="336"/>
                </a:cxn>
                <a:cxn ang="0">
                  <a:pos x="26" y="325"/>
                </a:cxn>
                <a:cxn ang="0">
                  <a:pos x="43" y="310"/>
                </a:cxn>
                <a:cxn ang="0">
                  <a:pos x="154" y="555"/>
                </a:cxn>
                <a:cxn ang="0">
                  <a:pos x="166" y="563"/>
                </a:cxn>
                <a:cxn ang="0">
                  <a:pos x="181" y="552"/>
                </a:cxn>
                <a:cxn ang="0">
                  <a:pos x="437" y="22"/>
                </a:cxn>
                <a:cxn ang="0">
                  <a:pos x="440" y="11"/>
                </a:cxn>
                <a:cxn ang="0">
                  <a:pos x="429" y="0"/>
                </a:cxn>
                <a:cxn ang="0">
                  <a:pos x="416" y="11"/>
                </a:cxn>
                <a:cxn ang="0">
                  <a:pos x="178" y="504"/>
                </a:cxn>
              </a:cxnLst>
              <a:rect l="0" t="0" r="r" b="b"/>
              <a:pathLst>
                <a:path w="441" h="564">
                  <a:moveTo>
                    <a:pt x="178" y="504"/>
                  </a:moveTo>
                  <a:lnTo>
                    <a:pt x="78" y="285"/>
                  </a:lnTo>
                  <a:cubicBezTo>
                    <a:pt x="75" y="277"/>
                    <a:pt x="72" y="277"/>
                    <a:pt x="70" y="277"/>
                  </a:cubicBezTo>
                  <a:cubicBezTo>
                    <a:pt x="70" y="277"/>
                    <a:pt x="67" y="277"/>
                    <a:pt x="61" y="282"/>
                  </a:cubicBezTo>
                  <a:lnTo>
                    <a:pt x="8" y="322"/>
                  </a:lnTo>
                  <a:cubicBezTo>
                    <a:pt x="0" y="326"/>
                    <a:pt x="0" y="328"/>
                    <a:pt x="0" y="331"/>
                  </a:cubicBezTo>
                  <a:cubicBezTo>
                    <a:pt x="0" y="333"/>
                    <a:pt x="2" y="336"/>
                    <a:pt x="6" y="336"/>
                  </a:cubicBezTo>
                  <a:cubicBezTo>
                    <a:pt x="10" y="336"/>
                    <a:pt x="19" y="328"/>
                    <a:pt x="26" y="325"/>
                  </a:cubicBezTo>
                  <a:cubicBezTo>
                    <a:pt x="29" y="322"/>
                    <a:pt x="37" y="315"/>
                    <a:pt x="43" y="310"/>
                  </a:cubicBezTo>
                  <a:lnTo>
                    <a:pt x="154" y="555"/>
                  </a:lnTo>
                  <a:cubicBezTo>
                    <a:pt x="158" y="563"/>
                    <a:pt x="162" y="563"/>
                    <a:pt x="166" y="563"/>
                  </a:cubicBezTo>
                  <a:cubicBezTo>
                    <a:pt x="174" y="563"/>
                    <a:pt x="176" y="560"/>
                    <a:pt x="181" y="552"/>
                  </a:cubicBezTo>
                  <a:lnTo>
                    <a:pt x="437" y="22"/>
                  </a:lnTo>
                  <a:cubicBezTo>
                    <a:pt x="440" y="14"/>
                    <a:pt x="440" y="13"/>
                    <a:pt x="440" y="11"/>
                  </a:cubicBezTo>
                  <a:cubicBezTo>
                    <a:pt x="440" y="6"/>
                    <a:pt x="435" y="0"/>
                    <a:pt x="429" y="0"/>
                  </a:cubicBezTo>
                  <a:cubicBezTo>
                    <a:pt x="424" y="0"/>
                    <a:pt x="421" y="3"/>
                    <a:pt x="416" y="11"/>
                  </a:cubicBezTo>
                  <a:lnTo>
                    <a:pt x="178" y="50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6" name="Freeform 32"/>
            <p:cNvSpPr>
              <a:spLocks noChangeArrowheads="1"/>
            </p:cNvSpPr>
            <p:nvPr/>
          </p:nvSpPr>
          <p:spPr bwMode="auto">
            <a:xfrm>
              <a:off x="4721" y="3274"/>
              <a:ext cx="246" cy="5"/>
            </a:xfrm>
            <a:custGeom>
              <a:avLst/>
              <a:gdLst/>
              <a:ahLst/>
              <a:cxnLst>
                <a:cxn ang="0">
                  <a:pos x="546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4"/>
                </a:cxn>
                <a:cxn ang="0">
                  <a:pos x="546" y="24"/>
                </a:cxn>
              </a:cxnLst>
              <a:rect l="0" t="0" r="r" b="b"/>
              <a:pathLst>
                <a:path w="1091" h="25">
                  <a:moveTo>
                    <a:pt x="54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090" y="0"/>
                  </a:lnTo>
                  <a:lnTo>
                    <a:pt x="1090" y="24"/>
                  </a:lnTo>
                  <a:lnTo>
                    <a:pt x="546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7" name="Freeform 33"/>
            <p:cNvSpPr>
              <a:spLocks noChangeArrowheads="1"/>
            </p:cNvSpPr>
            <p:nvPr/>
          </p:nvSpPr>
          <p:spPr bwMode="auto">
            <a:xfrm>
              <a:off x="4728" y="3311"/>
              <a:ext cx="46" cy="57"/>
            </a:xfrm>
            <a:custGeom>
              <a:avLst/>
              <a:gdLst/>
              <a:ahLst/>
              <a:cxnLst>
                <a:cxn ang="0">
                  <a:pos x="192" y="38"/>
                </a:cxn>
                <a:cxn ang="0">
                  <a:pos x="165" y="64"/>
                </a:cxn>
                <a:cxn ang="0">
                  <a:pos x="182" y="80"/>
                </a:cxn>
                <a:cxn ang="0">
                  <a:pos x="208" y="48"/>
                </a:cxn>
                <a:cxn ang="0">
                  <a:pos x="141" y="0"/>
                </a:cxn>
                <a:cxn ang="0">
                  <a:pos x="45" y="83"/>
                </a:cxn>
                <a:cxn ang="0">
                  <a:pos x="104" y="139"/>
                </a:cxn>
                <a:cxn ang="0">
                  <a:pos x="163" y="182"/>
                </a:cxn>
                <a:cxn ang="0">
                  <a:pos x="82" y="243"/>
                </a:cxn>
                <a:cxn ang="0">
                  <a:pos x="18" y="214"/>
                </a:cxn>
                <a:cxn ang="0">
                  <a:pos x="53" y="184"/>
                </a:cxn>
                <a:cxn ang="0">
                  <a:pos x="32" y="165"/>
                </a:cxn>
                <a:cxn ang="0">
                  <a:pos x="0" y="202"/>
                </a:cxn>
                <a:cxn ang="0">
                  <a:pos x="82" y="256"/>
                </a:cxn>
                <a:cxn ang="0">
                  <a:pos x="195" y="163"/>
                </a:cxn>
                <a:cxn ang="0">
                  <a:pos x="178" y="122"/>
                </a:cxn>
                <a:cxn ang="0">
                  <a:pos x="120" y="98"/>
                </a:cxn>
                <a:cxn ang="0">
                  <a:pos x="78" y="64"/>
                </a:cxn>
                <a:cxn ang="0">
                  <a:pos x="141" y="13"/>
                </a:cxn>
                <a:cxn ang="0">
                  <a:pos x="192" y="38"/>
                </a:cxn>
              </a:cxnLst>
              <a:rect l="0" t="0" r="r" b="b"/>
              <a:pathLst>
                <a:path w="209" h="257">
                  <a:moveTo>
                    <a:pt x="192" y="38"/>
                  </a:moveTo>
                  <a:cubicBezTo>
                    <a:pt x="176" y="38"/>
                    <a:pt x="165" y="51"/>
                    <a:pt x="165" y="64"/>
                  </a:cubicBezTo>
                  <a:cubicBezTo>
                    <a:pt x="165" y="72"/>
                    <a:pt x="170" y="80"/>
                    <a:pt x="182" y="80"/>
                  </a:cubicBezTo>
                  <a:cubicBezTo>
                    <a:pt x="195" y="80"/>
                    <a:pt x="208" y="70"/>
                    <a:pt x="208" y="48"/>
                  </a:cubicBezTo>
                  <a:cubicBezTo>
                    <a:pt x="208" y="24"/>
                    <a:pt x="184" y="0"/>
                    <a:pt x="141" y="0"/>
                  </a:cubicBezTo>
                  <a:cubicBezTo>
                    <a:pt x="66" y="0"/>
                    <a:pt x="45" y="58"/>
                    <a:pt x="45" y="83"/>
                  </a:cubicBezTo>
                  <a:cubicBezTo>
                    <a:pt x="45" y="126"/>
                    <a:pt x="88" y="136"/>
                    <a:pt x="104" y="139"/>
                  </a:cubicBezTo>
                  <a:cubicBezTo>
                    <a:pt x="133" y="144"/>
                    <a:pt x="163" y="150"/>
                    <a:pt x="163" y="182"/>
                  </a:cubicBezTo>
                  <a:cubicBezTo>
                    <a:pt x="163" y="197"/>
                    <a:pt x="149" y="243"/>
                    <a:pt x="82" y="243"/>
                  </a:cubicBezTo>
                  <a:cubicBezTo>
                    <a:pt x="74" y="243"/>
                    <a:pt x="30" y="243"/>
                    <a:pt x="18" y="214"/>
                  </a:cubicBezTo>
                  <a:cubicBezTo>
                    <a:pt x="38" y="216"/>
                    <a:pt x="53" y="200"/>
                    <a:pt x="53" y="184"/>
                  </a:cubicBezTo>
                  <a:cubicBezTo>
                    <a:pt x="53" y="171"/>
                    <a:pt x="43" y="165"/>
                    <a:pt x="32" y="165"/>
                  </a:cubicBezTo>
                  <a:cubicBezTo>
                    <a:pt x="18" y="165"/>
                    <a:pt x="0" y="176"/>
                    <a:pt x="0" y="202"/>
                  </a:cubicBezTo>
                  <a:cubicBezTo>
                    <a:pt x="0" y="234"/>
                    <a:pt x="32" y="256"/>
                    <a:pt x="82" y="256"/>
                  </a:cubicBezTo>
                  <a:cubicBezTo>
                    <a:pt x="173" y="256"/>
                    <a:pt x="195" y="187"/>
                    <a:pt x="195" y="163"/>
                  </a:cubicBezTo>
                  <a:cubicBezTo>
                    <a:pt x="195" y="142"/>
                    <a:pt x="184" y="128"/>
                    <a:pt x="178" y="122"/>
                  </a:cubicBezTo>
                  <a:cubicBezTo>
                    <a:pt x="162" y="106"/>
                    <a:pt x="146" y="102"/>
                    <a:pt x="120" y="98"/>
                  </a:cubicBezTo>
                  <a:cubicBezTo>
                    <a:pt x="101" y="93"/>
                    <a:pt x="78" y="90"/>
                    <a:pt x="78" y="64"/>
                  </a:cubicBezTo>
                  <a:cubicBezTo>
                    <a:pt x="78" y="46"/>
                    <a:pt x="91" y="13"/>
                    <a:pt x="141" y="13"/>
                  </a:cubicBezTo>
                  <a:cubicBezTo>
                    <a:pt x="155" y="13"/>
                    <a:pt x="184" y="16"/>
                    <a:pt x="192" y="3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8" name="Freeform 34"/>
            <p:cNvSpPr>
              <a:spLocks noChangeArrowheads="1"/>
            </p:cNvSpPr>
            <p:nvPr/>
          </p:nvSpPr>
          <p:spPr bwMode="auto">
            <a:xfrm>
              <a:off x="4787" y="3326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6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2" y="14"/>
                    <a:pt x="344" y="14"/>
                  </a:cubicBezTo>
                  <a:cubicBezTo>
                    <a:pt x="346" y="14"/>
                    <a:pt x="352" y="14"/>
                    <a:pt x="352" y="5"/>
                  </a:cubicBezTo>
                  <a:cubicBezTo>
                    <a:pt x="352" y="3"/>
                    <a:pt x="350" y="0"/>
                    <a:pt x="346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9" name="Freeform 35"/>
            <p:cNvSpPr>
              <a:spLocks noChangeArrowheads="1"/>
            </p:cNvSpPr>
            <p:nvPr/>
          </p:nvSpPr>
          <p:spPr bwMode="auto">
            <a:xfrm>
              <a:off x="4877" y="3326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7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4" y="14"/>
                    <a:pt x="344" y="14"/>
                  </a:cubicBezTo>
                  <a:cubicBezTo>
                    <a:pt x="347" y="14"/>
                    <a:pt x="352" y="14"/>
                    <a:pt x="352" y="5"/>
                  </a:cubicBezTo>
                  <a:cubicBezTo>
                    <a:pt x="352" y="3"/>
                    <a:pt x="350" y="0"/>
                    <a:pt x="347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0" name="Freeform 36"/>
            <p:cNvSpPr>
              <a:spLocks noChangeArrowheads="1"/>
            </p:cNvSpPr>
            <p:nvPr/>
          </p:nvSpPr>
          <p:spPr bwMode="auto">
            <a:xfrm>
              <a:off x="5010" y="3321"/>
              <a:ext cx="84" cy="29"/>
            </a:xfrm>
            <a:custGeom>
              <a:avLst/>
              <a:gdLst/>
              <a:ahLst/>
              <a:cxnLst>
                <a:cxn ang="0">
                  <a:pos x="357" y="22"/>
                </a:cxn>
                <a:cxn ang="0">
                  <a:pos x="376" y="11"/>
                </a:cxn>
                <a:cxn ang="0">
                  <a:pos x="357" y="0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19" y="22"/>
                </a:cxn>
                <a:cxn ang="0">
                  <a:pos x="357" y="22"/>
                </a:cxn>
                <a:cxn ang="0">
                  <a:pos x="357" y="133"/>
                </a:cxn>
                <a:cxn ang="0">
                  <a:pos x="376" y="122"/>
                </a:cxn>
                <a:cxn ang="0">
                  <a:pos x="357" y="110"/>
                </a:cxn>
                <a:cxn ang="0">
                  <a:pos x="19" y="110"/>
                </a:cxn>
                <a:cxn ang="0">
                  <a:pos x="0" y="122"/>
                </a:cxn>
                <a:cxn ang="0">
                  <a:pos x="19" y="133"/>
                </a:cxn>
                <a:cxn ang="0">
                  <a:pos x="357" y="133"/>
                </a:cxn>
              </a:cxnLst>
              <a:rect l="0" t="0" r="r" b="b"/>
              <a:pathLst>
                <a:path w="377" h="134">
                  <a:moveTo>
                    <a:pt x="357" y="22"/>
                  </a:moveTo>
                  <a:cubicBezTo>
                    <a:pt x="365" y="22"/>
                    <a:pt x="376" y="22"/>
                    <a:pt x="376" y="11"/>
                  </a:cubicBezTo>
                  <a:cubicBezTo>
                    <a:pt x="376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1" y="0"/>
                    <a:pt x="0" y="0"/>
                    <a:pt x="0" y="11"/>
                  </a:cubicBezTo>
                  <a:cubicBezTo>
                    <a:pt x="0" y="22"/>
                    <a:pt x="11" y="22"/>
                    <a:pt x="19" y="22"/>
                  </a:cubicBezTo>
                  <a:lnTo>
                    <a:pt x="357" y="22"/>
                  </a:lnTo>
                  <a:close/>
                  <a:moveTo>
                    <a:pt x="357" y="133"/>
                  </a:moveTo>
                  <a:cubicBezTo>
                    <a:pt x="365" y="133"/>
                    <a:pt x="376" y="133"/>
                    <a:pt x="376" y="122"/>
                  </a:cubicBezTo>
                  <a:cubicBezTo>
                    <a:pt x="376" y="110"/>
                    <a:pt x="365" y="110"/>
                    <a:pt x="357" y="110"/>
                  </a:cubicBezTo>
                  <a:lnTo>
                    <a:pt x="19" y="110"/>
                  </a:lnTo>
                  <a:cubicBezTo>
                    <a:pt x="11" y="110"/>
                    <a:pt x="0" y="110"/>
                    <a:pt x="0" y="122"/>
                  </a:cubicBezTo>
                  <a:cubicBezTo>
                    <a:pt x="0" y="133"/>
                    <a:pt x="11" y="133"/>
                    <a:pt x="19" y="133"/>
                  </a:cubicBezTo>
                  <a:lnTo>
                    <a:pt x="357" y="13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1" name="Freeform 37"/>
            <p:cNvSpPr>
              <a:spLocks noChangeArrowheads="1"/>
            </p:cNvSpPr>
            <p:nvPr/>
          </p:nvSpPr>
          <p:spPr bwMode="auto">
            <a:xfrm>
              <a:off x="5144" y="3283"/>
              <a:ext cx="50" cy="84"/>
            </a:xfrm>
            <a:custGeom>
              <a:avLst/>
              <a:gdLst/>
              <a:ahLst/>
              <a:cxnLst>
                <a:cxn ang="0">
                  <a:pos x="43" y="333"/>
                </a:cxn>
                <a:cxn ang="0">
                  <a:pos x="104" y="275"/>
                </a:cxn>
                <a:cxn ang="0">
                  <a:pos x="226" y="109"/>
                </a:cxn>
                <a:cxn ang="0">
                  <a:pos x="106" y="0"/>
                </a:cxn>
                <a:cxn ang="0">
                  <a:pos x="0" y="102"/>
                </a:cxn>
                <a:cxn ang="0">
                  <a:pos x="30" y="134"/>
                </a:cxn>
                <a:cxn ang="0">
                  <a:pos x="59" y="104"/>
                </a:cxn>
                <a:cxn ang="0">
                  <a:pos x="29" y="75"/>
                </a:cxn>
                <a:cxn ang="0">
                  <a:pos x="22" y="75"/>
                </a:cxn>
                <a:cxn ang="0">
                  <a:pos x="99" y="18"/>
                </a:cxn>
                <a:cxn ang="0">
                  <a:pos x="174" y="109"/>
                </a:cxn>
                <a:cxn ang="0">
                  <a:pos x="115" y="234"/>
                </a:cxn>
                <a:cxn ang="0">
                  <a:pos x="6" y="355"/>
                </a:cxn>
                <a:cxn ang="0">
                  <a:pos x="0" y="376"/>
                </a:cxn>
                <a:cxn ang="0">
                  <a:pos x="210" y="376"/>
                </a:cxn>
                <a:cxn ang="0">
                  <a:pos x="226" y="278"/>
                </a:cxn>
                <a:cxn ang="0">
                  <a:pos x="211" y="278"/>
                </a:cxn>
                <a:cxn ang="0">
                  <a:pos x="200" y="328"/>
                </a:cxn>
                <a:cxn ang="0">
                  <a:pos x="146" y="333"/>
                </a:cxn>
                <a:cxn ang="0">
                  <a:pos x="43" y="333"/>
                </a:cxn>
              </a:cxnLst>
              <a:rect l="0" t="0" r="r" b="b"/>
              <a:pathLst>
                <a:path w="227" h="377">
                  <a:moveTo>
                    <a:pt x="43" y="333"/>
                  </a:moveTo>
                  <a:lnTo>
                    <a:pt x="104" y="275"/>
                  </a:lnTo>
                  <a:cubicBezTo>
                    <a:pt x="192" y="197"/>
                    <a:pt x="226" y="166"/>
                    <a:pt x="226" y="109"/>
                  </a:cubicBezTo>
                  <a:cubicBezTo>
                    <a:pt x="226" y="45"/>
                    <a:pt x="174" y="0"/>
                    <a:pt x="106" y="0"/>
                  </a:cubicBezTo>
                  <a:cubicBezTo>
                    <a:pt x="42" y="0"/>
                    <a:pt x="0" y="51"/>
                    <a:pt x="0" y="102"/>
                  </a:cubicBezTo>
                  <a:cubicBezTo>
                    <a:pt x="0" y="134"/>
                    <a:pt x="29" y="134"/>
                    <a:pt x="30" y="134"/>
                  </a:cubicBezTo>
                  <a:cubicBezTo>
                    <a:pt x="40" y="134"/>
                    <a:pt x="59" y="126"/>
                    <a:pt x="59" y="104"/>
                  </a:cubicBezTo>
                  <a:cubicBezTo>
                    <a:pt x="59" y="90"/>
                    <a:pt x="50" y="75"/>
                    <a:pt x="29" y="75"/>
                  </a:cubicBezTo>
                  <a:cubicBezTo>
                    <a:pt x="26" y="75"/>
                    <a:pt x="24" y="75"/>
                    <a:pt x="22" y="75"/>
                  </a:cubicBezTo>
                  <a:cubicBezTo>
                    <a:pt x="35" y="38"/>
                    <a:pt x="66" y="18"/>
                    <a:pt x="99" y="18"/>
                  </a:cubicBezTo>
                  <a:cubicBezTo>
                    <a:pt x="150" y="18"/>
                    <a:pt x="174" y="64"/>
                    <a:pt x="174" y="109"/>
                  </a:cubicBezTo>
                  <a:cubicBezTo>
                    <a:pt x="174" y="155"/>
                    <a:pt x="146" y="200"/>
                    <a:pt x="115" y="234"/>
                  </a:cubicBezTo>
                  <a:lnTo>
                    <a:pt x="6" y="355"/>
                  </a:lnTo>
                  <a:cubicBezTo>
                    <a:pt x="0" y="361"/>
                    <a:pt x="0" y="363"/>
                    <a:pt x="0" y="376"/>
                  </a:cubicBezTo>
                  <a:lnTo>
                    <a:pt x="210" y="376"/>
                  </a:lnTo>
                  <a:lnTo>
                    <a:pt x="226" y="278"/>
                  </a:lnTo>
                  <a:lnTo>
                    <a:pt x="211" y="278"/>
                  </a:lnTo>
                  <a:cubicBezTo>
                    <a:pt x="210" y="294"/>
                    <a:pt x="205" y="320"/>
                    <a:pt x="200" y="328"/>
                  </a:cubicBezTo>
                  <a:cubicBezTo>
                    <a:pt x="195" y="333"/>
                    <a:pt x="158" y="333"/>
                    <a:pt x="146" y="333"/>
                  </a:cubicBezTo>
                  <a:lnTo>
                    <a:pt x="43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2" name="Freeform 38"/>
            <p:cNvSpPr>
              <a:spLocks noChangeArrowheads="1"/>
            </p:cNvSpPr>
            <p:nvPr/>
          </p:nvSpPr>
          <p:spPr bwMode="auto">
            <a:xfrm>
              <a:off x="5212" y="3354"/>
              <a:ext cx="13" cy="13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</a:cxnLst>
              <a:rect l="0" t="0" r="r" b="b"/>
              <a:pathLst>
                <a:path w="62" h="62">
                  <a:moveTo>
                    <a:pt x="61" y="30"/>
                  </a:moveTo>
                  <a:cubicBezTo>
                    <a:pt x="61" y="14"/>
                    <a:pt x="48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8" y="61"/>
                    <a:pt x="61" y="48"/>
                    <a:pt x="61" y="3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3" name="Freeform 39"/>
            <p:cNvSpPr>
              <a:spLocks noChangeArrowheads="1"/>
            </p:cNvSpPr>
            <p:nvPr/>
          </p:nvSpPr>
          <p:spPr bwMode="auto">
            <a:xfrm>
              <a:off x="5242" y="3283"/>
              <a:ext cx="53" cy="87"/>
            </a:xfrm>
            <a:custGeom>
              <a:avLst/>
              <a:gdLst/>
              <a:ahLst/>
              <a:cxnLst>
                <a:cxn ang="0">
                  <a:pos x="69" y="118"/>
                </a:cxn>
                <a:cxn ang="0">
                  <a:pos x="40" y="72"/>
                </a:cxn>
                <a:cxn ang="0">
                  <a:pos x="117" y="14"/>
                </a:cxn>
                <a:cxn ang="0">
                  <a:pos x="195" y="85"/>
                </a:cxn>
                <a:cxn ang="0">
                  <a:pos x="139" y="163"/>
                </a:cxn>
                <a:cxn ang="0">
                  <a:pos x="69" y="118"/>
                </a:cxn>
                <a:cxn ang="0">
                  <a:pos x="150" y="171"/>
                </a:cxn>
                <a:cxn ang="0">
                  <a:pos x="219" y="85"/>
                </a:cxn>
                <a:cxn ang="0">
                  <a:pos x="118" y="0"/>
                </a:cxn>
                <a:cxn ang="0">
                  <a:pos x="16" y="94"/>
                </a:cxn>
                <a:cxn ang="0">
                  <a:pos x="40" y="157"/>
                </a:cxn>
                <a:cxn ang="0">
                  <a:pos x="82" y="187"/>
                </a:cxn>
                <a:cxn ang="0">
                  <a:pos x="0" y="291"/>
                </a:cxn>
                <a:cxn ang="0">
                  <a:pos x="117" y="389"/>
                </a:cxn>
                <a:cxn ang="0">
                  <a:pos x="235" y="282"/>
                </a:cxn>
                <a:cxn ang="0">
                  <a:pos x="208" y="211"/>
                </a:cxn>
                <a:cxn ang="0">
                  <a:pos x="150" y="171"/>
                </a:cxn>
                <a:cxn ang="0">
                  <a:pos x="94" y="195"/>
                </a:cxn>
                <a:cxn ang="0">
                  <a:pos x="165" y="240"/>
                </a:cxn>
                <a:cxn ang="0">
                  <a:pos x="206" y="301"/>
                </a:cxn>
                <a:cxn ang="0">
                  <a:pos x="118" y="373"/>
                </a:cxn>
                <a:cxn ang="0">
                  <a:pos x="29" y="291"/>
                </a:cxn>
                <a:cxn ang="0">
                  <a:pos x="94" y="195"/>
                </a:cxn>
              </a:cxnLst>
              <a:rect l="0" t="0" r="r" b="b"/>
              <a:pathLst>
                <a:path w="236" h="390">
                  <a:moveTo>
                    <a:pt x="69" y="118"/>
                  </a:moveTo>
                  <a:cubicBezTo>
                    <a:pt x="43" y="101"/>
                    <a:pt x="40" y="82"/>
                    <a:pt x="40" y="72"/>
                  </a:cubicBezTo>
                  <a:cubicBezTo>
                    <a:pt x="40" y="38"/>
                    <a:pt x="77" y="14"/>
                    <a:pt x="117" y="14"/>
                  </a:cubicBezTo>
                  <a:cubicBezTo>
                    <a:pt x="158" y="14"/>
                    <a:pt x="195" y="43"/>
                    <a:pt x="195" y="85"/>
                  </a:cubicBezTo>
                  <a:cubicBezTo>
                    <a:pt x="195" y="117"/>
                    <a:pt x="173" y="144"/>
                    <a:pt x="139" y="163"/>
                  </a:cubicBezTo>
                  <a:lnTo>
                    <a:pt x="69" y="118"/>
                  </a:lnTo>
                  <a:close/>
                  <a:moveTo>
                    <a:pt x="150" y="171"/>
                  </a:moveTo>
                  <a:cubicBezTo>
                    <a:pt x="192" y="150"/>
                    <a:pt x="219" y="122"/>
                    <a:pt x="219" y="85"/>
                  </a:cubicBezTo>
                  <a:cubicBezTo>
                    <a:pt x="219" y="32"/>
                    <a:pt x="170" y="0"/>
                    <a:pt x="118" y="0"/>
                  </a:cubicBezTo>
                  <a:cubicBezTo>
                    <a:pt x="61" y="0"/>
                    <a:pt x="16" y="42"/>
                    <a:pt x="16" y="94"/>
                  </a:cubicBezTo>
                  <a:cubicBezTo>
                    <a:pt x="16" y="104"/>
                    <a:pt x="16" y="130"/>
                    <a:pt x="40" y="157"/>
                  </a:cubicBezTo>
                  <a:cubicBezTo>
                    <a:pt x="46" y="163"/>
                    <a:pt x="67" y="178"/>
                    <a:pt x="82" y="187"/>
                  </a:cubicBezTo>
                  <a:cubicBezTo>
                    <a:pt x="48" y="203"/>
                    <a:pt x="0" y="235"/>
                    <a:pt x="0" y="291"/>
                  </a:cubicBezTo>
                  <a:cubicBezTo>
                    <a:pt x="0" y="350"/>
                    <a:pt x="58" y="389"/>
                    <a:pt x="117" y="389"/>
                  </a:cubicBezTo>
                  <a:cubicBezTo>
                    <a:pt x="181" y="389"/>
                    <a:pt x="235" y="342"/>
                    <a:pt x="235" y="282"/>
                  </a:cubicBezTo>
                  <a:cubicBezTo>
                    <a:pt x="235" y="261"/>
                    <a:pt x="229" y="235"/>
                    <a:pt x="208" y="211"/>
                  </a:cubicBezTo>
                  <a:cubicBezTo>
                    <a:pt x="197" y="200"/>
                    <a:pt x="187" y="194"/>
                    <a:pt x="150" y="171"/>
                  </a:cubicBezTo>
                  <a:close/>
                  <a:moveTo>
                    <a:pt x="94" y="195"/>
                  </a:moveTo>
                  <a:lnTo>
                    <a:pt x="165" y="240"/>
                  </a:lnTo>
                  <a:cubicBezTo>
                    <a:pt x="181" y="250"/>
                    <a:pt x="206" y="267"/>
                    <a:pt x="206" y="301"/>
                  </a:cubicBezTo>
                  <a:cubicBezTo>
                    <a:pt x="206" y="344"/>
                    <a:pt x="165" y="373"/>
                    <a:pt x="118" y="373"/>
                  </a:cubicBezTo>
                  <a:cubicBezTo>
                    <a:pt x="69" y="373"/>
                    <a:pt x="29" y="338"/>
                    <a:pt x="29" y="291"/>
                  </a:cubicBezTo>
                  <a:cubicBezTo>
                    <a:pt x="29" y="258"/>
                    <a:pt x="46" y="222"/>
                    <a:pt x="94" y="195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4" name="Freeform 40"/>
            <p:cNvSpPr>
              <a:spLocks noChangeArrowheads="1"/>
            </p:cNvSpPr>
            <p:nvPr/>
          </p:nvSpPr>
          <p:spPr bwMode="auto">
            <a:xfrm>
              <a:off x="5326" y="3281"/>
              <a:ext cx="82" cy="86"/>
            </a:xfrm>
            <a:custGeom>
              <a:avLst/>
              <a:gdLst/>
              <a:ahLst/>
              <a:cxnLst>
                <a:cxn ang="0">
                  <a:pos x="355" y="0"/>
                </a:cxn>
                <a:cxn ang="0">
                  <a:pos x="11" y="0"/>
                </a:cxn>
                <a:cxn ang="0">
                  <a:pos x="0" y="126"/>
                </a:cxn>
                <a:cxn ang="0">
                  <a:pos x="14" y="126"/>
                </a:cxn>
                <a:cxn ang="0">
                  <a:pos x="115" y="18"/>
                </a:cxn>
                <a:cxn ang="0">
                  <a:pos x="146" y="19"/>
                </a:cxn>
                <a:cxn ang="0">
                  <a:pos x="158" y="40"/>
                </a:cxn>
                <a:cxn ang="0">
                  <a:pos x="158" y="338"/>
                </a:cxn>
                <a:cxn ang="0">
                  <a:pos x="99" y="365"/>
                </a:cxn>
                <a:cxn ang="0">
                  <a:pos x="77" y="365"/>
                </a:cxn>
                <a:cxn ang="0">
                  <a:pos x="77" y="382"/>
                </a:cxn>
                <a:cxn ang="0">
                  <a:pos x="182" y="381"/>
                </a:cxn>
                <a:cxn ang="0">
                  <a:pos x="290" y="382"/>
                </a:cxn>
                <a:cxn ang="0">
                  <a:pos x="290" y="365"/>
                </a:cxn>
                <a:cxn ang="0">
                  <a:pos x="267" y="365"/>
                </a:cxn>
                <a:cxn ang="0">
                  <a:pos x="208" y="338"/>
                </a:cxn>
                <a:cxn ang="0">
                  <a:pos x="208" y="40"/>
                </a:cxn>
                <a:cxn ang="0">
                  <a:pos x="219" y="19"/>
                </a:cxn>
                <a:cxn ang="0">
                  <a:pos x="251" y="18"/>
                </a:cxn>
                <a:cxn ang="0">
                  <a:pos x="352" y="126"/>
                </a:cxn>
                <a:cxn ang="0">
                  <a:pos x="366" y="126"/>
                </a:cxn>
                <a:cxn ang="0">
                  <a:pos x="355" y="0"/>
                </a:cxn>
              </a:cxnLst>
              <a:rect l="0" t="0" r="r" b="b"/>
              <a:pathLst>
                <a:path w="367" h="383">
                  <a:moveTo>
                    <a:pt x="355" y="0"/>
                  </a:moveTo>
                  <a:lnTo>
                    <a:pt x="11" y="0"/>
                  </a:lnTo>
                  <a:lnTo>
                    <a:pt x="0" y="126"/>
                  </a:lnTo>
                  <a:lnTo>
                    <a:pt x="14" y="126"/>
                  </a:lnTo>
                  <a:cubicBezTo>
                    <a:pt x="22" y="37"/>
                    <a:pt x="30" y="18"/>
                    <a:pt x="115" y="18"/>
                  </a:cubicBezTo>
                  <a:cubicBezTo>
                    <a:pt x="126" y="18"/>
                    <a:pt x="141" y="18"/>
                    <a:pt x="146" y="19"/>
                  </a:cubicBezTo>
                  <a:cubicBezTo>
                    <a:pt x="158" y="21"/>
                    <a:pt x="158" y="27"/>
                    <a:pt x="158" y="40"/>
                  </a:cubicBezTo>
                  <a:lnTo>
                    <a:pt x="158" y="338"/>
                  </a:lnTo>
                  <a:cubicBezTo>
                    <a:pt x="158" y="357"/>
                    <a:pt x="158" y="365"/>
                    <a:pt x="99" y="365"/>
                  </a:cubicBezTo>
                  <a:lnTo>
                    <a:pt x="77" y="365"/>
                  </a:lnTo>
                  <a:lnTo>
                    <a:pt x="77" y="382"/>
                  </a:lnTo>
                  <a:cubicBezTo>
                    <a:pt x="99" y="381"/>
                    <a:pt x="157" y="381"/>
                    <a:pt x="182" y="381"/>
                  </a:cubicBezTo>
                  <a:cubicBezTo>
                    <a:pt x="210" y="381"/>
                    <a:pt x="267" y="381"/>
                    <a:pt x="290" y="382"/>
                  </a:cubicBezTo>
                  <a:lnTo>
                    <a:pt x="290" y="365"/>
                  </a:lnTo>
                  <a:lnTo>
                    <a:pt x="267" y="365"/>
                  </a:lnTo>
                  <a:cubicBezTo>
                    <a:pt x="208" y="365"/>
                    <a:pt x="208" y="357"/>
                    <a:pt x="208" y="338"/>
                  </a:cubicBezTo>
                  <a:lnTo>
                    <a:pt x="208" y="40"/>
                  </a:lnTo>
                  <a:cubicBezTo>
                    <a:pt x="208" y="29"/>
                    <a:pt x="208" y="21"/>
                    <a:pt x="219" y="19"/>
                  </a:cubicBezTo>
                  <a:cubicBezTo>
                    <a:pt x="224" y="18"/>
                    <a:pt x="240" y="18"/>
                    <a:pt x="251" y="18"/>
                  </a:cubicBezTo>
                  <a:cubicBezTo>
                    <a:pt x="336" y="18"/>
                    <a:pt x="344" y="37"/>
                    <a:pt x="352" y="126"/>
                  </a:cubicBezTo>
                  <a:lnTo>
                    <a:pt x="366" y="126"/>
                  </a:lnTo>
                  <a:lnTo>
                    <a:pt x="355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5" name="Freeform 41"/>
            <p:cNvSpPr>
              <a:spLocks noChangeArrowheads="1"/>
            </p:cNvSpPr>
            <p:nvPr/>
          </p:nvSpPr>
          <p:spPr bwMode="auto">
            <a:xfrm>
              <a:off x="5406" y="3311"/>
              <a:ext cx="49" cy="58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118" y="13"/>
                </a:cxn>
                <a:cxn ang="0">
                  <a:pos x="182" y="110"/>
                </a:cxn>
                <a:cxn ang="0">
                  <a:pos x="48" y="110"/>
                </a:cxn>
                <a:cxn ang="0">
                  <a:pos x="46" y="123"/>
                </a:cxn>
                <a:cxn ang="0">
                  <a:pos x="205" y="123"/>
                </a:cxn>
                <a:cxn ang="0">
                  <a:pos x="219" y="110"/>
                </a:cxn>
                <a:cxn ang="0">
                  <a:pos x="118" y="0"/>
                </a:cxn>
                <a:cxn ang="0">
                  <a:pos x="0" y="130"/>
                </a:cxn>
                <a:cxn ang="0">
                  <a:pos x="125" y="259"/>
                </a:cxn>
                <a:cxn ang="0">
                  <a:pos x="219" y="186"/>
                </a:cxn>
                <a:cxn ang="0">
                  <a:pos x="211" y="179"/>
                </a:cxn>
                <a:cxn ang="0">
                  <a:pos x="205" y="187"/>
                </a:cxn>
                <a:cxn ang="0">
                  <a:pos x="128" y="245"/>
                </a:cxn>
                <a:cxn ang="0">
                  <a:pos x="64" y="208"/>
                </a:cxn>
                <a:cxn ang="0">
                  <a:pos x="46" y="123"/>
                </a:cxn>
              </a:cxnLst>
              <a:rect l="0" t="0" r="r" b="b"/>
              <a:pathLst>
                <a:path w="220" h="260">
                  <a:moveTo>
                    <a:pt x="48" y="110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6" y="13"/>
                    <a:pt x="182" y="90"/>
                    <a:pt x="182" y="110"/>
                  </a:cubicBezTo>
                  <a:lnTo>
                    <a:pt x="48" y="110"/>
                  </a:lnTo>
                  <a:close/>
                  <a:moveTo>
                    <a:pt x="46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0"/>
                  </a:cubicBezTo>
                  <a:cubicBezTo>
                    <a:pt x="219" y="54"/>
                    <a:pt x="189" y="0"/>
                    <a:pt x="118" y="0"/>
                  </a:cubicBezTo>
                  <a:cubicBezTo>
                    <a:pt x="53" y="0"/>
                    <a:pt x="0" y="58"/>
                    <a:pt x="0" y="130"/>
                  </a:cubicBezTo>
                  <a:cubicBezTo>
                    <a:pt x="0" y="205"/>
                    <a:pt x="59" y="259"/>
                    <a:pt x="125" y="259"/>
                  </a:cubicBezTo>
                  <a:cubicBezTo>
                    <a:pt x="194" y="259"/>
                    <a:pt x="219" y="197"/>
                    <a:pt x="219" y="186"/>
                  </a:cubicBezTo>
                  <a:cubicBezTo>
                    <a:pt x="219" y="181"/>
                    <a:pt x="214" y="179"/>
                    <a:pt x="211" y="179"/>
                  </a:cubicBezTo>
                  <a:cubicBezTo>
                    <a:pt x="206" y="179"/>
                    <a:pt x="206" y="182"/>
                    <a:pt x="205" y="187"/>
                  </a:cubicBezTo>
                  <a:cubicBezTo>
                    <a:pt x="184" y="245"/>
                    <a:pt x="134" y="245"/>
                    <a:pt x="128" y="245"/>
                  </a:cubicBezTo>
                  <a:cubicBezTo>
                    <a:pt x="99" y="245"/>
                    <a:pt x="77" y="229"/>
                    <a:pt x="64" y="208"/>
                  </a:cubicBezTo>
                  <a:cubicBezTo>
                    <a:pt x="46" y="181"/>
                    <a:pt x="46" y="142"/>
                    <a:pt x="46" y="123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6" name="Freeform 42"/>
            <p:cNvSpPr>
              <a:spLocks noChangeArrowheads="1"/>
            </p:cNvSpPr>
            <p:nvPr/>
          </p:nvSpPr>
          <p:spPr bwMode="auto">
            <a:xfrm>
              <a:off x="5461" y="3280"/>
              <a:ext cx="90" cy="89"/>
            </a:xfrm>
            <a:custGeom>
              <a:avLst/>
              <a:gdLst/>
              <a:ahLst/>
              <a:cxnLst>
                <a:cxn ang="0">
                  <a:pos x="339" y="56"/>
                </a:cxn>
                <a:cxn ang="0">
                  <a:pos x="402" y="18"/>
                </a:cxn>
                <a:cxn ang="0">
                  <a:pos x="402" y="0"/>
                </a:cxn>
                <a:cxn ang="0">
                  <a:pos x="347" y="2"/>
                </a:cxn>
                <a:cxn ang="0">
                  <a:pos x="282" y="0"/>
                </a:cxn>
                <a:cxn ang="0">
                  <a:pos x="282" y="18"/>
                </a:cxn>
                <a:cxn ang="0">
                  <a:pos x="323" y="46"/>
                </a:cxn>
                <a:cxn ang="0">
                  <a:pos x="320" y="58"/>
                </a:cxn>
                <a:cxn ang="0">
                  <a:pos x="218" y="330"/>
                </a:cxn>
                <a:cxn ang="0">
                  <a:pos x="109" y="45"/>
                </a:cxn>
                <a:cxn ang="0">
                  <a:pos x="106" y="34"/>
                </a:cxn>
                <a:cxn ang="0">
                  <a:pos x="152" y="18"/>
                </a:cxn>
                <a:cxn ang="0">
                  <a:pos x="152" y="0"/>
                </a:cxn>
                <a:cxn ang="0">
                  <a:pos x="72" y="2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56" y="38"/>
                </a:cxn>
                <a:cxn ang="0">
                  <a:pos x="186" y="385"/>
                </a:cxn>
                <a:cxn ang="0">
                  <a:pos x="200" y="398"/>
                </a:cxn>
                <a:cxn ang="0">
                  <a:pos x="214" y="387"/>
                </a:cxn>
                <a:cxn ang="0">
                  <a:pos x="339" y="56"/>
                </a:cxn>
              </a:cxnLst>
              <a:rect l="0" t="0" r="r" b="b"/>
              <a:pathLst>
                <a:path w="403" h="399">
                  <a:moveTo>
                    <a:pt x="339" y="56"/>
                  </a:moveTo>
                  <a:cubicBezTo>
                    <a:pt x="347" y="35"/>
                    <a:pt x="363" y="18"/>
                    <a:pt x="402" y="18"/>
                  </a:cubicBezTo>
                  <a:lnTo>
                    <a:pt x="402" y="0"/>
                  </a:lnTo>
                  <a:cubicBezTo>
                    <a:pt x="384" y="2"/>
                    <a:pt x="362" y="2"/>
                    <a:pt x="347" y="2"/>
                  </a:cubicBezTo>
                  <a:cubicBezTo>
                    <a:pt x="330" y="2"/>
                    <a:pt x="298" y="0"/>
                    <a:pt x="282" y="0"/>
                  </a:cubicBezTo>
                  <a:lnTo>
                    <a:pt x="282" y="18"/>
                  </a:lnTo>
                  <a:cubicBezTo>
                    <a:pt x="312" y="18"/>
                    <a:pt x="323" y="32"/>
                    <a:pt x="323" y="46"/>
                  </a:cubicBezTo>
                  <a:cubicBezTo>
                    <a:pt x="323" y="50"/>
                    <a:pt x="322" y="54"/>
                    <a:pt x="320" y="58"/>
                  </a:cubicBezTo>
                  <a:lnTo>
                    <a:pt x="218" y="330"/>
                  </a:lnTo>
                  <a:lnTo>
                    <a:pt x="109" y="45"/>
                  </a:lnTo>
                  <a:cubicBezTo>
                    <a:pt x="106" y="37"/>
                    <a:pt x="106" y="35"/>
                    <a:pt x="106" y="34"/>
                  </a:cubicBezTo>
                  <a:cubicBezTo>
                    <a:pt x="106" y="18"/>
                    <a:pt x="138" y="18"/>
                    <a:pt x="152" y="18"/>
                  </a:cubicBezTo>
                  <a:lnTo>
                    <a:pt x="152" y="0"/>
                  </a:lnTo>
                  <a:cubicBezTo>
                    <a:pt x="133" y="2"/>
                    <a:pt x="93" y="2"/>
                    <a:pt x="72" y="2"/>
                  </a:cubicBezTo>
                  <a:cubicBezTo>
                    <a:pt x="45" y="2"/>
                    <a:pt x="21" y="0"/>
                    <a:pt x="0" y="0"/>
                  </a:cubicBezTo>
                  <a:lnTo>
                    <a:pt x="0" y="18"/>
                  </a:lnTo>
                  <a:cubicBezTo>
                    <a:pt x="37" y="18"/>
                    <a:pt x="48" y="18"/>
                    <a:pt x="56" y="38"/>
                  </a:cubicBezTo>
                  <a:lnTo>
                    <a:pt x="186" y="385"/>
                  </a:lnTo>
                  <a:cubicBezTo>
                    <a:pt x="190" y="397"/>
                    <a:pt x="194" y="398"/>
                    <a:pt x="200" y="398"/>
                  </a:cubicBezTo>
                  <a:cubicBezTo>
                    <a:pt x="210" y="398"/>
                    <a:pt x="211" y="395"/>
                    <a:pt x="214" y="387"/>
                  </a:cubicBezTo>
                  <a:lnTo>
                    <a:pt x="339" y="5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2303463" y="6473825"/>
            <a:ext cx="6840537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500">
                <a:solidFill>
                  <a:srgbClr val="009933"/>
                </a:solidFill>
                <a:ea typeface="DejaVu Sans" charset="0"/>
                <a:cs typeface="DejaVu Sans" charset="0"/>
              </a:rPr>
              <a:t>M.Beitel, KG, C.Greiner, PRC 90 (2014) 045203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9385" y="13725"/>
            <a:ext cx="9562769" cy="520700"/>
          </a:xfrm>
          <a:ln/>
          <a:effectLst>
            <a:outerShdw dist="101823" dir="2700000" algn="ctr" rotWithShape="0">
              <a:srgbClr val="E6E6E6">
                <a:alpha val="50027"/>
              </a:srgbClr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 err="1" smtClean="0">
                <a:solidFill>
                  <a:srgbClr val="0000FF"/>
                </a:solidFill>
              </a:rPr>
              <a:t>Slope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of</a:t>
            </a:r>
            <a:r>
              <a:rPr lang="de-DE" sz="2000" dirty="0" smtClean="0">
                <a:solidFill>
                  <a:srgbClr val="0000FF"/>
                </a:solidFill>
              </a:rPr>
              <a:t> Single 4-GeV </a:t>
            </a:r>
            <a:r>
              <a:rPr lang="de-DE" sz="2000" dirty="0" err="1" smtClean="0">
                <a:solidFill>
                  <a:srgbClr val="0000FF"/>
                </a:solidFill>
              </a:rPr>
              <a:t>GlueBall-like</a:t>
            </a:r>
            <a:r>
              <a:rPr lang="de-DE" sz="2000" dirty="0" smtClean="0">
                <a:solidFill>
                  <a:srgbClr val="0000FF"/>
                </a:solidFill>
              </a:rPr>
              <a:t> Hagedorn State seq. 2-body </a:t>
            </a:r>
            <a:r>
              <a:rPr lang="de-DE" sz="2000" dirty="0" err="1" smtClean="0">
                <a:solidFill>
                  <a:srgbClr val="0000FF"/>
                </a:solidFill>
              </a:rPr>
              <a:t>decay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cascade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endParaRPr lang="de-DE" sz="2000" dirty="0">
              <a:solidFill>
                <a:srgbClr val="0000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03463" y="6473825"/>
            <a:ext cx="6840537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500">
                <a:solidFill>
                  <a:srgbClr val="009933"/>
                </a:solidFill>
                <a:ea typeface="DejaVu Sans" charset="0"/>
                <a:cs typeface="DejaVu Sans" charset="0"/>
              </a:rPr>
              <a:t>M.Beitel, KG, C.Greiner, PRC 90 (2014) 045203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208500" y="842963"/>
            <a:ext cx="1079500" cy="3656012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634530" y="469095"/>
            <a:ext cx="3509470" cy="6388905"/>
          </a:xfrm>
          <a:ln/>
        </p:spPr>
        <p:txBody>
          <a:bodyPr/>
          <a:lstStyle/>
          <a:p>
            <a:pPr marL="341313" indent="-341313">
              <a:buSzPct val="109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200" dirty="0" err="1" smtClean="0"/>
              <a:t>Spectra</a:t>
            </a:r>
            <a:r>
              <a:rPr lang="de-DE" sz="2200" dirty="0" smtClean="0"/>
              <a:t>/</a:t>
            </a:r>
            <a:r>
              <a:rPr lang="de-DE" sz="2200" dirty="0" err="1" smtClean="0"/>
              <a:t>slopes</a:t>
            </a:r>
            <a:r>
              <a:rPr lang="de-DE" sz="2200" dirty="0" smtClean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decay</a:t>
            </a:r>
            <a:r>
              <a:rPr lang="de-DE" sz="2200" dirty="0"/>
              <a:t> </a:t>
            </a:r>
            <a:r>
              <a:rPr lang="de-DE" sz="2200" dirty="0" err="1"/>
              <a:t>products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 smtClean="0"/>
              <a:t>each</a:t>
            </a:r>
            <a:r>
              <a:rPr lang="de-DE" sz="2200" dirty="0" smtClean="0"/>
              <a:t> </a:t>
            </a:r>
            <a:r>
              <a:rPr lang="de-DE" sz="2200" dirty="0" err="1" smtClean="0"/>
              <a:t>single</a:t>
            </a:r>
            <a:r>
              <a:rPr lang="de-DE" sz="2200" dirty="0" smtClean="0"/>
              <a:t> Hagedorn State </a:t>
            </a:r>
            <a:r>
              <a:rPr lang="de-DE" sz="2200" dirty="0" err="1"/>
              <a:t>cascading</a:t>
            </a:r>
            <a:r>
              <a:rPr lang="de-DE" sz="2200" dirty="0"/>
              <a:t> </a:t>
            </a:r>
            <a:r>
              <a:rPr lang="de-DE" sz="2200" dirty="0" smtClean="0"/>
              <a:t>a </a:t>
            </a:r>
            <a:r>
              <a:rPr lang="de-DE" sz="2200" dirty="0" err="1" smtClean="0"/>
              <a:t>sequential</a:t>
            </a:r>
            <a:r>
              <a:rPr lang="de-DE" sz="2200" dirty="0" smtClean="0"/>
              <a:t> 2-body </a:t>
            </a:r>
            <a:r>
              <a:rPr lang="de-DE" sz="2200" dirty="0" err="1" smtClean="0"/>
              <a:t>decay</a:t>
            </a:r>
            <a:r>
              <a:rPr lang="de-DE" sz="2200" dirty="0" smtClean="0"/>
              <a:t> </a:t>
            </a:r>
            <a:r>
              <a:rPr lang="de-DE" sz="2200" dirty="0" err="1" smtClean="0"/>
              <a:t>chain</a:t>
            </a:r>
            <a:r>
              <a:rPr lang="de-DE" sz="2200" dirty="0" smtClean="0"/>
              <a:t>: </a:t>
            </a:r>
            <a:r>
              <a:rPr lang="de-DE" sz="2200" dirty="0" err="1" smtClean="0"/>
              <a:t>slopes</a:t>
            </a:r>
            <a:r>
              <a:rPr lang="de-DE" sz="2200" dirty="0" smtClean="0"/>
              <a:t> </a:t>
            </a:r>
            <a:r>
              <a:rPr lang="de-DE" sz="2200" dirty="0" err="1" smtClean="0"/>
              <a:t>look</a:t>
            </a:r>
            <a:r>
              <a:rPr lang="de-DE" sz="2200" dirty="0" smtClean="0"/>
              <a:t> </a:t>
            </a:r>
            <a:r>
              <a:rPr lang="de-DE" sz="2200" dirty="0">
                <a:solidFill>
                  <a:srgbClr val="FF3333"/>
                </a:solidFill>
              </a:rPr>
              <a:t>thermal !!!</a:t>
            </a:r>
          </a:p>
          <a:p>
            <a:pPr marL="341313" indent="-341313">
              <a:buSzPct val="109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200" dirty="0" err="1" smtClean="0"/>
              <a:t>slopes</a:t>
            </a:r>
            <a:r>
              <a:rPr lang="de-DE" sz="2200" dirty="0" smtClean="0"/>
              <a:t> </a:t>
            </a:r>
            <a:r>
              <a:rPr lang="de-DE" sz="2200" dirty="0" err="1" smtClean="0"/>
              <a:t>equal</a:t>
            </a:r>
            <a:r>
              <a:rPr lang="de-DE" sz="2200" dirty="0" smtClean="0"/>
              <a:t> </a:t>
            </a:r>
            <a:r>
              <a:rPr lang="de-DE" sz="2200" dirty="0"/>
              <a:t>Hagedorn </a:t>
            </a:r>
            <a:r>
              <a:rPr lang="de-DE" sz="2200" dirty="0" err="1" smtClean="0"/>
              <a:t>temperature</a:t>
            </a:r>
            <a:r>
              <a:rPr lang="de-DE" sz="2200" dirty="0" smtClean="0"/>
              <a:t> !</a:t>
            </a:r>
            <a:endParaRPr lang="de-DE" sz="2200" dirty="0"/>
          </a:p>
          <a:p>
            <a:pPr marL="341313" indent="-341313">
              <a:buSzPct val="109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200" dirty="0" err="1"/>
              <a:t>slope</a:t>
            </a:r>
            <a:r>
              <a:rPr lang="de-DE" sz="2200" dirty="0"/>
              <a:t> </a:t>
            </a:r>
            <a:r>
              <a:rPr lang="de-DE" sz="2200" dirty="0" err="1"/>
              <a:t>independent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mass</a:t>
            </a:r>
            <a:r>
              <a:rPr lang="de-DE" sz="2200" dirty="0"/>
              <a:t>, </a:t>
            </a:r>
            <a:r>
              <a:rPr lang="de-DE" sz="2200" dirty="0" err="1"/>
              <a:t>radius</a:t>
            </a:r>
            <a:r>
              <a:rPr lang="de-DE" sz="2200" dirty="0"/>
              <a:t>, </a:t>
            </a:r>
            <a:r>
              <a:rPr lang="de-DE" sz="2200" dirty="0" err="1" smtClean="0"/>
              <a:t>charges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Hagedorn State</a:t>
            </a:r>
            <a:endParaRPr lang="de-DE" sz="2200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713" y="520107"/>
            <a:ext cx="6223389" cy="61213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rs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0287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116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E27732D-F746-4A13-AF01-9632074D25B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89620"/>
            <a:ext cx="9144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Traditional picture of </a:t>
            </a:r>
            <a:r>
              <a:rPr lang="en-GB" altLang="en-US" sz="2800" b="1" dirty="0">
                <a:solidFill>
                  <a:srgbClr val="FF0000"/>
                </a:solidFill>
                <a:latin typeface="Times New Roman" pitchFamily="18" charset="0"/>
              </a:rPr>
              <a:t>QCD </a:t>
            </a: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matter in Heavy Ion Collisions</a:t>
            </a:r>
            <a:endParaRPr lang="en-GB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473670" y="696780"/>
            <a:ext cx="8272555" cy="1694952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Initial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Color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Glass Condensate        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Glasma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thermalizes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fast equilibration of Gluons and Light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flavor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quarks               high pressure, entropy         hydrodynamic expansion         flow as </a:t>
            </a:r>
            <a:r>
              <a:rPr lang="en-GB" altLang="en-US" sz="2600" b="1" dirty="0">
                <a:solidFill>
                  <a:srgbClr val="3333CC"/>
                </a:solidFill>
                <a:latin typeface="Times New Roman" pitchFamily="18" charset="0"/>
              </a:rPr>
              <a:t>excellent 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probe </a:t>
            </a:r>
            <a:r>
              <a:rPr lang="en-GB" altLang="en-US" sz="2600" b="1" dirty="0">
                <a:solidFill>
                  <a:srgbClr val="3333CC"/>
                </a:solidFill>
                <a:latin typeface="Times New Roman" pitchFamily="18" charset="0"/>
              </a:rPr>
              <a:t>of QCD matter.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45986" y="3012452"/>
            <a:ext cx="865202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Hadronization@T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=155MeV: crossing  of 2+1 flavor QCD.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AutoShape 3"/>
          <p:cNvSpPr>
            <a:spLocks noChangeArrowheads="1"/>
          </p:cNvSpPr>
          <p:nvPr/>
        </p:nvSpPr>
        <p:spPr bwMode="auto">
          <a:xfrm>
            <a:off x="4268788" y="4794563"/>
            <a:ext cx="682625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549566" y="5402270"/>
            <a:ext cx="8120764" cy="892552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Comparison of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HRG, T= 155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with LHC data tests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our understanding of QCD matter.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AutoShape 3"/>
          <p:cNvSpPr>
            <a:spLocks noChangeArrowheads="1"/>
          </p:cNvSpPr>
          <p:nvPr/>
        </p:nvSpPr>
        <p:spPr bwMode="auto">
          <a:xfrm>
            <a:off x="4268788" y="2442365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F1E84-4CA8-4FCD-A7C3-DFAEB18DDEBB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5255329" y="69650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6200000">
            <a:off x="473944" y="1075982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 </a:t>
            </a:r>
            <a:endParaRPr lang="en-US" altLang="en-US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16200000">
            <a:off x="4268693" y="1531352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6200000">
            <a:off x="1384684" y="191082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5985" y="4187950"/>
            <a:ext cx="8821510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yields and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v_n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RHIC and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LHC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measured.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268850" y="3580790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3149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r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38" y="1285875"/>
            <a:ext cx="64865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97775" y="1152150"/>
            <a:ext cx="123707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Eff.Nf</a:t>
            </a:r>
            <a:r>
              <a:rPr lang="de-DE" dirty="0" smtClean="0"/>
              <a:t>(t)</a:t>
            </a:r>
          </a:p>
          <a:p>
            <a:r>
              <a:rPr lang="de-DE" dirty="0" smtClean="0"/>
              <a:t>0.0</a:t>
            </a:r>
          </a:p>
          <a:p>
            <a:endParaRPr lang="de-DE" dirty="0" smtClean="0"/>
          </a:p>
          <a:p>
            <a:r>
              <a:rPr lang="de-DE" dirty="0" smtClean="0"/>
              <a:t>0.1</a:t>
            </a:r>
          </a:p>
          <a:p>
            <a:endParaRPr lang="de-DE" dirty="0" smtClean="0"/>
          </a:p>
          <a:p>
            <a:r>
              <a:rPr lang="de-DE" dirty="0" smtClean="0"/>
              <a:t>0.2</a:t>
            </a:r>
          </a:p>
          <a:p>
            <a:endParaRPr lang="de-DE" dirty="0" smtClean="0"/>
          </a:p>
          <a:p>
            <a:r>
              <a:rPr lang="de-DE" dirty="0" smtClean="0"/>
              <a:t>0.3</a:t>
            </a:r>
          </a:p>
          <a:p>
            <a:r>
              <a:rPr lang="de-DE" dirty="0" smtClean="0"/>
              <a:t>0.6</a:t>
            </a:r>
          </a:p>
          <a:p>
            <a:r>
              <a:rPr lang="de-DE" dirty="0" smtClean="0"/>
              <a:t>0.9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04935" y="5478165"/>
            <a:ext cx="538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Eff.Nf</a:t>
            </a:r>
            <a:r>
              <a:rPr lang="de-DE" dirty="0" smtClean="0">
                <a:solidFill>
                  <a:srgbClr val="0000FF"/>
                </a:solidFill>
              </a:rPr>
              <a:t>(t): 0.0  0.1  0.2  0.3  0.6  0.9  ….</a:t>
            </a:r>
            <a:endParaRPr lang="de-D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orst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490" y="772675"/>
            <a:ext cx="11851338" cy="561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orst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677" y="1077427"/>
            <a:ext cx="7050088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orst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671" y="2062890"/>
            <a:ext cx="9875426" cy="478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orst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895" y="568950"/>
            <a:ext cx="9973595" cy="468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r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1985" y="89620"/>
            <a:ext cx="13997845" cy="6696873"/>
          </a:xfrm>
          <a:noFill/>
          <a:ln/>
        </p:spPr>
      </p:pic>
      <p:sp>
        <p:nvSpPr>
          <p:cNvPr id="3" name="Textfeld 2"/>
          <p:cNvSpPr txBox="1"/>
          <p:nvPr/>
        </p:nvSpPr>
        <p:spPr>
          <a:xfrm>
            <a:off x="1056261" y="6079030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Photons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116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E27732D-F746-4A13-AF01-9632074D25B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13725"/>
            <a:ext cx="91440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</a:pP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Outlook</a:t>
            </a:r>
            <a:r>
              <a:rPr lang="en-GB" altLang="en-US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GB" altLang="en-US" b="1" dirty="0" smtClean="0">
                <a:solidFill>
                  <a:srgbClr val="0000FF"/>
                </a:solidFill>
                <a:latin typeface="Times New Roman" pitchFamily="18" charset="0"/>
              </a:rPr>
              <a:t>Alternative Class of High M events </a:t>
            </a:r>
            <a:r>
              <a:rPr lang="en-GB" altLang="en-US" dirty="0" smtClean="0">
                <a:solidFill>
                  <a:srgbClr val="FF0000"/>
                </a:solidFill>
                <a:latin typeface="Times New Roman" pitchFamily="18" charset="0"/>
              </a:rPr>
              <a:t>in pp, </a:t>
            </a:r>
            <a:r>
              <a:rPr lang="en-GB" altLang="en-US" dirty="0" err="1" smtClean="0">
                <a:solidFill>
                  <a:srgbClr val="FF0000"/>
                </a:solidFill>
                <a:latin typeface="Times New Roman" pitchFamily="18" charset="0"/>
              </a:rPr>
              <a:t>pA</a:t>
            </a:r>
            <a:r>
              <a:rPr lang="en-GB" altLang="en-US" dirty="0" smtClean="0">
                <a:solidFill>
                  <a:srgbClr val="FF0000"/>
                </a:solidFill>
                <a:latin typeface="Times New Roman" pitchFamily="18" charset="0"/>
              </a:rPr>
              <a:t> @ LHC – AA? </a:t>
            </a:r>
            <a:endParaRPr lang="en-GB" alt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473670" y="544990"/>
            <a:ext cx="8272555" cy="1694952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Initial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Color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Glass Condensate        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Glasma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thermalizes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equilibration of gluons,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slow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equil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. of quarks               high pressure, entropy in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                              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hydrodynamic expansion of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plasma.</a:t>
            </a:r>
            <a:endParaRPr lang="en-GB" altLang="en-US" sz="26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2897735"/>
            <a:ext cx="9144000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1. Order Phase Transition at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T_c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= 270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of flavorless QCD.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AutoShape 3"/>
          <p:cNvSpPr>
            <a:spLocks noChangeArrowheads="1"/>
          </p:cNvSpPr>
          <p:nvPr/>
        </p:nvSpPr>
        <p:spPr bwMode="auto">
          <a:xfrm>
            <a:off x="4268788" y="4567425"/>
            <a:ext cx="682625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97776" y="5174585"/>
            <a:ext cx="8424344" cy="1292662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Glueballs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Hagedorn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states decay directly into Hadrons Comparison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 theory with the experiments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tests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our understanding of QCD matter.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AutoShape 3"/>
          <p:cNvSpPr>
            <a:spLocks noChangeArrowheads="1"/>
          </p:cNvSpPr>
          <p:nvPr/>
        </p:nvSpPr>
        <p:spPr bwMode="auto">
          <a:xfrm>
            <a:off x="4268788" y="2290575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F1E84-4CA8-4FCD-A7C3-DFAEB18DDEBB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5255329" y="54471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6200000">
            <a:off x="853419" y="175903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2490" y="4036160"/>
            <a:ext cx="865202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Transition from glue plasma in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fluid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268850" y="3429000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3149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" y="4795110"/>
            <a:ext cx="8898013" cy="1491412"/>
          </a:xfrm>
        </p:spPr>
        <p:txBody>
          <a:bodyPr/>
          <a:lstStyle/>
          <a:p>
            <a:pPr>
              <a:buNone/>
            </a:pPr>
            <a:r>
              <a:rPr lang="de-DE" dirty="0" smtClean="0">
                <a:solidFill>
                  <a:srgbClr val="0000FF"/>
                </a:solidFill>
              </a:rPr>
              <a:t>   </a:t>
            </a:r>
            <a:r>
              <a:rPr lang="de-DE" dirty="0" err="1" smtClean="0">
                <a:solidFill>
                  <a:srgbClr val="0000FF"/>
                </a:solidFill>
              </a:rPr>
              <a:t>Wholehearted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Congratulations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by</a:t>
            </a:r>
            <a:r>
              <a:rPr lang="de-DE" dirty="0" smtClean="0">
                <a:solidFill>
                  <a:srgbClr val="FF0000"/>
                </a:solidFill>
              </a:rPr>
              <a:t> all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us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to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the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Veksler-Baldin</a:t>
            </a:r>
            <a:r>
              <a:rPr lang="de-DE" dirty="0" smtClean="0">
                <a:solidFill>
                  <a:srgbClr val="0000FF"/>
                </a:solidFill>
              </a:rPr>
              <a:t> LHEP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NICA Team JINR </a:t>
            </a:r>
            <a:r>
              <a:rPr lang="de-DE" dirty="0" err="1" smtClean="0">
                <a:solidFill>
                  <a:srgbClr val="0000FF"/>
                </a:solidFill>
              </a:rPr>
              <a:t>Dubna</a:t>
            </a:r>
            <a:r>
              <a:rPr lang="de-DE" dirty="0" smtClean="0">
                <a:solidFill>
                  <a:srgbClr val="0000FF"/>
                </a:solidFill>
              </a:rPr>
              <a:t> !</a:t>
            </a:r>
          </a:p>
          <a:p>
            <a:pPr>
              <a:buNone/>
            </a:pPr>
            <a:r>
              <a:rPr lang="de-DE" dirty="0" smtClean="0">
                <a:solidFill>
                  <a:srgbClr val="FF0000"/>
                </a:solidFill>
              </a:rPr>
              <a:t>   </a:t>
            </a:r>
            <a:r>
              <a:rPr lang="de-DE" dirty="0" err="1" smtClean="0">
                <a:solidFill>
                  <a:srgbClr val="FF0000"/>
                </a:solidFill>
              </a:rPr>
              <a:t>Many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thanks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Splendid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Hospitality</a:t>
            </a:r>
            <a:r>
              <a:rPr lang="de-DE" dirty="0" smtClean="0">
                <a:solidFill>
                  <a:srgbClr val="0000FF"/>
                </a:solidFill>
              </a:rPr>
              <a:t> !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A6F2B1-5B41-40AD-88DC-279EDD89A000}" type="datetime1">
              <a:rPr lang="en-US" smtClean="0"/>
              <a:pPr>
                <a:defRPr/>
              </a:pPr>
              <a:t>7/9/2015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91490" name="Picture 2" descr="http://sqm.jinr.ru/images/SQ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490" y="-62170"/>
            <a:ext cx="9324975" cy="46101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949325"/>
            <a:ext cx="9144000" cy="558006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chemeClr val="bg1"/>
              </a:gs>
              <a:gs pos="100000">
                <a:srgbClr val="C0C0C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339" name="Picture 3" descr="bigbang_rot"/>
          <p:cNvPicPr>
            <a:picLocks noChangeAspect="1" noChangeArrowheads="1"/>
          </p:cNvPicPr>
          <p:nvPr/>
        </p:nvPicPr>
        <p:blipFill>
          <a:blip r:embed="rId3" cstate="print"/>
          <a:srcRect r="18665"/>
          <a:stretch>
            <a:fillRect/>
          </a:stretch>
        </p:blipFill>
        <p:spPr bwMode="auto">
          <a:xfrm>
            <a:off x="116505" y="908720"/>
            <a:ext cx="90487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-243535" y="-31441"/>
            <a:ext cx="9683751" cy="1435216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Cosmic</a:t>
            </a:r>
            <a:r>
              <a:rPr lang="en-GB" sz="2400" b="1" dirty="0" smtClean="0">
                <a:solidFill>
                  <a:srgbClr val="0000CC"/>
                </a:solidFill>
              </a:rPr>
              <a:t> Matter in the </a:t>
            </a:r>
            <a:r>
              <a:rPr lang="en-GB" sz="2400" b="1" dirty="0" smtClean="0">
                <a:solidFill>
                  <a:srgbClr val="FF0000"/>
                </a:solidFill>
              </a:rPr>
              <a:t>Laboratory </a:t>
            </a:r>
            <a:br>
              <a:rPr lang="en-GB" sz="2400" b="1" dirty="0" smtClean="0">
                <a:solidFill>
                  <a:srgbClr val="FF0000"/>
                </a:solidFill>
              </a:rPr>
            </a:br>
            <a:r>
              <a:rPr lang="en-GB" sz="2400" b="1" dirty="0" smtClean="0">
                <a:solidFill>
                  <a:srgbClr val="FF0000"/>
                </a:solidFill>
              </a:rPr>
              <a:t>FAIR</a:t>
            </a:r>
            <a:r>
              <a:rPr lang="en-GB" sz="2400" b="1" dirty="0" smtClean="0">
                <a:solidFill>
                  <a:srgbClr val="0000CC"/>
                </a:solidFill>
              </a:rPr>
              <a:t>–RHIC-</a:t>
            </a:r>
            <a:r>
              <a:rPr lang="en-GB" sz="2400" b="1" dirty="0" smtClean="0">
                <a:solidFill>
                  <a:srgbClr val="00B050"/>
                </a:solidFill>
              </a:rPr>
              <a:t>LHC </a:t>
            </a:r>
            <a:r>
              <a:rPr lang="en-GB" sz="2400" b="1" dirty="0" smtClean="0">
                <a:solidFill>
                  <a:srgbClr val="FF0000"/>
                </a:solidFill>
              </a:rPr>
              <a:t/>
            </a:r>
            <a:br>
              <a:rPr lang="en-GB" sz="2400" b="1" dirty="0" smtClean="0">
                <a:solidFill>
                  <a:srgbClr val="FF0000"/>
                </a:solidFill>
              </a:rPr>
            </a:br>
            <a:endParaRPr lang="de-DE" sz="2400" b="1" dirty="0" smtClean="0">
              <a:solidFill>
                <a:srgbClr val="FF0000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2412502">
            <a:off x="4169220" y="4092545"/>
            <a:ext cx="160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b="1" dirty="0" err="1"/>
              <a:t>T</a:t>
            </a:r>
            <a:r>
              <a:rPr lang="de-DE" sz="2000" b="1" dirty="0" err="1" smtClean="0"/>
              <a:t>emperature</a:t>
            </a:r>
            <a:endParaRPr lang="de-DE" sz="2000" b="1" dirty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254705" y="1808820"/>
            <a:ext cx="537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/>
              <a:t>3 K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469188" y="2428875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/>
              <a:t>20 K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804025" y="29860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/>
              <a:t>3.000 K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189106" y="3519010"/>
            <a:ext cx="768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b="1" dirty="0"/>
              <a:t>10</a:t>
            </a:r>
            <a:r>
              <a:rPr lang="de-DE" sz="2000" b="1" baseline="30000" dirty="0"/>
              <a:t>9 </a:t>
            </a:r>
            <a:r>
              <a:rPr lang="de-DE" sz="2000" b="1" dirty="0"/>
              <a:t>K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588253" y="4059070"/>
            <a:ext cx="8739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b="1" dirty="0"/>
              <a:t>10</a:t>
            </a:r>
            <a:r>
              <a:rPr lang="de-DE" sz="2000" b="1" baseline="30000" dirty="0"/>
              <a:t>12</a:t>
            </a:r>
            <a:r>
              <a:rPr lang="de-DE" sz="2000" b="1" dirty="0"/>
              <a:t> K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8213" y="177165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 smtClean="0"/>
              <a:t>14 </a:t>
            </a:r>
            <a:r>
              <a:rPr lang="de-DE" sz="1800" b="1" dirty="0" err="1"/>
              <a:t>billion</a:t>
            </a:r>
            <a:r>
              <a:rPr lang="de-DE" sz="1800" b="1" dirty="0"/>
              <a:t> </a:t>
            </a:r>
            <a:r>
              <a:rPr lang="de-DE" sz="1800" b="1" dirty="0" err="1"/>
              <a:t>years</a:t>
            </a:r>
            <a:endParaRPr lang="de-DE" sz="1800" b="1" dirty="0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 rot="-2419098">
            <a:off x="803275" y="4286250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/>
              <a:t>time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562100" y="2379663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/>
              <a:t>1 billion years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981075" y="2928938"/>
            <a:ext cx="151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/>
              <a:t>4</a:t>
            </a:r>
            <a:r>
              <a:rPr lang="de-DE" sz="1800" b="1" dirty="0" smtClean="0"/>
              <a:t>00.000 </a:t>
            </a:r>
            <a:r>
              <a:rPr lang="de-DE" sz="1800" b="1" dirty="0" err="1"/>
              <a:t>years</a:t>
            </a:r>
            <a:endParaRPr lang="de-DE" sz="1800" b="1" dirty="0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666750" y="3474005"/>
            <a:ext cx="1140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 dirty="0"/>
              <a:t>3 </a:t>
            </a:r>
            <a:r>
              <a:rPr lang="de-DE" sz="1800" b="1" dirty="0" err="1"/>
              <a:t>minutes</a:t>
            </a:r>
            <a:endParaRPr lang="de-DE" sz="1800" b="1" dirty="0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71983" y="4071938"/>
            <a:ext cx="1112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600" b="1" dirty="0" smtClean="0"/>
              <a:t>5 </a:t>
            </a:r>
            <a:r>
              <a:rPr lang="de-DE" sz="1600" b="1" dirty="0" err="1"/>
              <a:t>microsec</a:t>
            </a:r>
            <a:endParaRPr lang="de-DE" sz="1600" b="1" dirty="0"/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71500" y="4737047"/>
            <a:ext cx="495055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Create </a:t>
            </a:r>
            <a:r>
              <a:rPr lang="de-DE" sz="2000" b="1" dirty="0" err="1" smtClean="0">
                <a:solidFill>
                  <a:srgbClr val="0000CC"/>
                </a:solidFill>
              </a:rPr>
              <a:t>Gluons</a:t>
            </a:r>
            <a:r>
              <a:rPr lang="de-DE" sz="2000" b="1" dirty="0" smtClean="0">
                <a:solidFill>
                  <a:srgbClr val="0000CC"/>
                </a:solidFill>
              </a:rPr>
              <a:t>, Quarks</a:t>
            </a:r>
            <a:r>
              <a:rPr lang="de-DE" sz="2000" b="1" dirty="0">
                <a:solidFill>
                  <a:srgbClr val="0000CC"/>
                </a:solidFill>
              </a:rPr>
              <a:t>, </a:t>
            </a:r>
            <a:r>
              <a:rPr lang="de-DE" sz="2000" b="1" dirty="0" err="1" smtClean="0">
                <a:solidFill>
                  <a:srgbClr val="0000CC"/>
                </a:solidFill>
              </a:rPr>
              <a:t>Leptons</a:t>
            </a:r>
            <a:r>
              <a:rPr lang="de-DE" sz="2000" b="1" dirty="0" smtClean="0">
                <a:solidFill>
                  <a:srgbClr val="0000CC"/>
                </a:solidFill>
              </a:rPr>
              <a:t>…</a:t>
            </a: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Big Bang </a:t>
            </a:r>
            <a:r>
              <a:rPr lang="de-DE" sz="2000" dirty="0" smtClean="0">
                <a:solidFill>
                  <a:srgbClr val="FF0000"/>
                </a:solidFill>
              </a:rPr>
              <a:t>=</a:t>
            </a:r>
            <a:r>
              <a:rPr lang="de-DE" b="1" dirty="0" smtClean="0">
                <a:solidFill>
                  <a:srgbClr val="FF0000"/>
                </a:solidFill>
              </a:rPr>
              <a:t> Genesis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116505" y="3609020"/>
            <a:ext cx="513057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/>
              <a:t>Anti-Protons, Neutrons, </a:t>
            </a:r>
            <a:r>
              <a:rPr lang="de-DE" sz="2000" b="1" dirty="0" err="1"/>
              <a:t>Hadrons</a:t>
            </a:r>
            <a:r>
              <a:rPr lang="de-DE" sz="2000" b="1" dirty="0"/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disappear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08564" name="Text Box 20"/>
          <p:cNvSpPr txBox="1">
            <a:spLocks noChangeArrowheads="1"/>
          </p:cNvSpPr>
          <p:nvPr/>
        </p:nvSpPr>
        <p:spPr bwMode="auto">
          <a:xfrm>
            <a:off x="71500" y="2573905"/>
            <a:ext cx="387043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solidFill>
                  <a:srgbClr val="0000CC"/>
                </a:solidFill>
              </a:rPr>
              <a:t>Creation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of</a:t>
            </a:r>
            <a:r>
              <a:rPr lang="de-DE" sz="2000" b="1" dirty="0" smtClean="0">
                <a:solidFill>
                  <a:srgbClr val="0000CC"/>
                </a:solidFill>
              </a:rPr>
              <a:t> A&lt;60 </a:t>
            </a:r>
            <a:r>
              <a:rPr lang="de-DE" sz="2000" b="1" dirty="0" err="1" smtClean="0">
                <a:solidFill>
                  <a:srgbClr val="0000CC"/>
                </a:solidFill>
              </a:rPr>
              <a:t>nuclei</a:t>
            </a:r>
            <a:r>
              <a:rPr lang="de-DE" sz="2000" b="1" dirty="0" smtClean="0">
                <a:solidFill>
                  <a:srgbClr val="0000CC"/>
                </a:solidFill>
              </a:rPr>
              <a:t> in </a:t>
            </a:r>
            <a:r>
              <a:rPr lang="de-DE" sz="2000" b="1" dirty="0" err="1">
                <a:solidFill>
                  <a:srgbClr val="0000CC"/>
                </a:solidFill>
              </a:rPr>
              <a:t>stars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71500" y="4244025"/>
            <a:ext cx="511206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Gluons       and quarks </a:t>
            </a:r>
            <a:r>
              <a:rPr lang="en-GB" sz="2000" b="1" dirty="0" smtClean="0">
                <a:solidFill>
                  <a:srgbClr val="FF0000"/>
                </a:solidFill>
              </a:rPr>
              <a:t>disappear</a:t>
            </a:r>
            <a:r>
              <a:rPr lang="en-GB" sz="2000" b="1" dirty="0" smtClean="0">
                <a:solidFill>
                  <a:srgbClr val="0000CC"/>
                </a:solidFill>
              </a:rPr>
              <a:t> CBM</a:t>
            </a:r>
          </a:p>
          <a:p>
            <a:endParaRPr lang="en-GB" sz="2000" b="1" dirty="0" smtClean="0">
              <a:solidFill>
                <a:srgbClr val="0000CC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08566" name="Text Box 22"/>
          <p:cNvSpPr txBox="1">
            <a:spLocks noChangeArrowheads="1"/>
          </p:cNvSpPr>
          <p:nvPr/>
        </p:nvSpPr>
        <p:spPr bwMode="auto">
          <a:xfrm>
            <a:off x="26494" y="3883985"/>
            <a:ext cx="5355595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</a:rPr>
              <a:t> Create Anti-Baryons, </a:t>
            </a:r>
            <a:r>
              <a:rPr lang="en-GB" sz="2000" b="1" dirty="0" err="1" smtClean="0">
                <a:solidFill>
                  <a:srgbClr val="0000CC"/>
                </a:solidFill>
              </a:rPr>
              <a:t>Glueballs</a:t>
            </a:r>
            <a:r>
              <a:rPr lang="en-GB" sz="2000" b="1" dirty="0" smtClean="0">
                <a:solidFill>
                  <a:srgbClr val="0000CC"/>
                </a:solidFill>
              </a:rPr>
              <a:t> PANDA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90011" y="1898830"/>
            <a:ext cx="5832139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Creation of heavy elements </a:t>
            </a:r>
            <a:r>
              <a:rPr lang="en-GB" sz="2000" b="1" dirty="0" smtClean="0">
                <a:solidFill>
                  <a:srgbClr val="0000CC"/>
                </a:solidFill>
              </a:rPr>
              <a:t>in SN </a:t>
            </a:r>
            <a:r>
              <a:rPr lang="en-GB" sz="2000" b="1" dirty="0" smtClean="0">
                <a:solidFill>
                  <a:srgbClr val="FF0000"/>
                </a:solidFill>
              </a:rPr>
              <a:t>Explosions</a:t>
            </a:r>
          </a:p>
          <a:p>
            <a:r>
              <a:rPr lang="en-GB" sz="2000" b="1" dirty="0" smtClean="0">
                <a:solidFill>
                  <a:srgbClr val="0000CC"/>
                </a:solidFill>
              </a:rPr>
              <a:t>in NS-NS-</a:t>
            </a:r>
            <a:r>
              <a:rPr lang="en-GB" sz="2000" b="1" dirty="0" smtClean="0">
                <a:solidFill>
                  <a:srgbClr val="FF0000"/>
                </a:solidFill>
              </a:rPr>
              <a:t>mergers</a:t>
            </a:r>
            <a:r>
              <a:rPr lang="en-GB" sz="2000" b="1" dirty="0" smtClean="0">
                <a:solidFill>
                  <a:srgbClr val="0000CC"/>
                </a:solidFill>
              </a:rPr>
              <a:t>: </a:t>
            </a:r>
            <a:r>
              <a:rPr lang="en-GB" sz="2000" b="1" dirty="0" err="1" smtClean="0">
                <a:solidFill>
                  <a:srgbClr val="0000CC"/>
                </a:solidFill>
              </a:rPr>
              <a:t>NuSTAR</a:t>
            </a:r>
            <a:r>
              <a:rPr lang="en-GB" sz="2000" b="1" dirty="0" smtClean="0">
                <a:solidFill>
                  <a:srgbClr val="0000CC"/>
                </a:solidFill>
              </a:rPr>
              <a:t> RIBs</a:t>
            </a:r>
            <a:endParaRPr lang="en-GB" sz="2000" b="1" dirty="0">
              <a:solidFill>
                <a:srgbClr val="0000CC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140" y="4371463"/>
            <a:ext cx="3285364" cy="24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ADAA-FF92-4C3C-A6BD-FCBCBC9CFE16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Horst Stoecker</a:t>
            </a:r>
            <a:endParaRPr lang="en-GB" b="1" dirty="0"/>
          </a:p>
        </p:txBody>
      </p:sp>
      <p:pic>
        <p:nvPicPr>
          <p:cNvPr id="28" name="Picture 26" descr="nuclchart_cor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6955" y="434024"/>
            <a:ext cx="5220580" cy="371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116505" y="3118900"/>
            <a:ext cx="4905546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H/He- Atoms form in </a:t>
            </a:r>
            <a:r>
              <a:rPr lang="de-DE" sz="2000" b="1" dirty="0" err="1" smtClean="0">
                <a:solidFill>
                  <a:srgbClr val="0000CC"/>
                </a:solidFill>
              </a:rPr>
              <a:t>ion-electron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plasma</a:t>
            </a:r>
            <a:endParaRPr lang="de-DE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1" grpId="0"/>
      <p:bldP spid="108563" grpId="0"/>
      <p:bldP spid="108564" grpId="0"/>
      <p:bldP spid="108565" grpId="0"/>
      <p:bldP spid="108566" grpId="0"/>
      <p:bldP spid="108567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11"/>
          <p:cNvPicPr>
            <a:picLocks noChangeArrowheads="1"/>
          </p:cNvPicPr>
          <p:nvPr/>
        </p:nvPicPr>
        <p:blipFill>
          <a:blip r:embed="rId2" cstate="print"/>
          <a:srcRect t="7474" b="13298"/>
          <a:stretch>
            <a:fillRect/>
          </a:stretch>
        </p:blipFill>
        <p:spPr bwMode="auto">
          <a:xfrm>
            <a:off x="-61913" y="855663"/>
            <a:ext cx="9251951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572000" y="3068638"/>
            <a:ext cx="74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HESR</a:t>
            </a:r>
          </a:p>
        </p:txBody>
      </p:sp>
      <p:sp>
        <p:nvSpPr>
          <p:cNvPr id="20484" name="Text Box 11"/>
          <p:cNvSpPr txBox="1">
            <a:spLocks noChangeArrowheads="1"/>
          </p:cNvSpPr>
          <p:nvPr/>
        </p:nvSpPr>
        <p:spPr bwMode="auto">
          <a:xfrm>
            <a:off x="5651500" y="1557338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 100/300</a:t>
            </a:r>
          </a:p>
        </p:txBody>
      </p:sp>
      <p:sp>
        <p:nvSpPr>
          <p:cNvPr id="20485" name="Text Box 18"/>
          <p:cNvSpPr txBox="1">
            <a:spLocks noChangeArrowheads="1"/>
          </p:cNvSpPr>
          <p:nvPr/>
        </p:nvSpPr>
        <p:spPr bwMode="auto">
          <a:xfrm>
            <a:off x="3330575" y="1989138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SIS18</a:t>
            </a:r>
          </a:p>
        </p:txBody>
      </p:sp>
      <p:sp>
        <p:nvSpPr>
          <p:cNvPr id="20486" name="Oval 20"/>
          <p:cNvSpPr>
            <a:spLocks noChangeArrowheads="1"/>
          </p:cNvSpPr>
          <p:nvPr/>
        </p:nvSpPr>
        <p:spPr bwMode="auto">
          <a:xfrm>
            <a:off x="3314700" y="2314575"/>
            <a:ext cx="765175" cy="454025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87" name="Line 21"/>
          <p:cNvSpPr>
            <a:spLocks noChangeShapeType="1"/>
          </p:cNvSpPr>
          <p:nvPr/>
        </p:nvSpPr>
        <p:spPr bwMode="auto">
          <a:xfrm>
            <a:off x="2843213" y="2492375"/>
            <a:ext cx="504825" cy="1444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88" name="Oval 23"/>
          <p:cNvSpPr>
            <a:spLocks noChangeArrowheads="1"/>
          </p:cNvSpPr>
          <p:nvPr/>
        </p:nvSpPr>
        <p:spPr bwMode="auto">
          <a:xfrm>
            <a:off x="4716463" y="981075"/>
            <a:ext cx="3095625" cy="1655763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>
                <a:latin typeface="Calibri" pitchFamily="34" charset="0"/>
              </a:rPr>
              <a:t> </a:t>
            </a:r>
          </a:p>
        </p:txBody>
      </p:sp>
      <p:sp>
        <p:nvSpPr>
          <p:cNvPr id="20489" name="Freeform 26"/>
          <p:cNvSpPr>
            <a:spLocks/>
          </p:cNvSpPr>
          <p:nvPr/>
        </p:nvSpPr>
        <p:spPr bwMode="auto">
          <a:xfrm>
            <a:off x="5969000" y="2616200"/>
            <a:ext cx="727075" cy="1879600"/>
          </a:xfrm>
          <a:custGeom>
            <a:avLst/>
            <a:gdLst>
              <a:gd name="T0" fmla="*/ 0 w 458"/>
              <a:gd name="T1" fmla="*/ 0 h 1184"/>
              <a:gd name="T2" fmla="*/ 2147483647 w 458"/>
              <a:gd name="T3" fmla="*/ 2147483647 h 1184"/>
              <a:gd name="T4" fmla="*/ 2147483647 w 458"/>
              <a:gd name="T5" fmla="*/ 2147483647 h 1184"/>
              <a:gd name="T6" fmla="*/ 2147483647 w 458"/>
              <a:gd name="T7" fmla="*/ 2147483647 h 1184"/>
              <a:gd name="T8" fmla="*/ 2147483647 w 458"/>
              <a:gd name="T9" fmla="*/ 2147483647 h 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8"/>
              <a:gd name="T16" fmla="*/ 0 h 1184"/>
              <a:gd name="T17" fmla="*/ 458 w 458"/>
              <a:gd name="T18" fmla="*/ 1184 h 1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8" h="1184">
                <a:moveTo>
                  <a:pt x="0" y="0"/>
                </a:moveTo>
                <a:cubicBezTo>
                  <a:pt x="48" y="23"/>
                  <a:pt x="226" y="74"/>
                  <a:pt x="299" y="149"/>
                </a:cubicBezTo>
                <a:cubicBezTo>
                  <a:pt x="372" y="224"/>
                  <a:pt x="422" y="346"/>
                  <a:pt x="440" y="448"/>
                </a:cubicBezTo>
                <a:cubicBezTo>
                  <a:pt x="458" y="550"/>
                  <a:pt x="431" y="637"/>
                  <a:pt x="408" y="760"/>
                </a:cubicBezTo>
                <a:cubicBezTo>
                  <a:pt x="385" y="883"/>
                  <a:pt x="326" y="1096"/>
                  <a:pt x="304" y="1184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0" name="Rectangle 28"/>
          <p:cNvSpPr>
            <a:spLocks noChangeArrowheads="1"/>
          </p:cNvSpPr>
          <p:nvPr/>
        </p:nvSpPr>
        <p:spPr bwMode="auto">
          <a:xfrm rot="360000">
            <a:off x="6372225" y="4437063"/>
            <a:ext cx="144463" cy="215900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1" name="AutoShape 29"/>
          <p:cNvSpPr>
            <a:spLocks noChangeArrowheads="1"/>
          </p:cNvSpPr>
          <p:nvPr/>
        </p:nvSpPr>
        <p:spPr bwMode="auto">
          <a:xfrm rot="-1113458">
            <a:off x="5842000" y="4843463"/>
            <a:ext cx="720725" cy="10080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2" name="Line 30"/>
          <p:cNvSpPr>
            <a:spLocks noChangeShapeType="1"/>
          </p:cNvSpPr>
          <p:nvPr/>
        </p:nvSpPr>
        <p:spPr bwMode="auto">
          <a:xfrm>
            <a:off x="6443663" y="4652963"/>
            <a:ext cx="0" cy="2889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3" name="AutoShape 32"/>
          <p:cNvSpPr>
            <a:spLocks noChangeArrowheads="1"/>
          </p:cNvSpPr>
          <p:nvPr/>
        </p:nvSpPr>
        <p:spPr bwMode="auto">
          <a:xfrm rot="-1113458">
            <a:off x="5902325" y="4929188"/>
            <a:ext cx="576263" cy="7921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4" name="Text Box 8"/>
          <p:cNvSpPr txBox="1">
            <a:spLocks noChangeArrowheads="1"/>
          </p:cNvSpPr>
          <p:nvPr/>
        </p:nvSpPr>
        <p:spPr bwMode="auto">
          <a:xfrm>
            <a:off x="5724525" y="5181600"/>
            <a:ext cx="1095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RESR/CR</a:t>
            </a:r>
          </a:p>
        </p:txBody>
      </p:sp>
      <p:sp>
        <p:nvSpPr>
          <p:cNvPr id="20495" name="Freeform 33"/>
          <p:cNvSpPr>
            <a:spLocks/>
          </p:cNvSpPr>
          <p:nvPr/>
        </p:nvSpPr>
        <p:spPr bwMode="auto">
          <a:xfrm>
            <a:off x="5600700" y="4152900"/>
            <a:ext cx="195263" cy="1076325"/>
          </a:xfrm>
          <a:custGeom>
            <a:avLst/>
            <a:gdLst>
              <a:gd name="T0" fmla="*/ 2147483647 w 123"/>
              <a:gd name="T1" fmla="*/ 2147483647 h 678"/>
              <a:gd name="T2" fmla="*/ 2147483647 w 123"/>
              <a:gd name="T3" fmla="*/ 2147483647 h 678"/>
              <a:gd name="T4" fmla="*/ 2147483647 w 123"/>
              <a:gd name="T5" fmla="*/ 2147483647 h 678"/>
              <a:gd name="T6" fmla="*/ 0 w 123"/>
              <a:gd name="T7" fmla="*/ 0 h 678"/>
              <a:gd name="T8" fmla="*/ 0 60000 65536"/>
              <a:gd name="T9" fmla="*/ 0 60000 65536"/>
              <a:gd name="T10" fmla="*/ 0 60000 65536"/>
              <a:gd name="T11" fmla="*/ 0 60000 65536"/>
              <a:gd name="T12" fmla="*/ 0 w 123"/>
              <a:gd name="T13" fmla="*/ 0 h 678"/>
              <a:gd name="T14" fmla="*/ 123 w 123"/>
              <a:gd name="T15" fmla="*/ 678 h 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" h="678">
                <a:moveTo>
                  <a:pt x="123" y="678"/>
                </a:moveTo>
                <a:cubicBezTo>
                  <a:pt x="109" y="645"/>
                  <a:pt x="48" y="556"/>
                  <a:pt x="40" y="480"/>
                </a:cubicBezTo>
                <a:cubicBezTo>
                  <a:pt x="32" y="404"/>
                  <a:pt x="85" y="304"/>
                  <a:pt x="78" y="224"/>
                </a:cubicBezTo>
                <a:cubicBezTo>
                  <a:pt x="71" y="144"/>
                  <a:pt x="16" y="47"/>
                  <a:pt x="0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6" name="AutoShape 31"/>
          <p:cNvSpPr>
            <a:spLocks noChangeArrowheads="1"/>
          </p:cNvSpPr>
          <p:nvPr/>
        </p:nvSpPr>
        <p:spPr bwMode="auto">
          <a:xfrm rot="-157516">
            <a:off x="4491038" y="2898775"/>
            <a:ext cx="1081087" cy="1800225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7" name="Text Box 34"/>
          <p:cNvSpPr txBox="1">
            <a:spLocks noChangeArrowheads="1"/>
          </p:cNvSpPr>
          <p:nvPr/>
        </p:nvSpPr>
        <p:spPr bwMode="auto">
          <a:xfrm>
            <a:off x="5580063" y="2155825"/>
            <a:ext cx="1697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30 GeV Protons</a:t>
            </a:r>
          </a:p>
        </p:txBody>
      </p:sp>
      <p:sp>
        <p:nvSpPr>
          <p:cNvPr id="20498" name="Text Box 35"/>
          <p:cNvSpPr txBox="1">
            <a:spLocks noChangeArrowheads="1"/>
          </p:cNvSpPr>
          <p:nvPr/>
        </p:nvSpPr>
        <p:spPr bwMode="auto">
          <a:xfrm>
            <a:off x="2555875" y="1916113"/>
            <a:ext cx="884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50 MeV</a:t>
            </a:r>
          </a:p>
        </p:txBody>
      </p:sp>
      <p:sp>
        <p:nvSpPr>
          <p:cNvPr id="20499" name="Text Box 37"/>
          <p:cNvSpPr txBox="1">
            <a:spLocks noChangeArrowheads="1"/>
          </p:cNvSpPr>
          <p:nvPr/>
        </p:nvSpPr>
        <p:spPr bwMode="auto">
          <a:xfrm>
            <a:off x="1993900" y="2133600"/>
            <a:ext cx="849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p-Linac</a:t>
            </a:r>
          </a:p>
        </p:txBody>
      </p:sp>
      <p:sp>
        <p:nvSpPr>
          <p:cNvPr id="20500" name="Text Box 38"/>
          <p:cNvSpPr txBox="1">
            <a:spLocks noChangeArrowheads="1"/>
          </p:cNvSpPr>
          <p:nvPr/>
        </p:nvSpPr>
        <p:spPr bwMode="auto">
          <a:xfrm>
            <a:off x="7092950" y="3500438"/>
            <a:ext cx="17129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Cu</a:t>
            </a: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 Target</a:t>
            </a:r>
            <a:br>
              <a:rPr lang="de-DE" sz="1600" dirty="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10</a:t>
            </a:r>
            <a:r>
              <a:rPr lang="de-DE" sz="1600" baseline="30000" dirty="0">
                <a:solidFill>
                  <a:srgbClr val="FFFF99"/>
                </a:solidFill>
                <a:latin typeface="Calibri" pitchFamily="34" charset="0"/>
              </a:rPr>
              <a:t>7</a:t>
            </a: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 p/s @ 3 </a:t>
            </a:r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GeV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20501" name="Line 39"/>
          <p:cNvSpPr>
            <a:spLocks noChangeShapeType="1"/>
          </p:cNvSpPr>
          <p:nvPr/>
        </p:nvSpPr>
        <p:spPr bwMode="auto">
          <a:xfrm flipV="1">
            <a:off x="7616825" y="3827463"/>
            <a:ext cx="10795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2" name="AutoShape 42"/>
          <p:cNvSpPr>
            <a:spLocks noChangeArrowheads="1"/>
          </p:cNvSpPr>
          <p:nvPr/>
        </p:nvSpPr>
        <p:spPr bwMode="auto">
          <a:xfrm rot="-1877583">
            <a:off x="6575425" y="4176713"/>
            <a:ext cx="720725" cy="117475"/>
          </a:xfrm>
          <a:prstGeom prst="leftArrow">
            <a:avLst>
              <a:gd name="adj1" fmla="val 36250"/>
              <a:gd name="adj2" fmla="val 13554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20503" name="Text Box 43"/>
          <p:cNvSpPr txBox="1">
            <a:spLocks noChangeArrowheads="1"/>
          </p:cNvSpPr>
          <p:nvPr/>
        </p:nvSpPr>
        <p:spPr bwMode="auto">
          <a:xfrm>
            <a:off x="4538663" y="5300663"/>
            <a:ext cx="14017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Collecting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Accumulating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Precooling</a:t>
            </a:r>
          </a:p>
        </p:txBody>
      </p:sp>
      <p:sp>
        <p:nvSpPr>
          <p:cNvPr id="20504" name="Text Box 44"/>
          <p:cNvSpPr txBox="1">
            <a:spLocks noChangeArrowheads="1"/>
          </p:cNvSpPr>
          <p:nvPr/>
        </p:nvSpPr>
        <p:spPr bwMode="auto">
          <a:xfrm>
            <a:off x="3276600" y="4437063"/>
            <a:ext cx="130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Accelerating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Cooling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20505" name="Freeform 48"/>
          <p:cNvSpPr>
            <a:spLocks/>
          </p:cNvSpPr>
          <p:nvPr/>
        </p:nvSpPr>
        <p:spPr bwMode="auto">
          <a:xfrm>
            <a:off x="4025900" y="2636838"/>
            <a:ext cx="2130425" cy="149225"/>
          </a:xfrm>
          <a:custGeom>
            <a:avLst/>
            <a:gdLst>
              <a:gd name="T0" fmla="*/ 0 w 1342"/>
              <a:gd name="T1" fmla="*/ 2147483647 h 94"/>
              <a:gd name="T2" fmla="*/ 2147483647 w 1342"/>
              <a:gd name="T3" fmla="*/ 2147483647 h 94"/>
              <a:gd name="T4" fmla="*/ 2147483647 w 1342"/>
              <a:gd name="T5" fmla="*/ 0 h 94"/>
              <a:gd name="T6" fmla="*/ 0 60000 65536"/>
              <a:gd name="T7" fmla="*/ 0 60000 65536"/>
              <a:gd name="T8" fmla="*/ 0 60000 65536"/>
              <a:gd name="T9" fmla="*/ 0 w 1342"/>
              <a:gd name="T10" fmla="*/ 0 h 94"/>
              <a:gd name="T11" fmla="*/ 1342 w 1342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2" h="94">
                <a:moveTo>
                  <a:pt x="0" y="19"/>
                </a:moveTo>
                <a:cubicBezTo>
                  <a:pt x="43" y="31"/>
                  <a:pt x="40" y="94"/>
                  <a:pt x="264" y="91"/>
                </a:cubicBezTo>
                <a:cubicBezTo>
                  <a:pt x="488" y="88"/>
                  <a:pt x="1118" y="19"/>
                  <a:pt x="1342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6" name="Line 49"/>
          <p:cNvSpPr>
            <a:spLocks noChangeShapeType="1"/>
          </p:cNvSpPr>
          <p:nvPr/>
        </p:nvSpPr>
        <p:spPr bwMode="auto">
          <a:xfrm>
            <a:off x="3419475" y="6237288"/>
            <a:ext cx="1020763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507" name="Text Box 50"/>
          <p:cNvSpPr txBox="1">
            <a:spLocks noChangeArrowheads="1"/>
          </p:cNvSpPr>
          <p:nvPr/>
        </p:nvSpPr>
        <p:spPr bwMode="auto">
          <a:xfrm>
            <a:off x="3556000" y="58372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99"/>
                </a:solidFill>
                <a:latin typeface="Calibri" pitchFamily="34" charset="0"/>
              </a:rPr>
              <a:t>100m</a:t>
            </a:r>
          </a:p>
        </p:txBody>
      </p:sp>
      <p:sp>
        <p:nvSpPr>
          <p:cNvPr id="20508" name="Text Box 53"/>
          <p:cNvSpPr txBox="1">
            <a:spLocks noChangeArrowheads="1"/>
          </p:cNvSpPr>
          <p:nvPr/>
        </p:nvSpPr>
        <p:spPr bwMode="auto">
          <a:xfrm>
            <a:off x="4716463" y="4149725"/>
            <a:ext cx="903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FF00"/>
                </a:solidFill>
                <a:latin typeface="Calibri" pitchFamily="34" charset="0"/>
              </a:rPr>
              <a:t>PANDA</a:t>
            </a:r>
          </a:p>
        </p:txBody>
      </p:sp>
      <p:sp>
        <p:nvSpPr>
          <p:cNvPr id="20509" name="AutoShape 54"/>
          <p:cNvSpPr>
            <a:spLocks noChangeArrowheads="1"/>
          </p:cNvSpPr>
          <p:nvPr/>
        </p:nvSpPr>
        <p:spPr bwMode="auto">
          <a:xfrm rot="-3580525">
            <a:off x="5099050" y="3859213"/>
            <a:ext cx="592138" cy="74612"/>
          </a:xfrm>
          <a:prstGeom prst="rightArrow">
            <a:avLst>
              <a:gd name="adj1" fmla="val 50000"/>
              <a:gd name="adj2" fmla="val 1984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20510" name="Immagine 29" descr="fair_logo_3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3" y="44450"/>
            <a:ext cx="9271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74613"/>
            <a:ext cx="3222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2" name="CasellaDiTesto 33"/>
          <p:cNvSpPr txBox="1">
            <a:spLocks noChangeArrowheads="1"/>
          </p:cNvSpPr>
          <p:nvPr/>
        </p:nvSpPr>
        <p:spPr bwMode="auto">
          <a:xfrm>
            <a:off x="0" y="6519863"/>
            <a:ext cx="3556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Times New Roman" pitchFamily="18" charset="0"/>
                <a:cs typeface="Times New Roman" pitchFamily="18" charset="0"/>
              </a:rPr>
              <a:t>G.Boca  GSI, Germany &amp; U. Pavia, Italy</a:t>
            </a:r>
          </a:p>
        </p:txBody>
      </p: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-36515" y="4069810"/>
            <a:ext cx="3573400" cy="286232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low Energy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pbars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accelerate p in SIS18/SIS100</a:t>
            </a:r>
          </a:p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produce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 target</a:t>
            </a:r>
          </a:p>
          <a:p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collect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CR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HESR </a:t>
            </a:r>
          </a:p>
          <a:p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+ b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ack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ESR+CryRing</a:t>
            </a:r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:      </a:t>
            </a:r>
            <a:r>
              <a:rPr lang="it-IT" sz="2000" b="1" dirty="0" smtClean="0">
                <a:solidFill>
                  <a:srgbClr val="FFFF00"/>
                </a:solidFill>
                <a:cs typeface="Times New Roman" pitchFamily="18" charset="0"/>
              </a:rPr>
              <a:t>FLAIR</a:t>
            </a:r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!</a:t>
            </a:r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4" name="Textfeld 33"/>
          <p:cNvSpPr txBox="1">
            <a:spLocks noChangeArrowheads="1"/>
          </p:cNvSpPr>
          <p:nvPr/>
        </p:nvSpPr>
        <p:spPr bwMode="auto">
          <a:xfrm>
            <a:off x="1286635" y="-81390"/>
            <a:ext cx="5130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Brilliant</a:t>
            </a:r>
            <a:r>
              <a:rPr lang="de-DE" sz="2400" b="1" dirty="0">
                <a:solidFill>
                  <a:srgbClr val="FF0000"/>
                </a:solidFill>
              </a:rPr>
              <a:t> Anti-</a:t>
            </a:r>
            <a:r>
              <a:rPr lang="de-DE" sz="2400" b="1" dirty="0" err="1">
                <a:solidFill>
                  <a:srgbClr val="FF0000"/>
                </a:solidFill>
              </a:rPr>
              <a:t>proton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beams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-  Strange &amp; </a:t>
            </a:r>
            <a:r>
              <a:rPr lang="de-DE" sz="2400" b="1" dirty="0" err="1">
                <a:solidFill>
                  <a:srgbClr val="FF0000"/>
                </a:solidFill>
              </a:rPr>
              <a:t>Charm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cosmic</a:t>
            </a:r>
            <a:r>
              <a:rPr lang="de-DE" sz="2400" b="1" dirty="0" smtClean="0">
                <a:solidFill>
                  <a:srgbClr val="FF0000"/>
                </a:solidFill>
              </a:rPr>
              <a:t> matter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35" name="Datumsplatzhalt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C931B2-A253-42CA-A691-42E1F8B0BC19}" type="datetime1">
              <a:rPr lang="en-US" smtClean="0"/>
              <a:pPr>
                <a:defRPr/>
              </a:pPr>
              <a:t>7/9/2015</a:t>
            </a:fld>
            <a:endParaRPr lang="en-GB" dirty="0"/>
          </a:p>
        </p:txBody>
      </p:sp>
      <p:sp>
        <p:nvSpPr>
          <p:cNvPr id="36" name="Foliennummernplatzhalt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37" name="Fußzeilenplatzhalt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38" name="Rechteck 37"/>
          <p:cNvSpPr/>
          <p:nvPr/>
        </p:nvSpPr>
        <p:spPr>
          <a:xfrm>
            <a:off x="5567380" y="6457890"/>
            <a:ext cx="3147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Courtesy Jim </a:t>
            </a:r>
            <a:r>
              <a:rPr lang="en-US" sz="2000" dirty="0" err="1" smtClean="0"/>
              <a:t>Ritman</a:t>
            </a:r>
            <a:r>
              <a:rPr lang="en-US" sz="2000" dirty="0" smtClean="0"/>
              <a:t>, FZJ</a:t>
            </a:r>
            <a:endParaRPr lang="de-DE" sz="2000" dirty="0"/>
          </a:p>
        </p:txBody>
      </p:sp>
      <p:sp>
        <p:nvSpPr>
          <p:cNvPr id="43" name="Rad 42"/>
          <p:cNvSpPr/>
          <p:nvPr/>
        </p:nvSpPr>
        <p:spPr>
          <a:xfrm>
            <a:off x="3401869" y="2933945"/>
            <a:ext cx="495056" cy="54006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4" name="Pfeil nach links und rechts 43"/>
          <p:cNvSpPr/>
          <p:nvPr/>
        </p:nvSpPr>
        <p:spPr>
          <a:xfrm rot="3033470">
            <a:off x="3724126" y="3681153"/>
            <a:ext cx="937209" cy="1081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ad 44"/>
          <p:cNvSpPr/>
          <p:nvPr/>
        </p:nvSpPr>
        <p:spPr>
          <a:xfrm>
            <a:off x="3761910" y="3699030"/>
            <a:ext cx="360040" cy="360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50966" y="338893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ESR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674625" y="3732579"/>
            <a:ext cx="135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FFFF00"/>
                </a:solidFill>
              </a:rPr>
              <a:t>CryRing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8" name="Pfeil nach links und rechts 47"/>
          <p:cNvSpPr/>
          <p:nvPr/>
        </p:nvSpPr>
        <p:spPr>
          <a:xfrm rot="5579364">
            <a:off x="3633735" y="3024178"/>
            <a:ext cx="803039" cy="1449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Pfeil nach links und rechts 48"/>
          <p:cNvSpPr/>
          <p:nvPr/>
        </p:nvSpPr>
        <p:spPr>
          <a:xfrm rot="5580208">
            <a:off x="3408868" y="3473016"/>
            <a:ext cx="842009" cy="1363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3221850" y="404745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FLAIR</a:t>
            </a:r>
            <a:endParaRPr lang="de-D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Search for </a:t>
            </a:r>
            <a:r>
              <a:rPr lang="en-GB" sz="2400" b="1" dirty="0" smtClean="0">
                <a:solidFill>
                  <a:srgbClr val="0000CC"/>
                </a:solidFill>
              </a:rPr>
              <a:t>Heavy </a:t>
            </a:r>
            <a:r>
              <a:rPr lang="en-GB" sz="2400" b="1" dirty="0" smtClean="0">
                <a:solidFill>
                  <a:srgbClr val="FF0000"/>
                </a:solidFill>
              </a:rPr>
              <a:t>Glueballs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76945" y="953725"/>
            <a:ext cx="5067055" cy="519505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600" b="1" dirty="0" smtClean="0">
                <a:solidFill>
                  <a:srgbClr val="0000CC"/>
                </a:solidFill>
              </a:rPr>
              <a:t>Charmed</a:t>
            </a:r>
            <a:r>
              <a:rPr lang="en-GB" sz="2600" b="1" dirty="0" smtClean="0">
                <a:solidFill>
                  <a:srgbClr val="FF0000"/>
                </a:solidFill>
              </a:rPr>
              <a:t> </a:t>
            </a:r>
            <a:r>
              <a:rPr lang="en-GB" sz="2600" b="1" dirty="0" err="1">
                <a:solidFill>
                  <a:srgbClr val="FF0000"/>
                </a:solidFill>
              </a:rPr>
              <a:t>G</a:t>
            </a:r>
            <a:r>
              <a:rPr lang="en-GB" sz="2600" b="1" dirty="0" err="1" smtClean="0">
                <a:solidFill>
                  <a:srgbClr val="FF0000"/>
                </a:solidFill>
              </a:rPr>
              <a:t>lueballs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flavour blind </a:t>
            </a:r>
            <a:r>
              <a:rPr lang="en-GB" sz="2000" b="1" dirty="0" smtClean="0"/>
              <a:t>decays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>
                <a:solidFill>
                  <a:srgbClr val="0000CC"/>
                </a:solidFill>
              </a:rPr>
              <a:t>charmed </a:t>
            </a:r>
            <a:r>
              <a:rPr lang="en-GB" sz="1600" b="1" dirty="0">
                <a:solidFill>
                  <a:schemeClr val="accent4"/>
                </a:solidFill>
              </a:rPr>
              <a:t>final </a:t>
            </a:r>
            <a:r>
              <a:rPr lang="en-GB" sz="1600" b="1" dirty="0" smtClean="0">
                <a:solidFill>
                  <a:schemeClr val="accent4"/>
                </a:solidFill>
              </a:rPr>
              <a:t>states</a:t>
            </a:r>
            <a:endParaRPr lang="en-GB" sz="1600" b="1" dirty="0">
              <a:solidFill>
                <a:schemeClr val="accent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only a few </a:t>
            </a:r>
            <a:r>
              <a:rPr lang="en-GB" sz="2000" b="1" dirty="0">
                <a:solidFill>
                  <a:srgbClr val="0000CC"/>
                </a:solidFill>
              </a:rPr>
              <a:t>charmed</a:t>
            </a:r>
            <a:r>
              <a:rPr lang="en-GB" sz="2000" b="1" dirty="0"/>
              <a:t> mesons around 3 - 4 </a:t>
            </a:r>
            <a:r>
              <a:rPr lang="en-GB" sz="2000" b="1" dirty="0" smtClean="0"/>
              <a:t>MeV/c</a:t>
            </a:r>
            <a:r>
              <a:rPr lang="en-GB" sz="2000" b="1" baseline="30000" dirty="0" smtClean="0"/>
              <a:t>2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/>
              <a:t>less mixing</a:t>
            </a:r>
            <a:endParaRPr lang="en-GB" sz="1600" b="1" dirty="0"/>
          </a:p>
          <a:p>
            <a:pPr>
              <a:lnSpc>
                <a:spcPct val="120000"/>
              </a:lnSpc>
            </a:pPr>
            <a:r>
              <a:rPr lang="en-GB" sz="2600" b="1" dirty="0">
                <a:solidFill>
                  <a:srgbClr val="FF0000"/>
                </a:solidFill>
              </a:rPr>
              <a:t>Exotic </a:t>
            </a:r>
            <a:r>
              <a:rPr lang="en-GB" sz="2600" b="1" dirty="0" err="1" smtClean="0">
                <a:solidFill>
                  <a:srgbClr val="FF0000"/>
                </a:solidFill>
              </a:rPr>
              <a:t>glueballs</a:t>
            </a:r>
            <a:r>
              <a:rPr lang="en-GB" sz="2600" b="1" dirty="0" smtClean="0">
                <a:solidFill>
                  <a:srgbClr val="FF0000"/>
                </a:solidFill>
              </a:rPr>
              <a:t> (oddballs), no mixing!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m(2</a:t>
            </a:r>
            <a:r>
              <a:rPr lang="en-GB" sz="2000" b="1" baseline="30000" dirty="0"/>
              <a:t>+-</a:t>
            </a:r>
            <a:r>
              <a:rPr lang="en-GB" sz="2000" b="1" dirty="0"/>
              <a:t>) = 4140(50)(200) MeV</a:t>
            </a:r>
          </a:p>
          <a:p>
            <a:pPr lvl="1">
              <a:lnSpc>
                <a:spcPct val="120000"/>
              </a:lnSpc>
            </a:pPr>
            <a:r>
              <a:rPr lang="en-GB" sz="2000" b="1" dirty="0"/>
              <a:t>m(0</a:t>
            </a:r>
            <a:r>
              <a:rPr lang="en-GB" sz="2000" b="1" baseline="30000" dirty="0"/>
              <a:t>+-</a:t>
            </a:r>
            <a:r>
              <a:rPr lang="en-GB" sz="2000" b="1" dirty="0"/>
              <a:t>) = 4740(70)(230) </a:t>
            </a:r>
            <a:r>
              <a:rPr lang="en-GB" sz="2000" b="1" dirty="0" smtClean="0"/>
              <a:t>MeV</a:t>
            </a:r>
          </a:p>
          <a:p>
            <a:pPr lvl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decay modes , , J/, J/ </a:t>
            </a:r>
            <a:endParaRPr lang="en-GB" sz="2000" b="1" dirty="0" smtClean="0"/>
          </a:p>
          <a:p>
            <a:pPr lvl="1">
              <a:lnSpc>
                <a:spcPct val="120000"/>
              </a:lnSpc>
            </a:pPr>
            <a:r>
              <a:rPr lang="en-GB" sz="2000" b="1" dirty="0" smtClean="0"/>
              <a:t>Narrow widths predicted</a:t>
            </a:r>
            <a:endParaRPr lang="en-GB" sz="2000" b="1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38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5908159" cy="5379971"/>
            <a:chOff x="340" y="754"/>
            <a:chExt cx="3515" cy="3294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3333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Morningstar &amp; </a:t>
              </a:r>
              <a:r>
                <a:rPr lang="en-GB" sz="1200" i="1" dirty="0" err="1">
                  <a:solidFill>
                    <a:schemeClr val="tx1"/>
                  </a:solidFill>
                  <a:cs typeface="Times New Roman" pitchFamily="18" charset="0"/>
                </a:rPr>
                <a:t>Peardon</a:t>
              </a: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, PRD60(1999)34509</a:t>
              </a:r>
              <a:b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Morningstar &amp; </a:t>
              </a:r>
              <a:r>
                <a:rPr lang="en-GB" sz="1200" i="1" dirty="0" err="1">
                  <a:solidFill>
                    <a:schemeClr val="tx1"/>
                  </a:solidFill>
                  <a:cs typeface="Times New Roman" pitchFamily="18" charset="0"/>
                </a:rPr>
                <a:t>Peardon</a:t>
              </a: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, </a:t>
              </a:r>
              <a:r>
                <a:rPr lang="en-GB" sz="1200" i="1" dirty="0" smtClean="0">
                  <a:solidFill>
                    <a:schemeClr val="tx1"/>
                  </a:solidFill>
                  <a:cs typeface="Times New Roman" pitchFamily="18" charset="0"/>
                </a:rPr>
                <a:t>PRD56(1997)4043 </a:t>
              </a:r>
              <a:r>
                <a:rPr lang="en-GB" sz="1200" b="1" dirty="0" smtClean="0">
                  <a:solidFill>
                    <a:srgbClr val="0000CC"/>
                  </a:solidFill>
                  <a:cs typeface="Times New Roman" pitchFamily="18" charset="0"/>
                </a:rPr>
                <a:t>QUENCHED pure gauge </a:t>
              </a:r>
              <a:r>
                <a:rPr lang="en-GB" sz="1200" i="1" dirty="0" smtClean="0">
                  <a:solidFill>
                    <a:schemeClr val="tx1"/>
                  </a:solidFill>
                  <a:cs typeface="Times New Roman" pitchFamily="18" charset="0"/>
                </a:rPr>
                <a:t>Lattice theory</a:t>
              </a:r>
            </a:p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BMW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uppertal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 coll.,  RBRC-Bielefeld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coll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, Owe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Pilipsen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, Goethe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Uni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 Frankfurt </a:t>
              </a:r>
              <a:endPara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fld id="{CB9D9802-F114-445D-B45A-03C80883028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7/9/2015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7052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 smtClean="0"/>
              <a:t>Updates and crosschecks: full </a:t>
            </a:r>
            <a:r>
              <a:rPr lang="en-US" dirty="0" err="1" smtClean="0"/>
              <a:t>N</a:t>
            </a:r>
            <a:r>
              <a:rPr lang="en-US" baseline="-25000" dirty="0" err="1" smtClean="0">
                <a:latin typeface="Arial"/>
              </a:rPr>
              <a:t>f</a:t>
            </a:r>
            <a:r>
              <a:rPr lang="en-US" b="0" dirty="0" smtClean="0">
                <a:latin typeface="Arial"/>
              </a:rPr>
              <a:t>=2+1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18. February 2014</a:t>
            </a:r>
            <a:endParaRPr lang="de-DE" dirty="0" smtClean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34499724"/>
              </p:ext>
            </p:extLst>
          </p:nvPr>
        </p:nvGraphicFramePr>
        <p:xfrm>
          <a:off x="1619672" y="1772816"/>
          <a:ext cx="6204456" cy="4608512"/>
        </p:xfrm>
        <a:graphic>
          <a:graphicData uri="http://schemas.openxmlformats.org/presentationml/2006/ole">
            <p:oleObj spid="_x0000_s75778" name="Acrobat Document" r:id="rId3" imgW="8781480" imgH="6537960" progId="AcroExch.Document.7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39552" y="515719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PLB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730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99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1309.5258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177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/>
              <a:t>20/05/2015                                  Frankfurt,Transport Meeting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A6932D1-75E6-4643-9753-B8799A543003}" type="slidenum">
              <a:rPr lang="en-US"/>
              <a:pPr/>
              <a:t>4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73038"/>
            <a:ext cx="7221537" cy="62071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altLang="en-US" sz="3200" b="1" dirty="0">
                <a:latin typeface="Arial" pitchFamily="34" charset="0"/>
                <a:ea typeface="楷体" charset="-122"/>
              </a:rPr>
              <a:t>Introduction</a:t>
            </a:r>
            <a:r>
              <a:rPr lang="en-US" sz="3200" b="1" dirty="0">
                <a:latin typeface="Arial" pitchFamily="34" charset="0"/>
                <a:ea typeface="楷体" charset="-122"/>
              </a:rPr>
              <a:t> :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Fast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thermalization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3350" y="889000"/>
            <a:ext cx="3935991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“how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systems evolve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to thermal equilibrium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in </a:t>
            </a:r>
            <a:endParaRPr lang="en-US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very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short time scale”</a:t>
            </a:r>
            <a:endParaRPr lang="en-US" b="1" i="1" u="sng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124" name="Picture 3" descr="ellip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613" y="5048250"/>
            <a:ext cx="16303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84550"/>
            <a:ext cx="42338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无标题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900" y="1000125"/>
            <a:ext cx="487362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165795" y="5330223"/>
            <a:ext cx="3222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dirty="0" smtClean="0">
                <a:solidFill>
                  <a:schemeClr val="tx1"/>
                </a:solidFill>
                <a:latin typeface="Arial" pitchFamily="34" charset="0"/>
              </a:rPr>
              <a:t>2+1 QCD 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</a:rPr>
              <a:t>Hydro</a:t>
            </a:r>
            <a:r>
              <a:rPr lang="de-DE" altLang="zh-CN" dirty="0" err="1" smtClean="0">
                <a:solidFill>
                  <a:schemeClr val="tx1"/>
                </a:solidFill>
                <a:latin typeface="Arial" pitchFamily="34" charset="0"/>
              </a:rPr>
              <a:t>dyna</a:t>
            </a:r>
            <a:r>
              <a:rPr lang="de-DE" altLang="zh-CN" dirty="0" smtClean="0">
                <a:solidFill>
                  <a:schemeClr val="tx1"/>
                </a:solidFill>
                <a:latin typeface="Arial" pitchFamily="34" charset="0"/>
              </a:rPr>
              <a:t>.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de-DE" altLang="zh-CN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de-DE" altLang="zh-CN" dirty="0" smtClean="0">
                <a:solidFill>
                  <a:schemeClr val="tx1"/>
                </a:solidFill>
                <a:latin typeface="Arial" pitchFamily="34" charset="0"/>
              </a:rPr>
              <a:t>O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</a:rPr>
              <a:t>nset</a:t>
            </a:r>
            <a:r>
              <a:rPr lang="zh-CN" altLang="de-DE" dirty="0" smtClean="0">
                <a:latin typeface="Arial" pitchFamily="34" charset="0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</a:rPr>
              <a:t>time ~ 1fm/c </a:t>
            </a:r>
            <a:r>
              <a:rPr lang="de-DE" altLang="zh-CN" dirty="0" smtClean="0">
                <a:solidFill>
                  <a:schemeClr val="tx1"/>
                </a:solidFill>
                <a:latin typeface="Arial" pitchFamily="34" charset="0"/>
              </a:rPr>
              <a:t>?</a:t>
            </a:r>
            <a:endParaRPr lang="zh-CN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68288" y="2457450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Arial" pitchFamily="34" charset="0"/>
              </a:rPr>
              <a:t>Initial: </a:t>
            </a:r>
            <a:r>
              <a:rPr lang="de-DE" altLang="zh-CN" dirty="0" err="1" smtClean="0">
                <a:solidFill>
                  <a:srgbClr val="FF0000"/>
                </a:solidFill>
                <a:latin typeface="Arial" pitchFamily="34" charset="0"/>
              </a:rPr>
              <a:t>far</a:t>
            </a:r>
            <a:r>
              <a:rPr lang="de-DE" altLang="zh-CN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</a:rPr>
              <a:t>from </a:t>
            </a:r>
            <a:r>
              <a:rPr lang="zh-CN" altLang="en-US" dirty="0">
                <a:solidFill>
                  <a:schemeClr val="tx1"/>
                </a:solidFill>
                <a:latin typeface="Arial" pitchFamily="34" charset="0"/>
              </a:rPr>
              <a:t>equilibrium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0"/>
            <a:ext cx="8228160" cy="733037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Energy density of QCD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6560" y="728700"/>
            <a:ext cx="8570880" cy="1036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Lattice QCD has determined the energy density (equation of state) for various quark masses at zero density.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932040" y="5268449"/>
            <a:ext cx="5374080" cy="9058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Columbia plot: </a:t>
            </a:r>
            <a:r>
              <a:rPr lang="en-US" sz="2000" dirty="0">
                <a:solidFill>
                  <a:srgbClr val="000000"/>
                </a:solidFill>
                <a:cs typeface="Times New Roman" pitchFamily="8" charset="0"/>
              </a:rPr>
              <a:t>Brown et al., </a:t>
            </a:r>
            <a:endParaRPr lang="en-US" sz="2000" dirty="0" smtClean="0">
              <a:solidFill>
                <a:srgbClr val="000000"/>
              </a:solidFill>
              <a:cs typeface="Times New Roman" pitchFamily="8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Times New Roman" pitchFamily="8" charset="0"/>
              </a:rPr>
              <a:t>PRL  </a:t>
            </a:r>
            <a:r>
              <a:rPr lang="en-US" sz="2000" dirty="0">
                <a:solidFill>
                  <a:srgbClr val="000000"/>
                </a:solidFill>
                <a:cs typeface="Times New Roman" pitchFamily="8" charset="0"/>
              </a:rPr>
              <a:t>65, 2491 (‘90</a:t>
            </a:r>
            <a:r>
              <a:rPr lang="en-US" sz="2000" dirty="0" smtClean="0">
                <a:solidFill>
                  <a:srgbClr val="000000"/>
                </a:solidFill>
                <a:cs typeface="Times New Roman" pitchFamily="8" charset="0"/>
              </a:rPr>
              <a:t>)</a:t>
            </a:r>
            <a:endParaRPr lang="en-US" sz="2000" dirty="0">
              <a:solidFill>
                <a:srgbClr val="000000"/>
              </a:solidFill>
              <a:cs typeface="Times New Roman" pitchFamily="8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>
                <a:solidFill>
                  <a:srgbClr val="000000"/>
                </a:solidFill>
                <a:cs typeface="Times New Roman" pitchFamily="8" charset="0"/>
              </a:rPr>
              <a:t>Nature of </a:t>
            </a:r>
            <a:r>
              <a:rPr lang="en-US" sz="2000" dirty="0" smtClean="0">
                <a:solidFill>
                  <a:srgbClr val="000000"/>
                </a:solidFill>
                <a:cs typeface="Times New Roman" pitchFamily="8" charset="0"/>
              </a:rPr>
              <a:t>transition, in physical </a:t>
            </a:r>
            <a:r>
              <a:rPr lang="en-US" sz="2000" dirty="0">
                <a:solidFill>
                  <a:srgbClr val="000000"/>
                </a:solidFill>
                <a:cs typeface="Times New Roman" pitchFamily="8" charset="0"/>
              </a:rPr>
              <a:t>point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Times New Roman" pitchFamily="8" charset="0"/>
              </a:rPr>
              <a:t>Wuppertal-Budapest,Nature443,675</a:t>
            </a:r>
            <a:r>
              <a:rPr lang="de-DE" sz="2000" dirty="0" smtClean="0">
                <a:solidFill>
                  <a:srgbClr val="000000"/>
                </a:solidFill>
                <a:cs typeface="Times New Roman" pitchFamily="8" charset="0"/>
              </a:rPr>
              <a:t>’</a:t>
            </a:r>
            <a:r>
              <a:rPr lang="en-US" sz="2000" dirty="0" smtClean="0">
                <a:solidFill>
                  <a:srgbClr val="000000"/>
                </a:solidFill>
                <a:cs typeface="Times New Roman" pitchFamily="8" charset="0"/>
              </a:rPr>
              <a:t>06</a:t>
            </a:r>
            <a:endParaRPr lang="en-US" sz="2000" dirty="0">
              <a:solidFill>
                <a:srgbClr val="000000"/>
              </a:solidFill>
              <a:cs typeface="Times New Roman" pitchFamily="8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42240" y="5274205"/>
            <a:ext cx="3929760" cy="1424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Energy density </a:t>
            </a:r>
            <a:r>
              <a:rPr lang="en-US" sz="2000" dirty="0" smtClean="0">
                <a:solidFill>
                  <a:srgbClr val="000000"/>
                </a:solidFill>
              </a:rPr>
              <a:t>Wuppertal-Budapest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physical point, quenched and </a:t>
            </a:r>
            <a:r>
              <a:rPr lang="en-US" sz="2000" dirty="0" smtClean="0">
                <a:solidFill>
                  <a:srgbClr val="000000"/>
                </a:solidFill>
              </a:rPr>
              <a:t>m</a:t>
            </a:r>
            <a:r>
              <a:rPr lang="en-US" sz="2000" baseline="-25000" dirty="0" smtClean="0">
                <a:solidFill>
                  <a:srgbClr val="000000"/>
                </a:solidFill>
              </a:rPr>
              <a:t>ud</a:t>
            </a:r>
            <a:r>
              <a:rPr lang="en-US" sz="2000" dirty="0" smtClean="0">
                <a:solidFill>
                  <a:srgbClr val="000000"/>
                </a:solidFill>
              </a:rPr>
              <a:t>=m</a:t>
            </a:r>
            <a:r>
              <a:rPr lang="en-US" sz="2000" baseline="-25000" dirty="0" smtClean="0">
                <a:solidFill>
                  <a:srgbClr val="000000"/>
                </a:solidFill>
              </a:rPr>
              <a:t>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JHEP </a:t>
            </a:r>
            <a:r>
              <a:rPr lang="en-US" sz="2000" dirty="0" smtClean="0">
                <a:solidFill>
                  <a:srgbClr val="000000"/>
                </a:solidFill>
              </a:rPr>
              <a:t>1011,2010,077;PLB730,2014,99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2000" dirty="0">
                <a:solidFill>
                  <a:srgbClr val="000000"/>
                </a:solidFill>
              </a:rPr>
              <a:t>Q</a:t>
            </a:r>
            <a:r>
              <a:rPr lang="en-US" sz="2000" dirty="0" err="1">
                <a:solidFill>
                  <a:srgbClr val="000000"/>
                </a:solidFill>
              </a:rPr>
              <a:t>uenched</a:t>
            </a:r>
            <a:r>
              <a:rPr lang="en-US" sz="2000" dirty="0">
                <a:solidFill>
                  <a:srgbClr val="000000"/>
                </a:solidFill>
              </a:rPr>
              <a:t>: JHEP </a:t>
            </a:r>
            <a:r>
              <a:rPr lang="en-US" sz="2000" dirty="0" smtClean="0">
                <a:solidFill>
                  <a:srgbClr val="000000"/>
                </a:solidFill>
              </a:rPr>
              <a:t>1207,2012,056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4342" name="Bild 9" descr="energy3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30" y="1404426"/>
            <a:ext cx="4939625" cy="38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Bild 10" descr="columbiaplot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2421" y="1448781"/>
            <a:ext cx="438455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C6CA1-7C76-4936-830C-A6756DC351BE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00" y="-62170"/>
            <a:ext cx="8229600" cy="1143000"/>
          </a:xfrm>
        </p:spPr>
        <p:txBody>
          <a:bodyPr>
            <a:normAutofit/>
          </a:bodyPr>
          <a:lstStyle/>
          <a:p>
            <a:r>
              <a:rPr lang="de-DE" sz="1800" dirty="0" smtClean="0">
                <a:solidFill>
                  <a:srgbClr val="0000CC"/>
                </a:solidFill>
              </a:rPr>
              <a:t>time </a:t>
            </a:r>
            <a:r>
              <a:rPr lang="de-DE" sz="1800" dirty="0" err="1" smtClean="0">
                <a:solidFill>
                  <a:srgbClr val="FF0000"/>
                </a:solidFill>
              </a:rPr>
              <a:t>dependence</a:t>
            </a:r>
            <a:r>
              <a:rPr lang="de-DE" sz="1800" dirty="0" smtClean="0">
                <a:solidFill>
                  <a:srgbClr val="FF0000"/>
                </a:solidFill>
              </a:rPr>
              <a:t> in Columbia </a:t>
            </a:r>
            <a:r>
              <a:rPr lang="de-DE" sz="1800" dirty="0" err="1" smtClean="0">
                <a:solidFill>
                  <a:srgbClr val="FF0000"/>
                </a:solidFill>
              </a:rPr>
              <a:t>plot</a:t>
            </a:r>
            <a:r>
              <a:rPr lang="de-DE" sz="1800" dirty="0" smtClean="0">
                <a:solidFill>
                  <a:srgbClr val="FF0000"/>
                </a:solidFill>
              </a:rPr>
              <a:t> …...</a:t>
            </a:r>
            <a:r>
              <a:rPr lang="de-DE" sz="2800" b="1" dirty="0" smtClean="0"/>
              <a:t> </a:t>
            </a:r>
            <a:r>
              <a:rPr lang="de-DE" sz="2000" b="1" dirty="0" smtClean="0"/>
              <a:t>LHC –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Glueball</a:t>
            </a:r>
            <a:r>
              <a:rPr lang="de-DE" sz="2000" b="1" dirty="0" smtClean="0"/>
              <a:t> Factory</a:t>
            </a:r>
            <a:r>
              <a:rPr lang="de-DE" sz="2000" dirty="0" smtClean="0"/>
              <a:t>… </a:t>
            </a:r>
            <a:endParaRPr lang="de-DE" sz="2200" dirty="0">
              <a:solidFill>
                <a:srgbClr val="FF0000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-63516" y="887893"/>
            <a:ext cx="4770531" cy="5556442"/>
          </a:xfrm>
        </p:spPr>
        <p:txBody>
          <a:bodyPr/>
          <a:lstStyle/>
          <a:p>
            <a:r>
              <a:rPr lang="de-DE" sz="1800" dirty="0" err="1" smtClean="0">
                <a:solidFill>
                  <a:srgbClr val="0000CC"/>
                </a:solidFill>
              </a:rPr>
              <a:t>violent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smtClean="0">
                <a:solidFill>
                  <a:srgbClr val="FF0000"/>
                </a:solidFill>
              </a:rPr>
              <a:t>pp</a:t>
            </a:r>
            <a:r>
              <a:rPr lang="de-DE" sz="1800" dirty="0" smtClean="0">
                <a:solidFill>
                  <a:srgbClr val="0000CC"/>
                </a:solidFill>
              </a:rPr>
              <a:t> (&amp; AA) </a:t>
            </a:r>
            <a:r>
              <a:rPr lang="de-DE" sz="1800" dirty="0" err="1" smtClean="0">
                <a:solidFill>
                  <a:srgbClr val="0000CC"/>
                </a:solidFill>
              </a:rPr>
              <a:t>collisions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0000CC"/>
                </a:solidFill>
              </a:rPr>
              <a:t>initial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state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at</a:t>
            </a:r>
            <a:r>
              <a:rPr lang="de-DE" sz="1800" dirty="0" smtClean="0">
                <a:solidFill>
                  <a:srgbClr val="0000CC"/>
                </a:solidFill>
              </a:rPr>
              <a:t> LHC: </a:t>
            </a:r>
          </a:p>
          <a:p>
            <a:r>
              <a:rPr lang="de-DE" sz="1800" dirty="0" smtClean="0">
                <a:solidFill>
                  <a:srgbClr val="0000CC"/>
                </a:solidFill>
              </a:rPr>
              <a:t>Color Glass </a:t>
            </a:r>
            <a:r>
              <a:rPr lang="de-DE" sz="1800" dirty="0" err="1" smtClean="0">
                <a:solidFill>
                  <a:srgbClr val="0000CC"/>
                </a:solidFill>
              </a:rPr>
              <a:t>Condensate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800" dirty="0" smtClean="0">
                <a:solidFill>
                  <a:srgbClr val="0000CC"/>
                </a:solidFill>
              </a:rPr>
              <a:t>t=0.1fm/c: </a:t>
            </a:r>
            <a:r>
              <a:rPr lang="de-DE" sz="1800" dirty="0" err="1" smtClean="0">
                <a:solidFill>
                  <a:srgbClr val="0000CC"/>
                </a:solidFill>
              </a:rPr>
              <a:t>glue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thermalizes</a:t>
            </a:r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b="1" dirty="0" smtClean="0">
                <a:solidFill>
                  <a:srgbClr val="FF0000"/>
                </a:solidFill>
              </a:rPr>
              <a:t>pure </a:t>
            </a:r>
            <a:r>
              <a:rPr lang="de-DE" sz="1800" b="1" dirty="0" err="1" smtClean="0">
                <a:solidFill>
                  <a:srgbClr val="FF0000"/>
                </a:solidFill>
              </a:rPr>
              <a:t>glue-plasma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created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Quenched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Lattice</a:t>
            </a:r>
            <a:r>
              <a:rPr lang="de-DE" sz="1800" dirty="0" smtClean="0">
                <a:solidFill>
                  <a:srgbClr val="0000CC"/>
                </a:solidFill>
              </a:rPr>
              <a:t> SU(3)_c :</a:t>
            </a:r>
          </a:p>
          <a:p>
            <a:r>
              <a:rPr lang="de-DE" sz="1800" b="1" dirty="0" err="1" smtClean="0">
                <a:solidFill>
                  <a:srgbClr val="FF0000"/>
                </a:solidFill>
              </a:rPr>
              <a:t>T_c</a:t>
            </a:r>
            <a:r>
              <a:rPr lang="de-DE" sz="1800" b="1" dirty="0" smtClean="0">
                <a:solidFill>
                  <a:srgbClr val="FF0000"/>
                </a:solidFill>
              </a:rPr>
              <a:t> =270MeV </a:t>
            </a:r>
          </a:p>
          <a:p>
            <a:r>
              <a:rPr lang="de-DE" sz="1800" dirty="0" err="1" smtClean="0">
                <a:solidFill>
                  <a:srgbClr val="0000CC"/>
                </a:solidFill>
              </a:rPr>
              <a:t>glue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plasma</a:t>
            </a:r>
            <a:r>
              <a:rPr lang="de-DE" sz="1800" dirty="0" smtClean="0">
                <a:solidFill>
                  <a:srgbClr val="0000CC"/>
                </a:solidFill>
              </a:rPr>
              <a:t> -&gt; </a:t>
            </a:r>
            <a:r>
              <a:rPr lang="de-DE" sz="1800" b="1" dirty="0" err="1" smtClean="0">
                <a:solidFill>
                  <a:srgbClr val="FF0000"/>
                </a:solidFill>
              </a:rPr>
              <a:t>GlueBall</a:t>
            </a:r>
            <a:r>
              <a:rPr lang="de-DE" sz="1800" b="1" dirty="0" smtClean="0">
                <a:solidFill>
                  <a:srgbClr val="FF0000"/>
                </a:solidFill>
              </a:rPr>
              <a:t> fluid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r>
              <a:rPr lang="de-DE" sz="1800" dirty="0" smtClean="0">
                <a:solidFill>
                  <a:srgbClr val="FF0000"/>
                </a:solidFill>
              </a:rPr>
              <a:t>1. Order</a:t>
            </a:r>
            <a:r>
              <a:rPr lang="de-DE" sz="1800" dirty="0" smtClean="0">
                <a:solidFill>
                  <a:srgbClr val="0000CC"/>
                </a:solidFill>
              </a:rPr>
              <a:t> Phase Transition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smtClean="0">
                <a:solidFill>
                  <a:srgbClr val="0000CC"/>
                </a:solidFill>
              </a:rPr>
              <a:t>Expansion </a:t>
            </a:r>
            <a:r>
              <a:rPr lang="de-DE" sz="1800" dirty="0" err="1" smtClean="0">
                <a:solidFill>
                  <a:srgbClr val="0000CC"/>
                </a:solidFill>
              </a:rPr>
              <a:t>to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critical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point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800" b="1" dirty="0" err="1" smtClean="0">
                <a:solidFill>
                  <a:srgbClr val="FF0000"/>
                </a:solidFill>
              </a:rPr>
              <a:t>T_cp</a:t>
            </a:r>
            <a:r>
              <a:rPr lang="de-DE" sz="1800" b="1" dirty="0" smtClean="0">
                <a:solidFill>
                  <a:srgbClr val="FF0000"/>
                </a:solidFill>
              </a:rPr>
              <a:t> =240 </a:t>
            </a:r>
            <a:r>
              <a:rPr lang="de-DE" sz="1800" b="1" dirty="0" err="1" smtClean="0">
                <a:solidFill>
                  <a:srgbClr val="FF0000"/>
                </a:solidFill>
              </a:rPr>
              <a:t>MeV</a:t>
            </a:r>
            <a:r>
              <a:rPr lang="de-DE" sz="1800" dirty="0" smtClean="0">
                <a:solidFill>
                  <a:srgbClr val="FF0000"/>
                </a:solidFill>
              </a:rPr>
              <a:t>  </a:t>
            </a:r>
            <a:r>
              <a:rPr lang="de-DE" sz="1800" dirty="0" smtClean="0">
                <a:solidFill>
                  <a:srgbClr val="0000CC"/>
                </a:solidFill>
              </a:rPr>
              <a:t>t~1-2 </a:t>
            </a:r>
            <a:r>
              <a:rPr lang="de-DE" sz="1800" dirty="0" err="1" smtClean="0">
                <a:solidFill>
                  <a:srgbClr val="0000CC"/>
                </a:solidFill>
              </a:rPr>
              <a:t>fm</a:t>
            </a:r>
            <a:r>
              <a:rPr lang="de-DE" sz="1800" dirty="0" smtClean="0">
                <a:solidFill>
                  <a:srgbClr val="0000CC"/>
                </a:solidFill>
              </a:rPr>
              <a:t>/c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GlueBalls</a:t>
            </a:r>
            <a:r>
              <a:rPr lang="de-DE" sz="1800" dirty="0" smtClean="0">
                <a:solidFill>
                  <a:srgbClr val="0000CC"/>
                </a:solidFill>
              </a:rPr>
              <a:t> + Hagedorn States Mix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more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and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more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quarks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produced</a:t>
            </a:r>
            <a:r>
              <a:rPr lang="de-DE" sz="1800" dirty="0" smtClean="0">
                <a:solidFill>
                  <a:srgbClr val="0000CC"/>
                </a:solidFill>
              </a:rPr>
              <a:t>: </a:t>
            </a:r>
            <a:r>
              <a:rPr lang="de-DE" sz="1800" b="1" dirty="0" err="1" smtClean="0">
                <a:solidFill>
                  <a:srgbClr val="FF0000"/>
                </a:solidFill>
              </a:rPr>
              <a:t>T_co</a:t>
            </a:r>
            <a:r>
              <a:rPr lang="de-DE" sz="1800" b="1" dirty="0" smtClean="0">
                <a:solidFill>
                  <a:srgbClr val="FF0000"/>
                </a:solidFill>
              </a:rPr>
              <a:t> =155MeV </a:t>
            </a:r>
            <a:r>
              <a:rPr lang="de-DE" sz="1800" dirty="0" err="1" smtClean="0">
                <a:solidFill>
                  <a:srgbClr val="FF0000"/>
                </a:solidFill>
              </a:rPr>
              <a:t>crossover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transition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>
              <a:solidFill>
                <a:srgbClr val="0000CC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48203" y="908720"/>
            <a:ext cx="4495797" cy="5949280"/>
          </a:xfrm>
        </p:spPr>
        <p:txBody>
          <a:bodyPr/>
          <a:lstStyle/>
          <a:p>
            <a:r>
              <a:rPr lang="de-DE" sz="1800" b="1" dirty="0" smtClean="0">
                <a:solidFill>
                  <a:srgbClr val="0000CC"/>
                </a:solidFill>
              </a:rPr>
              <a:t>Observables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from</a:t>
            </a:r>
            <a:r>
              <a:rPr lang="de-DE" sz="1800" dirty="0" smtClean="0">
                <a:solidFill>
                  <a:srgbClr val="0000CC"/>
                </a:solidFill>
              </a:rPr>
              <a:t> Columbia </a:t>
            </a:r>
            <a:r>
              <a:rPr lang="de-DE" sz="1800" dirty="0" err="1" smtClean="0">
                <a:solidFill>
                  <a:srgbClr val="0000CC"/>
                </a:solidFill>
              </a:rPr>
              <a:t>plot</a:t>
            </a:r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smtClean="0">
                <a:solidFill>
                  <a:srgbClr val="0000CC"/>
                </a:solidFill>
              </a:rPr>
              <a:t>T&gt;</a:t>
            </a:r>
            <a:r>
              <a:rPr lang="de-DE" sz="1800" dirty="0" err="1" smtClean="0">
                <a:solidFill>
                  <a:srgbClr val="0000CC"/>
                </a:solidFill>
              </a:rPr>
              <a:t>T_cp</a:t>
            </a:r>
            <a:r>
              <a:rPr lang="de-DE" sz="1800" dirty="0" smtClean="0">
                <a:solidFill>
                  <a:srgbClr val="0000CC"/>
                </a:solidFill>
              </a:rPr>
              <a:t>: </a:t>
            </a:r>
            <a:r>
              <a:rPr lang="de-DE" sz="1800" b="1" dirty="0" smtClean="0">
                <a:solidFill>
                  <a:srgbClr val="FF0000"/>
                </a:solidFill>
              </a:rPr>
              <a:t>Zero </a:t>
            </a:r>
            <a:r>
              <a:rPr lang="de-DE" sz="1800" b="1" dirty="0" err="1" smtClean="0">
                <a:solidFill>
                  <a:srgbClr val="FF0000"/>
                </a:solidFill>
              </a:rPr>
              <a:t>e.m</a:t>
            </a:r>
            <a:r>
              <a:rPr lang="de-DE" sz="1800" b="1" dirty="0" smtClean="0">
                <a:solidFill>
                  <a:srgbClr val="0000CC"/>
                </a:solidFill>
              </a:rPr>
              <a:t>. </a:t>
            </a:r>
            <a:r>
              <a:rPr lang="de-DE" sz="1800" b="1" dirty="0" err="1" smtClean="0">
                <a:solidFill>
                  <a:srgbClr val="0000CC"/>
                </a:solidFill>
              </a:rPr>
              <a:t>radiat</a:t>
            </a:r>
            <a:r>
              <a:rPr lang="de-DE" sz="1800" dirty="0" err="1" smtClean="0">
                <a:solidFill>
                  <a:srgbClr val="0000CC"/>
                </a:solidFill>
              </a:rPr>
              <a:t>ion</a:t>
            </a:r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Measure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intermed</a:t>
            </a:r>
            <a:r>
              <a:rPr lang="de-DE" sz="1800" dirty="0" smtClean="0">
                <a:solidFill>
                  <a:srgbClr val="0000CC"/>
                </a:solidFill>
              </a:rPr>
              <a:t>. </a:t>
            </a:r>
            <a:r>
              <a:rPr lang="de-DE" sz="1800" dirty="0" err="1" smtClean="0">
                <a:solidFill>
                  <a:srgbClr val="0000CC"/>
                </a:solidFill>
              </a:rPr>
              <a:t>Dilepton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mass</a:t>
            </a:r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T_c</a:t>
            </a:r>
            <a:r>
              <a:rPr lang="de-DE" sz="1800" dirty="0" smtClean="0">
                <a:solidFill>
                  <a:srgbClr val="0000CC"/>
                </a:solidFill>
              </a:rPr>
              <a:t>: </a:t>
            </a:r>
            <a:r>
              <a:rPr lang="de-DE" sz="1800" b="1" dirty="0" smtClean="0">
                <a:solidFill>
                  <a:srgbClr val="FF0000"/>
                </a:solidFill>
              </a:rPr>
              <a:t>Flow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collapse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as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barometer</a:t>
            </a:r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T_cp</a:t>
            </a:r>
            <a:r>
              <a:rPr lang="de-DE" sz="1800" dirty="0" smtClean="0">
                <a:solidFill>
                  <a:srgbClr val="0000CC"/>
                </a:solidFill>
              </a:rPr>
              <a:t>: </a:t>
            </a:r>
            <a:r>
              <a:rPr lang="de-DE" sz="1800" b="1" dirty="0" smtClean="0">
                <a:solidFill>
                  <a:srgbClr val="FF0000"/>
                </a:solidFill>
              </a:rPr>
              <a:t>Critical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Scattering</a:t>
            </a:r>
            <a:r>
              <a:rPr lang="de-DE" sz="1800" dirty="0" smtClean="0">
                <a:solidFill>
                  <a:srgbClr val="0000CC"/>
                </a:solidFill>
              </a:rPr>
              <a:t>,</a:t>
            </a:r>
          </a:p>
          <a:p>
            <a:r>
              <a:rPr lang="de-DE" sz="1800" dirty="0" err="1" smtClean="0">
                <a:solidFill>
                  <a:srgbClr val="FF0000"/>
                </a:solidFill>
              </a:rPr>
              <a:t>Kurtosis</a:t>
            </a:r>
            <a:r>
              <a:rPr lang="de-DE" sz="1800" dirty="0" smtClean="0">
                <a:solidFill>
                  <a:srgbClr val="0000CC"/>
                </a:solidFill>
              </a:rPr>
              <a:t> , # </a:t>
            </a:r>
            <a:r>
              <a:rPr lang="de-DE" sz="1800" dirty="0" err="1" smtClean="0">
                <a:solidFill>
                  <a:srgbClr val="0000CC"/>
                </a:solidFill>
              </a:rPr>
              <a:t>fluctuations</a:t>
            </a:r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T_c</a:t>
            </a:r>
            <a:r>
              <a:rPr lang="de-DE" sz="1800" dirty="0" smtClean="0">
                <a:solidFill>
                  <a:srgbClr val="0000CC"/>
                </a:solidFill>
              </a:rPr>
              <a:t> ~ </a:t>
            </a:r>
            <a:r>
              <a:rPr lang="de-DE" sz="1800" dirty="0" smtClean="0">
                <a:solidFill>
                  <a:srgbClr val="FF0000"/>
                </a:solidFill>
              </a:rPr>
              <a:t>2*</a:t>
            </a:r>
            <a:r>
              <a:rPr lang="de-DE" sz="1800" dirty="0" err="1" smtClean="0">
                <a:solidFill>
                  <a:srgbClr val="0000CC"/>
                </a:solidFill>
              </a:rPr>
              <a:t>T_co</a:t>
            </a:r>
            <a:r>
              <a:rPr lang="de-DE" sz="1800" dirty="0" smtClean="0">
                <a:solidFill>
                  <a:srgbClr val="0000CC"/>
                </a:solidFill>
              </a:rPr>
              <a:t>   =&gt;</a:t>
            </a:r>
          </a:p>
          <a:p>
            <a:r>
              <a:rPr lang="de-DE" sz="1800" dirty="0" err="1" smtClean="0">
                <a:solidFill>
                  <a:srgbClr val="0000CC"/>
                </a:solidFill>
              </a:rPr>
              <a:t>P_t</a:t>
            </a:r>
            <a:r>
              <a:rPr lang="de-DE" sz="1800" dirty="0" smtClean="0">
                <a:solidFill>
                  <a:srgbClr val="0000CC"/>
                </a:solidFill>
              </a:rPr>
              <a:t>(pp) ~ </a:t>
            </a:r>
            <a:r>
              <a:rPr lang="de-DE" sz="1800" b="1" dirty="0" smtClean="0">
                <a:solidFill>
                  <a:srgbClr val="FF0000"/>
                </a:solidFill>
              </a:rPr>
              <a:t>2*</a:t>
            </a:r>
            <a:r>
              <a:rPr lang="de-DE" sz="1800" dirty="0" err="1" smtClean="0">
                <a:solidFill>
                  <a:srgbClr val="0000CC"/>
                </a:solidFill>
              </a:rPr>
              <a:t>p_t</a:t>
            </a:r>
            <a:r>
              <a:rPr lang="de-DE" sz="1800" dirty="0" smtClean="0">
                <a:solidFill>
                  <a:srgbClr val="0000CC"/>
                </a:solidFill>
              </a:rPr>
              <a:t>(AA) 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M_</a:t>
            </a:r>
            <a:r>
              <a:rPr lang="de-DE" sz="1800" dirty="0" err="1" smtClean="0">
                <a:solidFill>
                  <a:srgbClr val="FF0000"/>
                </a:solidFill>
              </a:rPr>
              <a:t>GlueBalls</a:t>
            </a:r>
            <a:r>
              <a:rPr lang="de-DE" sz="1800" dirty="0" smtClean="0">
                <a:solidFill>
                  <a:srgbClr val="0000CC"/>
                </a:solidFill>
              </a:rPr>
              <a:t> 2GeV: </a:t>
            </a:r>
            <a:r>
              <a:rPr lang="de-DE" sz="1800" dirty="0" smtClean="0">
                <a:solidFill>
                  <a:srgbClr val="FF0000"/>
                </a:solidFill>
              </a:rPr>
              <a:t>„</a:t>
            </a:r>
            <a:r>
              <a:rPr lang="de-DE" sz="1800" b="1" dirty="0" err="1" smtClean="0">
                <a:solidFill>
                  <a:srgbClr val="FF0000"/>
                </a:solidFill>
              </a:rPr>
              <a:t>No</a:t>
            </a:r>
            <a:r>
              <a:rPr lang="de-DE" sz="1800" dirty="0" smtClean="0">
                <a:solidFill>
                  <a:srgbClr val="FF0000"/>
                </a:solidFill>
              </a:rPr>
              <a:t>“ </a:t>
            </a:r>
            <a:r>
              <a:rPr lang="de-DE" sz="1800" dirty="0" smtClean="0">
                <a:solidFill>
                  <a:srgbClr val="0000CC"/>
                </a:solidFill>
              </a:rPr>
              <a:t>Baryons</a:t>
            </a:r>
          </a:p>
          <a:p>
            <a:r>
              <a:rPr lang="de-DE" sz="1800" b="1" dirty="0" smtClean="0">
                <a:solidFill>
                  <a:srgbClr val="FF0000"/>
                </a:solidFill>
              </a:rPr>
              <a:t>p/</a:t>
            </a:r>
            <a:r>
              <a:rPr lang="de-DE" sz="1800" b="1" dirty="0" err="1" smtClean="0">
                <a:solidFill>
                  <a:srgbClr val="FF0000"/>
                </a:solidFill>
              </a:rPr>
              <a:t>pi</a:t>
            </a:r>
            <a:r>
              <a:rPr lang="de-DE" sz="1800" b="1" dirty="0" smtClean="0">
                <a:solidFill>
                  <a:srgbClr val="FF0000"/>
                </a:solidFill>
              </a:rPr>
              <a:t>=0</a:t>
            </a:r>
            <a:r>
              <a:rPr lang="de-DE" sz="1800" dirty="0" smtClean="0">
                <a:solidFill>
                  <a:srgbClr val="0000CC"/>
                </a:solidFill>
              </a:rPr>
              <a:t> : </a:t>
            </a:r>
            <a:r>
              <a:rPr lang="de-DE" sz="1800" dirty="0" err="1" smtClean="0">
                <a:solidFill>
                  <a:srgbClr val="0000CC"/>
                </a:solidFill>
              </a:rPr>
              <a:t>Yield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p+pBar</a:t>
            </a:r>
            <a:r>
              <a:rPr lang="de-DE" sz="1800" b="1" dirty="0" smtClean="0">
                <a:solidFill>
                  <a:srgbClr val="FF0000"/>
                </a:solidFill>
              </a:rPr>
              <a:t>&lt;&lt;</a:t>
            </a:r>
            <a:r>
              <a:rPr lang="de-DE" sz="1800" dirty="0" err="1" smtClean="0">
                <a:solidFill>
                  <a:srgbClr val="0000CC"/>
                </a:solidFill>
              </a:rPr>
              <a:t>mesons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r>
              <a:rPr lang="de-DE" sz="1800" dirty="0" err="1" smtClean="0">
                <a:solidFill>
                  <a:srgbClr val="0000CC"/>
                </a:solidFill>
              </a:rPr>
              <a:t>Glue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Flavor</a:t>
            </a:r>
            <a:r>
              <a:rPr lang="de-DE" sz="1800" dirty="0" smtClean="0">
                <a:solidFill>
                  <a:srgbClr val="0000CC"/>
                </a:solidFill>
              </a:rPr>
              <a:t> blind ! </a:t>
            </a:r>
          </a:p>
          <a:p>
            <a:r>
              <a:rPr lang="de-DE" sz="1800" b="1" dirty="0" smtClean="0">
                <a:solidFill>
                  <a:srgbClr val="FF0000"/>
                </a:solidFill>
              </a:rPr>
              <a:t>K/</a:t>
            </a:r>
            <a:r>
              <a:rPr lang="de-DE" sz="1800" b="1" dirty="0" err="1" smtClean="0">
                <a:solidFill>
                  <a:srgbClr val="FF0000"/>
                </a:solidFill>
              </a:rPr>
              <a:t>pi</a:t>
            </a:r>
            <a:r>
              <a:rPr lang="de-DE" sz="1800" b="1" dirty="0" smtClean="0">
                <a:solidFill>
                  <a:srgbClr val="FF0000"/>
                </a:solidFill>
              </a:rPr>
              <a:t>=1 </a:t>
            </a:r>
            <a:r>
              <a:rPr lang="de-DE" sz="1800" dirty="0" err="1" smtClean="0">
                <a:solidFill>
                  <a:srgbClr val="0000CC"/>
                </a:solidFill>
              </a:rPr>
              <a:t>Yields</a:t>
            </a:r>
            <a:r>
              <a:rPr lang="de-DE" sz="1800" dirty="0" smtClean="0">
                <a:solidFill>
                  <a:srgbClr val="0000CC"/>
                </a:solidFill>
              </a:rPr>
              <a:t>: </a:t>
            </a:r>
            <a:r>
              <a:rPr lang="de-DE" sz="1800" dirty="0" err="1" smtClean="0">
                <a:solidFill>
                  <a:srgbClr val="0000CC"/>
                </a:solidFill>
              </a:rPr>
              <a:t>Kaons</a:t>
            </a:r>
            <a:r>
              <a:rPr lang="de-DE" sz="1800" dirty="0" smtClean="0">
                <a:solidFill>
                  <a:srgbClr val="0000CC"/>
                </a:solidFill>
              </a:rPr>
              <a:t> ~ </a:t>
            </a:r>
            <a:r>
              <a:rPr lang="de-DE" sz="1800" dirty="0" err="1" smtClean="0">
                <a:solidFill>
                  <a:srgbClr val="0000CC"/>
                </a:solidFill>
              </a:rPr>
              <a:t>pions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5FE867-2FA9-4F96-A800-0D4913431C29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997496"/>
            <a:ext cx="772396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endParaRPr lang="de-DE" sz="2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Goals: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mass, width &amp; quantum numbers of resonances</a:t>
            </a:r>
          </a:p>
          <a:p>
            <a:r>
              <a:rPr lang="de-DE" sz="2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20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charmonia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D-mesons,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new XYZ states, D</a:t>
            </a:r>
            <a:r>
              <a:rPr lang="en-US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(2317) and others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 QCD States</a:t>
            </a:r>
            <a:r>
              <a:rPr lang="en-US" sz="20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glueballs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hybrids, multi-quarks</a:t>
            </a:r>
          </a:p>
          <a:p>
            <a:r>
              <a:rPr lang="de-DE" sz="2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r>
              <a:rPr lang="de-DE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Antiprotons:</a:t>
            </a:r>
          </a:p>
          <a:p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of states of all quantum numbers</a:t>
            </a:r>
          </a:p>
          <a:p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 scanning with high resolution</a:t>
            </a:r>
          </a:p>
          <a:p>
            <a:r>
              <a:rPr lang="de-DE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 </a:t>
            </a:r>
            <a:r>
              <a:rPr lang="de-DE" sz="2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r>
              <a:rPr lang="de-DE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excited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sss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67341"/>
            <a:ext cx="1911058" cy="183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67544" y="3760122"/>
            <a:ext cx="438100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endParaRPr lang="de-DE" sz="2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Generalized</a:t>
            </a:r>
            <a:r>
              <a:rPr lang="de-DE" b="1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Parton </a:t>
            </a:r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Distributions</a:t>
            </a:r>
            <a:endParaRPr lang="de-DE" b="1" dirty="0" smtClean="0">
              <a:solidFill>
                <a:srgbClr val="81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Formfactors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structure functions,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Lq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Timelike</a:t>
            </a:r>
            <a:r>
              <a:rPr lang="de-DE" b="1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de-DE" b="1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Formfactors</a:t>
            </a:r>
            <a:endParaRPr lang="de-DE" b="1" dirty="0" smtClean="0">
              <a:solidFill>
                <a:srgbClr val="81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Drell</a:t>
            </a:r>
            <a:r>
              <a:rPr lang="de-DE" b="1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-Yan </a:t>
            </a:r>
            <a:r>
              <a:rPr lang="de-DE" b="1" dirty="0" err="1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</a:t>
            </a:r>
            <a:endParaRPr lang="de-DE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5443019"/>
            <a:ext cx="528862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2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Production of double Λ-</a:t>
            </a:r>
            <a:r>
              <a:rPr lang="en-US" dirty="0" err="1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en-US" dirty="0" smtClean="0">
              <a:solidFill>
                <a:srgbClr val="0081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γ-spectroscopy of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YY interaction</a:t>
            </a:r>
          </a:p>
          <a:p>
            <a:r>
              <a:rPr lang="de-DE" b="1" dirty="0" err="1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b="1" dirty="0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b="1" dirty="0" err="1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b="1" dirty="0" smtClean="0">
                <a:solidFill>
                  <a:srgbClr val="0081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Medium</a:t>
            </a:r>
            <a:endParaRPr lang="de-DE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79" y="4348900"/>
            <a:ext cx="2036977" cy="260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PANDA </a:t>
            </a:r>
            <a:r>
              <a:rPr lang="de-DE" sz="2600" b="1" dirty="0" err="1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600" b="1" dirty="0" err="1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hysics</a:t>
            </a: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600" b="1" dirty="0" err="1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600" b="1" dirty="0" err="1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rogram</a:t>
            </a:r>
            <a:endParaRPr lang="en-GB" sz="2600" b="1" dirty="0">
              <a:solidFill>
                <a:srgbClr val="4585A5"/>
              </a:solidFill>
            </a:endParaRPr>
          </a:p>
        </p:txBody>
      </p:sp>
      <p:pic>
        <p:nvPicPr>
          <p:cNvPr id="1032" name="Picture 8" descr="http://www-panda.gsi.de/framework/content/physics/img/nucleon_stru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3485266"/>
            <a:ext cx="1776628" cy="1692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853D9-A4EF-441A-870B-3CE8F45E1429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F5CB2-1CEF-4BE7-A656-F9758888664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321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69399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PANDA </a:t>
            </a:r>
            <a:r>
              <a:rPr lang="de-DE" sz="2600" b="1" dirty="0" err="1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600" b="1" dirty="0" err="1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pectrometer</a:t>
            </a: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600" b="1" dirty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endParaRPr lang="en-GB" sz="2600" b="1" dirty="0">
              <a:solidFill>
                <a:srgbClr val="4585A5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907280" y="1000542"/>
            <a:ext cx="4419600" cy="58785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r>
              <a:rPr lang="de-DE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4π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endParaRPr 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rate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2x10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de-DE" sz="24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~1%</a:t>
            </a: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sz="24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317 μ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endParaRPr lang="de-DE" sz="24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(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γ, 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e, 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μ, π, 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p)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Cherenkov, 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de-DE" sz="24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/dx</a:t>
            </a: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γ-detection 1 MeV – 10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 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53475-640D-4CF4-8440-3667ED74A27F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5E4C8-4345-4D96-B669-3D5E0BD740C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169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356"/>
            <a:ext cx="7772400" cy="1143000"/>
          </a:xfrm>
        </p:spPr>
        <p:txBody>
          <a:bodyPr/>
          <a:lstStyle/>
          <a:p>
            <a:r>
              <a:rPr lang="en-US" dirty="0" smtClean="0"/>
              <a:t>First Physics at PANDA  </a:t>
            </a:r>
            <a:r>
              <a:rPr lang="en-US" sz="2000" dirty="0" smtClean="0"/>
              <a:t>(1/10-1/100 </a:t>
            </a:r>
            <a:r>
              <a:rPr lang="en-US" sz="2000" dirty="0" err="1" smtClean="0"/>
              <a:t>Lumi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363287" y="1118602"/>
            <a:ext cx="84931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Tests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Trigger tests, inclusive open/hidden charm cross sections</a:t>
            </a:r>
            <a:endParaRPr lang="en-US" sz="20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harmonium (-like)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Excited states above DD threshold  (J/</a:t>
            </a:r>
            <a:r>
              <a:rPr lang="en-US" sz="2000" dirty="0" smtClean="0">
                <a:solidFill>
                  <a:srgbClr val="0070C0"/>
                </a:solidFill>
                <a:latin typeface="Symbol" charset="2"/>
                <a:cs typeface="Symbol" charset="2"/>
              </a:rPr>
              <a:t>Y p p 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Scan width of X(3872) (precision 50-100 keV)  (BR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X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Wingdings"/>
              </a:rPr>
              <a:t>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pp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?)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Deuteron target (charged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Z</a:t>
            </a:r>
            <a:r>
              <a:rPr lang="en-US" sz="2000" baseline="-25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states)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Light </a:t>
            </a: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Hadron Spectroscopy</a:t>
            </a:r>
            <a:endParaRPr lang="en-US" sz="20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Light Glueballs and Hybrids  (&lt; 2.4 GeV)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Excited s-Baryon spectroscopy</a:t>
            </a:r>
            <a:endParaRPr lang="en-US" sz="20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Hadron Structure</a:t>
            </a:r>
            <a:endParaRPr lang="en-US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Proton G</a:t>
            </a:r>
            <a:r>
              <a:rPr lang="en-US" sz="2000" baseline="-25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and G</a:t>
            </a:r>
            <a:r>
              <a:rPr lang="en-US" sz="2000" baseline="-25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at “low” q</a:t>
            </a:r>
            <a:r>
              <a:rPr lang="en-US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QCD Dynamics</a:t>
            </a:r>
            <a:endParaRPr lang="en-US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Lambda-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LambdaBar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production</a:t>
            </a:r>
            <a:endParaRPr lang="en-US" sz="20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HESR </a:t>
            </a: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“Day-1 Experiment”</a:t>
            </a:r>
            <a:endParaRPr lang="en-US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Antiproton-Proton elastic scattering cross section in wide t range. </a:t>
            </a:r>
            <a:endParaRPr lang="en-US" sz="20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3266" y="1839667"/>
            <a:ext cx="352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_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838693" y="2128552"/>
            <a:ext cx="352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_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260288" y="5721224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endParaRPr lang="en-US" sz="5400" b="1" dirty="0">
              <a:ln w="11430"/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0468" y="1145487"/>
            <a:ext cx="1147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1,</a:t>
            </a:r>
            <a:r>
              <a:rPr lang="en-US" sz="5400" b="1" dirty="0" smtClean="0">
                <a:ln w="11430"/>
                <a:solidFill>
                  <a:srgbClr val="3366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5400" b="1" dirty="0">
              <a:ln w="11430"/>
              <a:solidFill>
                <a:srgbClr val="3366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4086" y="2314946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3366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5400" b="1" dirty="0">
              <a:ln w="11430"/>
              <a:solidFill>
                <a:srgbClr val="3366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0753" y="323440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5400" b="1" dirty="0">
              <a:ln w="11430"/>
              <a:solidFill>
                <a:srgbClr val="3366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50752" y="4051775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3366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5400" b="1" dirty="0">
              <a:ln w="11430"/>
              <a:solidFill>
                <a:srgbClr val="3366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2272" y="487063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5400" b="1" dirty="0">
              <a:ln w="11430"/>
              <a:solidFill>
                <a:srgbClr val="3366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7173" y="528169"/>
            <a:ext cx="103695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Time</a:t>
            </a:r>
            <a:br>
              <a:rPr lang="en-US" sz="2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order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FE6734-266C-4175-BC4A-5AFD4F1147FD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5E4C8-4345-4D96-B669-3D5E0BD740C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393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62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Particle production in pp collisions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495" y="1782978"/>
            <a:ext cx="1533042" cy="430887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Formation: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 flipH="1">
            <a:off x="5292080" y="53625"/>
            <a:ext cx="211111" cy="41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995" y="1485945"/>
            <a:ext cx="2223492" cy="1725662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832" y="1512736"/>
            <a:ext cx="2152055" cy="1666503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444995" y="3502170"/>
            <a:ext cx="5067413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All J</a:t>
            </a:r>
            <a:r>
              <a:rPr lang="en-US" sz="2200" baseline="30000" dirty="0" smtClean="0"/>
              <a:t>PC</a:t>
            </a:r>
            <a:r>
              <a:rPr lang="en-US" sz="2200" dirty="0" smtClean="0"/>
              <a:t> allowed for (</a:t>
            </a:r>
            <a:r>
              <a:rPr lang="en-US" sz="2200" dirty="0" err="1" smtClean="0"/>
              <a:t>qq</a:t>
            </a:r>
            <a:r>
              <a:rPr lang="en-US" sz="2200" dirty="0" smtClean="0"/>
              <a:t>) accessible in   p </a:t>
            </a:r>
            <a:r>
              <a:rPr lang="en-US" sz="2200" dirty="0" err="1" smtClean="0"/>
              <a:t>p</a:t>
            </a:r>
            <a:endParaRPr lang="en-US" sz="2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924186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093565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3" name="Pfeil nach rechts 12"/>
          <p:cNvSpPr>
            <a:spLocks noChangeAspect="1"/>
          </p:cNvSpPr>
          <p:nvPr/>
        </p:nvSpPr>
        <p:spPr bwMode="auto">
          <a:xfrm>
            <a:off x="1713836" y="3574177"/>
            <a:ext cx="451573" cy="242316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76545" y="4335860"/>
            <a:ext cx="7452958" cy="1973461"/>
            <a:chOff x="0" y="0"/>
            <a:chExt cx="5940" cy="1768"/>
          </a:xfrm>
        </p:grpSpPr>
        <p:sp>
          <p:nvSpPr>
            <p:cNvPr id="15" name="Rectangle 24"/>
            <p:cNvSpPr>
              <a:spLocks/>
            </p:cNvSpPr>
            <p:nvPr/>
          </p:nvSpPr>
          <p:spPr bwMode="auto">
            <a:xfrm>
              <a:off x="2696" y="709"/>
              <a:ext cx="3244" cy="52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Only J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PC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= 1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--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allowed in 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+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  </a:t>
              </a:r>
              <a:b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</a:br>
              <a:r>
                <a:rPr lang="en-US" sz="16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(to 1st order)</a:t>
              </a:r>
            </a:p>
          </p:txBody>
        </p:sp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" y="0"/>
              <a:ext cx="1729" cy="1768"/>
            </a:xfrm>
            <a:prstGeom prst="rect">
              <a:avLst/>
            </a:prstGeom>
            <a:noFill/>
            <a:ln w="508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7" name="Rectangle 26"/>
            <p:cNvSpPr>
              <a:spLocks/>
            </p:cNvSpPr>
            <p:nvPr/>
          </p:nvSpPr>
          <p:spPr bwMode="auto">
            <a:xfrm>
              <a:off x="0" y="709"/>
              <a:ext cx="395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c.f.</a:t>
              </a:r>
            </a:p>
          </p:txBody>
        </p:sp>
      </p:grp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CC852-AFCA-4A7E-A012-6E83C689A912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5918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2DDFF744-8B4E-4516-9136-B50FEF54FFF9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1308515" y="4112055"/>
            <a:ext cx="6831013" cy="1585049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Initial momentum distributions for </a:t>
            </a:r>
            <a:r>
              <a:rPr lang="en-US" sz="2300" b="1" dirty="0" err="1" smtClean="0">
                <a:solidFill>
                  <a:srgbClr val="3333FF"/>
                </a:solidFill>
                <a:latin typeface="Times New Roman" pitchFamily="18" charset="0"/>
              </a:rPr>
              <a:t>partons</a:t>
            </a:r>
            <a:endParaRPr lang="en-US" sz="2300" b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Parton </a:t>
            </a:r>
            <a:r>
              <a:rPr lang="en-US" sz="2300" b="1" dirty="0">
                <a:solidFill>
                  <a:srgbClr val="3333FF"/>
                </a:solidFill>
                <a:latin typeface="Times New Roman" pitchFamily="18" charset="0"/>
              </a:rPr>
              <a:t>energy </a:t>
            </a: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loss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Fragmentation functions of </a:t>
            </a:r>
            <a:r>
              <a:rPr lang="en-US" sz="2300" b="1" dirty="0" err="1" smtClean="0">
                <a:solidFill>
                  <a:srgbClr val="3333FF"/>
                </a:solidFill>
                <a:latin typeface="Times New Roman" pitchFamily="18" charset="0"/>
              </a:rPr>
              <a:t>partons</a:t>
            </a: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 into hadrons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Decay </a:t>
            </a:r>
            <a:r>
              <a:rPr lang="en-US" sz="2300" b="1" dirty="0">
                <a:solidFill>
                  <a:srgbClr val="3333FF"/>
                </a:solidFill>
                <a:latin typeface="Times New Roman" pitchFamily="18" charset="0"/>
              </a:rPr>
              <a:t>of heavy mesons to single </a:t>
            </a:r>
            <a:r>
              <a:rPr lang="en-US" sz="2300" b="1" dirty="0" smtClean="0">
                <a:solidFill>
                  <a:srgbClr val="3333FF"/>
                </a:solidFill>
                <a:latin typeface="Times New Roman" pitchFamily="18" charset="0"/>
              </a:rPr>
              <a:t>e</a:t>
            </a:r>
            <a:r>
              <a:rPr lang="en-US" sz="2800" b="1" baseline="30000" dirty="0" smtClean="0">
                <a:solidFill>
                  <a:srgbClr val="3333FF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3333FF"/>
                </a:solidFill>
                <a:latin typeface="Times New Roman" pitchFamily="18" charset="0"/>
              </a:rPr>
              <a:t>and J/</a:t>
            </a:r>
            <a:r>
              <a:rPr lang="en-US" sz="2200" b="1" dirty="0" smtClean="0">
                <a:solidFill>
                  <a:srgbClr val="3333FF"/>
                </a:solidFill>
                <a:latin typeface="Times New Roman" pitchFamily="18" charset="0"/>
                <a:sym typeface="Mathematica1"/>
              </a:rPr>
              <a:t></a:t>
            </a:r>
            <a:r>
              <a:rPr lang="en-US" sz="2200" b="1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  <a:endParaRPr lang="en-US" sz="2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27698" name="Rectangle 18"/>
          <p:cNvSpPr>
            <a:spLocks noChangeArrowheads="1"/>
          </p:cNvSpPr>
          <p:nvPr/>
        </p:nvSpPr>
        <p:spPr bwMode="auto">
          <a:xfrm>
            <a:off x="1080830" y="241410"/>
            <a:ext cx="6981825" cy="6286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C0000"/>
                </a:solidFill>
                <a:latin typeface="Times New Roman" pitchFamily="18" charset="0"/>
              </a:rPr>
              <a:t>Suppression scheme</a:t>
            </a:r>
            <a:endParaRPr lang="en-US" sz="3200" b="1" dirty="0">
              <a:solidFill>
                <a:srgbClr val="FC0000"/>
              </a:solidFill>
              <a:latin typeface="Times New Roman" pitchFamily="18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1228725"/>
            <a:ext cx="9144000" cy="2263775"/>
            <a:chOff x="0" y="678"/>
            <a:chExt cx="5665" cy="1380"/>
          </a:xfrm>
        </p:grpSpPr>
        <p:sp>
          <p:nvSpPr>
            <p:cNvPr id="327704" name="Line 24"/>
            <p:cNvSpPr>
              <a:spLocks noChangeShapeType="1"/>
            </p:cNvSpPr>
            <p:nvPr/>
          </p:nvSpPr>
          <p:spPr bwMode="auto">
            <a:xfrm>
              <a:off x="4601" y="678"/>
              <a:ext cx="0" cy="11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0" y="678"/>
              <a:ext cx="5665" cy="1380"/>
              <a:chOff x="0" y="678"/>
              <a:chExt cx="5665" cy="1380"/>
            </a:xfrm>
          </p:grpSpPr>
          <p:sp>
            <p:nvSpPr>
              <p:cNvPr id="327696" name="Line 16"/>
              <p:cNvSpPr>
                <a:spLocks noChangeShapeType="1"/>
              </p:cNvSpPr>
              <p:nvPr/>
            </p:nvSpPr>
            <p:spPr bwMode="auto">
              <a:xfrm>
                <a:off x="293" y="1187"/>
                <a:ext cx="4546" cy="1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02" name="AutoShape 22"/>
              <p:cNvSpPr>
                <a:spLocks noChangeArrowheads="1"/>
              </p:cNvSpPr>
              <p:nvPr/>
            </p:nvSpPr>
            <p:spPr bwMode="auto">
              <a:xfrm>
                <a:off x="4840" y="1013"/>
                <a:ext cx="478" cy="383"/>
              </a:xfrm>
              <a:prstGeom prst="rightArrow">
                <a:avLst>
                  <a:gd name="adj1" fmla="val 50000"/>
                  <a:gd name="adj2" fmla="val 31201"/>
                </a:avLst>
              </a:prstGeom>
              <a:solidFill>
                <a:srgbClr val="FFFF00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28"/>
              <p:cNvGrpSpPr>
                <a:grpSpLocks/>
              </p:cNvGrpSpPr>
              <p:nvPr/>
            </p:nvGrpSpPr>
            <p:grpSpPr bwMode="auto">
              <a:xfrm>
                <a:off x="0" y="678"/>
                <a:ext cx="5665" cy="1380"/>
                <a:chOff x="0" y="678"/>
                <a:chExt cx="5665" cy="1380"/>
              </a:xfrm>
            </p:grpSpPr>
            <p:sp>
              <p:nvSpPr>
                <p:cNvPr id="32769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20" y="770"/>
                  <a:ext cx="781" cy="281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dirty="0" smtClean="0">
                      <a:solidFill>
                        <a:srgbClr val="3333FF"/>
                      </a:solidFill>
                      <a:latin typeface="Times New Roman" pitchFamily="18" charset="0"/>
                    </a:rPr>
                    <a:t>hadrons</a:t>
                  </a:r>
                  <a:endParaRPr lang="en-US" b="1" baseline="30000" dirty="0">
                    <a:solidFill>
                      <a:srgbClr val="3333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69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0" y="1491"/>
                  <a:ext cx="1100" cy="567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1)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production</a:t>
                  </a:r>
                </a:p>
              </p:txBody>
            </p:sp>
            <p:sp>
              <p:nvSpPr>
                <p:cNvPr id="32769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50" y="1491"/>
                  <a:ext cx="1768" cy="567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2)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medium energy loss</a:t>
                  </a:r>
                </a:p>
              </p:txBody>
            </p:sp>
            <p:sp>
              <p:nvSpPr>
                <p:cNvPr id="32769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06" y="1491"/>
                  <a:ext cx="1338" cy="567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3)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fragmentation</a:t>
                  </a:r>
                </a:p>
              </p:txBody>
            </p:sp>
            <p:grpSp>
              <p:nvGrpSpPr>
                <p:cNvPr id="5" name="Group 21"/>
                <p:cNvGrpSpPr>
                  <a:grpSpLocks/>
                </p:cNvGrpSpPr>
                <p:nvPr/>
              </p:nvGrpSpPr>
              <p:grpSpPr bwMode="auto">
                <a:xfrm>
                  <a:off x="152" y="678"/>
                  <a:ext cx="4019" cy="1100"/>
                  <a:chOff x="439" y="678"/>
                  <a:chExt cx="4019" cy="1100"/>
                </a:xfrm>
              </p:grpSpPr>
              <p:sp>
                <p:nvSpPr>
                  <p:cNvPr id="327684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439" y="1001"/>
                    <a:ext cx="144" cy="335"/>
                  </a:xfrm>
                  <a:prstGeom prst="ellipse">
                    <a:avLst/>
                  </a:prstGeom>
                  <a:solidFill>
                    <a:srgbClr val="FEC500"/>
                  </a:solidFill>
                  <a:ln w="381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685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398" y="678"/>
                    <a:ext cx="0" cy="110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6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693" y="678"/>
                    <a:ext cx="0" cy="110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pic>
                <p:nvPicPr>
                  <p:cNvPr id="327687" name="Picture 7" descr="spirala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588899">
                    <a:off x="2019" y="774"/>
                    <a:ext cx="669" cy="53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27688" name="Picture 8" descr="spirala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rot="5248615">
                    <a:off x="1666" y="1174"/>
                    <a:ext cx="669" cy="44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27689" name="Picture 9" descr="spirala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3838696">
                    <a:off x="2527" y="1079"/>
                    <a:ext cx="669" cy="53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27690" name="Picture 10" descr="spirala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023" y="965"/>
                    <a:ext cx="526" cy="263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327691" name="Text Box 11"/>
                  <p:cNvSpPr txBox="1">
                    <a:spLocks noChangeArrowheads="1"/>
                  </p:cNvSpPr>
                  <p:nvPr/>
                </p:nvSpPr>
                <p:spPr bwMode="auto">
                  <a:xfrm rot="10800000" flipV="1">
                    <a:off x="627" y="816"/>
                    <a:ext cx="770" cy="281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b="1" dirty="0" err="1" smtClean="0">
                        <a:solidFill>
                          <a:srgbClr val="3333FF"/>
                        </a:solidFill>
                        <a:latin typeface="Times New Roman" pitchFamily="18" charset="0"/>
                      </a:rPr>
                      <a:t>partons</a:t>
                    </a:r>
                    <a:endParaRPr lang="en-US" b="1" dirty="0">
                      <a:solidFill>
                        <a:srgbClr val="3333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2769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1060"/>
                    <a:ext cx="383" cy="286"/>
                  </a:xfrm>
                  <a:prstGeom prst="rightArrow">
                    <a:avLst>
                      <a:gd name="adj1" fmla="val 50000"/>
                      <a:gd name="adj2" fmla="val 33479"/>
                    </a:avLst>
                  </a:prstGeom>
                  <a:solidFill>
                    <a:schemeClr val="folHlink"/>
                  </a:solidFill>
                  <a:ln w="38100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770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995" y="724"/>
                  <a:ext cx="670" cy="281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dirty="0" smtClean="0">
                      <a:solidFill>
                        <a:schemeClr val="accent2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b="1" baseline="30000" dirty="0" smtClean="0">
                      <a:solidFill>
                        <a:schemeClr val="accent2"/>
                      </a:solidFill>
                      <a:latin typeface="Times New Roman" pitchFamily="18" charset="0"/>
                    </a:rPr>
                    <a:t>-</a:t>
                  </a:r>
                  <a:r>
                    <a:rPr lang="en-US" b="1" dirty="0" smtClean="0">
                      <a:solidFill>
                        <a:schemeClr val="accent2"/>
                      </a:solidFill>
                      <a:latin typeface="Times New Roman" pitchFamily="18" charset="0"/>
                    </a:rPr>
                    <a:t>, J/</a:t>
                  </a:r>
                  <a:r>
                    <a:rPr lang="en-US" b="1" dirty="0" smtClean="0">
                      <a:solidFill>
                        <a:schemeClr val="accent2"/>
                      </a:solidFill>
                      <a:latin typeface="Times New Roman" pitchFamily="18" charset="0"/>
                      <a:sym typeface="Mathematica1"/>
                    </a:rPr>
                    <a:t></a:t>
                  </a:r>
                  <a:endParaRPr lang="en-US" b="1" baseline="30000" dirty="0">
                    <a:solidFill>
                      <a:schemeClr val="accent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697" y="1491"/>
                  <a:ext cx="968" cy="567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4)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22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decay</a:t>
                  </a:r>
                </a:p>
              </p:txBody>
            </p:sp>
          </p:grpSp>
        </p:grpSp>
      </p:grpSp>
      <p:sp>
        <p:nvSpPr>
          <p:cNvPr id="27" name="Datumsplatzhalt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7F70C-814F-4E19-AE28-DB621F443461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69399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PANDA </a:t>
            </a:r>
            <a:r>
              <a:rPr lang="de-DE" sz="2600" b="1" dirty="0" err="1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600" b="1" dirty="0" err="1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pectrometer</a:t>
            </a:r>
            <a:r>
              <a:rPr lang="de-DE" sz="2600" b="1" dirty="0" smtClean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600" b="1" dirty="0">
                <a:solidFill>
                  <a:srgbClr val="4585A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endParaRPr lang="en-GB" sz="2600" b="1" dirty="0">
              <a:solidFill>
                <a:srgbClr val="4585A5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147955" y="700818"/>
            <a:ext cx="4419600" cy="58785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r>
              <a:rPr lang="de-DE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4π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endParaRPr 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rate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2x10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de-DE" sz="24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~1%</a:t>
            </a: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sz="24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317 μ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endParaRPr lang="de-DE" sz="24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(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γ, 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e, </a:t>
            </a:r>
            <a:r>
              <a:rPr lang="el-G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μ, π, 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p)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Cherenkov, 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de-DE" sz="24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/dx</a:t>
            </a:r>
          </a:p>
          <a:p>
            <a:endParaRPr lang="de-DE" sz="80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γ-detection 1 MeV – 10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 </a:t>
            </a:r>
            <a:r>
              <a:rPr lang="de-DE" sz="24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A0F040-B9CD-4528-9D21-5B793ABE6BBA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7169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791580" y="1133745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0000CC"/>
                </a:solidFill>
              </a:rPr>
              <a:t>FAIR Experiments</a:t>
            </a:r>
            <a:endParaRPr lang="en-GB" sz="3200" b="1" dirty="0">
              <a:solidFill>
                <a:srgbClr val="0000CC"/>
              </a:solidFill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48</a:t>
            </a:fld>
            <a:endParaRPr lang="en-GB" alt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641842" y="2009297"/>
                <a:ext cx="9332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5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-1648967" y="3789040"/>
              <a:ext cx="3297934" cy="2047188"/>
              <a:chOff x="-1648967" y="3789040"/>
              <a:chExt cx="3297934" cy="204718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-828600" y="5374563"/>
                <a:ext cx="14851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00CC"/>
                    </a:solidFill>
                    <a:latin typeface="+mn-lt"/>
                  </a:rPr>
                  <a:t>PANDA</a:t>
                </a:r>
                <a:endParaRPr lang="en-GB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7" name="Group 11"/>
          <p:cNvGrpSpPr/>
          <p:nvPr/>
        </p:nvGrpSpPr>
        <p:grpSpPr>
          <a:xfrm>
            <a:off x="5832140" y="2998114"/>
            <a:ext cx="2610290" cy="3356211"/>
            <a:chOff x="7728685" y="3248546"/>
            <a:chExt cx="2610290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00CC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74053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Group 10"/>
            <p:cNvGrpSpPr/>
            <p:nvPr/>
          </p:nvGrpSpPr>
          <p:grpSpPr>
            <a:xfrm>
              <a:off x="7728685" y="4117867"/>
              <a:ext cx="2610290" cy="1169551"/>
              <a:chOff x="7728685" y="4117867"/>
              <a:chExt cx="2610290" cy="116955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7728685" y="4117867"/>
                <a:ext cx="157286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20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78835" y="4579532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Super-        FRS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9" name="Group 3"/>
          <p:cNvGrpSpPr/>
          <p:nvPr/>
        </p:nvGrpSpPr>
        <p:grpSpPr>
          <a:xfrm>
            <a:off x="69908" y="1268761"/>
            <a:ext cx="3106937" cy="2081844"/>
            <a:chOff x="294933" y="1223756"/>
            <a:chExt cx="3106937" cy="2081844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081844"/>
              <a:chOff x="-1548680" y="1174967"/>
              <a:chExt cx="2627425" cy="1653714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  <a:ln>
                <a:solidFill>
                  <a:srgbClr val="0000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443619" y="2461957"/>
                <a:ext cx="942415" cy="366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fld id="{B25777A8-F34F-41C9-BC8B-0441839AA689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7/9/2015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762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2288" y="64325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</a:t>
            </a:r>
            <a:r>
              <a:rPr lang="en-US" dirty="0" err="1" smtClean="0"/>
              <a:t>Djordjevic</a:t>
            </a:r>
            <a:r>
              <a:rPr lang="en-US" dirty="0" smtClean="0"/>
              <a:t> </a:t>
            </a:r>
            <a:fld id="{6B949260-EF6A-4520-A3BD-0FDFDB6CC0A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01675" y="0"/>
            <a:ext cx="78168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itchFamily="18" charset="0"/>
              </a:rPr>
              <a:t>Jet energy loss</a:t>
            </a:r>
          </a:p>
        </p:txBody>
      </p:sp>
      <p:sp>
        <p:nvSpPr>
          <p:cNvPr id="9220" name="Text Box 11"/>
          <p:cNvSpPr txBox="1">
            <a:spLocks noChangeArrowheads="1"/>
          </p:cNvSpPr>
          <p:nvPr/>
        </p:nvSpPr>
        <p:spPr bwMode="auto">
          <a:xfrm>
            <a:off x="246063" y="696913"/>
            <a:ext cx="8575675" cy="1295400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>
                <a:solidFill>
                  <a:srgbClr val="3333CC"/>
                </a:solidFill>
                <a:latin typeface="Times New Roman" pitchFamily="18" charset="0"/>
              </a:rPr>
              <a:t>Initially, most of the energy loss calculations assumed only </a:t>
            </a:r>
            <a:r>
              <a:rPr lang="en-GB" altLang="en-US" sz="2600" b="1" i="1">
                <a:solidFill>
                  <a:srgbClr val="3333CC"/>
                </a:solidFill>
                <a:latin typeface="Times New Roman" pitchFamily="18" charset="0"/>
              </a:rPr>
              <a:t>radiative</a:t>
            </a:r>
            <a:r>
              <a:rPr lang="en-GB" altLang="en-US" sz="2600" b="1">
                <a:solidFill>
                  <a:srgbClr val="3333CC"/>
                </a:solidFill>
                <a:latin typeface="Times New Roman" pitchFamily="18" charset="0"/>
              </a:rPr>
              <a:t> energy loss, and a QCD medium composed of static scattering centers. (e.g. GW, DGLV, ASW,BDMPS...)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157288" y="2670175"/>
            <a:ext cx="6829987" cy="892175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However, these calculations lead to an obvious disagreement with the experimental data.  </a:t>
            </a:r>
            <a:endParaRPr lang="en-US" altLang="en-US" sz="200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AutoShape 3"/>
          <p:cNvSpPr>
            <a:spLocks noChangeArrowheads="1"/>
          </p:cNvSpPr>
          <p:nvPr/>
        </p:nvSpPr>
        <p:spPr bwMode="auto">
          <a:xfrm>
            <a:off x="4192588" y="4946650"/>
            <a:ext cx="682625" cy="455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3" name="AutoShape 3"/>
          <p:cNvSpPr>
            <a:spLocks noChangeArrowheads="1"/>
          </p:cNvSpPr>
          <p:nvPr/>
        </p:nvSpPr>
        <p:spPr bwMode="auto">
          <a:xfrm>
            <a:off x="4192588" y="3656013"/>
            <a:ext cx="682625" cy="4556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4" name="Text Box 2"/>
          <p:cNvSpPr txBox="1">
            <a:spLocks noChangeArrowheads="1"/>
          </p:cNvSpPr>
          <p:nvPr/>
        </p:nvSpPr>
        <p:spPr bwMode="auto">
          <a:xfrm>
            <a:off x="1332761" y="4264025"/>
            <a:ext cx="6426829" cy="52322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Is collisional energy loss also important?</a:t>
            </a:r>
          </a:p>
        </p:txBody>
      </p:sp>
      <p:sp>
        <p:nvSpPr>
          <p:cNvPr id="9225" name="AutoShape 3"/>
          <p:cNvSpPr>
            <a:spLocks noChangeArrowheads="1"/>
          </p:cNvSpPr>
          <p:nvPr/>
        </p:nvSpPr>
        <p:spPr bwMode="auto">
          <a:xfrm>
            <a:off x="4192588" y="2138363"/>
            <a:ext cx="682625" cy="4556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6" name="Text Box 2"/>
          <p:cNvSpPr txBox="1">
            <a:spLocks noChangeArrowheads="1"/>
          </p:cNvSpPr>
          <p:nvPr/>
        </p:nvSpPr>
        <p:spPr bwMode="auto">
          <a:xfrm>
            <a:off x="1536200" y="5478463"/>
            <a:ext cx="5995705" cy="954087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Yes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, collisional and radiative energy losses are comparable!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FFBF12-F78C-4653-849A-B8A0DCED9F48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0756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4313691" y="165515"/>
            <a:ext cx="52673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Time evolution of fugacity </a:t>
            </a:r>
          </a:p>
          <a:p>
            <a:r>
              <a:rPr lang="en-US" dirty="0" smtClean="0"/>
              <a:t>of gluons and quarks (g, q) </a:t>
            </a:r>
          </a:p>
          <a:p>
            <a:r>
              <a:rPr lang="en-US" dirty="0" smtClean="0"/>
              <a:t>from </a:t>
            </a:r>
            <a:r>
              <a:rPr lang="en-US" dirty="0" err="1" smtClean="0"/>
              <a:t>pQCD</a:t>
            </a:r>
            <a:r>
              <a:rPr lang="en-US" dirty="0" smtClean="0"/>
              <a:t>-based rate eq.</a:t>
            </a:r>
            <a:r>
              <a:rPr lang="en-US" sz="1800" dirty="0" smtClean="0"/>
              <a:t> </a:t>
            </a:r>
            <a:endParaRPr lang="de-DE" altLang="en-US" sz="1800" dirty="0"/>
          </a:p>
        </p:txBody>
      </p:sp>
      <p:graphicFrame>
        <p:nvGraphicFramePr>
          <p:cNvPr id="2050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420210" y="4187950"/>
          <a:ext cx="2603500" cy="504825"/>
        </p:xfrm>
        <a:graphic>
          <a:graphicData uri="http://schemas.openxmlformats.org/presentationml/2006/ole">
            <p:oleObj spid="_x0000_s73730" name="Formel" r:id="rId3" imgW="1181117" imgH="228917" progId="Equation.3">
              <p:embed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344129" y="2290575"/>
            <a:ext cx="4200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T. S. </a:t>
            </a:r>
            <a:r>
              <a:rPr lang="en-US" sz="2000" dirty="0" err="1" smtClean="0"/>
              <a:t>Biró</a:t>
            </a:r>
            <a:r>
              <a:rPr lang="en-US" sz="2000" dirty="0" smtClean="0"/>
              <a:t> et al, PRC48,1275 (</a:t>
            </a:r>
            <a:r>
              <a:rPr lang="en-US" sz="2000" dirty="0"/>
              <a:t>1993)</a:t>
            </a:r>
          </a:p>
        </p:txBody>
      </p:sp>
      <p:pic>
        <p:nvPicPr>
          <p:cNvPr id="2053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" y="-218820"/>
            <a:ext cx="4383697" cy="707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2B1E2A-1F73-4C2F-87F5-3AEB3CCEC220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F5CB2-1CEF-4BE7-A656-F9758888664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7060" y="6340475"/>
            <a:ext cx="2133600" cy="476250"/>
          </a:xfrm>
        </p:spPr>
        <p:txBody>
          <a:bodyPr/>
          <a:lstStyle/>
          <a:p>
            <a:pPr>
              <a:defRPr/>
            </a:pPr>
            <a:fld id="{758A8914-34EA-48FB-A21A-B58B604FB3A6}" type="slidenum">
              <a:rPr lang="en-US" smtClean="0"/>
              <a:pPr>
                <a:defRPr/>
              </a:pPr>
              <a:t>50</a:t>
            </a:fld>
            <a:endParaRPr lang="en-US" dirty="0" smtClean="0"/>
          </a:p>
        </p:txBody>
      </p:sp>
      <p:grpSp>
        <p:nvGrpSpPr>
          <p:cNvPr id="10243" name="Group 21"/>
          <p:cNvGrpSpPr>
            <a:grpSpLocks/>
          </p:cNvGrpSpPr>
          <p:nvPr/>
        </p:nvGrpSpPr>
        <p:grpSpPr bwMode="auto">
          <a:xfrm>
            <a:off x="322263" y="1303338"/>
            <a:ext cx="8577262" cy="1016000"/>
            <a:chOff x="99" y="624"/>
            <a:chExt cx="5403" cy="640"/>
          </a:xfrm>
        </p:grpSpPr>
        <p:sp>
          <p:nvSpPr>
            <p:cNvPr id="10253" name="AutoShape 3"/>
            <p:cNvSpPr>
              <a:spLocks noChangeArrowheads="1"/>
            </p:cNvSpPr>
            <p:nvPr/>
          </p:nvSpPr>
          <p:spPr bwMode="auto">
            <a:xfrm rot="-5400000">
              <a:off x="2944" y="887"/>
              <a:ext cx="382" cy="23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31750">
              <a:solidFill>
                <a:srgbClr val="3333CC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4" name="Text Box 4"/>
            <p:cNvSpPr txBox="1">
              <a:spLocks noChangeArrowheads="1"/>
            </p:cNvSpPr>
            <p:nvPr/>
          </p:nvSpPr>
          <p:spPr bwMode="auto">
            <a:xfrm>
              <a:off x="3350" y="624"/>
              <a:ext cx="2152" cy="64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With such approximation</a:t>
              </a:r>
              <a:r>
                <a:rPr lang="en-US" altLang="en-US" sz="2000" b="1">
                  <a:latin typeface="Times New Roman" pitchFamily="18" charset="0"/>
                  <a:cs typeface="Times New Roman" pitchFamily="18" charset="0"/>
                </a:rPr>
                <a:t>, collisional energy loss has to be </a:t>
              </a:r>
              <a:r>
                <a:rPr lang="en-US" alt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exactly equal to zero</a:t>
              </a:r>
              <a:r>
                <a:rPr lang="en-US" altLang="en-US" sz="2000" b="1"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55" name="Text Box 5"/>
            <p:cNvSpPr txBox="1">
              <a:spLocks noChangeArrowheads="1"/>
            </p:cNvSpPr>
            <p:nvPr/>
          </p:nvSpPr>
          <p:spPr bwMode="auto">
            <a:xfrm>
              <a:off x="99" y="767"/>
              <a:ext cx="2820" cy="44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Static QCD medium approximation</a:t>
              </a:r>
              <a:r>
                <a:rPr lang="en-US" altLang="en-US" sz="2000" b="1">
                  <a:latin typeface="Times New Roman" pitchFamily="18" charset="0"/>
                  <a:cs typeface="Times New Roman" pitchFamily="18" charset="0"/>
                </a:rPr>
                <a:t> (modeled by Yukawa potential). </a:t>
              </a:r>
            </a:p>
          </p:txBody>
        </p:sp>
      </p:grpSp>
      <p:sp>
        <p:nvSpPr>
          <p:cNvPr id="10244" name="AutoShape 7"/>
          <p:cNvSpPr>
            <a:spLocks noChangeArrowheads="1"/>
          </p:cNvSpPr>
          <p:nvPr/>
        </p:nvSpPr>
        <p:spPr bwMode="auto">
          <a:xfrm>
            <a:off x="6848475" y="2670175"/>
            <a:ext cx="531813" cy="3794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322263" y="3505200"/>
            <a:ext cx="3946525" cy="101600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Introducing collisional energy loss is </a:t>
            </a: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necessary</a:t>
            </a:r>
            <a:r>
              <a:rPr lang="en-US" altLang="en-US" sz="2000" b="1">
                <a:latin typeface="Times New Roman" pitchFamily="18" charset="0"/>
              </a:rPr>
              <a:t>, but </a:t>
            </a: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inconsistent </a:t>
            </a:r>
            <a:r>
              <a:rPr lang="en-US" altLang="en-US" sz="2000" b="1">
                <a:latin typeface="Times New Roman" pitchFamily="18" charset="0"/>
              </a:rPr>
              <a:t>with static approximation!</a:t>
            </a:r>
          </a:p>
        </p:txBody>
      </p:sp>
      <p:sp>
        <p:nvSpPr>
          <p:cNvPr id="10246" name="AutoShape 14"/>
          <p:cNvSpPr>
            <a:spLocks noChangeArrowheads="1"/>
          </p:cNvSpPr>
          <p:nvPr/>
        </p:nvSpPr>
        <p:spPr bwMode="auto">
          <a:xfrm rot="5400000">
            <a:off x="4343401" y="3808412"/>
            <a:ext cx="531812" cy="3794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47" name="AutoShape 16"/>
          <p:cNvSpPr>
            <a:spLocks noChangeArrowheads="1"/>
          </p:cNvSpPr>
          <p:nvPr/>
        </p:nvSpPr>
        <p:spPr bwMode="auto">
          <a:xfrm>
            <a:off x="2066925" y="4795838"/>
            <a:ext cx="608013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48" name="Text Box 17"/>
          <p:cNvSpPr txBox="1">
            <a:spLocks noChangeArrowheads="1"/>
          </p:cNvSpPr>
          <p:nvPr/>
        </p:nvSpPr>
        <p:spPr bwMode="auto">
          <a:xfrm>
            <a:off x="473075" y="5562600"/>
            <a:ext cx="3719513" cy="101600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3333CC"/>
                </a:solidFill>
                <a:latin typeface="Times New Roman" pitchFamily="18" charset="0"/>
              </a:rPr>
              <a:t>Static medium approximation     </a:t>
            </a: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should not </a:t>
            </a:r>
            <a:r>
              <a:rPr lang="en-US" altLang="en-US" sz="2000" b="1">
                <a:solidFill>
                  <a:srgbClr val="3333CC"/>
                </a:solidFill>
                <a:latin typeface="Times New Roman" pitchFamily="18" charset="0"/>
              </a:rPr>
              <a:t>be used in radiative energy loss calculations!</a:t>
            </a:r>
          </a:p>
        </p:txBody>
      </p:sp>
      <p:sp>
        <p:nvSpPr>
          <p:cNvPr id="10249" name="Rectangle 19"/>
          <p:cNvSpPr>
            <a:spLocks noChangeArrowheads="1"/>
          </p:cNvSpPr>
          <p:nvPr/>
        </p:nvSpPr>
        <p:spPr bwMode="auto">
          <a:xfrm>
            <a:off x="4953000" y="3429000"/>
            <a:ext cx="3962400" cy="101600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 b="1">
                <a:latin typeface="Times New Roman" pitchFamily="18" charset="0"/>
              </a:rPr>
              <a:t>However, </a:t>
            </a:r>
            <a:r>
              <a:rPr lang="en-US" altLang="en-US" sz="2000" b="1">
                <a:solidFill>
                  <a:srgbClr val="3333CC"/>
                </a:solidFill>
                <a:latin typeface="Times New Roman" pitchFamily="18" charset="0"/>
              </a:rPr>
              <a:t>collisional and radiative energy losses are shown to be comparable</a:t>
            </a:r>
            <a:r>
              <a:rPr lang="en-US" altLang="en-US" sz="2000" b="1">
                <a:latin typeface="Times New Roman" pitchFamily="18" charset="0"/>
              </a:rPr>
              <a:t>.</a:t>
            </a:r>
          </a:p>
        </p:txBody>
      </p:sp>
      <p:sp>
        <p:nvSpPr>
          <p:cNvPr id="10250" name="Text Box 20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Non-zero collisional energy loss - a fundamental problem</a:t>
            </a:r>
          </a:p>
        </p:txBody>
      </p:sp>
      <p:sp>
        <p:nvSpPr>
          <p:cNvPr id="10251" name="AutoShape 3"/>
          <p:cNvSpPr>
            <a:spLocks noChangeArrowheads="1"/>
          </p:cNvSpPr>
          <p:nvPr/>
        </p:nvSpPr>
        <p:spPr bwMode="auto">
          <a:xfrm rot="-5400000">
            <a:off x="4382294" y="5895181"/>
            <a:ext cx="606425" cy="3794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31750">
            <a:solidFill>
              <a:srgbClr val="3333CC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2" name="Text Box 13"/>
          <p:cNvSpPr txBox="1">
            <a:spLocks noChangeArrowheads="1"/>
          </p:cNvSpPr>
          <p:nvPr/>
        </p:nvSpPr>
        <p:spPr bwMode="auto">
          <a:xfrm>
            <a:off x="5103813" y="5705475"/>
            <a:ext cx="3338512" cy="70802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Dynamical QCD medium effects have to be included!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BEE9-24FC-473D-A559-FD6E37897685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832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17475"/>
            <a:ext cx="8783637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80830" y="5947885"/>
            <a:ext cx="6324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dirty="0">
                <a:solidFill>
                  <a:srgbClr val="0000FF"/>
                </a:solidFill>
              </a:rPr>
              <a:t>D.M. Elliott, D.H. </a:t>
            </a:r>
            <a:r>
              <a:rPr lang="de-DE" altLang="en-US" sz="2000" dirty="0" err="1">
                <a:solidFill>
                  <a:srgbClr val="0000FF"/>
                </a:solidFill>
              </a:rPr>
              <a:t>Rischke</a:t>
            </a:r>
            <a:r>
              <a:rPr lang="en-US" sz="2000" dirty="0">
                <a:solidFill>
                  <a:srgbClr val="0000FF"/>
                </a:solidFill>
              </a:rPr>
              <a:t>,</a:t>
            </a:r>
            <a:r>
              <a:rPr lang="de-DE" altLang="en-US" sz="2000" dirty="0" err="1">
                <a:solidFill>
                  <a:srgbClr val="0000FF"/>
                </a:solidFill>
              </a:rPr>
              <a:t>Nucl.Phys</a:t>
            </a:r>
            <a:r>
              <a:rPr lang="de-DE" altLang="en-US" sz="2000" dirty="0">
                <a:solidFill>
                  <a:srgbClr val="0000FF"/>
                </a:solidFill>
              </a:rPr>
              <a:t>. A671</a:t>
            </a:r>
            <a:r>
              <a:rPr lang="en-US" sz="2000" dirty="0">
                <a:solidFill>
                  <a:srgbClr val="0000FF"/>
                </a:solidFill>
              </a:rPr>
              <a:t>,583</a:t>
            </a:r>
            <a:r>
              <a:rPr lang="de-DE" altLang="en-US" sz="2000" dirty="0">
                <a:solidFill>
                  <a:srgbClr val="0000FF"/>
                </a:solidFill>
              </a:rPr>
              <a:t> (2000)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998788" y="3743325"/>
            <a:ext cx="7413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RHIC</a:t>
            </a:r>
            <a:endParaRPr lang="de-DE" alt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46988" y="1071563"/>
            <a:ext cx="639762" cy="366712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LHC</a:t>
            </a:r>
            <a:endParaRPr lang="de-DE" alt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113815" y="5402270"/>
            <a:ext cx="360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Rate equation calculation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E0152-DA7C-4E20-BF8A-9C5B799DF645}" type="datetime1">
              <a:rPr lang="en-US" smtClean="0"/>
              <a:pPr>
                <a:defRPr/>
              </a:pPr>
              <a:t>7/9/2015</a:t>
            </a:fld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361"/>
            <a:ext cx="8820980" cy="689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-26495" y="2739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Time evolution of fugacity(</a:t>
            </a:r>
            <a:r>
              <a:rPr lang="en-US" sz="2800" dirty="0" err="1">
                <a:solidFill>
                  <a:srgbClr val="FF0000"/>
                </a:solidFill>
              </a:rPr>
              <a:t>g</a:t>
            </a:r>
            <a:r>
              <a:rPr lang="en-US" sz="2800" dirty="0" err="1"/>
              <a:t>,</a:t>
            </a:r>
            <a:r>
              <a:rPr lang="en-US" sz="2800" dirty="0" err="1">
                <a:solidFill>
                  <a:srgbClr val="0000FF"/>
                </a:solidFill>
              </a:rPr>
              <a:t>q</a:t>
            </a:r>
            <a:r>
              <a:rPr lang="en-US" sz="2800" dirty="0" smtClean="0"/>
              <a:t>) is analog to </a:t>
            </a:r>
            <a:r>
              <a:rPr lang="en-US" sz="2800" dirty="0" err="1" smtClean="0"/>
              <a:t>Nf</a:t>
            </a:r>
            <a:r>
              <a:rPr lang="en-US" sz="2800" dirty="0" smtClean="0"/>
              <a:t> (t)</a:t>
            </a:r>
            <a:endParaRPr lang="en-US" sz="2800" dirty="0"/>
          </a:p>
          <a:p>
            <a:r>
              <a:rPr lang="en-US" sz="2800" dirty="0"/>
              <a:t>from </a:t>
            </a:r>
            <a:r>
              <a:rPr lang="en-US" sz="2800" dirty="0">
                <a:solidFill>
                  <a:srgbClr val="FF0000"/>
                </a:solidFill>
              </a:rPr>
              <a:t>BAMPS </a:t>
            </a:r>
            <a:r>
              <a:rPr lang="en-US" sz="2800" dirty="0"/>
              <a:t>Box calculation </a:t>
            </a:r>
            <a:endParaRPr lang="de-DE" altLang="en-US" sz="2800" dirty="0"/>
          </a:p>
        </p:txBody>
      </p:sp>
      <p:graphicFrame>
        <p:nvGraphicFramePr>
          <p:cNvPr id="1026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067050" y="1916113"/>
          <a:ext cx="4097338" cy="792162"/>
        </p:xfrm>
        <a:graphic>
          <a:graphicData uri="http://schemas.openxmlformats.org/presentationml/2006/ole">
            <p:oleObj spid="_x0000_s74754" name="Formel" r:id="rId4" imgW="1181117" imgH="228917" progId="Equation.3">
              <p:embed/>
            </p:oleObj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875580" y="1231893"/>
            <a:ext cx="3183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Z.Xu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C.Greiner</a:t>
            </a:r>
            <a:r>
              <a:rPr lang="en-US" dirty="0">
                <a:solidFill>
                  <a:srgbClr val="0000FF"/>
                </a:solidFill>
              </a:rPr>
              <a:t>,</a:t>
            </a:r>
          </a:p>
          <a:p>
            <a:r>
              <a:rPr lang="en-US" dirty="0">
                <a:solidFill>
                  <a:srgbClr val="0000FF"/>
                </a:solidFill>
              </a:rPr>
              <a:t>PRC71,064901(2005)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5DE13-5C4D-45F2-97B6-27F7D054DBE2}" type="datetime1">
              <a:rPr lang="en-US" smtClean="0"/>
              <a:pPr>
                <a:defRPr/>
              </a:pPr>
              <a:t>7/9/2015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F5CB2-1CEF-4BE7-A656-F9758888664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7456010" y="2821840"/>
            <a:ext cx="782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Nf</a:t>
            </a:r>
            <a:r>
              <a:rPr lang="de-DE" dirty="0" smtClean="0"/>
              <a:t>(t)</a:t>
            </a:r>
          </a:p>
          <a:p>
            <a:r>
              <a:rPr lang="de-DE" dirty="0" smtClean="0"/>
              <a:t>2</a:t>
            </a:r>
          </a:p>
          <a:p>
            <a:r>
              <a:rPr lang="de-DE" dirty="0" smtClean="0"/>
              <a:t>1</a:t>
            </a:r>
          </a:p>
          <a:p>
            <a:r>
              <a:rPr lang="de-DE" dirty="0" smtClean="0"/>
              <a:t>0.6</a:t>
            </a:r>
          </a:p>
          <a:p>
            <a:r>
              <a:rPr lang="de-DE" dirty="0" smtClean="0"/>
              <a:t>0.2</a:t>
            </a:r>
          </a:p>
          <a:p>
            <a:r>
              <a:rPr lang="de-DE" dirty="0" smtClean="0"/>
              <a:t>0.1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/>
              <a:t>20/05/2015                                  Frankfurt,Transport Meeting</a:t>
            </a:r>
          </a:p>
        </p:txBody>
      </p:sp>
      <p:sp>
        <p:nvSpPr>
          <p:cNvPr id="27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C2EB57C-DF20-40D4-9A2D-4886501127BD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73038"/>
            <a:ext cx="7221537" cy="62071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altLang="en-US" sz="2400" b="1" dirty="0" smtClean="0">
                <a:latin typeface="Arial" pitchFamily="34" charset="0"/>
                <a:ea typeface="楷体" charset="-122"/>
              </a:rPr>
              <a:t>Introduc</a:t>
            </a:r>
            <a:r>
              <a:rPr lang="de-DE" altLang="zh-CN" sz="2400" b="1" dirty="0" err="1" smtClean="0">
                <a:latin typeface="Arial" pitchFamily="34" charset="0"/>
                <a:ea typeface="楷体" charset="-122"/>
              </a:rPr>
              <a:t>ing</a:t>
            </a:r>
            <a:r>
              <a:rPr lang="de-DE" altLang="zh-CN" sz="2400" b="1" dirty="0" smtClean="0">
                <a:latin typeface="Arial" pitchFamily="34" charset="0"/>
                <a:ea typeface="楷体" charset="-122"/>
              </a:rPr>
              <a:t> </a:t>
            </a:r>
            <a:r>
              <a:rPr lang="de-DE" altLang="zh-CN" sz="2400" b="1" dirty="0" err="1" smtClean="0">
                <a:latin typeface="Arial" pitchFamily="34" charset="0"/>
                <a:ea typeface="楷体" charset="-122"/>
              </a:rPr>
              <a:t>the</a:t>
            </a:r>
            <a:r>
              <a:rPr lang="de-DE" altLang="zh-CN" sz="2400" b="1" dirty="0" smtClean="0">
                <a:latin typeface="Arial" pitchFamily="34" charset="0"/>
                <a:ea typeface="楷体" charset="-12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Color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Glass Condensate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3350" y="933450"/>
            <a:ext cx="8810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80008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CGC=effective field theory for hadrons at </a:t>
            </a:r>
            <a:r>
              <a:rPr lang="en-US" b="1" u="sng">
                <a:solidFill>
                  <a:srgbClr val="FF0000"/>
                </a:solidFill>
                <a:latin typeface="Arial" pitchFamily="34" charset="0"/>
              </a:rPr>
              <a:t>high energy limit</a:t>
            </a:r>
            <a:r>
              <a:rPr lang="en-US" b="1" i="1" u="sng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42900" y="1717675"/>
            <a:ext cx="2116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>
                <a:solidFill>
                  <a:schemeClr val="tx1"/>
                </a:solidFill>
                <a:latin typeface="Arial" pitchFamily="34" charset="0"/>
              </a:rPr>
              <a:t>high energy</a:t>
            </a:r>
          </a:p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(time dilation)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2689225" y="1682750"/>
            <a:ext cx="5040313" cy="476250"/>
          </a:xfrm>
          <a:prstGeom prst="bracePair">
            <a:avLst>
              <a:gd name="adj" fmla="val 8333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fluctuation</a:t>
            </a:r>
            <a:r>
              <a:rPr lang="zh-CN" altLang="en-US">
                <a:solidFill>
                  <a:schemeClr val="tx1"/>
                </a:solidFill>
                <a:latin typeface="Arial" pitchFamily="34" charset="0"/>
              </a:rPr>
              <a:t>(sea partons)</a:t>
            </a:r>
            <a:r>
              <a:rPr lang="en-US">
                <a:solidFill>
                  <a:schemeClr val="tx1"/>
                </a:solidFill>
                <a:latin typeface="Arial" pitchFamily="34" charset="0"/>
              </a:rPr>
              <a:t> lifetime</a:t>
            </a: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2554288" y="1816100"/>
            <a:ext cx="90487" cy="765175"/>
          </a:xfrm>
          <a:prstGeom prst="leftBrace">
            <a:avLst>
              <a:gd name="adj1" fmla="val 191595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7493000" y="1635125"/>
            <a:ext cx="90488" cy="1409700"/>
          </a:xfrm>
          <a:prstGeom prst="rightBrace">
            <a:avLst>
              <a:gd name="adj1" fmla="val 129824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171926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</a:rPr>
              <a:t>●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87350" y="3160713"/>
            <a:ext cx="839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gluon number increase at small x with increasing energy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00038" y="4689475"/>
            <a:ext cx="508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Saturation momentum Qs(~GeV)</a:t>
            </a:r>
          </a:p>
        </p:txBody>
      </p:sp>
      <p:graphicFrame>
        <p:nvGraphicFramePr>
          <p:cNvPr id="6155" name="Object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592388" y="3840163"/>
          <a:ext cx="1249362" cy="493712"/>
        </p:xfrm>
        <a:graphic>
          <a:graphicData uri="http://schemas.openxmlformats.org/presentationml/2006/ole">
            <p:oleObj spid="_x0000_s149506" r:id="rId3" imgW="610277" imgH="241707" progId="Equation.3">
              <p:embed/>
            </p:oleObj>
          </a:graphicData>
        </a:graphic>
      </p:graphicFrame>
      <p:graphicFrame>
        <p:nvGraphicFramePr>
          <p:cNvPr id="6156" name="Object 12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024438" y="3835400"/>
          <a:ext cx="1322387" cy="517525"/>
        </p:xfrm>
        <a:graphic>
          <a:graphicData uri="http://schemas.openxmlformats.org/presentationml/2006/ole">
            <p:oleObj spid="_x0000_s149507" r:id="rId4" imgW="584697" imgH="229097" progId="Equation.3">
              <p:embed/>
            </p:oleObj>
          </a:graphicData>
        </a:graphic>
      </p:graphicFrame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57500" y="2625725"/>
            <a:ext cx="359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small x (                         )</a:t>
            </a:r>
            <a:r>
              <a:rPr lang="en-US">
                <a:latin typeface="Arial" pitchFamily="34" charset="0"/>
              </a:rPr>
              <a:t>l</a:t>
            </a:r>
            <a:endParaRPr lang="de-DE" altLang="en-US">
              <a:latin typeface="Arial" pitchFamily="34" charset="0"/>
            </a:endParaRPr>
          </a:p>
        </p:txBody>
      </p:sp>
      <p:graphicFrame>
        <p:nvGraphicFramePr>
          <p:cNvPr id="6158" name="Object 1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119563" y="2668588"/>
          <a:ext cx="1751012" cy="449262"/>
        </p:xfrm>
        <a:graphic>
          <a:graphicData uri="http://schemas.openxmlformats.org/presentationml/2006/ole">
            <p:oleObj spid="_x0000_s149508" r:id="rId5" imgW="889857" imgH="229097" progId="Equation.3">
              <p:embed/>
            </p:oleObj>
          </a:graphicData>
        </a:graphic>
      </p:graphicFrame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7767638" y="2305050"/>
            <a:ext cx="765175" cy="134938"/>
          </a:xfrm>
          <a:prstGeom prst="rightArrow">
            <a:avLst>
              <a:gd name="adj1" fmla="val 50000"/>
              <a:gd name="adj2" fmla="val 141764"/>
            </a:avLst>
          </a:pr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25450" y="3794125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gluon fusion 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4121150" y="4049713"/>
            <a:ext cx="765175" cy="134937"/>
          </a:xfrm>
          <a:prstGeom prst="rightArrow">
            <a:avLst>
              <a:gd name="adj1" fmla="val 50000"/>
              <a:gd name="adj2" fmla="val 14176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329363" y="3844925"/>
            <a:ext cx="168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Saturation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-6350" y="375761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</a:rPr>
              <a:t>●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-6350" y="469106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</a:rPr>
              <a:t>●</a:t>
            </a:r>
          </a:p>
        </p:txBody>
      </p:sp>
      <p:graphicFrame>
        <p:nvGraphicFramePr>
          <p:cNvPr id="6165" name="Object 2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375275" y="4743450"/>
          <a:ext cx="2654300" cy="454025"/>
        </p:xfrm>
        <a:graphic>
          <a:graphicData uri="http://schemas.openxmlformats.org/presentationml/2006/ole">
            <p:oleObj spid="_x0000_s149509" r:id="rId6" imgW="1410828" imgH="241707" progId="Equation.3">
              <p:embed/>
            </p:oleObj>
          </a:graphicData>
        </a:graphic>
      </p:graphicFrame>
      <p:sp>
        <p:nvSpPr>
          <p:cNvPr id="6166" name="AutoShape 22"/>
          <p:cNvSpPr>
            <a:spLocks noChangeArrowheads="1"/>
          </p:cNvSpPr>
          <p:nvPr/>
        </p:nvSpPr>
        <p:spPr bwMode="auto">
          <a:xfrm flipV="1">
            <a:off x="117475" y="5319713"/>
            <a:ext cx="765175" cy="8096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graphicFrame>
        <p:nvGraphicFramePr>
          <p:cNvPr id="6167" name="Object 2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74725" y="5634038"/>
          <a:ext cx="2890838" cy="584200"/>
        </p:xfrm>
        <a:graphic>
          <a:graphicData uri="http://schemas.openxmlformats.org/presentationml/2006/ole">
            <p:oleObj spid="_x0000_s149510" r:id="rId7" imgW="1131247" imgH="229097" progId="Equation.3">
              <p:embed/>
            </p:oleObj>
          </a:graphicData>
        </a:graphic>
      </p:graphicFrame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943350" y="5454650"/>
            <a:ext cx="51844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this feature can be inherited</a:t>
            </a:r>
            <a:r>
              <a:rPr lang="zh-CN" altLang="en-US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by initial</a:t>
            </a:r>
          </a:p>
          <a:p>
            <a:r>
              <a:rPr lang="en-US" dirty="0" err="1">
                <a:solidFill>
                  <a:schemeClr val="tx1"/>
                </a:solidFill>
                <a:latin typeface="Arial" pitchFamily="34" charset="0"/>
              </a:rPr>
              <a:t>Glasma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 through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indirect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way</a:t>
            </a:r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2682875" y="2211388"/>
            <a:ext cx="5040313" cy="476250"/>
          </a:xfrm>
          <a:prstGeom prst="bracePair">
            <a:avLst>
              <a:gd name="adj" fmla="val 8333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internal interaction time scales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3"/>
          <p:cNvSpPr>
            <a:spLocks noGrp="1"/>
          </p:cNvSpPr>
          <p:nvPr>
            <p:ph type="ftr" idx="10"/>
          </p:nvPr>
        </p:nvSpPr>
        <p:spPr>
          <a:xfrm>
            <a:off x="457199" y="6540695"/>
            <a:ext cx="6922916" cy="476250"/>
          </a:xfrm>
        </p:spPr>
        <p:txBody>
          <a:bodyPr/>
          <a:lstStyle/>
          <a:p>
            <a:r>
              <a:rPr lang="en-US" dirty="0"/>
              <a:t>20/05/2015 </a:t>
            </a:r>
            <a:r>
              <a:rPr lang="en-US" dirty="0" smtClean="0"/>
              <a:t>                    </a:t>
            </a:r>
            <a:r>
              <a:rPr lang="en-US" dirty="0"/>
              <a:t>K</a:t>
            </a:r>
            <a:r>
              <a:rPr lang="en-US" dirty="0" smtClean="0"/>
              <a:t>ai </a:t>
            </a:r>
            <a:r>
              <a:rPr lang="en-US" dirty="0"/>
              <a:t>Z</a:t>
            </a:r>
            <a:r>
              <a:rPr lang="en-US" dirty="0" smtClean="0"/>
              <a:t>hou, Goethe U. Frankfurt, Gluon Transport BAMPS </a:t>
            </a:r>
            <a:endParaRPr lang="en-US" dirty="0"/>
          </a:p>
        </p:txBody>
      </p:sp>
      <p:sp>
        <p:nvSpPr>
          <p:cNvPr id="22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04D8A34-4905-476C-A5DD-7851F6EDDA26}" type="slidenum">
              <a:rPr lang="en-US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73038"/>
            <a:ext cx="7221537" cy="62071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altLang="en-US" b="1" dirty="0" smtClean="0">
                <a:latin typeface="Arial" pitchFamily="34" charset="0"/>
                <a:ea typeface="楷体" charset="-122"/>
              </a:rPr>
              <a:t>Introducti</a:t>
            </a:r>
            <a:r>
              <a:rPr lang="de-DE" altLang="zh-CN" b="1" dirty="0" err="1" smtClean="0">
                <a:latin typeface="Arial" pitchFamily="34" charset="0"/>
                <a:ea typeface="楷体" charset="-122"/>
              </a:rPr>
              <a:t>ng</a:t>
            </a:r>
            <a:r>
              <a:rPr lang="de-DE" altLang="zh-CN" b="1" dirty="0" smtClean="0">
                <a:latin typeface="Arial" pitchFamily="34" charset="0"/>
                <a:ea typeface="楷体" charset="-122"/>
              </a:rPr>
              <a:t> </a:t>
            </a:r>
            <a:r>
              <a:rPr lang="de-DE" altLang="zh-CN" b="1" dirty="0" err="1" smtClean="0">
                <a:latin typeface="Arial" pitchFamily="34" charset="0"/>
                <a:ea typeface="楷体" charset="-122"/>
              </a:rPr>
              <a:t>the</a:t>
            </a:r>
            <a:r>
              <a:rPr lang="en-US" b="1" dirty="0" smtClean="0">
                <a:latin typeface="Arial" pitchFamily="34" charset="0"/>
                <a:ea typeface="楷体" charset="-12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Glasma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977900"/>
            <a:ext cx="8443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800080"/>
                </a:solidFill>
                <a:latin typeface="Arial" pitchFamily="34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Glasma=non-equilibrium state in between CGC and QGP</a:t>
            </a:r>
            <a:endParaRPr lang="en-US" b="1" i="1" u="sng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171926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</a:rPr>
              <a:t>●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1800" y="3660775"/>
            <a:ext cx="7835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Instabilities</a:t>
            </a:r>
            <a:r>
              <a:rPr lang="en-US">
                <a:solidFill>
                  <a:schemeClr val="tx1"/>
                </a:solidFill>
                <a:latin typeface="Arial" pitchFamily="34" charset="0"/>
              </a:rPr>
              <a:t> --&gt;wide range of unstable modes (up to Qs) grow exponentially untill saturation density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-6350" y="362426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</a:rPr>
              <a:t>●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flipV="1">
            <a:off x="117475" y="5408613"/>
            <a:ext cx="765175" cy="8096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495425"/>
            <a:ext cx="25908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76250" y="1720850"/>
            <a:ext cx="5081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using CGC as initial states for nuclei</a:t>
            </a:r>
          </a:p>
        </p:txBody>
      </p:sp>
      <p:graphicFrame>
        <p:nvGraphicFramePr>
          <p:cNvPr id="7178" name="Object 1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962150" y="2260600"/>
          <a:ext cx="3271838" cy="539750"/>
        </p:xfrm>
        <a:graphic>
          <a:graphicData uri="http://schemas.openxmlformats.org/presentationml/2006/ole">
            <p:oleObj spid="_x0000_s150530" r:id="rId4" imgW="1385608" imgH="229097" progId="Equation.3">
              <p:embed/>
            </p:oleObj>
          </a:graphicData>
        </a:graphic>
      </p:graphicFrame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76250" y="2759075"/>
            <a:ext cx="550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highly anisotyopic</a:t>
            </a:r>
            <a:r>
              <a:rPr lang="en-US">
                <a:solidFill>
                  <a:schemeClr val="tx1"/>
                </a:solidFill>
                <a:latin typeface="Arial" pitchFamily="34" charset="0"/>
              </a:rPr>
              <a:t> initial glasma fields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1003300" y="2443163"/>
            <a:ext cx="765175" cy="134937"/>
          </a:xfrm>
          <a:prstGeom prst="rightArrow">
            <a:avLst>
              <a:gd name="adj1" fmla="val 50000"/>
              <a:gd name="adj2" fmla="val 14176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747838" y="4562475"/>
            <a:ext cx="5948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redistribute momentum ---&gt; </a:t>
            </a:r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isotropization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741488" y="5045075"/>
            <a:ext cx="472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free up quanta from classical field</a:t>
            </a: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774700" y="4970463"/>
            <a:ext cx="765175" cy="134937"/>
          </a:xfrm>
          <a:prstGeom prst="rightArrow">
            <a:avLst>
              <a:gd name="adj1" fmla="val 50000"/>
              <a:gd name="adj2" fmla="val 14176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7184" name="手势箭头 703"/>
          <p:cNvSpPr>
            <a:spLocks/>
          </p:cNvSpPr>
          <p:nvPr/>
        </p:nvSpPr>
        <p:spPr bwMode="auto">
          <a:xfrm rot="7860000">
            <a:off x="1538288" y="3287712"/>
            <a:ext cx="623888" cy="277813"/>
          </a:xfrm>
          <a:custGeom>
            <a:avLst/>
            <a:gdLst/>
            <a:ahLst/>
            <a:cxnLst>
              <a:cxn ang="0">
                <a:pos x="1102" y="1555"/>
              </a:cxn>
              <a:cxn ang="0">
                <a:pos x="1310" y="1495"/>
              </a:cxn>
              <a:cxn ang="0">
                <a:pos x="1060" y="975"/>
              </a:cxn>
              <a:cxn ang="0">
                <a:pos x="891" y="1061"/>
              </a:cxn>
              <a:cxn ang="0">
                <a:pos x="1427" y="1288"/>
              </a:cxn>
              <a:cxn ang="0">
                <a:pos x="1523" y="1161"/>
              </a:cxn>
              <a:cxn ang="0">
                <a:pos x="1060" y="975"/>
              </a:cxn>
              <a:cxn ang="0">
                <a:pos x="997" y="722"/>
              </a:cxn>
              <a:cxn ang="0">
                <a:pos x="1502" y="969"/>
              </a:cxn>
              <a:cxn ang="0">
                <a:pos x="1656" y="864"/>
              </a:cxn>
              <a:cxn ang="0">
                <a:pos x="1604" y="749"/>
              </a:cxn>
              <a:cxn ang="0">
                <a:pos x="1254" y="704"/>
              </a:cxn>
              <a:cxn ang="0">
                <a:pos x="1137" y="668"/>
              </a:cxn>
              <a:cxn ang="0">
                <a:pos x="2303" y="516"/>
              </a:cxn>
              <a:cxn ang="0">
                <a:pos x="2539" y="493"/>
              </a:cxn>
              <a:cxn ang="0">
                <a:pos x="2658" y="436"/>
              </a:cxn>
              <a:cxn ang="0">
                <a:pos x="2662" y="349"/>
              </a:cxn>
              <a:cxn ang="0">
                <a:pos x="2566" y="284"/>
              </a:cxn>
              <a:cxn ang="0">
                <a:pos x="2374" y="259"/>
              </a:cxn>
              <a:cxn ang="0">
                <a:pos x="993" y="134"/>
              </a:cxn>
              <a:cxn ang="0">
                <a:pos x="799" y="221"/>
              </a:cxn>
              <a:cxn ang="0">
                <a:pos x="520" y="353"/>
              </a:cxn>
              <a:cxn ang="0">
                <a:pos x="88" y="779"/>
              </a:cxn>
              <a:cxn ang="0">
                <a:pos x="417" y="1228"/>
              </a:cxn>
              <a:cxn ang="0">
                <a:pos x="688" y="1524"/>
              </a:cxn>
              <a:cxn ang="0">
                <a:pos x="805" y="1570"/>
              </a:cxn>
              <a:cxn ang="0">
                <a:pos x="891" y="1559"/>
              </a:cxn>
              <a:cxn ang="0">
                <a:pos x="835" y="1215"/>
              </a:cxn>
              <a:cxn ang="0">
                <a:pos x="855" y="967"/>
              </a:cxn>
              <a:cxn ang="0">
                <a:pos x="849" y="781"/>
              </a:cxn>
              <a:cxn ang="0">
                <a:pos x="956" y="633"/>
              </a:cxn>
              <a:cxn ang="0">
                <a:pos x="1087" y="566"/>
              </a:cxn>
              <a:cxn ang="0">
                <a:pos x="1271" y="597"/>
              </a:cxn>
              <a:cxn ang="0">
                <a:pos x="1335" y="530"/>
              </a:cxn>
              <a:cxn ang="0">
                <a:pos x="1102" y="562"/>
              </a:cxn>
              <a:cxn ang="0">
                <a:pos x="972" y="468"/>
              </a:cxn>
              <a:cxn ang="0">
                <a:pos x="1221" y="405"/>
              </a:cxn>
              <a:cxn ang="0">
                <a:pos x="1450" y="499"/>
              </a:cxn>
              <a:cxn ang="0">
                <a:pos x="1646" y="543"/>
              </a:cxn>
              <a:cxn ang="0">
                <a:pos x="1773" y="464"/>
              </a:cxn>
              <a:cxn ang="0">
                <a:pos x="2318" y="154"/>
              </a:cxn>
              <a:cxn ang="0">
                <a:pos x="2602" y="184"/>
              </a:cxn>
              <a:cxn ang="0">
                <a:pos x="2735" y="280"/>
              </a:cxn>
              <a:cxn ang="0">
                <a:pos x="2752" y="447"/>
              </a:cxn>
              <a:cxn ang="0">
                <a:pos x="2656" y="564"/>
              </a:cxn>
              <a:cxn ang="0">
                <a:pos x="2447" y="618"/>
              </a:cxn>
              <a:cxn ang="0">
                <a:pos x="1700" y="685"/>
              </a:cxn>
              <a:cxn ang="0">
                <a:pos x="1748" y="835"/>
              </a:cxn>
              <a:cxn ang="0">
                <a:pos x="1661" y="1021"/>
              </a:cxn>
              <a:cxn ang="0">
                <a:pos x="1615" y="1159"/>
              </a:cxn>
              <a:cxn ang="0">
                <a:pos x="1504" y="1370"/>
              </a:cxn>
              <a:cxn ang="0">
                <a:pos x="1415" y="1486"/>
              </a:cxn>
              <a:cxn ang="0">
                <a:pos x="1354" y="1605"/>
              </a:cxn>
              <a:cxn ang="0">
                <a:pos x="1220" y="1658"/>
              </a:cxn>
              <a:cxn ang="0">
                <a:pos x="928" y="1656"/>
              </a:cxn>
              <a:cxn ang="0">
                <a:pos x="722" y="1656"/>
              </a:cxn>
              <a:cxn ang="0">
                <a:pos x="432" y="1403"/>
              </a:cxn>
              <a:cxn ang="0">
                <a:pos x="33" y="1096"/>
              </a:cxn>
              <a:cxn ang="0">
                <a:pos x="0" y="724"/>
              </a:cxn>
              <a:cxn ang="0">
                <a:pos x="69" y="336"/>
              </a:cxn>
              <a:cxn ang="0">
                <a:pos x="741" y="129"/>
              </a:cxn>
            </a:cxnLst>
            <a:rect l="0" t="0" r="r" b="b"/>
            <a:pathLst>
              <a:path w="2758" h="1666">
                <a:moveTo>
                  <a:pt x="931" y="1269"/>
                </a:moveTo>
                <a:lnTo>
                  <a:pt x="895" y="1297"/>
                </a:lnTo>
                <a:lnTo>
                  <a:pt x="864" y="1328"/>
                </a:lnTo>
                <a:lnTo>
                  <a:pt x="839" y="1359"/>
                </a:lnTo>
                <a:lnTo>
                  <a:pt x="816" y="1392"/>
                </a:lnTo>
                <a:lnTo>
                  <a:pt x="1102" y="1555"/>
                </a:lnTo>
                <a:lnTo>
                  <a:pt x="1172" y="1557"/>
                </a:lnTo>
                <a:lnTo>
                  <a:pt x="1210" y="1555"/>
                </a:lnTo>
                <a:lnTo>
                  <a:pt x="1243" y="1547"/>
                </a:lnTo>
                <a:lnTo>
                  <a:pt x="1269" y="1535"/>
                </a:lnTo>
                <a:lnTo>
                  <a:pt x="1293" y="1518"/>
                </a:lnTo>
                <a:lnTo>
                  <a:pt x="1310" y="1495"/>
                </a:lnTo>
                <a:lnTo>
                  <a:pt x="1323" y="1466"/>
                </a:lnTo>
                <a:lnTo>
                  <a:pt x="1331" y="1434"/>
                </a:lnTo>
                <a:lnTo>
                  <a:pt x="1333" y="1397"/>
                </a:lnTo>
                <a:lnTo>
                  <a:pt x="1164" y="1397"/>
                </a:lnTo>
                <a:lnTo>
                  <a:pt x="931" y="1269"/>
                </a:lnTo>
                <a:close/>
                <a:moveTo>
                  <a:pt x="1060" y="975"/>
                </a:moveTo>
                <a:lnTo>
                  <a:pt x="1026" y="983"/>
                </a:lnTo>
                <a:lnTo>
                  <a:pt x="993" y="992"/>
                </a:lnTo>
                <a:lnTo>
                  <a:pt x="964" y="1006"/>
                </a:lnTo>
                <a:lnTo>
                  <a:pt x="937" y="1021"/>
                </a:lnTo>
                <a:lnTo>
                  <a:pt x="912" y="1040"/>
                </a:lnTo>
                <a:lnTo>
                  <a:pt x="891" y="1061"/>
                </a:lnTo>
                <a:lnTo>
                  <a:pt x="872" y="1084"/>
                </a:lnTo>
                <a:lnTo>
                  <a:pt x="855" y="1111"/>
                </a:lnTo>
                <a:lnTo>
                  <a:pt x="1195" y="1292"/>
                </a:lnTo>
                <a:lnTo>
                  <a:pt x="1352" y="1296"/>
                </a:lnTo>
                <a:lnTo>
                  <a:pt x="1392" y="1294"/>
                </a:lnTo>
                <a:lnTo>
                  <a:pt x="1427" y="1288"/>
                </a:lnTo>
                <a:lnTo>
                  <a:pt x="1456" y="1276"/>
                </a:lnTo>
                <a:lnTo>
                  <a:pt x="1481" y="1263"/>
                </a:lnTo>
                <a:lnTo>
                  <a:pt x="1500" y="1244"/>
                </a:lnTo>
                <a:lnTo>
                  <a:pt x="1513" y="1221"/>
                </a:lnTo>
                <a:lnTo>
                  <a:pt x="1521" y="1192"/>
                </a:lnTo>
                <a:lnTo>
                  <a:pt x="1523" y="1161"/>
                </a:lnTo>
                <a:lnTo>
                  <a:pt x="1521" y="1142"/>
                </a:lnTo>
                <a:lnTo>
                  <a:pt x="1517" y="1121"/>
                </a:lnTo>
                <a:lnTo>
                  <a:pt x="1510" y="1096"/>
                </a:lnTo>
                <a:lnTo>
                  <a:pt x="1498" y="1071"/>
                </a:lnTo>
                <a:lnTo>
                  <a:pt x="1241" y="1075"/>
                </a:lnTo>
                <a:lnTo>
                  <a:pt x="1060" y="975"/>
                </a:lnTo>
                <a:close/>
                <a:moveTo>
                  <a:pt x="1137" y="668"/>
                </a:moveTo>
                <a:lnTo>
                  <a:pt x="1104" y="670"/>
                </a:lnTo>
                <a:lnTo>
                  <a:pt x="1074" y="676"/>
                </a:lnTo>
                <a:lnTo>
                  <a:pt x="1047" y="687"/>
                </a:lnTo>
                <a:lnTo>
                  <a:pt x="1020" y="702"/>
                </a:lnTo>
                <a:lnTo>
                  <a:pt x="997" y="722"/>
                </a:lnTo>
                <a:lnTo>
                  <a:pt x="976" y="745"/>
                </a:lnTo>
                <a:lnTo>
                  <a:pt x="954" y="772"/>
                </a:lnTo>
                <a:lnTo>
                  <a:pt x="937" y="804"/>
                </a:lnTo>
                <a:lnTo>
                  <a:pt x="1269" y="969"/>
                </a:lnTo>
                <a:lnTo>
                  <a:pt x="1454" y="971"/>
                </a:lnTo>
                <a:lnTo>
                  <a:pt x="1502" y="969"/>
                </a:lnTo>
                <a:lnTo>
                  <a:pt x="1542" y="962"/>
                </a:lnTo>
                <a:lnTo>
                  <a:pt x="1579" y="952"/>
                </a:lnTo>
                <a:lnTo>
                  <a:pt x="1608" y="937"/>
                </a:lnTo>
                <a:lnTo>
                  <a:pt x="1631" y="916"/>
                </a:lnTo>
                <a:lnTo>
                  <a:pt x="1646" y="893"/>
                </a:lnTo>
                <a:lnTo>
                  <a:pt x="1656" y="864"/>
                </a:lnTo>
                <a:lnTo>
                  <a:pt x="1659" y="833"/>
                </a:lnTo>
                <a:lnTo>
                  <a:pt x="1657" y="810"/>
                </a:lnTo>
                <a:lnTo>
                  <a:pt x="1650" y="789"/>
                </a:lnTo>
                <a:lnTo>
                  <a:pt x="1640" y="772"/>
                </a:lnTo>
                <a:lnTo>
                  <a:pt x="1625" y="758"/>
                </a:lnTo>
                <a:lnTo>
                  <a:pt x="1604" y="749"/>
                </a:lnTo>
                <a:lnTo>
                  <a:pt x="1579" y="741"/>
                </a:lnTo>
                <a:lnTo>
                  <a:pt x="1550" y="735"/>
                </a:lnTo>
                <a:lnTo>
                  <a:pt x="1517" y="733"/>
                </a:lnTo>
                <a:lnTo>
                  <a:pt x="1293" y="733"/>
                </a:lnTo>
                <a:lnTo>
                  <a:pt x="1273" y="718"/>
                </a:lnTo>
                <a:lnTo>
                  <a:pt x="1254" y="704"/>
                </a:lnTo>
                <a:lnTo>
                  <a:pt x="1233" y="693"/>
                </a:lnTo>
                <a:lnTo>
                  <a:pt x="1214" y="683"/>
                </a:lnTo>
                <a:lnTo>
                  <a:pt x="1195" y="678"/>
                </a:lnTo>
                <a:lnTo>
                  <a:pt x="1175" y="672"/>
                </a:lnTo>
                <a:lnTo>
                  <a:pt x="1156" y="668"/>
                </a:lnTo>
                <a:lnTo>
                  <a:pt x="1137" y="668"/>
                </a:lnTo>
                <a:close/>
                <a:moveTo>
                  <a:pt x="1694" y="240"/>
                </a:moveTo>
                <a:lnTo>
                  <a:pt x="1898" y="466"/>
                </a:lnTo>
                <a:lnTo>
                  <a:pt x="1874" y="497"/>
                </a:lnTo>
                <a:lnTo>
                  <a:pt x="1855" y="520"/>
                </a:lnTo>
                <a:lnTo>
                  <a:pt x="2251" y="518"/>
                </a:lnTo>
                <a:lnTo>
                  <a:pt x="2303" y="516"/>
                </a:lnTo>
                <a:lnTo>
                  <a:pt x="2351" y="516"/>
                </a:lnTo>
                <a:lnTo>
                  <a:pt x="2395" y="512"/>
                </a:lnTo>
                <a:lnTo>
                  <a:pt x="2435" y="511"/>
                </a:lnTo>
                <a:lnTo>
                  <a:pt x="2474" y="505"/>
                </a:lnTo>
                <a:lnTo>
                  <a:pt x="2508" y="501"/>
                </a:lnTo>
                <a:lnTo>
                  <a:pt x="2539" y="493"/>
                </a:lnTo>
                <a:lnTo>
                  <a:pt x="2568" y="488"/>
                </a:lnTo>
                <a:lnTo>
                  <a:pt x="2593" y="478"/>
                </a:lnTo>
                <a:lnTo>
                  <a:pt x="2614" y="470"/>
                </a:lnTo>
                <a:lnTo>
                  <a:pt x="2631" y="459"/>
                </a:lnTo>
                <a:lnTo>
                  <a:pt x="2647" y="449"/>
                </a:lnTo>
                <a:lnTo>
                  <a:pt x="2658" y="436"/>
                </a:lnTo>
                <a:lnTo>
                  <a:pt x="2666" y="424"/>
                </a:lnTo>
                <a:lnTo>
                  <a:pt x="2672" y="411"/>
                </a:lnTo>
                <a:lnTo>
                  <a:pt x="2673" y="395"/>
                </a:lnTo>
                <a:lnTo>
                  <a:pt x="2672" y="380"/>
                </a:lnTo>
                <a:lnTo>
                  <a:pt x="2668" y="363"/>
                </a:lnTo>
                <a:lnTo>
                  <a:pt x="2662" y="349"/>
                </a:lnTo>
                <a:lnTo>
                  <a:pt x="2652" y="336"/>
                </a:lnTo>
                <a:lnTo>
                  <a:pt x="2639" y="324"/>
                </a:lnTo>
                <a:lnTo>
                  <a:pt x="2625" y="313"/>
                </a:lnTo>
                <a:lnTo>
                  <a:pt x="2608" y="301"/>
                </a:lnTo>
                <a:lnTo>
                  <a:pt x="2587" y="294"/>
                </a:lnTo>
                <a:lnTo>
                  <a:pt x="2566" y="284"/>
                </a:lnTo>
                <a:lnTo>
                  <a:pt x="2541" y="278"/>
                </a:lnTo>
                <a:lnTo>
                  <a:pt x="2512" y="273"/>
                </a:lnTo>
                <a:lnTo>
                  <a:pt x="2481" y="267"/>
                </a:lnTo>
                <a:lnTo>
                  <a:pt x="2449" y="263"/>
                </a:lnTo>
                <a:lnTo>
                  <a:pt x="2412" y="261"/>
                </a:lnTo>
                <a:lnTo>
                  <a:pt x="2374" y="259"/>
                </a:lnTo>
                <a:lnTo>
                  <a:pt x="2334" y="259"/>
                </a:lnTo>
                <a:lnTo>
                  <a:pt x="1694" y="240"/>
                </a:lnTo>
                <a:close/>
                <a:moveTo>
                  <a:pt x="1060" y="109"/>
                </a:moveTo>
                <a:lnTo>
                  <a:pt x="1039" y="117"/>
                </a:lnTo>
                <a:lnTo>
                  <a:pt x="1018" y="125"/>
                </a:lnTo>
                <a:lnTo>
                  <a:pt x="993" y="134"/>
                </a:lnTo>
                <a:lnTo>
                  <a:pt x="966" y="146"/>
                </a:lnTo>
                <a:lnTo>
                  <a:pt x="937" y="159"/>
                </a:lnTo>
                <a:lnTo>
                  <a:pt x="906" y="173"/>
                </a:lnTo>
                <a:lnTo>
                  <a:pt x="872" y="188"/>
                </a:lnTo>
                <a:lnTo>
                  <a:pt x="835" y="203"/>
                </a:lnTo>
                <a:lnTo>
                  <a:pt x="799" y="221"/>
                </a:lnTo>
                <a:lnTo>
                  <a:pt x="757" y="240"/>
                </a:lnTo>
                <a:lnTo>
                  <a:pt x="714" y="261"/>
                </a:lnTo>
                <a:lnTo>
                  <a:pt x="670" y="282"/>
                </a:lnTo>
                <a:lnTo>
                  <a:pt x="622" y="305"/>
                </a:lnTo>
                <a:lnTo>
                  <a:pt x="572" y="328"/>
                </a:lnTo>
                <a:lnTo>
                  <a:pt x="520" y="353"/>
                </a:lnTo>
                <a:lnTo>
                  <a:pt x="467" y="380"/>
                </a:lnTo>
                <a:lnTo>
                  <a:pt x="150" y="380"/>
                </a:lnTo>
                <a:lnTo>
                  <a:pt x="123" y="480"/>
                </a:lnTo>
                <a:lnTo>
                  <a:pt x="104" y="580"/>
                </a:lnTo>
                <a:lnTo>
                  <a:pt x="92" y="679"/>
                </a:lnTo>
                <a:lnTo>
                  <a:pt x="88" y="779"/>
                </a:lnTo>
                <a:lnTo>
                  <a:pt x="92" y="875"/>
                </a:lnTo>
                <a:lnTo>
                  <a:pt x="102" y="971"/>
                </a:lnTo>
                <a:lnTo>
                  <a:pt x="119" y="1069"/>
                </a:lnTo>
                <a:lnTo>
                  <a:pt x="142" y="1169"/>
                </a:lnTo>
                <a:lnTo>
                  <a:pt x="378" y="1169"/>
                </a:lnTo>
                <a:lnTo>
                  <a:pt x="417" y="1228"/>
                </a:lnTo>
                <a:lnTo>
                  <a:pt x="459" y="1286"/>
                </a:lnTo>
                <a:lnTo>
                  <a:pt x="501" y="1340"/>
                </a:lnTo>
                <a:lnTo>
                  <a:pt x="545" y="1390"/>
                </a:lnTo>
                <a:lnTo>
                  <a:pt x="591" y="1438"/>
                </a:lnTo>
                <a:lnTo>
                  <a:pt x="640" y="1482"/>
                </a:lnTo>
                <a:lnTo>
                  <a:pt x="688" y="1524"/>
                </a:lnTo>
                <a:lnTo>
                  <a:pt x="737" y="1562"/>
                </a:lnTo>
                <a:lnTo>
                  <a:pt x="757" y="1566"/>
                </a:lnTo>
                <a:lnTo>
                  <a:pt x="774" y="1568"/>
                </a:lnTo>
                <a:lnTo>
                  <a:pt x="787" y="1570"/>
                </a:lnTo>
                <a:lnTo>
                  <a:pt x="797" y="1570"/>
                </a:lnTo>
                <a:lnTo>
                  <a:pt x="805" y="1570"/>
                </a:lnTo>
                <a:lnTo>
                  <a:pt x="814" y="1570"/>
                </a:lnTo>
                <a:lnTo>
                  <a:pt x="826" y="1568"/>
                </a:lnTo>
                <a:lnTo>
                  <a:pt x="839" y="1566"/>
                </a:lnTo>
                <a:lnTo>
                  <a:pt x="855" y="1564"/>
                </a:lnTo>
                <a:lnTo>
                  <a:pt x="872" y="1562"/>
                </a:lnTo>
                <a:lnTo>
                  <a:pt x="891" y="1559"/>
                </a:lnTo>
                <a:lnTo>
                  <a:pt x="912" y="1555"/>
                </a:lnTo>
                <a:lnTo>
                  <a:pt x="695" y="1441"/>
                </a:lnTo>
                <a:lnTo>
                  <a:pt x="720" y="1380"/>
                </a:lnTo>
                <a:lnTo>
                  <a:pt x="753" y="1322"/>
                </a:lnTo>
                <a:lnTo>
                  <a:pt x="791" y="1267"/>
                </a:lnTo>
                <a:lnTo>
                  <a:pt x="835" y="1215"/>
                </a:lnTo>
                <a:lnTo>
                  <a:pt x="728" y="1155"/>
                </a:lnTo>
                <a:lnTo>
                  <a:pt x="753" y="1107"/>
                </a:lnTo>
                <a:lnTo>
                  <a:pt x="778" y="1065"/>
                </a:lnTo>
                <a:lnTo>
                  <a:pt x="803" y="1027"/>
                </a:lnTo>
                <a:lnTo>
                  <a:pt x="830" y="994"/>
                </a:lnTo>
                <a:lnTo>
                  <a:pt x="855" y="967"/>
                </a:lnTo>
                <a:lnTo>
                  <a:pt x="883" y="942"/>
                </a:lnTo>
                <a:lnTo>
                  <a:pt x="910" y="925"/>
                </a:lnTo>
                <a:lnTo>
                  <a:pt x="939" y="912"/>
                </a:lnTo>
                <a:lnTo>
                  <a:pt x="816" y="846"/>
                </a:lnTo>
                <a:lnTo>
                  <a:pt x="832" y="812"/>
                </a:lnTo>
                <a:lnTo>
                  <a:pt x="849" y="781"/>
                </a:lnTo>
                <a:lnTo>
                  <a:pt x="864" y="750"/>
                </a:lnTo>
                <a:lnTo>
                  <a:pt x="882" y="724"/>
                </a:lnTo>
                <a:lnTo>
                  <a:pt x="899" y="697"/>
                </a:lnTo>
                <a:lnTo>
                  <a:pt x="918" y="674"/>
                </a:lnTo>
                <a:lnTo>
                  <a:pt x="937" y="653"/>
                </a:lnTo>
                <a:lnTo>
                  <a:pt x="956" y="633"/>
                </a:lnTo>
                <a:lnTo>
                  <a:pt x="976" y="616"/>
                </a:lnTo>
                <a:lnTo>
                  <a:pt x="997" y="603"/>
                </a:lnTo>
                <a:lnTo>
                  <a:pt x="1020" y="591"/>
                </a:lnTo>
                <a:lnTo>
                  <a:pt x="1041" y="580"/>
                </a:lnTo>
                <a:lnTo>
                  <a:pt x="1064" y="572"/>
                </a:lnTo>
                <a:lnTo>
                  <a:pt x="1087" y="566"/>
                </a:lnTo>
                <a:lnTo>
                  <a:pt x="1112" y="564"/>
                </a:lnTo>
                <a:lnTo>
                  <a:pt x="1137" y="562"/>
                </a:lnTo>
                <a:lnTo>
                  <a:pt x="1181" y="566"/>
                </a:lnTo>
                <a:lnTo>
                  <a:pt x="1225" y="578"/>
                </a:lnTo>
                <a:lnTo>
                  <a:pt x="1248" y="585"/>
                </a:lnTo>
                <a:lnTo>
                  <a:pt x="1271" y="597"/>
                </a:lnTo>
                <a:lnTo>
                  <a:pt x="1294" y="610"/>
                </a:lnTo>
                <a:lnTo>
                  <a:pt x="1317" y="624"/>
                </a:lnTo>
                <a:lnTo>
                  <a:pt x="1477" y="622"/>
                </a:lnTo>
                <a:lnTo>
                  <a:pt x="1431" y="599"/>
                </a:lnTo>
                <a:lnTo>
                  <a:pt x="1385" y="568"/>
                </a:lnTo>
                <a:lnTo>
                  <a:pt x="1335" y="530"/>
                </a:lnTo>
                <a:lnTo>
                  <a:pt x="1285" y="484"/>
                </a:lnTo>
                <a:lnTo>
                  <a:pt x="1248" y="505"/>
                </a:lnTo>
                <a:lnTo>
                  <a:pt x="1214" y="524"/>
                </a:lnTo>
                <a:lnTo>
                  <a:pt x="1177" y="539"/>
                </a:lnTo>
                <a:lnTo>
                  <a:pt x="1139" y="553"/>
                </a:lnTo>
                <a:lnTo>
                  <a:pt x="1102" y="562"/>
                </a:lnTo>
                <a:lnTo>
                  <a:pt x="1064" y="570"/>
                </a:lnTo>
                <a:lnTo>
                  <a:pt x="1026" y="574"/>
                </a:lnTo>
                <a:lnTo>
                  <a:pt x="987" y="576"/>
                </a:lnTo>
                <a:lnTo>
                  <a:pt x="947" y="572"/>
                </a:lnTo>
                <a:lnTo>
                  <a:pt x="943" y="466"/>
                </a:lnTo>
                <a:lnTo>
                  <a:pt x="972" y="468"/>
                </a:lnTo>
                <a:lnTo>
                  <a:pt x="1014" y="466"/>
                </a:lnTo>
                <a:lnTo>
                  <a:pt x="1056" y="461"/>
                </a:lnTo>
                <a:lnTo>
                  <a:pt x="1099" y="453"/>
                </a:lnTo>
                <a:lnTo>
                  <a:pt x="1141" y="441"/>
                </a:lnTo>
                <a:lnTo>
                  <a:pt x="1181" y="424"/>
                </a:lnTo>
                <a:lnTo>
                  <a:pt x="1221" y="405"/>
                </a:lnTo>
                <a:lnTo>
                  <a:pt x="1262" y="384"/>
                </a:lnTo>
                <a:lnTo>
                  <a:pt x="1302" y="357"/>
                </a:lnTo>
                <a:lnTo>
                  <a:pt x="1339" y="401"/>
                </a:lnTo>
                <a:lnTo>
                  <a:pt x="1375" y="440"/>
                </a:lnTo>
                <a:lnTo>
                  <a:pt x="1414" y="474"/>
                </a:lnTo>
                <a:lnTo>
                  <a:pt x="1450" y="499"/>
                </a:lnTo>
                <a:lnTo>
                  <a:pt x="1487" y="520"/>
                </a:lnTo>
                <a:lnTo>
                  <a:pt x="1525" y="536"/>
                </a:lnTo>
                <a:lnTo>
                  <a:pt x="1561" y="545"/>
                </a:lnTo>
                <a:lnTo>
                  <a:pt x="1600" y="547"/>
                </a:lnTo>
                <a:lnTo>
                  <a:pt x="1623" y="547"/>
                </a:lnTo>
                <a:lnTo>
                  <a:pt x="1646" y="543"/>
                </a:lnTo>
                <a:lnTo>
                  <a:pt x="1669" y="536"/>
                </a:lnTo>
                <a:lnTo>
                  <a:pt x="1692" y="526"/>
                </a:lnTo>
                <a:lnTo>
                  <a:pt x="1713" y="514"/>
                </a:lnTo>
                <a:lnTo>
                  <a:pt x="1734" y="501"/>
                </a:lnTo>
                <a:lnTo>
                  <a:pt x="1753" y="484"/>
                </a:lnTo>
                <a:lnTo>
                  <a:pt x="1773" y="464"/>
                </a:lnTo>
                <a:lnTo>
                  <a:pt x="1502" y="155"/>
                </a:lnTo>
                <a:lnTo>
                  <a:pt x="1060" y="109"/>
                </a:lnTo>
                <a:close/>
                <a:moveTo>
                  <a:pt x="1054" y="0"/>
                </a:moveTo>
                <a:lnTo>
                  <a:pt x="1536" y="54"/>
                </a:lnTo>
                <a:lnTo>
                  <a:pt x="1608" y="134"/>
                </a:lnTo>
                <a:lnTo>
                  <a:pt x="2318" y="154"/>
                </a:lnTo>
                <a:lnTo>
                  <a:pt x="2378" y="155"/>
                </a:lnTo>
                <a:lnTo>
                  <a:pt x="2431" y="157"/>
                </a:lnTo>
                <a:lnTo>
                  <a:pt x="2481" y="161"/>
                </a:lnTo>
                <a:lnTo>
                  <a:pt x="2528" y="167"/>
                </a:lnTo>
                <a:lnTo>
                  <a:pt x="2568" y="175"/>
                </a:lnTo>
                <a:lnTo>
                  <a:pt x="2602" y="184"/>
                </a:lnTo>
                <a:lnTo>
                  <a:pt x="2635" y="196"/>
                </a:lnTo>
                <a:lnTo>
                  <a:pt x="2662" y="207"/>
                </a:lnTo>
                <a:lnTo>
                  <a:pt x="2683" y="223"/>
                </a:lnTo>
                <a:lnTo>
                  <a:pt x="2704" y="240"/>
                </a:lnTo>
                <a:lnTo>
                  <a:pt x="2720" y="259"/>
                </a:lnTo>
                <a:lnTo>
                  <a:pt x="2735" y="280"/>
                </a:lnTo>
                <a:lnTo>
                  <a:pt x="2745" y="305"/>
                </a:lnTo>
                <a:lnTo>
                  <a:pt x="2752" y="332"/>
                </a:lnTo>
                <a:lnTo>
                  <a:pt x="2756" y="361"/>
                </a:lnTo>
                <a:lnTo>
                  <a:pt x="2758" y="393"/>
                </a:lnTo>
                <a:lnTo>
                  <a:pt x="2756" y="420"/>
                </a:lnTo>
                <a:lnTo>
                  <a:pt x="2752" y="447"/>
                </a:lnTo>
                <a:lnTo>
                  <a:pt x="2745" y="470"/>
                </a:lnTo>
                <a:lnTo>
                  <a:pt x="2733" y="493"/>
                </a:lnTo>
                <a:lnTo>
                  <a:pt x="2720" y="514"/>
                </a:lnTo>
                <a:lnTo>
                  <a:pt x="2700" y="532"/>
                </a:lnTo>
                <a:lnTo>
                  <a:pt x="2681" y="549"/>
                </a:lnTo>
                <a:lnTo>
                  <a:pt x="2656" y="564"/>
                </a:lnTo>
                <a:lnTo>
                  <a:pt x="2629" y="578"/>
                </a:lnTo>
                <a:lnTo>
                  <a:pt x="2599" y="589"/>
                </a:lnTo>
                <a:lnTo>
                  <a:pt x="2566" y="601"/>
                </a:lnTo>
                <a:lnTo>
                  <a:pt x="2529" y="608"/>
                </a:lnTo>
                <a:lnTo>
                  <a:pt x="2489" y="614"/>
                </a:lnTo>
                <a:lnTo>
                  <a:pt x="2447" y="618"/>
                </a:lnTo>
                <a:lnTo>
                  <a:pt x="2401" y="622"/>
                </a:lnTo>
                <a:lnTo>
                  <a:pt x="2353" y="622"/>
                </a:lnTo>
                <a:lnTo>
                  <a:pt x="1725" y="631"/>
                </a:lnTo>
                <a:lnTo>
                  <a:pt x="1661" y="649"/>
                </a:lnTo>
                <a:lnTo>
                  <a:pt x="1682" y="666"/>
                </a:lnTo>
                <a:lnTo>
                  <a:pt x="1700" y="685"/>
                </a:lnTo>
                <a:lnTo>
                  <a:pt x="1715" y="704"/>
                </a:lnTo>
                <a:lnTo>
                  <a:pt x="1727" y="727"/>
                </a:lnTo>
                <a:lnTo>
                  <a:pt x="1736" y="750"/>
                </a:lnTo>
                <a:lnTo>
                  <a:pt x="1744" y="777"/>
                </a:lnTo>
                <a:lnTo>
                  <a:pt x="1748" y="804"/>
                </a:lnTo>
                <a:lnTo>
                  <a:pt x="1748" y="835"/>
                </a:lnTo>
                <a:lnTo>
                  <a:pt x="1746" y="875"/>
                </a:lnTo>
                <a:lnTo>
                  <a:pt x="1738" y="912"/>
                </a:lnTo>
                <a:lnTo>
                  <a:pt x="1727" y="944"/>
                </a:lnTo>
                <a:lnTo>
                  <a:pt x="1709" y="973"/>
                </a:lnTo>
                <a:lnTo>
                  <a:pt x="1688" y="1000"/>
                </a:lnTo>
                <a:lnTo>
                  <a:pt x="1661" y="1021"/>
                </a:lnTo>
                <a:lnTo>
                  <a:pt x="1631" y="1040"/>
                </a:lnTo>
                <a:lnTo>
                  <a:pt x="1596" y="1056"/>
                </a:lnTo>
                <a:lnTo>
                  <a:pt x="1604" y="1084"/>
                </a:lnTo>
                <a:lnTo>
                  <a:pt x="1609" y="1111"/>
                </a:lnTo>
                <a:lnTo>
                  <a:pt x="1613" y="1136"/>
                </a:lnTo>
                <a:lnTo>
                  <a:pt x="1615" y="1159"/>
                </a:lnTo>
                <a:lnTo>
                  <a:pt x="1611" y="1207"/>
                </a:lnTo>
                <a:lnTo>
                  <a:pt x="1602" y="1251"/>
                </a:lnTo>
                <a:lnTo>
                  <a:pt x="1586" y="1290"/>
                </a:lnTo>
                <a:lnTo>
                  <a:pt x="1565" y="1321"/>
                </a:lnTo>
                <a:lnTo>
                  <a:pt x="1538" y="1347"/>
                </a:lnTo>
                <a:lnTo>
                  <a:pt x="1504" y="1370"/>
                </a:lnTo>
                <a:lnTo>
                  <a:pt x="1463" y="1386"/>
                </a:lnTo>
                <a:lnTo>
                  <a:pt x="1417" y="1397"/>
                </a:lnTo>
                <a:lnTo>
                  <a:pt x="1419" y="1416"/>
                </a:lnTo>
                <a:lnTo>
                  <a:pt x="1419" y="1432"/>
                </a:lnTo>
                <a:lnTo>
                  <a:pt x="1417" y="1459"/>
                </a:lnTo>
                <a:lnTo>
                  <a:pt x="1415" y="1486"/>
                </a:lnTo>
                <a:lnTo>
                  <a:pt x="1410" y="1511"/>
                </a:lnTo>
                <a:lnTo>
                  <a:pt x="1402" y="1532"/>
                </a:lnTo>
                <a:lnTo>
                  <a:pt x="1394" y="1553"/>
                </a:lnTo>
                <a:lnTo>
                  <a:pt x="1383" y="1572"/>
                </a:lnTo>
                <a:lnTo>
                  <a:pt x="1369" y="1589"/>
                </a:lnTo>
                <a:lnTo>
                  <a:pt x="1354" y="1605"/>
                </a:lnTo>
                <a:lnTo>
                  <a:pt x="1337" y="1618"/>
                </a:lnTo>
                <a:lnTo>
                  <a:pt x="1317" y="1630"/>
                </a:lnTo>
                <a:lnTo>
                  <a:pt x="1296" y="1639"/>
                </a:lnTo>
                <a:lnTo>
                  <a:pt x="1273" y="1649"/>
                </a:lnTo>
                <a:lnTo>
                  <a:pt x="1246" y="1654"/>
                </a:lnTo>
                <a:lnTo>
                  <a:pt x="1220" y="1658"/>
                </a:lnTo>
                <a:lnTo>
                  <a:pt x="1191" y="1662"/>
                </a:lnTo>
                <a:lnTo>
                  <a:pt x="1158" y="1662"/>
                </a:lnTo>
                <a:lnTo>
                  <a:pt x="1099" y="1658"/>
                </a:lnTo>
                <a:lnTo>
                  <a:pt x="1033" y="1624"/>
                </a:lnTo>
                <a:lnTo>
                  <a:pt x="979" y="1643"/>
                </a:lnTo>
                <a:lnTo>
                  <a:pt x="928" y="1656"/>
                </a:lnTo>
                <a:lnTo>
                  <a:pt x="876" y="1664"/>
                </a:lnTo>
                <a:lnTo>
                  <a:pt x="828" y="1666"/>
                </a:lnTo>
                <a:lnTo>
                  <a:pt x="809" y="1666"/>
                </a:lnTo>
                <a:lnTo>
                  <a:pt x="785" y="1664"/>
                </a:lnTo>
                <a:lnTo>
                  <a:pt x="757" y="1660"/>
                </a:lnTo>
                <a:lnTo>
                  <a:pt x="722" y="1656"/>
                </a:lnTo>
                <a:lnTo>
                  <a:pt x="676" y="1626"/>
                </a:lnTo>
                <a:lnTo>
                  <a:pt x="628" y="1591"/>
                </a:lnTo>
                <a:lnTo>
                  <a:pt x="578" y="1553"/>
                </a:lnTo>
                <a:lnTo>
                  <a:pt x="530" y="1509"/>
                </a:lnTo>
                <a:lnTo>
                  <a:pt x="482" y="1459"/>
                </a:lnTo>
                <a:lnTo>
                  <a:pt x="432" y="1403"/>
                </a:lnTo>
                <a:lnTo>
                  <a:pt x="382" y="1344"/>
                </a:lnTo>
                <a:lnTo>
                  <a:pt x="332" y="1280"/>
                </a:lnTo>
                <a:lnTo>
                  <a:pt x="83" y="1280"/>
                </a:lnTo>
                <a:lnTo>
                  <a:pt x="63" y="1219"/>
                </a:lnTo>
                <a:lnTo>
                  <a:pt x="46" y="1157"/>
                </a:lnTo>
                <a:lnTo>
                  <a:pt x="33" y="1096"/>
                </a:lnTo>
                <a:lnTo>
                  <a:pt x="19" y="1036"/>
                </a:lnTo>
                <a:lnTo>
                  <a:pt x="11" y="975"/>
                </a:lnTo>
                <a:lnTo>
                  <a:pt x="4" y="914"/>
                </a:lnTo>
                <a:lnTo>
                  <a:pt x="0" y="854"/>
                </a:lnTo>
                <a:lnTo>
                  <a:pt x="0" y="793"/>
                </a:lnTo>
                <a:lnTo>
                  <a:pt x="0" y="724"/>
                </a:lnTo>
                <a:lnTo>
                  <a:pt x="6" y="656"/>
                </a:lnTo>
                <a:lnTo>
                  <a:pt x="11" y="591"/>
                </a:lnTo>
                <a:lnTo>
                  <a:pt x="23" y="526"/>
                </a:lnTo>
                <a:lnTo>
                  <a:pt x="34" y="463"/>
                </a:lnTo>
                <a:lnTo>
                  <a:pt x="52" y="399"/>
                </a:lnTo>
                <a:lnTo>
                  <a:pt x="69" y="336"/>
                </a:lnTo>
                <a:lnTo>
                  <a:pt x="92" y="276"/>
                </a:lnTo>
                <a:lnTo>
                  <a:pt x="465" y="276"/>
                </a:lnTo>
                <a:lnTo>
                  <a:pt x="530" y="236"/>
                </a:lnTo>
                <a:lnTo>
                  <a:pt x="599" y="200"/>
                </a:lnTo>
                <a:lnTo>
                  <a:pt x="668" y="163"/>
                </a:lnTo>
                <a:lnTo>
                  <a:pt x="741" y="129"/>
                </a:lnTo>
                <a:lnTo>
                  <a:pt x="816" y="94"/>
                </a:lnTo>
                <a:lnTo>
                  <a:pt x="893" y="61"/>
                </a:lnTo>
                <a:lnTo>
                  <a:pt x="972" y="31"/>
                </a:lnTo>
                <a:lnTo>
                  <a:pt x="1054" y="0"/>
                </a:lnTo>
                <a:close/>
              </a:path>
            </a:pathLst>
          </a:custGeom>
          <a:solidFill>
            <a:srgbClr val="00B8FF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7185" name="AutoShape 17"/>
          <p:cNvSpPr>
            <a:spLocks/>
          </p:cNvSpPr>
          <p:nvPr/>
        </p:nvSpPr>
        <p:spPr bwMode="auto">
          <a:xfrm>
            <a:off x="1665288" y="4705350"/>
            <a:ext cx="90487" cy="765175"/>
          </a:xfrm>
          <a:prstGeom prst="leftBrace">
            <a:avLst>
              <a:gd name="adj1" fmla="val 191595"/>
              <a:gd name="adj2" fmla="val 500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de-DE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057650" y="5510213"/>
            <a:ext cx="39195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initial condition amenable</a:t>
            </a:r>
          </a:p>
          <a:p>
            <a:r>
              <a:rPr lang="en-US" b="1">
                <a:solidFill>
                  <a:schemeClr val="accent2"/>
                </a:solidFill>
                <a:latin typeface="Arial" pitchFamily="34" charset="0"/>
              </a:rPr>
              <a:t>for kinetic theory</a:t>
            </a:r>
          </a:p>
        </p:txBody>
      </p:sp>
      <p:graphicFrame>
        <p:nvGraphicFramePr>
          <p:cNvPr id="7187" name="Object 1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6975" y="5724525"/>
          <a:ext cx="2698750" cy="539750"/>
        </p:xfrm>
        <a:graphic>
          <a:graphicData uri="http://schemas.openxmlformats.org/presentationml/2006/ole">
            <p:oleObj spid="_x0000_s150531" r:id="rId5" imgW="1144218" imgH="229097" progId="Equation.3">
              <p:embed/>
            </p:oleObj>
          </a:graphicData>
        </a:graphic>
      </p:graphicFrame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2151063" y="3138488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</a:rPr>
              <a:t>(won't last longer than 1/Qs)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2825</Words>
  <Application>Microsoft Office PowerPoint</Application>
  <PresentationFormat>Bildschirmpräsentation (4:3)</PresentationFormat>
  <Paragraphs>638</Paragraphs>
  <Slides>50</Slides>
  <Notes>19</Notes>
  <HiddenSlides>16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50</vt:i4>
      </vt:variant>
    </vt:vector>
  </HeadingPairs>
  <TitlesOfParts>
    <vt:vector size="57" baseType="lpstr">
      <vt:lpstr>Default Design</vt:lpstr>
      <vt:lpstr>2_Benutzerdefiniertes Design</vt:lpstr>
      <vt:lpstr>Benutzerdefiniertes Design</vt:lpstr>
      <vt:lpstr>1_Benutzerdefiniertes Design</vt:lpstr>
      <vt:lpstr>Formel</vt:lpstr>
      <vt:lpstr>Microsoft Formel-Editor 3.0</vt:lpstr>
      <vt:lpstr>Acrobat Document</vt:lpstr>
      <vt:lpstr>Folie 1</vt:lpstr>
      <vt:lpstr>Folie 2</vt:lpstr>
      <vt:lpstr>Folie 3</vt:lpstr>
      <vt:lpstr>Introduction : Fast thermalization</vt:lpstr>
      <vt:lpstr>Folie 5</vt:lpstr>
      <vt:lpstr>Folie 6</vt:lpstr>
      <vt:lpstr>Folie 7</vt:lpstr>
      <vt:lpstr>Introducing the Color Glass Condensate</vt:lpstr>
      <vt:lpstr>Introducting the Glasma</vt:lpstr>
      <vt:lpstr>Folie 10</vt:lpstr>
      <vt:lpstr>Introducting: Overpopulation</vt:lpstr>
      <vt:lpstr>Folie 12</vt:lpstr>
      <vt:lpstr>Folie 13</vt:lpstr>
      <vt:lpstr>Extreme Computing Challenges !!! =&gt; the FAIR Tier 0 GreenCube Data Center</vt:lpstr>
      <vt:lpstr>Pure YM LGT vs. 2+1 flavor Lattice QCD  Energy density (EoS) DIFFERENT for different quark masses</vt:lpstr>
      <vt:lpstr>Folie 16</vt:lpstr>
      <vt:lpstr>Folie 17</vt:lpstr>
      <vt:lpstr>Folie 18</vt:lpstr>
      <vt:lpstr>SU(3)_color Lattice Gauge Theory  Columbia Plot: Order of Phase Transition  depends on quark masses</vt:lpstr>
      <vt:lpstr>Folie 20</vt:lpstr>
      <vt:lpstr>Beyond standard quark configurations</vt:lpstr>
      <vt:lpstr>Glueball spectrum</vt:lpstr>
      <vt:lpstr>GlueBall-Matter at RHIC, LHC, FCC</vt:lpstr>
      <vt:lpstr>Thermodynamics of the glueballs</vt:lpstr>
      <vt:lpstr>Bootstrap (courtesy Max Beitel, Kai Gallmeister, Carsten Greiner)</vt:lpstr>
      <vt:lpstr>GlueBalls &amp; Hagedorn-States: exponentially increasing Mass-Spectra, Width</vt:lpstr>
      <vt:lpstr>Single HS cascading decay: yield ratios vs ALICE</vt:lpstr>
      <vt:lpstr>Slope of Single 4-GeV GlueBall-like Hagedorn State seq. 2-body decay cascade 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Cosmic Matter in the Laboratory  FAIR–RHIC-LHC  </vt:lpstr>
      <vt:lpstr>Folie 37</vt:lpstr>
      <vt:lpstr>Search for Heavy Glueballs</vt:lpstr>
      <vt:lpstr>Folie 39</vt:lpstr>
      <vt:lpstr>Energy density of QCD</vt:lpstr>
      <vt:lpstr>time dependence in Columbia plot …... LHC – the Glueball Factory… </vt:lpstr>
      <vt:lpstr>Folie 42</vt:lpstr>
      <vt:lpstr>Folie 43</vt:lpstr>
      <vt:lpstr>First Physics at PANDA  (1/10-1/100 Lumi)</vt:lpstr>
      <vt:lpstr>Particle production in pp collisions</vt:lpstr>
      <vt:lpstr>Folie 46</vt:lpstr>
      <vt:lpstr>Folie 47</vt:lpstr>
      <vt:lpstr>FAIR Experiments</vt:lpstr>
      <vt:lpstr>Folie 49</vt:lpstr>
      <vt:lpstr>Folie 50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Miklos Gyulassy</dc:creator>
  <cp:lastModifiedBy>Horst Stöcker</cp:lastModifiedBy>
  <cp:revision>1994</cp:revision>
  <cp:lastPrinted>2015-07-04T15:50:28Z</cp:lastPrinted>
  <dcterms:created xsi:type="dcterms:W3CDTF">2003-12-29T01:41:53Z</dcterms:created>
  <dcterms:modified xsi:type="dcterms:W3CDTF">2015-07-09T13:16:08Z</dcterms:modified>
</cp:coreProperties>
</file>