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709DB-D32D-47BC-8C08-4B39C439B3AF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E2E01-6C38-42D1-BE2E-535505EDFA9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71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09/07/2015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09/07/2015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09/07/2015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09/07/2015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09/07/2015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09/07/2015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09/07/2015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09/07/2015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09/07/2015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09/07/2015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09/07/2015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09/07/2015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67544" y="188640"/>
            <a:ext cx="81788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Strange Quark matter ??</a:t>
            </a:r>
          </a:p>
          <a:p>
            <a:r>
              <a:rPr lang="en-US" dirty="0" smtClean="0"/>
              <a:t>We will never be sure because we can measure strange quark matter only via hadrons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endParaRPr lang="en-US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077782"/>
            <a:ext cx="6705249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7020272" y="1782108"/>
            <a:ext cx="1501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Floris</a:t>
            </a:r>
            <a:r>
              <a:rPr lang="en-US" dirty="0" smtClean="0"/>
              <a:t> </a:t>
            </a:r>
            <a:r>
              <a:rPr lang="en-US" dirty="0" err="1" smtClean="0"/>
              <a:t>monday</a:t>
            </a:r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6884761" y="2780928"/>
            <a:ext cx="21766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Deviations from </a:t>
            </a:r>
          </a:p>
          <a:p>
            <a:r>
              <a:rPr lang="en-US" dirty="0"/>
              <a:t>s</a:t>
            </a:r>
            <a:r>
              <a:rPr lang="en-US" dirty="0" smtClean="0"/>
              <a:t>tatistical model</a:t>
            </a:r>
          </a:p>
          <a:p>
            <a:r>
              <a:rPr lang="en-US" dirty="0"/>
              <a:t>p</a:t>
            </a:r>
            <a:r>
              <a:rPr lang="en-US" dirty="0" smtClean="0"/>
              <a:t>robably due to</a:t>
            </a:r>
          </a:p>
          <a:p>
            <a:r>
              <a:rPr lang="en-US" dirty="0" err="1"/>
              <a:t>h</a:t>
            </a:r>
            <a:r>
              <a:rPr lang="en-US" dirty="0" err="1" smtClean="0"/>
              <a:t>adronic</a:t>
            </a:r>
            <a:r>
              <a:rPr lang="en-US" dirty="0" smtClean="0"/>
              <a:t> </a:t>
            </a:r>
            <a:r>
              <a:rPr lang="en-US" dirty="0" err="1" smtClean="0"/>
              <a:t>rescattering</a:t>
            </a:r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683566" y="4828721"/>
            <a:ext cx="763151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0066FF"/>
                </a:solidFill>
              </a:rPr>
              <a:t>Questions one may ask:</a:t>
            </a:r>
          </a:p>
          <a:p>
            <a:r>
              <a:rPr lang="en-US" dirty="0" smtClean="0">
                <a:solidFill>
                  <a:srgbClr val="0066FF"/>
                </a:solidFill>
              </a:rPr>
              <a:t>Is the plasma in local equilibrium during the </a:t>
            </a:r>
            <a:r>
              <a:rPr lang="en-US" dirty="0">
                <a:solidFill>
                  <a:srgbClr val="0066FF"/>
                </a:solidFill>
              </a:rPr>
              <a:t>whole </a:t>
            </a:r>
            <a:r>
              <a:rPr lang="en-US" dirty="0" smtClean="0">
                <a:solidFill>
                  <a:srgbClr val="0066FF"/>
                </a:solidFill>
              </a:rPr>
              <a:t>expansion (hydrodynamics)?</a:t>
            </a:r>
          </a:p>
          <a:p>
            <a:r>
              <a:rPr lang="en-US" dirty="0" smtClean="0">
                <a:solidFill>
                  <a:srgbClr val="0066FF"/>
                </a:solidFill>
              </a:rPr>
              <a:t>Does it come to equilibrium only close to the phase transition (NJL, </a:t>
            </a:r>
            <a:r>
              <a:rPr lang="fr-FR" dirty="0" err="1" smtClean="0">
                <a:solidFill>
                  <a:srgbClr val="0066FF"/>
                </a:solidFill>
              </a:rPr>
              <a:t>Djordjevic</a:t>
            </a:r>
            <a:r>
              <a:rPr lang="en-US" dirty="0" smtClean="0">
                <a:solidFill>
                  <a:srgbClr val="0066FF"/>
                </a:solidFill>
              </a:rPr>
              <a:t>)?</a:t>
            </a:r>
          </a:p>
          <a:p>
            <a:r>
              <a:rPr lang="en-US" dirty="0" smtClean="0">
                <a:solidFill>
                  <a:srgbClr val="0066FF"/>
                </a:solidFill>
              </a:rPr>
              <a:t>Is there a slow transition to local equilibrium (PHSD)?</a:t>
            </a:r>
          </a:p>
          <a:p>
            <a:r>
              <a:rPr lang="en-US" dirty="0" smtClean="0">
                <a:solidFill>
                  <a:srgbClr val="0066FF"/>
                </a:solidFill>
              </a:rPr>
              <a:t>Do hadrons come from glue balls?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Answer needs other observables ,like energy loss of heavy quarks of jets.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5292080" y="1381611"/>
                <a:ext cx="143763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/>
                  <a:t>at </a:t>
                </a:r>
                <a:r>
                  <a:rPr lang="el-GR" sz="3200" dirty="0"/>
                  <a:t>μ</a:t>
                </a:r>
                <a14:m>
                  <m:oMath xmlns:m="http://schemas.openxmlformats.org/officeDocument/2006/math">
                    <m:r>
                      <a:rPr lang="el-GR" sz="3200" i="1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en-US" sz="3200" dirty="0"/>
                  <a:t>0 </a:t>
                </a:r>
                <a:endParaRPr lang="en-US" sz="32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1381611"/>
                <a:ext cx="1437638" cy="584775"/>
              </a:xfrm>
              <a:prstGeom prst="rect">
                <a:avLst/>
              </a:prstGeom>
              <a:blipFill rotWithShape="1">
                <a:blip r:embed="rId3"/>
                <a:stretch>
                  <a:fillRect l="-10593" t="-12500" r="-10169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5484368" y="4459389"/>
            <a:ext cx="2830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Better we will never know !!</a:t>
            </a:r>
          </a:p>
        </p:txBody>
      </p:sp>
    </p:spTree>
    <p:extLst>
      <p:ext uri="{BB962C8B-B14F-4D97-AF65-F5344CB8AC3E}">
        <p14:creationId xmlns:p14="http://schemas.microsoft.com/office/powerpoint/2010/main" val="594849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12" y="1490076"/>
            <a:ext cx="238125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18501"/>
            <a:ext cx="3781425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302" y="3501008"/>
            <a:ext cx="33909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58459" y="188640"/>
                <a:ext cx="530895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 smtClean="0"/>
                  <a:t>at </a:t>
                </a:r>
                <a:r>
                  <a:rPr lang="el-GR" sz="3200" dirty="0"/>
                  <a:t>μ</a:t>
                </a:r>
                <a14:m>
                  <m:oMath xmlns:m="http://schemas.openxmlformats.org/officeDocument/2006/math">
                    <m:r>
                      <a:rPr lang="fr-FR" sz="3200" b="0" i="1" smtClean="0">
                        <a:latin typeface="Cambria Math"/>
                        <a:ea typeface="Cambria Math"/>
                      </a:rPr>
                      <m:t>≫</m:t>
                    </m:r>
                    <m:r>
                      <m:rPr>
                        <m:sty m:val="p"/>
                      </m:rPr>
                      <a:rPr lang="fr-FR" sz="3200" b="0" i="0" smtClean="0">
                        <a:latin typeface="Cambria Math"/>
                        <a:ea typeface="Cambria Math"/>
                      </a:rPr>
                      <m:t>T</m:t>
                    </m:r>
                  </m:oMath>
                </a14:m>
                <a:r>
                  <a:rPr lang="en-US" sz="3200" dirty="0" smtClean="0"/>
                  <a:t> the situation is worse </a:t>
                </a:r>
                <a:endParaRPr lang="en-US" sz="32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59" y="188640"/>
                <a:ext cx="5308954" cy="584775"/>
              </a:xfrm>
              <a:prstGeom prst="rect">
                <a:avLst/>
              </a:prstGeom>
              <a:blipFill rotWithShape="1">
                <a:blip r:embed="rId5"/>
                <a:stretch>
                  <a:fillRect l="-2985" t="-12500" r="-1837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188431" y="2935979"/>
                <a:ext cx="3563888" cy="3693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fr-FR" b="1" dirty="0">
                  <a:latin typeface="Arial" charset="0"/>
                  <a:cs typeface="Arial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But: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8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at</a:t>
                </a:r>
                <a:r>
                  <a:rPr kumimoji="0" lang="fr-FR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 SIS </a:t>
                </a:r>
                <a:r>
                  <a:rPr kumimoji="0" lang="fr-FR" sz="18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energies</a:t>
                </a:r>
                <a:endPara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fr-FR" b="1" dirty="0" smtClean="0">
                    <a:latin typeface="Arial" charset="0"/>
                    <a:cs typeface="Arial" charset="0"/>
                  </a:rPr>
                  <a:t>IQMD and HSD </a:t>
                </a:r>
                <a:r>
                  <a:rPr lang="fr-FR" b="1" dirty="0" err="1">
                    <a:latin typeface="Arial" charset="0"/>
                    <a:cs typeface="Arial" charset="0"/>
                  </a:rPr>
                  <a:t>d</a:t>
                </a:r>
                <a:r>
                  <a:rPr lang="fr-FR" b="1" dirty="0" err="1" smtClean="0">
                    <a:latin typeface="Arial" charset="0"/>
                    <a:cs typeface="Arial" charset="0"/>
                  </a:rPr>
                  <a:t>escribe</a:t>
                </a:r>
                <a:r>
                  <a:rPr lang="fr-FR" b="1" dirty="0" smtClean="0">
                    <a:latin typeface="Arial" charset="0"/>
                    <a:cs typeface="Arial" charset="0"/>
                  </a:rPr>
                  <a:t> </a:t>
                </a:r>
                <a:r>
                  <a:rPr lang="fr-FR" b="1" dirty="0" err="1" smtClean="0">
                    <a:latin typeface="Arial" charset="0"/>
                    <a:cs typeface="Arial" charset="0"/>
                  </a:rPr>
                  <a:t>multiplicity</a:t>
                </a:r>
                <a:r>
                  <a:rPr lang="fr-FR" b="1" dirty="0" smtClean="0">
                    <a:latin typeface="Arial" charset="0"/>
                    <a:cs typeface="Arial" charset="0"/>
                  </a:rPr>
                  <a:t> AND </a:t>
                </a:r>
                <a:r>
                  <a:rPr lang="fr-FR" b="1" dirty="0" err="1" smtClean="0">
                    <a:latin typeface="Arial" charset="0"/>
                    <a:cs typeface="Arial" charset="0"/>
                  </a:rPr>
                  <a:t>spectra</a:t>
                </a:r>
                <a:endParaRPr lang="fr-FR" b="1" dirty="0">
                  <a:latin typeface="Arial" charset="0"/>
                  <a:cs typeface="Arial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r>
                      <a:rPr kumimoji="0" lang="fr-FR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  <a:ea typeface="Cambria Math"/>
                        <a:cs typeface="Arial" charset="0"/>
                      </a:rPr>
                      <m:t>→</m:t>
                    </m:r>
                  </m:oMath>
                </a14:m>
                <a:r>
                  <a:rPr kumimoji="0" lang="fr-FR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 no</a:t>
                </a:r>
                <a:r>
                  <a:rPr kumimoji="0" lang="fr-FR" sz="18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 </a:t>
                </a:r>
                <a:r>
                  <a:rPr lang="fr-FR" dirty="0">
                    <a:latin typeface="Arial" charset="0"/>
                    <a:cs typeface="Arial" charset="0"/>
                  </a:rPr>
                  <a:t>t</a:t>
                </a:r>
                <a:r>
                  <a:rPr lang="fr-FR" dirty="0" smtClean="0">
                    <a:latin typeface="Arial" charset="0"/>
                    <a:cs typeface="Arial" charset="0"/>
                  </a:rPr>
                  <a:t>hermal </a:t>
                </a:r>
                <a:r>
                  <a:rPr lang="fr-FR" dirty="0" err="1" smtClean="0">
                    <a:latin typeface="Arial" charset="0"/>
                    <a:cs typeface="Arial" charset="0"/>
                  </a:rPr>
                  <a:t>equilibrium</a:t>
                </a:r>
                <a:r>
                  <a:rPr lang="fr-FR" dirty="0" smtClean="0">
                    <a:latin typeface="Arial" charset="0"/>
                    <a:cs typeface="Arial" charset="0"/>
                  </a:rPr>
                  <a:t> </a:t>
                </a:r>
                <a:r>
                  <a:rPr lang="fr-FR" dirty="0" err="1" smtClean="0">
                    <a:latin typeface="Arial" charset="0"/>
                    <a:cs typeface="Arial" charset="0"/>
                  </a:rPr>
                  <a:t>is</a:t>
                </a:r>
                <a:r>
                  <a:rPr lang="fr-FR" dirty="0" smtClean="0">
                    <a:latin typeface="Arial" charset="0"/>
                    <a:cs typeface="Arial" charset="0"/>
                  </a:rPr>
                  <a:t> </a:t>
                </a:r>
                <a:r>
                  <a:rPr lang="fr-FR" dirty="0" err="1" smtClean="0">
                    <a:latin typeface="Arial" charset="0"/>
                    <a:cs typeface="Arial" charset="0"/>
                  </a:rPr>
                  <a:t>established</a:t>
                </a:r>
                <a:endParaRPr lang="fr-FR" dirty="0" smtClean="0">
                  <a:latin typeface="Arial" charset="0"/>
                  <a:cs typeface="Arial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fr-FR" dirty="0" smtClean="0">
                  <a:latin typeface="Arial" charset="0"/>
                  <a:cs typeface="Arial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dirty="0" err="1" smtClean="0">
                    <a:latin typeface="Arial" charset="0"/>
                    <a:cs typeface="Arial" charset="0"/>
                  </a:rPr>
                  <a:t>Phys.Rept</a:t>
                </a:r>
                <a:r>
                  <a:rPr lang="fr-FR" dirty="0">
                    <a:latin typeface="Arial" charset="0"/>
                    <a:cs typeface="Arial" charset="0"/>
                  </a:rPr>
                  <a:t>. 510 (2012) 119-200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fr-FR" baseline="0" dirty="0">
                  <a:latin typeface="Arial" charset="0"/>
                  <a:cs typeface="Arial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mc:Choice>
        <mc:Fallback>
          <p:sp>
            <p:nvSpPr>
              <p:cNvPr id="3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8431" y="2935979"/>
                <a:ext cx="3563888" cy="3693319"/>
              </a:xfrm>
              <a:prstGeom prst="rect">
                <a:avLst/>
              </a:prstGeom>
              <a:blipFill rotWithShape="1">
                <a:blip r:embed="rId6"/>
                <a:stretch>
                  <a:fillRect l="-153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avec flèche 4"/>
          <p:cNvCxnSpPr/>
          <p:nvPr/>
        </p:nvCxnSpPr>
        <p:spPr>
          <a:xfrm flipV="1">
            <a:off x="2329342" y="2492896"/>
            <a:ext cx="3682818" cy="144016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2329342" y="3933056"/>
            <a:ext cx="3538802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394912" y="1196752"/>
            <a:ext cx="4020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have mainly  AGS data (quite limited)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589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51520" y="360512"/>
                <a:ext cx="8803885" cy="39087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/>
                  <a:t>                    </a:t>
                </a:r>
                <a:r>
                  <a:rPr lang="en-US" sz="2400" dirty="0" smtClean="0"/>
                  <a:t>Hopefully NICA and Fair will give the answer whether</a:t>
                </a:r>
              </a:p>
              <a:p>
                <a:r>
                  <a:rPr lang="en-US" sz="2400" dirty="0" smtClean="0"/>
                  <a:t>                          we find a </a:t>
                </a:r>
                <a:r>
                  <a:rPr lang="en-US" sz="2400" dirty="0" smtClean="0">
                    <a:solidFill>
                      <a:srgbClr val="0066FF"/>
                    </a:solidFill>
                  </a:rPr>
                  <a:t>hadron gas </a:t>
                </a:r>
                <a:r>
                  <a:rPr lang="en-US" sz="2400" dirty="0" smtClean="0"/>
                  <a:t>I statistical equilibrium</a:t>
                </a:r>
                <a:endParaRPr lang="en-US" sz="2400" dirty="0"/>
              </a:p>
              <a:p>
                <a:endParaRPr lang="en-US" sz="3200" dirty="0" smtClean="0"/>
              </a:p>
              <a:p>
                <a:r>
                  <a:rPr lang="en-US" sz="2400" dirty="0" smtClean="0"/>
                  <a:t>To find out whether the plasma  is </a:t>
                </a:r>
                <a:r>
                  <a:rPr lang="en-US" sz="2400" smtClean="0"/>
                  <a:t>in equilibrium will </a:t>
                </a:r>
                <a:r>
                  <a:rPr lang="en-US" sz="2400" dirty="0" smtClean="0"/>
                  <a:t>be much harder:</a:t>
                </a:r>
              </a:p>
              <a:p>
                <a:r>
                  <a:rPr lang="en-US" sz="2400" dirty="0" smtClean="0"/>
                  <a:t> </a:t>
                </a:r>
                <a:r>
                  <a:rPr lang="el-GR" sz="2400" dirty="0" smtClean="0"/>
                  <a:t>μ</a:t>
                </a:r>
                <a14:m>
                  <m:oMath xmlns:m="http://schemas.openxmlformats.org/officeDocument/2006/math">
                    <m:r>
                      <a:rPr lang="el-GR" sz="2400" i="1" smtClean="0">
                        <a:latin typeface="Cambria Math"/>
                        <a:ea typeface="Cambria Math"/>
                      </a:rPr>
                      <m:t>≫</m:t>
                    </m:r>
                    <m:r>
                      <a:rPr lang="fr-FR" sz="2400" b="0" i="1" smtClean="0">
                        <a:latin typeface="Cambria Math"/>
                        <a:ea typeface="Cambria Math"/>
                      </a:rPr>
                      <m:t>0 →  </m:t>
                    </m:r>
                    <m:r>
                      <a:rPr lang="fr-FR" sz="2400" b="0" i="1" smtClean="0">
                        <a:latin typeface="Cambria Math"/>
                        <a:ea typeface="Cambria Math"/>
                      </a:rPr>
                      <m:t>𝑙𝑜𝑤𝑒𝑟</m:t>
                    </m:r>
                    <m:r>
                      <a:rPr lang="fr-FR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fr-FR" sz="2400" b="0" i="1" smtClean="0">
                        <a:latin typeface="Cambria Math"/>
                        <a:ea typeface="Cambria Math"/>
                      </a:rPr>
                      <m:t>𝑏𝑒𝑎𝑚</m:t>
                    </m:r>
                    <m:r>
                      <a:rPr lang="fr-FR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fr-FR" sz="2400" b="0" i="1" smtClean="0">
                        <a:latin typeface="Cambria Math"/>
                        <a:ea typeface="Cambria Math"/>
                      </a:rPr>
                      <m:t>𝑒𝑛𝑒𝑟𝑔𝑦</m:t>
                    </m:r>
                    <m:r>
                      <a:rPr lang="fr-FR" sz="2400" b="0" i="1" smtClean="0">
                        <a:latin typeface="Cambria Math"/>
                        <a:ea typeface="Cambria Math"/>
                      </a:rPr>
                      <m:t> →  </m:t>
                    </m:r>
                    <m:r>
                      <a:rPr lang="fr-FR" sz="2400" b="0" i="1" smtClean="0">
                        <a:latin typeface="Cambria Math"/>
                        <a:ea typeface="Cambria Math"/>
                      </a:rPr>
                      <m:t>𝑙𝑒𝑠𝑠</m:t>
                    </m:r>
                    <m:r>
                      <a:rPr lang="fr-FR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fr-FR" sz="2400" b="0" i="1" smtClean="0">
                        <a:latin typeface="Cambria Math"/>
                        <a:ea typeface="Cambria Math"/>
                      </a:rPr>
                      <m:t>𝑝𝑎𝑟𝑡𝑖𝑐𝑙𝑒𝑠</m:t>
                    </m:r>
                    <m:r>
                      <a:rPr lang="fr-FR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fr-FR" sz="2400" b="0" i="1" smtClean="0">
                        <a:latin typeface="Cambria Math"/>
                        <a:ea typeface="Cambria Math"/>
                      </a:rPr>
                      <m:t>𝑝𝑟𝑜𝑑𝑢𝑐𝑒𝑑</m:t>
                    </m:r>
                  </m:oMath>
                </a14:m>
                <a:endParaRPr lang="fr-FR" sz="2400" b="0" i="1" dirty="0" smtClean="0">
                  <a:latin typeface="Cambria Math"/>
                  <a:ea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fr-FR" sz="2400" b="0" i="1" smtClean="0">
                          <a:latin typeface="Cambria Math"/>
                          <a:ea typeface="Cambria Math"/>
                        </a:rPr>
                        <m:t>𝑙𝑒𝑠𝑠</m:t>
                      </m:r>
                      <m:r>
                        <a:rPr lang="fr-FR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fr-FR" sz="2400" b="0" i="1" smtClean="0">
                          <a:latin typeface="Cambria Math"/>
                          <a:ea typeface="Cambria Math"/>
                        </a:rPr>
                        <m:t>𝑟𝑒𝑠𝑐𝑎𝑡𝑡𝑒𝑟𝑖𝑛𝑔</m:t>
                      </m:r>
                      <m:r>
                        <a:rPr lang="fr-FR" sz="2400" b="0" i="1" smtClean="0">
                          <a:latin typeface="Cambria Math"/>
                          <a:ea typeface="Cambria Math"/>
                        </a:rPr>
                        <m:t> →</m:t>
                      </m:r>
                      <m:r>
                        <a:rPr lang="fr-FR" sz="2400" b="0" i="1" smtClean="0">
                          <a:latin typeface="Cambria Math"/>
                          <a:ea typeface="Cambria Math"/>
                        </a:rPr>
                        <m:t>𝑙𝑒𝑠𝑠</m:t>
                      </m:r>
                      <m:r>
                        <a:rPr lang="fr-FR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fr-FR" sz="2400" b="0" i="1" smtClean="0">
                          <a:latin typeface="Cambria Math"/>
                          <a:ea typeface="Cambria Math"/>
                        </a:rPr>
                        <m:t>𝑐h𝑎𝑛𝑐𝑒</m:t>
                      </m:r>
                      <m:r>
                        <a:rPr lang="fr-FR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fr-FR" sz="2400" b="0" i="1" smtClean="0">
                          <a:latin typeface="Cambria Math"/>
                          <a:ea typeface="Cambria Math"/>
                        </a:rPr>
                        <m:t>𝑡𝑜</m:t>
                      </m:r>
                      <m:r>
                        <a:rPr lang="fr-FR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fr-FR" sz="2400" b="0" i="1" smtClean="0">
                          <a:latin typeface="Cambria Math"/>
                          <a:ea typeface="Cambria Math"/>
                        </a:rPr>
                        <m:t>𝑡h𝑒𝑟𝑚𝑎𝑙𝑖𝑧𝑒𝑑</m:t>
                      </m:r>
                      <m:r>
                        <a:rPr lang="fr-FR" sz="2400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  <a:p>
                <a:r>
                  <a:rPr lang="en-US" sz="2400" dirty="0" smtClean="0"/>
                  <a:t>In addition it may be a 1</a:t>
                </a:r>
                <a:r>
                  <a:rPr lang="en-US" sz="2400" baseline="30000" dirty="0" smtClean="0"/>
                  <a:t>st</a:t>
                </a:r>
                <a:r>
                  <a:rPr lang="en-US" sz="2400" dirty="0" smtClean="0"/>
                  <a:t> order phase transition there </a:t>
                </a:r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      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fr-FR" sz="2400" b="0" i="1" smtClean="0">
                        <a:latin typeface="Cambria Math"/>
                        <a:ea typeface="Cambria Math"/>
                      </a:rPr>
                      <m:t>𝑡h𝑒𝑜𝑟𝑒𝑡𝑖𝑐𝑎𝑙𝑙𝑦</m:t>
                    </m:r>
                    <m:r>
                      <a:rPr lang="fr-FR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fr-FR" sz="2400" b="0" i="1" smtClean="0">
                        <a:latin typeface="Cambria Math"/>
                        <a:ea typeface="Cambria Math"/>
                      </a:rPr>
                      <m:t>𝑚𝑜𝑟𝑒</m:t>
                    </m:r>
                    <m:r>
                      <a:rPr lang="fr-FR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fr-FR" sz="2400" b="0" i="1" smtClean="0">
                        <a:latin typeface="Cambria Math"/>
                        <a:ea typeface="Cambria Math"/>
                      </a:rPr>
                      <m:t>𝑐𝑜𝑚𝑝𝑙𝑖𝑐𝑎𝑡𝑒𝑑</m:t>
                    </m:r>
                    <m:r>
                      <a:rPr lang="fr-FR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fr-FR" sz="2400" b="0" i="1" smtClean="0">
                        <a:latin typeface="Cambria Math"/>
                        <a:ea typeface="Cambria Math"/>
                      </a:rPr>
                      <m:t>𝑡𝑜</m:t>
                    </m:r>
                    <m:r>
                      <a:rPr lang="fr-FR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fr-FR" sz="2400" b="0" i="1" smtClean="0">
                        <a:latin typeface="Cambria Math"/>
                        <a:ea typeface="Cambria Math"/>
                      </a:rPr>
                      <m:t>𝑟𝑒𝑙𝑦</m:t>
                    </m:r>
                    <m:r>
                      <a:rPr lang="fr-FR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fr-FR" sz="2400" b="0" i="1" smtClean="0">
                        <a:latin typeface="Cambria Math"/>
                        <a:ea typeface="Cambria Math"/>
                      </a:rPr>
                      <m:t>𝑞𝑢𝑎𝑟𝑘</m:t>
                    </m:r>
                    <m:r>
                      <a:rPr lang="fr-FR" sz="24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fr-FR" sz="2400" b="0" i="1" dirty="0" smtClean="0">
                  <a:latin typeface="Cambria Math"/>
                  <a:ea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latin typeface="Cambria Math"/>
                          <a:ea typeface="Cambria Math"/>
                        </a:rPr>
                        <m:t>𝑤𝑖𝑡h</m:t>
                      </m:r>
                      <m:r>
                        <a:rPr lang="fr-FR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fr-FR" sz="2400" b="0" i="1" smtClean="0">
                          <a:latin typeface="Cambria Math"/>
                          <a:ea typeface="Cambria Math"/>
                        </a:rPr>
                        <m:t>h𝑎𝑑𝑟𝑜𝑛𝑖𝑐</m:t>
                      </m:r>
                      <m:r>
                        <a:rPr lang="fr-FR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fr-FR" sz="2400" b="0" i="1" smtClean="0">
                          <a:latin typeface="Cambria Math"/>
                          <a:ea typeface="Cambria Math"/>
                        </a:rPr>
                        <m:t>𝑝h𝑎𝑠𝑒</m:t>
                      </m:r>
                    </m:oMath>
                  </m:oMathPara>
                </a14:m>
                <a:endParaRPr lang="fr-FR" sz="2400" b="0" dirty="0" smtClean="0">
                  <a:ea typeface="Cambria Math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60512"/>
                <a:ext cx="8803885" cy="3908762"/>
              </a:xfrm>
              <a:prstGeom prst="rect">
                <a:avLst/>
              </a:prstGeom>
              <a:blipFill rotWithShape="1">
                <a:blip r:embed="rId2"/>
                <a:stretch>
                  <a:fillRect l="-1039" t="-1248" r="-831" b="-12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6419"/>
            <a:ext cx="3469897" cy="2891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3707904" y="4293096"/>
            <a:ext cx="40794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the moment: </a:t>
            </a:r>
          </a:p>
          <a:p>
            <a:pPr marL="342900" indent="-342900">
              <a:buAutoNum type="alphaLcParenR"/>
            </a:pPr>
            <a:r>
              <a:rPr lang="en-US" dirty="0" smtClean="0"/>
              <a:t>Definitely interesting physics there</a:t>
            </a:r>
          </a:p>
          <a:p>
            <a:pPr marL="342900" indent="-342900">
              <a:buAutoNum type="alphaLcParenR"/>
            </a:pPr>
            <a:r>
              <a:rPr lang="en-US" dirty="0" smtClean="0"/>
              <a:t>A lot of experimental work is required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3851920" y="5412209"/>
                <a:ext cx="5076390" cy="1877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Best to start</a:t>
                </a:r>
              </a:p>
              <a:p>
                <a:r>
                  <a:rPr lang="en-US" sz="2800" dirty="0" smtClean="0"/>
                  <a:t>excitation </a:t>
                </a:r>
                <a:r>
                  <a:rPr lang="en-US" sz="2800" dirty="0" err="1" smtClean="0"/>
                  <a:t>fct</a:t>
                </a:r>
                <a:r>
                  <a:rPr lang="en-US" sz="2800" dirty="0" smtClean="0"/>
                  <a:t> for </a:t>
                </a:r>
                <a:r>
                  <a:rPr lang="el-GR" sz="2800" dirty="0" smtClean="0"/>
                  <a:t>φ</a:t>
                </a:r>
                <a:r>
                  <a:rPr lang="fr-FR" sz="2800" dirty="0" smtClean="0"/>
                  <a:t>, </a:t>
                </a:r>
                <a:r>
                  <a:rPr lang="el-GR" sz="2800" dirty="0" smtClean="0"/>
                  <a:t>Ξ</a:t>
                </a:r>
                <a:r>
                  <a:rPr lang="fr-FR" sz="2800" dirty="0" smtClean="0"/>
                  <a:t>, </a:t>
                </a:r>
                <a:r>
                  <a:rPr lang="el-GR" sz="2800" dirty="0" smtClean="0"/>
                  <a:t>Ω</a:t>
                </a:r>
                <a:endParaRPr lang="fr-FR" sz="2800" dirty="0" smtClean="0"/>
              </a:p>
              <a:p>
                <a:r>
                  <a:rPr lang="fr-FR" sz="2000" dirty="0" err="1" smtClean="0"/>
                  <a:t>Difficult</a:t>
                </a:r>
                <a:r>
                  <a:rPr lang="fr-FR" sz="2000" dirty="0" smtClean="0"/>
                  <a:t> to </a:t>
                </a:r>
                <a:r>
                  <a:rPr lang="fr-FR" sz="2000" dirty="0" err="1" smtClean="0"/>
                  <a:t>populate</a:t>
                </a:r>
                <a14:m>
                  <m:oMath xmlns:m="http://schemas.openxmlformats.org/officeDocument/2006/math">
                    <m:r>
                      <a:rPr lang="fr-FR" sz="20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fr-FR" sz="2000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fr-FR" sz="2000" dirty="0" smtClean="0"/>
                  <a:t> </a:t>
                </a:r>
                <a:r>
                  <a:rPr lang="fr-FR" sz="2000" dirty="0" err="1" smtClean="0"/>
                  <a:t>measure</a:t>
                </a:r>
                <a:r>
                  <a:rPr lang="fr-FR" sz="2000" dirty="0" smtClean="0"/>
                  <a:t> </a:t>
                </a:r>
                <a:r>
                  <a:rPr lang="fr-FR" sz="2000" dirty="0" err="1" smtClean="0"/>
                  <a:t>whether</a:t>
                </a:r>
                <a:r>
                  <a:rPr lang="fr-FR" sz="2000" dirty="0" smtClean="0"/>
                  <a:t> </a:t>
                </a:r>
                <a:r>
                  <a:rPr lang="fr-FR" sz="2000" dirty="0" err="1" smtClean="0"/>
                  <a:t>really</a:t>
                </a:r>
                <a:endParaRPr lang="fr-FR" sz="2000" dirty="0" smtClean="0"/>
              </a:p>
              <a:p>
                <a:r>
                  <a:rPr lang="fr-FR" sz="2000" dirty="0"/>
                  <a:t> </a:t>
                </a:r>
                <a:r>
                  <a:rPr lang="fr-FR" sz="2000" dirty="0" smtClean="0"/>
                  <a:t>    thermal </a:t>
                </a:r>
                <a:r>
                  <a:rPr lang="fr-FR" sz="2000" dirty="0" err="1" smtClean="0"/>
                  <a:t>equilibrium</a:t>
                </a:r>
                <a:r>
                  <a:rPr lang="fr-FR" sz="2000" dirty="0" smtClean="0"/>
                  <a:t> </a:t>
                </a:r>
                <a:r>
                  <a:rPr lang="fr-FR" sz="2000" dirty="0" err="1" smtClean="0"/>
                  <a:t>is</a:t>
                </a:r>
                <a:r>
                  <a:rPr lang="fr-FR" sz="2000" dirty="0" smtClean="0"/>
                  <a:t> </a:t>
                </a:r>
                <a:r>
                  <a:rPr lang="fr-FR" sz="2000" dirty="0" err="1" smtClean="0"/>
                  <a:t>achieved</a:t>
                </a:r>
                <a:r>
                  <a:rPr lang="fr-FR" sz="2000" dirty="0" smtClean="0"/>
                  <a:t>  </a:t>
                </a:r>
              </a:p>
              <a:p>
                <a:endParaRPr lang="en-US" sz="28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5412209"/>
                <a:ext cx="5076390" cy="1877437"/>
              </a:xfrm>
              <a:prstGeom prst="rect">
                <a:avLst/>
              </a:prstGeom>
              <a:blipFill rotWithShape="1">
                <a:blip r:embed="rId4"/>
                <a:stretch>
                  <a:fillRect l="-2521" t="-1623" r="-3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0558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49596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272</Words>
  <Application>Microsoft Office PowerPoint</Application>
  <PresentationFormat>Affichage à l'écran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Jorg AICHELIN</dc:creator>
  <cp:lastModifiedBy>Jorg AICHELIN</cp:lastModifiedBy>
  <cp:revision>13</cp:revision>
  <dcterms:created xsi:type="dcterms:W3CDTF">2015-07-09T06:35:13Z</dcterms:created>
  <dcterms:modified xsi:type="dcterms:W3CDTF">2015-07-09T13:30:30Z</dcterms:modified>
</cp:coreProperties>
</file>