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905" r:id="rId6"/>
    <p:sldMasterId id="2147483931" r:id="rId7"/>
    <p:sldMasterId id="2147483983" r:id="rId8"/>
  </p:sldMasterIdLst>
  <p:notesMasterIdLst>
    <p:notesMasterId r:id="rId51"/>
  </p:notesMasterIdLst>
  <p:sldIdLst>
    <p:sldId id="256" r:id="rId9"/>
    <p:sldId id="257" r:id="rId10"/>
    <p:sldId id="379" r:id="rId11"/>
    <p:sldId id="375" r:id="rId12"/>
    <p:sldId id="386" r:id="rId13"/>
    <p:sldId id="391" r:id="rId14"/>
    <p:sldId id="389" r:id="rId15"/>
    <p:sldId id="390" r:id="rId16"/>
    <p:sldId id="258" r:id="rId17"/>
    <p:sldId id="259" r:id="rId18"/>
    <p:sldId id="260" r:id="rId19"/>
    <p:sldId id="266" r:id="rId20"/>
    <p:sldId id="267" r:id="rId21"/>
    <p:sldId id="271" r:id="rId22"/>
    <p:sldId id="344" r:id="rId23"/>
    <p:sldId id="397" r:id="rId24"/>
    <p:sldId id="346" r:id="rId25"/>
    <p:sldId id="392" r:id="rId26"/>
    <p:sldId id="275" r:id="rId27"/>
    <p:sldId id="355" r:id="rId28"/>
    <p:sldId id="393" r:id="rId29"/>
    <p:sldId id="357" r:id="rId30"/>
    <p:sldId id="360" r:id="rId31"/>
    <p:sldId id="281" r:id="rId32"/>
    <p:sldId id="283" r:id="rId33"/>
    <p:sldId id="370" r:id="rId34"/>
    <p:sldId id="351" r:id="rId35"/>
    <p:sldId id="298" r:id="rId36"/>
    <p:sldId id="332" r:id="rId37"/>
    <p:sldId id="380" r:id="rId38"/>
    <p:sldId id="381" r:id="rId39"/>
    <p:sldId id="382" r:id="rId40"/>
    <p:sldId id="334" r:id="rId41"/>
    <p:sldId id="387" r:id="rId42"/>
    <p:sldId id="388" r:id="rId43"/>
    <p:sldId id="337" r:id="rId44"/>
    <p:sldId id="396" r:id="rId45"/>
    <p:sldId id="301" r:id="rId46"/>
    <p:sldId id="395" r:id="rId47"/>
    <p:sldId id="394" r:id="rId48"/>
    <p:sldId id="319" r:id="rId49"/>
    <p:sldId id="321" r:id="rId50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A1"/>
    <a:srgbClr val="E511C7"/>
    <a:srgbClr val="0000FF"/>
    <a:srgbClr val="FFFFFF"/>
    <a:srgbClr val="0066CC"/>
    <a:srgbClr val="660066"/>
    <a:srgbClr val="FDFF1E"/>
    <a:srgbClr val="11EAFF"/>
    <a:srgbClr val="FF3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4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09920" y="4861080"/>
            <a:ext cx="5679000" cy="46051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080880" cy="5112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dt"/>
          </p:nvPr>
        </p:nvSpPr>
        <p:spPr>
          <a:xfrm>
            <a:off x="4017960" y="0"/>
            <a:ext cx="3080880" cy="51120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ftr"/>
          </p:nvPr>
        </p:nvSpPr>
        <p:spPr>
          <a:xfrm>
            <a:off x="0" y="9722520"/>
            <a:ext cx="3080880" cy="51120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254" name="PlaceHolder 5"/>
          <p:cNvSpPr>
            <a:spLocks noGrp="1"/>
          </p:cNvSpPr>
          <p:nvPr>
            <p:ph type="sldNum"/>
          </p:nvPr>
        </p:nvSpPr>
        <p:spPr>
          <a:xfrm>
            <a:off x="4017960" y="9722520"/>
            <a:ext cx="3080880" cy="51120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46215-2424-44F0-B74F-0216519D0480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60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A42D77CD-F3DD-4817-A51F-8E585400FD21}" type="slidenum">
              <a:rPr lang="en-US" sz="1200">
                <a:latin typeface="Arial"/>
              </a:rPr>
              <a:t>1</a:t>
            </a:fld>
            <a:endParaRPr/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3BFFAF6F-8E7C-4658-BE04-BE3D980F9D12}" type="slidenum">
              <a:rPr lang="en-US" sz="1200">
                <a:latin typeface="Arial"/>
              </a:rPr>
              <a:t>17</a:t>
            </a:fld>
            <a:endParaRPr/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3BFFAF6F-8E7C-4658-BE04-BE3D980F9D12}" type="slidenum">
              <a:rPr lang="en-US" sz="1200">
                <a:latin typeface="Arial"/>
              </a:rPr>
              <a:t>18</a:t>
            </a:fld>
            <a:endParaRPr/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B632C276-6D55-441A-B2A6-DEAEE5FEE835}" type="slidenum">
              <a:rPr lang="en-US" sz="1200">
                <a:latin typeface="Times New Roman"/>
              </a:rPr>
              <a:t>19</a:t>
            </a:fld>
            <a:endParaRPr/>
          </a:p>
        </p:txBody>
      </p:sp>
      <p:sp>
        <p:nvSpPr>
          <p:cNvPr id="617" name="CustomShape 2"/>
          <p:cNvSpPr/>
          <p:nvPr/>
        </p:nvSpPr>
        <p:spPr>
          <a:xfrm>
            <a:off x="1038240" y="777600"/>
            <a:ext cx="4993920" cy="3811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52720" cy="4577400"/>
          </a:xfrm>
          <a:prstGeom prst="rect">
            <a:avLst/>
          </a:prstGeom>
        </p:spPr>
        <p:txBody>
          <a:bodyPr wrap="none" lIns="95040" tIns="47520" rIns="95040" bIns="4752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22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23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24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37114A3D-A3E9-47C1-901B-E3A3DD0D74CF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26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27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28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C3526AA1-95AD-4B31-85C3-41A83D2D906A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30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31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32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3FFE68CD-4D61-46C1-A965-04173E7766F0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34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35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36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43B94250-6A66-47D5-B271-30EFE0A2E655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38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39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40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BB5B4311-E92C-435B-B842-498C9C44B4D6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46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47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48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EB16242D-AFE8-4A05-AB19-B54447BC24E5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50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51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52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03ECF1DB-EA3A-4503-A641-343509B7B2C8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595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596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597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D5EC3BAF-2C92-4C09-8CD9-FC9C9DF20F04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46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47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48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EB16242D-AFE8-4A05-AB19-B54447BC24E5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2C55BED6-AC4B-4F6E-8769-9B7F0BF5CA59}" type="slidenum">
              <a:rPr lang="en-US" sz="1200">
                <a:latin typeface="Arial"/>
              </a:rPr>
              <a:t>29</a:t>
            </a:fld>
            <a:endParaRPr/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627399C9-AA85-489C-8D97-2072744149A6}" type="slidenum">
              <a:rPr lang="en-US" sz="1200">
                <a:latin typeface="Arial"/>
              </a:rPr>
              <a:t>37</a:t>
            </a:fld>
            <a:endParaRPr/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964E5C50-6BAA-47D3-906C-A54CE0A425FE}" type="slidenum">
              <a:rPr lang="en-US" sz="1200">
                <a:latin typeface="Arial"/>
              </a:rPr>
              <a:t>38</a:t>
            </a:fld>
            <a:endParaRPr/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42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43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44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8A6027AA-EC83-492D-93D0-929A5E7A3CC1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39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80353" eaLnBrk="0" hangingPunct="0"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40317631" indent="-39831673" defTabSz="980353" eaLnBrk="0" hangingPunct="0"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48595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97191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145787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194383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fld id="{AA471DAB-B017-47AD-BCF3-82D962492F64}" type="slidenum">
              <a:rPr lang="en-US" altLang="nb-NO" sz="1300">
                <a:latin typeface="Times New Roman" pitchFamily="18" charset="0"/>
              </a:rPr>
              <a:pPr/>
              <a:t>40</a:t>
            </a:fld>
            <a:endParaRPr lang="en-US" altLang="nb-NO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8EFA2CDD-91B4-4325-A749-56F31F38D774}" type="slidenum">
              <a:rPr lang="en-US" sz="1200">
                <a:latin typeface="Arial"/>
              </a:rPr>
              <a:t>41</a:t>
            </a:fld>
            <a:endParaRPr/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740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741" name="TextShape 4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747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748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749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4C4F6327-A255-4A7B-9B14-C1125B492AA2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42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ln/>
        </p:spPr>
        <p:txBody>
          <a:bodyPr/>
          <a:lstStyle/>
          <a:p>
            <a:fld id="{A4CF9E6B-AA0C-42A1-AE6A-C04151C626B3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en-US" altLang="zh-CN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599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00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01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5E91DC07-AEE4-4799-B0C0-F5EC7FFE91B2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 algn="r">
              <a:lnSpc>
                <a:spcPct val="100000"/>
              </a:lnSpc>
            </a:pPr>
            <a:fld id="{2261D869-FE53-4381-A41D-6077D47E2423}" type="slidenum">
              <a:rPr lang="en-US" sz="1200">
                <a:latin typeface="Arial"/>
              </a:rPr>
              <a:t>10</a:t>
            </a:fld>
            <a:endParaRPr/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3886200" y="8686800"/>
            <a:ext cx="2962440" cy="447840"/>
          </a:xfrm>
          <a:prstGeom prst="rect">
            <a:avLst/>
          </a:prstGeom>
          <a:noFill/>
        </p:spPr>
        <p:txBody>
          <a:bodyPr lIns="90000" tIns="46800" rIns="90000" bIns="46800" anchor="b"/>
          <a:lstStyle/>
          <a:p>
            <a:pPr algn="r">
              <a:buSzPct val="25000"/>
              <a:buFont typeface="StarSymbol"/>
              <a:buChar char=""/>
            </a:pPr>
            <a:fld id="{3B9AB48B-FE70-47BF-9BF5-013567458B46}" type="slidenum">
              <a:rPr lang="ru-RU" sz="1200">
                <a:solidFill>
                  <a:srgbClr val="000000"/>
                </a:solidFill>
                <a:ea typeface="Arial Unicode MS"/>
              </a:rPr>
              <a:t>12</a:t>
            </a:fld>
            <a:endParaRPr/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09920" y="4861080"/>
            <a:ext cx="5679000" cy="4605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07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08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09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2E4AEB03-C1EA-49BE-900C-476A12F503A2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58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59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60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9E82FBA9-3581-4E18-8D45-C15B7E699E49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5040" tIns="47520" rIns="95040" bIns="47520"/>
          <a:lstStyle/>
          <a:p>
            <a:endParaRPr/>
          </a:p>
        </p:txBody>
      </p:sp>
      <p:sp>
        <p:nvSpPr>
          <p:cNvPr id="658" name="TextShape 2"/>
          <p:cNvSpPr txBox="1"/>
          <p:nvPr/>
        </p:nvSpPr>
        <p:spPr>
          <a:xfrm>
            <a:off x="0" y="0"/>
            <a:ext cx="3076560" cy="511200"/>
          </a:xfrm>
          <a:prstGeom prst="rect">
            <a:avLst/>
          </a:prstGeom>
        </p:spPr>
        <p:txBody>
          <a:bodyPr lIns="95040" tIns="47520" rIns="95040" bIns="4752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PANIC 2008 November</a:t>
            </a:r>
            <a:endParaRPr/>
          </a:p>
        </p:txBody>
      </p:sp>
      <p:sp>
        <p:nvSpPr>
          <p:cNvPr id="659" name="TextShape 3"/>
          <p:cNvSpPr txBox="1"/>
          <p:nvPr/>
        </p:nvSpPr>
        <p:spPr>
          <a:xfrm>
            <a:off x="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endParaRPr/>
          </a:p>
        </p:txBody>
      </p:sp>
      <p:sp>
        <p:nvSpPr>
          <p:cNvPr id="660" name="TextShape 4"/>
          <p:cNvSpPr txBox="1"/>
          <p:nvPr/>
        </p:nvSpPr>
        <p:spPr>
          <a:xfrm>
            <a:off x="4020840" y="9721080"/>
            <a:ext cx="3076560" cy="511200"/>
          </a:xfrm>
          <a:prstGeom prst="rect">
            <a:avLst/>
          </a:prstGeom>
        </p:spPr>
        <p:txBody>
          <a:bodyPr lIns="95040" tIns="47520" rIns="95040" bIns="47520" anchor="b"/>
          <a:lstStyle/>
          <a:p>
            <a:pPr>
              <a:lnSpc>
                <a:spcPct val="100000"/>
              </a:lnSpc>
            </a:pPr>
            <a:fld id="{9E82FBA9-3581-4E18-8D45-C15B7E699E49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83" name="Picture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5" name="Picture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0" name="Picture 16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171" name="Picture 17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09" name="Picture 20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210" name="Picture 20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FECBA51-ACD7-4739-AAD6-A0CF07078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6447C-20C1-E443-B2F2-DEC36D14D04B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76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15F28-A2D6-CE44-8FE1-848DE9788A47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5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9184C-2C70-5440-908F-F8A19F9BC8C4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53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54AA-EF96-4C45-A3B3-698FB5DB5295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0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06B5B2-B3CD-F74F-848A-72E60FF99C34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1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45298-E268-DC43-8D1C-8F8B1A263551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95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8A0CE-5E8A-7543-BB72-48937E7A69BA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4AB5-AF8B-D442-A011-4D4A0BA9BCCE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7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E423D-81C7-D646-94E4-3F07C021709F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1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6C0B0-5B14-3F46-815D-436E819BF42F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712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CFF3-36A2-214A-835B-CE2DBEC80E55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18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" y="6591300"/>
            <a:ext cx="7540625" cy="204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97863" y="6386513"/>
            <a:ext cx="442912" cy="207962"/>
          </a:xfrm>
        </p:spPr>
        <p:txBody>
          <a:bodyPr/>
          <a:lstStyle>
            <a:lvl1pPr>
              <a:defRPr/>
            </a:lvl1pPr>
          </a:lstStyle>
          <a:p>
            <a:fld id="{607F12AE-D1E3-4A4D-85F1-2B4A3FFE2B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1953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6447C-20C1-E443-B2F2-DEC36D14D04B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15F28-A2D6-CE44-8FE1-848DE9788A47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7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9184C-2C70-5440-908F-F8A19F9BC8C4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026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54AA-EF96-4C45-A3B3-698FB5DB5295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48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06B5B2-B3CD-F74F-848A-72E60FF99C34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5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45298-E268-DC43-8D1C-8F8B1A263551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765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8A0CE-5E8A-7543-BB72-48937E7A69BA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758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4AB5-AF8B-D442-A011-4D4A0BA9BCCE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972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E423D-81C7-D646-94E4-3F07C021709F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862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6C0B0-5B14-3F46-815D-436E819BF42F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40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DACFF3-36A2-214A-835B-CE2DBEC80E55}" type="datetime1">
              <a:rPr lang="en-US" smtClean="0">
                <a:solidFill>
                  <a:prstClr val="black"/>
                </a:solidFill>
              </a:rPr>
              <a:pPr/>
              <a:t>7/8/15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1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" y="6591300"/>
            <a:ext cx="7540625" cy="204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97863" y="6386513"/>
            <a:ext cx="442912" cy="207962"/>
          </a:xfrm>
        </p:spPr>
        <p:txBody>
          <a:bodyPr/>
          <a:lstStyle>
            <a:lvl1pPr>
              <a:defRPr/>
            </a:lvl1pPr>
          </a:lstStyle>
          <a:p>
            <a:fld id="{607F12AE-D1E3-4A4D-85F1-2B4A3FFE2B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7445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04617B"/>
                </a:solidFill>
                <a:latin typeface="Franklin Gothic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4617B"/>
                </a:solidFill>
                <a:latin typeface="Franklin Gothic Book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4617B"/>
                </a:solidFill>
                <a:latin typeface="Franklin Gothic Book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4617B"/>
                </a:solidFill>
                <a:latin typeface="Franklin Gothic Book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4617B"/>
                </a:solidFill>
                <a:latin typeface="Franklin Gothic Book"/>
              </a:rPr>
              <a:t>Fifth level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D61AE"/>
                </a:solidFill>
                <a:latin typeface="Arial"/>
              </a:rPr>
              <a:t>ALICE WEEK, June '09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AD2B33E-475E-44AE-A909-4106B26B2C03}" type="slidenum">
              <a:rPr lang="en-US" sz="1200">
                <a:solidFill>
                  <a:srgbClr val="0D61AE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43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44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D61AE"/>
                </a:solidFill>
                <a:latin typeface="Arial"/>
              </a:rPr>
              <a:t>ALICE WEEK, June '09</a:t>
            </a:r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FF62AF5-AE65-4393-9ADE-E148CB1517D4}" type="slidenum">
              <a:rPr lang="en-US" sz="1200">
                <a:solidFill>
                  <a:srgbClr val="0D61AE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Click to edit the title text format</a:t>
            </a:r>
            <a:endParaRPr/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85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86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87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88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04617B"/>
                </a:solidFill>
                <a:latin typeface="Franklin Gothic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89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90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D61AE"/>
                </a:solidFill>
                <a:latin typeface="Arial"/>
              </a:rPr>
              <a:t>ALICE WEEK, June '09</a:t>
            </a:r>
            <a:endParaRPr/>
          </a:p>
        </p:txBody>
      </p:sp>
      <p:sp>
        <p:nvSpPr>
          <p:cNvPr id="91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F773507-4755-4FA5-9A0D-10A9391D8CA1}" type="slidenum">
              <a:rPr lang="en-US" sz="1200">
                <a:solidFill>
                  <a:srgbClr val="0D61AE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9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128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129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04617B"/>
                </a:solidFill>
                <a:latin typeface="Franklin Gothic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1980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3200">
                <a:solidFill>
                  <a:srgbClr val="04617B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4617B"/>
                </a:solidFill>
                <a:latin typeface="Franklin Gothic Book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4617B"/>
                </a:solidFill>
                <a:latin typeface="Franklin Gothic Book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4617B"/>
                </a:solidFill>
                <a:latin typeface="Franklin Gothic Book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4617B"/>
                </a:solidFill>
                <a:latin typeface="Franklin Gothic Book"/>
              </a:rPr>
              <a:t>Fifth level</a:t>
            </a:r>
            <a:endParaRPr/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1980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4617B"/>
                </a:solidFill>
                <a:latin typeface="Franklin Gothic Book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4617B"/>
                </a:solidFill>
                <a:latin typeface="Franklin Gothic Book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4617B"/>
                </a:solidFill>
                <a:latin typeface="Franklin Gothic Book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4617B"/>
                </a:solidFill>
                <a:latin typeface="Franklin Gothic Book"/>
              </a:rPr>
              <a:t>Fifth level</a:t>
            </a:r>
            <a:endParaRPr/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85800" y="4114800"/>
            <a:ext cx="3809520" cy="1980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4617B"/>
                </a:solidFill>
                <a:latin typeface="Franklin Gothic Book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4617B"/>
                </a:solidFill>
                <a:latin typeface="Franklin Gothic Book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4617B"/>
                </a:solidFill>
                <a:latin typeface="Franklin Gothic Book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4617B"/>
                </a:solidFill>
                <a:latin typeface="Franklin Gothic Book"/>
              </a:rPr>
              <a:t>Fifth level</a:t>
            </a:r>
            <a:endParaRPr/>
          </a:p>
        </p:txBody>
      </p:sp>
      <p:sp>
        <p:nvSpPr>
          <p:cNvPr id="134" name="PlaceHolder 8"/>
          <p:cNvSpPr>
            <a:spLocks noGrp="1"/>
          </p:cNvSpPr>
          <p:nvPr>
            <p:ph type="body"/>
          </p:nvPr>
        </p:nvSpPr>
        <p:spPr>
          <a:xfrm>
            <a:off x="4648320" y="4114800"/>
            <a:ext cx="3809520" cy="1980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1200">
                <a:solidFill>
                  <a:srgbClr val="0D61AE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4617B"/>
                </a:solidFill>
                <a:latin typeface="Franklin Gothic Book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4617B"/>
                </a:solidFill>
                <a:latin typeface="Franklin Gothic Book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4617B"/>
                </a:solidFill>
                <a:latin typeface="Franklin Gothic Book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4617B"/>
                </a:solidFill>
                <a:latin typeface="Franklin Gothic Book"/>
              </a:rPr>
              <a:t>Fifth level</a:t>
            </a:r>
            <a:endParaRPr/>
          </a:p>
        </p:txBody>
      </p:sp>
      <p:sp>
        <p:nvSpPr>
          <p:cNvPr id="135" name="PlaceHolder 9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36" name="PlaceHolder 10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D61AE"/>
                </a:solidFill>
                <a:latin typeface="Arial"/>
              </a:rPr>
              <a:t>ALICE WEEK, June '09</a:t>
            </a:r>
            <a:endParaRPr/>
          </a:p>
        </p:txBody>
      </p:sp>
      <p:sp>
        <p:nvSpPr>
          <p:cNvPr id="137" name="PlaceHolder 11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5F6A2DD-3516-4219-A5E4-054084757CFF}" type="slidenum">
              <a:rPr lang="en-US" sz="1200">
                <a:solidFill>
                  <a:srgbClr val="0D61AE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173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174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0F6FC6"/>
            </a:solidFill>
            <a:round/>
          </a:ln>
        </p:spPr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685800" y="461880"/>
            <a:ext cx="7765560" cy="1431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04617B"/>
                </a:solidFill>
                <a:latin typeface="Franklin Gothic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smtClean="0">
                <a:solidFill>
                  <a:srgbClr val="0D61AE"/>
                </a:solidFill>
                <a:latin typeface="Arial"/>
              </a:rPr>
              <a:t>ALICE WEEK, June 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6AD2B33E-475E-44AE-A909-4106B26B2C03}" type="slidenum">
              <a:rPr lang="en-US" sz="1200" smtClean="0">
                <a:solidFill>
                  <a:srgbClr val="0D61AE"/>
                </a:solidFill>
                <a:latin typeface="Arial"/>
              </a:r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8298"/>
            <a:ext cx="9144000" cy="53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258" y="6441643"/>
            <a:ext cx="8236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507" y="6441643"/>
            <a:ext cx="44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8298"/>
            <a:ext cx="9144000" cy="53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258" y="6441643"/>
            <a:ext cx="8236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Sasha Milov                    Department Colloquium                     Oslo U      May 7,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507" y="6441643"/>
            <a:ext cx="44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D370-992A-B142-BE09-52AD96DE2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6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8" Type="http://schemas.openxmlformats.org/officeDocument/2006/relationships/image" Target="../media/image60.wmf"/><Relationship Id="rId9" Type="http://schemas.openxmlformats.org/officeDocument/2006/relationships/image" Target="../media/image61.wmf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ern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Shape 1"/>
          <p:cNvSpPr txBox="1"/>
          <p:nvPr/>
        </p:nvSpPr>
        <p:spPr>
          <a:xfrm>
            <a:off x="360" y="2"/>
            <a:ext cx="7005557" cy="3160057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i="1" dirty="0" smtClean="0">
                <a:solidFill>
                  <a:srgbClr val="FF0000"/>
                </a:solidFill>
                <a:latin typeface="Berlin Sans FB Demi"/>
              </a:rPr>
              <a:t>Features of triangular flow of strange and non-strange hadrons in heavy-ion collisions at LHC</a:t>
            </a:r>
            <a:endParaRPr dirty="0"/>
          </a:p>
        </p:txBody>
      </p:sp>
      <p:sp>
        <p:nvSpPr>
          <p:cNvPr id="257" name="TextShape 2"/>
          <p:cNvSpPr txBox="1"/>
          <p:nvPr/>
        </p:nvSpPr>
        <p:spPr>
          <a:xfrm>
            <a:off x="360" y="2420470"/>
            <a:ext cx="9143640" cy="175157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2800" b="1" dirty="0" smtClean="0">
              <a:solidFill>
                <a:srgbClr val="660066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660066"/>
                </a:solidFill>
                <a:latin typeface="Times New Roman"/>
              </a:rPr>
              <a:t>                  E</a:t>
            </a:r>
            <a:r>
              <a:rPr lang="en-US" sz="2800" b="1" dirty="0">
                <a:solidFill>
                  <a:srgbClr val="660066"/>
                </a:solidFill>
                <a:latin typeface="Times New Roman"/>
              </a:rPr>
              <a:t>. </a:t>
            </a:r>
            <a:r>
              <a:rPr lang="en-US" sz="2800" b="1" dirty="0" err="1">
                <a:solidFill>
                  <a:srgbClr val="660066"/>
                </a:solidFill>
                <a:latin typeface="Times New Roman"/>
              </a:rPr>
              <a:t>Zabrodin</a:t>
            </a:r>
            <a:r>
              <a:rPr lang="en-US" sz="2800" b="1" dirty="0">
                <a:solidFill>
                  <a:srgbClr val="FFFF00"/>
                </a:solidFill>
                <a:latin typeface="Times New Roman"/>
              </a:rPr>
              <a:t>, </a:t>
            </a:r>
            <a:endParaRPr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D0D0D"/>
                </a:solidFill>
                <a:latin typeface="Times New Roman"/>
              </a:rPr>
              <a:t>                                                                                              in </a:t>
            </a:r>
            <a:r>
              <a:rPr lang="en-US" sz="2000" b="1" dirty="0">
                <a:solidFill>
                  <a:srgbClr val="0D0D0D"/>
                </a:solidFill>
                <a:latin typeface="Times New Roman"/>
              </a:rPr>
              <a:t>collaboration with</a:t>
            </a:r>
            <a:endParaRPr dirty="0"/>
          </a:p>
          <a:p>
            <a:pPr algn="ctr">
              <a:lnSpc>
                <a:spcPct val="100000"/>
              </a:lnSpc>
            </a:pPr>
            <a:endParaRPr lang="en-US" sz="2000" b="1" dirty="0" smtClean="0">
              <a:solidFill>
                <a:srgbClr val="8917D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</a:rPr>
              <a:t>L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Bravina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, H.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Brusheim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 Johansson, J.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Crkovska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, G.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Eyyubova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, V.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Korotkih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, </a:t>
            </a:r>
            <a:endParaRPr dirty="0">
              <a:solidFill>
                <a:srgbClr val="0000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</a:rPr>
              <a:t>Lokhtin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, L.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Malinina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, S.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</a:rPr>
              <a:t>Petrushanko</a:t>
            </a:r>
            <a:r>
              <a:rPr lang="en-US" sz="2000" b="1" dirty="0">
                <a:solidFill>
                  <a:srgbClr val="0000FF"/>
                </a:solidFill>
                <a:latin typeface="Times New Roman"/>
              </a:rPr>
              <a:t> and A.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</a:rPr>
              <a:t>Snigirev</a:t>
            </a:r>
            <a:endParaRPr lang="en-US" sz="2000" b="1" dirty="0" smtClean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6400800" y="1066680"/>
            <a:ext cx="274284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000">
                <a:solidFill>
                  <a:srgbClr val="000000"/>
                </a:solidFill>
                <a:latin typeface="Trebuchet MS"/>
              </a:rPr>
              <a:t> </a:t>
            </a:r>
            <a:endParaRPr/>
          </a:p>
        </p:txBody>
      </p:sp>
      <p:sp>
        <p:nvSpPr>
          <p:cNvPr id="259" name="CustomShape 4"/>
          <p:cNvSpPr/>
          <p:nvPr/>
        </p:nvSpPr>
        <p:spPr>
          <a:xfrm>
            <a:off x="360" y="6332744"/>
            <a:ext cx="9143640" cy="8618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i="1" dirty="0">
                <a:solidFill>
                  <a:srgbClr val="261BFF"/>
                </a:solidFill>
                <a:latin typeface="Arial"/>
              </a:rPr>
              <a:t>  </a:t>
            </a:r>
            <a:r>
              <a:rPr lang="en-US" sz="2800" i="1" dirty="0" smtClean="0">
                <a:solidFill>
                  <a:srgbClr val="261BFF"/>
                </a:solidFill>
                <a:latin typeface="Arial"/>
              </a:rPr>
              <a:t>          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SQM’2015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(JINR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10.07.2015</a:t>
            </a:r>
            <a:endParaRPr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60" y="152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8194" name="Picture 2" descr="http://sqm.jinr.ru/images/sampledata/SQM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17" y="1"/>
            <a:ext cx="2128197" cy="13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2"/>
          <p:cNvSpPr/>
          <p:nvPr/>
        </p:nvSpPr>
        <p:spPr>
          <a:xfrm rot="16200000">
            <a:off x="6359040" y="3298320"/>
            <a:ext cx="468000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261BFF"/>
                </a:solidFill>
                <a:latin typeface="Arial"/>
              </a:rPr>
              <a:t>                                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365760" y="1280160"/>
            <a:ext cx="8305920" cy="53949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HYDJET++ (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HYDrodynamics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 + JETs)</a:t>
            </a:r>
            <a:r>
              <a:rPr lang="en-US" sz="2000" b="1" dirty="0">
                <a:solidFill>
                  <a:srgbClr val="0000FF"/>
                </a:solidFill>
                <a:latin typeface="Arial"/>
              </a:rPr>
              <a:t> - event generator to simulate </a:t>
            </a: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0000FF"/>
                </a:solidFill>
                <a:latin typeface="Arial"/>
              </a:rPr>
              <a:t>heavy ion event by merging of two independent components (soft </a:t>
            </a: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0000FF"/>
                </a:solidFill>
                <a:latin typeface="Arial"/>
              </a:rPr>
              <a:t>hydro-type part + hard multi-</a:t>
            </a:r>
            <a:r>
              <a:rPr lang="en-US" sz="2000" b="1" dirty="0" err="1">
                <a:solidFill>
                  <a:srgbClr val="0000FF"/>
                </a:solidFill>
                <a:latin typeface="Arial"/>
              </a:rPr>
              <a:t>partonic</a:t>
            </a:r>
            <a:r>
              <a:rPr lang="en-US" sz="2000" b="1" dirty="0">
                <a:solidFill>
                  <a:srgbClr val="0000FF"/>
                </a:solidFill>
                <a:latin typeface="Arial"/>
              </a:rPr>
              <a:t> state, the latter is based on </a:t>
            </a: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800000"/>
                </a:solidFill>
                <a:latin typeface="Arial"/>
              </a:rPr>
              <a:t>PYQUEN </a:t>
            </a:r>
            <a:r>
              <a:rPr lang="en-US" sz="2000" b="1" dirty="0">
                <a:solidFill>
                  <a:srgbClr val="000080"/>
                </a:solidFill>
                <a:latin typeface="Arial"/>
              </a:rPr>
              <a:t>-</a:t>
            </a:r>
            <a:r>
              <a:rPr lang="en-US" sz="2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Arial"/>
              </a:rPr>
              <a:t>PYthia</a:t>
            </a:r>
            <a:r>
              <a:rPr lang="en-US" sz="2000" b="1" dirty="0">
                <a:solidFill>
                  <a:srgbClr val="800000"/>
                </a:solidFill>
                <a:latin typeface="Arial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Arial"/>
              </a:rPr>
              <a:t>QUENched</a:t>
            </a:r>
            <a:r>
              <a:rPr lang="en-US" sz="2000" b="1" dirty="0">
                <a:solidFill>
                  <a:srgbClr val="800000"/>
                </a:solidFill>
                <a:latin typeface="Arial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Arial"/>
              </a:rPr>
              <a:t>routine</a:t>
            </a:r>
            <a:r>
              <a:rPr lang="en-US" sz="2000" b="1" dirty="0">
                <a:solidFill>
                  <a:srgbClr val="0000FF"/>
                </a:solidFill>
                <a:latin typeface="Arial"/>
              </a:rPr>
              <a:t>)</a:t>
            </a:r>
            <a:r>
              <a:rPr lang="en-US" sz="2000" b="1" dirty="0">
                <a:solidFill>
                  <a:srgbClr val="800000"/>
                </a:solidFill>
                <a:latin typeface="Arial"/>
              </a:rPr>
              <a:t>.</a:t>
            </a: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99284C"/>
                </a:solidFill>
                <a:latin typeface="Arial"/>
              </a:rPr>
              <a:t>http://</a:t>
            </a:r>
            <a:r>
              <a:rPr lang="en-US" sz="2000" b="1" dirty="0" err="1">
                <a:solidFill>
                  <a:srgbClr val="99284C"/>
                </a:solidFill>
                <a:latin typeface="Arial"/>
              </a:rPr>
              <a:t>cern.ch</a:t>
            </a:r>
            <a:r>
              <a:rPr lang="en-US" sz="2000" b="1" dirty="0">
                <a:solidFill>
                  <a:srgbClr val="99284C"/>
                </a:solidFill>
                <a:latin typeface="Arial"/>
              </a:rPr>
              <a:t>/</a:t>
            </a:r>
            <a:r>
              <a:rPr lang="en-US" sz="2000" b="1" dirty="0" err="1">
                <a:solidFill>
                  <a:srgbClr val="99284C"/>
                </a:solidFill>
                <a:latin typeface="Arial"/>
              </a:rPr>
              <a:t>lokhtin</a:t>
            </a:r>
            <a:r>
              <a:rPr lang="en-US" sz="2000" b="1" dirty="0">
                <a:solidFill>
                  <a:srgbClr val="99284C"/>
                </a:solidFill>
                <a:latin typeface="Arial"/>
              </a:rPr>
              <a:t>/</a:t>
            </a:r>
            <a:r>
              <a:rPr lang="en-US" sz="2000" b="1" dirty="0" err="1">
                <a:solidFill>
                  <a:srgbClr val="99284C"/>
                </a:solidFill>
                <a:latin typeface="Arial"/>
              </a:rPr>
              <a:t>hydjet</a:t>
            </a:r>
            <a:r>
              <a:rPr lang="en-US" sz="2000" b="1" dirty="0">
                <a:solidFill>
                  <a:srgbClr val="99284C"/>
                </a:solidFill>
                <a:latin typeface="Arial"/>
              </a:rPr>
              <a:t>++                              </a:t>
            </a:r>
            <a:r>
              <a:rPr lang="en-US" sz="2000" b="1" i="1" dirty="0">
                <a:solidFill>
                  <a:srgbClr val="0000FF"/>
                </a:solidFill>
                <a:latin typeface="Arial"/>
              </a:rPr>
              <a:t>(latest version 2.1)</a:t>
            </a: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[1]  I.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Lokhtin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L.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Malinina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S.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Petrushanko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A.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Snigirev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I.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Arsene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       K.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</a:rPr>
              <a:t>Tywoniuk</a:t>
            </a:r>
            <a:r>
              <a:rPr lang="en-US" sz="2000" b="1" dirty="0" smtClean="0">
                <a:solidFill>
                  <a:srgbClr val="006B6B"/>
                </a:solidFill>
                <a:latin typeface="Arial"/>
              </a:rPr>
              <a:t>,      </a:t>
            </a:r>
            <a:r>
              <a:rPr lang="en-US" sz="2000" b="1" dirty="0" smtClean="0">
                <a:solidFill>
                  <a:srgbClr val="333333"/>
                </a:solidFill>
                <a:latin typeface="Arial"/>
              </a:rPr>
              <a:t>Comp. Phys. Comm. 180 (2009) 77</a:t>
            </a:r>
            <a:endParaRPr dirty="0" smtClean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endParaRPr lang="en-US" sz="2000" b="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6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[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2]  I.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Lokhtin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A.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Belyaev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L.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Malinina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S.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Petrushanko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nb-NO" dirty="0" smtClean="0">
                <a:solidFill>
                  <a:srgbClr val="FF0000"/>
                </a:solidFill>
              </a:rPr>
              <a:t>    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      E.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Rogochaya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 A.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Snigirev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</a:t>
            </a:r>
            <a:r>
              <a:rPr lang="en-US" sz="2000" b="1" dirty="0">
                <a:solidFill>
                  <a:srgbClr val="006B6B"/>
                </a:solidFill>
                <a:latin typeface="Arial"/>
              </a:rPr>
              <a:t>   </a:t>
            </a:r>
            <a:endParaRPr lang="en-US" sz="2000" b="1" dirty="0" smtClean="0">
              <a:solidFill>
                <a:srgbClr val="006B6B"/>
              </a:solidFill>
              <a:latin typeface="Arial"/>
            </a:endParaRPr>
          </a:p>
          <a:p>
            <a:pPr>
              <a:lnSpc>
                <a:spcPct val="60000"/>
              </a:lnSpc>
            </a:pPr>
            <a:r>
              <a:rPr lang="en-US" sz="2000" b="1" dirty="0" smtClean="0">
                <a:solidFill>
                  <a:srgbClr val="333333"/>
                </a:solidFill>
                <a:latin typeface="Arial"/>
              </a:rPr>
              <a:t>                                   </a:t>
            </a:r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000" b="1" dirty="0" smtClean="0">
                <a:solidFill>
                  <a:srgbClr val="333333"/>
                </a:solidFill>
                <a:latin typeface="Arial"/>
              </a:rPr>
              <a:t>                                  Eur</a:t>
            </a:r>
            <a:r>
              <a:rPr lang="en-US" sz="2000" b="1" dirty="0">
                <a:solidFill>
                  <a:srgbClr val="333333"/>
                </a:solidFill>
                <a:latin typeface="Arial"/>
              </a:rPr>
              <a:t>. Phys. J. C 72 (2012) 2045</a:t>
            </a: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endParaRPr dirty="0"/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[3] L.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Bravina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H.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Brusheim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 Johansson, G.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Eyyubova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V.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Korotkikh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      I.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Lokhtin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L.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Malinina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S.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Petrushanko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A.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Snigirev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 E. </a:t>
            </a:r>
            <a:r>
              <a:rPr lang="en-US" sz="2000" b="1" dirty="0" err="1">
                <a:solidFill>
                  <a:srgbClr val="FF0000"/>
                </a:solidFill>
                <a:latin typeface="Arial"/>
              </a:rPr>
              <a:t>Zabrodin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,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000" b="1" dirty="0">
                <a:solidFill>
                  <a:srgbClr val="333333"/>
                </a:solidFill>
                <a:latin typeface="Arial"/>
              </a:rPr>
              <a:t>                                </a:t>
            </a:r>
            <a:r>
              <a:rPr lang="en-US" sz="2000" b="1" dirty="0" smtClean="0">
                <a:solidFill>
                  <a:srgbClr val="333333"/>
                </a:solidFill>
                <a:latin typeface="Arial"/>
              </a:rPr>
              <a:t>   Eur</a:t>
            </a:r>
            <a:r>
              <a:rPr lang="en-US" sz="2000" b="1" dirty="0">
                <a:solidFill>
                  <a:srgbClr val="333333"/>
                </a:solidFill>
                <a:latin typeface="Arial"/>
              </a:rPr>
              <a:t>. Phys. J. C 74 (2014) 2807 </a:t>
            </a:r>
            <a:endParaRPr dirty="0"/>
          </a:p>
        </p:txBody>
      </p:sp>
      <p:sp>
        <p:nvSpPr>
          <p:cNvPr id="265" name="TextShape 1"/>
          <p:cNvSpPr txBox="1"/>
          <p:nvPr/>
        </p:nvSpPr>
        <p:spPr>
          <a:xfrm>
            <a:off x="539640" y="39600"/>
            <a:ext cx="7772040" cy="108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i="1">
                <a:solidFill>
                  <a:srgbClr val="0C00F8"/>
                </a:solidFill>
                <a:latin typeface="Franklin Gothic Medium"/>
              </a:rPr>
              <a:t>Relativistic heavy ion event generator HYDJET++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928800" y="-144000"/>
            <a:ext cx="8070840" cy="1329840"/>
          </a:xfrm>
          <a:prstGeom prst="rect">
            <a:avLst/>
          </a:prstGeom>
          <a:noFill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HYDJET++ (soft):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E511C7"/>
                </a:solidFill>
                <a:latin typeface="Arial"/>
              </a:rPr>
              <a:t>hydrodynamics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with </a:t>
            </a:r>
            <a:r>
              <a:rPr lang="en-US" sz="3600" dirty="0">
                <a:solidFill>
                  <a:srgbClr val="E511C7"/>
                </a:solidFill>
                <a:latin typeface="Arial"/>
              </a:rPr>
              <a:t>resonances</a:t>
            </a:r>
            <a:r>
              <a:rPr lang="en-US" sz="3600" dirty="0">
                <a:solidFill>
                  <a:srgbClr val="FF35B8"/>
                </a:solidFill>
                <a:latin typeface="Arial"/>
              </a:rPr>
              <a:t> </a:t>
            </a:r>
            <a:endParaRPr dirty="0">
              <a:solidFill>
                <a:srgbClr val="FF35B8"/>
              </a:solidFill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62640" y="2349000"/>
            <a:ext cx="8898840" cy="399456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95000"/>
              </a:lnSpc>
              <a:buSzPct val="25000"/>
              <a:buFont typeface="Wingdings" charset="2"/>
              <a:buChar char=""/>
            </a:pPr>
            <a:r>
              <a:rPr lang="en-US" sz="2200" dirty="0">
                <a:solidFill>
                  <a:srgbClr val="FF0000"/>
                </a:solidFill>
                <a:latin typeface="Arial"/>
              </a:rPr>
              <a:t>  fast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 HYDJET-inspired MC procedure for soft hadron  generation </a:t>
            </a:r>
            <a:endParaRPr dirty="0"/>
          </a:p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  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multiplicities are determined assuming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thermal equilibrium</a:t>
            </a:r>
            <a:endParaRPr dirty="0"/>
          </a:p>
          <a:p>
            <a:pPr>
              <a:lnSpc>
                <a:spcPct val="95000"/>
              </a:lnSpc>
              <a:buSzPct val="25000"/>
              <a:buFont typeface="Wingdings" charset="2"/>
              <a:buChar char=""/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hadrons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are produced on the hypersurface represented by a </a:t>
            </a:r>
            <a:endParaRPr dirty="0"/>
          </a:p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 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parameterization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of relativistic hydrodynamics with given </a:t>
            </a:r>
            <a:endParaRPr lang="en-US" sz="2200" dirty="0" smtClean="0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     </a:t>
            </a:r>
            <a:r>
              <a:rPr lang="en-US" sz="2200" dirty="0" smtClean="0">
                <a:solidFill>
                  <a:srgbClr val="FF0000"/>
                </a:solidFill>
                <a:latin typeface="Arial"/>
              </a:rPr>
              <a:t>freeze-out conditions </a:t>
            </a:r>
            <a:endParaRPr dirty="0"/>
          </a:p>
          <a:p>
            <a:pPr>
              <a:lnSpc>
                <a:spcPct val="95000"/>
              </a:lnSpc>
              <a:buSzPct val="25000"/>
              <a:buFont typeface="Wingdings" charset="2"/>
              <a:buChar char=""/>
            </a:pPr>
            <a:r>
              <a:rPr lang="en-US" sz="22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/>
              </a:rPr>
              <a:t> chemical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and kinetic freeze-outs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 are separated </a:t>
            </a:r>
            <a:endParaRPr dirty="0"/>
          </a:p>
          <a:p>
            <a:pPr>
              <a:lnSpc>
                <a:spcPct val="95000"/>
              </a:lnSpc>
              <a:buSzPct val="25000"/>
              <a:buFont typeface="Wingdings" charset="2"/>
              <a:buChar char=""/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decays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of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hadronic resonances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 are taken into account (360 particles </a:t>
            </a:r>
            <a:endParaRPr dirty="0"/>
          </a:p>
          <a:p>
            <a:pPr>
              <a:lnSpc>
                <a:spcPct val="95000"/>
              </a:lnSpc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   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from SHARE data table) with severely modified </a:t>
            </a:r>
            <a:r>
              <a:rPr lang="en-US" sz="2200" dirty="0" err="1">
                <a:solidFill>
                  <a:srgbClr val="0000FF"/>
                </a:solidFill>
                <a:latin typeface="Arial"/>
              </a:rPr>
              <a:t>decayer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     </a:t>
            </a:r>
            <a:endParaRPr dirty="0"/>
          </a:p>
          <a:p>
            <a:pPr>
              <a:lnSpc>
                <a:spcPct val="95000"/>
              </a:lnSpc>
              <a:buSzPct val="25000"/>
              <a:buFont typeface="Wingdings" charset="2"/>
              <a:buChar char=""/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written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within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ROOT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 framework (C++)</a:t>
            </a:r>
            <a:endParaRPr dirty="0"/>
          </a:p>
          <a:p>
            <a:pPr>
              <a:lnSpc>
                <a:spcPct val="95000"/>
              </a:lnSpc>
              <a:buSzPct val="25000"/>
              <a:buFont typeface="Wingdings" charset="2"/>
              <a:buChar char=""/>
            </a:pPr>
            <a:r>
              <a:rPr lang="en-US" sz="22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/>
              </a:rPr>
              <a:t> contains 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16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free parameters</a:t>
            </a:r>
            <a:r>
              <a:rPr lang="en-US" sz="2200" dirty="0">
                <a:solidFill>
                  <a:srgbClr val="0000FF"/>
                </a:solidFill>
                <a:latin typeface="Arial"/>
              </a:rPr>
              <a:t> (but this number may be reduced to 9)  </a:t>
            </a:r>
            <a:endParaRPr dirty="0"/>
          </a:p>
        </p:txBody>
      </p:sp>
      <p:sp>
        <p:nvSpPr>
          <p:cNvPr id="270" name="CustomShape 3"/>
          <p:cNvSpPr/>
          <p:nvPr/>
        </p:nvSpPr>
        <p:spPr>
          <a:xfrm>
            <a:off x="322200" y="1026720"/>
            <a:ext cx="8928000" cy="1600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11C7"/>
                </a:solidFill>
                <a:latin typeface="Times New Roman"/>
                <a:ea typeface="Times New Roman"/>
              </a:rPr>
              <a:t>Soft (hydro) part of HYDJET++ is based on the adapted FAST MC model</a:t>
            </a:r>
            <a:r>
              <a:rPr lang="en-US" dirty="0">
                <a:solidFill>
                  <a:srgbClr val="FF00FF"/>
                </a:solidFill>
                <a:latin typeface="Times New Roman"/>
                <a:ea typeface="Times New Roman"/>
              </a:rPr>
              <a:t>: </a:t>
            </a:r>
            <a:endParaRPr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  <a:latin typeface="Times New Roman"/>
                <a:ea typeface="Times New Roman"/>
              </a:rPr>
              <a:t>Part I: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N.S.Amelin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R.Lednisky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T.A.Pocheptsov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I.P.Lokhtin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L.V.Malinina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 </a:t>
            </a:r>
            <a:endParaRPr dirty="0"/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A.M.Snigirev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Yu.A.Karpenko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Yu.M.Sinyukov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Phys. Rev. C 74 (2006) 064901 </a:t>
            </a:r>
            <a:endParaRPr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  <a:latin typeface="Times New Roman"/>
                <a:ea typeface="Times New Roman"/>
              </a:rPr>
              <a:t>Part II: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N.S.Amelin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R.Lednisky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I.P.Lokhtin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L.V.Malinina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A.M.Snigirev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Yu.A.Karpenko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 </a:t>
            </a:r>
            <a:endParaRPr dirty="0"/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Yu.M.Sinyukov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I.C.Arsene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94006B"/>
                </a:solidFill>
                <a:latin typeface="Times New Roman"/>
                <a:ea typeface="Times New Roman"/>
              </a:rPr>
              <a:t>L.Bravina</a:t>
            </a:r>
            <a:r>
              <a:rPr lang="en-US" dirty="0">
                <a:solidFill>
                  <a:srgbClr val="94006B"/>
                </a:solidFill>
                <a:latin typeface="Times New Roman"/>
                <a:ea typeface="Times New Roman"/>
              </a:rPr>
              <a:t>,  Phys. Rev. C 77 (2008)  014903</a:t>
            </a:r>
            <a:endParaRPr dirty="0"/>
          </a:p>
        </p:txBody>
      </p:sp>
      <p:sp>
        <p:nvSpPr>
          <p:cNvPr id="271" name="CustomShape 4"/>
          <p:cNvSpPr/>
          <p:nvPr/>
        </p:nvSpPr>
        <p:spPr>
          <a:xfrm>
            <a:off x="6553080" y="6248880"/>
            <a:ext cx="1895400" cy="447120"/>
          </a:xfrm>
          <a:prstGeom prst="rect">
            <a:avLst/>
          </a:prstGeom>
          <a:noFill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0" y="115560"/>
            <a:ext cx="9107640" cy="1470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 sz="3600" b="1" dirty="0" err="1">
                <a:solidFill>
                  <a:srgbClr val="0000FF"/>
                </a:solidFill>
              </a:rPr>
              <a:t>Parton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rescattering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>
                <a:solidFill>
                  <a:srgbClr val="0000FF"/>
                </a:solidFill>
              </a:rPr>
              <a:t>and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</a:rPr>
              <a:t>jet</a:t>
            </a:r>
            <a:r>
              <a:rPr lang="nb-NO" sz="3600" b="1" dirty="0">
                <a:solidFill>
                  <a:srgbClr val="0000FF"/>
                </a:solidFill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</a:rPr>
              <a:t>quenching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748950" y="1740295"/>
            <a:ext cx="3546360" cy="1432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820"/>
              </a:lnSpc>
            </a:pPr>
            <a:endParaRPr dirty="0"/>
          </a:p>
        </p:txBody>
      </p:sp>
      <p:sp>
        <p:nvSpPr>
          <p:cNvPr id="303" name="CustomShape 3"/>
          <p:cNvSpPr/>
          <p:nvPr/>
        </p:nvSpPr>
        <p:spPr>
          <a:xfrm>
            <a:off x="5556960" y="1912320"/>
            <a:ext cx="3546360" cy="1432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820"/>
              </a:lnSpc>
            </a:pPr>
            <a:endParaRPr dirty="0"/>
          </a:p>
        </p:txBody>
      </p:sp>
      <p:sp>
        <p:nvSpPr>
          <p:cNvPr id="304" name="TextShape 4"/>
          <p:cNvSpPr txBox="1"/>
          <p:nvPr/>
        </p:nvSpPr>
        <p:spPr>
          <a:xfrm>
            <a:off x="3760560" y="5373720"/>
            <a:ext cx="5292000" cy="1301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333"/>
            <a:ext cx="9144000" cy="542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310" y="138861"/>
            <a:ext cx="483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/>
              <a:t>s</a:t>
            </a:r>
            <a:r>
              <a:rPr lang="nb-NO" sz="2000" b="1" dirty="0" err="1" smtClean="0"/>
              <a:t>ee</a:t>
            </a:r>
            <a:r>
              <a:rPr lang="nb-NO" sz="2000" b="1" dirty="0" smtClean="0"/>
              <a:t> talk by I. </a:t>
            </a:r>
            <a:r>
              <a:rPr lang="nb-NO" sz="2000" b="1" dirty="0" err="1" smtClean="0"/>
              <a:t>Lokhtin</a:t>
            </a:r>
            <a:r>
              <a:rPr lang="nb-NO" sz="2000" b="1" dirty="0" smtClean="0"/>
              <a:t>, Fri.10</a:t>
            </a:r>
            <a:r>
              <a:rPr lang="nb-NO" sz="2000" b="1" smtClean="0"/>
              <a:t>, </a:t>
            </a:r>
            <a:r>
              <a:rPr lang="nb-NO" sz="2000" b="1" smtClean="0"/>
              <a:t>18.00</a:t>
            </a:r>
            <a:endParaRPr lang="nb-NO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93560" y="612000"/>
            <a:ext cx="8650440" cy="6465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306" name="TextShape 2"/>
          <p:cNvSpPr txBox="1"/>
          <p:nvPr/>
        </p:nvSpPr>
        <p:spPr>
          <a:xfrm>
            <a:off x="931367" y="96687"/>
            <a:ext cx="7808040" cy="1136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ts val="1711"/>
              </a:lnSpc>
            </a:pPr>
            <a:r>
              <a:rPr lang="en-GB" sz="3600" dirty="0">
                <a:solidFill>
                  <a:srgbClr val="0000FF"/>
                </a:solidFill>
              </a:rPr>
              <a:t>PYQUEN: physics frames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6553080" y="6248880"/>
            <a:ext cx="1895760" cy="447480"/>
          </a:xfrm>
          <a:prstGeom prst="rect">
            <a:avLst/>
          </a:prstGeom>
          <a:noFill/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979235"/>
            <a:ext cx="9131300" cy="599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0" y="65689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645459" y="2205000"/>
            <a:ext cx="8377517" cy="27716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8917DF"/>
                </a:solidFill>
                <a:latin typeface="Arial"/>
              </a:rPr>
              <a:t>II. T</a:t>
            </a:r>
            <a:r>
              <a:rPr lang="en-US" sz="4400" b="1" dirty="0" smtClean="0">
                <a:solidFill>
                  <a:srgbClr val="8917DF"/>
                </a:solidFill>
                <a:latin typeface="Arial"/>
              </a:rPr>
              <a:t>riangular (and elliptic) flows in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8917DF"/>
                </a:solidFill>
                <a:latin typeface="Arial"/>
              </a:rPr>
              <a:t>HYDJET</a:t>
            </a:r>
            <a:r>
              <a:rPr lang="en-US" sz="4400" b="1" dirty="0">
                <a:solidFill>
                  <a:srgbClr val="8917DF"/>
                </a:solidFill>
                <a:latin typeface="Arial"/>
              </a:rPr>
              <a:t>++ </a:t>
            </a:r>
            <a:r>
              <a:rPr lang="en-US" sz="4400" b="1" dirty="0" smtClean="0">
                <a:solidFill>
                  <a:srgbClr val="8917DF"/>
                </a:solidFill>
                <a:latin typeface="Arial"/>
              </a:rPr>
              <a:t>: interplay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8917DF"/>
                </a:solidFill>
                <a:latin typeface="Arial"/>
              </a:rPr>
              <a:t>of </a:t>
            </a:r>
            <a:r>
              <a:rPr lang="en-US" sz="4400" b="1" dirty="0">
                <a:solidFill>
                  <a:srgbClr val="8917DF"/>
                </a:solidFill>
                <a:latin typeface="Arial"/>
              </a:rPr>
              <a:t>hydrodynamics and jets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251640" y="-13066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4617B"/>
                </a:solidFill>
                <a:latin typeface="Franklin Gothic Medium"/>
              </a:rPr>
              <a:t>  </a:t>
            </a:r>
            <a:r>
              <a:rPr lang="en-US" sz="3600" dirty="0" smtClean="0">
                <a:solidFill>
                  <a:srgbClr val="E511C7"/>
                </a:solidFill>
                <a:latin typeface="Franklin Gothic Medium"/>
              </a:rPr>
              <a:t>Generation </a:t>
            </a:r>
            <a:r>
              <a:rPr lang="en-US" sz="3600" dirty="0">
                <a:solidFill>
                  <a:srgbClr val="E511C7"/>
                </a:solidFill>
                <a:latin typeface="Franklin Gothic Medium"/>
              </a:rPr>
              <a:t>of </a:t>
            </a:r>
            <a:r>
              <a:rPr lang="en-US" sz="3600" dirty="0" smtClean="0">
                <a:solidFill>
                  <a:srgbClr val="E511C7"/>
                </a:solidFill>
                <a:latin typeface="Franklin Gothic Medium"/>
              </a:rPr>
              <a:t>elliptic and triangular flows</a:t>
            </a:r>
            <a:endParaRPr dirty="0">
              <a:solidFill>
                <a:srgbClr val="E511C7"/>
              </a:solidFill>
            </a:endParaRPr>
          </a:p>
        </p:txBody>
      </p:sp>
      <p:pic>
        <p:nvPicPr>
          <p:cNvPr id="40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40" y="711698"/>
            <a:ext cx="6697101" cy="5163120"/>
          </a:xfrm>
          <a:prstGeom prst="rect">
            <a:avLst/>
          </a:prstGeom>
        </p:spPr>
      </p:pic>
      <p:sp>
        <p:nvSpPr>
          <p:cNvPr id="402" name="CustomShape 2"/>
          <p:cNvSpPr/>
          <p:nvPr/>
        </p:nvSpPr>
        <p:spPr>
          <a:xfrm>
            <a:off x="265680" y="1628640"/>
            <a:ext cx="74052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/>
              </a:rPr>
              <a:t>2</a:t>
            </a:r>
            <a:endParaRPr dirty="0"/>
          </a:p>
        </p:txBody>
      </p:sp>
      <p:sp>
        <p:nvSpPr>
          <p:cNvPr id="403" name="CustomShape 3"/>
          <p:cNvSpPr/>
          <p:nvPr/>
        </p:nvSpPr>
        <p:spPr>
          <a:xfrm>
            <a:off x="8375040" y="1412640"/>
            <a:ext cx="74052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endParaRPr dirty="0"/>
          </a:p>
        </p:txBody>
      </p:sp>
      <p:pic>
        <p:nvPicPr>
          <p:cNvPr id="40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872752" y="6105600"/>
            <a:ext cx="5242807" cy="75204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3941"/>
            <a:ext cx="3590544" cy="87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0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2"/>
          <p:cNvSpPr/>
          <p:nvPr/>
        </p:nvSpPr>
        <p:spPr>
          <a:xfrm>
            <a:off x="265680" y="1628640"/>
            <a:ext cx="74052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03" name="CustomShape 3"/>
          <p:cNvSpPr/>
          <p:nvPr/>
        </p:nvSpPr>
        <p:spPr>
          <a:xfrm>
            <a:off x="8375040" y="1412640"/>
            <a:ext cx="74052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995082"/>
            <a:ext cx="694322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859" y="6293224"/>
            <a:ext cx="776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(a) all ; (b) </a:t>
            </a:r>
            <a:r>
              <a:rPr lang="nb-NO" dirty="0" err="1" smtClean="0"/>
              <a:t>hydro</a:t>
            </a:r>
            <a:r>
              <a:rPr lang="nb-NO" dirty="0" smtClean="0"/>
              <a:t> + </a:t>
            </a:r>
            <a:r>
              <a:rPr lang="nb-NO" dirty="0" err="1" smtClean="0"/>
              <a:t>decays</a:t>
            </a:r>
            <a:r>
              <a:rPr lang="nb-NO" dirty="0" smtClean="0"/>
              <a:t> ; (c) </a:t>
            </a:r>
            <a:r>
              <a:rPr lang="nb-NO" dirty="0" err="1" smtClean="0"/>
              <a:t>directly</a:t>
            </a:r>
            <a:r>
              <a:rPr lang="nb-NO" dirty="0" smtClean="0"/>
              <a:t> </a:t>
            </a:r>
            <a:r>
              <a:rPr lang="nb-NO" dirty="0" err="1" smtClean="0"/>
              <a:t>produced</a:t>
            </a:r>
            <a:r>
              <a:rPr lang="nb-NO" dirty="0" smtClean="0"/>
              <a:t> ; (d) </a:t>
            </a:r>
            <a:r>
              <a:rPr lang="nb-NO" dirty="0" err="1" smtClean="0"/>
              <a:t>hydro</a:t>
            </a:r>
            <a:r>
              <a:rPr lang="nb-NO" dirty="0" smtClean="0"/>
              <a:t> w/o </a:t>
            </a:r>
            <a:r>
              <a:rPr lang="nb-NO" dirty="0" err="1" smtClean="0"/>
              <a:t>decays</a:t>
            </a:r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5760686" y="3221807"/>
            <a:ext cx="596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61BFF"/>
                </a:solidFill>
                <a:latin typeface="Arial"/>
              </a:rPr>
              <a:t>see talk by B.H. </a:t>
            </a:r>
            <a:r>
              <a:rPr lang="en-US" b="1" dirty="0" err="1" smtClean="0">
                <a:solidFill>
                  <a:srgbClr val="261BFF"/>
                </a:solidFill>
                <a:latin typeface="Arial"/>
              </a:rPr>
              <a:t>Brusheim</a:t>
            </a:r>
            <a:r>
              <a:rPr lang="en-US" b="1" dirty="0" smtClean="0">
                <a:solidFill>
                  <a:srgbClr val="261BFF"/>
                </a:solidFill>
                <a:latin typeface="Arial"/>
              </a:rPr>
              <a:t> Johansson, Mon.7, 18.00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14408" y="130963"/>
            <a:ext cx="8653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511C7"/>
                </a:solidFill>
              </a:rPr>
              <a:t>Ratio v</a:t>
            </a:r>
            <a:r>
              <a:rPr lang="en-US" sz="3200" b="1" baseline="-25000" dirty="0" smtClean="0">
                <a:solidFill>
                  <a:srgbClr val="E511C7"/>
                </a:solidFill>
              </a:rPr>
              <a:t>3</a:t>
            </a:r>
            <a:r>
              <a:rPr lang="en-US" sz="3200" b="1" baseline="30000" dirty="0" smtClean="0">
                <a:solidFill>
                  <a:srgbClr val="E511C7"/>
                </a:solidFill>
              </a:rPr>
              <a:t>2</a:t>
            </a:r>
            <a:r>
              <a:rPr lang="en-US" sz="3200" b="1" dirty="0" smtClean="0">
                <a:solidFill>
                  <a:srgbClr val="E511C7"/>
                </a:solidFill>
              </a:rPr>
              <a:t>/v</a:t>
            </a:r>
            <a:r>
              <a:rPr lang="en-US" sz="3200" b="1" baseline="-25000" dirty="0" smtClean="0">
                <a:solidFill>
                  <a:srgbClr val="E511C7"/>
                </a:solidFill>
              </a:rPr>
              <a:t>2</a:t>
            </a:r>
            <a:r>
              <a:rPr lang="en-US" sz="3200" b="1" baseline="30000" dirty="0" smtClean="0">
                <a:solidFill>
                  <a:srgbClr val="E511C7"/>
                </a:solidFill>
              </a:rPr>
              <a:t>3</a:t>
            </a:r>
            <a:r>
              <a:rPr lang="en-US" sz="3200" b="1" dirty="0" smtClean="0">
                <a:solidFill>
                  <a:srgbClr val="E511C7"/>
                </a:solidFill>
              </a:rPr>
              <a:t> for different production modes </a:t>
            </a:r>
            <a:endParaRPr lang="en-US" sz="3200" b="1" dirty="0">
              <a:solidFill>
                <a:srgbClr val="E51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571320" y="0"/>
            <a:ext cx="7772040" cy="623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i="1">
                <a:solidFill>
                  <a:srgbClr val="0C00F8"/>
                </a:solidFill>
                <a:latin typeface="Franklin Gothic Medium"/>
              </a:rPr>
              <a:t> LHC data vs. HYDJET++ model</a:t>
            </a:r>
            <a:endParaRPr/>
          </a:p>
        </p:txBody>
      </p:sp>
      <p:sp>
        <p:nvSpPr>
          <p:cNvPr id="406" name="CustomShape 2"/>
          <p:cNvSpPr/>
          <p:nvPr/>
        </p:nvSpPr>
        <p:spPr>
          <a:xfrm rot="16200000">
            <a:off x="6480360" y="3177000"/>
            <a:ext cx="4680000" cy="5763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261BFF"/>
                </a:solidFill>
                <a:latin typeface="Arial"/>
              </a:rPr>
              <a:t>L. </a:t>
            </a:r>
            <a:r>
              <a:rPr lang="en-US" sz="1600" b="1" dirty="0" err="1">
                <a:solidFill>
                  <a:srgbClr val="261BFF"/>
                </a:solidFill>
                <a:latin typeface="Arial"/>
              </a:rPr>
              <a:t>Bravina</a:t>
            </a:r>
            <a:r>
              <a:rPr lang="en-US" sz="1600" b="1" dirty="0">
                <a:solidFill>
                  <a:srgbClr val="261BFF"/>
                </a:solidFill>
                <a:latin typeface="Arial"/>
              </a:rPr>
              <a:t> et al., Eur. Phys. J C74 (2014) 2807</a:t>
            </a:r>
            <a:r>
              <a:rPr lang="en-US" sz="1600" dirty="0">
                <a:solidFill>
                  <a:srgbClr val="261BFF"/>
                </a:solidFill>
                <a:latin typeface="Arial"/>
              </a:rPr>
              <a:t>                                </a:t>
            </a:r>
            <a:endParaRPr dirty="0"/>
          </a:p>
        </p:txBody>
      </p:sp>
      <p:sp>
        <p:nvSpPr>
          <p:cNvPr id="407" name="CustomShape 3"/>
          <p:cNvSpPr/>
          <p:nvPr/>
        </p:nvSpPr>
        <p:spPr>
          <a:xfrm>
            <a:off x="1269000" y="620640"/>
            <a:ext cx="2351160" cy="4561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C111B9"/>
                </a:solidFill>
                <a:latin typeface="Arial"/>
              </a:rPr>
              <a:t>Triangular flow</a:t>
            </a:r>
            <a:endParaRPr/>
          </a:p>
        </p:txBody>
      </p:sp>
      <p:sp>
        <p:nvSpPr>
          <p:cNvPr id="408" name="CustomShape 4"/>
          <p:cNvSpPr/>
          <p:nvPr/>
        </p:nvSpPr>
        <p:spPr>
          <a:xfrm>
            <a:off x="6383880" y="620640"/>
            <a:ext cx="22568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Pb+Pb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@ 2.76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ATeV</a:t>
            </a:r>
            <a:endParaRPr b="1" dirty="0"/>
          </a:p>
        </p:txBody>
      </p:sp>
      <p:pic>
        <p:nvPicPr>
          <p:cNvPr id="40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83840" y="1076760"/>
            <a:ext cx="7773840" cy="5112360"/>
          </a:xfrm>
          <a:prstGeom prst="rect">
            <a:avLst/>
          </a:prstGeom>
        </p:spPr>
      </p:pic>
      <p:sp>
        <p:nvSpPr>
          <p:cNvPr id="410" name="TextShape 5"/>
          <p:cNvSpPr txBox="1"/>
          <p:nvPr/>
        </p:nvSpPr>
        <p:spPr>
          <a:xfrm>
            <a:off x="1087380" y="6190094"/>
            <a:ext cx="6739920" cy="53690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Closed points:   CMS data 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{2Part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&amp; LYZ};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Open points and histograms: HYDJET++ 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{EP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&amp;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Psi3}</a:t>
            </a:r>
            <a:endParaRPr b="1" dirty="0"/>
          </a:p>
        </p:txBody>
      </p:sp>
      <p:sp>
        <p:nvSpPr>
          <p:cNvPr id="2" name="Donut 1"/>
          <p:cNvSpPr/>
          <p:nvPr/>
        </p:nvSpPr>
        <p:spPr>
          <a:xfrm>
            <a:off x="4598895" y="1855694"/>
            <a:ext cx="914400" cy="914400"/>
          </a:xfrm>
          <a:prstGeom prst="donut">
            <a:avLst>
              <a:gd name="adj" fmla="val 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3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" y="1076760"/>
            <a:ext cx="5810956" cy="55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" name="TextShape 1"/>
          <p:cNvSpPr txBox="1"/>
          <p:nvPr/>
        </p:nvSpPr>
        <p:spPr>
          <a:xfrm>
            <a:off x="123210" y="0"/>
            <a:ext cx="8913214" cy="623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i="1" dirty="0">
                <a:solidFill>
                  <a:srgbClr val="0C00F8"/>
                </a:solidFill>
                <a:latin typeface="Franklin Gothic Medium"/>
              </a:rPr>
              <a:t> </a:t>
            </a:r>
            <a:r>
              <a:rPr lang="en-US" sz="4000" b="1" i="1" dirty="0" smtClean="0">
                <a:solidFill>
                  <a:srgbClr val="0C00F8"/>
                </a:solidFill>
                <a:latin typeface="Franklin Gothic Medium"/>
              </a:rPr>
              <a:t>Interplay of hydrodynamics and jets</a:t>
            </a:r>
            <a:endParaRPr dirty="0"/>
          </a:p>
        </p:txBody>
      </p:sp>
      <p:sp>
        <p:nvSpPr>
          <p:cNvPr id="406" name="CustomShape 2"/>
          <p:cNvSpPr/>
          <p:nvPr/>
        </p:nvSpPr>
        <p:spPr>
          <a:xfrm rot="16200000">
            <a:off x="3326178" y="3271129"/>
            <a:ext cx="4680000" cy="5763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261BFF"/>
                </a:solidFill>
                <a:latin typeface="Arial"/>
              </a:rPr>
              <a:t>J. </a:t>
            </a:r>
            <a:r>
              <a:rPr lang="en-US" sz="1600" b="1" dirty="0" err="1" smtClean="0">
                <a:solidFill>
                  <a:srgbClr val="261BFF"/>
                </a:solidFill>
                <a:latin typeface="Arial"/>
              </a:rPr>
              <a:t>Crkovska</a:t>
            </a:r>
            <a:r>
              <a:rPr lang="en-US" sz="1600" b="1" dirty="0" smtClean="0">
                <a:solidFill>
                  <a:srgbClr val="261BFF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261BFF"/>
                </a:solidFill>
                <a:latin typeface="Arial"/>
              </a:rPr>
              <a:t>et al., </a:t>
            </a:r>
            <a:r>
              <a:rPr lang="en-US" sz="1600" b="1" dirty="0" smtClean="0">
                <a:solidFill>
                  <a:srgbClr val="261BFF"/>
                </a:solidFill>
                <a:latin typeface="Arial"/>
              </a:rPr>
              <a:t>to be submitted</a:t>
            </a:r>
            <a:r>
              <a:rPr lang="en-US" sz="1600" dirty="0" smtClean="0">
                <a:solidFill>
                  <a:srgbClr val="261BFF"/>
                </a:solidFill>
                <a:latin typeface="Arial"/>
              </a:rPr>
              <a:t>                                </a:t>
            </a:r>
            <a:endParaRPr dirty="0"/>
          </a:p>
        </p:txBody>
      </p:sp>
      <p:sp>
        <p:nvSpPr>
          <p:cNvPr id="407" name="CustomShape 3"/>
          <p:cNvSpPr/>
          <p:nvPr/>
        </p:nvSpPr>
        <p:spPr>
          <a:xfrm>
            <a:off x="1269000" y="620640"/>
            <a:ext cx="2351160" cy="4561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C111B9"/>
                </a:solidFill>
                <a:latin typeface="Arial"/>
              </a:rPr>
              <a:t>Triangular flow</a:t>
            </a:r>
            <a:endParaRPr/>
          </a:p>
        </p:txBody>
      </p:sp>
      <p:sp>
        <p:nvSpPr>
          <p:cNvPr id="408" name="CustomShape 4"/>
          <p:cNvSpPr/>
          <p:nvPr/>
        </p:nvSpPr>
        <p:spPr>
          <a:xfrm>
            <a:off x="6383880" y="620640"/>
            <a:ext cx="22568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Pb+Pb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@ 2.76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ATeV</a:t>
            </a:r>
            <a:endParaRPr b="1" dirty="0"/>
          </a:p>
        </p:txBody>
      </p:sp>
      <p:sp>
        <p:nvSpPr>
          <p:cNvPr id="410" name="TextShape 5"/>
          <p:cNvSpPr txBox="1"/>
          <p:nvPr/>
        </p:nvSpPr>
        <p:spPr>
          <a:xfrm>
            <a:off x="1087380" y="6190094"/>
            <a:ext cx="6739920" cy="53690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954358" y="1340241"/>
            <a:ext cx="30820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Hydrodynamics gives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mass ordering </a:t>
            </a:r>
            <a:r>
              <a:rPr lang="en-US" sz="2400" b="1" dirty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of </a:t>
            </a:r>
            <a:r>
              <a:rPr lang="en-US" sz="2400" b="1" dirty="0" smtClean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v3</a:t>
            </a:r>
          </a:p>
          <a:p>
            <a:pPr eaLnBrk="0" hangingPunct="0"/>
            <a:endParaRPr lang="en-US" sz="2400" b="1" dirty="0">
              <a:solidFill>
                <a:srgbClr val="249C3B"/>
              </a:solidFill>
              <a:latin typeface="Times New Roman" pitchFamily="18" charset="0"/>
              <a:sym typeface="Wingdings" pitchFamily="2" charset="2"/>
            </a:endParaRPr>
          </a:p>
          <a:p>
            <a:r>
              <a:rPr lang="en-US" sz="2400" b="1" dirty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The model possesses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crossing</a:t>
            </a:r>
            <a:r>
              <a:rPr lang="en-US" sz="2400" b="1" dirty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 of baryon and meson </a:t>
            </a:r>
            <a:r>
              <a:rPr lang="en-US" sz="2400" b="1" dirty="0" smtClean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branches</a:t>
            </a:r>
          </a:p>
          <a:p>
            <a:endParaRPr lang="en-US" sz="2400" b="1" dirty="0">
              <a:solidFill>
                <a:srgbClr val="249C3B"/>
              </a:solidFill>
              <a:latin typeface="Times New Roman" pitchFamily="18" charset="0"/>
              <a:sym typeface="Wingdings" pitchFamily="2" charset="2"/>
            </a:endParaRPr>
          </a:p>
          <a:p>
            <a:r>
              <a:rPr lang="en-US" sz="2400" b="1" dirty="0" smtClean="0">
                <a:solidFill>
                  <a:srgbClr val="249C3B"/>
                </a:solidFill>
                <a:latin typeface="Times New Roman" pitchFamily="18" charset="0"/>
                <a:sym typeface="Wingdings" pitchFamily="2" charset="2"/>
              </a:rPr>
              <a:t>The reason for the mass ordering break at 2 GeV/c is traced to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hard processes (jets)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38" y="985320"/>
            <a:ext cx="4881587" cy="46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5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0" y="163440"/>
            <a:ext cx="9143640" cy="696600"/>
          </a:xfrm>
          <a:prstGeom prst="rect">
            <a:avLst/>
          </a:prstGeom>
          <a:noFill/>
        </p:spPr>
        <p:txBody>
          <a:bodyPr lIns="81720" tIns="40680" rIns="81720" bIns="40680"/>
          <a:lstStyle/>
          <a:p>
            <a:pPr>
              <a:lnSpc>
                <a:spcPct val="93000"/>
              </a:lnSpc>
            </a:pPr>
            <a:r>
              <a:rPr lang="en-US" sz="2400" b="1" i="1" u="sng" dirty="0">
                <a:solidFill>
                  <a:srgbClr val="4C4C4C"/>
                </a:solidFill>
                <a:latin typeface="Arial"/>
              </a:rPr>
              <a:t>The </a:t>
            </a:r>
            <a:r>
              <a:rPr lang="en-US" sz="2400" b="1" i="1" u="sng" dirty="0" err="1" smtClean="0">
                <a:solidFill>
                  <a:srgbClr val="4C4C4C"/>
                </a:solidFill>
                <a:latin typeface="Arial"/>
              </a:rPr>
              <a:t>p</a:t>
            </a:r>
            <a:r>
              <a:rPr lang="en-US" sz="2400" b="1" i="1" u="sng" baseline="-25000" dirty="0" err="1" smtClean="0">
                <a:solidFill>
                  <a:srgbClr val="4C4C4C"/>
                </a:solidFill>
                <a:latin typeface="Arial"/>
              </a:rPr>
              <a:t>T</a:t>
            </a:r>
            <a:r>
              <a:rPr lang="en-US" sz="2400" b="1" i="1" u="sng" dirty="0" smtClean="0">
                <a:solidFill>
                  <a:srgbClr val="4C4C4C"/>
                </a:solidFill>
                <a:latin typeface="Arial"/>
              </a:rPr>
              <a:t> </a:t>
            </a:r>
            <a:r>
              <a:rPr lang="en-US" sz="2400" b="1" i="1" u="sng" dirty="0" err="1">
                <a:solidFill>
                  <a:srgbClr val="4C4C4C"/>
                </a:solidFill>
                <a:latin typeface="Arial"/>
              </a:rPr>
              <a:t>specta</a:t>
            </a:r>
            <a:r>
              <a:rPr lang="en-US" sz="2400" b="1" i="1" u="sng" dirty="0">
                <a:solidFill>
                  <a:srgbClr val="4C4C4C"/>
                </a:solidFill>
                <a:latin typeface="Arial"/>
              </a:rPr>
              <a:t> of π, K, </a:t>
            </a:r>
            <a:r>
              <a:rPr lang="en-US" sz="2400" b="1" i="1" u="sng" dirty="0">
                <a:solidFill>
                  <a:srgbClr val="4C4C4C"/>
                </a:solidFill>
                <a:latin typeface="Times New Roman"/>
              </a:rPr>
              <a:t>p, </a:t>
            </a:r>
            <a:r>
              <a:rPr lang="en-US" sz="2400" b="1" i="1" u="sng" dirty="0">
                <a:solidFill>
                  <a:srgbClr val="4C4C4C"/>
                </a:solidFill>
                <a:latin typeface="Arial"/>
              </a:rPr>
              <a:t>Λ with HYDJET++ </a:t>
            </a:r>
            <a:r>
              <a:rPr lang="en-US" sz="2400" b="1" i="1" u="sng" dirty="0" smtClean="0">
                <a:solidFill>
                  <a:srgbClr val="4C4C4C"/>
                </a:solidFill>
                <a:latin typeface="Arial"/>
              </a:rPr>
              <a:t>model</a:t>
            </a:r>
            <a:r>
              <a:rPr lang="en-US" sz="2400" b="1" i="1" u="sng" dirty="0">
                <a:solidFill>
                  <a:srgbClr val="4C4C4C"/>
                </a:solidFill>
                <a:latin typeface="Arial"/>
              </a:rPr>
              <a:t> </a:t>
            </a:r>
            <a:r>
              <a:rPr lang="en-US" sz="2400" b="1" i="1" u="sng" dirty="0" smtClean="0">
                <a:solidFill>
                  <a:srgbClr val="4C4C4C"/>
                </a:solidFill>
                <a:latin typeface="Arial"/>
              </a:rPr>
              <a:t>(RHIC)</a:t>
            </a:r>
            <a:r>
              <a:rPr lang="en-US" sz="2400" b="1" u="sng" dirty="0" smtClean="0">
                <a:solidFill>
                  <a:srgbClr val="DC2300"/>
                </a:solidFill>
                <a:latin typeface="Arial"/>
              </a:rPr>
              <a:t> </a:t>
            </a:r>
            <a:endParaRPr dirty="0"/>
          </a:p>
        </p:txBody>
      </p:sp>
      <p:sp>
        <p:nvSpPr>
          <p:cNvPr id="348" name="CustomShape 2"/>
          <p:cNvSpPr/>
          <p:nvPr/>
        </p:nvSpPr>
        <p:spPr>
          <a:xfrm>
            <a:off x="0" y="1871640"/>
            <a:ext cx="2499840" cy="4485960"/>
          </a:xfrm>
          <a:prstGeom prst="rect">
            <a:avLst/>
          </a:prstGeom>
          <a:noFill/>
        </p:spPr>
        <p:txBody>
          <a:bodyPr lIns="81720" tIns="40680" rIns="81720" bIns="40680"/>
          <a:lstStyle/>
          <a:p>
            <a:pPr>
              <a:lnSpc>
                <a:spcPct val="93000"/>
              </a:lnSpc>
            </a:pPr>
            <a:r>
              <a:rPr lang="en-US" b="1">
                <a:solidFill>
                  <a:srgbClr val="0000FF"/>
                </a:solidFill>
                <a:latin typeface="Arial"/>
              </a:rPr>
              <a:t>The slope for the hydro part depends strongly on mass</a:t>
            </a:r>
            <a:r>
              <a:rPr lang="en-US" b="1">
                <a:solidFill>
                  <a:srgbClr val="3333CC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en-US" b="1">
                <a:solidFill>
                  <a:srgbClr val="000000"/>
                </a:solidFill>
                <a:latin typeface="Arial"/>
              </a:rPr>
              <a:t>  </a:t>
            </a:r>
            <a:r>
              <a:rPr lang="en-US" b="1" i="1">
                <a:solidFill>
                  <a:srgbClr val="DC2300"/>
                </a:solidFill>
                <a:latin typeface="Arial"/>
              </a:rPr>
              <a:t>- the heavier the particle  -- the harder  the spectrum 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en-US" b="1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en-US" b="1">
                <a:solidFill>
                  <a:srgbClr val="0000FF"/>
                </a:solidFill>
                <a:latin typeface="Arial"/>
              </a:rPr>
              <a:t>The hydro part dies out earlier for light particles than for heavy ones</a:t>
            </a:r>
            <a:endParaRPr/>
          </a:p>
        </p:txBody>
      </p:sp>
      <p:pic>
        <p:nvPicPr>
          <p:cNvPr id="34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357280" y="983880"/>
            <a:ext cx="6786360" cy="5230800"/>
          </a:xfrm>
          <a:prstGeom prst="rect">
            <a:avLst/>
          </a:prstGeom>
        </p:spPr>
      </p:pic>
      <p:sp>
        <p:nvSpPr>
          <p:cNvPr id="350" name="CustomShape 3"/>
          <p:cNvSpPr/>
          <p:nvPr/>
        </p:nvSpPr>
        <p:spPr>
          <a:xfrm>
            <a:off x="928800" y="4071960"/>
            <a:ext cx="484200" cy="785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49C3B"/>
          </a:solidFill>
          <a:ln w="25560">
            <a:solidFill>
              <a:srgbClr val="0B5292"/>
            </a:solidFill>
            <a:round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82800" tIns="41400" rIns="82800" bIns="41400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4617B"/>
                </a:solidFill>
                <a:latin typeface="Franklin Gothic Medium"/>
              </a:rPr>
              <a:t>               </a:t>
            </a:r>
            <a:r>
              <a:rPr lang="en-US" sz="3600" dirty="0">
                <a:solidFill>
                  <a:srgbClr val="04617B"/>
                </a:solidFill>
                <a:latin typeface="Franklin Gothic Medium"/>
                <a:cs typeface="Franklin Gothic Medium"/>
              </a:rPr>
              <a:t>    </a:t>
            </a:r>
            <a:r>
              <a:rPr lang="en-US" sz="3600" dirty="0">
                <a:solidFill>
                  <a:srgbClr val="3333CC"/>
                </a:solidFill>
                <a:latin typeface="Franklin Gothic Medium"/>
                <a:cs typeface="Franklin Gothic Medium"/>
              </a:rPr>
              <a:t>Outline</a:t>
            </a:r>
            <a:endParaRPr dirty="0">
              <a:latin typeface="Franklin Gothic Medium"/>
              <a:cs typeface="Franklin Gothic Medium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61365" y="1460351"/>
            <a:ext cx="8829995" cy="4800748"/>
          </a:xfrm>
          <a:prstGeom prst="rect">
            <a:avLst/>
          </a:prstGeom>
        </p:spPr>
        <p:txBody>
          <a:bodyPr lIns="82800" tIns="41400" rIns="82800" bIns="41400"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   Introduction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rodynamics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riangular flow v</a:t>
            </a:r>
            <a:r>
              <a:rPr lang="en-US" sz="3200" b="1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relativistic heavy ion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 Influence of resonance decays on v</a:t>
            </a:r>
            <a:r>
              <a:rPr lang="en-US" sz="3200" b="1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   Number-of-constituent-quark scaling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 Conclusions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555960" y="6247800"/>
            <a:ext cx="2129760" cy="472680"/>
          </a:xfrm>
          <a:prstGeom prst="rect">
            <a:avLst/>
          </a:prstGeom>
          <a:noFill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214280" y="2857680"/>
            <a:ext cx="7143480" cy="1431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8917DF"/>
                </a:solidFill>
                <a:latin typeface="Arial Rounded MT Bold"/>
              </a:rPr>
              <a:t>III .   </a:t>
            </a:r>
            <a:r>
              <a:rPr lang="en-US" sz="4400" b="1" dirty="0">
                <a:solidFill>
                  <a:srgbClr val="8917DF"/>
                </a:solidFill>
                <a:latin typeface="Arial Rounded MT Bold"/>
              </a:rPr>
              <a:t>Influence of resonance decays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5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0" y="578881"/>
            <a:ext cx="7367442" cy="50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CustomShape 1"/>
          <p:cNvSpPr/>
          <p:nvPr/>
        </p:nvSpPr>
        <p:spPr>
          <a:xfrm>
            <a:off x="0" y="107758"/>
            <a:ext cx="8996082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       Influence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of resonance decays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on v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of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different </a:t>
            </a: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                                  particles  at </a:t>
            </a:r>
            <a:r>
              <a:rPr lang="en-US" sz="2400" b="1" dirty="0">
                <a:solidFill>
                  <a:srgbClr val="8917DF"/>
                </a:solidFill>
                <a:latin typeface="Arial"/>
              </a:rPr>
              <a:t>LHC</a:t>
            </a:r>
            <a:endParaRPr sz="2400" dirty="0"/>
          </a:p>
        </p:txBody>
      </p:sp>
      <p:sp>
        <p:nvSpPr>
          <p:cNvPr id="359" name="CustomShape 2"/>
          <p:cNvSpPr/>
          <p:nvPr/>
        </p:nvSpPr>
        <p:spPr>
          <a:xfrm>
            <a:off x="6929280" y="4429080"/>
            <a:ext cx="64260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˄</a:t>
            </a:r>
            <a:endParaRPr/>
          </a:p>
        </p:txBody>
      </p:sp>
      <p:sp>
        <p:nvSpPr>
          <p:cNvPr id="360" name="CustomShape 3"/>
          <p:cNvSpPr/>
          <p:nvPr/>
        </p:nvSpPr>
        <p:spPr>
          <a:xfrm>
            <a:off x="428760" y="5643720"/>
            <a:ext cx="8286480" cy="9133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rgbClr val="FF0000"/>
                </a:solidFill>
                <a:latin typeface="Arial"/>
              </a:rPr>
              <a:t>Pions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Kaons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, Baryons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the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maximum of the resulting flow is shifted to higher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compared to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the flow of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directly produced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particles</a:t>
            </a:r>
            <a:endParaRPr dirty="0"/>
          </a:p>
        </p:txBody>
      </p:sp>
      <p:sp>
        <p:nvSpPr>
          <p:cNvPr id="363" name="CustomShape 5"/>
          <p:cNvSpPr/>
          <p:nvPr/>
        </p:nvSpPr>
        <p:spPr>
          <a:xfrm rot="16200000">
            <a:off x="6305379" y="3090156"/>
            <a:ext cx="4519440" cy="3643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261BFF"/>
                </a:solidFill>
                <a:latin typeface="Arial"/>
              </a:rPr>
              <a:t>J. </a:t>
            </a:r>
            <a:r>
              <a:rPr lang="en-US" b="1" dirty="0" err="1" smtClean="0">
                <a:solidFill>
                  <a:srgbClr val="261BFF"/>
                </a:solidFill>
                <a:latin typeface="Arial"/>
              </a:rPr>
              <a:t>Crkovska</a:t>
            </a:r>
            <a:r>
              <a:rPr lang="en-US" b="1" dirty="0" smtClean="0">
                <a:solidFill>
                  <a:srgbClr val="261BFF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261BFF"/>
                </a:solidFill>
                <a:latin typeface="Arial"/>
              </a:rPr>
              <a:t>et al., </a:t>
            </a:r>
            <a:r>
              <a:rPr lang="en-US" b="1" dirty="0" smtClean="0">
                <a:solidFill>
                  <a:srgbClr val="261BFF"/>
                </a:solidFill>
                <a:latin typeface="Arial"/>
              </a:rPr>
              <a:t>to be submitted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1760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1143000" y="142920"/>
            <a:ext cx="7000560" cy="642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i="1" u="sng">
                <a:solidFill>
                  <a:srgbClr val="002060"/>
                </a:solidFill>
                <a:latin typeface="Franklin Gothic Medium"/>
              </a:rPr>
              <a:t>Transverse  momentum  of  secondary  particles </a:t>
            </a:r>
            <a:endParaRPr/>
          </a:p>
        </p:txBody>
      </p:sp>
      <p:pic>
        <p:nvPicPr>
          <p:cNvPr id="36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5880" y="1285920"/>
            <a:ext cx="6935760" cy="4428720"/>
          </a:xfrm>
          <a:prstGeom prst="rect">
            <a:avLst/>
          </a:prstGeom>
        </p:spPr>
      </p:pic>
      <p:sp>
        <p:nvSpPr>
          <p:cNvPr id="366" name="CustomShape 2"/>
          <p:cNvSpPr/>
          <p:nvPr/>
        </p:nvSpPr>
        <p:spPr>
          <a:xfrm>
            <a:off x="285840" y="5929200"/>
            <a:ext cx="7786440" cy="3952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The secondary pion spectrum is much softer than proton spectrum</a:t>
            </a:r>
            <a:endParaRPr dirty="0"/>
          </a:p>
        </p:txBody>
      </p:sp>
      <p:sp>
        <p:nvSpPr>
          <p:cNvPr id="367" name="CustomShape 3"/>
          <p:cNvSpPr/>
          <p:nvPr/>
        </p:nvSpPr>
        <p:spPr>
          <a:xfrm>
            <a:off x="3214800" y="785880"/>
            <a:ext cx="1928520" cy="5169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0000"/>
                </a:solidFill>
                <a:latin typeface="Arial"/>
              </a:rPr>
              <a:t>Δ</a:t>
            </a:r>
            <a:r>
              <a:rPr lang="en-US" sz="2800">
                <a:solidFill>
                  <a:srgbClr val="FF0000"/>
                </a:solidFill>
                <a:latin typeface="Calibri"/>
              </a:rPr>
              <a:t>→</a:t>
            </a:r>
            <a:r>
              <a:rPr lang="en-US" sz="2800">
                <a:solidFill>
                  <a:srgbClr val="FF0000"/>
                </a:solidFill>
                <a:latin typeface="Arial"/>
              </a:rPr>
              <a:t>π + p </a:t>
            </a:r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644400" y="3000240"/>
            <a:ext cx="181080" cy="5770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" name="Up Arrow 1"/>
          <p:cNvSpPr/>
          <p:nvPr/>
        </p:nvSpPr>
        <p:spPr>
          <a:xfrm rot="1301717">
            <a:off x="2559300" y="4113742"/>
            <a:ext cx="285695" cy="1936865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20703046">
            <a:off x="5823315" y="4618143"/>
            <a:ext cx="337813" cy="1396853"/>
          </a:xfrm>
          <a:prstGeom prst="up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00" y="641257"/>
            <a:ext cx="35528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1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0" y="142920"/>
            <a:ext cx="9143640" cy="642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i="1" u="sng" dirty="0" smtClean="0">
                <a:solidFill>
                  <a:srgbClr val="002060"/>
                </a:solidFill>
                <a:latin typeface="Franklin Gothic Medium"/>
              </a:rPr>
              <a:t>Triangular  </a:t>
            </a:r>
            <a:r>
              <a:rPr lang="en-US" sz="2400" b="1" i="1" u="sng" dirty="0">
                <a:solidFill>
                  <a:srgbClr val="002060"/>
                </a:solidFill>
                <a:latin typeface="Franklin Gothic Medium"/>
              </a:rPr>
              <a:t>flow  of  direct  and  secondary  particles at </a:t>
            </a:r>
            <a:r>
              <a:rPr lang="en-US" sz="2400" b="1" i="1" u="sng" dirty="0">
                <a:solidFill>
                  <a:srgbClr val="8917DF"/>
                </a:solidFill>
                <a:latin typeface="Franklin Gothic Medium"/>
              </a:rPr>
              <a:t>LHC</a:t>
            </a:r>
            <a:endParaRPr dirty="0"/>
          </a:p>
        </p:txBody>
      </p:sp>
      <p:sp>
        <p:nvSpPr>
          <p:cNvPr id="372" name="CustomShape 2"/>
          <p:cNvSpPr/>
          <p:nvPr/>
        </p:nvSpPr>
        <p:spPr>
          <a:xfrm>
            <a:off x="5857920" y="1214280"/>
            <a:ext cx="192852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73" name="CustomShape 3"/>
          <p:cNvSpPr/>
          <p:nvPr/>
        </p:nvSpPr>
        <p:spPr>
          <a:xfrm>
            <a:off x="-1" y="5857920"/>
            <a:ext cx="9143641" cy="10000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(Similar to elliptic flow): 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t 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low transverse 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momenta </a:t>
            </a:r>
            <a:r>
              <a:rPr lang="en-US" b="1" dirty="0" err="1" smtClean="0">
                <a:solidFill>
                  <a:srgbClr val="002060"/>
                </a:solidFill>
                <a:latin typeface="Arial"/>
              </a:rPr>
              <a:t>pions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from 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decays of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 D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eltas and omegas 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enhance the 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flow whereas </a:t>
            </a:r>
            <a:r>
              <a:rPr lang="en-US" b="1" dirty="0" err="1" smtClean="0">
                <a:solidFill>
                  <a:srgbClr val="002060"/>
                </a:solidFill>
                <a:latin typeface="Arial"/>
              </a:rPr>
              <a:t>pions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from </a:t>
            </a:r>
            <a:r>
              <a:rPr lang="en-US" b="1" dirty="0" smtClean="0">
                <a:solidFill>
                  <a:srgbClr val="002060"/>
                </a:solidFill>
                <a:latin typeface="Arial"/>
              </a:rPr>
              <a:t>rho-mesons reduce </a:t>
            </a:r>
            <a:r>
              <a:rPr lang="en-US" b="1" dirty="0">
                <a:solidFill>
                  <a:srgbClr val="002060"/>
                </a:solidFill>
                <a:latin typeface="Arial"/>
              </a:rPr>
              <a:t>it</a:t>
            </a:r>
            <a:endParaRPr dirty="0"/>
          </a:p>
        </p:txBody>
      </p:sp>
      <p:sp>
        <p:nvSpPr>
          <p:cNvPr id="374" name="CustomShape 4"/>
          <p:cNvSpPr/>
          <p:nvPr/>
        </p:nvSpPr>
        <p:spPr>
          <a:xfrm>
            <a:off x="644400" y="3000240"/>
            <a:ext cx="181080" cy="5770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3" y="785520"/>
            <a:ext cx="7352460" cy="50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6634443" y="3392653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/>
              </a:rPr>
              <a:t>J. </a:t>
            </a:r>
            <a:r>
              <a:rPr lang="en-US" b="1" dirty="0" err="1">
                <a:latin typeface="Arial"/>
              </a:rPr>
              <a:t>Crkovska</a:t>
            </a:r>
            <a:r>
              <a:rPr lang="en-US" b="1" dirty="0">
                <a:latin typeface="Arial"/>
              </a:rPr>
              <a:t> et al., to be submitted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204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57200" y="1628640"/>
            <a:ext cx="8503920" cy="34412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solidFill>
                  <a:srgbClr val="8917DF"/>
                </a:solidFill>
                <a:latin typeface="Arial Rounded MT Bold"/>
              </a:rPr>
              <a:t>IV. </a:t>
            </a:r>
            <a:r>
              <a:rPr lang="en-US" sz="4400" b="1" dirty="0">
                <a:solidFill>
                  <a:srgbClr val="8917DF"/>
                </a:solidFill>
                <a:latin typeface="Arial Rounded MT Bold"/>
              </a:rPr>
              <a:t>Number-of-constituent- quark (NCQ) scaling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8917DF"/>
                </a:solidFill>
                <a:latin typeface="Arial Rounded MT Bold"/>
              </a:rPr>
              <a:t> 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000080" y="285840"/>
            <a:ext cx="664344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NCQ scaling 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</a:rPr>
              <a:t>for v</a:t>
            </a:r>
            <a:r>
              <a:rPr lang="en-US" sz="2400" b="1" u="sng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</a:rPr>
              <a:t> at </a:t>
            </a:r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LHC</a:t>
            </a:r>
            <a:endParaRPr dirty="0"/>
          </a:p>
        </p:txBody>
      </p:sp>
      <p:sp>
        <p:nvSpPr>
          <p:cNvPr id="383" name="CustomShape 2"/>
          <p:cNvSpPr/>
          <p:nvPr/>
        </p:nvSpPr>
        <p:spPr>
          <a:xfrm>
            <a:off x="339840" y="785880"/>
            <a:ext cx="826452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                           No scaling for                            Appearance of the approximate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             direct particles                            scaling for all particles </a:t>
            </a:r>
            <a:endParaRPr dirty="0"/>
          </a:p>
        </p:txBody>
      </p:sp>
      <p:pic>
        <p:nvPicPr>
          <p:cNvPr id="38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1412640"/>
            <a:ext cx="7189200" cy="4444920"/>
          </a:xfrm>
          <a:prstGeom prst="rect">
            <a:avLst/>
          </a:prstGeom>
        </p:spPr>
      </p:pic>
      <p:sp>
        <p:nvSpPr>
          <p:cNvPr id="385" name="CustomShape 3"/>
          <p:cNvSpPr/>
          <p:nvPr/>
        </p:nvSpPr>
        <p:spPr>
          <a:xfrm>
            <a:off x="1119240" y="6021360"/>
            <a:ext cx="8048160" cy="3952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8917DF"/>
                </a:solidFill>
                <a:latin typeface="Berlin Sans FB Demi"/>
              </a:rPr>
              <a:t>LHC:  NCQ scaling will be only approximate (prediction, 2009)</a:t>
            </a:r>
            <a:endParaRPr/>
          </a:p>
        </p:txBody>
      </p:sp>
      <p:sp>
        <p:nvSpPr>
          <p:cNvPr id="386" name="CustomShape 4"/>
          <p:cNvSpPr/>
          <p:nvPr/>
        </p:nvSpPr>
        <p:spPr>
          <a:xfrm rot="16200000">
            <a:off x="6558480" y="3556080"/>
            <a:ext cx="4455720" cy="3643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G.Eyyubova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et al., PRC 80 (2009) 064907</a:t>
            </a:r>
            <a:endParaRPr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1000080" y="133846"/>
            <a:ext cx="664344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u="sng" dirty="0">
                <a:solidFill>
                  <a:srgbClr val="000000"/>
                </a:solidFill>
                <a:latin typeface="Arial"/>
              </a:rPr>
              <a:t>Experimental results  (LHC)</a:t>
            </a:r>
            <a:endParaRPr sz="2800" dirty="0"/>
          </a:p>
        </p:txBody>
      </p:sp>
      <p:sp>
        <p:nvSpPr>
          <p:cNvPr id="388" name="CustomShape 2"/>
          <p:cNvSpPr/>
          <p:nvPr/>
        </p:nvSpPr>
        <p:spPr>
          <a:xfrm>
            <a:off x="179640" y="1196640"/>
            <a:ext cx="8154000" cy="639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en-US">
                <a:solidFill>
                  <a:srgbClr val="C111B9"/>
                </a:solidFill>
                <a:latin typeface="Arial"/>
              </a:rPr>
              <a:t>Semi-sentral collisions                            Semi-peripheral collisions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           </a:t>
            </a:r>
            <a:endParaRPr/>
          </a:p>
        </p:txBody>
      </p:sp>
      <p:sp>
        <p:nvSpPr>
          <p:cNvPr id="389" name="CustomShape 3"/>
          <p:cNvSpPr/>
          <p:nvPr/>
        </p:nvSpPr>
        <p:spPr>
          <a:xfrm>
            <a:off x="1005840" y="6035040"/>
            <a:ext cx="6738840" cy="3952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8917DF"/>
                </a:solidFill>
                <a:latin typeface="Berlin Sans FB Demi"/>
              </a:rPr>
              <a:t>The NCQ scaling is indeed only approximate (2011)</a:t>
            </a:r>
            <a:endParaRPr/>
          </a:p>
        </p:txBody>
      </p:sp>
      <p:pic>
        <p:nvPicPr>
          <p:cNvPr id="39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00640"/>
            <a:ext cx="4643640" cy="3827520"/>
          </a:xfrm>
          <a:prstGeom prst="rect">
            <a:avLst/>
          </a:prstGeom>
        </p:spPr>
      </p:pic>
      <p:pic>
        <p:nvPicPr>
          <p:cNvPr id="39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0" y="1700640"/>
            <a:ext cx="4499640" cy="3804480"/>
          </a:xfrm>
          <a:prstGeom prst="rect">
            <a:avLst/>
          </a:prstGeom>
        </p:spPr>
      </p:pic>
      <p:sp>
        <p:nvSpPr>
          <p:cNvPr id="392" name="CustomShape 4"/>
          <p:cNvSpPr/>
          <p:nvPr/>
        </p:nvSpPr>
        <p:spPr>
          <a:xfrm>
            <a:off x="2729753" y="764640"/>
            <a:ext cx="6225987" cy="2728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ALICE Collaboration, M.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Krzewicki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et al., JPG 38 (2011) 124047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11933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000080" y="285840"/>
            <a:ext cx="664344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NCQ scaling 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</a:rPr>
              <a:t>for v</a:t>
            </a:r>
            <a:r>
              <a:rPr lang="en-US" sz="2400" b="1" u="sng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</a:rPr>
              <a:t> at </a:t>
            </a:r>
            <a:r>
              <a:rPr lang="en-US" sz="2400" b="1" u="sng" dirty="0">
                <a:solidFill>
                  <a:srgbClr val="000000"/>
                </a:solidFill>
                <a:latin typeface="Arial"/>
              </a:rPr>
              <a:t>LHC</a:t>
            </a:r>
            <a:endParaRPr dirty="0"/>
          </a:p>
        </p:txBody>
      </p:sp>
      <p:sp>
        <p:nvSpPr>
          <p:cNvPr id="383" name="CustomShape 2"/>
          <p:cNvSpPr/>
          <p:nvPr/>
        </p:nvSpPr>
        <p:spPr>
          <a:xfrm>
            <a:off x="339840" y="785880"/>
            <a:ext cx="862866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No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scaling for 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       After resonance decays           Approximate  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         direct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particles       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                                            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scaling for all particles </a:t>
            </a:r>
            <a:endParaRPr dirty="0"/>
          </a:p>
        </p:txBody>
      </p:sp>
      <p:sp>
        <p:nvSpPr>
          <p:cNvPr id="385" name="CustomShape 3"/>
          <p:cNvSpPr/>
          <p:nvPr/>
        </p:nvSpPr>
        <p:spPr>
          <a:xfrm>
            <a:off x="920340" y="6317196"/>
            <a:ext cx="8048160" cy="3952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917DF"/>
                </a:solidFill>
                <a:latin typeface="Berlin Sans FB Demi"/>
              </a:rPr>
              <a:t>NCQ scaling for triangular flow is similar to that for the elliptic flow</a:t>
            </a:r>
            <a:endParaRPr dirty="0"/>
          </a:p>
        </p:txBody>
      </p:sp>
      <p:sp>
        <p:nvSpPr>
          <p:cNvPr id="386" name="CustomShape 4"/>
          <p:cNvSpPr/>
          <p:nvPr/>
        </p:nvSpPr>
        <p:spPr>
          <a:xfrm rot="16200000">
            <a:off x="6558480" y="3556080"/>
            <a:ext cx="4455720" cy="3643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Arial"/>
              </a:rPr>
              <a:t>J. </a:t>
            </a:r>
            <a:r>
              <a:rPr lang="en-US" b="1" dirty="0" err="1" smtClean="0">
                <a:latin typeface="Arial"/>
              </a:rPr>
              <a:t>Crkovska</a:t>
            </a:r>
            <a:r>
              <a:rPr lang="en-US" b="1" dirty="0" smtClean="0">
                <a:latin typeface="Arial"/>
              </a:rPr>
              <a:t> et al., to be submitted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879"/>
            <a:ext cx="8533766" cy="47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1237081" y="142920"/>
            <a:ext cx="5405999" cy="1000080"/>
          </a:xfrm>
          <a:prstGeom prst="rect">
            <a:avLst/>
          </a:prstGeom>
        </p:spPr>
        <p:txBody>
          <a:bodyPr lIns="90000" tIns="45000" rIns="90000" bIns="4500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</a:rPr>
              <a:t>          </a:t>
            </a:r>
            <a:r>
              <a:rPr lang="en-US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</a:rPr>
              <a:t>    Conclusions</a:t>
            </a:r>
            <a:endParaRPr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142920" y="1143000"/>
            <a:ext cx="8714880" cy="1005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E511C7"/>
                </a:solidFill>
                <a:latin typeface="Baskerville Old Face"/>
              </a:rPr>
              <a:t>The HYDJET++  model allows us to investigate flow of hydro and jet parts separately,  to look at reconstruction of pure hydro flow and its modification due to jet part</a:t>
            </a:r>
            <a:r>
              <a:rPr lang="en-US" sz="2400" b="1" dirty="0" smtClean="0">
                <a:solidFill>
                  <a:srgbClr val="E511C7"/>
                </a:solidFill>
                <a:latin typeface="Baskerville Old Face"/>
              </a:rPr>
              <a:t>. It also enables to study cross-talk of v</a:t>
            </a:r>
            <a:r>
              <a:rPr lang="en-US" sz="2400" b="1" baseline="-25000" dirty="0" smtClean="0">
                <a:solidFill>
                  <a:srgbClr val="E511C7"/>
                </a:solidFill>
                <a:latin typeface="Baskerville Old Face"/>
              </a:rPr>
              <a:t>2</a:t>
            </a:r>
            <a:r>
              <a:rPr lang="en-US" sz="2400" b="1" dirty="0" smtClean="0">
                <a:solidFill>
                  <a:srgbClr val="E511C7"/>
                </a:solidFill>
                <a:latin typeface="Baskerville Old Face"/>
              </a:rPr>
              <a:t> and v</a:t>
            </a:r>
            <a:r>
              <a:rPr lang="en-US" sz="2400" b="1" baseline="-25000" dirty="0" smtClean="0">
                <a:solidFill>
                  <a:srgbClr val="E511C7"/>
                </a:solidFill>
                <a:latin typeface="Baskerville Old Face"/>
              </a:rPr>
              <a:t>3</a:t>
            </a:r>
            <a:r>
              <a:rPr lang="en-US" sz="2400" b="1" dirty="0" smtClean="0">
                <a:solidFill>
                  <a:srgbClr val="E511C7"/>
                </a:solidFill>
                <a:latin typeface="Baskerville Old Face"/>
              </a:rPr>
              <a:t>, while other harmonics are absent.</a:t>
            </a:r>
            <a:endParaRPr sz="2400" b="1" dirty="0">
              <a:solidFill>
                <a:srgbClr val="E511C7"/>
              </a:solidFill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142920" y="2709889"/>
            <a:ext cx="9001080" cy="4783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40404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404040"/>
                </a:solidFill>
                <a:latin typeface="Times New Roman"/>
              </a:rPr>
              <a:t> 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1. Jets result to dropping of triangular flow after a certain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</a:rPr>
              <a:t>p</a:t>
            </a:r>
            <a:r>
              <a:rPr lang="en-US" sz="2400" b="1" i="1" baseline="-25000" dirty="0" err="1" smtClean="0">
                <a:solidFill>
                  <a:srgbClr val="002060"/>
                </a:solidFill>
                <a:latin typeface="Times New Roman"/>
              </a:rPr>
              <a:t>T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   2. Violation of mass ordering at high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</a:rPr>
              <a:t>p</a:t>
            </a:r>
            <a:r>
              <a:rPr lang="en-US" sz="2400" b="1" i="1" baseline="-25000" dirty="0" err="1" smtClean="0">
                <a:solidFill>
                  <a:srgbClr val="002060"/>
                </a:solidFill>
                <a:latin typeface="Times New Roman"/>
              </a:rPr>
              <a:t>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is observed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  3. Decays of resonances increase the maxima of v</a:t>
            </a:r>
            <a:r>
              <a:rPr lang="en-US" sz="2400" b="1" i="1" baseline="-25000" dirty="0" smtClean="0">
                <a:solidFill>
                  <a:srgbClr val="002060"/>
                </a:solidFill>
                <a:latin typeface="Times New Roman"/>
              </a:rPr>
              <a:t>2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(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</a:rPr>
              <a:t>p</a:t>
            </a:r>
            <a:r>
              <a:rPr lang="en-US" sz="2400" b="1" i="1" baseline="-25000" dirty="0" err="1" smtClean="0">
                <a:solidFill>
                  <a:srgbClr val="002060"/>
                </a:solidFill>
                <a:latin typeface="Times New Roman"/>
              </a:rPr>
              <a:t>T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) spectra </a:t>
            </a: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      and shift it to higher transverse momenta </a:t>
            </a: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  4. Feed-down from resonances works toward the NCQ scaling</a:t>
            </a: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      fulfilment for the triangular flow</a:t>
            </a: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  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</a:rPr>
              <a:t>5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. Violation of the NCQ scaling for both v</a:t>
            </a:r>
            <a:r>
              <a:rPr lang="en-US" sz="2400" b="1" i="1" baseline="-25000" dirty="0" smtClean="0">
                <a:solidFill>
                  <a:srgbClr val="002060"/>
                </a:solidFill>
                <a:latin typeface="Times New Roman"/>
              </a:rPr>
              <a:t>2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and v</a:t>
            </a:r>
            <a:r>
              <a:rPr lang="en-US" sz="2400" b="1" i="1" baseline="-25000" dirty="0" smtClean="0">
                <a:solidFill>
                  <a:srgbClr val="002060"/>
                </a:solidFill>
                <a:latin typeface="Times New Roman"/>
              </a:rPr>
              <a:t>3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</a:rPr>
              <a:t> is traced to jets</a:t>
            </a:r>
          </a:p>
          <a:p>
            <a:pPr>
              <a:lnSpc>
                <a:spcPct val="10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/>
              </a:rPr>
              <a:t>   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 fill="freeze"/>
                                        <p:tgtEl>
                                          <p:spTgt spid="478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6400800" y="1828800"/>
            <a:ext cx="274284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480" name="CustomShape 2"/>
          <p:cNvSpPr/>
          <p:nvPr/>
        </p:nvSpPr>
        <p:spPr>
          <a:xfrm>
            <a:off x="5486400" y="1066680"/>
            <a:ext cx="335232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261BFF"/>
                </a:solidFill>
                <a:latin typeface="Arial"/>
              </a:rPr>
              <a:t>                                                       </a:t>
            </a:r>
            <a:endParaRPr/>
          </a:p>
        </p:txBody>
      </p:sp>
      <p:sp>
        <p:nvSpPr>
          <p:cNvPr id="481" name="CustomShape 3"/>
          <p:cNvSpPr/>
          <p:nvPr/>
        </p:nvSpPr>
        <p:spPr>
          <a:xfrm>
            <a:off x="1770480" y="914400"/>
            <a:ext cx="3565800" cy="6998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Arial"/>
              </a:rPr>
              <a:t>Back-up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664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158298"/>
            <a:ext cx="9144000" cy="5300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E1B90"/>
                </a:solidFill>
                <a:latin typeface="Arial"/>
                <a:cs typeface="Arial"/>
              </a:rPr>
              <a:t>Phase diagram</a:t>
            </a:r>
            <a:endParaRPr lang="en-US" dirty="0">
              <a:solidFill>
                <a:srgbClr val="0E1B90"/>
              </a:solidFill>
              <a:latin typeface="Arial"/>
              <a:cs typeface="Arial"/>
            </a:endParaRPr>
          </a:p>
        </p:txBody>
      </p:sp>
      <p:pic>
        <p:nvPicPr>
          <p:cNvPr id="6" name="Picture 5" descr="Slide2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52" y="3524275"/>
            <a:ext cx="3188746" cy="24993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9628" y="1335659"/>
            <a:ext cx="4985794" cy="4674452"/>
            <a:chOff x="729628" y="1540137"/>
            <a:chExt cx="4985794" cy="4674452"/>
          </a:xfrm>
        </p:grpSpPr>
        <p:pic>
          <p:nvPicPr>
            <p:cNvPr id="10" name="Picture 9" descr="Slide2.jp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628" y="1540137"/>
              <a:ext cx="4985794" cy="467445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843775" y="4734770"/>
              <a:ext cx="899746" cy="1381962"/>
              <a:chOff x="2843775" y="4734770"/>
              <a:chExt cx="899746" cy="1381962"/>
            </a:xfrm>
          </p:grpSpPr>
          <p:sp>
            <p:nvSpPr>
              <p:cNvPr id="12" name="Oval 11"/>
              <p:cNvSpPr/>
              <p:nvPr/>
            </p:nvSpPr>
            <p:spPr>
              <a:xfrm rot="14585479">
                <a:off x="3562750" y="5953753"/>
                <a:ext cx="163495" cy="16246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 rot="2198329">
                <a:off x="3336959" y="5842843"/>
                <a:ext cx="163495" cy="16246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266230" y="5694895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43775" y="4734770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96660" y="5195630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151015" y="5310845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27825" y="5541275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11875" y="5502870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04635" y="5349250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89420" y="5042010"/>
                <a:ext cx="131646" cy="130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Bent Arrow 21"/>
          <p:cNvSpPr/>
          <p:nvPr/>
        </p:nvSpPr>
        <p:spPr>
          <a:xfrm flipV="1">
            <a:off x="961930" y="1381082"/>
            <a:ext cx="5963921" cy="4762220"/>
          </a:xfrm>
          <a:prstGeom prst="bentArrow">
            <a:avLst>
              <a:gd name="adj1" fmla="val 6290"/>
              <a:gd name="adj2" fmla="val 7625"/>
              <a:gd name="adj3" fmla="val 29962"/>
              <a:gd name="adj4" fmla="val 43750"/>
            </a:avLst>
          </a:prstGeom>
          <a:solidFill>
            <a:srgbClr val="FFFF00">
              <a:alpha val="51000"/>
            </a:srgb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14600" y="5571815"/>
            <a:ext cx="419084" cy="397811"/>
            <a:chOff x="3815321" y="4652631"/>
            <a:chExt cx="419084" cy="397811"/>
          </a:xfrm>
        </p:grpSpPr>
        <p:sp>
          <p:nvSpPr>
            <p:cNvPr id="24" name="Oval 23"/>
            <p:cNvSpPr/>
            <p:nvPr/>
          </p:nvSpPr>
          <p:spPr>
            <a:xfrm>
              <a:off x="4102759" y="4787670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906953" y="4652631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825931" y="4791527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938784" y="4811782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918528" y="4881232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968686" y="4885090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882840" y="4883162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002445" y="4696036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007268" y="4807925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905025" y="4708578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815321" y="4882196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885733" y="4790563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942642" y="4893769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59690" y="4851330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11125" y="4887020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41026" y="4919814"/>
              <a:ext cx="131646" cy="130628"/>
            </a:xfrm>
            <a:prstGeom prst="ellipse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67700" y="4162115"/>
            <a:ext cx="1036935" cy="1755105"/>
            <a:chOff x="2267700" y="4366593"/>
            <a:chExt cx="1036935" cy="1755105"/>
          </a:xfrm>
        </p:grpSpPr>
        <p:sp>
          <p:nvSpPr>
            <p:cNvPr id="41" name="Arc 161"/>
            <p:cNvSpPr>
              <a:spLocks/>
            </p:cNvSpPr>
            <p:nvPr/>
          </p:nvSpPr>
          <p:spPr bwMode="auto">
            <a:xfrm>
              <a:off x="2267700" y="4465935"/>
              <a:ext cx="1036935" cy="1655763"/>
            </a:xfrm>
            <a:custGeom>
              <a:avLst/>
              <a:gdLst>
                <a:gd name="G0" fmla="+- 0 0 0"/>
                <a:gd name="G1" fmla="+- 19304 0 0"/>
                <a:gd name="G2" fmla="+- 21600 0 0"/>
                <a:gd name="T0" fmla="*/ 9691 w 21600"/>
                <a:gd name="T1" fmla="*/ 0 h 19304"/>
                <a:gd name="T2" fmla="*/ 21600 w 21600"/>
                <a:gd name="T3" fmla="*/ 19303 h 19304"/>
                <a:gd name="T4" fmla="*/ 0 w 21600"/>
                <a:gd name="T5" fmla="*/ 19304 h 19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04" fill="none" extrusionOk="0">
                  <a:moveTo>
                    <a:pt x="9691" y="-1"/>
                  </a:moveTo>
                  <a:cubicBezTo>
                    <a:pt x="16991" y="3664"/>
                    <a:pt x="21599" y="11134"/>
                    <a:pt x="21599" y="19303"/>
                  </a:cubicBezTo>
                </a:path>
                <a:path w="21600" h="19304" stroke="0" extrusionOk="0">
                  <a:moveTo>
                    <a:pt x="9691" y="-1"/>
                  </a:moveTo>
                  <a:cubicBezTo>
                    <a:pt x="16991" y="3664"/>
                    <a:pt x="21599" y="11134"/>
                    <a:pt x="21599" y="19303"/>
                  </a:cubicBezTo>
                  <a:lnTo>
                    <a:pt x="0" y="19304"/>
                  </a:lnTo>
                  <a:close/>
                </a:path>
              </a:pathLst>
            </a:cu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205"/>
            <p:cNvSpPr>
              <a:spLocks noChangeArrowheads="1"/>
            </p:cNvSpPr>
            <p:nvPr/>
          </p:nvSpPr>
          <p:spPr bwMode="auto">
            <a:xfrm>
              <a:off x="2628900" y="4366593"/>
              <a:ext cx="150812" cy="1428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41570" y="4645507"/>
            <a:ext cx="3392424" cy="667512"/>
            <a:chOff x="4495190" y="3236975"/>
            <a:chExt cx="3392424" cy="667512"/>
          </a:xfrm>
        </p:grpSpPr>
        <p:sp>
          <p:nvSpPr>
            <p:cNvPr id="44" name="Freeform 43"/>
            <p:cNvSpPr/>
            <p:nvPr/>
          </p:nvSpPr>
          <p:spPr>
            <a:xfrm>
              <a:off x="4495190" y="3236975"/>
              <a:ext cx="3392424" cy="667512"/>
            </a:xfrm>
            <a:custGeom>
              <a:avLst/>
              <a:gdLst>
                <a:gd name="connsiteX0" fmla="*/ 0 w 3392424"/>
                <a:gd name="connsiteY0" fmla="*/ 667512 h 667512"/>
                <a:gd name="connsiteX1" fmla="*/ 402336 w 3392424"/>
                <a:gd name="connsiteY1" fmla="*/ 411480 h 667512"/>
                <a:gd name="connsiteX2" fmla="*/ 1417320 w 3392424"/>
                <a:gd name="connsiteY2" fmla="*/ 192024 h 667512"/>
                <a:gd name="connsiteX3" fmla="*/ 3392424 w 3392424"/>
                <a:gd name="connsiteY3" fmla="*/ 0 h 66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2424" h="667512">
                  <a:moveTo>
                    <a:pt x="0" y="667512"/>
                  </a:moveTo>
                  <a:cubicBezTo>
                    <a:pt x="83058" y="579120"/>
                    <a:pt x="166116" y="490728"/>
                    <a:pt x="402336" y="411480"/>
                  </a:cubicBezTo>
                  <a:cubicBezTo>
                    <a:pt x="638556" y="332232"/>
                    <a:pt x="918972" y="260604"/>
                    <a:pt x="1417320" y="192024"/>
                  </a:cubicBezTo>
                  <a:cubicBezTo>
                    <a:pt x="1915668" y="123444"/>
                    <a:pt x="2654046" y="61722"/>
                    <a:pt x="3392424" y="0"/>
                  </a:cubicBezTo>
                </a:path>
              </a:pathLst>
            </a:cu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48075" y="3244406"/>
              <a:ext cx="2733628" cy="338214"/>
            </a:xfrm>
            <a:custGeom>
              <a:avLst/>
              <a:gdLst>
                <a:gd name="connsiteX0" fmla="*/ 0 w 3392424"/>
                <a:gd name="connsiteY0" fmla="*/ 667512 h 667512"/>
                <a:gd name="connsiteX1" fmla="*/ 402336 w 3392424"/>
                <a:gd name="connsiteY1" fmla="*/ 411480 h 667512"/>
                <a:gd name="connsiteX2" fmla="*/ 1417320 w 3392424"/>
                <a:gd name="connsiteY2" fmla="*/ 192024 h 667512"/>
                <a:gd name="connsiteX3" fmla="*/ 3392424 w 3392424"/>
                <a:gd name="connsiteY3" fmla="*/ 0 h 667512"/>
                <a:gd name="connsiteX0" fmla="*/ 0 w 2990088"/>
                <a:gd name="connsiteY0" fmla="*/ 411480 h 411480"/>
                <a:gd name="connsiteX1" fmla="*/ 1014984 w 2990088"/>
                <a:gd name="connsiteY1" fmla="*/ 192024 h 411480"/>
                <a:gd name="connsiteX2" fmla="*/ 2990088 w 2990088"/>
                <a:gd name="connsiteY2" fmla="*/ 0 h 411480"/>
                <a:gd name="connsiteX0" fmla="*/ 0 w 2733628"/>
                <a:gd name="connsiteY0" fmla="*/ 338214 h 338214"/>
                <a:gd name="connsiteX1" fmla="*/ 758524 w 2733628"/>
                <a:gd name="connsiteY1" fmla="*/ 192024 h 338214"/>
                <a:gd name="connsiteX2" fmla="*/ 2733628 w 2733628"/>
                <a:gd name="connsiteY2" fmla="*/ 0 h 33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628" h="338214">
                  <a:moveTo>
                    <a:pt x="0" y="338214"/>
                  </a:moveTo>
                  <a:cubicBezTo>
                    <a:pt x="236220" y="258966"/>
                    <a:pt x="260176" y="260604"/>
                    <a:pt x="758524" y="192024"/>
                  </a:cubicBezTo>
                  <a:cubicBezTo>
                    <a:pt x="1256872" y="123444"/>
                    <a:pt x="1995250" y="61722"/>
                    <a:pt x="2733628" y="0"/>
                  </a:cubicBezTo>
                </a:path>
              </a:pathLst>
            </a:cu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rot="5400000" flipH="1" flipV="1">
            <a:off x="-1390650" y="3685865"/>
            <a:ext cx="4457700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 rot="16200000">
            <a:off x="-290713" y="1971879"/>
            <a:ext cx="156750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solidFill>
                  <a:srgbClr val="000099"/>
                </a:solidFill>
              </a:rPr>
              <a:t>t</a:t>
            </a:r>
            <a:r>
              <a:rPr lang="en-US" sz="2000" dirty="0" smtClean="0">
                <a:solidFill>
                  <a:srgbClr val="000099"/>
                </a:solidFill>
              </a:rPr>
              <a:t>emperature</a:t>
            </a:r>
            <a:endParaRPr lang="en-US" sz="2000" dirty="0">
              <a:solidFill>
                <a:srgbClr val="000099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38200" y="5914715"/>
            <a:ext cx="6210300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920309" y="6048005"/>
            <a:ext cx="228059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solidFill>
                  <a:srgbClr val="000099"/>
                </a:solidFill>
              </a:rPr>
              <a:t>n</a:t>
            </a:r>
            <a:r>
              <a:rPr lang="en-US" sz="2000" dirty="0" smtClean="0">
                <a:solidFill>
                  <a:srgbClr val="000099"/>
                </a:solidFill>
              </a:rPr>
              <a:t>et baryon density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50" name="Picture 49" descr="strange_sta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9381" y="4299862"/>
            <a:ext cx="2384619" cy="1842516"/>
          </a:xfrm>
          <a:prstGeom prst="rect">
            <a:avLst/>
          </a:prstGeom>
        </p:spPr>
      </p:pic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4072735" y="5528822"/>
            <a:ext cx="200567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solidFill>
                  <a:srgbClr val="000099"/>
                </a:solidFill>
              </a:rPr>
              <a:t>S</a:t>
            </a:r>
            <a:r>
              <a:rPr lang="en-US" sz="2000" dirty="0" smtClean="0">
                <a:solidFill>
                  <a:srgbClr val="000099"/>
                </a:solidFill>
              </a:rPr>
              <a:t>uperconductor</a:t>
            </a:r>
            <a:endParaRPr lang="en-US" sz="2000" dirty="0">
              <a:solidFill>
                <a:srgbClr val="000099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81200" y="3338822"/>
            <a:ext cx="838200" cy="723900"/>
            <a:chOff x="7429500" y="1790700"/>
            <a:chExt cx="723900" cy="723900"/>
          </a:xfrm>
        </p:grpSpPr>
        <p:sp>
          <p:nvSpPr>
            <p:cNvPr id="53" name="5-Point Star 52"/>
            <p:cNvSpPr/>
            <p:nvPr/>
          </p:nvSpPr>
          <p:spPr>
            <a:xfrm>
              <a:off x="7429500" y="1790700"/>
              <a:ext cx="723900" cy="723900"/>
            </a:xfrm>
            <a:prstGeom prst="star5">
              <a:avLst/>
            </a:prstGeom>
            <a:gradFill flip="none" rotWithShape="1">
              <a:gsLst>
                <a:gs pos="0">
                  <a:srgbClr val="CC0099">
                    <a:shade val="30000"/>
                    <a:satMod val="115000"/>
                  </a:srgbClr>
                </a:gs>
                <a:gs pos="50000">
                  <a:srgbClr val="CC0099">
                    <a:shade val="67500"/>
                    <a:satMod val="115000"/>
                  </a:srgbClr>
                </a:gs>
                <a:gs pos="100000">
                  <a:srgbClr val="CC00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CC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SPS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447800" y="2805422"/>
            <a:ext cx="838200" cy="723900"/>
            <a:chOff x="7429500" y="1790700"/>
            <a:chExt cx="723900" cy="723900"/>
          </a:xfrm>
        </p:grpSpPr>
        <p:sp>
          <p:nvSpPr>
            <p:cNvPr id="56" name="5-Point Star 55"/>
            <p:cNvSpPr/>
            <p:nvPr/>
          </p:nvSpPr>
          <p:spPr>
            <a:xfrm>
              <a:off x="7429500" y="1790700"/>
              <a:ext cx="723900" cy="723900"/>
            </a:xfrm>
            <a:prstGeom prst="star5">
              <a:avLst/>
            </a:prstGeom>
            <a:gradFill flip="none" rotWithShape="1">
              <a:gsLst>
                <a:gs pos="0">
                  <a:srgbClr val="CC0099">
                    <a:shade val="30000"/>
                    <a:satMod val="115000"/>
                  </a:srgbClr>
                </a:gs>
                <a:gs pos="50000">
                  <a:srgbClr val="CC0099">
                    <a:shade val="67500"/>
                    <a:satMod val="115000"/>
                  </a:srgbClr>
                </a:gs>
                <a:gs pos="100000">
                  <a:srgbClr val="CC00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CC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RHIC</a:t>
              </a:r>
              <a:endParaRPr lang="en-US" sz="5400" b="1" dirty="0">
                <a:ln w="952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10455" y="4200215"/>
            <a:ext cx="838200" cy="723900"/>
            <a:chOff x="7429499" y="1790700"/>
            <a:chExt cx="723900" cy="723900"/>
          </a:xfrm>
        </p:grpSpPr>
        <p:sp>
          <p:nvSpPr>
            <p:cNvPr id="59" name="5-Point Star 58"/>
            <p:cNvSpPr/>
            <p:nvPr/>
          </p:nvSpPr>
          <p:spPr>
            <a:xfrm>
              <a:off x="7429499" y="1790700"/>
              <a:ext cx="723900" cy="723900"/>
            </a:xfrm>
            <a:prstGeom prst="star5">
              <a:avLst/>
            </a:prstGeom>
            <a:gradFill flip="none" rotWithShape="1">
              <a:gsLst>
                <a:gs pos="0">
                  <a:srgbClr val="CC0099">
                    <a:shade val="30000"/>
                    <a:satMod val="115000"/>
                  </a:srgbClr>
                </a:gs>
                <a:gs pos="50000">
                  <a:srgbClr val="CC0099">
                    <a:shade val="67500"/>
                    <a:satMod val="115000"/>
                  </a:srgbClr>
                </a:gs>
                <a:gs pos="100000">
                  <a:srgbClr val="CC00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CC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AGS</a:t>
              </a:r>
              <a:endParaRPr lang="en-US" sz="5400" b="1" dirty="0">
                <a:ln w="952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00955" y="4962215"/>
            <a:ext cx="838200" cy="723900"/>
            <a:chOff x="7429499" y="1790700"/>
            <a:chExt cx="723900" cy="723900"/>
          </a:xfrm>
        </p:grpSpPr>
        <p:sp>
          <p:nvSpPr>
            <p:cNvPr id="62" name="5-Point Star 61"/>
            <p:cNvSpPr/>
            <p:nvPr/>
          </p:nvSpPr>
          <p:spPr>
            <a:xfrm>
              <a:off x="7429499" y="1790700"/>
              <a:ext cx="723900" cy="723900"/>
            </a:xfrm>
            <a:prstGeom prst="star5">
              <a:avLst/>
            </a:prstGeom>
            <a:gradFill flip="none" rotWithShape="1">
              <a:gsLst>
                <a:gs pos="0">
                  <a:srgbClr val="CC0099">
                    <a:shade val="30000"/>
                    <a:satMod val="115000"/>
                  </a:srgbClr>
                </a:gs>
                <a:gs pos="50000">
                  <a:srgbClr val="CC0099">
                    <a:shade val="67500"/>
                    <a:satMod val="115000"/>
                  </a:srgbClr>
                </a:gs>
                <a:gs pos="100000">
                  <a:srgbClr val="CC00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CC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SIS</a:t>
              </a:r>
              <a:endParaRPr lang="en-US" sz="5400" b="1" dirty="0">
                <a:ln w="952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76300" y="2348222"/>
            <a:ext cx="838200" cy="723900"/>
            <a:chOff x="7429500" y="1790700"/>
            <a:chExt cx="723900" cy="723900"/>
          </a:xfrm>
        </p:grpSpPr>
        <p:sp>
          <p:nvSpPr>
            <p:cNvPr id="65" name="5-Point Star 64"/>
            <p:cNvSpPr/>
            <p:nvPr/>
          </p:nvSpPr>
          <p:spPr>
            <a:xfrm>
              <a:off x="7429500" y="1790700"/>
              <a:ext cx="723900" cy="723900"/>
            </a:xfrm>
            <a:prstGeom prst="star5">
              <a:avLst/>
            </a:prstGeom>
            <a:solidFill>
              <a:srgbClr val="CC3399"/>
            </a:solidFill>
            <a:ln w="28575">
              <a:solidFill>
                <a:srgbClr val="00B05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LHC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76500" y="4100822"/>
            <a:ext cx="838200" cy="723900"/>
            <a:chOff x="7429500" y="1790700"/>
            <a:chExt cx="723900" cy="723900"/>
          </a:xfrm>
        </p:grpSpPr>
        <p:sp>
          <p:nvSpPr>
            <p:cNvPr id="68" name="5-Point Star 67"/>
            <p:cNvSpPr/>
            <p:nvPr/>
          </p:nvSpPr>
          <p:spPr>
            <a:xfrm>
              <a:off x="7429500" y="1790700"/>
              <a:ext cx="723900" cy="723900"/>
            </a:xfrm>
            <a:prstGeom prst="star5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CC0099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NICA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47900" y="3529322"/>
            <a:ext cx="838200" cy="723900"/>
            <a:chOff x="7429500" y="1790700"/>
            <a:chExt cx="723900" cy="723900"/>
          </a:xfrm>
        </p:grpSpPr>
        <p:sp>
          <p:nvSpPr>
            <p:cNvPr id="71" name="5-Point Star 70"/>
            <p:cNvSpPr/>
            <p:nvPr/>
          </p:nvSpPr>
          <p:spPr>
            <a:xfrm>
              <a:off x="7429500" y="1790700"/>
              <a:ext cx="723900" cy="723900"/>
            </a:xfrm>
            <a:prstGeom prst="star5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CC0099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467600" y="1985546"/>
              <a:ext cx="64769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9525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FAIR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081509" y="1112247"/>
            <a:ext cx="487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AGS 		10 </a:t>
            </a:r>
            <a:r>
              <a:rPr lang="en-US" b="1" dirty="0" err="1" smtClean="0">
                <a:solidFill>
                  <a:prstClr val="black"/>
                </a:solidFill>
              </a:rPr>
              <a:t>AGeV</a:t>
            </a:r>
            <a:r>
              <a:rPr lang="en-US" b="1" dirty="0" smtClean="0">
                <a:solidFill>
                  <a:prstClr val="black"/>
                </a:solidFill>
              </a:rPr>
              <a:t> 	    (E896, E917, E910)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81509" y="1381082"/>
            <a:ext cx="53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SPS 		30-160 </a:t>
            </a:r>
            <a:r>
              <a:rPr lang="en-US" b="1" dirty="0" err="1" smtClean="0">
                <a:solidFill>
                  <a:prstClr val="black"/>
                </a:solidFill>
              </a:rPr>
              <a:t>AGeV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(NA49, NA50, NA60, WA98…)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81510" y="1611512"/>
            <a:ext cx="606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RHIC 	7-200 </a:t>
            </a:r>
            <a:r>
              <a:rPr lang="en-US" b="1" dirty="0" err="1" smtClean="0">
                <a:solidFill>
                  <a:prstClr val="black"/>
                </a:solidFill>
              </a:rPr>
              <a:t>GeV</a:t>
            </a:r>
            <a:r>
              <a:rPr lang="en-US" b="1" dirty="0" smtClean="0">
                <a:solidFill>
                  <a:prstClr val="black"/>
                </a:solidFill>
              </a:rPr>
              <a:t>     (BRAHMS, PHENIX, PHOBOS, STAR)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81510" y="2072372"/>
            <a:ext cx="339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FAIR 	30 </a:t>
            </a:r>
            <a:r>
              <a:rPr lang="en-US" b="1" dirty="0" err="1" smtClean="0">
                <a:solidFill>
                  <a:prstClr val="black"/>
                </a:solidFill>
              </a:rPr>
              <a:t>AGeV</a:t>
            </a:r>
            <a:r>
              <a:rPr lang="en-US" b="1" dirty="0" smtClean="0">
                <a:solidFill>
                  <a:prstClr val="black"/>
                </a:solidFill>
              </a:rPr>
              <a:t>        (CBM)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1510" y="230226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NICA 	10 </a:t>
            </a:r>
            <a:r>
              <a:rPr lang="en-US" b="1" dirty="0" err="1" smtClean="0">
                <a:solidFill>
                  <a:prstClr val="black"/>
                </a:solidFill>
              </a:rPr>
              <a:t>GeV</a:t>
            </a:r>
            <a:r>
              <a:rPr lang="en-US" b="1" dirty="0" smtClean="0">
                <a:solidFill>
                  <a:prstClr val="black"/>
                </a:solidFill>
              </a:rPr>
              <a:t> 	    (MPD, SPD)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78595" y="161151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RHIC 	7-200 </a:t>
            </a:r>
            <a:r>
              <a:rPr lang="en-US" b="1" dirty="0" err="1" smtClean="0">
                <a:solidFill>
                  <a:prstClr val="black"/>
                </a:solidFill>
              </a:rPr>
              <a:t>GeV</a:t>
            </a:r>
            <a:r>
              <a:rPr lang="en-US" b="1" dirty="0" smtClean="0">
                <a:solidFill>
                  <a:prstClr val="black"/>
                </a:solidFill>
              </a:rPr>
              <a:t>     (</a:t>
            </a:r>
            <a:r>
              <a:rPr lang="en-US" b="1" dirty="0" err="1" smtClean="0">
                <a:solidFill>
                  <a:prstClr val="black"/>
                </a:solidFill>
              </a:rPr>
              <a:t>sPHENIX</a:t>
            </a:r>
            <a:r>
              <a:rPr lang="en-US" b="1" dirty="0" smtClean="0">
                <a:solidFill>
                  <a:prstClr val="black"/>
                </a:solidFill>
              </a:rPr>
              <a:t>, STAR)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 rot="16200000">
            <a:off x="486832" y="1625751"/>
            <a:ext cx="119668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 smtClean="0">
                <a:solidFill>
                  <a:srgbClr val="000099"/>
                </a:solidFill>
              </a:rPr>
              <a:t>Universe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81510" y="843412"/>
            <a:ext cx="51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SIS 		2 </a:t>
            </a:r>
            <a:r>
              <a:rPr lang="en-US" b="1" dirty="0" err="1" smtClean="0">
                <a:solidFill>
                  <a:prstClr val="black"/>
                </a:solidFill>
              </a:rPr>
              <a:t>AGeV</a:t>
            </a:r>
            <a:r>
              <a:rPr lang="en-US" b="1" dirty="0" smtClean="0">
                <a:solidFill>
                  <a:prstClr val="black"/>
                </a:solidFill>
              </a:rPr>
              <a:t> 	    (FOPI, TAPS, HADES)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81510" y="1841942"/>
            <a:ext cx="52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LHC 		2.76-5.1 </a:t>
            </a:r>
            <a:r>
              <a:rPr lang="en-US" b="1" dirty="0" err="1" smtClean="0">
                <a:solidFill>
                  <a:prstClr val="black"/>
                </a:solidFill>
              </a:rPr>
              <a:t>TeV</a:t>
            </a:r>
            <a:r>
              <a:rPr lang="en-US" b="1" dirty="0" smtClean="0">
                <a:solidFill>
                  <a:prstClr val="black"/>
                </a:solidFill>
              </a:rPr>
              <a:t>  (ALICE, CMS, ATLAS)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779" y="6263449"/>
            <a:ext cx="20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Diagram by S. </a:t>
            </a:r>
            <a:r>
              <a:rPr lang="nb-NO" dirty="0" err="1"/>
              <a:t>Milov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076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5" grpId="1"/>
      <p:bldP spid="76" grpId="0"/>
      <p:bldP spid="77" grpId="0"/>
      <p:bldP spid="78" grpId="0"/>
      <p:bldP spid="80" grpId="0"/>
      <p:bldP spid="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655" y="16002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81" r="38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03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660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16" r="11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13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90040" y="-169200"/>
            <a:ext cx="7761960" cy="121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ts val="1552"/>
              </a:lnSpc>
            </a:pPr>
            <a:r>
              <a:rPr lang="en-US" sz="3200"/>
              <a:t>       HYDJET++ (soft): input parameters  </a:t>
            </a:r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0" y="882473"/>
            <a:ext cx="9791798" cy="5302276"/>
          </a:xfrm>
          <a:prstGeom prst="rect">
            <a:avLst/>
          </a:prstGeom>
          <a:noFill/>
        </p:spPr>
        <p:txBody>
          <a:bodyPr wrap="none" lIns="90000" tIns="46800" rIns="90000" bIns="46800"/>
          <a:lstStyle/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1-5.  </a:t>
            </a:r>
            <a:r>
              <a:rPr lang="ru-RU" dirty="0" err="1">
                <a:solidFill>
                  <a:srgbClr val="0000FF"/>
                </a:solidFill>
              </a:rPr>
              <a:t>Thermodynamic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parameters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at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chemical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freeze-out</a:t>
            </a:r>
            <a:r>
              <a:rPr lang="ru-RU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Tch</a:t>
            </a:r>
            <a:r>
              <a:rPr lang="en-US" dirty="0">
                <a:solidFill>
                  <a:srgbClr val="FF0000"/>
                </a:solidFill>
              </a:rPr>
              <a:t> , {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µB, µS, µC,µQ</a:t>
            </a:r>
            <a:r>
              <a:rPr lang="en-US" dirty="0">
                <a:solidFill>
                  <a:srgbClr val="FF0000"/>
                </a:solidFill>
              </a:rPr>
              <a:t>}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74000"/>
              </a:lnSpc>
            </a:pPr>
            <a:r>
              <a:rPr lang="en-US" dirty="0" smtClean="0">
                <a:solidFill>
                  <a:srgbClr val="003399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option  to </a:t>
            </a:r>
            <a:r>
              <a:rPr lang="en-US" dirty="0" smtClean="0">
                <a:solidFill>
                  <a:srgbClr val="0000FF"/>
                </a:solidFill>
              </a:rPr>
              <a:t>calculate </a:t>
            </a:r>
            <a:r>
              <a:rPr lang="en-US" dirty="0" err="1">
                <a:solidFill>
                  <a:srgbClr val="FF0000"/>
                </a:solidFill>
              </a:rPr>
              <a:t>Tch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µB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µs </a:t>
            </a:r>
            <a:r>
              <a:rPr lang="en-US" dirty="0">
                <a:solidFill>
                  <a:srgbClr val="0000FF"/>
                </a:solidFill>
              </a:rPr>
              <a:t>using phenomenological parameterization 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74000"/>
              </a:lnSpc>
            </a:pPr>
            <a:r>
              <a:rPr lang="en-US" dirty="0" smtClean="0">
                <a:solidFill>
                  <a:srgbClr val="FF0000"/>
                </a:solidFill>
                <a:ea typeface="Times New Roman"/>
              </a:rPr>
              <a:t>µB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(√s), </a:t>
            </a:r>
            <a:r>
              <a:rPr lang="en-US" dirty="0" err="1">
                <a:solidFill>
                  <a:srgbClr val="FF0000"/>
                </a:solidFill>
                <a:ea typeface="Times New Roman"/>
              </a:rPr>
              <a:t>Tch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( µB)</a:t>
            </a:r>
            <a:r>
              <a:rPr lang="en-US" dirty="0">
                <a:solidFill>
                  <a:srgbClr val="CC3300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is </a:t>
            </a:r>
            <a:r>
              <a:rPr lang="en-US" dirty="0" smtClean="0">
                <a:solidFill>
                  <a:srgbClr val="0000FF"/>
                </a:solidFill>
                <a:ea typeface="Times New Roman"/>
              </a:rPr>
              <a:t>foreseen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). 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6-7.  S</a:t>
            </a:r>
            <a:r>
              <a:rPr lang="ru-RU" dirty="0" err="1">
                <a:solidFill>
                  <a:srgbClr val="0000FF"/>
                </a:solidFill>
              </a:rPr>
              <a:t>trangeness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suppression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factor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  <a:ea typeface="Times New Roman"/>
              </a:rPr>
              <a:t>γ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S ≤ </a:t>
            </a:r>
            <a:r>
              <a:rPr lang="ru-RU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and charm </a:t>
            </a:r>
            <a:r>
              <a:rPr lang="en-US" dirty="0" err="1">
                <a:solidFill>
                  <a:srgbClr val="0000FF"/>
                </a:solidFill>
                <a:ea typeface="Times New Roman"/>
              </a:rPr>
              <a:t>enchancement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 factor 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 </a:t>
            </a:r>
            <a:r>
              <a:rPr lang="el-GR" dirty="0">
                <a:solidFill>
                  <a:srgbClr val="FF0000"/>
                </a:solidFill>
                <a:ea typeface="Times New Roman"/>
              </a:rPr>
              <a:t>γc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Symbol"/>
                <a:ea typeface="OpenSymbol"/>
              </a:rPr>
              <a:t>≥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ea typeface="Times New Roman"/>
              </a:rPr>
              <a:t>1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 </a:t>
            </a:r>
            <a:endParaRPr dirty="0"/>
          </a:p>
          <a:p>
            <a:pPr>
              <a:lnSpc>
                <a:spcPct val="74000"/>
              </a:lnSpc>
            </a:pPr>
            <a:r>
              <a:rPr lang="ru-RU" dirty="0">
                <a:solidFill>
                  <a:srgbClr val="0000FF"/>
                </a:solidFill>
                <a:ea typeface="Times New Roman"/>
              </a:rPr>
              <a:t>(</a:t>
            </a:r>
            <a:r>
              <a:rPr lang="ru-RU" dirty="0" err="1">
                <a:solidFill>
                  <a:srgbClr val="0000FF"/>
                </a:solidFill>
                <a:ea typeface="Times New Roman"/>
              </a:rPr>
              <a:t>options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FF"/>
                </a:solidFill>
                <a:ea typeface="Times New Roman"/>
              </a:rPr>
              <a:t>to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FF"/>
                </a:solidFill>
                <a:ea typeface="Times New Roman"/>
              </a:rPr>
              <a:t>use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phenomenological parameterization  </a:t>
            </a:r>
            <a:r>
              <a:rPr lang="el-GR" dirty="0">
                <a:solidFill>
                  <a:srgbClr val="FF0000"/>
                </a:solidFill>
                <a:ea typeface="Times New Roman"/>
              </a:rPr>
              <a:t>γ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S (</a:t>
            </a:r>
            <a:r>
              <a:rPr lang="en-US" dirty="0" err="1">
                <a:solidFill>
                  <a:srgbClr val="FF0000"/>
                </a:solidFill>
                <a:ea typeface="Times New Roman"/>
              </a:rPr>
              <a:t>Tch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, µB) 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and to calculate  </a:t>
            </a:r>
            <a:endParaRPr lang="en-US" dirty="0" smtClean="0">
              <a:solidFill>
                <a:srgbClr val="0000FF"/>
              </a:solidFill>
              <a:ea typeface="Times New Roman"/>
            </a:endParaRPr>
          </a:p>
          <a:p>
            <a:pPr>
              <a:lnSpc>
                <a:spcPct val="74000"/>
              </a:lnSpc>
            </a:pPr>
            <a:r>
              <a:rPr lang="el-GR" dirty="0" smtClean="0">
                <a:solidFill>
                  <a:srgbClr val="FF0000"/>
                </a:solidFill>
                <a:ea typeface="Times New Roman"/>
              </a:rPr>
              <a:t>γc</a:t>
            </a:r>
            <a:r>
              <a:rPr lang="en-US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are </a:t>
            </a:r>
            <a:r>
              <a:rPr lang="en-US" dirty="0" smtClean="0">
                <a:solidFill>
                  <a:srgbClr val="0000FF"/>
                </a:solidFill>
                <a:ea typeface="Times New Roman"/>
              </a:rPr>
              <a:t>foreseen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).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8-9.  </a:t>
            </a:r>
            <a:r>
              <a:rPr lang="en-US" dirty="0" err="1">
                <a:solidFill>
                  <a:srgbClr val="0000FF"/>
                </a:solidFill>
              </a:rPr>
              <a:t>Thermodynamical</a:t>
            </a:r>
            <a:r>
              <a:rPr lang="en-US" dirty="0">
                <a:solidFill>
                  <a:srgbClr val="0000FF"/>
                </a:solidFill>
              </a:rPr>
              <a:t> parameters at thermal freeze-out: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Tth</a:t>
            </a:r>
            <a:r>
              <a:rPr lang="en-US" dirty="0">
                <a:solidFill>
                  <a:srgbClr val="0000FF"/>
                </a:solidFill>
              </a:rPr>
              <a:t> , and </a:t>
            </a:r>
            <a:r>
              <a:rPr lang="en-US" dirty="0">
                <a:solidFill>
                  <a:srgbClr val="FF0000"/>
                </a:solidFill>
              </a:rPr>
              <a:t>µ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0000FF"/>
                </a:solidFill>
              </a:rPr>
              <a:t>- effective </a:t>
            </a: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chemical potential of positively charged </a:t>
            </a:r>
            <a:r>
              <a:rPr lang="en-US" dirty="0" err="1">
                <a:solidFill>
                  <a:srgbClr val="0000FF"/>
                </a:solidFill>
              </a:rPr>
              <a:t>pions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10</a:t>
            </a:r>
            <a:r>
              <a:rPr lang="ru-RU" dirty="0">
                <a:solidFill>
                  <a:srgbClr val="0000FF"/>
                </a:solidFill>
              </a:rPr>
              <a:t>-1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ru-RU" dirty="0">
                <a:solidFill>
                  <a:srgbClr val="0000FF"/>
                </a:solidFill>
              </a:rPr>
              <a:t>. </a:t>
            </a:r>
            <a:r>
              <a:rPr lang="ru-RU" dirty="0" err="1">
                <a:solidFill>
                  <a:srgbClr val="0000FF"/>
                </a:solidFill>
              </a:rPr>
              <a:t>Volume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parameters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at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thermal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freeze-out</a:t>
            </a:r>
            <a:r>
              <a:rPr lang="ru-RU" dirty="0">
                <a:solidFill>
                  <a:srgbClr val="0000FF"/>
                </a:solidFill>
              </a:rPr>
              <a:t>: </a:t>
            </a:r>
            <a:r>
              <a:rPr lang="ru-RU" dirty="0" err="1">
                <a:solidFill>
                  <a:srgbClr val="0000FF"/>
                </a:solidFill>
              </a:rPr>
              <a:t>proper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time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  <a:ea typeface="Times New Roman"/>
              </a:rPr>
              <a:t>τf</a:t>
            </a:r>
            <a:r>
              <a:rPr lang="ru-RU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err="1">
                <a:solidFill>
                  <a:srgbClr val="0000FF"/>
                </a:solidFill>
              </a:rPr>
              <a:t>its</a:t>
            </a:r>
            <a:r>
              <a:rPr lang="fr-FR" dirty="0">
                <a:solidFill>
                  <a:srgbClr val="0000FF"/>
                </a:solidFill>
              </a:rPr>
              <a:t> standard </a:t>
            </a:r>
            <a:endParaRPr lang="fr-FR" dirty="0" smtClean="0">
              <a:solidFill>
                <a:srgbClr val="0000FF"/>
              </a:solidFill>
            </a:endParaRPr>
          </a:p>
          <a:p>
            <a:pPr>
              <a:lnSpc>
                <a:spcPct val="74000"/>
              </a:lnSpc>
            </a:pPr>
            <a:r>
              <a:rPr lang="fr-FR" dirty="0" err="1" smtClean="0">
                <a:solidFill>
                  <a:srgbClr val="0000FF"/>
                </a:solidFill>
              </a:rPr>
              <a:t>Deviation</a:t>
            </a:r>
            <a:r>
              <a:rPr lang="fr-FR" dirty="0" smtClean="0">
                <a:solidFill>
                  <a:srgbClr val="0000FF"/>
                </a:solidFill>
              </a:rPr>
              <a:t> (</a:t>
            </a:r>
            <a:r>
              <a:rPr lang="fr-FR" dirty="0" err="1">
                <a:solidFill>
                  <a:srgbClr val="0000FF"/>
                </a:solidFill>
              </a:rPr>
              <a:t>emission</a:t>
            </a:r>
            <a:r>
              <a:rPr lang="fr-FR" dirty="0">
                <a:solidFill>
                  <a:srgbClr val="0000FF"/>
                </a:solidFill>
              </a:rPr>
              <a:t> duration) </a:t>
            </a:r>
            <a:r>
              <a:rPr lang="fr-FR" dirty="0" err="1">
                <a:solidFill>
                  <a:srgbClr val="FF0000"/>
                </a:solidFill>
                <a:ea typeface="Times New Roman"/>
              </a:rPr>
              <a:t>Δ</a:t>
            </a:r>
            <a:r>
              <a:rPr lang="ru-RU" dirty="0" err="1">
                <a:solidFill>
                  <a:srgbClr val="FF0000"/>
                </a:solidFill>
                <a:ea typeface="Times New Roman"/>
              </a:rPr>
              <a:t>τf</a:t>
            </a:r>
            <a:r>
              <a:rPr lang="ru-RU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, maximal </a:t>
            </a:r>
            <a:r>
              <a:rPr lang="ru-RU" dirty="0" err="1">
                <a:solidFill>
                  <a:srgbClr val="0000FF"/>
                </a:solidFill>
              </a:rPr>
              <a:t>transverse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radius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Rf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.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13.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ru-RU" dirty="0" err="1">
                <a:solidFill>
                  <a:srgbClr val="0000FF"/>
                </a:solidFill>
              </a:rPr>
              <a:t>aximal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transverse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flow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rapidity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at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thermal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freeze-out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ea typeface="Times New Roman"/>
              </a:rPr>
              <a:t>ρumax</a:t>
            </a:r>
            <a:r>
              <a:rPr lang="en-US" dirty="0">
                <a:solidFill>
                  <a:srgbClr val="0000FF"/>
                </a:solidFill>
                <a:ea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14. M</a:t>
            </a:r>
            <a:r>
              <a:rPr lang="ru-RU" dirty="0" err="1">
                <a:solidFill>
                  <a:srgbClr val="0000FF"/>
                </a:solidFill>
              </a:rPr>
              <a:t>aximal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longitudinal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flow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rapidity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at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thermal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freeze-out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ea typeface="Times New Roman"/>
              </a:rPr>
              <a:t>ηmax</a:t>
            </a:r>
            <a:r>
              <a:rPr lang="en-US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. 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15. </a:t>
            </a:r>
            <a:r>
              <a:rPr lang="ru-RU" dirty="0" err="1">
                <a:solidFill>
                  <a:srgbClr val="0000FF"/>
                </a:solidFill>
              </a:rPr>
              <a:t>Flow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anisotropy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par</a:t>
            </a:r>
            <a:r>
              <a:rPr lang="en-US" dirty="0" err="1">
                <a:solidFill>
                  <a:srgbClr val="0000FF"/>
                </a:solidFill>
              </a:rPr>
              <a:t>ameter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(b) </a:t>
            </a:r>
            <a:r>
              <a:rPr lang="en-US" dirty="0">
                <a:solidFill>
                  <a:srgbClr val="0000FF"/>
                </a:solidFill>
              </a:rPr>
              <a:t>→</a:t>
            </a:r>
            <a:r>
              <a:rPr lang="en-US" dirty="0">
                <a:solidFill>
                  <a:srgbClr val="355E00"/>
                </a:solidFill>
              </a:rPr>
              <a:t> </a:t>
            </a:r>
            <a:r>
              <a:rPr lang="en-US" i="1" dirty="0" err="1">
                <a:solidFill>
                  <a:srgbClr val="355E00"/>
                </a:solidFill>
              </a:rPr>
              <a:t>uμ</a:t>
            </a:r>
            <a:r>
              <a:rPr lang="en-US" i="1" dirty="0">
                <a:solidFill>
                  <a:srgbClr val="355E00"/>
                </a:solidFill>
              </a:rPr>
              <a:t> = </a:t>
            </a:r>
            <a:r>
              <a:rPr lang="en-US" i="1" dirty="0" err="1">
                <a:solidFill>
                  <a:srgbClr val="355E00"/>
                </a:solidFill>
              </a:rPr>
              <a:t>uμ</a:t>
            </a:r>
            <a:r>
              <a:rPr lang="en-US" i="1" dirty="0">
                <a:solidFill>
                  <a:srgbClr val="355E00"/>
                </a:solidFill>
              </a:rPr>
              <a:t> (</a:t>
            </a:r>
            <a:r>
              <a:rPr lang="en-US" i="1" dirty="0" err="1">
                <a:solidFill>
                  <a:srgbClr val="355E00"/>
                </a:solidFill>
              </a:rPr>
              <a:t>δ</a:t>
            </a:r>
            <a:r>
              <a:rPr lang="en-US" i="1" dirty="0">
                <a:solidFill>
                  <a:srgbClr val="355E00"/>
                </a:solidFill>
              </a:rPr>
              <a:t>(b),</a:t>
            </a:r>
            <a:r>
              <a:rPr lang="en-US" i="1" dirty="0" err="1">
                <a:solidFill>
                  <a:srgbClr val="355E00"/>
                </a:solidFill>
              </a:rPr>
              <a:t>φ</a:t>
            </a:r>
            <a:r>
              <a:rPr lang="en-US" i="1" dirty="0">
                <a:solidFill>
                  <a:srgbClr val="355E00"/>
                </a:solidFill>
              </a:rPr>
              <a:t>)</a:t>
            </a:r>
            <a:r>
              <a:rPr lang="x-none" i="1" dirty="0">
                <a:solidFill>
                  <a:srgbClr val="355E00"/>
                </a:solidFill>
                <a:ea typeface="Times New Roman"/>
              </a:rPr>
              <a:t>‏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74000"/>
              </a:lnSpc>
            </a:pPr>
            <a:r>
              <a:rPr lang="en-US" dirty="0">
                <a:solidFill>
                  <a:srgbClr val="0000FF"/>
                </a:solidFill>
              </a:rPr>
              <a:t>16. </a:t>
            </a:r>
            <a:r>
              <a:rPr lang="ru-RU" dirty="0" err="1">
                <a:solidFill>
                  <a:srgbClr val="0000FF"/>
                </a:solidFill>
              </a:rPr>
              <a:t>Coordinate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anisotropy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ru-RU" dirty="0">
                <a:solidFill>
                  <a:srgbClr val="0000FF"/>
                </a:solidFill>
              </a:rPr>
              <a:t> </a:t>
            </a:r>
            <a:endParaRPr lang="nb-NO" dirty="0" smtClean="0">
              <a:solidFill>
                <a:srgbClr val="0000FF"/>
              </a:solidFill>
            </a:endParaRPr>
          </a:p>
          <a:p>
            <a:pPr>
              <a:lnSpc>
                <a:spcPct val="74000"/>
              </a:lnSpc>
            </a:pPr>
            <a:endParaRPr lang="nb-NO" dirty="0" smtClean="0">
              <a:solidFill>
                <a:srgbClr val="0000FF"/>
              </a:solidFill>
            </a:endParaRPr>
          </a:p>
          <a:p>
            <a:pPr>
              <a:lnSpc>
                <a:spcPct val="74000"/>
              </a:lnSpc>
            </a:pPr>
            <a:r>
              <a:rPr lang="nb-NO" dirty="0" smtClean="0">
                <a:solidFill>
                  <a:srgbClr val="0000FF"/>
                </a:solidFill>
              </a:rPr>
              <a:t>                      </a:t>
            </a:r>
            <a:r>
              <a:rPr lang="ru-RU" dirty="0" err="1" smtClean="0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(b) </a:t>
            </a:r>
            <a:r>
              <a:rPr lang="en-US" dirty="0">
                <a:solidFill>
                  <a:srgbClr val="0000FF"/>
                </a:solidFill>
              </a:rPr>
              <a:t>→</a:t>
            </a:r>
            <a:r>
              <a:rPr lang="en-US" sz="2000" dirty="0">
                <a:solidFill>
                  <a:srgbClr val="355E00"/>
                </a:solidFill>
              </a:rPr>
              <a:t> </a:t>
            </a:r>
            <a:r>
              <a:rPr lang="en-US" sz="1600" i="1" dirty="0" err="1">
                <a:solidFill>
                  <a:srgbClr val="355E00"/>
                </a:solidFill>
              </a:rPr>
              <a:t>Rf</a:t>
            </a:r>
            <a:r>
              <a:rPr lang="en-US" sz="1600" i="1" dirty="0">
                <a:solidFill>
                  <a:srgbClr val="355E00"/>
                </a:solidFill>
              </a:rPr>
              <a:t>(b)=</a:t>
            </a:r>
            <a:r>
              <a:rPr lang="en-US" sz="1600" i="1" dirty="0" err="1">
                <a:solidFill>
                  <a:srgbClr val="355E00"/>
                </a:solidFill>
              </a:rPr>
              <a:t>Rf</a:t>
            </a:r>
            <a:r>
              <a:rPr lang="en-US" sz="1600" i="1" dirty="0">
                <a:solidFill>
                  <a:srgbClr val="355E00"/>
                </a:solidFill>
              </a:rPr>
              <a:t>(0)[</a:t>
            </a:r>
            <a:r>
              <a:rPr lang="en-US" sz="1600" i="1" dirty="0" err="1">
                <a:solidFill>
                  <a:srgbClr val="355E00"/>
                </a:solidFill>
              </a:rPr>
              <a:t>Veff</a:t>
            </a:r>
            <a:r>
              <a:rPr lang="en-US" sz="1600" i="1" dirty="0">
                <a:solidFill>
                  <a:srgbClr val="355E00"/>
                </a:solidFill>
              </a:rPr>
              <a:t>(</a:t>
            </a:r>
            <a:r>
              <a:rPr lang="en-US" sz="1600" i="1" dirty="0" err="1">
                <a:solidFill>
                  <a:srgbClr val="355E00"/>
                </a:solidFill>
              </a:rPr>
              <a:t>ε</a:t>
            </a:r>
            <a:r>
              <a:rPr lang="en-US" sz="1600" i="1" dirty="0">
                <a:solidFill>
                  <a:srgbClr val="355E00"/>
                </a:solidFill>
              </a:rPr>
              <a:t>(0),</a:t>
            </a:r>
            <a:r>
              <a:rPr lang="en-US" sz="1600" i="1" dirty="0" err="1">
                <a:solidFill>
                  <a:srgbClr val="355E00"/>
                </a:solidFill>
              </a:rPr>
              <a:t>δ</a:t>
            </a:r>
            <a:r>
              <a:rPr lang="en-US" sz="1600" i="1" dirty="0">
                <a:solidFill>
                  <a:srgbClr val="355E00"/>
                </a:solidFill>
              </a:rPr>
              <a:t>(0))/</a:t>
            </a:r>
            <a:r>
              <a:rPr lang="en-US" sz="1600" i="1" dirty="0" err="1">
                <a:solidFill>
                  <a:srgbClr val="355E00"/>
                </a:solidFill>
              </a:rPr>
              <a:t>Veff</a:t>
            </a:r>
            <a:r>
              <a:rPr lang="en-US" sz="1600" i="1" dirty="0">
                <a:solidFill>
                  <a:srgbClr val="355E00"/>
                </a:solidFill>
              </a:rPr>
              <a:t>(</a:t>
            </a:r>
            <a:r>
              <a:rPr lang="en-US" sz="1600" i="1" dirty="0" err="1">
                <a:solidFill>
                  <a:srgbClr val="355E00"/>
                </a:solidFill>
              </a:rPr>
              <a:t>ε</a:t>
            </a:r>
            <a:r>
              <a:rPr lang="en-US" sz="1600" i="1" dirty="0">
                <a:solidFill>
                  <a:srgbClr val="355E00"/>
                </a:solidFill>
              </a:rPr>
              <a:t>(b),</a:t>
            </a:r>
            <a:r>
              <a:rPr lang="en-US" sz="1600" i="1" dirty="0" err="1">
                <a:solidFill>
                  <a:srgbClr val="355E00"/>
                </a:solidFill>
              </a:rPr>
              <a:t>δ</a:t>
            </a:r>
            <a:r>
              <a:rPr lang="en-US" sz="1600" i="1" dirty="0">
                <a:solidFill>
                  <a:srgbClr val="355E00"/>
                </a:solidFill>
              </a:rPr>
              <a:t>(b))]1/2[</a:t>
            </a:r>
            <a:r>
              <a:rPr lang="en-US" sz="1600" i="1" dirty="0" err="1">
                <a:solidFill>
                  <a:srgbClr val="355E00"/>
                </a:solidFill>
              </a:rPr>
              <a:t>Npart</a:t>
            </a:r>
            <a:r>
              <a:rPr lang="en-US" sz="1600" i="1" dirty="0">
                <a:solidFill>
                  <a:srgbClr val="355E00"/>
                </a:solidFill>
              </a:rPr>
              <a:t>(b)/</a:t>
            </a:r>
            <a:r>
              <a:rPr lang="en-US" sz="1600" i="1" dirty="0" err="1">
                <a:solidFill>
                  <a:srgbClr val="355E00"/>
                </a:solidFill>
              </a:rPr>
              <a:t>Npart</a:t>
            </a:r>
            <a:r>
              <a:rPr lang="en-US" sz="1600" i="1" dirty="0">
                <a:solidFill>
                  <a:srgbClr val="355E00"/>
                </a:solidFill>
              </a:rPr>
              <a:t>(0)]1/3</a:t>
            </a:r>
            <a:endParaRPr dirty="0"/>
          </a:p>
          <a:p>
            <a:pPr>
              <a:lnSpc>
                <a:spcPct val="74000"/>
              </a:lnSpc>
            </a:pPr>
            <a:endParaRPr dirty="0"/>
          </a:p>
          <a:p>
            <a:pPr>
              <a:lnSpc>
                <a:spcPct val="93000"/>
              </a:lnSpc>
            </a:pP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ru-RU" dirty="0" err="1">
                <a:solidFill>
                  <a:srgbClr val="FF0000"/>
                </a:solidFill>
              </a:rPr>
              <a:t>mpact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parameter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range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bmin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ru-RU" dirty="0" err="1">
                <a:solidFill>
                  <a:srgbClr val="FF0000"/>
                </a:solidFill>
              </a:rPr>
              <a:t>bmax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endParaRPr dirty="0"/>
          </a:p>
          <a:p>
            <a:pPr>
              <a:lnSpc>
                <a:spcPct val="93000"/>
              </a:lnSpc>
            </a:pPr>
            <a:endParaRPr lang="en-US" i="1" dirty="0" smtClean="0">
              <a:solidFill>
                <a:srgbClr val="355E00"/>
              </a:solidFill>
            </a:endParaRPr>
          </a:p>
          <a:p>
            <a:pPr>
              <a:lnSpc>
                <a:spcPct val="93000"/>
              </a:lnSpc>
            </a:pPr>
            <a:r>
              <a:rPr lang="en-US" i="1" dirty="0" err="1" smtClean="0">
                <a:solidFill>
                  <a:srgbClr val="355E00"/>
                </a:solidFill>
              </a:rPr>
              <a:t>Veff</a:t>
            </a:r>
            <a:r>
              <a:rPr lang="en-US" i="1" dirty="0">
                <a:solidFill>
                  <a:srgbClr val="355E00"/>
                </a:solidFill>
              </a:rPr>
              <a:t>(b)=</a:t>
            </a:r>
            <a:r>
              <a:rPr lang="en-US" i="1" dirty="0" err="1">
                <a:solidFill>
                  <a:srgbClr val="355E00"/>
                </a:solidFill>
              </a:rPr>
              <a:t>Veff</a:t>
            </a:r>
            <a:r>
              <a:rPr lang="en-US" i="1" dirty="0">
                <a:solidFill>
                  <a:srgbClr val="355E00"/>
                </a:solidFill>
              </a:rPr>
              <a:t>(0)</a:t>
            </a:r>
            <a:r>
              <a:rPr lang="en-US" i="1" dirty="0" err="1">
                <a:solidFill>
                  <a:srgbClr val="355E00"/>
                </a:solidFill>
              </a:rPr>
              <a:t>Npart</a:t>
            </a:r>
            <a:r>
              <a:rPr lang="en-US" i="1" dirty="0">
                <a:solidFill>
                  <a:srgbClr val="355E00"/>
                </a:solidFill>
              </a:rPr>
              <a:t>(b)/</a:t>
            </a:r>
            <a:r>
              <a:rPr lang="en-US" i="1" dirty="0" err="1">
                <a:solidFill>
                  <a:srgbClr val="355E00"/>
                </a:solidFill>
              </a:rPr>
              <a:t>Npart</a:t>
            </a:r>
            <a:r>
              <a:rPr lang="en-US" i="1" dirty="0">
                <a:solidFill>
                  <a:srgbClr val="355E00"/>
                </a:solidFill>
              </a:rPr>
              <a:t>(0),   </a:t>
            </a:r>
            <a:r>
              <a:rPr lang="en-US" i="1" dirty="0" err="1">
                <a:solidFill>
                  <a:srgbClr val="355E00"/>
                </a:solidFill>
              </a:rPr>
              <a:t>τf</a:t>
            </a:r>
            <a:r>
              <a:rPr lang="en-US" i="1" dirty="0">
                <a:solidFill>
                  <a:srgbClr val="355E00"/>
                </a:solidFill>
              </a:rPr>
              <a:t>(b)=</a:t>
            </a:r>
            <a:r>
              <a:rPr lang="en-US" i="1" dirty="0" err="1">
                <a:solidFill>
                  <a:srgbClr val="355E00"/>
                </a:solidFill>
              </a:rPr>
              <a:t>τf</a:t>
            </a:r>
            <a:r>
              <a:rPr lang="en-US" i="1" dirty="0">
                <a:solidFill>
                  <a:srgbClr val="355E00"/>
                </a:solidFill>
              </a:rPr>
              <a:t>(0)[</a:t>
            </a:r>
            <a:r>
              <a:rPr lang="en-US" i="1" dirty="0" err="1">
                <a:solidFill>
                  <a:srgbClr val="355E00"/>
                </a:solidFill>
              </a:rPr>
              <a:t>Npart</a:t>
            </a:r>
            <a:r>
              <a:rPr lang="en-US" i="1" dirty="0">
                <a:solidFill>
                  <a:srgbClr val="355E00"/>
                </a:solidFill>
              </a:rPr>
              <a:t>(b)/</a:t>
            </a:r>
            <a:r>
              <a:rPr lang="en-US" i="1" dirty="0" err="1">
                <a:solidFill>
                  <a:srgbClr val="355E00"/>
                </a:solidFill>
              </a:rPr>
              <a:t>Npart</a:t>
            </a:r>
            <a:r>
              <a:rPr lang="en-US" i="1" dirty="0">
                <a:solidFill>
                  <a:srgbClr val="355E00"/>
                </a:solidFill>
              </a:rPr>
              <a:t>(0)]1/3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0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704" y="105054"/>
            <a:ext cx="8656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solidFill>
                  <a:srgbClr val="0000FF"/>
                </a:solidFill>
              </a:rPr>
              <a:t>Freeze-out</a:t>
            </a:r>
            <a:r>
              <a:rPr lang="nb-NO" sz="2800" b="1" dirty="0" smtClean="0">
                <a:solidFill>
                  <a:srgbClr val="0000FF"/>
                </a:solidFill>
              </a:rPr>
              <a:t> </a:t>
            </a:r>
            <a:r>
              <a:rPr lang="nb-NO" sz="2800" b="1" dirty="0" err="1" smtClean="0">
                <a:solidFill>
                  <a:srgbClr val="0000FF"/>
                </a:solidFill>
              </a:rPr>
              <a:t>hypersurface</a:t>
            </a:r>
            <a:r>
              <a:rPr lang="nb-NO" sz="2800" b="1" dirty="0" smtClean="0">
                <a:solidFill>
                  <a:srgbClr val="0000FF"/>
                </a:solidFill>
              </a:rPr>
              <a:t> for non-</a:t>
            </a:r>
            <a:r>
              <a:rPr lang="nb-NO" sz="2800" b="1" dirty="0" err="1" smtClean="0">
                <a:solidFill>
                  <a:srgbClr val="0000FF"/>
                </a:solidFill>
              </a:rPr>
              <a:t>central</a:t>
            </a:r>
            <a:r>
              <a:rPr lang="nb-NO" sz="2800" b="1" dirty="0" smtClean="0">
                <a:solidFill>
                  <a:srgbClr val="0000FF"/>
                </a:solidFill>
              </a:rPr>
              <a:t> </a:t>
            </a:r>
            <a:r>
              <a:rPr lang="nb-NO" sz="2800" b="1" dirty="0" err="1" smtClean="0">
                <a:solidFill>
                  <a:srgbClr val="0000FF"/>
                </a:solidFill>
              </a:rPr>
              <a:t>collisions</a:t>
            </a:r>
            <a:endParaRPr lang="nb-NO" sz="28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0"/>
            <a:ext cx="9106708" cy="61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4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7809" y="391036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solidFill>
                  <a:srgbClr val="0000FF"/>
                </a:solidFill>
              </a:rPr>
              <a:t> </a:t>
            </a:r>
            <a:r>
              <a:rPr lang="nb-NO" sz="2800" b="1" dirty="0" smtClean="0">
                <a:solidFill>
                  <a:srgbClr val="0000FF"/>
                </a:solidFill>
              </a:rPr>
              <a:t>           Momenta </a:t>
            </a:r>
            <a:r>
              <a:rPr lang="nb-NO" sz="2800" b="1" dirty="0" err="1" smtClean="0">
                <a:solidFill>
                  <a:srgbClr val="0000FF"/>
                </a:solidFill>
              </a:rPr>
              <a:t>anisotropy</a:t>
            </a:r>
            <a:endParaRPr lang="nb-NO" sz="28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553"/>
            <a:ext cx="9144353" cy="57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8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0" y="799560"/>
            <a:ext cx="8983800" cy="5704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5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317" name="TextShape 2"/>
          <p:cNvSpPr txBox="1"/>
          <p:nvPr/>
        </p:nvSpPr>
        <p:spPr>
          <a:xfrm>
            <a:off x="0" y="-104041"/>
            <a:ext cx="9144000" cy="1713501"/>
          </a:xfrm>
          <a:prstGeom prst="rect">
            <a:avLst/>
          </a:prstGeom>
        </p:spPr>
        <p:txBody>
          <a:bodyPr wrap="none"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Monte-Carlo simulation of hard component </a:t>
            </a:r>
            <a:endParaRPr lang="en-US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including nuclear shadowing) in HYDJET/HYDJET++</a:t>
            </a:r>
            <a:endParaRPr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435100"/>
            <a:ext cx="9105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571320" y="0"/>
            <a:ext cx="7772040" cy="623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i="1">
                <a:solidFill>
                  <a:srgbClr val="0C00F8"/>
                </a:solidFill>
                <a:latin typeface="Franklin Gothic Medium"/>
              </a:rPr>
              <a:t> LHC data vs. HYDJET++ model</a:t>
            </a:r>
            <a:endParaRPr/>
          </a:p>
        </p:txBody>
      </p:sp>
      <p:sp>
        <p:nvSpPr>
          <p:cNvPr id="352" name="CustomShape 2"/>
          <p:cNvSpPr/>
          <p:nvPr/>
        </p:nvSpPr>
        <p:spPr>
          <a:xfrm rot="16200000">
            <a:off x="6451920" y="3223800"/>
            <a:ext cx="4680000" cy="5763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261BFF"/>
                </a:solidFill>
                <a:latin typeface="Arial"/>
              </a:rPr>
              <a:t>L. Bravina et al., Eur. Phys. J C74 (2014) 2807</a:t>
            </a:r>
            <a:r>
              <a:rPr lang="en-US" sz="1600">
                <a:solidFill>
                  <a:srgbClr val="261BFF"/>
                </a:solidFill>
                <a:latin typeface="Arial"/>
              </a:rPr>
              <a:t>                                </a:t>
            </a:r>
            <a:endParaRPr/>
          </a:p>
        </p:txBody>
      </p:sp>
      <p:sp>
        <p:nvSpPr>
          <p:cNvPr id="353" name="CustomShape 3"/>
          <p:cNvSpPr/>
          <p:nvPr/>
        </p:nvSpPr>
        <p:spPr>
          <a:xfrm>
            <a:off x="1265040" y="620640"/>
            <a:ext cx="1878840" cy="4561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C111B9"/>
                </a:solidFill>
                <a:latin typeface="Arial"/>
              </a:rPr>
              <a:t>Elliptic flow</a:t>
            </a:r>
            <a:endParaRPr/>
          </a:p>
        </p:txBody>
      </p:sp>
      <p:sp>
        <p:nvSpPr>
          <p:cNvPr id="354" name="CustomShape 4"/>
          <p:cNvSpPr/>
          <p:nvPr/>
        </p:nvSpPr>
        <p:spPr>
          <a:xfrm>
            <a:off x="6383880" y="620640"/>
            <a:ext cx="22568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Pb+Pb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@ 2.76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ATeV</a:t>
            </a:r>
            <a:endParaRPr b="1" dirty="0"/>
          </a:p>
        </p:txBody>
      </p:sp>
      <p:pic>
        <p:nvPicPr>
          <p:cNvPr id="35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1148760"/>
            <a:ext cx="7842240" cy="5160240"/>
          </a:xfrm>
          <a:prstGeom prst="rect">
            <a:avLst/>
          </a:prstGeom>
        </p:spPr>
      </p:pic>
      <p:sp>
        <p:nvSpPr>
          <p:cNvPr id="356" name="CustomShape 5"/>
          <p:cNvSpPr/>
          <p:nvPr/>
        </p:nvSpPr>
        <p:spPr>
          <a:xfrm>
            <a:off x="786240" y="6219000"/>
            <a:ext cx="586404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Closed points:   CMS data  v2{2Part &amp; LYZ};</a:t>
            </a:r>
            <a:endParaRPr b="1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Open points and histograms: HYDJET++  v2{EP &amp; Psi2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74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571320" y="0"/>
            <a:ext cx="7772040" cy="623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1" i="1">
                <a:solidFill>
                  <a:srgbClr val="0C00F8"/>
                </a:solidFill>
                <a:latin typeface="Franklin Gothic Medium"/>
              </a:rPr>
              <a:t> LHC data vs. HYDJET++ model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 rot="16200000">
            <a:off x="6480360" y="3177000"/>
            <a:ext cx="4680000" cy="5763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261BFF"/>
                </a:solidFill>
                <a:latin typeface="Arial"/>
              </a:rPr>
              <a:t>I. Lokhtin et al., Eur. Phys. J C72 (2012) 2045</a:t>
            </a:r>
            <a:r>
              <a:rPr lang="en-US" sz="1600">
                <a:solidFill>
                  <a:srgbClr val="261BFF"/>
                </a:solidFill>
                <a:latin typeface="Arial"/>
              </a:rPr>
              <a:t>                                </a:t>
            </a:r>
            <a:endParaRPr/>
          </a:p>
        </p:txBody>
      </p:sp>
      <p:sp>
        <p:nvSpPr>
          <p:cNvPr id="486" name="CustomShape 3"/>
          <p:cNvSpPr/>
          <p:nvPr/>
        </p:nvSpPr>
        <p:spPr>
          <a:xfrm>
            <a:off x="6012000" y="1124640"/>
            <a:ext cx="289800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C111B9"/>
                </a:solidFill>
                <a:latin typeface="Arial"/>
              </a:rPr>
              <a:t>Rapidity</a:t>
            </a:r>
            <a:endParaRPr/>
          </a:p>
        </p:txBody>
      </p:sp>
      <p:pic>
        <p:nvPicPr>
          <p:cNvPr id="48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9640" y="980640"/>
            <a:ext cx="3314520" cy="2896560"/>
          </a:xfrm>
          <a:prstGeom prst="rect">
            <a:avLst/>
          </a:prstGeom>
        </p:spPr>
      </p:pic>
      <p:pic>
        <p:nvPicPr>
          <p:cNvPr id="48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16000" y="1628640"/>
            <a:ext cx="3600000" cy="3646800"/>
          </a:xfrm>
          <a:prstGeom prst="rect">
            <a:avLst/>
          </a:prstGeom>
        </p:spPr>
      </p:pic>
      <p:pic>
        <p:nvPicPr>
          <p:cNvPr id="48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07640" y="4006440"/>
            <a:ext cx="4320000" cy="2851200"/>
          </a:xfrm>
          <a:prstGeom prst="rect">
            <a:avLst/>
          </a:prstGeom>
        </p:spPr>
      </p:pic>
      <p:sp>
        <p:nvSpPr>
          <p:cNvPr id="490" name="CustomShape 4"/>
          <p:cNvSpPr/>
          <p:nvPr/>
        </p:nvSpPr>
        <p:spPr>
          <a:xfrm>
            <a:off x="1276560" y="620640"/>
            <a:ext cx="3305160" cy="4561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C111B9"/>
                </a:solidFill>
                <a:latin typeface="Arial"/>
              </a:rPr>
              <a:t>Transverse momentum</a:t>
            </a:r>
            <a:endParaRPr/>
          </a:p>
        </p:txBody>
      </p:sp>
      <p:sp>
        <p:nvSpPr>
          <p:cNvPr id="491" name="CustomShape 5"/>
          <p:cNvSpPr/>
          <p:nvPr/>
        </p:nvSpPr>
        <p:spPr>
          <a:xfrm>
            <a:off x="4595400" y="6165360"/>
            <a:ext cx="4178520" cy="4561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C111B9"/>
                </a:solidFill>
                <a:latin typeface="Arial"/>
              </a:rPr>
              <a:t>Correlation radii (femtoscopy)</a:t>
            </a:r>
            <a:endParaRPr/>
          </a:p>
        </p:txBody>
      </p:sp>
      <p:sp>
        <p:nvSpPr>
          <p:cNvPr id="492" name="CustomShape 6"/>
          <p:cNvSpPr/>
          <p:nvPr/>
        </p:nvSpPr>
        <p:spPr>
          <a:xfrm>
            <a:off x="6383880" y="620640"/>
            <a:ext cx="22568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Pb+Pb @ 2.76 ATeV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285840"/>
            <a:ext cx="867600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u="sng">
                <a:solidFill>
                  <a:srgbClr val="000000"/>
                </a:solidFill>
                <a:latin typeface="Arial"/>
              </a:rPr>
              <a:t>Number-of-constituent-quark scaling at RHIC</a:t>
            </a:r>
            <a:endParaRPr/>
          </a:p>
        </p:txBody>
      </p:sp>
      <p:sp>
        <p:nvSpPr>
          <p:cNvPr id="378" name="CustomShape 2"/>
          <p:cNvSpPr/>
          <p:nvPr/>
        </p:nvSpPr>
        <p:spPr>
          <a:xfrm>
            <a:off x="357120" y="5786280"/>
            <a:ext cx="8643600" cy="8514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  <a:latin typeface="Arial"/>
              </a:rPr>
              <a:t>One of the explanations of KET/nq scaling is partonic origin of the elliptic flow.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002060"/>
                </a:solidFill>
                <a:latin typeface="Arial"/>
              </a:rPr>
              <a:t>However,  final  state  effects  (such  as  resonance  decays   and  jets)  may  also  lead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002060"/>
                </a:solidFill>
                <a:latin typeface="Arial"/>
              </a:rPr>
              <a:t>                                             to  appearance  of  the scaling </a:t>
            </a:r>
            <a:r>
              <a:rPr lang="en-US" sz="1600">
                <a:solidFill>
                  <a:srgbClr val="00206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79" name="CustomShape 3"/>
          <p:cNvSpPr/>
          <p:nvPr/>
        </p:nvSpPr>
        <p:spPr>
          <a:xfrm>
            <a:off x="858600" y="785880"/>
            <a:ext cx="7226640" cy="3646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Direct particles:  scaling is not good.        All particles: KET/nq scaling </a:t>
            </a:r>
            <a:endParaRPr/>
          </a:p>
        </p:txBody>
      </p:sp>
      <p:pic>
        <p:nvPicPr>
          <p:cNvPr id="380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55640" y="1196640"/>
            <a:ext cx="7357680" cy="4571640"/>
          </a:xfrm>
          <a:prstGeom prst="rect">
            <a:avLst/>
          </a:prstGeom>
        </p:spPr>
      </p:pic>
      <p:sp>
        <p:nvSpPr>
          <p:cNvPr id="381" name="CustomShape 4"/>
          <p:cNvSpPr/>
          <p:nvPr/>
        </p:nvSpPr>
        <p:spPr>
          <a:xfrm rot="16200000">
            <a:off x="6440040" y="3318840"/>
            <a:ext cx="475200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G.Eyyubova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et al., PRC 80 (2009) 064907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0910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07" name="Rectangle 19"/>
          <p:cNvSpPr>
            <a:spLocks noChangeArrowheads="1"/>
          </p:cNvSpPr>
          <p:nvPr/>
        </p:nvSpPr>
        <p:spPr bwMode="auto">
          <a:xfrm>
            <a:off x="0" y="-28575"/>
            <a:ext cx="2484438" cy="6913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52303" name="Picture 15" descr="piter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83" b="8829"/>
          <a:stretch>
            <a:fillRect/>
          </a:stretch>
        </p:blipFill>
        <p:spPr bwMode="auto">
          <a:xfrm>
            <a:off x="2339975" y="-26988"/>
            <a:ext cx="6804025" cy="6524626"/>
          </a:xfrm>
          <a:noFill/>
          <a:ln>
            <a:miter lim="800000"/>
            <a:headEnd/>
            <a:tailEnd/>
          </a:ln>
        </p:spPr>
      </p:pic>
      <p:sp>
        <p:nvSpPr>
          <p:cNvPr id="652291" name="Text Box 3"/>
          <p:cNvSpPr txBox="1">
            <a:spLocks noChangeArrowheads="1"/>
          </p:cNvSpPr>
          <p:nvPr/>
        </p:nvSpPr>
        <p:spPr bwMode="auto">
          <a:xfrm>
            <a:off x="0" y="-26988"/>
            <a:ext cx="91440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Dynamic Regimes</a:t>
            </a:r>
            <a:endParaRPr lang="en-US" altLang="zh-CN" sz="4000" b="1" i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52308" name="Picture 20" descr="line_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1725" y="5300663"/>
            <a:ext cx="2030413" cy="1554162"/>
          </a:xfrm>
          <a:prstGeom prst="rect">
            <a:avLst/>
          </a:prstGeom>
          <a:noFill/>
        </p:spPr>
      </p:pic>
      <p:pic>
        <p:nvPicPr>
          <p:cNvPr id="652309" name="Picture 21" descr="line_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8900" y="3357563"/>
            <a:ext cx="1484313" cy="1514475"/>
          </a:xfrm>
          <a:prstGeom prst="rect">
            <a:avLst/>
          </a:prstGeom>
          <a:noFill/>
        </p:spPr>
      </p:pic>
      <p:pic>
        <p:nvPicPr>
          <p:cNvPr id="652310" name="Picture 22" descr="line_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3213" y="1973263"/>
            <a:ext cx="1054100" cy="1311275"/>
          </a:xfrm>
          <a:prstGeom prst="rect">
            <a:avLst/>
          </a:prstGeom>
          <a:noFill/>
        </p:spPr>
      </p:pic>
      <p:pic>
        <p:nvPicPr>
          <p:cNvPr id="652311" name="Picture 23" descr="line_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9100" y="620713"/>
            <a:ext cx="795338" cy="1311275"/>
          </a:xfrm>
          <a:prstGeom prst="rect">
            <a:avLst/>
          </a:prstGeom>
          <a:noFill/>
        </p:spPr>
      </p:pic>
      <p:sp>
        <p:nvSpPr>
          <p:cNvPr id="652306" name="Text Box 18"/>
          <p:cNvSpPr txBox="1">
            <a:spLocks noChangeArrowheads="1"/>
          </p:cNvSpPr>
          <p:nvPr/>
        </p:nvSpPr>
        <p:spPr bwMode="auto">
          <a:xfrm>
            <a:off x="0" y="-26988"/>
            <a:ext cx="1835150" cy="612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Parton distribution,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Nuclear geometry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Nuclear shadowing</a:t>
            </a: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Parton production &amp; 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regeneration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(or, </a:t>
            </a:r>
            <a:r>
              <a:rPr lang="en-US" sz="1400" dirty="0" err="1">
                <a:solidFill>
                  <a:prstClr val="white"/>
                </a:solidFill>
              </a:rPr>
              <a:t>sQGP</a:t>
            </a:r>
            <a:r>
              <a:rPr lang="en-US" sz="1400" dirty="0">
                <a:solidFill>
                  <a:prstClr val="white"/>
                </a:solidFill>
              </a:rPr>
              <a:t>)</a:t>
            </a: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Chemical freeze-out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(Quark recombination)</a:t>
            </a: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Jet fragmentation functions</a:t>
            </a: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Hadron </a:t>
            </a:r>
            <a:r>
              <a:rPr lang="en-US" sz="1400" dirty="0" err="1">
                <a:solidFill>
                  <a:prstClr val="white"/>
                </a:solidFill>
              </a:rPr>
              <a:t>rescattering</a:t>
            </a:r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Thermal freeze-out</a:t>
            </a: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Hadron decays</a:t>
            </a: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4258" y="6441643"/>
            <a:ext cx="8236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C47C3B-355B-4A17-A8DB-CDBFA2A9990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104258" y="6624205"/>
            <a:ext cx="164683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3095" y="6485493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Diagram by Peter Steinberg</a:t>
            </a:r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6742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90600"/>
          </a:xfrm>
        </p:spPr>
        <p:txBody>
          <a:bodyPr/>
          <a:lstStyle/>
          <a:p>
            <a:pPr marL="0" indent="0">
              <a:buNone/>
            </a:pPr>
            <a:r>
              <a:rPr lang="en-US" altLang="nb-NO" sz="3600" u="sng" dirty="0" smtClean="0">
                <a:solidFill>
                  <a:srgbClr val="0000FF"/>
                </a:solidFill>
                <a:ea typeface="ＭＳ Ｐゴシック" pitchFamily="34" charset="-128"/>
              </a:rPr>
              <a:t>NCQ</a:t>
            </a:r>
            <a:r>
              <a:rPr lang="en-US" altLang="nb-NO" sz="3600" dirty="0" smtClean="0">
                <a:solidFill>
                  <a:srgbClr val="0000FF"/>
                </a:solidFill>
                <a:ea typeface="ＭＳ Ｐゴシック" pitchFamily="34" charset="-128"/>
              </a:rPr>
              <a:t>-scaling of elliptic flow at beam energy scan (RHIC) </a:t>
            </a:r>
            <a:endParaRPr lang="en-US" altLang="nb-NO" sz="3600" baseline="-250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515187"/>
            <a:ext cx="7681601" cy="39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0" y="549916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nb-NO" dirty="0"/>
              <a:t> NCQ scaling holds for particles and anti-particles separately at </a:t>
            </a:r>
            <a:r>
              <a:rPr lang="en-US" altLang="nb-NO" dirty="0" smtClean="0"/>
              <a:t>lower </a:t>
            </a:r>
            <a:r>
              <a:rPr lang="en-US" altLang="nb-NO" dirty="0"/>
              <a:t>energies </a:t>
            </a:r>
            <a:r>
              <a:rPr lang="en-US" altLang="nb-NO" sz="2000" i="1" dirty="0" smtClean="0">
                <a:solidFill>
                  <a:srgbClr val="008000"/>
                </a:solidFill>
              </a:rPr>
              <a:t> </a:t>
            </a:r>
            <a:endParaRPr lang="en-US" altLang="nb-NO" sz="2000" i="1" dirty="0">
              <a:solidFill>
                <a:srgbClr val="008000"/>
              </a:solidFill>
            </a:endParaRP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52400" y="117705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nb-NO" sz="1600" b="1" i="1" dirty="0" smtClean="0">
                <a:solidFill>
                  <a:srgbClr val="008000"/>
                </a:solidFill>
              </a:rPr>
              <a:t>STAR </a:t>
            </a:r>
            <a:r>
              <a:rPr lang="en-US" altLang="nb-NO" sz="1600" b="1" i="1" dirty="0" err="1" smtClean="0">
                <a:solidFill>
                  <a:srgbClr val="008000"/>
                </a:solidFill>
              </a:rPr>
              <a:t>Collab</a:t>
            </a:r>
            <a:r>
              <a:rPr lang="en-US" altLang="nb-NO" sz="1600" b="1" i="1" dirty="0" smtClean="0">
                <a:solidFill>
                  <a:srgbClr val="008000"/>
                </a:solidFill>
              </a:rPr>
              <a:t>., PRL </a:t>
            </a:r>
            <a:r>
              <a:rPr lang="en-US" altLang="nb-NO" sz="1600" b="1" i="1" dirty="0">
                <a:solidFill>
                  <a:srgbClr val="008000"/>
                </a:solidFill>
              </a:rPr>
              <a:t>110 (2013) 142301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83" y="6002859"/>
            <a:ext cx="891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8917DF"/>
                </a:solidFill>
                <a:latin typeface="Berlin Sans FB Demi"/>
              </a:rPr>
              <a:t>Our explanation: jets (more </a:t>
            </a:r>
            <a:r>
              <a:rPr lang="en-US" dirty="0" err="1" smtClean="0">
                <a:solidFill>
                  <a:srgbClr val="8917DF"/>
                </a:solidFill>
                <a:latin typeface="Berlin Sans FB Demi"/>
              </a:rPr>
              <a:t>influental</a:t>
            </a:r>
            <a:r>
              <a:rPr lang="en-US" dirty="0" smtClean="0">
                <a:solidFill>
                  <a:srgbClr val="8917DF"/>
                </a:solidFill>
                <a:latin typeface="Berlin Sans FB Demi"/>
              </a:rPr>
              <a:t> at higher energies) violate the NCQ-scaling,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8917DF"/>
                </a:solidFill>
                <a:latin typeface="Berlin Sans FB Demi"/>
              </a:rPr>
              <a:t>whereas  </a:t>
            </a:r>
            <a:r>
              <a:rPr lang="en-US" dirty="0" err="1" smtClean="0">
                <a:solidFill>
                  <a:srgbClr val="8917DF"/>
                </a:solidFill>
                <a:latin typeface="Berlin Sans FB Demi"/>
              </a:rPr>
              <a:t>Hydro+Resonances</a:t>
            </a:r>
            <a:r>
              <a:rPr lang="en-US" dirty="0" smtClean="0">
                <a:solidFill>
                  <a:srgbClr val="8917DF"/>
                </a:solidFill>
                <a:latin typeface="Berlin Sans FB Demi"/>
              </a:rPr>
              <a:t> work towards its fulfilment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0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0" y="1000080"/>
            <a:ext cx="3714480" cy="3952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Times New Roman"/>
              </a:rPr>
              <a:t>  (1) Event plane method</a:t>
            </a:r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0" y="2071800"/>
            <a:ext cx="4500360" cy="6537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1600">
                <a:solidFill>
                  <a:srgbClr val="000000"/>
                </a:solidFill>
                <a:latin typeface="Symbol"/>
              </a:rPr>
              <a:t></a:t>
            </a:r>
            <a:r>
              <a:rPr lang="en-US" sz="1600">
                <a:solidFill>
                  <a:srgbClr val="000000"/>
                </a:solidFill>
                <a:latin typeface="Times New Roman"/>
              </a:rPr>
              <a:t>2  is the calculated reaction plane angle: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 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2214720" y="428760"/>
            <a:ext cx="4642920" cy="5169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0000"/>
                </a:solidFill>
                <a:latin typeface="Arial"/>
              </a:rPr>
              <a:t>Methods for </a:t>
            </a:r>
            <a:r>
              <a:rPr lang="en-US" sz="2800" b="1">
                <a:solidFill>
                  <a:srgbClr val="FF0000"/>
                </a:solidFill>
                <a:latin typeface="Arial"/>
              </a:rPr>
              <a:t>v2 </a:t>
            </a:r>
            <a:r>
              <a:rPr lang="en-US" sz="2800">
                <a:solidFill>
                  <a:srgbClr val="FF0000"/>
                </a:solidFill>
                <a:latin typeface="Arial"/>
              </a:rPr>
              <a:t>calculation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142920" y="3286080"/>
            <a:ext cx="5076360" cy="456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2000" b="1">
                <a:solidFill>
                  <a:srgbClr val="000000"/>
                </a:solidFill>
                <a:latin typeface="Times New Roman"/>
              </a:rPr>
              <a:t>2)    Two particle correlation method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214200" y="4071960"/>
            <a:ext cx="299988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Arial"/>
              </a:rPr>
              <a:t>(3) Lee-Yang zero method</a:t>
            </a:r>
            <a:endParaRPr/>
          </a:p>
        </p:txBody>
      </p:sp>
      <p:sp>
        <p:nvSpPr>
          <p:cNvPr id="571" name="CustomShape 7"/>
          <p:cNvSpPr/>
          <p:nvPr/>
        </p:nvSpPr>
        <p:spPr>
          <a:xfrm>
            <a:off x="357120" y="4572000"/>
            <a:ext cx="6214680" cy="639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Integral v2 is connected with the firs minimum r0 of the module of the  G(ir):</a:t>
            </a:r>
            <a:endParaRPr/>
          </a:p>
        </p:txBody>
      </p:sp>
      <p:sp>
        <p:nvSpPr>
          <p:cNvPr id="572" name="CustomShape 8"/>
          <p:cNvSpPr/>
          <p:nvPr/>
        </p:nvSpPr>
        <p:spPr>
          <a:xfrm>
            <a:off x="285840" y="5715000"/>
            <a:ext cx="521460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Differential flow is calculated by the formula: </a:t>
            </a:r>
            <a:endParaRPr/>
          </a:p>
        </p:txBody>
      </p:sp>
      <p:pic>
        <p:nvPicPr>
          <p:cNvPr id="573" name="Picture 572"/>
          <p:cNvPicPr/>
          <p:nvPr/>
        </p:nvPicPr>
        <p:blipFill>
          <a:blip r:embed="rId3"/>
          <a:stretch>
            <a:fillRect/>
          </a:stretch>
        </p:blipFill>
        <p:spPr>
          <a:xfrm>
            <a:off x="203040" y="1282680"/>
            <a:ext cx="3022560" cy="457200"/>
          </a:xfrm>
          <a:prstGeom prst="rect">
            <a:avLst/>
          </a:prstGeom>
        </p:spPr>
      </p:pic>
      <p:pic>
        <p:nvPicPr>
          <p:cNvPr id="574" name="Picture 573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2425680"/>
            <a:ext cx="4025880" cy="774720"/>
          </a:xfrm>
          <a:prstGeom prst="rect">
            <a:avLst/>
          </a:prstGeom>
        </p:spPr>
      </p:pic>
      <p:pic>
        <p:nvPicPr>
          <p:cNvPr id="575" name="Picture 574"/>
          <p:cNvPicPr/>
          <p:nvPr/>
        </p:nvPicPr>
        <p:blipFill>
          <a:blip r:embed="rId5"/>
          <a:stretch>
            <a:fillRect/>
          </a:stretch>
        </p:blipFill>
        <p:spPr>
          <a:xfrm>
            <a:off x="4000680" y="1714680"/>
            <a:ext cx="4673520" cy="1066680"/>
          </a:xfrm>
          <a:prstGeom prst="rect">
            <a:avLst/>
          </a:prstGeom>
        </p:spPr>
      </p:pic>
      <p:pic>
        <p:nvPicPr>
          <p:cNvPr id="576" name="Picture 575"/>
          <p:cNvPicPr/>
          <p:nvPr/>
        </p:nvPicPr>
        <p:blipFill>
          <a:blip r:embed="rId6"/>
          <a:stretch>
            <a:fillRect/>
          </a:stretch>
        </p:blipFill>
        <p:spPr>
          <a:xfrm>
            <a:off x="4775040" y="3213000"/>
            <a:ext cx="2844720" cy="584280"/>
          </a:xfrm>
          <a:prstGeom prst="rect">
            <a:avLst/>
          </a:prstGeom>
        </p:spPr>
      </p:pic>
      <p:pic>
        <p:nvPicPr>
          <p:cNvPr id="577" name="Picture 576"/>
          <p:cNvPicPr/>
          <p:nvPr/>
        </p:nvPicPr>
        <p:blipFill>
          <a:blip r:embed="rId7"/>
          <a:stretch>
            <a:fillRect/>
          </a:stretch>
        </p:blipFill>
        <p:spPr>
          <a:xfrm>
            <a:off x="3276720" y="4000680"/>
            <a:ext cx="2959200" cy="762120"/>
          </a:xfrm>
          <a:prstGeom prst="rect">
            <a:avLst/>
          </a:prstGeom>
        </p:spPr>
      </p:pic>
      <p:pic>
        <p:nvPicPr>
          <p:cNvPr id="578" name="Picture 577"/>
          <p:cNvPicPr/>
          <p:nvPr/>
        </p:nvPicPr>
        <p:blipFill>
          <a:blip r:embed="rId8"/>
          <a:stretch>
            <a:fillRect/>
          </a:stretch>
        </p:blipFill>
        <p:spPr>
          <a:xfrm>
            <a:off x="2565360" y="4927680"/>
            <a:ext cx="914400" cy="711360"/>
          </a:xfrm>
          <a:prstGeom prst="rect">
            <a:avLst/>
          </a:prstGeom>
        </p:spPr>
      </p:pic>
      <p:pic>
        <p:nvPicPr>
          <p:cNvPr id="579" name="Picture 578"/>
          <p:cNvPicPr/>
          <p:nvPr/>
        </p:nvPicPr>
        <p:blipFill>
          <a:blip r:embed="rId9"/>
          <a:stretch>
            <a:fillRect/>
          </a:stretch>
        </p:blipFill>
        <p:spPr>
          <a:xfrm>
            <a:off x="4927680" y="5499000"/>
            <a:ext cx="299736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Content Placeholder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428920"/>
            <a:ext cx="4692240" cy="2999880"/>
          </a:xfrm>
          <a:prstGeom prst="rect">
            <a:avLst/>
          </a:prstGeom>
        </p:spPr>
      </p:pic>
      <p:pic>
        <p:nvPicPr>
          <p:cNvPr id="585" name="Content Placeholder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23840" y="1071720"/>
            <a:ext cx="4353840" cy="2785680"/>
          </a:xfrm>
          <a:prstGeom prst="rect">
            <a:avLst/>
          </a:prstGeom>
        </p:spPr>
      </p:pic>
      <p:sp>
        <p:nvSpPr>
          <p:cNvPr id="586" name="CustomShape 1"/>
          <p:cNvSpPr/>
          <p:nvPr/>
        </p:nvSpPr>
        <p:spPr>
          <a:xfrm>
            <a:off x="1643040" y="428760"/>
            <a:ext cx="6428880" cy="639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Comparison of Event Plane and Lee-Yang zeroes methods (c=30%)</a:t>
            </a:r>
            <a:endParaRPr/>
          </a:p>
        </p:txBody>
      </p:sp>
      <p:sp>
        <p:nvSpPr>
          <p:cNvPr id="587" name="CustomShape 2"/>
          <p:cNvSpPr/>
          <p:nvPr/>
        </p:nvSpPr>
        <p:spPr>
          <a:xfrm>
            <a:off x="1428840" y="2071800"/>
            <a:ext cx="242856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EventPlane method</a:t>
            </a:r>
            <a:endParaRPr/>
          </a:p>
        </p:txBody>
      </p:sp>
      <p:sp>
        <p:nvSpPr>
          <p:cNvPr id="588" name="CustomShape 3"/>
          <p:cNvSpPr/>
          <p:nvPr/>
        </p:nvSpPr>
        <p:spPr>
          <a:xfrm>
            <a:off x="5857920" y="4143240"/>
            <a:ext cx="2962080" cy="36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Lee-Yang zeroes Method</a:t>
            </a:r>
            <a:endParaRPr/>
          </a:p>
        </p:txBody>
      </p:sp>
      <p:sp>
        <p:nvSpPr>
          <p:cNvPr id="589" name="CustomShape 4"/>
          <p:cNvSpPr/>
          <p:nvPr/>
        </p:nvSpPr>
        <p:spPr>
          <a:xfrm>
            <a:off x="7000920" y="1500120"/>
            <a:ext cx="1714320" cy="516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●- true value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FF0000"/>
                </a:solidFill>
                <a:latin typeface="Arial"/>
              </a:rPr>
              <a:t>■ - 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L-Y-Z method</a:t>
            </a:r>
            <a:endParaRPr/>
          </a:p>
        </p:txBody>
      </p:sp>
      <p:sp>
        <p:nvSpPr>
          <p:cNvPr id="590" name="CustomShape 5"/>
          <p:cNvSpPr/>
          <p:nvPr/>
        </p:nvSpPr>
        <p:spPr>
          <a:xfrm>
            <a:off x="7429680" y="3571920"/>
            <a:ext cx="1428480" cy="3034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pT, GeV/c</a:t>
            </a:r>
            <a:endParaRPr/>
          </a:p>
        </p:txBody>
      </p:sp>
      <p:sp>
        <p:nvSpPr>
          <p:cNvPr id="591" name="CustomShape 6"/>
          <p:cNvSpPr/>
          <p:nvPr/>
        </p:nvSpPr>
        <p:spPr>
          <a:xfrm>
            <a:off x="1143000" y="5786280"/>
            <a:ext cx="692892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Event Plane method overestimates v2 at high pt due to non-flow correlation (mostly because of jets).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835640" y="260640"/>
            <a:ext cx="5617080" cy="570600"/>
          </a:xfrm>
          <a:prstGeom prst="rect">
            <a:avLst/>
          </a:prstGeom>
          <a:noFill/>
        </p:spPr>
        <p:txBody>
          <a:bodyPr lIns="82800" tIns="41400" rIns="82800" bIns="41400" anchorCtr="1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C111B9"/>
                </a:solidFill>
                <a:latin typeface="Times New Roman"/>
              </a:rPr>
              <a:t>ELLIPTIC FLOW</a:t>
            </a:r>
            <a:endParaRPr/>
          </a:p>
        </p:txBody>
      </p:sp>
      <p:sp>
        <p:nvSpPr>
          <p:cNvPr id="321" name="CustomShape 2"/>
          <p:cNvSpPr/>
          <p:nvPr/>
        </p:nvSpPr>
        <p:spPr>
          <a:xfrm>
            <a:off x="323640" y="4365000"/>
            <a:ext cx="9143640" cy="6480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</a:ln>
        </p:spPr>
      </p:sp>
      <p:sp>
        <p:nvSpPr>
          <p:cNvPr id="322" name="CustomShape 3"/>
          <p:cNvSpPr/>
          <p:nvPr/>
        </p:nvSpPr>
        <p:spPr>
          <a:xfrm>
            <a:off x="6555960" y="6247800"/>
            <a:ext cx="2129760" cy="472680"/>
          </a:xfrm>
          <a:prstGeom prst="rect">
            <a:avLst/>
          </a:prstGeom>
          <a:noFill/>
        </p:spPr>
      </p:sp>
      <p:sp>
        <p:nvSpPr>
          <p:cNvPr id="323" name="CustomShape 4"/>
          <p:cNvSpPr/>
          <p:nvPr/>
        </p:nvSpPr>
        <p:spPr>
          <a:xfrm>
            <a:off x="3348000" y="980640"/>
            <a:ext cx="5795640" cy="639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81640"/>
            <a:ext cx="9143640" cy="5062680"/>
          </a:xfrm>
          <a:prstGeom prst="rect">
            <a:avLst/>
          </a:prstGeom>
        </p:spPr>
      </p:pic>
      <p:sp>
        <p:nvSpPr>
          <p:cNvPr id="325" name="CustomShape 5"/>
          <p:cNvSpPr/>
          <p:nvPr/>
        </p:nvSpPr>
        <p:spPr>
          <a:xfrm>
            <a:off x="107640" y="4941000"/>
            <a:ext cx="4787640" cy="333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S.Voloshin, Y.Zhang, Z.Phys.C70 (1996) 665</a:t>
            </a:r>
            <a:endParaRPr/>
          </a:p>
        </p:txBody>
      </p:sp>
      <p:sp>
        <p:nvSpPr>
          <p:cNvPr id="326" name="CustomShape 6"/>
          <p:cNvSpPr/>
          <p:nvPr/>
        </p:nvSpPr>
        <p:spPr>
          <a:xfrm>
            <a:off x="3592080" y="982440"/>
            <a:ext cx="5519520" cy="6390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Initial spatial anisotropy is converted to anisotropy in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momentum space </a:t>
            </a:r>
            <a:endParaRPr/>
          </a:p>
        </p:txBody>
      </p:sp>
      <p:pic>
        <p:nvPicPr>
          <p:cNvPr id="32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0"/>
            <a:ext cx="3011040" cy="1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835640" y="260640"/>
            <a:ext cx="5617080" cy="570600"/>
          </a:xfrm>
          <a:prstGeom prst="rect">
            <a:avLst/>
          </a:prstGeom>
          <a:noFill/>
        </p:spPr>
        <p:txBody>
          <a:bodyPr lIns="82800" tIns="41400" rIns="82800" bIns="41400" anchorCtr="1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C111B9"/>
                </a:solidFill>
                <a:latin typeface="Times New Roman"/>
              </a:rPr>
              <a:t>TRIANGULAR FLOW</a:t>
            </a:r>
            <a:endParaRPr/>
          </a:p>
        </p:txBody>
      </p:sp>
      <p:sp>
        <p:nvSpPr>
          <p:cNvPr id="395" name="CustomShape 2"/>
          <p:cNvSpPr/>
          <p:nvPr/>
        </p:nvSpPr>
        <p:spPr>
          <a:xfrm>
            <a:off x="323640" y="4365000"/>
            <a:ext cx="9143640" cy="6480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</a:ln>
        </p:spPr>
      </p:sp>
      <p:sp>
        <p:nvSpPr>
          <p:cNvPr id="396" name="CustomShape 3"/>
          <p:cNvSpPr/>
          <p:nvPr/>
        </p:nvSpPr>
        <p:spPr>
          <a:xfrm>
            <a:off x="6555960" y="6247800"/>
            <a:ext cx="2129760" cy="472680"/>
          </a:xfrm>
          <a:prstGeom prst="rect">
            <a:avLst/>
          </a:prstGeom>
          <a:noFill/>
        </p:spPr>
      </p:sp>
      <p:sp>
        <p:nvSpPr>
          <p:cNvPr id="397" name="CustomShape 4"/>
          <p:cNvSpPr/>
          <p:nvPr/>
        </p:nvSpPr>
        <p:spPr>
          <a:xfrm>
            <a:off x="3996000" y="980640"/>
            <a:ext cx="5147640" cy="6382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ranklin Gothic Medium"/>
              </a:rPr>
              <a:t>B. Alver and G.Roland, PRC 81 (2010) 054905 </a:t>
            </a:r>
            <a:endParaRPr/>
          </a:p>
        </p:txBody>
      </p:sp>
      <p:pic>
        <p:nvPicPr>
          <p:cNvPr id="3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6360" y="1295280"/>
            <a:ext cx="9143640" cy="4876560"/>
          </a:xfrm>
          <a:prstGeom prst="rect">
            <a:avLst/>
          </a:prstGeom>
        </p:spPr>
      </p:pic>
      <p:sp>
        <p:nvSpPr>
          <p:cNvPr id="399" name="CustomShape 5"/>
          <p:cNvSpPr/>
          <p:nvPr/>
        </p:nvSpPr>
        <p:spPr>
          <a:xfrm>
            <a:off x="209520" y="6237360"/>
            <a:ext cx="8079840" cy="3952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3333CC"/>
                </a:solidFill>
                <a:latin typeface="Arial"/>
              </a:rPr>
              <a:t>The triangular initial shape leads to triangular hydrodynamic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51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0" y="260640"/>
            <a:ext cx="9143640" cy="570600"/>
          </a:xfrm>
          <a:prstGeom prst="rect">
            <a:avLst/>
          </a:prstGeom>
          <a:noFill/>
        </p:spPr>
        <p:txBody>
          <a:bodyPr lIns="82800" tIns="41400" rIns="82800" bIns="41400" anchorCtr="1"/>
          <a:lstStyle/>
          <a:p>
            <a:pPr algn="ctr">
              <a:lnSpc>
                <a:spcPct val="100000"/>
              </a:lnSpc>
            </a:pPr>
            <a:r>
              <a:rPr lang="en-US" sz="3200" b="1">
                <a:solidFill>
                  <a:srgbClr val="C111B9"/>
                </a:solidFill>
                <a:latin typeface="Times New Roman"/>
              </a:rPr>
              <a:t>CROSS-TALK BETWEEN FLOW HARMONICS </a:t>
            </a:r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323640" y="4365000"/>
            <a:ext cx="9143640" cy="6480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</a:ln>
        </p:spPr>
      </p:sp>
      <p:sp>
        <p:nvSpPr>
          <p:cNvPr id="421" name="CustomShape 3"/>
          <p:cNvSpPr/>
          <p:nvPr/>
        </p:nvSpPr>
        <p:spPr>
          <a:xfrm>
            <a:off x="6555960" y="6247800"/>
            <a:ext cx="2129760" cy="472680"/>
          </a:xfrm>
          <a:prstGeom prst="rect">
            <a:avLst/>
          </a:prstGeom>
          <a:noFill/>
        </p:spPr>
      </p:sp>
      <p:sp>
        <p:nvSpPr>
          <p:cNvPr id="422" name="CustomShape 4"/>
          <p:cNvSpPr/>
          <p:nvPr/>
        </p:nvSpPr>
        <p:spPr>
          <a:xfrm>
            <a:off x="3996000" y="980640"/>
            <a:ext cx="5147640" cy="6382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ranklin Gothic Medium"/>
              </a:rPr>
              <a:t>                   G.-Y. Qin et al, PRC 82 (2010) 064903 </a:t>
            </a:r>
            <a:endParaRPr/>
          </a:p>
        </p:txBody>
      </p:sp>
      <p:sp>
        <p:nvSpPr>
          <p:cNvPr id="423" name="CustomShape 5"/>
          <p:cNvSpPr/>
          <p:nvPr/>
        </p:nvSpPr>
        <p:spPr>
          <a:xfrm>
            <a:off x="204120" y="6237360"/>
            <a:ext cx="7872840" cy="7002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3333CC"/>
                </a:solidFill>
                <a:latin typeface="Arial"/>
              </a:rPr>
              <a:t>Only the first few flow harmonics of final-state hadrons survive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3333CC"/>
                </a:solidFill>
                <a:latin typeface="Arial"/>
              </a:rPr>
              <a:t>after  hydrodynamic evolution </a:t>
            </a:r>
            <a:endParaRPr/>
          </a:p>
        </p:txBody>
      </p:sp>
      <p:pic>
        <p:nvPicPr>
          <p:cNvPr id="4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5301360"/>
            <a:ext cx="3546000" cy="935640"/>
          </a:xfrm>
          <a:prstGeom prst="rect">
            <a:avLst/>
          </a:prstGeom>
        </p:spPr>
      </p:pic>
      <p:pic>
        <p:nvPicPr>
          <p:cNvPr id="42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2637000"/>
            <a:ext cx="4139640" cy="2638080"/>
          </a:xfrm>
          <a:prstGeom prst="rect">
            <a:avLst/>
          </a:prstGeom>
        </p:spPr>
      </p:pic>
      <p:pic>
        <p:nvPicPr>
          <p:cNvPr id="426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00" y="1340640"/>
            <a:ext cx="4283640" cy="2685600"/>
          </a:xfrm>
          <a:prstGeom prst="rect">
            <a:avLst/>
          </a:prstGeom>
        </p:spPr>
      </p:pic>
      <p:pic>
        <p:nvPicPr>
          <p:cNvPr id="427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687640" y="4077000"/>
            <a:ext cx="3456000" cy="2200680"/>
          </a:xfrm>
          <a:prstGeom prst="rect">
            <a:avLst/>
          </a:prstGeom>
        </p:spPr>
      </p:pic>
      <p:pic>
        <p:nvPicPr>
          <p:cNvPr id="42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67640" y="764640"/>
            <a:ext cx="3479040" cy="18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648"/>
            <a:ext cx="9144000" cy="5761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1" dirty="0" smtClean="0">
                <a:solidFill>
                  <a:srgbClr val="C111B9"/>
                </a:solidFill>
                <a:latin typeface="Times New Roman" pitchFamily="18"/>
                <a:cs typeface="Times New Roman" pitchFamily="18"/>
              </a:rPr>
              <a:t>CROSS-TALK BETWEEN FLOW HARMONICS </a:t>
            </a:r>
            <a:endParaRPr lang="nb-NO" sz="3200" b="1" dirty="0">
              <a:solidFill>
                <a:srgbClr val="C111B9"/>
              </a:solidFill>
              <a:latin typeface="Times New Roman" pitchFamily="18"/>
              <a:cs typeface="Times New Roman" pitchFamily="18"/>
            </a:endParaRPr>
          </a:p>
        </p:txBody>
      </p:sp>
      <p:cxnSp>
        <p:nvCxnSpPr>
          <p:cNvPr id="6" name="Straight Connector 6"/>
          <p:cNvCxnSpPr/>
          <p:nvPr/>
        </p:nvCxnSpPr>
        <p:spPr>
          <a:xfrm>
            <a:off x="323528" y="4365104"/>
            <a:ext cx="9144004" cy="6532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7" name="Slide Number Placeholder 6"/>
          <p:cNvSpPr txBox="1"/>
          <p:nvPr/>
        </p:nvSpPr>
        <p:spPr>
          <a:xfrm>
            <a:off x="6555844" y="6247907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algn="r" defTabSz="829452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dirty="0"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764704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+mj-lt"/>
              </a:rPr>
              <a:t>           Z. </a:t>
            </a:r>
            <a:r>
              <a:rPr lang="nb-NO" dirty="0" err="1" smtClean="0">
                <a:latin typeface="+mj-lt"/>
              </a:rPr>
              <a:t>Qiu</a:t>
            </a:r>
            <a:r>
              <a:rPr lang="nb-NO" dirty="0" smtClean="0">
                <a:latin typeface="+mj-lt"/>
              </a:rPr>
              <a:t> and U. Heinz, PRC 84 (2011) 024911 </a:t>
            </a:r>
            <a:endParaRPr lang="nb-NO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903893"/>
            <a:ext cx="7225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nb-NO" b="1" dirty="0" smtClean="0">
                <a:solidFill>
                  <a:srgbClr val="3333CC"/>
                </a:solidFill>
              </a:rPr>
              <a:t>The </a:t>
            </a:r>
            <a:r>
              <a:rPr lang="nb-NO" b="1" dirty="0" err="1" smtClean="0">
                <a:solidFill>
                  <a:srgbClr val="3333CC"/>
                </a:solidFill>
              </a:rPr>
              <a:t>basic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response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of</a:t>
            </a:r>
            <a:r>
              <a:rPr lang="nb-NO" b="1" dirty="0" smtClean="0">
                <a:solidFill>
                  <a:srgbClr val="3333CC"/>
                </a:solidFill>
              </a:rPr>
              <a:t> v</a:t>
            </a:r>
            <a:r>
              <a:rPr lang="nb-NO" b="1" baseline="-25000" dirty="0" smtClean="0">
                <a:solidFill>
                  <a:srgbClr val="3333CC"/>
                </a:solidFill>
              </a:rPr>
              <a:t>2</a:t>
            </a:r>
            <a:r>
              <a:rPr lang="nb-NO" b="1" dirty="0" smtClean="0">
                <a:solidFill>
                  <a:srgbClr val="3333CC"/>
                </a:solidFill>
              </a:rPr>
              <a:t> and v</a:t>
            </a:r>
            <a:r>
              <a:rPr lang="nb-NO" b="1" baseline="-25000" dirty="0" smtClean="0">
                <a:solidFill>
                  <a:srgbClr val="3333CC"/>
                </a:solidFill>
              </a:rPr>
              <a:t>3</a:t>
            </a:r>
            <a:r>
              <a:rPr lang="nb-NO" b="1" dirty="0" smtClean="0">
                <a:solidFill>
                  <a:srgbClr val="3333CC"/>
                </a:solidFill>
              </a:rPr>
              <a:t> to </a:t>
            </a:r>
            <a:r>
              <a:rPr lang="nb-NO" b="1" dirty="0" err="1" smtClean="0">
                <a:solidFill>
                  <a:srgbClr val="3333CC"/>
                </a:solidFill>
              </a:rPr>
              <a:t>eccentricities</a:t>
            </a:r>
            <a:r>
              <a:rPr lang="nb-NO" b="1" dirty="0" smtClean="0">
                <a:solidFill>
                  <a:srgbClr val="3333CC"/>
                </a:solidFill>
              </a:rPr>
              <a:t> is </a:t>
            </a:r>
            <a:r>
              <a:rPr lang="nb-NO" b="1" dirty="0" err="1" smtClean="0">
                <a:solidFill>
                  <a:srgbClr val="3333CC"/>
                </a:solidFill>
              </a:rPr>
              <a:t>approx</a:t>
            </a:r>
            <a:r>
              <a:rPr lang="nb-NO" b="1" dirty="0" smtClean="0">
                <a:solidFill>
                  <a:srgbClr val="3333CC"/>
                </a:solidFill>
              </a:rPr>
              <a:t>. </a:t>
            </a:r>
            <a:r>
              <a:rPr lang="nb-NO" b="1" dirty="0" smtClean="0">
                <a:solidFill>
                  <a:srgbClr val="FF0000"/>
                </a:solidFill>
              </a:rPr>
              <a:t>linear</a:t>
            </a:r>
          </a:p>
          <a:p>
            <a:pPr marL="457200" indent="-457200">
              <a:buAutoNum type="arabicParenBoth"/>
            </a:pPr>
            <a:r>
              <a:rPr lang="nb-NO" b="1" dirty="0" err="1" smtClean="0">
                <a:solidFill>
                  <a:srgbClr val="3333CC"/>
                </a:solidFill>
              </a:rPr>
              <a:t>Higher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flow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coefficients</a:t>
            </a:r>
            <a:r>
              <a:rPr lang="nb-NO" b="1" dirty="0" smtClean="0">
                <a:solidFill>
                  <a:srgbClr val="3333CC"/>
                </a:solidFill>
              </a:rPr>
              <a:t> show </a:t>
            </a:r>
            <a:r>
              <a:rPr lang="nb-NO" b="1" dirty="0" err="1" smtClean="0">
                <a:solidFill>
                  <a:srgbClr val="FF0000"/>
                </a:solidFill>
              </a:rPr>
              <a:t>poor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correlation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with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the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eccentricities</a:t>
            </a:r>
            <a:endParaRPr lang="nb-NO" b="1" dirty="0" smtClean="0">
              <a:solidFill>
                <a:srgbClr val="3333CC"/>
              </a:solidFill>
            </a:endParaRPr>
          </a:p>
          <a:p>
            <a:pPr marL="457200" indent="-457200"/>
            <a:r>
              <a:rPr lang="nb-NO" b="1" dirty="0" smtClean="0">
                <a:solidFill>
                  <a:srgbClr val="3333CC"/>
                </a:solidFill>
              </a:rPr>
              <a:t>       </a:t>
            </a:r>
            <a:r>
              <a:rPr lang="nb-NO" b="1" dirty="0" err="1" smtClean="0">
                <a:solidFill>
                  <a:srgbClr val="3333CC"/>
                </a:solidFill>
              </a:rPr>
              <a:t>of</a:t>
            </a:r>
            <a:r>
              <a:rPr lang="nb-NO" b="1" dirty="0" smtClean="0">
                <a:solidFill>
                  <a:srgbClr val="3333CC"/>
                </a:solidFill>
              </a:rPr>
              <a:t> </a:t>
            </a:r>
            <a:r>
              <a:rPr lang="nb-NO" b="1" dirty="0" err="1" smtClean="0">
                <a:solidFill>
                  <a:srgbClr val="3333CC"/>
                </a:solidFill>
              </a:rPr>
              <a:t>the</a:t>
            </a:r>
            <a:r>
              <a:rPr lang="nb-NO" b="1" dirty="0" smtClean="0">
                <a:solidFill>
                  <a:srgbClr val="3333CC"/>
                </a:solidFill>
              </a:rPr>
              <a:t> same order</a:t>
            </a:r>
            <a:r>
              <a:rPr lang="nb-NO" sz="2000" b="1" dirty="0" smtClean="0">
                <a:solidFill>
                  <a:srgbClr val="3333CC"/>
                </a:solidFill>
              </a:rPr>
              <a:t> </a:t>
            </a:r>
            <a:endParaRPr lang="nb-NO" sz="2000" b="1" dirty="0">
              <a:solidFill>
                <a:srgbClr val="3333CC"/>
              </a:solidFill>
            </a:endParaRPr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067944" cy="82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508" y="1124744"/>
            <a:ext cx="4428492" cy="8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66967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rved Up Arrow 13"/>
          <p:cNvSpPr/>
          <p:nvPr/>
        </p:nvSpPr>
        <p:spPr>
          <a:xfrm rot="15860008">
            <a:off x="6444074" y="3680148"/>
            <a:ext cx="4012186" cy="9963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41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0" y="65689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640"/>
          </a:xfrm>
          <a:prstGeom prst="rect">
            <a:avLst/>
          </a:prstGeom>
        </p:spPr>
      </p:pic>
      <p:sp>
        <p:nvSpPr>
          <p:cNvPr id="264" name="CustomShape 2"/>
          <p:cNvSpPr/>
          <p:nvPr/>
        </p:nvSpPr>
        <p:spPr>
          <a:xfrm>
            <a:off x="328428" y="2326472"/>
            <a:ext cx="8659567" cy="2096807"/>
          </a:xfrm>
          <a:prstGeom prst="rect">
            <a:avLst/>
          </a:prstGeom>
          <a:noFill/>
        </p:spPr>
        <p:txBody>
          <a:bodyPr lIns="90000" tIns="45000" rIns="90000" bIns="4500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  <a:t>II. </a:t>
            </a:r>
            <a:r>
              <a:rPr lang="en-US" sz="4400" b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  <a:t>HYDJET++  = </a:t>
            </a:r>
            <a:endParaRPr b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  <a:t>FASTMC </a:t>
            </a:r>
            <a:r>
              <a:rPr lang="en-US" sz="4400" b="1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  <a:t>+ </a:t>
            </a:r>
            <a:r>
              <a:rPr lang="en-US" sz="4400" b="1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</a:rPr>
              <a:t>PYQUEN </a:t>
            </a:r>
            <a:endParaRPr b="1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7.6|21|1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16247</TotalTime>
  <Words>2175</Words>
  <Application>Microsoft Macintosh PowerPoint</Application>
  <PresentationFormat>On-screen Show (4:3)</PresentationFormat>
  <Paragraphs>329</Paragraphs>
  <Slides>42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Office Theme</vt:lpstr>
      <vt:lpstr>Slipstream</vt:lpstr>
      <vt:lpstr>2_Office Theme</vt:lpstr>
      <vt:lpstr>1_Office Theme</vt:lpstr>
      <vt:lpstr>PowerPoint Presentation</vt:lpstr>
      <vt:lpstr>PowerPoint Presentation</vt:lpstr>
      <vt:lpstr>Phase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NCQ-scaling of elliptic flow at beam energy scan (RHIC)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Evgeny Zabrodin</dc:creator>
  <cp:lastModifiedBy>Bruker ved UiO</cp:lastModifiedBy>
  <cp:revision>89</cp:revision>
  <dcterms:modified xsi:type="dcterms:W3CDTF">2015-07-08T05:59:55Z</dcterms:modified>
</cp:coreProperties>
</file>