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97" r:id="rId4"/>
    <p:sldId id="269" r:id="rId5"/>
    <p:sldId id="270" r:id="rId6"/>
    <p:sldId id="298" r:id="rId7"/>
    <p:sldId id="258" r:id="rId8"/>
    <p:sldId id="271" r:id="rId9"/>
    <p:sldId id="259" r:id="rId10"/>
    <p:sldId id="275" r:id="rId11"/>
    <p:sldId id="273" r:id="rId12"/>
    <p:sldId id="299" r:id="rId13"/>
    <p:sldId id="274" r:id="rId14"/>
    <p:sldId id="279" r:id="rId15"/>
    <p:sldId id="278" r:id="rId16"/>
    <p:sldId id="277" r:id="rId17"/>
    <p:sldId id="281" r:id="rId18"/>
    <p:sldId id="280" r:id="rId19"/>
    <p:sldId id="276" r:id="rId20"/>
    <p:sldId id="283" r:id="rId21"/>
    <p:sldId id="282" r:id="rId22"/>
    <p:sldId id="287" r:id="rId23"/>
    <p:sldId id="272" r:id="rId24"/>
    <p:sldId id="288" r:id="rId25"/>
    <p:sldId id="286" r:id="rId26"/>
    <p:sldId id="285" r:id="rId27"/>
    <p:sldId id="289" r:id="rId28"/>
    <p:sldId id="291" r:id="rId29"/>
    <p:sldId id="292" r:id="rId30"/>
    <p:sldId id="293" r:id="rId31"/>
    <p:sldId id="294" r:id="rId32"/>
    <p:sldId id="295" r:id="rId33"/>
    <p:sldId id="290" r:id="rId34"/>
    <p:sldId id="296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2D5"/>
    <a:srgbClr val="CC00CC"/>
    <a:srgbClr val="660066"/>
    <a:srgbClr val="7A32A9"/>
    <a:srgbClr val="8FB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E4643-B727-4FD4-9A3B-8D5B08D57779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3F85A5-61A0-417A-8D36-0B9656207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61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1F27F7-93A7-46BF-AC36-9A83A8B688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56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1926F-8105-43EE-9C3F-F5125D9CB8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5965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5759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1926F-8105-43EE-9C3F-F5125D9CB8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7792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8219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8294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5517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9516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795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2145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206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1926F-8105-43EE-9C3F-F5125D9CB8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2601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8876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7668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1612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3683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6660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9424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9083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2193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8730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954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1926F-8105-43EE-9C3F-F5125D9CB8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531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7289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48597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484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22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1926F-8105-43EE-9C3F-F5125D9CB8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875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1926F-8105-43EE-9C3F-F5125D9CB8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941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1926F-8105-43EE-9C3F-F5125D9CB8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7294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3A830-C3BB-4574-A4B7-490B6F83BF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066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1926F-8105-43EE-9C3F-F5125D9CB8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984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CC6D35-57DB-4203-BB2B-FAC3DF37AA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479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F008-D3A9-4709-86DE-241E7436812B}" type="datetime1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D5CB-1B82-4F3F-A554-5ADF88060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4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8D2D-950E-4823-8B51-213E8EA47B11}" type="datetime1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261F-F9BA-48CA-BDC0-5B7E0B71A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FD0D-9A5D-46B7-BB95-F32E97ABD225}" type="datetime1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3D2C9-8502-4FE5-A4C1-D45A9CF77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2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848F-B28A-4412-99F3-65C8ABDCFFB6}" type="datetime1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44A2B-B873-46BA-8177-43D286618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6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6C716-219F-4B00-9041-F3177B7730FE}" type="datetime1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F2BE2-1E30-4439-B7F7-948A30BD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CF10-4613-4E76-841C-322F6DDE1700}" type="datetime1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730B-EECC-4C4F-9D2C-1246601C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3333-F00A-4614-9903-0311AEB724D2}" type="datetime1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093B-31A4-4E30-A74C-D228523C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6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BC88-4E66-424A-BEB8-6DAA75578C78}" type="datetime1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C8AC5-143C-4895-BBA8-168D444C8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0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C45C-ABD2-4EED-9349-A9ADEA7F8018}" type="datetime1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EF83-7957-4E15-86B8-4F6A41327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5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BF80-15D5-41C6-9D39-B4277A95196B}" type="datetime1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1A00-6A46-4217-9EF0-00CFDB8E5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D534-8918-4E7D-B7D8-3B5F998DB10E}" type="datetime1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B0CC-7FA9-4399-B637-DDC981C0F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A6C3F1-E5E4-4588-8C68-4D2FA7473F1C}" type="datetime1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A9C272-F9EA-45B6-97C9-1C0027D47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emf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package" Target="../embeddings/Microsoft_Word_Document1.docx"/><Relationship Id="rId5" Type="http://schemas.openxmlformats.org/officeDocument/2006/relationships/image" Target="../media/image2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2.jpe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2.jpeg"/><Relationship Id="rId9" Type="http://schemas.openxmlformats.org/officeDocument/2006/relationships/image" Target="../media/image50.pn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51.png"/><Relationship Id="rId1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2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1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12" Type="http://schemas.openxmlformats.org/officeDocument/2006/relationships/image" Target="../media/image42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51.png"/><Relationship Id="rId15" Type="http://schemas.openxmlformats.org/officeDocument/2006/relationships/image" Target="../media/image55.png"/><Relationship Id="rId10" Type="http://schemas.openxmlformats.org/officeDocument/2006/relationships/image" Target="../media/image40.png"/><Relationship Id="rId4" Type="http://schemas.openxmlformats.org/officeDocument/2006/relationships/image" Target="../media/image2.jpeg"/><Relationship Id="rId9" Type="http://schemas.openxmlformats.org/officeDocument/2006/relationships/image" Target="../media/image54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18" Type="http://schemas.openxmlformats.org/officeDocument/2006/relationships/image" Target="../media/image46.png"/><Relationship Id="rId3" Type="http://schemas.openxmlformats.org/officeDocument/2006/relationships/image" Target="../media/image1.png"/><Relationship Id="rId21" Type="http://schemas.openxmlformats.org/officeDocument/2006/relationships/image" Target="../media/image59.png"/><Relationship Id="rId7" Type="http://schemas.openxmlformats.org/officeDocument/2006/relationships/image" Target="../media/image52.png"/><Relationship Id="rId12" Type="http://schemas.openxmlformats.org/officeDocument/2006/relationships/image" Target="../media/image42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51.png"/><Relationship Id="rId15" Type="http://schemas.openxmlformats.org/officeDocument/2006/relationships/image" Target="../media/image55.png"/><Relationship Id="rId10" Type="http://schemas.openxmlformats.org/officeDocument/2006/relationships/image" Target="../media/image40.png"/><Relationship Id="rId19" Type="http://schemas.openxmlformats.org/officeDocument/2006/relationships/image" Target="../media/image57.png"/><Relationship Id="rId4" Type="http://schemas.openxmlformats.org/officeDocument/2006/relationships/image" Target="../media/image2.jpeg"/><Relationship Id="rId9" Type="http://schemas.openxmlformats.org/officeDocument/2006/relationships/image" Target="../media/image54.pn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.jpe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2.jpe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2.jpe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1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7" Type="http://schemas.openxmlformats.org/officeDocument/2006/relationships/image" Target="../media/image62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5" Type="http://schemas.openxmlformats.org/officeDocument/2006/relationships/image" Target="../media/image60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65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image" Target="../media/image2.jpeg"/><Relationship Id="rId9" Type="http://schemas.openxmlformats.org/officeDocument/2006/relationships/image" Target="../media/image64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1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0.png"/><Relationship Id="rId5" Type="http://schemas.openxmlformats.org/officeDocument/2006/relationships/image" Target="../media/image96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0.png"/><Relationship Id="rId5" Type="http://schemas.openxmlformats.org/officeDocument/2006/relationships/image" Target="../media/image97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.png"/><Relationship Id="rId7" Type="http://schemas.openxmlformats.org/officeDocument/2006/relationships/image" Target="../media/image8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2.jpeg"/><Relationship Id="rId9" Type="http://schemas.openxmlformats.org/officeDocument/2006/relationships/image" Target="../media/image8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0.png"/><Relationship Id="rId5" Type="http://schemas.openxmlformats.org/officeDocument/2006/relationships/image" Target="../media/image99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2028488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077" name="Group 2"/>
          <p:cNvGrpSpPr>
            <a:grpSpLocks/>
          </p:cNvGrpSpPr>
          <p:nvPr/>
        </p:nvGrpSpPr>
        <p:grpSpPr bwMode="auto">
          <a:xfrm>
            <a:off x="2316163" y="1614488"/>
            <a:ext cx="7559675" cy="2519362"/>
            <a:chOff x="677863" y="1803400"/>
            <a:chExt cx="7558087" cy="2519363"/>
          </a:xfrm>
        </p:grpSpPr>
        <p:pic>
          <p:nvPicPr>
            <p:cNvPr id="3085" name="Picture 3" descr="Sirius_A_and_B_Hubble_photo.editted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63" y="1803400"/>
              <a:ext cx="2519362" cy="251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6" name="Picture 4" descr="chandra_still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225" y="18034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5" descr="15143098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588" y="18034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0" y="438150"/>
            <a:ext cx="12192000" cy="1076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sz="3200" b="1" dirty="0">
                <a:solidFill>
                  <a:srgbClr val="CA0000"/>
                </a:solidFill>
              </a:rPr>
              <a:t>THE QUESTION OF EXISTENCE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rgbClr val="CA0000"/>
                </a:solidFill>
              </a:rPr>
              <a:t>OF THE THIRD FAMILY OF COMPACT STARS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16162" y="4216384"/>
          <a:ext cx="9452505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307"/>
                <a:gridCol w="2960198"/>
              </a:tblGrid>
              <a:tr h="37405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Vazgen</a:t>
                      </a:r>
                      <a:r>
                        <a:rPr lang="en-US" sz="4400" b="0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en-US" sz="4400" b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en-US" sz="4400" b="0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Bojukyan</a:t>
                      </a:r>
                      <a:endParaRPr lang="en-US" sz="4400" b="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algn="r"/>
                      <a:endParaRPr lang="en-US" sz="3000" b="0" dirty="0">
                        <a:solidFill>
                          <a:srgbClr val="660066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3000" b="0" dirty="0">
                        <a:solidFill>
                          <a:srgbClr val="660066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291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000" b="0" dirty="0" smtClean="0">
                        <a:solidFill>
                          <a:srgbClr val="660066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000" b="0" dirty="0" smtClean="0">
                        <a:solidFill>
                          <a:srgbClr val="660066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2800" b="0" dirty="0">
                        <a:solidFill>
                          <a:srgbClr val="660066"/>
                        </a:solidFill>
                        <a:latin typeface="+mj-lt"/>
                      </a:endParaRPr>
                    </a:p>
                  </a:txBody>
                  <a:tcPr marL="91434" marR="91434" marT="45734" marB="4573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10918" y="5613303"/>
          <a:ext cx="755967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2245"/>
                <a:gridCol w="2367430"/>
              </a:tblGrid>
              <a:tr h="290738">
                <a:tc>
                  <a:txBody>
                    <a:bodyPr/>
                    <a:lstStyle/>
                    <a:p>
                      <a:pPr algn="r"/>
                      <a:r>
                        <a:rPr lang="en-US" sz="3000" b="0" kern="1000" baseline="0" dirty="0" smtClean="0">
                          <a:solidFill>
                            <a:srgbClr val="660066"/>
                          </a:solidFill>
                          <a:latin typeface="+mn-lt"/>
                        </a:rPr>
                        <a:t>Supervisor</a:t>
                      </a:r>
                      <a:r>
                        <a:rPr lang="en-US" sz="3000" b="0" dirty="0" smtClean="0">
                          <a:solidFill>
                            <a:srgbClr val="660066"/>
                          </a:solidFill>
                          <a:latin typeface="+mn-lt"/>
                        </a:rPr>
                        <a:t>:</a:t>
                      </a:r>
                      <a:endParaRPr lang="en-US" sz="3000" b="0" dirty="0">
                        <a:solidFill>
                          <a:srgbClr val="660066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 b="0" dirty="0" smtClean="0">
                          <a:solidFill>
                            <a:srgbClr val="660066"/>
                          </a:solidFill>
                          <a:latin typeface="+mn-lt"/>
                        </a:rPr>
                        <a:t>H. </a:t>
                      </a:r>
                      <a:r>
                        <a:rPr lang="en-US" sz="3000" b="0" dirty="0" err="1" smtClean="0">
                          <a:solidFill>
                            <a:srgbClr val="660066"/>
                          </a:solidFill>
                          <a:latin typeface="+mn-lt"/>
                        </a:rPr>
                        <a:t>Grigorian</a:t>
                      </a:r>
                      <a:endParaRPr lang="en-US" sz="3000" b="0" dirty="0">
                        <a:solidFill>
                          <a:srgbClr val="660066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10481" y="4910668"/>
            <a:ext cx="4482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Yerevan State University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Armenia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7B0BF-A596-4856-A4B7-179BBAA3E76C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7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BSK20 EQUATION OF STATE</a:t>
            </a:r>
            <a:endParaRPr lang="en-US" sz="4000" dirty="0">
              <a:solidFill>
                <a:srgbClr val="04A2D5"/>
              </a:solidFill>
            </a:endParaRPr>
          </a:p>
        </p:txBody>
      </p:sp>
      <p:pic>
        <p:nvPicPr>
          <p:cNvPr id="12" name="Picture 4" descr="patP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827629"/>
            <a:ext cx="5138057" cy="50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142" y="1581407"/>
            <a:ext cx="8120289" cy="1858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043056" y="884145"/>
                <a:ext cx="17196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056" y="884145"/>
                <a:ext cx="171963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5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63759" y="884146"/>
                <a:ext cx="17377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759" y="884146"/>
                <a:ext cx="173778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5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744477"/>
              </p:ext>
            </p:extLst>
          </p:nvPr>
        </p:nvGraphicFramePr>
        <p:xfrm>
          <a:off x="5551714" y="3537857"/>
          <a:ext cx="6509657" cy="2723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11" imgW="6152859" imgH="2833662" progId="Word.Document.12">
                  <p:embed/>
                </p:oleObj>
              </mc:Choice>
              <mc:Fallback>
                <p:oleObj name="Document" r:id="rId11" imgW="6152859" imgH="2833662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714" y="3537857"/>
                        <a:ext cx="6509657" cy="27232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6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atMroRro.png"/>
          <p:cNvPicPr/>
          <p:nvPr/>
        </p:nvPicPr>
        <p:blipFill rotWithShape="1">
          <a:blip r:embed="rId5"/>
          <a:srcRect t="-434" r="52300" b="-1"/>
          <a:stretch/>
        </p:blipFill>
        <p:spPr>
          <a:xfrm>
            <a:off x="361427" y="685600"/>
            <a:ext cx="4417401" cy="2355327"/>
          </a:xfrm>
          <a:prstGeom prst="rect">
            <a:avLst/>
          </a:prstGeom>
          <a:ln w="3175">
            <a:noFill/>
          </a:ln>
        </p:spPr>
      </p:pic>
      <p:pic>
        <p:nvPicPr>
          <p:cNvPr id="8" name="Picture 7" descr="patMR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4877435" y="685601"/>
            <a:ext cx="7162165" cy="5334200"/>
          </a:xfrm>
          <a:prstGeom prst="rect">
            <a:avLst/>
          </a:prstGeom>
          <a:ln w="317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186386"/>
            <a:ext cx="445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Mass Relation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3050222"/>
            <a:ext cx="445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Radius Relation</a:t>
            </a:r>
            <a:endParaRPr lang="en-US" sz="2800" dirty="0">
              <a:solidFill>
                <a:srgbClr val="CC00CC"/>
              </a:solidFill>
            </a:endParaRPr>
          </a:p>
        </p:txBody>
      </p:sp>
      <p:pic>
        <p:nvPicPr>
          <p:cNvPr id="11" name="Picture 10" descr="patMroRro.png"/>
          <p:cNvPicPr/>
          <p:nvPr/>
        </p:nvPicPr>
        <p:blipFill rotWithShape="1">
          <a:blip r:embed="rId5"/>
          <a:srcRect l="47056"/>
          <a:stretch/>
        </p:blipFill>
        <p:spPr>
          <a:xfrm>
            <a:off x="361427" y="3582736"/>
            <a:ext cx="4417401" cy="2437064"/>
          </a:xfrm>
          <a:prstGeom prst="rect">
            <a:avLst/>
          </a:prstGeom>
          <a:ln w="317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587343" y="186386"/>
            <a:ext cx="445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C00CC"/>
                </a:solidFill>
              </a:rPr>
              <a:t>Mass And Radius Relation</a:t>
            </a:r>
            <a:endParaRPr lang="en-US" sz="28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7B0BF-A596-4856-A4B7-179BBAA3E76C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91227" y="270694"/>
            <a:ext cx="8784773" cy="388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Clr>
                <a:srgbClr val="04A2D5"/>
              </a:buClr>
              <a:buFont typeface="Wingdings" panose="05000000000000000000" pitchFamily="2" charset="2"/>
              <a:buChar char="Ø"/>
            </a:pPr>
            <a:r>
              <a:rPr lang="en-US" sz="4800" spc="500" dirty="0" smtClean="0">
                <a:solidFill>
                  <a:srgbClr val="04A2D5"/>
                </a:solidFill>
              </a:rPr>
              <a:t>INVERSE PROBLEM</a:t>
            </a:r>
          </a:p>
          <a:p>
            <a:pPr marL="1714500" lvl="3" indent="-342900">
              <a:lnSpc>
                <a:spcPct val="150000"/>
              </a:lnSpc>
              <a:buClr>
                <a:srgbClr val="04A2D5"/>
              </a:buClr>
              <a:buFont typeface="Wingdings" panose="05000000000000000000" pitchFamily="2" charset="2"/>
              <a:buChar char="§"/>
            </a:pPr>
            <a:r>
              <a:rPr lang="en-US" sz="3200" spc="300" dirty="0" smtClean="0">
                <a:solidFill>
                  <a:srgbClr val="04A2D5"/>
                </a:solidFill>
              </a:rPr>
              <a:t>Variation </a:t>
            </a:r>
            <a:r>
              <a:rPr lang="en-US" sz="3200" spc="300" dirty="0">
                <a:solidFill>
                  <a:srgbClr val="04A2D5"/>
                </a:solidFill>
              </a:rPr>
              <a:t>Method</a:t>
            </a:r>
          </a:p>
          <a:p>
            <a:pPr marL="1657350" lvl="3" indent="-285750">
              <a:lnSpc>
                <a:spcPct val="150000"/>
              </a:lnSpc>
              <a:buClr>
                <a:srgbClr val="04A2D5"/>
              </a:buClr>
              <a:buFont typeface="Wingdings" panose="05000000000000000000" pitchFamily="2" charset="2"/>
              <a:buChar char="§"/>
            </a:pPr>
            <a:r>
              <a:rPr lang="en-US" sz="3200" spc="300" dirty="0">
                <a:solidFill>
                  <a:srgbClr val="04A2D5"/>
                </a:solidFill>
              </a:rPr>
              <a:t>Scanning </a:t>
            </a:r>
            <a:r>
              <a:rPr lang="en-US" sz="3600" spc="300" dirty="0">
                <a:solidFill>
                  <a:srgbClr val="04A2D5"/>
                </a:solidFill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34185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8747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4A2D5"/>
                </a:solidFill>
              </a:rPr>
              <a:t>Fiducial</a:t>
            </a:r>
            <a:r>
              <a:rPr lang="en-US" sz="4000" dirty="0" smtClean="0">
                <a:solidFill>
                  <a:srgbClr val="04A2D5"/>
                </a:solidFill>
              </a:rPr>
              <a:t> And Close By Configuration</a:t>
            </a:r>
            <a:endParaRPr lang="en-US" sz="4000" dirty="0">
              <a:solidFill>
                <a:srgbClr val="04A2D5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6850" y="1555375"/>
            <a:ext cx="4320000" cy="432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02850" y="3661375"/>
            <a:ext cx="108000" cy="108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40061" y="3639869"/>
                <a:ext cx="282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061" y="3639869"/>
                <a:ext cx="28277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321500">
                <a:off x="415028" y="1737131"/>
                <a:ext cx="10756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21500">
                <a:off x="415028" y="1737131"/>
                <a:ext cx="107561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381" t="-6207" r="-11905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20932176">
                <a:off x="1451203" y="1293521"/>
                <a:ext cx="9431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32176">
                <a:off x="1451203" y="1293521"/>
                <a:ext cx="94314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969" t="-3947" r="-1055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12" idx="5"/>
            <a:endCxn id="8" idx="5"/>
          </p:cNvCxnSpPr>
          <p:nvPr/>
        </p:nvCxnSpPr>
        <p:spPr>
          <a:xfrm>
            <a:off x="2395034" y="3753559"/>
            <a:ext cx="1489167" cy="1489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125299" y="4221143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299" y="4221143"/>
                <a:ext cx="16696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163461" y="5035830"/>
            <a:ext cx="151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CC"/>
                </a:solidFill>
              </a:rPr>
              <a:t>Fiducial</a:t>
            </a:r>
            <a:endParaRPr lang="en-US" sz="28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8747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4A2D5"/>
                </a:solidFill>
              </a:rPr>
              <a:t>Fiducial</a:t>
            </a:r>
            <a:r>
              <a:rPr lang="en-US" sz="4000" dirty="0" smtClean="0">
                <a:solidFill>
                  <a:srgbClr val="04A2D5"/>
                </a:solidFill>
              </a:rPr>
              <a:t> And Close By Configuration</a:t>
            </a:r>
            <a:endParaRPr lang="en-US" sz="4000" dirty="0">
              <a:solidFill>
                <a:srgbClr val="04A2D5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6850" y="1555375"/>
            <a:ext cx="4320000" cy="432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02850" y="3661375"/>
            <a:ext cx="108000" cy="108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40061" y="3639869"/>
                <a:ext cx="282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061" y="3639869"/>
                <a:ext cx="28277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321500">
                <a:off x="415028" y="1737131"/>
                <a:ext cx="10756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21500">
                <a:off x="415028" y="1737131"/>
                <a:ext cx="107561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381" t="-6207" r="-11905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20932176">
                <a:off x="1451203" y="1293521"/>
                <a:ext cx="9431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32176">
                <a:off x="1451203" y="1293521"/>
                <a:ext cx="94314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969" t="-3947" r="-1055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12" idx="5"/>
            <a:endCxn id="8" idx="5"/>
          </p:cNvCxnSpPr>
          <p:nvPr/>
        </p:nvCxnSpPr>
        <p:spPr>
          <a:xfrm>
            <a:off x="2395034" y="3753559"/>
            <a:ext cx="1489167" cy="1489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125299" y="4221143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299" y="4221143"/>
                <a:ext cx="16696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63002" y="1066594"/>
            <a:ext cx="4680000" cy="4808781"/>
            <a:chOff x="5043537" y="1066594"/>
            <a:chExt cx="4680000" cy="4808781"/>
          </a:xfrm>
        </p:grpSpPr>
        <p:sp>
          <p:nvSpPr>
            <p:cNvPr id="2" name="Oval 1"/>
            <p:cNvSpPr/>
            <p:nvPr/>
          </p:nvSpPr>
          <p:spPr>
            <a:xfrm>
              <a:off x="5043537" y="1195375"/>
              <a:ext cx="4680000" cy="46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43537" y="2990612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29537" y="3476599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1" idx="7"/>
              <a:endCxn id="9" idx="7"/>
            </p:cNvCxnSpPr>
            <p:nvPr/>
          </p:nvCxnSpPr>
          <p:spPr>
            <a:xfrm flipV="1">
              <a:off x="7421721" y="3148774"/>
              <a:ext cx="343654" cy="3436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14327" y="3573411"/>
                  <a:ext cx="5510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327" y="3573411"/>
                  <a:ext cx="551048" cy="18466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593" r="-4396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83684" y="4022481"/>
                  <a:ext cx="7997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684" y="4022481"/>
                  <a:ext cx="799706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870" r="-229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rot="20308375">
                  <a:off x="6003301" y="1066594"/>
                  <a:ext cx="8672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08375">
                  <a:off x="6003301" y="1066594"/>
                  <a:ext cx="867289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974" t="-2105" r="-5298" b="-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 rot="19097182">
                  <a:off x="5313871" y="1554501"/>
                  <a:ext cx="7700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97182">
                  <a:off x="5313871" y="1554501"/>
                  <a:ext cx="770083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4000" t="-3361" r="-640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>
              <a:stCxn id="11" idx="6"/>
              <a:endCxn id="2" idx="6"/>
            </p:cNvCxnSpPr>
            <p:nvPr/>
          </p:nvCxnSpPr>
          <p:spPr>
            <a:xfrm>
              <a:off x="7437537" y="3530599"/>
              <a:ext cx="2286000" cy="47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740052" y="3261692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0052" y="3261692"/>
                  <a:ext cx="166969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951241" y="3227731"/>
                  <a:ext cx="47846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241" y="3227731"/>
                  <a:ext cx="478464" cy="18466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7692" r="-128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48475" y="2840999"/>
                  <a:ext cx="7167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475" y="2840999"/>
                  <a:ext cx="716799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7627" r="-254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/>
          <p:cNvSpPr txBox="1"/>
          <p:nvPr/>
        </p:nvSpPr>
        <p:spPr>
          <a:xfrm>
            <a:off x="1163461" y="5035830"/>
            <a:ext cx="151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CC"/>
                </a:solidFill>
              </a:rPr>
              <a:t>Fiducial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9522" y="5035830"/>
            <a:ext cx="151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Close By</a:t>
            </a:r>
            <a:endParaRPr lang="en-US" sz="28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8747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4A2D5"/>
                </a:solidFill>
              </a:rPr>
              <a:t>Fiducial</a:t>
            </a:r>
            <a:r>
              <a:rPr lang="en-US" sz="4000" dirty="0" smtClean="0">
                <a:solidFill>
                  <a:srgbClr val="04A2D5"/>
                </a:solidFill>
              </a:rPr>
              <a:t> And Close By Configuration</a:t>
            </a:r>
            <a:endParaRPr lang="en-US" sz="4000" dirty="0">
              <a:solidFill>
                <a:srgbClr val="04A2D5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6850" y="1555375"/>
            <a:ext cx="4320000" cy="432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02850" y="3661375"/>
            <a:ext cx="108000" cy="108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40061" y="3639869"/>
                <a:ext cx="282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061" y="3639869"/>
                <a:ext cx="28277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9565" r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321500">
                <a:off x="415028" y="1737131"/>
                <a:ext cx="10756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21500">
                <a:off x="415028" y="1737131"/>
                <a:ext cx="107561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381" t="-6207" r="-11905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20932176">
                <a:off x="1451203" y="1293521"/>
                <a:ext cx="9431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32176">
                <a:off x="1451203" y="1293521"/>
                <a:ext cx="94314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969" t="-3947" r="-1055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12" idx="5"/>
            <a:endCxn id="8" idx="5"/>
          </p:cNvCxnSpPr>
          <p:nvPr/>
        </p:nvCxnSpPr>
        <p:spPr>
          <a:xfrm>
            <a:off x="2395034" y="3753559"/>
            <a:ext cx="1489167" cy="1489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125299" y="4221143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299" y="4221143"/>
                <a:ext cx="16696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63002" y="1066594"/>
            <a:ext cx="4680000" cy="4808781"/>
            <a:chOff x="5043537" y="1066594"/>
            <a:chExt cx="4680000" cy="4808781"/>
          </a:xfrm>
        </p:grpSpPr>
        <p:sp>
          <p:nvSpPr>
            <p:cNvPr id="2" name="Oval 1"/>
            <p:cNvSpPr/>
            <p:nvPr/>
          </p:nvSpPr>
          <p:spPr>
            <a:xfrm>
              <a:off x="5043537" y="1195375"/>
              <a:ext cx="4680000" cy="46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43537" y="2990612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29537" y="3476599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1" idx="7"/>
              <a:endCxn id="9" idx="7"/>
            </p:cNvCxnSpPr>
            <p:nvPr/>
          </p:nvCxnSpPr>
          <p:spPr>
            <a:xfrm flipV="1">
              <a:off x="7421721" y="3148774"/>
              <a:ext cx="343654" cy="3436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437537" y="3018864"/>
                  <a:ext cx="2183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537" y="3018864"/>
                  <a:ext cx="218330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667" r="-555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14327" y="3573411"/>
                  <a:ext cx="5510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327" y="3573411"/>
                  <a:ext cx="551048" cy="18466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593" r="-4396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83684" y="4022481"/>
                  <a:ext cx="7997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684" y="4022481"/>
                  <a:ext cx="799706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6870" r="-229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rot="20308375">
                  <a:off x="6003301" y="1066594"/>
                  <a:ext cx="8672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08375">
                  <a:off x="6003301" y="1066594"/>
                  <a:ext cx="867289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974" t="-2105" r="-5298" b="-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 rot="19097182">
                  <a:off x="5313871" y="1554501"/>
                  <a:ext cx="7700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97182">
                  <a:off x="5313871" y="1554501"/>
                  <a:ext cx="770083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000" t="-3361" r="-640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>
              <a:stCxn id="11" idx="6"/>
              <a:endCxn id="2" idx="6"/>
            </p:cNvCxnSpPr>
            <p:nvPr/>
          </p:nvCxnSpPr>
          <p:spPr>
            <a:xfrm>
              <a:off x="7437537" y="3530599"/>
              <a:ext cx="2286000" cy="47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740052" y="3261692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0052" y="3261692"/>
                  <a:ext cx="166969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951241" y="3227731"/>
                  <a:ext cx="47846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241" y="3227731"/>
                  <a:ext cx="478464" cy="18466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7692" r="-128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48475" y="2840999"/>
                  <a:ext cx="7167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475" y="2840999"/>
                  <a:ext cx="716799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7627" r="-254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/>
          <p:cNvSpPr txBox="1"/>
          <p:nvPr/>
        </p:nvSpPr>
        <p:spPr>
          <a:xfrm>
            <a:off x="1163461" y="5035830"/>
            <a:ext cx="151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CC"/>
                </a:solidFill>
              </a:rPr>
              <a:t>Fiducial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9522" y="5035830"/>
            <a:ext cx="151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Close By</a:t>
            </a:r>
            <a:endParaRPr lang="en-US" sz="28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8747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4A2D5"/>
                </a:solidFill>
              </a:rPr>
              <a:t>Fiducial</a:t>
            </a:r>
            <a:r>
              <a:rPr lang="en-US" sz="4000" dirty="0" smtClean="0">
                <a:solidFill>
                  <a:srgbClr val="04A2D5"/>
                </a:solidFill>
              </a:rPr>
              <a:t> And Close By Configuration</a:t>
            </a:r>
            <a:endParaRPr lang="en-US" sz="4000" dirty="0">
              <a:solidFill>
                <a:srgbClr val="04A2D5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6850" y="1293521"/>
            <a:ext cx="4320000" cy="4581854"/>
            <a:chOff x="196850" y="1293521"/>
            <a:chExt cx="4320000" cy="4581854"/>
          </a:xfrm>
        </p:grpSpPr>
        <p:sp>
          <p:nvSpPr>
            <p:cNvPr id="8" name="Oval 7"/>
            <p:cNvSpPr/>
            <p:nvPr/>
          </p:nvSpPr>
          <p:spPr>
            <a:xfrm>
              <a:off x="196850" y="1555375"/>
              <a:ext cx="4320000" cy="432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16850" y="3175375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02850" y="3661375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12" idx="7"/>
              <a:endCxn id="10" idx="7"/>
            </p:cNvCxnSpPr>
            <p:nvPr/>
          </p:nvCxnSpPr>
          <p:spPr>
            <a:xfrm flipV="1">
              <a:off x="2395034" y="3333537"/>
              <a:ext cx="343654" cy="3436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410850" y="3215416"/>
                  <a:ext cx="2183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850" y="3215416"/>
                  <a:ext cx="21833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667" r="-555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40061" y="3639869"/>
                  <a:ext cx="2827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061" y="3639869"/>
                  <a:ext cx="28277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565" r="-10870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rot="19321500">
                  <a:off x="415028" y="1737131"/>
                  <a:ext cx="10756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21500">
                  <a:off x="415028" y="1737131"/>
                  <a:ext cx="107561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381" t="-6207" r="-11905" b="-4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20932176">
                  <a:off x="1451203" y="1293521"/>
                  <a:ext cx="9431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32176">
                  <a:off x="1451203" y="1293521"/>
                  <a:ext cx="943143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969" t="-3947" r="-10559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12" idx="5"/>
              <a:endCxn id="8" idx="5"/>
            </p:cNvCxnSpPr>
            <p:nvPr/>
          </p:nvCxnSpPr>
          <p:spPr>
            <a:xfrm>
              <a:off x="2395034" y="3753559"/>
              <a:ext cx="1489167" cy="14891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125299" y="4221143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299" y="4221143"/>
                  <a:ext cx="166969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4663002" y="1066594"/>
            <a:ext cx="4680000" cy="4808781"/>
            <a:chOff x="5043537" y="1066594"/>
            <a:chExt cx="4680000" cy="4808781"/>
          </a:xfrm>
        </p:grpSpPr>
        <p:sp>
          <p:nvSpPr>
            <p:cNvPr id="2" name="Oval 1"/>
            <p:cNvSpPr/>
            <p:nvPr/>
          </p:nvSpPr>
          <p:spPr>
            <a:xfrm>
              <a:off x="5043537" y="1195375"/>
              <a:ext cx="4680000" cy="46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43537" y="2990612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29537" y="3476599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1" idx="7"/>
              <a:endCxn id="9" idx="7"/>
            </p:cNvCxnSpPr>
            <p:nvPr/>
          </p:nvCxnSpPr>
          <p:spPr>
            <a:xfrm flipV="1">
              <a:off x="7421721" y="3148774"/>
              <a:ext cx="343654" cy="3436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437537" y="3018864"/>
                  <a:ext cx="2183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537" y="3018864"/>
                  <a:ext cx="218330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6667" r="-555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14327" y="3573411"/>
                  <a:ext cx="5510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327" y="3573411"/>
                  <a:ext cx="551048" cy="18466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6593" r="-4396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83684" y="4022481"/>
                  <a:ext cx="7997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684" y="4022481"/>
                  <a:ext cx="799706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6870" r="-229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rot="20308375">
                  <a:off x="6003301" y="1066594"/>
                  <a:ext cx="8672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08375">
                  <a:off x="6003301" y="1066594"/>
                  <a:ext cx="867289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974" t="-2105" r="-5298" b="-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 rot="19097182">
                  <a:off x="5313871" y="1554501"/>
                  <a:ext cx="7700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97182">
                  <a:off x="5313871" y="1554501"/>
                  <a:ext cx="770083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000" t="-3361" r="-640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>
              <a:stCxn id="11" idx="6"/>
              <a:endCxn id="2" idx="6"/>
            </p:cNvCxnSpPr>
            <p:nvPr/>
          </p:nvCxnSpPr>
          <p:spPr>
            <a:xfrm>
              <a:off x="7437537" y="3530599"/>
              <a:ext cx="2286000" cy="47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740052" y="3261692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0052" y="3261692"/>
                  <a:ext cx="166969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951241" y="3227731"/>
                  <a:ext cx="47846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241" y="3227731"/>
                  <a:ext cx="478464" cy="18466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7692" r="-128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48475" y="2840999"/>
                  <a:ext cx="7167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475" y="2840999"/>
                  <a:ext cx="716799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7627" r="-254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/>
          <p:cNvSpPr txBox="1"/>
          <p:nvPr/>
        </p:nvSpPr>
        <p:spPr>
          <a:xfrm>
            <a:off x="1163461" y="5035830"/>
            <a:ext cx="151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CC"/>
                </a:solidFill>
              </a:rPr>
              <a:t>Fiducial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9522" y="5035830"/>
            <a:ext cx="151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Close By</a:t>
            </a:r>
            <a:endParaRPr lang="en-US" sz="28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8747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4A2D5"/>
                </a:solidFill>
              </a:rPr>
              <a:t>Fiducial</a:t>
            </a:r>
            <a:r>
              <a:rPr lang="en-US" sz="4000" dirty="0" smtClean="0">
                <a:solidFill>
                  <a:srgbClr val="04A2D5"/>
                </a:solidFill>
              </a:rPr>
              <a:t> And Close By Configuration</a:t>
            </a:r>
            <a:endParaRPr lang="en-US" sz="4000" dirty="0">
              <a:solidFill>
                <a:srgbClr val="04A2D5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6850" y="1293521"/>
            <a:ext cx="4320000" cy="4581854"/>
            <a:chOff x="196850" y="1293521"/>
            <a:chExt cx="4320000" cy="4581854"/>
          </a:xfrm>
        </p:grpSpPr>
        <p:sp>
          <p:nvSpPr>
            <p:cNvPr id="8" name="Oval 7"/>
            <p:cNvSpPr/>
            <p:nvPr/>
          </p:nvSpPr>
          <p:spPr>
            <a:xfrm>
              <a:off x="196850" y="1555375"/>
              <a:ext cx="4320000" cy="432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16850" y="3175375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02850" y="3661375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12" idx="7"/>
              <a:endCxn id="10" idx="7"/>
            </p:cNvCxnSpPr>
            <p:nvPr/>
          </p:nvCxnSpPr>
          <p:spPr>
            <a:xfrm flipV="1">
              <a:off x="2395034" y="3333537"/>
              <a:ext cx="343654" cy="3436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410850" y="3215416"/>
                  <a:ext cx="2183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850" y="3215416"/>
                  <a:ext cx="21833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667" r="-555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40061" y="3639869"/>
                  <a:ext cx="2827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061" y="3639869"/>
                  <a:ext cx="28277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565" r="-10870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657984" y="3978376"/>
                  <a:ext cx="3416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7984" y="3978376"/>
                  <a:ext cx="34163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929" r="-2857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980411" y="4173619"/>
                  <a:ext cx="2684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411" y="4173619"/>
                  <a:ext cx="26847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727" r="-6363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567584" y="3619158"/>
                  <a:ext cx="2668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7584" y="3619158"/>
                  <a:ext cx="266868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727" r="-6818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rot="19321500">
                  <a:off x="415028" y="1737131"/>
                  <a:ext cx="10756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21500">
                  <a:off x="415028" y="1737131"/>
                  <a:ext cx="1075615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381" t="-6207" r="-11905" b="-4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20932176">
                  <a:off x="1451203" y="1293521"/>
                  <a:ext cx="9431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32176">
                  <a:off x="1451203" y="1293521"/>
                  <a:ext cx="94314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969" t="-3947" r="-10559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12" idx="5"/>
              <a:endCxn id="8" idx="5"/>
            </p:cNvCxnSpPr>
            <p:nvPr/>
          </p:nvCxnSpPr>
          <p:spPr>
            <a:xfrm>
              <a:off x="2395034" y="3753559"/>
              <a:ext cx="1489167" cy="14891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125299" y="4221143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299" y="4221143"/>
                  <a:ext cx="166969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4663002" y="1066594"/>
            <a:ext cx="4680000" cy="4808781"/>
            <a:chOff x="5043537" y="1066594"/>
            <a:chExt cx="4680000" cy="4808781"/>
          </a:xfrm>
        </p:grpSpPr>
        <p:sp>
          <p:nvSpPr>
            <p:cNvPr id="2" name="Oval 1"/>
            <p:cNvSpPr/>
            <p:nvPr/>
          </p:nvSpPr>
          <p:spPr>
            <a:xfrm>
              <a:off x="5043537" y="1195375"/>
              <a:ext cx="4680000" cy="46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43537" y="2990612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29537" y="3476599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1" idx="7"/>
              <a:endCxn id="9" idx="7"/>
            </p:cNvCxnSpPr>
            <p:nvPr/>
          </p:nvCxnSpPr>
          <p:spPr>
            <a:xfrm flipV="1">
              <a:off x="7421721" y="3148774"/>
              <a:ext cx="343654" cy="3436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437537" y="3018864"/>
                  <a:ext cx="2183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537" y="3018864"/>
                  <a:ext cx="218330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6667" r="-555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14327" y="3573411"/>
                  <a:ext cx="5510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327" y="3573411"/>
                  <a:ext cx="551048" cy="18466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593" r="-4396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694458" y="3795311"/>
                  <a:ext cx="3416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458" y="3795311"/>
                  <a:ext cx="341632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8929" r="-357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83684" y="4022481"/>
                  <a:ext cx="7997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684" y="4022481"/>
                  <a:ext cx="799706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6870" r="-229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619621" y="3538691"/>
                  <a:ext cx="2668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21" y="3538691"/>
                  <a:ext cx="266868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2727" r="-2273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rot="20308375">
                  <a:off x="6003301" y="1066594"/>
                  <a:ext cx="8672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08375">
                  <a:off x="6003301" y="1066594"/>
                  <a:ext cx="867289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974" t="-2105" r="-5298" b="-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 rot="19097182">
                  <a:off x="5313871" y="1554501"/>
                  <a:ext cx="7700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97182">
                  <a:off x="5313871" y="1554501"/>
                  <a:ext cx="770083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4000" t="-3361" r="-640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>
              <a:stCxn id="11" idx="6"/>
              <a:endCxn id="2" idx="6"/>
            </p:cNvCxnSpPr>
            <p:nvPr/>
          </p:nvCxnSpPr>
          <p:spPr>
            <a:xfrm>
              <a:off x="7437537" y="3530599"/>
              <a:ext cx="2286000" cy="47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740052" y="3261692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0052" y="3261692"/>
                  <a:ext cx="166969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951241" y="3227731"/>
                  <a:ext cx="47846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241" y="3227731"/>
                  <a:ext cx="478464" cy="1846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692" r="-128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48475" y="2840999"/>
                  <a:ext cx="7167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475" y="2840999"/>
                  <a:ext cx="71679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627" r="-254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/>
          <p:cNvSpPr txBox="1"/>
          <p:nvPr/>
        </p:nvSpPr>
        <p:spPr>
          <a:xfrm>
            <a:off x="1163461" y="5035830"/>
            <a:ext cx="151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CC"/>
                </a:solidFill>
              </a:rPr>
              <a:t>Fiducial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9522" y="5035830"/>
            <a:ext cx="151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Close By</a:t>
            </a:r>
            <a:endParaRPr lang="en-US" sz="28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8747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4A2D5"/>
                </a:solidFill>
              </a:rPr>
              <a:t>Fiducial</a:t>
            </a:r>
            <a:r>
              <a:rPr lang="en-US" sz="4000" dirty="0" smtClean="0">
                <a:solidFill>
                  <a:srgbClr val="04A2D5"/>
                </a:solidFill>
              </a:rPr>
              <a:t> And Close By Configuration</a:t>
            </a:r>
            <a:endParaRPr lang="en-US" sz="4000" dirty="0">
              <a:solidFill>
                <a:srgbClr val="04A2D5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6850" y="1293521"/>
            <a:ext cx="4320000" cy="4581854"/>
            <a:chOff x="196850" y="1293521"/>
            <a:chExt cx="4320000" cy="4581854"/>
          </a:xfrm>
        </p:grpSpPr>
        <p:sp>
          <p:nvSpPr>
            <p:cNvPr id="8" name="Oval 7"/>
            <p:cNvSpPr/>
            <p:nvPr/>
          </p:nvSpPr>
          <p:spPr>
            <a:xfrm>
              <a:off x="196850" y="1555375"/>
              <a:ext cx="4320000" cy="432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16850" y="3175375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02850" y="3661375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12" idx="7"/>
              <a:endCxn id="10" idx="7"/>
            </p:cNvCxnSpPr>
            <p:nvPr/>
          </p:nvCxnSpPr>
          <p:spPr>
            <a:xfrm flipV="1">
              <a:off x="2395034" y="3333537"/>
              <a:ext cx="343654" cy="3436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410850" y="3215416"/>
                  <a:ext cx="2183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850" y="3215416"/>
                  <a:ext cx="21833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667" r="-555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40061" y="3639869"/>
                  <a:ext cx="2827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061" y="3639869"/>
                  <a:ext cx="28277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565" r="-10870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657984" y="3978376"/>
                  <a:ext cx="3416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7984" y="3978376"/>
                  <a:ext cx="34163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929" r="-2857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980411" y="4173619"/>
                  <a:ext cx="2684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411" y="4173619"/>
                  <a:ext cx="26847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727" r="-6363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567584" y="3619158"/>
                  <a:ext cx="2668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7584" y="3619158"/>
                  <a:ext cx="266868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727" r="-6818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rot="19321500">
                  <a:off x="415028" y="1737131"/>
                  <a:ext cx="10756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21500">
                  <a:off x="415028" y="1737131"/>
                  <a:ext cx="1075615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381" t="-6207" r="-11905" b="-4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20932176">
                  <a:off x="1451203" y="1293521"/>
                  <a:ext cx="9431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32176">
                  <a:off x="1451203" y="1293521"/>
                  <a:ext cx="94314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969" t="-3947" r="-10559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12" idx="5"/>
              <a:endCxn id="8" idx="5"/>
            </p:cNvCxnSpPr>
            <p:nvPr/>
          </p:nvCxnSpPr>
          <p:spPr>
            <a:xfrm>
              <a:off x="2395034" y="3753559"/>
              <a:ext cx="1489167" cy="14891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125299" y="4221143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299" y="4221143"/>
                  <a:ext cx="166969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4663002" y="1066594"/>
            <a:ext cx="4680000" cy="4808781"/>
            <a:chOff x="5043537" y="1066594"/>
            <a:chExt cx="4680000" cy="4808781"/>
          </a:xfrm>
        </p:grpSpPr>
        <p:sp>
          <p:nvSpPr>
            <p:cNvPr id="2" name="Oval 1"/>
            <p:cNvSpPr/>
            <p:nvPr/>
          </p:nvSpPr>
          <p:spPr>
            <a:xfrm>
              <a:off x="5043537" y="1195375"/>
              <a:ext cx="4680000" cy="46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43537" y="2990612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29537" y="3476599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1" idx="7"/>
              <a:endCxn id="9" idx="7"/>
            </p:cNvCxnSpPr>
            <p:nvPr/>
          </p:nvCxnSpPr>
          <p:spPr>
            <a:xfrm flipV="1">
              <a:off x="7421721" y="3148774"/>
              <a:ext cx="343654" cy="3436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437537" y="3018864"/>
                  <a:ext cx="2183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537" y="3018864"/>
                  <a:ext cx="218330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6667" r="-555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14327" y="3573411"/>
                  <a:ext cx="5510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327" y="3573411"/>
                  <a:ext cx="551048" cy="18466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593" r="-4396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694458" y="3795311"/>
                  <a:ext cx="3416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458" y="3795311"/>
                  <a:ext cx="341632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8929" r="-357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83684" y="4022481"/>
                  <a:ext cx="7997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684" y="4022481"/>
                  <a:ext cx="799706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6870" r="-229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619621" y="3538691"/>
                  <a:ext cx="2668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21" y="3538691"/>
                  <a:ext cx="266868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2727" r="-2273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rot="20308375">
                  <a:off x="6003301" y="1066594"/>
                  <a:ext cx="8672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08375">
                  <a:off x="6003301" y="1066594"/>
                  <a:ext cx="867289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974" t="-2105" r="-5298" b="-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 rot="19097182">
                  <a:off x="5313871" y="1554501"/>
                  <a:ext cx="7700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97182">
                  <a:off x="5313871" y="1554501"/>
                  <a:ext cx="770083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4000" t="-3361" r="-640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>
              <a:stCxn id="11" idx="6"/>
              <a:endCxn id="2" idx="6"/>
            </p:cNvCxnSpPr>
            <p:nvPr/>
          </p:nvCxnSpPr>
          <p:spPr>
            <a:xfrm>
              <a:off x="7437537" y="3530599"/>
              <a:ext cx="2286000" cy="47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740052" y="3261692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0052" y="3261692"/>
                  <a:ext cx="166969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951241" y="3227731"/>
                  <a:ext cx="47846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241" y="3227731"/>
                  <a:ext cx="478464" cy="1846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692" r="-128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48475" y="2840999"/>
                  <a:ext cx="7167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475" y="2840999"/>
                  <a:ext cx="71679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627" r="-254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/>
          <p:cNvSpPr txBox="1"/>
          <p:nvPr/>
        </p:nvSpPr>
        <p:spPr>
          <a:xfrm>
            <a:off x="1163461" y="5035830"/>
            <a:ext cx="151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CC"/>
                </a:solidFill>
              </a:rPr>
              <a:t>Fiducial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39522" y="5035830"/>
            <a:ext cx="151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Close By</a:t>
            </a:r>
            <a:endParaRPr lang="en-US" sz="2800" dirty="0">
              <a:solidFill>
                <a:srgbClr val="CC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343002" y="1773987"/>
                <a:ext cx="23423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002" y="1773987"/>
                <a:ext cx="234230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286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908909" y="1211358"/>
                <a:ext cx="26064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909" y="1211358"/>
                <a:ext cx="2606419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233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692483" y="2436902"/>
                <a:ext cx="2347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483" y="2436902"/>
                <a:ext cx="2347117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441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3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77436" y="1027259"/>
                <a:ext cx="5214504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36" y="1027259"/>
                <a:ext cx="5214504" cy="7031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77436" y="1949874"/>
                <a:ext cx="2303130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36" y="1949874"/>
                <a:ext cx="2303130" cy="6298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603715" y="2322351"/>
            <a:ext cx="2176173" cy="1235751"/>
            <a:chOff x="490537" y="2980496"/>
            <a:chExt cx="2176173" cy="1235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90537" y="3846915"/>
                  <a:ext cx="2064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37" y="3846915"/>
                  <a:ext cx="206492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90537" y="2980496"/>
                  <a:ext cx="21761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37" y="2980496"/>
                  <a:ext cx="217617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95249" y="3458484"/>
                  <a:ext cx="21667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49" y="3458484"/>
                  <a:ext cx="216674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13854" y="100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4A2D5"/>
                </a:solidFill>
              </a:rPr>
              <a:t>Tolman</a:t>
            </a:r>
            <a:r>
              <a:rPr lang="en-US" sz="4000" dirty="0">
                <a:solidFill>
                  <a:srgbClr val="04A2D5"/>
                </a:solidFill>
              </a:rPr>
              <a:t>–Oppenheimer–</a:t>
            </a:r>
            <a:r>
              <a:rPr lang="en-US" sz="4000" dirty="0" err="1">
                <a:solidFill>
                  <a:srgbClr val="04A2D5"/>
                </a:solidFill>
              </a:rPr>
              <a:t>Volkoff</a:t>
            </a:r>
            <a:r>
              <a:rPr lang="en-US" sz="4000" dirty="0">
                <a:solidFill>
                  <a:srgbClr val="04A2D5"/>
                </a:solidFill>
              </a:rPr>
              <a:t> Equation Variation</a:t>
            </a:r>
          </a:p>
        </p:txBody>
      </p:sp>
    </p:spTree>
    <p:extLst>
      <p:ext uri="{BB962C8B-B14F-4D97-AF65-F5344CB8AC3E}">
        <p14:creationId xmlns:p14="http://schemas.microsoft.com/office/powerpoint/2010/main" val="5130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7B0BF-A596-4856-A4B7-179BBAA3E76C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5028" y="685801"/>
            <a:ext cx="2480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500" dirty="0" smtClean="0">
                <a:solidFill>
                  <a:srgbClr val="04A2D5"/>
                </a:solidFill>
              </a:rPr>
              <a:t>OUTLINE</a:t>
            </a:r>
            <a:endParaRPr lang="en-US" sz="4000" spc="500" dirty="0">
              <a:solidFill>
                <a:srgbClr val="04A2D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6747" y="1534886"/>
            <a:ext cx="701040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4A2D5"/>
              </a:buClr>
              <a:buFont typeface="Wingdings" panose="05000000000000000000" pitchFamily="2" charset="2"/>
              <a:buChar char="Ø"/>
            </a:pPr>
            <a:r>
              <a:rPr lang="en-US" sz="2400" spc="300" dirty="0" smtClean="0">
                <a:solidFill>
                  <a:srgbClr val="CC00CC"/>
                </a:solidFill>
              </a:rPr>
              <a:t>Introduction</a:t>
            </a:r>
          </a:p>
          <a:p>
            <a:pPr marL="285750" indent="-285750">
              <a:lnSpc>
                <a:spcPct val="150000"/>
              </a:lnSpc>
              <a:buClr>
                <a:srgbClr val="04A2D5"/>
              </a:buClr>
              <a:buFont typeface="Wingdings" panose="05000000000000000000" pitchFamily="2" charset="2"/>
              <a:buChar char="Ø"/>
            </a:pPr>
            <a:r>
              <a:rPr lang="en-US" sz="2400" spc="300" dirty="0" smtClean="0">
                <a:solidFill>
                  <a:srgbClr val="CC00CC"/>
                </a:solidFill>
              </a:rPr>
              <a:t>Direct Problem</a:t>
            </a:r>
          </a:p>
          <a:p>
            <a:pPr marL="742950" lvl="1" indent="-285750">
              <a:lnSpc>
                <a:spcPct val="150000"/>
              </a:lnSpc>
              <a:buClr>
                <a:srgbClr val="04A2D5"/>
              </a:buClr>
              <a:buFont typeface="Wingdings" panose="05000000000000000000" pitchFamily="2" charset="2"/>
              <a:buChar char="§"/>
            </a:pPr>
            <a:r>
              <a:rPr lang="en-US" sz="2400" spc="300" dirty="0" err="1" smtClean="0">
                <a:solidFill>
                  <a:srgbClr val="CC00CC"/>
                </a:solidFill>
              </a:rPr>
              <a:t>Polytropic</a:t>
            </a:r>
            <a:r>
              <a:rPr lang="en-US" sz="2400" spc="300" dirty="0" smtClean="0">
                <a:solidFill>
                  <a:srgbClr val="CC00CC"/>
                </a:solidFill>
              </a:rPr>
              <a:t> Equation Of State</a:t>
            </a:r>
          </a:p>
          <a:p>
            <a:pPr marL="742950" lvl="1" indent="-285750">
              <a:lnSpc>
                <a:spcPct val="150000"/>
              </a:lnSpc>
              <a:buClr>
                <a:srgbClr val="04A2D5"/>
              </a:buClr>
              <a:buFont typeface="Wingdings" panose="05000000000000000000" pitchFamily="2" charset="2"/>
              <a:buChar char="§"/>
            </a:pPr>
            <a:r>
              <a:rPr lang="en-US" sz="2400" spc="300" dirty="0" smtClean="0">
                <a:solidFill>
                  <a:srgbClr val="CC00CC"/>
                </a:solidFill>
              </a:rPr>
              <a:t>BSK20 Equation Of State</a:t>
            </a:r>
          </a:p>
          <a:p>
            <a:pPr marL="285750" indent="-285750">
              <a:lnSpc>
                <a:spcPct val="150000"/>
              </a:lnSpc>
              <a:buClr>
                <a:srgbClr val="04A2D5"/>
              </a:buClr>
              <a:buFont typeface="Wingdings" panose="05000000000000000000" pitchFamily="2" charset="2"/>
              <a:buChar char="Ø"/>
            </a:pPr>
            <a:r>
              <a:rPr lang="en-US" sz="2400" spc="300" dirty="0">
                <a:solidFill>
                  <a:srgbClr val="CC00CC"/>
                </a:solidFill>
              </a:rPr>
              <a:t>Inverse </a:t>
            </a:r>
            <a:r>
              <a:rPr lang="en-US" sz="2400" spc="300" dirty="0" smtClean="0">
                <a:solidFill>
                  <a:srgbClr val="CC00CC"/>
                </a:solidFill>
              </a:rPr>
              <a:t>Problem</a:t>
            </a:r>
          </a:p>
          <a:p>
            <a:pPr marL="800100" lvl="1" indent="-342900">
              <a:lnSpc>
                <a:spcPct val="150000"/>
              </a:lnSpc>
              <a:buClr>
                <a:srgbClr val="04A2D5"/>
              </a:buClr>
              <a:buFont typeface="Wingdings" panose="05000000000000000000" pitchFamily="2" charset="2"/>
              <a:buChar char="§"/>
            </a:pPr>
            <a:r>
              <a:rPr lang="en-US" sz="2400" spc="300" dirty="0" smtClean="0">
                <a:solidFill>
                  <a:srgbClr val="CC00CC"/>
                </a:solidFill>
              </a:rPr>
              <a:t>Variation Method</a:t>
            </a:r>
          </a:p>
          <a:p>
            <a:pPr marL="742950" lvl="1" indent="-285750">
              <a:lnSpc>
                <a:spcPct val="150000"/>
              </a:lnSpc>
              <a:buClr>
                <a:srgbClr val="04A2D5"/>
              </a:buClr>
              <a:buFont typeface="Wingdings" panose="05000000000000000000" pitchFamily="2" charset="2"/>
              <a:buChar char="§"/>
            </a:pPr>
            <a:r>
              <a:rPr lang="en-US" sz="2400" spc="300" dirty="0">
                <a:solidFill>
                  <a:srgbClr val="CC00CC"/>
                </a:solidFill>
              </a:rPr>
              <a:t>Scanning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77436" y="1027259"/>
                <a:ext cx="5214504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36" y="1027259"/>
                <a:ext cx="5214504" cy="7031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77436" y="1949874"/>
                <a:ext cx="2303130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36" y="1949874"/>
                <a:ext cx="2303130" cy="6298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603715" y="2322351"/>
            <a:ext cx="2176173" cy="1235751"/>
            <a:chOff x="490537" y="2980496"/>
            <a:chExt cx="2176173" cy="1235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90537" y="3846915"/>
                  <a:ext cx="2064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37" y="3846915"/>
                  <a:ext cx="206492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90537" y="2980496"/>
                  <a:ext cx="21761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37" y="2980496"/>
                  <a:ext cx="217617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95249" y="3458484"/>
                  <a:ext cx="21667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49" y="3458484"/>
                  <a:ext cx="216674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011" y="1136164"/>
                <a:ext cx="4757969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1" y="1136164"/>
                <a:ext cx="4757969" cy="7031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9062" y="1947961"/>
                <a:ext cx="2106026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2" y="1947961"/>
                <a:ext cx="2106026" cy="6298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854" y="100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4A2D5"/>
                </a:solidFill>
              </a:rPr>
              <a:t>Tolman</a:t>
            </a:r>
            <a:r>
              <a:rPr lang="en-US" sz="4000" dirty="0">
                <a:solidFill>
                  <a:srgbClr val="04A2D5"/>
                </a:solidFill>
              </a:rPr>
              <a:t>–Oppenheimer–</a:t>
            </a:r>
            <a:r>
              <a:rPr lang="en-US" sz="4000" dirty="0" err="1">
                <a:solidFill>
                  <a:srgbClr val="04A2D5"/>
                </a:solidFill>
              </a:rPr>
              <a:t>Volkoff</a:t>
            </a:r>
            <a:r>
              <a:rPr lang="en-US" sz="4000" dirty="0">
                <a:solidFill>
                  <a:srgbClr val="04A2D5"/>
                </a:solidFill>
              </a:rPr>
              <a:t> Equation Variation</a:t>
            </a:r>
          </a:p>
        </p:txBody>
      </p:sp>
    </p:spTree>
    <p:extLst>
      <p:ext uri="{BB962C8B-B14F-4D97-AF65-F5344CB8AC3E}">
        <p14:creationId xmlns:p14="http://schemas.microsoft.com/office/powerpoint/2010/main" val="39075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77436" y="1027259"/>
                <a:ext cx="5214504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36" y="1027259"/>
                <a:ext cx="5214504" cy="7031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77436" y="1949874"/>
                <a:ext cx="2303130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36" y="1949874"/>
                <a:ext cx="2303130" cy="6298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603715" y="2322351"/>
            <a:ext cx="2176173" cy="1235751"/>
            <a:chOff x="490537" y="2980496"/>
            <a:chExt cx="2176173" cy="1235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90537" y="3846915"/>
                  <a:ext cx="2064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37" y="3846915"/>
                  <a:ext cx="206492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90537" y="2980496"/>
                  <a:ext cx="21761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37" y="2980496"/>
                  <a:ext cx="217617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95249" y="3458484"/>
                  <a:ext cx="21667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49" y="3458484"/>
                  <a:ext cx="216674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011" y="1136164"/>
                <a:ext cx="4757969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1" y="1136164"/>
                <a:ext cx="4757969" cy="7031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9062" y="1947961"/>
                <a:ext cx="2106026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2" y="1947961"/>
                <a:ext cx="2106026" cy="6298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854" y="100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4A2D5"/>
                </a:solidFill>
              </a:rPr>
              <a:t>Tolman</a:t>
            </a:r>
            <a:r>
              <a:rPr lang="en-US" sz="4000" dirty="0">
                <a:solidFill>
                  <a:srgbClr val="04A2D5"/>
                </a:solidFill>
              </a:rPr>
              <a:t>–Oppenheimer–</a:t>
            </a:r>
            <a:r>
              <a:rPr lang="en-US" sz="4000" dirty="0" err="1">
                <a:solidFill>
                  <a:srgbClr val="04A2D5"/>
                </a:solidFill>
              </a:rPr>
              <a:t>Volkoff</a:t>
            </a:r>
            <a:r>
              <a:rPr lang="en-US" sz="4000" dirty="0">
                <a:solidFill>
                  <a:srgbClr val="04A2D5"/>
                </a:solidFill>
              </a:rPr>
              <a:t> Equation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9062" y="2860548"/>
                <a:ext cx="2695994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2" y="2860548"/>
                <a:ext cx="2695994" cy="618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55242" y="2863854"/>
                <a:ext cx="1743298" cy="61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42" y="2863854"/>
                <a:ext cx="1743298" cy="6186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37909" y="3745810"/>
                <a:ext cx="1783373" cy="618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909" y="3745810"/>
                <a:ext cx="1783373" cy="61875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3011" y="3699132"/>
                <a:ext cx="4459169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𝑏𝑟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1" y="3699132"/>
                <a:ext cx="4459169" cy="72032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77436" y="1027259"/>
                <a:ext cx="5214504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36" y="1027259"/>
                <a:ext cx="5214504" cy="7031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77436" y="1688756"/>
                <a:ext cx="2303130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36" y="1688756"/>
                <a:ext cx="2303130" cy="6298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906007" y="1711059"/>
            <a:ext cx="2176173" cy="1235751"/>
            <a:chOff x="490537" y="2980496"/>
            <a:chExt cx="2176173" cy="1235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90537" y="3846915"/>
                  <a:ext cx="2064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37" y="3846915"/>
                  <a:ext cx="206492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90537" y="2980496"/>
                  <a:ext cx="21761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37" y="2980496"/>
                  <a:ext cx="217617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95249" y="3458484"/>
                  <a:ext cx="21667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49" y="3458484"/>
                  <a:ext cx="216674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16393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011" y="1136164"/>
                <a:ext cx="4757969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1" y="1136164"/>
                <a:ext cx="4757969" cy="7031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9062" y="1782173"/>
                <a:ext cx="2106026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2" y="1782173"/>
                <a:ext cx="2106026" cy="6298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854" y="100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4A2D5"/>
                </a:solidFill>
              </a:rPr>
              <a:t>Tolman</a:t>
            </a:r>
            <a:r>
              <a:rPr lang="en-US" sz="4000" dirty="0">
                <a:solidFill>
                  <a:srgbClr val="04A2D5"/>
                </a:solidFill>
              </a:rPr>
              <a:t>–Oppenheimer–</a:t>
            </a:r>
            <a:r>
              <a:rPr lang="en-US" sz="4000" dirty="0" err="1">
                <a:solidFill>
                  <a:srgbClr val="04A2D5"/>
                </a:solidFill>
              </a:rPr>
              <a:t>Volkoff</a:t>
            </a:r>
            <a:r>
              <a:rPr lang="en-US" sz="4000" dirty="0">
                <a:solidFill>
                  <a:srgbClr val="04A2D5"/>
                </a:solidFill>
              </a:rPr>
              <a:t> Equation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9062" y="2606163"/>
                <a:ext cx="2695994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2" y="2606163"/>
                <a:ext cx="2695994" cy="618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26247" y="2673110"/>
                <a:ext cx="1743298" cy="61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247" y="2673110"/>
                <a:ext cx="1743298" cy="6186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16876" y="3392267"/>
                <a:ext cx="1783373" cy="618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876" y="3392267"/>
                <a:ext cx="1783373" cy="61875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7795" y="3322102"/>
                <a:ext cx="4459169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𝑏𝑟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" y="3322102"/>
                <a:ext cx="4459169" cy="72032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7795" y="4321650"/>
                <a:ext cx="2533066" cy="1373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  <m:sup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  <m:sup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" y="4321650"/>
                <a:ext cx="2533066" cy="137306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85243" y="4528416"/>
                <a:ext cx="24648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243" y="4528416"/>
                <a:ext cx="2464842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026247" y="5150672"/>
                <a:ext cx="1805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247" y="5150672"/>
                <a:ext cx="1805558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6583595" y="3386313"/>
            <a:ext cx="2452137" cy="2530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503146" y="4335143"/>
            <a:ext cx="613034" cy="63255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779012" y="4619791"/>
            <a:ext cx="61303" cy="6325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44" idx="7"/>
            <a:endCxn id="43" idx="7"/>
          </p:cNvCxnSpPr>
          <p:nvPr/>
        </p:nvCxnSpPr>
        <p:spPr>
          <a:xfrm flipV="1">
            <a:off x="7831338" y="4427778"/>
            <a:ext cx="195066" cy="201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64885" y="4282839"/>
                <a:ext cx="123929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885" y="4282839"/>
                <a:ext cx="123929" cy="162238"/>
              </a:xfrm>
              <a:prstGeom prst="rect">
                <a:avLst/>
              </a:prstGeom>
              <a:blipFill rotWithShape="0">
                <a:blip r:embed="rId19"/>
                <a:stretch>
                  <a:fillRect l="-50000" r="-65000" b="-9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86609" y="4607195"/>
                <a:ext cx="160507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09" y="4607195"/>
                <a:ext cx="160507" cy="162238"/>
              </a:xfrm>
              <a:prstGeom prst="rect">
                <a:avLst/>
              </a:prstGeom>
              <a:blipFill rotWithShape="0">
                <a:blip r:embed="rId20"/>
                <a:stretch>
                  <a:fillRect l="-53846" r="-73077" b="-1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59993" y="4785076"/>
                <a:ext cx="193919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993" y="4785076"/>
                <a:ext cx="193919" cy="162238"/>
              </a:xfrm>
              <a:prstGeom prst="rect">
                <a:avLst/>
              </a:prstGeom>
              <a:blipFill rotWithShape="0">
                <a:blip r:embed="rId21"/>
                <a:stretch>
                  <a:fillRect l="-31250" r="-65625" b="-8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595988" y="4919811"/>
                <a:ext cx="152391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988" y="4919811"/>
                <a:ext cx="152391" cy="162238"/>
              </a:xfrm>
              <a:prstGeom prst="rect">
                <a:avLst/>
              </a:prstGeom>
              <a:blipFill rotWithShape="0">
                <a:blip r:embed="rId22"/>
                <a:stretch>
                  <a:fillRect l="-56000" r="-100000" b="-1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250119" y="4473974"/>
                <a:ext cx="1326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119" y="4473974"/>
                <a:ext cx="132624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63636" r="-11818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20932176">
                <a:off x="7272186" y="3444793"/>
                <a:ext cx="496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32176">
                <a:off x="7272186" y="3444793"/>
                <a:ext cx="496482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8889" r="-777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>
            <a:stCxn id="44" idx="5"/>
            <a:endCxn id="42" idx="5"/>
          </p:cNvCxnSpPr>
          <p:nvPr/>
        </p:nvCxnSpPr>
        <p:spPr>
          <a:xfrm>
            <a:off x="7831338" y="4673783"/>
            <a:ext cx="845287" cy="872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278687" y="4860526"/>
                <a:ext cx="94776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687" y="4860526"/>
                <a:ext cx="94776" cy="162238"/>
              </a:xfrm>
              <a:prstGeom prst="rect">
                <a:avLst/>
              </a:prstGeom>
              <a:blipFill rotWithShape="0">
                <a:blip r:embed="rId25"/>
                <a:stretch>
                  <a:fillRect l="-62500" r="-75000" b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9118692" y="3175463"/>
            <a:ext cx="2656482" cy="27410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140416" y="4226928"/>
            <a:ext cx="613034" cy="63255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16281" y="4511569"/>
            <a:ext cx="61303" cy="6325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9" idx="7"/>
            <a:endCxn id="28" idx="7"/>
          </p:cNvCxnSpPr>
          <p:nvPr/>
        </p:nvCxnSpPr>
        <p:spPr>
          <a:xfrm flipV="1">
            <a:off x="10468607" y="4319563"/>
            <a:ext cx="195066" cy="201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378830" y="4177752"/>
                <a:ext cx="123929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830" y="4177752"/>
                <a:ext cx="123929" cy="162238"/>
              </a:xfrm>
              <a:prstGeom prst="rect">
                <a:avLst/>
              </a:prstGeom>
              <a:blipFill rotWithShape="0">
                <a:blip r:embed="rId26"/>
                <a:stretch>
                  <a:fillRect l="-50000" r="-6500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219967" y="4546082"/>
                <a:ext cx="45730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967" y="4546082"/>
                <a:ext cx="457305" cy="153888"/>
              </a:xfrm>
              <a:prstGeom prst="rect">
                <a:avLst/>
              </a:prstGeom>
              <a:blipFill rotWithShape="0">
                <a:blip r:embed="rId27"/>
                <a:stretch>
                  <a:fillRect l="-6667" r="-5333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943088" y="4674693"/>
                <a:ext cx="193919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088" y="4674693"/>
                <a:ext cx="193919" cy="162238"/>
              </a:xfrm>
              <a:prstGeom prst="rect">
                <a:avLst/>
              </a:prstGeom>
              <a:blipFill rotWithShape="0">
                <a:blip r:embed="rId28"/>
                <a:stretch>
                  <a:fillRect l="-31250" r="-68750" b="-9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219967" y="4831290"/>
                <a:ext cx="453933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967" y="4831290"/>
                <a:ext cx="453933" cy="162238"/>
              </a:xfrm>
              <a:prstGeom prst="rect">
                <a:avLst/>
              </a:prstGeom>
              <a:blipFill rotWithShape="0">
                <a:blip r:embed="rId29"/>
                <a:stretch>
                  <a:fillRect l="-18919" r="-74324" b="-1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893145" y="4438961"/>
                <a:ext cx="151481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145" y="4438961"/>
                <a:ext cx="151481" cy="162238"/>
              </a:xfrm>
              <a:prstGeom prst="rect">
                <a:avLst/>
              </a:prstGeom>
              <a:blipFill rotWithShape="0">
                <a:blip r:embed="rId30"/>
                <a:stretch>
                  <a:fillRect l="-56000" r="-64000" b="-1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20308375">
                <a:off x="9704942" y="3351306"/>
                <a:ext cx="492294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08375">
                <a:off x="9704942" y="3351306"/>
                <a:ext cx="492294" cy="162238"/>
              </a:xfrm>
              <a:prstGeom prst="rect">
                <a:avLst/>
              </a:prstGeom>
              <a:blipFill rotWithShape="0">
                <a:blip r:embed="rId31"/>
                <a:stretch>
                  <a:fillRect l="-12791" t="-39286" r="-80233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 rot="19097182">
                <a:off x="9129529" y="3351304"/>
                <a:ext cx="437118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97182">
                <a:off x="9129529" y="3351304"/>
                <a:ext cx="437118" cy="162238"/>
              </a:xfrm>
              <a:prstGeom prst="rect">
                <a:avLst/>
              </a:prstGeom>
              <a:blipFill rotWithShape="0">
                <a:blip r:embed="rId32"/>
                <a:stretch>
                  <a:fillRect l="-10959" t="-55882" r="-780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29" idx="6"/>
            <a:endCxn id="27" idx="6"/>
          </p:cNvCxnSpPr>
          <p:nvPr/>
        </p:nvCxnSpPr>
        <p:spPr>
          <a:xfrm>
            <a:off x="10477585" y="4543197"/>
            <a:ext cx="1297589" cy="2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216924" y="4385698"/>
                <a:ext cx="94776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924" y="4385698"/>
                <a:ext cx="94776" cy="162238"/>
              </a:xfrm>
              <a:prstGeom prst="rect">
                <a:avLst/>
              </a:prstGeom>
              <a:blipFill rotWithShape="0">
                <a:blip r:embed="rId33"/>
                <a:stretch>
                  <a:fillRect l="-62500" r="-75000" b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465081" y="3908880"/>
                <a:ext cx="406873" cy="162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081" y="3908880"/>
                <a:ext cx="406873" cy="162238"/>
              </a:xfrm>
              <a:prstGeom prst="rect">
                <a:avLst/>
              </a:prstGeom>
              <a:blipFill rotWithShape="0">
                <a:blip r:embed="rId34"/>
                <a:stretch>
                  <a:fillRect l="-21212" r="-75758" b="-1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001543" y="5196402"/>
            <a:ext cx="149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CC"/>
                </a:solidFill>
              </a:rPr>
              <a:t>Fiducial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68518" y="5226592"/>
            <a:ext cx="168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Close By</a:t>
            </a:r>
            <a:endParaRPr lang="en-US" sz="28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erlaxPrD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027114"/>
            <a:ext cx="8760620" cy="47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54" y="100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4A2D5"/>
                </a:solidFill>
              </a:rPr>
              <a:t>Pressure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25099" y="1331668"/>
                <a:ext cx="1805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099" y="1331668"/>
                <a:ext cx="180555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262186" y="2055224"/>
                <a:ext cx="24648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186" y="2055224"/>
                <a:ext cx="246484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4129" y="2778780"/>
                <a:ext cx="2066528" cy="742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129" y="2778780"/>
                <a:ext cx="2066528" cy="7420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1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54" y="100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Verification Of An Equation</a:t>
            </a:r>
            <a:endParaRPr lang="en-US" sz="4000" dirty="0">
              <a:solidFill>
                <a:srgbClr val="04A2D5"/>
              </a:solidFill>
            </a:endParaRPr>
          </a:p>
        </p:txBody>
      </p:sp>
      <p:pic>
        <p:nvPicPr>
          <p:cNvPr id="11" name="Picture 4" descr="gerlaxStugumM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022561"/>
            <a:ext cx="7477579" cy="451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812598" y="2523319"/>
                <a:ext cx="4096827" cy="2289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=∆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d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  <m:sup>
                                        <m:r>
                                          <a:rPr lang="en-US" sz="24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=∆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d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  <m:sup>
                                        <m:r>
                                          <a:rPr lang="en-US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  <m:sup>
                                        <m:r>
                                          <a:rPr lang="en-US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598" y="2523319"/>
                <a:ext cx="4096827" cy="22899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344921" y="1537682"/>
                <a:ext cx="3336041" cy="722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21" y="1537682"/>
                <a:ext cx="3336041" cy="7227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4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0537" y="1238689"/>
                <a:ext cx="501162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7" y="1238689"/>
                <a:ext cx="5011628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0537" y="2195831"/>
                <a:ext cx="3437351" cy="472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7" y="2195831"/>
                <a:ext cx="3437351" cy="472758"/>
              </a:xfrm>
              <a:prstGeom prst="rect">
                <a:avLst/>
              </a:prstGeom>
              <a:blipFill rotWithShape="0">
                <a:blip r:embed="rId6"/>
                <a:stretch>
                  <a:fillRect t="-7692" r="-12411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0537" y="2830862"/>
                <a:ext cx="4061753" cy="54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7" y="2830862"/>
                <a:ext cx="4061753" cy="5488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D:\Desktop\Mathematica\qtgrace_windows_binary_024\bin\Untitled.pngUntitl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43" y="881695"/>
            <a:ext cx="5965825" cy="458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54" y="100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Equation Of Stat</a:t>
            </a:r>
            <a:endParaRPr lang="en-US" sz="4000" dirty="0">
              <a:solidFill>
                <a:srgbClr val="04A2D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1121" y="3803263"/>
                <a:ext cx="3308919" cy="179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  <m:sup>
                                        <m:r>
                                          <a:rPr lang="en-US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  <m:sup>
                                        <m:r>
                                          <a:rPr lang="en-US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21" y="3803263"/>
                <a:ext cx="3308919" cy="17998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7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etSc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008743"/>
            <a:ext cx="755491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924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Speed Of Sound Scanning Method</a:t>
            </a:r>
            <a:endParaRPr lang="en-US" sz="4000" dirty="0">
              <a:solidFill>
                <a:srgbClr val="04A2D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023487" y="1731219"/>
                <a:ext cx="376574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87" y="1731219"/>
                <a:ext cx="3765742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23487" y="3216389"/>
                <a:ext cx="2053704" cy="766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87" y="3216389"/>
                <a:ext cx="2053704" cy="7660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9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924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Speed Of Sound Scanning Method</a:t>
            </a:r>
            <a:endParaRPr lang="en-US" sz="4000" dirty="0">
              <a:solidFill>
                <a:srgbClr val="04A2D5"/>
              </a:solidFill>
            </a:endParaRPr>
          </a:p>
        </p:txBody>
      </p:sp>
      <p:pic>
        <p:nvPicPr>
          <p:cNvPr id="9" name="Picture 3" descr="dexa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43920"/>
            <a:ext cx="9870621" cy="505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4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924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Speed Of Sound Scanning Method</a:t>
            </a:r>
            <a:endParaRPr lang="en-US" sz="4000" dirty="0">
              <a:solidFill>
                <a:srgbClr val="04A2D5"/>
              </a:solidFill>
            </a:endParaRPr>
          </a:p>
        </p:txBody>
      </p:sp>
      <p:pic>
        <p:nvPicPr>
          <p:cNvPr id="9" name="Picture 3" descr="dexa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17134"/>
            <a:ext cx="5651521" cy="514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48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924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Speed Of Sound Scanning Method</a:t>
            </a:r>
            <a:endParaRPr lang="en-US" sz="4000" dirty="0">
              <a:solidFill>
                <a:srgbClr val="04A2D5"/>
              </a:solidFill>
            </a:endParaRPr>
          </a:p>
        </p:txBody>
      </p:sp>
      <p:pic>
        <p:nvPicPr>
          <p:cNvPr id="9" name="Picture 3" descr="dexa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17134"/>
            <a:ext cx="5651521" cy="514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Desktop\Mathematica\qtgrace_windows_binary_024\bin\dexat2.pngdex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33" y="854161"/>
            <a:ext cx="5731492" cy="51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9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7B0BF-A596-4856-A4B7-179BBAA3E76C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7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SPHERICALLY SYMMETRIC STATIC STARS</a:t>
            </a:r>
            <a:endParaRPr lang="en-US" sz="4000" dirty="0">
              <a:solidFill>
                <a:srgbClr val="04A2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348" y="1084888"/>
            <a:ext cx="5272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</a:rPr>
              <a:t>Tolman</a:t>
            </a:r>
            <a:r>
              <a:rPr lang="en-US" sz="2400" dirty="0">
                <a:solidFill>
                  <a:srgbClr val="660066"/>
                </a:solidFill>
              </a:rPr>
              <a:t>–Oppenheimer–</a:t>
            </a:r>
            <a:r>
              <a:rPr lang="en-US" sz="2400" dirty="0" err="1">
                <a:solidFill>
                  <a:srgbClr val="660066"/>
                </a:solidFill>
              </a:rPr>
              <a:t>Volkoff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Equation</a:t>
            </a:r>
            <a:endParaRPr lang="en-US" sz="24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5350" y="1603212"/>
                <a:ext cx="6984000" cy="72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𝐺𝑀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1603212"/>
                <a:ext cx="6984000" cy="720000"/>
              </a:xfrm>
              <a:prstGeom prst="rect">
                <a:avLst/>
              </a:prstGeom>
              <a:blipFill rotWithShape="0">
                <a:blip r:embed="rId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7348" y="2694175"/>
            <a:ext cx="1506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Total Mass</a:t>
            </a:r>
            <a:endParaRPr lang="en-US" sz="24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5350" y="3210642"/>
                <a:ext cx="2052000" cy="597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𝑑𝑀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𝜋𝜌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3210642"/>
                <a:ext cx="2052000" cy="597279"/>
              </a:xfrm>
              <a:prstGeom prst="rect">
                <a:avLst/>
              </a:prstGeom>
              <a:blipFill rotWithShape="0">
                <a:blip r:embed="rId6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7348" y="4126397"/>
            <a:ext cx="2451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E</a:t>
            </a:r>
            <a:r>
              <a:rPr lang="en-US" sz="2400" dirty="0" smtClean="0">
                <a:solidFill>
                  <a:srgbClr val="660066"/>
                </a:solidFill>
              </a:rPr>
              <a:t>quation Of State</a:t>
            </a:r>
            <a:endParaRPr lang="en-US" sz="24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5350" y="4645317"/>
                <a:ext cx="1188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4645317"/>
                <a:ext cx="118800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9231" r="-5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924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Speed Of Sound Scanning Method</a:t>
            </a:r>
            <a:endParaRPr lang="en-US" sz="4000" dirty="0">
              <a:solidFill>
                <a:srgbClr val="04A2D5"/>
              </a:solidFill>
            </a:endParaRPr>
          </a:p>
        </p:txBody>
      </p:sp>
      <p:pic>
        <p:nvPicPr>
          <p:cNvPr id="9" name="Picture 3" descr="dexat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42" y="758527"/>
            <a:ext cx="3923458" cy="264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Desktop\Mathematica\qtgrace_windows_binary_024\bin\dexat2.pngdexa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89" y="758528"/>
            <a:ext cx="3770298" cy="264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96446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924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Speed Of Sound Scanning Method</a:t>
            </a:r>
            <a:endParaRPr lang="en-US" sz="4000" dirty="0">
              <a:solidFill>
                <a:srgbClr val="04A2D5"/>
              </a:solidFill>
            </a:endParaRPr>
          </a:p>
        </p:txBody>
      </p:sp>
      <p:pic>
        <p:nvPicPr>
          <p:cNvPr id="9" name="Picture 3" descr="dexat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42" y="758527"/>
            <a:ext cx="3923458" cy="264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Desktop\Mathematica\qtgrace_windows_binary_024\bin\dexat2.pngdexa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89" y="758528"/>
            <a:ext cx="3770298" cy="264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Desktop\Mathematica\qtgrace_windows_binary_024\bin\dexat3.pngdexa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81330"/>
            <a:ext cx="3759200" cy="26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71319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924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Speed Of Sound Scanning Method</a:t>
            </a:r>
            <a:endParaRPr lang="en-US" sz="4000" dirty="0">
              <a:solidFill>
                <a:srgbClr val="04A2D5"/>
              </a:solidFill>
            </a:endParaRPr>
          </a:p>
        </p:txBody>
      </p:sp>
      <p:pic>
        <p:nvPicPr>
          <p:cNvPr id="9" name="Picture 3" descr="dexat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42" y="758527"/>
            <a:ext cx="3923458" cy="264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Desktop\Mathematica\qtgrace_windows_binary_024\bin\dexat2.pngdexa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89" y="758528"/>
            <a:ext cx="3770298" cy="264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Desktop\Mathematica\qtgrace_windows_binary_024\bin\dexat3.pngdexa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81330"/>
            <a:ext cx="3759200" cy="26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esktop\Mathematica\qtgrace_windows_binary_024\bin\dexat4.pngdexat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89" y="3481330"/>
            <a:ext cx="3770298" cy="26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78495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924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Calculation </a:t>
            </a:r>
            <a:r>
              <a:rPr lang="en-US" sz="4000" dirty="0" err="1" smtClean="0">
                <a:solidFill>
                  <a:srgbClr val="04A2D5"/>
                </a:solidFill>
              </a:rPr>
              <a:t>Resoults</a:t>
            </a:r>
            <a:endParaRPr lang="en-US" sz="4000" dirty="0">
              <a:solidFill>
                <a:srgbClr val="04A2D5"/>
              </a:solidFill>
            </a:endParaRPr>
          </a:p>
        </p:txBody>
      </p:sp>
      <p:pic>
        <p:nvPicPr>
          <p:cNvPr id="13" name="Picture 3" descr="dexEos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978" y="968783"/>
            <a:ext cx="7348538" cy="235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dexPolyM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53" y="3580811"/>
            <a:ext cx="7346950" cy="243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76" y="968783"/>
            <a:ext cx="185037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C00CC"/>
                </a:solidFill>
              </a:rPr>
              <a:t>Equation</a:t>
            </a:r>
          </a:p>
          <a:p>
            <a:pPr algn="ctr"/>
            <a:r>
              <a:rPr lang="en-US" sz="3600" dirty="0" smtClean="0">
                <a:solidFill>
                  <a:srgbClr val="CC00CC"/>
                </a:solidFill>
              </a:rPr>
              <a:t>Of</a:t>
            </a:r>
          </a:p>
          <a:p>
            <a:pPr algn="ctr"/>
            <a:r>
              <a:rPr lang="en-US" sz="3600" dirty="0" smtClean="0">
                <a:solidFill>
                  <a:srgbClr val="CC00CC"/>
                </a:solidFill>
              </a:rPr>
              <a:t>State</a:t>
            </a:r>
            <a:endParaRPr lang="en-US" sz="3600" dirty="0">
              <a:solidFill>
                <a:srgbClr val="CC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4426" y="3550058"/>
            <a:ext cx="20185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C00CC"/>
                </a:solidFill>
              </a:rPr>
              <a:t>Mass And</a:t>
            </a:r>
          </a:p>
          <a:p>
            <a:pPr algn="ctr"/>
            <a:r>
              <a:rPr lang="en-US" sz="3600" dirty="0" smtClean="0">
                <a:solidFill>
                  <a:srgbClr val="CC00CC"/>
                </a:solidFill>
              </a:rPr>
              <a:t>Radius</a:t>
            </a:r>
          </a:p>
          <a:p>
            <a:pPr algn="ctr"/>
            <a:r>
              <a:rPr lang="en-US" sz="3600" dirty="0" smtClean="0">
                <a:solidFill>
                  <a:srgbClr val="CC00CC"/>
                </a:solidFill>
              </a:rPr>
              <a:t>Relation</a:t>
            </a:r>
            <a:endParaRPr lang="en-US" sz="36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1467" y="2212622"/>
            <a:ext cx="98890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04A2D5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Thanks </a:t>
            </a:r>
            <a:r>
              <a:rPr lang="en-US" sz="8800" b="0" cap="none" spc="0" smtClean="0">
                <a:ln w="0"/>
                <a:solidFill>
                  <a:srgbClr val="04A2D5"/>
                </a:solidFill>
                <a:effectLst>
                  <a:reflection blurRad="6350" stA="53000" endA="300" endPos="35500" dir="5400000" sy="-90000" algn="bl" rotWithShape="0"/>
                </a:effectLst>
              </a:rPr>
              <a:t>for </a:t>
            </a:r>
            <a:r>
              <a:rPr lang="en-US" sz="8800">
                <a:ln w="0"/>
                <a:solidFill>
                  <a:srgbClr val="04A2D5"/>
                </a:solidFill>
                <a:effectLst>
                  <a:reflection blurRad="6350" stA="53000" endA="300" endPos="35500" dir="5400000" sy="-90000" algn="bl" rotWithShape="0"/>
                </a:effectLst>
              </a:rPr>
              <a:t>Attention!</a:t>
            </a:r>
            <a:endParaRPr lang="en-US" sz="8800" b="0" cap="none" spc="0" dirty="0">
              <a:ln w="0"/>
              <a:solidFill>
                <a:srgbClr val="04A2D5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4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7B0BF-A596-4856-A4B7-179BBAA3E76C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7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SPHERICALLY SYMMETRIC STATIC STARS</a:t>
            </a:r>
            <a:endParaRPr lang="en-US" sz="4000" dirty="0">
              <a:solidFill>
                <a:srgbClr val="04A2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348" y="1084888"/>
            <a:ext cx="5272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</a:rPr>
              <a:t>Tolman</a:t>
            </a:r>
            <a:r>
              <a:rPr lang="en-US" sz="2400" dirty="0">
                <a:solidFill>
                  <a:srgbClr val="660066"/>
                </a:solidFill>
              </a:rPr>
              <a:t>–Oppenheimer–</a:t>
            </a:r>
            <a:r>
              <a:rPr lang="en-US" sz="2400" dirty="0" err="1">
                <a:solidFill>
                  <a:srgbClr val="660066"/>
                </a:solidFill>
              </a:rPr>
              <a:t>Volkoff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Equation</a:t>
            </a:r>
            <a:endParaRPr lang="en-US" sz="24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5350" y="1603212"/>
                <a:ext cx="6984000" cy="72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𝐺𝑀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1603212"/>
                <a:ext cx="6984000" cy="720000"/>
              </a:xfrm>
              <a:prstGeom prst="rect">
                <a:avLst/>
              </a:prstGeom>
              <a:blipFill rotWithShape="0">
                <a:blip r:embed="rId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7348" y="2694175"/>
            <a:ext cx="1506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Total Mass</a:t>
            </a:r>
            <a:endParaRPr lang="en-US" sz="24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5350" y="3210642"/>
                <a:ext cx="2052000" cy="597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𝑑𝑀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𝜋𝜌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3210642"/>
                <a:ext cx="2052000" cy="597279"/>
              </a:xfrm>
              <a:prstGeom prst="rect">
                <a:avLst/>
              </a:prstGeom>
              <a:blipFill rotWithShape="0">
                <a:blip r:embed="rId6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7348" y="4126397"/>
            <a:ext cx="2451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E</a:t>
            </a:r>
            <a:r>
              <a:rPr lang="en-US" sz="2400" dirty="0" smtClean="0">
                <a:solidFill>
                  <a:srgbClr val="660066"/>
                </a:solidFill>
              </a:rPr>
              <a:t>quation Of State</a:t>
            </a:r>
            <a:endParaRPr lang="en-US" sz="24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5350" y="4645317"/>
                <a:ext cx="1188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4645317"/>
                <a:ext cx="118800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9231" r="-5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24302" y="3193687"/>
                <a:ext cx="290825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302" y="3193687"/>
                <a:ext cx="2908255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879350" y="2726173"/>
            <a:ext cx="314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Mass, Pressure, Density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7B0BF-A596-4856-A4B7-179BBAA3E76C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7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SPHERICALLY SYMMETRIC STATIC STARS</a:t>
            </a:r>
            <a:endParaRPr lang="en-US" sz="4000" dirty="0">
              <a:solidFill>
                <a:srgbClr val="04A2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348" y="1084888"/>
            <a:ext cx="5272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</a:rPr>
              <a:t>Tolman</a:t>
            </a:r>
            <a:r>
              <a:rPr lang="en-US" sz="2400" dirty="0">
                <a:solidFill>
                  <a:srgbClr val="660066"/>
                </a:solidFill>
              </a:rPr>
              <a:t>–Oppenheimer–</a:t>
            </a:r>
            <a:r>
              <a:rPr lang="en-US" sz="2400" dirty="0" err="1">
                <a:solidFill>
                  <a:srgbClr val="660066"/>
                </a:solidFill>
              </a:rPr>
              <a:t>Volkoff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Equation</a:t>
            </a:r>
            <a:endParaRPr lang="en-US" sz="24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5350" y="1603212"/>
                <a:ext cx="6984000" cy="72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𝐺𝑀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1603212"/>
                <a:ext cx="6984000" cy="720000"/>
              </a:xfrm>
              <a:prstGeom prst="rect">
                <a:avLst/>
              </a:prstGeom>
              <a:blipFill rotWithShape="0">
                <a:blip r:embed="rId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7348" y="2694175"/>
            <a:ext cx="1506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Total Mass</a:t>
            </a:r>
            <a:endParaRPr lang="en-US" sz="24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5350" y="3210642"/>
                <a:ext cx="2052000" cy="597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𝑑𝑀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𝜋𝜌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3210642"/>
                <a:ext cx="2052000" cy="597279"/>
              </a:xfrm>
              <a:prstGeom prst="rect">
                <a:avLst/>
              </a:prstGeom>
              <a:blipFill rotWithShape="0">
                <a:blip r:embed="rId6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7348" y="4126397"/>
            <a:ext cx="2451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E</a:t>
            </a:r>
            <a:r>
              <a:rPr lang="en-US" sz="2400" dirty="0" smtClean="0">
                <a:solidFill>
                  <a:srgbClr val="660066"/>
                </a:solidFill>
              </a:rPr>
              <a:t>quation Of State</a:t>
            </a:r>
            <a:endParaRPr lang="en-US" sz="2400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5350" y="4645317"/>
                <a:ext cx="1188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4645317"/>
                <a:ext cx="118800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9231" r="-5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24302" y="3193687"/>
                <a:ext cx="290825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302" y="3193687"/>
                <a:ext cx="2908255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879350" y="2726173"/>
            <a:ext cx="314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Mass, Pressure, Density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872302" y="2949814"/>
            <a:ext cx="2988000" cy="2988000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276302" y="4353814"/>
            <a:ext cx="180000" cy="180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1" idx="7"/>
            <a:endCxn id="10" idx="7"/>
          </p:cNvCxnSpPr>
          <p:nvPr/>
        </p:nvCxnSpPr>
        <p:spPr>
          <a:xfrm flipV="1">
            <a:off x="6429942" y="3387396"/>
            <a:ext cx="992778" cy="9927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39696" y="3650588"/>
                <a:ext cx="2611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96" y="3650588"/>
                <a:ext cx="261162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Connector 21"/>
          <p:cNvSpPr/>
          <p:nvPr/>
        </p:nvSpPr>
        <p:spPr>
          <a:xfrm>
            <a:off x="5466302" y="3543814"/>
            <a:ext cx="1800000" cy="1800000"/>
          </a:xfrm>
          <a:prstGeom prst="flowChartConnector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51835" y="4243966"/>
                <a:ext cx="1748992" cy="1013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6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35" y="4243966"/>
                <a:ext cx="1748992" cy="101332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8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7B0BF-A596-4856-A4B7-179BBAA3E76C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15218" y="161837"/>
            <a:ext cx="8784773" cy="414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  <a:buClr>
                <a:srgbClr val="04A2D5"/>
              </a:buClr>
            </a:pPr>
            <a:r>
              <a:rPr lang="en-US" sz="4800" spc="300" dirty="0" smtClean="0">
                <a:solidFill>
                  <a:srgbClr val="04A2D5"/>
                </a:solidFill>
              </a:rPr>
              <a:t>DIRECT PROBLEM</a:t>
            </a:r>
          </a:p>
          <a:p>
            <a:pPr marL="1714500" lvl="3" indent="-342900">
              <a:lnSpc>
                <a:spcPct val="200000"/>
              </a:lnSpc>
              <a:buClr>
                <a:srgbClr val="04A2D5"/>
              </a:buClr>
              <a:buFont typeface="Wingdings" panose="05000000000000000000" pitchFamily="2" charset="2"/>
              <a:buChar char="Ø"/>
            </a:pPr>
            <a:r>
              <a:rPr lang="en-US" sz="3200" spc="300" dirty="0" smtClean="0">
                <a:solidFill>
                  <a:srgbClr val="04A2D5"/>
                </a:solidFill>
              </a:rPr>
              <a:t>POLYTROPIC EQUATION OF STATE</a:t>
            </a:r>
          </a:p>
          <a:p>
            <a:pPr marL="1714500" lvl="3" indent="-342900">
              <a:lnSpc>
                <a:spcPct val="200000"/>
              </a:lnSpc>
              <a:buClr>
                <a:srgbClr val="04A2D5"/>
              </a:buClr>
              <a:buFont typeface="Wingdings" panose="05000000000000000000" pitchFamily="2" charset="2"/>
              <a:buChar char="Ø"/>
            </a:pPr>
            <a:r>
              <a:rPr lang="en-US" sz="3200" spc="300" dirty="0" smtClean="0">
                <a:solidFill>
                  <a:srgbClr val="04A2D5"/>
                </a:solidFill>
              </a:rPr>
              <a:t>BSK20 EQUATION OF STATE</a:t>
            </a:r>
            <a:endParaRPr lang="en-US" sz="3200" spc="300" dirty="0">
              <a:solidFill>
                <a:srgbClr val="04A2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FFE98D-A6B1-4BB7-BCD7-CBE35B9F5DEA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53886" y="1132368"/>
                <a:ext cx="5025094" cy="694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𝑑𝑝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886" y="1132368"/>
                <a:ext cx="5025094" cy="694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53886" y="2040057"/>
                <a:ext cx="2234010" cy="670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𝑑𝑟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886" y="2040057"/>
                <a:ext cx="2234010" cy="6705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53886" y="2938429"/>
                <a:ext cx="9226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886" y="2938429"/>
                <a:ext cx="92268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3886" y="4105511"/>
                <a:ext cx="1321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𝑧𝑒𝑟𝑜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886" y="4105511"/>
                <a:ext cx="132138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608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3886" y="4609516"/>
                <a:ext cx="1923668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𝑧𝑒𝑟𝑜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886" y="4609516"/>
                <a:ext cx="1923668" cy="4742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6902" y="552509"/>
            <a:ext cx="4817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Equations For Numerical Calculations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902" y="3387425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Initial Conditions</a:t>
            </a:r>
            <a:endParaRPr lang="en-US" sz="2400" dirty="0">
              <a:solidFill>
                <a:srgbClr val="66006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25624" y="552509"/>
            <a:ext cx="3144063" cy="1706576"/>
            <a:chOff x="8075985" y="2103710"/>
            <a:chExt cx="3144063" cy="1706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484048" y="2938429"/>
                  <a:ext cx="2736000" cy="542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1.126×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Sylfaen" panose="010A0502050306030303" pitchFamily="18" charset="0"/>
                              </a:rPr>
                              <m:t>𝑀𝑒𝑉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4048" y="2938429"/>
                  <a:ext cx="2736000" cy="54264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8484048" y="3278474"/>
                  <a:ext cx="1661224" cy="5318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=1.476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km</m:t>
                        </m:r>
                      </m:oMath>
                    </m:oMathPara>
                  </a14:m>
                  <a:endParaRPr lang="en-US" sz="1600" dirty="0" smtClean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4048" y="3278474"/>
                  <a:ext cx="1661224" cy="53181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559323" y="2618887"/>
                  <a:ext cx="9335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𝑧𝑒𝑟𝑜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9323" y="2618887"/>
                  <a:ext cx="93352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6536" r="-2614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8075985" y="2103710"/>
              <a:ext cx="14168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660066"/>
                  </a:solidFill>
                </a:rPr>
                <a:t>Constants</a:t>
              </a:r>
              <a:endParaRPr lang="en-US" sz="24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42683" y="2119728"/>
            <a:ext cx="3960000" cy="3960000"/>
            <a:chOff x="4872302" y="2949814"/>
            <a:chExt cx="2988000" cy="2988000"/>
          </a:xfrm>
        </p:grpSpPr>
        <p:sp>
          <p:nvSpPr>
            <p:cNvPr id="18" name="Flowchart: Connector 17"/>
            <p:cNvSpPr/>
            <p:nvPr/>
          </p:nvSpPr>
          <p:spPr>
            <a:xfrm>
              <a:off x="4872302" y="2949814"/>
              <a:ext cx="2988000" cy="2988000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6276302" y="4353814"/>
              <a:ext cx="180000" cy="180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9" idx="7"/>
              <a:endCxn id="18" idx="7"/>
            </p:cNvCxnSpPr>
            <p:nvPr/>
          </p:nvCxnSpPr>
          <p:spPr>
            <a:xfrm flipV="1">
              <a:off x="6429942" y="3387396"/>
              <a:ext cx="992778" cy="99277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539696" y="3650588"/>
                  <a:ext cx="26116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9696" y="3650588"/>
                  <a:ext cx="261162" cy="4308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lowchart: Connector 21"/>
            <p:cNvSpPr/>
            <p:nvPr/>
          </p:nvSpPr>
          <p:spPr>
            <a:xfrm>
              <a:off x="5466302" y="3543814"/>
              <a:ext cx="1800000" cy="1800000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98003" y="3554252"/>
                <a:ext cx="3452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003" y="3554252"/>
                <a:ext cx="345286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2500" r="-17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55365" y="4035133"/>
                <a:ext cx="32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65" y="4035133"/>
                <a:ext cx="323615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3208" r="-943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02683" y="3257716"/>
                <a:ext cx="1190262" cy="594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eqAr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683" y="3257716"/>
                <a:ext cx="1190262" cy="59445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057470" y="4630507"/>
                <a:ext cx="290825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 smtClean="0"/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470" y="4630507"/>
                <a:ext cx="2908255" cy="492443"/>
              </a:xfrm>
              <a:prstGeom prst="rect">
                <a:avLst/>
              </a:prstGeom>
              <a:blipFill rotWithShape="0">
                <a:blip r:embed="rId17"/>
                <a:stretch>
                  <a:fillRect l="-8595" t="-25000" b="-5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8325624" y="4244010"/>
            <a:ext cx="2951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mass, pressure, radius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7B0BF-A596-4856-A4B7-179BBAA3E76C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7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A2D5"/>
                </a:solidFill>
              </a:rPr>
              <a:t>POLYTROPIC EQUATION OF STATE</a:t>
            </a:r>
            <a:endParaRPr lang="en-US" sz="4000" dirty="0">
              <a:solidFill>
                <a:srgbClr val="04A2D5"/>
              </a:solidFill>
            </a:endParaRPr>
          </a:p>
        </p:txBody>
      </p:sp>
      <p:pic>
        <p:nvPicPr>
          <p:cNvPr id="15" name="Picture 3" descr="polyP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23" y="1001800"/>
            <a:ext cx="5418962" cy="486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9703" y="1265105"/>
                <a:ext cx="327775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03" y="1265105"/>
                <a:ext cx="3277757" cy="738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62865" y="2596848"/>
                <a:ext cx="42918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=0.0008801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𝑀𝑒𝑉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865" y="2596848"/>
                <a:ext cx="4291881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62865" y="3376148"/>
                <a:ext cx="992259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865" y="3376148"/>
                <a:ext cx="992259" cy="7936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8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029950" y="6265863"/>
            <a:ext cx="879475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6CD2D-B6A4-4996-A235-589C6D8F0CEF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70625"/>
            <a:ext cx="11176000" cy="587375"/>
          </a:xfrm>
        </p:spPr>
        <p:txBody>
          <a:bodyPr/>
          <a:lstStyle/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STRANGENESS IN QUARK MATTER, 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Dubna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</a:p>
          <a:p>
            <a:pPr algn="r">
              <a:defRPr/>
            </a:pP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The question of existence of the third family of compact stars,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Vazgen</a:t>
            </a:r>
            <a:r>
              <a:rPr lang="en-US" sz="18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bg1">
                    <a:lumMod val="50000"/>
                  </a:schemeClr>
                </a:solidFill>
              </a:rPr>
              <a:t>bojukyan</a:t>
            </a:r>
            <a:endParaRPr lang="en-US" sz="1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706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65863"/>
            <a:ext cx="933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oly80010001200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9" y="609930"/>
            <a:ext cx="5648779" cy="209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ly80010001200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9" y="3390914"/>
            <a:ext cx="5648779" cy="225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86710"/>
            <a:ext cx="445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Mass Distribution</a:t>
            </a:r>
            <a:endParaRPr lang="en-US" sz="2800" dirty="0">
              <a:solidFill>
                <a:srgbClr val="CC00CC"/>
              </a:solidFill>
            </a:endParaRPr>
          </a:p>
        </p:txBody>
      </p:sp>
      <p:pic>
        <p:nvPicPr>
          <p:cNvPr id="11" name="Picture 4" descr="polyM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79" y="678149"/>
            <a:ext cx="5975350" cy="50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57168" y="154928"/>
            <a:ext cx="445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C00CC"/>
                </a:solidFill>
              </a:rPr>
              <a:t>Mass And Radius Relation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2867694"/>
            <a:ext cx="445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Radius “Distribution”</a:t>
            </a:r>
            <a:endParaRPr lang="en-US" sz="28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1206</Words>
  <Application>Microsoft Office PowerPoint</Application>
  <PresentationFormat>Widescreen</PresentationFormat>
  <Paragraphs>395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 Unicode MS</vt:lpstr>
      <vt:lpstr>Arial</vt:lpstr>
      <vt:lpstr>Calibri</vt:lpstr>
      <vt:lpstr>Calibri Light</vt:lpstr>
      <vt:lpstr>Cambria Math</vt:lpstr>
      <vt:lpstr>Sylfaen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</cp:revision>
  <dcterms:created xsi:type="dcterms:W3CDTF">2015-07-06T12:13:48Z</dcterms:created>
  <dcterms:modified xsi:type="dcterms:W3CDTF">2015-07-09T12:02:41Z</dcterms:modified>
</cp:coreProperties>
</file>