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668" r:id="rId2"/>
    <p:sldId id="1828" r:id="rId3"/>
    <p:sldId id="1859" r:id="rId4"/>
    <p:sldId id="1865" r:id="rId5"/>
    <p:sldId id="1849" r:id="rId6"/>
    <p:sldId id="1852" r:id="rId7"/>
    <p:sldId id="1950" r:id="rId8"/>
    <p:sldId id="1913" r:id="rId9"/>
    <p:sldId id="1914" r:id="rId10"/>
    <p:sldId id="1873" r:id="rId11"/>
    <p:sldId id="1876" r:id="rId12"/>
    <p:sldId id="1879" r:id="rId13"/>
    <p:sldId id="1881" r:id="rId14"/>
    <p:sldId id="1891" r:id="rId15"/>
    <p:sldId id="1884" r:id="rId16"/>
    <p:sldId id="1894" r:id="rId17"/>
    <p:sldId id="1885" r:id="rId18"/>
    <p:sldId id="1893" r:id="rId19"/>
    <p:sldId id="1896" r:id="rId20"/>
    <p:sldId id="1898" r:id="rId21"/>
    <p:sldId id="1899" r:id="rId22"/>
    <p:sldId id="1931" r:id="rId23"/>
    <p:sldId id="1869" r:id="rId24"/>
    <p:sldId id="1641" r:id="rId25"/>
    <p:sldId id="1944" r:id="rId26"/>
    <p:sldId id="1937" r:id="rId27"/>
    <p:sldId id="1908" r:id="rId28"/>
    <p:sldId id="1909" r:id="rId29"/>
    <p:sldId id="1910" r:id="rId30"/>
    <p:sldId id="1921" r:id="rId31"/>
    <p:sldId id="1922" r:id="rId32"/>
    <p:sldId id="1923" r:id="rId33"/>
    <p:sldId id="1924" r:id="rId34"/>
    <p:sldId id="1925" r:id="rId35"/>
    <p:sldId id="1926" r:id="rId36"/>
    <p:sldId id="1932" r:id="rId37"/>
    <p:sldId id="1935" r:id="rId38"/>
    <p:sldId id="194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EFF"/>
    <a:srgbClr val="A75B85"/>
    <a:srgbClr val="005400"/>
    <a:srgbClr val="09840A"/>
    <a:srgbClr val="4D4D4D"/>
    <a:srgbClr val="660000"/>
    <a:srgbClr val="4A7EBB"/>
    <a:srgbClr val="0000FF"/>
    <a:srgbClr val="FF0000"/>
    <a:srgbClr val="3F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9556" autoAdjust="0"/>
  </p:normalViewPr>
  <p:slideViewPr>
    <p:cSldViewPr>
      <p:cViewPr>
        <p:scale>
          <a:sx n="116" d="100"/>
          <a:sy n="116" d="100"/>
        </p:scale>
        <p:origin x="-36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8B53-A3EF-574B-BC18-9D3772D79EC6}" type="datetimeFigureOut">
              <a:rPr lang="en-US" smtClean="0"/>
              <a:t>7/10/15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97F0-8DDE-8947-B507-592C513B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7/10/15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Seek coherent, self-consistent</a:t>
            </a:r>
            <a:r>
              <a:rPr lang="en-US" baseline="0" dirty="0" smtClean="0"/>
              <a:t> picture of physics that describes suite of observables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3C2D-2EAD-2A49-8DD0-22CB9A013581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0961-6069-7542-A0D4-DEBD5058C6ED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DD4E-6692-7E49-A56F-4D4C9D43AC28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C727-33D7-804A-B40D-33FFE60775CA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FE59-FD9D-7145-96E3-63F3DAD173EC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B146-EB0F-324D-901C-D0E017DA4415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88E2-5B14-0949-B974-A9CEACF6FD82}" type="datetime1">
              <a:rPr lang="x-none" smtClean="0"/>
              <a:t>7/10/15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2638-4333-564A-A053-02EDB6C5B928}" type="datetime1">
              <a:rPr lang="x-none" smtClean="0"/>
              <a:t>7/10/15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D29-D89F-EC4A-A8C8-4D68794072D9}" type="datetime1">
              <a:rPr lang="x-none" smtClean="0"/>
              <a:t>7/10/15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DF54-F985-E249-8B41-A9B195DD9C14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8C8-DFA5-FA4A-ABD2-7D914DF76765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7EB6-B17F-4146-BC9D-9527E8A5A159}" type="datetime1">
              <a:rPr lang="x-none" smtClean="0"/>
              <a:t>7/10/15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2296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Fluctuations in Strong-Coupling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Heavy </a:t>
            </a:r>
            <a:r>
              <a:rPr lang="en-US" sz="3200" dirty="0"/>
              <a:t>Quark Energy Loss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92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July 10, 2015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D5BB-C49F-A246-8D87-4697AD51F88C}" type="datetime1">
              <a:rPr lang="x-none" smtClean="0"/>
              <a:t>7/10/15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pic>
        <p:nvPicPr>
          <p:cNvPr id="976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391738"/>
            <a:ext cx="2895600" cy="1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a-cern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400"/>
            <a:ext cx="1080135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289425"/>
            <a:ext cx="5279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WAH, PRD91 </a:t>
            </a:r>
            <a:r>
              <a:rPr lang="en-US" sz="1600" dirty="0"/>
              <a:t>(2015) 8, 085019 </a:t>
            </a:r>
            <a:r>
              <a:rPr lang="en-US" sz="1600" dirty="0" smtClean="0"/>
              <a:t>[1501.04693]</a:t>
            </a:r>
          </a:p>
          <a:p>
            <a:pPr algn="ctr"/>
            <a:r>
              <a:rPr lang="en-US" sz="1600" dirty="0"/>
              <a:t>R. </a:t>
            </a:r>
            <a:r>
              <a:rPr lang="en-US" sz="1600" dirty="0" err="1"/>
              <a:t>Morad</a:t>
            </a:r>
            <a:r>
              <a:rPr lang="en-US" sz="1600" dirty="0"/>
              <a:t> and WAH, JHEP 1411 (2014) 017 [1409.7545</a:t>
            </a:r>
            <a:r>
              <a:rPr lang="en-US" sz="1600" dirty="0" smtClean="0"/>
              <a:t>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 </a:t>
            </a:r>
            <a:r>
              <a:rPr lang="en-US" dirty="0" err="1" smtClean="0"/>
              <a:t>AdS</a:t>
            </a:r>
            <a:r>
              <a:rPr lang="en-US" dirty="0" smtClean="0"/>
              <a:t> for Heavy Quark E-Loss</a:t>
            </a:r>
            <a:endParaRPr lang="en-US" baseline="-2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is a drag: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7E1F-E460-4B44-89E7-EA2BBC1CA27E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752600"/>
            <a:ext cx="396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dirty="0" smtClean="0"/>
          </a:p>
          <a:p>
            <a:pPr lvl="1">
              <a:buFontTx/>
              <a:buNone/>
            </a:pP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-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>
              <a:buFont typeface="Arial" pitchFamily="34" charset="0"/>
              <a:buNone/>
            </a:pPr>
            <a:endParaRPr lang="en-US" sz="1800" baseline="-25000" dirty="0" smtClean="0"/>
          </a:p>
          <a:p>
            <a:pPr lvl="1">
              <a:buFontTx/>
              <a:buNone/>
            </a:pP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pl</a:t>
            </a:r>
            <a:r>
              <a:rPr lang="en-US" baseline="30000" dirty="0" smtClean="0">
                <a:latin typeface="Symbol" pitchFamily="18" charset="2"/>
              </a:rPr>
              <a:t>1/2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/2M</a:t>
            </a:r>
            <a:r>
              <a:rPr lang="en-US" baseline="-25000" dirty="0" smtClean="0"/>
              <a:t>q</a:t>
            </a:r>
            <a:endParaRPr lang="en-US" baseline="-25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86200" y="2209800"/>
            <a:ext cx="5105400" cy="2867799"/>
            <a:chOff x="3886200" y="1676400"/>
            <a:chExt cx="5105400" cy="2867799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986721"/>
                </p:ext>
              </p:extLst>
            </p:nvPr>
          </p:nvGraphicFramePr>
          <p:xfrm>
            <a:off x="3886200" y="1676400"/>
            <a:ext cx="5105400" cy="254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377" name="Image" r:id="rId3" imgW="13561905" imgH="6755556" progId="">
                    <p:embed/>
                  </p:oleObj>
                </mc:Choice>
                <mc:Fallback>
                  <p:oleObj name="Image" r:id="rId3" imgW="13561905" imgH="675555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676400"/>
                          <a:ext cx="5105400" cy="2543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6477000" y="4267200"/>
              <a:ext cx="22543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</a:t>
              </a:r>
              <a:r>
                <a:rPr lang="en-US" sz="1200" dirty="0" smtClean="0"/>
                <a:t>et al., PRD75 (2007)</a:t>
              </a:r>
              <a:endParaRPr lang="en-US" sz="1200" dirty="0"/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44196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505200"/>
            <a:ext cx="240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Herzog et al., </a:t>
            </a:r>
            <a:r>
              <a:rPr lang="en-US" sz="1200" dirty="0"/>
              <a:t>JHEP 0607 (2006</a:t>
            </a:r>
            <a:r>
              <a:rPr lang="en-US" sz="1200" dirty="0" smtClean="0"/>
              <a:t>)</a:t>
            </a:r>
          </a:p>
          <a:p>
            <a:r>
              <a:rPr lang="en-US" sz="1200" dirty="0" err="1" smtClean="0"/>
              <a:t>Gubser</a:t>
            </a:r>
            <a:r>
              <a:rPr lang="en-US" sz="1200" dirty="0" smtClean="0"/>
              <a:t>, PRD74 (2006)</a:t>
            </a:r>
          </a:p>
        </p:txBody>
      </p:sp>
    </p:spTree>
    <p:extLst>
      <p:ext uri="{BB962C8B-B14F-4D97-AF65-F5344CB8AC3E}">
        <p14:creationId xmlns:p14="http://schemas.microsoft.com/office/powerpoint/2010/main" val="372042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Works well at RHIC (~2008)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11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 </a:t>
            </a:r>
            <a:r>
              <a:rPr lang="en-US" dirty="0" err="1" smtClean="0"/>
              <a:t>AdS</a:t>
            </a:r>
            <a:r>
              <a:rPr lang="en-US" dirty="0" smtClean="0"/>
              <a:t> HQ Phenomenology</a:t>
            </a:r>
            <a:endParaRPr lang="en-US" b="1" i="1" baseline="-25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4DE6-F877-5343-8922-E0BE42A8DF99}" type="datetime1">
              <a:rPr lang="x-none" smtClean="0"/>
              <a:t>7/10/15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2052935"/>
            <a:ext cx="4038600" cy="4347865"/>
            <a:chOff x="152400" y="1900535"/>
            <a:chExt cx="4038600" cy="4347865"/>
          </a:xfrm>
        </p:grpSpPr>
        <p:graphicFrame>
          <p:nvGraphicFramePr>
            <p:cNvPr id="10025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308093"/>
                </p:ext>
              </p:extLst>
            </p:nvPr>
          </p:nvGraphicFramePr>
          <p:xfrm>
            <a:off x="304800" y="2266990"/>
            <a:ext cx="3886200" cy="3757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7450" name="Image" r:id="rId3" imgW="11873016" imgH="11479365" progId="">
                    <p:embed/>
                  </p:oleObj>
                </mc:Choice>
                <mc:Fallback>
                  <p:oleObj name="Image" r:id="rId3" imgW="11873016" imgH="1147936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2266990"/>
                          <a:ext cx="3886200" cy="3757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2501" name="Text Box 5"/>
            <p:cNvSpPr txBox="1">
              <a:spLocks noChangeArrowheads="1"/>
            </p:cNvSpPr>
            <p:nvPr/>
          </p:nvSpPr>
          <p:spPr bwMode="auto">
            <a:xfrm>
              <a:off x="152400" y="5971401"/>
              <a:ext cx="26109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WAH</a:t>
              </a:r>
              <a:r>
                <a:rPr lang="en-US" sz="1200" dirty="0"/>
                <a:t>, </a:t>
              </a:r>
              <a:r>
                <a:rPr lang="en-US" sz="1200" dirty="0" smtClean="0"/>
                <a:t>PhD </a:t>
              </a:r>
              <a:r>
                <a:rPr lang="en-US" sz="1200" dirty="0"/>
                <a:t>Thesis, arXiv:</a:t>
              </a:r>
              <a:r>
                <a:rPr lang="en-US" sz="1200" dirty="0" smtClean="0"/>
                <a:t>1011.4316</a:t>
              </a:r>
              <a:endParaRPr lang="en-US" sz="12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1200" y="1900535"/>
              <a:ext cx="936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RHIC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48200" y="2057400"/>
            <a:ext cx="4485705" cy="4119265"/>
            <a:chOff x="4648200" y="1905000"/>
            <a:chExt cx="4485705" cy="4119265"/>
          </a:xfrm>
        </p:grpSpPr>
        <p:sp>
          <p:nvSpPr>
            <p:cNvPr id="11" name="TextBox 10"/>
            <p:cNvSpPr txBox="1"/>
            <p:nvPr/>
          </p:nvSpPr>
          <p:spPr>
            <a:xfrm>
              <a:off x="6624334" y="5562600"/>
              <a:ext cx="2509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PANIC11 (arXiv:1108.5876)</a:t>
              </a:r>
            </a:p>
            <a:p>
              <a:r>
                <a:rPr lang="en-US" sz="1200" dirty="0" smtClean="0"/>
                <a:t>ALICE, </a:t>
              </a:r>
              <a:r>
                <a:rPr lang="en-US" sz="1200" dirty="0"/>
                <a:t>JHEP 1209 (2012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6231" y="1905000"/>
              <a:ext cx="80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</a:t>
              </a:r>
              <a:r>
                <a:rPr lang="en-US" sz="2400" dirty="0" smtClean="0"/>
                <a:t>HC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8200" y="2770558"/>
              <a:ext cx="3962400" cy="2639642"/>
              <a:chOff x="304800" y="1957796"/>
              <a:chExt cx="3962400" cy="263964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800" y="1957796"/>
                <a:ext cx="3962400" cy="2639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608516" y="2133600"/>
                <a:ext cx="1582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ALICE 0-20%</a:t>
                </a:r>
              </a:p>
              <a:p>
                <a:r>
                  <a:rPr lang="en-US" dirty="0" smtClean="0"/>
                  <a:t>D</a:t>
                </a:r>
                <a:endParaRPr lang="en-US" baseline="30000" dirty="0" smtClean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606616" y="4019696"/>
                <a:ext cx="22459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FF0000"/>
                    </a:solidFill>
                    <a:latin typeface="Arial Black"/>
                    <a:cs typeface="Arial Black"/>
                  </a:rPr>
                  <a:t>(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07780" y="3977840"/>
                <a:ext cx="22459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rgbClr val="09840A"/>
                    </a:solidFill>
                    <a:latin typeface="Arial Black"/>
                    <a:cs typeface="Arial Black"/>
                  </a:rPr>
                  <a:t>(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791200" y="4574363"/>
              <a:ext cx="235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cs typeface="Apple Chancery"/>
                </a:rPr>
                <a:t>(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68927" y="4710352"/>
              <a:ext cx="241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]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15016" y="4644658"/>
              <a:ext cx="235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5400"/>
                  </a:solidFill>
                  <a:cs typeface="Apple Chancery"/>
                </a:rPr>
                <a:t>(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1200" y="4775162"/>
              <a:ext cx="235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cs typeface="Apple Chancery"/>
                </a:rPr>
                <a:t>(</a:t>
              </a:r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304800" y="990600"/>
            <a:ext cx="8763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Constrained by RHIC, oversuppresses LHC</a:t>
            </a:r>
          </a:p>
          <a:p>
            <a:pPr lvl="1"/>
            <a:r>
              <a:rPr lang="en-US" smtClean="0"/>
              <a:t>T</a:t>
            </a:r>
            <a:r>
              <a:rPr lang="en-US" baseline="30000" smtClean="0"/>
              <a:t>2</a:t>
            </a:r>
            <a:r>
              <a:rPr lang="en-US" smtClean="0"/>
              <a:t> dependence of drag too 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48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9" grpId="0" build="p"/>
      <p:bldP spid="2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on Heavy Flavor </a:t>
            </a:r>
            <a:r>
              <a:rPr lang="en-US" dirty="0" err="1" smtClean="0"/>
              <a:t>AdS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295400"/>
            <a:ext cx="518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For LO </a:t>
            </a:r>
            <a:r>
              <a:rPr lang="en-US" dirty="0" err="1" smtClean="0"/>
              <a:t>AdS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Space-like quark endpoint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/>
              <a:t>crit</a:t>
            </a:r>
            <a:r>
              <a:rPr lang="en-US" dirty="0" smtClean="0"/>
              <a:t>	= </a:t>
            </a:r>
            <a:r>
              <a:rPr lang="en-US" dirty="0"/>
              <a:t>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~ 4M</a:t>
            </a:r>
            <a:r>
              <a:rPr lang="en-US" baseline="-25000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/(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Mom. Loss Fluctuations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/>
              <a:t>crit</a:t>
            </a:r>
            <a:r>
              <a:rPr lang="en-US" dirty="0" smtClean="0"/>
              <a:t> 	= M</a:t>
            </a:r>
            <a:r>
              <a:rPr lang="en-US" baseline="-25000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/(4T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Speed limit from </a:t>
            </a:r>
            <a:r>
              <a:rPr lang="en-US" dirty="0" err="1" smtClean="0"/>
              <a:t>fluct</a:t>
            </a:r>
            <a:r>
              <a:rPr lang="en-US" dirty="0" smtClean="0"/>
              <a:t> parametrically larger, but numerically smaller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7C5E-5AF4-F042-BEC5-FC8CC71CA551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SQM2015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28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07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Fluctuations in </a:t>
            </a:r>
            <a:r>
              <a:rPr lang="en-US" dirty="0" err="1" smtClean="0"/>
              <a:t>AdS</a:t>
            </a:r>
            <a:r>
              <a:rPr lang="en-US" dirty="0" smtClean="0"/>
              <a:t> HF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9290-A847-5543-BA05-9B3955662DDC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3581400"/>
            <a:ext cx="50292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Obeys Einstein’s relations </a:t>
            </a:r>
            <a:r>
              <a:rPr lang="en-US" i="1" dirty="0" smtClean="0"/>
              <a:t>only</a:t>
            </a:r>
            <a:r>
              <a:rPr lang="en-US" dirty="0" smtClean="0"/>
              <a:t> at    v = 0</a:t>
            </a:r>
          </a:p>
          <a:p>
            <a:r>
              <a:rPr lang="en-US" dirty="0" smtClean="0"/>
              <a:t>Multiplicative </a:t>
            </a:r>
            <a:r>
              <a:rPr lang="en-US" dirty="0" err="1" smtClean="0"/>
              <a:t>Langevin</a:t>
            </a:r>
            <a:r>
              <a:rPr lang="en-US" dirty="0" smtClean="0"/>
              <a:t> problem!</a:t>
            </a:r>
          </a:p>
          <a:p>
            <a:pPr lvl="1"/>
            <a:r>
              <a:rPr lang="en-US" dirty="0" smtClean="0"/>
              <a:t>Results depend on time within </a:t>
            </a:r>
            <a:r>
              <a:rPr lang="en-US" dirty="0" err="1" smtClean="0"/>
              <a:t>timestep</a:t>
            </a:r>
            <a:r>
              <a:rPr lang="en-US" dirty="0" smtClean="0"/>
              <a:t> kicks are evaluated</a:t>
            </a:r>
          </a:p>
          <a:p>
            <a:pPr lvl="2"/>
            <a:r>
              <a:rPr lang="en-US" dirty="0" smtClean="0"/>
              <a:t>Ito, </a:t>
            </a:r>
            <a:r>
              <a:rPr lang="en-US" dirty="0" err="1" smtClean="0"/>
              <a:t>Stratonovich</a:t>
            </a:r>
            <a:r>
              <a:rPr lang="en-US" dirty="0" smtClean="0"/>
              <a:t>, </a:t>
            </a:r>
            <a:r>
              <a:rPr lang="en-US" dirty="0" err="1" smtClean="0"/>
              <a:t>Hänggi</a:t>
            </a:r>
            <a:r>
              <a:rPr lang="en-US" dirty="0" err="1"/>
              <a:t>-Klimontovich</a:t>
            </a:r>
            <a:endParaRPr lang="en-US" dirty="0" smtClean="0"/>
          </a:p>
          <a:p>
            <a:r>
              <a:rPr lang="en-US" dirty="0" smtClean="0"/>
              <a:t>Non-</a:t>
            </a:r>
            <a:r>
              <a:rPr lang="en-US" dirty="0" err="1" smtClean="0"/>
              <a:t>Markovian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Colored (not white) noise</a:t>
            </a:r>
          </a:p>
          <a:p>
            <a:pPr lvl="2"/>
            <a:r>
              <a:rPr lang="en-US" dirty="0" smtClean="0"/>
              <a:t>Momentum kicks have a memory</a:t>
            </a:r>
          </a:p>
        </p:txBody>
      </p:sp>
      <p:pic>
        <p:nvPicPr>
          <p:cNvPr id="13" name="Picture 12" descr="Screen Shot 2013-09-24 at 8.13.58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66800"/>
            <a:ext cx="6057900" cy="18205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24600" y="3429000"/>
            <a:ext cx="1827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, NPB790 (2008)</a:t>
            </a:r>
          </a:p>
        </p:txBody>
      </p:sp>
      <p:pic>
        <p:nvPicPr>
          <p:cNvPr id="12" name="Picture 11" descr="Screen Shot 2014-05-18 at 9.20.21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14" y="2895600"/>
            <a:ext cx="5867400" cy="468101"/>
          </a:xfrm>
          <a:prstGeom prst="rect">
            <a:avLst/>
          </a:prstGeom>
        </p:spPr>
      </p:pic>
      <p:pic>
        <p:nvPicPr>
          <p:cNvPr id="3" name="Picture 2" descr="Screen Shot 2014-12-17 at 11.59.39 A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0"/>
            <a:ext cx="3614415" cy="2316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3635" y="6096000"/>
            <a:ext cx="242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Teaney</a:t>
            </a:r>
            <a:r>
              <a:rPr lang="en-US" sz="1200" dirty="0" smtClean="0"/>
              <a:t> and </a:t>
            </a:r>
            <a:r>
              <a:rPr lang="en-US" sz="1200" dirty="0" err="1" smtClean="0"/>
              <a:t>Casalderrey</a:t>
            </a:r>
            <a:r>
              <a:rPr lang="en-US" sz="1200" dirty="0" smtClean="0"/>
              <a:t>-Solana,</a:t>
            </a:r>
          </a:p>
          <a:p>
            <a:r>
              <a:rPr lang="en-US" sz="1200" dirty="0" smtClean="0"/>
              <a:t>JHEP </a:t>
            </a:r>
            <a:r>
              <a:rPr lang="en-US" sz="1200" dirty="0"/>
              <a:t>0912 (2009) 066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7124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Ex: momentum space distribution of charm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err="1" smtClean="0"/>
              <a:t>AdS</a:t>
            </a:r>
            <a:r>
              <a:rPr lang="en-US" dirty="0" smtClean="0"/>
              <a:t> fluctuations very diff from </a:t>
            </a:r>
            <a:r>
              <a:rPr lang="en-US" dirty="0" err="1" smtClean="0"/>
              <a:t>fluc-diss</a:t>
            </a:r>
            <a:r>
              <a:rPr lang="en-US" dirty="0" smtClean="0"/>
              <a:t>, which lead to relativistic thermal (</a:t>
            </a:r>
            <a:r>
              <a:rPr lang="en-US" dirty="0" err="1" smtClean="0"/>
              <a:t>Jüttner</a:t>
            </a:r>
            <a:r>
              <a:rPr lang="en-US" dirty="0" smtClean="0"/>
              <a:t>) distribution</a:t>
            </a:r>
          </a:p>
          <a:p>
            <a:pPr lvl="3"/>
            <a:r>
              <a:rPr lang="en-US" dirty="0" smtClean="0"/>
              <a:t>Recall that </a:t>
            </a:r>
            <a:r>
              <a:rPr lang="en-US" dirty="0" err="1" smtClean="0"/>
              <a:t>AdS</a:t>
            </a:r>
            <a:r>
              <a:rPr lang="en-US" dirty="0" smtClean="0"/>
              <a:t> particles DO NOT obey usual dispersion </a:t>
            </a:r>
            <a:r>
              <a:rPr lang="en-US" dirty="0" err="1" smtClean="0"/>
              <a:t>rel’n</a:t>
            </a:r>
            <a:endParaRPr lang="en-US" dirty="0" smtClean="0"/>
          </a:p>
          <a:p>
            <a:pPr lvl="2"/>
            <a:r>
              <a:rPr lang="en-US" dirty="0" smtClean="0"/>
              <a:t>Huge diff </a:t>
            </a:r>
            <a:r>
              <a:rPr lang="en-US" dirty="0" err="1" smtClean="0"/>
              <a:t>btwn</a:t>
            </a:r>
            <a:r>
              <a:rPr lang="en-US" dirty="0" smtClean="0"/>
              <a:t> prescriptions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Discretization Ambiguity and Einstein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D286-440D-6F43-8E61-A9FCBC2718BA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200" y="5029200"/>
            <a:ext cx="206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WAH, PRD91 [</a:t>
            </a:r>
            <a:r>
              <a:rPr lang="en-US" sz="1200" dirty="0" smtClean="0"/>
              <a:t>1501.04693]</a:t>
            </a:r>
            <a:endParaRPr lang="en-US" sz="1200" dirty="0"/>
          </a:p>
        </p:txBody>
      </p:sp>
      <p:pic>
        <p:nvPicPr>
          <p:cNvPr id="7" name="Picture 6" descr="dNdpx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8" y="1981200"/>
            <a:ext cx="4238402" cy="3028467"/>
          </a:xfrm>
          <a:prstGeom prst="rect">
            <a:avLst/>
          </a:prstGeom>
        </p:spPr>
      </p:pic>
      <p:pic>
        <p:nvPicPr>
          <p:cNvPr id="9" name="Picture 8" descr="dNdpz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17220"/>
            <a:ext cx="4554802" cy="3088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1524000"/>
            <a:ext cx="311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 = 0.9c in z-direction</a:t>
            </a:r>
          </a:p>
        </p:txBody>
      </p:sp>
    </p:spTree>
    <p:extLst>
      <p:ext uri="{BB962C8B-B14F-4D97-AF65-F5344CB8AC3E}">
        <p14:creationId xmlns:p14="http://schemas.microsoft.com/office/powerpoint/2010/main" val="310944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the Ambiguity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5B4A9-0B2E-2E49-A424-4B5FE9748012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Saved by colored noise: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4"/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marL="1828800" lvl="4" indent="0">
              <a:buNone/>
            </a:pPr>
            <a:endParaRPr lang="en-US" dirty="0" smtClean="0"/>
          </a:p>
          <a:p>
            <a:r>
              <a:rPr lang="en-US" dirty="0" smtClean="0"/>
              <a:t>Wong-</a:t>
            </a:r>
            <a:r>
              <a:rPr lang="en-US" dirty="0" err="1" smtClean="0"/>
              <a:t>Zakai</a:t>
            </a:r>
            <a:r>
              <a:rPr lang="en-US" dirty="0" smtClean="0"/>
              <a:t> Theorem:</a:t>
            </a:r>
          </a:p>
          <a:p>
            <a:pPr lvl="1"/>
            <a:r>
              <a:rPr lang="en-US" dirty="0" smtClean="0"/>
              <a:t>As autocorrelation =&gt; 0, </a:t>
            </a:r>
            <a:r>
              <a:rPr lang="en-US" dirty="0" err="1" smtClean="0"/>
              <a:t>Langevin</a:t>
            </a:r>
            <a:r>
              <a:rPr lang="en-US" dirty="0" smtClean="0"/>
              <a:t> =&gt; </a:t>
            </a:r>
            <a:r>
              <a:rPr lang="en-US" dirty="0" err="1" smtClean="0"/>
              <a:t>Stratonovich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105400" y="1524000"/>
            <a:ext cx="4143512" cy="2667000"/>
            <a:chOff x="4958300" y="3886200"/>
            <a:chExt cx="4261899" cy="2743200"/>
          </a:xfrm>
        </p:grpSpPr>
        <p:pic>
          <p:nvPicPr>
            <p:cNvPr id="12" name="Picture 11" descr="Screen Shot 2013-09-24 at 8.13.22 AM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300" y="3886200"/>
              <a:ext cx="4261899" cy="2743200"/>
            </a:xfrm>
            <a:prstGeom prst="rect">
              <a:avLst/>
            </a:prstGeom>
          </p:spPr>
        </p:pic>
        <p:pic>
          <p:nvPicPr>
            <p:cNvPr id="13" name="Picture 12" descr="Screen Shot 2013-09-24 at 8.14.07 AM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442" y="4495800"/>
              <a:ext cx="1534158" cy="457200"/>
            </a:xfrm>
            <a:prstGeom prst="rect">
              <a:avLst/>
            </a:prstGeom>
          </p:spPr>
        </p:pic>
      </p:grpSp>
      <p:pic>
        <p:nvPicPr>
          <p:cNvPr id="3" name="Picture 2" descr="Screen Shot 2014-05-19 at 1.36.57 A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70" y="4093815"/>
            <a:ext cx="6791454" cy="95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0400" y="3733800"/>
            <a:ext cx="1827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, NPB790 (2008)</a:t>
            </a:r>
          </a:p>
        </p:txBody>
      </p:sp>
      <p:pic>
        <p:nvPicPr>
          <p:cNvPr id="16" name="Picture 15" descr="Screen Shot 2013-09-24 at 8.13.58 AM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057400"/>
            <a:ext cx="532464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4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</a:t>
            </a:r>
            <a:r>
              <a:rPr lang="en-US" dirty="0" err="1" smtClean="0"/>
              <a:t>DoF</a:t>
            </a:r>
            <a:r>
              <a:rPr lang="en-US" dirty="0" smtClean="0"/>
              <a:t>(scale)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E0F4-4036-AE4F-9511-E4166D826450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6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/>
              <a:t>Input FONLL c, b production </a:t>
            </a:r>
            <a:r>
              <a:rPr lang="en-US" dirty="0" smtClean="0"/>
              <a:t>spectra</a:t>
            </a:r>
          </a:p>
          <a:p>
            <a:r>
              <a:rPr lang="en-US" dirty="0" smtClean="0"/>
              <a:t>Discretized </a:t>
            </a:r>
            <a:r>
              <a:rPr lang="en-US" dirty="0" err="1"/>
              <a:t>Langevin</a:t>
            </a:r>
            <a:r>
              <a:rPr lang="en-US" dirty="0"/>
              <a:t> through VISHNU</a:t>
            </a:r>
          </a:p>
          <a:p>
            <a:pPr lvl="1"/>
            <a:r>
              <a:rPr lang="en-US" dirty="0"/>
              <a:t>2+1D viscous </a:t>
            </a:r>
            <a:r>
              <a:rPr lang="en-US" dirty="0" smtClean="0"/>
              <a:t>hydro (</a:t>
            </a:r>
            <a:r>
              <a:rPr lang="en-US" dirty="0" err="1" smtClean="0"/>
              <a:t>Shen</a:t>
            </a:r>
            <a:r>
              <a:rPr lang="en-US" dirty="0"/>
              <a:t> et al., </a:t>
            </a:r>
            <a:r>
              <a:rPr lang="en-US" dirty="0" smtClean="0"/>
              <a:t>1409.8164)</a:t>
            </a:r>
            <a:endParaRPr lang="en-US" dirty="0"/>
          </a:p>
          <a:p>
            <a:r>
              <a:rPr lang="en-US" dirty="0" smtClean="0"/>
              <a:t>FONLL FFs </a:t>
            </a:r>
            <a:r>
              <a:rPr lang="en-US" dirty="0"/>
              <a:t>to B, D, e</a:t>
            </a:r>
          </a:p>
          <a:p>
            <a:r>
              <a:rPr lang="en-US" dirty="0" smtClean="0"/>
              <a:t>Uncertainty </a:t>
            </a:r>
            <a:r>
              <a:rPr lang="en-US" dirty="0"/>
              <a:t>in map from QCD </a:t>
            </a:r>
            <a:r>
              <a:rPr lang="en-US" dirty="0" smtClean="0"/>
              <a:t>to N </a:t>
            </a:r>
            <a:r>
              <a:rPr lang="en-US" dirty="0"/>
              <a:t>= 4 </a:t>
            </a:r>
            <a:r>
              <a:rPr lang="en-US" dirty="0" smtClean="0"/>
              <a:t>SYM</a:t>
            </a:r>
          </a:p>
          <a:p>
            <a:pPr lvl="1"/>
            <a:r>
              <a:rPr lang="en-US" dirty="0" smtClean="0"/>
              <a:t>Explore systematics with two reasonable assumptions</a:t>
            </a:r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0.3 (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12), T</a:t>
            </a:r>
            <a:r>
              <a:rPr lang="en-US" baseline="-25000" dirty="0" smtClean="0"/>
              <a:t>SYM</a:t>
            </a:r>
            <a:r>
              <a:rPr lang="en-US" dirty="0" smtClean="0"/>
              <a:t> = T</a:t>
            </a:r>
            <a:r>
              <a:rPr lang="en-US" baseline="-25000" dirty="0" smtClean="0"/>
              <a:t>QCD</a:t>
            </a:r>
            <a:endParaRPr lang="en-US" dirty="0" smtClean="0"/>
          </a:p>
          <a:p>
            <a:pPr lvl="2"/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5.5, T</a:t>
            </a:r>
            <a:r>
              <a:rPr lang="en-US" baseline="-25000" dirty="0" smtClean="0"/>
              <a:t>SYM</a:t>
            </a:r>
            <a:r>
              <a:rPr lang="en-US" dirty="0" smtClean="0"/>
              <a:t> = T</a:t>
            </a:r>
            <a:r>
              <a:rPr lang="en-US" baseline="-25000" dirty="0" smtClean="0"/>
              <a:t>QCD</a:t>
            </a:r>
            <a:r>
              <a:rPr lang="en-US" dirty="0" smtClean="0"/>
              <a:t>/3</a:t>
            </a:r>
            <a:r>
              <a:rPr lang="en-US" baseline="30000" dirty="0" smtClean="0"/>
              <a:t>1/4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14E9-8788-BD4C-AC65-B4C5A0D18DC2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Nontrivial HF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4876800"/>
          </a:xfrm>
        </p:spPr>
        <p:txBody>
          <a:bodyPr/>
          <a:lstStyle/>
          <a:p>
            <a:r>
              <a:rPr lang="en-US" dirty="0" err="1" smtClean="0"/>
              <a:t>c,b</a:t>
            </a:r>
            <a:r>
              <a:rPr lang="en-US" dirty="0" smtClean="0"/>
              <a:t> =&gt; D, B; D, B =&gt; e</a:t>
            </a:r>
            <a:r>
              <a:rPr lang="en-US" baseline="30000" dirty="0" smtClean="0"/>
              <a:t>-</a:t>
            </a:r>
            <a:r>
              <a:rPr lang="en-US" dirty="0" smtClean="0"/>
              <a:t> break down at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00AA-4B9C-A047-ACE7-64D755B2F6DE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604233"/>
            <a:ext cx="8382000" cy="5096650"/>
            <a:chOff x="152400" y="1143000"/>
            <a:chExt cx="9144000" cy="5559981"/>
          </a:xfrm>
        </p:grpSpPr>
        <p:pic>
          <p:nvPicPr>
            <p:cNvPr id="9" name="Picture 8" descr="RHICProduction6.pn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7" b="16050"/>
            <a:stretch/>
          </p:blipFill>
          <p:spPr>
            <a:xfrm>
              <a:off x="4583765" y="1295401"/>
              <a:ext cx="4712635" cy="5257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48400" y="6400800"/>
              <a:ext cx="2248207" cy="302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WAH, PRD91 [1501.04693]</a:t>
              </a:r>
            </a:p>
          </p:txBody>
        </p:sp>
        <p:pic>
          <p:nvPicPr>
            <p:cNvPr id="12" name="Picture 11" descr="Screen Shot 2015-03-18 at 2.34.07 AM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143000"/>
              <a:ext cx="4790346" cy="5257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" y="6172200"/>
              <a:ext cx="2328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PHENIX </a:t>
              </a:r>
              <a:r>
                <a:rPr lang="en-US" sz="1200" dirty="0" smtClean="0"/>
                <a:t>PRC84 </a:t>
              </a:r>
              <a:r>
                <a:rPr lang="en-US" sz="1200" dirty="0"/>
                <a:t>(2011) 044905 </a:t>
              </a:r>
              <a:endParaRPr lang="en-US" sz="1200" dirty="0" smtClean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268748" y="3439949"/>
              <a:ext cx="1360652" cy="112110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219200" y="4191000"/>
              <a:ext cx="4191000" cy="91440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 w="lg" len="lg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662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Q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5943600" cy="4177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Compare to RHIC HF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81600"/>
            <a:ext cx="82296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Agreement in sweet spot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~ 3 – 4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pPr lvl="1"/>
            <a:r>
              <a:rPr lang="en-US" dirty="0" smtClean="0"/>
              <a:t>Below 3 </a:t>
            </a:r>
            <a:r>
              <a:rPr lang="en-US" dirty="0" err="1" smtClean="0"/>
              <a:t>GeV</a:t>
            </a:r>
            <a:r>
              <a:rPr lang="en-US" dirty="0" smtClean="0"/>
              <a:t> production unreliable</a:t>
            </a:r>
          </a:p>
          <a:p>
            <a:pPr lvl="1"/>
            <a:r>
              <a:rPr lang="en-US" dirty="0" smtClean="0"/>
              <a:t>Above 4 </a:t>
            </a:r>
            <a:r>
              <a:rPr lang="en-US" dirty="0" err="1" smtClean="0"/>
              <a:t>GeV</a:t>
            </a:r>
            <a:r>
              <a:rPr lang="en-US" dirty="0" smtClean="0"/>
              <a:t> theory corrections necessary (col. noise,</a:t>
            </a:r>
            <a:r>
              <a:rPr lang="en-US" dirty="0"/>
              <a:t> </a:t>
            </a:r>
            <a:r>
              <a:rPr lang="en-US" dirty="0" smtClean="0"/>
              <a:t>non-</a:t>
            </a:r>
            <a:r>
              <a:rPr lang="en-US" dirty="0" err="1" smtClean="0"/>
              <a:t>const</a:t>
            </a:r>
            <a:r>
              <a:rPr lang="en-US" dirty="0" smtClean="0"/>
              <a:t> p)</a:t>
            </a:r>
          </a:p>
          <a:p>
            <a:r>
              <a:rPr lang="en-US" dirty="0" smtClean="0"/>
              <a:t>NB: VISHNU medium hotter than from previous </a:t>
            </a:r>
            <a:r>
              <a:rPr lang="en-US" dirty="0" err="1" smtClean="0"/>
              <a:t>calc</a:t>
            </a:r>
            <a:r>
              <a:rPr lang="en-US" dirty="0" smtClean="0"/>
              <a:t> =&gt; larger LO supp.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DCBA6-C8F5-1546-9C39-5F524FD65D1D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77000" y="4953000"/>
            <a:ext cx="206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WAH, PRD91 [1501.04693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560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Phenomenological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91000" cy="4038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What are the emergent, many body dynamics of non-</a:t>
            </a:r>
            <a:r>
              <a:rPr lang="en-US" dirty="0" err="1" smtClean="0"/>
              <a:t>Abelian</a:t>
            </a:r>
            <a:r>
              <a:rPr lang="en-US" dirty="0"/>
              <a:t> </a:t>
            </a:r>
            <a:r>
              <a:rPr lang="en-US" dirty="0" smtClean="0"/>
              <a:t>plasma?</a:t>
            </a:r>
          </a:p>
          <a:p>
            <a:pPr lvl="1"/>
            <a:r>
              <a:rPr lang="en-US" i="1" dirty="0" smtClean="0"/>
              <a:t>Seek coherent theoretical picture compatible with all observed data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FA2FB-FF51-724D-BF07-30B9C9997048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919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LHC: 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77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 Mesons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Predictions qualitatively similar to data</a:t>
            </a:r>
          </a:p>
          <a:p>
            <a:pPr lvl="1"/>
            <a:r>
              <a:rPr lang="en-US" dirty="0" smtClean="0"/>
              <a:t>D harder than e;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 =&gt; valid to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B Mesons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F1E6-9B83-1148-8474-A15F204F9A01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LHCBJps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53003"/>
            <a:ext cx="3918552" cy="2771397"/>
          </a:xfrm>
          <a:prstGeom prst="rect">
            <a:avLst/>
          </a:prstGeom>
        </p:spPr>
      </p:pic>
      <p:pic>
        <p:nvPicPr>
          <p:cNvPr id="8" name="Picture 7" descr="DRA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2" y="1958778"/>
            <a:ext cx="3939358" cy="2765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7000" y="4876800"/>
            <a:ext cx="206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WAH, PRD91 [1501.04693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348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LHC: v</a:t>
            </a:r>
            <a:r>
              <a:rPr lang="en-US" baseline="-25000" dirty="0" smtClean="0"/>
              <a:t>2</a:t>
            </a:r>
            <a:r>
              <a:rPr lang="en-US" dirty="0" smtClean="0"/>
              <a:t> and D/B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10600" cy="5334000"/>
          </a:xfrm>
        </p:spPr>
        <p:txBody>
          <a:bodyPr/>
          <a:lstStyle/>
          <a:p>
            <a:r>
              <a:rPr lang="en-US" dirty="0" smtClean="0"/>
              <a:t>D and B v</a:t>
            </a:r>
            <a:r>
              <a:rPr lang="en-US" baseline="-25000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Anisotropy difficult to describe (non-pert FF effect?)</a:t>
            </a:r>
          </a:p>
          <a:p>
            <a:pPr lvl="1"/>
            <a:r>
              <a:rPr lang="en-US" dirty="0" smtClean="0"/>
              <a:t>B v</a:t>
            </a:r>
            <a:r>
              <a:rPr lang="en-US" baseline="-25000" dirty="0" smtClean="0"/>
              <a:t>2</a:t>
            </a:r>
            <a:r>
              <a:rPr lang="en-US" dirty="0" smtClean="0"/>
              <a:t> can be larger than D 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Complete change to qual. behavior of double ratio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Double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0171-B6B3-C246-963E-87F2C002FA06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Dv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" y="1916803"/>
            <a:ext cx="4249644" cy="2667000"/>
          </a:xfrm>
          <a:prstGeom prst="rect">
            <a:avLst/>
          </a:prstGeom>
        </p:spPr>
      </p:pic>
      <p:pic>
        <p:nvPicPr>
          <p:cNvPr id="9" name="Picture 8" descr="LHCDtoB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04" y="1905000"/>
            <a:ext cx="3810000" cy="2667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4572000"/>
            <a:ext cx="2060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WAH, PRD91 [1501.04693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177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 HF and Correlations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 at 40-50% centrality LHC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Angular correlations increase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r>
              <a:rPr lang="en-US" dirty="0" smtClean="0"/>
              <a:t>Momentum correlations decrease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C4D7-5B44-0340-A655-3B4B6FD3C52C}" type="datetime1">
              <a:rPr lang="x-none" smtClean="0"/>
              <a:t>7/10/15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" name="Picture 14" descr="Corr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0" r="1809" b="981"/>
          <a:stretch/>
        </p:blipFill>
        <p:spPr>
          <a:xfrm>
            <a:off x="4473984" y="2638640"/>
            <a:ext cx="4670016" cy="2737177"/>
          </a:xfrm>
          <a:prstGeom prst="rect">
            <a:avLst/>
          </a:prstGeom>
        </p:spPr>
      </p:pic>
      <p:sp>
        <p:nvSpPr>
          <p:cNvPr id="16" name="Content Placeholder 7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r>
              <a:rPr lang="en-US" baseline="-25000" dirty="0" smtClean="0"/>
              <a:t>T</a:t>
            </a:r>
            <a:r>
              <a:rPr lang="en-US" dirty="0" smtClean="0"/>
              <a:t> ∈ 0 – 0.25 </a:t>
            </a:r>
            <a:r>
              <a:rPr lang="en-US" dirty="0" err="1" smtClean="0"/>
              <a:t>GeV</a:t>
            </a:r>
            <a:r>
              <a:rPr lang="en-US" dirty="0" smtClean="0"/>
              <a:t>/c;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1 </a:t>
            </a:r>
            <a:r>
              <a:rPr lang="en-US" dirty="0" smtClean="0"/>
              <a:t>~ </a:t>
            </a:r>
            <a:r>
              <a:rPr lang="en-US" dirty="0">
                <a:cs typeface="Symbol" charset="2"/>
              </a:rPr>
              <a:t>0</a:t>
            </a: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r>
              <a:rPr lang="en-US" baseline="-25000" dirty="0" smtClean="0"/>
              <a:t>T</a:t>
            </a:r>
            <a:r>
              <a:rPr lang="en-US" dirty="0" smtClean="0"/>
              <a:t> ∈ 13.75 – 14.25 </a:t>
            </a:r>
            <a:r>
              <a:rPr lang="en-US" dirty="0" err="1" smtClean="0"/>
              <a:t>GeV</a:t>
            </a:r>
            <a:r>
              <a:rPr lang="en-US" dirty="0" smtClean="0"/>
              <a:t>/c;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baseline="-25000" dirty="0" smtClean="0"/>
              <a:t>1 </a:t>
            </a:r>
            <a:r>
              <a:rPr lang="en-US" dirty="0" smtClean="0"/>
              <a:t>~ </a:t>
            </a:r>
            <a:r>
              <a:rPr lang="en-US" dirty="0" smtClean="0">
                <a:cs typeface="Symbol" charset="2"/>
              </a:rPr>
              <a:t>0</a:t>
            </a:r>
          </a:p>
          <a:p>
            <a:pPr lvl="1"/>
            <a:endParaRPr lang="en-US" dirty="0"/>
          </a:p>
        </p:txBody>
      </p:sp>
      <p:pic>
        <p:nvPicPr>
          <p:cNvPr id="3" name="Picture 2" descr="Corr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3" r="1018" b="742"/>
          <a:stretch/>
        </p:blipFill>
        <p:spPr>
          <a:xfrm>
            <a:off x="0" y="2660537"/>
            <a:ext cx="4324310" cy="25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/>
              <a:t> </a:t>
            </a:r>
            <a:r>
              <a:rPr lang="en-US" dirty="0" smtClean="0"/>
              <a:t>Light Flavor Probe </a:t>
            </a:r>
            <a:r>
              <a:rPr lang="en-US" dirty="0" err="1" smtClean="0"/>
              <a:t>Partons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Dynamics from</a:t>
            </a:r>
          </a:p>
          <a:p>
            <a:pPr lvl="1"/>
            <a:r>
              <a:rPr lang="en-US" dirty="0" smtClean="0"/>
              <a:t>Must solve numerically</a:t>
            </a:r>
          </a:p>
          <a:p>
            <a:pPr lvl="1"/>
            <a:r>
              <a:rPr lang="en-US" dirty="0"/>
              <a:t>Need to nontrivially invert t(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), x(</a:t>
            </a:r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) to find relevant E, p, etc. as </a:t>
            </a:r>
            <a:r>
              <a:rPr lang="en-US" dirty="0" err="1"/>
              <a:t>fcns</a:t>
            </a:r>
            <a:r>
              <a:rPr lang="en-US" dirty="0"/>
              <a:t> of t or </a:t>
            </a:r>
            <a:r>
              <a:rPr lang="en-US" dirty="0" smtClean="0"/>
              <a:t>x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25F43-506B-9642-824F-B4FE05F09CF1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200" y="3352800"/>
            <a:ext cx="8991600" cy="3716229"/>
            <a:chOff x="76200" y="2971800"/>
            <a:chExt cx="8991600" cy="3716229"/>
          </a:xfrm>
        </p:grpSpPr>
        <p:pic>
          <p:nvPicPr>
            <p:cNvPr id="7" name="Picture 6" descr="Screen Shot 2015-06-06 at 7.17.49 PM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3048000"/>
              <a:ext cx="7543800" cy="33388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24600" y="6041698"/>
              <a:ext cx="2591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Morad</a:t>
              </a:r>
              <a:r>
                <a:rPr lang="en-US" sz="1200" dirty="0" smtClean="0"/>
                <a:t> and WAH,</a:t>
              </a:r>
            </a:p>
            <a:p>
              <a:r>
                <a:rPr lang="en-US" sz="1200" dirty="0" smtClean="0"/>
                <a:t>JHEP </a:t>
              </a:r>
              <a:r>
                <a:rPr lang="en-US" sz="1200" dirty="0"/>
                <a:t>1411 (2014) 017 [1409.7545]</a:t>
              </a:r>
            </a:p>
            <a:p>
              <a:endParaRPr lang="en-US" sz="1200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84135" y="4340511"/>
              <a:ext cx="1595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r>
                <a:rPr lang="en-US" baseline="30000" dirty="0" smtClean="0"/>
                <a:t>th</a:t>
              </a:r>
              <a:r>
                <a:rPr lang="en-US" dirty="0" smtClean="0"/>
                <a:t> Dimension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5715000"/>
              <a:ext cx="11025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BH Horizon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2971800"/>
              <a:ext cx="18389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Minkowski</a:t>
              </a:r>
              <a:r>
                <a:rPr lang="en-US" sz="1400" dirty="0" smtClean="0"/>
                <a:t> Boundary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8407" y="3304401"/>
              <a:ext cx="2160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Snapshots of string evolution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21300000" flipV="1">
              <a:off x="882133" y="3352800"/>
              <a:ext cx="32267" cy="3743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21300000" flipV="1">
              <a:off x="854453" y="5334694"/>
              <a:ext cx="32267" cy="37437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Screen Shot 2015-06-06 at 8.22.0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56" y="1136666"/>
            <a:ext cx="5443044" cy="76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Renormalized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14" y="838200"/>
            <a:ext cx="8991600" cy="5943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Can we capture diff. </a:t>
            </a:r>
            <a:r>
              <a:rPr lang="en-US" dirty="0" err="1" smtClean="0"/>
              <a:t>btwn</a:t>
            </a:r>
            <a:r>
              <a:rPr lang="en-US" dirty="0" smtClean="0"/>
              <a:t>. naïve </a:t>
            </a:r>
            <a:r>
              <a:rPr lang="en-US" dirty="0" err="1" smtClean="0"/>
              <a:t>AdS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&amp; AA?</a:t>
            </a:r>
          </a:p>
          <a:p>
            <a:pPr lvl="2"/>
            <a:r>
              <a:rPr lang="en-US" dirty="0" smtClean="0"/>
              <a:t>Define renormalized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AdS</a:t>
            </a:r>
            <a:r>
              <a:rPr lang="en-US" dirty="0" smtClean="0"/>
              <a:t> = “R</a:t>
            </a:r>
            <a:r>
              <a:rPr lang="en-US" baseline="-25000" dirty="0" smtClean="0"/>
              <a:t>AA</a:t>
            </a:r>
            <a:r>
              <a:rPr lang="en-US" dirty="0" smtClean="0"/>
              <a:t> /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pp</a:t>
            </a:r>
            <a:r>
              <a:rPr lang="en-US" dirty="0" smtClean="0"/>
              <a:t>”; </a:t>
            </a:r>
            <a:r>
              <a:rPr lang="en-US" dirty="0" err="1" smtClean="0"/>
              <a:t>cf</a:t>
            </a:r>
            <a:r>
              <a:rPr lang="en-US" dirty="0" smtClean="0"/>
              <a:t> CMS</a:t>
            </a:r>
          </a:p>
          <a:p>
            <a:pPr lvl="3"/>
            <a:r>
              <a:rPr lang="en-US" dirty="0" smtClean="0"/>
              <a:t>Use reasonable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= 12 &lt;=&gt;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0.3: </a:t>
            </a:r>
            <a:r>
              <a:rPr lang="en-US" b="1" dirty="0" smtClean="0"/>
              <a:t>no fitting</a:t>
            </a:r>
          </a:p>
          <a:p>
            <a:pPr lvl="3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Similar results for </a:t>
            </a:r>
            <a:r>
              <a:rPr lang="en-US" dirty="0" err="1" smtClean="0"/>
              <a:t>renorm</a:t>
            </a:r>
            <a:r>
              <a:rPr lang="en-US" dirty="0" smtClean="0"/>
              <a:t>. via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renorm</a:t>
            </a:r>
            <a:r>
              <a:rPr lang="en-US" dirty="0" smtClean="0"/>
              <a:t> =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</a:t>
            </a:r>
            <a:r>
              <a:rPr lang="en-US" baseline="-25000" dirty="0" smtClean="0"/>
              <a:t>AA</a:t>
            </a:r>
            <a:r>
              <a:rPr lang="en-US" dirty="0" smtClean="0"/>
              <a:t> -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pp</a:t>
            </a:r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4324-BA41-1C4D-9503-FF79D6001E82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Picture 11" descr="RenormRA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73" y="2209800"/>
            <a:ext cx="4714627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5819001"/>
            <a:ext cx="2936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</a:t>
            </a:r>
            <a:r>
              <a:rPr lang="en-US" sz="1200" dirty="0"/>
              <a:t>WAH, JHEP 11 (2014) 017 </a:t>
            </a:r>
            <a:endParaRPr lang="en-US" sz="12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010400" y="2895600"/>
            <a:ext cx="2032240" cy="990600"/>
            <a:chOff x="7010400" y="2895600"/>
            <a:chExt cx="2032240" cy="990600"/>
          </a:xfrm>
        </p:grpSpPr>
        <p:sp>
          <p:nvSpPr>
            <p:cNvPr id="7" name="TextBox 6"/>
            <p:cNvSpPr txBox="1"/>
            <p:nvPr/>
          </p:nvSpPr>
          <p:spPr>
            <a:xfrm>
              <a:off x="7010400" y="2895600"/>
              <a:ext cx="20322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Very first, fully </a:t>
              </a:r>
            </a:p>
            <a:p>
              <a:r>
                <a:rPr lang="en-US" dirty="0" smtClean="0"/>
                <a:t>strongly coupled </a:t>
              </a:r>
            </a:p>
            <a:p>
              <a:r>
                <a:rPr lang="en-US" dirty="0" smtClean="0"/>
                <a:t>jet R</a:t>
              </a:r>
              <a:r>
                <a:rPr lang="en-US" baseline="-25000" dirty="0" smtClean="0"/>
                <a:t>AA</a:t>
              </a:r>
              <a:r>
                <a:rPr lang="en-US" dirty="0" smtClean="0"/>
                <a:t> calculation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10400" y="2895600"/>
              <a:ext cx="1981200" cy="9906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18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Strong coupling energy loss consistent with RHIC, LHC data</a:t>
            </a:r>
          </a:p>
          <a:p>
            <a:pPr lvl="1"/>
            <a:r>
              <a:rPr lang="en-US" dirty="0" smtClean="0"/>
              <a:t>NLO fluctuations crucial for HF </a:t>
            </a:r>
            <a:r>
              <a:rPr lang="en-US" dirty="0" err="1" smtClean="0"/>
              <a:t>Eloss</a:t>
            </a:r>
            <a:endParaRPr lang="en-US" dirty="0" smtClean="0"/>
          </a:p>
          <a:p>
            <a:pPr lvl="1"/>
            <a:r>
              <a:rPr lang="en-US" dirty="0" smtClean="0"/>
              <a:t>Renormalization necessary for light flavor jets</a:t>
            </a:r>
          </a:p>
          <a:p>
            <a:r>
              <a:rPr lang="en-US" b="1" i="1" dirty="0" smtClean="0"/>
              <a:t>Qualitative consistency</a:t>
            </a:r>
            <a:r>
              <a:rPr lang="en-US" dirty="0" smtClean="0"/>
              <a:t> </a:t>
            </a:r>
            <a:r>
              <a:rPr lang="en-US" b="1" i="1" dirty="0" smtClean="0"/>
              <a:t>of </a:t>
            </a:r>
            <a:r>
              <a:rPr lang="en-US" b="1" i="1" dirty="0" err="1" smtClean="0"/>
              <a:t>sQGP</a:t>
            </a:r>
            <a:r>
              <a:rPr lang="en-US" b="1" i="1" dirty="0" smtClean="0"/>
              <a:t> picture for both low-</a:t>
            </a:r>
            <a:r>
              <a:rPr lang="en-US" b="1" i="1" dirty="0" err="1" smtClean="0"/>
              <a:t>p</a:t>
            </a:r>
            <a:r>
              <a:rPr lang="en-US" b="1" i="1" baseline="-25000" dirty="0" err="1" smtClean="0"/>
              <a:t>T</a:t>
            </a:r>
            <a:r>
              <a:rPr lang="en-US" b="1" i="1" dirty="0" smtClean="0"/>
              <a:t> and high-</a:t>
            </a:r>
            <a:r>
              <a:rPr lang="en-US" b="1" i="1" dirty="0" err="1" smtClean="0"/>
              <a:t>p</a:t>
            </a:r>
            <a:r>
              <a:rPr lang="en-US" b="1" i="1" baseline="-25000" dirty="0" err="1" smtClean="0"/>
              <a:t>T</a:t>
            </a:r>
            <a:r>
              <a:rPr lang="en-US" b="1" i="1" dirty="0" smtClean="0"/>
              <a:t> observables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/>
              <a:t>Fluctuations in light </a:t>
            </a:r>
            <a:r>
              <a:rPr lang="en-US" dirty="0" err="1" smtClean="0"/>
              <a:t>AdS</a:t>
            </a:r>
            <a:r>
              <a:rPr lang="en-US" dirty="0" smtClean="0"/>
              <a:t> </a:t>
            </a:r>
            <a:r>
              <a:rPr lang="en-US" dirty="0" err="1" smtClean="0"/>
              <a:t>Eloss</a:t>
            </a:r>
            <a:endParaRPr lang="en-US" dirty="0" smtClean="0"/>
          </a:p>
          <a:p>
            <a:pPr lvl="2"/>
            <a:r>
              <a:rPr lang="en-US" dirty="0" smtClean="0"/>
              <a:t>Improve light, heavy flavor description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 err="1" smtClean="0"/>
              <a:t>AdS</a:t>
            </a:r>
            <a:r>
              <a:rPr lang="en-US" dirty="0" smtClean="0"/>
              <a:t> objects better</a:t>
            </a:r>
          </a:p>
          <a:p>
            <a:pPr lvl="2"/>
            <a:r>
              <a:rPr lang="en-US" dirty="0" smtClean="0"/>
              <a:t>Examine strings with massive endpoints</a:t>
            </a:r>
          </a:p>
          <a:p>
            <a:pPr lvl="1"/>
            <a:r>
              <a:rPr lang="en-US" dirty="0" smtClean="0"/>
              <a:t>Hybrid strong/weak </a:t>
            </a:r>
            <a:r>
              <a:rPr lang="en-US" dirty="0" err="1" smtClean="0"/>
              <a:t>Eloss</a:t>
            </a:r>
            <a:endParaRPr lang="en-US" dirty="0" smtClean="0"/>
          </a:p>
          <a:p>
            <a:pPr lvl="2"/>
            <a:r>
              <a:rPr lang="en-US" dirty="0" smtClean="0"/>
              <a:t>See poster by Ben </a:t>
            </a:r>
            <a:r>
              <a:rPr lang="en-US" dirty="0" err="1" smtClean="0"/>
              <a:t>Meiring</a:t>
            </a:r>
            <a:endParaRPr lang="en-US" dirty="0" smtClean="0"/>
          </a:p>
          <a:p>
            <a:pPr lvl="1"/>
            <a:r>
              <a:rPr lang="en-US" dirty="0" err="1" smtClean="0"/>
              <a:t>Eloss</a:t>
            </a:r>
            <a:r>
              <a:rPr lang="en-US" dirty="0" smtClean="0"/>
              <a:t> in small systems</a:t>
            </a:r>
          </a:p>
          <a:p>
            <a:pPr lvl="2"/>
            <a:r>
              <a:rPr lang="en-US" dirty="0" smtClean="0"/>
              <a:t>See poster by Isobel </a:t>
            </a:r>
            <a:r>
              <a:rPr lang="en-US" dirty="0" err="1" smtClean="0"/>
              <a:t>Kolbé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155D-4E17-094E-8CCC-325EF5FEF3A4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81200" y="4191000"/>
            <a:ext cx="4724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162800" y="2971800"/>
            <a:ext cx="1371600" cy="1877199"/>
            <a:chOff x="7162800" y="2971800"/>
            <a:chExt cx="1371600" cy="1877199"/>
          </a:xfrm>
        </p:grpSpPr>
        <p:pic>
          <p:nvPicPr>
            <p:cNvPr id="12" name="Picture 11" descr="IMG154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83" t="12883" r="25724" b="12721"/>
            <a:stretch/>
          </p:blipFill>
          <p:spPr>
            <a:xfrm>
              <a:off x="7162800" y="2971800"/>
              <a:ext cx="1371600" cy="156851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91400" y="4572000"/>
              <a:ext cx="10058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Ben </a:t>
              </a:r>
              <a:r>
                <a:rPr lang="en-US" sz="1200" dirty="0" err="1" smtClean="0"/>
                <a:t>Meiring</a:t>
              </a:r>
              <a:endParaRPr lang="en-US" sz="1200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10400" y="4953000"/>
            <a:ext cx="1752600" cy="1724799"/>
            <a:chOff x="7010400" y="4953000"/>
            <a:chExt cx="1752600" cy="17247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953000"/>
              <a:ext cx="1752600" cy="142102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391400" y="6400800"/>
              <a:ext cx="10316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Isobel </a:t>
              </a:r>
              <a:r>
                <a:rPr lang="en-US" sz="1200" dirty="0" err="1" smtClean="0"/>
                <a:t>Kolbé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3037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Bonus Material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1228-014B-344C-A287-E0B4FFB59261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Momentum String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Ficnar</a:t>
            </a:r>
            <a:r>
              <a:rPr lang="en-US" dirty="0" smtClean="0"/>
              <a:t> and </a:t>
            </a:r>
            <a:r>
              <a:rPr lang="en-US" dirty="0" err="1" smtClean="0"/>
              <a:t>Gubser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arXiv:1306.6648</a:t>
            </a:r>
          </a:p>
          <a:p>
            <a:pPr lvl="1"/>
            <a:r>
              <a:rPr lang="en-US" dirty="0"/>
              <a:t>What if string momentum concentrated at endpoints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Effect on stopping distance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, energy loss </a:t>
            </a:r>
            <a:r>
              <a:rPr lang="en-US" dirty="0" err="1" smtClean="0"/>
              <a:t>dE</a:t>
            </a:r>
            <a:r>
              <a:rPr lang="en-US" dirty="0" smtClean="0"/>
              <a:t>/dx?</a:t>
            </a:r>
          </a:p>
          <a:p>
            <a:pPr lvl="1"/>
            <a:r>
              <a:rPr lang="en-US" dirty="0" smtClean="0"/>
              <a:t>Modify L</a:t>
            </a:r>
            <a:r>
              <a:rPr lang="en-US" baseline="-25000" dirty="0" smtClean="0"/>
              <a:t>P</a:t>
            </a:r>
            <a:r>
              <a:rPr lang="en-US" dirty="0" smtClean="0"/>
              <a:t> to include finite momentum at string endpoints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Vary action for EOM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2019-6713-E64E-BD6B-270D7D9FD3EB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Screen Shot 2015-06-06 at 2.37.16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9144000" cy="8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F&amp;G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Endpoints follow light-like geodesics</a:t>
            </a:r>
          </a:p>
          <a:p>
            <a:endParaRPr lang="en-US" dirty="0"/>
          </a:p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~20% further than open strings w/o </a:t>
            </a:r>
            <a:r>
              <a:rPr lang="en-US" dirty="0" err="1" smtClean="0"/>
              <a:t>f.e.m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dE</a:t>
            </a:r>
            <a:r>
              <a:rPr lang="en-US" dirty="0" smtClean="0"/>
              <a:t>/dx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Smaller than open strings w/o </a:t>
            </a:r>
            <a:r>
              <a:rPr lang="en-US" dirty="0" err="1" smtClean="0"/>
              <a:t>f.e.m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05A9-7FC6-2649-94D3-3ABA008E91D5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Screen Shot 2015-06-06 at 2.39.13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2438400" cy="590076"/>
          </a:xfrm>
          <a:prstGeom prst="rect">
            <a:avLst/>
          </a:prstGeom>
        </p:spPr>
      </p:pic>
      <p:pic>
        <p:nvPicPr>
          <p:cNvPr id="7" name="Picture 6" descr="Screen Shot 2015-06-07 at 6.20.11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5791200" cy="1113151"/>
          </a:xfrm>
          <a:prstGeom prst="rect">
            <a:avLst/>
          </a:prstGeom>
        </p:spPr>
      </p:pic>
      <p:pic>
        <p:nvPicPr>
          <p:cNvPr id="9" name="Picture 8" descr="Screen Shot 2015-06-07 at 6.35.25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4450672"/>
            <a:ext cx="3073400" cy="9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Mass 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839200" cy="4876800"/>
          </a:xfrm>
        </p:spPr>
        <p:txBody>
          <a:bodyPr/>
          <a:lstStyle/>
          <a:p>
            <a:r>
              <a:rPr lang="en-US" dirty="0" smtClean="0"/>
              <a:t>WAH and </a:t>
            </a:r>
            <a:r>
              <a:rPr lang="en-US" dirty="0" err="1" smtClean="0"/>
              <a:t>Kovchegov</a:t>
            </a:r>
            <a:r>
              <a:rPr lang="en-US" dirty="0"/>
              <a:t> [PLB680 (2009</a:t>
            </a:r>
            <a:r>
              <a:rPr lang="en-US" dirty="0" smtClean="0"/>
              <a:t>)]: </a:t>
            </a:r>
            <a:br>
              <a:rPr lang="en-US" dirty="0" smtClean="0"/>
            </a:br>
            <a:r>
              <a:rPr lang="en-US" dirty="0" smtClean="0"/>
              <a:t>HQ mass from glue cloud</a:t>
            </a:r>
          </a:p>
          <a:p>
            <a:pPr lvl="1"/>
            <a:r>
              <a:rPr lang="en-US" dirty="0" smtClean="0"/>
              <a:t>Hence reduction in mass as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, T increase</a:t>
            </a:r>
          </a:p>
          <a:p>
            <a:r>
              <a:rPr lang="en-US" dirty="0" err="1"/>
              <a:t>Andrianavalomahefa</a:t>
            </a:r>
            <a:r>
              <a:rPr lang="en-US" dirty="0"/>
              <a:t> and WAH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Generalize F&amp;G: allow finite mass at endpoints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62D9-1257-F94D-89D3-43EA0ED0DAFB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43000" y="4267200"/>
            <a:ext cx="6922770" cy="1752600"/>
            <a:chOff x="1295400" y="4343400"/>
            <a:chExt cx="6019800" cy="1524000"/>
          </a:xfrm>
        </p:grpSpPr>
        <p:pic>
          <p:nvPicPr>
            <p:cNvPr id="8" name="Picture 7" descr="Screen Shot 2015-06-07 at 6.42.33 PM.pn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490"/>
            <a:stretch/>
          </p:blipFill>
          <p:spPr>
            <a:xfrm>
              <a:off x="1295400" y="4343400"/>
              <a:ext cx="5167277" cy="813901"/>
            </a:xfrm>
            <a:prstGeom prst="rect">
              <a:avLst/>
            </a:prstGeom>
          </p:spPr>
        </p:pic>
        <p:pic>
          <p:nvPicPr>
            <p:cNvPr id="9" name="Picture 8" descr="Screen Shot 2015-06-07 at 6.42.33 PM.pn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96"/>
            <a:stretch/>
          </p:blipFill>
          <p:spPr>
            <a:xfrm>
              <a:off x="3309762" y="5053499"/>
              <a:ext cx="4005438" cy="813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385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err="1" smtClean="0"/>
              <a:t>Maldacena</a:t>
            </a:r>
            <a:r>
              <a:rPr lang="en-US" dirty="0" smtClean="0"/>
              <a:t> conjectures </a:t>
            </a:r>
            <a:r>
              <a:rPr lang="en-US" i="1" dirty="0" smtClean="0"/>
              <a:t>exact</a:t>
            </a:r>
            <a:r>
              <a:rPr lang="en-US" dirty="0" smtClean="0"/>
              <a:t> correspondence: </a:t>
            </a:r>
            <a:r>
              <a:rPr lang="en-US" i="1" dirty="0" smtClean="0"/>
              <a:t>N</a:t>
            </a:r>
            <a:r>
              <a:rPr lang="en-US" dirty="0" smtClean="0"/>
              <a:t> = 4 SYM ~ IIB ST</a:t>
            </a:r>
          </a:p>
          <a:p>
            <a:pPr lvl="1"/>
            <a:r>
              <a:rPr lang="en-US" dirty="0" smtClean="0"/>
              <a:t>4D field theory = 10D string theory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Power: weak/strong connection</a:t>
            </a:r>
          </a:p>
          <a:p>
            <a:pPr lvl="1"/>
            <a:r>
              <a:rPr lang="en-US" dirty="0" smtClean="0"/>
              <a:t>Strongly coupled SYM </a:t>
            </a:r>
            <a:r>
              <a:rPr lang="en-US" dirty="0" smtClean="0">
                <a:sym typeface="Wingdings"/>
              </a:rPr>
              <a:t> classical gravity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0CCD-1490-3943-AB34-65936DD2504C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Ad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23" y="2667000"/>
            <a:ext cx="4337977" cy="3049206"/>
          </a:xfrm>
          <a:prstGeom prst="rect">
            <a:avLst/>
          </a:prstGeom>
        </p:spPr>
      </p:pic>
      <p:pic>
        <p:nvPicPr>
          <p:cNvPr id="8" name="Picture 7" descr="AdS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52029"/>
            <a:ext cx="4038601" cy="22057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1400" y="4953000"/>
            <a:ext cx="1676400" cy="0"/>
          </a:xfrm>
          <a:prstGeom prst="straightConnector1">
            <a:avLst/>
          </a:prstGeom>
          <a:ln w="50800">
            <a:solidFill>
              <a:schemeClr val="accent2"/>
            </a:solidFill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9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&amp; H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Endpoints follow time-like geodesics</a:t>
            </a:r>
          </a:p>
          <a:p>
            <a:endParaRPr lang="en-US" dirty="0" smtClean="0"/>
          </a:p>
          <a:p>
            <a:r>
              <a:rPr lang="en-US" dirty="0" smtClean="0"/>
              <a:t>Approximate motion as constant in z</a:t>
            </a:r>
          </a:p>
          <a:p>
            <a:pPr lvl="1"/>
            <a:r>
              <a:rPr lang="en-US" dirty="0" smtClean="0"/>
              <a:t>Gives upper bound on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endParaRPr lang="en-US" dirty="0"/>
          </a:p>
          <a:p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x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dE</a:t>
            </a:r>
            <a:r>
              <a:rPr lang="en-US" dirty="0" smtClean="0"/>
              <a:t>/dx: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159B-D8A6-BE4A-ADD2-0EE6801EC6B6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Screen Shot 2015-06-07 at 6.56.40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3150177" cy="647700"/>
          </a:xfrm>
          <a:prstGeom prst="rect">
            <a:avLst/>
          </a:prstGeom>
        </p:spPr>
      </p:pic>
      <p:pic>
        <p:nvPicPr>
          <p:cNvPr id="8" name="Picture 7" descr="Screen Shot 2015-06-07 at 11.55.07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191000"/>
            <a:ext cx="2552700" cy="500121"/>
          </a:xfrm>
          <a:prstGeom prst="rect">
            <a:avLst/>
          </a:prstGeom>
        </p:spPr>
      </p:pic>
      <p:pic>
        <p:nvPicPr>
          <p:cNvPr id="9" name="Picture 8" descr="Screen Shot 2015-06-07 at 11.55.44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5351521"/>
            <a:ext cx="2489200" cy="9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 from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</a:t>
            </a:r>
            <a:r>
              <a:rPr lang="en-US" dirty="0" err="1" smtClean="0"/>
              <a:t>DoF</a:t>
            </a:r>
            <a:r>
              <a:rPr lang="en-US" dirty="0" smtClean="0"/>
              <a:t>(scale)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7037-F8CE-9C4F-9784-A03600F97B8C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240752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WHDG (</a:t>
            </a:r>
            <a:r>
              <a:rPr lang="en-US" dirty="0" err="1" smtClean="0"/>
              <a:t>nucl</a:t>
            </a:r>
            <a:r>
              <a:rPr lang="en-US" dirty="0" err="1"/>
              <a:t>-th</a:t>
            </a:r>
            <a:r>
              <a:rPr lang="en-US" dirty="0"/>
              <a:t>/0512076) </a:t>
            </a:r>
            <a:r>
              <a:rPr lang="en-US" dirty="0" smtClean="0"/>
              <a:t>as canonical example (see also </a:t>
            </a:r>
            <a:r>
              <a:rPr lang="en-US" dirty="0" err="1" smtClean="0"/>
              <a:t>Djordjevic</a:t>
            </a:r>
            <a:r>
              <a:rPr lang="en-US" dirty="0"/>
              <a:t> &amp; Heinz, </a:t>
            </a:r>
            <a:r>
              <a:rPr lang="en-US" dirty="0" smtClean="0"/>
              <a:t>0802.1230)</a:t>
            </a:r>
          </a:p>
          <a:p>
            <a:pPr lvl="1"/>
            <a:r>
              <a:rPr lang="en-US" b="1" dirty="0"/>
              <a:t>Weakly-coupled </a:t>
            </a:r>
            <a:r>
              <a:rPr lang="en-US" dirty="0"/>
              <a:t>plasma</a:t>
            </a:r>
          </a:p>
          <a:p>
            <a:pPr lvl="2"/>
            <a:r>
              <a:rPr lang="en-US" dirty="0"/>
              <a:t>Medium organizes into Debye-screened </a:t>
            </a:r>
            <a:r>
              <a:rPr lang="en-US" dirty="0" smtClean="0"/>
              <a:t>centers</a:t>
            </a:r>
          </a:p>
          <a:p>
            <a:pPr lvl="1"/>
            <a:r>
              <a:rPr lang="en-US" dirty="0"/>
              <a:t>T ~ </a:t>
            </a:r>
            <a:r>
              <a:rPr lang="en-US" dirty="0" smtClean="0"/>
              <a:t>350 </a:t>
            </a:r>
            <a:r>
              <a:rPr lang="en-US" dirty="0"/>
              <a:t>MeV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= 0.3 (=&gt; g </a:t>
            </a:r>
            <a:r>
              <a:rPr lang="en-US" dirty="0"/>
              <a:t>~ </a:t>
            </a:r>
            <a:r>
              <a:rPr lang="en-US" dirty="0" smtClean="0"/>
              <a:t>2)</a:t>
            </a:r>
            <a:endParaRPr lang="en-US" dirty="0"/>
          </a:p>
          <a:p>
            <a:pPr lvl="2"/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~ </a:t>
            </a:r>
            <a:r>
              <a:rPr lang="en-US" dirty="0" err="1"/>
              <a:t>gT</a:t>
            </a:r>
            <a:r>
              <a:rPr lang="en-US" dirty="0"/>
              <a:t> ~ 0.5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 err="1">
                <a:latin typeface="Symbol" pitchFamily="18" charset="2"/>
              </a:rPr>
              <a:t>l</a:t>
            </a:r>
            <a:r>
              <a:rPr lang="en-US" baseline="-25000" dirty="0" err="1"/>
              <a:t>mfp</a:t>
            </a:r>
            <a:r>
              <a:rPr lang="en-US" dirty="0"/>
              <a:t> ~ 1/g</a:t>
            </a:r>
            <a:r>
              <a:rPr lang="en-US" baseline="30000" dirty="0"/>
              <a:t>2</a:t>
            </a:r>
            <a:r>
              <a:rPr lang="en-US" dirty="0"/>
              <a:t>T ~ 1 </a:t>
            </a:r>
            <a:r>
              <a:rPr lang="en-US" dirty="0" err="1"/>
              <a:t>fm</a:t>
            </a:r>
            <a:endParaRPr lang="en-US" dirty="0"/>
          </a:p>
          <a:p>
            <a:pPr lvl="2"/>
            <a:r>
              <a:rPr lang="en-US" dirty="0" err="1"/>
              <a:t>R</a:t>
            </a:r>
            <a:r>
              <a:rPr lang="en-US" baseline="-25000" dirty="0" err="1"/>
              <a:t>Au</a:t>
            </a:r>
            <a:r>
              <a:rPr lang="en-US" baseline="-25000" dirty="0"/>
              <a:t> </a:t>
            </a:r>
            <a:r>
              <a:rPr lang="en-US" dirty="0"/>
              <a:t> ~ 6 </a:t>
            </a:r>
            <a:r>
              <a:rPr lang="en-US" dirty="0" err="1"/>
              <a:t>fm</a:t>
            </a:r>
            <a:endParaRPr lang="en-US" dirty="0"/>
          </a:p>
          <a:p>
            <a:pPr lvl="1"/>
            <a:r>
              <a:rPr lang="en-US" dirty="0" smtClean="0"/>
              <a:t>Collisional 2 =&gt; 2 Processes: HTL from </a:t>
            </a:r>
            <a:r>
              <a:rPr lang="en-US" dirty="0" err="1" smtClean="0"/>
              <a:t>Braaten</a:t>
            </a:r>
            <a:r>
              <a:rPr lang="en-US" dirty="0" smtClean="0"/>
              <a:t> and </a:t>
            </a:r>
            <a:r>
              <a:rPr lang="en-US" dirty="0" err="1" smtClean="0"/>
              <a:t>Thoma</a:t>
            </a:r>
            <a:endParaRPr lang="en-US" dirty="0" smtClean="0"/>
          </a:p>
          <a:p>
            <a:pPr lvl="2"/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dL</a:t>
            </a:r>
            <a:r>
              <a:rPr lang="en-US" dirty="0" smtClean="0"/>
              <a:t> ~ T</a:t>
            </a:r>
            <a:r>
              <a:rPr lang="en-US" baseline="30000" dirty="0" smtClean="0"/>
              <a:t>2</a:t>
            </a:r>
            <a:r>
              <a:rPr lang="en-US" dirty="0" smtClean="0"/>
              <a:t> log(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/M)</a:t>
            </a:r>
          </a:p>
          <a:p>
            <a:pPr lvl="1"/>
            <a:r>
              <a:rPr lang="en-US" dirty="0" err="1" smtClean="0"/>
              <a:t>Radiative</a:t>
            </a:r>
            <a:r>
              <a:rPr lang="en-US" dirty="0" smtClean="0"/>
              <a:t> 2 =&gt; 3 Processes: DGLV</a:t>
            </a:r>
          </a:p>
          <a:p>
            <a:pPr lvl="2"/>
            <a:r>
              <a:rPr lang="en-US" dirty="0" smtClean="0"/>
              <a:t>LPM =&gt; 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dL</a:t>
            </a:r>
            <a:r>
              <a:rPr lang="en-US" dirty="0" smtClean="0"/>
              <a:t> ~ LT</a:t>
            </a:r>
            <a:r>
              <a:rPr lang="en-US" baseline="30000" dirty="0" smtClean="0"/>
              <a:t>3</a:t>
            </a:r>
            <a:r>
              <a:rPr lang="en-US" dirty="0" smtClean="0"/>
              <a:t> log(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/M)</a:t>
            </a:r>
          </a:p>
          <a:p>
            <a:pPr lvl="1"/>
            <a:r>
              <a:rPr lang="en-US" dirty="0" smtClean="0"/>
              <a:t>E-loss incorporated self-consistently, no tuning of weights</a:t>
            </a:r>
          </a:p>
          <a:p>
            <a:r>
              <a:rPr lang="en-US" dirty="0" smtClean="0"/>
              <a:t>LO </a:t>
            </a:r>
            <a:r>
              <a:rPr lang="en-US" dirty="0" err="1" smtClean="0"/>
              <a:t>pQCD</a:t>
            </a:r>
            <a:r>
              <a:rPr lang="en-US" dirty="0" smtClean="0"/>
              <a:t> or FONLL production, KKP or FONLL FFs; reasonable geometry; no shadowing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3C2B-D9E7-0345-A8DC-923AA407CEB7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E-loss Describes RHIC/LHC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3000" y="990600"/>
            <a:ext cx="10210800" cy="4876800"/>
          </a:xfrm>
        </p:spPr>
        <p:txBody>
          <a:bodyPr/>
          <a:lstStyle/>
          <a:p>
            <a:pPr lvl="3"/>
            <a:r>
              <a:rPr lang="en-US" dirty="0" smtClean="0"/>
              <a:t>Constrained by RHIC, LO </a:t>
            </a:r>
            <a:r>
              <a:rPr lang="en-US" dirty="0" err="1" smtClean="0"/>
              <a:t>pQCD</a:t>
            </a:r>
            <a:r>
              <a:rPr lang="en-US" dirty="0" smtClean="0"/>
              <a:t> predictions strikingly similar to LHC data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D853-DD3A-6A4C-A042-9B24741B2677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76021"/>
            <a:ext cx="9173340" cy="4900979"/>
            <a:chOff x="0" y="1656686"/>
            <a:chExt cx="9173340" cy="4900979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3866196"/>
              <a:ext cx="3485606" cy="2200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1656686"/>
              <a:ext cx="3124200" cy="2077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49958" y="1676400"/>
              <a:ext cx="3217842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RAA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3886200"/>
              <a:ext cx="3124200" cy="22412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676400"/>
              <a:ext cx="2590800" cy="44987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" y="6172200"/>
              <a:ext cx="1844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 </a:t>
              </a:r>
              <a:r>
                <a:rPr lang="hu-HU" sz="1200" dirty="0" smtClean="0"/>
                <a:t>PRL105 </a:t>
              </a:r>
              <a:r>
                <a:rPr lang="hu-HU" sz="1200" dirty="0"/>
                <a:t>(2010</a:t>
              </a:r>
              <a:r>
                <a:rPr lang="hu-HU" sz="1200" dirty="0" smtClean="0"/>
                <a:t>)</a:t>
              </a:r>
              <a:endParaRPr lang="en-US" sz="1200" dirty="0" err="1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1905000"/>
              <a:ext cx="74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RHIC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8983" y="1752600"/>
              <a:ext cx="93261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LHC</a:t>
              </a:r>
            </a:p>
            <a:p>
              <a:r>
                <a:rPr lang="en-US" sz="1400" dirty="0" smtClean="0"/>
                <a:t>ALICE D</a:t>
              </a:r>
              <a:endParaRPr lang="en-US" sz="1400" baseline="-25000" dirty="0" smtClean="0"/>
            </a:p>
            <a:p>
              <a:r>
                <a:rPr lang="en-US" sz="1400" dirty="0" smtClean="0"/>
                <a:t>WHDG D</a:t>
              </a:r>
              <a:endParaRPr lang="en-US" sz="1400" baseline="-250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1714381"/>
              <a:ext cx="126805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LHC</a:t>
              </a:r>
            </a:p>
            <a:p>
              <a:r>
                <a:rPr lang="en-US" sz="1400" dirty="0"/>
                <a:t>CMS h</a:t>
              </a:r>
              <a:r>
                <a:rPr lang="en-US" sz="1400" baseline="30000" dirty="0" smtClean="0"/>
                <a:t>±</a:t>
              </a:r>
              <a:r>
                <a:rPr lang="en-US" sz="1400" dirty="0" smtClean="0"/>
                <a:t> 0-5%</a:t>
              </a:r>
            </a:p>
            <a:p>
              <a:r>
                <a:rPr lang="en-US" sz="1400" dirty="0" smtClean="0"/>
                <a:t>WHDG </a:t>
              </a:r>
              <a:r>
                <a:rPr lang="en-US" sz="1400" dirty="0" smtClean="0">
                  <a:latin typeface="Symbol" charset="2"/>
                  <a:cs typeface="Symbol" charset="2"/>
                </a:rPr>
                <a:t>p</a:t>
              </a:r>
              <a:r>
                <a:rPr lang="en-US" sz="1400" baseline="30000" dirty="0" smtClean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3974068"/>
              <a:ext cx="64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LHC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5851" y="3962400"/>
              <a:ext cx="146774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LHC</a:t>
              </a:r>
            </a:p>
            <a:p>
              <a:r>
                <a:rPr lang="en-US" sz="1400" dirty="0"/>
                <a:t>CMS h</a:t>
              </a:r>
              <a:r>
                <a:rPr lang="en-US" sz="1400" baseline="30000" dirty="0" smtClean="0"/>
                <a:t>±</a:t>
              </a:r>
              <a:r>
                <a:rPr lang="en-US" sz="1400" dirty="0" smtClean="0"/>
                <a:t> 40-50%</a:t>
              </a:r>
            </a:p>
            <a:p>
              <a:r>
                <a:rPr lang="en-US" sz="1400" dirty="0" smtClean="0"/>
                <a:t>WHDG </a:t>
              </a:r>
              <a:r>
                <a:rPr lang="en-US" sz="1400" dirty="0" smtClean="0">
                  <a:latin typeface="Symbol" charset="2"/>
                  <a:cs typeface="Symbol" charset="2"/>
                </a:rPr>
                <a:t>p</a:t>
              </a:r>
              <a:r>
                <a:rPr lang="en-US" sz="1400" baseline="30000" dirty="0" smtClean="0"/>
                <a:t>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897868"/>
              <a:ext cx="74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RHIC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4200" y="6096000"/>
              <a:ext cx="2239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ALICE, </a:t>
              </a:r>
              <a:r>
                <a:rPr lang="en-US" sz="1200" dirty="0" smtClean="0"/>
                <a:t>JHEP1209 (2012) 112</a:t>
              </a:r>
              <a:endParaRPr lang="en-US" sz="1200" dirty="0"/>
            </a:p>
            <a:p>
              <a:r>
                <a:rPr lang="en-US" sz="1200" dirty="0"/>
                <a:t>CMS, JHEP 1205 (2012) </a:t>
              </a:r>
              <a:r>
                <a:rPr lang="en-US" sz="1200" dirty="0" smtClean="0"/>
                <a:t>063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9503" y="6019800"/>
              <a:ext cx="2203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CMS, </a:t>
              </a:r>
              <a:r>
                <a:rPr lang="tr-TR" sz="1200" dirty="0"/>
                <a:t>Eur.Phys.J. C72 (2012</a:t>
              </a:r>
              <a:r>
                <a:rPr lang="tr-TR" sz="1200" dirty="0" smtClean="0"/>
                <a:t>)</a:t>
              </a:r>
            </a:p>
            <a:p>
              <a:r>
                <a:rPr lang="tr-TR" sz="1200" dirty="0"/>
                <a:t>CMS, </a:t>
              </a:r>
              <a:r>
                <a:rPr lang="tr-TR" sz="1200" dirty="0" smtClean="0"/>
                <a:t>PRL109 (2012)</a:t>
              </a:r>
              <a:endParaRPr lang="tr-T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19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Qualitative to Quantitative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work on NLO calculation</a:t>
            </a:r>
          </a:p>
          <a:p>
            <a:pPr lvl="1"/>
            <a:r>
              <a:rPr lang="en-US" dirty="0" smtClean="0"/>
              <a:t>Baby step of NLO elastic QED Rutherford</a:t>
            </a:r>
          </a:p>
          <a:p>
            <a:pPr lvl="2"/>
            <a:r>
              <a:rPr lang="en-US" dirty="0" smtClean="0"/>
              <a:t>External source as scattering center with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m</a:t>
            </a:r>
            <a:endParaRPr lang="en-US" baseline="30000" dirty="0" smtClean="0">
              <a:latin typeface="Symbol" charset="2"/>
              <a:cs typeface="Symbol" charset="2"/>
            </a:endParaRPr>
          </a:p>
          <a:p>
            <a:pPr lvl="2"/>
            <a:endParaRPr lang="en-US" dirty="0">
              <a:latin typeface="Symbol" charset="2"/>
              <a:cs typeface="Symbol" charset="2"/>
            </a:endParaRPr>
          </a:p>
          <a:p>
            <a:pPr lvl="1"/>
            <a:r>
              <a:rPr lang="en-US" dirty="0" err="1" smtClean="0">
                <a:cs typeface="Symbol" charset="2"/>
              </a:rPr>
              <a:t>iM</a:t>
            </a:r>
            <a:r>
              <a:rPr lang="en-US" dirty="0" smtClean="0">
                <a:cs typeface="Symbol" charset="2"/>
              </a:rPr>
              <a:t> =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77BA-0FF3-3F4B-98D3-C02CA385AA76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ModifiedQ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95600"/>
            <a:ext cx="3276600" cy="531109"/>
          </a:xfrm>
          <a:prstGeom prst="rect">
            <a:avLst/>
          </a:prstGeom>
        </p:spPr>
      </p:pic>
      <p:pic>
        <p:nvPicPr>
          <p:cNvPr id="7" name="Picture 6" descr="Screen Shot 2015-06-08 at 2.39.31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721100"/>
            <a:ext cx="68707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6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MSbar</a:t>
            </a:r>
            <a:r>
              <a:rPr lang="en-US" dirty="0" smtClean="0"/>
              <a:t> renormalization and dimensional regularization</a:t>
            </a:r>
          </a:p>
          <a:p>
            <a:pPr lvl="1"/>
            <a:r>
              <a:rPr lang="en-US" dirty="0" smtClean="0"/>
              <a:t>Unaware of </a:t>
            </a:r>
            <a:r>
              <a:rPr lang="en-US" dirty="0" err="1" smtClean="0"/>
              <a:t>MSbar</a:t>
            </a:r>
            <a:r>
              <a:rPr lang="en-US" dirty="0" smtClean="0"/>
              <a:t> extant in literature</a:t>
            </a:r>
          </a:p>
          <a:p>
            <a:pPr lvl="1"/>
            <a:r>
              <a:rPr lang="en-US" dirty="0" smtClean="0"/>
              <a:t>In limit m</a:t>
            </a:r>
            <a:r>
              <a:rPr lang="en-US" baseline="-25000" dirty="0" smtClean="0"/>
              <a:t>e</a:t>
            </a:r>
            <a:r>
              <a:rPr lang="en-US" dirty="0" smtClean="0"/>
              <a:t> → 0 (equiv. q</a:t>
            </a:r>
            <a:r>
              <a:rPr lang="en-US" baseline="30000" dirty="0" smtClean="0"/>
              <a:t>2</a:t>
            </a:r>
            <a:r>
              <a:rPr lang="en-US" dirty="0" smtClean="0"/>
              <a:t> → ∞)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Unlike OS </a:t>
            </a:r>
            <a:r>
              <a:rPr lang="en-US" dirty="0" err="1" smtClean="0"/>
              <a:t>renorm</a:t>
            </a:r>
            <a:r>
              <a:rPr lang="en-US" dirty="0" smtClean="0"/>
              <a:t>, result finite as </a:t>
            </a:r>
            <a:r>
              <a:rPr lang="en-US" dirty="0"/>
              <a:t>m</a:t>
            </a:r>
            <a:r>
              <a:rPr lang="en-US" baseline="-25000" dirty="0"/>
              <a:t>e</a:t>
            </a:r>
            <a:r>
              <a:rPr lang="en-US" dirty="0"/>
              <a:t> → 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Interesting IR cancellation between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</a:t>
            </a:r>
            <a:r>
              <a:rPr lang="en-US" dirty="0" smtClean="0"/>
              <a:t> →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phys</a:t>
            </a:r>
            <a:r>
              <a:rPr lang="en-US" dirty="0" smtClean="0"/>
              <a:t> and residue from LSZ</a:t>
            </a:r>
          </a:p>
          <a:p>
            <a:pPr lvl="2"/>
            <a:r>
              <a:rPr lang="en-US" dirty="0" smtClean="0"/>
              <a:t>OS </a:t>
            </a:r>
            <a:r>
              <a:rPr lang="en-US" dirty="0" err="1" smtClean="0"/>
              <a:t>renorm</a:t>
            </a:r>
            <a:r>
              <a:rPr lang="en-US" dirty="0" smtClean="0"/>
              <a:t> absorbs a IR div in </a:t>
            </a:r>
            <a:r>
              <a:rPr lang="en-US" dirty="0" err="1" smtClean="0"/>
              <a:t>counterterm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A11D-15A1-0649-B5AE-6B3F1502F01A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Screen Shot 2015-06-08 at 12.57.02 AM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9144000" cy="8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9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3E57-FF34-EC40-8C2B-8148A96050EE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from running coupling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AB5B-C795-1949-8D86-143732A39F1A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Screen Shot 2015-06-08 at 2.37.25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904377" cy="4048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6248400"/>
            <a:ext cx="2830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Buzzatti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NPA910 (2013)</a:t>
            </a:r>
          </a:p>
        </p:txBody>
      </p:sp>
    </p:spTree>
    <p:extLst>
      <p:ext uri="{BB962C8B-B14F-4D97-AF65-F5344CB8AC3E}">
        <p14:creationId xmlns:p14="http://schemas.microsoft.com/office/powerpoint/2010/main" val="41984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dirty="0" err="1" smtClean="0"/>
              <a:t>pQCD</a:t>
            </a:r>
            <a:r>
              <a:rPr lang="en-US" dirty="0" smtClean="0"/>
              <a:t> Correlations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4572000"/>
          </a:xfrm>
        </p:spPr>
        <p:txBody>
          <a:bodyPr/>
          <a:lstStyle/>
          <a:p>
            <a:r>
              <a:rPr lang="en-US" dirty="0" smtClean="0"/>
              <a:t>p1,p2 </a:t>
            </a:r>
            <a:r>
              <a:rPr lang="en-US" dirty="0"/>
              <a:t>∈</a:t>
            </a:r>
            <a:r>
              <a:rPr lang="en-US" dirty="0" smtClean="0"/>
              <a:t> 1-4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AdS</a:t>
            </a:r>
            <a:r>
              <a:rPr lang="en-US" dirty="0" smtClean="0"/>
              <a:t> correlation can be an order of magnitude larger than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p1,p2 ∈ 4-10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903F-41D3-E54A-9E0B-89BA5CA46F26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" name="Picture 9" descr="[1-4]-GeV-and-[4-10]-GeV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9144000" cy="2617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480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Hambrock</a:t>
            </a:r>
            <a:r>
              <a:rPr lang="en-US" sz="1200" dirty="0" smtClean="0"/>
              <a:t> and Horowitz, </a:t>
            </a:r>
            <a:r>
              <a:rPr lang="en-US" sz="1200" i="1" dirty="0" smtClean="0"/>
              <a:t>in prep</a:t>
            </a:r>
          </a:p>
          <a:p>
            <a:r>
              <a:rPr lang="en-US" sz="1200" dirty="0" err="1" smtClean="0"/>
              <a:t>pQCD</a:t>
            </a:r>
            <a:r>
              <a:rPr lang="en-US" sz="1200" dirty="0" smtClean="0"/>
              <a:t> from </a:t>
            </a:r>
            <a:r>
              <a:rPr lang="en-US" sz="1200" dirty="0" err="1" smtClean="0"/>
              <a:t>Narhgang</a:t>
            </a:r>
            <a:r>
              <a:rPr lang="en-US" sz="1200" dirty="0" smtClean="0"/>
              <a:t> et al.</a:t>
            </a:r>
            <a:r>
              <a:rPr lang="en-US" sz="1200" dirty="0"/>
              <a:t>, </a:t>
            </a:r>
            <a:r>
              <a:rPr lang="en-US" sz="1200" dirty="0" smtClean="0"/>
              <a:t>PRC90 </a:t>
            </a:r>
            <a:r>
              <a:rPr lang="en-US" sz="1200" dirty="0"/>
              <a:t>(2014</a:t>
            </a:r>
            <a:r>
              <a:rPr lang="en-US" sz="12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2179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 Setup: Bulk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/>
              <a:t>Thermal SYM dual to AdS</a:t>
            </a:r>
            <a:r>
              <a:rPr lang="en-US" baseline="-25000" dirty="0"/>
              <a:t>5</a:t>
            </a:r>
            <a:r>
              <a:rPr lang="en-US" dirty="0"/>
              <a:t>-Schwarzschild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BH</a:t>
            </a:r>
            <a:r>
              <a:rPr lang="en-US" dirty="0"/>
              <a:t> = </a:t>
            </a:r>
            <a:r>
              <a:rPr lang="en-US" dirty="0" smtClean="0"/>
              <a:t>T</a:t>
            </a:r>
            <a:r>
              <a:rPr lang="en-US" baseline="-25000" dirty="0" smtClean="0"/>
              <a:t>SYM;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BH</a:t>
            </a:r>
            <a:r>
              <a:rPr lang="en-US" dirty="0" smtClean="0"/>
              <a:t>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SYM</a:t>
            </a:r>
            <a:r>
              <a:rPr lang="en-US" dirty="0" smtClean="0"/>
              <a:t>;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/>
              <a:t>AdS</a:t>
            </a:r>
            <a:r>
              <a:rPr lang="en-US" dirty="0" smtClean="0"/>
              <a:t> from Kubo</a:t>
            </a:r>
          </a:p>
          <a:p>
            <a:pPr lvl="2"/>
            <a:r>
              <a:rPr lang="en-US" dirty="0" smtClean="0"/>
              <a:t>Scatter gravitons off BH </a:t>
            </a:r>
            <a:r>
              <a:rPr lang="en-US" dirty="0" smtClean="0">
                <a:sym typeface="Wingdings"/>
              </a:rPr>
              <a:t> </a:t>
            </a:r>
            <a:r>
              <a:rPr lang="en-US" dirty="0" err="1" smtClean="0">
                <a:sym typeface="Wingdings"/>
              </a:rPr>
              <a:t>T</a:t>
            </a:r>
            <a:r>
              <a:rPr lang="en-US" baseline="-25000" dirty="0" err="1" smtClean="0">
                <a:sym typeface="Wingdings"/>
              </a:rPr>
              <a:t>mn</a:t>
            </a:r>
            <a:endParaRPr lang="en-US" baseline="-25000" dirty="0" smtClean="0"/>
          </a:p>
          <a:p>
            <a:pPr lvl="2"/>
            <a:r>
              <a:rPr lang="en-US" dirty="0" smtClean="0"/>
              <a:t>Claim: lower bound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 = 1/4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at infinite coupling for very broad class of theories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58EA-8AFE-E44B-8D47-1D496CE99AE1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6581001"/>
            <a:ext cx="2531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Wuppertal, JHEP 1208 (2012) 053 </a:t>
            </a:r>
            <a:endParaRPr lang="en-US" sz="1200" dirty="0" smtClean="0"/>
          </a:p>
        </p:txBody>
      </p:sp>
      <p:pic>
        <p:nvPicPr>
          <p:cNvPr id="8" name="Picture 7" descr="Screen Shot 2012-08-11 at 4.47.09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9" y="3404603"/>
            <a:ext cx="2708725" cy="6696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7519" y="3998032"/>
            <a:ext cx="3810000" cy="2688167"/>
            <a:chOff x="165119" y="3352800"/>
            <a:chExt cx="3810000" cy="26881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119" y="3352800"/>
              <a:ext cx="3810000" cy="2688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816854" y="3962400"/>
              <a:ext cx="314554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56111"/>
              </p:ext>
            </p:extLst>
          </p:nvPr>
        </p:nvGraphicFramePr>
        <p:xfrm>
          <a:off x="4797772" y="3388432"/>
          <a:ext cx="419382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81" name="Image" r:id="rId5" imgW="6273016" imgH="4330159" progId="">
                  <p:embed/>
                </p:oleObj>
              </mc:Choice>
              <mc:Fallback>
                <p:oleObj name="Image" r:id="rId5" imgW="6273016" imgH="43301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772" y="3388432"/>
                        <a:ext cx="419382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638800" y="6311833"/>
            <a:ext cx="28021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and </a:t>
            </a:r>
            <a:r>
              <a:rPr lang="en-US" sz="1200" dirty="0" err="1"/>
              <a:t>Romatschke</a:t>
            </a:r>
            <a:r>
              <a:rPr lang="en-US" sz="1200" dirty="0"/>
              <a:t>, </a:t>
            </a:r>
            <a:r>
              <a:rPr lang="en-US" sz="1200" dirty="0" smtClean="0"/>
              <a:t>PC78 (2008)</a:t>
            </a:r>
            <a:endParaRPr lang="en-US" sz="1200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304800" y="4074232"/>
            <a:ext cx="609600" cy="457200"/>
          </a:xfrm>
          <a:prstGeom prst="bentConnector3">
            <a:avLst>
              <a:gd name="adj1" fmla="val 9739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5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 Setup: Initial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Represent nuclei as shock waves</a:t>
            </a:r>
          </a:p>
          <a:p>
            <a:pPr lvl="1"/>
            <a:r>
              <a:rPr lang="en-US" dirty="0" smtClean="0"/>
              <a:t>System rapidly described by hydro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~ 0.35 </a:t>
            </a:r>
            <a:r>
              <a:rPr lang="en-US" dirty="0" err="1" smtClean="0"/>
              <a:t>fm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513-DB24-324F-AF82-0358FB0DEA23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Screen Shot 2014-05-17 at 6.31.4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37602"/>
            <a:ext cx="5257800" cy="3016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133201"/>
            <a:ext cx="2517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and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PRL106 (2011)</a:t>
            </a:r>
          </a:p>
        </p:txBody>
      </p:sp>
      <p:pic>
        <p:nvPicPr>
          <p:cNvPr id="9" name="Picture 8" descr="Screen Shot 2014-12-08 at 10.56.30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4801"/>
            <a:ext cx="3962400" cy="23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AdS</a:t>
            </a:r>
            <a:r>
              <a:rPr lang="en-US" dirty="0" smtClean="0"/>
              <a:t> at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Perturbatively</a:t>
            </a:r>
            <a:r>
              <a:rPr lang="en-US" dirty="0" smtClean="0"/>
              <a:t>, 3 couplings for rad E-loss</a:t>
            </a:r>
          </a:p>
          <a:p>
            <a:pPr lvl="1"/>
            <a:r>
              <a:rPr lang="en-US" dirty="0" smtClean="0"/>
              <a:t>Not known at which scale(s) couplings run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QGP</a:t>
            </a:r>
            <a:r>
              <a:rPr lang="en-US" dirty="0" smtClean="0"/>
              <a:t> ~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baseline="-25000" dirty="0" smtClean="0"/>
              <a:t>QCD</a:t>
            </a:r>
            <a:r>
              <a:rPr lang="en-US" dirty="0" smtClean="0"/>
              <a:t> =&gt; g(2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T) ~ 2</a:t>
            </a:r>
          </a:p>
          <a:p>
            <a:pPr lvl="1"/>
            <a:r>
              <a:rPr lang="en-US" dirty="0" smtClean="0"/>
              <a:t>Always “small” scale in problem</a:t>
            </a:r>
          </a:p>
          <a:p>
            <a:pPr lvl="1"/>
            <a:r>
              <a:rPr lang="en-US" dirty="0" smtClean="0"/>
              <a:t>Perhaps low-Q</a:t>
            </a:r>
            <a:r>
              <a:rPr lang="en-US" baseline="30000" dirty="0" smtClean="0"/>
              <a:t>2</a:t>
            </a:r>
            <a:r>
              <a:rPr lang="en-US" dirty="0" smtClean="0"/>
              <a:t> plasma physics dominates over high-Q</a:t>
            </a:r>
            <a:r>
              <a:rPr lang="en-US" baseline="30000" dirty="0" smtClean="0"/>
              <a:t>2</a:t>
            </a:r>
            <a:r>
              <a:rPr lang="en-US" dirty="0" smtClean="0"/>
              <a:t> in E-loss physics?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actorization not proven in AA</a:t>
            </a:r>
          </a:p>
          <a:p>
            <a:r>
              <a:rPr lang="en-US" dirty="0" smtClean="0"/>
              <a:t>Work here assumes all couplings strong</a:t>
            </a:r>
          </a:p>
          <a:p>
            <a:pPr lvl="1"/>
            <a:r>
              <a:rPr lang="en-US" dirty="0" err="1" smtClean="0"/>
              <a:t>Cf</a:t>
            </a:r>
            <a:r>
              <a:rPr lang="en-US" dirty="0" smtClean="0"/>
              <a:t>, e.g., </a:t>
            </a:r>
            <a:r>
              <a:rPr lang="en-US" dirty="0" err="1" smtClean="0"/>
              <a:t>Casalderrey</a:t>
            </a:r>
            <a:r>
              <a:rPr lang="en-US" dirty="0" smtClean="0"/>
              <a:t>-Solana et al</a:t>
            </a:r>
            <a:r>
              <a:rPr lang="en-US" dirty="0"/>
              <a:t>. </a:t>
            </a:r>
            <a:r>
              <a:rPr lang="en-US" dirty="0" smtClean="0"/>
              <a:t>[JHEP 1410 19], </a:t>
            </a:r>
            <a:r>
              <a:rPr lang="en-US" dirty="0" err="1" smtClean="0"/>
              <a:t>Iancu</a:t>
            </a:r>
            <a:r>
              <a:rPr lang="en-US" dirty="0" smtClean="0"/>
              <a:t> et al</a:t>
            </a:r>
            <a:r>
              <a:rPr lang="en-US" dirty="0"/>
              <a:t>. [JHEP 1506 </a:t>
            </a:r>
            <a:r>
              <a:rPr lang="en-US" dirty="0" smtClean="0"/>
              <a:t>3] for alternative hybrid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C8C1-ADF5-4D4A-9CED-B30BB92BD9E0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 Setup: Probe </a:t>
            </a:r>
            <a:r>
              <a:rPr lang="en-US" dirty="0" err="1" smtClean="0"/>
              <a:t>Partons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err="1"/>
              <a:t>qqbar</a:t>
            </a:r>
            <a:r>
              <a:rPr lang="en-US" dirty="0"/>
              <a:t> pair dual to open probe string</a:t>
            </a:r>
          </a:p>
          <a:p>
            <a:pPr lvl="1"/>
            <a:r>
              <a:rPr lang="en-US" dirty="0"/>
              <a:t>Endpoints terminate on D7 flavor </a:t>
            </a:r>
            <a:r>
              <a:rPr lang="en-US" dirty="0" err="1"/>
              <a:t>brane</a:t>
            </a:r>
            <a:endParaRPr lang="en-US" dirty="0"/>
          </a:p>
          <a:p>
            <a:pPr lvl="1"/>
            <a:r>
              <a:rPr lang="en-US" dirty="0"/>
              <a:t>Dynamics </a:t>
            </a:r>
            <a:r>
              <a:rPr lang="en-US" dirty="0" smtClean="0"/>
              <a:t>from</a:t>
            </a:r>
          </a:p>
          <a:p>
            <a:pPr lvl="1"/>
            <a:r>
              <a:rPr lang="en-US" dirty="0" smtClean="0"/>
              <a:t>First applied to infinitely massive HQ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1297-18FF-4B47-8F41-9F0C12F9C82D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" name="Picture 15" descr="Screen Shot 2015-06-06 at 7.28.25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0"/>
            <a:ext cx="5362487" cy="762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402855" y="3733800"/>
            <a:ext cx="4698435" cy="2639199"/>
            <a:chOff x="4082524" y="1676400"/>
            <a:chExt cx="5105400" cy="2867799"/>
          </a:xfrm>
        </p:grpSpPr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2379043"/>
                </p:ext>
              </p:extLst>
            </p:nvPr>
          </p:nvGraphicFramePr>
          <p:xfrm>
            <a:off x="4082524" y="1676400"/>
            <a:ext cx="5105400" cy="2543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Image" r:id="rId4" imgW="13561905" imgH="6755556" progId="">
                    <p:embed/>
                  </p:oleObj>
                </mc:Choice>
                <mc:Fallback>
                  <p:oleObj name="Image" r:id="rId4" imgW="13561905" imgH="675555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2524" y="1676400"/>
                          <a:ext cx="5105400" cy="2543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6477000" y="4267200"/>
              <a:ext cx="22543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</a:t>
              </a:r>
              <a:r>
                <a:rPr lang="en-US" sz="1200" dirty="0" smtClean="0"/>
                <a:t>et al., PRD75 (2007)</a:t>
              </a:r>
              <a:endParaRPr lang="en-US" sz="1200" dirty="0"/>
            </a:p>
          </p:txBody>
        </p:sp>
      </p:grpSp>
      <p:pic>
        <p:nvPicPr>
          <p:cNvPr id="24" name="Picture 23" descr="Screen Shot 2015-06-07 at 2.29.26 PM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" y="3886200"/>
            <a:ext cx="414320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8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HQ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Self-consistent:</a:t>
            </a:r>
          </a:p>
          <a:p>
            <a:pPr lvl="1"/>
            <a:r>
              <a:rPr lang="en-US" dirty="0" smtClean="0"/>
              <a:t>Integrate out 5</a:t>
            </a:r>
            <a:r>
              <a:rPr lang="en-US" baseline="30000" dirty="0" smtClean="0"/>
              <a:t>th</a:t>
            </a:r>
            <a:r>
              <a:rPr lang="en-US" dirty="0" smtClean="0"/>
              <a:t> D, find S = </a:t>
            </a:r>
            <a:r>
              <a:rPr lang="en-US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 ∫</a:t>
            </a:r>
            <a:r>
              <a:rPr lang="en-US" dirty="0" err="1" smtClean="0"/>
              <a:t>d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Find canonical momenta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Flows down the string</a:t>
            </a:r>
          </a:p>
          <a:p>
            <a:pPr lvl="1"/>
            <a:r>
              <a:rPr lang="en-US" dirty="0" smtClean="0"/>
              <a:t>EOM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2"/>
            <a:r>
              <a:rPr lang="en-US" dirty="0" smtClean="0"/>
              <a:t>Metric symmetry =&gt; conserved current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C492-C956-3D48-8E39-D72106803378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Screen Shot 2015-06-06 at 8.26.51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38953"/>
            <a:ext cx="7836747" cy="990600"/>
          </a:xfrm>
          <a:prstGeom prst="rect">
            <a:avLst/>
          </a:prstGeom>
        </p:spPr>
      </p:pic>
      <p:pic>
        <p:nvPicPr>
          <p:cNvPr id="8" name="Picture 7" descr="Screen Shot 2015-06-06 at 8.26.39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47934"/>
            <a:ext cx="4978400" cy="8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8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HQ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Can compute plasma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mn</a:t>
            </a:r>
            <a:endParaRPr lang="en-US" dirty="0" smtClean="0">
              <a:latin typeface="+mj-lt"/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Energy conservation:</a:t>
            </a:r>
          </a:p>
          <a:p>
            <a:pPr lvl="2"/>
            <a:r>
              <a:rPr lang="en-US" dirty="0" smtClean="0">
                <a:cs typeface="Symbol" charset="2"/>
              </a:rPr>
              <a:t>Plasma heated exactly by energy lost from HQ</a:t>
            </a:r>
          </a:p>
          <a:p>
            <a:r>
              <a:rPr lang="en-US" dirty="0" smtClean="0">
                <a:cs typeface="Symbol" charset="2"/>
              </a:rPr>
              <a:t>Natural breakdown of formalism</a:t>
            </a:r>
          </a:p>
          <a:p>
            <a:pPr lvl="1"/>
            <a:r>
              <a:rPr lang="en-US" dirty="0" smtClean="0">
                <a:cs typeface="Symbol" charset="2"/>
              </a:rPr>
              <a:t>More on this later</a:t>
            </a:r>
          </a:p>
          <a:p>
            <a:r>
              <a:rPr lang="en-US" dirty="0" smtClean="0">
                <a:cs typeface="Symbol" charset="2"/>
              </a:rPr>
              <a:t>Questions:</a:t>
            </a:r>
          </a:p>
          <a:p>
            <a:pPr lvl="1"/>
            <a:r>
              <a:rPr lang="en-US" dirty="0" smtClean="0">
                <a:cs typeface="Symbol" charset="2"/>
              </a:rPr>
              <a:t>Unexpected dispersion</a:t>
            </a:r>
            <a:br>
              <a:rPr lang="en-US" dirty="0" smtClean="0">
                <a:cs typeface="Symbol" charset="2"/>
              </a:rPr>
            </a:br>
            <a:r>
              <a:rPr lang="en-US" dirty="0" err="1" smtClean="0">
                <a:cs typeface="Symbol" charset="2"/>
              </a:rPr>
              <a:t>rel’n</a:t>
            </a:r>
            <a:endParaRPr lang="en-US" dirty="0" smtClean="0">
              <a:cs typeface="Symbol" charset="2"/>
            </a:endParaRPr>
          </a:p>
          <a:p>
            <a:pPr lvl="2"/>
            <a:r>
              <a:rPr lang="en-US" dirty="0" smtClean="0">
                <a:cs typeface="Symbol" charset="2"/>
              </a:rPr>
              <a:t>As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or T increase, </a:t>
            </a:r>
            <a:br>
              <a:rPr lang="en-US" dirty="0" smtClean="0">
                <a:cs typeface="Symbol" charset="2"/>
              </a:rPr>
            </a:br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>
                <a:cs typeface="Symbol" charset="2"/>
              </a:rPr>
              <a:t>Q</a:t>
            </a:r>
            <a:r>
              <a:rPr lang="en-US" dirty="0" smtClean="0">
                <a:cs typeface="Symbol" charset="2"/>
              </a:rPr>
              <a:t> decreases</a:t>
            </a:r>
            <a:endParaRPr lang="en-US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113E-EE0A-1745-BFDC-337DE4B15C0B}" type="datetime1">
              <a:rPr lang="x-none" smtClean="0"/>
              <a:t>7/10/15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SQM2015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creen Shot 2015-06-07 at 4.13.29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96" y="3429000"/>
            <a:ext cx="3661304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5943600"/>
            <a:ext cx="191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Herzog et al., JHEP 0607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6789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69392</TotalTime>
  <Words>1947</Words>
  <Application>Microsoft Macintosh PowerPoint</Application>
  <PresentationFormat>On-screen Show (4:3)</PresentationFormat>
  <Paragraphs>486</Paragraphs>
  <Slides>38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Fluctuations in Strong-Coupling  Heavy Quark Energy Loss</vt:lpstr>
      <vt:lpstr>Motivation: Phenomenological QCD</vt:lpstr>
      <vt:lpstr>AdS/CFT Setup</vt:lpstr>
      <vt:lpstr>AdS/CFT Setup: Bulk Properties</vt:lpstr>
      <vt:lpstr>AdS/CFT Setup: Initial State</vt:lpstr>
      <vt:lpstr>Why AdS at High-pT?</vt:lpstr>
      <vt:lpstr>AdS/CFT Setup: Probe Partons</vt:lpstr>
      <vt:lpstr>Asymptotic HQ Setup</vt:lpstr>
      <vt:lpstr>Asymptotic HQ E-Loss</vt:lpstr>
      <vt:lpstr>LO AdS for Heavy Quark E-Loss</vt:lpstr>
      <vt:lpstr>LO AdS HQ Phenomenology</vt:lpstr>
      <vt:lpstr>Limits on Heavy Flavor AdS Setup</vt:lpstr>
      <vt:lpstr>Including Fluctuations in AdS HF</vt:lpstr>
      <vt:lpstr>Discretization Ambiguity and Einstein</vt:lpstr>
      <vt:lpstr>Resolving the Ambiguity</vt:lpstr>
      <vt:lpstr>High-pT Observables</vt:lpstr>
      <vt:lpstr>Model Calculations</vt:lpstr>
      <vt:lpstr>Nontrivial HF FFs</vt:lpstr>
      <vt:lpstr>Compare to RHIC HF Electrons</vt:lpstr>
      <vt:lpstr>Compare to LHC: RAA</vt:lpstr>
      <vt:lpstr>Compare to LHC: v2 and D/B</vt:lpstr>
      <vt:lpstr>AdS HF and Correlations</vt:lpstr>
      <vt:lpstr>AdS Light Flavor Probe Partons</vt:lpstr>
      <vt:lpstr>Renormalized Result</vt:lpstr>
      <vt:lpstr>Conclusions and Outlook</vt:lpstr>
      <vt:lpstr>Bonus Material</vt:lpstr>
      <vt:lpstr>Finite Momentum String Endpoints</vt:lpstr>
      <vt:lpstr>F&amp;G Result</vt:lpstr>
      <vt:lpstr>Finite Mass Endpoints</vt:lpstr>
      <vt:lpstr>A &amp; H Result</vt:lpstr>
      <vt:lpstr>High-pT Observables from pQCD</vt:lpstr>
      <vt:lpstr>pQCD Energy Loss</vt:lpstr>
      <vt:lpstr>pQCD E-loss Describes RHIC/LHC</vt:lpstr>
      <vt:lpstr>From Qualitative to Quantitative</vt:lpstr>
      <vt:lpstr>Preliminary Result</vt:lpstr>
      <vt:lpstr>PowerPoint Presentation</vt:lpstr>
      <vt:lpstr>PowerPoint Presentation</vt:lpstr>
      <vt:lpstr>Cf pQCD Correlations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Horowitz</cp:lastModifiedBy>
  <cp:revision>1821</cp:revision>
  <dcterms:created xsi:type="dcterms:W3CDTF">2009-09-03T22:02:25Z</dcterms:created>
  <dcterms:modified xsi:type="dcterms:W3CDTF">2015-07-10T12:40:06Z</dcterms:modified>
</cp:coreProperties>
</file>